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Ex1.xml" ContentType="application/vnd.ms-office.chartex+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charts/chart2.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98" r:id="rId2"/>
    <p:sldId id="301" r:id="rId3"/>
    <p:sldId id="354" r:id="rId4"/>
    <p:sldId id="358" r:id="rId5"/>
    <p:sldId id="326" r:id="rId6"/>
    <p:sldId id="309" r:id="rId7"/>
    <p:sldId id="312" r:id="rId8"/>
    <p:sldId id="359" r:id="rId9"/>
    <p:sldId id="360" r:id="rId10"/>
    <p:sldId id="361" r:id="rId11"/>
    <p:sldId id="341" r:id="rId12"/>
    <p:sldId id="357" r:id="rId13"/>
    <p:sldId id="304" r:id="rId14"/>
    <p:sldId id="342" r:id="rId15"/>
    <p:sldId id="352" r:id="rId16"/>
    <p:sldId id="353" r:id="rId17"/>
    <p:sldId id="355" r:id="rId18"/>
    <p:sldId id="356" r:id="rId1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anda Barasciutti" initials="AB" lastIdx="1" clrIdx="0">
    <p:extLst>
      <p:ext uri="{19B8F6BF-5375-455C-9EA6-DF929625EA0E}">
        <p15:presenceInfo xmlns:p15="http://schemas.microsoft.com/office/powerpoint/2012/main" userId="S::amanda.barasciutti@vinnova.se::0cfe2584-f2bd-4d05-85b4-075aa387cfd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FFCC66"/>
    <a:srgbClr val="E7E6E3"/>
    <a:srgbClr val="A0EBD2"/>
    <a:srgbClr val="00A8FF"/>
    <a:srgbClr val="5000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0526" autoAdjust="0"/>
  </p:normalViewPr>
  <p:slideViewPr>
    <p:cSldViewPr snapToGrid="0">
      <p:cViewPr varScale="1">
        <p:scale>
          <a:sx n="89" d="100"/>
          <a:sy n="89" d="100"/>
        </p:scale>
        <p:origin x="1434" y="9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showGuides="1">
      <p:cViewPr varScale="1">
        <p:scale>
          <a:sx n="93" d="100"/>
          <a:sy n="93" d="100"/>
        </p:scale>
        <p:origin x="362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guha\Desktop\UK&#196;%20Forskningsintakter-per-intaktsslag_2018.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2.0141516241561349E-2"/>
          <c:w val="0.98912762353155148"/>
          <c:h val="0.95396224859071688"/>
        </c:manualLayout>
      </c:layout>
      <c:bubbleChart>
        <c:varyColors val="0"/>
        <c:ser>
          <c:idx val="0"/>
          <c:order val="0"/>
          <c:spPr>
            <a:solidFill>
              <a:schemeClr val="accent1">
                <a:alpha val="75000"/>
              </a:schemeClr>
            </a:solidFill>
            <a:ln>
              <a:noFill/>
            </a:ln>
            <a:effectLst/>
          </c:spPr>
          <c:invertIfNegative val="0"/>
          <c:dPt>
            <c:idx val="0"/>
            <c:invertIfNegative val="0"/>
            <c:bubble3D val="0"/>
            <c:spPr>
              <a:solidFill>
                <a:schemeClr val="accent2"/>
              </a:solidFill>
              <a:ln>
                <a:solidFill>
                  <a:srgbClr val="0070C0"/>
                </a:solidFill>
              </a:ln>
              <a:effectLst/>
            </c:spPr>
            <c:extLst>
              <c:ext xmlns:c16="http://schemas.microsoft.com/office/drawing/2014/chart" uri="{C3380CC4-5D6E-409C-BE32-E72D297353CC}">
                <c16:uniqueId val="{00000001-5662-4785-9EF7-88A2E20D19A2}"/>
              </c:ext>
            </c:extLst>
          </c:dPt>
          <c:dLbls>
            <c:dLbl>
              <c:idx val="0"/>
              <c:layout>
                <c:manualLayout>
                  <c:x val="-0.17793719276631914"/>
                  <c:y val="-0.31425386357903268"/>
                </c:manualLayout>
              </c:layout>
              <c:tx>
                <c:rich>
                  <a:bodyPr rot="0" spcFirstLastPara="1" vertOverflow="clip" horzOverflow="clip" vert="horz" wrap="square" lIns="36576" tIns="18288" rIns="36576" bIns="18288" anchor="ctr" anchorCtr="1">
                    <a:spAutoFit/>
                  </a:bodyPr>
                  <a:lstStyle/>
                  <a:p>
                    <a:pPr>
                      <a:defRPr sz="1200" b="0" i="0" u="none" strike="noStrike" kern="1200" baseline="0">
                        <a:solidFill>
                          <a:schemeClr val="dk1">
                            <a:lumMod val="65000"/>
                            <a:lumOff val="35000"/>
                          </a:schemeClr>
                        </a:solidFill>
                        <a:latin typeface="+mn-lt"/>
                        <a:ea typeface="+mn-ea"/>
                        <a:cs typeface="+mn-cs"/>
                      </a:defRPr>
                    </a:pPr>
                    <a:r>
                      <a:rPr lang="en-US" dirty="0"/>
                      <a:t>Swedish Research Council</a:t>
                    </a:r>
                  </a:p>
                  <a:p>
                    <a:pPr>
                      <a:defRPr/>
                    </a:pPr>
                    <a:r>
                      <a:rPr lang="en-US" dirty="0"/>
                      <a:t> </a:t>
                    </a:r>
                    <a:fld id="{18A47CAC-6E44-4796-B4C8-E6919BDBA225}" type="BUBBLESIZE">
                      <a:rPr lang="en-US"/>
                      <a:pPr>
                        <a:defRPr/>
                      </a:pPr>
                      <a:t>[BUBBELSTORLEK]</a:t>
                    </a:fld>
                    <a:endParaRPr lang="en-US" dirty="0"/>
                  </a:p>
                </c:rich>
              </c:tx>
              <c:spPr>
                <a:xfrm>
                  <a:off x="253314" y="415153"/>
                  <a:ext cx="1596612" cy="534944"/>
                </a:xfrm>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6576" tIns="18288" rIns="36576" bIns="18288" anchor="ctr" anchorCtr="1">
                  <a:spAutoFit/>
                </a:bodyPr>
                <a:lstStyle/>
                <a:p>
                  <a:pPr>
                    <a:defRPr sz="1200" b="0" i="0" u="none" strike="noStrike" kern="1200" baseline="0">
                      <a:solidFill>
                        <a:schemeClr val="dk1">
                          <a:lumMod val="65000"/>
                          <a:lumOff val="35000"/>
                        </a:schemeClr>
                      </a:solidFill>
                      <a:latin typeface="+mn-lt"/>
                      <a:ea typeface="+mn-ea"/>
                      <a:cs typeface="+mn-cs"/>
                    </a:defRPr>
                  </a:pPr>
                  <a:endParaRPr lang="sv-SE"/>
                </a:p>
              </c:txPr>
              <c:showLegendKey val="0"/>
              <c:showVal val="1"/>
              <c:showCatName val="1"/>
              <c:showSerName val="0"/>
              <c:showPercent val="0"/>
              <c:showBubbleSize val="1"/>
              <c:extLst>
                <c:ext xmlns:c15="http://schemas.microsoft.com/office/drawing/2012/chart" uri="{CE6537A1-D6FC-4f65-9D91-7224C49458BB}">
                  <c15:spPr xmlns:c15="http://schemas.microsoft.com/office/drawing/2012/chart">
                    <a:prstGeom prst="wedgeRoundRectCallout">
                      <a:avLst/>
                    </a:prstGeom>
                    <a:noFill/>
                    <a:ln>
                      <a:noFill/>
                    </a:ln>
                  </c15:spPr>
                  <c15:layout>
                    <c:manualLayout>
                      <c:w val="0.15990440679391307"/>
                      <c:h val="0.19070254922720239"/>
                    </c:manualLayout>
                  </c15:layout>
                  <c15:dlblFieldTable/>
                  <c15:showDataLabelsRange val="0"/>
                </c:ext>
                <c:ext xmlns:c16="http://schemas.microsoft.com/office/drawing/2014/chart" uri="{C3380CC4-5D6E-409C-BE32-E72D297353CC}">
                  <c16:uniqueId val="{00000001-5662-4785-9EF7-88A2E20D19A2}"/>
                </c:ext>
              </c:extLst>
            </c:dLbl>
            <c:dLbl>
              <c:idx val="1"/>
              <c:layout>
                <c:manualLayout>
                  <c:x val="-0.10219608041491769"/>
                  <c:y val="0.24863986106258851"/>
                </c:manualLayout>
              </c:layout>
              <c:tx>
                <c:rich>
                  <a:bodyPr/>
                  <a:lstStyle/>
                  <a:p>
                    <a:r>
                      <a:rPr lang="en-US" baseline="0"/>
                      <a:t>Wallenberg foundation</a:t>
                    </a:r>
                  </a:p>
                  <a:p>
                    <a:r>
                      <a:rPr lang="en-US" baseline="0"/>
                      <a:t> </a:t>
                    </a:r>
                    <a:fld id="{5DC8EED9-CB04-4C75-B3E5-0F236A9951A0}" type="BUBBLESIZE">
                      <a:rPr lang="en-US" baseline="0"/>
                      <a:pPr/>
                      <a:t>[BUBBELSTORLEK]</a:t>
                    </a:fld>
                    <a:endParaRPr lang="en-US" baseline="0"/>
                  </a:p>
                </c:rich>
              </c:tx>
              <c:showLegendKey val="0"/>
              <c:showVal val="1"/>
              <c:showCatName val="1"/>
              <c:showSerName val="0"/>
              <c:showPercent val="0"/>
              <c:showBubbleSize val="1"/>
              <c:extLst>
                <c:ext xmlns:c15="http://schemas.microsoft.com/office/drawing/2012/chart" uri="{CE6537A1-D6FC-4f65-9D91-7224C49458BB}">
                  <c15:layout>
                    <c:manualLayout>
                      <c:w val="0.13267509211348047"/>
                      <c:h val="0.18756593482455997"/>
                    </c:manualLayout>
                  </c15:layout>
                  <c15:dlblFieldTable/>
                  <c15:showDataLabelsRange val="0"/>
                </c:ext>
                <c:ext xmlns:c16="http://schemas.microsoft.com/office/drawing/2014/chart" uri="{C3380CC4-5D6E-409C-BE32-E72D297353CC}">
                  <c16:uniqueId val="{00000002-5662-4785-9EF7-88A2E20D19A2}"/>
                </c:ext>
              </c:extLst>
            </c:dLbl>
            <c:dLbl>
              <c:idx val="2"/>
              <c:layout>
                <c:manualLayout>
                  <c:x val="-0.10461025955935831"/>
                  <c:y val="-0.33704089338748194"/>
                </c:manualLayout>
              </c:layout>
              <c:tx>
                <c:rich>
                  <a:bodyPr/>
                  <a:lstStyle/>
                  <a:p>
                    <a:r>
                      <a:rPr lang="en-US" dirty="0"/>
                      <a:t>EU Framework </a:t>
                    </a:r>
                    <a:r>
                      <a:rPr lang="en-US" dirty="0" err="1"/>
                      <a:t>prg</a:t>
                    </a:r>
                    <a:r>
                      <a:rPr lang="en-US" dirty="0"/>
                      <a:t>. (excl. ERC)</a:t>
                    </a:r>
                  </a:p>
                  <a:p>
                    <a:r>
                      <a:rPr lang="en-US" dirty="0"/>
                      <a:t> </a:t>
                    </a:r>
                    <a:fld id="{97422FA3-354A-4A29-A30E-5A7A6B3D26E3}" type="BUBBLESIZE">
                      <a:rPr lang="en-US"/>
                      <a:pPr/>
                      <a:t>[BUBBELSTORLEK]</a:t>
                    </a:fld>
                    <a:endParaRPr lang="en-US" dirty="0"/>
                  </a:p>
                </c:rich>
              </c:tx>
              <c:showLegendKey val="0"/>
              <c:showVal val="1"/>
              <c:showCatName val="1"/>
              <c:showSerName val="0"/>
              <c:showPercent val="0"/>
              <c:showBubbleSize val="1"/>
              <c:extLst>
                <c:ext xmlns:c15="http://schemas.microsoft.com/office/drawing/2012/chart" uri="{CE6537A1-D6FC-4f65-9D91-7224C49458BB}">
                  <c15:layout>
                    <c:manualLayout>
                      <c:w val="0.13166195407929585"/>
                      <c:h val="0.19877214406253216"/>
                    </c:manualLayout>
                  </c15:layout>
                  <c15:dlblFieldTable/>
                  <c15:showDataLabelsRange val="0"/>
                </c:ext>
                <c:ext xmlns:c16="http://schemas.microsoft.com/office/drawing/2014/chart" uri="{C3380CC4-5D6E-409C-BE32-E72D297353CC}">
                  <c16:uniqueId val="{00000003-5662-4785-9EF7-88A2E20D19A2}"/>
                </c:ext>
              </c:extLst>
            </c:dLbl>
            <c:dLbl>
              <c:idx val="3"/>
              <c:layout>
                <c:manualLayout>
                  <c:x val="-3.3130765966303696E-2"/>
                  <c:y val="0.22538069837901695"/>
                </c:manualLayout>
              </c:layout>
              <c:tx>
                <c:rich>
                  <a:bodyPr/>
                  <a:lstStyle/>
                  <a:p>
                    <a:r>
                      <a:rPr lang="en-US" baseline="0"/>
                      <a:t>Vinnova</a:t>
                    </a:r>
                  </a:p>
                  <a:p>
                    <a:r>
                      <a:rPr lang="en-US" baseline="0"/>
                      <a:t> </a:t>
                    </a:r>
                    <a:fld id="{08C08023-332A-4E65-93B0-74F6519D601D}" type="BUBBLESIZE">
                      <a:rPr lang="en-US" baseline="0"/>
                      <a:pPr/>
                      <a:t>[BUBBELSTORLEK]</a:t>
                    </a:fld>
                    <a:endParaRPr lang="en-US" baseline="0"/>
                  </a:p>
                </c:rich>
              </c:tx>
              <c:showLegendKey val="0"/>
              <c:showVal val="1"/>
              <c:showCatName val="1"/>
              <c:showSerName val="0"/>
              <c:showPercent val="0"/>
              <c:showBubbleSize val="1"/>
              <c:extLst>
                <c:ext xmlns:c15="http://schemas.microsoft.com/office/drawing/2012/chart" uri="{CE6537A1-D6FC-4f65-9D91-7224C49458BB}">
                  <c15:dlblFieldTable/>
                  <c15:showDataLabelsRange val="0"/>
                </c:ext>
                <c:ext xmlns:c16="http://schemas.microsoft.com/office/drawing/2014/chart" uri="{C3380CC4-5D6E-409C-BE32-E72D297353CC}">
                  <c16:uniqueId val="{00000004-5662-4785-9EF7-88A2E20D19A2}"/>
                </c:ext>
              </c:extLst>
            </c:dLbl>
            <c:dLbl>
              <c:idx val="4"/>
              <c:layout>
                <c:manualLayout>
                  <c:x val="-5.1843477616939977E-2"/>
                  <c:y val="-0.24273972809788386"/>
                </c:manualLayout>
              </c:layout>
              <c:tx>
                <c:rich>
                  <a:bodyPr/>
                  <a:lstStyle/>
                  <a:p>
                    <a:r>
                      <a:rPr lang="en-US" baseline="0"/>
                      <a:t>Formas</a:t>
                    </a:r>
                  </a:p>
                  <a:p>
                    <a:fld id="{D0CF3A41-0654-43C7-9975-C30D2F6C93E3}" type="BUBBLESIZE">
                      <a:rPr lang="en-US" baseline="0"/>
                      <a:pPr/>
                      <a:t>[BUBBELSTORLEK]</a:t>
                    </a:fld>
                    <a:endParaRPr lang="sv-SE"/>
                  </a:p>
                </c:rich>
              </c:tx>
              <c:showLegendKey val="0"/>
              <c:showVal val="1"/>
              <c:showCatName val="1"/>
              <c:showSerName val="0"/>
              <c:showPercent val="0"/>
              <c:showBubbleSize val="1"/>
              <c:extLst>
                <c:ext xmlns:c15="http://schemas.microsoft.com/office/drawing/2012/chart" uri="{CE6537A1-D6FC-4f65-9D91-7224C49458BB}">
                  <c15:layout>
                    <c:manualLayout>
                      <c:w val="8.9333742101713132E-2"/>
                      <c:h val="0.12682970042156716"/>
                    </c:manualLayout>
                  </c15:layout>
                  <c15:dlblFieldTable/>
                  <c15:showDataLabelsRange val="0"/>
                </c:ext>
                <c:ext xmlns:c16="http://schemas.microsoft.com/office/drawing/2014/chart" uri="{C3380CC4-5D6E-409C-BE32-E72D297353CC}">
                  <c16:uniqueId val="{00000005-5662-4785-9EF7-88A2E20D19A2}"/>
                </c:ext>
              </c:extLst>
            </c:dLbl>
            <c:dLbl>
              <c:idx val="5"/>
              <c:layout>
                <c:manualLayout>
                  <c:x val="-6.5228867324914577E-2"/>
                  <c:y val="0.25383375618025594"/>
                </c:manualLayout>
              </c:layout>
              <c:tx>
                <c:rich>
                  <a:bodyPr/>
                  <a:lstStyle/>
                  <a:p>
                    <a:r>
                      <a:rPr lang="en-US"/>
                      <a:t>Swedish Foundation for Strategic Research</a:t>
                    </a:r>
                  </a:p>
                  <a:p>
                    <a:fld id="{27C60B04-49AD-4187-91DC-226B41E84E46}" type="BUBBLESIZE">
                      <a:rPr lang="en-US"/>
                      <a:pPr/>
                      <a:t>[BUBBELSTORLEK]</a:t>
                    </a:fld>
                    <a:endParaRPr lang="sv-SE"/>
                  </a:p>
                </c:rich>
              </c:tx>
              <c:showLegendKey val="0"/>
              <c:showVal val="1"/>
              <c:showCatName val="1"/>
              <c:showSerName val="0"/>
              <c:showPercent val="0"/>
              <c:showBubbleSize val="1"/>
              <c:extLst>
                <c:ext xmlns:c15="http://schemas.microsoft.com/office/drawing/2012/chart" uri="{CE6537A1-D6FC-4f65-9D91-7224C49458BB}">
                  <c15:layout>
                    <c:manualLayout>
                      <c:w val="0.14545080458915116"/>
                      <c:h val="0.22600367169192587"/>
                    </c:manualLayout>
                  </c15:layout>
                  <c15:dlblFieldTable/>
                  <c15:showDataLabelsRange val="0"/>
                </c:ext>
                <c:ext xmlns:c16="http://schemas.microsoft.com/office/drawing/2014/chart" uri="{C3380CC4-5D6E-409C-BE32-E72D297353CC}">
                  <c16:uniqueId val="{00000006-5662-4785-9EF7-88A2E20D19A2}"/>
                </c:ext>
              </c:extLst>
            </c:dLbl>
            <c:dLbl>
              <c:idx val="6"/>
              <c:layout>
                <c:manualLayout>
                  <c:x val="-6.4538270050323754E-2"/>
                  <c:y val="-0.31719656522452588"/>
                </c:manualLayout>
              </c:layout>
              <c:tx>
                <c:rich>
                  <a:bodyPr/>
                  <a:lstStyle/>
                  <a:p>
                    <a:r>
                      <a:rPr lang="en-US"/>
                      <a:t>Swedish Energy Agency</a:t>
                    </a:r>
                  </a:p>
                  <a:p>
                    <a:fld id="{7369AA60-909D-4A1B-B8B5-AF18920E5C42}" type="BUBBLESIZE">
                      <a:rPr lang="en-US"/>
                      <a:pPr/>
                      <a:t>[BUBBELSTORLEK]</a:t>
                    </a:fld>
                    <a:endParaRPr lang="sv-SE"/>
                  </a:p>
                </c:rich>
              </c:tx>
              <c:showLegendKey val="0"/>
              <c:showVal val="1"/>
              <c:showCatName val="1"/>
              <c:showSerName val="0"/>
              <c:showPercent val="0"/>
              <c:showBubbleSize val="1"/>
              <c:extLst>
                <c:ext xmlns:c15="http://schemas.microsoft.com/office/drawing/2012/chart" uri="{CE6537A1-D6FC-4f65-9D91-7224C49458BB}">
                  <c15:layout>
                    <c:manualLayout>
                      <c:w val="0.10169315642673046"/>
                      <c:h val="0.24121328881026038"/>
                    </c:manualLayout>
                  </c15:layout>
                  <c15:dlblFieldTable/>
                  <c15:showDataLabelsRange val="0"/>
                </c:ext>
                <c:ext xmlns:c16="http://schemas.microsoft.com/office/drawing/2014/chart" uri="{C3380CC4-5D6E-409C-BE32-E72D297353CC}">
                  <c16:uniqueId val="{00000007-5662-4785-9EF7-88A2E20D19A2}"/>
                </c:ext>
              </c:extLst>
            </c:dLbl>
            <c:dLbl>
              <c:idx val="7"/>
              <c:layout>
                <c:manualLayout>
                  <c:x val="-2.7463074843880306E-2"/>
                  <c:y val="0.21193907917695076"/>
                </c:manualLayout>
              </c:layout>
              <c:tx>
                <c:rich>
                  <a:bodyPr/>
                  <a:lstStyle/>
                  <a:p>
                    <a:r>
                      <a:rPr lang="en-US" baseline="0"/>
                      <a:t>Forte</a:t>
                    </a:r>
                  </a:p>
                  <a:p>
                    <a:fld id="{21A24555-86C6-46D6-ABAE-7ACEB3739AC1}" type="BUBBLESIZE">
                      <a:rPr lang="en-US" baseline="0"/>
                      <a:pPr/>
                      <a:t>[BUBBELSTORLEK]</a:t>
                    </a:fld>
                    <a:endParaRPr lang="sv-SE"/>
                  </a:p>
                </c:rich>
              </c:tx>
              <c:showLegendKey val="0"/>
              <c:showVal val="1"/>
              <c:showCatName val="1"/>
              <c:showSerName val="0"/>
              <c:showPercent val="0"/>
              <c:showBubbleSize val="1"/>
              <c:extLst>
                <c:ext xmlns:c15="http://schemas.microsoft.com/office/drawing/2012/chart" uri="{CE6537A1-D6FC-4f65-9D91-7224C49458BB}">
                  <c15:layout>
                    <c:manualLayout>
                      <c:w val="7.5616760048934251E-2"/>
                      <c:h val="0.12087107413188136"/>
                    </c:manualLayout>
                  </c15:layout>
                  <c15:dlblFieldTable/>
                  <c15:showDataLabelsRange val="0"/>
                </c:ext>
                <c:ext xmlns:c16="http://schemas.microsoft.com/office/drawing/2014/chart" uri="{C3380CC4-5D6E-409C-BE32-E72D297353CC}">
                  <c16:uniqueId val="{00000008-5662-4785-9EF7-88A2E20D19A2}"/>
                </c:ext>
              </c:extLst>
            </c:dLbl>
            <c:dLbl>
              <c:idx val="8"/>
              <c:layout>
                <c:manualLayout>
                  <c:x val="-6.9344335892462999E-2"/>
                  <c:y val="-0.34617559500875072"/>
                </c:manualLayout>
              </c:layout>
              <c:tx>
                <c:rich>
                  <a:bodyPr/>
                  <a:lstStyle/>
                  <a:p>
                    <a:r>
                      <a:rPr lang="en-US"/>
                      <a:t>The Swedish Cancer Society</a:t>
                    </a:r>
                  </a:p>
                  <a:p>
                    <a:fld id="{287AAC30-7CD1-4BC1-81B1-5BA82844014C}" type="BUBBLESIZE">
                      <a:rPr lang="en-US"/>
                      <a:pPr/>
                      <a:t>[BUBBELSTORLEK]</a:t>
                    </a:fld>
                    <a:endParaRPr lang="sv-SE"/>
                  </a:p>
                </c:rich>
              </c:tx>
              <c:showLegendKey val="0"/>
              <c:showVal val="1"/>
              <c:showCatName val="1"/>
              <c:showSerName val="0"/>
              <c:showPercent val="0"/>
              <c:showBubbleSize val="1"/>
              <c:extLst>
                <c:ext xmlns:c15="http://schemas.microsoft.com/office/drawing/2012/chart" uri="{CE6537A1-D6FC-4f65-9D91-7224C49458BB}">
                  <c15:layout>
                    <c:manualLayout>
                      <c:w val="0.12778305014581637"/>
                      <c:h val="0.19864927231126048"/>
                    </c:manualLayout>
                  </c15:layout>
                  <c15:dlblFieldTable/>
                  <c15:showDataLabelsRange val="0"/>
                </c:ext>
                <c:ext xmlns:c16="http://schemas.microsoft.com/office/drawing/2014/chart" uri="{C3380CC4-5D6E-409C-BE32-E72D297353CC}">
                  <c16:uniqueId val="{00000009-5662-4785-9EF7-88A2E20D19A2}"/>
                </c:ext>
              </c:extLst>
            </c:dLbl>
            <c:dLbl>
              <c:idx val="9"/>
              <c:layout>
                <c:manualLayout>
                  <c:x val="-5.8358979710288382E-2"/>
                  <c:y val="0.25879262317201784"/>
                </c:manualLayout>
              </c:layout>
              <c:tx>
                <c:rich>
                  <a:bodyPr/>
                  <a:lstStyle/>
                  <a:p>
                    <a:r>
                      <a:rPr lang="en-US"/>
                      <a:t>The Knowledge Foundation</a:t>
                    </a:r>
                  </a:p>
                  <a:p>
                    <a:fld id="{8CB86B3A-58D6-4A5C-BA30-717D6C2E24F9}" type="BUBBLESIZE">
                      <a:rPr lang="en-US"/>
                      <a:pPr/>
                      <a:t>[BUBBELSTORLEK]</a:t>
                    </a:fld>
                    <a:endParaRPr lang="sv-SE"/>
                  </a:p>
                </c:rich>
              </c:tx>
              <c:showLegendKey val="0"/>
              <c:showVal val="1"/>
              <c:showCatName val="1"/>
              <c:showSerName val="0"/>
              <c:showPercent val="0"/>
              <c:showBubbleSize val="1"/>
              <c:extLst>
                <c:ext xmlns:c15="http://schemas.microsoft.com/office/drawing/2012/chart" uri="{CE6537A1-D6FC-4f65-9D91-7224C49458BB}">
                  <c15:layout>
                    <c:manualLayout>
                      <c:w val="0.14783740061359013"/>
                      <c:h val="0.19589471039377004"/>
                    </c:manualLayout>
                  </c15:layout>
                  <c15:dlblFieldTable/>
                  <c15:showDataLabelsRange val="0"/>
                </c:ext>
                <c:ext xmlns:c16="http://schemas.microsoft.com/office/drawing/2014/chart" uri="{C3380CC4-5D6E-409C-BE32-E72D297353CC}">
                  <c16:uniqueId val="{0000000A-5662-4785-9EF7-88A2E20D19A2}"/>
                </c:ext>
              </c:extLst>
            </c:dLbl>
            <c:dLbl>
              <c:idx val="10"/>
              <c:layout>
                <c:manualLayout>
                  <c:x val="-4.4327611387960604E-2"/>
                  <c:y val="-0.18277906970915359"/>
                </c:manualLayout>
              </c:layout>
              <c:tx>
                <c:rich>
                  <a:bodyPr/>
                  <a:lstStyle/>
                  <a:p>
                    <a:r>
                      <a:rPr lang="en-US" baseline="0"/>
                      <a:t>ERC </a:t>
                    </a:r>
                  </a:p>
                  <a:p>
                    <a:fld id="{12D9A28E-AAA3-45D7-849A-3447B532FDD0}" type="BUBBLESIZE">
                      <a:rPr lang="en-US" baseline="0"/>
                      <a:pPr/>
                      <a:t>[BUBBELSTORLEK]</a:t>
                    </a:fld>
                    <a:endParaRPr lang="sv-SE"/>
                  </a:p>
                </c:rich>
              </c:tx>
              <c:showLegendKey val="0"/>
              <c:showVal val="1"/>
              <c:showCatName val="1"/>
              <c:showSerName val="0"/>
              <c:showPercent val="0"/>
              <c:showBubbleSize val="1"/>
              <c:extLst>
                <c:ext xmlns:c15="http://schemas.microsoft.com/office/drawing/2012/chart" uri="{CE6537A1-D6FC-4f65-9D91-7224C49458BB}">
                  <c15:layout>
                    <c:manualLayout>
                      <c:w val="5.7303892244190725E-2"/>
                      <c:h val="9.8011699298264129E-2"/>
                    </c:manualLayout>
                  </c15:layout>
                  <c15:dlblFieldTable/>
                  <c15:showDataLabelsRange val="0"/>
                </c:ext>
                <c:ext xmlns:c16="http://schemas.microsoft.com/office/drawing/2014/chart" uri="{C3380CC4-5D6E-409C-BE32-E72D297353CC}">
                  <c16:uniqueId val="{0000000B-5662-4785-9EF7-88A2E20D19A2}"/>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6576" tIns="18288" rIns="36576" bIns="18288" anchor="ctr" anchorCtr="1">
                <a:spAutoFit/>
              </a:bodyPr>
              <a:lstStyle/>
              <a:p>
                <a:pPr>
                  <a:defRPr sz="1200" b="0" i="0" u="none" strike="noStrike" kern="1200" baseline="0">
                    <a:solidFill>
                      <a:schemeClr val="dk1">
                        <a:lumMod val="65000"/>
                        <a:lumOff val="35000"/>
                      </a:schemeClr>
                    </a:solidFill>
                    <a:latin typeface="+mn-lt"/>
                    <a:ea typeface="+mn-ea"/>
                    <a:cs typeface="+mn-cs"/>
                  </a:defRPr>
                </a:pPr>
                <a:endParaRPr lang="sv-SE"/>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oundRectCallout">
                    <a:avLst/>
                  </a:prstGeom>
                  <a:noFill/>
                  <a:ln>
                    <a:noFill/>
                  </a:ln>
                </c15:spPr>
                <c15:showLeaderLines val="0"/>
              </c:ext>
            </c:extLst>
          </c:dLbls>
          <c:errBars>
            <c:errDir val="x"/>
            <c:errBarType val="both"/>
            <c:errValType val="stdErr"/>
            <c:noEndCap val="0"/>
            <c:spPr>
              <a:noFill/>
              <a:ln w="9525" cap="flat" cmpd="sng" algn="ctr">
                <a:solidFill>
                  <a:schemeClr val="tx1">
                    <a:lumMod val="65000"/>
                    <a:lumOff val="35000"/>
                  </a:schemeClr>
                </a:solidFill>
                <a:round/>
              </a:ln>
              <a:effectLst/>
            </c:spPr>
          </c:errBars>
          <c:errBars>
            <c:errDir val="y"/>
            <c:errBarType val="both"/>
            <c:errValType val="stdErr"/>
            <c:noEndCap val="0"/>
            <c:spPr>
              <a:noFill/>
              <a:ln w="9525" cap="flat" cmpd="sng" algn="ctr">
                <a:solidFill>
                  <a:schemeClr val="tx1">
                    <a:lumMod val="65000"/>
                    <a:lumOff val="35000"/>
                  </a:schemeClr>
                </a:solidFill>
                <a:round/>
              </a:ln>
              <a:effectLst/>
            </c:spPr>
          </c:errBars>
          <c:xVal>
            <c:numRef>
              <c:f>'[UKÄ Forskningsintakter-per-intaktsslag_2018.xlsx]Figur'!$H$3:$H$13</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xVal>
          <c:yVal>
            <c:numRef>
              <c:f>'[UKÄ Forskningsintakter-per-intaktsslag_2018.xlsx]Figur'!$I$3:$I$13</c:f>
              <c:numCache>
                <c:formatCode>General</c:formatCode>
                <c:ptCount val="11"/>
                <c:pt idx="0">
                  <c:v>0</c:v>
                </c:pt>
                <c:pt idx="1">
                  <c:v>0</c:v>
                </c:pt>
                <c:pt idx="2">
                  <c:v>0</c:v>
                </c:pt>
                <c:pt idx="3">
                  <c:v>0</c:v>
                </c:pt>
                <c:pt idx="4">
                  <c:v>0</c:v>
                </c:pt>
                <c:pt idx="5">
                  <c:v>0</c:v>
                </c:pt>
                <c:pt idx="6">
                  <c:v>0</c:v>
                </c:pt>
                <c:pt idx="7">
                  <c:v>0</c:v>
                </c:pt>
                <c:pt idx="8">
                  <c:v>0</c:v>
                </c:pt>
                <c:pt idx="9">
                  <c:v>0</c:v>
                </c:pt>
                <c:pt idx="10">
                  <c:v>0</c:v>
                </c:pt>
              </c:numCache>
            </c:numRef>
          </c:yVal>
          <c:bubbleSize>
            <c:numRef>
              <c:f>'[UKÄ Forskningsintakter-per-intaktsslag_2018.xlsx]Figur'!$J$3:$J$13</c:f>
              <c:numCache>
                <c:formatCode>#,##0</c:formatCode>
                <c:ptCount val="11"/>
                <c:pt idx="0">
                  <c:v>4997.0709999999999</c:v>
                </c:pt>
                <c:pt idx="1">
                  <c:v>1676.84</c:v>
                </c:pt>
                <c:pt idx="2">
                  <c:v>1225.085</c:v>
                </c:pt>
                <c:pt idx="3">
                  <c:v>990.35400000000004</c:v>
                </c:pt>
                <c:pt idx="4">
                  <c:v>987.41200000000003</c:v>
                </c:pt>
                <c:pt idx="5">
                  <c:v>697.18399999999997</c:v>
                </c:pt>
                <c:pt idx="6">
                  <c:v>686.03</c:v>
                </c:pt>
                <c:pt idx="7">
                  <c:v>521.78</c:v>
                </c:pt>
                <c:pt idx="8">
                  <c:v>447.92200000000003</c:v>
                </c:pt>
                <c:pt idx="9">
                  <c:v>371.101</c:v>
                </c:pt>
                <c:pt idx="10">
                  <c:v>358.75099999999998</c:v>
                </c:pt>
              </c:numCache>
            </c:numRef>
          </c:bubbleSize>
          <c:bubble3D val="0"/>
          <c:extLst>
            <c:ext xmlns:c16="http://schemas.microsoft.com/office/drawing/2014/chart" uri="{C3380CC4-5D6E-409C-BE32-E72D297353CC}">
              <c16:uniqueId val="{0000000C-5662-4785-9EF7-88A2E20D19A2}"/>
            </c:ext>
          </c:extLst>
        </c:ser>
        <c:dLbls>
          <c:showLegendKey val="0"/>
          <c:showVal val="0"/>
          <c:showCatName val="0"/>
          <c:showSerName val="0"/>
          <c:showPercent val="0"/>
          <c:showBubbleSize val="0"/>
        </c:dLbls>
        <c:bubbleScale val="100"/>
        <c:showNegBubbles val="0"/>
        <c:axId val="1530926767"/>
        <c:axId val="1530925519"/>
      </c:bubbleChart>
      <c:valAx>
        <c:axId val="1530926767"/>
        <c:scaling>
          <c:orientation val="minMax"/>
        </c:scaling>
        <c:delete val="1"/>
        <c:axPos val="b"/>
        <c:numFmt formatCode="General" sourceLinked="1"/>
        <c:majorTickMark val="out"/>
        <c:minorTickMark val="none"/>
        <c:tickLblPos val="nextTo"/>
        <c:crossAx val="1530925519"/>
        <c:crosses val="autoZero"/>
        <c:crossBetween val="midCat"/>
      </c:valAx>
      <c:valAx>
        <c:axId val="1530925519"/>
        <c:scaling>
          <c:orientation val="minMax"/>
          <c:max val="0.1"/>
          <c:min val="-0.1"/>
        </c:scaling>
        <c:delete val="1"/>
        <c:axPos val="l"/>
        <c:numFmt formatCode="General" sourceLinked="1"/>
        <c:majorTickMark val="out"/>
        <c:minorTickMark val="none"/>
        <c:tickLblPos val="nextTo"/>
        <c:crossAx val="1530926767"/>
        <c:crosses val="autoZero"/>
        <c:crossBetween val="midCat"/>
        <c:minorUnit val="2.0000000000000004E-2"/>
      </c:valAx>
      <c:spPr>
        <a:noFill/>
        <a:ln>
          <a:noFill/>
        </a:ln>
        <a:effectLst/>
      </c:spPr>
    </c:plotArea>
    <c:plotVisOnly val="1"/>
    <c:dispBlanksAs val="gap"/>
    <c:showDLblsOverMax val="0"/>
  </c:chart>
  <c:spPr>
    <a:noFill/>
    <a:ln>
      <a:noFill/>
    </a:ln>
    <a:effectLst/>
  </c:spPr>
  <c:txPr>
    <a:bodyPr/>
    <a:lstStyle/>
    <a:p>
      <a:pPr>
        <a:defRPr sz="1200"/>
      </a:pPr>
      <a:endParaRPr lang="sv-S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894928518165548"/>
          <c:y val="0"/>
          <c:w val="0.58046172839376242"/>
          <c:h val="0.89389026690287254"/>
        </c:manualLayout>
      </c:layout>
      <c:barChart>
        <c:barDir val="bar"/>
        <c:grouping val="stacked"/>
        <c:varyColors val="0"/>
        <c:ser>
          <c:idx val="0"/>
          <c:order val="0"/>
          <c:spPr>
            <a:solidFill>
              <a:schemeClr val="accent1"/>
            </a:solidFill>
            <a:ln>
              <a:noFill/>
            </a:ln>
            <a:effectLst>
              <a:outerShdw blurRad="50800" dist="38100" dir="2700000" algn="tl" rotWithShape="0">
                <a:prstClr val="black">
                  <a:alpha val="40000"/>
                </a:prstClr>
              </a:outerShdw>
            </a:effectLst>
          </c:spPr>
          <c:invertIfNegative val="0"/>
          <c:dPt>
            <c:idx val="0"/>
            <c:invertIfNegative val="0"/>
            <c:bubble3D val="0"/>
            <c:spPr>
              <a:solidFill>
                <a:schemeClr val="accent6">
                  <a:lumMod val="75000"/>
                </a:schemeClr>
              </a:solidFill>
              <a:ln>
                <a:no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3-ED62-4743-82A2-74EDA58FBF43}"/>
              </c:ext>
            </c:extLst>
          </c:dPt>
          <c:dPt>
            <c:idx val="2"/>
            <c:invertIfNegative val="0"/>
            <c:bubble3D val="0"/>
            <c:spPr>
              <a:solidFill>
                <a:schemeClr val="accent3">
                  <a:lumMod val="75000"/>
                  <a:lumOff val="25000"/>
                </a:schemeClr>
              </a:solidFill>
              <a:ln>
                <a:no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4-ED62-4743-82A2-74EDA58FBF43}"/>
              </c:ext>
            </c:extLst>
          </c:dPt>
          <c:dPt>
            <c:idx val="3"/>
            <c:invertIfNegative val="0"/>
            <c:bubble3D val="0"/>
            <c:spPr>
              <a:solidFill>
                <a:schemeClr val="accent3"/>
              </a:solidFill>
              <a:ln>
                <a:no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5-ED62-4743-82A2-74EDA58FBF43}"/>
              </c:ext>
            </c:extLst>
          </c:dPt>
          <c:dPt>
            <c:idx val="4"/>
            <c:invertIfNegative val="0"/>
            <c:bubble3D val="0"/>
            <c:spPr>
              <a:solidFill>
                <a:schemeClr val="accent4"/>
              </a:solidFill>
              <a:ln>
                <a:no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6-ED62-4743-82A2-74EDA58FBF43}"/>
              </c:ext>
            </c:extLst>
          </c:dPt>
          <c:dPt>
            <c:idx val="5"/>
            <c:invertIfNegative val="0"/>
            <c:bubble3D val="0"/>
            <c:spPr>
              <a:solidFill>
                <a:schemeClr val="accent5"/>
              </a:solidFill>
              <a:ln>
                <a:no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7-ED62-4743-82A2-74EDA58FBF43}"/>
              </c:ext>
            </c:extLst>
          </c:dPt>
          <c:dPt>
            <c:idx val="6"/>
            <c:invertIfNegative val="0"/>
            <c:bubble3D val="0"/>
            <c:spPr>
              <a:solidFill>
                <a:schemeClr val="accent4">
                  <a:lumMod val="40000"/>
                  <a:lumOff val="60000"/>
                </a:schemeClr>
              </a:solidFill>
              <a:ln>
                <a:no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8-ED62-4743-82A2-74EDA58FBF43}"/>
              </c:ext>
            </c:extLst>
          </c:dPt>
          <c:cat>
            <c:strRef>
              <c:f>Blad1!$A$1:$A$7</c:f>
              <c:strCache>
                <c:ptCount val="7"/>
                <c:pt idx="0">
                  <c:v>ESS</c:v>
                </c:pt>
                <c:pt idx="1">
                  <c:v>INTERNATIONAL CONVENTION BOUND</c:v>
                </c:pt>
                <c:pt idx="2">
                  <c:v>OTHER INTERNATIONAL INFRASTRUCTURE </c:v>
                </c:pt>
                <c:pt idx="3">
                  <c:v>MAX IV</c:v>
                </c:pt>
                <c:pt idx="4">
                  <c:v>SNIC/PRACE</c:v>
                </c:pt>
                <c:pt idx="5">
                  <c:v>ONSALA </c:v>
                </c:pt>
                <c:pt idx="6">
                  <c:v>OTHER NATIONAL INFRASTRUCTURE </c:v>
                </c:pt>
              </c:strCache>
            </c:strRef>
          </c:cat>
          <c:val>
            <c:numRef>
              <c:f>Blad1!$B$1:$B$7</c:f>
              <c:numCache>
                <c:formatCode>General</c:formatCode>
                <c:ptCount val="7"/>
                <c:pt idx="0">
                  <c:v>524</c:v>
                </c:pt>
                <c:pt idx="1">
                  <c:v>495</c:v>
                </c:pt>
                <c:pt idx="2">
                  <c:v>123</c:v>
                </c:pt>
                <c:pt idx="3">
                  <c:v>310</c:v>
                </c:pt>
                <c:pt idx="4">
                  <c:v>101</c:v>
                </c:pt>
                <c:pt idx="5">
                  <c:v>33</c:v>
                </c:pt>
                <c:pt idx="6">
                  <c:v>276</c:v>
                </c:pt>
              </c:numCache>
            </c:numRef>
          </c:val>
          <c:extLst>
            <c:ext xmlns:c16="http://schemas.microsoft.com/office/drawing/2014/chart" uri="{C3380CC4-5D6E-409C-BE32-E72D297353CC}">
              <c16:uniqueId val="{00000000-ED62-4743-82A2-74EDA58FBF43}"/>
            </c:ext>
          </c:extLst>
        </c:ser>
        <c:dLbls>
          <c:showLegendKey val="0"/>
          <c:showVal val="0"/>
          <c:showCatName val="0"/>
          <c:showSerName val="0"/>
          <c:showPercent val="0"/>
          <c:showBubbleSize val="0"/>
        </c:dLbls>
        <c:gapWidth val="182"/>
        <c:overlap val="100"/>
        <c:axId val="469121992"/>
        <c:axId val="469123304"/>
      </c:barChart>
      <c:catAx>
        <c:axId val="4691219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sv-SE"/>
          </a:p>
        </c:txPr>
        <c:crossAx val="469123304"/>
        <c:crosses val="autoZero"/>
        <c:auto val="1"/>
        <c:lblAlgn val="ctr"/>
        <c:lblOffset val="100"/>
        <c:noMultiLvlLbl val="0"/>
      </c:catAx>
      <c:valAx>
        <c:axId val="46912330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sv-SE"/>
          </a:p>
        </c:txPr>
        <c:crossAx val="469121992"/>
        <c:crosses val="autoZero"/>
        <c:crossBetween val="between"/>
      </c:valAx>
      <c:spPr>
        <a:noFill/>
        <a:ln>
          <a:noFill/>
        </a:ln>
        <a:effectLst/>
      </c:spPr>
    </c:plotArea>
    <c:plotVisOnly val="1"/>
    <c:dispBlanksAs val="gap"/>
    <c:showDLblsOverMax val="0"/>
  </c:chart>
  <c:spPr>
    <a:noFill/>
    <a:ln>
      <a:noFill/>
    </a:ln>
    <a:effectLst/>
  </c:spPr>
  <c:txPr>
    <a:bodyPr/>
    <a:lstStyle/>
    <a:p>
      <a:pPr>
        <a:defRPr b="0"/>
      </a:pPr>
      <a:endParaRPr lang="sv-SE"/>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Blad1!$A$2:$A$7</cx:f>
        <cx:lvl ptCount="6">
          <cx:pt idx="0">Projektstöd</cx:pt>
          <cx:pt idx="1">Infrastrukturstöd</cx:pt>
          <cx:pt idx="2">Miljö- och samverkansstöd</cx:pt>
          <cx:pt idx="3">Karriärstöd</cx:pt>
          <cx:pt idx="4">Verksamhetsstöd</cx:pt>
          <cx:pt idx="5">Annat stöd</cx:pt>
        </cx:lvl>
      </cx:strDim>
      <cx:numDim type="size">
        <cx:f>Blad1!$B$2:$B$7</cx:f>
        <cx:lvl ptCount="6" formatCode="# ##0">
          <cx:pt idx="0">2893</cx:pt>
          <cx:pt idx="1">1945</cx:pt>
          <cx:pt idx="2">892</cx:pt>
          <cx:pt idx="3">766</cx:pt>
          <cx:pt idx="4">90</cx:pt>
          <cx:pt idx="5">59</cx:pt>
        </cx:lvl>
      </cx:numDim>
    </cx:data>
  </cx:chartData>
  <cx:chart>
    <cx:plotArea>
      <cx:plotAreaRegion>
        <cx:series layoutId="sunburst" uniqueId="{ACA49351-C09E-4364-A016-857C575FAB00}">
          <cx:tx>
            <cx:txData>
              <cx:f>Blad1!$B$1</cx:f>
              <cx:v>Kolumn1</cx:v>
            </cx:txData>
          </cx:tx>
          <cx:dataId val="0"/>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FCF542-C444-43BF-85B1-38F250474321}" type="doc">
      <dgm:prSet loTypeId="urn:microsoft.com/office/officeart/2005/8/layout/hProcess7" loCatId="list" qsTypeId="urn:microsoft.com/office/officeart/2005/8/quickstyle/simple1" qsCatId="simple" csTypeId="urn:microsoft.com/office/officeart/2005/8/colors/accent4_2" csCatId="accent4" phldr="1"/>
      <dgm:spPr/>
      <dgm:t>
        <a:bodyPr/>
        <a:lstStyle/>
        <a:p>
          <a:endParaRPr lang="sv-SE"/>
        </a:p>
      </dgm:t>
    </dgm:pt>
    <dgm:pt modelId="{29718A8A-9C15-4291-8C78-FD3D7328E75B}">
      <dgm:prSet phldrT="[Text]" custT="1"/>
      <dgm:spPr/>
      <dgm:t>
        <a:bodyPr/>
        <a:lstStyle/>
        <a:p>
          <a:r>
            <a:rPr lang="sv-SE" sz="1600" dirty="0" err="1"/>
            <a:t>Needs</a:t>
          </a:r>
          <a:r>
            <a:rPr lang="sv-SE" sz="1600" dirty="0"/>
            <a:t> </a:t>
          </a:r>
          <a:r>
            <a:rPr lang="sv-SE" sz="1600" dirty="0" err="1"/>
            <a:t>inventory</a:t>
          </a:r>
          <a:endParaRPr lang="sv-SE" sz="1600" dirty="0"/>
        </a:p>
      </dgm:t>
    </dgm:pt>
    <dgm:pt modelId="{9255CB1B-2365-41F2-8579-0279FBE3125D}" type="parTrans" cxnId="{DC867E77-5483-4061-A7D7-0DD1F23E1791}">
      <dgm:prSet/>
      <dgm:spPr/>
      <dgm:t>
        <a:bodyPr/>
        <a:lstStyle/>
        <a:p>
          <a:endParaRPr lang="sv-SE"/>
        </a:p>
      </dgm:t>
    </dgm:pt>
    <dgm:pt modelId="{CF05C69F-3490-4E25-8324-888BE38A3AAA}" type="sibTrans" cxnId="{DC867E77-5483-4061-A7D7-0DD1F23E1791}">
      <dgm:prSet/>
      <dgm:spPr/>
      <dgm:t>
        <a:bodyPr/>
        <a:lstStyle/>
        <a:p>
          <a:endParaRPr lang="sv-SE"/>
        </a:p>
      </dgm:t>
    </dgm:pt>
    <dgm:pt modelId="{4149C1EE-A8FA-400D-810F-8B5FD7422921}">
      <dgm:prSet phldrT="[Text]" custT="1"/>
      <dgm:spPr/>
      <dgm:t>
        <a:bodyPr/>
        <a:lstStyle/>
        <a:p>
          <a:r>
            <a:rPr lang="sv-SE" sz="1600" b="1" dirty="0" err="1"/>
            <a:t>Needs</a:t>
          </a:r>
          <a:r>
            <a:rPr lang="sv-SE" sz="1600" b="1" dirty="0"/>
            <a:t> for </a:t>
          </a:r>
          <a:r>
            <a:rPr lang="sv-SE" sz="1600" b="1" dirty="0" err="1"/>
            <a:t>infrastructures</a:t>
          </a:r>
          <a:r>
            <a:rPr lang="sv-SE" sz="1600" b="1" dirty="0"/>
            <a:t> </a:t>
          </a:r>
          <a:r>
            <a:rPr lang="sv-SE" sz="1600" b="1" dirty="0" err="1"/>
            <a:t>suggested</a:t>
          </a:r>
          <a:r>
            <a:rPr lang="sv-SE" sz="1600" b="1" dirty="0"/>
            <a:t> by:</a:t>
          </a:r>
        </a:p>
      </dgm:t>
    </dgm:pt>
    <dgm:pt modelId="{DF19752D-51EF-41A8-A6C1-6285E46F61EB}" type="parTrans" cxnId="{8A5C41E5-99B6-44E6-9A56-AF29127712B5}">
      <dgm:prSet/>
      <dgm:spPr/>
      <dgm:t>
        <a:bodyPr/>
        <a:lstStyle/>
        <a:p>
          <a:endParaRPr lang="sv-SE"/>
        </a:p>
      </dgm:t>
    </dgm:pt>
    <dgm:pt modelId="{0D8D2304-00EE-4BBD-8457-04F04C9DADC2}" type="sibTrans" cxnId="{8A5C41E5-99B6-44E6-9A56-AF29127712B5}">
      <dgm:prSet/>
      <dgm:spPr/>
      <dgm:t>
        <a:bodyPr/>
        <a:lstStyle/>
        <a:p>
          <a:endParaRPr lang="sv-SE"/>
        </a:p>
      </dgm:t>
    </dgm:pt>
    <dgm:pt modelId="{09EE0698-F254-41EF-84F5-AEA63D177820}">
      <dgm:prSet phldrT="[Text]" custT="1"/>
      <dgm:spPr/>
      <dgm:t>
        <a:bodyPr/>
        <a:lstStyle/>
        <a:p>
          <a:pPr>
            <a:spcAft>
              <a:spcPts val="600"/>
            </a:spcAft>
          </a:pPr>
          <a:r>
            <a:rPr lang="sv-SE" sz="1600" b="1" dirty="0" err="1"/>
            <a:t>Evaluated</a:t>
          </a:r>
          <a:r>
            <a:rPr lang="sv-SE" sz="1600" b="1" dirty="0"/>
            <a:t> by:</a:t>
          </a:r>
        </a:p>
        <a:p>
          <a:pPr>
            <a:spcAft>
              <a:spcPts val="600"/>
            </a:spcAft>
          </a:pPr>
          <a:r>
            <a:rPr lang="sv-SE" sz="1600" dirty="0"/>
            <a:t>- </a:t>
          </a:r>
          <a:r>
            <a:rPr lang="sv-SE" sz="1600" dirty="0" err="1"/>
            <a:t>RFI:s</a:t>
          </a:r>
          <a:r>
            <a:rPr lang="sv-SE" sz="1600" dirty="0"/>
            <a:t> </a:t>
          </a:r>
          <a:r>
            <a:rPr lang="sv-SE" sz="1600" dirty="0" err="1"/>
            <a:t>advisory</a:t>
          </a:r>
          <a:r>
            <a:rPr lang="sv-SE" sz="1600" dirty="0"/>
            <a:t> panels</a:t>
          </a:r>
        </a:p>
        <a:p>
          <a:pPr>
            <a:spcAft>
              <a:spcPts val="600"/>
            </a:spcAft>
          </a:pPr>
          <a:r>
            <a:rPr lang="sv-SE" sz="1600" dirty="0"/>
            <a:t>- </a:t>
          </a:r>
          <a:r>
            <a:rPr lang="sv-SE" sz="1600" dirty="0" err="1"/>
            <a:t>Scientific</a:t>
          </a:r>
          <a:r>
            <a:rPr lang="sv-SE" sz="1600" dirty="0"/>
            <a:t> Councils </a:t>
          </a:r>
          <a:r>
            <a:rPr lang="sv-SE" sz="1600" dirty="0" err="1"/>
            <a:t>of</a:t>
          </a:r>
          <a:r>
            <a:rPr lang="sv-SE" sz="1600" dirty="0"/>
            <a:t>  VR</a:t>
          </a:r>
        </a:p>
        <a:p>
          <a:pPr>
            <a:spcAft>
              <a:spcPts val="600"/>
            </a:spcAft>
          </a:pPr>
          <a:r>
            <a:rPr lang="sv-SE" sz="1600" dirty="0"/>
            <a:t>- </a:t>
          </a:r>
          <a:r>
            <a:rPr lang="sv-SE" sz="1600" dirty="0" err="1"/>
            <a:t>Universities</a:t>
          </a:r>
          <a:endParaRPr lang="sv-SE" sz="1600" dirty="0"/>
        </a:p>
      </dgm:t>
    </dgm:pt>
    <dgm:pt modelId="{FC45371E-2C63-465B-9FFB-2FC0EB0FCEE2}" type="parTrans" cxnId="{F537991A-FD80-4304-9079-CCA1C471716E}">
      <dgm:prSet/>
      <dgm:spPr/>
      <dgm:t>
        <a:bodyPr/>
        <a:lstStyle/>
        <a:p>
          <a:endParaRPr lang="sv-SE"/>
        </a:p>
      </dgm:t>
    </dgm:pt>
    <dgm:pt modelId="{606A37F1-723E-46D2-B230-FE758DC117FD}" type="sibTrans" cxnId="{F537991A-FD80-4304-9079-CCA1C471716E}">
      <dgm:prSet/>
      <dgm:spPr/>
      <dgm:t>
        <a:bodyPr/>
        <a:lstStyle/>
        <a:p>
          <a:endParaRPr lang="sv-SE"/>
        </a:p>
      </dgm:t>
    </dgm:pt>
    <dgm:pt modelId="{CDCDC5E8-EAAB-42FC-AA69-E6635F88471A}">
      <dgm:prSet phldrT="[Text]"/>
      <dgm:spPr/>
      <dgm:t>
        <a:bodyPr/>
        <a:lstStyle/>
        <a:p>
          <a:r>
            <a:rPr lang="sv-SE" dirty="0" err="1"/>
            <a:t>Needs</a:t>
          </a:r>
          <a:r>
            <a:rPr lang="sv-SE" dirty="0"/>
            <a:t> </a:t>
          </a:r>
          <a:r>
            <a:rPr lang="sv-SE" dirty="0" err="1"/>
            <a:t>inventory</a:t>
          </a:r>
          <a:endParaRPr lang="sv-SE" dirty="0"/>
        </a:p>
      </dgm:t>
    </dgm:pt>
    <dgm:pt modelId="{FE768AE2-81EE-4CE4-844D-3C21DC0E757F}" type="parTrans" cxnId="{A5731FFA-D45A-4678-880E-7797539E94AD}">
      <dgm:prSet/>
      <dgm:spPr/>
      <dgm:t>
        <a:bodyPr/>
        <a:lstStyle/>
        <a:p>
          <a:endParaRPr lang="sv-SE"/>
        </a:p>
      </dgm:t>
    </dgm:pt>
    <dgm:pt modelId="{AEE5B51D-2682-4D34-BE9B-772F0EB3691B}" type="sibTrans" cxnId="{A5731FFA-D45A-4678-880E-7797539E94AD}">
      <dgm:prSet/>
      <dgm:spPr/>
      <dgm:t>
        <a:bodyPr/>
        <a:lstStyle/>
        <a:p>
          <a:endParaRPr lang="sv-SE"/>
        </a:p>
      </dgm:t>
    </dgm:pt>
    <dgm:pt modelId="{28ED6979-1B83-4710-A869-3D00CC4E3368}">
      <dgm:prSet phldrT="[Text]" custT="1"/>
      <dgm:spPr/>
      <dgm:t>
        <a:bodyPr/>
        <a:lstStyle/>
        <a:p>
          <a:r>
            <a:rPr lang="sv-SE" sz="1600" b="1" dirty="0" err="1"/>
            <a:t>Decisions</a:t>
          </a:r>
          <a:r>
            <a:rPr lang="sv-SE" sz="1600" b="1" dirty="0"/>
            <a:t> by RFI.</a:t>
          </a:r>
        </a:p>
        <a:p>
          <a:r>
            <a:rPr lang="sv-SE" sz="1600" b="0" dirty="0" err="1"/>
            <a:t>Published</a:t>
          </a:r>
          <a:r>
            <a:rPr lang="sv-SE" sz="1600" b="0" dirty="0"/>
            <a:t> in the </a:t>
          </a:r>
          <a:r>
            <a:rPr lang="sv-SE" sz="1600" b="0" dirty="0" err="1"/>
            <a:t>appenidix</a:t>
          </a:r>
          <a:r>
            <a:rPr lang="sv-SE" sz="1600" b="0" dirty="0"/>
            <a:t> to the Guide</a:t>
          </a:r>
        </a:p>
      </dgm:t>
    </dgm:pt>
    <dgm:pt modelId="{DD02CD73-52E9-43D5-BAA4-9938080D7CC7}" type="parTrans" cxnId="{FF1256DA-7632-41B5-8789-280ABED536DB}">
      <dgm:prSet/>
      <dgm:spPr/>
      <dgm:t>
        <a:bodyPr/>
        <a:lstStyle/>
        <a:p>
          <a:endParaRPr lang="sv-SE"/>
        </a:p>
      </dgm:t>
    </dgm:pt>
    <dgm:pt modelId="{2CB03148-4DBC-4B14-9C35-3297CCF419F3}" type="sibTrans" cxnId="{FF1256DA-7632-41B5-8789-280ABED536DB}">
      <dgm:prSet/>
      <dgm:spPr/>
      <dgm:t>
        <a:bodyPr/>
        <a:lstStyle/>
        <a:p>
          <a:endParaRPr lang="sv-SE"/>
        </a:p>
      </dgm:t>
    </dgm:pt>
    <dgm:pt modelId="{5A3A957B-30BF-470C-A46C-ADBFB9C538C8}">
      <dgm:prSet phldrT="[Text]" custT="1"/>
      <dgm:spPr/>
      <dgm:t>
        <a:bodyPr/>
        <a:lstStyle/>
        <a:p>
          <a:r>
            <a:rPr lang="sv-SE" sz="1600" dirty="0"/>
            <a:t>-</a:t>
          </a:r>
          <a:r>
            <a:rPr lang="sv-SE" sz="1600" dirty="0" err="1"/>
            <a:t>Universities</a:t>
          </a:r>
          <a:endParaRPr lang="sv-SE" sz="1600" dirty="0"/>
        </a:p>
        <a:p>
          <a:r>
            <a:rPr lang="sv-SE" sz="1600" dirty="0"/>
            <a:t>- </a:t>
          </a:r>
          <a:r>
            <a:rPr lang="sv-SE" sz="1600" dirty="0" err="1"/>
            <a:t>Gov</a:t>
          </a:r>
          <a:r>
            <a:rPr lang="sv-SE" sz="1600" dirty="0"/>
            <a:t> </a:t>
          </a:r>
          <a:r>
            <a:rPr lang="sv-SE" sz="1600" dirty="0" err="1"/>
            <a:t>agencies</a:t>
          </a:r>
          <a:r>
            <a:rPr lang="sv-SE" sz="1600" dirty="0"/>
            <a:t> </a:t>
          </a:r>
          <a:r>
            <a:rPr lang="sv-SE" sz="1600" dirty="0" err="1"/>
            <a:t>which</a:t>
          </a:r>
          <a:r>
            <a:rPr lang="sv-SE" sz="1600" dirty="0"/>
            <a:t> </a:t>
          </a:r>
          <a:r>
            <a:rPr lang="sv-SE" sz="1600" dirty="0" err="1"/>
            <a:t>fund</a:t>
          </a:r>
          <a:r>
            <a:rPr lang="sv-SE" sz="1600" dirty="0"/>
            <a:t> research</a:t>
          </a:r>
        </a:p>
        <a:p>
          <a:r>
            <a:rPr lang="sv-SE" sz="1600" dirty="0"/>
            <a:t>- </a:t>
          </a:r>
          <a:r>
            <a:rPr lang="sv-SE" sz="1600" b="1" dirty="0"/>
            <a:t>Scientists</a:t>
          </a:r>
        </a:p>
      </dgm:t>
    </dgm:pt>
    <dgm:pt modelId="{EC187F62-08F1-4AA6-8A58-7CBA8A00AC74}" type="parTrans" cxnId="{6C73AE4C-35D5-4455-BD38-7E317F013C55}">
      <dgm:prSet/>
      <dgm:spPr/>
      <dgm:t>
        <a:bodyPr/>
        <a:lstStyle/>
        <a:p>
          <a:endParaRPr lang="sv-SE"/>
        </a:p>
      </dgm:t>
    </dgm:pt>
    <dgm:pt modelId="{5156BBFB-CF6B-48D5-908F-6868913AD1F4}" type="sibTrans" cxnId="{6C73AE4C-35D5-4455-BD38-7E317F013C55}">
      <dgm:prSet/>
      <dgm:spPr/>
      <dgm:t>
        <a:bodyPr/>
        <a:lstStyle/>
        <a:p>
          <a:endParaRPr lang="sv-SE"/>
        </a:p>
      </dgm:t>
    </dgm:pt>
    <dgm:pt modelId="{D8B3E073-1A11-458E-B2C9-2901B3F6A390}">
      <dgm:prSet phldrT="[Text]"/>
      <dgm:spPr/>
      <dgm:t>
        <a:bodyPr/>
        <a:lstStyle/>
        <a:p>
          <a:r>
            <a:rPr lang="sv-SE" dirty="0" err="1"/>
            <a:t>Needs</a:t>
          </a:r>
          <a:r>
            <a:rPr lang="sv-SE" dirty="0"/>
            <a:t> </a:t>
          </a:r>
          <a:r>
            <a:rPr lang="sv-SE" dirty="0" err="1"/>
            <a:t>inventory</a:t>
          </a:r>
          <a:endParaRPr lang="sv-SE" dirty="0"/>
        </a:p>
      </dgm:t>
    </dgm:pt>
    <dgm:pt modelId="{4179AA1E-F859-4A91-95BC-877204EE8B97}" type="sibTrans" cxnId="{800C6577-BBC0-420E-86E9-3DAF1EFC560A}">
      <dgm:prSet/>
      <dgm:spPr/>
      <dgm:t>
        <a:bodyPr/>
        <a:lstStyle/>
        <a:p>
          <a:endParaRPr lang="sv-SE"/>
        </a:p>
      </dgm:t>
    </dgm:pt>
    <dgm:pt modelId="{D1ADE613-CCBD-4AAB-8EF9-B539381E7FEA}" type="parTrans" cxnId="{800C6577-BBC0-420E-86E9-3DAF1EFC560A}">
      <dgm:prSet/>
      <dgm:spPr/>
      <dgm:t>
        <a:bodyPr/>
        <a:lstStyle/>
        <a:p>
          <a:endParaRPr lang="sv-SE"/>
        </a:p>
      </dgm:t>
    </dgm:pt>
    <dgm:pt modelId="{B5F43B76-648C-41A2-85D2-E68AA2ECF437}" type="pres">
      <dgm:prSet presAssocID="{0BFCF542-C444-43BF-85B1-38F250474321}" presName="Name0" presStyleCnt="0">
        <dgm:presLayoutVars>
          <dgm:dir/>
          <dgm:animLvl val="lvl"/>
          <dgm:resizeHandles val="exact"/>
        </dgm:presLayoutVars>
      </dgm:prSet>
      <dgm:spPr/>
    </dgm:pt>
    <dgm:pt modelId="{9D08B183-BDDC-4964-BAEA-267F3D3755BF}" type="pres">
      <dgm:prSet presAssocID="{29718A8A-9C15-4291-8C78-FD3D7328E75B}" presName="compositeNode" presStyleCnt="0">
        <dgm:presLayoutVars>
          <dgm:bulletEnabled val="1"/>
        </dgm:presLayoutVars>
      </dgm:prSet>
      <dgm:spPr/>
    </dgm:pt>
    <dgm:pt modelId="{C73D2453-5399-4BFE-B11C-FFF460515172}" type="pres">
      <dgm:prSet presAssocID="{29718A8A-9C15-4291-8C78-FD3D7328E75B}" presName="bgRect" presStyleLbl="node1" presStyleIdx="0" presStyleCnt="3" custLinFactNeighborX="384"/>
      <dgm:spPr/>
    </dgm:pt>
    <dgm:pt modelId="{FE98B277-F54E-492B-BAB5-5097428A9392}" type="pres">
      <dgm:prSet presAssocID="{29718A8A-9C15-4291-8C78-FD3D7328E75B}" presName="parentNode" presStyleLbl="node1" presStyleIdx="0" presStyleCnt="3">
        <dgm:presLayoutVars>
          <dgm:chMax val="0"/>
          <dgm:bulletEnabled val="1"/>
        </dgm:presLayoutVars>
      </dgm:prSet>
      <dgm:spPr/>
    </dgm:pt>
    <dgm:pt modelId="{51209701-0D4A-4549-95F0-3440909B4728}" type="pres">
      <dgm:prSet presAssocID="{29718A8A-9C15-4291-8C78-FD3D7328E75B}" presName="childNode" presStyleLbl="node1" presStyleIdx="0" presStyleCnt="3">
        <dgm:presLayoutVars>
          <dgm:bulletEnabled val="1"/>
        </dgm:presLayoutVars>
      </dgm:prSet>
      <dgm:spPr/>
    </dgm:pt>
    <dgm:pt modelId="{BAF98B01-1B72-4808-AED2-21D90AF5D602}" type="pres">
      <dgm:prSet presAssocID="{CF05C69F-3490-4E25-8324-888BE38A3AAA}" presName="hSp" presStyleCnt="0"/>
      <dgm:spPr/>
    </dgm:pt>
    <dgm:pt modelId="{DA910265-49CC-4CBA-B213-8DA2F80DA94C}" type="pres">
      <dgm:prSet presAssocID="{CF05C69F-3490-4E25-8324-888BE38A3AAA}" presName="vProcSp" presStyleCnt="0"/>
      <dgm:spPr/>
    </dgm:pt>
    <dgm:pt modelId="{7F638EB1-6CF2-4B5E-8A87-1A594605F7D3}" type="pres">
      <dgm:prSet presAssocID="{CF05C69F-3490-4E25-8324-888BE38A3AAA}" presName="vSp1" presStyleCnt="0"/>
      <dgm:spPr/>
    </dgm:pt>
    <dgm:pt modelId="{2B01D383-AB8D-469B-91BB-882FAD9B4C9D}" type="pres">
      <dgm:prSet presAssocID="{CF05C69F-3490-4E25-8324-888BE38A3AAA}" presName="simulatedConn" presStyleLbl="solidFgAcc1" presStyleIdx="0" presStyleCnt="2"/>
      <dgm:spPr/>
    </dgm:pt>
    <dgm:pt modelId="{32F65A28-EC37-48AB-BC6C-412ACDB395CE}" type="pres">
      <dgm:prSet presAssocID="{CF05C69F-3490-4E25-8324-888BE38A3AAA}" presName="vSp2" presStyleCnt="0"/>
      <dgm:spPr/>
    </dgm:pt>
    <dgm:pt modelId="{89037607-D9ED-41C7-A182-4E7B56BE8943}" type="pres">
      <dgm:prSet presAssocID="{CF05C69F-3490-4E25-8324-888BE38A3AAA}" presName="sibTrans" presStyleCnt="0"/>
      <dgm:spPr/>
    </dgm:pt>
    <dgm:pt modelId="{93DC64E2-ADB1-448A-89A4-95B8D8800EBE}" type="pres">
      <dgm:prSet presAssocID="{D8B3E073-1A11-458E-B2C9-2901B3F6A390}" presName="compositeNode" presStyleCnt="0">
        <dgm:presLayoutVars>
          <dgm:bulletEnabled val="1"/>
        </dgm:presLayoutVars>
      </dgm:prSet>
      <dgm:spPr/>
    </dgm:pt>
    <dgm:pt modelId="{AFFB02A9-72E3-43CD-A4C0-54150FA97FAF}" type="pres">
      <dgm:prSet presAssocID="{D8B3E073-1A11-458E-B2C9-2901B3F6A390}" presName="bgRect" presStyleLbl="node1" presStyleIdx="1" presStyleCnt="3"/>
      <dgm:spPr/>
    </dgm:pt>
    <dgm:pt modelId="{51D70090-2993-4827-8902-38EBCCF24A43}" type="pres">
      <dgm:prSet presAssocID="{D8B3E073-1A11-458E-B2C9-2901B3F6A390}" presName="parentNode" presStyleLbl="node1" presStyleIdx="1" presStyleCnt="3">
        <dgm:presLayoutVars>
          <dgm:chMax val="0"/>
          <dgm:bulletEnabled val="1"/>
        </dgm:presLayoutVars>
      </dgm:prSet>
      <dgm:spPr/>
    </dgm:pt>
    <dgm:pt modelId="{B4F29367-A489-44C7-8745-35BB67CFBB62}" type="pres">
      <dgm:prSet presAssocID="{D8B3E073-1A11-458E-B2C9-2901B3F6A390}" presName="childNode" presStyleLbl="node1" presStyleIdx="1" presStyleCnt="3">
        <dgm:presLayoutVars>
          <dgm:bulletEnabled val="1"/>
        </dgm:presLayoutVars>
      </dgm:prSet>
      <dgm:spPr/>
    </dgm:pt>
    <dgm:pt modelId="{1395934F-59F7-4094-9313-569A6D6F17B1}" type="pres">
      <dgm:prSet presAssocID="{4179AA1E-F859-4A91-95BC-877204EE8B97}" presName="hSp" presStyleCnt="0"/>
      <dgm:spPr/>
    </dgm:pt>
    <dgm:pt modelId="{BEC18662-D48F-434B-9B07-3C0C32AB6A57}" type="pres">
      <dgm:prSet presAssocID="{4179AA1E-F859-4A91-95BC-877204EE8B97}" presName="vProcSp" presStyleCnt="0"/>
      <dgm:spPr/>
    </dgm:pt>
    <dgm:pt modelId="{D709F4D7-1041-4E8D-AD1D-C3CB51DF57E9}" type="pres">
      <dgm:prSet presAssocID="{4179AA1E-F859-4A91-95BC-877204EE8B97}" presName="vSp1" presStyleCnt="0"/>
      <dgm:spPr/>
    </dgm:pt>
    <dgm:pt modelId="{BFCAAB55-FA10-40A5-9E2E-EF67A32A4820}" type="pres">
      <dgm:prSet presAssocID="{4179AA1E-F859-4A91-95BC-877204EE8B97}" presName="simulatedConn" presStyleLbl="solidFgAcc1" presStyleIdx="1" presStyleCnt="2"/>
      <dgm:spPr/>
    </dgm:pt>
    <dgm:pt modelId="{C5BEBE26-AF85-4D55-A402-5A613C1BF9F5}" type="pres">
      <dgm:prSet presAssocID="{4179AA1E-F859-4A91-95BC-877204EE8B97}" presName="vSp2" presStyleCnt="0"/>
      <dgm:spPr/>
    </dgm:pt>
    <dgm:pt modelId="{C6213009-550F-4146-B996-73C8DCD700CE}" type="pres">
      <dgm:prSet presAssocID="{4179AA1E-F859-4A91-95BC-877204EE8B97}" presName="sibTrans" presStyleCnt="0"/>
      <dgm:spPr/>
    </dgm:pt>
    <dgm:pt modelId="{F5C19ED0-9070-47FA-862E-64C04EBAFB8E}" type="pres">
      <dgm:prSet presAssocID="{CDCDC5E8-EAAB-42FC-AA69-E6635F88471A}" presName="compositeNode" presStyleCnt="0">
        <dgm:presLayoutVars>
          <dgm:bulletEnabled val="1"/>
        </dgm:presLayoutVars>
      </dgm:prSet>
      <dgm:spPr/>
    </dgm:pt>
    <dgm:pt modelId="{F62BB739-7A62-42AD-B7C7-97B627A7471D}" type="pres">
      <dgm:prSet presAssocID="{CDCDC5E8-EAAB-42FC-AA69-E6635F88471A}" presName="bgRect" presStyleLbl="node1" presStyleIdx="2" presStyleCnt="3"/>
      <dgm:spPr/>
    </dgm:pt>
    <dgm:pt modelId="{AE8D198E-FC29-4111-8E5E-C492FC407288}" type="pres">
      <dgm:prSet presAssocID="{CDCDC5E8-EAAB-42FC-AA69-E6635F88471A}" presName="parentNode" presStyleLbl="node1" presStyleIdx="2" presStyleCnt="3">
        <dgm:presLayoutVars>
          <dgm:chMax val="0"/>
          <dgm:bulletEnabled val="1"/>
        </dgm:presLayoutVars>
      </dgm:prSet>
      <dgm:spPr/>
    </dgm:pt>
    <dgm:pt modelId="{D60F20F8-939C-4C36-9DED-C5262EB1DFE1}" type="pres">
      <dgm:prSet presAssocID="{CDCDC5E8-EAAB-42FC-AA69-E6635F88471A}" presName="childNode" presStyleLbl="node1" presStyleIdx="2" presStyleCnt="3">
        <dgm:presLayoutVars>
          <dgm:bulletEnabled val="1"/>
        </dgm:presLayoutVars>
      </dgm:prSet>
      <dgm:spPr/>
    </dgm:pt>
  </dgm:ptLst>
  <dgm:cxnLst>
    <dgm:cxn modelId="{01607807-27CB-432F-89EC-442B71B843EC}" type="presOf" srcId="{0BFCF542-C444-43BF-85B1-38F250474321}" destId="{B5F43B76-648C-41A2-85D2-E68AA2ECF437}" srcOrd="0" destOrd="0" presId="urn:microsoft.com/office/officeart/2005/8/layout/hProcess7"/>
    <dgm:cxn modelId="{F537991A-FD80-4304-9079-CCA1C471716E}" srcId="{D8B3E073-1A11-458E-B2C9-2901B3F6A390}" destId="{09EE0698-F254-41EF-84F5-AEA63D177820}" srcOrd="0" destOrd="0" parTransId="{FC45371E-2C63-465B-9FFB-2FC0EB0FCEE2}" sibTransId="{606A37F1-723E-46D2-B230-FE758DC117FD}"/>
    <dgm:cxn modelId="{E419C323-B9DF-4D94-A0E8-45EED4B09C0F}" type="presOf" srcId="{D8B3E073-1A11-458E-B2C9-2901B3F6A390}" destId="{AFFB02A9-72E3-43CD-A4C0-54150FA97FAF}" srcOrd="0" destOrd="0" presId="urn:microsoft.com/office/officeart/2005/8/layout/hProcess7"/>
    <dgm:cxn modelId="{6FA8EE2D-F07E-4567-A506-6077E4283792}" type="presOf" srcId="{CDCDC5E8-EAAB-42FC-AA69-E6635F88471A}" destId="{F62BB739-7A62-42AD-B7C7-97B627A7471D}" srcOrd="0" destOrd="0" presId="urn:microsoft.com/office/officeart/2005/8/layout/hProcess7"/>
    <dgm:cxn modelId="{6C73AE4C-35D5-4455-BD38-7E317F013C55}" srcId="{29718A8A-9C15-4291-8C78-FD3D7328E75B}" destId="{5A3A957B-30BF-470C-A46C-ADBFB9C538C8}" srcOrd="1" destOrd="0" parTransId="{EC187F62-08F1-4AA6-8A58-7CBA8A00AC74}" sibTransId="{5156BBFB-CF6B-48D5-908F-6868913AD1F4}"/>
    <dgm:cxn modelId="{76710950-F463-4C0F-AEBD-3D2D76DCB194}" type="presOf" srcId="{09EE0698-F254-41EF-84F5-AEA63D177820}" destId="{B4F29367-A489-44C7-8745-35BB67CFBB62}" srcOrd="0" destOrd="0" presId="urn:microsoft.com/office/officeart/2005/8/layout/hProcess7"/>
    <dgm:cxn modelId="{800C6577-BBC0-420E-86E9-3DAF1EFC560A}" srcId="{0BFCF542-C444-43BF-85B1-38F250474321}" destId="{D8B3E073-1A11-458E-B2C9-2901B3F6A390}" srcOrd="1" destOrd="0" parTransId="{D1ADE613-CCBD-4AAB-8EF9-B539381E7FEA}" sibTransId="{4179AA1E-F859-4A91-95BC-877204EE8B97}"/>
    <dgm:cxn modelId="{DC867E77-5483-4061-A7D7-0DD1F23E1791}" srcId="{0BFCF542-C444-43BF-85B1-38F250474321}" destId="{29718A8A-9C15-4291-8C78-FD3D7328E75B}" srcOrd="0" destOrd="0" parTransId="{9255CB1B-2365-41F2-8579-0279FBE3125D}" sibTransId="{CF05C69F-3490-4E25-8324-888BE38A3AAA}"/>
    <dgm:cxn modelId="{CCFCB49B-CC34-4B59-8032-2A858FB71972}" type="presOf" srcId="{29718A8A-9C15-4291-8C78-FD3D7328E75B}" destId="{C73D2453-5399-4BFE-B11C-FFF460515172}" srcOrd="0" destOrd="0" presId="urn:microsoft.com/office/officeart/2005/8/layout/hProcess7"/>
    <dgm:cxn modelId="{0BB1169C-0C3E-4C09-8523-4F07C98A833F}" type="presOf" srcId="{D8B3E073-1A11-458E-B2C9-2901B3F6A390}" destId="{51D70090-2993-4827-8902-38EBCCF24A43}" srcOrd="1" destOrd="0" presId="urn:microsoft.com/office/officeart/2005/8/layout/hProcess7"/>
    <dgm:cxn modelId="{34986ED9-EDD5-4682-ACFB-6A7645B9667B}" type="presOf" srcId="{CDCDC5E8-EAAB-42FC-AA69-E6635F88471A}" destId="{AE8D198E-FC29-4111-8E5E-C492FC407288}" srcOrd="1" destOrd="0" presId="urn:microsoft.com/office/officeart/2005/8/layout/hProcess7"/>
    <dgm:cxn modelId="{FF1256DA-7632-41B5-8789-280ABED536DB}" srcId="{CDCDC5E8-EAAB-42FC-AA69-E6635F88471A}" destId="{28ED6979-1B83-4710-A869-3D00CC4E3368}" srcOrd="0" destOrd="0" parTransId="{DD02CD73-52E9-43D5-BAA4-9938080D7CC7}" sibTransId="{2CB03148-4DBC-4B14-9C35-3297CCF419F3}"/>
    <dgm:cxn modelId="{90E118E4-B0BE-48F7-BF92-3735D34616EB}" type="presOf" srcId="{4149C1EE-A8FA-400D-810F-8B5FD7422921}" destId="{51209701-0D4A-4549-95F0-3440909B4728}" srcOrd="0" destOrd="0" presId="urn:microsoft.com/office/officeart/2005/8/layout/hProcess7"/>
    <dgm:cxn modelId="{8A5C41E5-99B6-44E6-9A56-AF29127712B5}" srcId="{29718A8A-9C15-4291-8C78-FD3D7328E75B}" destId="{4149C1EE-A8FA-400D-810F-8B5FD7422921}" srcOrd="0" destOrd="0" parTransId="{DF19752D-51EF-41A8-A6C1-6285E46F61EB}" sibTransId="{0D8D2304-00EE-4BBD-8457-04F04C9DADC2}"/>
    <dgm:cxn modelId="{05A4F5F6-E3A0-4166-8B88-421EB972D342}" type="presOf" srcId="{5A3A957B-30BF-470C-A46C-ADBFB9C538C8}" destId="{51209701-0D4A-4549-95F0-3440909B4728}" srcOrd="0" destOrd="1" presId="urn:microsoft.com/office/officeart/2005/8/layout/hProcess7"/>
    <dgm:cxn modelId="{A5731FFA-D45A-4678-880E-7797539E94AD}" srcId="{0BFCF542-C444-43BF-85B1-38F250474321}" destId="{CDCDC5E8-EAAB-42FC-AA69-E6635F88471A}" srcOrd="2" destOrd="0" parTransId="{FE768AE2-81EE-4CE4-844D-3C21DC0E757F}" sibTransId="{AEE5B51D-2682-4D34-BE9B-772F0EB3691B}"/>
    <dgm:cxn modelId="{3B031DFD-5674-4959-BB40-E66942DC08B2}" type="presOf" srcId="{28ED6979-1B83-4710-A869-3D00CC4E3368}" destId="{D60F20F8-939C-4C36-9DED-C5262EB1DFE1}" srcOrd="0" destOrd="0" presId="urn:microsoft.com/office/officeart/2005/8/layout/hProcess7"/>
    <dgm:cxn modelId="{51B794FF-AD71-4A53-AC15-DD92854885E9}" type="presOf" srcId="{29718A8A-9C15-4291-8C78-FD3D7328E75B}" destId="{FE98B277-F54E-492B-BAB5-5097428A9392}" srcOrd="1" destOrd="0" presId="urn:microsoft.com/office/officeart/2005/8/layout/hProcess7"/>
    <dgm:cxn modelId="{27D9574B-CC40-47E7-BD79-B48E665AA303}" type="presParOf" srcId="{B5F43B76-648C-41A2-85D2-E68AA2ECF437}" destId="{9D08B183-BDDC-4964-BAEA-267F3D3755BF}" srcOrd="0" destOrd="0" presId="urn:microsoft.com/office/officeart/2005/8/layout/hProcess7"/>
    <dgm:cxn modelId="{35B306D9-BE73-47A3-9038-2624BA3A3CC2}" type="presParOf" srcId="{9D08B183-BDDC-4964-BAEA-267F3D3755BF}" destId="{C73D2453-5399-4BFE-B11C-FFF460515172}" srcOrd="0" destOrd="0" presId="urn:microsoft.com/office/officeart/2005/8/layout/hProcess7"/>
    <dgm:cxn modelId="{511A002C-0848-4723-AE90-E15B5697249B}" type="presParOf" srcId="{9D08B183-BDDC-4964-BAEA-267F3D3755BF}" destId="{FE98B277-F54E-492B-BAB5-5097428A9392}" srcOrd="1" destOrd="0" presId="urn:microsoft.com/office/officeart/2005/8/layout/hProcess7"/>
    <dgm:cxn modelId="{34BDBA29-0CEB-41A3-A737-DE9E4D4FC40D}" type="presParOf" srcId="{9D08B183-BDDC-4964-BAEA-267F3D3755BF}" destId="{51209701-0D4A-4549-95F0-3440909B4728}" srcOrd="2" destOrd="0" presId="urn:microsoft.com/office/officeart/2005/8/layout/hProcess7"/>
    <dgm:cxn modelId="{F6AD578C-CE24-430A-AE75-13E1ABD474DD}" type="presParOf" srcId="{B5F43B76-648C-41A2-85D2-E68AA2ECF437}" destId="{BAF98B01-1B72-4808-AED2-21D90AF5D602}" srcOrd="1" destOrd="0" presId="urn:microsoft.com/office/officeart/2005/8/layout/hProcess7"/>
    <dgm:cxn modelId="{97690F95-23AA-4E25-BDBE-3BC739D94C1B}" type="presParOf" srcId="{B5F43B76-648C-41A2-85D2-E68AA2ECF437}" destId="{DA910265-49CC-4CBA-B213-8DA2F80DA94C}" srcOrd="2" destOrd="0" presId="urn:microsoft.com/office/officeart/2005/8/layout/hProcess7"/>
    <dgm:cxn modelId="{0C524755-56CE-40FE-817F-93ADFEE2F3CA}" type="presParOf" srcId="{DA910265-49CC-4CBA-B213-8DA2F80DA94C}" destId="{7F638EB1-6CF2-4B5E-8A87-1A594605F7D3}" srcOrd="0" destOrd="0" presId="urn:microsoft.com/office/officeart/2005/8/layout/hProcess7"/>
    <dgm:cxn modelId="{3A3899BA-2831-4BC4-A0AC-F42AE11507A2}" type="presParOf" srcId="{DA910265-49CC-4CBA-B213-8DA2F80DA94C}" destId="{2B01D383-AB8D-469B-91BB-882FAD9B4C9D}" srcOrd="1" destOrd="0" presId="urn:microsoft.com/office/officeart/2005/8/layout/hProcess7"/>
    <dgm:cxn modelId="{8E3E5269-5FE8-43DC-A580-C4ECCC39EC8E}" type="presParOf" srcId="{DA910265-49CC-4CBA-B213-8DA2F80DA94C}" destId="{32F65A28-EC37-48AB-BC6C-412ACDB395CE}" srcOrd="2" destOrd="0" presId="urn:microsoft.com/office/officeart/2005/8/layout/hProcess7"/>
    <dgm:cxn modelId="{2D7698D2-AA0E-4745-AE61-1A4C53AB097A}" type="presParOf" srcId="{B5F43B76-648C-41A2-85D2-E68AA2ECF437}" destId="{89037607-D9ED-41C7-A182-4E7B56BE8943}" srcOrd="3" destOrd="0" presId="urn:microsoft.com/office/officeart/2005/8/layout/hProcess7"/>
    <dgm:cxn modelId="{681C5931-62D5-461E-A94C-9DEE34F3DCD3}" type="presParOf" srcId="{B5F43B76-648C-41A2-85D2-E68AA2ECF437}" destId="{93DC64E2-ADB1-448A-89A4-95B8D8800EBE}" srcOrd="4" destOrd="0" presId="urn:microsoft.com/office/officeart/2005/8/layout/hProcess7"/>
    <dgm:cxn modelId="{C5C4CB78-7879-4B9E-9790-00484EF5A086}" type="presParOf" srcId="{93DC64E2-ADB1-448A-89A4-95B8D8800EBE}" destId="{AFFB02A9-72E3-43CD-A4C0-54150FA97FAF}" srcOrd="0" destOrd="0" presId="urn:microsoft.com/office/officeart/2005/8/layout/hProcess7"/>
    <dgm:cxn modelId="{8F6E07FB-2906-401D-9EFD-0922454565B3}" type="presParOf" srcId="{93DC64E2-ADB1-448A-89A4-95B8D8800EBE}" destId="{51D70090-2993-4827-8902-38EBCCF24A43}" srcOrd="1" destOrd="0" presId="urn:microsoft.com/office/officeart/2005/8/layout/hProcess7"/>
    <dgm:cxn modelId="{3EC595A8-1AEA-418A-B2FD-61928D9A368D}" type="presParOf" srcId="{93DC64E2-ADB1-448A-89A4-95B8D8800EBE}" destId="{B4F29367-A489-44C7-8745-35BB67CFBB62}" srcOrd="2" destOrd="0" presId="urn:microsoft.com/office/officeart/2005/8/layout/hProcess7"/>
    <dgm:cxn modelId="{76CF834E-2F60-443D-9742-CF76FFC52BD4}" type="presParOf" srcId="{B5F43B76-648C-41A2-85D2-E68AA2ECF437}" destId="{1395934F-59F7-4094-9313-569A6D6F17B1}" srcOrd="5" destOrd="0" presId="urn:microsoft.com/office/officeart/2005/8/layout/hProcess7"/>
    <dgm:cxn modelId="{11E12A23-2AC8-46D4-9F00-E4B8804D41BC}" type="presParOf" srcId="{B5F43B76-648C-41A2-85D2-E68AA2ECF437}" destId="{BEC18662-D48F-434B-9B07-3C0C32AB6A57}" srcOrd="6" destOrd="0" presId="urn:microsoft.com/office/officeart/2005/8/layout/hProcess7"/>
    <dgm:cxn modelId="{FD7F3A9C-25FF-4A15-A9F4-6AFBCB1EB6BF}" type="presParOf" srcId="{BEC18662-D48F-434B-9B07-3C0C32AB6A57}" destId="{D709F4D7-1041-4E8D-AD1D-C3CB51DF57E9}" srcOrd="0" destOrd="0" presId="urn:microsoft.com/office/officeart/2005/8/layout/hProcess7"/>
    <dgm:cxn modelId="{CE5808F1-79D3-4332-90B3-F3A0EBD0FC69}" type="presParOf" srcId="{BEC18662-D48F-434B-9B07-3C0C32AB6A57}" destId="{BFCAAB55-FA10-40A5-9E2E-EF67A32A4820}" srcOrd="1" destOrd="0" presId="urn:microsoft.com/office/officeart/2005/8/layout/hProcess7"/>
    <dgm:cxn modelId="{11553C57-58FD-42C2-8350-71CB81F56125}" type="presParOf" srcId="{BEC18662-D48F-434B-9B07-3C0C32AB6A57}" destId="{C5BEBE26-AF85-4D55-A402-5A613C1BF9F5}" srcOrd="2" destOrd="0" presId="urn:microsoft.com/office/officeart/2005/8/layout/hProcess7"/>
    <dgm:cxn modelId="{3DF4F0C1-5C08-499C-9CF1-62DC05ED431D}" type="presParOf" srcId="{B5F43B76-648C-41A2-85D2-E68AA2ECF437}" destId="{C6213009-550F-4146-B996-73C8DCD700CE}" srcOrd="7" destOrd="0" presId="urn:microsoft.com/office/officeart/2005/8/layout/hProcess7"/>
    <dgm:cxn modelId="{7D91C21E-7B79-4063-99DE-3C7989CCFC34}" type="presParOf" srcId="{B5F43B76-648C-41A2-85D2-E68AA2ECF437}" destId="{F5C19ED0-9070-47FA-862E-64C04EBAFB8E}" srcOrd="8" destOrd="0" presId="urn:microsoft.com/office/officeart/2005/8/layout/hProcess7"/>
    <dgm:cxn modelId="{FEA23E60-EC13-4325-B302-9019D6BE7E86}" type="presParOf" srcId="{F5C19ED0-9070-47FA-862E-64C04EBAFB8E}" destId="{F62BB739-7A62-42AD-B7C7-97B627A7471D}" srcOrd="0" destOrd="0" presId="urn:microsoft.com/office/officeart/2005/8/layout/hProcess7"/>
    <dgm:cxn modelId="{DD8D51B5-AC03-463B-9408-AFE0407A873D}" type="presParOf" srcId="{F5C19ED0-9070-47FA-862E-64C04EBAFB8E}" destId="{AE8D198E-FC29-4111-8E5E-C492FC407288}" srcOrd="1" destOrd="0" presId="urn:microsoft.com/office/officeart/2005/8/layout/hProcess7"/>
    <dgm:cxn modelId="{73A51452-2EE4-45AA-9ABB-E075AA1D3CAE}" type="presParOf" srcId="{F5C19ED0-9070-47FA-862E-64C04EBAFB8E}" destId="{D60F20F8-939C-4C36-9DED-C5262EB1DFE1}"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FD8751-A8AA-46BF-8EFC-AAF7F607E2BD}" type="doc">
      <dgm:prSet loTypeId="urn:microsoft.com/office/officeart/2005/8/layout/hProcess7" loCatId="list" qsTypeId="urn:microsoft.com/office/officeart/2005/8/quickstyle/simple1" qsCatId="simple" csTypeId="urn:microsoft.com/office/officeart/2005/8/colors/accent5_2" csCatId="accent5" phldr="1"/>
      <dgm:spPr/>
      <dgm:t>
        <a:bodyPr/>
        <a:lstStyle/>
        <a:p>
          <a:endParaRPr lang="sv-SE"/>
        </a:p>
      </dgm:t>
    </dgm:pt>
    <dgm:pt modelId="{A8DC3853-308A-4BC6-8CD6-37D68C8736F3}">
      <dgm:prSet phldrT="[Text]" custT="1"/>
      <dgm:spPr/>
      <dgm:t>
        <a:bodyPr/>
        <a:lstStyle/>
        <a:p>
          <a:r>
            <a:rPr lang="sv-SE" sz="1600" dirty="0"/>
            <a:t>Call</a:t>
          </a:r>
          <a:endParaRPr lang="sv-SE" sz="2600" dirty="0"/>
        </a:p>
      </dgm:t>
    </dgm:pt>
    <dgm:pt modelId="{5D52F0CD-8623-4D9B-8E4F-38B11EC76A5A}" type="parTrans" cxnId="{E999C444-130F-4D75-B231-CCF4217055BB}">
      <dgm:prSet/>
      <dgm:spPr/>
      <dgm:t>
        <a:bodyPr/>
        <a:lstStyle/>
        <a:p>
          <a:endParaRPr lang="sv-SE"/>
        </a:p>
      </dgm:t>
    </dgm:pt>
    <dgm:pt modelId="{B99AF795-3723-43D3-A3AD-6E3AEFA15324}" type="sibTrans" cxnId="{E999C444-130F-4D75-B231-CCF4217055BB}">
      <dgm:prSet/>
      <dgm:spPr/>
      <dgm:t>
        <a:bodyPr/>
        <a:lstStyle/>
        <a:p>
          <a:endParaRPr lang="sv-SE"/>
        </a:p>
      </dgm:t>
    </dgm:pt>
    <dgm:pt modelId="{4DA5C940-3E27-46D1-B29D-0FC2332CB0F1}">
      <dgm:prSet phldrT="[Text]" custT="1"/>
      <dgm:spPr/>
      <dgm:t>
        <a:bodyPr/>
        <a:lstStyle/>
        <a:p>
          <a:r>
            <a:rPr lang="sv-SE" sz="1400" b="1" dirty="0"/>
            <a:t>RFI </a:t>
          </a:r>
          <a:r>
            <a:rPr lang="sv-SE" sz="1400" b="1" dirty="0" err="1"/>
            <a:t>decides</a:t>
          </a:r>
          <a:r>
            <a:rPr lang="sv-SE" sz="1400" b="1" dirty="0"/>
            <a:t> on a call </a:t>
          </a:r>
          <a:r>
            <a:rPr lang="sv-SE" sz="1400" dirty="0"/>
            <a:t>– </a:t>
          </a:r>
          <a:r>
            <a:rPr lang="sv-SE" sz="1400" dirty="0" err="1"/>
            <a:t>prioritised</a:t>
          </a:r>
          <a:r>
            <a:rPr lang="sv-SE" sz="1400" dirty="0"/>
            <a:t> </a:t>
          </a:r>
          <a:r>
            <a:rPr lang="sv-SE" sz="1400" dirty="0" err="1"/>
            <a:t>infrastructure</a:t>
          </a:r>
          <a:r>
            <a:rPr lang="sv-SE" sz="1400" dirty="0"/>
            <a:t> </a:t>
          </a:r>
          <a:r>
            <a:rPr lang="sv-SE" sz="1400" dirty="0" err="1"/>
            <a:t>needs</a:t>
          </a:r>
          <a:endParaRPr lang="sv-SE" sz="1300" dirty="0"/>
        </a:p>
      </dgm:t>
    </dgm:pt>
    <dgm:pt modelId="{B347A724-394F-468B-84C9-8A2F24563C43}" type="parTrans" cxnId="{0F7847A6-B7E8-456A-A741-F496C1719046}">
      <dgm:prSet/>
      <dgm:spPr/>
      <dgm:t>
        <a:bodyPr/>
        <a:lstStyle/>
        <a:p>
          <a:endParaRPr lang="sv-SE"/>
        </a:p>
      </dgm:t>
    </dgm:pt>
    <dgm:pt modelId="{0E46C130-9125-4A28-AE5F-2FCC73AFDAA9}" type="sibTrans" cxnId="{0F7847A6-B7E8-456A-A741-F496C1719046}">
      <dgm:prSet/>
      <dgm:spPr/>
      <dgm:t>
        <a:bodyPr/>
        <a:lstStyle/>
        <a:p>
          <a:endParaRPr lang="sv-SE"/>
        </a:p>
      </dgm:t>
    </dgm:pt>
    <dgm:pt modelId="{2E7BEFC0-A562-416F-850B-FB6F851BFF84}">
      <dgm:prSet phldrT="[Text]" custT="1"/>
      <dgm:spPr/>
      <dgm:t>
        <a:bodyPr/>
        <a:lstStyle/>
        <a:p>
          <a:r>
            <a:rPr lang="sv-SE" sz="1600" dirty="0"/>
            <a:t>Call</a:t>
          </a:r>
        </a:p>
      </dgm:t>
    </dgm:pt>
    <dgm:pt modelId="{31A595C7-3447-4AF6-81AA-7F00AB428E3E}" type="parTrans" cxnId="{2204CC1B-C75D-4B3A-8367-E4276DE4A9D1}">
      <dgm:prSet/>
      <dgm:spPr/>
      <dgm:t>
        <a:bodyPr/>
        <a:lstStyle/>
        <a:p>
          <a:endParaRPr lang="sv-SE"/>
        </a:p>
      </dgm:t>
    </dgm:pt>
    <dgm:pt modelId="{BC4320C1-82D6-4F37-BEB8-2826AEB47B80}" type="sibTrans" cxnId="{2204CC1B-C75D-4B3A-8367-E4276DE4A9D1}">
      <dgm:prSet/>
      <dgm:spPr/>
      <dgm:t>
        <a:bodyPr/>
        <a:lstStyle/>
        <a:p>
          <a:endParaRPr lang="sv-SE"/>
        </a:p>
      </dgm:t>
    </dgm:pt>
    <dgm:pt modelId="{DC022851-5571-43EF-8279-C2D4666B17B7}">
      <dgm:prSet phldrT="[Text]" custT="1"/>
      <dgm:spPr/>
      <dgm:t>
        <a:bodyPr/>
        <a:lstStyle/>
        <a:p>
          <a:r>
            <a:rPr lang="sv-SE" sz="1400" b="1" dirty="0" err="1"/>
            <a:t>Application</a:t>
          </a:r>
          <a:r>
            <a:rPr lang="sv-SE" sz="1400" b="1" dirty="0"/>
            <a:t> by :</a:t>
          </a:r>
        </a:p>
        <a:p>
          <a:r>
            <a:rPr lang="sv-SE" sz="1400" b="1" dirty="0"/>
            <a:t>- </a:t>
          </a:r>
          <a:r>
            <a:rPr lang="sv-SE" sz="1400" b="0" dirty="0" err="1"/>
            <a:t>Universities</a:t>
          </a:r>
          <a:endParaRPr lang="sv-SE" sz="1400" b="0" dirty="0"/>
        </a:p>
        <a:p>
          <a:r>
            <a:rPr lang="sv-SE" sz="1400" b="0" dirty="0"/>
            <a:t>- </a:t>
          </a:r>
          <a:r>
            <a:rPr lang="sv-SE" sz="1400" b="0" dirty="0" err="1"/>
            <a:t>Gov</a:t>
          </a:r>
          <a:r>
            <a:rPr lang="sv-SE" sz="1400" b="0" dirty="0"/>
            <a:t> </a:t>
          </a:r>
          <a:r>
            <a:rPr lang="sv-SE" sz="1400" dirty="0" err="1"/>
            <a:t>agencies</a:t>
          </a:r>
          <a:endParaRPr lang="sv-SE" sz="1400" b="0" dirty="0"/>
        </a:p>
      </dgm:t>
    </dgm:pt>
    <dgm:pt modelId="{D0422A22-B628-42A3-9A5C-113239A55281}" type="parTrans" cxnId="{F9037065-73FB-497E-8567-1C877AD24CEA}">
      <dgm:prSet/>
      <dgm:spPr/>
      <dgm:t>
        <a:bodyPr/>
        <a:lstStyle/>
        <a:p>
          <a:endParaRPr lang="sv-SE"/>
        </a:p>
      </dgm:t>
    </dgm:pt>
    <dgm:pt modelId="{25A5BD01-768D-4F85-A074-D5DD10AFA4A1}" type="sibTrans" cxnId="{F9037065-73FB-497E-8567-1C877AD24CEA}">
      <dgm:prSet/>
      <dgm:spPr/>
      <dgm:t>
        <a:bodyPr/>
        <a:lstStyle/>
        <a:p>
          <a:endParaRPr lang="sv-SE"/>
        </a:p>
      </dgm:t>
    </dgm:pt>
    <dgm:pt modelId="{02439277-0D3C-4F7D-8EA3-220FBD41EEB2}">
      <dgm:prSet phldrT="[Text]" custT="1"/>
      <dgm:spPr/>
      <dgm:t>
        <a:bodyPr/>
        <a:lstStyle/>
        <a:p>
          <a:r>
            <a:rPr lang="sv-SE" sz="1600" dirty="0"/>
            <a:t>Call</a:t>
          </a:r>
        </a:p>
      </dgm:t>
    </dgm:pt>
    <dgm:pt modelId="{FE2253B1-72D5-4CDA-9B35-6A92438C8D29}" type="parTrans" cxnId="{F5EC1A3E-F6D9-4648-A6B8-99C262FAB763}">
      <dgm:prSet/>
      <dgm:spPr/>
      <dgm:t>
        <a:bodyPr/>
        <a:lstStyle/>
        <a:p>
          <a:endParaRPr lang="sv-SE"/>
        </a:p>
      </dgm:t>
    </dgm:pt>
    <dgm:pt modelId="{509B1062-C09B-4814-B8C6-7E86099B6185}" type="sibTrans" cxnId="{F5EC1A3E-F6D9-4648-A6B8-99C262FAB763}">
      <dgm:prSet/>
      <dgm:spPr/>
      <dgm:t>
        <a:bodyPr/>
        <a:lstStyle/>
        <a:p>
          <a:endParaRPr lang="sv-SE"/>
        </a:p>
      </dgm:t>
    </dgm:pt>
    <dgm:pt modelId="{4DDF50D5-E4E5-4E06-9FF8-492498739532}">
      <dgm:prSet phldrT="[Text]" custT="1"/>
      <dgm:spPr/>
      <dgm:t>
        <a:bodyPr/>
        <a:lstStyle/>
        <a:p>
          <a:pPr algn="ctr">
            <a:spcAft>
              <a:spcPts val="300"/>
            </a:spcAft>
          </a:pPr>
          <a:r>
            <a:rPr lang="sv-SE" sz="1800" b="1" dirty="0" err="1"/>
            <a:t>Evaluate</a:t>
          </a:r>
          <a:r>
            <a:rPr lang="sv-SE" sz="1800" b="1" dirty="0"/>
            <a:t> </a:t>
          </a:r>
          <a:r>
            <a:rPr lang="sv-SE" sz="1800" b="1" dirty="0" err="1"/>
            <a:t>proposals</a:t>
          </a:r>
          <a:endParaRPr lang="sv-SE" sz="1800" b="1" dirty="0"/>
        </a:p>
        <a:p>
          <a:pPr algn="l">
            <a:spcAft>
              <a:spcPts val="300"/>
            </a:spcAft>
          </a:pPr>
          <a:r>
            <a:rPr lang="sv-SE" sz="1800" b="0" dirty="0"/>
            <a:t>- </a:t>
          </a:r>
          <a:r>
            <a:rPr lang="sv-SE" sz="1400" b="0" dirty="0"/>
            <a:t>International panel</a:t>
          </a:r>
        </a:p>
        <a:p>
          <a:pPr algn="l">
            <a:spcAft>
              <a:spcPts val="300"/>
            </a:spcAft>
          </a:pPr>
          <a:r>
            <a:rPr lang="sv-SE" sz="1400" b="0" dirty="0"/>
            <a:t>- </a:t>
          </a:r>
          <a:r>
            <a:rPr lang="sv-SE" sz="1400" b="0" dirty="0" err="1"/>
            <a:t>RFI:s</a:t>
          </a:r>
          <a:r>
            <a:rPr lang="sv-SE" sz="1400" b="0" dirty="0"/>
            <a:t> </a:t>
          </a:r>
          <a:r>
            <a:rPr lang="sv-SE" sz="1400" b="0" dirty="0" err="1"/>
            <a:t>advisory</a:t>
          </a:r>
          <a:r>
            <a:rPr lang="sv-SE" sz="1400" b="0" dirty="0"/>
            <a:t> </a:t>
          </a:r>
          <a:r>
            <a:rPr lang="sv-SE" sz="1400" b="0" dirty="0" err="1"/>
            <a:t>groups</a:t>
          </a:r>
          <a:endParaRPr lang="sv-SE" sz="1400" b="0" dirty="0"/>
        </a:p>
        <a:p>
          <a:pPr algn="l">
            <a:spcAft>
              <a:spcPct val="35000"/>
            </a:spcAft>
          </a:pPr>
          <a:r>
            <a:rPr lang="sv-SE" sz="1400" b="0" dirty="0"/>
            <a:t>-</a:t>
          </a:r>
          <a:r>
            <a:rPr lang="sv-SE" sz="1400" dirty="0"/>
            <a:t>-</a:t>
          </a:r>
          <a:r>
            <a:rPr lang="sv-SE" sz="1400" dirty="0" err="1"/>
            <a:t>Scientific</a:t>
          </a:r>
          <a:r>
            <a:rPr lang="sv-SE" sz="1400" dirty="0"/>
            <a:t> Councils </a:t>
          </a:r>
          <a:r>
            <a:rPr lang="sv-SE" sz="1400" dirty="0" err="1"/>
            <a:t>of</a:t>
          </a:r>
          <a:r>
            <a:rPr lang="sv-SE" sz="1400" dirty="0"/>
            <a:t>  VR</a:t>
          </a:r>
          <a:endParaRPr lang="sv-SE" sz="1400" b="0" dirty="0"/>
        </a:p>
      </dgm:t>
    </dgm:pt>
    <dgm:pt modelId="{625CCEBC-EDE6-43F8-9697-4C918F485346}" type="parTrans" cxnId="{BE8890EC-001C-48A9-BC08-D95D8EFA7130}">
      <dgm:prSet/>
      <dgm:spPr/>
      <dgm:t>
        <a:bodyPr/>
        <a:lstStyle/>
        <a:p>
          <a:endParaRPr lang="sv-SE"/>
        </a:p>
      </dgm:t>
    </dgm:pt>
    <dgm:pt modelId="{5433928D-7200-42F2-99C2-A30EF4B4C103}" type="sibTrans" cxnId="{BE8890EC-001C-48A9-BC08-D95D8EFA7130}">
      <dgm:prSet/>
      <dgm:spPr/>
      <dgm:t>
        <a:bodyPr/>
        <a:lstStyle/>
        <a:p>
          <a:endParaRPr lang="sv-SE"/>
        </a:p>
      </dgm:t>
    </dgm:pt>
    <dgm:pt modelId="{093E0D19-DDD5-4395-BBA1-E10872A61E67}">
      <dgm:prSet phldrT="[Text]" custT="1"/>
      <dgm:spPr/>
      <dgm:t>
        <a:bodyPr/>
        <a:lstStyle/>
        <a:p>
          <a:r>
            <a:rPr lang="sv-SE" sz="1600" dirty="0"/>
            <a:t>Call</a:t>
          </a:r>
        </a:p>
      </dgm:t>
    </dgm:pt>
    <dgm:pt modelId="{CFC509CC-418D-4DB0-A627-D0773DFCAE31}" type="parTrans" cxnId="{03B2363E-89B5-4629-B826-C4F3EBEC0269}">
      <dgm:prSet/>
      <dgm:spPr/>
      <dgm:t>
        <a:bodyPr/>
        <a:lstStyle/>
        <a:p>
          <a:endParaRPr lang="sv-SE"/>
        </a:p>
      </dgm:t>
    </dgm:pt>
    <dgm:pt modelId="{FAB56ED3-11AF-4117-8523-17A7EFB38C7D}" type="sibTrans" cxnId="{03B2363E-89B5-4629-B826-C4F3EBEC0269}">
      <dgm:prSet/>
      <dgm:spPr/>
      <dgm:t>
        <a:bodyPr/>
        <a:lstStyle/>
        <a:p>
          <a:endParaRPr lang="sv-SE"/>
        </a:p>
      </dgm:t>
    </dgm:pt>
    <dgm:pt modelId="{F31D5A02-7FAB-424F-AA5C-AC09DDE46562}">
      <dgm:prSet phldrT="[Text]" custT="1"/>
      <dgm:spPr/>
      <dgm:t>
        <a:bodyPr/>
        <a:lstStyle/>
        <a:p>
          <a:r>
            <a:rPr lang="sv-SE" sz="1600" b="1" dirty="0" err="1"/>
            <a:t>Decison</a:t>
          </a:r>
          <a:r>
            <a:rPr lang="sv-SE" sz="1600" b="1" dirty="0"/>
            <a:t> by RFI</a:t>
          </a:r>
        </a:p>
      </dgm:t>
    </dgm:pt>
    <dgm:pt modelId="{1A24F101-08B3-4E97-91D5-69820913AD3E}" type="parTrans" cxnId="{050B1CB7-A6B3-485D-9499-FA4C98BD1F80}">
      <dgm:prSet/>
      <dgm:spPr/>
      <dgm:t>
        <a:bodyPr/>
        <a:lstStyle/>
        <a:p>
          <a:endParaRPr lang="sv-SE"/>
        </a:p>
      </dgm:t>
    </dgm:pt>
    <dgm:pt modelId="{84343451-E4F1-470B-964C-8D3D81A79E81}" type="sibTrans" cxnId="{050B1CB7-A6B3-485D-9499-FA4C98BD1F80}">
      <dgm:prSet/>
      <dgm:spPr/>
      <dgm:t>
        <a:bodyPr/>
        <a:lstStyle/>
        <a:p>
          <a:endParaRPr lang="sv-SE"/>
        </a:p>
      </dgm:t>
    </dgm:pt>
    <dgm:pt modelId="{C30B4985-D195-43A0-8434-8F5283D92F5E}">
      <dgm:prSet phldrT="[Text]" custT="1"/>
      <dgm:spPr/>
      <dgm:t>
        <a:bodyPr/>
        <a:lstStyle/>
        <a:p>
          <a:r>
            <a:rPr lang="sv-SE" sz="1400" dirty="0"/>
            <a:t>- </a:t>
          </a:r>
          <a:r>
            <a:rPr lang="sv-SE" sz="1400" dirty="0" err="1"/>
            <a:t>Existing</a:t>
          </a:r>
          <a:r>
            <a:rPr lang="sv-SE" sz="1400" dirty="0"/>
            <a:t> </a:t>
          </a:r>
          <a:r>
            <a:rPr lang="sv-SE" sz="1400" dirty="0" err="1"/>
            <a:t>infrasructures</a:t>
          </a:r>
          <a:r>
            <a:rPr lang="sv-SE" sz="1400" dirty="0"/>
            <a:t> </a:t>
          </a:r>
          <a:r>
            <a:rPr lang="sv-SE" sz="1400" dirty="0" err="1"/>
            <a:t>where</a:t>
          </a:r>
          <a:r>
            <a:rPr lang="sv-SE" sz="1400" dirty="0"/>
            <a:t> </a:t>
          </a:r>
          <a:r>
            <a:rPr lang="sv-SE" sz="1400" dirty="0" err="1"/>
            <a:t>funding</a:t>
          </a:r>
          <a:r>
            <a:rPr lang="sv-SE" sz="1400" dirty="0"/>
            <a:t> </a:t>
          </a:r>
          <a:r>
            <a:rPr lang="sv-SE" sz="1400" dirty="0" err="1"/>
            <a:t>ends</a:t>
          </a:r>
          <a:endParaRPr lang="sv-SE" sz="1400" dirty="0"/>
        </a:p>
        <a:p>
          <a:endParaRPr lang="sv-SE" sz="1300" dirty="0"/>
        </a:p>
      </dgm:t>
    </dgm:pt>
    <dgm:pt modelId="{02FD20D1-B6EB-4EFD-B348-22991BCDFB2C}" type="parTrans" cxnId="{BFE02C17-ADBA-45C0-B114-EEACF4FD2E64}">
      <dgm:prSet/>
      <dgm:spPr/>
      <dgm:t>
        <a:bodyPr/>
        <a:lstStyle/>
        <a:p>
          <a:endParaRPr lang="sv-SE"/>
        </a:p>
      </dgm:t>
    </dgm:pt>
    <dgm:pt modelId="{04118238-F0C4-45CA-B2CF-8C20279661C3}" type="sibTrans" cxnId="{BFE02C17-ADBA-45C0-B114-EEACF4FD2E64}">
      <dgm:prSet/>
      <dgm:spPr/>
      <dgm:t>
        <a:bodyPr/>
        <a:lstStyle/>
        <a:p>
          <a:endParaRPr lang="sv-SE"/>
        </a:p>
      </dgm:t>
    </dgm:pt>
    <dgm:pt modelId="{4C340447-2E47-42D9-9129-07F12DBAB198}" type="pres">
      <dgm:prSet presAssocID="{86FD8751-A8AA-46BF-8EFC-AAF7F607E2BD}" presName="Name0" presStyleCnt="0">
        <dgm:presLayoutVars>
          <dgm:dir/>
          <dgm:animLvl val="lvl"/>
          <dgm:resizeHandles val="exact"/>
        </dgm:presLayoutVars>
      </dgm:prSet>
      <dgm:spPr/>
    </dgm:pt>
    <dgm:pt modelId="{B37F9AAC-E1D7-468A-BA22-8A6F2A9F06B1}" type="pres">
      <dgm:prSet presAssocID="{A8DC3853-308A-4BC6-8CD6-37D68C8736F3}" presName="compositeNode" presStyleCnt="0">
        <dgm:presLayoutVars>
          <dgm:bulletEnabled val="1"/>
        </dgm:presLayoutVars>
      </dgm:prSet>
      <dgm:spPr/>
    </dgm:pt>
    <dgm:pt modelId="{D2D00297-B44A-4CE8-96B2-6107D984BAEB}" type="pres">
      <dgm:prSet presAssocID="{A8DC3853-308A-4BC6-8CD6-37D68C8736F3}" presName="bgRect" presStyleLbl="node1" presStyleIdx="0" presStyleCnt="4"/>
      <dgm:spPr/>
    </dgm:pt>
    <dgm:pt modelId="{5B8F6CAA-685D-4022-B9C8-92ECE5AC1F9F}" type="pres">
      <dgm:prSet presAssocID="{A8DC3853-308A-4BC6-8CD6-37D68C8736F3}" presName="parentNode" presStyleLbl="node1" presStyleIdx="0" presStyleCnt="4">
        <dgm:presLayoutVars>
          <dgm:chMax val="0"/>
          <dgm:bulletEnabled val="1"/>
        </dgm:presLayoutVars>
      </dgm:prSet>
      <dgm:spPr/>
    </dgm:pt>
    <dgm:pt modelId="{9CC764F2-2917-47DE-AF7D-6E3158E85F19}" type="pres">
      <dgm:prSet presAssocID="{A8DC3853-308A-4BC6-8CD6-37D68C8736F3}" presName="childNode" presStyleLbl="node1" presStyleIdx="0" presStyleCnt="4">
        <dgm:presLayoutVars>
          <dgm:bulletEnabled val="1"/>
        </dgm:presLayoutVars>
      </dgm:prSet>
      <dgm:spPr/>
    </dgm:pt>
    <dgm:pt modelId="{E1B2F7EE-6FA1-4061-95F5-FD91B9F8CD7E}" type="pres">
      <dgm:prSet presAssocID="{B99AF795-3723-43D3-A3AD-6E3AEFA15324}" presName="hSp" presStyleCnt="0"/>
      <dgm:spPr/>
    </dgm:pt>
    <dgm:pt modelId="{309C0626-42CA-44E9-B397-7E6E2F2665E9}" type="pres">
      <dgm:prSet presAssocID="{B99AF795-3723-43D3-A3AD-6E3AEFA15324}" presName="vProcSp" presStyleCnt="0"/>
      <dgm:spPr/>
    </dgm:pt>
    <dgm:pt modelId="{B263FAC3-6908-4F08-8E9F-6AB3A2A49E20}" type="pres">
      <dgm:prSet presAssocID="{B99AF795-3723-43D3-A3AD-6E3AEFA15324}" presName="vSp1" presStyleCnt="0"/>
      <dgm:spPr/>
    </dgm:pt>
    <dgm:pt modelId="{7554B831-F7D9-4576-861C-E6AB1D668751}" type="pres">
      <dgm:prSet presAssocID="{B99AF795-3723-43D3-A3AD-6E3AEFA15324}" presName="simulatedConn" presStyleLbl="solidFgAcc1" presStyleIdx="0" presStyleCnt="3"/>
      <dgm:spPr/>
    </dgm:pt>
    <dgm:pt modelId="{E1848B0D-6AF1-4DC9-AEE0-D7FD925105BC}" type="pres">
      <dgm:prSet presAssocID="{B99AF795-3723-43D3-A3AD-6E3AEFA15324}" presName="vSp2" presStyleCnt="0"/>
      <dgm:spPr/>
    </dgm:pt>
    <dgm:pt modelId="{17D7B1C4-1C89-40A0-B69A-0461B68C25E6}" type="pres">
      <dgm:prSet presAssocID="{B99AF795-3723-43D3-A3AD-6E3AEFA15324}" presName="sibTrans" presStyleCnt="0"/>
      <dgm:spPr/>
    </dgm:pt>
    <dgm:pt modelId="{B79056A8-60CD-4941-A421-EBBBFEB5DD96}" type="pres">
      <dgm:prSet presAssocID="{2E7BEFC0-A562-416F-850B-FB6F851BFF84}" presName="compositeNode" presStyleCnt="0">
        <dgm:presLayoutVars>
          <dgm:bulletEnabled val="1"/>
        </dgm:presLayoutVars>
      </dgm:prSet>
      <dgm:spPr/>
    </dgm:pt>
    <dgm:pt modelId="{6DF6419E-E1A9-4D60-9D06-6741661199B3}" type="pres">
      <dgm:prSet presAssocID="{2E7BEFC0-A562-416F-850B-FB6F851BFF84}" presName="bgRect" presStyleLbl="node1" presStyleIdx="1" presStyleCnt="4" custLinFactNeighborX="-663"/>
      <dgm:spPr/>
    </dgm:pt>
    <dgm:pt modelId="{E59F6FF5-8235-4F9F-9B16-AAF8005E5B57}" type="pres">
      <dgm:prSet presAssocID="{2E7BEFC0-A562-416F-850B-FB6F851BFF84}" presName="parentNode" presStyleLbl="node1" presStyleIdx="1" presStyleCnt="4">
        <dgm:presLayoutVars>
          <dgm:chMax val="0"/>
          <dgm:bulletEnabled val="1"/>
        </dgm:presLayoutVars>
      </dgm:prSet>
      <dgm:spPr/>
    </dgm:pt>
    <dgm:pt modelId="{9C4516F3-CB21-4F22-B62D-6A4892292731}" type="pres">
      <dgm:prSet presAssocID="{2E7BEFC0-A562-416F-850B-FB6F851BFF84}" presName="childNode" presStyleLbl="node1" presStyleIdx="1" presStyleCnt="4">
        <dgm:presLayoutVars>
          <dgm:bulletEnabled val="1"/>
        </dgm:presLayoutVars>
      </dgm:prSet>
      <dgm:spPr/>
    </dgm:pt>
    <dgm:pt modelId="{96B7A307-160C-4882-9F43-A8F4D3501450}" type="pres">
      <dgm:prSet presAssocID="{BC4320C1-82D6-4F37-BEB8-2826AEB47B80}" presName="hSp" presStyleCnt="0"/>
      <dgm:spPr/>
    </dgm:pt>
    <dgm:pt modelId="{06C0D6A9-864D-42A1-ADDB-C50DB476D67D}" type="pres">
      <dgm:prSet presAssocID="{BC4320C1-82D6-4F37-BEB8-2826AEB47B80}" presName="vProcSp" presStyleCnt="0"/>
      <dgm:spPr/>
    </dgm:pt>
    <dgm:pt modelId="{6D4DC5AB-A45D-4C12-82AB-4C5302556147}" type="pres">
      <dgm:prSet presAssocID="{BC4320C1-82D6-4F37-BEB8-2826AEB47B80}" presName="vSp1" presStyleCnt="0"/>
      <dgm:spPr/>
    </dgm:pt>
    <dgm:pt modelId="{1622EAD9-A6ED-417B-82FE-A3802B2EB9B5}" type="pres">
      <dgm:prSet presAssocID="{BC4320C1-82D6-4F37-BEB8-2826AEB47B80}" presName="simulatedConn" presStyleLbl="solidFgAcc1" presStyleIdx="1" presStyleCnt="3"/>
      <dgm:spPr/>
    </dgm:pt>
    <dgm:pt modelId="{8456D85C-B7C8-412B-8664-D4F2EBDDD564}" type="pres">
      <dgm:prSet presAssocID="{BC4320C1-82D6-4F37-BEB8-2826AEB47B80}" presName="vSp2" presStyleCnt="0"/>
      <dgm:spPr/>
    </dgm:pt>
    <dgm:pt modelId="{1ED8E4CD-B567-49C0-A05E-D9563FD6B580}" type="pres">
      <dgm:prSet presAssocID="{BC4320C1-82D6-4F37-BEB8-2826AEB47B80}" presName="sibTrans" presStyleCnt="0"/>
      <dgm:spPr/>
    </dgm:pt>
    <dgm:pt modelId="{625233E6-49A1-4F53-B276-314FE5F8C253}" type="pres">
      <dgm:prSet presAssocID="{02439277-0D3C-4F7D-8EA3-220FBD41EEB2}" presName="compositeNode" presStyleCnt="0">
        <dgm:presLayoutVars>
          <dgm:bulletEnabled val="1"/>
        </dgm:presLayoutVars>
      </dgm:prSet>
      <dgm:spPr/>
    </dgm:pt>
    <dgm:pt modelId="{810F7A56-2F2C-4B69-BB49-29A8AF0208E4}" type="pres">
      <dgm:prSet presAssocID="{02439277-0D3C-4F7D-8EA3-220FBD41EEB2}" presName="bgRect" presStyleLbl="node1" presStyleIdx="2" presStyleCnt="4"/>
      <dgm:spPr/>
    </dgm:pt>
    <dgm:pt modelId="{6F60EC66-CA47-432A-B18A-8AF1E3D5893D}" type="pres">
      <dgm:prSet presAssocID="{02439277-0D3C-4F7D-8EA3-220FBD41EEB2}" presName="parentNode" presStyleLbl="node1" presStyleIdx="2" presStyleCnt="4">
        <dgm:presLayoutVars>
          <dgm:chMax val="0"/>
          <dgm:bulletEnabled val="1"/>
        </dgm:presLayoutVars>
      </dgm:prSet>
      <dgm:spPr/>
    </dgm:pt>
    <dgm:pt modelId="{521D374C-2AAD-4015-87DF-9BD105EC3A5C}" type="pres">
      <dgm:prSet presAssocID="{02439277-0D3C-4F7D-8EA3-220FBD41EEB2}" presName="childNode" presStyleLbl="node1" presStyleIdx="2" presStyleCnt="4">
        <dgm:presLayoutVars>
          <dgm:bulletEnabled val="1"/>
        </dgm:presLayoutVars>
      </dgm:prSet>
      <dgm:spPr/>
    </dgm:pt>
    <dgm:pt modelId="{854C16AD-D533-4290-9CFE-C31DE3CCB321}" type="pres">
      <dgm:prSet presAssocID="{509B1062-C09B-4814-B8C6-7E86099B6185}" presName="hSp" presStyleCnt="0"/>
      <dgm:spPr/>
    </dgm:pt>
    <dgm:pt modelId="{8899E58C-EB92-4084-8223-A6C0FB348A4B}" type="pres">
      <dgm:prSet presAssocID="{509B1062-C09B-4814-B8C6-7E86099B6185}" presName="vProcSp" presStyleCnt="0"/>
      <dgm:spPr/>
    </dgm:pt>
    <dgm:pt modelId="{F41361C2-0033-42CA-8330-19CDA9D76486}" type="pres">
      <dgm:prSet presAssocID="{509B1062-C09B-4814-B8C6-7E86099B6185}" presName="vSp1" presStyleCnt="0"/>
      <dgm:spPr/>
    </dgm:pt>
    <dgm:pt modelId="{24181FB1-BF47-4D43-84F4-434CC13A6C64}" type="pres">
      <dgm:prSet presAssocID="{509B1062-C09B-4814-B8C6-7E86099B6185}" presName="simulatedConn" presStyleLbl="solidFgAcc1" presStyleIdx="2" presStyleCnt="3"/>
      <dgm:spPr/>
    </dgm:pt>
    <dgm:pt modelId="{7A25EBC9-C320-4761-A9C7-624833396EEB}" type="pres">
      <dgm:prSet presAssocID="{509B1062-C09B-4814-B8C6-7E86099B6185}" presName="vSp2" presStyleCnt="0"/>
      <dgm:spPr/>
    </dgm:pt>
    <dgm:pt modelId="{75B8FBF5-199D-4420-A2A3-C97900536BE8}" type="pres">
      <dgm:prSet presAssocID="{509B1062-C09B-4814-B8C6-7E86099B6185}" presName="sibTrans" presStyleCnt="0"/>
      <dgm:spPr/>
    </dgm:pt>
    <dgm:pt modelId="{559048C1-73D0-443B-9BBF-56C75D1DB2FF}" type="pres">
      <dgm:prSet presAssocID="{093E0D19-DDD5-4395-BBA1-E10872A61E67}" presName="compositeNode" presStyleCnt="0">
        <dgm:presLayoutVars>
          <dgm:bulletEnabled val="1"/>
        </dgm:presLayoutVars>
      </dgm:prSet>
      <dgm:spPr/>
    </dgm:pt>
    <dgm:pt modelId="{AE6566B2-9667-4497-9CAD-ABB2BA9ED9FA}" type="pres">
      <dgm:prSet presAssocID="{093E0D19-DDD5-4395-BBA1-E10872A61E67}" presName="bgRect" presStyleLbl="node1" presStyleIdx="3" presStyleCnt="4"/>
      <dgm:spPr/>
    </dgm:pt>
    <dgm:pt modelId="{43B4A555-28E5-49EA-9BA8-22C0D77C7E36}" type="pres">
      <dgm:prSet presAssocID="{093E0D19-DDD5-4395-BBA1-E10872A61E67}" presName="parentNode" presStyleLbl="node1" presStyleIdx="3" presStyleCnt="4">
        <dgm:presLayoutVars>
          <dgm:chMax val="0"/>
          <dgm:bulletEnabled val="1"/>
        </dgm:presLayoutVars>
      </dgm:prSet>
      <dgm:spPr/>
    </dgm:pt>
    <dgm:pt modelId="{544CE3DD-2242-4E37-93AD-0F048BE1EB94}" type="pres">
      <dgm:prSet presAssocID="{093E0D19-DDD5-4395-BBA1-E10872A61E67}" presName="childNode" presStyleLbl="node1" presStyleIdx="3" presStyleCnt="4">
        <dgm:presLayoutVars>
          <dgm:bulletEnabled val="1"/>
        </dgm:presLayoutVars>
      </dgm:prSet>
      <dgm:spPr/>
    </dgm:pt>
  </dgm:ptLst>
  <dgm:cxnLst>
    <dgm:cxn modelId="{09362C02-77AE-4528-899B-A08733BB5C44}" type="presOf" srcId="{4DDF50D5-E4E5-4E06-9FF8-492498739532}" destId="{521D374C-2AAD-4015-87DF-9BD105EC3A5C}" srcOrd="0" destOrd="0" presId="urn:microsoft.com/office/officeart/2005/8/layout/hProcess7"/>
    <dgm:cxn modelId="{439A2D0F-A6A1-4400-8B2B-72E0C30A1958}" type="presOf" srcId="{02439277-0D3C-4F7D-8EA3-220FBD41EEB2}" destId="{6F60EC66-CA47-432A-B18A-8AF1E3D5893D}" srcOrd="1" destOrd="0" presId="urn:microsoft.com/office/officeart/2005/8/layout/hProcess7"/>
    <dgm:cxn modelId="{BFE02C17-ADBA-45C0-B114-EEACF4FD2E64}" srcId="{A8DC3853-308A-4BC6-8CD6-37D68C8736F3}" destId="{C30B4985-D195-43A0-8434-8F5283D92F5E}" srcOrd="1" destOrd="0" parTransId="{02FD20D1-B6EB-4EFD-B348-22991BCDFB2C}" sibTransId="{04118238-F0C4-45CA-B2CF-8C20279661C3}"/>
    <dgm:cxn modelId="{2204CC1B-C75D-4B3A-8367-E4276DE4A9D1}" srcId="{86FD8751-A8AA-46BF-8EFC-AAF7F607E2BD}" destId="{2E7BEFC0-A562-416F-850B-FB6F851BFF84}" srcOrd="1" destOrd="0" parTransId="{31A595C7-3447-4AF6-81AA-7F00AB428E3E}" sibTransId="{BC4320C1-82D6-4F37-BEB8-2826AEB47B80}"/>
    <dgm:cxn modelId="{4BC07F20-6C8B-4324-9097-CA34836C79F4}" type="presOf" srcId="{2E7BEFC0-A562-416F-850B-FB6F851BFF84}" destId="{E59F6FF5-8235-4F9F-9B16-AAF8005E5B57}" srcOrd="1" destOrd="0" presId="urn:microsoft.com/office/officeart/2005/8/layout/hProcess7"/>
    <dgm:cxn modelId="{E9F2212B-1366-4CB5-9472-03058147FFBB}" type="presOf" srcId="{093E0D19-DDD5-4395-BBA1-E10872A61E67}" destId="{AE6566B2-9667-4497-9CAD-ABB2BA9ED9FA}" srcOrd="0" destOrd="0" presId="urn:microsoft.com/office/officeart/2005/8/layout/hProcess7"/>
    <dgm:cxn modelId="{7807A233-A4FA-4498-A215-618A24C595C0}" type="presOf" srcId="{093E0D19-DDD5-4395-BBA1-E10872A61E67}" destId="{43B4A555-28E5-49EA-9BA8-22C0D77C7E36}" srcOrd="1" destOrd="0" presId="urn:microsoft.com/office/officeart/2005/8/layout/hProcess7"/>
    <dgm:cxn modelId="{DA41C739-7998-472C-92D8-A7A7D4DB4F48}" type="presOf" srcId="{86FD8751-A8AA-46BF-8EFC-AAF7F607E2BD}" destId="{4C340447-2E47-42D9-9129-07F12DBAB198}" srcOrd="0" destOrd="0" presId="urn:microsoft.com/office/officeart/2005/8/layout/hProcess7"/>
    <dgm:cxn modelId="{C5F6193E-7076-450F-8F96-6C703936F49E}" type="presOf" srcId="{A8DC3853-308A-4BC6-8CD6-37D68C8736F3}" destId="{5B8F6CAA-685D-4022-B9C8-92ECE5AC1F9F}" srcOrd="1" destOrd="0" presId="urn:microsoft.com/office/officeart/2005/8/layout/hProcess7"/>
    <dgm:cxn modelId="{F5EC1A3E-F6D9-4648-A6B8-99C262FAB763}" srcId="{86FD8751-A8AA-46BF-8EFC-AAF7F607E2BD}" destId="{02439277-0D3C-4F7D-8EA3-220FBD41EEB2}" srcOrd="2" destOrd="0" parTransId="{FE2253B1-72D5-4CDA-9B35-6A92438C8D29}" sibTransId="{509B1062-C09B-4814-B8C6-7E86099B6185}"/>
    <dgm:cxn modelId="{03B2363E-89B5-4629-B826-C4F3EBEC0269}" srcId="{86FD8751-A8AA-46BF-8EFC-AAF7F607E2BD}" destId="{093E0D19-DDD5-4395-BBA1-E10872A61E67}" srcOrd="3" destOrd="0" parTransId="{CFC509CC-418D-4DB0-A627-D0773DFCAE31}" sibTransId="{FAB56ED3-11AF-4117-8523-17A7EFB38C7D}"/>
    <dgm:cxn modelId="{49FD705D-C17E-43DB-AC48-65DA7DDB548B}" type="presOf" srcId="{02439277-0D3C-4F7D-8EA3-220FBD41EEB2}" destId="{810F7A56-2F2C-4B69-BB49-29A8AF0208E4}" srcOrd="0" destOrd="0" presId="urn:microsoft.com/office/officeart/2005/8/layout/hProcess7"/>
    <dgm:cxn modelId="{E999C444-130F-4D75-B231-CCF4217055BB}" srcId="{86FD8751-A8AA-46BF-8EFC-AAF7F607E2BD}" destId="{A8DC3853-308A-4BC6-8CD6-37D68C8736F3}" srcOrd="0" destOrd="0" parTransId="{5D52F0CD-8623-4D9B-8E4F-38B11EC76A5A}" sibTransId="{B99AF795-3723-43D3-A3AD-6E3AEFA15324}"/>
    <dgm:cxn modelId="{F9037065-73FB-497E-8567-1C877AD24CEA}" srcId="{2E7BEFC0-A562-416F-850B-FB6F851BFF84}" destId="{DC022851-5571-43EF-8279-C2D4666B17B7}" srcOrd="0" destOrd="0" parTransId="{D0422A22-B628-42A3-9A5C-113239A55281}" sibTransId="{25A5BD01-768D-4F85-A074-D5DD10AFA4A1}"/>
    <dgm:cxn modelId="{78F4294E-3DCA-4D98-AAE5-189D460E055C}" type="presOf" srcId="{2E7BEFC0-A562-416F-850B-FB6F851BFF84}" destId="{6DF6419E-E1A9-4D60-9D06-6741661199B3}" srcOrd="0" destOrd="0" presId="urn:microsoft.com/office/officeart/2005/8/layout/hProcess7"/>
    <dgm:cxn modelId="{AEE7F457-BDFA-4158-A683-451B4A743B18}" type="presOf" srcId="{DC022851-5571-43EF-8279-C2D4666B17B7}" destId="{9C4516F3-CB21-4F22-B62D-6A4892292731}" srcOrd="0" destOrd="0" presId="urn:microsoft.com/office/officeart/2005/8/layout/hProcess7"/>
    <dgm:cxn modelId="{B355C292-CAB1-4B6C-84FF-E477C351004B}" type="presOf" srcId="{4DA5C940-3E27-46D1-B29D-0FC2332CB0F1}" destId="{9CC764F2-2917-47DE-AF7D-6E3158E85F19}" srcOrd="0" destOrd="0" presId="urn:microsoft.com/office/officeart/2005/8/layout/hProcess7"/>
    <dgm:cxn modelId="{0F7847A6-B7E8-456A-A741-F496C1719046}" srcId="{A8DC3853-308A-4BC6-8CD6-37D68C8736F3}" destId="{4DA5C940-3E27-46D1-B29D-0FC2332CB0F1}" srcOrd="0" destOrd="0" parTransId="{B347A724-394F-468B-84C9-8A2F24563C43}" sibTransId="{0E46C130-9125-4A28-AE5F-2FCC73AFDAA9}"/>
    <dgm:cxn modelId="{6783F2AB-71E1-498D-9AB5-88371EAB6357}" type="presOf" srcId="{A8DC3853-308A-4BC6-8CD6-37D68C8736F3}" destId="{D2D00297-B44A-4CE8-96B2-6107D984BAEB}" srcOrd="0" destOrd="0" presId="urn:microsoft.com/office/officeart/2005/8/layout/hProcess7"/>
    <dgm:cxn modelId="{050B1CB7-A6B3-485D-9499-FA4C98BD1F80}" srcId="{093E0D19-DDD5-4395-BBA1-E10872A61E67}" destId="{F31D5A02-7FAB-424F-AA5C-AC09DDE46562}" srcOrd="0" destOrd="0" parTransId="{1A24F101-08B3-4E97-91D5-69820913AD3E}" sibTransId="{84343451-E4F1-470B-964C-8D3D81A79E81}"/>
    <dgm:cxn modelId="{BE8890EC-001C-48A9-BC08-D95D8EFA7130}" srcId="{02439277-0D3C-4F7D-8EA3-220FBD41EEB2}" destId="{4DDF50D5-E4E5-4E06-9FF8-492498739532}" srcOrd="0" destOrd="0" parTransId="{625CCEBC-EDE6-43F8-9697-4C918F485346}" sibTransId="{5433928D-7200-42F2-99C2-A30EF4B4C103}"/>
    <dgm:cxn modelId="{239EA8EF-B484-4262-A801-A0EA562CFDCC}" type="presOf" srcId="{C30B4985-D195-43A0-8434-8F5283D92F5E}" destId="{9CC764F2-2917-47DE-AF7D-6E3158E85F19}" srcOrd="0" destOrd="1" presId="urn:microsoft.com/office/officeart/2005/8/layout/hProcess7"/>
    <dgm:cxn modelId="{C98D76F3-C344-4772-B587-C54E5B69AB73}" type="presOf" srcId="{F31D5A02-7FAB-424F-AA5C-AC09DDE46562}" destId="{544CE3DD-2242-4E37-93AD-0F048BE1EB94}" srcOrd="0" destOrd="0" presId="urn:microsoft.com/office/officeart/2005/8/layout/hProcess7"/>
    <dgm:cxn modelId="{683E13BB-012F-40D6-9AF0-BEE8C3AC596F}" type="presParOf" srcId="{4C340447-2E47-42D9-9129-07F12DBAB198}" destId="{B37F9AAC-E1D7-468A-BA22-8A6F2A9F06B1}" srcOrd="0" destOrd="0" presId="urn:microsoft.com/office/officeart/2005/8/layout/hProcess7"/>
    <dgm:cxn modelId="{7C207D6A-BE9C-47CA-885F-29926AD86BF5}" type="presParOf" srcId="{B37F9AAC-E1D7-468A-BA22-8A6F2A9F06B1}" destId="{D2D00297-B44A-4CE8-96B2-6107D984BAEB}" srcOrd="0" destOrd="0" presId="urn:microsoft.com/office/officeart/2005/8/layout/hProcess7"/>
    <dgm:cxn modelId="{418DA971-4BE1-4AF3-AE27-C3E1429F121D}" type="presParOf" srcId="{B37F9AAC-E1D7-468A-BA22-8A6F2A9F06B1}" destId="{5B8F6CAA-685D-4022-B9C8-92ECE5AC1F9F}" srcOrd="1" destOrd="0" presId="urn:microsoft.com/office/officeart/2005/8/layout/hProcess7"/>
    <dgm:cxn modelId="{6879765E-DE4F-4833-B2D4-66F52CBDED4E}" type="presParOf" srcId="{B37F9AAC-E1D7-468A-BA22-8A6F2A9F06B1}" destId="{9CC764F2-2917-47DE-AF7D-6E3158E85F19}" srcOrd="2" destOrd="0" presId="urn:microsoft.com/office/officeart/2005/8/layout/hProcess7"/>
    <dgm:cxn modelId="{71E2E3DA-F070-4410-A552-020E7464DDF0}" type="presParOf" srcId="{4C340447-2E47-42D9-9129-07F12DBAB198}" destId="{E1B2F7EE-6FA1-4061-95F5-FD91B9F8CD7E}" srcOrd="1" destOrd="0" presId="urn:microsoft.com/office/officeart/2005/8/layout/hProcess7"/>
    <dgm:cxn modelId="{3202ED33-1998-411D-86E8-AD95C781D11C}" type="presParOf" srcId="{4C340447-2E47-42D9-9129-07F12DBAB198}" destId="{309C0626-42CA-44E9-B397-7E6E2F2665E9}" srcOrd="2" destOrd="0" presId="urn:microsoft.com/office/officeart/2005/8/layout/hProcess7"/>
    <dgm:cxn modelId="{F048D161-D787-4D01-A6E8-C9F8FB001F22}" type="presParOf" srcId="{309C0626-42CA-44E9-B397-7E6E2F2665E9}" destId="{B263FAC3-6908-4F08-8E9F-6AB3A2A49E20}" srcOrd="0" destOrd="0" presId="urn:microsoft.com/office/officeart/2005/8/layout/hProcess7"/>
    <dgm:cxn modelId="{55627C8E-54F0-4987-9968-B87B0BC53315}" type="presParOf" srcId="{309C0626-42CA-44E9-B397-7E6E2F2665E9}" destId="{7554B831-F7D9-4576-861C-E6AB1D668751}" srcOrd="1" destOrd="0" presId="urn:microsoft.com/office/officeart/2005/8/layout/hProcess7"/>
    <dgm:cxn modelId="{A6DB0563-1A23-4822-A66A-04ADF4339661}" type="presParOf" srcId="{309C0626-42CA-44E9-B397-7E6E2F2665E9}" destId="{E1848B0D-6AF1-4DC9-AEE0-D7FD925105BC}" srcOrd="2" destOrd="0" presId="urn:microsoft.com/office/officeart/2005/8/layout/hProcess7"/>
    <dgm:cxn modelId="{0E7D773C-A629-4257-9E54-005C21D2F5B0}" type="presParOf" srcId="{4C340447-2E47-42D9-9129-07F12DBAB198}" destId="{17D7B1C4-1C89-40A0-B69A-0461B68C25E6}" srcOrd="3" destOrd="0" presId="urn:microsoft.com/office/officeart/2005/8/layout/hProcess7"/>
    <dgm:cxn modelId="{2E4E9CC3-D612-4210-8479-0138E44F0341}" type="presParOf" srcId="{4C340447-2E47-42D9-9129-07F12DBAB198}" destId="{B79056A8-60CD-4941-A421-EBBBFEB5DD96}" srcOrd="4" destOrd="0" presId="urn:microsoft.com/office/officeart/2005/8/layout/hProcess7"/>
    <dgm:cxn modelId="{C13C4B5E-ABA4-4B9A-881F-EDF06E2E31BE}" type="presParOf" srcId="{B79056A8-60CD-4941-A421-EBBBFEB5DD96}" destId="{6DF6419E-E1A9-4D60-9D06-6741661199B3}" srcOrd="0" destOrd="0" presId="urn:microsoft.com/office/officeart/2005/8/layout/hProcess7"/>
    <dgm:cxn modelId="{D1A1ADF7-36B3-4DAC-ABBB-D728B604F672}" type="presParOf" srcId="{B79056A8-60CD-4941-A421-EBBBFEB5DD96}" destId="{E59F6FF5-8235-4F9F-9B16-AAF8005E5B57}" srcOrd="1" destOrd="0" presId="urn:microsoft.com/office/officeart/2005/8/layout/hProcess7"/>
    <dgm:cxn modelId="{E2062A02-1BF5-4E71-B78E-C2487170205E}" type="presParOf" srcId="{B79056A8-60CD-4941-A421-EBBBFEB5DD96}" destId="{9C4516F3-CB21-4F22-B62D-6A4892292731}" srcOrd="2" destOrd="0" presId="urn:microsoft.com/office/officeart/2005/8/layout/hProcess7"/>
    <dgm:cxn modelId="{688E0279-9EF3-413F-935D-0AA4B23CEB3D}" type="presParOf" srcId="{4C340447-2E47-42D9-9129-07F12DBAB198}" destId="{96B7A307-160C-4882-9F43-A8F4D3501450}" srcOrd="5" destOrd="0" presId="urn:microsoft.com/office/officeart/2005/8/layout/hProcess7"/>
    <dgm:cxn modelId="{F446F7A9-C181-4FD8-8725-0996904AFA59}" type="presParOf" srcId="{4C340447-2E47-42D9-9129-07F12DBAB198}" destId="{06C0D6A9-864D-42A1-ADDB-C50DB476D67D}" srcOrd="6" destOrd="0" presId="urn:microsoft.com/office/officeart/2005/8/layout/hProcess7"/>
    <dgm:cxn modelId="{581F52A7-2D08-4AF1-BFB4-40042D2B235B}" type="presParOf" srcId="{06C0D6A9-864D-42A1-ADDB-C50DB476D67D}" destId="{6D4DC5AB-A45D-4C12-82AB-4C5302556147}" srcOrd="0" destOrd="0" presId="urn:microsoft.com/office/officeart/2005/8/layout/hProcess7"/>
    <dgm:cxn modelId="{848CCFB9-6680-441B-BCA4-9572BEEE4DC7}" type="presParOf" srcId="{06C0D6A9-864D-42A1-ADDB-C50DB476D67D}" destId="{1622EAD9-A6ED-417B-82FE-A3802B2EB9B5}" srcOrd="1" destOrd="0" presId="urn:microsoft.com/office/officeart/2005/8/layout/hProcess7"/>
    <dgm:cxn modelId="{E11746E7-03B7-45C6-BFA2-C971A1F17315}" type="presParOf" srcId="{06C0D6A9-864D-42A1-ADDB-C50DB476D67D}" destId="{8456D85C-B7C8-412B-8664-D4F2EBDDD564}" srcOrd="2" destOrd="0" presId="urn:microsoft.com/office/officeart/2005/8/layout/hProcess7"/>
    <dgm:cxn modelId="{D8A20EE2-434E-4139-B218-7540397C7831}" type="presParOf" srcId="{4C340447-2E47-42D9-9129-07F12DBAB198}" destId="{1ED8E4CD-B567-49C0-A05E-D9563FD6B580}" srcOrd="7" destOrd="0" presId="urn:microsoft.com/office/officeart/2005/8/layout/hProcess7"/>
    <dgm:cxn modelId="{6BF6821C-AB5A-4FF4-86E5-742B3779EB9A}" type="presParOf" srcId="{4C340447-2E47-42D9-9129-07F12DBAB198}" destId="{625233E6-49A1-4F53-B276-314FE5F8C253}" srcOrd="8" destOrd="0" presId="urn:microsoft.com/office/officeart/2005/8/layout/hProcess7"/>
    <dgm:cxn modelId="{843E0A22-790F-4F7A-B857-37E4F940095E}" type="presParOf" srcId="{625233E6-49A1-4F53-B276-314FE5F8C253}" destId="{810F7A56-2F2C-4B69-BB49-29A8AF0208E4}" srcOrd="0" destOrd="0" presId="urn:microsoft.com/office/officeart/2005/8/layout/hProcess7"/>
    <dgm:cxn modelId="{98B0FFAB-0022-44AA-AC9E-F65B4FE3BF0D}" type="presParOf" srcId="{625233E6-49A1-4F53-B276-314FE5F8C253}" destId="{6F60EC66-CA47-432A-B18A-8AF1E3D5893D}" srcOrd="1" destOrd="0" presId="urn:microsoft.com/office/officeart/2005/8/layout/hProcess7"/>
    <dgm:cxn modelId="{F13CF1C5-11B5-4DFD-B39C-8D664CC897D9}" type="presParOf" srcId="{625233E6-49A1-4F53-B276-314FE5F8C253}" destId="{521D374C-2AAD-4015-87DF-9BD105EC3A5C}" srcOrd="2" destOrd="0" presId="urn:microsoft.com/office/officeart/2005/8/layout/hProcess7"/>
    <dgm:cxn modelId="{E70BE361-6708-4666-8EC3-C3C73DBA3744}" type="presParOf" srcId="{4C340447-2E47-42D9-9129-07F12DBAB198}" destId="{854C16AD-D533-4290-9CFE-C31DE3CCB321}" srcOrd="9" destOrd="0" presId="urn:microsoft.com/office/officeart/2005/8/layout/hProcess7"/>
    <dgm:cxn modelId="{8C746E6A-6B69-4725-8826-3B975281E81C}" type="presParOf" srcId="{4C340447-2E47-42D9-9129-07F12DBAB198}" destId="{8899E58C-EB92-4084-8223-A6C0FB348A4B}" srcOrd="10" destOrd="0" presId="urn:microsoft.com/office/officeart/2005/8/layout/hProcess7"/>
    <dgm:cxn modelId="{303AC488-E56B-45D9-BA24-C86D5930CAAF}" type="presParOf" srcId="{8899E58C-EB92-4084-8223-A6C0FB348A4B}" destId="{F41361C2-0033-42CA-8330-19CDA9D76486}" srcOrd="0" destOrd="0" presId="urn:microsoft.com/office/officeart/2005/8/layout/hProcess7"/>
    <dgm:cxn modelId="{B372BBDD-B87A-4037-B70C-C00708B3FED3}" type="presParOf" srcId="{8899E58C-EB92-4084-8223-A6C0FB348A4B}" destId="{24181FB1-BF47-4D43-84F4-434CC13A6C64}" srcOrd="1" destOrd="0" presId="urn:microsoft.com/office/officeart/2005/8/layout/hProcess7"/>
    <dgm:cxn modelId="{D915D4C4-9B88-4846-ADA5-299B37376C13}" type="presParOf" srcId="{8899E58C-EB92-4084-8223-A6C0FB348A4B}" destId="{7A25EBC9-C320-4761-A9C7-624833396EEB}" srcOrd="2" destOrd="0" presId="urn:microsoft.com/office/officeart/2005/8/layout/hProcess7"/>
    <dgm:cxn modelId="{693ADF02-6D60-489D-8F77-BDB147AAA7DB}" type="presParOf" srcId="{4C340447-2E47-42D9-9129-07F12DBAB198}" destId="{75B8FBF5-199D-4420-A2A3-C97900536BE8}" srcOrd="11" destOrd="0" presId="urn:microsoft.com/office/officeart/2005/8/layout/hProcess7"/>
    <dgm:cxn modelId="{A1B4A9BA-C8A0-411E-8BB1-532DBD44A783}" type="presParOf" srcId="{4C340447-2E47-42D9-9129-07F12DBAB198}" destId="{559048C1-73D0-443B-9BBF-56C75D1DB2FF}" srcOrd="12" destOrd="0" presId="urn:microsoft.com/office/officeart/2005/8/layout/hProcess7"/>
    <dgm:cxn modelId="{00E1D385-9D1F-41C1-A8A5-2F3635492A27}" type="presParOf" srcId="{559048C1-73D0-443B-9BBF-56C75D1DB2FF}" destId="{AE6566B2-9667-4497-9CAD-ABB2BA9ED9FA}" srcOrd="0" destOrd="0" presId="urn:microsoft.com/office/officeart/2005/8/layout/hProcess7"/>
    <dgm:cxn modelId="{B5600D44-1A25-472F-8197-769B18B7CBBC}" type="presParOf" srcId="{559048C1-73D0-443B-9BBF-56C75D1DB2FF}" destId="{43B4A555-28E5-49EA-9BA8-22C0D77C7E36}" srcOrd="1" destOrd="0" presId="urn:microsoft.com/office/officeart/2005/8/layout/hProcess7"/>
    <dgm:cxn modelId="{F22BCFF0-F830-4F1A-AFF0-37BA068AC08E}" type="presParOf" srcId="{559048C1-73D0-443B-9BBF-56C75D1DB2FF}" destId="{544CE3DD-2242-4E37-93AD-0F048BE1EB94}" srcOrd="2" destOrd="0" presId="urn:microsoft.com/office/officeart/2005/8/layout/hProcess7"/>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2C9C48-09EC-4617-9DBA-119CB5E7D859}" type="doc">
      <dgm:prSet loTypeId="urn:microsoft.com/office/officeart/2005/8/layout/lProcess3" loCatId="process" qsTypeId="urn:microsoft.com/office/officeart/2005/8/quickstyle/simple1" qsCatId="simple" csTypeId="urn:microsoft.com/office/officeart/2005/8/colors/accent2_2" csCatId="accent2" phldr="1"/>
      <dgm:spPr/>
      <dgm:t>
        <a:bodyPr/>
        <a:lstStyle/>
        <a:p>
          <a:endParaRPr lang="sv-SE"/>
        </a:p>
      </dgm:t>
    </dgm:pt>
    <dgm:pt modelId="{13293EFC-C22A-4FC0-A663-3F639F372F6F}">
      <dgm:prSet custT="1"/>
      <dgm:spPr/>
      <dgm:t>
        <a:bodyPr/>
        <a:lstStyle/>
        <a:p>
          <a:pPr rtl="0"/>
          <a:r>
            <a:rPr lang="en-GB" sz="1200" dirty="0"/>
            <a:t>YEAR 1</a:t>
          </a:r>
          <a:endParaRPr lang="sv-SE" sz="1200" dirty="0"/>
        </a:p>
      </dgm:t>
    </dgm:pt>
    <dgm:pt modelId="{09FD579F-5348-43D5-A7CE-94B2B2312F17}" type="parTrans" cxnId="{193B36C0-9BFB-4737-97EC-1FFEA8041D72}">
      <dgm:prSet/>
      <dgm:spPr/>
      <dgm:t>
        <a:bodyPr/>
        <a:lstStyle/>
        <a:p>
          <a:endParaRPr lang="sv-SE"/>
        </a:p>
      </dgm:t>
    </dgm:pt>
    <dgm:pt modelId="{E0E17283-6C17-40D5-86EF-CAD9FA515D53}" type="sibTrans" cxnId="{193B36C0-9BFB-4737-97EC-1FFEA8041D72}">
      <dgm:prSet/>
      <dgm:spPr/>
      <dgm:t>
        <a:bodyPr/>
        <a:lstStyle/>
        <a:p>
          <a:endParaRPr lang="sv-SE"/>
        </a:p>
      </dgm:t>
    </dgm:pt>
    <dgm:pt modelId="{D572216C-04B6-479A-9B53-A0C17DC1FF9A}" type="pres">
      <dgm:prSet presAssocID="{782C9C48-09EC-4617-9DBA-119CB5E7D859}" presName="Name0" presStyleCnt="0">
        <dgm:presLayoutVars>
          <dgm:chPref val="3"/>
          <dgm:dir/>
          <dgm:animLvl val="lvl"/>
          <dgm:resizeHandles/>
        </dgm:presLayoutVars>
      </dgm:prSet>
      <dgm:spPr/>
    </dgm:pt>
    <dgm:pt modelId="{9CE70632-60C8-40E4-998F-E60B6F462EE8}" type="pres">
      <dgm:prSet presAssocID="{13293EFC-C22A-4FC0-A663-3F639F372F6F}" presName="horFlow" presStyleCnt="0"/>
      <dgm:spPr/>
    </dgm:pt>
    <dgm:pt modelId="{937D4A58-D40C-4728-9E6D-CB163FBDF037}" type="pres">
      <dgm:prSet presAssocID="{13293EFC-C22A-4FC0-A663-3F639F372F6F}" presName="bigChev" presStyleLbl="node1" presStyleIdx="0" presStyleCnt="1" custLinFactNeighborX="-49" custLinFactNeighborY="9709"/>
      <dgm:spPr/>
    </dgm:pt>
  </dgm:ptLst>
  <dgm:cxnLst>
    <dgm:cxn modelId="{21D95A4B-570E-4EF2-9D31-DA88D3BF9F50}" type="presOf" srcId="{13293EFC-C22A-4FC0-A663-3F639F372F6F}" destId="{937D4A58-D40C-4728-9E6D-CB163FBDF037}" srcOrd="0" destOrd="0" presId="urn:microsoft.com/office/officeart/2005/8/layout/lProcess3"/>
    <dgm:cxn modelId="{19A13D8D-3AA0-4738-A994-67530F2EB442}" type="presOf" srcId="{782C9C48-09EC-4617-9DBA-119CB5E7D859}" destId="{D572216C-04B6-479A-9B53-A0C17DC1FF9A}" srcOrd="0" destOrd="0" presId="urn:microsoft.com/office/officeart/2005/8/layout/lProcess3"/>
    <dgm:cxn modelId="{193B36C0-9BFB-4737-97EC-1FFEA8041D72}" srcId="{782C9C48-09EC-4617-9DBA-119CB5E7D859}" destId="{13293EFC-C22A-4FC0-A663-3F639F372F6F}" srcOrd="0" destOrd="0" parTransId="{09FD579F-5348-43D5-A7CE-94B2B2312F17}" sibTransId="{E0E17283-6C17-40D5-86EF-CAD9FA515D53}"/>
    <dgm:cxn modelId="{C8963C8D-EED4-4D56-92BA-9D999B9DB3C3}" type="presParOf" srcId="{D572216C-04B6-479A-9B53-A0C17DC1FF9A}" destId="{9CE70632-60C8-40E4-998F-E60B6F462EE8}" srcOrd="0" destOrd="0" presId="urn:microsoft.com/office/officeart/2005/8/layout/lProcess3"/>
    <dgm:cxn modelId="{FA36BE7D-4254-4F4A-97BB-21FBBF317C42}" type="presParOf" srcId="{9CE70632-60C8-40E4-998F-E60B6F462EE8}" destId="{937D4A58-D40C-4728-9E6D-CB163FBDF037}" srcOrd="0" destOrd="0" presId="urn:microsoft.com/office/officeart/2005/8/layout/lProcess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BC5C8A9-C0F7-4174-9333-9B7CD710026E}" type="doc">
      <dgm:prSet loTypeId="urn:microsoft.com/office/officeart/2005/8/layout/lProcess3" loCatId="process" qsTypeId="urn:microsoft.com/office/officeart/2005/8/quickstyle/simple1" qsCatId="simple" csTypeId="urn:microsoft.com/office/officeart/2005/8/colors/accent2_2" csCatId="accent2" phldr="1"/>
      <dgm:spPr/>
      <dgm:t>
        <a:bodyPr/>
        <a:lstStyle/>
        <a:p>
          <a:endParaRPr lang="sv-SE"/>
        </a:p>
      </dgm:t>
    </dgm:pt>
    <dgm:pt modelId="{5F1BD8C8-FE9E-4D2B-96AB-69D57C8EF237}">
      <dgm:prSet custT="1"/>
      <dgm:spPr/>
      <dgm:t>
        <a:bodyPr/>
        <a:lstStyle/>
        <a:p>
          <a:pPr rtl="0"/>
          <a:r>
            <a:rPr lang="en-GB" sz="1100" dirty="0"/>
            <a:t>YEAR 2</a:t>
          </a:r>
          <a:endParaRPr lang="sv-SE" sz="1100" dirty="0"/>
        </a:p>
      </dgm:t>
    </dgm:pt>
    <dgm:pt modelId="{985C5414-C7D4-4157-AC09-ED12BE3EA03D}" type="parTrans" cxnId="{8F502378-77B4-4DA3-A478-954BDBEB4F9F}">
      <dgm:prSet/>
      <dgm:spPr/>
      <dgm:t>
        <a:bodyPr/>
        <a:lstStyle/>
        <a:p>
          <a:endParaRPr lang="sv-SE"/>
        </a:p>
      </dgm:t>
    </dgm:pt>
    <dgm:pt modelId="{B9CB196A-8E43-4576-BE95-ACAACF4FDEE0}" type="sibTrans" cxnId="{8F502378-77B4-4DA3-A478-954BDBEB4F9F}">
      <dgm:prSet/>
      <dgm:spPr/>
      <dgm:t>
        <a:bodyPr/>
        <a:lstStyle/>
        <a:p>
          <a:endParaRPr lang="sv-SE"/>
        </a:p>
      </dgm:t>
    </dgm:pt>
    <dgm:pt modelId="{3343DA13-4654-4707-87A6-31662BF6382A}" type="pres">
      <dgm:prSet presAssocID="{4BC5C8A9-C0F7-4174-9333-9B7CD710026E}" presName="Name0" presStyleCnt="0">
        <dgm:presLayoutVars>
          <dgm:chPref val="3"/>
          <dgm:dir/>
          <dgm:animLvl val="lvl"/>
          <dgm:resizeHandles/>
        </dgm:presLayoutVars>
      </dgm:prSet>
      <dgm:spPr/>
    </dgm:pt>
    <dgm:pt modelId="{2855DEEE-5AE7-43F5-A86F-81E52DC82653}" type="pres">
      <dgm:prSet presAssocID="{5F1BD8C8-FE9E-4D2B-96AB-69D57C8EF237}" presName="horFlow" presStyleCnt="0"/>
      <dgm:spPr/>
    </dgm:pt>
    <dgm:pt modelId="{48D23147-4AF1-4916-B8AD-7C320741404B}" type="pres">
      <dgm:prSet presAssocID="{5F1BD8C8-FE9E-4D2B-96AB-69D57C8EF237}" presName="bigChev" presStyleLbl="node1" presStyleIdx="0" presStyleCnt="1" custLinFactY="100000" custLinFactNeighborX="-22093" custLinFactNeighborY="124940"/>
      <dgm:spPr/>
    </dgm:pt>
  </dgm:ptLst>
  <dgm:cxnLst>
    <dgm:cxn modelId="{B8EB952A-93E6-4C79-9AD6-8B63271A062A}" type="presOf" srcId="{5F1BD8C8-FE9E-4D2B-96AB-69D57C8EF237}" destId="{48D23147-4AF1-4916-B8AD-7C320741404B}" srcOrd="0" destOrd="0" presId="urn:microsoft.com/office/officeart/2005/8/layout/lProcess3"/>
    <dgm:cxn modelId="{54B1C870-CDA9-4C43-BBAA-11A9B35C4A9E}" type="presOf" srcId="{4BC5C8A9-C0F7-4174-9333-9B7CD710026E}" destId="{3343DA13-4654-4707-87A6-31662BF6382A}" srcOrd="0" destOrd="0" presId="urn:microsoft.com/office/officeart/2005/8/layout/lProcess3"/>
    <dgm:cxn modelId="{8F502378-77B4-4DA3-A478-954BDBEB4F9F}" srcId="{4BC5C8A9-C0F7-4174-9333-9B7CD710026E}" destId="{5F1BD8C8-FE9E-4D2B-96AB-69D57C8EF237}" srcOrd="0" destOrd="0" parTransId="{985C5414-C7D4-4157-AC09-ED12BE3EA03D}" sibTransId="{B9CB196A-8E43-4576-BE95-ACAACF4FDEE0}"/>
    <dgm:cxn modelId="{50BBD41E-97E1-4E1C-AA13-CE6E6BD9D330}" type="presParOf" srcId="{3343DA13-4654-4707-87A6-31662BF6382A}" destId="{2855DEEE-5AE7-43F5-A86F-81E52DC82653}" srcOrd="0" destOrd="0" presId="urn:microsoft.com/office/officeart/2005/8/layout/lProcess3"/>
    <dgm:cxn modelId="{E723A620-1516-448C-AE48-F8D972DD549F}" type="presParOf" srcId="{2855DEEE-5AE7-43F5-A86F-81E52DC82653}" destId="{48D23147-4AF1-4916-B8AD-7C320741404B}" srcOrd="0" destOrd="0" presId="urn:microsoft.com/office/officeart/2005/8/layout/lProcess3"/>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3D2453-5399-4BFE-B11C-FFF460515172}">
      <dsp:nvSpPr>
        <dsp:cNvPr id="0" name=""/>
        <dsp:cNvSpPr/>
      </dsp:nvSpPr>
      <dsp:spPr>
        <a:xfrm>
          <a:off x="9744" y="0"/>
          <a:ext cx="2392848" cy="2412268"/>
        </a:xfrm>
        <a:prstGeom prst="roundRect">
          <a:avLst>
            <a:gd name="adj" fmla="val 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marL="0" lvl="0" indent="0" algn="r" defTabSz="711200">
            <a:lnSpc>
              <a:spcPct val="90000"/>
            </a:lnSpc>
            <a:spcBef>
              <a:spcPct val="0"/>
            </a:spcBef>
            <a:spcAft>
              <a:spcPct val="35000"/>
            </a:spcAft>
            <a:buNone/>
          </a:pPr>
          <a:r>
            <a:rPr lang="sv-SE" sz="1600" kern="1200" dirty="0" err="1"/>
            <a:t>Needs</a:t>
          </a:r>
          <a:r>
            <a:rPr lang="sv-SE" sz="1600" kern="1200" dirty="0"/>
            <a:t> </a:t>
          </a:r>
          <a:r>
            <a:rPr lang="sv-SE" sz="1600" kern="1200" dirty="0" err="1"/>
            <a:t>inventory</a:t>
          </a:r>
          <a:endParaRPr lang="sv-SE" sz="1600" kern="1200" dirty="0"/>
        </a:p>
      </dsp:txBody>
      <dsp:txXfrm rot="16200000">
        <a:off x="-740000" y="749745"/>
        <a:ext cx="1978059" cy="478569"/>
      </dsp:txXfrm>
    </dsp:sp>
    <dsp:sp modelId="{51209701-0D4A-4549-95F0-3440909B4728}">
      <dsp:nvSpPr>
        <dsp:cNvPr id="0" name=""/>
        <dsp:cNvSpPr/>
      </dsp:nvSpPr>
      <dsp:spPr>
        <a:xfrm>
          <a:off x="488314" y="0"/>
          <a:ext cx="1782671" cy="241226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sv-SE" sz="1600" b="1" kern="1200" dirty="0" err="1"/>
            <a:t>Needs</a:t>
          </a:r>
          <a:r>
            <a:rPr lang="sv-SE" sz="1600" b="1" kern="1200" dirty="0"/>
            <a:t> for </a:t>
          </a:r>
          <a:r>
            <a:rPr lang="sv-SE" sz="1600" b="1" kern="1200" dirty="0" err="1"/>
            <a:t>infrastructures</a:t>
          </a:r>
          <a:r>
            <a:rPr lang="sv-SE" sz="1600" b="1" kern="1200" dirty="0"/>
            <a:t> </a:t>
          </a:r>
          <a:r>
            <a:rPr lang="sv-SE" sz="1600" b="1" kern="1200" dirty="0" err="1"/>
            <a:t>suggested</a:t>
          </a:r>
          <a:r>
            <a:rPr lang="sv-SE" sz="1600" b="1" kern="1200" dirty="0"/>
            <a:t> by:</a:t>
          </a:r>
        </a:p>
        <a:p>
          <a:pPr marL="0" lvl="0" indent="0" algn="l" defTabSz="711200">
            <a:lnSpc>
              <a:spcPct val="90000"/>
            </a:lnSpc>
            <a:spcBef>
              <a:spcPct val="0"/>
            </a:spcBef>
            <a:spcAft>
              <a:spcPct val="35000"/>
            </a:spcAft>
            <a:buNone/>
          </a:pPr>
          <a:r>
            <a:rPr lang="sv-SE" sz="1600" kern="1200" dirty="0"/>
            <a:t>-</a:t>
          </a:r>
          <a:r>
            <a:rPr lang="sv-SE" sz="1600" kern="1200" dirty="0" err="1"/>
            <a:t>Universities</a:t>
          </a:r>
          <a:endParaRPr lang="sv-SE" sz="1600" kern="1200" dirty="0"/>
        </a:p>
        <a:p>
          <a:pPr marL="0" lvl="0" indent="0" algn="l" defTabSz="711200">
            <a:lnSpc>
              <a:spcPct val="90000"/>
            </a:lnSpc>
            <a:spcBef>
              <a:spcPct val="0"/>
            </a:spcBef>
            <a:spcAft>
              <a:spcPct val="35000"/>
            </a:spcAft>
            <a:buNone/>
          </a:pPr>
          <a:r>
            <a:rPr lang="sv-SE" sz="1600" kern="1200" dirty="0"/>
            <a:t>- </a:t>
          </a:r>
          <a:r>
            <a:rPr lang="sv-SE" sz="1600" kern="1200" dirty="0" err="1"/>
            <a:t>Gov</a:t>
          </a:r>
          <a:r>
            <a:rPr lang="sv-SE" sz="1600" kern="1200" dirty="0"/>
            <a:t> </a:t>
          </a:r>
          <a:r>
            <a:rPr lang="sv-SE" sz="1600" kern="1200" dirty="0" err="1"/>
            <a:t>agencies</a:t>
          </a:r>
          <a:r>
            <a:rPr lang="sv-SE" sz="1600" kern="1200" dirty="0"/>
            <a:t> </a:t>
          </a:r>
          <a:r>
            <a:rPr lang="sv-SE" sz="1600" kern="1200" dirty="0" err="1"/>
            <a:t>which</a:t>
          </a:r>
          <a:r>
            <a:rPr lang="sv-SE" sz="1600" kern="1200" dirty="0"/>
            <a:t> </a:t>
          </a:r>
          <a:r>
            <a:rPr lang="sv-SE" sz="1600" kern="1200" dirty="0" err="1"/>
            <a:t>fund</a:t>
          </a:r>
          <a:r>
            <a:rPr lang="sv-SE" sz="1600" kern="1200" dirty="0"/>
            <a:t> research</a:t>
          </a:r>
        </a:p>
        <a:p>
          <a:pPr marL="0" lvl="0" indent="0" algn="l" defTabSz="711200">
            <a:lnSpc>
              <a:spcPct val="90000"/>
            </a:lnSpc>
            <a:spcBef>
              <a:spcPct val="0"/>
            </a:spcBef>
            <a:spcAft>
              <a:spcPct val="35000"/>
            </a:spcAft>
            <a:buNone/>
          </a:pPr>
          <a:r>
            <a:rPr lang="sv-SE" sz="1600" kern="1200" dirty="0"/>
            <a:t>- </a:t>
          </a:r>
          <a:r>
            <a:rPr lang="sv-SE" sz="1600" b="1" kern="1200" dirty="0"/>
            <a:t>Scientists</a:t>
          </a:r>
        </a:p>
      </dsp:txBody>
      <dsp:txXfrm>
        <a:off x="488314" y="0"/>
        <a:ext cx="1782671" cy="2412268"/>
      </dsp:txXfrm>
    </dsp:sp>
    <dsp:sp modelId="{AFFB02A9-72E3-43CD-A4C0-54150FA97FAF}">
      <dsp:nvSpPr>
        <dsp:cNvPr id="0" name=""/>
        <dsp:cNvSpPr/>
      </dsp:nvSpPr>
      <dsp:spPr>
        <a:xfrm>
          <a:off x="2477153" y="0"/>
          <a:ext cx="2392848" cy="2412268"/>
        </a:xfrm>
        <a:prstGeom prst="roundRect">
          <a:avLst>
            <a:gd name="adj" fmla="val 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marL="0" lvl="0" indent="0" algn="r" defTabSz="889000">
            <a:lnSpc>
              <a:spcPct val="90000"/>
            </a:lnSpc>
            <a:spcBef>
              <a:spcPct val="0"/>
            </a:spcBef>
            <a:spcAft>
              <a:spcPct val="35000"/>
            </a:spcAft>
            <a:buNone/>
          </a:pPr>
          <a:r>
            <a:rPr lang="sv-SE" sz="2000" kern="1200" dirty="0" err="1"/>
            <a:t>Needs</a:t>
          </a:r>
          <a:r>
            <a:rPr lang="sv-SE" sz="2000" kern="1200" dirty="0"/>
            <a:t> </a:t>
          </a:r>
          <a:r>
            <a:rPr lang="sv-SE" sz="2000" kern="1200" dirty="0" err="1"/>
            <a:t>inventory</a:t>
          </a:r>
          <a:endParaRPr lang="sv-SE" sz="2000" kern="1200" dirty="0"/>
        </a:p>
      </dsp:txBody>
      <dsp:txXfrm rot="16200000">
        <a:off x="1727408" y="749745"/>
        <a:ext cx="1978059" cy="478569"/>
      </dsp:txXfrm>
    </dsp:sp>
    <dsp:sp modelId="{2B01D383-AB8D-469B-91BB-882FAD9B4C9D}">
      <dsp:nvSpPr>
        <dsp:cNvPr id="0" name=""/>
        <dsp:cNvSpPr/>
      </dsp:nvSpPr>
      <dsp:spPr>
        <a:xfrm rot="5400000">
          <a:off x="2311807" y="1889166"/>
          <a:ext cx="354622" cy="358927"/>
        </a:xfrm>
        <a:prstGeom prst="flowChartExtra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F29367-A489-44C7-8745-35BB67CFBB62}">
      <dsp:nvSpPr>
        <dsp:cNvPr id="0" name=""/>
        <dsp:cNvSpPr/>
      </dsp:nvSpPr>
      <dsp:spPr>
        <a:xfrm>
          <a:off x="2955723" y="0"/>
          <a:ext cx="1782671" cy="241226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ts val="600"/>
            </a:spcAft>
            <a:buNone/>
          </a:pPr>
          <a:r>
            <a:rPr lang="sv-SE" sz="1600" b="1" kern="1200" dirty="0" err="1"/>
            <a:t>Evaluated</a:t>
          </a:r>
          <a:r>
            <a:rPr lang="sv-SE" sz="1600" b="1" kern="1200" dirty="0"/>
            <a:t> by:</a:t>
          </a:r>
        </a:p>
        <a:p>
          <a:pPr marL="0" lvl="0" indent="0" algn="l" defTabSz="711200">
            <a:lnSpc>
              <a:spcPct val="90000"/>
            </a:lnSpc>
            <a:spcBef>
              <a:spcPct val="0"/>
            </a:spcBef>
            <a:spcAft>
              <a:spcPts val="600"/>
            </a:spcAft>
            <a:buNone/>
          </a:pPr>
          <a:r>
            <a:rPr lang="sv-SE" sz="1600" kern="1200" dirty="0"/>
            <a:t>- </a:t>
          </a:r>
          <a:r>
            <a:rPr lang="sv-SE" sz="1600" kern="1200" dirty="0" err="1"/>
            <a:t>RFI:s</a:t>
          </a:r>
          <a:r>
            <a:rPr lang="sv-SE" sz="1600" kern="1200" dirty="0"/>
            <a:t> </a:t>
          </a:r>
          <a:r>
            <a:rPr lang="sv-SE" sz="1600" kern="1200" dirty="0" err="1"/>
            <a:t>advisory</a:t>
          </a:r>
          <a:r>
            <a:rPr lang="sv-SE" sz="1600" kern="1200" dirty="0"/>
            <a:t> panels</a:t>
          </a:r>
        </a:p>
        <a:p>
          <a:pPr marL="0" lvl="0" indent="0" algn="l" defTabSz="711200">
            <a:lnSpc>
              <a:spcPct val="90000"/>
            </a:lnSpc>
            <a:spcBef>
              <a:spcPct val="0"/>
            </a:spcBef>
            <a:spcAft>
              <a:spcPts val="600"/>
            </a:spcAft>
            <a:buNone/>
          </a:pPr>
          <a:r>
            <a:rPr lang="sv-SE" sz="1600" kern="1200" dirty="0"/>
            <a:t>- </a:t>
          </a:r>
          <a:r>
            <a:rPr lang="sv-SE" sz="1600" kern="1200" dirty="0" err="1"/>
            <a:t>Scientific</a:t>
          </a:r>
          <a:r>
            <a:rPr lang="sv-SE" sz="1600" kern="1200" dirty="0"/>
            <a:t> Councils </a:t>
          </a:r>
          <a:r>
            <a:rPr lang="sv-SE" sz="1600" kern="1200" dirty="0" err="1"/>
            <a:t>of</a:t>
          </a:r>
          <a:r>
            <a:rPr lang="sv-SE" sz="1600" kern="1200" dirty="0"/>
            <a:t>  VR</a:t>
          </a:r>
        </a:p>
        <a:p>
          <a:pPr marL="0" lvl="0" indent="0" algn="l" defTabSz="711200">
            <a:lnSpc>
              <a:spcPct val="90000"/>
            </a:lnSpc>
            <a:spcBef>
              <a:spcPct val="0"/>
            </a:spcBef>
            <a:spcAft>
              <a:spcPts val="600"/>
            </a:spcAft>
            <a:buNone/>
          </a:pPr>
          <a:r>
            <a:rPr lang="sv-SE" sz="1600" kern="1200" dirty="0"/>
            <a:t>- </a:t>
          </a:r>
          <a:r>
            <a:rPr lang="sv-SE" sz="1600" kern="1200" dirty="0" err="1"/>
            <a:t>Universities</a:t>
          </a:r>
          <a:endParaRPr lang="sv-SE" sz="1600" kern="1200" dirty="0"/>
        </a:p>
      </dsp:txBody>
      <dsp:txXfrm>
        <a:off x="2955723" y="0"/>
        <a:ext cx="1782671" cy="2412268"/>
      </dsp:txXfrm>
    </dsp:sp>
    <dsp:sp modelId="{F62BB739-7A62-42AD-B7C7-97B627A7471D}">
      <dsp:nvSpPr>
        <dsp:cNvPr id="0" name=""/>
        <dsp:cNvSpPr/>
      </dsp:nvSpPr>
      <dsp:spPr>
        <a:xfrm>
          <a:off x="4953751" y="0"/>
          <a:ext cx="2392848" cy="2412268"/>
        </a:xfrm>
        <a:prstGeom prst="roundRect">
          <a:avLst>
            <a:gd name="adj" fmla="val 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marL="0" lvl="0" indent="0" algn="r" defTabSz="889000">
            <a:lnSpc>
              <a:spcPct val="90000"/>
            </a:lnSpc>
            <a:spcBef>
              <a:spcPct val="0"/>
            </a:spcBef>
            <a:spcAft>
              <a:spcPct val="35000"/>
            </a:spcAft>
            <a:buNone/>
          </a:pPr>
          <a:r>
            <a:rPr lang="sv-SE" sz="2000" kern="1200" dirty="0" err="1"/>
            <a:t>Needs</a:t>
          </a:r>
          <a:r>
            <a:rPr lang="sv-SE" sz="2000" kern="1200" dirty="0"/>
            <a:t> </a:t>
          </a:r>
          <a:r>
            <a:rPr lang="sv-SE" sz="2000" kern="1200" dirty="0" err="1"/>
            <a:t>inventory</a:t>
          </a:r>
          <a:endParaRPr lang="sv-SE" sz="2000" kern="1200" dirty="0"/>
        </a:p>
      </dsp:txBody>
      <dsp:txXfrm rot="16200000">
        <a:off x="4204006" y="749745"/>
        <a:ext cx="1978059" cy="478569"/>
      </dsp:txXfrm>
    </dsp:sp>
    <dsp:sp modelId="{BFCAAB55-FA10-40A5-9E2E-EF67A32A4820}">
      <dsp:nvSpPr>
        <dsp:cNvPr id="0" name=""/>
        <dsp:cNvSpPr/>
      </dsp:nvSpPr>
      <dsp:spPr>
        <a:xfrm rot="5400000">
          <a:off x="4788404" y="1889166"/>
          <a:ext cx="354622" cy="358927"/>
        </a:xfrm>
        <a:prstGeom prst="flowChartExtra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0F20F8-939C-4C36-9DED-C5262EB1DFE1}">
      <dsp:nvSpPr>
        <dsp:cNvPr id="0" name=""/>
        <dsp:cNvSpPr/>
      </dsp:nvSpPr>
      <dsp:spPr>
        <a:xfrm>
          <a:off x="5432321" y="0"/>
          <a:ext cx="1782671" cy="241226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sv-SE" sz="1600" b="1" kern="1200" dirty="0" err="1"/>
            <a:t>Decisions</a:t>
          </a:r>
          <a:r>
            <a:rPr lang="sv-SE" sz="1600" b="1" kern="1200" dirty="0"/>
            <a:t> by RFI.</a:t>
          </a:r>
        </a:p>
        <a:p>
          <a:pPr marL="0" lvl="0" indent="0" algn="l" defTabSz="711200">
            <a:lnSpc>
              <a:spcPct val="90000"/>
            </a:lnSpc>
            <a:spcBef>
              <a:spcPct val="0"/>
            </a:spcBef>
            <a:spcAft>
              <a:spcPct val="35000"/>
            </a:spcAft>
            <a:buNone/>
          </a:pPr>
          <a:r>
            <a:rPr lang="sv-SE" sz="1600" b="0" kern="1200" dirty="0" err="1"/>
            <a:t>Published</a:t>
          </a:r>
          <a:r>
            <a:rPr lang="sv-SE" sz="1600" b="0" kern="1200" dirty="0"/>
            <a:t> in the </a:t>
          </a:r>
          <a:r>
            <a:rPr lang="sv-SE" sz="1600" b="0" kern="1200" dirty="0" err="1"/>
            <a:t>appenidix</a:t>
          </a:r>
          <a:r>
            <a:rPr lang="sv-SE" sz="1600" b="0" kern="1200" dirty="0"/>
            <a:t> to the Guide</a:t>
          </a:r>
        </a:p>
      </dsp:txBody>
      <dsp:txXfrm>
        <a:off x="5432321" y="0"/>
        <a:ext cx="1782671" cy="24122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00297-B44A-4CE8-96B2-6107D984BAEB}">
      <dsp:nvSpPr>
        <dsp:cNvPr id="0" name=""/>
        <dsp:cNvSpPr/>
      </dsp:nvSpPr>
      <dsp:spPr>
        <a:xfrm>
          <a:off x="3147" y="79363"/>
          <a:ext cx="1892952" cy="2271542"/>
        </a:xfrm>
        <a:prstGeom prst="roundRect">
          <a:avLst>
            <a:gd name="adj" fmla="val 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marL="0" lvl="0" indent="0" algn="r" defTabSz="711200">
            <a:lnSpc>
              <a:spcPct val="90000"/>
            </a:lnSpc>
            <a:spcBef>
              <a:spcPct val="0"/>
            </a:spcBef>
            <a:spcAft>
              <a:spcPct val="35000"/>
            </a:spcAft>
            <a:buNone/>
          </a:pPr>
          <a:r>
            <a:rPr lang="sv-SE" sz="1600" kern="1200" dirty="0"/>
            <a:t>Call</a:t>
          </a:r>
          <a:endParaRPr lang="sv-SE" sz="2600" kern="1200" dirty="0"/>
        </a:p>
      </dsp:txBody>
      <dsp:txXfrm rot="16200000">
        <a:off x="-738890" y="821400"/>
        <a:ext cx="1862665" cy="378590"/>
      </dsp:txXfrm>
    </dsp:sp>
    <dsp:sp modelId="{9CC764F2-2917-47DE-AF7D-6E3158E85F19}">
      <dsp:nvSpPr>
        <dsp:cNvPr id="0" name=""/>
        <dsp:cNvSpPr/>
      </dsp:nvSpPr>
      <dsp:spPr>
        <a:xfrm>
          <a:off x="381737" y="79363"/>
          <a:ext cx="1410249" cy="227154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marL="0" lvl="0" indent="0" algn="l" defTabSz="622300">
            <a:lnSpc>
              <a:spcPct val="90000"/>
            </a:lnSpc>
            <a:spcBef>
              <a:spcPct val="0"/>
            </a:spcBef>
            <a:spcAft>
              <a:spcPct val="35000"/>
            </a:spcAft>
            <a:buNone/>
          </a:pPr>
          <a:r>
            <a:rPr lang="sv-SE" sz="1400" b="1" kern="1200" dirty="0"/>
            <a:t>RFI </a:t>
          </a:r>
          <a:r>
            <a:rPr lang="sv-SE" sz="1400" b="1" kern="1200" dirty="0" err="1"/>
            <a:t>decides</a:t>
          </a:r>
          <a:r>
            <a:rPr lang="sv-SE" sz="1400" b="1" kern="1200" dirty="0"/>
            <a:t> on a call </a:t>
          </a:r>
          <a:r>
            <a:rPr lang="sv-SE" sz="1400" kern="1200" dirty="0"/>
            <a:t>– </a:t>
          </a:r>
          <a:r>
            <a:rPr lang="sv-SE" sz="1400" kern="1200" dirty="0" err="1"/>
            <a:t>prioritised</a:t>
          </a:r>
          <a:r>
            <a:rPr lang="sv-SE" sz="1400" kern="1200" dirty="0"/>
            <a:t> </a:t>
          </a:r>
          <a:r>
            <a:rPr lang="sv-SE" sz="1400" kern="1200" dirty="0" err="1"/>
            <a:t>infrastructure</a:t>
          </a:r>
          <a:r>
            <a:rPr lang="sv-SE" sz="1400" kern="1200" dirty="0"/>
            <a:t> </a:t>
          </a:r>
          <a:r>
            <a:rPr lang="sv-SE" sz="1400" kern="1200" dirty="0" err="1"/>
            <a:t>needs</a:t>
          </a:r>
          <a:endParaRPr lang="sv-SE" sz="1300" kern="1200" dirty="0"/>
        </a:p>
        <a:p>
          <a:pPr marL="0" lvl="0" indent="0" algn="l" defTabSz="622300">
            <a:lnSpc>
              <a:spcPct val="90000"/>
            </a:lnSpc>
            <a:spcBef>
              <a:spcPct val="0"/>
            </a:spcBef>
            <a:spcAft>
              <a:spcPct val="35000"/>
            </a:spcAft>
            <a:buNone/>
          </a:pPr>
          <a:r>
            <a:rPr lang="sv-SE" sz="1400" kern="1200" dirty="0"/>
            <a:t>- </a:t>
          </a:r>
          <a:r>
            <a:rPr lang="sv-SE" sz="1400" kern="1200" dirty="0" err="1"/>
            <a:t>Existing</a:t>
          </a:r>
          <a:r>
            <a:rPr lang="sv-SE" sz="1400" kern="1200" dirty="0"/>
            <a:t> </a:t>
          </a:r>
          <a:r>
            <a:rPr lang="sv-SE" sz="1400" kern="1200" dirty="0" err="1"/>
            <a:t>infrasructures</a:t>
          </a:r>
          <a:r>
            <a:rPr lang="sv-SE" sz="1400" kern="1200" dirty="0"/>
            <a:t> </a:t>
          </a:r>
          <a:r>
            <a:rPr lang="sv-SE" sz="1400" kern="1200" dirty="0" err="1"/>
            <a:t>where</a:t>
          </a:r>
          <a:r>
            <a:rPr lang="sv-SE" sz="1400" kern="1200" dirty="0"/>
            <a:t> </a:t>
          </a:r>
          <a:r>
            <a:rPr lang="sv-SE" sz="1400" kern="1200" dirty="0" err="1"/>
            <a:t>funding</a:t>
          </a:r>
          <a:r>
            <a:rPr lang="sv-SE" sz="1400" kern="1200" dirty="0"/>
            <a:t> </a:t>
          </a:r>
          <a:r>
            <a:rPr lang="sv-SE" sz="1400" kern="1200" dirty="0" err="1"/>
            <a:t>ends</a:t>
          </a:r>
          <a:endParaRPr lang="sv-SE" sz="1400" kern="1200" dirty="0"/>
        </a:p>
        <a:p>
          <a:pPr marL="0" lvl="0" indent="0" algn="l" defTabSz="622300">
            <a:lnSpc>
              <a:spcPct val="90000"/>
            </a:lnSpc>
            <a:spcBef>
              <a:spcPct val="0"/>
            </a:spcBef>
            <a:spcAft>
              <a:spcPct val="35000"/>
            </a:spcAft>
            <a:buNone/>
          </a:pPr>
          <a:endParaRPr lang="sv-SE" sz="1300" kern="1200" dirty="0"/>
        </a:p>
      </dsp:txBody>
      <dsp:txXfrm>
        <a:off x="381737" y="79363"/>
        <a:ext cx="1410249" cy="2271542"/>
      </dsp:txXfrm>
    </dsp:sp>
    <dsp:sp modelId="{6DF6419E-E1A9-4D60-9D06-6741661199B3}">
      <dsp:nvSpPr>
        <dsp:cNvPr id="0" name=""/>
        <dsp:cNvSpPr/>
      </dsp:nvSpPr>
      <dsp:spPr>
        <a:xfrm>
          <a:off x="1949802" y="79363"/>
          <a:ext cx="1892952" cy="2271542"/>
        </a:xfrm>
        <a:prstGeom prst="roundRect">
          <a:avLst>
            <a:gd name="adj" fmla="val 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marL="0" lvl="0" indent="0" algn="r" defTabSz="711200">
            <a:lnSpc>
              <a:spcPct val="90000"/>
            </a:lnSpc>
            <a:spcBef>
              <a:spcPct val="0"/>
            </a:spcBef>
            <a:spcAft>
              <a:spcPct val="35000"/>
            </a:spcAft>
            <a:buNone/>
          </a:pPr>
          <a:r>
            <a:rPr lang="sv-SE" sz="1600" kern="1200" dirty="0"/>
            <a:t>Call</a:t>
          </a:r>
        </a:p>
      </dsp:txBody>
      <dsp:txXfrm rot="16200000">
        <a:off x="1207765" y="821400"/>
        <a:ext cx="1862665" cy="378590"/>
      </dsp:txXfrm>
    </dsp:sp>
    <dsp:sp modelId="{7554B831-F7D9-4576-861C-E6AB1D668751}">
      <dsp:nvSpPr>
        <dsp:cNvPr id="0" name=""/>
        <dsp:cNvSpPr/>
      </dsp:nvSpPr>
      <dsp:spPr>
        <a:xfrm rot="5400000">
          <a:off x="1804933" y="1884374"/>
          <a:ext cx="333768" cy="283942"/>
        </a:xfrm>
        <a:prstGeom prst="flowChartExtra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C4516F3-CB21-4F22-B62D-6A4892292731}">
      <dsp:nvSpPr>
        <dsp:cNvPr id="0" name=""/>
        <dsp:cNvSpPr/>
      </dsp:nvSpPr>
      <dsp:spPr>
        <a:xfrm>
          <a:off x="2328393" y="79363"/>
          <a:ext cx="1410249" cy="227154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marL="0" lvl="0" indent="0" algn="l" defTabSz="622300">
            <a:lnSpc>
              <a:spcPct val="90000"/>
            </a:lnSpc>
            <a:spcBef>
              <a:spcPct val="0"/>
            </a:spcBef>
            <a:spcAft>
              <a:spcPct val="35000"/>
            </a:spcAft>
            <a:buNone/>
          </a:pPr>
          <a:r>
            <a:rPr lang="sv-SE" sz="1400" b="1" kern="1200" dirty="0" err="1"/>
            <a:t>Application</a:t>
          </a:r>
          <a:r>
            <a:rPr lang="sv-SE" sz="1400" b="1" kern="1200" dirty="0"/>
            <a:t> by :</a:t>
          </a:r>
        </a:p>
        <a:p>
          <a:pPr marL="0" lvl="0" indent="0" algn="l" defTabSz="622300">
            <a:lnSpc>
              <a:spcPct val="90000"/>
            </a:lnSpc>
            <a:spcBef>
              <a:spcPct val="0"/>
            </a:spcBef>
            <a:spcAft>
              <a:spcPct val="35000"/>
            </a:spcAft>
            <a:buNone/>
          </a:pPr>
          <a:r>
            <a:rPr lang="sv-SE" sz="1400" b="1" kern="1200" dirty="0"/>
            <a:t>- </a:t>
          </a:r>
          <a:r>
            <a:rPr lang="sv-SE" sz="1400" b="0" kern="1200" dirty="0" err="1"/>
            <a:t>Universities</a:t>
          </a:r>
          <a:endParaRPr lang="sv-SE" sz="1400" b="0" kern="1200" dirty="0"/>
        </a:p>
        <a:p>
          <a:pPr marL="0" lvl="0" indent="0" algn="l" defTabSz="622300">
            <a:lnSpc>
              <a:spcPct val="90000"/>
            </a:lnSpc>
            <a:spcBef>
              <a:spcPct val="0"/>
            </a:spcBef>
            <a:spcAft>
              <a:spcPct val="35000"/>
            </a:spcAft>
            <a:buNone/>
          </a:pPr>
          <a:r>
            <a:rPr lang="sv-SE" sz="1400" b="0" kern="1200" dirty="0"/>
            <a:t>- </a:t>
          </a:r>
          <a:r>
            <a:rPr lang="sv-SE" sz="1400" b="0" kern="1200" dirty="0" err="1"/>
            <a:t>Gov</a:t>
          </a:r>
          <a:r>
            <a:rPr lang="sv-SE" sz="1400" b="0" kern="1200" dirty="0"/>
            <a:t> </a:t>
          </a:r>
          <a:r>
            <a:rPr lang="sv-SE" sz="1400" kern="1200" dirty="0" err="1"/>
            <a:t>agencies</a:t>
          </a:r>
          <a:endParaRPr lang="sv-SE" sz="1400" b="0" kern="1200" dirty="0"/>
        </a:p>
      </dsp:txBody>
      <dsp:txXfrm>
        <a:off x="2328393" y="79363"/>
        <a:ext cx="1410249" cy="2271542"/>
      </dsp:txXfrm>
    </dsp:sp>
    <dsp:sp modelId="{810F7A56-2F2C-4B69-BB49-29A8AF0208E4}">
      <dsp:nvSpPr>
        <dsp:cNvPr id="0" name=""/>
        <dsp:cNvSpPr/>
      </dsp:nvSpPr>
      <dsp:spPr>
        <a:xfrm>
          <a:off x="3921558" y="79363"/>
          <a:ext cx="1892952" cy="2271542"/>
        </a:xfrm>
        <a:prstGeom prst="roundRect">
          <a:avLst>
            <a:gd name="adj" fmla="val 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marL="0" lvl="0" indent="0" algn="r" defTabSz="711200">
            <a:lnSpc>
              <a:spcPct val="90000"/>
            </a:lnSpc>
            <a:spcBef>
              <a:spcPct val="0"/>
            </a:spcBef>
            <a:spcAft>
              <a:spcPct val="35000"/>
            </a:spcAft>
            <a:buNone/>
          </a:pPr>
          <a:r>
            <a:rPr lang="sv-SE" sz="1600" kern="1200" dirty="0"/>
            <a:t>Call</a:t>
          </a:r>
        </a:p>
      </dsp:txBody>
      <dsp:txXfrm rot="16200000">
        <a:off x="3179521" y="821400"/>
        <a:ext cx="1862665" cy="378590"/>
      </dsp:txXfrm>
    </dsp:sp>
    <dsp:sp modelId="{1622EAD9-A6ED-417B-82FE-A3802B2EB9B5}">
      <dsp:nvSpPr>
        <dsp:cNvPr id="0" name=""/>
        <dsp:cNvSpPr/>
      </dsp:nvSpPr>
      <dsp:spPr>
        <a:xfrm rot="5400000">
          <a:off x="3764139" y="1884374"/>
          <a:ext cx="333768" cy="283942"/>
        </a:xfrm>
        <a:prstGeom prst="flowChartExtra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21D374C-2AAD-4015-87DF-9BD105EC3A5C}">
      <dsp:nvSpPr>
        <dsp:cNvPr id="0" name=""/>
        <dsp:cNvSpPr/>
      </dsp:nvSpPr>
      <dsp:spPr>
        <a:xfrm>
          <a:off x="4300149" y="79363"/>
          <a:ext cx="1410249" cy="227154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ctr" defTabSz="800100">
            <a:lnSpc>
              <a:spcPct val="90000"/>
            </a:lnSpc>
            <a:spcBef>
              <a:spcPct val="0"/>
            </a:spcBef>
            <a:spcAft>
              <a:spcPts val="300"/>
            </a:spcAft>
            <a:buNone/>
          </a:pPr>
          <a:r>
            <a:rPr lang="sv-SE" sz="1800" b="1" kern="1200" dirty="0" err="1"/>
            <a:t>Evaluate</a:t>
          </a:r>
          <a:r>
            <a:rPr lang="sv-SE" sz="1800" b="1" kern="1200" dirty="0"/>
            <a:t> </a:t>
          </a:r>
          <a:r>
            <a:rPr lang="sv-SE" sz="1800" b="1" kern="1200" dirty="0" err="1"/>
            <a:t>proposals</a:t>
          </a:r>
          <a:endParaRPr lang="sv-SE" sz="1800" b="1" kern="1200" dirty="0"/>
        </a:p>
        <a:p>
          <a:pPr marL="0" lvl="0" indent="0" algn="l" defTabSz="800100">
            <a:lnSpc>
              <a:spcPct val="90000"/>
            </a:lnSpc>
            <a:spcBef>
              <a:spcPct val="0"/>
            </a:spcBef>
            <a:spcAft>
              <a:spcPts val="300"/>
            </a:spcAft>
            <a:buNone/>
          </a:pPr>
          <a:r>
            <a:rPr lang="sv-SE" sz="1800" b="0" kern="1200" dirty="0"/>
            <a:t>- </a:t>
          </a:r>
          <a:r>
            <a:rPr lang="sv-SE" sz="1400" b="0" kern="1200" dirty="0"/>
            <a:t>International panel</a:t>
          </a:r>
        </a:p>
        <a:p>
          <a:pPr marL="0" lvl="0" indent="0" algn="l" defTabSz="800100">
            <a:lnSpc>
              <a:spcPct val="90000"/>
            </a:lnSpc>
            <a:spcBef>
              <a:spcPct val="0"/>
            </a:spcBef>
            <a:spcAft>
              <a:spcPts val="300"/>
            </a:spcAft>
            <a:buNone/>
          </a:pPr>
          <a:r>
            <a:rPr lang="sv-SE" sz="1400" b="0" kern="1200" dirty="0"/>
            <a:t>- </a:t>
          </a:r>
          <a:r>
            <a:rPr lang="sv-SE" sz="1400" b="0" kern="1200" dirty="0" err="1"/>
            <a:t>RFI:s</a:t>
          </a:r>
          <a:r>
            <a:rPr lang="sv-SE" sz="1400" b="0" kern="1200" dirty="0"/>
            <a:t> </a:t>
          </a:r>
          <a:r>
            <a:rPr lang="sv-SE" sz="1400" b="0" kern="1200" dirty="0" err="1"/>
            <a:t>advisory</a:t>
          </a:r>
          <a:r>
            <a:rPr lang="sv-SE" sz="1400" b="0" kern="1200" dirty="0"/>
            <a:t> </a:t>
          </a:r>
          <a:r>
            <a:rPr lang="sv-SE" sz="1400" b="0" kern="1200" dirty="0" err="1"/>
            <a:t>groups</a:t>
          </a:r>
          <a:endParaRPr lang="sv-SE" sz="1400" b="0" kern="1200" dirty="0"/>
        </a:p>
        <a:p>
          <a:pPr marL="0" lvl="0" indent="0" algn="l" defTabSz="800100">
            <a:lnSpc>
              <a:spcPct val="90000"/>
            </a:lnSpc>
            <a:spcBef>
              <a:spcPct val="0"/>
            </a:spcBef>
            <a:spcAft>
              <a:spcPct val="35000"/>
            </a:spcAft>
            <a:buNone/>
          </a:pPr>
          <a:r>
            <a:rPr lang="sv-SE" sz="1400" b="0" kern="1200" dirty="0"/>
            <a:t>-</a:t>
          </a:r>
          <a:r>
            <a:rPr lang="sv-SE" sz="1400" kern="1200" dirty="0"/>
            <a:t>-</a:t>
          </a:r>
          <a:r>
            <a:rPr lang="sv-SE" sz="1400" kern="1200" dirty="0" err="1"/>
            <a:t>Scientific</a:t>
          </a:r>
          <a:r>
            <a:rPr lang="sv-SE" sz="1400" kern="1200" dirty="0"/>
            <a:t> Councils </a:t>
          </a:r>
          <a:r>
            <a:rPr lang="sv-SE" sz="1400" kern="1200" dirty="0" err="1"/>
            <a:t>of</a:t>
          </a:r>
          <a:r>
            <a:rPr lang="sv-SE" sz="1400" kern="1200" dirty="0"/>
            <a:t>  VR</a:t>
          </a:r>
          <a:endParaRPr lang="sv-SE" sz="1400" b="0" kern="1200" dirty="0"/>
        </a:p>
      </dsp:txBody>
      <dsp:txXfrm>
        <a:off x="4300149" y="79363"/>
        <a:ext cx="1410249" cy="2271542"/>
      </dsp:txXfrm>
    </dsp:sp>
    <dsp:sp modelId="{AE6566B2-9667-4497-9CAD-ABB2BA9ED9FA}">
      <dsp:nvSpPr>
        <dsp:cNvPr id="0" name=""/>
        <dsp:cNvSpPr/>
      </dsp:nvSpPr>
      <dsp:spPr>
        <a:xfrm>
          <a:off x="5880764" y="79363"/>
          <a:ext cx="1892952" cy="2271542"/>
        </a:xfrm>
        <a:prstGeom prst="roundRect">
          <a:avLst>
            <a:gd name="adj" fmla="val 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marL="0" lvl="0" indent="0" algn="r" defTabSz="711200">
            <a:lnSpc>
              <a:spcPct val="90000"/>
            </a:lnSpc>
            <a:spcBef>
              <a:spcPct val="0"/>
            </a:spcBef>
            <a:spcAft>
              <a:spcPct val="35000"/>
            </a:spcAft>
            <a:buNone/>
          </a:pPr>
          <a:r>
            <a:rPr lang="sv-SE" sz="1600" kern="1200" dirty="0"/>
            <a:t>Call</a:t>
          </a:r>
        </a:p>
      </dsp:txBody>
      <dsp:txXfrm rot="16200000">
        <a:off x="5138727" y="821400"/>
        <a:ext cx="1862665" cy="378590"/>
      </dsp:txXfrm>
    </dsp:sp>
    <dsp:sp modelId="{24181FB1-BF47-4D43-84F4-434CC13A6C64}">
      <dsp:nvSpPr>
        <dsp:cNvPr id="0" name=""/>
        <dsp:cNvSpPr/>
      </dsp:nvSpPr>
      <dsp:spPr>
        <a:xfrm rot="5400000">
          <a:off x="5723345" y="1884374"/>
          <a:ext cx="333768" cy="283942"/>
        </a:xfrm>
        <a:prstGeom prst="flowChartExtra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44CE3DD-2242-4E37-93AD-0F048BE1EB94}">
      <dsp:nvSpPr>
        <dsp:cNvPr id="0" name=""/>
        <dsp:cNvSpPr/>
      </dsp:nvSpPr>
      <dsp:spPr>
        <a:xfrm>
          <a:off x="6259354" y="79363"/>
          <a:ext cx="1410249" cy="227154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sv-SE" sz="1600" b="1" kern="1200" dirty="0" err="1"/>
            <a:t>Decison</a:t>
          </a:r>
          <a:r>
            <a:rPr lang="sv-SE" sz="1600" b="1" kern="1200" dirty="0"/>
            <a:t> by RFI</a:t>
          </a:r>
        </a:p>
      </dsp:txBody>
      <dsp:txXfrm>
        <a:off x="6259354" y="79363"/>
        <a:ext cx="1410249" cy="22715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D4A58-D40C-4728-9E6D-CB163FBDF037}">
      <dsp:nvSpPr>
        <dsp:cNvPr id="0" name=""/>
        <dsp:cNvSpPr/>
      </dsp:nvSpPr>
      <dsp:spPr>
        <a:xfrm>
          <a:off x="0" y="36917"/>
          <a:ext cx="773329" cy="309331"/>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marL="0" lvl="0" indent="0" algn="ctr" defTabSz="533400" rtl="0">
            <a:lnSpc>
              <a:spcPct val="90000"/>
            </a:lnSpc>
            <a:spcBef>
              <a:spcPct val="0"/>
            </a:spcBef>
            <a:spcAft>
              <a:spcPct val="35000"/>
            </a:spcAft>
            <a:buNone/>
          </a:pPr>
          <a:r>
            <a:rPr lang="en-GB" sz="1200" kern="1200" dirty="0"/>
            <a:t>YEAR 1</a:t>
          </a:r>
          <a:endParaRPr lang="sv-SE" sz="1200" kern="1200" dirty="0"/>
        </a:p>
      </dsp:txBody>
      <dsp:txXfrm>
        <a:off x="154666" y="36917"/>
        <a:ext cx="463998" cy="3093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23147-4AF1-4916-B8AD-7C320741404B}">
      <dsp:nvSpPr>
        <dsp:cNvPr id="0" name=""/>
        <dsp:cNvSpPr/>
      </dsp:nvSpPr>
      <dsp:spPr>
        <a:xfrm>
          <a:off x="0" y="36615"/>
          <a:ext cx="774084" cy="309633"/>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6985" rIns="0" bIns="6985" numCol="1" spcCol="1270" anchor="ctr" anchorCtr="0">
          <a:noAutofit/>
        </a:bodyPr>
        <a:lstStyle/>
        <a:p>
          <a:pPr marL="0" lvl="0" indent="0" algn="ctr" defTabSz="488950" rtl="0">
            <a:lnSpc>
              <a:spcPct val="90000"/>
            </a:lnSpc>
            <a:spcBef>
              <a:spcPct val="0"/>
            </a:spcBef>
            <a:spcAft>
              <a:spcPct val="35000"/>
            </a:spcAft>
            <a:buNone/>
          </a:pPr>
          <a:r>
            <a:rPr lang="en-GB" sz="1100" kern="1200" dirty="0"/>
            <a:t>YEAR 2</a:t>
          </a:r>
          <a:endParaRPr lang="sv-SE" sz="1100" kern="1200" dirty="0"/>
        </a:p>
      </dsp:txBody>
      <dsp:txXfrm>
        <a:off x="154817" y="36615"/>
        <a:ext cx="464451" cy="30963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C96ED4D-9974-4266-9636-7DF9434CB37C}" type="datetimeFigureOut">
              <a:rPr lang="sv-SE" smtClean="0"/>
              <a:t>2021-11-22</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75A873-DB4E-4F59-A8B1-757F0F4852CB}" type="slidenum">
              <a:rPr lang="sv-SE" smtClean="0"/>
              <a:t>‹#›</a:t>
            </a:fld>
            <a:endParaRPr lang="sv-SE"/>
          </a:p>
        </p:txBody>
      </p:sp>
    </p:spTree>
    <p:extLst>
      <p:ext uri="{BB962C8B-B14F-4D97-AF65-F5344CB8AC3E}">
        <p14:creationId xmlns:p14="http://schemas.microsoft.com/office/powerpoint/2010/main" val="4016867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592141-416E-49B0-82D1-A68B9C506992}" type="datetimeFigureOut">
              <a:rPr lang="sv-SE" smtClean="0"/>
              <a:t>2021-11-22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B863A3-F6DA-432C-A68C-0B1EB56ED58E}" type="slidenum">
              <a:rPr lang="sv-SE" smtClean="0"/>
              <a:t>‹#›</a:t>
            </a:fld>
            <a:endParaRPr lang="sv-SE"/>
          </a:p>
        </p:txBody>
      </p:sp>
    </p:spTree>
    <p:extLst>
      <p:ext uri="{BB962C8B-B14F-4D97-AF65-F5344CB8AC3E}">
        <p14:creationId xmlns:p14="http://schemas.microsoft.com/office/powerpoint/2010/main" val="506493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Thank</a:t>
            </a:r>
            <a:r>
              <a:rPr lang="sv-SE" dirty="0"/>
              <a:t> </a:t>
            </a:r>
            <a:r>
              <a:rPr lang="sv-SE" dirty="0" err="1"/>
              <a:t>you</a:t>
            </a:r>
            <a:r>
              <a:rPr lang="sv-SE" dirty="0"/>
              <a:t> </a:t>
            </a:r>
            <a:r>
              <a:rPr lang="sv-SE" dirty="0" err="1"/>
              <a:t>very</a:t>
            </a:r>
            <a:r>
              <a:rPr lang="sv-SE" dirty="0"/>
              <a:t> </a:t>
            </a:r>
            <a:r>
              <a:rPr lang="sv-SE" dirty="0" err="1"/>
              <a:t>much</a:t>
            </a:r>
            <a:r>
              <a:rPr lang="sv-SE" dirty="0"/>
              <a:t> for </a:t>
            </a:r>
            <a:r>
              <a:rPr lang="sv-SE" dirty="0" err="1"/>
              <a:t>inviting</a:t>
            </a:r>
            <a:r>
              <a:rPr lang="sv-SE" dirty="0"/>
              <a:t> </a:t>
            </a:r>
            <a:r>
              <a:rPr lang="sv-SE" dirty="0" err="1"/>
              <a:t>me</a:t>
            </a:r>
            <a:r>
              <a:rPr lang="sv-SE" dirty="0"/>
              <a:t> </a:t>
            </a:r>
            <a:r>
              <a:rPr lang="sv-SE" dirty="0" err="1"/>
              <a:t>here</a:t>
            </a:r>
            <a:r>
              <a:rPr lang="sv-SE" baseline="0" dirty="0"/>
              <a:t> to the </a:t>
            </a:r>
            <a:r>
              <a:rPr lang="sv-SE" baseline="0" dirty="0" err="1"/>
              <a:t>Particle</a:t>
            </a:r>
            <a:r>
              <a:rPr lang="sv-SE" baseline="0" dirty="0"/>
              <a:t> Days</a:t>
            </a:r>
          </a:p>
          <a:p>
            <a:r>
              <a:rPr lang="sv-SE" baseline="0" dirty="0"/>
              <a:t>And </a:t>
            </a:r>
            <a:r>
              <a:rPr lang="sv-SE" dirty="0"/>
              <a:t>for the </a:t>
            </a:r>
            <a:r>
              <a:rPr lang="sv-SE" dirty="0" err="1"/>
              <a:t>very</a:t>
            </a:r>
            <a:r>
              <a:rPr lang="sv-SE" dirty="0"/>
              <a:t> </a:t>
            </a:r>
            <a:r>
              <a:rPr lang="sv-SE" dirty="0" err="1"/>
              <a:t>nice</a:t>
            </a:r>
            <a:r>
              <a:rPr lang="sv-SE" dirty="0"/>
              <a:t> </a:t>
            </a:r>
            <a:r>
              <a:rPr lang="sv-SE" dirty="0" err="1"/>
              <a:t>introduction</a:t>
            </a:r>
            <a:r>
              <a:rPr lang="sv-SE" dirty="0"/>
              <a:t>!</a:t>
            </a:r>
          </a:p>
          <a:p>
            <a:endParaRPr lang="sv-SE" dirty="0"/>
          </a:p>
          <a:p>
            <a:r>
              <a:rPr lang="sv-SE" dirty="0"/>
              <a:t>My </a:t>
            </a:r>
            <a:r>
              <a:rPr lang="sv-SE" dirty="0" err="1"/>
              <a:t>name</a:t>
            </a:r>
            <a:r>
              <a:rPr lang="sv-SE" dirty="0"/>
              <a:t> is Mathias Hamberg,</a:t>
            </a:r>
          </a:p>
          <a:p>
            <a:r>
              <a:rPr lang="sv-SE" dirty="0" err="1"/>
              <a:t>Ive</a:t>
            </a:r>
            <a:r>
              <a:rPr lang="sv-SE" baseline="0" dirty="0"/>
              <a:t> </a:t>
            </a:r>
            <a:r>
              <a:rPr lang="sv-SE" baseline="0" dirty="0" err="1"/>
              <a:t>been</a:t>
            </a:r>
            <a:r>
              <a:rPr lang="sv-SE" baseline="0" dirty="0"/>
              <a:t> </a:t>
            </a:r>
            <a:r>
              <a:rPr lang="sv-SE" baseline="0" dirty="0" err="1"/>
              <a:t>active</a:t>
            </a:r>
            <a:r>
              <a:rPr lang="sv-SE" baseline="0" dirty="0"/>
              <a:t> at </a:t>
            </a:r>
            <a:r>
              <a:rPr lang="sv-SE" baseline="0" dirty="0" err="1"/>
              <a:t>department</a:t>
            </a:r>
            <a:r>
              <a:rPr lang="sv-SE" baseline="0" dirty="0"/>
              <a:t> </a:t>
            </a:r>
            <a:r>
              <a:rPr lang="sv-SE" baseline="0" dirty="0" err="1"/>
              <a:t>of</a:t>
            </a:r>
            <a:r>
              <a:rPr lang="sv-SE" baseline="0" dirty="0"/>
              <a:t> research </a:t>
            </a:r>
            <a:r>
              <a:rPr lang="sv-SE" baseline="0" dirty="0" err="1"/>
              <a:t>infrastructures</a:t>
            </a:r>
            <a:r>
              <a:rPr lang="sv-SE" baseline="0" dirty="0"/>
              <a:t> at the Swedish Research Council </a:t>
            </a:r>
            <a:r>
              <a:rPr lang="sv-SE" baseline="0" dirty="0" err="1"/>
              <a:t>since</a:t>
            </a:r>
            <a:r>
              <a:rPr lang="sv-SE" baseline="0" dirty="0"/>
              <a:t> 2019.</a:t>
            </a:r>
          </a:p>
        </p:txBody>
      </p:sp>
      <p:sp>
        <p:nvSpPr>
          <p:cNvPr id="4" name="Platshållare för bildnummer 3"/>
          <p:cNvSpPr>
            <a:spLocks noGrp="1"/>
          </p:cNvSpPr>
          <p:nvPr>
            <p:ph type="sldNum" sz="quarter" idx="10"/>
          </p:nvPr>
        </p:nvSpPr>
        <p:spPr/>
        <p:txBody>
          <a:bodyPr/>
          <a:lstStyle/>
          <a:p>
            <a:fld id="{D0B863A3-F6DA-432C-A68C-0B1EB56ED58E}" type="slidenum">
              <a:rPr lang="sv-SE" smtClean="0"/>
              <a:t>1</a:t>
            </a:fld>
            <a:endParaRPr lang="sv-SE"/>
          </a:p>
        </p:txBody>
      </p:sp>
    </p:spTree>
    <p:extLst>
      <p:ext uri="{BB962C8B-B14F-4D97-AF65-F5344CB8AC3E}">
        <p14:creationId xmlns:p14="http://schemas.microsoft.com/office/powerpoint/2010/main" val="4101324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rtl="0" fontAlgn="ctr"/>
            <a:r>
              <a:rPr lang="en-US" sz="1200" b="1" kern="1200" dirty="0">
                <a:solidFill>
                  <a:schemeClr val="tx1"/>
                </a:solidFill>
                <a:effectLst/>
                <a:latin typeface="+mn-lt"/>
                <a:ea typeface="+mn-ea"/>
                <a:cs typeface="+mn-cs"/>
              </a:rPr>
              <a:t>We envisage a more structured discussion with the Universities regarding division of responsibilities and management</a:t>
            </a:r>
          </a:p>
          <a:p>
            <a:pPr rtl="0" fontAlgn="ctr"/>
            <a:r>
              <a:rPr lang="en-US" sz="1200" b="1" kern="1200" dirty="0">
                <a:solidFill>
                  <a:schemeClr val="tx1"/>
                </a:solidFill>
                <a:effectLst/>
                <a:latin typeface="+mn-lt"/>
                <a:ea typeface="+mn-ea"/>
                <a:cs typeface="+mn-cs"/>
              </a:rPr>
              <a:t>We see in front of us that universities should be involved and share the responsibility for the participation of their researchers (note that 50% pays for the national infrastructures but often 100% for the international ones)</a:t>
            </a:r>
          </a:p>
          <a:p>
            <a:pPr rtl="0" fontAlgn="ctr"/>
            <a:r>
              <a:rPr lang="en-US" sz="1200" b="1" kern="1200" dirty="0">
                <a:solidFill>
                  <a:schemeClr val="tx1"/>
                </a:solidFill>
                <a:effectLst/>
                <a:latin typeface="+mn-lt"/>
                <a:ea typeface="+mn-ea"/>
                <a:cs typeface="+mn-cs"/>
              </a:rPr>
              <a:t>SKA can be used as an example for division of responsibilities</a:t>
            </a:r>
          </a:p>
          <a:p>
            <a:pPr rtl="0" fontAlgn="ctr"/>
            <a:r>
              <a:rPr lang="en-US" sz="1200" b="1" kern="1200" dirty="0">
                <a:solidFill>
                  <a:schemeClr val="tx1"/>
                </a:solidFill>
                <a:effectLst/>
                <a:latin typeface="+mn-lt"/>
                <a:ea typeface="+mn-ea"/>
                <a:cs typeface="+mn-cs"/>
              </a:rPr>
              <a:t>You can be inspired by MAX IV's approach to division of responsibilities</a:t>
            </a:r>
          </a:p>
          <a:p>
            <a:pPr rtl="0" fontAlgn="ctr"/>
            <a:r>
              <a:rPr lang="en-US" sz="1200" b="1" kern="1200" dirty="0">
                <a:solidFill>
                  <a:schemeClr val="tx1"/>
                </a:solidFill>
                <a:effectLst/>
                <a:latin typeface="+mn-lt"/>
                <a:ea typeface="+mn-ea"/>
                <a:cs typeface="+mn-cs"/>
              </a:rPr>
              <a:t>This type of call can be made to URFI or SUHF</a:t>
            </a:r>
          </a:p>
          <a:p>
            <a:pPr rtl="0" fontAlgn="ctr"/>
            <a:endParaRPr lang="en-US" sz="1200" b="1" kern="1200" dirty="0">
              <a:solidFill>
                <a:schemeClr val="tx1"/>
              </a:solidFill>
              <a:effectLst/>
              <a:latin typeface="+mn-lt"/>
              <a:ea typeface="+mn-ea"/>
              <a:cs typeface="+mn-cs"/>
            </a:endParaRPr>
          </a:p>
          <a:p>
            <a:pPr rtl="0" fontAlgn="ctr"/>
            <a:r>
              <a:rPr lang="en-US" sz="1200" b="1" kern="1200" dirty="0">
                <a:solidFill>
                  <a:schemeClr val="tx1"/>
                </a:solidFill>
                <a:effectLst/>
                <a:latin typeface="+mn-lt"/>
                <a:ea typeface="+mn-ea"/>
                <a:cs typeface="+mn-cs"/>
              </a:rPr>
              <a:t>Above all, there is currently a risk that risk management and Contingency will be skipped and risk falling between the cracks.</a:t>
            </a:r>
          </a:p>
          <a:p>
            <a:pPr rtl="0" fontAlgn="ctr"/>
            <a:r>
              <a:rPr lang="en-US" sz="1200" b="1" kern="1200" dirty="0">
                <a:solidFill>
                  <a:schemeClr val="tx1"/>
                </a:solidFill>
                <a:effectLst/>
                <a:latin typeface="+mn-lt"/>
                <a:ea typeface="+mn-ea"/>
                <a:cs typeface="+mn-cs"/>
              </a:rPr>
              <a:t>The cracks between: RFI, NT and the Universities</a:t>
            </a:r>
            <a:endParaRPr lang="sv-SE" sz="1200" b="1" kern="1200" dirty="0">
              <a:solidFill>
                <a:schemeClr val="tx1"/>
              </a:solidFill>
              <a:effectLst/>
              <a:latin typeface="+mn-lt"/>
              <a:ea typeface="+mn-ea"/>
              <a:cs typeface="+mn-cs"/>
            </a:endParaRPr>
          </a:p>
          <a:p>
            <a:pPr rtl="0" fontAlgn="ctr"/>
            <a:endParaRPr lang="sv-SE" sz="1200" b="1" kern="1200" dirty="0">
              <a:solidFill>
                <a:schemeClr val="tx1"/>
              </a:solidFill>
              <a:effectLst/>
              <a:latin typeface="+mn-lt"/>
              <a:ea typeface="+mn-ea"/>
              <a:cs typeface="+mn-cs"/>
            </a:endParaRPr>
          </a:p>
          <a:p>
            <a:pPr rtl="0" fontAlgn="ctr"/>
            <a:endParaRPr lang="sv-SE" sz="1200" b="1" kern="1200" dirty="0">
              <a:solidFill>
                <a:schemeClr val="tx1"/>
              </a:solidFill>
              <a:effectLst/>
              <a:latin typeface="+mn-lt"/>
              <a:ea typeface="+mn-ea"/>
              <a:cs typeface="+mn-cs"/>
            </a:endParaRPr>
          </a:p>
          <a:p>
            <a:pPr rtl="0" fontAlgn="ctr"/>
            <a:r>
              <a:rPr lang="sv-SE" sz="1200" b="1" kern="1200" dirty="0">
                <a:solidFill>
                  <a:schemeClr val="tx1"/>
                </a:solidFill>
                <a:effectLst/>
                <a:latin typeface="+mn-lt"/>
                <a:ea typeface="+mn-ea"/>
                <a:cs typeface="+mn-cs"/>
              </a:rPr>
              <a:t>Vi ser framför oss en mer strukturerad diskussion med Universiteten kring ansvarsfördelning och hantering</a:t>
            </a:r>
            <a:endParaRPr lang="sv-SE" sz="1200" b="0" kern="1200" dirty="0">
              <a:solidFill>
                <a:schemeClr val="tx1"/>
              </a:solidFill>
              <a:effectLst/>
              <a:latin typeface="+mn-lt"/>
              <a:ea typeface="+mn-ea"/>
              <a:cs typeface="+mn-cs"/>
            </a:endParaRPr>
          </a:p>
          <a:p>
            <a:pPr rtl="0" fontAlgn="ctr"/>
            <a:r>
              <a:rPr lang="sv-SE" sz="1200" b="1" kern="1200" dirty="0">
                <a:solidFill>
                  <a:schemeClr val="tx1"/>
                </a:solidFill>
                <a:effectLst/>
                <a:latin typeface="+mn-lt"/>
                <a:ea typeface="+mn-ea"/>
                <a:cs typeface="+mn-cs"/>
              </a:rPr>
              <a:t>Vi ser framför oss att universiteten bör vara med och dela ansvaret för sina forskares delaktighet (obs betalar 50% för de nationella infrastrukturerna men ofta 100% för de internationella)</a:t>
            </a:r>
            <a:endParaRPr lang="sv-SE" sz="1200" b="0" kern="1200" dirty="0">
              <a:solidFill>
                <a:schemeClr val="tx1"/>
              </a:solidFill>
              <a:effectLst/>
              <a:latin typeface="+mn-lt"/>
              <a:ea typeface="+mn-ea"/>
              <a:cs typeface="+mn-cs"/>
            </a:endParaRPr>
          </a:p>
          <a:p>
            <a:pPr rtl="0" fontAlgn="ctr"/>
            <a:r>
              <a:rPr lang="sv-SE" sz="1200" b="1" kern="1200" dirty="0">
                <a:solidFill>
                  <a:schemeClr val="tx1"/>
                </a:solidFill>
                <a:effectLst/>
                <a:latin typeface="+mn-lt"/>
                <a:ea typeface="+mn-ea"/>
                <a:cs typeface="+mn-cs"/>
              </a:rPr>
              <a:t>SKA kan användas som exempel för ansvarsfördelning</a:t>
            </a:r>
            <a:endParaRPr lang="sv-SE" sz="1200" b="0" kern="1200" dirty="0">
              <a:solidFill>
                <a:schemeClr val="tx1"/>
              </a:solidFill>
              <a:effectLst/>
              <a:latin typeface="+mn-lt"/>
              <a:ea typeface="+mn-ea"/>
              <a:cs typeface="+mn-cs"/>
            </a:endParaRPr>
          </a:p>
          <a:p>
            <a:pPr rtl="0" fontAlgn="ctr"/>
            <a:r>
              <a:rPr lang="sv-SE" sz="1200" b="1" kern="1200" dirty="0">
                <a:solidFill>
                  <a:schemeClr val="tx1"/>
                </a:solidFill>
                <a:effectLst/>
                <a:latin typeface="+mn-lt"/>
                <a:ea typeface="+mn-ea"/>
                <a:cs typeface="+mn-cs"/>
              </a:rPr>
              <a:t>Man kan inspireras av MAX </a:t>
            </a:r>
            <a:r>
              <a:rPr lang="sv-SE" sz="1200" b="1" kern="1200" dirty="0" err="1">
                <a:solidFill>
                  <a:schemeClr val="tx1"/>
                </a:solidFill>
                <a:effectLst/>
                <a:latin typeface="+mn-lt"/>
                <a:ea typeface="+mn-ea"/>
                <a:cs typeface="+mn-cs"/>
              </a:rPr>
              <a:t>IVs</a:t>
            </a:r>
            <a:r>
              <a:rPr lang="sv-SE" sz="1200" b="1" kern="1200" dirty="0">
                <a:solidFill>
                  <a:schemeClr val="tx1"/>
                </a:solidFill>
                <a:effectLst/>
                <a:latin typeface="+mn-lt"/>
                <a:ea typeface="+mn-ea"/>
                <a:cs typeface="+mn-cs"/>
              </a:rPr>
              <a:t> upplägg kring ansvarsfördelning</a:t>
            </a:r>
            <a:endParaRPr lang="sv-SE" sz="1200" b="0" kern="1200" dirty="0">
              <a:solidFill>
                <a:schemeClr val="tx1"/>
              </a:solidFill>
              <a:effectLst/>
              <a:latin typeface="+mn-lt"/>
              <a:ea typeface="+mn-ea"/>
              <a:cs typeface="+mn-cs"/>
            </a:endParaRPr>
          </a:p>
          <a:p>
            <a:pPr rtl="0" fontAlgn="ctr"/>
            <a:r>
              <a:rPr lang="sv-SE" sz="1200" b="1" kern="1200" dirty="0">
                <a:solidFill>
                  <a:schemeClr val="tx1"/>
                </a:solidFill>
                <a:effectLst/>
                <a:latin typeface="+mn-lt"/>
                <a:ea typeface="+mn-ea"/>
                <a:cs typeface="+mn-cs"/>
              </a:rPr>
              <a:t>Denna typ av samtal kan ske mot URFI eller SUHF</a:t>
            </a:r>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  </a:t>
            </a:r>
          </a:p>
          <a:p>
            <a:pPr rtl="0" fontAlgn="ctr"/>
            <a:r>
              <a:rPr lang="sv-SE" sz="1200" b="1" kern="1200" dirty="0">
                <a:solidFill>
                  <a:schemeClr val="tx1"/>
                </a:solidFill>
                <a:effectLst/>
                <a:latin typeface="+mn-lt"/>
                <a:ea typeface="+mn-ea"/>
                <a:cs typeface="+mn-cs"/>
              </a:rPr>
              <a:t>Framförallt finns i nuläget en risk att riskhantering och Contingency hoppas över och riskerar att falla mellan stolarna.</a:t>
            </a:r>
            <a:endParaRPr lang="sv-SE" sz="1200" b="0" kern="1200" dirty="0">
              <a:solidFill>
                <a:schemeClr val="tx1"/>
              </a:solidFill>
              <a:effectLst/>
              <a:latin typeface="+mn-lt"/>
              <a:ea typeface="+mn-ea"/>
              <a:cs typeface="+mn-cs"/>
            </a:endParaRPr>
          </a:p>
          <a:p>
            <a:pPr rtl="0" fontAlgn="ctr"/>
            <a:r>
              <a:rPr lang="sv-SE" sz="1200" b="1" kern="1200" dirty="0">
                <a:solidFill>
                  <a:schemeClr val="tx1"/>
                </a:solidFill>
                <a:effectLst/>
                <a:latin typeface="+mn-lt"/>
                <a:ea typeface="+mn-ea"/>
                <a:cs typeface="+mn-cs"/>
              </a:rPr>
              <a:t>De tre stolarna: RFI, NT och Universiteten</a:t>
            </a:r>
          </a:p>
          <a:p>
            <a:pPr rtl="0" fontAlgn="ctr"/>
            <a:endParaRPr lang="sv-SE" sz="1200" kern="1200" dirty="0">
              <a:solidFill>
                <a:schemeClr val="tx1"/>
              </a:solidFill>
              <a:effectLst/>
              <a:latin typeface="+mn-lt"/>
              <a:ea typeface="+mn-ea"/>
              <a:cs typeface="+mn-cs"/>
            </a:endParaRPr>
          </a:p>
          <a:p>
            <a:pPr rtl="0" fontAlgn="ctr"/>
            <a:r>
              <a:rPr lang="sv-SE" sz="1200" b="1" kern="1200" dirty="0">
                <a:solidFill>
                  <a:schemeClr val="tx1"/>
                </a:solidFill>
                <a:effectLst/>
                <a:latin typeface="+mn-lt"/>
                <a:ea typeface="+mn-ea"/>
                <a:cs typeface="+mn-cs"/>
              </a:rPr>
              <a:t>Jag kan inte diskutera frågor som inte har justerats</a:t>
            </a: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D0B863A3-F6DA-432C-A68C-0B1EB56ED58E}" type="slidenum">
              <a:rPr lang="sv-SE" smtClean="0"/>
              <a:t>10</a:t>
            </a:fld>
            <a:endParaRPr lang="sv-SE"/>
          </a:p>
        </p:txBody>
      </p:sp>
    </p:spTree>
    <p:extLst>
      <p:ext uri="{BB962C8B-B14F-4D97-AF65-F5344CB8AC3E}">
        <p14:creationId xmlns:p14="http://schemas.microsoft.com/office/powerpoint/2010/main" val="1148611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With</a:t>
            </a:r>
            <a:r>
              <a:rPr lang="sv-SE" dirty="0"/>
              <a:t> </a:t>
            </a:r>
            <a:r>
              <a:rPr lang="sv-SE" dirty="0" err="1"/>
              <a:t>those</a:t>
            </a:r>
            <a:r>
              <a:rPr lang="sv-SE" dirty="0"/>
              <a:t> </a:t>
            </a:r>
            <a:r>
              <a:rPr lang="sv-SE" dirty="0" err="1"/>
              <a:t>words</a:t>
            </a:r>
            <a:r>
              <a:rPr lang="sv-SE" dirty="0"/>
              <a:t> I </a:t>
            </a:r>
            <a:r>
              <a:rPr lang="sv-SE" dirty="0" err="1"/>
              <a:t>would</a:t>
            </a:r>
            <a:r>
              <a:rPr lang="sv-SE" dirty="0"/>
              <a:t> like to thank </a:t>
            </a:r>
            <a:r>
              <a:rPr lang="sv-SE" dirty="0" err="1"/>
              <a:t>you</a:t>
            </a:r>
            <a:r>
              <a:rPr lang="sv-SE" dirty="0"/>
              <a:t> for </a:t>
            </a:r>
            <a:r>
              <a:rPr lang="sv-SE" dirty="0" err="1"/>
              <a:t>your</a:t>
            </a:r>
            <a:r>
              <a:rPr lang="sv-SE" dirty="0"/>
              <a:t> attention</a:t>
            </a:r>
          </a:p>
          <a:p>
            <a:endParaRPr lang="sv-SE" dirty="0"/>
          </a:p>
          <a:p>
            <a:r>
              <a:rPr lang="sv-SE" dirty="0"/>
              <a:t>If </a:t>
            </a:r>
            <a:r>
              <a:rPr lang="sv-SE" dirty="0" err="1"/>
              <a:t>you</a:t>
            </a:r>
            <a:r>
              <a:rPr lang="sv-SE" dirty="0"/>
              <a:t> </a:t>
            </a:r>
            <a:r>
              <a:rPr lang="sv-SE" dirty="0" err="1"/>
              <a:t>have</a:t>
            </a:r>
            <a:r>
              <a:rPr lang="sv-SE" dirty="0"/>
              <a:t> </a:t>
            </a:r>
            <a:r>
              <a:rPr lang="sv-SE" dirty="0" err="1"/>
              <a:t>any</a:t>
            </a:r>
            <a:r>
              <a:rPr lang="sv-SE" dirty="0"/>
              <a:t> </a:t>
            </a:r>
            <a:r>
              <a:rPr lang="sv-SE" dirty="0" err="1"/>
              <a:t>questions</a:t>
            </a:r>
            <a:r>
              <a:rPr lang="sv-SE" dirty="0"/>
              <a:t> I </a:t>
            </a:r>
            <a:r>
              <a:rPr lang="sv-SE" dirty="0" err="1"/>
              <a:t>would</a:t>
            </a:r>
            <a:r>
              <a:rPr lang="sv-SE" dirty="0"/>
              <a:t> be happy to </a:t>
            </a:r>
            <a:r>
              <a:rPr lang="sv-SE" dirty="0" err="1"/>
              <a:t>answer</a:t>
            </a:r>
            <a:r>
              <a:rPr lang="sv-SE" dirty="0"/>
              <a:t> </a:t>
            </a:r>
            <a:r>
              <a:rPr lang="sv-SE" dirty="0" err="1"/>
              <a:t>them</a:t>
            </a:r>
            <a:r>
              <a:rPr lang="sv-SE" dirty="0"/>
              <a:t> </a:t>
            </a:r>
            <a:r>
              <a:rPr lang="sv-SE" dirty="0" err="1"/>
              <a:t>now</a:t>
            </a:r>
            <a:endParaRPr lang="sv-SE" dirty="0"/>
          </a:p>
          <a:p>
            <a:endParaRPr lang="sv-SE" dirty="0"/>
          </a:p>
          <a:p>
            <a:r>
              <a:rPr lang="sv-SE" b="1" dirty="0"/>
              <a:t>Fråga från Allan</a:t>
            </a:r>
            <a:r>
              <a:rPr lang="sv-SE" dirty="0"/>
              <a:t>:</a:t>
            </a:r>
          </a:p>
          <a:p>
            <a:endParaRPr lang="sv-SE" dirty="0"/>
          </a:p>
          <a:p>
            <a:r>
              <a:rPr lang="en-US" sz="1200" b="0" i="0" u="none" strike="noStrike" kern="1200" dirty="0">
                <a:solidFill>
                  <a:schemeClr val="tx1"/>
                </a:solidFill>
                <a:effectLst/>
                <a:latin typeface="+mn-lt"/>
                <a:ea typeface="+mn-ea"/>
                <a:cs typeface="+mn-cs"/>
              </a:rPr>
              <a:t>It is true that the case also applies to applications received by NT. The case concerns the applications that have been screened out before the evaluation group's meeting and thus are not discussed in detail by the entire evaluation group. We have come a long way in the work of meeting the requirements that the new Public Administration Act places on the justification of decisions on research grants. To get all the way, however, extensive system development is required and the work therefore needs to take place step by step. In a first step to improve the motivation for screened applications, we have introduced in the 2020 preparation that these applications must receive grades for all grading criteria, not just a summary grade, and that the explanation of the grade must be included. This gives the applicant more information about the strengths and weaknesses of the application. For the time being, the explanations for all grading steps will be included at the beginning of all opinions, regardless of whether the application has been screened or not. The applications that will be screened in the 2020 call will thus receive grades for all grading criteria but not an individually adapted text.</a:t>
            </a:r>
            <a:endParaRPr lang="sv-SE" dirty="0"/>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”Det stämmer att ärendet även gäller ansökningar inkomna till NT. Ärendet gäller de ansökningar som har sållats ut innan beredningsgruppens möte och därmed inte diskuteras ingående av hela beredningsgruppen. Vi har kommit långt i arbetet med att uppfylla kraven som den nya förvaltningslagen ställer på motivering av beslut om forskningsbidrag. För att komma hela vägen krävs dock omfattande systemutveckling och arbetet behöver därför ske stegvis. I ett första steg att förbättra motiveringen för sållade ansökningar har vi i 2020 års beredning infört att dessa ansökningar ska få betyg för samtliga betygskriterier, inte bara ett sammanfattande betyg, och att förklaringen av betyget ska vara med. Detta ger sökanden mer information om styrkor och svagheter i ansökan. Tillsvidare kommer förklaringarna till alla betygssteg finnas med i början av samtliga yttranden, oavsett om ansökan sållats eller inte. De ansökningar som sållas kommer i 2020 års utlysning alltså få betyg för samtliga betygskriterier men inte någon individuellt anpassad text.”</a:t>
            </a:r>
          </a:p>
          <a:p>
            <a:endParaRPr lang="sv-SE" dirty="0"/>
          </a:p>
        </p:txBody>
      </p:sp>
      <p:sp>
        <p:nvSpPr>
          <p:cNvPr id="4" name="Platshållare för bildnummer 3"/>
          <p:cNvSpPr>
            <a:spLocks noGrp="1"/>
          </p:cNvSpPr>
          <p:nvPr>
            <p:ph type="sldNum" sz="quarter" idx="10"/>
          </p:nvPr>
        </p:nvSpPr>
        <p:spPr/>
        <p:txBody>
          <a:bodyPr/>
          <a:lstStyle/>
          <a:p>
            <a:fld id="{D0B863A3-F6DA-432C-A68C-0B1EB56ED58E}" type="slidenum">
              <a:rPr lang="sv-SE" smtClean="0"/>
              <a:t>11</a:t>
            </a:fld>
            <a:endParaRPr lang="sv-SE"/>
          </a:p>
        </p:txBody>
      </p:sp>
    </p:spTree>
    <p:extLst>
      <p:ext uri="{BB962C8B-B14F-4D97-AF65-F5344CB8AC3E}">
        <p14:creationId xmlns:p14="http://schemas.microsoft.com/office/powerpoint/2010/main" val="2796456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a:t>
            </a:r>
            <a:r>
              <a:rPr lang="sv-SE" dirty="0" err="1"/>
              <a:t>would</a:t>
            </a:r>
            <a:r>
              <a:rPr lang="sv-SE" dirty="0"/>
              <a:t> </a:t>
            </a:r>
            <a:r>
              <a:rPr lang="sv-SE" dirty="0" err="1"/>
              <a:t>now</a:t>
            </a:r>
            <a:r>
              <a:rPr lang="sv-SE" dirty="0"/>
              <a:t> like to give an</a:t>
            </a:r>
            <a:r>
              <a:rPr lang="sv-SE" baseline="0" dirty="0"/>
              <a:t> </a:t>
            </a:r>
            <a:r>
              <a:rPr lang="sv-SE" baseline="0" dirty="0" err="1"/>
              <a:t>overview</a:t>
            </a:r>
            <a:r>
              <a:rPr lang="sv-SE" baseline="0" dirty="0"/>
              <a:t> over the Council for Research Infrastructure (RFI) </a:t>
            </a:r>
            <a:r>
              <a:rPr lang="sv-SE" baseline="0" dirty="0" err="1"/>
              <a:t>which</a:t>
            </a:r>
            <a:r>
              <a:rPr lang="sv-SE" baseline="0" dirty="0"/>
              <a:t> is the part </a:t>
            </a:r>
            <a:r>
              <a:rPr lang="sv-SE" baseline="0" dirty="0" err="1"/>
              <a:t>of</a:t>
            </a:r>
            <a:r>
              <a:rPr lang="sv-SE" baseline="0" dirty="0"/>
              <a:t> VR </a:t>
            </a:r>
            <a:r>
              <a:rPr lang="sv-SE" baseline="0" dirty="0" err="1"/>
              <a:t>dealing</a:t>
            </a:r>
            <a:r>
              <a:rPr lang="sv-SE" baseline="0" dirty="0"/>
              <a:t> </a:t>
            </a:r>
            <a:r>
              <a:rPr lang="sv-SE" baseline="0" dirty="0" err="1"/>
              <a:t>with</a:t>
            </a:r>
            <a:r>
              <a:rPr lang="sv-SE" baseline="0" dirty="0"/>
              <a:t> infrastructure</a:t>
            </a:r>
          </a:p>
          <a:p>
            <a:endParaRPr lang="sv-SE" baseline="0" dirty="0"/>
          </a:p>
          <a:p>
            <a:r>
              <a:rPr lang="en-US" sz="1200" b="0" i="0" u="none" strike="noStrike" kern="1200" dirty="0">
                <a:solidFill>
                  <a:schemeClr val="tx1"/>
                </a:solidFill>
                <a:effectLst/>
                <a:latin typeface="+mn-lt"/>
                <a:ea typeface="+mn-ea"/>
                <a:cs typeface="+mn-cs"/>
              </a:rPr>
              <a:t>The Council has thirteen members with competence within research infrastructures from several different fields. From your field you are represented by Richard Brenner at Uppsala University</a:t>
            </a:r>
            <a:endParaRPr lang="sv-SE" baseline="0" dirty="0"/>
          </a:p>
          <a:p>
            <a:endParaRPr lang="sv-SE" baseline="0" dirty="0"/>
          </a:p>
          <a:p>
            <a:r>
              <a:rPr lang="sv-SE" baseline="0" dirty="0"/>
              <a:t>RFI </a:t>
            </a:r>
            <a:r>
              <a:rPr lang="sv-SE" baseline="0" dirty="0" err="1"/>
              <a:t>plays</a:t>
            </a:r>
            <a:r>
              <a:rPr lang="sv-SE" baseline="0" dirty="0"/>
              <a:t> a major </a:t>
            </a:r>
            <a:r>
              <a:rPr lang="sv-SE" baseline="0" dirty="0" err="1"/>
              <a:t>role</a:t>
            </a:r>
            <a:r>
              <a:rPr lang="sv-SE" baseline="0" dirty="0"/>
              <a:t> in </a:t>
            </a:r>
            <a:r>
              <a:rPr lang="sv-SE" baseline="0" dirty="0" err="1"/>
              <a:t>monitoring</a:t>
            </a:r>
            <a:r>
              <a:rPr lang="sv-SE" baseline="0" dirty="0"/>
              <a:t> and </a:t>
            </a:r>
            <a:r>
              <a:rPr lang="sv-SE" baseline="0" dirty="0" err="1"/>
              <a:t>funding</a:t>
            </a:r>
            <a:r>
              <a:rPr lang="sv-SE" baseline="0" dirty="0"/>
              <a:t> national research </a:t>
            </a:r>
            <a:r>
              <a:rPr lang="sv-SE" baseline="0" dirty="0" err="1"/>
              <a:t>infrastructures</a:t>
            </a:r>
            <a:r>
              <a:rPr lang="sv-SE" baseline="0" dirty="0"/>
              <a:t>.</a:t>
            </a:r>
          </a:p>
          <a:p>
            <a:endParaRPr lang="sv-SE" baseline="0" dirty="0"/>
          </a:p>
          <a:p>
            <a:r>
              <a:rPr lang="sv-SE" baseline="0" dirty="0"/>
              <a:t>The Council </a:t>
            </a:r>
            <a:r>
              <a:rPr lang="sv-SE" baseline="0" dirty="0" err="1"/>
              <a:t>also</a:t>
            </a:r>
            <a:r>
              <a:rPr lang="sv-SE" baseline="0" dirty="0"/>
              <a:t> </a:t>
            </a:r>
            <a:r>
              <a:rPr lang="sv-SE" baseline="0" dirty="0" err="1"/>
              <a:t>take</a:t>
            </a:r>
            <a:r>
              <a:rPr lang="sv-SE" baseline="0" dirty="0"/>
              <a:t> </a:t>
            </a:r>
            <a:r>
              <a:rPr lang="sv-SE" baseline="0" dirty="0" err="1"/>
              <a:t>care</a:t>
            </a:r>
            <a:r>
              <a:rPr lang="sv-SE" baseline="0" dirty="0"/>
              <a:t> </a:t>
            </a:r>
            <a:r>
              <a:rPr lang="sv-SE" baseline="0" dirty="0" err="1"/>
              <a:t>of</a:t>
            </a:r>
            <a:r>
              <a:rPr lang="sv-SE" baseline="0" dirty="0"/>
              <a:t> </a:t>
            </a:r>
            <a:r>
              <a:rPr lang="sv-SE" baseline="0" dirty="0" err="1"/>
              <a:t>memberships</a:t>
            </a:r>
            <a:r>
              <a:rPr lang="sv-SE" baseline="0" dirty="0"/>
              <a:t> </a:t>
            </a:r>
            <a:r>
              <a:rPr lang="sv-SE" baseline="0" dirty="0" err="1"/>
              <a:t>within</a:t>
            </a:r>
            <a:r>
              <a:rPr lang="sv-SE" baseline="0" dirty="0"/>
              <a:t> international infrastructure organisations (</a:t>
            </a:r>
            <a:r>
              <a:rPr lang="sv-SE" baseline="0" dirty="0" err="1"/>
              <a:t>such</a:t>
            </a:r>
            <a:r>
              <a:rPr lang="sv-SE" baseline="0" dirty="0"/>
              <a:t> as </a:t>
            </a:r>
            <a:r>
              <a:rPr lang="sv-SE" baseline="0" dirty="0" err="1"/>
              <a:t>ERICs</a:t>
            </a:r>
            <a:r>
              <a:rPr lang="sv-SE" baseline="0" dirty="0"/>
              <a:t>)</a:t>
            </a:r>
          </a:p>
          <a:p>
            <a:endParaRPr lang="sv-SE" baseline="0" dirty="0"/>
          </a:p>
          <a:p>
            <a:r>
              <a:rPr lang="sv-SE" baseline="0" dirty="0"/>
              <a:t>Is </a:t>
            </a:r>
            <a:r>
              <a:rPr lang="sv-SE" baseline="0" dirty="0" err="1"/>
              <a:t>developing</a:t>
            </a:r>
            <a:r>
              <a:rPr lang="sv-SE" baseline="0" dirty="0"/>
              <a:t> </a:t>
            </a:r>
            <a:r>
              <a:rPr lang="sv-SE" baseline="0" dirty="0" err="1"/>
              <a:t>strategies</a:t>
            </a:r>
            <a:r>
              <a:rPr lang="sv-SE" baseline="0" dirty="0"/>
              <a:t> </a:t>
            </a:r>
            <a:r>
              <a:rPr lang="sv-SE" baseline="0" dirty="0" err="1"/>
              <a:t>through</a:t>
            </a:r>
            <a:r>
              <a:rPr lang="sv-SE" baseline="0" dirty="0"/>
              <a:t> 	-</a:t>
            </a:r>
            <a:r>
              <a:rPr lang="sv-SE" baseline="0" dirty="0" err="1"/>
              <a:t>VR´s</a:t>
            </a:r>
            <a:r>
              <a:rPr lang="sv-SE" baseline="0" dirty="0"/>
              <a:t> Guide to Research </a:t>
            </a:r>
            <a:r>
              <a:rPr lang="sv-SE" baseline="0" dirty="0" err="1"/>
              <a:t>Infrastructures</a:t>
            </a:r>
            <a:endParaRPr lang="sv-SE" baseline="0" dirty="0"/>
          </a:p>
          <a:p>
            <a:endParaRPr lang="sv-SE" dirty="0"/>
          </a:p>
          <a:p>
            <a:r>
              <a:rPr lang="sv-SE" dirty="0"/>
              <a:t>Last </a:t>
            </a:r>
            <a:r>
              <a:rPr lang="sv-SE" dirty="0" err="1"/>
              <a:t>but</a:t>
            </a:r>
            <a:r>
              <a:rPr lang="sv-SE" dirty="0"/>
              <a:t> not </a:t>
            </a:r>
            <a:r>
              <a:rPr lang="sv-SE" dirty="0" err="1"/>
              <a:t>least</a:t>
            </a:r>
            <a:r>
              <a:rPr lang="sv-SE" dirty="0"/>
              <a:t> RFI has </a:t>
            </a:r>
            <a:r>
              <a:rPr lang="en-US" altLang="sv-SE" sz="1200" kern="1200" dirty="0">
                <a:solidFill>
                  <a:schemeClr val="tx1"/>
                </a:solidFill>
                <a:latin typeface="Arial" panose="020B0604020202020204" pitchFamily="34" charset="0"/>
                <a:ea typeface="+mn-ea"/>
                <a:cs typeface="Arial" panose="020B0604020202020204" pitchFamily="34" charset="0"/>
              </a:rPr>
              <a:t>three advisory groups (</a:t>
            </a:r>
            <a:r>
              <a:rPr lang="en-US" altLang="sv-SE" sz="1200" kern="1200" dirty="0" err="1">
                <a:solidFill>
                  <a:schemeClr val="tx1"/>
                </a:solidFill>
                <a:latin typeface="Arial" panose="020B0604020202020204" pitchFamily="34" charset="0"/>
                <a:ea typeface="+mn-ea"/>
                <a:cs typeface="Arial" panose="020B0604020202020204" pitchFamily="34" charset="0"/>
              </a:rPr>
              <a:t>RÅGar</a:t>
            </a:r>
            <a:r>
              <a:rPr lang="en-US" altLang="sv-SE" sz="1200" kern="1200" dirty="0">
                <a:solidFill>
                  <a:schemeClr val="tx1"/>
                </a:solidFill>
                <a:latin typeface="Arial" panose="020B0604020202020204" pitchFamily="34" charset="0"/>
                <a:ea typeface="+mn-ea"/>
                <a:cs typeface="Arial" panose="020B0604020202020204" pitchFamily="34" charset="0"/>
              </a:rPr>
              <a:t>) and an e-Infrastructure committee to support</a:t>
            </a:r>
            <a:endParaRPr lang="sv-SE" dirty="0"/>
          </a:p>
        </p:txBody>
      </p:sp>
      <p:sp>
        <p:nvSpPr>
          <p:cNvPr id="4" name="Platshållare för bildnummer 3"/>
          <p:cNvSpPr>
            <a:spLocks noGrp="1"/>
          </p:cNvSpPr>
          <p:nvPr>
            <p:ph type="sldNum" sz="quarter" idx="10"/>
          </p:nvPr>
        </p:nvSpPr>
        <p:spPr/>
        <p:txBody>
          <a:bodyPr/>
          <a:lstStyle/>
          <a:p>
            <a:fld id="{DBE56EB3-9F78-4CEB-A6FB-4AC7D084831D}" type="slidenum">
              <a:rPr lang="sv-SE" smtClean="0"/>
              <a:t>13</a:t>
            </a:fld>
            <a:endParaRPr lang="sv-SE"/>
          </a:p>
        </p:txBody>
      </p:sp>
    </p:spTree>
    <p:extLst>
      <p:ext uri="{BB962C8B-B14F-4D97-AF65-F5344CB8AC3E}">
        <p14:creationId xmlns:p14="http://schemas.microsoft.com/office/powerpoint/2010/main" val="180469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a:t>
            </a:r>
            <a:r>
              <a:rPr lang="sv-SE" dirty="0" err="1"/>
              <a:t>also</a:t>
            </a:r>
            <a:r>
              <a:rPr lang="sv-SE" dirty="0"/>
              <a:t> </a:t>
            </a:r>
            <a:r>
              <a:rPr lang="sv-SE" dirty="0" err="1"/>
              <a:t>would</a:t>
            </a:r>
            <a:r>
              <a:rPr lang="sv-SE" dirty="0"/>
              <a:t> like to </a:t>
            </a:r>
            <a:r>
              <a:rPr lang="sv-SE" dirty="0" err="1"/>
              <a:t>mention</a:t>
            </a:r>
            <a:r>
              <a:rPr lang="sv-SE" dirty="0"/>
              <a:t> an </a:t>
            </a:r>
            <a:r>
              <a:rPr lang="sv-SE" dirty="0" err="1"/>
              <a:t>investigation</a:t>
            </a:r>
            <a:r>
              <a:rPr lang="sv-SE" dirty="0"/>
              <a:t> </a:t>
            </a:r>
            <a:r>
              <a:rPr lang="sv-SE" dirty="0" err="1"/>
              <a:t>that</a:t>
            </a:r>
            <a:r>
              <a:rPr lang="sv-SE" dirty="0"/>
              <a:t> </a:t>
            </a:r>
            <a:r>
              <a:rPr lang="sv-SE" dirty="0" err="1"/>
              <a:t>throughout</a:t>
            </a:r>
            <a:r>
              <a:rPr lang="sv-SE" dirty="0"/>
              <a:t> the </a:t>
            </a:r>
            <a:r>
              <a:rPr lang="sv-SE" dirty="0" err="1"/>
              <a:t>autumn</a:t>
            </a:r>
            <a:r>
              <a:rPr lang="sv-SE" dirty="0"/>
              <a:t> has </a:t>
            </a:r>
            <a:r>
              <a:rPr lang="sv-SE" dirty="0" err="1"/>
              <a:t>been</a:t>
            </a:r>
            <a:r>
              <a:rPr lang="sv-SE" dirty="0"/>
              <a:t> undertaken by Elsa Carlsson and Amanda Barasciutti at </a:t>
            </a:r>
            <a:r>
              <a:rPr lang="sv-SE" dirty="0" err="1"/>
              <a:t>Vinnova</a:t>
            </a:r>
            <a:endParaRPr lang="sv-SE" dirty="0"/>
          </a:p>
          <a:p>
            <a:endParaRPr lang="sv-SE" dirty="0"/>
          </a:p>
          <a:p>
            <a:r>
              <a:rPr lang="sv-SE" dirty="0" err="1"/>
              <a:t>They</a:t>
            </a:r>
            <a:r>
              <a:rPr lang="sv-SE" dirty="0"/>
              <a:t> </a:t>
            </a:r>
            <a:r>
              <a:rPr lang="sv-SE" dirty="0" err="1"/>
              <a:t>contacted</a:t>
            </a:r>
            <a:r>
              <a:rPr lang="sv-SE" dirty="0"/>
              <a:t> </a:t>
            </a:r>
            <a:r>
              <a:rPr lang="sv-SE" dirty="0" err="1"/>
              <a:t>me</a:t>
            </a:r>
            <a:r>
              <a:rPr lang="sv-SE" dirty="0"/>
              <a:t> </a:t>
            </a:r>
            <a:r>
              <a:rPr lang="sv-SE" dirty="0" err="1"/>
              <a:t>informing</a:t>
            </a:r>
            <a:r>
              <a:rPr lang="sv-SE" dirty="0"/>
              <a:t> </a:t>
            </a:r>
            <a:r>
              <a:rPr lang="sv-SE" dirty="0" err="1"/>
              <a:t>me</a:t>
            </a:r>
            <a:r>
              <a:rPr lang="sv-SE" dirty="0"/>
              <a:t> </a:t>
            </a:r>
            <a:r>
              <a:rPr lang="sv-SE" dirty="0" err="1"/>
              <a:t>that</a:t>
            </a:r>
            <a:r>
              <a:rPr lang="sv-SE" dirty="0"/>
              <a:t> </a:t>
            </a:r>
            <a:r>
              <a:rPr lang="sv-SE" dirty="0" err="1"/>
              <a:t>they</a:t>
            </a:r>
            <a:r>
              <a:rPr lang="sv-SE" dirty="0"/>
              <a:t> </a:t>
            </a:r>
            <a:r>
              <a:rPr lang="sv-SE" dirty="0" err="1"/>
              <a:t>were</a:t>
            </a:r>
            <a:r>
              <a:rPr lang="sv-SE" dirty="0"/>
              <a:t> ”</a:t>
            </a:r>
            <a:r>
              <a:rPr lang="sv-SE" dirty="0" err="1"/>
              <a:t>Tekniksprångare</a:t>
            </a:r>
            <a:r>
              <a:rPr lang="sv-SE" dirty="0"/>
              <a:t>” </a:t>
            </a:r>
            <a:r>
              <a:rPr lang="sv-SE" dirty="0" err="1"/>
              <a:t>active</a:t>
            </a:r>
            <a:r>
              <a:rPr lang="sv-SE" dirty="0"/>
              <a:t> at </a:t>
            </a:r>
            <a:r>
              <a:rPr lang="sv-SE" dirty="0" err="1"/>
              <a:t>Vinnova</a:t>
            </a:r>
            <a:r>
              <a:rPr lang="sv-SE" dirty="0"/>
              <a:t> </a:t>
            </a:r>
            <a:r>
              <a:rPr lang="sv-SE" dirty="0" err="1"/>
              <a:t>interested</a:t>
            </a:r>
            <a:r>
              <a:rPr lang="sv-SE" dirty="0"/>
              <a:t> in </a:t>
            </a:r>
            <a:r>
              <a:rPr lang="sv-SE" dirty="0" err="1"/>
              <a:t>making</a:t>
            </a:r>
            <a:r>
              <a:rPr lang="sv-SE" dirty="0"/>
              <a:t> a survey </a:t>
            </a:r>
            <a:r>
              <a:rPr lang="sv-SE" dirty="0" err="1"/>
              <a:t>of</a:t>
            </a:r>
            <a:r>
              <a:rPr lang="sv-SE" dirty="0"/>
              <a:t> </a:t>
            </a:r>
            <a:r>
              <a:rPr lang="sv-SE" dirty="0" err="1"/>
              <a:t>what</a:t>
            </a:r>
            <a:r>
              <a:rPr lang="sv-SE" dirty="0"/>
              <a:t> </a:t>
            </a:r>
            <a:r>
              <a:rPr lang="sv-SE" dirty="0" err="1"/>
              <a:t>opportunities</a:t>
            </a:r>
            <a:r>
              <a:rPr lang="sv-SE" dirty="0"/>
              <a:t> </a:t>
            </a:r>
            <a:r>
              <a:rPr lang="sv-SE" dirty="0" err="1"/>
              <a:t>that</a:t>
            </a:r>
            <a:r>
              <a:rPr lang="sv-SE" dirty="0"/>
              <a:t> </a:t>
            </a:r>
            <a:r>
              <a:rPr lang="sv-SE" dirty="0" err="1"/>
              <a:t>exist</a:t>
            </a:r>
            <a:r>
              <a:rPr lang="sv-SE" dirty="0"/>
              <a:t> at CERN for </a:t>
            </a:r>
            <a:r>
              <a:rPr lang="sv-SE" dirty="0" err="1"/>
              <a:t>Swedes</a:t>
            </a:r>
            <a:endParaRPr lang="sv-SE" dirty="0"/>
          </a:p>
          <a:p>
            <a:endParaRPr lang="sv-SE" dirty="0"/>
          </a:p>
          <a:p>
            <a:r>
              <a:rPr lang="en-US" sz="1200" b="0" i="0" u="none" strike="noStrike" kern="1200" dirty="0" err="1">
                <a:solidFill>
                  <a:schemeClr val="tx1"/>
                </a:solidFill>
                <a:effectLst/>
                <a:latin typeface="+mn-lt"/>
                <a:ea typeface="+mn-ea"/>
                <a:cs typeface="+mn-cs"/>
              </a:rPr>
              <a:t>Tekniksprånget</a:t>
            </a:r>
            <a:r>
              <a:rPr lang="en-US" sz="1200" b="0" i="0" u="none" strike="noStrike" kern="1200" dirty="0">
                <a:solidFill>
                  <a:schemeClr val="tx1"/>
                </a:solidFill>
                <a:effectLst/>
                <a:latin typeface="+mn-lt"/>
                <a:ea typeface="+mn-ea"/>
                <a:cs typeface="+mn-cs"/>
              </a:rPr>
              <a:t> or in English “The technology leap” is a pioneering initiative in which the private and public sectors, the government and employers' organizations work together to strengthen Sweden's future supply of skills. The project is run by The Royal Swedish Academy of Engineering Sciences (IVA) on behalf of the National Agency for Education (</a:t>
            </a:r>
            <a:r>
              <a:rPr lang="en-US" sz="1200" b="0" i="0" u="none" strike="noStrike" kern="1200" dirty="0" err="1">
                <a:solidFill>
                  <a:schemeClr val="tx1"/>
                </a:solidFill>
                <a:effectLst/>
                <a:latin typeface="+mn-lt"/>
                <a:ea typeface="+mn-ea"/>
                <a:cs typeface="+mn-cs"/>
              </a:rPr>
              <a:t>Skolverket</a:t>
            </a:r>
            <a:r>
              <a:rPr lang="en-US" sz="1200" b="0" i="0" u="none" strike="noStrike" kern="1200" dirty="0">
                <a:solidFill>
                  <a:schemeClr val="tx1"/>
                </a:solidFill>
                <a:effectLst/>
                <a:latin typeface="+mn-lt"/>
                <a:ea typeface="+mn-ea"/>
                <a:cs typeface="+mn-cs"/>
              </a:rPr>
              <a:t>).</a:t>
            </a:r>
          </a:p>
          <a:p>
            <a:endParaRPr lang="en-US" sz="1200" b="0" i="0" u="none" strike="noStrike" kern="1200" dirty="0">
              <a:solidFill>
                <a:schemeClr val="tx1"/>
              </a:solidFill>
              <a:effectLst/>
              <a:latin typeface="+mn-lt"/>
              <a:ea typeface="+mn-ea"/>
              <a:cs typeface="+mn-cs"/>
            </a:endParaRPr>
          </a:p>
          <a:p>
            <a:r>
              <a:rPr lang="en-US" dirty="0"/>
              <a:t>About 30 interviews with individuals connected to CERN were made</a:t>
            </a:r>
          </a:p>
          <a:p>
            <a:endParaRPr lang="en-US" dirty="0"/>
          </a:p>
          <a:p>
            <a:r>
              <a:rPr lang="en-US" dirty="0"/>
              <a:t>The current situation is a bit like “Like having a gym card without going to the gym”</a:t>
            </a:r>
          </a:p>
          <a:p>
            <a:endParaRPr lang="en-US" dirty="0"/>
          </a:p>
          <a:p>
            <a:r>
              <a:rPr lang="en-US" dirty="0"/>
              <a:t>A report is produced with suggestions on how we can improve the situation and harvest the fruits of CERN</a:t>
            </a:r>
          </a:p>
          <a:p>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Learning from best practices e.g. Norway and this is not a joke, have had an increase of more than 250% with respect to their employees at CERN during just a few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greatest outcome of this survey I would say is the compilation of opportunities at CERN. It is also reassuring to see that VR and </a:t>
            </a:r>
            <a:r>
              <a:rPr lang="en-US" dirty="0" err="1"/>
              <a:t>Vinnova</a:t>
            </a:r>
            <a:r>
              <a:rPr lang="en-US" dirty="0"/>
              <a:t> who fund the ILO organization </a:t>
            </a:r>
            <a:r>
              <a:rPr lang="en-US" dirty="0" err="1"/>
              <a:t>BiSS</a:t>
            </a:r>
            <a:r>
              <a:rPr lang="en-US" dirty="0"/>
              <a:t> together also work together in this perspective.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an important question for CERN which could act as a model but it is also a very important question for all research infrastructure such as ESS, MAX IV, SKA.)</a:t>
            </a:r>
          </a:p>
        </p:txBody>
      </p:sp>
      <p:sp>
        <p:nvSpPr>
          <p:cNvPr id="4" name="Platshållare för bildnummer 3"/>
          <p:cNvSpPr>
            <a:spLocks noGrp="1"/>
          </p:cNvSpPr>
          <p:nvPr>
            <p:ph type="sldNum" sz="quarter" idx="5"/>
          </p:nvPr>
        </p:nvSpPr>
        <p:spPr/>
        <p:txBody>
          <a:bodyPr/>
          <a:lstStyle/>
          <a:p>
            <a:fld id="{D0B863A3-F6DA-432C-A68C-0B1EB56ED58E}" type="slidenum">
              <a:rPr lang="sv-SE" smtClean="0"/>
              <a:t>14</a:t>
            </a:fld>
            <a:endParaRPr lang="sv-SE"/>
          </a:p>
        </p:txBody>
      </p:sp>
    </p:spTree>
    <p:extLst>
      <p:ext uri="{BB962C8B-B14F-4D97-AF65-F5344CB8AC3E}">
        <p14:creationId xmlns:p14="http://schemas.microsoft.com/office/powerpoint/2010/main" val="33110748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err="1"/>
              <a:t>This</a:t>
            </a:r>
            <a:r>
              <a:rPr lang="sv-SE" dirty="0"/>
              <a:t> image </a:t>
            </a:r>
            <a:r>
              <a:rPr lang="sv-SE" dirty="0" err="1"/>
              <a:t>illustrates</a:t>
            </a:r>
            <a:r>
              <a:rPr lang="sv-SE" dirty="0"/>
              <a:t> the </a:t>
            </a:r>
            <a:r>
              <a:rPr lang="sv-SE" b="1" dirty="0" err="1"/>
              <a:t>higher</a:t>
            </a:r>
            <a:r>
              <a:rPr lang="sv-SE" b="1" dirty="0"/>
              <a:t> </a:t>
            </a:r>
            <a:r>
              <a:rPr lang="sv-SE" b="1" dirty="0" err="1"/>
              <a:t>educations</a:t>
            </a:r>
            <a:r>
              <a:rPr lang="sv-SE" b="1" dirty="0"/>
              <a:t> </a:t>
            </a:r>
            <a:r>
              <a:rPr lang="en-US" sz="1200" b="1" i="0" u="none" strike="noStrike" kern="1200" dirty="0">
                <a:solidFill>
                  <a:schemeClr val="tx1"/>
                </a:solidFill>
                <a:effectLst/>
                <a:latin typeface="+mn-lt"/>
                <a:ea typeface="+mn-ea"/>
                <a:cs typeface="+mn-cs"/>
              </a:rPr>
              <a:t>institutions' </a:t>
            </a:r>
            <a:r>
              <a:rPr lang="en-US" sz="1200" b="0" i="0" u="none" strike="noStrike" kern="1200" dirty="0">
                <a:solidFill>
                  <a:schemeClr val="tx1"/>
                </a:solidFill>
                <a:effectLst/>
                <a:latin typeface="+mn-lt"/>
                <a:ea typeface="+mn-ea"/>
                <a:cs typeface="+mn-cs"/>
              </a:rPr>
              <a:t>revenues for research and education at the doctoral level during 2018, divided into funding (MSEK) for a selection of funding organizations.</a:t>
            </a:r>
            <a:endParaRPr lang="sv-SE" dirty="0"/>
          </a:p>
          <a:p>
            <a:endParaRPr lang="sv-SE" dirty="0"/>
          </a:p>
          <a:p>
            <a:r>
              <a:rPr lang="sv-SE" b="1" dirty="0"/>
              <a:t>HEI</a:t>
            </a:r>
            <a:r>
              <a:rPr lang="sv-SE" dirty="0"/>
              <a:t> =</a:t>
            </a:r>
            <a:r>
              <a:rPr lang="sv-SE" baseline="0" dirty="0"/>
              <a:t> </a:t>
            </a:r>
            <a:r>
              <a:rPr lang="sv-SE" baseline="0" dirty="0" err="1"/>
              <a:t>Higher</a:t>
            </a:r>
            <a:r>
              <a:rPr lang="sv-SE" baseline="0" dirty="0"/>
              <a:t> </a:t>
            </a:r>
            <a:r>
              <a:rPr lang="sv-SE" baseline="0" dirty="0" err="1"/>
              <a:t>Education</a:t>
            </a:r>
            <a:r>
              <a:rPr lang="sv-SE" baseline="0" dirty="0"/>
              <a:t> </a:t>
            </a:r>
            <a:r>
              <a:rPr lang="sv-SE" baseline="0" dirty="0" err="1"/>
              <a:t>Instutions</a:t>
            </a:r>
            <a:endParaRPr lang="sv-SE" baseline="0" dirty="0"/>
          </a:p>
          <a:p>
            <a:r>
              <a:rPr lang="sv-SE" b="1" baseline="0" dirty="0" err="1"/>
              <a:t>Third</a:t>
            </a:r>
            <a:r>
              <a:rPr lang="sv-SE" b="1" baseline="0" dirty="0"/>
              <a:t> </a:t>
            </a:r>
            <a:r>
              <a:rPr lang="sv-SE" b="1" baseline="0" dirty="0" err="1"/>
              <a:t>cycle</a:t>
            </a:r>
            <a:r>
              <a:rPr lang="sv-SE" b="1" baseline="0" dirty="0"/>
              <a:t> </a:t>
            </a:r>
            <a:r>
              <a:rPr lang="sv-SE" b="1" baseline="0" dirty="0" err="1"/>
              <a:t>education</a:t>
            </a:r>
            <a:r>
              <a:rPr lang="sv-SE" b="1" baseline="0" dirty="0"/>
              <a:t> </a:t>
            </a:r>
            <a:r>
              <a:rPr lang="sv-SE" baseline="0" dirty="0"/>
              <a:t>= </a:t>
            </a:r>
            <a:r>
              <a:rPr lang="sv-SE" baseline="0" dirty="0" err="1"/>
              <a:t>doctoral</a:t>
            </a:r>
            <a:r>
              <a:rPr lang="sv-SE" baseline="0" dirty="0"/>
              <a:t> </a:t>
            </a:r>
            <a:r>
              <a:rPr lang="sv-SE" baseline="0" dirty="0" err="1"/>
              <a:t>level</a:t>
            </a:r>
            <a:r>
              <a:rPr lang="sv-SE" baseline="0" dirty="0"/>
              <a:t> </a:t>
            </a:r>
            <a:r>
              <a:rPr lang="sv-SE" baseline="0" dirty="0" err="1"/>
              <a:t>education</a:t>
            </a:r>
            <a:endParaRPr lang="sv-SE" baseline="0" dirty="0"/>
          </a:p>
          <a:p>
            <a:endParaRPr lang="sv-SE" baseline="0" dirty="0"/>
          </a:p>
          <a:p>
            <a:r>
              <a:rPr lang="en-US" sz="1200" b="1" dirty="0" err="1"/>
              <a:t>Vinnova</a:t>
            </a:r>
            <a:r>
              <a:rPr lang="en-US" sz="1200" b="1" dirty="0"/>
              <a:t>: </a:t>
            </a:r>
            <a:r>
              <a:rPr lang="en-US" sz="1200" dirty="0"/>
              <a:t>Develops Sweden's innovation capacity for sustainable growth and benefiting society</a:t>
            </a:r>
            <a:endParaRPr lang="sv-SE" sz="1200" dirty="0"/>
          </a:p>
          <a:p>
            <a:r>
              <a:rPr lang="sv-SE" sz="1200" b="1" dirty="0"/>
              <a:t>Formas: </a:t>
            </a:r>
            <a:r>
              <a:rPr lang="sv-SE" sz="1200" dirty="0"/>
              <a:t>Swedish research council for </a:t>
            </a:r>
            <a:r>
              <a:rPr lang="sv-SE" sz="1200" dirty="0" err="1"/>
              <a:t>sustainable</a:t>
            </a:r>
            <a:r>
              <a:rPr lang="sv-SE" sz="1200" dirty="0"/>
              <a:t> </a:t>
            </a:r>
            <a:r>
              <a:rPr lang="sv-SE" sz="1200" dirty="0" err="1"/>
              <a:t>development</a:t>
            </a:r>
            <a:endParaRPr lang="sv-SE" sz="1200" dirty="0"/>
          </a:p>
          <a:p>
            <a:r>
              <a:rPr lang="sv-SE" sz="1200" b="1" dirty="0"/>
              <a:t>Forte:</a:t>
            </a:r>
            <a:r>
              <a:rPr lang="sv-SE" sz="1200" dirty="0"/>
              <a:t> Swedish research council for </a:t>
            </a:r>
            <a:r>
              <a:rPr lang="sv-SE" sz="1200" dirty="0" err="1"/>
              <a:t>health</a:t>
            </a:r>
            <a:r>
              <a:rPr lang="sv-SE" sz="1200" dirty="0"/>
              <a:t>, </a:t>
            </a:r>
            <a:r>
              <a:rPr lang="sv-SE" sz="1200" dirty="0" err="1"/>
              <a:t>working</a:t>
            </a:r>
            <a:r>
              <a:rPr lang="sv-SE" sz="1200" dirty="0"/>
              <a:t> </a:t>
            </a:r>
            <a:r>
              <a:rPr lang="sv-SE" sz="1200" dirty="0" err="1"/>
              <a:t>life</a:t>
            </a:r>
            <a:r>
              <a:rPr lang="sv-SE" sz="1200" dirty="0"/>
              <a:t> and </a:t>
            </a:r>
            <a:r>
              <a:rPr lang="sv-SE" sz="1200" dirty="0" err="1"/>
              <a:t>welfare</a:t>
            </a:r>
            <a:endParaRPr lang="sv-SE" sz="1200" dirty="0"/>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(Lärosätenas intäkter till forskning och utbildning på forskarnivå fördelat på finansiär </a:t>
            </a:r>
            <a:r>
              <a:rPr lang="sv-SE" sz="1200" b="0" i="0" kern="1200" dirty="0">
                <a:solidFill>
                  <a:schemeClr val="tx1"/>
                </a:solidFill>
                <a:effectLst/>
                <a:latin typeface="+mn-lt"/>
                <a:ea typeface="+mn-ea"/>
                <a:cs typeface="+mn-cs"/>
              </a:rPr>
              <a:t>(MSEK) av ett urval finansieringsorganisationer.)</a:t>
            </a:r>
            <a:endParaRPr lang="sv-SE" dirty="0"/>
          </a:p>
          <a:p>
            <a:r>
              <a:rPr lang="sv-SE" dirty="0"/>
              <a:t>(Källa Universitets Kanslers Ämbetet)</a:t>
            </a:r>
          </a:p>
        </p:txBody>
      </p:sp>
      <p:sp>
        <p:nvSpPr>
          <p:cNvPr id="4" name="Platshållare för bildnummer 3"/>
          <p:cNvSpPr>
            <a:spLocks noGrp="1"/>
          </p:cNvSpPr>
          <p:nvPr>
            <p:ph type="sldNum" sz="quarter" idx="10"/>
          </p:nvPr>
        </p:nvSpPr>
        <p:spPr/>
        <p:txBody>
          <a:bodyPr/>
          <a:lstStyle/>
          <a:p>
            <a:fld id="{D0B863A3-F6DA-432C-A68C-0B1EB56ED58E}" type="slidenum">
              <a:rPr lang="sv-SE" smtClean="0"/>
              <a:t>15</a:t>
            </a:fld>
            <a:endParaRPr lang="sv-SE"/>
          </a:p>
        </p:txBody>
      </p:sp>
    </p:spTree>
    <p:extLst>
      <p:ext uri="{BB962C8B-B14F-4D97-AF65-F5344CB8AC3E}">
        <p14:creationId xmlns:p14="http://schemas.microsoft.com/office/powerpoint/2010/main" val="2035844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a:t>The figure shows the countries' total expenditure on R&amp;D as a percentage of GDP in 2017 and the number of researchers per thousand inhabitants. The area of ​​the circles corresponds to the countries' share of the total R&amp;D expenditure in relation to the countries in the figure. The number of researchers is shown in relation to the country's population. </a:t>
            </a:r>
          </a:p>
          <a:p>
            <a:endParaRPr lang="en-US" dirty="0"/>
          </a:p>
          <a:p>
            <a:r>
              <a:rPr lang="en-US" dirty="0"/>
              <a:t>The picture shows that Sweden spends a large part of its GDP on R&amp;D and that we also have a large proportion of researchers in the population. Only South Korea and Switzerland have higher R&amp;D expenditure as a share of GDP than Sweden, while only Denmark has more researchers per thousand inhabitants. </a:t>
            </a:r>
          </a:p>
          <a:p>
            <a:endParaRPr lang="en-US" dirty="0"/>
          </a:p>
          <a:p>
            <a:r>
              <a:rPr lang="en-US" dirty="0"/>
              <a:t>Please note that the picture does not show expenditure for R&amp;D in the higher education sector but in all sectors, industry included.</a:t>
            </a:r>
            <a:endParaRPr lang="sv-SE" sz="1200" dirty="0"/>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t>
            </a:r>
            <a:r>
              <a:rPr lang="en-US" sz="1200" b="0" i="0" u="none" strike="noStrike" kern="1200" dirty="0">
                <a:solidFill>
                  <a:schemeClr val="tx1"/>
                </a:solidFill>
                <a:effectLst/>
                <a:latin typeface="+mn-lt"/>
                <a:ea typeface="+mn-ea"/>
                <a:cs typeface="+mn-cs"/>
              </a:rPr>
              <a:t>The picture is based on figures from the OECD. The Swedish figures are reported from SCB. Figures are updated every two years. 2019 figures are updated by FP 2021</a:t>
            </a:r>
            <a:r>
              <a:rPr lang="sv-SE" dirty="0"/>
              <a:t>)</a:t>
            </a:r>
          </a:p>
        </p:txBody>
      </p:sp>
      <p:sp>
        <p:nvSpPr>
          <p:cNvPr id="4" name="Platshållare för bildnummer 3"/>
          <p:cNvSpPr>
            <a:spLocks noGrp="1"/>
          </p:cNvSpPr>
          <p:nvPr>
            <p:ph type="sldNum" sz="quarter" idx="10"/>
          </p:nvPr>
        </p:nvSpPr>
        <p:spPr/>
        <p:txBody>
          <a:bodyPr/>
          <a:lstStyle/>
          <a:p>
            <a:fld id="{5B77FDE7-8855-1640-8AE5-E2948FE1932B}" type="slidenum">
              <a:rPr lang="sv-SE" smtClean="0"/>
              <a:t>16</a:t>
            </a:fld>
            <a:endParaRPr lang="sv-SE" dirty="0"/>
          </a:p>
        </p:txBody>
      </p:sp>
    </p:spTree>
    <p:extLst>
      <p:ext uri="{BB962C8B-B14F-4D97-AF65-F5344CB8AC3E}">
        <p14:creationId xmlns:p14="http://schemas.microsoft.com/office/powerpoint/2010/main" val="35207892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lnSpc>
                <a:spcPct val="120000"/>
              </a:lnSpc>
              <a:buFont typeface="Arial" panose="020B0604020202020204" pitchFamily="34" charset="0"/>
              <a:buNone/>
            </a:pPr>
            <a:r>
              <a:rPr lang="en-US" sz="1200" b="0" i="0" u="none" strike="noStrike" kern="1200" dirty="0">
                <a:solidFill>
                  <a:schemeClr val="tx1"/>
                </a:solidFill>
                <a:effectLst/>
                <a:latin typeface="+mn-lt"/>
                <a:ea typeface="+mn-ea"/>
                <a:cs typeface="+mn-cs"/>
              </a:rPr>
              <a:t>In 2019, the Swedish Research Council paid out SEK 6.6 billion in support of mainly basic research in all areas of science and to research infrastructure.</a:t>
            </a:r>
          </a:p>
          <a:p>
            <a:pPr marL="0" indent="0">
              <a:lnSpc>
                <a:spcPct val="120000"/>
              </a:lnSpc>
              <a:buFont typeface="Arial" panose="020B0604020202020204" pitchFamily="34" charset="0"/>
              <a:buNone/>
            </a:pPr>
            <a:endParaRPr lang="sv-SE"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200" b="0" i="0" u="none" strike="noStrike" kern="1200" dirty="0">
                <a:solidFill>
                  <a:schemeClr val="tx1"/>
                </a:solidFill>
                <a:effectLst/>
                <a:latin typeface="+mn-lt"/>
                <a:ea typeface="+mn-ea"/>
                <a:cs typeface="+mn-cs"/>
              </a:rPr>
              <a:t>A large part of the research support goes to projects that have been proposed by the researchers themselves so-called researcher-initiated research. In addition, research infrastructure, research environments, graduate schools, various forms of collaboration and membership in international organizations and major research facilities are funded.</a:t>
            </a:r>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200" b="0" i="0" u="none" strike="noStrike" kern="1200" dirty="0">
                <a:solidFill>
                  <a:schemeClr val="tx1"/>
                </a:solidFill>
                <a:effectLst/>
                <a:latin typeface="+mn-lt"/>
                <a:ea typeface="+mn-ea"/>
                <a:cs typeface="+mn-cs"/>
              </a:rPr>
              <a:t>In 2019, 34 calls were made for grants where the Swedish Research Council had the main responsibility. We prepared a total of 5,443 applications, of which 1,027 were approved.</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lang="en-US" sz="1200" b="0" i="0" u="none" strike="noStrike" kern="1200" dirty="0">
              <a:solidFill>
                <a:schemeClr val="tx1"/>
              </a:solidFill>
              <a:effectLst/>
              <a:latin typeface="+mn-lt"/>
              <a:ea typeface="+mn-ea"/>
              <a:cs typeface="+mn-cs"/>
            </a:endParaRPr>
          </a:p>
          <a:p>
            <a:pPr marL="171450" indent="-171450">
              <a:lnSpc>
                <a:spcPct val="120000"/>
              </a:lnSpc>
              <a:buFont typeface="Arial" panose="020B0604020202020204" pitchFamily="34" charset="0"/>
              <a:buChar char="•"/>
            </a:pPr>
            <a:r>
              <a:rPr lang="en-US" sz="1200" b="1" i="0" u="none" strike="noStrike" kern="1200" dirty="0">
                <a:solidFill>
                  <a:schemeClr val="tx1"/>
                </a:solidFill>
                <a:effectLst/>
                <a:latin typeface="+mn-lt"/>
                <a:ea typeface="+mn-ea"/>
                <a:cs typeface="+mn-cs"/>
              </a:rPr>
              <a:t>Research Infrastructure funding</a:t>
            </a:r>
            <a:r>
              <a:rPr lang="en-US" sz="1200" b="0" i="0" u="none" strike="noStrike" kern="1200" dirty="0">
                <a:solidFill>
                  <a:schemeClr val="tx1"/>
                </a:solidFill>
                <a:effectLst/>
                <a:latin typeface="+mn-lt"/>
                <a:ea typeface="+mn-ea"/>
                <a:cs typeface="+mn-cs"/>
              </a:rPr>
              <a:t> includes support for international infrastructures such as ESS and CERN.</a:t>
            </a:r>
            <a:endParaRPr lang="sv-SE" sz="1200" b="1"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en-US" sz="1200" b="1" i="0" u="none" strike="noStrike" kern="1200" dirty="0">
                <a:solidFill>
                  <a:schemeClr val="tx1"/>
                </a:solidFill>
                <a:effectLst/>
                <a:latin typeface="+mn-lt"/>
                <a:ea typeface="+mn-ea"/>
                <a:cs typeface="+mn-cs"/>
              </a:rPr>
              <a:t>Operational grant funding</a:t>
            </a:r>
            <a:r>
              <a:rPr lang="en-US" sz="1200" b="0" i="0" u="none" strike="noStrike" kern="1200" dirty="0">
                <a:solidFill>
                  <a:schemeClr val="tx1"/>
                </a:solidFill>
                <a:effectLst/>
                <a:latin typeface="+mn-lt"/>
                <a:ea typeface="+mn-ea"/>
                <a:cs typeface="+mn-cs"/>
              </a:rPr>
              <a:t> includes, among other things, research grants via other financial and operating grants. </a:t>
            </a:r>
            <a:endParaRPr lang="sv-SE" sz="1200" b="1" dirty="0">
              <a:latin typeface="Arial" panose="020B0604020202020204" pitchFamily="34" charset="0"/>
              <a:cs typeface="Arial" panose="020B0604020202020204" pitchFamily="34" charset="0"/>
            </a:endParaRPr>
          </a:p>
          <a:p>
            <a:pPr marL="171450" indent="-171450">
              <a:lnSpc>
                <a:spcPct val="120000"/>
              </a:lnSpc>
              <a:buFont typeface="Arial" panose="020B0604020202020204" pitchFamily="34" charset="0"/>
              <a:buChar char="•"/>
            </a:pPr>
            <a:r>
              <a:rPr lang="sv-SE" sz="1200" b="1" dirty="0">
                <a:latin typeface="Arial" panose="020B0604020202020204" pitchFamily="34" charset="0"/>
                <a:cs typeface="Arial" panose="020B0604020202020204" pitchFamily="34" charset="0"/>
              </a:rPr>
              <a:t>(Verksamhetsstöd </a:t>
            </a:r>
            <a:r>
              <a:rPr lang="sv-SE" sz="1200" dirty="0">
                <a:latin typeface="Arial" panose="020B0604020202020204" pitchFamily="34" charset="0"/>
                <a:cs typeface="Arial" panose="020B0604020202020204" pitchFamily="34" charset="0"/>
              </a:rPr>
              <a:t>innefattar bland annat </a:t>
            </a:r>
            <a:r>
              <a:rPr lang="sv-SE" sz="1200" kern="1200" dirty="0">
                <a:solidFill>
                  <a:schemeClr val="tx1"/>
                </a:solidFill>
                <a:effectLst/>
                <a:latin typeface="+mn-lt"/>
                <a:ea typeface="+mn-ea"/>
                <a:cs typeface="+mn-cs"/>
              </a:rPr>
              <a:t>forskningsbidrag via annan finansiär</a:t>
            </a:r>
            <a:r>
              <a:rPr lang="sv-SE" sz="1200" kern="1200" baseline="0" dirty="0">
                <a:solidFill>
                  <a:schemeClr val="tx1"/>
                </a:solidFill>
                <a:effectLst/>
                <a:latin typeface="+mn-lt"/>
                <a:ea typeface="+mn-ea"/>
                <a:cs typeface="+mn-cs"/>
              </a:rPr>
              <a:t> och driftsbidrag.</a:t>
            </a:r>
            <a:r>
              <a:rPr lang="sv-SE" sz="1200" kern="1200" dirty="0">
                <a:solidFill>
                  <a:schemeClr val="tx1"/>
                </a:solidFill>
                <a:effectLst/>
                <a:latin typeface="+mn-lt"/>
                <a:ea typeface="+mn-ea"/>
                <a:cs typeface="+mn-cs"/>
              </a:rPr>
              <a:t> )</a:t>
            </a:r>
            <a:endParaRPr lang="sv-SE" sz="1200" dirty="0">
              <a:latin typeface="Arial" panose="020B0604020202020204" pitchFamily="34" charset="0"/>
              <a:cs typeface="Arial" panose="020B0604020202020204" pitchFamily="34" charset="0"/>
            </a:endParaRPr>
          </a:p>
          <a:p>
            <a:pPr marL="171450" indent="-171450">
              <a:lnSpc>
                <a:spcPct val="120000"/>
              </a:lnSpc>
              <a:buFont typeface="Arial" panose="020B0604020202020204" pitchFamily="34" charset="0"/>
              <a:buChar char="•"/>
            </a:pPr>
            <a:r>
              <a:rPr lang="sv-SE" sz="1200" b="1" dirty="0">
                <a:latin typeface="Arial" panose="020B0604020202020204" pitchFamily="34" charset="0"/>
                <a:cs typeface="Arial" panose="020B0604020202020204" pitchFamily="34" charset="0"/>
              </a:rPr>
              <a:t>(Infrastrukturstöd</a:t>
            </a:r>
            <a:r>
              <a:rPr lang="sv-SE" sz="1200" dirty="0">
                <a:latin typeface="Arial" panose="020B0604020202020204" pitchFamily="34" charset="0"/>
                <a:cs typeface="Arial" panose="020B0604020202020204" pitchFamily="34" charset="0"/>
              </a:rPr>
              <a:t> innefattar bland annat stöd till internationella infrastrukturer som ESS och CERN.)</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lang="en-US" sz="1200" b="0" i="0" u="none" strike="noStrike" kern="1200" dirty="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fld id="{5B77FDE7-8855-1640-8AE5-E2948FE1932B}" type="slidenum">
              <a:rPr lang="sv-SE" smtClean="0"/>
              <a:t>17</a:t>
            </a:fld>
            <a:endParaRPr lang="sv-SE" dirty="0"/>
          </a:p>
        </p:txBody>
      </p:sp>
    </p:spTree>
    <p:extLst>
      <p:ext uri="{BB962C8B-B14F-4D97-AF65-F5344CB8AC3E}">
        <p14:creationId xmlns:p14="http://schemas.microsoft.com/office/powerpoint/2010/main" val="566696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figure shows funds distributed to research infrastructure in 2019.</a:t>
            </a:r>
            <a:endParaRPr lang="sv-SE" baseline="0" dirty="0"/>
          </a:p>
          <a:p>
            <a:r>
              <a:rPr lang="en-US" sz="1200" b="0" i="0" u="none" strike="noStrike" kern="1200" dirty="0">
                <a:solidFill>
                  <a:schemeClr val="tx1"/>
                </a:solidFill>
                <a:effectLst/>
                <a:latin typeface="+mn-lt"/>
                <a:ea typeface="+mn-ea"/>
                <a:cs typeface="+mn-cs"/>
              </a:rPr>
              <a:t>Funds for the construction of the European Spallation Source ESS in Lund (SEK 524 million) cannot, however, be influenced by the Swedish Research Council, but are a transfer from the government.              By convention-bound research infrastructure is meant that it is the </a:t>
            </a:r>
            <a:r>
              <a:rPr lang="sv-SE" sz="1200" b="0" i="0" u="none" strike="noStrike" kern="1200" dirty="0" err="1">
                <a:solidFill>
                  <a:schemeClr val="tx1"/>
                </a:solidFill>
                <a:effectLst/>
                <a:latin typeface="+mn-lt"/>
                <a:ea typeface="+mn-ea"/>
                <a:cs typeface="+mn-cs"/>
              </a:rPr>
              <a:t>Parliament</a:t>
            </a:r>
            <a:r>
              <a:rPr lang="en-US" sz="1200" b="0" i="0" u="none" strike="noStrike" kern="1200" dirty="0">
                <a:solidFill>
                  <a:schemeClr val="tx1"/>
                </a:solidFill>
                <a:effectLst/>
                <a:latin typeface="+mn-lt"/>
                <a:ea typeface="+mn-ea"/>
                <a:cs typeface="+mn-cs"/>
              </a:rPr>
              <a:t> that approves and the government that signs the convention or agreement. This applies above all to large central facilities such as </a:t>
            </a:r>
            <a:r>
              <a:rPr lang="en-US" sz="1200" b="1" i="0" u="none" strike="noStrike" kern="1200" dirty="0">
                <a:solidFill>
                  <a:schemeClr val="tx1"/>
                </a:solidFill>
                <a:effectLst/>
                <a:latin typeface="+mn-lt"/>
                <a:ea typeface="+mn-ea"/>
                <a:cs typeface="+mn-cs"/>
              </a:rPr>
              <a:t>CERN</a:t>
            </a:r>
            <a:r>
              <a:rPr lang="en-US" sz="1200" b="0" i="0" u="none" strike="noStrike" kern="1200" dirty="0">
                <a:solidFill>
                  <a:schemeClr val="tx1"/>
                </a:solidFill>
                <a:effectLst/>
                <a:latin typeface="+mn-lt"/>
                <a:ea typeface="+mn-ea"/>
                <a:cs typeface="+mn-cs"/>
              </a:rPr>
              <a:t>, XFEL </a:t>
            </a:r>
            <a:r>
              <a:rPr lang="en-US" sz="1200" b="1" i="0" u="none" strike="noStrike" kern="1200" dirty="0">
                <a:solidFill>
                  <a:schemeClr val="tx1"/>
                </a:solidFill>
                <a:effectLst/>
                <a:latin typeface="+mn-lt"/>
                <a:ea typeface="+mn-ea"/>
                <a:cs typeface="+mn-cs"/>
              </a:rPr>
              <a:t>and also SKA where we currently are working towards a funding decision</a:t>
            </a:r>
          </a:p>
          <a:p>
            <a:endParaRPr lang="sv-SE" baseline="0" dirty="0"/>
          </a:p>
          <a:p>
            <a:r>
              <a:rPr lang="en-US" sz="1200" b="0" i="0" u="none" strike="noStrike" kern="1200" dirty="0">
                <a:solidFill>
                  <a:schemeClr val="tx1"/>
                </a:solidFill>
                <a:effectLst/>
                <a:latin typeface="+mn-lt"/>
                <a:ea typeface="+mn-ea"/>
                <a:cs typeface="+mn-cs"/>
              </a:rPr>
              <a:t>Examples of other international infrastructures are the ones for biobanks BBMRI-ERIC and for language technology CLARIN-ERIC.</a:t>
            </a:r>
          </a:p>
          <a:p>
            <a:endParaRPr lang="sv-SE" baseline="0" dirty="0"/>
          </a:p>
          <a:p>
            <a:r>
              <a:rPr lang="en-US" sz="1200" b="0" i="0" u="none" strike="noStrike" kern="1200" dirty="0">
                <a:solidFill>
                  <a:schemeClr val="tx1"/>
                </a:solidFill>
                <a:effectLst/>
                <a:latin typeface="+mn-lt"/>
                <a:ea typeface="+mn-ea"/>
                <a:cs typeface="+mn-cs"/>
              </a:rPr>
              <a:t>MAX IV – the world-leading synchrotron in Lund - is the largest Swedish infrastructure investment ever and VR is the main financier but also e.g. region </a:t>
            </a:r>
            <a:r>
              <a:rPr lang="en-US" sz="1200" b="0" i="0" u="none" strike="noStrike" kern="1200" dirty="0" err="1">
                <a:solidFill>
                  <a:schemeClr val="tx1"/>
                </a:solidFill>
                <a:effectLst/>
                <a:latin typeface="+mn-lt"/>
                <a:ea typeface="+mn-ea"/>
                <a:cs typeface="+mn-cs"/>
              </a:rPr>
              <a:t>Skåne</a:t>
            </a:r>
            <a:r>
              <a:rPr lang="en-US" sz="1200" b="0" i="0" u="none" strike="noStrike" kern="1200" dirty="0">
                <a:solidFill>
                  <a:schemeClr val="tx1"/>
                </a:solidFill>
                <a:effectLst/>
                <a:latin typeface="+mn-lt"/>
                <a:ea typeface="+mn-ea"/>
                <a:cs typeface="+mn-cs"/>
              </a:rPr>
              <a:t> and Lund University contribute.</a:t>
            </a:r>
            <a:endParaRPr lang="sv-SE" baseline="0" dirty="0"/>
          </a:p>
          <a:p>
            <a:endParaRPr lang="sv-SE" baseline="0" dirty="0"/>
          </a:p>
          <a:p>
            <a:r>
              <a:rPr lang="sv-SE" baseline="0" dirty="0"/>
              <a:t>SNIC (</a:t>
            </a:r>
            <a:r>
              <a:rPr lang="sv-SE" sz="1200" b="0" i="0" kern="1200" dirty="0">
                <a:solidFill>
                  <a:schemeClr val="tx1"/>
                </a:solidFill>
                <a:effectLst/>
                <a:latin typeface="+mn-lt"/>
                <a:ea typeface="+mn-ea"/>
                <a:cs typeface="+mn-cs"/>
              </a:rPr>
              <a:t>Swedish National Infrastructure for </a:t>
            </a:r>
            <a:r>
              <a:rPr lang="sv-SE" sz="1200" b="0" i="0" kern="1200" dirty="0" err="1">
                <a:solidFill>
                  <a:schemeClr val="tx1"/>
                </a:solidFill>
                <a:effectLst/>
                <a:latin typeface="+mn-lt"/>
                <a:ea typeface="+mn-ea"/>
                <a:cs typeface="+mn-cs"/>
              </a:rPr>
              <a:t>Computing</a:t>
            </a:r>
            <a:r>
              <a:rPr lang="sv-SE" sz="1200" b="0" i="0"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provides resources for large-scale calculations and storage for e.g. other research infrastructures and thus has a special position.</a:t>
            </a:r>
            <a:endParaRPr lang="sv-SE" sz="1200" b="0" i="0" kern="1200" dirty="0">
              <a:solidFill>
                <a:schemeClr val="tx1"/>
              </a:solidFill>
              <a:effectLst/>
              <a:latin typeface="+mn-lt"/>
              <a:ea typeface="+mn-ea"/>
              <a:cs typeface="+mn-cs"/>
            </a:endParaRPr>
          </a:p>
          <a:p>
            <a:endParaRPr lang="sv-SE" baseline="0" dirty="0"/>
          </a:p>
          <a:p>
            <a:r>
              <a:rPr lang="en-US" sz="1200" b="0" i="0" u="none" strike="noStrike" kern="1200" dirty="0" err="1">
                <a:solidFill>
                  <a:schemeClr val="tx1"/>
                </a:solidFill>
                <a:effectLst/>
                <a:latin typeface="+mn-lt"/>
                <a:ea typeface="+mn-ea"/>
                <a:cs typeface="+mn-cs"/>
              </a:rPr>
              <a:t>Onsala</a:t>
            </a:r>
            <a:r>
              <a:rPr lang="en-US" sz="1200" b="0" i="0" u="none" strike="noStrike" kern="1200" dirty="0">
                <a:solidFill>
                  <a:schemeClr val="tx1"/>
                </a:solidFill>
                <a:effectLst/>
                <a:latin typeface="+mn-lt"/>
                <a:ea typeface="+mn-ea"/>
                <a:cs typeface="+mn-cs"/>
              </a:rPr>
              <a:t> Space Observatory builds and operates astronomical and geodetic infrastructure both on site in </a:t>
            </a:r>
            <a:r>
              <a:rPr lang="en-US" sz="1200" b="0" i="0" u="none" strike="noStrike" kern="1200" dirty="0" err="1">
                <a:solidFill>
                  <a:schemeClr val="tx1"/>
                </a:solidFill>
                <a:effectLst/>
                <a:latin typeface="+mn-lt"/>
                <a:ea typeface="+mn-ea"/>
                <a:cs typeface="+mn-cs"/>
              </a:rPr>
              <a:t>Onsala</a:t>
            </a:r>
            <a:r>
              <a:rPr lang="en-US" sz="1200" b="0" i="0" u="none" strike="noStrike" kern="1200" dirty="0">
                <a:solidFill>
                  <a:schemeClr val="tx1"/>
                </a:solidFill>
                <a:effectLst/>
                <a:latin typeface="+mn-lt"/>
                <a:ea typeface="+mn-ea"/>
                <a:cs typeface="+mn-cs"/>
              </a:rPr>
              <a:t> and internationally. </a:t>
            </a:r>
            <a:r>
              <a:rPr lang="en-US" sz="1200" b="1" i="0" u="none" strike="noStrike" kern="1200" dirty="0">
                <a:solidFill>
                  <a:schemeClr val="tx1"/>
                </a:solidFill>
                <a:effectLst/>
                <a:latin typeface="+mn-lt"/>
                <a:ea typeface="+mn-ea"/>
                <a:cs typeface="+mn-cs"/>
              </a:rPr>
              <a:t>(</a:t>
            </a:r>
            <a:r>
              <a:rPr lang="en-US" sz="1200" b="0" i="0" u="none" strike="noStrike" kern="1200" dirty="0">
                <a:solidFill>
                  <a:schemeClr val="tx1"/>
                </a:solidFill>
                <a:effectLst/>
                <a:latin typeface="+mn-lt"/>
                <a:ea typeface="+mn-ea"/>
                <a:cs typeface="+mn-cs"/>
              </a:rPr>
              <a:t>After </a:t>
            </a:r>
            <a:r>
              <a:rPr lang="en-US" sz="1200" b="0" i="0" u="none" strike="noStrike" kern="1200" dirty="0" err="1">
                <a:solidFill>
                  <a:schemeClr val="tx1"/>
                </a:solidFill>
                <a:effectLst/>
                <a:latin typeface="+mn-lt"/>
                <a:ea typeface="+mn-ea"/>
                <a:cs typeface="+mn-cs"/>
              </a:rPr>
              <a:t>MaxIV</a:t>
            </a:r>
            <a:r>
              <a:rPr lang="en-US" sz="1200" b="0" i="0" u="none" strike="noStrike" kern="1200" dirty="0">
                <a:solidFill>
                  <a:schemeClr val="tx1"/>
                </a:solidFill>
                <a:effectLst/>
                <a:latin typeface="+mn-lt"/>
                <a:ea typeface="+mn-ea"/>
                <a:cs typeface="+mn-cs"/>
              </a:rPr>
              <a:t> and SNIC, </a:t>
            </a:r>
            <a:r>
              <a:rPr lang="en-US" sz="1200" b="0" i="0" u="none" strike="noStrike" kern="1200" dirty="0" err="1">
                <a:solidFill>
                  <a:schemeClr val="tx1"/>
                </a:solidFill>
                <a:effectLst/>
                <a:latin typeface="+mn-lt"/>
                <a:ea typeface="+mn-ea"/>
                <a:cs typeface="+mn-cs"/>
              </a:rPr>
              <a:t>Onsala</a:t>
            </a:r>
            <a:r>
              <a:rPr lang="en-US" sz="1200" b="0" i="0" u="none" strike="noStrike" kern="1200" dirty="0">
                <a:solidFill>
                  <a:schemeClr val="tx1"/>
                </a:solidFill>
                <a:effectLst/>
                <a:latin typeface="+mn-lt"/>
                <a:ea typeface="+mn-ea"/>
                <a:cs typeface="+mn-cs"/>
              </a:rPr>
              <a:t> is the research infrastructure that receives the largest grant from the Swedish Research Council</a:t>
            </a:r>
            <a:r>
              <a:rPr lang="en-US" sz="1200" b="1" i="0" u="none" strike="noStrike" kern="1200" dirty="0">
                <a:solidFill>
                  <a:schemeClr val="tx1"/>
                </a:solidFill>
                <a:effectLst/>
                <a:latin typeface="+mn-lt"/>
                <a:ea typeface="+mn-ea"/>
                <a:cs typeface="+mn-cs"/>
              </a:rPr>
              <a:t>)</a:t>
            </a:r>
            <a:r>
              <a:rPr lang="en-US" sz="1200" b="0" i="0" u="none" strike="noStrike" kern="1200" dirty="0">
                <a:solidFill>
                  <a:schemeClr val="tx1"/>
                </a:solidFill>
                <a:effectLst/>
                <a:latin typeface="+mn-lt"/>
                <a:ea typeface="+mn-ea"/>
                <a:cs typeface="+mn-cs"/>
              </a:rPr>
              <a:t>.</a:t>
            </a:r>
          </a:p>
          <a:p>
            <a:endParaRPr lang="sv-SE" sz="1200" b="0" i="0" u="none" strike="noStrike" kern="1200" baseline="0" dirty="0">
              <a:solidFill>
                <a:schemeClr val="tx1"/>
              </a:solidFill>
              <a:latin typeface="+mn-lt"/>
              <a:ea typeface="+mn-ea"/>
              <a:cs typeface="+mn-cs"/>
            </a:endParaRPr>
          </a:p>
          <a:p>
            <a:r>
              <a:rPr lang="en-US" sz="1200" b="0" i="0" u="none" strike="noStrike" kern="1200" dirty="0">
                <a:solidFill>
                  <a:schemeClr val="tx1"/>
                </a:solidFill>
                <a:effectLst/>
                <a:latin typeface="+mn-lt"/>
                <a:ea typeface="+mn-ea"/>
                <a:cs typeface="+mn-cs"/>
              </a:rPr>
              <a:t>Other national research infrastructures include SITES, which consists of research stations in different habitat types and climate zones for </a:t>
            </a:r>
            <a:r>
              <a:rPr lang="en-US" sz="1200" b="0" i="0" u="none" strike="noStrike" kern="1200" dirty="0" err="1">
                <a:solidFill>
                  <a:schemeClr val="tx1"/>
                </a:solidFill>
                <a:effectLst/>
                <a:latin typeface="+mn-lt"/>
                <a:ea typeface="+mn-ea"/>
                <a:cs typeface="+mn-cs"/>
              </a:rPr>
              <a:t>for</a:t>
            </a:r>
            <a:r>
              <a:rPr lang="en-US" sz="1200" b="0" i="0" u="none" strike="noStrike" kern="1200" dirty="0">
                <a:solidFill>
                  <a:schemeClr val="tx1"/>
                </a:solidFill>
                <a:effectLst/>
                <a:latin typeface="+mn-lt"/>
                <a:ea typeface="+mn-ea"/>
                <a:cs typeface="+mn-cs"/>
              </a:rPr>
              <a:t> terrestrial and limnological research.</a:t>
            </a:r>
          </a:p>
        </p:txBody>
      </p:sp>
      <p:sp>
        <p:nvSpPr>
          <p:cNvPr id="4" name="Platshållare för bildnummer 3"/>
          <p:cNvSpPr>
            <a:spLocks noGrp="1"/>
          </p:cNvSpPr>
          <p:nvPr>
            <p:ph type="sldNum" sz="quarter" idx="10"/>
          </p:nvPr>
        </p:nvSpPr>
        <p:spPr/>
        <p:txBody>
          <a:bodyPr/>
          <a:lstStyle/>
          <a:p>
            <a:fld id="{5B77FDE7-8855-1640-8AE5-E2948FE1932B}" type="slidenum">
              <a:rPr lang="sv-SE" smtClean="0"/>
              <a:t>18</a:t>
            </a:fld>
            <a:endParaRPr lang="sv-SE" dirty="0"/>
          </a:p>
        </p:txBody>
      </p:sp>
    </p:spTree>
    <p:extLst>
      <p:ext uri="{BB962C8B-B14F-4D97-AF65-F5344CB8AC3E}">
        <p14:creationId xmlns:p14="http://schemas.microsoft.com/office/powerpoint/2010/main" val="2626349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The mission </a:t>
            </a:r>
            <a:r>
              <a:rPr lang="sv-SE" dirty="0" err="1"/>
              <a:t>of</a:t>
            </a:r>
            <a:r>
              <a:rPr lang="sv-SE" dirty="0"/>
              <a:t> the Swedish</a:t>
            </a:r>
            <a:r>
              <a:rPr lang="sv-SE" baseline="0" dirty="0"/>
              <a:t> Research Council it to </a:t>
            </a:r>
            <a:r>
              <a:rPr lang="sv-SE" baseline="0" dirty="0" err="1"/>
              <a:t>fund</a:t>
            </a:r>
            <a:r>
              <a:rPr lang="sv-SE" baseline="0" dirty="0"/>
              <a:t> research </a:t>
            </a:r>
            <a:r>
              <a:rPr lang="sv-SE" baseline="0" dirty="0" err="1"/>
              <a:t>of</a:t>
            </a:r>
            <a:r>
              <a:rPr lang="sv-SE" baseline="0" dirty="0"/>
              <a:t> the </a:t>
            </a:r>
            <a:r>
              <a:rPr lang="sv-SE" baseline="0" dirty="0" err="1"/>
              <a:t>highest</a:t>
            </a:r>
            <a:r>
              <a:rPr lang="sv-SE" baseline="0" dirty="0"/>
              <a:t> </a:t>
            </a:r>
            <a:r>
              <a:rPr lang="sv-SE" baseline="0" dirty="0" err="1"/>
              <a:t>quality</a:t>
            </a:r>
            <a:endParaRPr lang="sv-SE" baseline="0" dirty="0"/>
          </a:p>
          <a:p>
            <a:endParaRPr lang="sv-SE" baseline="0" dirty="0"/>
          </a:p>
          <a:p>
            <a:r>
              <a:rPr lang="sv-SE" baseline="0" dirty="0" err="1"/>
              <a:t>We</a:t>
            </a:r>
            <a:r>
              <a:rPr lang="sv-SE" baseline="0" dirty="0"/>
              <a:t> </a:t>
            </a:r>
            <a:r>
              <a:rPr lang="sv-SE" baseline="0" dirty="0" err="1"/>
              <a:t>also</a:t>
            </a:r>
            <a:r>
              <a:rPr lang="sv-SE" baseline="0" dirty="0"/>
              <a:t> </a:t>
            </a:r>
            <a:r>
              <a:rPr lang="sv-SE" baseline="0" dirty="0" err="1"/>
              <a:t>have</a:t>
            </a:r>
            <a:r>
              <a:rPr lang="sv-SE" baseline="0" dirty="0"/>
              <a:t> the </a:t>
            </a:r>
            <a:r>
              <a:rPr lang="sv-SE" baseline="0" dirty="0" err="1"/>
              <a:t>responsibility</a:t>
            </a:r>
            <a:r>
              <a:rPr lang="sv-SE" baseline="0" dirty="0"/>
              <a:t> for </a:t>
            </a:r>
            <a:r>
              <a:rPr lang="sv-SE" baseline="0" dirty="0" err="1"/>
              <a:t>several</a:t>
            </a:r>
            <a:r>
              <a:rPr lang="sv-SE" baseline="0" dirty="0"/>
              <a:t> research </a:t>
            </a:r>
            <a:r>
              <a:rPr lang="sv-SE" baseline="0" dirty="0" err="1"/>
              <a:t>infrastructures</a:t>
            </a:r>
            <a:r>
              <a:rPr lang="sv-SE" baseline="0" dirty="0"/>
              <a:t> </a:t>
            </a:r>
            <a:r>
              <a:rPr lang="sv-SE" baseline="0" dirty="0" err="1"/>
              <a:t>of</a:t>
            </a:r>
            <a:r>
              <a:rPr lang="sv-SE" baseline="0" dirty="0"/>
              <a:t> </a:t>
            </a:r>
            <a:r>
              <a:rPr lang="sv-SE" baseline="0" dirty="0" err="1"/>
              <a:t>various</a:t>
            </a:r>
            <a:r>
              <a:rPr lang="sv-SE" baseline="0" dirty="0"/>
              <a:t> </a:t>
            </a:r>
            <a:r>
              <a:rPr lang="sv-SE" baseline="0" dirty="0" err="1"/>
              <a:t>types</a:t>
            </a:r>
            <a:r>
              <a:rPr lang="sv-SE" baseline="0" dirty="0"/>
              <a:t>.</a:t>
            </a:r>
          </a:p>
          <a:p>
            <a:endParaRPr lang="sv-SE" baseline="0" dirty="0"/>
          </a:p>
          <a:p>
            <a:r>
              <a:rPr lang="sv-SE" baseline="0" dirty="0"/>
              <a:t>Part </a:t>
            </a:r>
            <a:r>
              <a:rPr lang="sv-SE" baseline="0" dirty="0" err="1"/>
              <a:t>of</a:t>
            </a:r>
            <a:r>
              <a:rPr lang="sv-SE" baseline="0" dirty="0"/>
              <a:t> </a:t>
            </a:r>
            <a:r>
              <a:rPr lang="sv-SE" baseline="0" dirty="0" err="1"/>
              <a:t>our</a:t>
            </a:r>
            <a:r>
              <a:rPr lang="sv-SE" baseline="0" dirty="0"/>
              <a:t> </a:t>
            </a:r>
            <a:r>
              <a:rPr lang="sv-SE" baseline="0" dirty="0" err="1"/>
              <a:t>aim</a:t>
            </a:r>
            <a:r>
              <a:rPr lang="sv-SE" baseline="0" dirty="0"/>
              <a:t> is to </a:t>
            </a:r>
            <a:r>
              <a:rPr lang="sv-SE" baseline="0" dirty="0" err="1"/>
              <a:t>promote</a:t>
            </a:r>
            <a:r>
              <a:rPr lang="sv-SE" baseline="0" dirty="0"/>
              <a:t> international </a:t>
            </a:r>
            <a:r>
              <a:rPr lang="sv-SE" baseline="0" dirty="0" err="1"/>
              <a:t>collaborations</a:t>
            </a:r>
            <a:endParaRPr lang="sv-SE" baseline="0" dirty="0"/>
          </a:p>
          <a:p>
            <a:endParaRPr lang="sv-SE" baseline="0" dirty="0"/>
          </a:p>
          <a:p>
            <a:r>
              <a:rPr lang="sv-SE" baseline="0" dirty="0"/>
              <a:t>In addition </a:t>
            </a:r>
            <a:r>
              <a:rPr lang="sv-SE" baseline="0" dirty="0" err="1"/>
              <a:t>we</a:t>
            </a:r>
            <a:r>
              <a:rPr lang="sv-SE" baseline="0" dirty="0"/>
              <a:t> </a:t>
            </a:r>
            <a:r>
              <a:rPr lang="sv-SE" baseline="0" dirty="0" err="1"/>
              <a:t>analyze</a:t>
            </a:r>
            <a:r>
              <a:rPr lang="sv-SE" baseline="0" dirty="0"/>
              <a:t> the </a:t>
            </a:r>
            <a:r>
              <a:rPr lang="sv-SE" baseline="0" dirty="0" err="1"/>
              <a:t>funding</a:t>
            </a:r>
            <a:r>
              <a:rPr lang="sv-SE" baseline="0" dirty="0"/>
              <a:t>, </a:t>
            </a:r>
            <a:r>
              <a:rPr lang="sv-SE" baseline="0" dirty="0" err="1"/>
              <a:t>outcomes</a:t>
            </a:r>
            <a:r>
              <a:rPr lang="sv-SE" baseline="0" dirty="0"/>
              <a:t>  and </a:t>
            </a:r>
            <a:r>
              <a:rPr lang="sv-SE" baseline="0" dirty="0" err="1"/>
              <a:t>more</a:t>
            </a:r>
            <a:r>
              <a:rPr lang="sv-SE" baseline="0" dirty="0"/>
              <a:t> to </a:t>
            </a:r>
            <a:r>
              <a:rPr lang="sv-SE" baseline="0" dirty="0" err="1"/>
              <a:t>advise</a:t>
            </a:r>
            <a:r>
              <a:rPr lang="sv-SE" baseline="0" dirty="0"/>
              <a:t> the </a:t>
            </a:r>
            <a:r>
              <a:rPr lang="sv-SE" baseline="0" dirty="0" err="1"/>
              <a:t>government</a:t>
            </a:r>
            <a:endParaRPr lang="sv-SE" baseline="0" dirty="0"/>
          </a:p>
          <a:p>
            <a:endParaRPr lang="sv-SE" baseline="0" dirty="0"/>
          </a:p>
          <a:p>
            <a:r>
              <a:rPr lang="sv-SE" baseline="0" dirty="0"/>
              <a:t>A </a:t>
            </a:r>
            <a:r>
              <a:rPr lang="sv-SE" baseline="0" dirty="0" err="1"/>
              <a:t>very</a:t>
            </a:r>
            <a:r>
              <a:rPr lang="sv-SE" baseline="0" dirty="0"/>
              <a:t> </a:t>
            </a:r>
            <a:r>
              <a:rPr lang="sv-SE" baseline="0" dirty="0" err="1"/>
              <a:t>important</a:t>
            </a:r>
            <a:r>
              <a:rPr lang="sv-SE" baseline="0" dirty="0"/>
              <a:t> </a:t>
            </a:r>
            <a:r>
              <a:rPr lang="sv-SE" baseline="0" dirty="0" err="1"/>
              <a:t>job</a:t>
            </a:r>
            <a:r>
              <a:rPr lang="sv-SE" baseline="0" dirty="0"/>
              <a:t> is to </a:t>
            </a:r>
            <a:r>
              <a:rPr lang="sv-SE" baseline="0" dirty="0" err="1"/>
              <a:t>communicate</a:t>
            </a:r>
            <a:r>
              <a:rPr lang="sv-SE" baseline="0" dirty="0"/>
              <a:t> </a:t>
            </a:r>
            <a:r>
              <a:rPr lang="sv-SE" baseline="0" dirty="0" err="1"/>
              <a:t>regarding</a:t>
            </a:r>
            <a:r>
              <a:rPr lang="sv-SE" baseline="0" dirty="0"/>
              <a:t> research </a:t>
            </a:r>
            <a:r>
              <a:rPr lang="sv-SE" baseline="0" dirty="0" err="1"/>
              <a:t>conditions</a:t>
            </a:r>
            <a:r>
              <a:rPr lang="sv-SE" baseline="0" dirty="0"/>
              <a:t>, </a:t>
            </a:r>
            <a:r>
              <a:rPr lang="sv-SE" baseline="0" dirty="0" err="1"/>
              <a:t>results</a:t>
            </a:r>
            <a:r>
              <a:rPr lang="sv-SE" baseline="0" dirty="0"/>
              <a:t>, </a:t>
            </a:r>
            <a:r>
              <a:rPr lang="sv-SE" baseline="0" dirty="0" err="1"/>
              <a:t>their</a:t>
            </a:r>
            <a:r>
              <a:rPr lang="sv-SE" baseline="0" dirty="0"/>
              <a:t> </a:t>
            </a:r>
            <a:r>
              <a:rPr lang="sv-SE" baseline="0" dirty="0" err="1"/>
              <a:t>significance</a:t>
            </a:r>
            <a:r>
              <a:rPr lang="sv-SE" baseline="0" dirty="0"/>
              <a:t> and to overall </a:t>
            </a:r>
            <a:r>
              <a:rPr lang="sv-SE" baseline="0" dirty="0" err="1"/>
              <a:t>coordinate</a:t>
            </a:r>
            <a:r>
              <a:rPr lang="sv-SE" baseline="0" dirty="0"/>
              <a:t> </a:t>
            </a:r>
            <a:r>
              <a:rPr lang="sv-SE" baseline="0" dirty="0" err="1"/>
              <a:t>these</a:t>
            </a:r>
            <a:r>
              <a:rPr lang="sv-SE" baseline="0" dirty="0"/>
              <a:t> </a:t>
            </a:r>
            <a:r>
              <a:rPr lang="sv-SE" baseline="0" dirty="0" err="1"/>
              <a:t>processes</a:t>
            </a:r>
            <a:endParaRPr lang="sv-SE" dirty="0"/>
          </a:p>
        </p:txBody>
      </p:sp>
      <p:sp>
        <p:nvSpPr>
          <p:cNvPr id="4" name="Platshållare för bildnummer 3"/>
          <p:cNvSpPr>
            <a:spLocks noGrp="1"/>
          </p:cNvSpPr>
          <p:nvPr>
            <p:ph type="sldNum" sz="quarter" idx="10"/>
          </p:nvPr>
        </p:nvSpPr>
        <p:spPr/>
        <p:txBody>
          <a:bodyPr/>
          <a:lstStyle/>
          <a:p>
            <a:fld id="{DBE56EB3-9F78-4CEB-A6FB-4AC7D084831D}" type="slidenum">
              <a:rPr lang="sv-SE" smtClean="0"/>
              <a:t>2</a:t>
            </a:fld>
            <a:endParaRPr lang="sv-SE"/>
          </a:p>
        </p:txBody>
      </p:sp>
    </p:spTree>
    <p:extLst>
      <p:ext uri="{BB962C8B-B14F-4D97-AF65-F5344CB8AC3E}">
        <p14:creationId xmlns:p14="http://schemas.microsoft.com/office/powerpoint/2010/main" val="517489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We</a:t>
            </a:r>
            <a:r>
              <a:rPr lang="sv-SE" dirty="0"/>
              <a:t> </a:t>
            </a:r>
            <a:r>
              <a:rPr lang="sv-SE" dirty="0" err="1"/>
              <a:t>strive</a:t>
            </a:r>
            <a:r>
              <a:rPr lang="sv-SE" dirty="0"/>
              <a:t> for</a:t>
            </a:r>
          </a:p>
          <a:p>
            <a:endParaRPr lang="sv-SE" dirty="0"/>
          </a:p>
          <a:p>
            <a:pPr>
              <a:buSzPct val="100000"/>
              <a:buFont typeface="Arial" panose="020B0604020202020204" pitchFamily="34" charset="0"/>
              <a:buChar char="•"/>
            </a:pPr>
            <a:r>
              <a:rPr lang="en-GB" altLang="sv-SE" sz="1200" dirty="0"/>
              <a:t>Open competition where the best research ideas are rewarded</a:t>
            </a:r>
          </a:p>
          <a:p>
            <a:pPr>
              <a:buSzPct val="100000"/>
              <a:buFont typeface="Arial" panose="020B0604020202020204" pitchFamily="34" charset="0"/>
              <a:buChar char="•"/>
            </a:pPr>
            <a:r>
              <a:rPr lang="en-GB" altLang="sv-SE" sz="1200" dirty="0"/>
              <a:t>To have Efficient, clearly-defined processes</a:t>
            </a:r>
          </a:p>
          <a:p>
            <a:pPr>
              <a:buSzPct val="100000"/>
              <a:buFont typeface="Arial" panose="020B0604020202020204" pitchFamily="34" charset="0"/>
              <a:buChar char="•"/>
            </a:pPr>
            <a:r>
              <a:rPr lang="en-GB" altLang="sv-SE" sz="1200" dirty="0"/>
              <a:t>We also practice Peer review processes for highest research quality </a:t>
            </a:r>
          </a:p>
          <a:p>
            <a:pPr>
              <a:buSzPct val="100000"/>
              <a:buFont typeface="Arial" panose="020B0604020202020204" pitchFamily="34" charset="0"/>
              <a:buChar char="•"/>
            </a:pPr>
            <a:r>
              <a:rPr lang="en-GB" altLang="sv-SE" sz="1200" dirty="0"/>
              <a:t>In addition we use Researchers on subject advisory boards, councils and committees</a:t>
            </a:r>
          </a:p>
          <a:p>
            <a:endParaRPr lang="sv-SE" dirty="0"/>
          </a:p>
        </p:txBody>
      </p:sp>
      <p:sp>
        <p:nvSpPr>
          <p:cNvPr id="4" name="Platshållare för bildnummer 3"/>
          <p:cNvSpPr>
            <a:spLocks noGrp="1"/>
          </p:cNvSpPr>
          <p:nvPr>
            <p:ph type="sldNum" sz="quarter" idx="10"/>
          </p:nvPr>
        </p:nvSpPr>
        <p:spPr/>
        <p:txBody>
          <a:bodyPr/>
          <a:lstStyle/>
          <a:p>
            <a:fld id="{5B77FDE7-8855-1640-8AE5-E2948FE1932B}" type="slidenum">
              <a:rPr lang="sv-SE" smtClean="0"/>
              <a:t>3</a:t>
            </a:fld>
            <a:endParaRPr lang="sv-SE" dirty="0"/>
          </a:p>
        </p:txBody>
      </p:sp>
    </p:spTree>
    <p:extLst>
      <p:ext uri="{BB962C8B-B14F-4D97-AF65-F5344CB8AC3E}">
        <p14:creationId xmlns:p14="http://schemas.microsoft.com/office/powerpoint/2010/main" val="1640092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Regarding COVID, in addition </a:t>
            </a:r>
            <a:r>
              <a:rPr lang="sv-SE" dirty="0" err="1"/>
              <a:t>we</a:t>
            </a:r>
            <a:r>
              <a:rPr lang="sv-SE" dirty="0"/>
              <a:t> see </a:t>
            </a:r>
            <a:r>
              <a:rPr lang="sv-SE" dirty="0" err="1"/>
              <a:t>that</a:t>
            </a:r>
            <a:r>
              <a:rPr lang="sv-SE" dirty="0"/>
              <a:t> </a:t>
            </a:r>
            <a:r>
              <a:rPr lang="sv-SE" dirty="0" err="1"/>
              <a:t>many</a:t>
            </a:r>
            <a:r>
              <a:rPr lang="sv-SE" dirty="0"/>
              <a:t> </a:t>
            </a:r>
            <a:r>
              <a:rPr lang="sv-SE" dirty="0" err="1"/>
              <a:t>infrastructures</a:t>
            </a:r>
            <a:r>
              <a:rPr lang="sv-SE" dirty="0"/>
              <a:t> </a:t>
            </a:r>
            <a:r>
              <a:rPr lang="sv-SE" dirty="0" err="1"/>
              <a:t>manage</a:t>
            </a:r>
            <a:r>
              <a:rPr lang="sv-SE" dirty="0"/>
              <a:t> to </a:t>
            </a:r>
            <a:r>
              <a:rPr lang="sv-SE" dirty="0" err="1"/>
              <a:t>keep</a:t>
            </a:r>
            <a:r>
              <a:rPr lang="sv-SE" dirty="0"/>
              <a:t> on </a:t>
            </a:r>
            <a:r>
              <a:rPr lang="sv-SE" dirty="0" err="1"/>
              <a:t>having</a:t>
            </a:r>
            <a:r>
              <a:rPr lang="sv-SE" dirty="0"/>
              <a:t> a </a:t>
            </a:r>
            <a:r>
              <a:rPr lang="sv-SE" dirty="0" err="1"/>
              <a:t>high</a:t>
            </a:r>
            <a:r>
              <a:rPr lang="sv-SE" dirty="0"/>
              <a:t> </a:t>
            </a:r>
            <a:r>
              <a:rPr lang="sv-SE" dirty="0" err="1"/>
              <a:t>performance</a:t>
            </a:r>
            <a:r>
              <a:rPr lang="sv-SE" dirty="0"/>
              <a:t> and </a:t>
            </a:r>
            <a:r>
              <a:rPr lang="sv-SE" dirty="0" err="1"/>
              <a:t>manage</a:t>
            </a:r>
            <a:r>
              <a:rPr lang="sv-SE" dirty="0"/>
              <a:t> to </a:t>
            </a:r>
            <a:r>
              <a:rPr lang="sv-SE" dirty="0" err="1"/>
              <a:t>adapt</a:t>
            </a:r>
            <a:r>
              <a:rPr lang="sv-SE" dirty="0"/>
              <a:t> to the </a:t>
            </a:r>
            <a:r>
              <a:rPr lang="sv-SE" dirty="0" err="1"/>
              <a:t>situaiton</a:t>
            </a:r>
            <a:endParaRPr lang="sv-SE" dirty="0"/>
          </a:p>
          <a:p>
            <a:endParaRPr lang="sv-SE" dirty="0"/>
          </a:p>
          <a:p>
            <a:r>
              <a:rPr lang="en-US" sz="1200" b="0" i="0" kern="1200" dirty="0">
                <a:solidFill>
                  <a:schemeClr val="tx1"/>
                </a:solidFill>
                <a:effectLst/>
                <a:latin typeface="+mn-lt"/>
                <a:ea typeface="+mn-ea"/>
                <a:cs typeface="+mn-cs"/>
              </a:rPr>
              <a:t>The Swedish Research Council has decided on the applications to be awarded 32 grants within the call Research infrastructure of national interest. Our total grant amount for 2022-2027 is 1,3 billion SEK.</a:t>
            </a:r>
            <a:endParaRPr lang="sv-SE" dirty="0"/>
          </a:p>
        </p:txBody>
      </p:sp>
      <p:sp>
        <p:nvSpPr>
          <p:cNvPr id="4" name="Platshållare för bildnummer 3"/>
          <p:cNvSpPr>
            <a:spLocks noGrp="1"/>
          </p:cNvSpPr>
          <p:nvPr>
            <p:ph type="sldNum" sz="quarter" idx="10"/>
          </p:nvPr>
        </p:nvSpPr>
        <p:spPr/>
        <p:txBody>
          <a:bodyPr/>
          <a:lstStyle/>
          <a:p>
            <a:fld id="{D0B863A3-F6DA-432C-A68C-0B1EB56ED58E}" type="slidenum">
              <a:rPr lang="sv-SE" smtClean="0"/>
              <a:t>4</a:t>
            </a:fld>
            <a:endParaRPr lang="sv-SE"/>
          </a:p>
        </p:txBody>
      </p:sp>
    </p:spTree>
    <p:extLst>
      <p:ext uri="{BB962C8B-B14F-4D97-AF65-F5344CB8AC3E}">
        <p14:creationId xmlns:p14="http://schemas.microsoft.com/office/powerpoint/2010/main" val="566925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spcBef>
                <a:spcPts val="1300"/>
              </a:spcBef>
            </a:pPr>
            <a:r>
              <a:rPr lang="sv-SE" dirty="0"/>
              <a:t>Utlysning till slutet av året om ny infrastruktur för storskaliga beräkningar (SNIC), (inlämnade synpunkter till 5 november)</a:t>
            </a:r>
          </a:p>
          <a:p>
            <a:pPr>
              <a:spcBef>
                <a:spcPts val="1300"/>
              </a:spcBef>
            </a:pPr>
            <a:endParaRPr lang="sv-SE" dirty="0"/>
          </a:p>
          <a:p>
            <a:pPr>
              <a:spcBef>
                <a:spcPts val="1300"/>
              </a:spcBef>
            </a:pPr>
            <a:r>
              <a:rPr lang="sv-SE" dirty="0"/>
              <a:t>Behovsinventeringen om ny eller utvecklad infrastruktur: 45 förslag kom in, resultat publiceras under våren 2022</a:t>
            </a:r>
          </a:p>
          <a:p>
            <a:pPr>
              <a:spcBef>
                <a:spcPts val="1300"/>
              </a:spcBef>
            </a:pPr>
            <a:endParaRPr lang="sv-SE" dirty="0"/>
          </a:p>
          <a:p>
            <a:pPr>
              <a:spcBef>
                <a:spcPts val="1300"/>
              </a:spcBef>
            </a:pPr>
            <a:r>
              <a:rPr lang="sv-SE" dirty="0"/>
              <a:t>Valberedningarna utsedda för elektorsval till styrelse och ämnesråd 2022-2024. 14 december sker valet. </a:t>
            </a:r>
          </a:p>
          <a:p>
            <a:pPr>
              <a:spcBef>
                <a:spcPts val="1300"/>
              </a:spcBef>
            </a:pPr>
            <a:endParaRPr lang="sv-SE" dirty="0"/>
          </a:p>
          <a:p>
            <a:pPr>
              <a:spcBef>
                <a:spcPts val="1300"/>
              </a:spcBef>
            </a:pPr>
            <a:r>
              <a:rPr lang="sv-SE" dirty="0"/>
              <a:t>Utredningen om organisation, styrning och finansiering av infrastruktur (Krantz) på remiss till 12 januari 2022.</a:t>
            </a:r>
          </a:p>
          <a:p>
            <a:endParaRPr lang="sv-SE" dirty="0"/>
          </a:p>
        </p:txBody>
      </p:sp>
      <p:sp>
        <p:nvSpPr>
          <p:cNvPr id="4" name="Platshållare för bildnummer 3"/>
          <p:cNvSpPr>
            <a:spLocks noGrp="1"/>
          </p:cNvSpPr>
          <p:nvPr>
            <p:ph type="sldNum" sz="quarter" idx="10"/>
          </p:nvPr>
        </p:nvSpPr>
        <p:spPr/>
        <p:txBody>
          <a:bodyPr/>
          <a:lstStyle/>
          <a:p>
            <a:fld id="{D0B863A3-F6DA-432C-A68C-0B1EB56ED58E}" type="slidenum">
              <a:rPr lang="sv-SE" smtClean="0"/>
              <a:t>5</a:t>
            </a:fld>
            <a:endParaRPr lang="sv-SE"/>
          </a:p>
        </p:txBody>
      </p:sp>
    </p:spTree>
    <p:extLst>
      <p:ext uri="{BB962C8B-B14F-4D97-AF65-F5344CB8AC3E}">
        <p14:creationId xmlns:p14="http://schemas.microsoft.com/office/powerpoint/2010/main" val="2925881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The RFI </a:t>
            </a:r>
            <a:r>
              <a:rPr lang="sv-SE" dirty="0" err="1"/>
              <a:t>funding</a:t>
            </a:r>
            <a:r>
              <a:rPr lang="sv-SE" dirty="0"/>
              <a:t> process starts </a:t>
            </a:r>
            <a:r>
              <a:rPr lang="sv-SE" dirty="0" err="1"/>
              <a:t>with</a:t>
            </a:r>
            <a:r>
              <a:rPr lang="sv-SE" dirty="0"/>
              <a:t> a </a:t>
            </a:r>
            <a:r>
              <a:rPr lang="sv-SE" dirty="0" err="1"/>
              <a:t>needs</a:t>
            </a:r>
            <a:r>
              <a:rPr lang="sv-SE" dirty="0"/>
              <a:t> </a:t>
            </a:r>
            <a:r>
              <a:rPr lang="sv-SE" dirty="0" err="1"/>
              <a:t>inventory</a:t>
            </a:r>
            <a:r>
              <a:rPr lang="sv-SE" dirty="0"/>
              <a:t> </a:t>
            </a:r>
            <a:r>
              <a:rPr lang="sv-SE" dirty="0" err="1"/>
              <a:t>which</a:t>
            </a:r>
            <a:r>
              <a:rPr lang="sv-SE" dirty="0"/>
              <a:t> is </a:t>
            </a:r>
            <a:r>
              <a:rPr lang="sv-SE" dirty="0" err="1"/>
              <a:t>initiated</a:t>
            </a:r>
            <a:r>
              <a:rPr lang="sv-SE" dirty="0"/>
              <a:t> </a:t>
            </a:r>
            <a:r>
              <a:rPr lang="sv-SE" dirty="0" err="1"/>
              <a:t>every</a:t>
            </a:r>
            <a:r>
              <a:rPr lang="sv-SE" dirty="0"/>
              <a:t> </a:t>
            </a:r>
            <a:r>
              <a:rPr lang="sv-SE" dirty="0" err="1"/>
              <a:t>two</a:t>
            </a:r>
            <a:r>
              <a:rPr lang="sv-SE" dirty="0"/>
              <a:t> </a:t>
            </a:r>
            <a:r>
              <a:rPr lang="sv-SE" dirty="0" err="1"/>
              <a:t>years</a:t>
            </a:r>
            <a:endParaRPr lang="sv-SE" dirty="0"/>
          </a:p>
          <a:p>
            <a:r>
              <a:rPr lang="sv-SE" dirty="0"/>
              <a:t>To be </a:t>
            </a:r>
            <a:r>
              <a:rPr lang="sv-SE" dirty="0" err="1"/>
              <a:t>selected</a:t>
            </a:r>
            <a:r>
              <a:rPr lang="sv-SE" dirty="0"/>
              <a:t> a </a:t>
            </a:r>
            <a:r>
              <a:rPr lang="sv-SE" dirty="0" err="1"/>
              <a:t>proposal</a:t>
            </a:r>
            <a:r>
              <a:rPr lang="sv-SE" baseline="0" dirty="0"/>
              <a:t> must be </a:t>
            </a:r>
            <a:r>
              <a:rPr lang="sv-SE" baseline="0" dirty="0" err="1"/>
              <a:t>categorized</a:t>
            </a:r>
            <a:r>
              <a:rPr lang="sv-SE" baseline="0" dirty="0"/>
              <a:t> as a </a:t>
            </a:r>
            <a:r>
              <a:rPr lang="sv-SE" baseline="0" dirty="0" err="1"/>
              <a:t>high</a:t>
            </a:r>
            <a:r>
              <a:rPr lang="sv-SE" baseline="0" dirty="0"/>
              <a:t> </a:t>
            </a:r>
            <a:r>
              <a:rPr lang="sv-SE" baseline="0" dirty="0" err="1"/>
              <a:t>priority</a:t>
            </a:r>
            <a:r>
              <a:rPr lang="sv-SE" baseline="0" dirty="0"/>
              <a:t> </a:t>
            </a:r>
            <a:r>
              <a:rPr lang="sv-SE" baseline="0" dirty="0" err="1"/>
              <a:t>need</a:t>
            </a:r>
            <a:r>
              <a:rPr lang="sv-SE" baseline="0" dirty="0"/>
              <a:t> for Sweden</a:t>
            </a:r>
          </a:p>
          <a:p>
            <a:endParaRPr lang="sv-SE" baseline="0" dirty="0"/>
          </a:p>
          <a:p>
            <a:r>
              <a:rPr lang="sv-SE" baseline="0" dirty="0"/>
              <a:t>The full process </a:t>
            </a:r>
            <a:r>
              <a:rPr lang="sv-SE" baseline="0" dirty="0" err="1"/>
              <a:t>takes</a:t>
            </a:r>
            <a:r>
              <a:rPr lang="sv-SE" baseline="0" dirty="0"/>
              <a:t> </a:t>
            </a:r>
            <a:r>
              <a:rPr lang="sv-SE" baseline="0" dirty="0" err="1"/>
              <a:t>about</a:t>
            </a:r>
            <a:r>
              <a:rPr lang="sv-SE" baseline="0" dirty="0"/>
              <a:t> </a:t>
            </a:r>
            <a:r>
              <a:rPr lang="sv-SE" baseline="0" dirty="0" err="1"/>
              <a:t>two</a:t>
            </a:r>
            <a:r>
              <a:rPr lang="sv-SE" baseline="0" dirty="0"/>
              <a:t> </a:t>
            </a:r>
            <a:r>
              <a:rPr lang="sv-SE" baseline="0" dirty="0" err="1"/>
              <a:t>years</a:t>
            </a:r>
            <a:r>
              <a:rPr lang="sv-SE" baseline="0" dirty="0"/>
              <a:t> from </a:t>
            </a:r>
            <a:r>
              <a:rPr lang="sv-SE" baseline="0" dirty="0" err="1"/>
              <a:t>needs</a:t>
            </a:r>
            <a:r>
              <a:rPr lang="sv-SE" baseline="0" dirty="0"/>
              <a:t> </a:t>
            </a:r>
            <a:r>
              <a:rPr lang="sv-SE" baseline="0" dirty="0" err="1"/>
              <a:t>inventory</a:t>
            </a:r>
            <a:r>
              <a:rPr lang="sv-SE" baseline="0" dirty="0"/>
              <a:t> to the grant decision.</a:t>
            </a:r>
            <a:endParaRPr lang="sv-SE" dirty="0"/>
          </a:p>
          <a:p>
            <a:endParaRPr lang="sv-SE" baseline="0" dirty="0"/>
          </a:p>
          <a:p>
            <a:r>
              <a:rPr lang="sv-SE" baseline="0" dirty="0"/>
              <a:t>So </a:t>
            </a:r>
            <a:r>
              <a:rPr lang="sv-SE" baseline="0" dirty="0" err="1"/>
              <a:t>year</a:t>
            </a:r>
            <a:r>
              <a:rPr lang="sv-SE" baseline="0" dirty="0"/>
              <a:t> </a:t>
            </a:r>
            <a:r>
              <a:rPr lang="sv-SE" baseline="0" dirty="0" err="1"/>
              <a:t>one</a:t>
            </a:r>
            <a:r>
              <a:rPr lang="sv-SE" baseline="0" dirty="0"/>
              <a:t> starts </a:t>
            </a:r>
            <a:r>
              <a:rPr lang="sv-SE" baseline="0" dirty="0" err="1"/>
              <a:t>with</a:t>
            </a:r>
            <a:r>
              <a:rPr lang="sv-SE" baseline="0" dirty="0"/>
              <a:t> the ”</a:t>
            </a:r>
            <a:r>
              <a:rPr lang="sv-SE" baseline="0" dirty="0" err="1"/>
              <a:t>Needs</a:t>
            </a:r>
            <a:r>
              <a:rPr lang="sv-SE" baseline="0" dirty="0"/>
              <a:t> </a:t>
            </a:r>
            <a:r>
              <a:rPr lang="sv-SE" baseline="0" dirty="0" err="1"/>
              <a:t>inventory</a:t>
            </a:r>
            <a:r>
              <a:rPr lang="sv-SE" baseline="0" dirty="0"/>
              <a:t>” </a:t>
            </a:r>
            <a:r>
              <a:rPr lang="sv-SE" baseline="0" dirty="0" err="1"/>
              <a:t>where</a:t>
            </a:r>
            <a:r>
              <a:rPr lang="sv-SE" baseline="0" dirty="0"/>
              <a:t> </a:t>
            </a:r>
            <a:r>
              <a:rPr lang="sv-SE" baseline="0" dirty="0" err="1"/>
              <a:t>Needs</a:t>
            </a:r>
            <a:r>
              <a:rPr lang="sv-SE" baseline="0" dirty="0"/>
              <a:t> for </a:t>
            </a:r>
            <a:r>
              <a:rPr lang="sv-SE" baseline="0" dirty="0" err="1"/>
              <a:t>infrastructures</a:t>
            </a:r>
            <a:r>
              <a:rPr lang="sv-SE" baseline="0" dirty="0"/>
              <a:t> </a:t>
            </a:r>
            <a:r>
              <a:rPr lang="sv-SE" baseline="0" dirty="0" err="1"/>
              <a:t>can</a:t>
            </a:r>
            <a:r>
              <a:rPr lang="sv-SE" baseline="0" dirty="0"/>
              <a:t> be </a:t>
            </a:r>
            <a:r>
              <a:rPr lang="sv-SE" baseline="0" dirty="0" err="1"/>
              <a:t>suggested</a:t>
            </a:r>
            <a:r>
              <a:rPr lang="sv-SE" baseline="0" dirty="0"/>
              <a:t> by:</a:t>
            </a:r>
          </a:p>
          <a:p>
            <a:r>
              <a:rPr lang="sv-SE" baseline="0" dirty="0" err="1"/>
              <a:t>Unviersities</a:t>
            </a:r>
            <a:r>
              <a:rPr lang="sv-SE" baseline="0" dirty="0"/>
              <a:t>, </a:t>
            </a:r>
            <a:r>
              <a:rPr lang="sv-SE" baseline="0" dirty="0" err="1"/>
              <a:t>Governmental</a:t>
            </a:r>
            <a:r>
              <a:rPr lang="sv-SE" baseline="0" dirty="0"/>
              <a:t> </a:t>
            </a:r>
            <a:r>
              <a:rPr lang="sv-SE" baseline="0" dirty="0" err="1"/>
              <a:t>agencies</a:t>
            </a:r>
            <a:r>
              <a:rPr lang="sv-SE" baseline="0" dirty="0"/>
              <a:t> </a:t>
            </a:r>
            <a:r>
              <a:rPr lang="sv-SE" baseline="0" dirty="0" err="1"/>
              <a:t>which</a:t>
            </a:r>
            <a:r>
              <a:rPr lang="sv-SE" baseline="0" dirty="0"/>
              <a:t> </a:t>
            </a:r>
            <a:r>
              <a:rPr lang="sv-SE" baseline="0" dirty="0" err="1"/>
              <a:t>fund</a:t>
            </a:r>
            <a:r>
              <a:rPr lang="sv-SE" baseline="0" dirty="0"/>
              <a:t> research as </a:t>
            </a:r>
            <a:r>
              <a:rPr lang="sv-SE" baseline="0" dirty="0" err="1"/>
              <a:t>well</a:t>
            </a:r>
            <a:r>
              <a:rPr lang="sv-SE" baseline="0" dirty="0"/>
              <a:t> as </a:t>
            </a:r>
            <a:r>
              <a:rPr lang="sv-SE" b="1" baseline="0" dirty="0"/>
              <a:t>Scientists</a:t>
            </a:r>
            <a:r>
              <a:rPr lang="sv-SE" baseline="0" dirty="0"/>
              <a:t>!</a:t>
            </a:r>
          </a:p>
          <a:p>
            <a:endParaRPr lang="sv-SE" baseline="0" dirty="0"/>
          </a:p>
          <a:p>
            <a:r>
              <a:rPr lang="sv-SE" baseline="0" dirty="0"/>
              <a:t>The </a:t>
            </a:r>
            <a:r>
              <a:rPr lang="sv-SE" baseline="0" dirty="0" err="1"/>
              <a:t>next</a:t>
            </a:r>
            <a:r>
              <a:rPr lang="sv-SE" baseline="0" dirty="0"/>
              <a:t> step is </a:t>
            </a:r>
            <a:r>
              <a:rPr lang="sv-SE" baseline="0" dirty="0" err="1"/>
              <a:t>evaluation</a:t>
            </a:r>
            <a:r>
              <a:rPr lang="sv-SE" baseline="0" dirty="0"/>
              <a:t> by </a:t>
            </a:r>
            <a:r>
              <a:rPr lang="sv-SE" baseline="0" dirty="0" err="1"/>
              <a:t>RFI´s</a:t>
            </a:r>
            <a:r>
              <a:rPr lang="sv-SE" baseline="0" dirty="0"/>
              <a:t> </a:t>
            </a:r>
            <a:r>
              <a:rPr lang="sv-SE" baseline="0" dirty="0" err="1"/>
              <a:t>advisory</a:t>
            </a:r>
            <a:r>
              <a:rPr lang="sv-SE" baseline="0" dirty="0"/>
              <a:t> panels (</a:t>
            </a:r>
            <a:r>
              <a:rPr lang="sv-SE" baseline="0" dirty="0" err="1"/>
              <a:t>RÅGar</a:t>
            </a:r>
            <a:r>
              <a:rPr lang="sv-SE" baseline="0" dirty="0"/>
              <a:t>), </a:t>
            </a:r>
            <a:r>
              <a:rPr lang="sv-SE" baseline="0" dirty="0" err="1"/>
              <a:t>Scientific</a:t>
            </a:r>
            <a:r>
              <a:rPr lang="sv-SE" baseline="0" dirty="0"/>
              <a:t> Councils </a:t>
            </a:r>
            <a:r>
              <a:rPr lang="sv-SE" baseline="0" dirty="0" err="1"/>
              <a:t>of</a:t>
            </a:r>
            <a:r>
              <a:rPr lang="sv-SE" baseline="0" dirty="0"/>
              <a:t> VR (ämnesråd) and </a:t>
            </a:r>
            <a:r>
              <a:rPr lang="sv-SE" baseline="0" dirty="0" err="1"/>
              <a:t>Universities</a:t>
            </a:r>
            <a:r>
              <a:rPr lang="sv-SE" baseline="0" dirty="0"/>
              <a:t>.</a:t>
            </a:r>
          </a:p>
          <a:p>
            <a:endParaRPr lang="sv-SE" baseline="0" dirty="0"/>
          </a:p>
          <a:p>
            <a:r>
              <a:rPr lang="sv-SE" baseline="0" dirty="0"/>
              <a:t>The Council for Research Infrastructure (RFI) </a:t>
            </a:r>
            <a:r>
              <a:rPr lang="sv-SE" baseline="0" dirty="0" err="1"/>
              <a:t>will</a:t>
            </a:r>
            <a:r>
              <a:rPr lang="sv-SE" baseline="0" dirty="0"/>
              <a:t> </a:t>
            </a:r>
            <a:r>
              <a:rPr lang="sv-SE" baseline="0" dirty="0" err="1"/>
              <a:t>then</a:t>
            </a:r>
            <a:r>
              <a:rPr lang="sv-SE" baseline="0" dirty="0"/>
              <a:t> make the decision regarding </a:t>
            </a:r>
            <a:r>
              <a:rPr lang="sv-SE" baseline="0" dirty="0" err="1"/>
              <a:t>needs</a:t>
            </a:r>
            <a:r>
              <a:rPr lang="sv-SE" baseline="0" dirty="0"/>
              <a:t> </a:t>
            </a:r>
            <a:r>
              <a:rPr lang="sv-SE" baseline="0" dirty="0" err="1"/>
              <a:t>inventory</a:t>
            </a:r>
            <a:r>
              <a:rPr lang="sv-SE" baseline="0" dirty="0"/>
              <a:t> and </a:t>
            </a:r>
            <a:r>
              <a:rPr lang="sv-SE" baseline="0" dirty="0" err="1"/>
              <a:t>publish</a:t>
            </a:r>
            <a:r>
              <a:rPr lang="sv-SE" baseline="0" dirty="0"/>
              <a:t> the </a:t>
            </a:r>
            <a:r>
              <a:rPr lang="sv-SE" baseline="0" dirty="0" err="1"/>
              <a:t>selected</a:t>
            </a:r>
            <a:r>
              <a:rPr lang="sv-SE" baseline="0" dirty="0"/>
              <a:t> </a:t>
            </a:r>
            <a:r>
              <a:rPr lang="sv-SE" baseline="0" dirty="0" err="1"/>
              <a:t>infrastructures</a:t>
            </a:r>
            <a:r>
              <a:rPr lang="sv-SE" baseline="0" dirty="0"/>
              <a:t>.</a:t>
            </a:r>
          </a:p>
          <a:p>
            <a:endParaRPr lang="sv-SE" baseline="0" dirty="0"/>
          </a:p>
          <a:p>
            <a:r>
              <a:rPr lang="sv-SE" baseline="0" dirty="0"/>
              <a:t>The second </a:t>
            </a:r>
            <a:r>
              <a:rPr lang="sv-SE" baseline="0" dirty="0" err="1"/>
              <a:t>year</a:t>
            </a:r>
            <a:r>
              <a:rPr lang="sv-SE" baseline="0" dirty="0"/>
              <a:t> starts </a:t>
            </a:r>
            <a:r>
              <a:rPr lang="sv-SE" baseline="0" dirty="0" err="1"/>
              <a:t>with</a:t>
            </a:r>
            <a:r>
              <a:rPr lang="sv-SE" baseline="0" dirty="0"/>
              <a:t> </a:t>
            </a:r>
            <a:r>
              <a:rPr lang="sv-SE" baseline="0" dirty="0" err="1"/>
              <a:t>that</a:t>
            </a:r>
            <a:r>
              <a:rPr lang="sv-SE" baseline="0" dirty="0"/>
              <a:t> RFI </a:t>
            </a:r>
            <a:r>
              <a:rPr lang="sv-SE" baseline="0" dirty="0" err="1"/>
              <a:t>decides</a:t>
            </a:r>
            <a:r>
              <a:rPr lang="sv-SE" baseline="0" dirty="0"/>
              <a:t> on a call for the </a:t>
            </a:r>
            <a:r>
              <a:rPr lang="sv-SE" baseline="0" dirty="0" err="1"/>
              <a:t>prioritised</a:t>
            </a:r>
            <a:r>
              <a:rPr lang="sv-SE" baseline="0" dirty="0"/>
              <a:t> </a:t>
            </a:r>
            <a:r>
              <a:rPr lang="sv-SE" baseline="0" dirty="0" err="1"/>
              <a:t>infrastructures</a:t>
            </a:r>
            <a:r>
              <a:rPr lang="sv-SE" baseline="0" dirty="0"/>
              <a:t> and </a:t>
            </a:r>
            <a:r>
              <a:rPr lang="sv-SE" baseline="0" dirty="0" err="1"/>
              <a:t>this</a:t>
            </a:r>
            <a:r>
              <a:rPr lang="sv-SE" baseline="0" dirty="0"/>
              <a:t> call is handled </a:t>
            </a:r>
            <a:r>
              <a:rPr lang="sv-SE" baseline="0" dirty="0" err="1"/>
              <a:t>throughout</a:t>
            </a:r>
            <a:r>
              <a:rPr lang="sv-SE" baseline="0" dirty="0"/>
              <a:t> the </a:t>
            </a:r>
            <a:r>
              <a:rPr lang="sv-SE" baseline="0" dirty="0" err="1"/>
              <a:t>year</a:t>
            </a:r>
            <a:r>
              <a:rPr lang="sv-SE" baseline="0" dirty="0"/>
              <a:t>.</a:t>
            </a:r>
          </a:p>
          <a:p>
            <a:endParaRPr lang="sv-SE" baseline="0" dirty="0"/>
          </a:p>
          <a:p>
            <a:r>
              <a:rPr lang="sv-SE" baseline="0" dirty="0"/>
              <a:t>The </a:t>
            </a:r>
            <a:r>
              <a:rPr lang="sv-SE" baseline="0" dirty="0" err="1"/>
              <a:t>application</a:t>
            </a:r>
            <a:r>
              <a:rPr lang="sv-SE" baseline="0" dirty="0"/>
              <a:t> is </a:t>
            </a:r>
            <a:r>
              <a:rPr lang="sv-SE" baseline="0" dirty="0" err="1"/>
              <a:t>made</a:t>
            </a:r>
            <a:r>
              <a:rPr lang="sv-SE" baseline="0" dirty="0"/>
              <a:t> by </a:t>
            </a:r>
            <a:r>
              <a:rPr lang="sv-SE" baseline="0" dirty="0" err="1"/>
              <a:t>universities</a:t>
            </a:r>
            <a:r>
              <a:rPr lang="sv-SE" baseline="0" dirty="0"/>
              <a:t> and </a:t>
            </a:r>
            <a:r>
              <a:rPr lang="sv-SE" baseline="0" dirty="0" err="1"/>
              <a:t>governmental</a:t>
            </a:r>
            <a:r>
              <a:rPr lang="sv-SE" baseline="0" dirty="0"/>
              <a:t> </a:t>
            </a:r>
            <a:r>
              <a:rPr lang="sv-SE" baseline="0" dirty="0" err="1"/>
              <a:t>agencies</a:t>
            </a:r>
            <a:endParaRPr lang="sv-SE" baseline="0" dirty="0"/>
          </a:p>
          <a:p>
            <a:endParaRPr lang="sv-SE" baseline="0" dirty="0"/>
          </a:p>
          <a:p>
            <a:r>
              <a:rPr lang="sv-SE" baseline="0" dirty="0" err="1"/>
              <a:t>Subsequently</a:t>
            </a:r>
            <a:r>
              <a:rPr lang="sv-SE" baseline="0" dirty="0"/>
              <a:t> the </a:t>
            </a:r>
            <a:r>
              <a:rPr lang="sv-SE" baseline="0" dirty="0" err="1"/>
              <a:t>proposals</a:t>
            </a:r>
            <a:r>
              <a:rPr lang="sv-SE" baseline="0" dirty="0"/>
              <a:t> </a:t>
            </a:r>
            <a:r>
              <a:rPr lang="sv-SE" baseline="0" dirty="0" err="1"/>
              <a:t>are</a:t>
            </a:r>
            <a:r>
              <a:rPr lang="sv-SE" baseline="0" dirty="0"/>
              <a:t> </a:t>
            </a:r>
            <a:r>
              <a:rPr lang="sv-SE" baseline="0" dirty="0" err="1"/>
              <a:t>evaluated</a:t>
            </a:r>
            <a:r>
              <a:rPr lang="sv-SE" baseline="0" dirty="0"/>
              <a:t> by an international panel, </a:t>
            </a:r>
            <a:r>
              <a:rPr lang="sv-SE" baseline="0" dirty="0" err="1"/>
              <a:t>RFI:s</a:t>
            </a:r>
            <a:r>
              <a:rPr lang="sv-SE" baseline="0" dirty="0"/>
              <a:t> </a:t>
            </a:r>
            <a:r>
              <a:rPr lang="sv-SE" baseline="0" dirty="0" err="1"/>
              <a:t>advisory</a:t>
            </a:r>
            <a:r>
              <a:rPr lang="sv-SE" baseline="0" dirty="0"/>
              <a:t> </a:t>
            </a:r>
            <a:r>
              <a:rPr lang="sv-SE" baseline="0" dirty="0" err="1"/>
              <a:t>groups</a:t>
            </a:r>
            <a:r>
              <a:rPr lang="sv-SE" baseline="0" dirty="0"/>
              <a:t> (</a:t>
            </a:r>
            <a:r>
              <a:rPr lang="sv-SE" baseline="0" dirty="0" err="1"/>
              <a:t>RÅGar</a:t>
            </a:r>
            <a:r>
              <a:rPr lang="sv-SE" baseline="0" dirty="0"/>
              <a:t>) and </a:t>
            </a:r>
            <a:r>
              <a:rPr lang="sv-SE" baseline="0" dirty="0" err="1"/>
              <a:t>Scientific</a:t>
            </a:r>
            <a:r>
              <a:rPr lang="sv-SE" baseline="0" dirty="0"/>
              <a:t> Councils (ämnesråd) </a:t>
            </a:r>
            <a:r>
              <a:rPr lang="sv-SE" baseline="0" dirty="0" err="1"/>
              <a:t>of</a:t>
            </a:r>
            <a:r>
              <a:rPr lang="sv-SE" baseline="0" dirty="0"/>
              <a:t> VR</a:t>
            </a:r>
          </a:p>
          <a:p>
            <a:endParaRPr lang="sv-SE" baseline="0" dirty="0"/>
          </a:p>
          <a:p>
            <a:r>
              <a:rPr lang="sv-SE" baseline="0" dirty="0" err="1"/>
              <a:t>Finally</a:t>
            </a:r>
            <a:r>
              <a:rPr lang="sv-SE" baseline="0" dirty="0"/>
              <a:t> the decision is </a:t>
            </a:r>
            <a:r>
              <a:rPr lang="sv-SE" baseline="0" dirty="0" err="1"/>
              <a:t>made</a:t>
            </a:r>
            <a:r>
              <a:rPr lang="sv-SE" baseline="0" dirty="0"/>
              <a:t> by RFI</a:t>
            </a:r>
          </a:p>
          <a:p>
            <a:endParaRPr lang="sv-SE" baseline="0" dirty="0"/>
          </a:p>
          <a:p>
            <a:r>
              <a:rPr lang="sv-SE" baseline="0" dirty="0"/>
              <a:t>At </a:t>
            </a:r>
            <a:r>
              <a:rPr lang="sv-SE" baseline="0" dirty="0" err="1"/>
              <a:t>this</a:t>
            </a:r>
            <a:r>
              <a:rPr lang="sv-SE" baseline="0" dirty="0"/>
              <a:t> </a:t>
            </a:r>
            <a:r>
              <a:rPr lang="sv-SE" baseline="0" dirty="0" err="1"/>
              <a:t>time</a:t>
            </a:r>
            <a:r>
              <a:rPr lang="sv-SE" baseline="0" dirty="0"/>
              <a:t> </a:t>
            </a:r>
            <a:r>
              <a:rPr lang="sv-SE" baseline="0" dirty="0" err="1"/>
              <a:t>we</a:t>
            </a:r>
            <a:r>
              <a:rPr lang="sv-SE" baseline="0" dirty="0"/>
              <a:t> </a:t>
            </a:r>
            <a:r>
              <a:rPr lang="sv-SE" baseline="0" dirty="0" err="1"/>
              <a:t>are</a:t>
            </a:r>
            <a:r>
              <a:rPr lang="sv-SE" baseline="0" dirty="0"/>
              <a:t> </a:t>
            </a:r>
            <a:r>
              <a:rPr lang="sv-SE" baseline="0" dirty="0" err="1"/>
              <a:t>here</a:t>
            </a:r>
            <a:r>
              <a:rPr lang="sv-SE" baseline="0" dirty="0"/>
              <a:t>.</a:t>
            </a:r>
          </a:p>
        </p:txBody>
      </p:sp>
      <p:sp>
        <p:nvSpPr>
          <p:cNvPr id="4" name="Platshållare för bildnummer 3"/>
          <p:cNvSpPr>
            <a:spLocks noGrp="1"/>
          </p:cNvSpPr>
          <p:nvPr>
            <p:ph type="sldNum" sz="quarter" idx="10"/>
          </p:nvPr>
        </p:nvSpPr>
        <p:spPr/>
        <p:txBody>
          <a:bodyPr/>
          <a:lstStyle/>
          <a:p>
            <a:fld id="{DBE56EB3-9F78-4CEB-A6FB-4AC7D084831D}" type="slidenum">
              <a:rPr lang="sv-SE" smtClean="0"/>
              <a:t>6</a:t>
            </a:fld>
            <a:endParaRPr lang="sv-SE"/>
          </a:p>
        </p:txBody>
      </p:sp>
    </p:spTree>
    <p:extLst>
      <p:ext uri="{BB962C8B-B14F-4D97-AF65-F5344CB8AC3E}">
        <p14:creationId xmlns:p14="http://schemas.microsoft.com/office/powerpoint/2010/main" val="1479072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Here</a:t>
            </a:r>
            <a:r>
              <a:rPr lang="sv-SE" dirty="0"/>
              <a:t> is an </a:t>
            </a:r>
            <a:r>
              <a:rPr lang="sv-SE" dirty="0" err="1"/>
              <a:t>overview</a:t>
            </a:r>
            <a:r>
              <a:rPr lang="sv-SE" dirty="0"/>
              <a:t> </a:t>
            </a:r>
            <a:r>
              <a:rPr lang="sv-SE" dirty="0" err="1"/>
              <a:t>of</a:t>
            </a:r>
            <a:r>
              <a:rPr lang="sv-SE" dirty="0"/>
              <a:t> </a:t>
            </a:r>
            <a:r>
              <a:rPr lang="sv-SE" dirty="0" err="1"/>
              <a:t>of</a:t>
            </a:r>
            <a:r>
              <a:rPr lang="sv-SE" dirty="0"/>
              <a:t> </a:t>
            </a:r>
            <a:r>
              <a:rPr lang="sv-SE" dirty="0" err="1"/>
              <a:t>some</a:t>
            </a:r>
            <a:r>
              <a:rPr lang="sv-SE" dirty="0"/>
              <a:t> </a:t>
            </a:r>
            <a:r>
              <a:rPr lang="sv-SE" dirty="0" err="1"/>
              <a:t>of</a:t>
            </a:r>
            <a:r>
              <a:rPr lang="sv-SE" dirty="0"/>
              <a:t> the representatives at CERN </a:t>
            </a:r>
            <a:r>
              <a:rPr lang="sv-SE" dirty="0" err="1"/>
              <a:t>which</a:t>
            </a:r>
            <a:r>
              <a:rPr lang="sv-SE" dirty="0"/>
              <a:t> has not </a:t>
            </a:r>
            <a:r>
              <a:rPr lang="sv-SE" dirty="0" err="1"/>
              <a:t>changed</a:t>
            </a:r>
            <a:r>
              <a:rPr lang="sv-SE" dirty="0"/>
              <a:t> </a:t>
            </a:r>
            <a:r>
              <a:rPr lang="sv-SE" dirty="0" err="1"/>
              <a:t>since</a:t>
            </a:r>
            <a:r>
              <a:rPr lang="sv-SE" dirty="0"/>
              <a:t> last </a:t>
            </a:r>
            <a:r>
              <a:rPr lang="sv-SE" dirty="0" err="1"/>
              <a:t>year</a:t>
            </a:r>
            <a:endParaRPr lang="sv-SE" dirty="0"/>
          </a:p>
          <a:p>
            <a:endParaRPr lang="sv-S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Kerstin Jon-And </a:t>
            </a:r>
            <a:r>
              <a:rPr lang="sv-SE" dirty="0" err="1"/>
              <a:t>will</a:t>
            </a:r>
            <a:r>
              <a:rPr lang="sv-SE" dirty="0"/>
              <a:t> in</a:t>
            </a:r>
            <a:r>
              <a:rPr lang="sv-SE" baseline="0" dirty="0"/>
              <a:t> </a:t>
            </a:r>
            <a:r>
              <a:rPr lang="sv-SE" baseline="0" dirty="0" err="1"/>
              <a:t>her</a:t>
            </a:r>
            <a:r>
              <a:rPr lang="sv-SE" baseline="0" dirty="0"/>
              <a:t> </a:t>
            </a:r>
            <a:r>
              <a:rPr lang="sv-SE" baseline="0" dirty="0" err="1"/>
              <a:t>upcoming</a:t>
            </a:r>
            <a:r>
              <a:rPr lang="sv-SE" baseline="0" dirty="0"/>
              <a:t> presentation about CERN go </a:t>
            </a:r>
            <a:r>
              <a:rPr lang="sv-SE" baseline="0" dirty="0" err="1"/>
              <a:t>into</a:t>
            </a:r>
            <a:r>
              <a:rPr lang="sv-SE" baseline="0" dirty="0"/>
              <a:t> </a:t>
            </a:r>
            <a:r>
              <a:rPr lang="sv-SE" baseline="0" dirty="0" err="1"/>
              <a:t>greater</a:t>
            </a:r>
            <a:r>
              <a:rPr lang="sv-SE" baseline="0" dirty="0"/>
              <a:t> </a:t>
            </a:r>
            <a:r>
              <a:rPr lang="sv-SE" baseline="0" dirty="0" err="1"/>
              <a:t>detail</a:t>
            </a:r>
            <a:r>
              <a:rPr lang="sv-SE" baseline="0" dirty="0"/>
              <a:t> regarding the science</a:t>
            </a:r>
          </a:p>
        </p:txBody>
      </p:sp>
      <p:sp>
        <p:nvSpPr>
          <p:cNvPr id="4" name="Platshållare för bildnummer 3"/>
          <p:cNvSpPr>
            <a:spLocks noGrp="1"/>
          </p:cNvSpPr>
          <p:nvPr>
            <p:ph type="sldNum" sz="quarter" idx="10"/>
          </p:nvPr>
        </p:nvSpPr>
        <p:spPr/>
        <p:txBody>
          <a:bodyPr/>
          <a:lstStyle/>
          <a:p>
            <a:fld id="{DBE56EB3-9F78-4CEB-A6FB-4AC7D084831D}" type="slidenum">
              <a:rPr lang="sv-SE" smtClean="0"/>
              <a:t>7</a:t>
            </a:fld>
            <a:endParaRPr lang="sv-SE"/>
          </a:p>
        </p:txBody>
      </p:sp>
    </p:spTree>
    <p:extLst>
      <p:ext uri="{BB962C8B-B14F-4D97-AF65-F5344CB8AC3E}">
        <p14:creationId xmlns:p14="http://schemas.microsoft.com/office/powerpoint/2010/main" val="943866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fontAlgn="ctr"/>
            <a:r>
              <a:rPr lang="sv-SE" b="1" dirty="0"/>
              <a:t>VR </a:t>
            </a:r>
            <a:r>
              <a:rPr lang="sv-SE" b="1" dirty="0" err="1"/>
              <a:t>notes</a:t>
            </a:r>
            <a:r>
              <a:rPr lang="sv-SE" b="1" dirty="0"/>
              <a:t> </a:t>
            </a:r>
            <a:r>
              <a:rPr lang="sv-SE" b="1" dirty="0" err="1"/>
              <a:t>that</a:t>
            </a:r>
            <a:r>
              <a:rPr lang="sv-SE" b="1" dirty="0"/>
              <a:t> the 2020 </a:t>
            </a:r>
            <a:r>
              <a:rPr lang="sv-SE" b="1" dirty="0" err="1"/>
              <a:t>report</a:t>
            </a:r>
            <a:r>
              <a:rPr lang="sv-SE" b="1" dirty="0"/>
              <a:t> </a:t>
            </a:r>
            <a:r>
              <a:rPr lang="sv-SE" b="1" dirty="0" err="1"/>
              <a:t>points</a:t>
            </a:r>
            <a:r>
              <a:rPr lang="sv-SE" b="1" dirty="0"/>
              <a:t> on </a:t>
            </a:r>
            <a:r>
              <a:rPr lang="sv-SE" b="1" dirty="0" err="1"/>
              <a:t>structural</a:t>
            </a:r>
            <a:r>
              <a:rPr lang="sv-SE" b="1" dirty="0"/>
              <a:t> problems and </a:t>
            </a:r>
            <a:r>
              <a:rPr lang="sv-SE" b="1" dirty="0" err="1"/>
              <a:t>that</a:t>
            </a:r>
            <a:r>
              <a:rPr lang="sv-SE" b="1" dirty="0"/>
              <a:t> a </a:t>
            </a:r>
            <a:r>
              <a:rPr lang="sv-SE" b="1" dirty="0" err="1"/>
              <a:t>dedicated</a:t>
            </a:r>
            <a:r>
              <a:rPr lang="sv-SE" b="1" dirty="0"/>
              <a:t> </a:t>
            </a:r>
            <a:r>
              <a:rPr lang="sv-SE" b="1" dirty="0" err="1"/>
              <a:t>working</a:t>
            </a:r>
            <a:r>
              <a:rPr lang="sv-SE" b="1" dirty="0"/>
              <a:t> </a:t>
            </a:r>
            <a:r>
              <a:rPr lang="sv-SE" b="1" dirty="0" err="1"/>
              <a:t>group</a:t>
            </a:r>
            <a:r>
              <a:rPr lang="sv-SE" b="1" dirty="0"/>
              <a:t> must be </a:t>
            </a:r>
            <a:r>
              <a:rPr lang="sv-SE" b="1" dirty="0" err="1"/>
              <a:t>appointed</a:t>
            </a:r>
            <a:r>
              <a:rPr lang="sv-SE" b="1" dirty="0"/>
              <a:t> for the </a:t>
            </a:r>
            <a:r>
              <a:rPr lang="sv-SE" b="1" dirty="0" err="1"/>
              <a:t>purpose</a:t>
            </a:r>
            <a:endParaRPr lang="sv-SE" b="1" dirty="0"/>
          </a:p>
          <a:p>
            <a:pPr fontAlgn="ctr"/>
            <a:endParaRPr lang="sv-SE" b="1" dirty="0"/>
          </a:p>
          <a:p>
            <a:pPr fontAlgn="ctr"/>
            <a:r>
              <a:rPr lang="sv-SE" b="1" dirty="0"/>
              <a:t>VR </a:t>
            </a:r>
            <a:r>
              <a:rPr lang="sv-SE" b="1" dirty="0" err="1"/>
              <a:t>take</a:t>
            </a:r>
            <a:r>
              <a:rPr lang="sv-SE" b="1" dirty="0"/>
              <a:t> the </a:t>
            </a:r>
            <a:r>
              <a:rPr lang="sv-SE" b="1" dirty="0" err="1"/>
              <a:t>issue</a:t>
            </a:r>
            <a:r>
              <a:rPr lang="sv-SE" b="1" dirty="0"/>
              <a:t> </a:t>
            </a:r>
            <a:r>
              <a:rPr lang="sv-SE" b="1" dirty="0" err="1"/>
              <a:t>very</a:t>
            </a:r>
            <a:r>
              <a:rPr lang="sv-SE" b="1" dirty="0"/>
              <a:t> </a:t>
            </a:r>
            <a:r>
              <a:rPr lang="sv-SE" b="1" dirty="0" err="1"/>
              <a:t>seriously</a:t>
            </a:r>
            <a:r>
              <a:rPr lang="sv-SE" b="1" dirty="0"/>
              <a:t> </a:t>
            </a:r>
            <a:r>
              <a:rPr lang="sv-SE" b="1" dirty="0" err="1"/>
              <a:t>although</a:t>
            </a:r>
            <a:r>
              <a:rPr lang="sv-SE" b="1" dirty="0"/>
              <a:t> it is a </a:t>
            </a:r>
            <a:r>
              <a:rPr lang="sv-SE" b="1" dirty="0" err="1"/>
              <a:t>complex</a:t>
            </a:r>
            <a:r>
              <a:rPr lang="sv-SE" b="1" dirty="0"/>
              <a:t> problem </a:t>
            </a:r>
            <a:r>
              <a:rPr lang="sv-SE" b="1" dirty="0" err="1"/>
              <a:t>with</a:t>
            </a:r>
            <a:r>
              <a:rPr lang="sv-SE" b="1" dirty="0"/>
              <a:t> </a:t>
            </a:r>
            <a:r>
              <a:rPr lang="sv-SE" b="1" dirty="0" err="1"/>
              <a:t>many</a:t>
            </a:r>
            <a:r>
              <a:rPr lang="sv-SE" b="1" dirty="0"/>
              <a:t> </a:t>
            </a:r>
            <a:r>
              <a:rPr lang="sv-SE" b="1" dirty="0" err="1"/>
              <a:t>involved</a:t>
            </a:r>
            <a:r>
              <a:rPr lang="sv-SE" b="1" dirty="0"/>
              <a:t> parts and </a:t>
            </a:r>
            <a:r>
              <a:rPr lang="sv-SE" b="1" dirty="0" err="1"/>
              <a:t>challenging</a:t>
            </a:r>
            <a:r>
              <a:rPr lang="sv-SE" b="1" dirty="0"/>
              <a:t> to </a:t>
            </a:r>
            <a:r>
              <a:rPr lang="sv-SE" b="1" dirty="0" err="1"/>
              <a:t>organise</a:t>
            </a:r>
            <a:endParaRPr lang="sv-SE" b="1" dirty="0"/>
          </a:p>
          <a:p>
            <a:endParaRPr lang="sv-SE" b="1" dirty="0"/>
          </a:p>
          <a:p>
            <a:r>
              <a:rPr lang="sv-SE" b="1" dirty="0"/>
              <a:t>It </a:t>
            </a:r>
            <a:r>
              <a:rPr lang="sv-SE" b="1" dirty="0" err="1"/>
              <a:t>takes</a:t>
            </a:r>
            <a:r>
              <a:rPr lang="sv-SE" b="1" dirty="0"/>
              <a:t> </a:t>
            </a:r>
            <a:r>
              <a:rPr lang="sv-SE" b="1" dirty="0" err="1"/>
              <a:t>time</a:t>
            </a:r>
            <a:r>
              <a:rPr lang="sv-SE" b="1" dirty="0"/>
              <a:t> to </a:t>
            </a:r>
            <a:r>
              <a:rPr lang="sv-SE" b="1" dirty="0" err="1"/>
              <a:t>solve</a:t>
            </a:r>
            <a:r>
              <a:rPr lang="sv-SE" b="1" dirty="0"/>
              <a:t> </a:t>
            </a:r>
            <a:r>
              <a:rPr lang="sv-SE" b="1" dirty="0" err="1"/>
              <a:t>these</a:t>
            </a:r>
            <a:r>
              <a:rPr lang="sv-SE" b="1" dirty="0"/>
              <a:t> kind </a:t>
            </a:r>
            <a:r>
              <a:rPr lang="sv-SE" b="1" dirty="0" err="1"/>
              <a:t>of</a:t>
            </a:r>
            <a:r>
              <a:rPr lang="sv-SE" b="1" dirty="0"/>
              <a:t> komplex </a:t>
            </a:r>
            <a:r>
              <a:rPr lang="sv-SE" b="1" dirty="0" err="1"/>
              <a:t>matters</a:t>
            </a:r>
            <a:endParaRPr lang="en-US" b="1" dirty="0"/>
          </a:p>
          <a:p>
            <a:pPr lvl="1" fontAlgn="ctr"/>
            <a:endParaRPr lang="en-US" b="1" dirty="0"/>
          </a:p>
          <a:p>
            <a:pPr lvl="1" fontAlgn="ctr"/>
            <a:r>
              <a:rPr lang="en-US" b="1" dirty="0"/>
              <a:t>When defining projects, there are a number of conditions that we can not control, such as currency, delays and the like that we can not control.</a:t>
            </a:r>
          </a:p>
          <a:p>
            <a:pPr lvl="1" fontAlgn="ctr"/>
            <a:endParaRPr lang="en-US" b="1" dirty="0"/>
          </a:p>
          <a:p>
            <a:pPr lvl="1" fontAlgn="ctr"/>
            <a:r>
              <a:rPr lang="en-US" b="1" dirty="0"/>
              <a:t>The type of grant you manage is somewhere between infrastructure and project grants and sometimes outside VR's standard calls.</a:t>
            </a:r>
            <a:endParaRPr lang="sv-SE" b="1" dirty="0"/>
          </a:p>
          <a:p>
            <a:pPr lvl="1" fontAlgn="ctr"/>
            <a:endParaRPr lang="en-US" b="1" dirty="0"/>
          </a:p>
          <a:p>
            <a:pPr lvl="1" fontAlgn="ctr"/>
            <a:endParaRPr lang="en-US" b="1" dirty="0"/>
          </a:p>
        </p:txBody>
      </p:sp>
      <p:sp>
        <p:nvSpPr>
          <p:cNvPr id="4" name="Platshållare för bildnummer 3"/>
          <p:cNvSpPr>
            <a:spLocks noGrp="1"/>
          </p:cNvSpPr>
          <p:nvPr>
            <p:ph type="sldNum" sz="quarter" idx="5"/>
          </p:nvPr>
        </p:nvSpPr>
        <p:spPr/>
        <p:txBody>
          <a:bodyPr/>
          <a:lstStyle/>
          <a:p>
            <a:fld id="{D0B863A3-F6DA-432C-A68C-0B1EB56ED58E}" type="slidenum">
              <a:rPr lang="sv-SE" smtClean="0"/>
              <a:t>8</a:t>
            </a:fld>
            <a:endParaRPr lang="sv-SE"/>
          </a:p>
        </p:txBody>
      </p:sp>
    </p:spTree>
    <p:extLst>
      <p:ext uri="{BB962C8B-B14F-4D97-AF65-F5344CB8AC3E}">
        <p14:creationId xmlns:p14="http://schemas.microsoft.com/office/powerpoint/2010/main" val="495758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a:t>As a consequence of the report, a working group is appointed to deal with related issues. The working group's tasks will be to shed light on and make proposals regarding infrastructure issues in the intersection between RFI and the NT Council’s areas of responsibility.</a:t>
            </a:r>
          </a:p>
          <a:p>
            <a:endParaRPr lang="en-US" dirty="0"/>
          </a:p>
          <a:p>
            <a:r>
              <a:rPr lang="en-US" dirty="0"/>
              <a:t>They will:</a:t>
            </a:r>
          </a:p>
          <a:p>
            <a:r>
              <a:rPr lang="en-US" dirty="0"/>
              <a:t>Define their assignment based on current and future issues in the areas </a:t>
            </a:r>
          </a:p>
          <a:p>
            <a:r>
              <a:rPr lang="en-US" dirty="0"/>
              <a:t>Review the management of contingency in terms of time and money</a:t>
            </a:r>
          </a:p>
          <a:p>
            <a:endParaRPr lang="en-US" dirty="0"/>
          </a:p>
          <a:p>
            <a:r>
              <a:rPr lang="en-US" dirty="0"/>
              <a:t>The work has started but we are replacing parts of the RFI / NT councils and the new members need to be involved in the issue. Members of the working group who leave can be co-opted. </a:t>
            </a:r>
          </a:p>
          <a:p>
            <a:r>
              <a:rPr lang="en-US" dirty="0"/>
              <a:t>In the spring, it should be possible to start discussions between the universities and VR</a:t>
            </a:r>
            <a:endParaRPr lang="sv-SE" dirty="0"/>
          </a:p>
        </p:txBody>
      </p:sp>
      <p:sp>
        <p:nvSpPr>
          <p:cNvPr id="4" name="Platshållare för bildnummer 3"/>
          <p:cNvSpPr>
            <a:spLocks noGrp="1"/>
          </p:cNvSpPr>
          <p:nvPr>
            <p:ph type="sldNum" sz="quarter" idx="5"/>
          </p:nvPr>
        </p:nvSpPr>
        <p:spPr/>
        <p:txBody>
          <a:bodyPr/>
          <a:lstStyle/>
          <a:p>
            <a:fld id="{D0B863A3-F6DA-432C-A68C-0B1EB56ED58E}" type="slidenum">
              <a:rPr lang="sv-SE" smtClean="0"/>
              <a:t>9</a:t>
            </a:fld>
            <a:endParaRPr lang="sv-SE"/>
          </a:p>
        </p:txBody>
      </p:sp>
    </p:spTree>
    <p:extLst>
      <p:ext uri="{BB962C8B-B14F-4D97-AF65-F5344CB8AC3E}">
        <p14:creationId xmlns:p14="http://schemas.microsoft.com/office/powerpoint/2010/main" val="16659461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stor rubrik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7" name="Bildobjekt 6">
            <a:extLst>
              <a:ext uri="{FF2B5EF4-FFF2-40B4-BE49-F238E27FC236}">
                <a16:creationId xmlns:a16="http://schemas.microsoft.com/office/drawing/2014/main" id="{3C9E4E76-F9C8-4EAB-9012-F85E9DAD946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48013" y="6203154"/>
            <a:ext cx="1242822" cy="181979"/>
          </a:xfrm>
          <a:prstGeom prst="rect">
            <a:avLst/>
          </a:prstGeom>
        </p:spPr>
      </p:pic>
      <p:sp>
        <p:nvSpPr>
          <p:cNvPr id="2" name="Rubrik 1"/>
          <p:cNvSpPr>
            <a:spLocks noGrp="1"/>
          </p:cNvSpPr>
          <p:nvPr>
            <p:ph type="ctrTitle" hasCustomPrompt="1"/>
          </p:nvPr>
        </p:nvSpPr>
        <p:spPr bwMode="white">
          <a:xfrm>
            <a:off x="652464" y="1738364"/>
            <a:ext cx="5838824" cy="1893281"/>
          </a:xfrm>
        </p:spPr>
        <p:txBody>
          <a:bodyPr anchor="t" anchorCtr="0"/>
          <a:lstStyle>
            <a:lvl1pPr algn="l">
              <a:defRPr sz="4500">
                <a:solidFill>
                  <a:schemeClr val="bg1"/>
                </a:solidFill>
              </a:defRPr>
            </a:lvl1pPr>
          </a:lstStyle>
          <a:p>
            <a:r>
              <a:rPr lang="sv-SE" dirty="0"/>
              <a:t>Lägg till rubrik</a:t>
            </a:r>
          </a:p>
        </p:txBody>
      </p:sp>
      <p:sp>
        <p:nvSpPr>
          <p:cNvPr id="3" name="Underrubrik 2"/>
          <p:cNvSpPr>
            <a:spLocks noGrp="1"/>
          </p:cNvSpPr>
          <p:nvPr>
            <p:ph type="subTitle" idx="1" hasCustomPrompt="1"/>
          </p:nvPr>
        </p:nvSpPr>
        <p:spPr bwMode="white">
          <a:xfrm>
            <a:off x="647700" y="4878389"/>
            <a:ext cx="5838824" cy="952500"/>
          </a:xfrm>
        </p:spPr>
        <p:txBody>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Lägg till ingress eller namn och titel på talare</a:t>
            </a:r>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50126" y="511728"/>
            <a:ext cx="416674" cy="502784"/>
          </a:xfrm>
          <a:prstGeom prst="rect">
            <a:avLst/>
          </a:prstGeom>
        </p:spPr>
      </p:pic>
      <p:sp>
        <p:nvSpPr>
          <p:cNvPr id="6" name="Platshållare för text 5">
            <a:extLst>
              <a:ext uri="{FF2B5EF4-FFF2-40B4-BE49-F238E27FC236}">
                <a16:creationId xmlns:a16="http://schemas.microsoft.com/office/drawing/2014/main" id="{91DD4309-40EE-42E6-8901-3E735EF53384}"/>
              </a:ext>
            </a:extLst>
          </p:cNvPr>
          <p:cNvSpPr>
            <a:spLocks noGrp="1"/>
          </p:cNvSpPr>
          <p:nvPr>
            <p:ph type="body" sz="quarter" idx="10" hasCustomPrompt="1"/>
          </p:nvPr>
        </p:nvSpPr>
        <p:spPr bwMode="white">
          <a:xfrm>
            <a:off x="8013701" y="520789"/>
            <a:ext cx="3514800" cy="228720"/>
          </a:xfrm>
        </p:spPr>
        <p:txBody>
          <a:bodyPr/>
          <a:lstStyle>
            <a:lvl1pPr marL="0" indent="0" algn="r">
              <a:buFontTx/>
              <a:buNone/>
              <a:defRPr sz="1000">
                <a:solidFill>
                  <a:schemeClr val="bg1"/>
                </a:solidFill>
              </a:defRPr>
            </a:lvl1pPr>
            <a:lvl2pPr marL="162000" indent="0">
              <a:buFontTx/>
              <a:buNone/>
              <a:defRPr>
                <a:solidFill>
                  <a:schemeClr val="bg1"/>
                </a:solidFill>
              </a:defRPr>
            </a:lvl2pPr>
            <a:lvl3pPr marL="324000" indent="0">
              <a:buFontTx/>
              <a:buNone/>
              <a:defRPr>
                <a:solidFill>
                  <a:schemeClr val="bg1"/>
                </a:solidFill>
              </a:defRPr>
            </a:lvl3pPr>
            <a:lvl4pPr marL="486000" indent="0">
              <a:buFontTx/>
              <a:buNone/>
              <a:defRPr>
                <a:solidFill>
                  <a:schemeClr val="bg1"/>
                </a:solidFill>
              </a:defRPr>
            </a:lvl4pPr>
            <a:lvl5pPr marL="648000" indent="0">
              <a:buFontTx/>
              <a:buNone/>
              <a:defRPr>
                <a:solidFill>
                  <a:schemeClr val="bg1"/>
                </a:solidFill>
              </a:defRPr>
            </a:lvl5pPr>
          </a:lstStyle>
          <a:p>
            <a:pPr lvl="0"/>
            <a:r>
              <a:rPr lang="sv-SE" dirty="0"/>
              <a:t>Ämne / talare</a:t>
            </a:r>
          </a:p>
        </p:txBody>
      </p:sp>
      <p:sp>
        <p:nvSpPr>
          <p:cNvPr id="9" name="Platshållare för text 8">
            <a:extLst>
              <a:ext uri="{FF2B5EF4-FFF2-40B4-BE49-F238E27FC236}">
                <a16:creationId xmlns:a16="http://schemas.microsoft.com/office/drawing/2014/main" id="{39042B7C-2073-4337-A4ED-1AC096ABB186}"/>
              </a:ext>
            </a:extLst>
          </p:cNvPr>
          <p:cNvSpPr>
            <a:spLocks noGrp="1"/>
          </p:cNvSpPr>
          <p:nvPr>
            <p:ph type="body" sz="quarter" idx="11" hasCustomPrompt="1"/>
          </p:nvPr>
        </p:nvSpPr>
        <p:spPr bwMode="white">
          <a:xfrm>
            <a:off x="652464" y="3752851"/>
            <a:ext cx="5838824" cy="952500"/>
          </a:xfrm>
        </p:spPr>
        <p:txBody>
          <a:bodyPr/>
          <a:lstStyle>
            <a:lvl1pPr marL="0" indent="0">
              <a:buFontTx/>
              <a:buNone/>
              <a:defRPr sz="2400" b="1">
                <a:solidFill>
                  <a:schemeClr val="bg1"/>
                </a:solidFill>
                <a:latin typeface="+mj-lt"/>
              </a:defRPr>
            </a:lvl1pPr>
            <a:lvl2pPr marL="162000" indent="0">
              <a:buFontTx/>
              <a:buNone/>
              <a:defRPr>
                <a:solidFill>
                  <a:schemeClr val="bg1"/>
                </a:solidFill>
              </a:defRPr>
            </a:lvl2pPr>
            <a:lvl3pPr marL="324000" indent="0">
              <a:buFontTx/>
              <a:buNone/>
              <a:defRPr>
                <a:solidFill>
                  <a:schemeClr val="bg1"/>
                </a:solidFill>
              </a:defRPr>
            </a:lvl3pPr>
            <a:lvl4pPr marL="486000" indent="0">
              <a:buFontTx/>
              <a:buNone/>
              <a:defRPr>
                <a:solidFill>
                  <a:schemeClr val="bg1"/>
                </a:solidFill>
              </a:defRPr>
            </a:lvl4pPr>
            <a:lvl5pPr marL="648000" indent="0">
              <a:buFontTx/>
              <a:buNone/>
              <a:defRPr>
                <a:solidFill>
                  <a:schemeClr val="bg1"/>
                </a:solidFill>
              </a:defRPr>
            </a:lvl5pPr>
          </a:lstStyle>
          <a:p>
            <a:pPr lvl="0"/>
            <a:r>
              <a:rPr lang="sv-SE" dirty="0"/>
              <a:t>Lägg till underrubrik</a:t>
            </a:r>
          </a:p>
        </p:txBody>
      </p:sp>
    </p:spTree>
    <p:extLst>
      <p:ext uri="{BB962C8B-B14F-4D97-AF65-F5344CB8AC3E}">
        <p14:creationId xmlns:p14="http://schemas.microsoft.com/office/powerpoint/2010/main" val="51211231"/>
      </p:ext>
    </p:extLst>
  </p:cSld>
  <p:clrMapOvr>
    <a:masterClrMapping/>
  </p:clrMapOvr>
  <p:extLst mod="1">
    <p:ext uri="{DCECCB84-F9BA-43D5-87BE-67443E8EF086}">
      <p15:sldGuideLst xmlns:p15="http://schemas.microsoft.com/office/powerpoint/2012/main">
        <p15:guide id="1" orient="horz" pos="1093" userDrawn="1">
          <p15:clr>
            <a:srgbClr val="FBAE40"/>
          </p15:clr>
        </p15:guide>
        <p15:guide id="2" pos="408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Utvecklingsforskning kapitelsida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solidFill>
            <a:srgbClr val="A0EB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a:xfrm>
            <a:off x="652463" y="1738364"/>
            <a:ext cx="6559549" cy="1893281"/>
          </a:xfrm>
        </p:spPr>
        <p:txBody>
          <a:bodyPr anchor="t" anchorCtr="0"/>
          <a:lstStyle>
            <a:lvl1pPr algn="l">
              <a:defRPr sz="4500" b="0">
                <a:solidFill>
                  <a:schemeClr val="tx1"/>
                </a:solidFill>
              </a:defRPr>
            </a:lvl1pPr>
          </a:lstStyle>
          <a:p>
            <a:r>
              <a:rPr lang="sv-SE" dirty="0"/>
              <a:t>Lägg till rubrik</a:t>
            </a:r>
          </a:p>
        </p:txBody>
      </p:sp>
      <p:sp>
        <p:nvSpPr>
          <p:cNvPr id="3" name="Underrubrik 2"/>
          <p:cNvSpPr>
            <a:spLocks noGrp="1"/>
          </p:cNvSpPr>
          <p:nvPr>
            <p:ph type="subTitle" idx="1" hasCustomPrompt="1"/>
          </p:nvPr>
        </p:nvSpPr>
        <p:spPr>
          <a:xfrm>
            <a:off x="652463" y="4105275"/>
            <a:ext cx="6559549" cy="1142625"/>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dirty="0"/>
              <a:t>Lägg till underrubrik </a:t>
            </a:r>
            <a:br>
              <a:rPr lang="sv-SE" dirty="0"/>
            </a:br>
            <a:r>
              <a:rPr lang="sv-SE" dirty="0"/>
              <a:t>obs! färgen används endast till utvecklingsforskning</a:t>
            </a:r>
          </a:p>
          <a:p>
            <a:endParaRPr lang="sv-SE" dirty="0"/>
          </a:p>
          <a:p>
            <a:endParaRPr lang="sv-SE" dirty="0"/>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0126" y="511819"/>
            <a:ext cx="416674" cy="502601"/>
          </a:xfrm>
          <a:prstGeom prst="rect">
            <a:avLst/>
          </a:prstGeom>
        </p:spPr>
      </p:pic>
      <p:pic>
        <p:nvPicPr>
          <p:cNvPr id="11" name="Bildobjekt 10">
            <a:extLst>
              <a:ext uri="{FF2B5EF4-FFF2-40B4-BE49-F238E27FC236}">
                <a16:creationId xmlns:a16="http://schemas.microsoft.com/office/drawing/2014/main" id="{3B256B7B-9516-4A8B-A341-6FCA513AD57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50354" y="6203154"/>
            <a:ext cx="1238140" cy="181979"/>
          </a:xfrm>
          <a:prstGeom prst="rect">
            <a:avLst/>
          </a:prstGeom>
        </p:spPr>
      </p:pic>
    </p:spTree>
    <p:extLst>
      <p:ext uri="{BB962C8B-B14F-4D97-AF65-F5344CB8AC3E}">
        <p14:creationId xmlns:p14="http://schemas.microsoft.com/office/powerpoint/2010/main" val="1728062249"/>
      </p:ext>
    </p:extLst>
  </p:cSld>
  <p:clrMapOvr>
    <a:masterClrMapping/>
  </p:clrMapOvr>
  <p:extLst mod="1">
    <p:ext uri="{DCECCB84-F9BA-43D5-87BE-67443E8EF086}">
      <p15:sldGuideLst xmlns:p15="http://schemas.microsoft.com/office/powerpoint/2012/main">
        <p15:guide id="1" orient="horz" pos="1086" userDrawn="1">
          <p15:clr>
            <a:srgbClr val="FBAE40"/>
          </p15:clr>
        </p15:guide>
        <p15:guide id="2" orient="horz" pos="2586" userDrawn="1">
          <p15:clr>
            <a:srgbClr val="FBAE40"/>
          </p15:clr>
        </p15:guide>
        <p15:guide id="3" pos="4543"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ubrik, text och bild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5837236" cy="10159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5" y="2471738"/>
            <a:ext cx="5043488" cy="3370263"/>
          </a:xfrm>
        </p:spPr>
        <p:txBody>
          <a:bodyPr numCol="1" spcCol="0"/>
          <a:lstStyle>
            <a:lvl1pPr marL="0" indent="0">
              <a:buFontTx/>
              <a:buNone/>
              <a:defRPr/>
            </a:lvl1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
        <p:nvSpPr>
          <p:cNvPr id="4" name="Platshållare för bild 3">
            <a:extLst>
              <a:ext uri="{FF2B5EF4-FFF2-40B4-BE49-F238E27FC236}">
                <a16:creationId xmlns:a16="http://schemas.microsoft.com/office/drawing/2014/main" id="{EEC484B5-3FE3-4355-8AA8-2AEE8E254BB0}"/>
              </a:ext>
            </a:extLst>
          </p:cNvPr>
          <p:cNvSpPr>
            <a:spLocks noGrp="1"/>
          </p:cNvSpPr>
          <p:nvPr>
            <p:ph type="pic" sz="quarter" idx="14" hasCustomPrompt="1"/>
          </p:nvPr>
        </p:nvSpPr>
        <p:spPr>
          <a:xfrm>
            <a:off x="6491289" y="2471738"/>
            <a:ext cx="5043812" cy="3370263"/>
          </a:xfrm>
        </p:spPr>
        <p:txBody>
          <a:bodyPr/>
          <a:lstStyle>
            <a:lvl1pPr marL="0" indent="0">
              <a:buFontTx/>
              <a:buNone/>
              <a:defRPr sz="1400"/>
            </a:lvl1pPr>
          </a:lstStyle>
          <a:p>
            <a:r>
              <a:rPr lang="sv-SE" sz="1400" dirty="0"/>
              <a:t>Dra bilden till platshållaren eller klicka på ikonen för att lägga till bild</a:t>
            </a:r>
          </a:p>
        </p:txBody>
      </p:sp>
      <p:sp>
        <p:nvSpPr>
          <p:cNvPr id="6" name="Platshållare för text 5">
            <a:extLst>
              <a:ext uri="{FF2B5EF4-FFF2-40B4-BE49-F238E27FC236}">
                <a16:creationId xmlns:a16="http://schemas.microsoft.com/office/drawing/2014/main" id="{A67436A9-A78C-4C29-908A-BB6DF3972677}"/>
              </a:ext>
            </a:extLst>
          </p:cNvPr>
          <p:cNvSpPr>
            <a:spLocks noGrp="1"/>
          </p:cNvSpPr>
          <p:nvPr>
            <p:ph type="body" sz="quarter" idx="15" hasCustomPrompt="1"/>
          </p:nvPr>
        </p:nvSpPr>
        <p:spPr>
          <a:xfrm>
            <a:off x="6489701" y="5913439"/>
            <a:ext cx="5049838" cy="279400"/>
          </a:xfrm>
        </p:spPr>
        <p:txBody>
          <a:bodyPr/>
          <a:lstStyle>
            <a:lvl1pPr marL="0" indent="0">
              <a:buFontTx/>
              <a:buNone/>
              <a:defRPr sz="1200" b="1"/>
            </a:lvl1pPr>
          </a:lstStyle>
          <a:p>
            <a:pPr lvl="0"/>
            <a:r>
              <a:rPr lang="sv-SE" dirty="0"/>
              <a:t>Lägg till bildtext</a:t>
            </a:r>
          </a:p>
        </p:txBody>
      </p:sp>
    </p:spTree>
    <p:extLst>
      <p:ext uri="{BB962C8B-B14F-4D97-AF65-F5344CB8AC3E}">
        <p14:creationId xmlns:p14="http://schemas.microsoft.com/office/powerpoint/2010/main" val="1799730858"/>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tat och bild_2018">
    <p:spTree>
      <p:nvGrpSpPr>
        <p:cNvPr id="1" name=""/>
        <p:cNvGrpSpPr/>
        <p:nvPr/>
      </p:nvGrpSpPr>
      <p:grpSpPr>
        <a:xfrm>
          <a:off x="0" y="0"/>
          <a:ext cx="0" cy="0"/>
          <a:chOff x="0" y="0"/>
          <a:chExt cx="0" cy="0"/>
        </a:xfrm>
      </p:grpSpPr>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hasCustomPrompt="1"/>
          </p:nvPr>
        </p:nvSpPr>
        <p:spPr>
          <a:xfrm>
            <a:off x="1570383" y="2610497"/>
            <a:ext cx="4110451" cy="2425148"/>
          </a:xfrm>
        </p:spPr>
        <p:txBody>
          <a:bodyPr numCol="1" spcCol="0"/>
          <a:lstStyle>
            <a:lvl1pPr marL="0" indent="0">
              <a:buFontTx/>
              <a:buNone/>
              <a:defRPr sz="2000"/>
            </a:lvl1pPr>
          </a:lstStyle>
          <a:p>
            <a:pPr lvl="0"/>
            <a:r>
              <a:rPr lang="sv-SE" dirty="0"/>
              <a:t>Citattext</a:t>
            </a:r>
          </a:p>
        </p:txBody>
      </p:sp>
      <p:sp>
        <p:nvSpPr>
          <p:cNvPr id="4" name="Platshållare för bild 3">
            <a:extLst>
              <a:ext uri="{FF2B5EF4-FFF2-40B4-BE49-F238E27FC236}">
                <a16:creationId xmlns:a16="http://schemas.microsoft.com/office/drawing/2014/main" id="{EEC484B5-3FE3-4355-8AA8-2AEE8E254BB0}"/>
              </a:ext>
            </a:extLst>
          </p:cNvPr>
          <p:cNvSpPr>
            <a:spLocks noGrp="1"/>
          </p:cNvSpPr>
          <p:nvPr>
            <p:ph type="pic" sz="quarter" idx="14" hasCustomPrompt="1"/>
          </p:nvPr>
        </p:nvSpPr>
        <p:spPr>
          <a:xfrm>
            <a:off x="6491289" y="1143000"/>
            <a:ext cx="5043812" cy="4699001"/>
          </a:xfrm>
        </p:spPr>
        <p:txBody>
          <a:bodyPr/>
          <a:lstStyle>
            <a:lvl1pPr marL="0" indent="0">
              <a:buFontTx/>
              <a:buNone/>
              <a:defRPr sz="1400"/>
            </a:lvl1pPr>
          </a:lstStyle>
          <a:p>
            <a:r>
              <a:rPr lang="sv-SE" sz="1400" dirty="0"/>
              <a:t>Dra bilden till platshållaren eller klicka på ikonen för att lägga till bild</a:t>
            </a:r>
          </a:p>
        </p:txBody>
      </p:sp>
      <p:sp>
        <p:nvSpPr>
          <p:cNvPr id="6" name="Platshållare för text 5">
            <a:extLst>
              <a:ext uri="{FF2B5EF4-FFF2-40B4-BE49-F238E27FC236}">
                <a16:creationId xmlns:a16="http://schemas.microsoft.com/office/drawing/2014/main" id="{A67436A9-A78C-4C29-908A-BB6DF3972677}"/>
              </a:ext>
            </a:extLst>
          </p:cNvPr>
          <p:cNvSpPr>
            <a:spLocks noGrp="1"/>
          </p:cNvSpPr>
          <p:nvPr>
            <p:ph type="body" sz="quarter" idx="15" hasCustomPrompt="1"/>
          </p:nvPr>
        </p:nvSpPr>
        <p:spPr>
          <a:xfrm>
            <a:off x="6489701" y="5913439"/>
            <a:ext cx="5049838" cy="279400"/>
          </a:xfrm>
        </p:spPr>
        <p:txBody>
          <a:bodyPr/>
          <a:lstStyle>
            <a:lvl1pPr marL="0" indent="0">
              <a:buFontTx/>
              <a:buNone/>
              <a:defRPr sz="1200" b="1"/>
            </a:lvl1pPr>
          </a:lstStyle>
          <a:p>
            <a:pPr lvl="0"/>
            <a:r>
              <a:rPr lang="sv-SE" dirty="0"/>
              <a:t>Lägg till bildtext</a:t>
            </a:r>
          </a:p>
        </p:txBody>
      </p:sp>
      <p:sp>
        <p:nvSpPr>
          <p:cNvPr id="8" name="Platshållare för text 5">
            <a:extLst>
              <a:ext uri="{FF2B5EF4-FFF2-40B4-BE49-F238E27FC236}">
                <a16:creationId xmlns:a16="http://schemas.microsoft.com/office/drawing/2014/main" id="{A67436A9-A78C-4C29-908A-BB6DF3972677}"/>
              </a:ext>
            </a:extLst>
          </p:cNvPr>
          <p:cNvSpPr>
            <a:spLocks noGrp="1"/>
          </p:cNvSpPr>
          <p:nvPr>
            <p:ph type="body" sz="quarter" idx="16" hasCustomPrompt="1"/>
          </p:nvPr>
        </p:nvSpPr>
        <p:spPr>
          <a:xfrm>
            <a:off x="648805" y="4966195"/>
            <a:ext cx="5049838" cy="279400"/>
          </a:xfrm>
        </p:spPr>
        <p:txBody>
          <a:bodyPr/>
          <a:lstStyle>
            <a:lvl1pPr marL="0" indent="0" algn="r">
              <a:buFontTx/>
              <a:buNone/>
              <a:defRPr sz="1200" b="1"/>
            </a:lvl1pPr>
          </a:lstStyle>
          <a:p>
            <a:pPr lvl="0"/>
            <a:r>
              <a:rPr lang="sv-SE" dirty="0"/>
              <a:t>Lägg till Namn</a:t>
            </a:r>
          </a:p>
        </p:txBody>
      </p:sp>
      <p:sp>
        <p:nvSpPr>
          <p:cNvPr id="5" name="textruta 4"/>
          <p:cNvSpPr txBox="1"/>
          <p:nvPr userDrawn="1"/>
        </p:nvSpPr>
        <p:spPr>
          <a:xfrm>
            <a:off x="679268" y="2229404"/>
            <a:ext cx="931817" cy="1785104"/>
          </a:xfrm>
          <a:prstGeom prst="rect">
            <a:avLst/>
          </a:prstGeom>
          <a:noFill/>
        </p:spPr>
        <p:txBody>
          <a:bodyPr wrap="square" lIns="0" tIns="0" rIns="0" bIns="0" rtlCol="0">
            <a:spAutoFit/>
          </a:bodyPr>
          <a:lstStyle/>
          <a:p>
            <a:pPr algn="l"/>
            <a:r>
              <a:rPr lang="sv-SE" sz="11600" b="1" dirty="0">
                <a:solidFill>
                  <a:schemeClr val="accent2"/>
                </a:solidFill>
              </a:rPr>
              <a:t>”</a:t>
            </a:r>
          </a:p>
        </p:txBody>
      </p:sp>
      <p:sp>
        <p:nvSpPr>
          <p:cNvPr id="11" name="Rubrik 6"/>
          <p:cNvSpPr>
            <a:spLocks noGrp="1"/>
          </p:cNvSpPr>
          <p:nvPr>
            <p:ph type="title" hasCustomPrompt="1"/>
          </p:nvPr>
        </p:nvSpPr>
        <p:spPr>
          <a:xfrm>
            <a:off x="652464" y="1104901"/>
            <a:ext cx="5400466" cy="1260612"/>
          </a:xfrm>
        </p:spPr>
        <p:txBody>
          <a:bodyPr/>
          <a:lstStyle>
            <a:lvl1pPr>
              <a:defRPr/>
            </a:lvl1pPr>
          </a:lstStyle>
          <a:p>
            <a:r>
              <a:rPr lang="sv-SE" dirty="0"/>
              <a:t>Lägg till rubrik</a:t>
            </a:r>
          </a:p>
        </p:txBody>
      </p:sp>
    </p:spTree>
    <p:extLst>
      <p:ext uri="{BB962C8B-B14F-4D97-AF65-F5344CB8AC3E}">
        <p14:creationId xmlns:p14="http://schemas.microsoft.com/office/powerpoint/2010/main" val="2435849265"/>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tat, rubrik och stor bild_2018">
    <p:spTree>
      <p:nvGrpSpPr>
        <p:cNvPr id="1" name=""/>
        <p:cNvGrpSpPr/>
        <p:nvPr/>
      </p:nvGrpSpPr>
      <p:grpSpPr>
        <a:xfrm>
          <a:off x="0" y="0"/>
          <a:ext cx="0" cy="0"/>
          <a:chOff x="0" y="0"/>
          <a:chExt cx="0" cy="0"/>
        </a:xfrm>
      </p:grpSpPr>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hasCustomPrompt="1"/>
          </p:nvPr>
        </p:nvSpPr>
        <p:spPr>
          <a:xfrm>
            <a:off x="1570382" y="2706945"/>
            <a:ext cx="4110451" cy="2667663"/>
          </a:xfrm>
        </p:spPr>
        <p:txBody>
          <a:bodyPr numCol="1" spcCol="0"/>
          <a:lstStyle>
            <a:lvl1pPr marL="0" indent="0">
              <a:buFontTx/>
              <a:buNone/>
              <a:defRPr sz="2000"/>
            </a:lvl1pPr>
          </a:lstStyle>
          <a:p>
            <a:pPr lvl="0"/>
            <a:r>
              <a:rPr lang="sv-SE" dirty="0"/>
              <a:t>Citattext</a:t>
            </a:r>
          </a:p>
        </p:txBody>
      </p:sp>
      <p:sp>
        <p:nvSpPr>
          <p:cNvPr id="4" name="Platshållare för bild 3">
            <a:extLst>
              <a:ext uri="{FF2B5EF4-FFF2-40B4-BE49-F238E27FC236}">
                <a16:creationId xmlns:a16="http://schemas.microsoft.com/office/drawing/2014/main" id="{EEC484B5-3FE3-4355-8AA8-2AEE8E254BB0}"/>
              </a:ext>
            </a:extLst>
          </p:cNvPr>
          <p:cNvSpPr>
            <a:spLocks noGrp="1"/>
          </p:cNvSpPr>
          <p:nvPr>
            <p:ph type="pic" sz="quarter" idx="14"/>
          </p:nvPr>
        </p:nvSpPr>
        <p:spPr>
          <a:xfrm>
            <a:off x="6491288" y="505098"/>
            <a:ext cx="5700711" cy="5843452"/>
          </a:xfrm>
        </p:spPr>
        <p:txBody>
          <a:bodyPr/>
          <a:lstStyle>
            <a:lvl1pPr marL="0" indent="0">
              <a:buFontTx/>
              <a:buNone/>
              <a:defRPr sz="1400"/>
            </a:lvl1pPr>
          </a:lstStyle>
          <a:p>
            <a:r>
              <a:rPr lang="sv-SE" sz="1400"/>
              <a:t>Klicka på ikonen för att lägga till en bild</a:t>
            </a:r>
            <a:endParaRPr lang="sv-SE" sz="1400" dirty="0"/>
          </a:p>
        </p:txBody>
      </p:sp>
      <p:sp>
        <p:nvSpPr>
          <p:cNvPr id="8" name="Platshållare för text 5">
            <a:extLst>
              <a:ext uri="{FF2B5EF4-FFF2-40B4-BE49-F238E27FC236}">
                <a16:creationId xmlns:a16="http://schemas.microsoft.com/office/drawing/2014/main" id="{A67436A9-A78C-4C29-908A-BB6DF3972677}"/>
              </a:ext>
            </a:extLst>
          </p:cNvPr>
          <p:cNvSpPr>
            <a:spLocks noGrp="1"/>
          </p:cNvSpPr>
          <p:nvPr>
            <p:ph type="body" sz="quarter" idx="16" hasCustomPrompt="1"/>
          </p:nvPr>
        </p:nvSpPr>
        <p:spPr>
          <a:xfrm>
            <a:off x="666223" y="5270994"/>
            <a:ext cx="5049838" cy="279400"/>
          </a:xfrm>
        </p:spPr>
        <p:txBody>
          <a:bodyPr/>
          <a:lstStyle>
            <a:lvl1pPr marL="0" indent="0" algn="r">
              <a:buFontTx/>
              <a:buNone/>
              <a:defRPr sz="1200" b="1"/>
            </a:lvl1pPr>
          </a:lstStyle>
          <a:p>
            <a:pPr lvl="0"/>
            <a:r>
              <a:rPr lang="sv-SE" dirty="0"/>
              <a:t>Lägg till Namn</a:t>
            </a:r>
          </a:p>
        </p:txBody>
      </p:sp>
      <p:sp>
        <p:nvSpPr>
          <p:cNvPr id="5" name="textruta 4"/>
          <p:cNvSpPr txBox="1"/>
          <p:nvPr userDrawn="1"/>
        </p:nvSpPr>
        <p:spPr>
          <a:xfrm>
            <a:off x="714102" y="2238103"/>
            <a:ext cx="931817" cy="1785104"/>
          </a:xfrm>
          <a:prstGeom prst="rect">
            <a:avLst/>
          </a:prstGeom>
          <a:noFill/>
        </p:spPr>
        <p:txBody>
          <a:bodyPr wrap="square" lIns="0" tIns="0" rIns="0" bIns="0" rtlCol="0">
            <a:spAutoFit/>
          </a:bodyPr>
          <a:lstStyle/>
          <a:p>
            <a:pPr algn="l"/>
            <a:r>
              <a:rPr lang="sv-SE" sz="11600" b="1" dirty="0">
                <a:solidFill>
                  <a:schemeClr val="tx1"/>
                </a:solidFill>
              </a:rPr>
              <a:t>”</a:t>
            </a:r>
          </a:p>
        </p:txBody>
      </p:sp>
      <p:sp>
        <p:nvSpPr>
          <p:cNvPr id="11" name="Rubrik 6"/>
          <p:cNvSpPr>
            <a:spLocks noGrp="1"/>
          </p:cNvSpPr>
          <p:nvPr>
            <p:ph type="title" hasCustomPrompt="1"/>
          </p:nvPr>
        </p:nvSpPr>
        <p:spPr>
          <a:xfrm>
            <a:off x="652464" y="1104901"/>
            <a:ext cx="5400466" cy="1260612"/>
          </a:xfrm>
        </p:spPr>
        <p:txBody>
          <a:bodyPr/>
          <a:lstStyle>
            <a:lvl1pPr>
              <a:defRPr/>
            </a:lvl1pPr>
          </a:lstStyle>
          <a:p>
            <a:r>
              <a:rPr lang="sv-SE" dirty="0"/>
              <a:t>Lägg till rubrik</a:t>
            </a:r>
          </a:p>
        </p:txBody>
      </p:sp>
    </p:spTree>
    <p:extLst>
      <p:ext uri="{BB962C8B-B14F-4D97-AF65-F5344CB8AC3E}">
        <p14:creationId xmlns:p14="http://schemas.microsoft.com/office/powerpoint/2010/main" val="1434800469"/>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nktlista och bild_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5400466" cy="1260612"/>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11" name="Platshållare för bild 3">
            <a:extLst>
              <a:ext uri="{FF2B5EF4-FFF2-40B4-BE49-F238E27FC236}">
                <a16:creationId xmlns:a16="http://schemas.microsoft.com/office/drawing/2014/main" id="{EEC484B5-3FE3-4355-8AA8-2AEE8E254BB0}"/>
              </a:ext>
            </a:extLst>
          </p:cNvPr>
          <p:cNvSpPr>
            <a:spLocks noGrp="1"/>
          </p:cNvSpPr>
          <p:nvPr>
            <p:ph type="pic" sz="quarter" idx="14" hasCustomPrompt="1"/>
          </p:nvPr>
        </p:nvSpPr>
        <p:spPr>
          <a:xfrm>
            <a:off x="6491289" y="1093304"/>
            <a:ext cx="5043812" cy="4748697"/>
          </a:xfrm>
        </p:spPr>
        <p:txBody>
          <a:bodyPr/>
          <a:lstStyle>
            <a:lvl1pPr marL="0" indent="0">
              <a:buFontTx/>
              <a:buNone/>
              <a:defRPr sz="1400"/>
            </a:lvl1pPr>
          </a:lstStyle>
          <a:p>
            <a:r>
              <a:rPr lang="sv-SE" sz="1400" dirty="0"/>
              <a:t>Dra bilden till platshållaren eller klicka på ikonen för att lägga till bild</a:t>
            </a:r>
          </a:p>
        </p:txBody>
      </p:sp>
      <p:sp>
        <p:nvSpPr>
          <p:cNvPr id="12" name="Platshållare för text 5">
            <a:extLst>
              <a:ext uri="{FF2B5EF4-FFF2-40B4-BE49-F238E27FC236}">
                <a16:creationId xmlns:a16="http://schemas.microsoft.com/office/drawing/2014/main" id="{A67436A9-A78C-4C29-908A-BB6DF3972677}"/>
              </a:ext>
            </a:extLst>
          </p:cNvPr>
          <p:cNvSpPr>
            <a:spLocks noGrp="1"/>
          </p:cNvSpPr>
          <p:nvPr>
            <p:ph type="body" sz="quarter" idx="15" hasCustomPrompt="1"/>
          </p:nvPr>
        </p:nvSpPr>
        <p:spPr>
          <a:xfrm>
            <a:off x="6489701" y="5913439"/>
            <a:ext cx="5049838" cy="279400"/>
          </a:xfrm>
        </p:spPr>
        <p:txBody>
          <a:bodyPr/>
          <a:lstStyle>
            <a:lvl1pPr marL="0" indent="0">
              <a:buFontTx/>
              <a:buNone/>
              <a:defRPr sz="1200" b="1"/>
            </a:lvl1pPr>
          </a:lstStyle>
          <a:p>
            <a:pPr lvl="0"/>
            <a:r>
              <a:rPr lang="sv-SE" dirty="0"/>
              <a:t>Lägg till bildtext</a:t>
            </a:r>
          </a:p>
        </p:txBody>
      </p:sp>
      <p:sp>
        <p:nvSpPr>
          <p:cNvPr id="8"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4" y="2471738"/>
            <a:ext cx="5412650" cy="3370263"/>
          </a:xfrm>
        </p:spPr>
        <p:txBody>
          <a:bodyPr numCol="1" spc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771507245"/>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orient="horz" pos="134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nktlista och stor bild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5397816" cy="10159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4" name="Platshållare för bild 3">
            <a:extLst>
              <a:ext uri="{FF2B5EF4-FFF2-40B4-BE49-F238E27FC236}">
                <a16:creationId xmlns:a16="http://schemas.microsoft.com/office/drawing/2014/main" id="{EEC484B5-3FE3-4355-8AA8-2AEE8E254BB0}"/>
              </a:ext>
            </a:extLst>
          </p:cNvPr>
          <p:cNvSpPr>
            <a:spLocks noGrp="1"/>
          </p:cNvSpPr>
          <p:nvPr>
            <p:ph type="pic" sz="quarter" idx="14"/>
          </p:nvPr>
        </p:nvSpPr>
        <p:spPr>
          <a:xfrm>
            <a:off x="6491288" y="518160"/>
            <a:ext cx="5700711" cy="5829300"/>
          </a:xfrm>
        </p:spPr>
        <p:txBody>
          <a:bodyPr/>
          <a:lstStyle>
            <a:lvl1pPr marL="0" indent="0">
              <a:buFontTx/>
              <a:buNone/>
              <a:defRPr sz="1400" baseline="0"/>
            </a:lvl1pPr>
          </a:lstStyle>
          <a:p>
            <a:r>
              <a:rPr lang="sv-SE" sz="1400"/>
              <a:t>Klicka på ikonen för att lägga till en bild</a:t>
            </a:r>
            <a:endParaRPr lang="sv-SE" sz="1400" dirty="0"/>
          </a:p>
        </p:txBody>
      </p:sp>
      <p:sp>
        <p:nvSpPr>
          <p:cNvPr id="6" name="Platshållare för text 5">
            <a:extLst>
              <a:ext uri="{FF2B5EF4-FFF2-40B4-BE49-F238E27FC236}">
                <a16:creationId xmlns:a16="http://schemas.microsoft.com/office/drawing/2014/main" id="{A67436A9-A78C-4C29-908A-BB6DF3972677}"/>
              </a:ext>
            </a:extLst>
          </p:cNvPr>
          <p:cNvSpPr>
            <a:spLocks noGrp="1"/>
          </p:cNvSpPr>
          <p:nvPr>
            <p:ph type="body" sz="quarter" idx="15" hasCustomPrompt="1"/>
          </p:nvPr>
        </p:nvSpPr>
        <p:spPr>
          <a:xfrm>
            <a:off x="6835139" y="5842001"/>
            <a:ext cx="4704399" cy="350838"/>
          </a:xfrm>
        </p:spPr>
        <p:txBody>
          <a:bodyPr/>
          <a:lstStyle>
            <a:lvl1pPr marL="0" indent="0">
              <a:buFontTx/>
              <a:buNone/>
              <a:defRPr sz="1200" b="1">
                <a:solidFill>
                  <a:schemeClr val="bg1"/>
                </a:solidFill>
              </a:defRPr>
            </a:lvl1pPr>
          </a:lstStyle>
          <a:p>
            <a:pPr lvl="0"/>
            <a:r>
              <a:rPr lang="sv-SE" dirty="0"/>
              <a:t>Lägg till bildtext</a:t>
            </a:r>
          </a:p>
        </p:txBody>
      </p:sp>
      <p:sp>
        <p:nvSpPr>
          <p:cNvPr id="8" name="Platshållare för text 2">
            <a:extLst>
              <a:ext uri="{FF2B5EF4-FFF2-40B4-BE49-F238E27FC236}">
                <a16:creationId xmlns:a16="http://schemas.microsoft.com/office/drawing/2014/main" id="{4854A8C7-658A-4D8C-BB61-96835525084C}"/>
              </a:ext>
            </a:extLst>
          </p:cNvPr>
          <p:cNvSpPr>
            <a:spLocks noGrp="1"/>
          </p:cNvSpPr>
          <p:nvPr>
            <p:ph type="body" sz="quarter" idx="16"/>
          </p:nvPr>
        </p:nvSpPr>
        <p:spPr>
          <a:xfrm>
            <a:off x="657224" y="2464525"/>
            <a:ext cx="5412650" cy="3377475"/>
          </a:xfrm>
        </p:spPr>
        <p:txBody>
          <a:bodyPr numCol="1" spc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5430101"/>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ch stor bild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5397816" cy="10159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5" y="2471738"/>
            <a:ext cx="5043488" cy="3370263"/>
          </a:xfrm>
        </p:spPr>
        <p:txBody>
          <a:bodyPr numCol="1" spcCol="0"/>
          <a:lstStyle>
            <a:lvl1pPr marL="0" indent="0">
              <a:buFontTx/>
              <a:buNone/>
              <a:defRPr/>
            </a:lvl1pPr>
          </a:lstStyle>
          <a:p>
            <a:pPr lvl="0"/>
            <a:r>
              <a:rPr lang="sv-SE"/>
              <a:t>Redigera format för bakgrundstext</a:t>
            </a:r>
          </a:p>
        </p:txBody>
      </p:sp>
      <p:sp>
        <p:nvSpPr>
          <p:cNvPr id="4" name="Platshållare för bild 3">
            <a:extLst>
              <a:ext uri="{FF2B5EF4-FFF2-40B4-BE49-F238E27FC236}">
                <a16:creationId xmlns:a16="http://schemas.microsoft.com/office/drawing/2014/main" id="{EEC484B5-3FE3-4355-8AA8-2AEE8E254BB0}"/>
              </a:ext>
            </a:extLst>
          </p:cNvPr>
          <p:cNvSpPr>
            <a:spLocks noGrp="1"/>
          </p:cNvSpPr>
          <p:nvPr>
            <p:ph type="pic" sz="quarter" idx="14"/>
          </p:nvPr>
        </p:nvSpPr>
        <p:spPr>
          <a:xfrm>
            <a:off x="6491288" y="518160"/>
            <a:ext cx="5700711" cy="5829300"/>
          </a:xfrm>
        </p:spPr>
        <p:txBody>
          <a:bodyPr/>
          <a:lstStyle>
            <a:lvl1pPr marL="0" indent="0">
              <a:buFontTx/>
              <a:buNone/>
              <a:defRPr sz="1400" baseline="0"/>
            </a:lvl1pPr>
          </a:lstStyle>
          <a:p>
            <a:r>
              <a:rPr lang="sv-SE" sz="1400"/>
              <a:t>Klicka på ikonen för att lägga till en bild</a:t>
            </a:r>
            <a:endParaRPr lang="sv-SE" sz="1400" dirty="0"/>
          </a:p>
        </p:txBody>
      </p:sp>
      <p:sp>
        <p:nvSpPr>
          <p:cNvPr id="6" name="Platshållare för text 5">
            <a:extLst>
              <a:ext uri="{FF2B5EF4-FFF2-40B4-BE49-F238E27FC236}">
                <a16:creationId xmlns:a16="http://schemas.microsoft.com/office/drawing/2014/main" id="{A67436A9-A78C-4C29-908A-BB6DF3972677}"/>
              </a:ext>
            </a:extLst>
          </p:cNvPr>
          <p:cNvSpPr>
            <a:spLocks noGrp="1"/>
          </p:cNvSpPr>
          <p:nvPr>
            <p:ph type="body" sz="quarter" idx="15" hasCustomPrompt="1"/>
          </p:nvPr>
        </p:nvSpPr>
        <p:spPr>
          <a:xfrm>
            <a:off x="6835139" y="5842001"/>
            <a:ext cx="4704399" cy="350838"/>
          </a:xfrm>
        </p:spPr>
        <p:txBody>
          <a:bodyPr/>
          <a:lstStyle>
            <a:lvl1pPr marL="0" indent="0">
              <a:buFontTx/>
              <a:buNone/>
              <a:defRPr sz="1200" b="1">
                <a:solidFill>
                  <a:schemeClr val="bg1"/>
                </a:solidFill>
              </a:defRPr>
            </a:lvl1pPr>
          </a:lstStyle>
          <a:p>
            <a:pPr lvl="0"/>
            <a:r>
              <a:rPr lang="sv-SE" dirty="0"/>
              <a:t>Lägg till bildtext</a:t>
            </a:r>
          </a:p>
        </p:txBody>
      </p:sp>
    </p:spTree>
    <p:extLst>
      <p:ext uri="{BB962C8B-B14F-4D97-AF65-F5344CB8AC3E}">
        <p14:creationId xmlns:p14="http://schemas.microsoft.com/office/powerpoint/2010/main" val="2555710138"/>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text och diagram med platta__2018">
    <p:spTree>
      <p:nvGrpSpPr>
        <p:cNvPr id="1" name=""/>
        <p:cNvGrpSpPr/>
        <p:nvPr/>
      </p:nvGrpSpPr>
      <p:grpSpPr>
        <a:xfrm>
          <a:off x="0" y="0"/>
          <a:ext cx="0" cy="0"/>
          <a:chOff x="0" y="0"/>
          <a:chExt cx="0" cy="0"/>
        </a:xfrm>
      </p:grpSpPr>
      <p:sp>
        <p:nvSpPr>
          <p:cNvPr id="2" name="Rektangel 1"/>
          <p:cNvSpPr/>
          <p:nvPr userDrawn="1"/>
        </p:nvSpPr>
        <p:spPr>
          <a:xfrm>
            <a:off x="6073140" y="510540"/>
            <a:ext cx="6118860" cy="584454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ubrik 6"/>
          <p:cNvSpPr>
            <a:spLocks noGrp="1"/>
          </p:cNvSpPr>
          <p:nvPr>
            <p:ph type="title" hasCustomPrompt="1"/>
          </p:nvPr>
        </p:nvSpPr>
        <p:spPr>
          <a:xfrm>
            <a:off x="652464" y="1104901"/>
            <a:ext cx="5077776" cy="10159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5" name="Platshållare för diagram 4">
            <a:extLst>
              <a:ext uri="{FF2B5EF4-FFF2-40B4-BE49-F238E27FC236}">
                <a16:creationId xmlns:a16="http://schemas.microsoft.com/office/drawing/2014/main" id="{6AD4EAA8-C4D8-47F1-959D-2D28AAFF827A}"/>
              </a:ext>
            </a:extLst>
          </p:cNvPr>
          <p:cNvSpPr>
            <a:spLocks noGrp="1"/>
          </p:cNvSpPr>
          <p:nvPr>
            <p:ph type="chart" sz="quarter" idx="15"/>
          </p:nvPr>
        </p:nvSpPr>
        <p:spPr>
          <a:xfrm>
            <a:off x="6491289" y="2471738"/>
            <a:ext cx="5043812" cy="3370263"/>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1400"/>
            </a:lvl1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a:t>Klicka på ikonen för att lägga till ett diagram</a:t>
            </a:r>
            <a:endParaRPr lang="sv-SE" dirty="0"/>
          </a:p>
        </p:txBody>
      </p:sp>
      <p:sp>
        <p:nvSpPr>
          <p:cNvPr id="8" name="Platshållare för text 2">
            <a:extLst>
              <a:ext uri="{FF2B5EF4-FFF2-40B4-BE49-F238E27FC236}">
                <a16:creationId xmlns:a16="http://schemas.microsoft.com/office/drawing/2014/main" id="{4854A8C7-658A-4D8C-BB61-96835525084C}"/>
              </a:ext>
            </a:extLst>
          </p:cNvPr>
          <p:cNvSpPr>
            <a:spLocks noGrp="1"/>
          </p:cNvSpPr>
          <p:nvPr>
            <p:ph type="body" sz="quarter" idx="16"/>
          </p:nvPr>
        </p:nvSpPr>
        <p:spPr>
          <a:xfrm>
            <a:off x="665932" y="2481942"/>
            <a:ext cx="5046890" cy="3377475"/>
          </a:xfrm>
        </p:spPr>
        <p:txBody>
          <a:bodyPr numCol="1" spc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099888225"/>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Rubrik, text, diagram och bred platta_2018">
    <p:spTree>
      <p:nvGrpSpPr>
        <p:cNvPr id="1" name=""/>
        <p:cNvGrpSpPr/>
        <p:nvPr/>
      </p:nvGrpSpPr>
      <p:grpSpPr>
        <a:xfrm>
          <a:off x="0" y="0"/>
          <a:ext cx="0" cy="0"/>
          <a:chOff x="0" y="0"/>
          <a:chExt cx="0" cy="0"/>
        </a:xfrm>
      </p:grpSpPr>
      <p:sp>
        <p:nvSpPr>
          <p:cNvPr id="2" name="Rektangel 1"/>
          <p:cNvSpPr/>
          <p:nvPr userDrawn="1"/>
        </p:nvSpPr>
        <p:spPr>
          <a:xfrm>
            <a:off x="3992880" y="510540"/>
            <a:ext cx="8321040" cy="584454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ubrik 6"/>
          <p:cNvSpPr>
            <a:spLocks noGrp="1"/>
          </p:cNvSpPr>
          <p:nvPr>
            <p:ph type="title" hasCustomPrompt="1"/>
          </p:nvPr>
        </p:nvSpPr>
        <p:spPr>
          <a:xfrm>
            <a:off x="652463" y="1104902"/>
            <a:ext cx="8143193" cy="828402"/>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5" name="Platshållare för diagram 4">
            <a:extLst>
              <a:ext uri="{FF2B5EF4-FFF2-40B4-BE49-F238E27FC236}">
                <a16:creationId xmlns:a16="http://schemas.microsoft.com/office/drawing/2014/main" id="{6AD4EAA8-C4D8-47F1-959D-2D28AAFF827A}"/>
              </a:ext>
            </a:extLst>
          </p:cNvPr>
          <p:cNvSpPr>
            <a:spLocks noGrp="1"/>
          </p:cNvSpPr>
          <p:nvPr>
            <p:ph type="chart" sz="quarter" idx="15"/>
          </p:nvPr>
        </p:nvSpPr>
        <p:spPr>
          <a:xfrm>
            <a:off x="4732020" y="1942011"/>
            <a:ext cx="6803081" cy="3614058"/>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1400"/>
            </a:lvl1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a:t>Klicka på ikonen för att lägga till ett diagram</a:t>
            </a:r>
            <a:endParaRPr lang="sv-SE" dirty="0"/>
          </a:p>
        </p:txBody>
      </p:sp>
      <p:sp>
        <p:nvSpPr>
          <p:cNvPr id="8" name="Platshållare för text 2">
            <a:extLst>
              <a:ext uri="{FF2B5EF4-FFF2-40B4-BE49-F238E27FC236}">
                <a16:creationId xmlns:a16="http://schemas.microsoft.com/office/drawing/2014/main" id="{4854A8C7-658A-4D8C-BB61-96835525084C}"/>
              </a:ext>
            </a:extLst>
          </p:cNvPr>
          <p:cNvSpPr>
            <a:spLocks noGrp="1"/>
          </p:cNvSpPr>
          <p:nvPr>
            <p:ph type="body" sz="quarter" idx="16"/>
          </p:nvPr>
        </p:nvSpPr>
        <p:spPr>
          <a:xfrm>
            <a:off x="653144" y="2455818"/>
            <a:ext cx="2987040" cy="3403600"/>
          </a:xfrm>
        </p:spPr>
        <p:txBody>
          <a:bodyPr numCol="1" spc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3047586305"/>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text, diagram och bred platta_2018">
    <p:spTree>
      <p:nvGrpSpPr>
        <p:cNvPr id="1" name=""/>
        <p:cNvGrpSpPr/>
        <p:nvPr/>
      </p:nvGrpSpPr>
      <p:grpSpPr>
        <a:xfrm>
          <a:off x="0" y="0"/>
          <a:ext cx="0" cy="0"/>
          <a:chOff x="0" y="0"/>
          <a:chExt cx="0" cy="0"/>
        </a:xfrm>
      </p:grpSpPr>
      <p:sp>
        <p:nvSpPr>
          <p:cNvPr id="2" name="Rektangel 1"/>
          <p:cNvSpPr/>
          <p:nvPr userDrawn="1"/>
        </p:nvSpPr>
        <p:spPr>
          <a:xfrm>
            <a:off x="3992880" y="510540"/>
            <a:ext cx="8321040" cy="584454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ubrik 6"/>
          <p:cNvSpPr>
            <a:spLocks noGrp="1"/>
          </p:cNvSpPr>
          <p:nvPr>
            <p:ph type="title" hasCustomPrompt="1"/>
          </p:nvPr>
        </p:nvSpPr>
        <p:spPr>
          <a:xfrm>
            <a:off x="652464" y="1104901"/>
            <a:ext cx="3031262" cy="1847305"/>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5" y="3152503"/>
            <a:ext cx="3015615" cy="2689498"/>
          </a:xfrm>
        </p:spPr>
        <p:txBody>
          <a:bodyPr numCol="1" spcCol="0"/>
          <a:lstStyle>
            <a:lvl1pPr marL="0" indent="0">
              <a:buFontTx/>
              <a:buNone/>
              <a:defRPr/>
            </a:lvl1pPr>
          </a:lstStyle>
          <a:p>
            <a:pPr lvl="0"/>
            <a:r>
              <a:rPr lang="sv-SE"/>
              <a:t>Redigera format för bakgrundstext</a:t>
            </a:r>
          </a:p>
        </p:txBody>
      </p:sp>
      <p:sp>
        <p:nvSpPr>
          <p:cNvPr id="5" name="Platshållare för diagram 4">
            <a:extLst>
              <a:ext uri="{FF2B5EF4-FFF2-40B4-BE49-F238E27FC236}">
                <a16:creationId xmlns:a16="http://schemas.microsoft.com/office/drawing/2014/main" id="{6AD4EAA8-C4D8-47F1-959D-2D28AAFF827A}"/>
              </a:ext>
            </a:extLst>
          </p:cNvPr>
          <p:cNvSpPr>
            <a:spLocks noGrp="1"/>
          </p:cNvSpPr>
          <p:nvPr>
            <p:ph type="chart" sz="quarter" idx="15"/>
          </p:nvPr>
        </p:nvSpPr>
        <p:spPr>
          <a:xfrm>
            <a:off x="4732020" y="1402080"/>
            <a:ext cx="6803081" cy="4153989"/>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1400"/>
            </a:lvl1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a:t>Klicka på ikonen för att lägga till ett diagram</a:t>
            </a:r>
            <a:endParaRPr lang="sv-SE" dirty="0"/>
          </a:p>
        </p:txBody>
      </p:sp>
    </p:spTree>
    <p:extLst>
      <p:ext uri="{BB962C8B-B14F-4D97-AF65-F5344CB8AC3E}">
        <p14:creationId xmlns:p14="http://schemas.microsoft.com/office/powerpoint/2010/main" val="3185185073"/>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Generell kapitelsida_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a:xfrm>
            <a:off x="652463" y="1738364"/>
            <a:ext cx="6559549" cy="1893281"/>
          </a:xfrm>
        </p:spPr>
        <p:txBody>
          <a:bodyPr anchor="t" anchorCtr="0"/>
          <a:lstStyle>
            <a:lvl1pPr algn="l">
              <a:defRPr sz="4500" b="0">
                <a:solidFill>
                  <a:schemeClr val="tx1"/>
                </a:solidFill>
              </a:defRPr>
            </a:lvl1pPr>
          </a:lstStyle>
          <a:p>
            <a:r>
              <a:rPr lang="sv-SE" dirty="0"/>
              <a:t>Lägg till rubrik</a:t>
            </a:r>
          </a:p>
        </p:txBody>
      </p:sp>
      <p:sp>
        <p:nvSpPr>
          <p:cNvPr id="3" name="Underrubrik 2"/>
          <p:cNvSpPr>
            <a:spLocks noGrp="1"/>
          </p:cNvSpPr>
          <p:nvPr>
            <p:ph type="subTitle" idx="1" hasCustomPrompt="1"/>
          </p:nvPr>
        </p:nvSpPr>
        <p:spPr>
          <a:xfrm>
            <a:off x="652463" y="4105275"/>
            <a:ext cx="6559549" cy="1142625"/>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Lägg till underrubrik</a:t>
            </a:r>
          </a:p>
          <a:p>
            <a:endParaRPr lang="sv-SE" dirty="0"/>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0126" y="511819"/>
            <a:ext cx="416674" cy="502601"/>
          </a:xfrm>
          <a:prstGeom prst="rect">
            <a:avLst/>
          </a:prstGeom>
        </p:spPr>
      </p:pic>
      <p:pic>
        <p:nvPicPr>
          <p:cNvPr id="11" name="Bildobjekt 10">
            <a:extLst>
              <a:ext uri="{FF2B5EF4-FFF2-40B4-BE49-F238E27FC236}">
                <a16:creationId xmlns:a16="http://schemas.microsoft.com/office/drawing/2014/main" id="{F2852F75-5113-4FCC-B254-A24522794A8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50354" y="6203154"/>
            <a:ext cx="1238140" cy="181979"/>
          </a:xfrm>
          <a:prstGeom prst="rect">
            <a:avLst/>
          </a:prstGeom>
        </p:spPr>
      </p:pic>
    </p:spTree>
    <p:extLst>
      <p:ext uri="{BB962C8B-B14F-4D97-AF65-F5344CB8AC3E}">
        <p14:creationId xmlns:p14="http://schemas.microsoft.com/office/powerpoint/2010/main" val="3245680003"/>
      </p:ext>
    </p:extLst>
  </p:cSld>
  <p:clrMapOvr>
    <a:masterClrMapping/>
  </p:clrMapOvr>
  <p:extLst mod="1">
    <p:ext uri="{DCECCB84-F9BA-43D5-87BE-67443E8EF086}">
      <p15:sldGuideLst xmlns:p15="http://schemas.microsoft.com/office/powerpoint/2012/main">
        <p15:guide id="1" orient="horz" pos="1092" userDrawn="1">
          <p15:clr>
            <a:srgbClr val="FBAE40"/>
          </p15:clr>
        </p15:guide>
        <p15:guide id="2" orient="horz" pos="2586" userDrawn="1">
          <p15:clr>
            <a:srgbClr val="FBAE40"/>
          </p15:clr>
        </p15:guide>
        <p15:guide id="3" pos="4543"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ubrik, underrubrik, text och bild_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5837236" cy="10159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5" y="3025140"/>
            <a:ext cx="5043488" cy="2816860"/>
          </a:xfrm>
        </p:spPr>
        <p:txBody>
          <a:bodyPr numCol="1" spcCol="0"/>
          <a:lstStyle>
            <a:lvl1pPr marL="0" indent="0">
              <a:buFontTx/>
              <a:buNone/>
              <a:defRPr/>
            </a:lvl1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
        <p:nvSpPr>
          <p:cNvPr id="4" name="Platshållare för bild 3">
            <a:extLst>
              <a:ext uri="{FF2B5EF4-FFF2-40B4-BE49-F238E27FC236}">
                <a16:creationId xmlns:a16="http://schemas.microsoft.com/office/drawing/2014/main" id="{EEC484B5-3FE3-4355-8AA8-2AEE8E254BB0}"/>
              </a:ext>
            </a:extLst>
          </p:cNvPr>
          <p:cNvSpPr>
            <a:spLocks noGrp="1"/>
          </p:cNvSpPr>
          <p:nvPr>
            <p:ph type="pic" sz="quarter" idx="14" hasCustomPrompt="1"/>
          </p:nvPr>
        </p:nvSpPr>
        <p:spPr>
          <a:xfrm>
            <a:off x="6491289" y="2471738"/>
            <a:ext cx="5043812" cy="3370263"/>
          </a:xfrm>
        </p:spPr>
        <p:txBody>
          <a:bodyPr/>
          <a:lstStyle>
            <a:lvl1pPr marL="0" indent="0">
              <a:buFontTx/>
              <a:buNone/>
              <a:defRPr sz="1400"/>
            </a:lvl1pPr>
          </a:lstStyle>
          <a:p>
            <a:r>
              <a:rPr lang="sv-SE" sz="1400" dirty="0"/>
              <a:t>Dra bilden till platshållaren eller klicka på ikonen för att lägga till bild</a:t>
            </a:r>
          </a:p>
        </p:txBody>
      </p:sp>
      <p:sp>
        <p:nvSpPr>
          <p:cNvPr id="6" name="Platshållare för text 5">
            <a:extLst>
              <a:ext uri="{FF2B5EF4-FFF2-40B4-BE49-F238E27FC236}">
                <a16:creationId xmlns:a16="http://schemas.microsoft.com/office/drawing/2014/main" id="{A67436A9-A78C-4C29-908A-BB6DF3972677}"/>
              </a:ext>
            </a:extLst>
          </p:cNvPr>
          <p:cNvSpPr>
            <a:spLocks noGrp="1"/>
          </p:cNvSpPr>
          <p:nvPr>
            <p:ph type="body" sz="quarter" idx="15" hasCustomPrompt="1"/>
          </p:nvPr>
        </p:nvSpPr>
        <p:spPr>
          <a:xfrm>
            <a:off x="6489701" y="5913439"/>
            <a:ext cx="5049838" cy="279400"/>
          </a:xfrm>
        </p:spPr>
        <p:txBody>
          <a:bodyPr/>
          <a:lstStyle>
            <a:lvl1pPr marL="0" indent="0">
              <a:buFontTx/>
              <a:buNone/>
              <a:defRPr sz="1200" b="1"/>
            </a:lvl1pPr>
          </a:lstStyle>
          <a:p>
            <a:pPr lvl="0"/>
            <a:r>
              <a:rPr lang="sv-SE" dirty="0"/>
              <a:t>Lägg till bildtext</a:t>
            </a:r>
          </a:p>
        </p:txBody>
      </p:sp>
      <p:sp>
        <p:nvSpPr>
          <p:cNvPr id="8" name="Underrubrik 2">
            <a:extLst>
              <a:ext uri="{FF2B5EF4-FFF2-40B4-BE49-F238E27FC236}">
                <a16:creationId xmlns:a16="http://schemas.microsoft.com/office/drawing/2014/main" id="{6B7AF32A-151F-4743-86E3-A2A8FD96BC97}"/>
              </a:ext>
            </a:extLst>
          </p:cNvPr>
          <p:cNvSpPr>
            <a:spLocks noGrp="1"/>
          </p:cNvSpPr>
          <p:nvPr>
            <p:ph type="subTitle" idx="1" hasCustomPrompt="1"/>
          </p:nvPr>
        </p:nvSpPr>
        <p:spPr>
          <a:xfrm>
            <a:off x="652464" y="2471739"/>
            <a:ext cx="5043488" cy="403198"/>
          </a:xfrm>
        </p:spPr>
        <p:txBody>
          <a:bodyPr/>
          <a:lstStyle>
            <a:lvl1pPr marL="0" indent="0" algn="l">
              <a:buNone/>
              <a:defRPr sz="24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Lägg till underrubrik</a:t>
            </a:r>
          </a:p>
        </p:txBody>
      </p:sp>
    </p:spTree>
    <p:extLst>
      <p:ext uri="{BB962C8B-B14F-4D97-AF65-F5344CB8AC3E}">
        <p14:creationId xmlns:p14="http://schemas.microsoft.com/office/powerpoint/2010/main" val="3170368522"/>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ubrik, text och film_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5837236" cy="10159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5" y="2471738"/>
            <a:ext cx="5043488" cy="3370263"/>
          </a:xfrm>
        </p:spPr>
        <p:txBody>
          <a:bodyPr numCol="1" spcCol="0"/>
          <a:lstStyle>
            <a:lvl1pPr marL="0" indent="0">
              <a:buFontTx/>
              <a:buNone/>
              <a:defRPr/>
            </a:lvl1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
        <p:nvSpPr>
          <p:cNvPr id="6" name="Platshållare för text 5">
            <a:extLst>
              <a:ext uri="{FF2B5EF4-FFF2-40B4-BE49-F238E27FC236}">
                <a16:creationId xmlns:a16="http://schemas.microsoft.com/office/drawing/2014/main" id="{A67436A9-A78C-4C29-908A-BB6DF3972677}"/>
              </a:ext>
            </a:extLst>
          </p:cNvPr>
          <p:cNvSpPr>
            <a:spLocks noGrp="1"/>
          </p:cNvSpPr>
          <p:nvPr>
            <p:ph type="body" sz="quarter" idx="15" hasCustomPrompt="1"/>
          </p:nvPr>
        </p:nvSpPr>
        <p:spPr>
          <a:xfrm>
            <a:off x="6489701" y="5913439"/>
            <a:ext cx="5049838" cy="279400"/>
          </a:xfrm>
        </p:spPr>
        <p:txBody>
          <a:bodyPr/>
          <a:lstStyle>
            <a:lvl1pPr marL="0" indent="0">
              <a:buFontTx/>
              <a:buNone/>
              <a:defRPr sz="1200" b="1"/>
            </a:lvl1pPr>
          </a:lstStyle>
          <a:p>
            <a:pPr lvl="0"/>
            <a:r>
              <a:rPr lang="sv-SE" dirty="0"/>
              <a:t>Lägg till bildtext</a:t>
            </a:r>
          </a:p>
        </p:txBody>
      </p:sp>
      <p:sp>
        <p:nvSpPr>
          <p:cNvPr id="5" name="Platshållare för media 4">
            <a:extLst>
              <a:ext uri="{FF2B5EF4-FFF2-40B4-BE49-F238E27FC236}">
                <a16:creationId xmlns:a16="http://schemas.microsoft.com/office/drawing/2014/main" id="{9514EFEF-E886-4506-89F9-0C9F8DD0541E}"/>
              </a:ext>
            </a:extLst>
          </p:cNvPr>
          <p:cNvSpPr>
            <a:spLocks noGrp="1"/>
          </p:cNvSpPr>
          <p:nvPr>
            <p:ph type="media" sz="quarter" idx="16" hasCustomPrompt="1"/>
          </p:nvPr>
        </p:nvSpPr>
        <p:spPr>
          <a:xfrm>
            <a:off x="6491289" y="2471738"/>
            <a:ext cx="5043812" cy="3370263"/>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1400"/>
            </a:lvl1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dirty="0"/>
              <a:t>Klicka på ikonen för att lägga till film</a:t>
            </a:r>
          </a:p>
        </p:txBody>
      </p:sp>
    </p:spTree>
    <p:extLst>
      <p:ext uri="{BB962C8B-B14F-4D97-AF65-F5344CB8AC3E}">
        <p14:creationId xmlns:p14="http://schemas.microsoft.com/office/powerpoint/2010/main" val="2692517372"/>
      </p:ext>
    </p:extLst>
  </p:cSld>
  <p:clrMapOvr>
    <a:masterClrMapping/>
  </p:clrMapOvr>
  <p:extLst mod="1">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unktlista 2-spalt_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6543673" cy="10159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4" y="2471738"/>
            <a:ext cx="10877552" cy="3370263"/>
          </a:xfrm>
        </p:spPr>
        <p:txBody>
          <a:bodyPr numCol="2" spcCol="79560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607073389"/>
      </p:ext>
    </p:extLst>
  </p:cSld>
  <p:clrMapOvr>
    <a:masterClrMapping/>
  </p:clrMapOvr>
  <p:extLst mod="1">
    <p:ext uri="{DCECCB84-F9BA-43D5-87BE-67443E8EF086}">
      <p15:sldGuideLst xmlns:p15="http://schemas.microsoft.com/office/powerpoint/2012/main">
        <p15:guide id="1" orient="horz" pos="1548" userDrawn="1">
          <p15:clr>
            <a:srgbClr val="FBAE40"/>
          </p15:clr>
        </p15:guide>
        <p15:guide id="2" orient="horz" pos="3680" userDrawn="1">
          <p15:clr>
            <a:srgbClr val="FBAE40"/>
          </p15:clr>
        </p15:guide>
        <p15:guide id="3" orient="horz" pos="134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2-spalt_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6543673" cy="1015999"/>
          </a:xfrm>
        </p:spPr>
        <p:txBody>
          <a:bodyPr/>
          <a:lstStyle>
            <a:lvl1pPr>
              <a:defRPr/>
            </a:lvl1pPr>
          </a:lstStyle>
          <a:p>
            <a:r>
              <a:rPr lang="sv-SE" dirty="0"/>
              <a:t>Lägg till rubrik </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4" y="2471738"/>
            <a:ext cx="10877552" cy="3370263"/>
          </a:xfrm>
        </p:spPr>
        <p:txBody>
          <a:bodyPr numCol="2" spcCol="795600"/>
          <a:lstStyle>
            <a:lvl1pPr marL="0" indent="0">
              <a:buFontTx/>
              <a:buNone/>
              <a:defRPr/>
            </a:lvl1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714428295"/>
      </p:ext>
    </p:extLst>
  </p:cSld>
  <p:clrMapOvr>
    <a:masterClrMapping/>
  </p:clrMapOvr>
  <p:extLst mod="1">
    <p:ext uri="{DCECCB84-F9BA-43D5-87BE-67443E8EF086}">
      <p15:sldGuideLst xmlns:p15="http://schemas.microsoft.com/office/powerpoint/2012/main">
        <p15:guide id="1" orient="horz" pos="1548" userDrawn="1">
          <p15:clr>
            <a:srgbClr val="FBAE40"/>
          </p15:clr>
        </p15:guide>
        <p15:guide id="2" orient="horz" pos="3680" userDrawn="1">
          <p15:clr>
            <a:srgbClr val="FBAE40"/>
          </p15:clr>
        </p15:guide>
        <p15:guide id="3" orient="horz" pos="1344"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ubrik och punktlista_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6543673" cy="10159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4" y="2471738"/>
            <a:ext cx="7762876" cy="3370263"/>
          </a:xfrm>
        </p:spPr>
        <p:txBody>
          <a:bodyPr numCol="1" spc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2716886888"/>
      </p:ext>
    </p:extLst>
  </p:cSld>
  <p:clrMapOvr>
    <a:masterClrMapping/>
  </p:clrMapOvr>
  <p:extLst mod="1">
    <p:ext uri="{DCECCB84-F9BA-43D5-87BE-67443E8EF086}">
      <p15:sldGuideLst xmlns:p15="http://schemas.microsoft.com/office/powerpoint/2012/main">
        <p15:guide id="1" orient="horz" pos="3680" userDrawn="1">
          <p15:clr>
            <a:srgbClr val="FBAE40"/>
          </p15:clr>
        </p15:guide>
        <p15:guide id="2" orient="horz" pos="1548" userDrawn="1">
          <p15:clr>
            <a:srgbClr val="FBAE40"/>
          </p15:clr>
        </p15:guide>
        <p15:guide id="3" pos="5314" userDrawn="1">
          <p15:clr>
            <a:srgbClr val="FBAE40"/>
          </p15:clr>
        </p15:guide>
        <p15:guide id="4" orient="horz" pos="1344"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ubrik och text_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4" y="1104901"/>
            <a:ext cx="6543673" cy="10159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text 2">
            <a:extLst>
              <a:ext uri="{FF2B5EF4-FFF2-40B4-BE49-F238E27FC236}">
                <a16:creationId xmlns:a16="http://schemas.microsoft.com/office/drawing/2014/main" id="{4854A8C7-658A-4D8C-BB61-96835525084C}"/>
              </a:ext>
            </a:extLst>
          </p:cNvPr>
          <p:cNvSpPr>
            <a:spLocks noGrp="1"/>
          </p:cNvSpPr>
          <p:nvPr>
            <p:ph type="body" sz="quarter" idx="13"/>
          </p:nvPr>
        </p:nvSpPr>
        <p:spPr>
          <a:xfrm>
            <a:off x="657224" y="2471738"/>
            <a:ext cx="7762876" cy="3370263"/>
          </a:xfrm>
        </p:spPr>
        <p:txBody>
          <a:bodyPr numCol="1" spcCol="0"/>
          <a:lstStyle>
            <a:lvl1pPr marL="0" indent="0">
              <a:buFontTx/>
              <a:buNone/>
              <a:defRPr/>
            </a:lvl1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172157111"/>
      </p:ext>
    </p:extLst>
  </p:cSld>
  <p:clrMapOvr>
    <a:masterClrMapping/>
  </p:clrMapOvr>
  <p:extLst mod="1">
    <p:ext uri="{DCECCB84-F9BA-43D5-87BE-67443E8EF086}">
      <p15:sldGuideLst xmlns:p15="http://schemas.microsoft.com/office/powerpoint/2012/main">
        <p15:guide id="1" orient="horz" pos="1548" userDrawn="1">
          <p15:clr>
            <a:srgbClr val="FBAE40"/>
          </p15:clr>
        </p15:guide>
        <p15:guide id="2" orient="horz" pos="3680" userDrawn="1">
          <p15:clr>
            <a:srgbClr val="FBAE40"/>
          </p15:clr>
        </p15:guide>
        <p15:guide id="3" pos="5314" userDrawn="1">
          <p15:clr>
            <a:srgbClr val="FBAE40"/>
          </p15:clr>
        </p15:guide>
        <p15:guide id="4" orient="horz" pos="1344"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ubrik och två diagram_2018">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52464" y="1104901"/>
            <a:ext cx="5838825" cy="1015999"/>
          </a:xfrm>
        </p:spPr>
        <p:txBody>
          <a:bodyPr/>
          <a:lstStyle>
            <a:lvl1pPr>
              <a:defRPr/>
            </a:lvl1pPr>
          </a:lstStyle>
          <a:p>
            <a:r>
              <a:rPr lang="sv-SE" dirty="0"/>
              <a:t>Lägg till rubrik</a:t>
            </a:r>
          </a:p>
        </p:txBody>
      </p:sp>
      <p:sp>
        <p:nvSpPr>
          <p:cNvPr id="5" name="Platshållare för diagram 4">
            <a:extLst>
              <a:ext uri="{FF2B5EF4-FFF2-40B4-BE49-F238E27FC236}">
                <a16:creationId xmlns:a16="http://schemas.microsoft.com/office/drawing/2014/main" id="{6DC1A276-C385-4508-B262-19C7684F3467}"/>
              </a:ext>
            </a:extLst>
          </p:cNvPr>
          <p:cNvSpPr>
            <a:spLocks noGrp="1"/>
          </p:cNvSpPr>
          <p:nvPr>
            <p:ph type="chart" sz="quarter" idx="17"/>
          </p:nvPr>
        </p:nvSpPr>
        <p:spPr>
          <a:xfrm>
            <a:off x="6491289" y="2471738"/>
            <a:ext cx="5043812" cy="2995200"/>
          </a:xfrm>
        </p:spPr>
        <p:txBody>
          <a:bodyPr/>
          <a:lstStyle>
            <a:lvl1pPr marL="0" indent="0">
              <a:buFontTx/>
              <a:buNone/>
              <a:defRPr sz="1400"/>
            </a:lvl1pPr>
          </a:lstStyle>
          <a:p>
            <a:r>
              <a:rPr lang="sv-SE"/>
              <a:t>Klicka på ikonen för att lägga till ett diagram</a:t>
            </a:r>
            <a:endParaRPr lang="sv-SE" dirty="0"/>
          </a:p>
        </p:txBody>
      </p:sp>
      <p:sp>
        <p:nvSpPr>
          <p:cNvPr id="10" name="Platshållare för sidfot 9">
            <a:extLst>
              <a:ext uri="{FF2B5EF4-FFF2-40B4-BE49-F238E27FC236}">
                <a16:creationId xmlns:a16="http://schemas.microsoft.com/office/drawing/2014/main" id="{BF174E14-3AF1-4150-82F5-21161997AD50}"/>
              </a:ext>
            </a:extLst>
          </p:cNvPr>
          <p:cNvSpPr>
            <a:spLocks noGrp="1"/>
          </p:cNvSpPr>
          <p:nvPr>
            <p:ph type="ftr" sz="quarter" idx="15"/>
          </p:nvPr>
        </p:nvSpPr>
        <p:spPr/>
        <p:txBody>
          <a:bodyPr/>
          <a:lstStyle/>
          <a:p>
            <a:r>
              <a:rPr lang="sv-SE"/>
              <a:t>Ämne / Talare</a:t>
            </a:r>
            <a:endParaRPr lang="sv-SE" dirty="0"/>
          </a:p>
        </p:txBody>
      </p:sp>
      <p:sp>
        <p:nvSpPr>
          <p:cNvPr id="12" name="Platshållare för bildnummer 11">
            <a:extLst>
              <a:ext uri="{FF2B5EF4-FFF2-40B4-BE49-F238E27FC236}">
                <a16:creationId xmlns:a16="http://schemas.microsoft.com/office/drawing/2014/main" id="{84F03971-2871-4AAE-868D-FFA6CE25AEE2}"/>
              </a:ext>
            </a:extLst>
          </p:cNvPr>
          <p:cNvSpPr>
            <a:spLocks noGrp="1"/>
          </p:cNvSpPr>
          <p:nvPr>
            <p:ph type="sldNum" sz="quarter" idx="16"/>
          </p:nvPr>
        </p:nvSpPr>
        <p:spPr/>
        <p:txBody>
          <a:bodyPr/>
          <a:lstStyle/>
          <a:p>
            <a:fld id="{E8645303-2AAE-45D1-913A-B06AE6474513}" type="slidenum">
              <a:rPr lang="sv-SE" smtClean="0"/>
              <a:pPr/>
              <a:t>‹#›</a:t>
            </a:fld>
            <a:endParaRPr lang="sv-SE" dirty="0"/>
          </a:p>
        </p:txBody>
      </p:sp>
      <p:sp>
        <p:nvSpPr>
          <p:cNvPr id="4" name="Platshållare för diagram 3">
            <a:extLst>
              <a:ext uri="{FF2B5EF4-FFF2-40B4-BE49-F238E27FC236}">
                <a16:creationId xmlns:a16="http://schemas.microsoft.com/office/drawing/2014/main" id="{AE41B2AF-280B-4AAE-8DCD-FBAC21448FEE}"/>
              </a:ext>
            </a:extLst>
          </p:cNvPr>
          <p:cNvSpPr>
            <a:spLocks noGrp="1"/>
          </p:cNvSpPr>
          <p:nvPr>
            <p:ph type="chart" sz="quarter" idx="18"/>
          </p:nvPr>
        </p:nvSpPr>
        <p:spPr>
          <a:xfrm>
            <a:off x="657225" y="2471738"/>
            <a:ext cx="5043488" cy="2995200"/>
          </a:xfrm>
        </p:spPr>
        <p:txBody>
          <a:bodyPr/>
          <a:lstStyle>
            <a:lvl1pPr marL="0" indent="0">
              <a:buFontTx/>
              <a:buNone/>
              <a:defRPr sz="1400"/>
            </a:lvl1pPr>
          </a:lstStyle>
          <a:p>
            <a:r>
              <a:rPr lang="sv-SE"/>
              <a:t>Klicka på ikonen för att lägga till ett diagram</a:t>
            </a:r>
            <a:endParaRPr lang="sv-SE" dirty="0"/>
          </a:p>
        </p:txBody>
      </p:sp>
      <p:sp>
        <p:nvSpPr>
          <p:cNvPr id="7" name="Platshållare för text 5">
            <a:extLst>
              <a:ext uri="{FF2B5EF4-FFF2-40B4-BE49-F238E27FC236}">
                <a16:creationId xmlns:a16="http://schemas.microsoft.com/office/drawing/2014/main" id="{09ED3659-0612-48F9-9D43-3A1768A4EF01}"/>
              </a:ext>
            </a:extLst>
          </p:cNvPr>
          <p:cNvSpPr>
            <a:spLocks noGrp="1"/>
          </p:cNvSpPr>
          <p:nvPr>
            <p:ph type="body" sz="quarter" idx="14" hasCustomPrompt="1"/>
          </p:nvPr>
        </p:nvSpPr>
        <p:spPr>
          <a:xfrm>
            <a:off x="652462" y="5562600"/>
            <a:ext cx="5048252" cy="280988"/>
          </a:xfrm>
        </p:spPr>
        <p:txBody>
          <a:bodyPr/>
          <a:lstStyle>
            <a:lvl1pPr marL="0" indent="0">
              <a:buFontTx/>
              <a:buNone/>
              <a:defRPr sz="1200" b="1"/>
            </a:lvl1pPr>
          </a:lstStyle>
          <a:p>
            <a:pPr lvl="0"/>
            <a:r>
              <a:rPr lang="sv-SE" dirty="0"/>
              <a:t>Lägg till bildtext</a:t>
            </a:r>
          </a:p>
          <a:p>
            <a:pPr lvl="0"/>
            <a:endParaRPr lang="sv-SE" dirty="0"/>
          </a:p>
        </p:txBody>
      </p:sp>
      <p:sp>
        <p:nvSpPr>
          <p:cNvPr id="8" name="Platshållare för text 5">
            <a:extLst>
              <a:ext uri="{FF2B5EF4-FFF2-40B4-BE49-F238E27FC236}">
                <a16:creationId xmlns:a16="http://schemas.microsoft.com/office/drawing/2014/main" id="{F744B93C-0805-4951-974A-A2C6BAEEA029}"/>
              </a:ext>
            </a:extLst>
          </p:cNvPr>
          <p:cNvSpPr>
            <a:spLocks noGrp="1"/>
          </p:cNvSpPr>
          <p:nvPr>
            <p:ph type="body" sz="quarter" idx="19" hasCustomPrompt="1"/>
          </p:nvPr>
        </p:nvSpPr>
        <p:spPr>
          <a:xfrm>
            <a:off x="6491289" y="5562600"/>
            <a:ext cx="5048252" cy="280988"/>
          </a:xfrm>
        </p:spPr>
        <p:txBody>
          <a:bodyPr/>
          <a:lstStyle>
            <a:lvl1pPr marL="0" indent="0">
              <a:buFontTx/>
              <a:buNone/>
              <a:defRPr sz="1200" b="1"/>
            </a:lvl1pPr>
          </a:lstStyle>
          <a:p>
            <a:pPr lvl="0"/>
            <a:r>
              <a:rPr lang="sv-SE" dirty="0"/>
              <a:t>Lägg till bildtext</a:t>
            </a:r>
          </a:p>
          <a:p>
            <a:pPr lvl="0"/>
            <a:endParaRPr lang="sv-SE" dirty="0"/>
          </a:p>
        </p:txBody>
      </p:sp>
    </p:spTree>
    <p:extLst>
      <p:ext uri="{BB962C8B-B14F-4D97-AF65-F5344CB8AC3E}">
        <p14:creationId xmlns:p14="http://schemas.microsoft.com/office/powerpoint/2010/main" val="4294686983"/>
      </p:ext>
    </p:extLst>
  </p:cSld>
  <p:clrMapOvr>
    <a:masterClrMapping/>
  </p:clrMapOvr>
  <p:extLst mod="1">
    <p:ext uri="{DCECCB84-F9BA-43D5-87BE-67443E8EF086}">
      <p15:sldGuideLst xmlns:p15="http://schemas.microsoft.com/office/powerpoint/2012/main">
        <p15:guide id="1" orient="horz" pos="3680" userDrawn="1">
          <p15:clr>
            <a:srgbClr val="FBAE40"/>
          </p15:clr>
        </p15:guide>
        <p15:guide id="2" orient="horz" pos="3453" userDrawn="1">
          <p15:clr>
            <a:srgbClr val="FBAE40"/>
          </p15:clr>
        </p15:guide>
        <p15:guide id="3" orient="horz" pos="1548" userDrawn="1">
          <p15:clr>
            <a:srgbClr val="FBAE40"/>
          </p15:clr>
        </p15:guide>
        <p15:guide id="4" pos="3591" userDrawn="1">
          <p15:clr>
            <a:srgbClr val="FBAE40"/>
          </p15:clr>
        </p15:guide>
        <p15:guide id="5" pos="4089" userDrawn="1">
          <p15:clr>
            <a:srgbClr val="FBAE40"/>
          </p15:clr>
        </p15:guide>
        <p15:guide id="6" orient="horz" pos="1344"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ubrik och fyra bilder__2018">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52465" y="1104901"/>
            <a:ext cx="5838824" cy="520699"/>
          </a:xfrm>
        </p:spPr>
        <p:txBody>
          <a:bodyPr/>
          <a:lstStyle>
            <a:lvl1pPr>
              <a:defRPr/>
            </a:lvl1pPr>
          </a:lstStyle>
          <a:p>
            <a:r>
              <a:rPr lang="sv-SE" dirty="0"/>
              <a:t>Lägg till rubrik</a:t>
            </a:r>
          </a:p>
        </p:txBody>
      </p:sp>
      <p:sp>
        <p:nvSpPr>
          <p:cNvPr id="10" name="Platshållare för sidfot 9">
            <a:extLst>
              <a:ext uri="{FF2B5EF4-FFF2-40B4-BE49-F238E27FC236}">
                <a16:creationId xmlns:a16="http://schemas.microsoft.com/office/drawing/2014/main" id="{BF174E14-3AF1-4150-82F5-21161997AD50}"/>
              </a:ext>
            </a:extLst>
          </p:cNvPr>
          <p:cNvSpPr>
            <a:spLocks noGrp="1"/>
          </p:cNvSpPr>
          <p:nvPr>
            <p:ph type="ftr" sz="quarter" idx="15"/>
          </p:nvPr>
        </p:nvSpPr>
        <p:spPr/>
        <p:txBody>
          <a:bodyPr/>
          <a:lstStyle/>
          <a:p>
            <a:r>
              <a:rPr lang="sv-SE"/>
              <a:t>Ämne / Talare</a:t>
            </a:r>
            <a:endParaRPr lang="sv-SE" dirty="0"/>
          </a:p>
        </p:txBody>
      </p:sp>
      <p:sp>
        <p:nvSpPr>
          <p:cNvPr id="12" name="Platshållare för bildnummer 11">
            <a:extLst>
              <a:ext uri="{FF2B5EF4-FFF2-40B4-BE49-F238E27FC236}">
                <a16:creationId xmlns:a16="http://schemas.microsoft.com/office/drawing/2014/main" id="{84F03971-2871-4AAE-868D-FFA6CE25AEE2}"/>
              </a:ext>
            </a:extLst>
          </p:cNvPr>
          <p:cNvSpPr>
            <a:spLocks noGrp="1"/>
          </p:cNvSpPr>
          <p:nvPr>
            <p:ph type="sldNum" sz="quarter" idx="16"/>
          </p:nvPr>
        </p:nvSpPr>
        <p:spPr/>
        <p:txBody>
          <a:bodyPr/>
          <a:lstStyle/>
          <a:p>
            <a:fld id="{E8645303-2AAE-45D1-913A-B06AE6474513}" type="slidenum">
              <a:rPr lang="sv-SE" smtClean="0"/>
              <a:pPr/>
              <a:t>‹#›</a:t>
            </a:fld>
            <a:endParaRPr lang="sv-SE" dirty="0"/>
          </a:p>
        </p:txBody>
      </p:sp>
      <p:sp>
        <p:nvSpPr>
          <p:cNvPr id="4" name="Platshållare för bild 3">
            <a:extLst>
              <a:ext uri="{FF2B5EF4-FFF2-40B4-BE49-F238E27FC236}">
                <a16:creationId xmlns:a16="http://schemas.microsoft.com/office/drawing/2014/main" id="{1115E5A6-E1FE-4957-A928-690C9A8FD320}"/>
              </a:ext>
            </a:extLst>
          </p:cNvPr>
          <p:cNvSpPr>
            <a:spLocks noGrp="1"/>
          </p:cNvSpPr>
          <p:nvPr>
            <p:ph type="pic" sz="quarter" idx="17" hasCustomPrompt="1"/>
          </p:nvPr>
        </p:nvSpPr>
        <p:spPr>
          <a:xfrm>
            <a:off x="657225" y="1773238"/>
            <a:ext cx="3013075" cy="4590000"/>
          </a:xfrm>
        </p:spPr>
        <p:txBody>
          <a:bodyPr/>
          <a:lstStyle>
            <a:lvl1pPr marL="0" indent="0">
              <a:buFontTx/>
              <a:buNone/>
              <a:defRPr sz="1400"/>
            </a:lvl1pPr>
          </a:lstStyle>
          <a:p>
            <a:r>
              <a:rPr lang="sv-SE" dirty="0"/>
              <a:t>Dra bilden till platshållaren eller klicka på ikonen för att lägga till bild</a:t>
            </a:r>
          </a:p>
          <a:p>
            <a:endParaRPr lang="sv-SE" dirty="0"/>
          </a:p>
        </p:txBody>
      </p:sp>
      <p:sp>
        <p:nvSpPr>
          <p:cNvPr id="13" name="Platshållare för bild 3">
            <a:extLst>
              <a:ext uri="{FF2B5EF4-FFF2-40B4-BE49-F238E27FC236}">
                <a16:creationId xmlns:a16="http://schemas.microsoft.com/office/drawing/2014/main" id="{2421C565-F653-4AB8-9E8B-EC517A442BF7}"/>
              </a:ext>
            </a:extLst>
          </p:cNvPr>
          <p:cNvSpPr>
            <a:spLocks noGrp="1"/>
          </p:cNvSpPr>
          <p:nvPr>
            <p:ph type="pic" sz="quarter" idx="18" hasCustomPrompt="1"/>
          </p:nvPr>
        </p:nvSpPr>
        <p:spPr>
          <a:xfrm>
            <a:off x="3933825" y="1777184"/>
            <a:ext cx="3861435" cy="4590000"/>
          </a:xfrm>
        </p:spPr>
        <p:txBody>
          <a:bodyPr/>
          <a:lstStyle>
            <a:lvl1pPr marL="0" indent="0">
              <a:buFontTx/>
              <a:buNone/>
              <a:defRPr sz="1400"/>
            </a:lvl1pPr>
          </a:lstStyle>
          <a:p>
            <a:r>
              <a:rPr lang="sv-SE" dirty="0"/>
              <a:t>Dra bilden till platshållaren eller klicka på ikonen för att lägga till bild</a:t>
            </a:r>
          </a:p>
          <a:p>
            <a:endParaRPr lang="sv-SE" dirty="0"/>
          </a:p>
        </p:txBody>
      </p:sp>
      <p:sp>
        <p:nvSpPr>
          <p:cNvPr id="16" name="Platshållare för bild 15">
            <a:extLst>
              <a:ext uri="{FF2B5EF4-FFF2-40B4-BE49-F238E27FC236}">
                <a16:creationId xmlns:a16="http://schemas.microsoft.com/office/drawing/2014/main" id="{E8158133-B7EB-413C-AA29-7248E987F5D6}"/>
              </a:ext>
            </a:extLst>
          </p:cNvPr>
          <p:cNvSpPr>
            <a:spLocks noGrp="1"/>
          </p:cNvSpPr>
          <p:nvPr>
            <p:ph type="pic" sz="quarter" idx="19" hasCustomPrompt="1"/>
          </p:nvPr>
        </p:nvSpPr>
        <p:spPr>
          <a:xfrm>
            <a:off x="8039099" y="1773238"/>
            <a:ext cx="3496001" cy="2373613"/>
          </a:xfrm>
        </p:spPr>
        <p:txBody>
          <a:bodyPr/>
          <a:lstStyle>
            <a:lvl1pPr marL="0" indent="0">
              <a:buFontTx/>
              <a:buNone/>
              <a:defRPr sz="1400"/>
            </a:lvl1pPr>
          </a:lstStyle>
          <a:p>
            <a:r>
              <a:rPr lang="sv-SE" dirty="0"/>
              <a:t>Dra bilden till platshållaren eller klicka på ikonen för att lägga till bild</a:t>
            </a:r>
          </a:p>
          <a:p>
            <a:endParaRPr lang="sv-SE" dirty="0"/>
          </a:p>
        </p:txBody>
      </p:sp>
      <p:sp>
        <p:nvSpPr>
          <p:cNvPr id="18" name="Platshållare för bild 17">
            <a:extLst>
              <a:ext uri="{FF2B5EF4-FFF2-40B4-BE49-F238E27FC236}">
                <a16:creationId xmlns:a16="http://schemas.microsoft.com/office/drawing/2014/main" id="{BA938F8B-0DEF-4686-A0F3-9EE1AA5EEBD3}"/>
              </a:ext>
            </a:extLst>
          </p:cNvPr>
          <p:cNvSpPr>
            <a:spLocks noGrp="1"/>
          </p:cNvSpPr>
          <p:nvPr>
            <p:ph type="pic" sz="quarter" idx="20" hasCustomPrompt="1"/>
          </p:nvPr>
        </p:nvSpPr>
        <p:spPr>
          <a:xfrm>
            <a:off x="8039098" y="4394501"/>
            <a:ext cx="3496001" cy="1968737"/>
          </a:xfrm>
        </p:spPr>
        <p:txBody>
          <a:bodyPr/>
          <a:lstStyle>
            <a:lvl1pPr marL="0" indent="0">
              <a:buFontTx/>
              <a:buNone/>
              <a:defRPr sz="1400"/>
            </a:lvl1pPr>
          </a:lstStyle>
          <a:p>
            <a:r>
              <a:rPr lang="sv-SE" dirty="0"/>
              <a:t>Dra bilden till platshållaren eller klicka på ikonen för att lägga till bild</a:t>
            </a:r>
          </a:p>
          <a:p>
            <a:endParaRPr lang="sv-SE" dirty="0"/>
          </a:p>
        </p:txBody>
      </p:sp>
    </p:spTree>
    <p:extLst>
      <p:ext uri="{BB962C8B-B14F-4D97-AF65-F5344CB8AC3E}">
        <p14:creationId xmlns:p14="http://schemas.microsoft.com/office/powerpoint/2010/main" val="3776436450"/>
      </p:ext>
    </p:extLst>
  </p:cSld>
  <p:clrMapOvr>
    <a:masterClrMapping/>
  </p:clrMapOvr>
  <p:extLst mod="1">
    <p:ext uri="{DCECCB84-F9BA-43D5-87BE-67443E8EF086}">
      <p15:sldGuideLst xmlns:p15="http://schemas.microsoft.com/office/powerpoint/2012/main">
        <p15:guide id="2" orient="horz" pos="1025" userDrawn="1">
          <p15:clr>
            <a:srgbClr val="FBAE40"/>
          </p15:clr>
        </p15:guide>
        <p15:guide id="3" orient="horz" pos="3997" userDrawn="1">
          <p15:clr>
            <a:srgbClr val="FBAE40"/>
          </p15:clr>
        </p15:guide>
        <p15:guide id="4" orient="horz" pos="1117"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ubrik och bild__2018">
    <p:spTree>
      <p:nvGrpSpPr>
        <p:cNvPr id="1" name=""/>
        <p:cNvGrpSpPr/>
        <p:nvPr/>
      </p:nvGrpSpPr>
      <p:grpSpPr>
        <a:xfrm>
          <a:off x="0" y="0"/>
          <a:ext cx="0" cy="0"/>
          <a:chOff x="0" y="0"/>
          <a:chExt cx="0" cy="0"/>
        </a:xfrm>
      </p:grpSpPr>
      <p:sp>
        <p:nvSpPr>
          <p:cNvPr id="6" name="Platshållare för bild 3">
            <a:extLst>
              <a:ext uri="{FF2B5EF4-FFF2-40B4-BE49-F238E27FC236}">
                <a16:creationId xmlns:a16="http://schemas.microsoft.com/office/drawing/2014/main" id="{7B086A15-D39B-4E83-93F0-D25F67EA54A9}"/>
              </a:ext>
            </a:extLst>
          </p:cNvPr>
          <p:cNvSpPr>
            <a:spLocks noGrp="1"/>
          </p:cNvSpPr>
          <p:nvPr>
            <p:ph type="pic" sz="quarter" idx="17" hasCustomPrompt="1"/>
          </p:nvPr>
        </p:nvSpPr>
        <p:spPr>
          <a:xfrm>
            <a:off x="657224" y="1798982"/>
            <a:ext cx="8516593" cy="4564255"/>
          </a:xfrm>
        </p:spPr>
        <p:txBody>
          <a:bodyPr/>
          <a:lstStyle>
            <a:lvl1pPr marL="0" indent="0">
              <a:buFontTx/>
              <a:buNone/>
              <a:defRPr sz="1400"/>
            </a:lvl1pPr>
          </a:lstStyle>
          <a:p>
            <a:r>
              <a:rPr lang="sv-SE" dirty="0"/>
              <a:t>Dra bilden till platshållaren eller klicka på ikonen för att lägga till bild</a:t>
            </a:r>
          </a:p>
        </p:txBody>
      </p:sp>
      <p:sp>
        <p:nvSpPr>
          <p:cNvPr id="7" name="Rubrik 6"/>
          <p:cNvSpPr>
            <a:spLocks noGrp="1"/>
          </p:cNvSpPr>
          <p:nvPr>
            <p:ph type="title" hasCustomPrompt="1"/>
          </p:nvPr>
        </p:nvSpPr>
        <p:spPr>
          <a:xfrm>
            <a:off x="652465" y="1104901"/>
            <a:ext cx="5838824" cy="5206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8" name="Platshållare för text 5">
            <a:extLst>
              <a:ext uri="{FF2B5EF4-FFF2-40B4-BE49-F238E27FC236}">
                <a16:creationId xmlns:a16="http://schemas.microsoft.com/office/drawing/2014/main" id="{3CCA9A24-6578-4DDA-B892-C493C22A93F5}"/>
              </a:ext>
            </a:extLst>
          </p:cNvPr>
          <p:cNvSpPr>
            <a:spLocks noGrp="1"/>
          </p:cNvSpPr>
          <p:nvPr>
            <p:ph type="body" sz="quarter" idx="14" hasCustomPrompt="1"/>
          </p:nvPr>
        </p:nvSpPr>
        <p:spPr>
          <a:xfrm>
            <a:off x="9273209" y="5933661"/>
            <a:ext cx="2266329" cy="429577"/>
          </a:xfrm>
        </p:spPr>
        <p:txBody>
          <a:bodyPr/>
          <a:lstStyle>
            <a:lvl1pPr marL="0" indent="0">
              <a:buFontTx/>
              <a:buNone/>
              <a:defRPr sz="1200" b="1"/>
            </a:lvl1pPr>
          </a:lstStyle>
          <a:p>
            <a:pPr lvl="0"/>
            <a:r>
              <a:rPr lang="sv-SE" dirty="0"/>
              <a:t>Lägg till bildtext</a:t>
            </a:r>
          </a:p>
        </p:txBody>
      </p:sp>
    </p:spTree>
    <p:extLst>
      <p:ext uri="{BB962C8B-B14F-4D97-AF65-F5344CB8AC3E}">
        <p14:creationId xmlns:p14="http://schemas.microsoft.com/office/powerpoint/2010/main" val="878699227"/>
      </p:ext>
    </p:extLst>
  </p:cSld>
  <p:clrMapOvr>
    <a:masterClrMapping/>
  </p:clrMapOvr>
  <p:extLst mod="1">
    <p:ext uri="{DCECCB84-F9BA-43D5-87BE-67443E8EF086}">
      <p15:sldGuideLst xmlns:p15="http://schemas.microsoft.com/office/powerpoint/2012/main">
        <p15:guide id="2" orient="horz" pos="1025" userDrawn="1">
          <p15:clr>
            <a:srgbClr val="FBAE40"/>
          </p15:clr>
        </p15:guide>
        <p15:guide id="3" orient="horz" pos="3997" userDrawn="1">
          <p15:clr>
            <a:srgbClr val="FBAE40"/>
          </p15:clr>
        </p15:guide>
        <p15:guide id="4" pos="4692" userDrawn="1">
          <p15:clr>
            <a:srgbClr val="FBAE40"/>
          </p15:clr>
        </p15:guide>
        <p15:guide id="5" orient="horz" pos="1117"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ubrik och film__2018">
    <p:spTree>
      <p:nvGrpSpPr>
        <p:cNvPr id="1" name=""/>
        <p:cNvGrpSpPr/>
        <p:nvPr/>
      </p:nvGrpSpPr>
      <p:grpSpPr>
        <a:xfrm>
          <a:off x="0" y="0"/>
          <a:ext cx="0" cy="0"/>
          <a:chOff x="0" y="0"/>
          <a:chExt cx="0" cy="0"/>
        </a:xfrm>
      </p:grpSpPr>
      <p:sp>
        <p:nvSpPr>
          <p:cNvPr id="7" name="Rubrik 6"/>
          <p:cNvSpPr>
            <a:spLocks noGrp="1"/>
          </p:cNvSpPr>
          <p:nvPr>
            <p:ph type="title" hasCustomPrompt="1"/>
          </p:nvPr>
        </p:nvSpPr>
        <p:spPr>
          <a:xfrm>
            <a:off x="652465" y="1104901"/>
            <a:ext cx="5838824" cy="520699"/>
          </a:xfrm>
        </p:spPr>
        <p:txBody>
          <a:bodyPr/>
          <a:lstStyle>
            <a:lvl1pPr>
              <a:defRPr/>
            </a:lvl1pPr>
          </a:lstStyle>
          <a:p>
            <a:r>
              <a:rPr lang="sv-SE" dirty="0"/>
              <a:t>Lägg till rubrik</a:t>
            </a:r>
          </a:p>
        </p:txBody>
      </p:sp>
      <p:sp>
        <p:nvSpPr>
          <p:cNvPr id="9" name="Platshållare för sidfot 8"/>
          <p:cNvSpPr>
            <a:spLocks noGrp="1"/>
          </p:cNvSpPr>
          <p:nvPr>
            <p:ph type="ftr" sz="quarter" idx="11"/>
          </p:nvPr>
        </p:nvSpPr>
        <p:spPr/>
        <p:txBody>
          <a:bodyPr/>
          <a:lstStyle/>
          <a:p>
            <a:r>
              <a:rPr lang="sv-SE"/>
              <a:t>Ämne / Talare</a:t>
            </a:r>
            <a:endParaRPr lang="sv-SE" dirty="0"/>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3" name="Platshållare för media 2">
            <a:extLst>
              <a:ext uri="{FF2B5EF4-FFF2-40B4-BE49-F238E27FC236}">
                <a16:creationId xmlns:a16="http://schemas.microsoft.com/office/drawing/2014/main" id="{5FA18B0C-769A-4680-B1EF-08C465CE77B7}"/>
              </a:ext>
            </a:extLst>
          </p:cNvPr>
          <p:cNvSpPr>
            <a:spLocks noGrp="1"/>
          </p:cNvSpPr>
          <p:nvPr>
            <p:ph type="media" sz="quarter" idx="13" hasCustomPrompt="1"/>
          </p:nvPr>
        </p:nvSpPr>
        <p:spPr>
          <a:xfrm>
            <a:off x="657225" y="1773238"/>
            <a:ext cx="6788605" cy="4590000"/>
          </a:xfrm>
        </p:spPr>
        <p:txBody>
          <a:bodyPr/>
          <a:lstStyle>
            <a:lvl1pPr marL="0" indent="0">
              <a:buFontTx/>
              <a:buNone/>
              <a:defRPr sz="1400"/>
            </a:lvl1pPr>
          </a:lstStyle>
          <a:p>
            <a:r>
              <a:rPr lang="sv-SE" dirty="0"/>
              <a:t>Klicka på ikonen för att lägga till film</a:t>
            </a:r>
          </a:p>
        </p:txBody>
      </p:sp>
      <p:sp>
        <p:nvSpPr>
          <p:cNvPr id="6" name="Platshållare för text 5">
            <a:extLst>
              <a:ext uri="{FF2B5EF4-FFF2-40B4-BE49-F238E27FC236}">
                <a16:creationId xmlns:a16="http://schemas.microsoft.com/office/drawing/2014/main" id="{D53CD2AE-6523-4354-9046-8E0E5570057F}"/>
              </a:ext>
            </a:extLst>
          </p:cNvPr>
          <p:cNvSpPr>
            <a:spLocks noGrp="1"/>
          </p:cNvSpPr>
          <p:nvPr>
            <p:ph type="body" sz="quarter" idx="14" hasCustomPrompt="1"/>
          </p:nvPr>
        </p:nvSpPr>
        <p:spPr>
          <a:xfrm>
            <a:off x="7573099" y="6140988"/>
            <a:ext cx="3966439" cy="222250"/>
          </a:xfrm>
        </p:spPr>
        <p:txBody>
          <a:bodyPr/>
          <a:lstStyle>
            <a:lvl1pPr marL="0" indent="0">
              <a:buFontTx/>
              <a:buNone/>
              <a:defRPr sz="1200" b="1"/>
            </a:lvl1pPr>
          </a:lstStyle>
          <a:p>
            <a:pPr lvl="0"/>
            <a:r>
              <a:rPr lang="sv-SE" dirty="0"/>
              <a:t>Lägg till bildtext</a:t>
            </a:r>
          </a:p>
        </p:txBody>
      </p:sp>
    </p:spTree>
    <p:extLst>
      <p:ext uri="{BB962C8B-B14F-4D97-AF65-F5344CB8AC3E}">
        <p14:creationId xmlns:p14="http://schemas.microsoft.com/office/powerpoint/2010/main" val="2571004874"/>
      </p:ext>
    </p:extLst>
  </p:cSld>
  <p:clrMapOvr>
    <a:masterClrMapping/>
  </p:clrMapOvr>
  <p:extLst mod="1">
    <p:ext uri="{DCECCB84-F9BA-43D5-87BE-67443E8EF086}">
      <p15:sldGuideLst xmlns:p15="http://schemas.microsoft.com/office/powerpoint/2012/main">
        <p15:guide id="1" orient="horz" pos="1026" userDrawn="1">
          <p15:clr>
            <a:srgbClr val="FBAE40"/>
          </p15:clr>
        </p15:guide>
        <p15:guide id="2" orient="horz" pos="3997" userDrawn="1">
          <p15:clr>
            <a:srgbClr val="FBAE40"/>
          </p15:clr>
        </p15:guide>
        <p15:guide id="3" orient="horz" pos="1117" userDrawn="1">
          <p15:clr>
            <a:srgbClr val="FBAE40"/>
          </p15:clr>
        </p15:guide>
        <p15:guide id="4" pos="469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Forskningsinfrastruktur kapitelsida_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solidFill>
            <a:srgbClr val="500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bwMode="white">
          <a:xfrm>
            <a:off x="652463" y="1738364"/>
            <a:ext cx="6559549" cy="1893281"/>
          </a:xfrm>
        </p:spPr>
        <p:txBody>
          <a:bodyPr anchor="t" anchorCtr="0"/>
          <a:lstStyle>
            <a:lvl1pPr algn="l">
              <a:defRPr sz="4500" b="0" baseline="0">
                <a:solidFill>
                  <a:schemeClr val="bg1"/>
                </a:solidFill>
              </a:defRPr>
            </a:lvl1pPr>
          </a:lstStyle>
          <a:p>
            <a:r>
              <a:rPr lang="sv-SE" dirty="0"/>
              <a:t>Lägg till rubrik</a:t>
            </a:r>
          </a:p>
        </p:txBody>
      </p:sp>
      <p:sp>
        <p:nvSpPr>
          <p:cNvPr id="3" name="Underrubrik 2"/>
          <p:cNvSpPr>
            <a:spLocks noGrp="1"/>
          </p:cNvSpPr>
          <p:nvPr>
            <p:ph type="subTitle" idx="1" hasCustomPrompt="1"/>
          </p:nvPr>
        </p:nvSpPr>
        <p:spPr bwMode="white">
          <a:xfrm>
            <a:off x="652463" y="4105275"/>
            <a:ext cx="6559549" cy="1142625"/>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Lägg till underrubrik – obs! färgen används endast till forskningsinfrastruktur</a:t>
            </a:r>
          </a:p>
          <a:p>
            <a:endParaRPr lang="sv-SE" dirty="0"/>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0202" y="511819"/>
            <a:ext cx="416522" cy="502601"/>
          </a:xfrm>
          <a:prstGeom prst="rect">
            <a:avLst/>
          </a:prstGeom>
        </p:spPr>
      </p:pic>
      <p:pic>
        <p:nvPicPr>
          <p:cNvPr id="11" name="Bildobjekt 10">
            <a:extLst>
              <a:ext uri="{FF2B5EF4-FFF2-40B4-BE49-F238E27FC236}">
                <a16:creationId xmlns:a16="http://schemas.microsoft.com/office/drawing/2014/main" id="{B1F21807-459A-4FDC-A61C-56CC7DEDE08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48013" y="6203154"/>
            <a:ext cx="1242822" cy="181979"/>
          </a:xfrm>
          <a:prstGeom prst="rect">
            <a:avLst/>
          </a:prstGeom>
        </p:spPr>
      </p:pic>
    </p:spTree>
    <p:extLst>
      <p:ext uri="{BB962C8B-B14F-4D97-AF65-F5344CB8AC3E}">
        <p14:creationId xmlns:p14="http://schemas.microsoft.com/office/powerpoint/2010/main" val="2974935148"/>
      </p:ext>
    </p:extLst>
  </p:cSld>
  <p:clrMapOvr>
    <a:masterClrMapping/>
  </p:clrMapOvr>
  <p:extLst mod="1">
    <p:ext uri="{DCECCB84-F9BA-43D5-87BE-67443E8EF086}">
      <p15:sldGuideLst xmlns:p15="http://schemas.microsoft.com/office/powerpoint/2012/main">
        <p15:guide id="1" orient="horz" pos="1092" userDrawn="1">
          <p15:clr>
            <a:srgbClr val="FBAE40"/>
          </p15:clr>
        </p15:guide>
        <p15:guide id="2" orient="horz" pos="2586" userDrawn="1">
          <p15:clr>
            <a:srgbClr val="FBAE40"/>
          </p15:clr>
        </p15:guide>
        <p15:guide id="3" pos="4543"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Endast rubrik__2018">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sv-SE" dirty="0"/>
              <a:t>Lägg till rubrik</a:t>
            </a:r>
          </a:p>
        </p:txBody>
      </p:sp>
      <p:sp>
        <p:nvSpPr>
          <p:cNvPr id="4" name="Platshållare för sidfot 3"/>
          <p:cNvSpPr>
            <a:spLocks noGrp="1"/>
          </p:cNvSpPr>
          <p:nvPr>
            <p:ph type="ftr" sz="quarter" idx="11"/>
          </p:nvPr>
        </p:nvSpPr>
        <p:spPr/>
        <p:txBody>
          <a:bodyPr/>
          <a:lstStyle/>
          <a:p>
            <a:r>
              <a:rPr lang="sv-SE"/>
              <a:t>Ämne / Talare</a:t>
            </a:r>
            <a:endParaRPr lang="sv-SE" dirty="0"/>
          </a:p>
        </p:txBody>
      </p:sp>
      <p:sp>
        <p:nvSpPr>
          <p:cNvPr id="5" name="Platshållare för bildnummer 4"/>
          <p:cNvSpPr>
            <a:spLocks noGrp="1"/>
          </p:cNvSpPr>
          <p:nvPr>
            <p:ph type="sldNum" sz="quarter" idx="12"/>
          </p:nvPr>
        </p:nvSpPr>
        <p:spPr/>
        <p:txBody>
          <a:bodyPr/>
          <a:lstStyle/>
          <a:p>
            <a:fld id="{E8645303-2AAE-45D1-913A-B06AE6474513}" type="slidenum">
              <a:rPr lang="sv-SE" smtClean="0"/>
              <a:t>‹#›</a:t>
            </a:fld>
            <a:endParaRPr lang="sv-SE" dirty="0"/>
          </a:p>
        </p:txBody>
      </p:sp>
    </p:spTree>
    <p:extLst>
      <p:ext uri="{BB962C8B-B14F-4D97-AF65-F5344CB8AC3E}">
        <p14:creationId xmlns:p14="http://schemas.microsoft.com/office/powerpoint/2010/main" val="2582784695"/>
      </p:ext>
    </p:extLst>
  </p:cSld>
  <p:clrMapOvr>
    <a:masterClrMapping/>
  </p:clrMapOvr>
  <p:extLst mod="1">
    <p:ext uri="{DCECCB84-F9BA-43D5-87BE-67443E8EF086}">
      <p15:sldGuideLst xmlns:p15="http://schemas.microsoft.com/office/powerpoint/2012/main">
        <p15:guide id="1" orient="horz" pos="1344"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Tom__2018">
    <p:spTree>
      <p:nvGrpSpPr>
        <p:cNvPr id="1" name=""/>
        <p:cNvGrpSpPr/>
        <p:nvPr/>
      </p:nvGrpSpPr>
      <p:grpSpPr>
        <a:xfrm>
          <a:off x="0" y="0"/>
          <a:ext cx="0" cy="0"/>
          <a:chOff x="0" y="0"/>
          <a:chExt cx="0" cy="0"/>
        </a:xfrm>
      </p:grpSpPr>
      <p:sp>
        <p:nvSpPr>
          <p:cNvPr id="3" name="Platshållare för sidfot 2"/>
          <p:cNvSpPr>
            <a:spLocks noGrp="1"/>
          </p:cNvSpPr>
          <p:nvPr>
            <p:ph type="ftr" sz="quarter" idx="11"/>
          </p:nvPr>
        </p:nvSpPr>
        <p:spPr/>
        <p:txBody>
          <a:bodyPr/>
          <a:lstStyle/>
          <a:p>
            <a:r>
              <a:rPr lang="sv-SE"/>
              <a:t>Ämne / Talare</a:t>
            </a:r>
            <a:endParaRPr lang="sv-SE" dirty="0"/>
          </a:p>
        </p:txBody>
      </p:sp>
      <p:sp>
        <p:nvSpPr>
          <p:cNvPr id="4" name="Platshållare för bildnummer 3"/>
          <p:cNvSpPr>
            <a:spLocks noGrp="1"/>
          </p:cNvSpPr>
          <p:nvPr>
            <p:ph type="sldNum" sz="quarter" idx="12"/>
          </p:nvPr>
        </p:nvSpPr>
        <p:spPr/>
        <p:txBody>
          <a:bodyPr/>
          <a:lstStyle/>
          <a:p>
            <a:fld id="{E8645303-2AAE-45D1-913A-B06AE6474513}" type="slidenum">
              <a:rPr lang="sv-SE" smtClean="0"/>
              <a:t>‹#›</a:t>
            </a:fld>
            <a:endParaRPr lang="sv-SE" dirty="0"/>
          </a:p>
        </p:txBody>
      </p:sp>
    </p:spTree>
    <p:extLst>
      <p:ext uri="{BB962C8B-B14F-4D97-AF65-F5344CB8AC3E}">
        <p14:creationId xmlns:p14="http://schemas.microsoft.com/office/powerpoint/2010/main" val="31230079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Startsida vit">
    <p:spTree>
      <p:nvGrpSpPr>
        <p:cNvPr id="1" name=""/>
        <p:cNvGrpSpPr/>
        <p:nvPr/>
      </p:nvGrpSpPr>
      <p:grpSpPr>
        <a:xfrm>
          <a:off x="0" y="0"/>
          <a:ext cx="0" cy="0"/>
          <a:chOff x="0" y="0"/>
          <a:chExt cx="0" cy="0"/>
        </a:xfrm>
      </p:grpSpPr>
      <p:pic>
        <p:nvPicPr>
          <p:cNvPr id="13" name="Bildobjekt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12192000" cy="6876288"/>
          </a:xfrm>
          <a:prstGeom prst="rect">
            <a:avLst/>
          </a:prstGeom>
        </p:spPr>
      </p:pic>
      <p:pic>
        <p:nvPicPr>
          <p:cNvPr id="14" name="Bildobjekt 13" descr="PPT 2014 Mönster L VI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5877397"/>
            <a:ext cx="12192000" cy="980605"/>
          </a:xfrm>
          <a:prstGeom prst="rect">
            <a:avLst/>
          </a:prstGeom>
        </p:spPr>
      </p:pic>
      <p:sp>
        <p:nvSpPr>
          <p:cNvPr id="8" name="Rubrik 1"/>
          <p:cNvSpPr>
            <a:spLocks noGrp="1"/>
          </p:cNvSpPr>
          <p:nvPr>
            <p:ph type="ctrTitle" hasCustomPrompt="1"/>
          </p:nvPr>
        </p:nvSpPr>
        <p:spPr>
          <a:xfrm>
            <a:off x="1008000" y="1918801"/>
            <a:ext cx="10176565" cy="1440220"/>
          </a:xfrm>
        </p:spPr>
        <p:txBody>
          <a:bodyPr lIns="0" tIns="0" rIns="0" bIns="0" anchor="b">
            <a:noAutofit/>
          </a:bodyPr>
          <a:lstStyle>
            <a:lvl1pPr algn="ctr">
              <a:lnSpc>
                <a:spcPts val="4000"/>
              </a:lnSpc>
              <a:defRPr sz="3400" b="1" cap="all" spc="0" baseline="0">
                <a:solidFill>
                  <a:schemeClr val="bg1"/>
                </a:solidFill>
              </a:defRPr>
            </a:lvl1pPr>
          </a:lstStyle>
          <a:p>
            <a:r>
              <a:rPr lang="sv-SE" dirty="0"/>
              <a:t>LÄGG TILL RUBRIK</a:t>
            </a:r>
          </a:p>
        </p:txBody>
      </p:sp>
      <p:sp>
        <p:nvSpPr>
          <p:cNvPr id="9" name="Underrubrik 2"/>
          <p:cNvSpPr>
            <a:spLocks noGrp="1"/>
          </p:cNvSpPr>
          <p:nvPr>
            <p:ph type="subTitle" idx="1" hasCustomPrompt="1"/>
          </p:nvPr>
        </p:nvSpPr>
        <p:spPr>
          <a:xfrm>
            <a:off x="1008000" y="3696419"/>
            <a:ext cx="10176000" cy="1245600"/>
          </a:xfrm>
        </p:spPr>
        <p:txBody>
          <a:bodyPr lIns="0" tIns="0" rIns="0" bIns="0">
            <a:noAutofit/>
          </a:bodyPr>
          <a:lstStyle>
            <a:lvl1pPr marL="0" indent="0" algn="ctr">
              <a:lnSpc>
                <a:spcPts val="2724"/>
              </a:lnSpc>
              <a:spcBef>
                <a:spcPts val="0"/>
              </a:spcBef>
              <a:buNone/>
              <a:defRPr sz="2600" b="1" spc="0" baseline="0">
                <a:solidFill>
                  <a:schemeClr val="bg1"/>
                </a:solidFill>
              </a:defRPr>
            </a:lvl1pPr>
            <a:lvl2pPr marL="457140" indent="0" algn="ctr">
              <a:buNone/>
              <a:defRPr>
                <a:solidFill>
                  <a:schemeClr val="tx1">
                    <a:tint val="75000"/>
                  </a:schemeClr>
                </a:solidFill>
              </a:defRPr>
            </a:lvl2pPr>
            <a:lvl3pPr marL="914282" indent="0" algn="ctr">
              <a:buNone/>
              <a:defRPr>
                <a:solidFill>
                  <a:schemeClr val="tx1">
                    <a:tint val="75000"/>
                  </a:schemeClr>
                </a:solidFill>
              </a:defRPr>
            </a:lvl3pPr>
            <a:lvl4pPr marL="1371422" indent="0" algn="ctr">
              <a:buNone/>
              <a:defRPr>
                <a:solidFill>
                  <a:schemeClr val="tx1">
                    <a:tint val="75000"/>
                  </a:schemeClr>
                </a:solidFill>
              </a:defRPr>
            </a:lvl4pPr>
            <a:lvl5pPr marL="1828562" indent="0" algn="ctr">
              <a:buNone/>
              <a:defRPr>
                <a:solidFill>
                  <a:schemeClr val="tx1">
                    <a:tint val="75000"/>
                  </a:schemeClr>
                </a:solidFill>
              </a:defRPr>
            </a:lvl5pPr>
            <a:lvl6pPr marL="2285704" indent="0" algn="ctr">
              <a:buNone/>
              <a:defRPr>
                <a:solidFill>
                  <a:schemeClr val="tx1">
                    <a:tint val="75000"/>
                  </a:schemeClr>
                </a:solidFill>
              </a:defRPr>
            </a:lvl6pPr>
            <a:lvl7pPr marL="2742844" indent="0" algn="ctr">
              <a:buNone/>
              <a:defRPr>
                <a:solidFill>
                  <a:schemeClr val="tx1">
                    <a:tint val="75000"/>
                  </a:schemeClr>
                </a:solidFill>
              </a:defRPr>
            </a:lvl7pPr>
            <a:lvl8pPr marL="3199985" indent="0" algn="ctr">
              <a:buNone/>
              <a:defRPr>
                <a:solidFill>
                  <a:schemeClr val="tx1">
                    <a:tint val="75000"/>
                  </a:schemeClr>
                </a:solidFill>
              </a:defRPr>
            </a:lvl8pPr>
            <a:lvl9pPr marL="3657126" indent="0" algn="ctr">
              <a:buNone/>
              <a:defRPr>
                <a:solidFill>
                  <a:schemeClr val="tx1">
                    <a:tint val="75000"/>
                  </a:schemeClr>
                </a:solidFill>
              </a:defRPr>
            </a:lvl9pPr>
          </a:lstStyle>
          <a:p>
            <a:r>
              <a:rPr lang="sv-SE" dirty="0"/>
              <a:t>Lägg till underrubrik</a:t>
            </a:r>
          </a:p>
        </p:txBody>
      </p:sp>
      <p:sp>
        <p:nvSpPr>
          <p:cNvPr id="3" name="Platshållare för text 2"/>
          <p:cNvSpPr>
            <a:spLocks noGrp="1"/>
          </p:cNvSpPr>
          <p:nvPr>
            <p:ph type="body" sz="quarter" idx="10" hasCustomPrompt="1"/>
          </p:nvPr>
        </p:nvSpPr>
        <p:spPr>
          <a:xfrm>
            <a:off x="6144000" y="4942800"/>
            <a:ext cx="5040000" cy="720000"/>
          </a:xfrm>
        </p:spPr>
        <p:txBody>
          <a:bodyPr lIns="0" tIns="0" rIns="0" bIns="0">
            <a:noAutofit/>
          </a:bodyPr>
          <a:lstStyle>
            <a:lvl1pPr marL="0" indent="0" algn="r">
              <a:lnSpc>
                <a:spcPts val="1500"/>
              </a:lnSpc>
              <a:spcBef>
                <a:spcPts val="0"/>
              </a:spcBef>
              <a:buNone/>
              <a:defRPr sz="1200">
                <a:solidFill>
                  <a:schemeClr val="bg1"/>
                </a:solidFill>
              </a:defRPr>
            </a:lvl1pPr>
            <a:lvl2pPr marL="457142" indent="0" algn="r">
              <a:buNone/>
              <a:defRPr sz="1200">
                <a:solidFill>
                  <a:schemeClr val="bg1"/>
                </a:solidFill>
              </a:defRPr>
            </a:lvl2pPr>
            <a:lvl3pPr marL="914282" indent="0" algn="r">
              <a:buNone/>
              <a:defRPr sz="1200">
                <a:solidFill>
                  <a:schemeClr val="bg1"/>
                </a:solidFill>
              </a:defRPr>
            </a:lvl3pPr>
            <a:lvl4pPr marL="1371422" indent="0" algn="r">
              <a:buNone/>
              <a:defRPr sz="1200">
                <a:solidFill>
                  <a:schemeClr val="bg1"/>
                </a:solidFill>
              </a:defRPr>
            </a:lvl4pPr>
            <a:lvl5pPr marL="1828563" indent="0" algn="r">
              <a:buNone/>
              <a:defRPr sz="1200">
                <a:solidFill>
                  <a:schemeClr val="bg1"/>
                </a:solidFill>
              </a:defRPr>
            </a:lvl5pPr>
          </a:lstStyle>
          <a:p>
            <a:pPr marL="0" indent="0" algn="r">
              <a:lnSpc>
                <a:spcPts val="1500"/>
              </a:lnSpc>
              <a:spcBef>
                <a:spcPts val="0"/>
              </a:spcBef>
              <a:buNone/>
            </a:pPr>
            <a:r>
              <a:rPr lang="sv-SE" sz="1200" dirty="0">
                <a:solidFill>
                  <a:schemeClr val="bg1"/>
                </a:solidFill>
              </a:rPr>
              <a:t>Förnamn Efternamn</a:t>
            </a:r>
          </a:p>
          <a:p>
            <a:pPr marL="0" indent="0" algn="r">
              <a:lnSpc>
                <a:spcPts val="1500"/>
              </a:lnSpc>
              <a:spcBef>
                <a:spcPts val="0"/>
              </a:spcBef>
              <a:buNone/>
            </a:pPr>
            <a:r>
              <a:rPr lang="sv-SE" sz="1200" i="1" dirty="0">
                <a:solidFill>
                  <a:schemeClr val="bg1"/>
                </a:solidFill>
              </a:rPr>
              <a:t>Eventuell titel</a:t>
            </a:r>
          </a:p>
          <a:p>
            <a:pPr marL="0" indent="0" algn="r">
              <a:lnSpc>
                <a:spcPts val="1500"/>
              </a:lnSpc>
              <a:spcBef>
                <a:spcPts val="0"/>
              </a:spcBef>
              <a:buNone/>
            </a:pPr>
            <a:r>
              <a:rPr lang="sv-SE" sz="1200" dirty="0">
                <a:solidFill>
                  <a:schemeClr val="bg1"/>
                </a:solidFill>
              </a:rPr>
              <a:t>Datum: 2016-05-01 </a:t>
            </a:r>
          </a:p>
        </p:txBody>
      </p:sp>
      <p:pic>
        <p:nvPicPr>
          <p:cNvPr id="12" name="Bildobjekt 11" descr="PPT 2014 VR LOGO NEG.pn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792000" y="1"/>
            <a:ext cx="2400000" cy="1712960"/>
          </a:xfrm>
          <a:prstGeom prst="rect">
            <a:avLst/>
          </a:prstGeom>
        </p:spPr>
      </p:pic>
    </p:spTree>
    <p:extLst>
      <p:ext uri="{BB962C8B-B14F-4D97-AF65-F5344CB8AC3E}">
        <p14:creationId xmlns:p14="http://schemas.microsoft.com/office/powerpoint/2010/main" val="20560432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Rubrik och punktlista. Bild nederka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720000" y="360000"/>
            <a:ext cx="10752000" cy="432000"/>
          </a:xfrm>
        </p:spPr>
        <p:txBody>
          <a:bodyPr lIns="0" tIns="0" rIns="0" bIns="0" anchor="b" anchorCtr="0">
            <a:noAutofit/>
          </a:bodyPr>
          <a:lstStyle>
            <a:lvl1pPr algn="ctr">
              <a:lnSpc>
                <a:spcPts val="3600"/>
              </a:lnSpc>
              <a:defRPr sz="3000" b="1" spc="0" baseline="0"/>
            </a:lvl1pPr>
          </a:lstStyle>
          <a:p>
            <a:r>
              <a:rPr lang="sv-SE" dirty="0"/>
              <a:t>Lägg till rubrik</a:t>
            </a:r>
          </a:p>
        </p:txBody>
      </p:sp>
      <p:sp>
        <p:nvSpPr>
          <p:cNvPr id="7" name="Platshållare för text 2"/>
          <p:cNvSpPr>
            <a:spLocks noGrp="1"/>
          </p:cNvSpPr>
          <p:nvPr>
            <p:ph type="body" sz="quarter" idx="13" hasCustomPrompt="1"/>
          </p:nvPr>
        </p:nvSpPr>
        <p:spPr>
          <a:xfrm>
            <a:off x="719405" y="971999"/>
            <a:ext cx="10751999" cy="3384000"/>
          </a:xfrm>
        </p:spPr>
        <p:txBody>
          <a:bodyPr lIns="0" tIns="0" rIns="0" bIns="0"/>
          <a:lstStyle>
            <a:lvl1pPr>
              <a:defRPr/>
            </a:lvl1pPr>
            <a:lvl2pPr>
              <a:defRPr baseline="0"/>
            </a:lvl2pPr>
          </a:lstStyle>
          <a:p>
            <a:pPr lvl="0"/>
            <a:r>
              <a:rPr lang="sv-SE" dirty="0"/>
              <a:t>Lägg till punktlista</a:t>
            </a:r>
          </a:p>
          <a:p>
            <a:pPr lvl="1"/>
            <a:r>
              <a:rPr lang="sv-SE" dirty="0"/>
              <a:t>Punktlista nivå 2</a:t>
            </a:r>
          </a:p>
          <a:p>
            <a:pPr lvl="1"/>
            <a:endParaRPr lang="sv-SE" dirty="0"/>
          </a:p>
        </p:txBody>
      </p:sp>
    </p:spTree>
    <p:extLst>
      <p:ext uri="{BB962C8B-B14F-4D97-AF65-F5344CB8AC3E}">
        <p14:creationId xmlns:p14="http://schemas.microsoft.com/office/powerpoint/2010/main" val="42051569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ubrik och punktlista. Bild vänster.">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4560000" y="360000"/>
            <a:ext cx="6912000" cy="864000"/>
          </a:xfrm>
        </p:spPr>
        <p:txBody>
          <a:bodyPr lIns="0" tIns="0" rIns="0" bIns="0" anchor="b" anchorCtr="0">
            <a:noAutofit/>
          </a:bodyPr>
          <a:lstStyle>
            <a:lvl1pPr algn="l">
              <a:lnSpc>
                <a:spcPts val="3600"/>
              </a:lnSpc>
              <a:defRPr sz="3000" b="1" spc="0" baseline="0"/>
            </a:lvl1pPr>
          </a:lstStyle>
          <a:p>
            <a:r>
              <a:rPr lang="sv-SE" dirty="0"/>
              <a:t>Lägg till rubrik</a:t>
            </a:r>
          </a:p>
        </p:txBody>
      </p:sp>
      <p:sp>
        <p:nvSpPr>
          <p:cNvPr id="6" name="Platshållare för text 2"/>
          <p:cNvSpPr>
            <a:spLocks noGrp="1"/>
          </p:cNvSpPr>
          <p:nvPr>
            <p:ph type="body" sz="quarter" idx="13" hasCustomPrompt="1"/>
          </p:nvPr>
        </p:nvSpPr>
        <p:spPr>
          <a:xfrm>
            <a:off x="4560000" y="1404000"/>
            <a:ext cx="6912000" cy="4860000"/>
          </a:xfrm>
        </p:spPr>
        <p:txBody>
          <a:bodyPr lIns="0" tIns="0" rIns="0" bIns="0"/>
          <a:lstStyle>
            <a:lvl1pPr>
              <a:defRPr/>
            </a:lvl1pPr>
            <a:lvl2pPr>
              <a:defRPr/>
            </a:lvl2pPr>
          </a:lstStyle>
          <a:p>
            <a:pPr lvl="0"/>
            <a:r>
              <a:rPr lang="sv-SE" dirty="0"/>
              <a:t>Lägg till punktlista</a:t>
            </a:r>
          </a:p>
          <a:p>
            <a:pPr lvl="1"/>
            <a:r>
              <a:rPr lang="sv-SE" dirty="0"/>
              <a:t>Punktlista nivå 2</a:t>
            </a:r>
          </a:p>
        </p:txBody>
      </p:sp>
    </p:spTree>
    <p:extLst>
      <p:ext uri="{BB962C8B-B14F-4D97-AF65-F5344CB8AC3E}">
        <p14:creationId xmlns:p14="http://schemas.microsoft.com/office/powerpoint/2010/main" val="19473125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Rubrik och punktlista. Bild höger.">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720000" y="360000"/>
            <a:ext cx="6912000" cy="864000"/>
          </a:xfrm>
        </p:spPr>
        <p:txBody>
          <a:bodyPr lIns="0" tIns="0" rIns="0" bIns="0" anchor="b" anchorCtr="0">
            <a:noAutofit/>
          </a:bodyPr>
          <a:lstStyle>
            <a:lvl1pPr algn="l">
              <a:lnSpc>
                <a:spcPts val="3600"/>
              </a:lnSpc>
              <a:defRPr sz="3000" b="1" spc="0" baseline="0"/>
            </a:lvl1pPr>
          </a:lstStyle>
          <a:p>
            <a:r>
              <a:rPr lang="sv-SE" dirty="0"/>
              <a:t>Lägg till rubrik</a:t>
            </a:r>
          </a:p>
        </p:txBody>
      </p:sp>
      <p:sp>
        <p:nvSpPr>
          <p:cNvPr id="6" name="Platshållare för text 2"/>
          <p:cNvSpPr>
            <a:spLocks noGrp="1"/>
          </p:cNvSpPr>
          <p:nvPr>
            <p:ph type="body" sz="quarter" idx="13" hasCustomPrompt="1"/>
          </p:nvPr>
        </p:nvSpPr>
        <p:spPr>
          <a:xfrm>
            <a:off x="719403" y="1403999"/>
            <a:ext cx="6912000" cy="5040000"/>
          </a:xfrm>
        </p:spPr>
        <p:txBody>
          <a:bodyPr lIns="0" tIns="0" rIns="0" bIns="0"/>
          <a:lstStyle>
            <a:lvl1pPr>
              <a:defRPr/>
            </a:lvl1pPr>
            <a:lvl2pPr>
              <a:defRPr/>
            </a:lvl2pPr>
          </a:lstStyle>
          <a:p>
            <a:pPr lvl="0"/>
            <a:r>
              <a:rPr lang="sv-SE" dirty="0"/>
              <a:t>Lägg till punktlista</a:t>
            </a:r>
          </a:p>
          <a:p>
            <a:pPr lvl="1"/>
            <a:r>
              <a:rPr lang="sv-SE" dirty="0"/>
              <a:t>Punktlista nivå 2</a:t>
            </a:r>
          </a:p>
        </p:txBody>
      </p:sp>
    </p:spTree>
    <p:extLst>
      <p:ext uri="{BB962C8B-B14F-4D97-AF65-F5344CB8AC3E}">
        <p14:creationId xmlns:p14="http://schemas.microsoft.com/office/powerpoint/2010/main" val="33575670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Rubrik och punktlista. 1/2-sidesbild nederka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720000" y="360000"/>
            <a:ext cx="10752000" cy="432000"/>
          </a:xfrm>
        </p:spPr>
        <p:txBody>
          <a:bodyPr lIns="0" tIns="0" rIns="0" bIns="0" anchor="b" anchorCtr="0">
            <a:noAutofit/>
          </a:bodyPr>
          <a:lstStyle>
            <a:lvl1pPr algn="ctr">
              <a:lnSpc>
                <a:spcPts val="3600"/>
              </a:lnSpc>
              <a:defRPr sz="3000" b="1" spc="0" baseline="0"/>
            </a:lvl1pPr>
          </a:lstStyle>
          <a:p>
            <a:r>
              <a:rPr lang="sv-SE" dirty="0"/>
              <a:t>Lägg till rubrik</a:t>
            </a:r>
          </a:p>
        </p:txBody>
      </p:sp>
      <p:sp>
        <p:nvSpPr>
          <p:cNvPr id="7" name="Platshållare för text 2"/>
          <p:cNvSpPr>
            <a:spLocks noGrp="1"/>
          </p:cNvSpPr>
          <p:nvPr>
            <p:ph type="body" sz="quarter" idx="13" hasCustomPrompt="1"/>
          </p:nvPr>
        </p:nvSpPr>
        <p:spPr>
          <a:xfrm>
            <a:off x="719405" y="972000"/>
            <a:ext cx="10751999" cy="2268000"/>
          </a:xfrm>
        </p:spPr>
        <p:txBody>
          <a:bodyPr lIns="0" tIns="0" rIns="0" bIns="0"/>
          <a:lstStyle>
            <a:lvl1pPr>
              <a:defRPr/>
            </a:lvl1pPr>
            <a:lvl2pPr>
              <a:defRPr baseline="0"/>
            </a:lvl2pPr>
          </a:lstStyle>
          <a:p>
            <a:pPr lvl="0"/>
            <a:r>
              <a:rPr lang="sv-SE" dirty="0"/>
              <a:t>Lägg till punktlista</a:t>
            </a:r>
          </a:p>
          <a:p>
            <a:pPr lvl="1"/>
            <a:r>
              <a:rPr lang="sv-SE" dirty="0"/>
              <a:t>Punktlista nivå 2</a:t>
            </a:r>
          </a:p>
          <a:p>
            <a:pPr lvl="1"/>
            <a:endParaRPr lang="sv-SE" dirty="0"/>
          </a:p>
        </p:txBody>
      </p:sp>
    </p:spTree>
    <p:extLst>
      <p:ext uri="{BB962C8B-B14F-4D97-AF65-F5344CB8AC3E}">
        <p14:creationId xmlns:p14="http://schemas.microsoft.com/office/powerpoint/2010/main" val="1857916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2D1111B8-7CE3-4A91-A8B8-9A7DB46A2DA2}" type="datetime1">
              <a:rPr lang="sv-SE" smtClean="0"/>
              <a:t>2021-11-22</a:t>
            </a:fld>
            <a:endParaRPr lang="sv-SE"/>
          </a:p>
        </p:txBody>
      </p:sp>
      <p:sp>
        <p:nvSpPr>
          <p:cNvPr id="5" name="Platshållare för sidfot 4"/>
          <p:cNvSpPr>
            <a:spLocks noGrp="1"/>
          </p:cNvSpPr>
          <p:nvPr>
            <p:ph type="ftr" sz="quarter" idx="11"/>
          </p:nvPr>
        </p:nvSpPr>
        <p:spPr/>
        <p:txBody>
          <a:bodyPr/>
          <a:lstStyle/>
          <a:p>
            <a:r>
              <a:rPr lang="en-US"/>
              <a:t>Catarina Sahlberg, S-FAIR meeting 10 November 2014</a:t>
            </a:r>
            <a:endParaRPr lang="sv-SE"/>
          </a:p>
        </p:txBody>
      </p:sp>
      <p:sp>
        <p:nvSpPr>
          <p:cNvPr id="6" name="Platshållare för bildnummer 5"/>
          <p:cNvSpPr>
            <a:spLocks noGrp="1"/>
          </p:cNvSpPr>
          <p:nvPr>
            <p:ph type="sldNum" sz="quarter" idx="12"/>
          </p:nvPr>
        </p:nvSpPr>
        <p:spPr/>
        <p:txBody>
          <a:bodyPr/>
          <a:lstStyle/>
          <a:p>
            <a:fld id="{8EF1BC19-481E-4EAD-A050-A2CE98B4550D}" type="slidenum">
              <a:rPr lang="sv-SE" smtClean="0"/>
              <a:t>‹#›</a:t>
            </a:fld>
            <a:endParaRPr lang="sv-SE"/>
          </a:p>
        </p:txBody>
      </p:sp>
    </p:spTree>
    <p:extLst>
      <p:ext uri="{BB962C8B-B14F-4D97-AF65-F5344CB8AC3E}">
        <p14:creationId xmlns:p14="http://schemas.microsoft.com/office/powerpoint/2010/main" val="36706985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Rubrik, text, diagram och bred platta_2018">
    <p:spTree>
      <p:nvGrpSpPr>
        <p:cNvPr id="1" name=""/>
        <p:cNvGrpSpPr/>
        <p:nvPr/>
      </p:nvGrpSpPr>
      <p:grpSpPr>
        <a:xfrm>
          <a:off x="0" y="0"/>
          <a:ext cx="0" cy="0"/>
          <a:chOff x="0" y="0"/>
          <a:chExt cx="0" cy="0"/>
        </a:xfrm>
      </p:grpSpPr>
      <p:sp>
        <p:nvSpPr>
          <p:cNvPr id="2" name="Rektangel 1"/>
          <p:cNvSpPr/>
          <p:nvPr userDrawn="1"/>
        </p:nvSpPr>
        <p:spPr>
          <a:xfrm>
            <a:off x="3992880" y="510540"/>
            <a:ext cx="8321040" cy="584454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ubrik 6"/>
          <p:cNvSpPr>
            <a:spLocks noGrp="1"/>
          </p:cNvSpPr>
          <p:nvPr>
            <p:ph type="title" hasCustomPrompt="1"/>
          </p:nvPr>
        </p:nvSpPr>
        <p:spPr>
          <a:xfrm>
            <a:off x="652463" y="1104902"/>
            <a:ext cx="2996428" cy="828402"/>
          </a:xfrm>
        </p:spPr>
        <p:txBody>
          <a:bodyPr/>
          <a:lstStyle>
            <a:lvl1pPr>
              <a:defRPr/>
            </a:lvl1pPr>
          </a:lstStyle>
          <a:p>
            <a:r>
              <a:rPr lang="sv-SE" dirty="0"/>
              <a:t>Lägg till rubrik</a:t>
            </a:r>
          </a:p>
        </p:txBody>
      </p:sp>
      <p:sp>
        <p:nvSpPr>
          <p:cNvPr id="10" name="Platshållare för bildnummer 9"/>
          <p:cNvSpPr>
            <a:spLocks noGrp="1"/>
          </p:cNvSpPr>
          <p:nvPr>
            <p:ph type="sldNum" sz="quarter" idx="12"/>
          </p:nvPr>
        </p:nvSpPr>
        <p:spPr/>
        <p:txBody>
          <a:bodyPr/>
          <a:lstStyle/>
          <a:p>
            <a:fld id="{E8645303-2AAE-45D1-913A-B06AE6474513}" type="slidenum">
              <a:rPr lang="sv-SE" smtClean="0"/>
              <a:t>‹#›</a:t>
            </a:fld>
            <a:endParaRPr lang="sv-SE" dirty="0"/>
          </a:p>
        </p:txBody>
      </p:sp>
      <p:sp>
        <p:nvSpPr>
          <p:cNvPr id="5" name="Platshållare för diagram 4">
            <a:extLst>
              <a:ext uri="{FF2B5EF4-FFF2-40B4-BE49-F238E27FC236}">
                <a16:creationId xmlns:a16="http://schemas.microsoft.com/office/drawing/2014/main" id="{6AD4EAA8-C4D8-47F1-959D-2D28AAFF827A}"/>
              </a:ext>
            </a:extLst>
          </p:cNvPr>
          <p:cNvSpPr>
            <a:spLocks noGrp="1"/>
          </p:cNvSpPr>
          <p:nvPr>
            <p:ph type="chart" sz="quarter" idx="15"/>
          </p:nvPr>
        </p:nvSpPr>
        <p:spPr>
          <a:xfrm>
            <a:off x="4732020" y="1942011"/>
            <a:ext cx="6803081" cy="3614058"/>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1400"/>
            </a:lvl1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a:t>Klicka på ikonen för att lägga till ett diagram</a:t>
            </a:r>
            <a:endParaRPr lang="sv-SE" dirty="0"/>
          </a:p>
        </p:txBody>
      </p:sp>
      <p:sp>
        <p:nvSpPr>
          <p:cNvPr id="9" name="Platshållare för text 2">
            <a:extLst>
              <a:ext uri="{FF2B5EF4-FFF2-40B4-BE49-F238E27FC236}">
                <a16:creationId xmlns:a16="http://schemas.microsoft.com/office/drawing/2014/main" id="{4854A8C7-658A-4D8C-BB61-96835525084C}"/>
              </a:ext>
            </a:extLst>
          </p:cNvPr>
          <p:cNvSpPr>
            <a:spLocks noGrp="1"/>
          </p:cNvSpPr>
          <p:nvPr>
            <p:ph type="body" sz="quarter" idx="16"/>
          </p:nvPr>
        </p:nvSpPr>
        <p:spPr>
          <a:xfrm>
            <a:off x="665932" y="2481942"/>
            <a:ext cx="2965542" cy="3377475"/>
          </a:xfrm>
        </p:spPr>
        <p:txBody>
          <a:bodyPr numCol="1" spcCol="0"/>
          <a:lstStyle>
            <a:lvl1pPr marL="285750" indent="-285750">
              <a:buSzPct val="120000"/>
              <a:buFont typeface="Arial" panose="020B0604020202020204" pitchFamily="34" charset="0"/>
              <a:buChar char="•"/>
              <a:defRPr sz="2000"/>
            </a:lvl1pPr>
            <a:lvl2pPr marL="324000" indent="-162000">
              <a:buClrTx/>
              <a:buSzPct val="100000"/>
              <a:buFont typeface="Arial" panose="020B0604020202020204" pitchFamily="34" charset="0"/>
              <a:buChar char="–"/>
              <a:defRPr sz="2000"/>
            </a:lvl2pPr>
            <a:lvl3pPr marL="486000" indent="-162000">
              <a:buSzPct val="90000"/>
              <a:buFont typeface="Arial" panose="020B0604020202020204" pitchFamily="34" charset="0"/>
              <a:buChar char="–"/>
              <a:defRPr sz="2000"/>
            </a:lvl3pPr>
            <a:lvl4pPr marL="648000" indent="-162000">
              <a:buFont typeface="Wingdings" panose="05000000000000000000" pitchFamily="2" charset="2"/>
              <a:buChar char="§"/>
              <a:defRPr sz="2000"/>
            </a:lvl4pPr>
            <a:lvl5pPr marL="810000" indent="-162000">
              <a:buFont typeface="Wingdings" panose="05000000000000000000" pitchFamily="2" charset="2"/>
              <a:buChar char="§"/>
              <a:defRPr sz="2000"/>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
        <p:nvSpPr>
          <p:cNvPr id="11" name="Platshållare för text 5">
            <a:extLst>
              <a:ext uri="{FF2B5EF4-FFF2-40B4-BE49-F238E27FC236}">
                <a16:creationId xmlns:a16="http://schemas.microsoft.com/office/drawing/2014/main" id="{A67436A9-A78C-4C29-908A-BB6DF3972677}"/>
              </a:ext>
            </a:extLst>
          </p:cNvPr>
          <p:cNvSpPr>
            <a:spLocks noGrp="1"/>
          </p:cNvSpPr>
          <p:nvPr>
            <p:ph type="body" sz="quarter" idx="17" hasCustomPrompt="1"/>
          </p:nvPr>
        </p:nvSpPr>
        <p:spPr>
          <a:xfrm>
            <a:off x="6163130" y="6536101"/>
            <a:ext cx="5049838" cy="169499"/>
          </a:xfrm>
        </p:spPr>
        <p:txBody>
          <a:bodyPr/>
          <a:lstStyle>
            <a:lvl1pPr marL="0" indent="0" algn="r">
              <a:buFontTx/>
              <a:buNone/>
              <a:defRPr sz="1000" b="0"/>
            </a:lvl1pPr>
          </a:lstStyle>
          <a:p>
            <a:pPr lvl="0"/>
            <a:r>
              <a:rPr lang="sv-SE" dirty="0" err="1"/>
              <a:t>Vafritt</a:t>
            </a:r>
            <a:r>
              <a:rPr lang="sv-SE" dirty="0"/>
              <a:t>: Namn/tillfälle</a:t>
            </a:r>
          </a:p>
        </p:txBody>
      </p:sp>
    </p:spTree>
    <p:extLst>
      <p:ext uri="{BB962C8B-B14F-4D97-AF65-F5344CB8AC3E}">
        <p14:creationId xmlns:p14="http://schemas.microsoft.com/office/powerpoint/2010/main" val="3769541510"/>
      </p:ext>
    </p:extLst>
  </p:cSld>
  <p:clrMapOvr>
    <a:masterClrMapping/>
  </p:clrMapOvr>
  <p:extLst>
    <p:ext uri="{DCECCB84-F9BA-43D5-87BE-67443E8EF086}">
      <p15:sldGuideLst xmlns:p15="http://schemas.microsoft.com/office/powerpoint/2012/main">
        <p15:guide id="1" orient="horz" pos="1548">
          <p15:clr>
            <a:srgbClr val="FBAE40"/>
          </p15:clr>
        </p15:guide>
        <p15:guide id="2" orient="horz" pos="3680">
          <p15:clr>
            <a:srgbClr val="FBAE40"/>
          </p15:clr>
        </p15:guide>
        <p15:guide id="3" pos="5314">
          <p15:clr>
            <a:srgbClr val="FBAE40"/>
          </p15:clr>
        </p15:guide>
        <p15:guide id="4" orient="horz" pos="134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Humaniora kapitelsida_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bwMode="white">
          <a:xfrm>
            <a:off x="652463" y="1738364"/>
            <a:ext cx="6559549" cy="1893281"/>
          </a:xfrm>
        </p:spPr>
        <p:txBody>
          <a:bodyPr anchor="t" anchorCtr="0"/>
          <a:lstStyle>
            <a:lvl1pPr algn="l">
              <a:defRPr sz="4500" b="0">
                <a:solidFill>
                  <a:schemeClr val="tx1"/>
                </a:solidFill>
              </a:defRPr>
            </a:lvl1pPr>
          </a:lstStyle>
          <a:p>
            <a:r>
              <a:rPr lang="sv-SE" dirty="0"/>
              <a:t>Lägg till rubrik</a:t>
            </a:r>
          </a:p>
        </p:txBody>
      </p:sp>
      <p:sp>
        <p:nvSpPr>
          <p:cNvPr id="3" name="Underrubrik 2"/>
          <p:cNvSpPr>
            <a:spLocks noGrp="1"/>
          </p:cNvSpPr>
          <p:nvPr>
            <p:ph type="subTitle" idx="1" hasCustomPrompt="1"/>
          </p:nvPr>
        </p:nvSpPr>
        <p:spPr bwMode="white">
          <a:xfrm>
            <a:off x="652463" y="4105275"/>
            <a:ext cx="6559549" cy="1142625"/>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dirty="0"/>
              <a:t>Lägg till underrubrik </a:t>
            </a:r>
            <a:br>
              <a:rPr lang="sv-SE" dirty="0"/>
            </a:br>
            <a:r>
              <a:rPr lang="sv-SE" dirty="0"/>
              <a:t>Obs! färgen används endast till humaniora</a:t>
            </a:r>
          </a:p>
          <a:p>
            <a:endParaRPr lang="sv-SE" dirty="0"/>
          </a:p>
          <a:p>
            <a:endParaRPr lang="sv-SE" dirty="0"/>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white">
          <a:xfrm>
            <a:off x="650126" y="511819"/>
            <a:ext cx="416674" cy="502601"/>
          </a:xfrm>
          <a:prstGeom prst="rect">
            <a:avLst/>
          </a:prstGeom>
        </p:spPr>
      </p:pic>
      <p:pic>
        <p:nvPicPr>
          <p:cNvPr id="11" name="Bildobjekt 10">
            <a:extLst>
              <a:ext uri="{FF2B5EF4-FFF2-40B4-BE49-F238E27FC236}">
                <a16:creationId xmlns:a16="http://schemas.microsoft.com/office/drawing/2014/main" id="{B84C1338-DAEF-438D-8475-B8447B7945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white">
          <a:xfrm>
            <a:off x="650354" y="6203154"/>
            <a:ext cx="1238140" cy="181979"/>
          </a:xfrm>
          <a:prstGeom prst="rect">
            <a:avLst/>
          </a:prstGeom>
        </p:spPr>
      </p:pic>
    </p:spTree>
    <p:extLst>
      <p:ext uri="{BB962C8B-B14F-4D97-AF65-F5344CB8AC3E}">
        <p14:creationId xmlns:p14="http://schemas.microsoft.com/office/powerpoint/2010/main" val="2207638946"/>
      </p:ext>
    </p:extLst>
  </p:cSld>
  <p:clrMapOvr>
    <a:masterClrMapping/>
  </p:clrMapOvr>
  <p:extLst mod="1">
    <p:ext uri="{DCECCB84-F9BA-43D5-87BE-67443E8EF086}">
      <p15:sldGuideLst xmlns:p15="http://schemas.microsoft.com/office/powerpoint/2012/main">
        <p15:guide id="1" orient="horz" pos="1092" userDrawn="1">
          <p15:clr>
            <a:srgbClr val="FBAE40"/>
          </p15:clr>
        </p15:guide>
        <p15:guide id="2" orient="horz" pos="2586" userDrawn="1">
          <p15:clr>
            <a:srgbClr val="FBAE40"/>
          </p15:clr>
        </p15:guide>
        <p15:guide id="3" pos="4543"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Behandlingsforskning kapitelsida_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bwMode="white">
          <a:xfrm>
            <a:off x="652463" y="1738364"/>
            <a:ext cx="6559549" cy="1893281"/>
          </a:xfrm>
        </p:spPr>
        <p:txBody>
          <a:bodyPr anchor="t" anchorCtr="0"/>
          <a:lstStyle>
            <a:lvl1pPr algn="l">
              <a:defRPr sz="4500" b="0">
                <a:solidFill>
                  <a:schemeClr val="bg1"/>
                </a:solidFill>
              </a:defRPr>
            </a:lvl1pPr>
          </a:lstStyle>
          <a:p>
            <a:r>
              <a:rPr lang="sv-SE" dirty="0"/>
              <a:t>Lägg till rubrik</a:t>
            </a:r>
          </a:p>
        </p:txBody>
      </p:sp>
      <p:sp>
        <p:nvSpPr>
          <p:cNvPr id="3" name="Underrubrik 2"/>
          <p:cNvSpPr>
            <a:spLocks noGrp="1"/>
          </p:cNvSpPr>
          <p:nvPr>
            <p:ph type="subTitle" idx="1" hasCustomPrompt="1"/>
          </p:nvPr>
        </p:nvSpPr>
        <p:spPr bwMode="white">
          <a:xfrm>
            <a:off x="652463" y="4105275"/>
            <a:ext cx="6559549" cy="1142625"/>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dirty="0"/>
              <a:t>Lägg till underrubrik</a:t>
            </a:r>
            <a:br>
              <a:rPr lang="sv-SE" dirty="0"/>
            </a:br>
            <a:r>
              <a:rPr lang="sv-SE" dirty="0"/>
              <a:t>Obs! färgen används endast till behandlingsforskning</a:t>
            </a:r>
          </a:p>
          <a:p>
            <a:endParaRPr lang="sv-SE" dirty="0"/>
          </a:p>
          <a:p>
            <a:endParaRPr lang="sv-SE" dirty="0"/>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0202" y="511819"/>
            <a:ext cx="416522" cy="502601"/>
          </a:xfrm>
          <a:prstGeom prst="rect">
            <a:avLst/>
          </a:prstGeom>
        </p:spPr>
      </p:pic>
      <p:pic>
        <p:nvPicPr>
          <p:cNvPr id="11" name="Bildobjekt 10">
            <a:extLst>
              <a:ext uri="{FF2B5EF4-FFF2-40B4-BE49-F238E27FC236}">
                <a16:creationId xmlns:a16="http://schemas.microsoft.com/office/drawing/2014/main" id="{17A2AAB5-4ECE-46AC-923B-A77CC642A98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48013" y="6203154"/>
            <a:ext cx="1242822" cy="181979"/>
          </a:xfrm>
          <a:prstGeom prst="rect">
            <a:avLst/>
          </a:prstGeom>
        </p:spPr>
      </p:pic>
    </p:spTree>
    <p:extLst>
      <p:ext uri="{BB962C8B-B14F-4D97-AF65-F5344CB8AC3E}">
        <p14:creationId xmlns:p14="http://schemas.microsoft.com/office/powerpoint/2010/main" val="3465299863"/>
      </p:ext>
    </p:extLst>
  </p:cSld>
  <p:clrMapOvr>
    <a:masterClrMapping/>
  </p:clrMapOvr>
  <p:extLst mod="1">
    <p:ext uri="{DCECCB84-F9BA-43D5-87BE-67443E8EF086}">
      <p15:sldGuideLst xmlns:p15="http://schemas.microsoft.com/office/powerpoint/2012/main">
        <p15:guide id="1" orient="horz" pos="1092" userDrawn="1">
          <p15:clr>
            <a:srgbClr val="FBAE40"/>
          </p15:clr>
        </p15:guide>
        <p15:guide id="2" orient="horz" pos="2586" userDrawn="1">
          <p15:clr>
            <a:srgbClr val="FBAE40"/>
          </p15:clr>
        </p15:guide>
        <p15:guide id="3" pos="454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Konstnärlig forskning kapitelsida_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bwMode="white">
          <a:xfrm>
            <a:off x="652463" y="1738364"/>
            <a:ext cx="6559549" cy="1893281"/>
          </a:xfrm>
        </p:spPr>
        <p:txBody>
          <a:bodyPr anchor="t" anchorCtr="0"/>
          <a:lstStyle>
            <a:lvl1pPr algn="l">
              <a:defRPr sz="4500" b="0">
                <a:solidFill>
                  <a:schemeClr val="bg1"/>
                </a:solidFill>
              </a:defRPr>
            </a:lvl1pPr>
          </a:lstStyle>
          <a:p>
            <a:r>
              <a:rPr lang="sv-SE" dirty="0"/>
              <a:t>Lägg till rubrik</a:t>
            </a:r>
          </a:p>
        </p:txBody>
      </p:sp>
      <p:sp>
        <p:nvSpPr>
          <p:cNvPr id="3" name="Underrubrik 2"/>
          <p:cNvSpPr>
            <a:spLocks noGrp="1"/>
          </p:cNvSpPr>
          <p:nvPr>
            <p:ph type="subTitle" idx="1" hasCustomPrompt="1"/>
          </p:nvPr>
        </p:nvSpPr>
        <p:spPr bwMode="white">
          <a:xfrm>
            <a:off x="652463" y="4105275"/>
            <a:ext cx="6559549" cy="1142625"/>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dirty="0"/>
              <a:t>Lägg till underrubrik </a:t>
            </a:r>
          </a:p>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dirty="0"/>
              <a:t>obs! färgen används endast till konstnärlig forskning</a:t>
            </a:r>
          </a:p>
          <a:p>
            <a:endParaRPr lang="sv-SE" dirty="0"/>
          </a:p>
          <a:p>
            <a:endParaRPr lang="sv-SE" dirty="0"/>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0202" y="511819"/>
            <a:ext cx="416522" cy="502601"/>
          </a:xfrm>
          <a:prstGeom prst="rect">
            <a:avLst/>
          </a:prstGeom>
        </p:spPr>
      </p:pic>
      <p:pic>
        <p:nvPicPr>
          <p:cNvPr id="11" name="Bildobjekt 10">
            <a:extLst>
              <a:ext uri="{FF2B5EF4-FFF2-40B4-BE49-F238E27FC236}">
                <a16:creationId xmlns:a16="http://schemas.microsoft.com/office/drawing/2014/main" id="{47F357F0-4F06-4DBB-AEE6-F5BDF56C287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48013" y="6203154"/>
            <a:ext cx="1242822" cy="181979"/>
          </a:xfrm>
          <a:prstGeom prst="rect">
            <a:avLst/>
          </a:prstGeom>
        </p:spPr>
      </p:pic>
    </p:spTree>
    <p:extLst>
      <p:ext uri="{BB962C8B-B14F-4D97-AF65-F5344CB8AC3E}">
        <p14:creationId xmlns:p14="http://schemas.microsoft.com/office/powerpoint/2010/main" val="162888948"/>
      </p:ext>
    </p:extLst>
  </p:cSld>
  <p:clrMapOvr>
    <a:masterClrMapping/>
  </p:clrMapOvr>
  <p:extLst mod="1">
    <p:ext uri="{DCECCB84-F9BA-43D5-87BE-67443E8EF086}">
      <p15:sldGuideLst xmlns:p15="http://schemas.microsoft.com/office/powerpoint/2012/main">
        <p15:guide id="1" orient="horz" pos="1092" userDrawn="1">
          <p15:clr>
            <a:srgbClr val="FBAE40"/>
          </p15:clr>
        </p15:guide>
        <p15:guide id="2" orient="horz" pos="2586" userDrawn="1">
          <p15:clr>
            <a:srgbClr val="FBAE40"/>
          </p15:clr>
        </p15:guide>
        <p15:guide id="3" pos="4543"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Utbildningsvetenskap kapitelsida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solidFill>
            <a:srgbClr val="00A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bwMode="white">
          <a:xfrm>
            <a:off x="652463" y="1738364"/>
            <a:ext cx="6559549" cy="1893281"/>
          </a:xfrm>
        </p:spPr>
        <p:txBody>
          <a:bodyPr anchor="t" anchorCtr="0"/>
          <a:lstStyle>
            <a:lvl1pPr algn="l">
              <a:defRPr sz="4500" b="0">
                <a:solidFill>
                  <a:schemeClr val="bg1"/>
                </a:solidFill>
              </a:defRPr>
            </a:lvl1pPr>
          </a:lstStyle>
          <a:p>
            <a:r>
              <a:rPr lang="sv-SE" dirty="0"/>
              <a:t>Lägg till rubrik</a:t>
            </a:r>
          </a:p>
        </p:txBody>
      </p:sp>
      <p:sp>
        <p:nvSpPr>
          <p:cNvPr id="3" name="Underrubrik 2"/>
          <p:cNvSpPr>
            <a:spLocks noGrp="1"/>
          </p:cNvSpPr>
          <p:nvPr>
            <p:ph type="subTitle" idx="1" hasCustomPrompt="1"/>
          </p:nvPr>
        </p:nvSpPr>
        <p:spPr bwMode="white">
          <a:xfrm>
            <a:off x="652463" y="4105275"/>
            <a:ext cx="6559549" cy="1142625"/>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dirty="0"/>
              <a:t>Lägg till underrubrik obs! färgen används endast till utbildningsvetenskap</a:t>
            </a:r>
          </a:p>
          <a:p>
            <a:endParaRPr lang="sv-SE" dirty="0"/>
          </a:p>
          <a:p>
            <a:endParaRPr lang="sv-SE" dirty="0"/>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0202" y="511819"/>
            <a:ext cx="416522" cy="502601"/>
          </a:xfrm>
          <a:prstGeom prst="rect">
            <a:avLst/>
          </a:prstGeom>
        </p:spPr>
      </p:pic>
      <p:pic>
        <p:nvPicPr>
          <p:cNvPr id="11" name="Bildobjekt 10">
            <a:extLst>
              <a:ext uri="{FF2B5EF4-FFF2-40B4-BE49-F238E27FC236}">
                <a16:creationId xmlns:a16="http://schemas.microsoft.com/office/drawing/2014/main" id="{FED8AAB5-78A0-4A3A-82CE-8A3B09CBA45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48013" y="6203154"/>
            <a:ext cx="1242822" cy="181979"/>
          </a:xfrm>
          <a:prstGeom prst="rect">
            <a:avLst/>
          </a:prstGeom>
        </p:spPr>
      </p:pic>
    </p:spTree>
    <p:extLst>
      <p:ext uri="{BB962C8B-B14F-4D97-AF65-F5344CB8AC3E}">
        <p14:creationId xmlns:p14="http://schemas.microsoft.com/office/powerpoint/2010/main" val="2253659436"/>
      </p:ext>
    </p:extLst>
  </p:cSld>
  <p:clrMapOvr>
    <a:masterClrMapping/>
  </p:clrMapOvr>
  <p:extLst mod="1">
    <p:ext uri="{DCECCB84-F9BA-43D5-87BE-67443E8EF086}">
      <p15:sldGuideLst xmlns:p15="http://schemas.microsoft.com/office/powerpoint/2012/main">
        <p15:guide id="1" orient="horz" pos="1092" userDrawn="1">
          <p15:clr>
            <a:srgbClr val="FBAE40"/>
          </p15:clr>
        </p15:guide>
        <p15:guide id="2" orient="horz" pos="2586" userDrawn="1">
          <p15:clr>
            <a:srgbClr val="FBAE40"/>
          </p15:clr>
        </p15:guide>
        <p15:guide id="3" pos="454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Naturvetenskap kapitelsida_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bwMode="white">
          <a:xfrm>
            <a:off x="652463" y="1738364"/>
            <a:ext cx="6559549" cy="1893281"/>
          </a:xfrm>
        </p:spPr>
        <p:txBody>
          <a:bodyPr anchor="t" anchorCtr="0"/>
          <a:lstStyle>
            <a:lvl1pPr algn="l">
              <a:defRPr sz="4500" b="0">
                <a:solidFill>
                  <a:schemeClr val="bg1"/>
                </a:solidFill>
              </a:defRPr>
            </a:lvl1pPr>
          </a:lstStyle>
          <a:p>
            <a:r>
              <a:rPr lang="sv-SE" dirty="0"/>
              <a:t>Lägg till rubrik</a:t>
            </a:r>
          </a:p>
        </p:txBody>
      </p:sp>
      <p:sp>
        <p:nvSpPr>
          <p:cNvPr id="3" name="Underrubrik 2"/>
          <p:cNvSpPr>
            <a:spLocks noGrp="1"/>
          </p:cNvSpPr>
          <p:nvPr>
            <p:ph type="subTitle" idx="1" hasCustomPrompt="1"/>
          </p:nvPr>
        </p:nvSpPr>
        <p:spPr bwMode="white">
          <a:xfrm>
            <a:off x="652463" y="4105275"/>
            <a:ext cx="6559549" cy="1142625"/>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dirty="0"/>
              <a:t>Lägg till underrubrik obs! färgen används endast till naturvetenskap</a:t>
            </a:r>
          </a:p>
          <a:p>
            <a:endParaRPr lang="sv-SE" dirty="0"/>
          </a:p>
          <a:p>
            <a:endParaRPr lang="sv-SE" dirty="0"/>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0202" y="511819"/>
            <a:ext cx="416522" cy="502601"/>
          </a:xfrm>
          <a:prstGeom prst="rect">
            <a:avLst/>
          </a:prstGeom>
        </p:spPr>
      </p:pic>
      <p:pic>
        <p:nvPicPr>
          <p:cNvPr id="11" name="Bildobjekt 10">
            <a:extLst>
              <a:ext uri="{FF2B5EF4-FFF2-40B4-BE49-F238E27FC236}">
                <a16:creationId xmlns:a16="http://schemas.microsoft.com/office/drawing/2014/main" id="{22D05B9C-8210-460E-9682-F5239800EC2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48013" y="6203154"/>
            <a:ext cx="1242822" cy="181979"/>
          </a:xfrm>
          <a:prstGeom prst="rect">
            <a:avLst/>
          </a:prstGeom>
        </p:spPr>
      </p:pic>
    </p:spTree>
    <p:extLst>
      <p:ext uri="{BB962C8B-B14F-4D97-AF65-F5344CB8AC3E}">
        <p14:creationId xmlns:p14="http://schemas.microsoft.com/office/powerpoint/2010/main" val="2386179563"/>
      </p:ext>
    </p:extLst>
  </p:cSld>
  <p:clrMapOvr>
    <a:masterClrMapping/>
  </p:clrMapOvr>
  <p:extLst mod="1">
    <p:ext uri="{DCECCB84-F9BA-43D5-87BE-67443E8EF086}">
      <p15:sldGuideLst xmlns:p15="http://schemas.microsoft.com/office/powerpoint/2012/main">
        <p15:guide id="1" orient="horz" pos="1092" userDrawn="1">
          <p15:clr>
            <a:srgbClr val="FBAE40"/>
          </p15:clr>
        </p15:guide>
        <p15:guide id="2" orient="horz" pos="2586" userDrawn="1">
          <p15:clr>
            <a:srgbClr val="FBAE40"/>
          </p15:clr>
        </p15:guide>
        <p15:guide id="3" pos="454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Medicin_halsa kapitelsida__2018">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D598133B-FCC0-4DF8-A15F-422295A53F00}"/>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bwMode="white">
          <a:xfrm>
            <a:off x="652463" y="1738364"/>
            <a:ext cx="6559549" cy="1893281"/>
          </a:xfrm>
        </p:spPr>
        <p:txBody>
          <a:bodyPr anchor="t" anchorCtr="0"/>
          <a:lstStyle>
            <a:lvl1pPr algn="l">
              <a:defRPr sz="4500" b="0">
                <a:solidFill>
                  <a:schemeClr val="bg1"/>
                </a:solidFill>
              </a:defRPr>
            </a:lvl1pPr>
          </a:lstStyle>
          <a:p>
            <a:r>
              <a:rPr lang="sv-SE" dirty="0"/>
              <a:t>Lägg till rubrik</a:t>
            </a:r>
          </a:p>
        </p:txBody>
      </p:sp>
      <p:sp>
        <p:nvSpPr>
          <p:cNvPr id="3" name="Underrubrik 2"/>
          <p:cNvSpPr>
            <a:spLocks noGrp="1"/>
          </p:cNvSpPr>
          <p:nvPr>
            <p:ph type="subTitle" idx="1" hasCustomPrompt="1"/>
          </p:nvPr>
        </p:nvSpPr>
        <p:spPr bwMode="white">
          <a:xfrm>
            <a:off x="652463" y="4105275"/>
            <a:ext cx="6559549" cy="1142625"/>
          </a:xfrm>
        </p:spPr>
        <p:txBody>
          <a:bodyPr/>
          <a:lstStyle>
            <a:lvl1pPr marL="0" marR="0" indent="0" algn="l" defTabSz="914400" rtl="0" eaLnBrk="1" fontAlgn="auto" latinLnBrk="0" hangingPunct="1">
              <a:lnSpc>
                <a:spcPct val="110000"/>
              </a:lnSpc>
              <a:spcBef>
                <a:spcPts val="1600"/>
              </a:spcBef>
              <a:spcAft>
                <a:spcPts val="0"/>
              </a:spcAft>
              <a:buClrTx/>
              <a:buSzPct val="75000"/>
              <a:buFontTx/>
              <a:buNone/>
              <a:tabLst/>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10000"/>
              </a:lnSpc>
              <a:spcBef>
                <a:spcPts val="1600"/>
              </a:spcBef>
              <a:spcAft>
                <a:spcPts val="0"/>
              </a:spcAft>
              <a:buClrTx/>
              <a:buSzPct val="75000"/>
              <a:buFontTx/>
              <a:buNone/>
              <a:tabLst/>
              <a:defRPr/>
            </a:pPr>
            <a:r>
              <a:rPr lang="sv-SE" dirty="0"/>
              <a:t>Lägg till underrubrik </a:t>
            </a:r>
            <a:br>
              <a:rPr lang="sv-SE" dirty="0"/>
            </a:br>
            <a:r>
              <a:rPr lang="sv-SE" dirty="0"/>
              <a:t>obs! färgen används endast till medicin/hälsa</a:t>
            </a:r>
          </a:p>
          <a:p>
            <a:endParaRPr lang="sv-SE" dirty="0"/>
          </a:p>
          <a:p>
            <a:endParaRPr lang="sv-SE" dirty="0"/>
          </a:p>
        </p:txBody>
      </p:sp>
      <p:pic>
        <p:nvPicPr>
          <p:cNvPr id="13" name="Bildobjekt 12">
            <a:extLst>
              <a:ext uri="{FF2B5EF4-FFF2-40B4-BE49-F238E27FC236}">
                <a16:creationId xmlns:a16="http://schemas.microsoft.com/office/drawing/2014/main" id="{3C8DD7C7-19C7-4FBC-BC1C-C0A2C3427FF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0202" y="511819"/>
            <a:ext cx="416522" cy="502601"/>
          </a:xfrm>
          <a:prstGeom prst="rect">
            <a:avLst/>
          </a:prstGeom>
        </p:spPr>
      </p:pic>
      <p:pic>
        <p:nvPicPr>
          <p:cNvPr id="11" name="Bildobjekt 10">
            <a:extLst>
              <a:ext uri="{FF2B5EF4-FFF2-40B4-BE49-F238E27FC236}">
                <a16:creationId xmlns:a16="http://schemas.microsoft.com/office/drawing/2014/main" id="{5070ED91-F898-4CE2-AFF9-F8AC1CBFBD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48013" y="6203154"/>
            <a:ext cx="1242822" cy="181979"/>
          </a:xfrm>
          <a:prstGeom prst="rect">
            <a:avLst/>
          </a:prstGeom>
        </p:spPr>
      </p:pic>
    </p:spTree>
    <p:extLst>
      <p:ext uri="{BB962C8B-B14F-4D97-AF65-F5344CB8AC3E}">
        <p14:creationId xmlns:p14="http://schemas.microsoft.com/office/powerpoint/2010/main" val="1453351570"/>
      </p:ext>
    </p:extLst>
  </p:cSld>
  <p:clrMapOvr>
    <a:masterClrMapping/>
  </p:clrMapOvr>
  <p:extLst mod="1">
    <p:ext uri="{DCECCB84-F9BA-43D5-87BE-67443E8EF086}">
      <p15:sldGuideLst xmlns:p15="http://schemas.microsoft.com/office/powerpoint/2012/main">
        <p15:guide id="1" orient="horz" pos="1092" userDrawn="1">
          <p15:clr>
            <a:srgbClr val="FBAE40"/>
          </p15:clr>
        </p15:guide>
        <p15:guide id="2" orient="horz" pos="2586" userDrawn="1">
          <p15:clr>
            <a:srgbClr val="FBAE40"/>
          </p15:clr>
        </p15:guide>
        <p15:guide id="3" pos="4543"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3.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 name="Rektangel 23">
            <a:extLst>
              <a:ext uri="{FF2B5EF4-FFF2-40B4-BE49-F238E27FC236}">
                <a16:creationId xmlns:a16="http://schemas.microsoft.com/office/drawing/2014/main" id="{8CD436BD-66A6-46BE-A829-2B4A0FC86DD5}"/>
              </a:ext>
            </a:extLst>
          </p:cNvPr>
          <p:cNvSpPr/>
          <p:nvPr userDrawn="1"/>
        </p:nvSpPr>
        <p:spPr>
          <a:xfrm>
            <a:off x="0" y="507052"/>
            <a:ext cx="12192000" cy="585384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v-SE"/>
          </a:p>
        </p:txBody>
      </p:sp>
      <p:sp>
        <p:nvSpPr>
          <p:cNvPr id="2" name="Platshållare för rubrik 1"/>
          <p:cNvSpPr>
            <a:spLocks noGrp="1"/>
          </p:cNvSpPr>
          <p:nvPr>
            <p:ph type="title"/>
          </p:nvPr>
        </p:nvSpPr>
        <p:spPr>
          <a:xfrm>
            <a:off x="652465" y="1104901"/>
            <a:ext cx="5838824" cy="1015999"/>
          </a:xfrm>
          <a:prstGeom prst="rect">
            <a:avLst/>
          </a:prstGeom>
        </p:spPr>
        <p:txBody>
          <a:bodyPr vert="horz" lIns="0" tIns="0" rIns="0" bIns="0" rtlCol="0" anchor="t" anchorCtr="0">
            <a:noAutofit/>
          </a:bodyPr>
          <a:lstStyle/>
          <a:p>
            <a:r>
              <a:rPr lang="sv-SE" dirty="0"/>
              <a:t>Klicka här för att ändra format </a:t>
            </a:r>
          </a:p>
        </p:txBody>
      </p:sp>
      <p:sp>
        <p:nvSpPr>
          <p:cNvPr id="3" name="Platshållare för text 2"/>
          <p:cNvSpPr>
            <a:spLocks noGrp="1"/>
          </p:cNvSpPr>
          <p:nvPr>
            <p:ph type="body" idx="1"/>
          </p:nvPr>
        </p:nvSpPr>
        <p:spPr>
          <a:xfrm>
            <a:off x="652463" y="2471738"/>
            <a:ext cx="7767637" cy="3370262"/>
          </a:xfrm>
          <a:prstGeom prst="rect">
            <a:avLst/>
          </a:prstGeom>
        </p:spPr>
        <p:txBody>
          <a:bodyPr vert="horz" lIns="0" tIns="0" rIns="0" bIns="0" rtlCol="0">
            <a:no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p:cNvSpPr>
            <a:spLocks noGrp="1"/>
          </p:cNvSpPr>
          <p:nvPr>
            <p:ph type="dt" sz="half" idx="2"/>
          </p:nvPr>
        </p:nvSpPr>
        <p:spPr>
          <a:xfrm>
            <a:off x="652463" y="7070844"/>
            <a:ext cx="1419225" cy="234000"/>
          </a:xfrm>
          <a:prstGeom prst="rect">
            <a:avLst/>
          </a:prstGeom>
        </p:spPr>
        <p:txBody>
          <a:bodyPr vert="horz" lIns="0" tIns="0" rIns="0" bIns="0" rtlCol="0" anchor="b" anchorCtr="0"/>
          <a:lstStyle>
            <a:lvl1pPr algn="l">
              <a:defRPr sz="1000">
                <a:solidFill>
                  <a:schemeClr val="tx1"/>
                </a:solidFill>
              </a:defRPr>
            </a:lvl1pPr>
          </a:lstStyle>
          <a:p>
            <a:endParaRPr lang="sv-SE" dirty="0"/>
          </a:p>
        </p:txBody>
      </p:sp>
      <p:sp>
        <p:nvSpPr>
          <p:cNvPr id="5" name="Platshållare för sidfot 4"/>
          <p:cNvSpPr>
            <a:spLocks noGrp="1"/>
          </p:cNvSpPr>
          <p:nvPr>
            <p:ph type="ftr" sz="quarter" idx="3"/>
          </p:nvPr>
        </p:nvSpPr>
        <p:spPr>
          <a:xfrm>
            <a:off x="7196137" y="6517481"/>
            <a:ext cx="4114800" cy="187200"/>
          </a:xfrm>
          <a:prstGeom prst="rect">
            <a:avLst/>
          </a:prstGeom>
        </p:spPr>
        <p:txBody>
          <a:bodyPr vert="horz" lIns="0" tIns="0" rIns="0" bIns="0" rtlCol="0" anchor="b" anchorCtr="0"/>
          <a:lstStyle>
            <a:lvl1pPr algn="r">
              <a:defRPr sz="1000">
                <a:solidFill>
                  <a:schemeClr val="tx1"/>
                </a:solidFill>
              </a:defRPr>
            </a:lvl1pPr>
          </a:lstStyle>
          <a:p>
            <a:r>
              <a:rPr lang="sv-SE" dirty="0"/>
              <a:t>Ämne / Talare</a:t>
            </a:r>
          </a:p>
        </p:txBody>
      </p:sp>
      <p:sp>
        <p:nvSpPr>
          <p:cNvPr id="6" name="Platshållare för bildnummer 5"/>
          <p:cNvSpPr>
            <a:spLocks noGrp="1"/>
          </p:cNvSpPr>
          <p:nvPr>
            <p:ph type="sldNum" sz="quarter" idx="4"/>
          </p:nvPr>
        </p:nvSpPr>
        <p:spPr>
          <a:xfrm>
            <a:off x="11393992" y="6517481"/>
            <a:ext cx="360000" cy="187200"/>
          </a:xfrm>
          <a:prstGeom prst="rect">
            <a:avLst/>
          </a:prstGeom>
        </p:spPr>
        <p:txBody>
          <a:bodyPr vert="horz" lIns="0" tIns="0" rIns="0" bIns="0" rtlCol="0" anchor="b" anchorCtr="0"/>
          <a:lstStyle>
            <a:lvl1pPr algn="l">
              <a:defRPr sz="1000">
                <a:solidFill>
                  <a:schemeClr val="tx1"/>
                </a:solidFill>
              </a:defRPr>
            </a:lvl1pPr>
          </a:lstStyle>
          <a:p>
            <a:fld id="{E8645303-2AAE-45D1-913A-B06AE6474513}" type="slidenum">
              <a:rPr lang="sv-SE" smtClean="0"/>
              <a:pPr/>
              <a:t>‹#›</a:t>
            </a:fld>
            <a:endParaRPr lang="sv-SE" dirty="0"/>
          </a:p>
        </p:txBody>
      </p:sp>
      <p:pic>
        <p:nvPicPr>
          <p:cNvPr id="23" name="Bildobjekt 22">
            <a:extLst>
              <a:ext uri="{FF2B5EF4-FFF2-40B4-BE49-F238E27FC236}">
                <a16:creationId xmlns:a16="http://schemas.microsoft.com/office/drawing/2014/main" id="{FE3D5985-4ECB-40EC-90B5-3731B9C44088}"/>
              </a:ext>
            </a:extLst>
          </p:cNvPr>
          <p:cNvPicPr>
            <a:picLocks noChangeAspect="1"/>
          </p:cNvPicPr>
          <p:nvPr userDrawn="1"/>
        </p:nvPicPr>
        <p:blipFill>
          <a:blip r:embed="rId40" cstate="screen">
            <a:extLst>
              <a:ext uri="{28A0092B-C50C-407E-A947-70E740481C1C}">
                <a14:useLocalDpi xmlns:a14="http://schemas.microsoft.com/office/drawing/2010/main"/>
              </a:ext>
            </a:extLst>
          </a:blip>
          <a:stretch>
            <a:fillRect/>
          </a:stretch>
        </p:blipFill>
        <p:spPr>
          <a:xfrm>
            <a:off x="652463" y="140253"/>
            <a:ext cx="240506" cy="290104"/>
          </a:xfrm>
          <a:prstGeom prst="rect">
            <a:avLst/>
          </a:prstGeom>
        </p:spPr>
      </p:pic>
      <p:pic>
        <p:nvPicPr>
          <p:cNvPr id="10" name="Bildobjekt 9">
            <a:extLst>
              <a:ext uri="{FF2B5EF4-FFF2-40B4-BE49-F238E27FC236}">
                <a16:creationId xmlns:a16="http://schemas.microsoft.com/office/drawing/2014/main" id="{346BFC86-529F-4C6D-979C-358AF3FC92CC}"/>
              </a:ext>
            </a:extLst>
          </p:cNvPr>
          <p:cNvPicPr>
            <a:picLocks noChangeAspect="1"/>
          </p:cNvPicPr>
          <p:nvPr userDrawn="1"/>
        </p:nvPicPr>
        <p:blipFill>
          <a:blip r:embed="rId41" cstate="screen">
            <a:extLst>
              <a:ext uri="{28A0092B-C50C-407E-A947-70E740481C1C}">
                <a14:useLocalDpi xmlns:a14="http://schemas.microsoft.com/office/drawing/2010/main"/>
              </a:ext>
            </a:extLst>
          </a:blip>
          <a:stretch>
            <a:fillRect/>
          </a:stretch>
        </p:blipFill>
        <p:spPr>
          <a:xfrm>
            <a:off x="652463" y="6564685"/>
            <a:ext cx="952499" cy="139996"/>
          </a:xfrm>
          <a:prstGeom prst="rect">
            <a:avLst/>
          </a:prstGeom>
        </p:spPr>
      </p:pic>
    </p:spTree>
    <p:extLst>
      <p:ext uri="{BB962C8B-B14F-4D97-AF65-F5344CB8AC3E}">
        <p14:creationId xmlns:p14="http://schemas.microsoft.com/office/powerpoint/2010/main" val="2492816128"/>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5" r:id="rId10"/>
    <p:sldLayoutId id="2147483678" r:id="rId11"/>
    <p:sldLayoutId id="2147483686" r:id="rId12"/>
    <p:sldLayoutId id="2147483690" r:id="rId13"/>
    <p:sldLayoutId id="2147483685" r:id="rId14"/>
    <p:sldLayoutId id="2147483688" r:id="rId15"/>
    <p:sldLayoutId id="2147483683" r:id="rId16"/>
    <p:sldLayoutId id="2147483682" r:id="rId17"/>
    <p:sldLayoutId id="2147483689" r:id="rId18"/>
    <p:sldLayoutId id="2147483684" r:id="rId19"/>
    <p:sldLayoutId id="2147483681" r:id="rId20"/>
    <p:sldLayoutId id="2147483679" r:id="rId21"/>
    <p:sldLayoutId id="2147483669" r:id="rId22"/>
    <p:sldLayoutId id="2147483670" r:id="rId23"/>
    <p:sldLayoutId id="2147483672" r:id="rId24"/>
    <p:sldLayoutId id="2147483671" r:id="rId25"/>
    <p:sldLayoutId id="2147483674" r:id="rId26"/>
    <p:sldLayoutId id="2147483666" r:id="rId27"/>
    <p:sldLayoutId id="2147483675" r:id="rId28"/>
    <p:sldLayoutId id="2147483676" r:id="rId29"/>
    <p:sldLayoutId id="2147483654" r:id="rId30"/>
    <p:sldLayoutId id="2147483655" r:id="rId31"/>
    <p:sldLayoutId id="2147483691" r:id="rId32"/>
    <p:sldLayoutId id="2147483692" r:id="rId33"/>
    <p:sldLayoutId id="2147483694" r:id="rId34"/>
    <p:sldLayoutId id="2147483696" r:id="rId35"/>
    <p:sldLayoutId id="2147483697" r:id="rId36"/>
    <p:sldLayoutId id="2147483700" r:id="rId37"/>
    <p:sldLayoutId id="2147483701" r:id="rId38"/>
  </p:sldLayoutIdLst>
  <p:hf sldNum="0" hdr="0" dt="0"/>
  <p:txStyles>
    <p:titleStyle>
      <a:lvl1pPr algn="l" defTabSz="914400" rtl="0" eaLnBrk="1" latinLnBrk="0" hangingPunct="1">
        <a:lnSpc>
          <a:spcPct val="90000"/>
        </a:lnSpc>
        <a:spcBef>
          <a:spcPct val="0"/>
        </a:spcBef>
        <a:buNone/>
        <a:defRPr sz="3500" b="1" kern="1200">
          <a:solidFill>
            <a:schemeClr val="tx1"/>
          </a:solidFill>
          <a:latin typeface="+mj-lt"/>
          <a:ea typeface="+mj-ea"/>
          <a:cs typeface="+mj-cs"/>
        </a:defRPr>
      </a:lvl1pPr>
    </p:titleStyle>
    <p:bodyStyle>
      <a:lvl1pPr marL="162000" indent="-162000" algn="l" defTabSz="914400" rtl="0" eaLnBrk="1" latinLnBrk="0" hangingPunct="1">
        <a:lnSpc>
          <a:spcPct val="110000"/>
        </a:lnSpc>
        <a:spcBef>
          <a:spcPts val="1600"/>
        </a:spcBef>
        <a:buSzPct val="75000"/>
        <a:buFontTx/>
        <a:buBlip>
          <a:blip r:embed="rId42"/>
        </a:buBlip>
        <a:defRPr sz="1800" kern="1200">
          <a:solidFill>
            <a:schemeClr val="tx1"/>
          </a:solidFill>
          <a:latin typeface="+mn-lt"/>
          <a:ea typeface="+mn-ea"/>
          <a:cs typeface="+mn-cs"/>
        </a:defRPr>
      </a:lvl1pPr>
      <a:lvl2pPr marL="324000" indent="-162000" algn="l" defTabSz="914400" rtl="0" eaLnBrk="1" latinLnBrk="0" hangingPunct="1">
        <a:lnSpc>
          <a:spcPct val="110000"/>
        </a:lnSpc>
        <a:spcBef>
          <a:spcPts val="1000"/>
        </a:spcBef>
        <a:buSzPct val="75000"/>
        <a:buFontTx/>
        <a:buBlip>
          <a:blip r:embed="rId42"/>
        </a:buBlip>
        <a:defRPr sz="1800" kern="1200">
          <a:solidFill>
            <a:schemeClr val="tx1"/>
          </a:solidFill>
          <a:latin typeface="+mn-lt"/>
          <a:ea typeface="+mn-ea"/>
          <a:cs typeface="+mn-cs"/>
        </a:defRPr>
      </a:lvl2pPr>
      <a:lvl3pPr marL="486000" indent="-162000" algn="l" defTabSz="914400" rtl="0" eaLnBrk="1" latinLnBrk="0" hangingPunct="1">
        <a:lnSpc>
          <a:spcPct val="110000"/>
        </a:lnSpc>
        <a:spcBef>
          <a:spcPts val="1000"/>
        </a:spcBef>
        <a:buSzPct val="75000"/>
        <a:buFontTx/>
        <a:buBlip>
          <a:blip r:embed="rId42"/>
        </a:buBlip>
        <a:defRPr sz="1800" kern="1200">
          <a:solidFill>
            <a:schemeClr val="tx1"/>
          </a:solidFill>
          <a:latin typeface="+mn-lt"/>
          <a:ea typeface="+mn-ea"/>
          <a:cs typeface="+mn-cs"/>
        </a:defRPr>
      </a:lvl3pPr>
      <a:lvl4pPr marL="648000" indent="-162000" algn="l" defTabSz="914400" rtl="0" eaLnBrk="1" latinLnBrk="0" hangingPunct="1">
        <a:lnSpc>
          <a:spcPct val="110000"/>
        </a:lnSpc>
        <a:spcBef>
          <a:spcPts val="1000"/>
        </a:spcBef>
        <a:buSzPct val="75000"/>
        <a:buFontTx/>
        <a:buBlip>
          <a:blip r:embed="rId42"/>
        </a:buBlip>
        <a:defRPr sz="1800" kern="1200">
          <a:solidFill>
            <a:schemeClr val="tx1"/>
          </a:solidFill>
          <a:latin typeface="+mn-lt"/>
          <a:ea typeface="+mn-ea"/>
          <a:cs typeface="+mn-cs"/>
        </a:defRPr>
      </a:lvl4pPr>
      <a:lvl5pPr marL="810000" indent="-162000" algn="l" defTabSz="914400" rtl="0" eaLnBrk="1" latinLnBrk="0" hangingPunct="1">
        <a:lnSpc>
          <a:spcPct val="110000"/>
        </a:lnSpc>
        <a:spcBef>
          <a:spcPts val="1000"/>
        </a:spcBef>
        <a:buSzPct val="75000"/>
        <a:buFontTx/>
        <a:buBlip>
          <a:blip r:embed="rId42"/>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411" userDrawn="1">
          <p15:clr>
            <a:srgbClr val="F26B43"/>
          </p15:clr>
        </p15:guide>
        <p15:guide id="4" pos="726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1.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6.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3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p:cNvSpPr>
            <a:spLocks noGrp="1"/>
          </p:cNvSpPr>
          <p:nvPr>
            <p:ph type="ctrTitle"/>
          </p:nvPr>
        </p:nvSpPr>
        <p:spPr/>
        <p:txBody>
          <a:bodyPr/>
          <a:lstStyle/>
          <a:p>
            <a:r>
              <a:rPr lang="sv-SE" dirty="0"/>
              <a:t>Swedish Research Council</a:t>
            </a:r>
          </a:p>
        </p:txBody>
      </p:sp>
      <p:sp>
        <p:nvSpPr>
          <p:cNvPr id="3" name="Platshållare för text 2"/>
          <p:cNvSpPr>
            <a:spLocks noGrp="1"/>
          </p:cNvSpPr>
          <p:nvPr>
            <p:ph type="body" sz="quarter" idx="10"/>
          </p:nvPr>
        </p:nvSpPr>
        <p:spPr/>
        <p:txBody>
          <a:bodyPr/>
          <a:lstStyle/>
          <a:p>
            <a:r>
              <a:rPr lang="sv-SE" dirty="0"/>
              <a:t>Partikeldagarna Mathias Hamberg</a:t>
            </a:r>
          </a:p>
        </p:txBody>
      </p:sp>
      <p:sp>
        <p:nvSpPr>
          <p:cNvPr id="4" name="Platshållare för text 3"/>
          <p:cNvSpPr>
            <a:spLocks noGrp="1"/>
          </p:cNvSpPr>
          <p:nvPr>
            <p:ph type="body" sz="quarter" idx="11"/>
          </p:nvPr>
        </p:nvSpPr>
        <p:spPr/>
        <p:txBody>
          <a:bodyPr/>
          <a:lstStyle/>
          <a:p>
            <a:r>
              <a:rPr lang="en-US" b="0" dirty="0"/>
              <a:t>The Swedish Research Council is Sweden’s largest governmental research funding body at Swedish universities, colleges and institutes.</a:t>
            </a:r>
            <a:endParaRPr lang="sv-SE" dirty="0"/>
          </a:p>
        </p:txBody>
      </p:sp>
    </p:spTree>
    <p:extLst>
      <p:ext uri="{BB962C8B-B14F-4D97-AF65-F5344CB8AC3E}">
        <p14:creationId xmlns:p14="http://schemas.microsoft.com/office/powerpoint/2010/main" val="4230039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D8710133-3EA5-41FB-84F6-8C9607EABDD7}"/>
              </a:ext>
            </a:extLst>
          </p:cNvPr>
          <p:cNvSpPr>
            <a:spLocks noGrp="1"/>
          </p:cNvSpPr>
          <p:nvPr>
            <p:ph idx="1"/>
          </p:nvPr>
        </p:nvSpPr>
        <p:spPr>
          <a:xfrm>
            <a:off x="652463" y="2374918"/>
            <a:ext cx="8061231" cy="3370262"/>
          </a:xfrm>
        </p:spPr>
        <p:txBody>
          <a:bodyPr/>
          <a:lstStyle/>
          <a:p>
            <a:pPr fontAlgn="ctr"/>
            <a:r>
              <a:rPr lang="en-US" b="1" dirty="0"/>
              <a:t>Structured discussion with the Universities regarding responsibilities and management</a:t>
            </a:r>
          </a:p>
          <a:p>
            <a:pPr fontAlgn="ctr"/>
            <a:r>
              <a:rPr lang="en-US" b="1" dirty="0"/>
              <a:t>Universities should be involved and share the responsibility for the participation of their researchers</a:t>
            </a:r>
          </a:p>
          <a:p>
            <a:pPr fontAlgn="ctr"/>
            <a:r>
              <a:rPr lang="en-US" b="1" dirty="0"/>
              <a:t>You can be inspired by SKAO´s approach to division of responsibilities</a:t>
            </a:r>
          </a:p>
          <a:p>
            <a:pPr fontAlgn="ctr"/>
            <a:r>
              <a:rPr lang="en-US" b="1" dirty="0"/>
              <a:t>This type of discussion can be made to URFI or SUHF</a:t>
            </a:r>
          </a:p>
          <a:p>
            <a:pPr fontAlgn="ctr"/>
            <a:r>
              <a:rPr lang="en-US" b="1" dirty="0"/>
              <a:t>Currently a risk that risk management and Contingency will be skipped and risk falling between the cracks</a:t>
            </a:r>
          </a:p>
        </p:txBody>
      </p:sp>
      <p:sp>
        <p:nvSpPr>
          <p:cNvPr id="4" name="Platshållare för sidfot 3">
            <a:extLst>
              <a:ext uri="{FF2B5EF4-FFF2-40B4-BE49-F238E27FC236}">
                <a16:creationId xmlns:a16="http://schemas.microsoft.com/office/drawing/2014/main" id="{27E203A1-77EB-47FE-8173-56F32A3EE8C8}"/>
              </a:ext>
            </a:extLst>
          </p:cNvPr>
          <p:cNvSpPr>
            <a:spLocks noGrp="1"/>
          </p:cNvSpPr>
          <p:nvPr>
            <p:ph type="ftr" sz="quarter" idx="11"/>
          </p:nvPr>
        </p:nvSpPr>
        <p:spPr/>
        <p:txBody>
          <a:bodyPr/>
          <a:lstStyle/>
          <a:p>
            <a:endParaRPr lang="sv-SE" dirty="0"/>
          </a:p>
        </p:txBody>
      </p:sp>
      <p:sp>
        <p:nvSpPr>
          <p:cNvPr id="5" name="Rubrik 1">
            <a:extLst>
              <a:ext uri="{FF2B5EF4-FFF2-40B4-BE49-F238E27FC236}">
                <a16:creationId xmlns:a16="http://schemas.microsoft.com/office/drawing/2014/main" id="{3C53F2C3-28F4-40EC-B121-8EFC0B6F5B12}"/>
              </a:ext>
            </a:extLst>
          </p:cNvPr>
          <p:cNvSpPr>
            <a:spLocks noGrp="1"/>
          </p:cNvSpPr>
          <p:nvPr>
            <p:ph type="title"/>
          </p:nvPr>
        </p:nvSpPr>
        <p:spPr>
          <a:xfrm>
            <a:off x="652464" y="599287"/>
            <a:ext cx="11539536" cy="1015999"/>
          </a:xfrm>
        </p:spPr>
        <p:txBody>
          <a:bodyPr/>
          <a:lstStyle/>
          <a:p>
            <a:r>
              <a:rPr lang="en-US" dirty="0" err="1"/>
              <a:t>Respone</a:t>
            </a:r>
            <a:r>
              <a:rPr lang="en-US" dirty="0"/>
              <a:t> to: Report on accelerator-based infrastructures in the fields of particle and </a:t>
            </a:r>
            <a:r>
              <a:rPr lang="sv-SE" dirty="0" err="1"/>
              <a:t>nuclear</a:t>
            </a:r>
            <a:r>
              <a:rPr lang="sv-SE" dirty="0"/>
              <a:t> </a:t>
            </a:r>
            <a:r>
              <a:rPr lang="sv-SE" dirty="0" err="1"/>
              <a:t>physics</a:t>
            </a:r>
            <a:endParaRPr lang="sv-SE" dirty="0"/>
          </a:p>
        </p:txBody>
      </p:sp>
    </p:spTree>
    <p:extLst>
      <p:ext uri="{BB962C8B-B14F-4D97-AF65-F5344CB8AC3E}">
        <p14:creationId xmlns:p14="http://schemas.microsoft.com/office/powerpoint/2010/main" val="3110588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6058" y="1662256"/>
            <a:ext cx="5702491" cy="3802010"/>
          </a:xfrm>
          <a:prstGeom prst="rect">
            <a:avLst/>
          </a:prstGeom>
        </p:spPr>
      </p:pic>
      <p:sp>
        <p:nvSpPr>
          <p:cNvPr id="3" name="Rektangel 2"/>
          <p:cNvSpPr/>
          <p:nvPr/>
        </p:nvSpPr>
        <p:spPr>
          <a:xfrm>
            <a:off x="3446058" y="852044"/>
            <a:ext cx="5702491" cy="707886"/>
          </a:xfrm>
          <a:prstGeom prst="rect">
            <a:avLst/>
          </a:prstGeom>
        </p:spPr>
        <p:txBody>
          <a:bodyPr wrap="square">
            <a:spAutoFit/>
          </a:bodyPr>
          <a:lstStyle/>
          <a:p>
            <a:pPr algn="ctr"/>
            <a:r>
              <a:rPr lang="sv-SE" sz="4000" dirty="0" err="1"/>
              <a:t>Questions</a:t>
            </a:r>
            <a:r>
              <a:rPr lang="sv-SE" sz="4000" dirty="0"/>
              <a:t>?</a:t>
            </a:r>
          </a:p>
        </p:txBody>
      </p:sp>
    </p:spTree>
    <p:extLst>
      <p:ext uri="{BB962C8B-B14F-4D97-AF65-F5344CB8AC3E}">
        <p14:creationId xmlns:p14="http://schemas.microsoft.com/office/powerpoint/2010/main" val="642119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6582E8C-1909-4D1F-80B0-052C32793123}"/>
              </a:ext>
            </a:extLst>
          </p:cNvPr>
          <p:cNvSpPr>
            <a:spLocks noGrp="1"/>
          </p:cNvSpPr>
          <p:nvPr>
            <p:ph type="title"/>
          </p:nvPr>
        </p:nvSpPr>
        <p:spPr/>
        <p:txBody>
          <a:bodyPr/>
          <a:lstStyle/>
          <a:p>
            <a:endParaRPr lang="sv-SE"/>
          </a:p>
        </p:txBody>
      </p:sp>
      <p:sp>
        <p:nvSpPr>
          <p:cNvPr id="3" name="Platshållare för sidfot 2">
            <a:extLst>
              <a:ext uri="{FF2B5EF4-FFF2-40B4-BE49-F238E27FC236}">
                <a16:creationId xmlns:a16="http://schemas.microsoft.com/office/drawing/2014/main" id="{F4693901-5F85-4F22-B33C-246CC2923760}"/>
              </a:ext>
            </a:extLst>
          </p:cNvPr>
          <p:cNvSpPr>
            <a:spLocks noGrp="1"/>
          </p:cNvSpPr>
          <p:nvPr>
            <p:ph type="ftr" sz="quarter" idx="11"/>
          </p:nvPr>
        </p:nvSpPr>
        <p:spPr/>
        <p:txBody>
          <a:bodyPr/>
          <a:lstStyle/>
          <a:p>
            <a:r>
              <a:rPr lang="sv-SE"/>
              <a:t>Ämne / Talare</a:t>
            </a:r>
            <a:endParaRPr lang="sv-SE" dirty="0"/>
          </a:p>
        </p:txBody>
      </p:sp>
      <p:sp>
        <p:nvSpPr>
          <p:cNvPr id="4" name="Platshållare för bild 3">
            <a:extLst>
              <a:ext uri="{FF2B5EF4-FFF2-40B4-BE49-F238E27FC236}">
                <a16:creationId xmlns:a16="http://schemas.microsoft.com/office/drawing/2014/main" id="{DF369008-78E9-4392-9944-893E606D0F84}"/>
              </a:ext>
            </a:extLst>
          </p:cNvPr>
          <p:cNvSpPr>
            <a:spLocks noGrp="1"/>
          </p:cNvSpPr>
          <p:nvPr>
            <p:ph type="pic" sz="quarter" idx="14"/>
          </p:nvPr>
        </p:nvSpPr>
        <p:spPr/>
      </p:sp>
      <p:sp>
        <p:nvSpPr>
          <p:cNvPr id="5" name="Platshållare för text 4">
            <a:extLst>
              <a:ext uri="{FF2B5EF4-FFF2-40B4-BE49-F238E27FC236}">
                <a16:creationId xmlns:a16="http://schemas.microsoft.com/office/drawing/2014/main" id="{C421A595-29F9-471D-BA11-09158ECD17F8}"/>
              </a:ext>
            </a:extLst>
          </p:cNvPr>
          <p:cNvSpPr>
            <a:spLocks noGrp="1"/>
          </p:cNvSpPr>
          <p:nvPr>
            <p:ph type="body" sz="quarter" idx="15"/>
          </p:nvPr>
        </p:nvSpPr>
        <p:spPr/>
        <p:txBody>
          <a:bodyPr/>
          <a:lstStyle/>
          <a:p>
            <a:endParaRPr lang="sv-SE"/>
          </a:p>
        </p:txBody>
      </p:sp>
      <p:sp>
        <p:nvSpPr>
          <p:cNvPr id="6" name="Platshållare för text 5">
            <a:extLst>
              <a:ext uri="{FF2B5EF4-FFF2-40B4-BE49-F238E27FC236}">
                <a16:creationId xmlns:a16="http://schemas.microsoft.com/office/drawing/2014/main" id="{0F689E88-2851-4DB1-A8F5-CBB8BE25658E}"/>
              </a:ext>
            </a:extLst>
          </p:cNvPr>
          <p:cNvSpPr>
            <a:spLocks noGrp="1"/>
          </p:cNvSpPr>
          <p:nvPr>
            <p:ph type="body" sz="quarter" idx="13"/>
          </p:nvPr>
        </p:nvSpPr>
        <p:spPr/>
        <p:txBody>
          <a:bodyPr/>
          <a:lstStyle/>
          <a:p>
            <a:endParaRPr lang="sv-SE"/>
          </a:p>
        </p:txBody>
      </p:sp>
      <p:pic>
        <p:nvPicPr>
          <p:cNvPr id="7" name="Bildobjekt 6">
            <a:extLst>
              <a:ext uri="{FF2B5EF4-FFF2-40B4-BE49-F238E27FC236}">
                <a16:creationId xmlns:a16="http://schemas.microsoft.com/office/drawing/2014/main" id="{A54E7B3A-8212-4A79-8402-798A3D13670E}"/>
              </a:ext>
            </a:extLst>
          </p:cNvPr>
          <p:cNvPicPr>
            <a:picLocks noChangeAspect="1"/>
          </p:cNvPicPr>
          <p:nvPr/>
        </p:nvPicPr>
        <p:blipFill>
          <a:blip r:embed="rId2"/>
          <a:stretch>
            <a:fillRect/>
          </a:stretch>
        </p:blipFill>
        <p:spPr>
          <a:xfrm>
            <a:off x="279699" y="465125"/>
            <a:ext cx="6228534" cy="6392875"/>
          </a:xfrm>
          <a:prstGeom prst="rect">
            <a:avLst/>
          </a:prstGeom>
        </p:spPr>
      </p:pic>
    </p:spTree>
    <p:extLst>
      <p:ext uri="{BB962C8B-B14F-4D97-AF65-F5344CB8AC3E}">
        <p14:creationId xmlns:p14="http://schemas.microsoft.com/office/powerpoint/2010/main" val="2432871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1"/>
          <p:cNvSpPr txBox="1">
            <a:spLocks/>
          </p:cNvSpPr>
          <p:nvPr/>
        </p:nvSpPr>
        <p:spPr>
          <a:xfrm>
            <a:off x="2207568" y="860272"/>
            <a:ext cx="5256584" cy="563768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defRPr/>
            </a:pPr>
            <a:endParaRPr lang="en-GB" altLang="sv-SE" sz="1800" dirty="0">
              <a:latin typeface="Arial" panose="020B0604020202020204" pitchFamily="34" charset="0"/>
              <a:cs typeface="Arial" panose="020B0604020202020204" pitchFamily="34" charset="0"/>
            </a:endParaRPr>
          </a:p>
          <a:p>
            <a:pPr marL="288000" indent="-288000" algn="l">
              <a:spcBef>
                <a:spcPts val="1200"/>
              </a:spcBef>
              <a:buFont typeface="Arial"/>
              <a:buChar char="•"/>
              <a:defRPr/>
            </a:pPr>
            <a:r>
              <a:rPr lang="en-GB" altLang="sv-SE" sz="2000" dirty="0">
                <a:latin typeface="Arial" panose="020B0604020202020204" pitchFamily="34" charset="0"/>
                <a:cs typeface="Arial" panose="020B0604020202020204" pitchFamily="34" charset="0"/>
              </a:rPr>
              <a:t>Council for Research Infrastructure (RFI)</a:t>
            </a:r>
            <a:endParaRPr lang="en-GB" altLang="sv-SE" dirty="0">
              <a:latin typeface="Arial" panose="020B0604020202020204" pitchFamily="34" charset="0"/>
              <a:cs typeface="Arial" panose="020B0604020202020204" pitchFamily="34" charset="0"/>
            </a:endParaRPr>
          </a:p>
          <a:p>
            <a:pPr marL="288000" indent="-288000" algn="l">
              <a:spcBef>
                <a:spcPts val="1200"/>
              </a:spcBef>
              <a:buFont typeface="Arial"/>
              <a:buChar char="•"/>
              <a:defRPr/>
            </a:pPr>
            <a:r>
              <a:rPr lang="en-GB" altLang="sv-SE" sz="2000" dirty="0">
                <a:latin typeface="Arial" panose="020B0604020202020204" pitchFamily="34" charset="0"/>
                <a:cs typeface="Arial" panose="020B0604020202020204" pitchFamily="34" charset="0"/>
              </a:rPr>
              <a:t>Provides funding for and monitors national research infrastructures</a:t>
            </a:r>
            <a:endParaRPr lang="en-GB" altLang="sv-SE" sz="1000" dirty="0">
              <a:latin typeface="Arial" panose="020B0604020202020204" pitchFamily="34" charset="0"/>
              <a:cs typeface="Arial" panose="020B0604020202020204" pitchFamily="34" charset="0"/>
            </a:endParaRPr>
          </a:p>
          <a:p>
            <a:pPr marL="288000" indent="-288000" algn="l">
              <a:spcBef>
                <a:spcPts val="1200"/>
              </a:spcBef>
              <a:buFont typeface="Arial"/>
              <a:buChar char="•"/>
              <a:defRPr/>
            </a:pPr>
            <a:r>
              <a:rPr lang="en-GB" altLang="sv-SE" sz="2000" dirty="0">
                <a:latin typeface="Arial" panose="020B0604020202020204" pitchFamily="34" charset="0"/>
                <a:cs typeface="Arial" panose="020B0604020202020204" pitchFamily="34" charset="0"/>
              </a:rPr>
              <a:t>Also provide funding for memberships in international infrastructure organisations.</a:t>
            </a:r>
          </a:p>
          <a:p>
            <a:pPr marL="288000" indent="-288000" algn="l">
              <a:spcBef>
                <a:spcPts val="1200"/>
              </a:spcBef>
              <a:buFont typeface="Arial"/>
              <a:buChar char="•"/>
              <a:defRPr/>
            </a:pPr>
            <a:r>
              <a:rPr lang="en-GB" altLang="sv-SE" sz="2000" dirty="0">
                <a:latin typeface="Arial" panose="020B0604020202020204" pitchFamily="34" charset="0"/>
                <a:cs typeface="Arial" panose="020B0604020202020204" pitchFamily="34" charset="0"/>
              </a:rPr>
              <a:t>Develops strategies and plans</a:t>
            </a:r>
            <a:endParaRPr lang="en-GB" altLang="sv-SE" sz="1000" b="1" dirty="0">
              <a:latin typeface="Arial" panose="020B0604020202020204" pitchFamily="34" charset="0"/>
              <a:cs typeface="Arial" panose="020B0604020202020204" pitchFamily="34" charset="0"/>
            </a:endParaRPr>
          </a:p>
          <a:p>
            <a:pPr marL="576000" lvl="1" indent="-288000">
              <a:spcBef>
                <a:spcPts val="600"/>
              </a:spcBef>
              <a:buFont typeface="Lucida Grande"/>
              <a:buChar char="–"/>
              <a:defRPr/>
            </a:pPr>
            <a:r>
              <a:rPr lang="en-GB" altLang="sv-SE" dirty="0">
                <a:latin typeface="Arial" panose="020B0604020202020204" pitchFamily="34" charset="0"/>
                <a:cs typeface="Arial" panose="020B0604020202020204" pitchFamily="34" charset="0"/>
              </a:rPr>
              <a:t>VR’s Guide to Research Infrastructures</a:t>
            </a:r>
          </a:p>
          <a:p>
            <a:pPr marL="576000" lvl="1" indent="-288000">
              <a:spcBef>
                <a:spcPts val="600"/>
              </a:spcBef>
              <a:buFont typeface="Lucida Grande"/>
              <a:buChar char="–"/>
              <a:defRPr/>
            </a:pPr>
            <a:r>
              <a:rPr lang="en-GB" altLang="sv-SE" dirty="0">
                <a:latin typeface="Arial" panose="020B0604020202020204" pitchFamily="34" charset="0"/>
                <a:cs typeface="Arial" panose="020B0604020202020204" pitchFamily="34" charset="0"/>
              </a:rPr>
              <a:t>New version in 2018 and upcoming year</a:t>
            </a:r>
          </a:p>
          <a:p>
            <a:pPr marL="288000" lvl="1">
              <a:spcBef>
                <a:spcPts val="600"/>
              </a:spcBef>
              <a:defRPr/>
            </a:pPr>
            <a:endParaRPr lang="en-US" altLang="sv-SE" dirty="0">
              <a:latin typeface="Arial" panose="020B0604020202020204" pitchFamily="34" charset="0"/>
              <a:cs typeface="Arial" panose="020B0604020202020204" pitchFamily="34" charset="0"/>
            </a:endParaRPr>
          </a:p>
          <a:p>
            <a:pPr marL="573750" lvl="1" indent="-288000">
              <a:spcBef>
                <a:spcPts val="600"/>
              </a:spcBef>
              <a:buFont typeface="Arial" panose="020B0604020202020204" pitchFamily="34" charset="0"/>
              <a:buChar char="•"/>
              <a:defRPr/>
            </a:pPr>
            <a:r>
              <a:rPr lang="en-US" altLang="sv-SE" sz="2000" dirty="0">
                <a:latin typeface="Arial" panose="020B0604020202020204" pitchFamily="34" charset="0"/>
                <a:ea typeface="+mj-ea"/>
                <a:cs typeface="Arial" panose="020B0604020202020204" pitchFamily="34" charset="0"/>
              </a:rPr>
              <a:t>RFI has three advisory groups and an e-Infrastructure committee to support.</a:t>
            </a:r>
          </a:p>
          <a:p>
            <a:pPr lvl="1" indent="-457200">
              <a:spcBef>
                <a:spcPts val="600"/>
              </a:spcBef>
              <a:defRPr/>
            </a:pPr>
            <a:endParaRPr lang="en-US" altLang="sv-SE" sz="2000" dirty="0">
              <a:latin typeface="Arial" panose="020B0604020202020204" pitchFamily="34" charset="0"/>
              <a:ea typeface="+mj-ea"/>
              <a:cs typeface="Arial" panose="020B0604020202020204" pitchFamily="34" charset="0"/>
            </a:endParaRPr>
          </a:p>
          <a:p>
            <a:pPr marL="288000" lvl="1">
              <a:spcBef>
                <a:spcPts val="600"/>
              </a:spcBef>
              <a:defRPr/>
            </a:pPr>
            <a:endParaRPr lang="en-GB" altLang="sv-SE" dirty="0">
              <a:latin typeface="Arial" panose="020B0604020202020204" pitchFamily="34" charset="0"/>
              <a:cs typeface="Arial" panose="020B0604020202020204" pitchFamily="34" charset="0"/>
            </a:endParaRPr>
          </a:p>
          <a:p>
            <a:pPr marL="576000" lvl="1" indent="-288000">
              <a:spcBef>
                <a:spcPts val="600"/>
              </a:spcBef>
              <a:buFont typeface="Lucida Grande"/>
              <a:buChar char="–"/>
              <a:defRPr/>
            </a:pPr>
            <a:endParaRPr lang="en-US" altLang="sv-SE" sz="2000" dirty="0">
              <a:latin typeface="Times New Roman"/>
              <a:cs typeface="Times New Roman"/>
            </a:endParaRPr>
          </a:p>
        </p:txBody>
      </p:sp>
      <p:pic>
        <p:nvPicPr>
          <p:cNvPr id="5" name="Bildobjekt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1384" y="6309320"/>
            <a:ext cx="10116616" cy="548680"/>
          </a:xfrm>
          <a:prstGeom prst="rect">
            <a:avLst/>
          </a:prstGeom>
        </p:spPr>
      </p:pic>
      <p:sp>
        <p:nvSpPr>
          <p:cNvPr id="32" name="Rubrik 1"/>
          <p:cNvSpPr txBox="1">
            <a:spLocks/>
          </p:cNvSpPr>
          <p:nvPr/>
        </p:nvSpPr>
        <p:spPr>
          <a:xfrm>
            <a:off x="2207568" y="349966"/>
            <a:ext cx="7876232" cy="3295059"/>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defRPr/>
            </a:pPr>
            <a:r>
              <a:rPr lang="en-GB" altLang="sv-SE" sz="3000" b="1" dirty="0">
                <a:latin typeface="Arial"/>
                <a:cs typeface="Arial"/>
              </a:rPr>
              <a:t>RFI Overview</a:t>
            </a:r>
          </a:p>
        </p:txBody>
      </p:sp>
    </p:spTree>
    <p:extLst>
      <p:ext uri="{BB962C8B-B14F-4D97-AF65-F5344CB8AC3E}">
        <p14:creationId xmlns:p14="http://schemas.microsoft.com/office/powerpoint/2010/main" val="792891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48E9955-7DFB-484B-8D20-1B34D0075FAE}"/>
              </a:ext>
            </a:extLst>
          </p:cNvPr>
          <p:cNvSpPr>
            <a:spLocks noGrp="1"/>
          </p:cNvSpPr>
          <p:nvPr>
            <p:ph type="title"/>
          </p:nvPr>
        </p:nvSpPr>
        <p:spPr/>
        <p:txBody>
          <a:bodyPr/>
          <a:lstStyle/>
          <a:p>
            <a:r>
              <a:rPr lang="sv-SE" dirty="0"/>
              <a:t>Survey </a:t>
            </a:r>
            <a:r>
              <a:rPr lang="sv-SE" dirty="0" err="1"/>
              <a:t>of</a:t>
            </a:r>
            <a:r>
              <a:rPr lang="sv-SE" dirty="0"/>
              <a:t> </a:t>
            </a:r>
            <a:r>
              <a:rPr lang="sv-SE" dirty="0" err="1"/>
              <a:t>opportunities</a:t>
            </a:r>
            <a:r>
              <a:rPr lang="sv-SE" dirty="0"/>
              <a:t> at CERN for </a:t>
            </a:r>
            <a:r>
              <a:rPr lang="sv-SE" dirty="0" err="1"/>
              <a:t>Swedes</a:t>
            </a:r>
            <a:endParaRPr lang="sv-SE" dirty="0"/>
          </a:p>
        </p:txBody>
      </p:sp>
      <p:sp>
        <p:nvSpPr>
          <p:cNvPr id="3" name="Platshållare för innehåll 2">
            <a:extLst>
              <a:ext uri="{FF2B5EF4-FFF2-40B4-BE49-F238E27FC236}">
                <a16:creationId xmlns:a16="http://schemas.microsoft.com/office/drawing/2014/main" id="{CDA1455D-DF8E-40C0-81D7-5C394BE861F9}"/>
              </a:ext>
            </a:extLst>
          </p:cNvPr>
          <p:cNvSpPr>
            <a:spLocks noGrp="1"/>
          </p:cNvSpPr>
          <p:nvPr>
            <p:ph idx="1"/>
          </p:nvPr>
        </p:nvSpPr>
        <p:spPr/>
        <p:txBody>
          <a:bodyPr/>
          <a:lstStyle/>
          <a:p>
            <a:r>
              <a:rPr lang="sv-SE" dirty="0"/>
              <a:t>Amanda Barasciutti and Elsa Carlsson at </a:t>
            </a:r>
            <a:r>
              <a:rPr lang="sv-SE" dirty="0" err="1"/>
              <a:t>Vinnova</a:t>
            </a:r>
            <a:endParaRPr lang="sv-SE" dirty="0"/>
          </a:p>
          <a:p>
            <a:r>
              <a:rPr lang="sv-SE" dirty="0"/>
              <a:t>Tekniksprånget </a:t>
            </a:r>
            <a:r>
              <a:rPr lang="en-US" dirty="0"/>
              <a:t>“The technology leap”</a:t>
            </a:r>
          </a:p>
          <a:p>
            <a:r>
              <a:rPr lang="en-US" dirty="0"/>
              <a:t>“Like having a gym card without going to the gym”</a:t>
            </a:r>
          </a:p>
          <a:p>
            <a:r>
              <a:rPr lang="en-US" dirty="0"/>
              <a:t>Report with suggestions on how we can improve the situation and harvest the fruits of CERN</a:t>
            </a:r>
          </a:p>
          <a:p>
            <a:r>
              <a:rPr lang="en-US" dirty="0"/>
              <a:t>Learning from best practices e.g. Norway</a:t>
            </a:r>
          </a:p>
          <a:p>
            <a:endParaRPr lang="en-US" dirty="0"/>
          </a:p>
          <a:p>
            <a:endParaRPr lang="en-US" dirty="0"/>
          </a:p>
          <a:p>
            <a:endParaRPr lang="sv-SE" dirty="0"/>
          </a:p>
        </p:txBody>
      </p:sp>
      <p:sp>
        <p:nvSpPr>
          <p:cNvPr id="4" name="Platshållare för sidfot 3">
            <a:extLst>
              <a:ext uri="{FF2B5EF4-FFF2-40B4-BE49-F238E27FC236}">
                <a16:creationId xmlns:a16="http://schemas.microsoft.com/office/drawing/2014/main" id="{CCF19F0D-A0EE-45C7-8BDF-53DD160576BF}"/>
              </a:ext>
            </a:extLst>
          </p:cNvPr>
          <p:cNvSpPr>
            <a:spLocks noGrp="1"/>
          </p:cNvSpPr>
          <p:nvPr>
            <p:ph type="ftr" sz="quarter" idx="11"/>
          </p:nvPr>
        </p:nvSpPr>
        <p:spPr/>
        <p:txBody>
          <a:bodyPr/>
          <a:lstStyle/>
          <a:p>
            <a:r>
              <a:rPr lang="en-US"/>
              <a:t>Catarina Sahlberg, S-FAIR meeting 10 November 2014</a:t>
            </a:r>
            <a:endParaRPr lang="sv-SE"/>
          </a:p>
        </p:txBody>
      </p:sp>
    </p:spTree>
    <p:extLst>
      <p:ext uri="{BB962C8B-B14F-4D97-AF65-F5344CB8AC3E}">
        <p14:creationId xmlns:p14="http://schemas.microsoft.com/office/powerpoint/2010/main" val="969112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a:graphicFrameLocks/>
          </p:cNvGraphicFramePr>
          <p:nvPr>
            <p:extLst/>
          </p:nvPr>
        </p:nvGraphicFramePr>
        <p:xfrm>
          <a:off x="2945218" y="2232837"/>
          <a:ext cx="10717619" cy="4378244"/>
        </p:xfrm>
        <a:graphic>
          <a:graphicData uri="http://schemas.openxmlformats.org/drawingml/2006/chart">
            <c:chart xmlns:c="http://schemas.openxmlformats.org/drawingml/2006/chart" xmlns:r="http://schemas.openxmlformats.org/officeDocument/2006/relationships" r:id="rId3"/>
          </a:graphicData>
        </a:graphic>
      </p:graphicFrame>
      <p:sp>
        <p:nvSpPr>
          <p:cNvPr id="8" name="Rubrik 1"/>
          <p:cNvSpPr>
            <a:spLocks noGrp="1"/>
          </p:cNvSpPr>
          <p:nvPr>
            <p:ph type="title"/>
          </p:nvPr>
        </p:nvSpPr>
        <p:spPr>
          <a:xfrm>
            <a:off x="652462" y="1104902"/>
            <a:ext cx="5904281" cy="828402"/>
          </a:xfrm>
        </p:spPr>
        <p:txBody>
          <a:bodyPr/>
          <a:lstStyle/>
          <a:p>
            <a:r>
              <a:rPr lang="en-GB" dirty="0"/>
              <a:t>HEI revenues for research and third cycle education</a:t>
            </a:r>
            <a:br>
              <a:rPr lang="sv-SE" sz="1400" b="0" dirty="0"/>
            </a:br>
            <a:br>
              <a:rPr lang="sv-SE" sz="1400" b="0" dirty="0"/>
            </a:br>
            <a:br>
              <a:rPr lang="sv-SE" sz="1400" b="0" dirty="0"/>
            </a:br>
            <a:br>
              <a:rPr lang="sv-SE" sz="1400" b="0" dirty="0"/>
            </a:br>
            <a:br>
              <a:rPr lang="sv-SE" sz="1400" b="0" dirty="0"/>
            </a:br>
            <a:br>
              <a:rPr lang="sv-SE" sz="1400" b="0" dirty="0"/>
            </a:br>
            <a:br>
              <a:rPr lang="sv-SE" sz="1400" b="0" dirty="0"/>
            </a:br>
            <a:br>
              <a:rPr lang="sv-SE" sz="1400" b="0" dirty="0"/>
            </a:br>
            <a:br>
              <a:rPr lang="sv-SE" sz="2400" b="0" dirty="0"/>
            </a:br>
            <a:endParaRPr lang="sv-SE" sz="1200" b="0" dirty="0"/>
          </a:p>
        </p:txBody>
      </p:sp>
      <p:sp>
        <p:nvSpPr>
          <p:cNvPr id="3" name="Platshållare för bildnummer 2"/>
          <p:cNvSpPr>
            <a:spLocks noGrp="1"/>
          </p:cNvSpPr>
          <p:nvPr>
            <p:ph type="sldNum" sz="quarter" idx="12"/>
          </p:nvPr>
        </p:nvSpPr>
        <p:spPr/>
        <p:txBody>
          <a:bodyPr/>
          <a:lstStyle/>
          <a:p>
            <a:fld id="{E8645303-2AAE-45D1-913A-B06AE6474513}" type="slidenum">
              <a:rPr lang="sv-SE" smtClean="0"/>
              <a:t>15</a:t>
            </a:fld>
            <a:endParaRPr lang="sv-SE" dirty="0"/>
          </a:p>
        </p:txBody>
      </p:sp>
      <p:sp>
        <p:nvSpPr>
          <p:cNvPr id="5" name="Platshållare för text 4"/>
          <p:cNvSpPr>
            <a:spLocks noGrp="1"/>
          </p:cNvSpPr>
          <p:nvPr>
            <p:ph type="body" sz="quarter" idx="17"/>
          </p:nvPr>
        </p:nvSpPr>
        <p:spPr/>
        <p:txBody>
          <a:bodyPr/>
          <a:lstStyle/>
          <a:p>
            <a:endParaRPr lang="sv-SE"/>
          </a:p>
        </p:txBody>
      </p:sp>
      <p:sp>
        <p:nvSpPr>
          <p:cNvPr id="13" name="Platshållare för text 12"/>
          <p:cNvSpPr>
            <a:spLocks noGrp="1"/>
          </p:cNvSpPr>
          <p:nvPr>
            <p:ph type="body" sz="quarter" idx="16"/>
          </p:nvPr>
        </p:nvSpPr>
        <p:spPr>
          <a:xfrm>
            <a:off x="665932" y="2700670"/>
            <a:ext cx="2965542" cy="3158747"/>
          </a:xfrm>
        </p:spPr>
        <p:txBody>
          <a:bodyPr/>
          <a:lstStyle/>
          <a:p>
            <a:pPr marL="0" indent="0">
              <a:buNone/>
            </a:pPr>
            <a:r>
              <a:rPr lang="en-US" dirty="0"/>
              <a:t>Selection of Swedish research funding organizations. </a:t>
            </a:r>
          </a:p>
          <a:p>
            <a:pPr marL="0" indent="0">
              <a:buNone/>
            </a:pPr>
            <a:r>
              <a:rPr lang="en-US" dirty="0"/>
              <a:t>Amounts in MSEK.</a:t>
            </a:r>
            <a:br>
              <a:rPr lang="sv-SE" sz="3200" dirty="0"/>
            </a:br>
            <a:br>
              <a:rPr lang="sv-SE" sz="4000" dirty="0"/>
            </a:br>
            <a:r>
              <a:rPr lang="sv-SE" sz="1200" dirty="0"/>
              <a:t>Source: Swedish </a:t>
            </a:r>
            <a:r>
              <a:rPr lang="sv-SE" sz="1200" dirty="0" err="1"/>
              <a:t>Higher</a:t>
            </a:r>
            <a:r>
              <a:rPr lang="sv-SE" sz="1200" dirty="0"/>
              <a:t> </a:t>
            </a:r>
            <a:r>
              <a:rPr lang="sv-SE" sz="1200" dirty="0" err="1"/>
              <a:t>Education</a:t>
            </a:r>
            <a:r>
              <a:rPr lang="sv-SE" sz="1200" dirty="0"/>
              <a:t> </a:t>
            </a:r>
            <a:r>
              <a:rPr lang="sv-SE" sz="1200" dirty="0" err="1"/>
              <a:t>Authority</a:t>
            </a:r>
            <a:r>
              <a:rPr lang="sv-SE" sz="1200" dirty="0"/>
              <a:t> 2018</a:t>
            </a:r>
          </a:p>
        </p:txBody>
      </p:sp>
    </p:spTree>
    <p:extLst>
      <p:ext uri="{BB962C8B-B14F-4D97-AF65-F5344CB8AC3E}">
        <p14:creationId xmlns:p14="http://schemas.microsoft.com/office/powerpoint/2010/main" val="1547776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Sweden's R&amp;D in international comparison</a:t>
            </a:r>
            <a:endParaRPr lang="sv-SE" dirty="0"/>
          </a:p>
        </p:txBody>
      </p:sp>
      <p:sp>
        <p:nvSpPr>
          <p:cNvPr id="3" name="Platshållare för sidfot 2"/>
          <p:cNvSpPr>
            <a:spLocks noGrp="1"/>
          </p:cNvSpPr>
          <p:nvPr>
            <p:ph type="ftr" sz="quarter" idx="11"/>
          </p:nvPr>
        </p:nvSpPr>
        <p:spPr/>
        <p:txBody>
          <a:bodyPr/>
          <a:lstStyle/>
          <a:p>
            <a:r>
              <a:rPr lang="sv-SE"/>
              <a:t>Ämne / Talare</a:t>
            </a:r>
            <a:endParaRPr lang="sv-SE" dirty="0"/>
          </a:p>
        </p:txBody>
      </p:sp>
      <p:sp>
        <p:nvSpPr>
          <p:cNvPr id="9" name="Platshållare för text 8"/>
          <p:cNvSpPr>
            <a:spLocks noGrp="1"/>
          </p:cNvSpPr>
          <p:nvPr>
            <p:ph type="body" sz="quarter" idx="13"/>
          </p:nvPr>
        </p:nvSpPr>
        <p:spPr/>
        <p:txBody>
          <a:bodyPr/>
          <a:lstStyle/>
          <a:p>
            <a:r>
              <a:rPr lang="en-US" dirty="0"/>
              <a:t>The size of the circles illustrates the gross domestic expenditure on R&amp;D as a percentage of GDP in 2017 in each country, in absolute numbers.</a:t>
            </a:r>
          </a:p>
          <a:p>
            <a:endParaRPr lang="en-US" dirty="0"/>
          </a:p>
          <a:p>
            <a:r>
              <a:rPr lang="sv-SE" sz="1200" dirty="0">
                <a:latin typeface="Arial" panose="020B0604020202020204" pitchFamily="34" charset="0"/>
                <a:cs typeface="Arial" panose="020B0604020202020204" pitchFamily="34" charset="0"/>
              </a:rPr>
              <a:t>Source: </a:t>
            </a:r>
            <a:r>
              <a:rPr lang="sv-SE" sz="1200" dirty="0"/>
              <a:t>OECD</a:t>
            </a:r>
            <a:endParaRPr lang="sv-SE" sz="1200" dirty="0">
              <a:latin typeface="Arial" panose="020B0604020202020204" pitchFamily="34" charset="0"/>
              <a:cs typeface="Arial" panose="020B0604020202020204" pitchFamily="34" charset="0"/>
            </a:endParaRPr>
          </a:p>
          <a:p>
            <a:endParaRPr lang="sv-SE" dirty="0"/>
          </a:p>
        </p:txBody>
      </p:sp>
      <p:pic>
        <p:nvPicPr>
          <p:cNvPr id="4" name="Bildobjekt 3"/>
          <p:cNvPicPr>
            <a:picLocks noChangeAspect="1"/>
          </p:cNvPicPr>
          <p:nvPr/>
        </p:nvPicPr>
        <p:blipFill rotWithShape="1">
          <a:blip r:embed="rId3">
            <a:extLst>
              <a:ext uri="{28A0092B-C50C-407E-A947-70E740481C1C}">
                <a14:useLocalDpi xmlns:a14="http://schemas.microsoft.com/office/drawing/2010/main" val="0"/>
              </a:ext>
            </a:extLst>
          </a:blip>
          <a:srcRect b="18011"/>
          <a:stretch/>
        </p:blipFill>
        <p:spPr>
          <a:xfrm>
            <a:off x="4632709" y="1104901"/>
            <a:ext cx="6678228" cy="4723280"/>
          </a:xfrm>
          <a:prstGeom prst="rect">
            <a:avLst/>
          </a:prstGeom>
        </p:spPr>
      </p:pic>
    </p:spTree>
    <p:extLst>
      <p:ext uri="{BB962C8B-B14F-4D97-AF65-F5344CB8AC3E}">
        <p14:creationId xmlns:p14="http://schemas.microsoft.com/office/powerpoint/2010/main" val="1738112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Rak koppling 29"/>
          <p:cNvCxnSpPr/>
          <p:nvPr/>
        </p:nvCxnSpPr>
        <p:spPr>
          <a:xfrm>
            <a:off x="9601200" y="2034542"/>
            <a:ext cx="118533" cy="327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ak koppling 16"/>
          <p:cNvCxnSpPr/>
          <p:nvPr/>
        </p:nvCxnSpPr>
        <p:spPr>
          <a:xfrm>
            <a:off x="8610089" y="2481942"/>
            <a:ext cx="220644" cy="2273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Rak koppling 27"/>
          <p:cNvCxnSpPr/>
          <p:nvPr/>
        </p:nvCxnSpPr>
        <p:spPr>
          <a:xfrm flipH="1">
            <a:off x="9863667" y="1429080"/>
            <a:ext cx="73708" cy="933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ubrik 4"/>
          <p:cNvSpPr>
            <a:spLocks noGrp="1"/>
          </p:cNvSpPr>
          <p:nvPr>
            <p:ph type="title"/>
          </p:nvPr>
        </p:nvSpPr>
        <p:spPr/>
        <p:txBody>
          <a:bodyPr/>
          <a:lstStyle/>
          <a:p>
            <a:pPr>
              <a:lnSpc>
                <a:spcPct val="100000"/>
              </a:lnSpc>
            </a:pPr>
            <a:r>
              <a:rPr lang="en-GB" altLang="sv-SE" sz="2900" dirty="0"/>
              <a:t>Distribution of forms of grants </a:t>
            </a:r>
            <a:r>
              <a:rPr lang="sv-SE" sz="2900" dirty="0"/>
              <a:t>2019</a:t>
            </a:r>
          </a:p>
        </p:txBody>
      </p:sp>
      <p:sp>
        <p:nvSpPr>
          <p:cNvPr id="6" name="Platshållare för text 5"/>
          <p:cNvSpPr>
            <a:spLocks noGrp="1"/>
          </p:cNvSpPr>
          <p:nvPr>
            <p:ph type="body" sz="quarter" idx="16"/>
          </p:nvPr>
        </p:nvSpPr>
        <p:spPr/>
        <p:txBody>
          <a:bodyPr/>
          <a:lstStyle/>
          <a:p>
            <a:pPr>
              <a:buSzPct val="100000"/>
              <a:buFont typeface="Arial" panose="020B0604020202020204" pitchFamily="34" charset="0"/>
              <a:buChar char="•"/>
            </a:pPr>
            <a:r>
              <a:rPr lang="en-US" sz="2000" dirty="0"/>
              <a:t>The Swedish Research Council finances just over a tenth of the research at higher education institutes.</a:t>
            </a:r>
          </a:p>
          <a:p>
            <a:pPr>
              <a:buSzPct val="100000"/>
              <a:buFont typeface="Arial" panose="020B0604020202020204" pitchFamily="34" charset="0"/>
              <a:buChar char="•"/>
            </a:pPr>
            <a:r>
              <a:rPr lang="sv-SE" sz="2000" b="1" dirty="0" err="1"/>
              <a:t>Distributed</a:t>
            </a:r>
            <a:r>
              <a:rPr lang="sv-SE" sz="2000" b="1" dirty="0"/>
              <a:t> research </a:t>
            </a:r>
            <a:r>
              <a:rPr lang="sv-SE" sz="2000" b="1" dirty="0" err="1"/>
              <a:t>funding</a:t>
            </a:r>
            <a:r>
              <a:rPr lang="sv-SE" sz="2000" b="1" dirty="0"/>
              <a:t>: </a:t>
            </a:r>
            <a:br>
              <a:rPr lang="sv-SE" sz="2000" dirty="0"/>
            </a:br>
            <a:r>
              <a:rPr lang="sv-SE" sz="2000" dirty="0"/>
              <a:t>SEK 6.6 billion</a:t>
            </a:r>
          </a:p>
          <a:p>
            <a:endParaRPr lang="sv-SE" sz="2000" dirty="0"/>
          </a:p>
        </p:txBody>
      </p:sp>
      <mc:AlternateContent xmlns:mc="http://schemas.openxmlformats.org/markup-compatibility/2006" xmlns:cx1="http://schemas.microsoft.com/office/drawing/2015/9/8/chartex">
        <mc:Choice Requires="cx1">
          <p:graphicFrame>
            <p:nvGraphicFramePr>
              <p:cNvPr id="8" name="Platshållare för diagram 9"/>
              <p:cNvGraphicFramePr>
                <a:graphicFrameLocks noGrp="1"/>
              </p:cNvGraphicFramePr>
              <p:nvPr>
                <p:ph type="chart" sz="quarter" idx="15"/>
                <p:extLst/>
              </p:nvPr>
            </p:nvGraphicFramePr>
            <p:xfrm>
              <a:off x="6988630" y="2270672"/>
              <a:ext cx="5897491" cy="3940942"/>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8" name="Platshållare för diagram 9"/>
              <p:cNvPicPr>
                <a:picLocks noGrp="1" noRot="1" noChangeAspect="1" noMove="1" noResize="1" noEditPoints="1" noAdjustHandles="1" noChangeArrowheads="1" noChangeShapeType="1"/>
              </p:cNvPicPr>
              <p:nvPr/>
            </p:nvPicPr>
            <p:blipFill>
              <a:blip r:embed="rId4"/>
              <a:stretch>
                <a:fillRect/>
              </a:stretch>
            </p:blipFill>
            <p:spPr>
              <a:xfrm>
                <a:off x="6988630" y="2270672"/>
                <a:ext cx="5897491" cy="3940942"/>
              </a:xfrm>
              <a:prstGeom prst="rect">
                <a:avLst/>
              </a:prstGeom>
            </p:spPr>
          </p:pic>
        </mc:Fallback>
      </mc:AlternateContent>
      <p:sp>
        <p:nvSpPr>
          <p:cNvPr id="9" name="textruta 8"/>
          <p:cNvSpPr txBox="1"/>
          <p:nvPr/>
        </p:nvSpPr>
        <p:spPr>
          <a:xfrm>
            <a:off x="11000634" y="3986013"/>
            <a:ext cx="732572" cy="738664"/>
          </a:xfrm>
          <a:prstGeom prst="rect">
            <a:avLst/>
          </a:prstGeom>
          <a:noFill/>
        </p:spPr>
        <p:txBody>
          <a:bodyPr wrap="none" lIns="0" tIns="0" rIns="0" bIns="0" rtlCol="0">
            <a:spAutoFit/>
          </a:bodyPr>
          <a:lstStyle/>
          <a:p>
            <a:pPr algn="ctr"/>
            <a:r>
              <a:rPr lang="sv-SE" sz="1200" b="1" dirty="0">
                <a:solidFill>
                  <a:schemeClr val="bg1"/>
                </a:solidFill>
              </a:rPr>
              <a:t>Research </a:t>
            </a:r>
            <a:br>
              <a:rPr lang="sv-SE" sz="1200" b="1" dirty="0">
                <a:solidFill>
                  <a:schemeClr val="bg1"/>
                </a:solidFill>
              </a:rPr>
            </a:br>
            <a:r>
              <a:rPr lang="sv-SE" sz="1200" b="1" dirty="0" err="1">
                <a:solidFill>
                  <a:schemeClr val="bg1"/>
                </a:solidFill>
              </a:rPr>
              <a:t>project</a:t>
            </a:r>
            <a:r>
              <a:rPr lang="sv-SE" sz="1200" b="1" dirty="0">
                <a:solidFill>
                  <a:schemeClr val="bg1"/>
                </a:solidFill>
              </a:rPr>
              <a:t> </a:t>
            </a:r>
            <a:br>
              <a:rPr lang="sv-SE" sz="1200" b="1" dirty="0">
                <a:solidFill>
                  <a:schemeClr val="bg1"/>
                </a:solidFill>
              </a:rPr>
            </a:br>
            <a:r>
              <a:rPr lang="sv-SE" sz="1200" b="1" dirty="0" err="1">
                <a:solidFill>
                  <a:schemeClr val="bg1"/>
                </a:solidFill>
              </a:rPr>
              <a:t>funding</a:t>
            </a:r>
            <a:r>
              <a:rPr lang="sv-SE" sz="1200" b="1" dirty="0">
                <a:solidFill>
                  <a:schemeClr val="bg1"/>
                </a:solidFill>
              </a:rPr>
              <a:t> </a:t>
            </a:r>
            <a:br>
              <a:rPr lang="sv-SE" sz="1200" b="1" dirty="0">
                <a:solidFill>
                  <a:schemeClr val="bg1"/>
                </a:solidFill>
              </a:rPr>
            </a:br>
            <a:r>
              <a:rPr lang="sv-SE" sz="1200" b="1" dirty="0">
                <a:solidFill>
                  <a:schemeClr val="bg1"/>
                </a:solidFill>
              </a:rPr>
              <a:t>2 893</a:t>
            </a:r>
          </a:p>
        </p:txBody>
      </p:sp>
      <p:sp>
        <p:nvSpPr>
          <p:cNvPr id="10" name="textruta 9"/>
          <p:cNvSpPr txBox="1"/>
          <p:nvPr/>
        </p:nvSpPr>
        <p:spPr>
          <a:xfrm>
            <a:off x="8626295" y="5305815"/>
            <a:ext cx="1774525" cy="553998"/>
          </a:xfrm>
          <a:prstGeom prst="rect">
            <a:avLst/>
          </a:prstGeom>
          <a:noFill/>
        </p:spPr>
        <p:txBody>
          <a:bodyPr wrap="none" lIns="0" tIns="0" rIns="0" bIns="0" rtlCol="0">
            <a:spAutoFit/>
          </a:bodyPr>
          <a:lstStyle/>
          <a:p>
            <a:pPr algn="ctr"/>
            <a:r>
              <a:rPr lang="sv-SE" sz="1200" b="1" dirty="0">
                <a:solidFill>
                  <a:schemeClr val="bg1"/>
                </a:solidFill>
              </a:rPr>
              <a:t>Research </a:t>
            </a:r>
            <a:r>
              <a:rPr lang="sv-SE" sz="1200" b="1" dirty="0" err="1">
                <a:solidFill>
                  <a:schemeClr val="bg1"/>
                </a:solidFill>
              </a:rPr>
              <a:t>infrastructure</a:t>
            </a:r>
            <a:r>
              <a:rPr lang="sv-SE" sz="1200" b="1" dirty="0">
                <a:solidFill>
                  <a:schemeClr val="bg1"/>
                </a:solidFill>
              </a:rPr>
              <a:t> </a:t>
            </a:r>
            <a:br>
              <a:rPr lang="sv-SE" sz="1200" b="1" dirty="0">
                <a:solidFill>
                  <a:schemeClr val="bg1"/>
                </a:solidFill>
              </a:rPr>
            </a:br>
            <a:r>
              <a:rPr lang="sv-SE" sz="1200" b="1" dirty="0" err="1">
                <a:solidFill>
                  <a:schemeClr val="bg1"/>
                </a:solidFill>
              </a:rPr>
              <a:t>funding</a:t>
            </a:r>
            <a:br>
              <a:rPr lang="sv-SE" sz="1200" b="1" dirty="0">
                <a:solidFill>
                  <a:schemeClr val="bg1"/>
                </a:solidFill>
              </a:rPr>
            </a:br>
            <a:r>
              <a:rPr lang="sv-SE" sz="1200" b="1" dirty="0">
                <a:solidFill>
                  <a:schemeClr val="bg1"/>
                </a:solidFill>
              </a:rPr>
              <a:t>1 945</a:t>
            </a:r>
          </a:p>
        </p:txBody>
      </p:sp>
      <p:sp>
        <p:nvSpPr>
          <p:cNvPr id="11" name="textruta 10"/>
          <p:cNvSpPr txBox="1"/>
          <p:nvPr/>
        </p:nvSpPr>
        <p:spPr>
          <a:xfrm>
            <a:off x="6153702" y="3548646"/>
            <a:ext cx="1888337" cy="692497"/>
          </a:xfrm>
          <a:prstGeom prst="rect">
            <a:avLst/>
          </a:prstGeom>
          <a:noFill/>
        </p:spPr>
        <p:txBody>
          <a:bodyPr wrap="none" lIns="0" tIns="0" rIns="0" bIns="0" rtlCol="0">
            <a:spAutoFit/>
          </a:bodyPr>
          <a:lstStyle/>
          <a:p>
            <a:pPr algn="ctr"/>
            <a:r>
              <a:rPr lang="sv-SE" sz="1100" b="1" dirty="0"/>
              <a:t>Research </a:t>
            </a:r>
            <a:r>
              <a:rPr lang="sv-SE" sz="1100" b="1" dirty="0" err="1"/>
              <a:t>environment</a:t>
            </a:r>
            <a:r>
              <a:rPr lang="sv-SE" sz="1100" b="1" dirty="0"/>
              <a:t> </a:t>
            </a:r>
            <a:br>
              <a:rPr lang="sv-SE" sz="1100" b="1" dirty="0"/>
            </a:br>
            <a:r>
              <a:rPr lang="sv-SE" sz="1100" b="1" dirty="0"/>
              <a:t>and Research </a:t>
            </a:r>
            <a:r>
              <a:rPr lang="sv-SE" sz="1100" b="1" dirty="0" err="1"/>
              <a:t>collaboration</a:t>
            </a:r>
            <a:r>
              <a:rPr lang="sv-SE" sz="1100" b="1" dirty="0"/>
              <a:t> </a:t>
            </a:r>
          </a:p>
          <a:p>
            <a:pPr algn="ctr"/>
            <a:r>
              <a:rPr lang="sv-SE" sz="1100" b="1" dirty="0" err="1"/>
              <a:t>funding</a:t>
            </a:r>
            <a:br>
              <a:rPr lang="sv-SE" sz="1200" b="1" dirty="0"/>
            </a:br>
            <a:r>
              <a:rPr lang="sv-SE" sz="1200" b="1" dirty="0"/>
              <a:t>892</a:t>
            </a:r>
          </a:p>
        </p:txBody>
      </p:sp>
      <p:sp>
        <p:nvSpPr>
          <p:cNvPr id="12" name="textruta 11"/>
          <p:cNvSpPr txBox="1"/>
          <p:nvPr/>
        </p:nvSpPr>
        <p:spPr>
          <a:xfrm>
            <a:off x="7761866" y="2112610"/>
            <a:ext cx="1144544" cy="369332"/>
          </a:xfrm>
          <a:prstGeom prst="rect">
            <a:avLst/>
          </a:prstGeom>
          <a:noFill/>
        </p:spPr>
        <p:txBody>
          <a:bodyPr wrap="none" lIns="0" tIns="0" rIns="0" bIns="0" rtlCol="0">
            <a:spAutoFit/>
          </a:bodyPr>
          <a:lstStyle/>
          <a:p>
            <a:pPr algn="ctr"/>
            <a:r>
              <a:rPr lang="sv-SE" sz="1200" b="1" dirty="0" err="1"/>
              <a:t>Career</a:t>
            </a:r>
            <a:r>
              <a:rPr lang="sv-SE" sz="1200" b="1" dirty="0"/>
              <a:t> support </a:t>
            </a:r>
          </a:p>
          <a:p>
            <a:pPr algn="ctr"/>
            <a:r>
              <a:rPr lang="sv-SE" sz="1200" b="1" dirty="0" err="1"/>
              <a:t>funding</a:t>
            </a:r>
            <a:r>
              <a:rPr lang="sv-SE" sz="1200" b="1" dirty="0"/>
              <a:t> 766</a:t>
            </a:r>
          </a:p>
        </p:txBody>
      </p:sp>
      <p:sp>
        <p:nvSpPr>
          <p:cNvPr id="13" name="textruta 12"/>
          <p:cNvSpPr txBox="1"/>
          <p:nvPr/>
        </p:nvSpPr>
        <p:spPr>
          <a:xfrm>
            <a:off x="8536381" y="1665210"/>
            <a:ext cx="1327286" cy="369332"/>
          </a:xfrm>
          <a:prstGeom prst="rect">
            <a:avLst/>
          </a:prstGeom>
          <a:noFill/>
        </p:spPr>
        <p:txBody>
          <a:bodyPr wrap="none" lIns="0" tIns="0" rIns="0" bIns="0" rtlCol="0">
            <a:spAutoFit/>
          </a:bodyPr>
          <a:lstStyle/>
          <a:p>
            <a:pPr algn="ctr"/>
            <a:r>
              <a:rPr lang="sv-SE" sz="1200" b="1" dirty="0" err="1"/>
              <a:t>Operational</a:t>
            </a:r>
            <a:r>
              <a:rPr lang="sv-SE" sz="1200" b="1" dirty="0"/>
              <a:t> grant </a:t>
            </a:r>
          </a:p>
          <a:p>
            <a:pPr algn="ctr"/>
            <a:r>
              <a:rPr lang="sv-SE" sz="1200" b="1" dirty="0" err="1"/>
              <a:t>Funding</a:t>
            </a:r>
            <a:r>
              <a:rPr lang="sv-SE" sz="1200" b="1" dirty="0"/>
              <a:t> 90</a:t>
            </a:r>
          </a:p>
        </p:txBody>
      </p:sp>
      <p:sp>
        <p:nvSpPr>
          <p:cNvPr id="14" name="textruta 13"/>
          <p:cNvSpPr txBox="1"/>
          <p:nvPr/>
        </p:nvSpPr>
        <p:spPr>
          <a:xfrm>
            <a:off x="9380262" y="1059748"/>
            <a:ext cx="1461939" cy="369332"/>
          </a:xfrm>
          <a:prstGeom prst="rect">
            <a:avLst/>
          </a:prstGeom>
          <a:noFill/>
        </p:spPr>
        <p:txBody>
          <a:bodyPr wrap="none" lIns="0" tIns="0" rIns="0" bIns="0" rtlCol="0">
            <a:spAutoFit/>
          </a:bodyPr>
          <a:lstStyle/>
          <a:p>
            <a:pPr algn="ctr"/>
            <a:r>
              <a:rPr lang="sv-SE" sz="1200" b="1" dirty="0"/>
              <a:t>Non-</a:t>
            </a:r>
            <a:r>
              <a:rPr lang="sv-SE" sz="1200" b="1" dirty="0" err="1"/>
              <a:t>targeted</a:t>
            </a:r>
            <a:r>
              <a:rPr lang="sv-SE" sz="1200" b="1" dirty="0"/>
              <a:t> </a:t>
            </a:r>
          </a:p>
          <a:p>
            <a:pPr algn="ctr"/>
            <a:r>
              <a:rPr lang="sv-SE" sz="1200" b="1" dirty="0"/>
              <a:t>research </a:t>
            </a:r>
            <a:r>
              <a:rPr lang="sv-SE" sz="1200" b="1" dirty="0" err="1"/>
              <a:t>funding</a:t>
            </a:r>
            <a:r>
              <a:rPr lang="sv-SE" sz="1200" b="1" dirty="0"/>
              <a:t> 59</a:t>
            </a:r>
          </a:p>
        </p:txBody>
      </p:sp>
      <p:sp>
        <p:nvSpPr>
          <p:cNvPr id="33" name="Platshållare för sidfot 32"/>
          <p:cNvSpPr>
            <a:spLocks noGrp="1"/>
          </p:cNvSpPr>
          <p:nvPr>
            <p:ph type="ftr" sz="quarter" idx="11"/>
          </p:nvPr>
        </p:nvSpPr>
        <p:spPr/>
        <p:txBody>
          <a:bodyPr/>
          <a:lstStyle/>
          <a:p>
            <a:r>
              <a:rPr lang="sv-SE"/>
              <a:t>Ämne / Talare</a:t>
            </a:r>
            <a:endParaRPr lang="sv-SE" dirty="0"/>
          </a:p>
        </p:txBody>
      </p:sp>
    </p:spTree>
    <p:extLst>
      <p:ext uri="{BB962C8B-B14F-4D97-AF65-F5344CB8AC3E}">
        <p14:creationId xmlns:p14="http://schemas.microsoft.com/office/powerpoint/2010/main" val="3962480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p:txBody>
          <a:bodyPr/>
          <a:lstStyle/>
          <a:p>
            <a:pPr>
              <a:lnSpc>
                <a:spcPct val="100000"/>
              </a:lnSpc>
            </a:pPr>
            <a:r>
              <a:rPr lang="sv-SE" dirty="0"/>
              <a:t>Research infrastructure </a:t>
            </a:r>
            <a:r>
              <a:rPr lang="sv-SE" dirty="0" err="1"/>
              <a:t>funding</a:t>
            </a:r>
            <a:r>
              <a:rPr lang="sv-SE" dirty="0"/>
              <a:t> 2019</a:t>
            </a:r>
            <a:br>
              <a:rPr lang="sv-SE" dirty="0"/>
            </a:br>
            <a:endParaRPr lang="sv-SE" sz="2000" dirty="0"/>
          </a:p>
        </p:txBody>
      </p:sp>
      <p:sp>
        <p:nvSpPr>
          <p:cNvPr id="2" name="Platshållare för text 1"/>
          <p:cNvSpPr>
            <a:spLocks noGrp="1"/>
          </p:cNvSpPr>
          <p:nvPr>
            <p:ph type="body" sz="quarter" idx="13"/>
          </p:nvPr>
        </p:nvSpPr>
        <p:spPr/>
        <p:txBody>
          <a:bodyPr/>
          <a:lstStyle/>
          <a:p>
            <a:r>
              <a:rPr lang="sv-SE" sz="2000" dirty="0" err="1"/>
              <a:t>Larger</a:t>
            </a:r>
            <a:r>
              <a:rPr lang="sv-SE" sz="2000" dirty="0"/>
              <a:t> </a:t>
            </a:r>
            <a:r>
              <a:rPr lang="sv-SE" sz="2000" dirty="0" err="1"/>
              <a:t>infrastructures</a:t>
            </a:r>
            <a:r>
              <a:rPr lang="sv-SE" sz="2000" dirty="0"/>
              <a:t>, SEK 1 862 million</a:t>
            </a:r>
          </a:p>
        </p:txBody>
      </p:sp>
      <p:graphicFrame>
        <p:nvGraphicFramePr>
          <p:cNvPr id="12" name="Diagram 11"/>
          <p:cNvGraphicFramePr/>
          <p:nvPr>
            <p:extLst/>
          </p:nvPr>
        </p:nvGraphicFramePr>
        <p:xfrm>
          <a:off x="4152900" y="1104901"/>
          <a:ext cx="7601092" cy="4559299"/>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ruta 12"/>
          <p:cNvSpPr txBox="1"/>
          <p:nvPr/>
        </p:nvSpPr>
        <p:spPr>
          <a:xfrm>
            <a:off x="5054320" y="5957616"/>
            <a:ext cx="7137679" cy="153888"/>
          </a:xfrm>
          <a:prstGeom prst="rect">
            <a:avLst/>
          </a:prstGeom>
          <a:noFill/>
        </p:spPr>
        <p:txBody>
          <a:bodyPr wrap="square" lIns="0" tIns="0" rIns="0" bIns="0" rtlCol="0">
            <a:spAutoFit/>
          </a:bodyPr>
          <a:lstStyle/>
          <a:p>
            <a:pPr algn="ctr"/>
            <a:r>
              <a:rPr lang="sv-SE" sz="1000" dirty="0"/>
              <a:t>MILLION SEK</a:t>
            </a:r>
          </a:p>
        </p:txBody>
      </p:sp>
      <p:sp>
        <p:nvSpPr>
          <p:cNvPr id="15" name="textruta 14"/>
          <p:cNvSpPr txBox="1"/>
          <p:nvPr/>
        </p:nvSpPr>
        <p:spPr>
          <a:xfrm>
            <a:off x="10639425" y="4789587"/>
            <a:ext cx="295275" cy="153888"/>
          </a:xfrm>
          <a:prstGeom prst="rect">
            <a:avLst/>
          </a:prstGeom>
          <a:noFill/>
        </p:spPr>
        <p:txBody>
          <a:bodyPr wrap="square" lIns="0" tIns="0" rIns="0" bIns="0" rtlCol="0">
            <a:spAutoFit/>
          </a:bodyPr>
          <a:lstStyle/>
          <a:p>
            <a:pPr algn="l"/>
            <a:r>
              <a:rPr lang="sv-SE" sz="1000" dirty="0">
                <a:solidFill>
                  <a:schemeClr val="bg1"/>
                </a:solidFill>
              </a:rPr>
              <a:t>524</a:t>
            </a:r>
          </a:p>
        </p:txBody>
      </p:sp>
      <p:sp>
        <p:nvSpPr>
          <p:cNvPr id="16" name="textruta 15"/>
          <p:cNvSpPr txBox="1"/>
          <p:nvPr/>
        </p:nvSpPr>
        <p:spPr>
          <a:xfrm>
            <a:off x="10353675" y="4222750"/>
            <a:ext cx="285750" cy="153888"/>
          </a:xfrm>
          <a:prstGeom prst="rect">
            <a:avLst/>
          </a:prstGeom>
          <a:noFill/>
        </p:spPr>
        <p:txBody>
          <a:bodyPr wrap="square" lIns="0" tIns="0" rIns="0" bIns="0" rtlCol="0">
            <a:spAutoFit/>
          </a:bodyPr>
          <a:lstStyle/>
          <a:p>
            <a:pPr algn="l"/>
            <a:r>
              <a:rPr lang="sv-SE" sz="1000" dirty="0">
                <a:solidFill>
                  <a:schemeClr val="bg1"/>
                </a:solidFill>
              </a:rPr>
              <a:t>495</a:t>
            </a:r>
          </a:p>
        </p:txBody>
      </p:sp>
      <p:sp>
        <p:nvSpPr>
          <p:cNvPr id="17" name="textruta 16"/>
          <p:cNvSpPr txBox="1"/>
          <p:nvPr/>
        </p:nvSpPr>
        <p:spPr>
          <a:xfrm>
            <a:off x="7615628" y="3643078"/>
            <a:ext cx="295275" cy="153888"/>
          </a:xfrm>
          <a:prstGeom prst="rect">
            <a:avLst/>
          </a:prstGeom>
          <a:noFill/>
        </p:spPr>
        <p:txBody>
          <a:bodyPr wrap="square" lIns="0" tIns="0" rIns="0" bIns="0" rtlCol="0">
            <a:spAutoFit/>
          </a:bodyPr>
          <a:lstStyle/>
          <a:p>
            <a:pPr algn="l"/>
            <a:r>
              <a:rPr lang="sv-SE" sz="1000" dirty="0">
                <a:solidFill>
                  <a:schemeClr val="bg1"/>
                </a:solidFill>
              </a:rPr>
              <a:t>123</a:t>
            </a:r>
          </a:p>
        </p:txBody>
      </p:sp>
      <p:sp>
        <p:nvSpPr>
          <p:cNvPr id="18" name="textruta 17"/>
          <p:cNvSpPr txBox="1"/>
          <p:nvPr/>
        </p:nvSpPr>
        <p:spPr>
          <a:xfrm>
            <a:off x="8958262" y="3075559"/>
            <a:ext cx="295275" cy="153888"/>
          </a:xfrm>
          <a:prstGeom prst="rect">
            <a:avLst/>
          </a:prstGeom>
          <a:noFill/>
        </p:spPr>
        <p:txBody>
          <a:bodyPr wrap="square" lIns="0" tIns="0" rIns="0" bIns="0" rtlCol="0">
            <a:spAutoFit/>
          </a:bodyPr>
          <a:lstStyle/>
          <a:p>
            <a:pPr algn="l"/>
            <a:r>
              <a:rPr lang="sv-SE" sz="1000" dirty="0">
                <a:solidFill>
                  <a:schemeClr val="bg1"/>
                </a:solidFill>
              </a:rPr>
              <a:t>310</a:t>
            </a:r>
          </a:p>
        </p:txBody>
      </p:sp>
      <p:sp>
        <p:nvSpPr>
          <p:cNvPr id="19" name="textruta 18"/>
          <p:cNvSpPr txBox="1"/>
          <p:nvPr/>
        </p:nvSpPr>
        <p:spPr>
          <a:xfrm>
            <a:off x="7467990" y="2482746"/>
            <a:ext cx="295275" cy="153888"/>
          </a:xfrm>
          <a:prstGeom prst="rect">
            <a:avLst/>
          </a:prstGeom>
          <a:noFill/>
        </p:spPr>
        <p:txBody>
          <a:bodyPr wrap="square" lIns="0" tIns="0" rIns="0" bIns="0" rtlCol="0">
            <a:spAutoFit/>
          </a:bodyPr>
          <a:lstStyle/>
          <a:p>
            <a:pPr algn="l"/>
            <a:r>
              <a:rPr lang="sv-SE" sz="1000" dirty="0"/>
              <a:t>101</a:t>
            </a:r>
          </a:p>
        </p:txBody>
      </p:sp>
      <p:sp>
        <p:nvSpPr>
          <p:cNvPr id="20" name="textruta 19"/>
          <p:cNvSpPr txBox="1"/>
          <p:nvPr/>
        </p:nvSpPr>
        <p:spPr>
          <a:xfrm>
            <a:off x="7172715" y="1909024"/>
            <a:ext cx="295275" cy="153888"/>
          </a:xfrm>
          <a:prstGeom prst="rect">
            <a:avLst/>
          </a:prstGeom>
          <a:noFill/>
        </p:spPr>
        <p:txBody>
          <a:bodyPr wrap="square" lIns="0" tIns="0" rIns="0" bIns="0" rtlCol="0">
            <a:spAutoFit/>
          </a:bodyPr>
          <a:lstStyle/>
          <a:p>
            <a:pPr algn="l"/>
            <a:r>
              <a:rPr lang="sv-SE" sz="1000" dirty="0">
                <a:solidFill>
                  <a:schemeClr val="bg1"/>
                </a:solidFill>
              </a:rPr>
              <a:t>33</a:t>
            </a:r>
          </a:p>
        </p:txBody>
      </p:sp>
      <p:sp>
        <p:nvSpPr>
          <p:cNvPr id="21" name="textruta 20"/>
          <p:cNvSpPr txBox="1"/>
          <p:nvPr/>
        </p:nvSpPr>
        <p:spPr>
          <a:xfrm>
            <a:off x="8810624" y="1320696"/>
            <a:ext cx="295275" cy="153888"/>
          </a:xfrm>
          <a:prstGeom prst="rect">
            <a:avLst/>
          </a:prstGeom>
          <a:noFill/>
        </p:spPr>
        <p:txBody>
          <a:bodyPr wrap="square" lIns="0" tIns="0" rIns="0" bIns="0" rtlCol="0">
            <a:spAutoFit/>
          </a:bodyPr>
          <a:lstStyle/>
          <a:p>
            <a:pPr algn="l"/>
            <a:r>
              <a:rPr lang="sv-SE" sz="1000" dirty="0"/>
              <a:t>276</a:t>
            </a:r>
          </a:p>
        </p:txBody>
      </p:sp>
      <p:sp>
        <p:nvSpPr>
          <p:cNvPr id="22" name="Platshållare för sidfot 21"/>
          <p:cNvSpPr>
            <a:spLocks noGrp="1"/>
          </p:cNvSpPr>
          <p:nvPr>
            <p:ph type="ftr" sz="quarter" idx="11"/>
          </p:nvPr>
        </p:nvSpPr>
        <p:spPr/>
        <p:txBody>
          <a:bodyPr/>
          <a:lstStyle/>
          <a:p>
            <a:r>
              <a:rPr lang="sv-SE"/>
              <a:t>Ämne / Talare</a:t>
            </a:r>
            <a:endParaRPr lang="sv-SE" dirty="0"/>
          </a:p>
        </p:txBody>
      </p:sp>
    </p:spTree>
    <p:extLst>
      <p:ext uri="{BB962C8B-B14F-4D97-AF65-F5344CB8AC3E}">
        <p14:creationId xmlns:p14="http://schemas.microsoft.com/office/powerpoint/2010/main" val="3405906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1"/>
          <p:cNvSpPr txBox="1">
            <a:spLocks/>
          </p:cNvSpPr>
          <p:nvPr/>
        </p:nvSpPr>
        <p:spPr>
          <a:xfrm>
            <a:off x="656353" y="1054651"/>
            <a:ext cx="5858746" cy="616530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1200"/>
              </a:spcBef>
              <a:defRPr/>
            </a:pPr>
            <a:r>
              <a:rPr lang="en-GB" altLang="sv-SE" sz="3500" b="1" dirty="0">
                <a:latin typeface="Arial"/>
                <a:cs typeface="Arial"/>
              </a:rPr>
              <a:t>VR Overview</a:t>
            </a:r>
          </a:p>
          <a:p>
            <a:pPr algn="l">
              <a:spcBef>
                <a:spcPts val="0"/>
              </a:spcBef>
              <a:defRPr/>
            </a:pPr>
            <a:endParaRPr lang="en-GB" altLang="sv-SE" sz="1800" dirty="0">
              <a:latin typeface="Arial" panose="020B0604020202020204" pitchFamily="34" charset="0"/>
              <a:cs typeface="Arial" panose="020B0604020202020204" pitchFamily="34" charset="0"/>
            </a:endParaRPr>
          </a:p>
          <a:p>
            <a:pPr marL="288000" indent="-288000" algn="l">
              <a:spcBef>
                <a:spcPts val="1200"/>
              </a:spcBef>
              <a:buFont typeface="Arial"/>
              <a:buChar char="•"/>
            </a:pPr>
            <a:r>
              <a:rPr lang="en-GB" altLang="sv-SE" sz="2000" dirty="0">
                <a:latin typeface="Arial" panose="020B0604020202020204" pitchFamily="34" charset="0"/>
                <a:cs typeface="Arial" panose="020B0604020202020204" pitchFamily="34" charset="0"/>
              </a:rPr>
              <a:t>Swedish Research Council (VR)</a:t>
            </a:r>
          </a:p>
          <a:p>
            <a:pPr marL="288000" indent="-288000" algn="l">
              <a:spcBef>
                <a:spcPts val="1200"/>
              </a:spcBef>
              <a:buFont typeface="Arial"/>
              <a:buChar char="•"/>
            </a:pPr>
            <a:r>
              <a:rPr lang="en-GB" altLang="sv-SE" sz="2000" dirty="0">
                <a:latin typeface="Arial" panose="020B0604020202020204" pitchFamily="34" charset="0"/>
                <a:cs typeface="Arial" panose="020B0604020202020204" pitchFamily="34" charset="0"/>
              </a:rPr>
              <a:t>Provides funding for research of the highest scientific quality</a:t>
            </a:r>
          </a:p>
          <a:p>
            <a:pPr marL="288000" indent="-288000" algn="l">
              <a:spcBef>
                <a:spcPts val="1200"/>
              </a:spcBef>
              <a:buFont typeface="Arial"/>
              <a:buChar char="•"/>
            </a:pPr>
            <a:r>
              <a:rPr lang="en-GB" altLang="sv-SE" sz="2000" dirty="0">
                <a:latin typeface="Arial" panose="020B0604020202020204" pitchFamily="34" charset="0"/>
                <a:cs typeface="Arial" panose="020B0604020202020204" pitchFamily="34" charset="0"/>
              </a:rPr>
              <a:t>Overall responsibility for research infrastructures</a:t>
            </a:r>
          </a:p>
          <a:p>
            <a:pPr marL="288000" indent="-288000" algn="l">
              <a:spcBef>
                <a:spcPts val="1200"/>
              </a:spcBef>
              <a:buFont typeface="Arial"/>
              <a:buChar char="•"/>
            </a:pPr>
            <a:r>
              <a:rPr lang="en-GB" altLang="sv-SE" sz="2000" dirty="0">
                <a:latin typeface="Arial" panose="020B0604020202020204" pitchFamily="34" charset="0"/>
                <a:cs typeface="Arial" panose="020B0604020202020204" pitchFamily="34" charset="0"/>
              </a:rPr>
              <a:t>Promotes international collaborative research </a:t>
            </a:r>
          </a:p>
          <a:p>
            <a:pPr marL="288000" indent="-288000" algn="l">
              <a:spcBef>
                <a:spcPts val="1200"/>
              </a:spcBef>
              <a:buFont typeface="Arial"/>
              <a:buChar char="•"/>
            </a:pPr>
            <a:r>
              <a:rPr lang="en-GB" altLang="sv-SE" sz="2000" dirty="0">
                <a:latin typeface="Arial" panose="020B0604020202020204" pitchFamily="34" charset="0"/>
                <a:cs typeface="Arial" panose="020B0604020202020204" pitchFamily="34" charset="0"/>
              </a:rPr>
              <a:t>Performs analyses and advises the government </a:t>
            </a:r>
          </a:p>
          <a:p>
            <a:pPr marL="288000" indent="-288000" algn="l">
              <a:spcBef>
                <a:spcPts val="1200"/>
              </a:spcBef>
              <a:buFont typeface="Arial"/>
              <a:buChar char="•"/>
            </a:pPr>
            <a:r>
              <a:rPr lang="en-GB" altLang="sv-SE" sz="2000" dirty="0">
                <a:latin typeface="Arial" panose="020B0604020202020204" pitchFamily="34" charset="0"/>
                <a:cs typeface="Arial" panose="020B0604020202020204" pitchFamily="34" charset="0"/>
              </a:rPr>
              <a:t>Coordinates and develops communication about the significance, results and conditions of research </a:t>
            </a:r>
          </a:p>
          <a:p>
            <a:pPr algn="l">
              <a:spcBef>
                <a:spcPts val="1200"/>
              </a:spcBef>
              <a:defRPr/>
            </a:pPr>
            <a:endParaRPr lang="en-GB" altLang="sv-SE" sz="2000" dirty="0">
              <a:latin typeface="Times New Roman"/>
              <a:cs typeface="Times New Roman"/>
            </a:endParaRPr>
          </a:p>
        </p:txBody>
      </p:sp>
      <p:pic>
        <p:nvPicPr>
          <p:cNvPr id="5" name="Bildobjekt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6364928"/>
            <a:ext cx="9144000" cy="493072"/>
          </a:xfrm>
          <a:prstGeom prst="rect">
            <a:avLst/>
          </a:prstGeom>
        </p:spPr>
      </p:pic>
      <p:pic>
        <p:nvPicPr>
          <p:cNvPr id="8" name="Bildobjekt 7" descr="4 Alma S G OK.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358138" y="2692255"/>
            <a:ext cx="9144000" cy="2304288"/>
          </a:xfrm>
          <a:prstGeom prst="rect">
            <a:avLst/>
          </a:prstGeom>
        </p:spPr>
      </p:pic>
      <p:pic>
        <p:nvPicPr>
          <p:cNvPr id="9" name="Bildobjekt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55010" y="6367450"/>
            <a:ext cx="1512991" cy="490551"/>
          </a:xfrm>
          <a:prstGeom prst="rect">
            <a:avLst/>
          </a:prstGeom>
        </p:spPr>
      </p:pic>
      <p:pic>
        <p:nvPicPr>
          <p:cNvPr id="7172" name="Picture 4" descr="wu-yi-196060-unsplash.jpg">
            <a:extLst>
              <a:ext uri="{FF2B5EF4-FFF2-40B4-BE49-F238E27FC236}">
                <a16:creationId xmlns:a16="http://schemas.microsoft.com/office/drawing/2014/main" id="{65A51CAC-A5A9-41E3-A580-2C3B7FABBD9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41431" y="1413307"/>
            <a:ext cx="4673381" cy="311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8779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lstStyle/>
          <a:p>
            <a:r>
              <a:rPr lang="en-GB" altLang="sv-SE" dirty="0">
                <a:latin typeface="Arial"/>
                <a:cs typeface="Arial"/>
              </a:rPr>
              <a:t>Funding research of </a:t>
            </a:r>
            <a:br>
              <a:rPr lang="en-GB" altLang="sv-SE" dirty="0">
                <a:latin typeface="Arial"/>
                <a:cs typeface="Arial"/>
              </a:rPr>
            </a:br>
            <a:r>
              <a:rPr lang="en-GB" altLang="sv-SE" dirty="0">
                <a:latin typeface="Arial"/>
                <a:cs typeface="Arial"/>
              </a:rPr>
              <a:t>the highest scientific quality</a:t>
            </a:r>
            <a:endParaRPr lang="sv-SE" dirty="0"/>
          </a:p>
        </p:txBody>
      </p:sp>
      <p:sp>
        <p:nvSpPr>
          <p:cNvPr id="12" name="Platshållare för text 11"/>
          <p:cNvSpPr>
            <a:spLocks noGrp="1"/>
          </p:cNvSpPr>
          <p:nvPr>
            <p:ph type="body" sz="quarter" idx="13"/>
          </p:nvPr>
        </p:nvSpPr>
        <p:spPr>
          <a:xfrm>
            <a:off x="657224" y="2971800"/>
            <a:ext cx="5412650" cy="2870201"/>
          </a:xfrm>
        </p:spPr>
        <p:txBody>
          <a:bodyPr/>
          <a:lstStyle/>
          <a:p>
            <a:pPr>
              <a:buSzPct val="100000"/>
              <a:buFont typeface="Arial" panose="020B0604020202020204" pitchFamily="34" charset="0"/>
              <a:buChar char="•"/>
            </a:pPr>
            <a:r>
              <a:rPr lang="en-GB" altLang="sv-SE" sz="2000" dirty="0"/>
              <a:t>Open competition where the best research ideas are rewarded</a:t>
            </a:r>
          </a:p>
          <a:p>
            <a:pPr>
              <a:buSzPct val="100000"/>
              <a:buFont typeface="Arial" panose="020B0604020202020204" pitchFamily="34" charset="0"/>
              <a:buChar char="•"/>
            </a:pPr>
            <a:r>
              <a:rPr lang="en-GB" altLang="sv-SE" sz="2000" dirty="0"/>
              <a:t>Efficient, clearly-defined processes</a:t>
            </a:r>
          </a:p>
          <a:p>
            <a:pPr>
              <a:buSzPct val="100000"/>
              <a:buFont typeface="Arial" panose="020B0604020202020204" pitchFamily="34" charset="0"/>
              <a:buChar char="•"/>
            </a:pPr>
            <a:r>
              <a:rPr lang="en-GB" altLang="sv-SE" sz="2000" dirty="0"/>
              <a:t>Peer review for highest research quality </a:t>
            </a:r>
          </a:p>
          <a:p>
            <a:pPr>
              <a:buSzPct val="100000"/>
              <a:buFont typeface="Arial" panose="020B0604020202020204" pitchFamily="34" charset="0"/>
              <a:buChar char="•"/>
            </a:pPr>
            <a:r>
              <a:rPr lang="en-GB" altLang="sv-SE" sz="2000" dirty="0"/>
              <a:t>Researchers on subject advisory boards, councils and committees</a:t>
            </a:r>
          </a:p>
          <a:p>
            <a:endParaRPr lang="sv-SE" sz="2000" dirty="0"/>
          </a:p>
        </p:txBody>
      </p:sp>
      <p:sp>
        <p:nvSpPr>
          <p:cNvPr id="3" name="Platshållare för sidfot 2"/>
          <p:cNvSpPr>
            <a:spLocks noGrp="1"/>
          </p:cNvSpPr>
          <p:nvPr>
            <p:ph type="ftr" sz="quarter" idx="11"/>
          </p:nvPr>
        </p:nvSpPr>
        <p:spPr/>
        <p:txBody>
          <a:bodyPr/>
          <a:lstStyle/>
          <a:p>
            <a:r>
              <a:rPr lang="sv-SE"/>
              <a:t>Ämne / Talare</a:t>
            </a:r>
            <a:endParaRPr lang="sv-SE" dirty="0"/>
          </a:p>
        </p:txBody>
      </p:sp>
      <p:pic>
        <p:nvPicPr>
          <p:cNvPr id="8194" name="Picture 2" descr="fokus.jpg">
            <a:extLst>
              <a:ext uri="{FF2B5EF4-FFF2-40B4-BE49-F238E27FC236}">
                <a16:creationId xmlns:a16="http://schemas.microsoft.com/office/drawing/2014/main" id="{7D879222-861E-41AD-9C1F-A6E8C805E668}"/>
              </a:ext>
            </a:extLst>
          </p:cNvPr>
          <p:cNvPicPr>
            <a:picLocks noGrp="1" noChangeAspect="1" noChangeArrowheads="1"/>
          </p:cNvPicPr>
          <p:nvPr>
            <p:ph type="pic" sz="quarter" idx="14"/>
          </p:nvPr>
        </p:nvPicPr>
        <p:blipFill>
          <a:blip r:embed="rId3">
            <a:extLst>
              <a:ext uri="{28A0092B-C50C-407E-A947-70E740481C1C}">
                <a14:useLocalDpi xmlns:a14="http://schemas.microsoft.com/office/drawing/2010/main" val="0"/>
              </a:ext>
            </a:extLst>
          </a:blip>
          <a:srcRect l="14576" r="1457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4639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872AAB55-EAA5-1E4D-A8BD-C0446469C808}"/>
              </a:ext>
            </a:extLst>
          </p:cNvPr>
          <p:cNvSpPr>
            <a:spLocks noGrp="1"/>
          </p:cNvSpPr>
          <p:nvPr>
            <p:ph type="title"/>
          </p:nvPr>
        </p:nvSpPr>
        <p:spPr>
          <a:xfrm>
            <a:off x="652464" y="1033383"/>
            <a:ext cx="5837236" cy="689560"/>
          </a:xfrm>
        </p:spPr>
        <p:txBody>
          <a:bodyPr/>
          <a:lstStyle/>
          <a:p>
            <a:r>
              <a:rPr lang="sv-SE" dirty="0" err="1"/>
              <a:t>News</a:t>
            </a:r>
            <a:r>
              <a:rPr lang="sv-SE" dirty="0"/>
              <a:t> from VR</a:t>
            </a:r>
          </a:p>
        </p:txBody>
      </p:sp>
      <p:sp>
        <p:nvSpPr>
          <p:cNvPr id="6" name="Platshållare för text 5">
            <a:extLst>
              <a:ext uri="{FF2B5EF4-FFF2-40B4-BE49-F238E27FC236}">
                <a16:creationId xmlns:a16="http://schemas.microsoft.com/office/drawing/2014/main" id="{5E9FC0C5-4F89-C149-AC43-5C3C2D23C293}"/>
              </a:ext>
            </a:extLst>
          </p:cNvPr>
          <p:cNvSpPr>
            <a:spLocks noGrp="1"/>
          </p:cNvSpPr>
          <p:nvPr>
            <p:ph type="body" sz="quarter" idx="13"/>
          </p:nvPr>
        </p:nvSpPr>
        <p:spPr>
          <a:xfrm>
            <a:off x="553452" y="1813684"/>
            <a:ext cx="6712217" cy="4234594"/>
          </a:xfrm>
        </p:spPr>
        <p:txBody>
          <a:bodyPr/>
          <a:lstStyle/>
          <a:p>
            <a:pPr marL="285750" indent="-285750">
              <a:spcBef>
                <a:spcPts val="1300"/>
              </a:spcBef>
              <a:buFont typeface="Arial" panose="020B0604020202020204" pitchFamily="34" charset="0"/>
              <a:buChar char="•"/>
            </a:pPr>
            <a:r>
              <a:rPr lang="sv-SE" dirty="0"/>
              <a:t>Covid-19 situation: </a:t>
            </a:r>
            <a:r>
              <a:rPr lang="sv-SE" dirty="0" err="1"/>
              <a:t>return</a:t>
            </a:r>
            <a:r>
              <a:rPr lang="sv-SE" dirty="0"/>
              <a:t> to the </a:t>
            </a:r>
            <a:r>
              <a:rPr lang="sv-SE" dirty="0" err="1"/>
              <a:t>office</a:t>
            </a:r>
            <a:r>
              <a:rPr lang="sv-SE" dirty="0"/>
              <a:t> in the </a:t>
            </a:r>
            <a:r>
              <a:rPr lang="sv-SE" dirty="0" err="1"/>
              <a:t>autumn</a:t>
            </a:r>
            <a:r>
              <a:rPr lang="sv-SE" dirty="0"/>
              <a:t> to at </a:t>
            </a:r>
            <a:r>
              <a:rPr lang="sv-SE" dirty="0" err="1"/>
              <a:t>least</a:t>
            </a:r>
            <a:r>
              <a:rPr lang="sv-SE" dirty="0"/>
              <a:t> two </a:t>
            </a:r>
            <a:r>
              <a:rPr lang="sv-SE" dirty="0" err="1"/>
              <a:t>days</a:t>
            </a:r>
            <a:r>
              <a:rPr lang="sv-SE" dirty="0"/>
              <a:t> per </a:t>
            </a:r>
            <a:r>
              <a:rPr lang="sv-SE" dirty="0" err="1"/>
              <a:t>week</a:t>
            </a:r>
            <a:r>
              <a:rPr lang="sv-SE" dirty="0"/>
              <a:t> in Stockholm</a:t>
            </a:r>
          </a:p>
          <a:p>
            <a:pPr marL="285750" indent="-285750">
              <a:spcBef>
                <a:spcPts val="1300"/>
              </a:spcBef>
              <a:buFont typeface="Arial" panose="020B0604020202020204" pitchFamily="34" charset="0"/>
              <a:buChar char="•"/>
            </a:pPr>
            <a:r>
              <a:rPr lang="sv-SE" dirty="0"/>
              <a:t>The Swedish Research Council </a:t>
            </a:r>
            <a:r>
              <a:rPr lang="sv-SE" dirty="0" err="1"/>
              <a:t>moves</a:t>
            </a:r>
            <a:r>
              <a:rPr lang="sv-SE" dirty="0"/>
              <a:t> to Kungsholmen, </a:t>
            </a:r>
            <a:r>
              <a:rPr lang="sv-SE" dirty="0" err="1"/>
              <a:t>preliminary</a:t>
            </a:r>
            <a:r>
              <a:rPr lang="sv-SE" dirty="0"/>
              <a:t> in April 2022</a:t>
            </a:r>
          </a:p>
          <a:p>
            <a:pPr marL="285750" indent="-285750">
              <a:spcBef>
                <a:spcPts val="1300"/>
              </a:spcBef>
              <a:buFont typeface="Arial" panose="020B0604020202020204" pitchFamily="34" charset="0"/>
              <a:buChar char="•"/>
            </a:pPr>
            <a:r>
              <a:rPr lang="sv-SE" dirty="0"/>
              <a:t>New </a:t>
            </a:r>
            <a:r>
              <a:rPr lang="sv-SE" dirty="0" err="1"/>
              <a:t>Secretary</a:t>
            </a:r>
            <a:r>
              <a:rPr lang="sv-SE" dirty="0"/>
              <a:t> General for Infrastructure from 1st </a:t>
            </a:r>
            <a:r>
              <a:rPr lang="sv-SE" dirty="0" err="1"/>
              <a:t>of</a:t>
            </a:r>
            <a:r>
              <a:rPr lang="sv-SE" dirty="0"/>
              <a:t> November: Lisbeth Olsson, professor </a:t>
            </a:r>
            <a:r>
              <a:rPr lang="sv-SE" dirty="0" err="1"/>
              <a:t>of</a:t>
            </a:r>
            <a:r>
              <a:rPr lang="sv-SE" dirty="0"/>
              <a:t> Industrial </a:t>
            </a:r>
            <a:r>
              <a:rPr lang="sv-SE" dirty="0" err="1"/>
              <a:t>Biotechnology</a:t>
            </a:r>
            <a:r>
              <a:rPr lang="sv-SE" dirty="0"/>
              <a:t>, Chalmers</a:t>
            </a:r>
          </a:p>
          <a:p>
            <a:pPr marL="285750" indent="-285750">
              <a:spcBef>
                <a:spcPts val="1300"/>
              </a:spcBef>
              <a:buFont typeface="Arial" panose="020B0604020202020204" pitchFamily="34" charset="0"/>
              <a:buChar char="•"/>
            </a:pPr>
            <a:r>
              <a:rPr lang="sv-SE" dirty="0"/>
              <a:t>Decision on the call for investment in infrastructure in June: 24 </a:t>
            </a:r>
            <a:r>
              <a:rPr lang="sv-SE" dirty="0" err="1"/>
              <a:t>applications</a:t>
            </a:r>
            <a:r>
              <a:rPr lang="sv-SE" dirty="0"/>
              <a:t> </a:t>
            </a:r>
            <a:r>
              <a:rPr lang="sv-SE" dirty="0" err="1"/>
              <a:t>were</a:t>
            </a:r>
            <a:r>
              <a:rPr lang="sv-SE" dirty="0"/>
              <a:t> </a:t>
            </a:r>
            <a:r>
              <a:rPr lang="sv-SE" dirty="0" err="1"/>
              <a:t>approved</a:t>
            </a:r>
            <a:r>
              <a:rPr lang="sv-SE" dirty="0"/>
              <a:t>, a total </a:t>
            </a:r>
            <a:r>
              <a:rPr lang="sv-SE" dirty="0" err="1"/>
              <a:t>amount</a:t>
            </a:r>
            <a:r>
              <a:rPr lang="sv-SE" dirty="0"/>
              <a:t> </a:t>
            </a:r>
            <a:r>
              <a:rPr lang="sv-SE" dirty="0" err="1"/>
              <a:t>of</a:t>
            </a:r>
            <a:r>
              <a:rPr lang="sv-SE" dirty="0"/>
              <a:t> 364 MSEK</a:t>
            </a:r>
          </a:p>
          <a:p>
            <a:pPr marL="285750" indent="-285750">
              <a:spcBef>
                <a:spcPts val="1300"/>
              </a:spcBef>
              <a:buFont typeface="Arial" panose="020B0604020202020204" pitchFamily="34" charset="0"/>
              <a:buChar char="•"/>
            </a:pPr>
            <a:r>
              <a:rPr lang="sv-SE" dirty="0"/>
              <a:t>Decision on grants for infrastructure </a:t>
            </a:r>
            <a:r>
              <a:rPr lang="sv-SE" dirty="0" err="1"/>
              <a:t>of</a:t>
            </a:r>
            <a:r>
              <a:rPr lang="sv-SE" dirty="0"/>
              <a:t> national interest in September, a total </a:t>
            </a:r>
            <a:r>
              <a:rPr lang="sv-SE" dirty="0" err="1"/>
              <a:t>amount</a:t>
            </a:r>
            <a:r>
              <a:rPr lang="sv-SE" dirty="0"/>
              <a:t> </a:t>
            </a:r>
            <a:r>
              <a:rPr lang="sv-SE" dirty="0" err="1"/>
              <a:t>of</a:t>
            </a:r>
            <a:r>
              <a:rPr lang="sv-SE" dirty="0"/>
              <a:t> about 1,3 billion SEK. </a:t>
            </a:r>
            <a:r>
              <a:rPr lang="sv-SE" dirty="0" err="1"/>
              <a:t>Dialogues</a:t>
            </a:r>
            <a:r>
              <a:rPr lang="sv-SE" dirty="0"/>
              <a:t> </a:t>
            </a:r>
            <a:r>
              <a:rPr lang="sv-SE" dirty="0" err="1"/>
              <a:t>are</a:t>
            </a:r>
            <a:r>
              <a:rPr lang="sv-SE" dirty="0"/>
              <a:t> </a:t>
            </a:r>
            <a:r>
              <a:rPr lang="sv-SE" dirty="0" err="1"/>
              <a:t>now</a:t>
            </a:r>
            <a:r>
              <a:rPr lang="sv-SE" dirty="0"/>
              <a:t> </a:t>
            </a:r>
            <a:r>
              <a:rPr lang="sv-SE" dirty="0" err="1"/>
              <a:t>underway</a:t>
            </a:r>
            <a:r>
              <a:rPr lang="sv-SE" dirty="0"/>
              <a:t> </a:t>
            </a:r>
            <a:r>
              <a:rPr lang="sv-SE" dirty="0" err="1"/>
              <a:t>with</a:t>
            </a:r>
            <a:r>
              <a:rPr lang="sv-SE" dirty="0"/>
              <a:t> the </a:t>
            </a:r>
            <a:r>
              <a:rPr lang="sv-SE" dirty="0" err="1"/>
              <a:t>universities</a:t>
            </a:r>
            <a:endParaRPr lang="sv-SE" dirty="0"/>
          </a:p>
          <a:p>
            <a:pPr marL="285750" indent="-285750">
              <a:spcBef>
                <a:spcPts val="1300"/>
              </a:spcBef>
              <a:buFont typeface="Arial" panose="020B0604020202020204" pitchFamily="34" charset="0"/>
              <a:buChar char="•"/>
            </a:pPr>
            <a:endParaRPr lang="sv-SE" dirty="0"/>
          </a:p>
          <a:p>
            <a:pPr marL="285750" indent="-285750">
              <a:spcBef>
                <a:spcPts val="1300"/>
              </a:spcBef>
              <a:buFont typeface="Arial" panose="020B0604020202020204" pitchFamily="34" charset="0"/>
              <a:buChar char="•"/>
            </a:pPr>
            <a:endParaRPr lang="sv-SE" dirty="0"/>
          </a:p>
          <a:p>
            <a:pPr marL="285750" indent="-285750">
              <a:spcBef>
                <a:spcPts val="1300"/>
              </a:spcBef>
              <a:buFont typeface="Arial" panose="020B0604020202020204" pitchFamily="34" charset="0"/>
              <a:buChar char="•"/>
            </a:pPr>
            <a:endParaRPr lang="sv-SE" dirty="0"/>
          </a:p>
          <a:p>
            <a:pPr marL="285750" indent="-285750">
              <a:spcBef>
                <a:spcPts val="1300"/>
              </a:spcBef>
              <a:buFont typeface="Arial" panose="020B0604020202020204" pitchFamily="34" charset="0"/>
              <a:buChar char="•"/>
            </a:pPr>
            <a:r>
              <a:rPr lang="sv-SE" dirty="0"/>
              <a:t>Covid-19-situationen: återgång till kontoret, upptrappning under hösten till minst två dagar på plats</a:t>
            </a:r>
          </a:p>
          <a:p>
            <a:pPr>
              <a:spcBef>
                <a:spcPts val="1300"/>
              </a:spcBef>
            </a:pPr>
            <a:r>
              <a:rPr lang="sv-SE" dirty="0"/>
              <a:t>Vetenskapsrådet flyttar till Kungsholmen, </a:t>
            </a:r>
            <a:r>
              <a:rPr lang="sv-SE" dirty="0" err="1"/>
              <a:t>prel</a:t>
            </a:r>
            <a:r>
              <a:rPr lang="sv-SE" dirty="0"/>
              <a:t> april 2022</a:t>
            </a:r>
            <a:endParaRPr lang="sv-SE" dirty="0">
              <a:solidFill>
                <a:srgbClr val="FF0000"/>
              </a:solidFill>
            </a:endParaRPr>
          </a:p>
          <a:p>
            <a:pPr>
              <a:spcBef>
                <a:spcPts val="1300"/>
              </a:spcBef>
            </a:pPr>
            <a:r>
              <a:rPr lang="sv-SE" dirty="0"/>
              <a:t>Ny huvudsekreterare för infrastruktur fr o m 1 november: Lisbeth Olsson, professor i industriell bioteknik, Chalmers</a:t>
            </a:r>
          </a:p>
          <a:p>
            <a:pPr>
              <a:spcBef>
                <a:spcPts val="1300"/>
              </a:spcBef>
            </a:pPr>
            <a:r>
              <a:rPr lang="sv-SE" dirty="0"/>
              <a:t>Beslut om investeringsutlysningen i juni: 24 ansökningar beviljades, totalt belopp 364 MSEK.</a:t>
            </a:r>
          </a:p>
          <a:p>
            <a:pPr>
              <a:spcBef>
                <a:spcPts val="1300"/>
              </a:spcBef>
            </a:pPr>
            <a:r>
              <a:rPr lang="sv-SE" dirty="0"/>
              <a:t>Beslut om bidrag till infrastruktur av nationellt intresse i september, totalt belopp ca 1,3 miljarder. Nu pågår dialoger med </a:t>
            </a:r>
            <a:r>
              <a:rPr lang="sv-SE" dirty="0" err="1"/>
              <a:t>medelsförvaltarna</a:t>
            </a:r>
            <a:r>
              <a:rPr lang="sv-SE" dirty="0"/>
              <a:t>.  </a:t>
            </a:r>
          </a:p>
        </p:txBody>
      </p:sp>
      <p:pic>
        <p:nvPicPr>
          <p:cNvPr id="8" name="Platshållare för bild 9">
            <a:extLst>
              <a:ext uri="{FF2B5EF4-FFF2-40B4-BE49-F238E27FC236}">
                <a16:creationId xmlns:a16="http://schemas.microsoft.com/office/drawing/2014/main" id="{63B39D5D-2936-9541-9F9F-EE334C3E9C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4681" y="2142908"/>
            <a:ext cx="4827319" cy="2920528"/>
          </a:xfrm>
          <a:prstGeom prst="rect">
            <a:avLst/>
          </a:prstGeom>
        </p:spPr>
      </p:pic>
    </p:spTree>
    <p:extLst>
      <p:ext uri="{BB962C8B-B14F-4D97-AF65-F5344CB8AC3E}">
        <p14:creationId xmlns:p14="http://schemas.microsoft.com/office/powerpoint/2010/main" val="1974029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872AAB55-EAA5-1E4D-A8BD-C0446469C808}"/>
              </a:ext>
            </a:extLst>
          </p:cNvPr>
          <p:cNvSpPr>
            <a:spLocks noGrp="1"/>
          </p:cNvSpPr>
          <p:nvPr>
            <p:ph type="title"/>
          </p:nvPr>
        </p:nvSpPr>
        <p:spPr>
          <a:xfrm>
            <a:off x="652464" y="1027558"/>
            <a:ext cx="5837236" cy="1015999"/>
          </a:xfrm>
        </p:spPr>
        <p:txBody>
          <a:bodyPr/>
          <a:lstStyle/>
          <a:p>
            <a:r>
              <a:rPr lang="sv-SE" dirty="0" err="1"/>
              <a:t>News</a:t>
            </a:r>
            <a:r>
              <a:rPr lang="sv-SE" dirty="0"/>
              <a:t> from VR</a:t>
            </a:r>
          </a:p>
        </p:txBody>
      </p:sp>
      <p:sp>
        <p:nvSpPr>
          <p:cNvPr id="6" name="Platshållare för text 5">
            <a:extLst>
              <a:ext uri="{FF2B5EF4-FFF2-40B4-BE49-F238E27FC236}">
                <a16:creationId xmlns:a16="http://schemas.microsoft.com/office/drawing/2014/main" id="{5E9FC0C5-4F89-C149-AC43-5C3C2D23C293}"/>
              </a:ext>
            </a:extLst>
          </p:cNvPr>
          <p:cNvSpPr>
            <a:spLocks noGrp="1"/>
          </p:cNvSpPr>
          <p:nvPr>
            <p:ph type="body" sz="quarter" idx="13"/>
          </p:nvPr>
        </p:nvSpPr>
        <p:spPr>
          <a:xfrm>
            <a:off x="652464" y="1863701"/>
            <a:ext cx="7185250" cy="4537099"/>
          </a:xfrm>
        </p:spPr>
        <p:txBody>
          <a:bodyPr/>
          <a:lstStyle/>
          <a:p>
            <a:pPr marL="285750" indent="-285750">
              <a:spcBef>
                <a:spcPts val="1300"/>
              </a:spcBef>
              <a:buFont typeface="Arial" panose="020B0604020202020204" pitchFamily="34" charset="0"/>
              <a:buChar char="•"/>
            </a:pPr>
            <a:r>
              <a:rPr lang="sv-SE" dirty="0"/>
              <a:t>Call by the end </a:t>
            </a:r>
            <a:r>
              <a:rPr lang="sv-SE" dirty="0" err="1"/>
              <a:t>of</a:t>
            </a:r>
            <a:r>
              <a:rPr lang="sv-SE" dirty="0"/>
              <a:t> the </a:t>
            </a:r>
            <a:r>
              <a:rPr lang="sv-SE" dirty="0" err="1"/>
              <a:t>year</a:t>
            </a:r>
            <a:r>
              <a:rPr lang="sv-SE" dirty="0"/>
              <a:t> on new infrastructure for large-</a:t>
            </a:r>
            <a:r>
              <a:rPr lang="sv-SE" dirty="0" err="1"/>
              <a:t>scale</a:t>
            </a:r>
            <a:r>
              <a:rPr lang="sv-SE" dirty="0"/>
              <a:t> </a:t>
            </a:r>
            <a:r>
              <a:rPr lang="sv-SE" dirty="0" err="1"/>
              <a:t>calculations</a:t>
            </a:r>
            <a:r>
              <a:rPr lang="sv-SE" dirty="0"/>
              <a:t> (SNIC), </a:t>
            </a:r>
            <a:r>
              <a:rPr lang="sv-SE" dirty="0" err="1"/>
              <a:t>comments</a:t>
            </a:r>
            <a:r>
              <a:rPr lang="sv-SE" dirty="0"/>
              <a:t> </a:t>
            </a:r>
            <a:r>
              <a:rPr lang="sv-SE" dirty="0" err="1"/>
              <a:t>submitted</a:t>
            </a:r>
            <a:r>
              <a:rPr lang="sv-SE" dirty="0"/>
              <a:t> until 5th </a:t>
            </a:r>
            <a:r>
              <a:rPr lang="sv-SE" dirty="0" err="1"/>
              <a:t>of</a:t>
            </a:r>
            <a:r>
              <a:rPr lang="sv-SE" dirty="0"/>
              <a:t> November</a:t>
            </a:r>
          </a:p>
          <a:p>
            <a:pPr marL="285750" indent="-285750">
              <a:spcBef>
                <a:spcPts val="1300"/>
              </a:spcBef>
              <a:buFont typeface="Arial" panose="020B0604020202020204" pitchFamily="34" charset="0"/>
              <a:buChar char="•"/>
            </a:pPr>
            <a:r>
              <a:rPr lang="sv-SE" dirty="0"/>
              <a:t>The </a:t>
            </a:r>
            <a:r>
              <a:rPr lang="sv-SE" dirty="0" err="1"/>
              <a:t>needs</a:t>
            </a:r>
            <a:r>
              <a:rPr lang="sv-SE" dirty="0"/>
              <a:t> </a:t>
            </a:r>
            <a:r>
              <a:rPr lang="sv-SE" dirty="0" err="1"/>
              <a:t>inventory</a:t>
            </a:r>
            <a:r>
              <a:rPr lang="sv-SE" dirty="0"/>
              <a:t> for new or </a:t>
            </a:r>
            <a:r>
              <a:rPr lang="sv-SE" dirty="0" err="1"/>
              <a:t>developed</a:t>
            </a:r>
            <a:r>
              <a:rPr lang="sv-SE" dirty="0"/>
              <a:t> infrastructure: 45 </a:t>
            </a:r>
            <a:r>
              <a:rPr lang="sv-SE" dirty="0" err="1"/>
              <a:t>proposals</a:t>
            </a:r>
            <a:r>
              <a:rPr lang="sv-SE" dirty="0"/>
              <a:t> </a:t>
            </a:r>
            <a:r>
              <a:rPr lang="sv-SE" dirty="0" err="1"/>
              <a:t>were</a:t>
            </a:r>
            <a:r>
              <a:rPr lang="sv-SE" dirty="0"/>
              <a:t> </a:t>
            </a:r>
            <a:r>
              <a:rPr lang="sv-SE" dirty="0" err="1"/>
              <a:t>received</a:t>
            </a:r>
            <a:r>
              <a:rPr lang="sv-SE" dirty="0"/>
              <a:t>, </a:t>
            </a:r>
            <a:r>
              <a:rPr lang="sv-SE" dirty="0" err="1"/>
              <a:t>results</a:t>
            </a:r>
            <a:r>
              <a:rPr lang="sv-SE" dirty="0"/>
              <a:t> </a:t>
            </a:r>
            <a:r>
              <a:rPr lang="sv-SE" dirty="0" err="1"/>
              <a:t>will</a:t>
            </a:r>
            <a:r>
              <a:rPr lang="sv-SE" dirty="0"/>
              <a:t> be </a:t>
            </a:r>
            <a:r>
              <a:rPr lang="sv-SE" dirty="0" err="1"/>
              <a:t>published</a:t>
            </a:r>
            <a:r>
              <a:rPr lang="sv-SE" dirty="0"/>
              <a:t> in the spring </a:t>
            </a:r>
            <a:r>
              <a:rPr lang="sv-SE" dirty="0" err="1"/>
              <a:t>of</a:t>
            </a:r>
            <a:r>
              <a:rPr lang="sv-SE" dirty="0"/>
              <a:t> 2022</a:t>
            </a:r>
          </a:p>
          <a:p>
            <a:pPr marL="285750" indent="-285750">
              <a:spcBef>
                <a:spcPts val="1300"/>
              </a:spcBef>
              <a:buFont typeface="Arial" panose="020B0604020202020204" pitchFamily="34" charset="0"/>
              <a:buChar char="•"/>
            </a:pPr>
            <a:r>
              <a:rPr lang="sv-SE" dirty="0"/>
              <a:t>The </a:t>
            </a:r>
            <a:r>
              <a:rPr lang="sv-SE" dirty="0" err="1"/>
              <a:t>nomination</a:t>
            </a:r>
            <a:r>
              <a:rPr lang="sv-SE" dirty="0"/>
              <a:t> </a:t>
            </a:r>
            <a:r>
              <a:rPr lang="sv-SE" dirty="0" err="1"/>
              <a:t>committees</a:t>
            </a:r>
            <a:r>
              <a:rPr lang="sv-SE" dirty="0"/>
              <a:t> </a:t>
            </a:r>
            <a:r>
              <a:rPr lang="sv-SE" dirty="0" err="1"/>
              <a:t>appointed</a:t>
            </a:r>
            <a:r>
              <a:rPr lang="sv-SE" dirty="0"/>
              <a:t> for </a:t>
            </a:r>
            <a:r>
              <a:rPr lang="sv-SE" dirty="0" err="1"/>
              <a:t>election</a:t>
            </a:r>
            <a:r>
              <a:rPr lang="sv-SE" dirty="0"/>
              <a:t> to the board and subject </a:t>
            </a:r>
            <a:r>
              <a:rPr lang="sv-SE" dirty="0" err="1"/>
              <a:t>councils</a:t>
            </a:r>
            <a:r>
              <a:rPr lang="sv-SE" dirty="0"/>
              <a:t> 2022-2024. December 14 the </a:t>
            </a:r>
            <a:r>
              <a:rPr lang="sv-SE" dirty="0" err="1"/>
              <a:t>election</a:t>
            </a:r>
            <a:r>
              <a:rPr lang="sv-SE" dirty="0"/>
              <a:t> </a:t>
            </a:r>
            <a:r>
              <a:rPr lang="sv-SE" dirty="0" err="1"/>
              <a:t>takes</a:t>
            </a:r>
            <a:r>
              <a:rPr lang="sv-SE" dirty="0"/>
              <a:t> </a:t>
            </a:r>
            <a:r>
              <a:rPr lang="sv-SE" dirty="0" err="1"/>
              <a:t>place</a:t>
            </a:r>
            <a:endParaRPr lang="sv-SE" dirty="0"/>
          </a:p>
          <a:p>
            <a:pPr marL="285750" indent="-285750">
              <a:spcBef>
                <a:spcPts val="1300"/>
              </a:spcBef>
              <a:buFont typeface="Arial" panose="020B0604020202020204" pitchFamily="34" charset="0"/>
              <a:buChar char="•"/>
            </a:pPr>
            <a:r>
              <a:rPr lang="sv-SE" dirty="0" err="1"/>
              <a:t>Investigation</a:t>
            </a:r>
            <a:r>
              <a:rPr lang="sv-SE" dirty="0"/>
              <a:t> regarding </a:t>
            </a:r>
            <a:r>
              <a:rPr lang="sv-SE" dirty="0" err="1"/>
              <a:t>organization</a:t>
            </a:r>
            <a:r>
              <a:rPr lang="sv-SE" dirty="0"/>
              <a:t>, management and </a:t>
            </a:r>
            <a:r>
              <a:rPr lang="sv-SE" dirty="0" err="1"/>
              <a:t>financing</a:t>
            </a:r>
            <a:r>
              <a:rPr lang="sv-SE" dirty="0"/>
              <a:t> </a:t>
            </a:r>
            <a:r>
              <a:rPr lang="sv-SE" dirty="0" err="1"/>
              <a:t>of</a:t>
            </a:r>
            <a:r>
              <a:rPr lang="sv-SE" dirty="0"/>
              <a:t> infrastructure (Krantz utredningen) for </a:t>
            </a:r>
            <a:r>
              <a:rPr lang="sv-SE" dirty="0" err="1"/>
              <a:t>consultation</a:t>
            </a:r>
            <a:r>
              <a:rPr lang="sv-SE" dirty="0"/>
              <a:t> until </a:t>
            </a:r>
            <a:r>
              <a:rPr lang="sv-SE" dirty="0" err="1"/>
              <a:t>January</a:t>
            </a:r>
            <a:r>
              <a:rPr lang="sv-SE" dirty="0"/>
              <a:t> 12 2022</a:t>
            </a:r>
          </a:p>
        </p:txBody>
      </p:sp>
      <p:pic>
        <p:nvPicPr>
          <p:cNvPr id="8" name="Bildobjekt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04564" y="813732"/>
            <a:ext cx="3394378" cy="5092117"/>
          </a:xfrm>
          <a:prstGeom prst="rect">
            <a:avLst/>
          </a:prstGeom>
        </p:spPr>
      </p:pic>
    </p:spTree>
    <p:extLst>
      <p:ext uri="{BB962C8B-B14F-4D97-AF65-F5344CB8AC3E}">
        <p14:creationId xmlns:p14="http://schemas.microsoft.com/office/powerpoint/2010/main" val="2926799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2135560" y="908721"/>
          <a:ext cx="7347156" cy="24122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p14="http://schemas.microsoft.com/office/powerpoint/2010/main" val="1043681330"/>
              </p:ext>
            </p:extLst>
          </p:nvPr>
        </p:nvGraphicFramePr>
        <p:xfrm>
          <a:off x="2351584" y="3591020"/>
          <a:ext cx="7776864" cy="24302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6" name="Diagram 25"/>
          <p:cNvGraphicFramePr/>
          <p:nvPr>
            <p:extLst>
              <p:ext uri="{D42A27DB-BD31-4B8C-83A1-F6EECF244321}">
                <p14:modId xmlns:p14="http://schemas.microsoft.com/office/powerpoint/2010/main" val="2050478338"/>
              </p:ext>
            </p:extLst>
          </p:nvPr>
        </p:nvGraphicFramePr>
        <p:xfrm>
          <a:off x="1766521" y="2522594"/>
          <a:ext cx="774085" cy="34624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7" name="Diagram 26"/>
          <p:cNvGraphicFramePr/>
          <p:nvPr>
            <p:extLst>
              <p:ext uri="{D42A27DB-BD31-4B8C-83A1-F6EECF244321}">
                <p14:modId xmlns:p14="http://schemas.microsoft.com/office/powerpoint/2010/main" val="248387737"/>
              </p:ext>
            </p:extLst>
          </p:nvPr>
        </p:nvGraphicFramePr>
        <p:xfrm>
          <a:off x="1807064" y="5238326"/>
          <a:ext cx="774084" cy="346249"/>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3" name="textruta 12">
            <a:extLst>
              <a:ext uri="{FF2B5EF4-FFF2-40B4-BE49-F238E27FC236}">
                <a16:creationId xmlns:a16="http://schemas.microsoft.com/office/drawing/2014/main" id="{FC1DF1CE-87F9-004E-9237-292F34DB32DA}"/>
              </a:ext>
            </a:extLst>
          </p:cNvPr>
          <p:cNvSpPr txBox="1"/>
          <p:nvPr/>
        </p:nvSpPr>
        <p:spPr>
          <a:xfrm>
            <a:off x="4511824" y="200835"/>
            <a:ext cx="2252540" cy="707886"/>
          </a:xfrm>
          <a:prstGeom prst="rect">
            <a:avLst/>
          </a:prstGeom>
          <a:noFill/>
        </p:spPr>
        <p:txBody>
          <a:bodyPr wrap="none" rtlCol="0">
            <a:spAutoFit/>
          </a:bodyPr>
          <a:lstStyle/>
          <a:p>
            <a:r>
              <a:rPr lang="sv-SE" sz="2000" b="1" dirty="0" err="1"/>
              <a:t>Funding</a:t>
            </a:r>
            <a:r>
              <a:rPr lang="sv-SE" sz="2000" b="1" dirty="0"/>
              <a:t> process</a:t>
            </a:r>
          </a:p>
          <a:p>
            <a:endParaRPr lang="sv-SE" sz="2000" b="1" dirty="0"/>
          </a:p>
        </p:txBody>
      </p:sp>
      <p:cxnSp>
        <p:nvCxnSpPr>
          <p:cNvPr id="12" name="Vinklad koppling 11"/>
          <p:cNvCxnSpPr/>
          <p:nvPr/>
        </p:nvCxnSpPr>
        <p:spPr>
          <a:xfrm rot="10800000" flipV="1">
            <a:off x="3719736" y="2649318"/>
            <a:ext cx="5832648" cy="941700"/>
          </a:xfrm>
          <a:prstGeom prst="bentConnector3">
            <a:avLst>
              <a:gd name="adj1" fmla="val -6945"/>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8658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52465" y="647695"/>
            <a:ext cx="5838824" cy="1015999"/>
          </a:xfrm>
        </p:spPr>
        <p:txBody>
          <a:bodyPr>
            <a:normAutofit/>
          </a:bodyPr>
          <a:lstStyle/>
          <a:p>
            <a:r>
              <a:rPr lang="sv-SE" dirty="0"/>
              <a:t>VR and CERN</a:t>
            </a:r>
            <a:endParaRPr lang="sv-SE" dirty="0">
              <a:solidFill>
                <a:srgbClr val="FF0000"/>
              </a:solidFill>
            </a:endParaRPr>
          </a:p>
        </p:txBody>
      </p:sp>
      <p:sp>
        <p:nvSpPr>
          <p:cNvPr id="3" name="Platshållare för innehåll 2"/>
          <p:cNvSpPr>
            <a:spLocks noGrp="1"/>
          </p:cNvSpPr>
          <p:nvPr>
            <p:ph idx="1"/>
          </p:nvPr>
        </p:nvSpPr>
        <p:spPr>
          <a:xfrm>
            <a:off x="1981200" y="1298473"/>
            <a:ext cx="8229600" cy="5559527"/>
          </a:xfrm>
        </p:spPr>
        <p:txBody>
          <a:bodyPr>
            <a:normAutofit fontScale="62500" lnSpcReduction="20000"/>
          </a:bodyPr>
          <a:lstStyle/>
          <a:p>
            <a:r>
              <a:rPr lang="sv-SE" sz="2800" dirty="0"/>
              <a:t>Council : </a:t>
            </a:r>
          </a:p>
          <a:p>
            <a:pPr lvl="1"/>
            <a:r>
              <a:rPr lang="sv-SE" sz="2400" dirty="0"/>
              <a:t>Mats Johnsson, </a:t>
            </a:r>
            <a:r>
              <a:rPr lang="sv-SE" sz="2400" dirty="0" err="1"/>
              <a:t>Ministry</a:t>
            </a:r>
            <a:r>
              <a:rPr lang="sv-SE" sz="2400" dirty="0"/>
              <a:t> </a:t>
            </a:r>
            <a:r>
              <a:rPr lang="sv-SE" sz="2400" dirty="0" err="1"/>
              <a:t>of</a:t>
            </a:r>
            <a:r>
              <a:rPr lang="sv-SE" sz="2400" dirty="0"/>
              <a:t> </a:t>
            </a:r>
            <a:r>
              <a:rPr lang="sv-SE" sz="2400" dirty="0" err="1"/>
              <a:t>Education</a:t>
            </a:r>
            <a:endParaRPr lang="sv-SE" sz="2400" dirty="0"/>
          </a:p>
          <a:p>
            <a:pPr lvl="1"/>
            <a:r>
              <a:rPr lang="sv-SE" sz="2400" dirty="0"/>
              <a:t>Kerstin Jon-And, SU</a:t>
            </a:r>
          </a:p>
          <a:p>
            <a:pPr lvl="1"/>
            <a:r>
              <a:rPr lang="sv-SE" sz="2400" dirty="0"/>
              <a:t>Mathias Hamberg, </a:t>
            </a:r>
            <a:r>
              <a:rPr lang="sv-SE" sz="2400" dirty="0" err="1"/>
              <a:t>deputy</a:t>
            </a:r>
            <a:r>
              <a:rPr lang="sv-SE" sz="2400" dirty="0"/>
              <a:t>, VR</a:t>
            </a:r>
          </a:p>
          <a:p>
            <a:pPr lvl="1"/>
            <a:r>
              <a:rPr lang="sv-SE" sz="2400" dirty="0"/>
              <a:t>Richard Brenner, </a:t>
            </a:r>
            <a:r>
              <a:rPr lang="sv-SE" sz="2400" dirty="0" err="1"/>
              <a:t>deputy</a:t>
            </a:r>
            <a:r>
              <a:rPr lang="sv-SE" sz="2400" dirty="0"/>
              <a:t>, UU</a:t>
            </a:r>
          </a:p>
          <a:p>
            <a:r>
              <a:rPr lang="sv-SE" sz="2800" dirty="0" err="1"/>
              <a:t>Finance</a:t>
            </a:r>
            <a:r>
              <a:rPr lang="sv-SE" sz="2800" dirty="0"/>
              <a:t> </a:t>
            </a:r>
            <a:r>
              <a:rPr lang="sv-SE" sz="2800" dirty="0" err="1"/>
              <a:t>committee</a:t>
            </a:r>
            <a:r>
              <a:rPr lang="sv-SE" sz="2800" dirty="0"/>
              <a:t>: </a:t>
            </a:r>
          </a:p>
          <a:p>
            <a:pPr lvl="1"/>
            <a:r>
              <a:rPr lang="sv-SE" sz="2400" dirty="0"/>
              <a:t>Mathias Hamberg, VR</a:t>
            </a:r>
          </a:p>
          <a:p>
            <a:pPr lvl="1"/>
            <a:r>
              <a:rPr lang="sv-SE" sz="2400" dirty="0"/>
              <a:t>Barbro Åsman, SU</a:t>
            </a:r>
          </a:p>
          <a:p>
            <a:r>
              <a:rPr lang="sv-SE" sz="2800" dirty="0"/>
              <a:t>TREF (</a:t>
            </a:r>
            <a:r>
              <a:rPr lang="sv-SE" sz="2800" dirty="0" err="1"/>
              <a:t>TRipartite</a:t>
            </a:r>
            <a:r>
              <a:rPr lang="sv-SE" sz="2800" dirty="0"/>
              <a:t> Employment </a:t>
            </a:r>
            <a:r>
              <a:rPr lang="sv-SE" sz="2800" dirty="0" err="1"/>
              <a:t>conditions</a:t>
            </a:r>
            <a:r>
              <a:rPr lang="sv-SE" sz="2800" dirty="0"/>
              <a:t> Forum): </a:t>
            </a:r>
          </a:p>
          <a:p>
            <a:pPr lvl="1"/>
            <a:r>
              <a:rPr lang="sv-SE" sz="2400" dirty="0"/>
              <a:t>Barbro Åsman (</a:t>
            </a:r>
            <a:r>
              <a:rPr lang="sv-SE" sz="2400" dirty="0" err="1"/>
              <a:t>Chair</a:t>
            </a:r>
            <a:r>
              <a:rPr lang="sv-SE" sz="2400" dirty="0"/>
              <a:t>), SU</a:t>
            </a:r>
          </a:p>
          <a:p>
            <a:pPr lvl="1"/>
            <a:r>
              <a:rPr lang="sv-SE" sz="2400" dirty="0"/>
              <a:t>Mathias Hamberg, VR</a:t>
            </a:r>
          </a:p>
          <a:p>
            <a:r>
              <a:rPr lang="sv-SE" sz="2800" dirty="0"/>
              <a:t>RRB (Resources Review Boards) </a:t>
            </a:r>
            <a:r>
              <a:rPr lang="sv-SE" sz="2000" dirty="0"/>
              <a:t>(ALICE, ATLAS, WLCG): </a:t>
            </a:r>
            <a:endParaRPr lang="sv-SE" sz="2800" dirty="0"/>
          </a:p>
          <a:p>
            <a:pPr lvl="1"/>
            <a:r>
              <a:rPr lang="sv-SE" sz="2400" dirty="0"/>
              <a:t>Niklas Ottosson, VR</a:t>
            </a:r>
          </a:p>
          <a:p>
            <a:r>
              <a:rPr lang="sv-SE" sz="2800" dirty="0"/>
              <a:t>EPPCN (</a:t>
            </a:r>
            <a:r>
              <a:rPr lang="fr-FR" sz="2800" dirty="0"/>
              <a:t>EUROPEAN PARTICLE PHYSICS COMMUNICATION NETWORK</a:t>
            </a:r>
            <a:r>
              <a:rPr lang="sv-SE" sz="2800" dirty="0"/>
              <a:t>): </a:t>
            </a:r>
          </a:p>
          <a:p>
            <a:pPr lvl="1"/>
            <a:r>
              <a:rPr lang="sv-SE" sz="2400" dirty="0"/>
              <a:t>Kristina Careborg, VR</a:t>
            </a:r>
          </a:p>
          <a:p>
            <a:endParaRPr lang="sv-SE" dirty="0"/>
          </a:p>
        </p:txBody>
      </p:sp>
    </p:spTree>
    <p:extLst>
      <p:ext uri="{BB962C8B-B14F-4D97-AF65-F5344CB8AC3E}">
        <p14:creationId xmlns:p14="http://schemas.microsoft.com/office/powerpoint/2010/main" val="279107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B21668-CF36-433A-A074-4AB0B619C339}"/>
              </a:ext>
            </a:extLst>
          </p:cNvPr>
          <p:cNvSpPr>
            <a:spLocks noGrp="1"/>
          </p:cNvSpPr>
          <p:nvPr>
            <p:ph type="title"/>
          </p:nvPr>
        </p:nvSpPr>
        <p:spPr>
          <a:xfrm>
            <a:off x="652464" y="599287"/>
            <a:ext cx="11539536" cy="1015999"/>
          </a:xfrm>
        </p:spPr>
        <p:txBody>
          <a:bodyPr/>
          <a:lstStyle/>
          <a:p>
            <a:r>
              <a:rPr lang="en-US" dirty="0" err="1"/>
              <a:t>Respone</a:t>
            </a:r>
            <a:r>
              <a:rPr lang="en-US" dirty="0"/>
              <a:t> to: Report on accelerator-based infrastructures in the fields of particle and </a:t>
            </a:r>
            <a:r>
              <a:rPr lang="sv-SE" dirty="0" err="1"/>
              <a:t>nuclear</a:t>
            </a:r>
            <a:r>
              <a:rPr lang="sv-SE" dirty="0"/>
              <a:t> </a:t>
            </a:r>
            <a:r>
              <a:rPr lang="sv-SE" dirty="0" err="1"/>
              <a:t>physics</a:t>
            </a:r>
            <a:endParaRPr lang="sv-SE" dirty="0"/>
          </a:p>
        </p:txBody>
      </p:sp>
      <p:sp>
        <p:nvSpPr>
          <p:cNvPr id="3" name="Platshållare för innehåll 2">
            <a:extLst>
              <a:ext uri="{FF2B5EF4-FFF2-40B4-BE49-F238E27FC236}">
                <a16:creationId xmlns:a16="http://schemas.microsoft.com/office/drawing/2014/main" id="{D8710133-3EA5-41FB-84F6-8C9607EABDD7}"/>
              </a:ext>
            </a:extLst>
          </p:cNvPr>
          <p:cNvSpPr>
            <a:spLocks noGrp="1"/>
          </p:cNvSpPr>
          <p:nvPr>
            <p:ph idx="1"/>
          </p:nvPr>
        </p:nvSpPr>
        <p:spPr>
          <a:xfrm>
            <a:off x="652463" y="2132318"/>
            <a:ext cx="7767637" cy="3370262"/>
          </a:xfrm>
        </p:spPr>
        <p:txBody>
          <a:bodyPr/>
          <a:lstStyle/>
          <a:p>
            <a:pPr fontAlgn="ctr"/>
            <a:r>
              <a:rPr lang="sv-SE" b="1" dirty="0" err="1"/>
              <a:t>Recap</a:t>
            </a:r>
            <a:r>
              <a:rPr lang="sv-SE" b="1" dirty="0"/>
              <a:t>: </a:t>
            </a:r>
            <a:r>
              <a:rPr lang="sv-SE" b="1" dirty="0" err="1"/>
              <a:t>Recommendations</a:t>
            </a:r>
            <a:r>
              <a:rPr lang="sv-SE" b="1" dirty="0"/>
              <a:t> on:</a:t>
            </a:r>
          </a:p>
          <a:p>
            <a:pPr fontAlgn="ctr"/>
            <a:r>
              <a:rPr lang="en-US" dirty="0"/>
              <a:t>“</a:t>
            </a:r>
            <a:r>
              <a:rPr lang="en-US" i="1" dirty="0"/>
              <a:t>For long-term funding and planning, initiate a dialogue between RFI, the Scientific Council for Natural and Engineering Sciences (NT, also a part of the Swedish Research Council), and the Swedish universities involved in the research (e.g. through URFI, the University infrastructure reference group).</a:t>
            </a:r>
            <a:r>
              <a:rPr lang="en-US" dirty="0"/>
              <a:t>”</a:t>
            </a:r>
            <a:endParaRPr lang="sv-SE" b="1" dirty="0"/>
          </a:p>
          <a:p>
            <a:pPr fontAlgn="ctr"/>
            <a:r>
              <a:rPr lang="sv-SE" b="1" dirty="0"/>
              <a:t>VR </a:t>
            </a:r>
            <a:r>
              <a:rPr lang="sv-SE" b="1" dirty="0" err="1"/>
              <a:t>notes</a:t>
            </a:r>
            <a:r>
              <a:rPr lang="sv-SE" b="1" dirty="0"/>
              <a:t> </a:t>
            </a:r>
            <a:r>
              <a:rPr lang="sv-SE" b="1" dirty="0" err="1"/>
              <a:t>that</a:t>
            </a:r>
            <a:r>
              <a:rPr lang="sv-SE" b="1" dirty="0"/>
              <a:t> the 2020 </a:t>
            </a:r>
            <a:r>
              <a:rPr lang="sv-SE" b="1" dirty="0" err="1"/>
              <a:t>report</a:t>
            </a:r>
            <a:r>
              <a:rPr lang="sv-SE" b="1" dirty="0"/>
              <a:t> </a:t>
            </a:r>
            <a:r>
              <a:rPr lang="sv-SE" b="1" dirty="0" err="1"/>
              <a:t>points</a:t>
            </a:r>
            <a:r>
              <a:rPr lang="sv-SE" b="1" dirty="0"/>
              <a:t> on </a:t>
            </a:r>
            <a:r>
              <a:rPr lang="sv-SE" b="1" dirty="0" err="1"/>
              <a:t>structural</a:t>
            </a:r>
            <a:r>
              <a:rPr lang="sv-SE" b="1" dirty="0"/>
              <a:t> problems and </a:t>
            </a:r>
            <a:r>
              <a:rPr lang="sv-SE" b="1" dirty="0" err="1"/>
              <a:t>that</a:t>
            </a:r>
            <a:r>
              <a:rPr lang="sv-SE" b="1" dirty="0"/>
              <a:t> a </a:t>
            </a:r>
            <a:r>
              <a:rPr lang="sv-SE" b="1" dirty="0" err="1"/>
              <a:t>dedicated</a:t>
            </a:r>
            <a:r>
              <a:rPr lang="sv-SE" b="1" dirty="0"/>
              <a:t> </a:t>
            </a:r>
            <a:r>
              <a:rPr lang="sv-SE" b="1" dirty="0" err="1"/>
              <a:t>working</a:t>
            </a:r>
            <a:r>
              <a:rPr lang="sv-SE" b="1" dirty="0"/>
              <a:t> </a:t>
            </a:r>
            <a:r>
              <a:rPr lang="sv-SE" b="1" dirty="0" err="1"/>
              <a:t>group</a:t>
            </a:r>
            <a:r>
              <a:rPr lang="sv-SE" b="1" dirty="0"/>
              <a:t> must be </a:t>
            </a:r>
            <a:r>
              <a:rPr lang="sv-SE" b="1" dirty="0" err="1"/>
              <a:t>appointed</a:t>
            </a:r>
            <a:r>
              <a:rPr lang="sv-SE" b="1" dirty="0"/>
              <a:t> for the </a:t>
            </a:r>
            <a:r>
              <a:rPr lang="sv-SE" b="1" dirty="0" err="1"/>
              <a:t>purpose</a:t>
            </a:r>
            <a:endParaRPr lang="sv-SE" b="1" dirty="0"/>
          </a:p>
          <a:p>
            <a:pPr fontAlgn="ctr"/>
            <a:r>
              <a:rPr lang="sv-SE" b="1" dirty="0"/>
              <a:t>VR </a:t>
            </a:r>
            <a:r>
              <a:rPr lang="sv-SE" b="1" dirty="0" err="1"/>
              <a:t>take</a:t>
            </a:r>
            <a:r>
              <a:rPr lang="sv-SE" b="1" dirty="0"/>
              <a:t> the </a:t>
            </a:r>
            <a:r>
              <a:rPr lang="sv-SE" b="1" dirty="0" err="1"/>
              <a:t>issue</a:t>
            </a:r>
            <a:r>
              <a:rPr lang="sv-SE" b="1" dirty="0"/>
              <a:t> </a:t>
            </a:r>
            <a:r>
              <a:rPr lang="sv-SE" b="1" dirty="0" err="1"/>
              <a:t>very</a:t>
            </a:r>
            <a:r>
              <a:rPr lang="sv-SE" b="1" dirty="0"/>
              <a:t> </a:t>
            </a:r>
            <a:r>
              <a:rPr lang="sv-SE" b="1" dirty="0" err="1"/>
              <a:t>seriously</a:t>
            </a:r>
            <a:r>
              <a:rPr lang="sv-SE" b="1" dirty="0"/>
              <a:t> </a:t>
            </a:r>
            <a:r>
              <a:rPr lang="sv-SE" b="1" dirty="0" err="1"/>
              <a:t>although</a:t>
            </a:r>
            <a:r>
              <a:rPr lang="sv-SE" b="1" dirty="0"/>
              <a:t> it is a </a:t>
            </a:r>
            <a:r>
              <a:rPr lang="sv-SE" b="1" dirty="0" err="1"/>
              <a:t>complex</a:t>
            </a:r>
            <a:r>
              <a:rPr lang="sv-SE" b="1" dirty="0"/>
              <a:t> problem </a:t>
            </a:r>
            <a:r>
              <a:rPr lang="sv-SE" b="1" dirty="0" err="1"/>
              <a:t>with</a:t>
            </a:r>
            <a:r>
              <a:rPr lang="sv-SE" b="1" dirty="0"/>
              <a:t> </a:t>
            </a:r>
            <a:r>
              <a:rPr lang="sv-SE" b="1" dirty="0" err="1"/>
              <a:t>many</a:t>
            </a:r>
            <a:r>
              <a:rPr lang="sv-SE" b="1" dirty="0"/>
              <a:t> </a:t>
            </a:r>
            <a:r>
              <a:rPr lang="sv-SE" b="1" dirty="0" err="1"/>
              <a:t>involved</a:t>
            </a:r>
            <a:r>
              <a:rPr lang="sv-SE" b="1" dirty="0"/>
              <a:t> parts and </a:t>
            </a:r>
            <a:r>
              <a:rPr lang="sv-SE" b="1" dirty="0" err="1"/>
              <a:t>challenging</a:t>
            </a:r>
            <a:r>
              <a:rPr lang="sv-SE" b="1" dirty="0"/>
              <a:t> to </a:t>
            </a:r>
            <a:r>
              <a:rPr lang="sv-SE" b="1" dirty="0" err="1"/>
              <a:t>organise</a:t>
            </a:r>
            <a:endParaRPr lang="sv-SE" b="1" dirty="0"/>
          </a:p>
          <a:p>
            <a:r>
              <a:rPr lang="sv-SE" b="1" dirty="0"/>
              <a:t>It </a:t>
            </a:r>
            <a:r>
              <a:rPr lang="sv-SE" b="1" dirty="0" err="1"/>
              <a:t>takes</a:t>
            </a:r>
            <a:r>
              <a:rPr lang="sv-SE" b="1" dirty="0"/>
              <a:t> </a:t>
            </a:r>
            <a:r>
              <a:rPr lang="sv-SE" b="1" dirty="0" err="1"/>
              <a:t>time</a:t>
            </a:r>
            <a:r>
              <a:rPr lang="sv-SE" b="1" dirty="0"/>
              <a:t> to </a:t>
            </a:r>
            <a:r>
              <a:rPr lang="sv-SE" b="1" dirty="0" err="1"/>
              <a:t>solve</a:t>
            </a:r>
            <a:r>
              <a:rPr lang="sv-SE" b="1" dirty="0"/>
              <a:t> </a:t>
            </a:r>
            <a:r>
              <a:rPr lang="sv-SE" b="1" dirty="0" err="1"/>
              <a:t>these</a:t>
            </a:r>
            <a:r>
              <a:rPr lang="sv-SE" b="1" dirty="0"/>
              <a:t> kind </a:t>
            </a:r>
            <a:r>
              <a:rPr lang="sv-SE" b="1" dirty="0" err="1"/>
              <a:t>of</a:t>
            </a:r>
            <a:r>
              <a:rPr lang="sv-SE" b="1" dirty="0"/>
              <a:t> komplex </a:t>
            </a:r>
            <a:r>
              <a:rPr lang="sv-SE" b="1" dirty="0" err="1"/>
              <a:t>matters</a:t>
            </a:r>
            <a:endParaRPr lang="sv-SE" b="1" dirty="0"/>
          </a:p>
        </p:txBody>
      </p:sp>
      <p:sp>
        <p:nvSpPr>
          <p:cNvPr id="4" name="Platshållare för sidfot 3">
            <a:extLst>
              <a:ext uri="{FF2B5EF4-FFF2-40B4-BE49-F238E27FC236}">
                <a16:creationId xmlns:a16="http://schemas.microsoft.com/office/drawing/2014/main" id="{27E203A1-77EB-47FE-8173-56F32A3EE8C8}"/>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482557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D8710133-3EA5-41FB-84F6-8C9607EABDD7}"/>
              </a:ext>
            </a:extLst>
          </p:cNvPr>
          <p:cNvSpPr>
            <a:spLocks noGrp="1"/>
          </p:cNvSpPr>
          <p:nvPr>
            <p:ph idx="1"/>
          </p:nvPr>
        </p:nvSpPr>
        <p:spPr>
          <a:xfrm>
            <a:off x="652463" y="2058911"/>
            <a:ext cx="7767637" cy="3370262"/>
          </a:xfrm>
        </p:spPr>
        <p:txBody>
          <a:bodyPr/>
          <a:lstStyle/>
          <a:p>
            <a:pPr fontAlgn="ctr"/>
            <a:r>
              <a:rPr lang="en-US" b="1" dirty="0"/>
              <a:t>As a consequence of the report: </a:t>
            </a:r>
          </a:p>
          <a:p>
            <a:pPr fontAlgn="ctr"/>
            <a:r>
              <a:rPr lang="en-US" b="1" dirty="0"/>
              <a:t>A working group is appointed to deal with related issues. The working group's tasks will be to shed light on and make proposals regarding infrastructure issues in the intersection between RFI and the NT Council's areas of responsibility.</a:t>
            </a:r>
          </a:p>
          <a:p>
            <a:r>
              <a:rPr lang="en-US" dirty="0"/>
              <a:t>They will:</a:t>
            </a:r>
          </a:p>
          <a:p>
            <a:r>
              <a:rPr lang="en-US" dirty="0"/>
              <a:t>Define their assignment</a:t>
            </a:r>
          </a:p>
          <a:p>
            <a:r>
              <a:rPr lang="en-US" b="1" dirty="0"/>
              <a:t>Review the management of contingency</a:t>
            </a:r>
          </a:p>
          <a:p>
            <a:r>
              <a:rPr lang="en-US" dirty="0"/>
              <a:t>The work has started </a:t>
            </a:r>
          </a:p>
          <a:p>
            <a:r>
              <a:rPr lang="en-US" dirty="0"/>
              <a:t>In the spring, start discussions between universities and VR</a:t>
            </a:r>
            <a:endParaRPr lang="sv-SE" dirty="0"/>
          </a:p>
        </p:txBody>
      </p:sp>
      <p:sp>
        <p:nvSpPr>
          <p:cNvPr id="4" name="Platshållare för sidfot 3">
            <a:extLst>
              <a:ext uri="{FF2B5EF4-FFF2-40B4-BE49-F238E27FC236}">
                <a16:creationId xmlns:a16="http://schemas.microsoft.com/office/drawing/2014/main" id="{27E203A1-77EB-47FE-8173-56F32A3EE8C8}"/>
              </a:ext>
            </a:extLst>
          </p:cNvPr>
          <p:cNvSpPr>
            <a:spLocks noGrp="1"/>
          </p:cNvSpPr>
          <p:nvPr>
            <p:ph type="ftr" sz="quarter" idx="11"/>
          </p:nvPr>
        </p:nvSpPr>
        <p:spPr/>
        <p:txBody>
          <a:bodyPr/>
          <a:lstStyle/>
          <a:p>
            <a:endParaRPr lang="sv-SE" dirty="0"/>
          </a:p>
        </p:txBody>
      </p:sp>
      <p:sp>
        <p:nvSpPr>
          <p:cNvPr id="8" name="Rubrik 1">
            <a:extLst>
              <a:ext uri="{FF2B5EF4-FFF2-40B4-BE49-F238E27FC236}">
                <a16:creationId xmlns:a16="http://schemas.microsoft.com/office/drawing/2014/main" id="{3F3F4F22-3DBC-46ED-BA8C-8C008C13C9B5}"/>
              </a:ext>
            </a:extLst>
          </p:cNvPr>
          <p:cNvSpPr txBox="1">
            <a:spLocks/>
          </p:cNvSpPr>
          <p:nvPr/>
        </p:nvSpPr>
        <p:spPr>
          <a:xfrm>
            <a:off x="652464" y="599287"/>
            <a:ext cx="11539536" cy="10159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500" b="1" kern="1200">
                <a:solidFill>
                  <a:schemeClr val="tx1"/>
                </a:solidFill>
                <a:latin typeface="+mj-lt"/>
                <a:ea typeface="+mj-ea"/>
                <a:cs typeface="+mj-cs"/>
              </a:defRPr>
            </a:lvl1pPr>
          </a:lstStyle>
          <a:p>
            <a:r>
              <a:rPr lang="en-US"/>
              <a:t>Respone to: Report on accelerator-based infrastructures in the fields of particle and </a:t>
            </a:r>
            <a:r>
              <a:rPr lang="sv-SE"/>
              <a:t>nuclear physics</a:t>
            </a:r>
            <a:endParaRPr lang="sv-SE" dirty="0"/>
          </a:p>
        </p:txBody>
      </p:sp>
    </p:spTree>
    <p:extLst>
      <p:ext uri="{BB962C8B-B14F-4D97-AF65-F5344CB8AC3E}">
        <p14:creationId xmlns:p14="http://schemas.microsoft.com/office/powerpoint/2010/main" val="1167059848"/>
      </p:ext>
    </p:extLst>
  </p:cSld>
  <p:clrMapOvr>
    <a:masterClrMapping/>
  </p:clrMapOvr>
</p:sld>
</file>

<file path=ppt/theme/theme1.xml><?xml version="1.0" encoding="utf-8"?>
<a:theme xmlns:a="http://schemas.openxmlformats.org/drawingml/2006/main" name="Vetenskapsrådet_2018">
  <a:themeElements>
    <a:clrScheme name="Vetenskapsrådet">
      <a:dk1>
        <a:sysClr val="windowText" lastClr="000000"/>
      </a:dk1>
      <a:lt1>
        <a:sysClr val="window" lastClr="FFFFFF"/>
      </a:lt1>
      <a:dk2>
        <a:srgbClr val="8B8477"/>
      </a:dk2>
      <a:lt2>
        <a:srgbClr val="F0EDE8"/>
      </a:lt2>
      <a:accent1>
        <a:srgbClr val="0D2172"/>
      </a:accent1>
      <a:accent2>
        <a:srgbClr val="C90000"/>
      </a:accent2>
      <a:accent3>
        <a:srgbClr val="610000"/>
      </a:accent3>
      <a:accent4>
        <a:srgbClr val="FF9C00"/>
      </a:accent4>
      <a:accent5>
        <a:srgbClr val="00988C"/>
      </a:accent5>
      <a:accent6>
        <a:srgbClr val="D900EC"/>
      </a:accent6>
      <a:hlink>
        <a:srgbClr val="0D2172"/>
      </a:hlink>
      <a:folHlink>
        <a:srgbClr val="0D2172"/>
      </a:folHlink>
    </a:clrScheme>
    <a:fontScheme name="Vetenskapsrådet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err="1" smtClean="0"/>
        </a:defPPr>
      </a:lstStyle>
    </a:txDef>
  </a:objectDefaults>
  <a:extraClrSchemeLst/>
  <a:extLst>
    <a:ext uri="{05A4C25C-085E-4340-85A3-A5531E510DB2}">
      <thm15:themeFamily xmlns:thm15="http://schemas.microsoft.com/office/thememl/2012/main" name="Vetenskapsradet2018_pptmallnr2" id="{78AAD516-C2EC-4444-93AB-70CAEF993AB7}" vid="{C3263C1F-87AA-496B-8B6A-32369C1AF81F}"/>
    </a:ext>
  </a:extLst>
</a:theme>
</file>

<file path=ppt/theme/theme2.xml><?xml version="1.0" encoding="utf-8"?>
<a:theme xmlns:a="http://schemas.openxmlformats.org/drawingml/2006/main" name="Office-tema">
  <a:themeElements>
    <a:clrScheme name="Vetenskapsrådet">
      <a:dk1>
        <a:sysClr val="windowText" lastClr="000000"/>
      </a:dk1>
      <a:lt1>
        <a:sysClr val="window" lastClr="FFFFFF"/>
      </a:lt1>
      <a:dk2>
        <a:srgbClr val="8B8477"/>
      </a:dk2>
      <a:lt2>
        <a:srgbClr val="F0EDE8"/>
      </a:lt2>
      <a:accent1>
        <a:srgbClr val="0D2172"/>
      </a:accent1>
      <a:accent2>
        <a:srgbClr val="C90000"/>
      </a:accent2>
      <a:accent3>
        <a:srgbClr val="610000"/>
      </a:accent3>
      <a:accent4>
        <a:srgbClr val="FF9C00"/>
      </a:accent4>
      <a:accent5>
        <a:srgbClr val="00988C"/>
      </a:accent5>
      <a:accent6>
        <a:srgbClr val="D900EC"/>
      </a:accent6>
      <a:hlink>
        <a:srgbClr val="0D2172"/>
      </a:hlink>
      <a:folHlink>
        <a:srgbClr val="0D2172"/>
      </a:folHlink>
    </a:clrScheme>
    <a:fontScheme name="Vetenskapsrådet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etenskapsrådet">
      <a:dk1>
        <a:sysClr val="windowText" lastClr="000000"/>
      </a:dk1>
      <a:lt1>
        <a:sysClr val="window" lastClr="FFFFFF"/>
      </a:lt1>
      <a:dk2>
        <a:srgbClr val="8B8477"/>
      </a:dk2>
      <a:lt2>
        <a:srgbClr val="F0EDE8"/>
      </a:lt2>
      <a:accent1>
        <a:srgbClr val="0D2172"/>
      </a:accent1>
      <a:accent2>
        <a:srgbClr val="C90000"/>
      </a:accent2>
      <a:accent3>
        <a:srgbClr val="610000"/>
      </a:accent3>
      <a:accent4>
        <a:srgbClr val="FF9C00"/>
      </a:accent4>
      <a:accent5>
        <a:srgbClr val="00988C"/>
      </a:accent5>
      <a:accent6>
        <a:srgbClr val="D900EC"/>
      </a:accent6>
      <a:hlink>
        <a:srgbClr val="0D2172"/>
      </a:hlink>
      <a:folHlink>
        <a:srgbClr val="0D2172"/>
      </a:folHlink>
    </a:clrScheme>
    <a:fontScheme name="Vetenskapsrådet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Vetenskapsrådet presentation</Template>
  <TotalTime>5650</TotalTime>
  <Words>3706</Words>
  <Application>Microsoft Office PowerPoint</Application>
  <PresentationFormat>Bredbild</PresentationFormat>
  <Paragraphs>364</Paragraphs>
  <Slides>18</Slides>
  <Notes>17</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18</vt:i4>
      </vt:variant>
    </vt:vector>
  </HeadingPairs>
  <TitlesOfParts>
    <vt:vector size="23" baseType="lpstr">
      <vt:lpstr>Arial</vt:lpstr>
      <vt:lpstr>Lucida Grande</vt:lpstr>
      <vt:lpstr>Times New Roman</vt:lpstr>
      <vt:lpstr>Wingdings</vt:lpstr>
      <vt:lpstr>Vetenskapsrådet_2018</vt:lpstr>
      <vt:lpstr>Swedish Research Council</vt:lpstr>
      <vt:lpstr>PowerPoint-presentation</vt:lpstr>
      <vt:lpstr>Funding research of  the highest scientific quality</vt:lpstr>
      <vt:lpstr>News from VR</vt:lpstr>
      <vt:lpstr>News from VR</vt:lpstr>
      <vt:lpstr>PowerPoint-presentation</vt:lpstr>
      <vt:lpstr>VR and CERN</vt:lpstr>
      <vt:lpstr>Respone to: Report on accelerator-based infrastructures in the fields of particle and nuclear physics</vt:lpstr>
      <vt:lpstr>PowerPoint-presentation</vt:lpstr>
      <vt:lpstr>Respone to: Report on accelerator-based infrastructures in the fields of particle and nuclear physics</vt:lpstr>
      <vt:lpstr>PowerPoint-presentation</vt:lpstr>
      <vt:lpstr>PowerPoint-presentation</vt:lpstr>
      <vt:lpstr>PowerPoint-presentation</vt:lpstr>
      <vt:lpstr>Survey of opportunities at CERN for Swedes</vt:lpstr>
      <vt:lpstr>HEI revenues for research and third cycle education         </vt:lpstr>
      <vt:lpstr>Sweden's R&amp;D in international comparison</vt:lpstr>
      <vt:lpstr>Distribution of forms of grants 2019</vt:lpstr>
      <vt:lpstr>Research infrastructure funding 2019 </vt:lpstr>
    </vt:vector>
  </TitlesOfParts>
  <Company>Vetenskapsrådet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Swedish Research Council</dc:title>
  <dc:creator>Marlene Truedsson</dc:creator>
  <cp:lastModifiedBy>Mathias Hamberg</cp:lastModifiedBy>
  <cp:revision>205</cp:revision>
  <cp:lastPrinted>2020-11-24T01:10:13Z</cp:lastPrinted>
  <dcterms:created xsi:type="dcterms:W3CDTF">2018-12-13T14:25:07Z</dcterms:created>
  <dcterms:modified xsi:type="dcterms:W3CDTF">2021-11-23T07:45:54Z</dcterms:modified>
</cp:coreProperties>
</file>