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6" r:id="rId2"/>
  </p:sldMasterIdLst>
  <p:notesMasterIdLst>
    <p:notesMasterId r:id="rId21"/>
  </p:notesMasterIdLst>
  <p:handoutMasterIdLst>
    <p:handoutMasterId r:id="rId22"/>
  </p:handoutMasterIdLst>
  <p:sldIdLst>
    <p:sldId id="350" r:id="rId3"/>
    <p:sldId id="1179" r:id="rId4"/>
    <p:sldId id="1213" r:id="rId5"/>
    <p:sldId id="1212" r:id="rId6"/>
    <p:sldId id="3013" r:id="rId7"/>
    <p:sldId id="1217" r:id="rId8"/>
    <p:sldId id="1228" r:id="rId9"/>
    <p:sldId id="1230" r:id="rId10"/>
    <p:sldId id="1232" r:id="rId11"/>
    <p:sldId id="1233" r:id="rId12"/>
    <p:sldId id="1234" r:id="rId13"/>
    <p:sldId id="1235" r:id="rId14"/>
    <p:sldId id="1236" r:id="rId15"/>
    <p:sldId id="3014" r:id="rId16"/>
    <p:sldId id="354" r:id="rId17"/>
    <p:sldId id="1216" r:id="rId18"/>
    <p:sldId id="1218" r:id="rId19"/>
    <p:sldId id="3015" r:id="rId20"/>
  </p:sldIdLst>
  <p:sldSz cx="9144000" cy="6858000" type="screen4x3"/>
  <p:notesSz cx="6858000" cy="9144000"/>
  <p:defaultTextStyle>
    <a:defPPr>
      <a:defRPr lang="sv-SE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2" autoAdjust="0"/>
    <p:restoredTop sz="91922" autoAdjust="0"/>
  </p:normalViewPr>
  <p:slideViewPr>
    <p:cSldViewPr>
      <p:cViewPr varScale="1">
        <p:scale>
          <a:sx n="92" d="100"/>
          <a:sy n="92" d="100"/>
        </p:scale>
        <p:origin x="18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5E170-FAA2-A34C-83BD-F8C78DDF6E84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47A0D-37A1-9E4E-B83A-56C83E96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03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688B3-57A0-9849-9EE7-26EE6918FEDB}" type="datetimeFigureOut">
              <a:rPr lang="sv-SE" smtClean="0"/>
              <a:t>2021-11-20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FDE7-8855-1640-8AE5-E2948FE1932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5078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9868C63-4ED8-3D4D-AA7C-E5FD16299875}" type="slidenum">
              <a:rPr lang="sv-SE" sz="1200"/>
              <a:pPr eaLnBrk="1" hangingPunct="1"/>
              <a:t>1</a:t>
            </a:fld>
            <a:endParaRPr lang="sv-SE" sz="120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sv-SE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0" name="Bildobjekt 9" descr="PPT 2014 VR LOGO NEG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1"/>
            <a:ext cx="1800000" cy="1712960"/>
          </a:xfrm>
          <a:prstGeom prst="rect">
            <a:avLst/>
          </a:prstGeom>
        </p:spPr>
      </p:pic>
      <p:pic>
        <p:nvPicPr>
          <p:cNvPr id="11" name="Bildobjekt 10" descr="PPT 2014 Mönster L VIT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396"/>
            <a:ext cx="9144000" cy="980605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8801"/>
            <a:ext cx="7632424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bg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>
                <a:solidFill>
                  <a:schemeClr val="bg1"/>
                </a:solidFill>
              </a:rPr>
              <a:t>Eventuell titel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Datum: 2014-12-10 </a:t>
            </a:r>
          </a:p>
        </p:txBody>
      </p:sp>
    </p:spTree>
    <p:extLst>
      <p:ext uri="{BB962C8B-B14F-4D97-AF65-F5344CB8AC3E}">
        <p14:creationId xmlns:p14="http://schemas.microsoft.com/office/powerpoint/2010/main" val="42720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6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404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09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02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5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302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6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824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200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3882595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360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7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6977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2" y="1350001"/>
            <a:ext cx="9144000" cy="5508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21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1" name="Bildobjekt 10" descr="VR Mönster Grön 5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3"/>
            <a:ext cx="9144000" cy="811427"/>
          </a:xfrm>
          <a:prstGeom prst="rect">
            <a:avLst/>
          </a:prstGeom>
        </p:spPr>
      </p:pic>
      <p:pic>
        <p:nvPicPr>
          <p:cNvPr id="14" name="Bildobjekt 13" descr="PPT 2014 V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-4452"/>
            <a:ext cx="1800000" cy="1712960"/>
          </a:xfrm>
          <a:prstGeom prst="rect">
            <a:avLst/>
          </a:prstGeom>
        </p:spPr>
      </p:pic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3447"/>
            <a:ext cx="7632000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rgbClr val="006432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15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/>
              <a:t>Eventuell titel</a:t>
            </a:r>
            <a:endParaRPr lang="sv-SE" sz="1200" dirty="0"/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Datum: 2014-11-10 </a:t>
            </a:r>
          </a:p>
        </p:txBody>
      </p:sp>
    </p:spTree>
    <p:extLst>
      <p:ext uri="{BB962C8B-B14F-4D97-AF65-F5344CB8AC3E}">
        <p14:creationId xmlns:p14="http://schemas.microsoft.com/office/powerpoint/2010/main" val="1155724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1341438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18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i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5508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8263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6191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5040000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24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5040560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51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3564000" y="331200"/>
            <a:ext cx="504000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33783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564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3563888" y="1556792"/>
            <a:ext cx="5040560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</p:spTree>
    <p:extLst>
      <p:ext uri="{BB962C8B-B14F-4D97-AF65-F5344CB8AC3E}">
        <p14:creationId xmlns:p14="http://schemas.microsoft.com/office/powerpoint/2010/main" val="3722421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040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48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15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840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159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sp>
        <p:nvSpPr>
          <p:cNvPr id="5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2738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8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477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849898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2146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 och brödtex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>
            <a:noAutofit/>
          </a:bodyPr>
          <a:lstStyle>
            <a:lvl1pPr algn="ctr">
              <a:lnSpc>
                <a:spcPts val="4000"/>
              </a:lnSpc>
              <a:defRPr sz="3600" b="1" spc="0" baseline="0">
                <a:solidFill>
                  <a:schemeClr val="tx1"/>
                </a:solidFill>
              </a:defRPr>
            </a:lvl1pPr>
          </a:lstStyle>
          <a:p>
            <a:r>
              <a:rPr lang="sv-SE" sz="3000" dirty="0"/>
              <a:t>Lägg till rubrik</a:t>
            </a:r>
            <a:endParaRPr lang="sv-SE" dirty="0"/>
          </a:p>
        </p:txBody>
      </p:sp>
      <p:pic>
        <p:nvPicPr>
          <p:cNvPr id="4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123200"/>
            <a:ext cx="80645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28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42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563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3120255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" y="-1"/>
            <a:ext cx="9141054" cy="6874073"/>
          </a:xfrm>
          <a:prstGeom prst="rect">
            <a:avLst/>
          </a:prstGeom>
        </p:spPr>
      </p:pic>
      <p:pic>
        <p:nvPicPr>
          <p:cNvPr id="6" name="Bildobjekt 5" descr="PPT 2014 Mönster M GRÖ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1216"/>
            <a:ext cx="9144000" cy="556784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5200"/>
            <a:ext cx="7632000" cy="144000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0" cap="all" spc="0" baseline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7200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</p:spTree>
    <p:extLst>
      <p:ext uri="{BB962C8B-B14F-4D97-AF65-F5344CB8AC3E}">
        <p14:creationId xmlns:p14="http://schemas.microsoft.com/office/powerpoint/2010/main" val="211839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_blank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media 2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28385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title</a:t>
            </a:r>
            <a:r>
              <a:rPr lang="sv-SE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subtitle</a:t>
            </a:r>
            <a:r>
              <a:rPr lang="sv-SE" dirty="0"/>
              <a:t>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833820C-380C-084C-905C-E23F8561DA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60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53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0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1839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14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2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35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442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175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24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10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921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847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04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80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8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72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0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122223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406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22108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3" r:id="rId3"/>
    <p:sldLayoutId id="2147483665" r:id="rId4"/>
    <p:sldLayoutId id="2147483677" r:id="rId5"/>
    <p:sldLayoutId id="2147483678" r:id="rId6"/>
    <p:sldLayoutId id="2147483669" r:id="rId7"/>
    <p:sldLayoutId id="2147483675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97" r:id="rId19"/>
    <p:sldLayoutId id="2147483698" r:id="rId20"/>
    <p:sldLayoutId id="2147483699" r:id="rId21"/>
    <p:sldLayoutId id="2147483700" r:id="rId22"/>
    <p:sldLayoutId id="2147483676" r:id="rId23"/>
    <p:sldLayoutId id="2147483671" r:id="rId24"/>
    <p:sldLayoutId id="2147483652" r:id="rId25"/>
    <p:sldLayoutId id="2147483670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74" r:id="rId35"/>
    <p:sldLayoutId id="2147483673" r:id="rId36"/>
    <p:sldLayoutId id="2147483701" r:id="rId37"/>
    <p:sldLayoutId id="2147483705" r:id="rId38"/>
  </p:sldLayoutIdLst>
  <p:hf hdr="0" ftr="0" dt="0"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56" indent="-342856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0238" indent="-268288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999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27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5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6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2C8F-C2A9-DF4C-BCA5-6919B6807368}" type="datetimeFigureOut">
              <a:rPr lang="en-US" smtClean="0"/>
              <a:t>11/20/21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0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48680"/>
            <a:ext cx="8458200" cy="410445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Report from CERN Council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 err="1">
                <a:solidFill>
                  <a:schemeClr val="accent2"/>
                </a:solidFill>
                <a:latin typeface="Arial"/>
                <a:cs typeface="Arial"/>
              </a:rPr>
              <a:t>Partikeldagarna</a:t>
            </a: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 2021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3200" dirty="0">
                <a:latin typeface="Arial"/>
                <a:cs typeface="Arial"/>
              </a:rPr>
              <a:t>Gothenburg, November 23</a:t>
            </a:r>
            <a:endParaRPr lang="en-US" sz="40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93850" y="6172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946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80B46EA-34E3-1D46-ACF4-005B042D3AAB}" type="slidenum">
              <a:rPr lang="en-US" sz="1400"/>
              <a:pPr eaLnBrk="1" hangingPunct="1"/>
              <a:t>1</a:t>
            </a:fld>
            <a:endParaRPr lang="en-US" sz="1400"/>
          </a:p>
        </p:txBody>
      </p:sp>
      <p:sp>
        <p:nvSpPr>
          <p:cNvPr id="5" name="TextBox 4"/>
          <p:cNvSpPr txBox="1"/>
          <p:nvPr/>
        </p:nvSpPr>
        <p:spPr>
          <a:xfrm>
            <a:off x="1613384" y="5517232"/>
            <a:ext cx="568863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/>
                <a:cs typeface="Arial"/>
              </a:rPr>
              <a:t>Kerstin Jon-And, Stockholm University</a:t>
            </a:r>
          </a:p>
        </p:txBody>
      </p:sp>
    </p:spTree>
    <p:extLst>
      <p:ext uri="{BB962C8B-B14F-4D97-AF65-F5344CB8AC3E}">
        <p14:creationId xmlns:p14="http://schemas.microsoft.com/office/powerpoint/2010/main" val="3401186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6605BCF-62F9-6D4B-9563-8DF276004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7787FEA9-5282-BC46-A44E-A0B5EAEA3A8D}"/>
              </a:ext>
            </a:extLst>
          </p:cNvPr>
          <p:cNvSpPr txBox="1"/>
          <p:nvPr/>
        </p:nvSpPr>
        <p:spPr>
          <a:xfrm>
            <a:off x="251520" y="44624"/>
            <a:ext cx="84352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tx2"/>
                </a:solidFill>
              </a:rPr>
              <a:t>Future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Collider</a:t>
            </a:r>
            <a:r>
              <a:rPr lang="sv-SE" sz="2800" b="1" dirty="0">
                <a:solidFill>
                  <a:schemeClr val="tx2"/>
                </a:solidFill>
              </a:rPr>
              <a:t> options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CE98D381-4F58-CC40-8501-53E100DD94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99577"/>
            <a:ext cx="7966460" cy="1397000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651CB28-1877-3D4D-A6F7-13C1904BA5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63"/>
          <a:stretch/>
        </p:blipFill>
        <p:spPr>
          <a:xfrm>
            <a:off x="251520" y="4293096"/>
            <a:ext cx="7922010" cy="1224136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154A9EF-A17B-FF48-BE51-766885DCC5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4752528" cy="2792831"/>
          </a:xfrm>
          <a:prstGeom prst="rect">
            <a:avLst/>
          </a:prstGeom>
        </p:spPr>
      </p:pic>
      <p:sp>
        <p:nvSpPr>
          <p:cNvPr id="14" name="textruta 13">
            <a:extLst>
              <a:ext uri="{FF2B5EF4-FFF2-40B4-BE49-F238E27FC236}">
                <a16:creationId xmlns:a16="http://schemas.microsoft.com/office/drawing/2014/main" id="{D9874F63-C23C-5144-883F-8096336FD8CE}"/>
              </a:ext>
            </a:extLst>
          </p:cNvPr>
          <p:cNvSpPr txBox="1"/>
          <p:nvPr/>
        </p:nvSpPr>
        <p:spPr>
          <a:xfrm>
            <a:off x="5496904" y="3072148"/>
            <a:ext cx="3142268" cy="73866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Goal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for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next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ESPP:</a:t>
            </a:r>
          </a:p>
          <a:p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Feasibility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Report</a:t>
            </a:r>
            <a:endParaRPr lang="sv-SE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(to be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completed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by end 2025)                         </a:t>
            </a:r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731770C1-94D4-3E46-9F62-9A13FC570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600" y="476672"/>
            <a:ext cx="1651000" cy="1638300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2BB5366F-9067-8F48-BBC6-CD6D92B759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68"/>
          <a:stretch/>
        </p:blipFill>
        <p:spPr>
          <a:xfrm>
            <a:off x="251520" y="558162"/>
            <a:ext cx="7128792" cy="829562"/>
          </a:xfrm>
          <a:prstGeom prst="rect">
            <a:avLst/>
          </a:prstGeom>
        </p:spPr>
      </p:pic>
      <p:sp>
        <p:nvSpPr>
          <p:cNvPr id="20" name="Vänster 19">
            <a:extLst>
              <a:ext uri="{FF2B5EF4-FFF2-40B4-BE49-F238E27FC236}">
                <a16:creationId xmlns:a16="http://schemas.microsoft.com/office/drawing/2014/main" id="{CA5E9B5A-11BA-AC4A-937C-98C69A862C5F}"/>
              </a:ext>
            </a:extLst>
          </p:cNvPr>
          <p:cNvSpPr/>
          <p:nvPr/>
        </p:nvSpPr>
        <p:spPr>
          <a:xfrm>
            <a:off x="5496904" y="2485975"/>
            <a:ext cx="743664" cy="244717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6A7F2FA3-DF53-6345-8300-378AC17339BA}"/>
              </a:ext>
            </a:extLst>
          </p:cNvPr>
          <p:cNvSpPr txBox="1"/>
          <p:nvPr/>
        </p:nvSpPr>
        <p:spPr>
          <a:xfrm>
            <a:off x="1043608" y="548680"/>
            <a:ext cx="280831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Future</a:t>
            </a:r>
            <a:r>
              <a:rPr lang="sv-SE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Circular</a:t>
            </a:r>
            <a:r>
              <a:rPr lang="sv-SE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Collider</a:t>
            </a:r>
            <a:endParaRPr lang="sv-SE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9510F031-4C56-404F-B2C6-FDE129D5B4DF}"/>
              </a:ext>
            </a:extLst>
          </p:cNvPr>
          <p:cNvSpPr txBox="1"/>
          <p:nvPr/>
        </p:nvSpPr>
        <p:spPr>
          <a:xfrm>
            <a:off x="1043608" y="4307086"/>
            <a:ext cx="280831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accent1"/>
                </a:solidFill>
              </a:rPr>
              <a:t>Compact</a:t>
            </a:r>
            <a:r>
              <a:rPr lang="sv-SE" sz="2000" dirty="0">
                <a:solidFill>
                  <a:schemeClr val="accent1"/>
                </a:solidFill>
              </a:rPr>
              <a:t> </a:t>
            </a:r>
            <a:r>
              <a:rPr lang="sv-SE" sz="2000" dirty="0" err="1">
                <a:solidFill>
                  <a:schemeClr val="accent1"/>
                </a:solidFill>
              </a:rPr>
              <a:t>Linear</a:t>
            </a:r>
            <a:r>
              <a:rPr lang="sv-SE" sz="2000" dirty="0">
                <a:solidFill>
                  <a:schemeClr val="accent1"/>
                </a:solidFill>
              </a:rPr>
              <a:t> </a:t>
            </a:r>
            <a:r>
              <a:rPr lang="sv-SE" sz="2000" dirty="0" err="1">
                <a:solidFill>
                  <a:schemeClr val="accent1"/>
                </a:solidFill>
              </a:rPr>
              <a:t>Collider</a:t>
            </a:r>
            <a:endParaRPr lang="sv-SE" sz="2000" dirty="0">
              <a:solidFill>
                <a:schemeClr val="accent1"/>
              </a:solidFill>
            </a:endParaRP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F041F33A-16E2-6346-A27B-2E9910A7DC22}"/>
              </a:ext>
            </a:extLst>
          </p:cNvPr>
          <p:cNvSpPr txBox="1"/>
          <p:nvPr/>
        </p:nvSpPr>
        <p:spPr>
          <a:xfrm>
            <a:off x="7236296" y="-30478"/>
            <a:ext cx="1872208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endParaRPr lang="sv-SE" dirty="0">
              <a:solidFill>
                <a:schemeClr val="tx2"/>
              </a:solidFill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63D12006-51BB-1E42-B5D3-CCC6291F273E}"/>
              </a:ext>
            </a:extLst>
          </p:cNvPr>
          <p:cNvSpPr txBox="1"/>
          <p:nvPr/>
        </p:nvSpPr>
        <p:spPr>
          <a:xfrm>
            <a:off x="5496904" y="2204864"/>
            <a:ext cx="3251560" cy="24622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Organisation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of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FCC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feasibility</a:t>
            </a:r>
            <a:r>
              <a:rPr lang="sv-SE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16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endParaRPr lang="sv-SE" sz="1600" b="1" dirty="0"/>
          </a:p>
        </p:txBody>
      </p:sp>
    </p:spTree>
    <p:extLst>
      <p:ext uri="{BB962C8B-B14F-4D97-AF65-F5344CB8AC3E}">
        <p14:creationId xmlns:p14="http://schemas.microsoft.com/office/powerpoint/2010/main" val="3442149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A4D132C-30DA-1A4E-B0A2-C0B912C7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F73BCB2-7BF7-9741-9B24-4CAB1E7E8B8C}"/>
              </a:ext>
            </a:extLst>
          </p:cNvPr>
          <p:cNvSpPr txBox="1"/>
          <p:nvPr/>
        </p:nvSpPr>
        <p:spPr>
          <a:xfrm>
            <a:off x="251520" y="44624"/>
            <a:ext cx="84352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tx2"/>
                </a:solidFill>
              </a:rPr>
              <a:t>Further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future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objectives</a:t>
            </a:r>
            <a:endParaRPr lang="sv-SE" sz="2800" b="1" dirty="0">
              <a:solidFill>
                <a:schemeClr val="tx2"/>
              </a:solidFill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D3279B96-C03B-DA46-9BA3-6FDF6ED899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2780928"/>
            <a:ext cx="9144000" cy="1746705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4E111267-F628-DA40-ABCD-C968B0298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700809"/>
            <a:ext cx="9107488" cy="1029912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458CBC09-D98F-0F43-9D43-36CD27505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5" y="548680"/>
            <a:ext cx="9109695" cy="1041898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AF81942A-1D68-7643-B930-94FC81AADF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323"/>
            <a:ext cx="8892480" cy="2339253"/>
          </a:xfrm>
          <a:prstGeom prst="rect">
            <a:avLst/>
          </a:prstGeom>
        </p:spPr>
      </p:pic>
      <p:sp>
        <p:nvSpPr>
          <p:cNvPr id="14" name="textruta 13">
            <a:extLst>
              <a:ext uri="{FF2B5EF4-FFF2-40B4-BE49-F238E27FC236}">
                <a16:creationId xmlns:a16="http://schemas.microsoft.com/office/drawing/2014/main" id="{D1F7F070-DDC1-7442-BAEF-EB9763A2801C}"/>
              </a:ext>
            </a:extLst>
          </p:cNvPr>
          <p:cNvSpPr txBox="1"/>
          <p:nvPr/>
        </p:nvSpPr>
        <p:spPr>
          <a:xfrm>
            <a:off x="7452320" y="55657"/>
            <a:ext cx="1512168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endParaRPr lang="sv-S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3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975E5BB-C209-2C41-91C9-996C6C62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CA027F1-D95A-B645-B079-1A8E9EDE38D4}"/>
              </a:ext>
            </a:extLst>
          </p:cNvPr>
          <p:cNvSpPr txBox="1"/>
          <p:nvPr/>
        </p:nvSpPr>
        <p:spPr>
          <a:xfrm>
            <a:off x="251520" y="44624"/>
            <a:ext cx="8712968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tx2"/>
                </a:solidFill>
              </a:rPr>
              <a:t>Increase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return</a:t>
            </a:r>
            <a:r>
              <a:rPr lang="sv-SE" sz="2800" b="1" dirty="0">
                <a:solidFill>
                  <a:schemeClr val="tx2"/>
                </a:solidFill>
              </a:rPr>
              <a:t> to </a:t>
            </a:r>
            <a:r>
              <a:rPr lang="sv-SE" sz="2800" b="1" dirty="0" err="1">
                <a:solidFill>
                  <a:schemeClr val="tx2"/>
                </a:solidFill>
              </a:rPr>
              <a:t>Member</a:t>
            </a:r>
            <a:r>
              <a:rPr lang="sv-SE" sz="2800" b="1" dirty="0">
                <a:solidFill>
                  <a:schemeClr val="tx2"/>
                </a:solidFill>
              </a:rPr>
              <a:t> and </a:t>
            </a:r>
            <a:r>
              <a:rPr lang="sv-SE" sz="2800" b="1" dirty="0" err="1">
                <a:solidFill>
                  <a:schemeClr val="tx2"/>
                </a:solidFill>
              </a:rPr>
              <a:t>Associate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Member</a:t>
            </a:r>
            <a:r>
              <a:rPr lang="sv-SE" sz="2800" b="1" dirty="0">
                <a:solidFill>
                  <a:schemeClr val="tx2"/>
                </a:solidFill>
              </a:rPr>
              <a:t> States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F45FBDC-32EA-B548-976B-590B9C26C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029368"/>
            <a:ext cx="9001000" cy="2207944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E016D04D-6F6D-C947-B0F0-1F4F8B1F4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74" y="3140968"/>
            <a:ext cx="9144000" cy="862263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B50A4AD8-6A2D-234E-8CF3-084071AF4A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74" y="522567"/>
            <a:ext cx="9144000" cy="2762417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9E5EF20F-CF6D-5B41-A00B-E2BC7A7167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74" y="6165304"/>
            <a:ext cx="9144000" cy="768865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9DACF479-7348-DF4F-A06F-6532DEFA434D}"/>
              </a:ext>
            </a:extLst>
          </p:cNvPr>
          <p:cNvSpPr txBox="1"/>
          <p:nvPr/>
        </p:nvSpPr>
        <p:spPr>
          <a:xfrm>
            <a:off x="5364088" y="2525415"/>
            <a:ext cx="3600400" cy="61555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b="1" dirty="0" err="1">
                <a:solidFill>
                  <a:schemeClr val="tx2"/>
                </a:solidFill>
              </a:rPr>
              <a:t>Technological</a:t>
            </a:r>
            <a:r>
              <a:rPr lang="sv-SE" sz="2000" b="1" dirty="0">
                <a:solidFill>
                  <a:schemeClr val="tx2"/>
                </a:solidFill>
              </a:rPr>
              <a:t> </a:t>
            </a:r>
            <a:r>
              <a:rPr lang="sv-SE" sz="2000" b="1" dirty="0" err="1">
                <a:solidFill>
                  <a:schemeClr val="tx2"/>
                </a:solidFill>
              </a:rPr>
              <a:t>collaborations</a:t>
            </a:r>
            <a:endParaRPr lang="sv-SE" sz="2000" b="1" dirty="0">
              <a:solidFill>
                <a:schemeClr val="tx2"/>
              </a:solidFill>
            </a:endParaRPr>
          </a:p>
          <a:p>
            <a:r>
              <a:rPr lang="sv-SE" sz="2000" b="1" dirty="0" err="1">
                <a:solidFill>
                  <a:schemeClr val="tx2"/>
                </a:solidFill>
              </a:rPr>
              <a:t>Scientific</a:t>
            </a:r>
            <a:r>
              <a:rPr lang="sv-SE" sz="2000" b="1" dirty="0">
                <a:solidFill>
                  <a:schemeClr val="tx2"/>
                </a:solidFill>
              </a:rPr>
              <a:t> </a:t>
            </a:r>
            <a:r>
              <a:rPr lang="sv-SE" sz="2000" b="1" dirty="0" err="1">
                <a:solidFill>
                  <a:schemeClr val="tx2"/>
                </a:solidFill>
              </a:rPr>
              <a:t>education</a:t>
            </a:r>
            <a:endParaRPr lang="sv-SE" sz="2000" b="1" dirty="0">
              <a:solidFill>
                <a:schemeClr val="tx2"/>
              </a:solidFill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C6BA0FB9-5AEC-3743-9690-9401DF50A763}"/>
              </a:ext>
            </a:extLst>
          </p:cNvPr>
          <p:cNvSpPr txBox="1"/>
          <p:nvPr/>
        </p:nvSpPr>
        <p:spPr>
          <a:xfrm>
            <a:off x="1979712" y="2940023"/>
            <a:ext cx="720080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/>
              <a:t>0.8-1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11650F97-08C0-C647-A628-64C4CEDF1EE8}"/>
              </a:ext>
            </a:extLst>
          </p:cNvPr>
          <p:cNvSpPr txBox="1"/>
          <p:nvPr/>
        </p:nvSpPr>
        <p:spPr>
          <a:xfrm>
            <a:off x="2151757" y="705032"/>
            <a:ext cx="187995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/>
              <a:t>7</a:t>
            </a:r>
          </a:p>
        </p:txBody>
      </p:sp>
      <p:sp>
        <p:nvSpPr>
          <p:cNvPr id="20" name="Vänster 19">
            <a:extLst>
              <a:ext uri="{FF2B5EF4-FFF2-40B4-BE49-F238E27FC236}">
                <a16:creationId xmlns:a16="http://schemas.microsoft.com/office/drawing/2014/main" id="{A57D27FC-C2F2-CE48-949B-9A4F60D4DD5D}"/>
              </a:ext>
            </a:extLst>
          </p:cNvPr>
          <p:cNvSpPr/>
          <p:nvPr/>
        </p:nvSpPr>
        <p:spPr>
          <a:xfrm>
            <a:off x="5364088" y="1289930"/>
            <a:ext cx="1296144" cy="194854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Vänster 20">
            <a:extLst>
              <a:ext uri="{FF2B5EF4-FFF2-40B4-BE49-F238E27FC236}">
                <a16:creationId xmlns:a16="http://schemas.microsoft.com/office/drawing/2014/main" id="{27BF3F3F-E3AE-834A-8D38-6A82D623C786}"/>
              </a:ext>
            </a:extLst>
          </p:cNvPr>
          <p:cNvSpPr/>
          <p:nvPr/>
        </p:nvSpPr>
        <p:spPr>
          <a:xfrm>
            <a:off x="6444208" y="4843740"/>
            <a:ext cx="360040" cy="300075"/>
          </a:xfrm>
          <a:prstGeom prst="leftArrow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207EE9B1-6ABA-834F-AE5D-ABDA65DA17BE}"/>
              </a:ext>
            </a:extLst>
          </p:cNvPr>
          <p:cNvSpPr txBox="1"/>
          <p:nvPr/>
        </p:nvSpPr>
        <p:spPr>
          <a:xfrm>
            <a:off x="2555776" y="5733256"/>
            <a:ext cx="720080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/>
              <a:t>0.8-1</a:t>
            </a:r>
          </a:p>
        </p:txBody>
      </p:sp>
    </p:spTree>
    <p:extLst>
      <p:ext uri="{BB962C8B-B14F-4D97-AF65-F5344CB8AC3E}">
        <p14:creationId xmlns:p14="http://schemas.microsoft.com/office/powerpoint/2010/main" val="1135083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67ED721-9C14-7D47-8183-4786CDFC2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F97ECB3A-E72B-384F-8ED8-2AC052800694}"/>
              </a:ext>
            </a:extLst>
          </p:cNvPr>
          <p:cNvSpPr txBox="1"/>
          <p:nvPr/>
        </p:nvSpPr>
        <p:spPr>
          <a:xfrm>
            <a:off x="251520" y="333817"/>
            <a:ext cx="8712968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tx2"/>
                </a:solidFill>
              </a:rPr>
              <a:t>Strengthen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CERN´s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impact</a:t>
            </a:r>
            <a:r>
              <a:rPr lang="sv-SE" sz="2800" b="1" dirty="0">
                <a:solidFill>
                  <a:schemeClr val="tx2"/>
                </a:solidFill>
              </a:rPr>
              <a:t> on </a:t>
            </a:r>
            <a:r>
              <a:rPr lang="sv-SE" sz="2800" b="1" dirty="0" err="1">
                <a:solidFill>
                  <a:schemeClr val="tx2"/>
                </a:solidFill>
              </a:rPr>
              <a:t>society</a:t>
            </a:r>
            <a:endParaRPr lang="sv-SE" sz="2800" b="1" dirty="0">
              <a:solidFill>
                <a:schemeClr val="tx2"/>
              </a:solidFill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82425D60-8A75-F441-A682-5BEF0877B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7" y="5481755"/>
            <a:ext cx="9144000" cy="611541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D247E9E3-4D51-2F4E-9882-F05231F608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7" y="2582248"/>
            <a:ext cx="9144000" cy="1121348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277B757A-4ED7-5D40-B3E5-2A74F84A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7" y="1995089"/>
            <a:ext cx="9144000" cy="30385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BAB6C076-B128-EA48-A16C-D9A6E6301B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7" y="1196752"/>
            <a:ext cx="9144000" cy="515028"/>
          </a:xfrm>
          <a:prstGeom prst="rect">
            <a:avLst/>
          </a:prstGeom>
        </p:spPr>
      </p:pic>
      <p:sp>
        <p:nvSpPr>
          <p:cNvPr id="27" name="textruta 26">
            <a:extLst>
              <a:ext uri="{FF2B5EF4-FFF2-40B4-BE49-F238E27FC236}">
                <a16:creationId xmlns:a16="http://schemas.microsoft.com/office/drawing/2014/main" id="{9BF6F6A5-AED7-D643-954A-B9B7B3199844}"/>
              </a:ext>
            </a:extLst>
          </p:cNvPr>
          <p:cNvSpPr txBox="1"/>
          <p:nvPr/>
        </p:nvSpPr>
        <p:spPr>
          <a:xfrm>
            <a:off x="7452320" y="55657"/>
            <a:ext cx="1512168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endParaRPr lang="sv-SE" dirty="0">
              <a:solidFill>
                <a:schemeClr val="tx2"/>
              </a:solidFill>
            </a:endParaRP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A6680D52-3EA0-E842-9174-2561C69267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50375"/>
            <a:ext cx="5832648" cy="338455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A01AAD98-5D4A-6D44-9E8E-6D2345810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7" y="3986904"/>
            <a:ext cx="8546157" cy="535868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D3886709-07BB-5648-B6BB-64FD18D1F315}"/>
              </a:ext>
            </a:extLst>
          </p:cNvPr>
          <p:cNvSpPr txBox="1"/>
          <p:nvPr/>
        </p:nvSpPr>
        <p:spPr>
          <a:xfrm>
            <a:off x="971600" y="4869160"/>
            <a:ext cx="4032448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accent3"/>
                </a:solidFill>
              </a:rPr>
              <a:t>(</a:t>
            </a:r>
            <a:r>
              <a:rPr lang="sv-SE" dirty="0" err="1">
                <a:solidFill>
                  <a:schemeClr val="accent3"/>
                </a:solidFill>
              </a:rPr>
              <a:t>would</a:t>
            </a:r>
            <a:r>
              <a:rPr lang="sv-SE" dirty="0">
                <a:solidFill>
                  <a:schemeClr val="accent3"/>
                </a:solidFill>
              </a:rPr>
              <a:t> double </a:t>
            </a:r>
            <a:r>
              <a:rPr lang="sv-SE" dirty="0" err="1">
                <a:solidFill>
                  <a:schemeClr val="accent3"/>
                </a:solidFill>
              </a:rPr>
              <a:t>current</a:t>
            </a:r>
            <a:r>
              <a:rPr lang="sv-SE" dirty="0">
                <a:solidFill>
                  <a:schemeClr val="accent3"/>
                </a:solidFill>
              </a:rPr>
              <a:t> </a:t>
            </a:r>
            <a:r>
              <a:rPr lang="sv-SE" dirty="0" err="1">
                <a:solidFill>
                  <a:schemeClr val="accent3"/>
                </a:solidFill>
              </a:rPr>
              <a:t>number</a:t>
            </a:r>
            <a:r>
              <a:rPr lang="sv-SE" dirty="0">
                <a:solidFill>
                  <a:schemeClr val="accent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34196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00D77-5BF1-8049-A3CF-B6317C64E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CE34D44-627E-BC4A-91D8-02F405741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04" y="6263084"/>
            <a:ext cx="2438400" cy="622300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054AB4E7-FCE8-6042-90DB-3D6307A566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813587"/>
            <a:ext cx="4384656" cy="313569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A1869187-0B5A-D34E-93DA-06C81FDD3D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250" y="2853475"/>
            <a:ext cx="4279900" cy="2870200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3795C00F-F8D7-134D-BD21-1327A311F0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2913238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8984D49C-1879-4440-BC44-597E198681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307" y="5592117"/>
            <a:ext cx="1707869" cy="645195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07C17A36-821C-DF43-9B91-A51B5C1400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79" y="5632199"/>
            <a:ext cx="1422317" cy="56503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A77A8EED-0E58-3248-93C2-E4321D0DCE81}"/>
              </a:ext>
            </a:extLst>
          </p:cNvPr>
          <p:cNvSpPr txBox="1"/>
          <p:nvPr/>
        </p:nvSpPr>
        <p:spPr>
          <a:xfrm>
            <a:off x="4339283" y="836712"/>
            <a:ext cx="4625205" cy="2880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 err="1"/>
              <a:t>https</a:t>
            </a:r>
            <a:r>
              <a:rPr lang="sv-SE" dirty="0"/>
              <a:t>://</a:t>
            </a:r>
            <a:r>
              <a:rPr lang="sv-SE" dirty="0" err="1"/>
              <a:t>hse.cern</a:t>
            </a:r>
            <a:r>
              <a:rPr lang="sv-SE" dirty="0"/>
              <a:t>/environment-report-2017-2018</a:t>
            </a:r>
          </a:p>
        </p:txBody>
      </p:sp>
    </p:spTree>
    <p:extLst>
      <p:ext uri="{BB962C8B-B14F-4D97-AF65-F5344CB8AC3E}">
        <p14:creationId xmlns:p14="http://schemas.microsoft.com/office/powerpoint/2010/main" val="127760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8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0C021E6-1E90-A142-AB70-53B44DE35C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DF51225-CC21-9541-ABC3-0571F279C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E6E6A4D-AD01-904F-BA1E-8C10D916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0CA046FF-E808-A74A-ACB4-51B2479BC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" y="0"/>
            <a:ext cx="91020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184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AD227C-5960-5B47-8BD1-BA9E32CD80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FC48823-68FD-6848-95EF-DB0F1D4388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6B4DD4A-F0E0-8246-B6F5-A4E39C05C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68A10BDC-767B-6D48-9ABF-00EFB9D938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7" y="0"/>
            <a:ext cx="90380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25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8C40DC-76E4-5C42-B660-B9EDC722A1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914FC3A-6D88-FB42-B114-D47AD4A04C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462D9C1-3634-1F45-8C3E-8DC172201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037B065-4039-CF4B-9B65-B45ED8D31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81"/>
            <a:ext cx="9144000" cy="652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09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599E3AA-8F28-BB48-8049-B32FCD986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3FE6D65-FD00-ED46-97AD-3B48C9CA06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5"/>
          <a:stretch/>
        </p:blipFill>
        <p:spPr>
          <a:xfrm>
            <a:off x="-36512" y="44624"/>
            <a:ext cx="9144000" cy="6721475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FD2232C4-D8D1-BE4A-B6B2-0A98EE2FF20E}"/>
              </a:ext>
            </a:extLst>
          </p:cNvPr>
          <p:cNvSpPr txBox="1"/>
          <p:nvPr/>
        </p:nvSpPr>
        <p:spPr>
          <a:xfrm>
            <a:off x="107504" y="1549822"/>
            <a:ext cx="1224136" cy="1231106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accent6"/>
                </a:solidFill>
              </a:rPr>
              <a:t>M Johnsson</a:t>
            </a:r>
          </a:p>
          <a:p>
            <a:r>
              <a:rPr lang="sv-SE" sz="2000" dirty="0">
                <a:solidFill>
                  <a:schemeClr val="accent6"/>
                </a:solidFill>
              </a:rPr>
              <a:t>K Jon-And</a:t>
            </a:r>
          </a:p>
          <a:p>
            <a:r>
              <a:rPr lang="sv-SE" sz="2000" dirty="0">
                <a:solidFill>
                  <a:schemeClr val="accent6"/>
                </a:solidFill>
              </a:rPr>
              <a:t>R Brenner</a:t>
            </a:r>
          </a:p>
          <a:p>
            <a:r>
              <a:rPr lang="sv-SE" sz="2000" dirty="0">
                <a:solidFill>
                  <a:schemeClr val="accent6"/>
                </a:solidFill>
              </a:rPr>
              <a:t>(</a:t>
            </a:r>
            <a:r>
              <a:rPr lang="sv-SE" sz="2000" dirty="0" err="1">
                <a:solidFill>
                  <a:schemeClr val="accent6"/>
                </a:solidFill>
              </a:rPr>
              <a:t>deputy</a:t>
            </a:r>
            <a:r>
              <a:rPr lang="sv-SE" sz="20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25013839-6141-CA41-AF5B-A132EA89F9B2}"/>
              </a:ext>
            </a:extLst>
          </p:cNvPr>
          <p:cNvSpPr txBox="1"/>
          <p:nvPr/>
        </p:nvSpPr>
        <p:spPr>
          <a:xfrm>
            <a:off x="87404" y="3789040"/>
            <a:ext cx="1224136" cy="615553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accent6"/>
                </a:solidFill>
              </a:rPr>
              <a:t>M Hamberg</a:t>
            </a:r>
          </a:p>
          <a:p>
            <a:r>
              <a:rPr lang="sv-SE" sz="2000" dirty="0">
                <a:solidFill>
                  <a:schemeClr val="accent6"/>
                </a:solidFill>
              </a:rPr>
              <a:t>B </a:t>
            </a:r>
            <a:r>
              <a:rPr lang="sv-SE" sz="2000" dirty="0" err="1">
                <a:solidFill>
                  <a:schemeClr val="accent6"/>
                </a:solidFill>
              </a:rPr>
              <a:t>Åsman</a:t>
            </a:r>
            <a:endParaRPr lang="sv-SE" sz="2000" dirty="0">
              <a:solidFill>
                <a:schemeClr val="accent6"/>
              </a:solidFill>
            </a:endParaRP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F9745789-E43B-B942-B8C8-16A47E1E187A}"/>
              </a:ext>
            </a:extLst>
          </p:cNvPr>
          <p:cNvSpPr txBox="1"/>
          <p:nvPr/>
        </p:nvSpPr>
        <p:spPr>
          <a:xfrm>
            <a:off x="2771800" y="3715275"/>
            <a:ext cx="1656184" cy="763083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accent6"/>
                </a:solidFill>
              </a:rPr>
              <a:t>B </a:t>
            </a:r>
            <a:r>
              <a:rPr lang="sv-SE" sz="2000" dirty="0" err="1">
                <a:solidFill>
                  <a:schemeClr val="accent6"/>
                </a:solidFill>
              </a:rPr>
              <a:t>Åsman</a:t>
            </a:r>
            <a:r>
              <a:rPr lang="sv-SE" sz="2000" dirty="0">
                <a:solidFill>
                  <a:schemeClr val="accent6"/>
                </a:solidFill>
              </a:rPr>
              <a:t>, </a:t>
            </a:r>
            <a:r>
              <a:rPr lang="sv-SE" sz="2000" dirty="0" err="1">
                <a:solidFill>
                  <a:schemeClr val="accent6"/>
                </a:solidFill>
              </a:rPr>
              <a:t>Chair</a:t>
            </a:r>
            <a:endParaRPr lang="sv-SE" sz="2000" dirty="0">
              <a:solidFill>
                <a:schemeClr val="accent6"/>
              </a:solidFill>
            </a:endParaRPr>
          </a:p>
          <a:p>
            <a:endParaRPr lang="sv-SE" sz="2000" dirty="0">
              <a:solidFill>
                <a:schemeClr val="accent6"/>
              </a:solidFill>
            </a:endParaRPr>
          </a:p>
          <a:p>
            <a:r>
              <a:rPr lang="sv-SE" sz="2000" dirty="0" err="1">
                <a:solidFill>
                  <a:schemeClr val="accent6"/>
                </a:solidFill>
              </a:rPr>
              <a:t>M.Hamberg</a:t>
            </a:r>
            <a:endParaRPr lang="sv-SE" sz="2000" dirty="0">
              <a:solidFill>
                <a:schemeClr val="accent6"/>
              </a:solidFill>
            </a:endParaRP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E6158B08-C059-4D4E-A8FD-D642BCA27014}"/>
              </a:ext>
            </a:extLst>
          </p:cNvPr>
          <p:cNvSpPr txBox="1"/>
          <p:nvPr/>
        </p:nvSpPr>
        <p:spPr>
          <a:xfrm>
            <a:off x="5796136" y="1484784"/>
            <a:ext cx="1224136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tx2"/>
                </a:solidFill>
              </a:rPr>
              <a:t>F </a:t>
            </a:r>
            <a:r>
              <a:rPr lang="sv-SE" sz="2000" dirty="0" err="1">
                <a:solidFill>
                  <a:schemeClr val="tx2"/>
                </a:solidFill>
              </a:rPr>
              <a:t>Gianotti</a:t>
            </a:r>
            <a:endParaRPr lang="sv-SE" sz="2000" dirty="0">
              <a:solidFill>
                <a:schemeClr val="tx2"/>
              </a:solidFill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8F0FBB3A-1580-EF48-AADC-7E11CF6C30BB}"/>
              </a:ext>
            </a:extLst>
          </p:cNvPr>
          <p:cNvSpPr txBox="1"/>
          <p:nvPr/>
        </p:nvSpPr>
        <p:spPr>
          <a:xfrm>
            <a:off x="4361625" y="2506709"/>
            <a:ext cx="4386839" cy="25436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tx2"/>
                </a:solidFill>
              </a:rPr>
              <a:t>R </a:t>
            </a:r>
            <a:r>
              <a:rPr lang="sv-SE" sz="2000" dirty="0" err="1">
                <a:solidFill>
                  <a:schemeClr val="tx2"/>
                </a:solidFill>
              </a:rPr>
              <a:t>Bello</a:t>
            </a:r>
            <a:r>
              <a:rPr lang="sv-SE" sz="2000" dirty="0">
                <a:solidFill>
                  <a:schemeClr val="tx2"/>
                </a:solidFill>
              </a:rPr>
              <a:t>  M </a:t>
            </a:r>
            <a:r>
              <a:rPr lang="sv-SE" sz="2000" dirty="0" err="1">
                <a:solidFill>
                  <a:schemeClr val="tx2"/>
                </a:solidFill>
              </a:rPr>
              <a:t>Lamont</a:t>
            </a:r>
            <a:r>
              <a:rPr lang="sv-SE" sz="2000" dirty="0">
                <a:solidFill>
                  <a:schemeClr val="tx2"/>
                </a:solidFill>
              </a:rPr>
              <a:t>   J </a:t>
            </a:r>
            <a:r>
              <a:rPr lang="sv-SE" sz="2000" dirty="0" err="1">
                <a:solidFill>
                  <a:schemeClr val="tx2"/>
                </a:solidFill>
              </a:rPr>
              <a:t>Mnich</a:t>
            </a:r>
            <a:r>
              <a:rPr lang="sv-SE" sz="2000" dirty="0">
                <a:solidFill>
                  <a:schemeClr val="tx2"/>
                </a:solidFill>
              </a:rPr>
              <a:t>   C </a:t>
            </a:r>
            <a:r>
              <a:rPr lang="sv-SE" sz="2000" dirty="0" err="1">
                <a:solidFill>
                  <a:schemeClr val="tx2"/>
                </a:solidFill>
              </a:rPr>
              <a:t>Warakaulle</a:t>
            </a:r>
            <a:endParaRPr lang="sv-SE" sz="2000" dirty="0">
              <a:solidFill>
                <a:schemeClr val="tx2"/>
              </a:solidFill>
            </a:endParaRP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FE01BF4C-C1D6-554B-A391-2DBBAC02EECC}"/>
              </a:ext>
            </a:extLst>
          </p:cNvPr>
          <p:cNvSpPr txBox="1"/>
          <p:nvPr/>
        </p:nvSpPr>
        <p:spPr>
          <a:xfrm>
            <a:off x="5757529" y="906335"/>
            <a:ext cx="1152128" cy="3693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400" dirty="0"/>
              <a:t>2021-25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36733A22-66E5-9A4D-B525-38D438514A68}"/>
              </a:ext>
            </a:extLst>
          </p:cNvPr>
          <p:cNvSpPr txBox="1"/>
          <p:nvPr/>
        </p:nvSpPr>
        <p:spPr>
          <a:xfrm>
            <a:off x="5652120" y="4941168"/>
            <a:ext cx="288032" cy="2154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1400" dirty="0"/>
              <a:t>SY</a:t>
            </a:r>
          </a:p>
        </p:txBody>
      </p:sp>
    </p:spTree>
    <p:extLst>
      <p:ext uri="{BB962C8B-B14F-4D97-AF65-F5344CB8AC3E}">
        <p14:creationId xmlns:p14="http://schemas.microsoft.com/office/powerpoint/2010/main" val="230560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A6AB98C-06B8-BD4E-9DCF-188399FE5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400752" cy="864096"/>
          </a:xfrm>
        </p:spPr>
        <p:txBody>
          <a:bodyPr>
            <a:normAutofit/>
          </a:bodyPr>
          <a:lstStyle/>
          <a:p>
            <a:r>
              <a:rPr lang="sv-SE" sz="2800" b="1" dirty="0" err="1">
                <a:latin typeface="+mn-lt"/>
              </a:rPr>
              <a:t>Current</a:t>
            </a:r>
            <a:r>
              <a:rPr lang="sv-SE" sz="2800" b="1" dirty="0">
                <a:latin typeface="+mn-lt"/>
              </a:rPr>
              <a:t> Council President and Vice-Presidents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1E68C4D-E8D6-EE4D-8DF2-B3AFF2538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250DE3D-A684-6347-A56C-47281C6DC702}"/>
              </a:ext>
            </a:extLst>
          </p:cNvPr>
          <p:cNvSpPr txBox="1"/>
          <p:nvPr/>
        </p:nvSpPr>
        <p:spPr>
          <a:xfrm>
            <a:off x="467544" y="1340768"/>
            <a:ext cx="8496944" cy="1292662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800" dirty="0">
                <a:solidFill>
                  <a:schemeClr val="tx2"/>
                </a:solidFill>
              </a:rPr>
              <a:t>Ursula </a:t>
            </a:r>
            <a:r>
              <a:rPr lang="sv-SE" sz="2800" dirty="0" err="1">
                <a:solidFill>
                  <a:schemeClr val="tx2"/>
                </a:solidFill>
              </a:rPr>
              <a:t>Bassler</a:t>
            </a:r>
            <a:r>
              <a:rPr lang="sv-SE" sz="2800" dirty="0">
                <a:solidFill>
                  <a:schemeClr val="tx2"/>
                </a:solidFill>
              </a:rPr>
              <a:t>, </a:t>
            </a:r>
            <a:r>
              <a:rPr lang="sv-SE" sz="2800" dirty="0" err="1">
                <a:solidFill>
                  <a:schemeClr val="tx2"/>
                </a:solidFill>
              </a:rPr>
              <a:t>France</a:t>
            </a:r>
            <a:r>
              <a:rPr lang="sv-SE" sz="2800" dirty="0">
                <a:solidFill>
                  <a:schemeClr val="tx2"/>
                </a:solidFill>
              </a:rPr>
              <a:t>, President </a:t>
            </a:r>
            <a:r>
              <a:rPr lang="sv-SE" sz="2800" dirty="0" err="1">
                <a:solidFill>
                  <a:schemeClr val="tx2"/>
                </a:solidFill>
              </a:rPr>
              <a:t>until</a:t>
            </a:r>
            <a:r>
              <a:rPr lang="sv-SE" sz="2800" dirty="0">
                <a:solidFill>
                  <a:schemeClr val="tx2"/>
                </a:solidFill>
              </a:rPr>
              <a:t> 31 Dec 2021</a:t>
            </a:r>
          </a:p>
          <a:p>
            <a:r>
              <a:rPr lang="sv-SE" sz="2800" dirty="0">
                <a:solidFill>
                  <a:schemeClr val="tx2"/>
                </a:solidFill>
              </a:rPr>
              <a:t>Péter </a:t>
            </a:r>
            <a:r>
              <a:rPr lang="sv-SE" sz="2800" dirty="0" err="1">
                <a:solidFill>
                  <a:schemeClr val="tx2"/>
                </a:solidFill>
              </a:rPr>
              <a:t>Lévai</a:t>
            </a:r>
            <a:r>
              <a:rPr lang="sv-SE" sz="2800" dirty="0">
                <a:solidFill>
                  <a:schemeClr val="tx2"/>
                </a:solidFill>
              </a:rPr>
              <a:t>, </a:t>
            </a:r>
            <a:r>
              <a:rPr lang="sv-SE" sz="2800" dirty="0" err="1">
                <a:solidFill>
                  <a:schemeClr val="tx2"/>
                </a:solidFill>
              </a:rPr>
              <a:t>Hungary</a:t>
            </a:r>
            <a:r>
              <a:rPr lang="sv-SE" sz="2800" dirty="0">
                <a:solidFill>
                  <a:schemeClr val="tx2"/>
                </a:solidFill>
              </a:rPr>
              <a:t>, Vice-President </a:t>
            </a:r>
            <a:r>
              <a:rPr lang="sv-SE" sz="2800" dirty="0" err="1">
                <a:solidFill>
                  <a:schemeClr val="tx2"/>
                </a:solidFill>
              </a:rPr>
              <a:t>until</a:t>
            </a:r>
            <a:r>
              <a:rPr lang="sv-SE" sz="2800" dirty="0">
                <a:solidFill>
                  <a:schemeClr val="tx2"/>
                </a:solidFill>
              </a:rPr>
              <a:t> 31 Dec 2021</a:t>
            </a:r>
          </a:p>
          <a:p>
            <a:r>
              <a:rPr lang="sv-SE" sz="2800" dirty="0">
                <a:solidFill>
                  <a:schemeClr val="tx2"/>
                </a:solidFill>
              </a:rPr>
              <a:t>Jochen </a:t>
            </a:r>
            <a:r>
              <a:rPr lang="sv-SE" sz="2800" dirty="0" err="1">
                <a:solidFill>
                  <a:schemeClr val="tx2"/>
                </a:solidFill>
              </a:rPr>
              <a:t>Schieck</a:t>
            </a:r>
            <a:r>
              <a:rPr lang="sv-SE" sz="2800" dirty="0">
                <a:solidFill>
                  <a:schemeClr val="tx2"/>
                </a:solidFill>
              </a:rPr>
              <a:t>, </a:t>
            </a:r>
            <a:r>
              <a:rPr lang="sv-SE" sz="2800" dirty="0" err="1">
                <a:solidFill>
                  <a:schemeClr val="tx2"/>
                </a:solidFill>
              </a:rPr>
              <a:t>Austria</a:t>
            </a:r>
            <a:r>
              <a:rPr lang="sv-SE" sz="2800" dirty="0">
                <a:solidFill>
                  <a:schemeClr val="tx2"/>
                </a:solidFill>
              </a:rPr>
              <a:t>, Vice-President </a:t>
            </a:r>
            <a:r>
              <a:rPr lang="sv-SE" sz="2800" dirty="0" err="1">
                <a:solidFill>
                  <a:schemeClr val="tx2"/>
                </a:solidFill>
              </a:rPr>
              <a:t>until</a:t>
            </a:r>
            <a:r>
              <a:rPr lang="sv-SE" sz="2800" dirty="0">
                <a:solidFill>
                  <a:schemeClr val="tx2"/>
                </a:solidFill>
              </a:rPr>
              <a:t> 30 June 2022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DB58C804-748B-3749-B82D-160878F928BC}"/>
              </a:ext>
            </a:extLst>
          </p:cNvPr>
          <p:cNvSpPr txBox="1"/>
          <p:nvPr/>
        </p:nvSpPr>
        <p:spPr>
          <a:xfrm>
            <a:off x="467544" y="3789040"/>
            <a:ext cx="7992888" cy="172354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accent3"/>
                </a:solidFill>
              </a:rPr>
              <a:t>Elections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with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effect</a:t>
            </a:r>
            <a:r>
              <a:rPr lang="sv-SE" sz="2800" b="1" dirty="0">
                <a:solidFill>
                  <a:schemeClr val="tx2"/>
                </a:solidFill>
              </a:rPr>
              <a:t> 1 </a:t>
            </a:r>
            <a:r>
              <a:rPr lang="sv-SE" sz="2800" b="1" dirty="0" err="1">
                <a:solidFill>
                  <a:schemeClr val="tx2"/>
                </a:solidFill>
              </a:rPr>
              <a:t>January</a:t>
            </a:r>
            <a:r>
              <a:rPr lang="sv-SE" sz="2800" b="1" dirty="0">
                <a:solidFill>
                  <a:schemeClr val="tx2"/>
                </a:solidFill>
              </a:rPr>
              <a:t> 2022</a:t>
            </a:r>
          </a:p>
          <a:p>
            <a:pPr algn="ctr"/>
            <a:endParaRPr lang="sv-SE" sz="2800" b="1" dirty="0">
              <a:solidFill>
                <a:schemeClr val="tx2"/>
              </a:solidFill>
            </a:endParaRPr>
          </a:p>
          <a:p>
            <a:r>
              <a:rPr lang="sv-SE" sz="2800" dirty="0">
                <a:solidFill>
                  <a:schemeClr val="accent3"/>
                </a:solidFill>
              </a:rPr>
              <a:t>Eliezer </a:t>
            </a:r>
            <a:r>
              <a:rPr lang="sv-SE" sz="2800" dirty="0" err="1">
                <a:solidFill>
                  <a:schemeClr val="accent3"/>
                </a:solidFill>
              </a:rPr>
              <a:t>Rabinovici</a:t>
            </a:r>
            <a:r>
              <a:rPr lang="sv-SE" sz="2800" dirty="0">
                <a:solidFill>
                  <a:schemeClr val="accent3"/>
                </a:solidFill>
              </a:rPr>
              <a:t>, Israel, </a:t>
            </a:r>
            <a:r>
              <a:rPr lang="sv-SE" sz="2800" dirty="0" err="1">
                <a:solidFill>
                  <a:schemeClr val="tx2"/>
                </a:solidFill>
              </a:rPr>
              <a:t>elected</a:t>
            </a:r>
            <a:r>
              <a:rPr lang="sv-SE" sz="2800" dirty="0">
                <a:solidFill>
                  <a:schemeClr val="tx2"/>
                </a:solidFill>
              </a:rPr>
              <a:t> President </a:t>
            </a:r>
            <a:r>
              <a:rPr lang="sv-SE" sz="2800" dirty="0" err="1">
                <a:solidFill>
                  <a:schemeClr val="tx2"/>
                </a:solidFill>
              </a:rPr>
              <a:t>of</a:t>
            </a:r>
            <a:r>
              <a:rPr lang="sv-SE" sz="2800" dirty="0">
                <a:solidFill>
                  <a:schemeClr val="tx2"/>
                </a:solidFill>
              </a:rPr>
              <a:t> Council</a:t>
            </a:r>
          </a:p>
          <a:p>
            <a:r>
              <a:rPr lang="sv-SE" sz="2800" dirty="0" err="1">
                <a:solidFill>
                  <a:schemeClr val="tx2"/>
                </a:solidFill>
              </a:rPr>
              <a:t>Election</a:t>
            </a:r>
            <a:r>
              <a:rPr lang="sv-SE" sz="2800" dirty="0">
                <a:solidFill>
                  <a:schemeClr val="tx2"/>
                </a:solidFill>
              </a:rPr>
              <a:t> </a:t>
            </a:r>
            <a:r>
              <a:rPr lang="sv-SE" sz="2800" dirty="0" err="1">
                <a:solidFill>
                  <a:schemeClr val="tx2"/>
                </a:solidFill>
              </a:rPr>
              <a:t>of</a:t>
            </a:r>
            <a:r>
              <a:rPr lang="sv-SE" sz="2800" dirty="0">
                <a:solidFill>
                  <a:schemeClr val="tx2"/>
                </a:solidFill>
              </a:rPr>
              <a:t> </a:t>
            </a:r>
            <a:r>
              <a:rPr lang="sv-SE" sz="2800" dirty="0" err="1">
                <a:solidFill>
                  <a:schemeClr val="tx2"/>
                </a:solidFill>
              </a:rPr>
              <a:t>one</a:t>
            </a:r>
            <a:r>
              <a:rPr lang="sv-SE" sz="2800" dirty="0">
                <a:solidFill>
                  <a:schemeClr val="tx2"/>
                </a:solidFill>
              </a:rPr>
              <a:t> Vice-President to be </a:t>
            </a:r>
            <a:r>
              <a:rPr lang="sv-SE" sz="2800" dirty="0" err="1">
                <a:solidFill>
                  <a:schemeClr val="tx2"/>
                </a:solidFill>
              </a:rPr>
              <a:t>made</a:t>
            </a:r>
            <a:r>
              <a:rPr lang="sv-SE" sz="2800" dirty="0">
                <a:solidFill>
                  <a:schemeClr val="tx2"/>
                </a:solidFill>
              </a:rPr>
              <a:t> in Dec 2021</a:t>
            </a:r>
          </a:p>
        </p:txBody>
      </p:sp>
    </p:spTree>
    <p:extLst>
      <p:ext uri="{BB962C8B-B14F-4D97-AF65-F5344CB8AC3E}">
        <p14:creationId xmlns:p14="http://schemas.microsoft.com/office/powerpoint/2010/main" val="270676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E2A05BA-27A5-C842-9B91-482320E74A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CBEB30F-FAC7-F545-95C8-AEC514E1C5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B614B8C-36C9-6341-A3F2-94F2C3DC8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A2767445-94D9-7A40-837F-2540785B2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86D919F5-113C-C846-BC6E-180143140585}"/>
              </a:ext>
            </a:extLst>
          </p:cNvPr>
          <p:cNvSpPr txBox="1"/>
          <p:nvPr/>
        </p:nvSpPr>
        <p:spPr>
          <a:xfrm>
            <a:off x="7452320" y="116632"/>
            <a:ext cx="1584176" cy="553998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/>
              <a:t>From F </a:t>
            </a:r>
            <a:r>
              <a:rPr lang="sv-SE" dirty="0" err="1"/>
              <a:t>Gianotti</a:t>
            </a:r>
            <a:endParaRPr lang="sv-SE" dirty="0"/>
          </a:p>
          <a:p>
            <a:r>
              <a:rPr lang="sv-SE" dirty="0"/>
              <a:t>2021-10-11</a:t>
            </a:r>
          </a:p>
        </p:txBody>
      </p:sp>
    </p:spTree>
    <p:extLst>
      <p:ext uri="{BB962C8B-B14F-4D97-AF65-F5344CB8AC3E}">
        <p14:creationId xmlns:p14="http://schemas.microsoft.com/office/powerpoint/2010/main" val="1681900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EFA2C34-08FB-6E45-9124-A10C39D2C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9F22A1C-A91D-0844-9A85-7D2E7347C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461"/>
            <a:ext cx="9144000" cy="6478915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93C9B6E0-4B87-3443-A995-8AE53EB83249}"/>
              </a:ext>
            </a:extLst>
          </p:cNvPr>
          <p:cNvSpPr txBox="1"/>
          <p:nvPr/>
        </p:nvSpPr>
        <p:spPr>
          <a:xfrm>
            <a:off x="6588224" y="55657"/>
            <a:ext cx="2448272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r>
              <a:rPr lang="sv-SE" dirty="0">
                <a:solidFill>
                  <a:schemeClr val="tx2"/>
                </a:solidFill>
              </a:rPr>
              <a:t> Nov 2021</a:t>
            </a:r>
          </a:p>
        </p:txBody>
      </p:sp>
    </p:spTree>
    <p:extLst>
      <p:ext uri="{BB962C8B-B14F-4D97-AF65-F5344CB8AC3E}">
        <p14:creationId xmlns:p14="http://schemas.microsoft.com/office/powerpoint/2010/main" val="338502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BD573C4-19A9-154A-BD08-19CB8FF416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AFCAD58-8691-C145-B017-B7035BE0B4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B2B0596-B2AD-F044-9C57-965E8884D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556C0AA-B4AF-2044-A7D9-2F71D2E23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7" y="11112"/>
            <a:ext cx="9038026" cy="6858000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38F4146A-1C73-724E-9CD8-BDFD9A48A171}"/>
              </a:ext>
            </a:extLst>
          </p:cNvPr>
          <p:cNvSpPr txBox="1"/>
          <p:nvPr/>
        </p:nvSpPr>
        <p:spPr>
          <a:xfrm>
            <a:off x="2627784" y="836712"/>
            <a:ext cx="3384376" cy="3693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400" dirty="0">
                <a:solidFill>
                  <a:schemeClr val="tx2"/>
                </a:solidFill>
              </a:rPr>
              <a:t>Mid Term Plan 2022-2026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9A4E38D-9B92-F244-9098-6ADC6DDE7690}"/>
              </a:ext>
            </a:extLst>
          </p:cNvPr>
          <p:cNvSpPr txBox="1"/>
          <p:nvPr/>
        </p:nvSpPr>
        <p:spPr>
          <a:xfrm>
            <a:off x="393304" y="1733327"/>
            <a:ext cx="108235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/>
              <a:t>1.4 GCHF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D414F43F-F9DC-564F-96ED-437D77C157CA}"/>
              </a:ext>
            </a:extLst>
          </p:cNvPr>
          <p:cNvSpPr txBox="1"/>
          <p:nvPr/>
        </p:nvSpPr>
        <p:spPr>
          <a:xfrm>
            <a:off x="2051720" y="1425550"/>
            <a:ext cx="64807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accent2"/>
                </a:solidFill>
              </a:rPr>
              <a:t>2022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D8FF9AA3-75AB-5540-8F51-C7CCDE9F04D5}"/>
              </a:ext>
            </a:extLst>
          </p:cNvPr>
          <p:cNvSpPr txBox="1"/>
          <p:nvPr/>
        </p:nvSpPr>
        <p:spPr>
          <a:xfrm>
            <a:off x="107504" y="3605535"/>
            <a:ext cx="1584176" cy="61555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rgbClr val="FFC000"/>
                </a:solidFill>
              </a:rPr>
              <a:t>Infrastructure</a:t>
            </a:r>
            <a:r>
              <a:rPr lang="sv-SE" sz="2000" dirty="0">
                <a:solidFill>
                  <a:srgbClr val="FFC000"/>
                </a:solidFill>
              </a:rPr>
              <a:t> and services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AE05EE03-C7DA-1E49-B65B-E725BEF88551}"/>
              </a:ext>
            </a:extLst>
          </p:cNvPr>
          <p:cNvSpPr txBox="1"/>
          <p:nvPr/>
        </p:nvSpPr>
        <p:spPr>
          <a:xfrm>
            <a:off x="143000" y="2204864"/>
            <a:ext cx="1080120" cy="923330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tx2">
                    <a:lumMod val="75000"/>
                  </a:schemeClr>
                </a:solidFill>
              </a:rPr>
              <a:t>Exp’ts</a:t>
            </a:r>
            <a:r>
              <a:rPr lang="sv-SE" sz="2000" dirty="0">
                <a:solidFill>
                  <a:schemeClr val="tx2">
                    <a:lumMod val="75000"/>
                  </a:schemeClr>
                </a:solidFill>
              </a:rPr>
              <a:t> and research </a:t>
            </a:r>
          </a:p>
          <a:p>
            <a:r>
              <a:rPr lang="sv-SE" sz="2000" dirty="0" err="1">
                <a:solidFill>
                  <a:schemeClr val="tx2">
                    <a:lumMod val="75000"/>
                  </a:schemeClr>
                </a:solidFill>
              </a:rPr>
              <a:t>progr</a:t>
            </a:r>
            <a:r>
              <a:rPr lang="sv-SE" sz="20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F4A40089-9B09-3148-B7DB-FF0FA186B2A9}"/>
              </a:ext>
            </a:extLst>
          </p:cNvPr>
          <p:cNvSpPr txBox="1"/>
          <p:nvPr/>
        </p:nvSpPr>
        <p:spPr>
          <a:xfrm>
            <a:off x="7308304" y="2885455"/>
            <a:ext cx="1584176" cy="61555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Accelerator </a:t>
            </a:r>
            <a:r>
              <a:rPr lang="sv-SE" sz="2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programme</a:t>
            </a:r>
            <a:endParaRPr lang="sv-SE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2AFE7046-3168-0E4D-9D66-D2D4E2B89D5F}"/>
              </a:ext>
            </a:extLst>
          </p:cNvPr>
          <p:cNvSpPr txBox="1"/>
          <p:nvPr/>
        </p:nvSpPr>
        <p:spPr>
          <a:xfrm>
            <a:off x="7254135" y="1713582"/>
            <a:ext cx="1854369" cy="923330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Scientific</a:t>
            </a:r>
            <a:r>
              <a:rPr lang="sv-S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projects</a:t>
            </a:r>
            <a:r>
              <a:rPr lang="sv-S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(HL-LHC, </a:t>
            </a:r>
            <a:r>
              <a:rPr lang="sv-S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energy</a:t>
            </a:r>
            <a:r>
              <a:rPr lang="sv-S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frontier</a:t>
            </a:r>
            <a:r>
              <a:rPr lang="sv-S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etc</a:t>
            </a:r>
            <a:r>
              <a:rPr lang="sv-SE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)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D5FE19C0-BE99-4548-92F2-489E0122F107}"/>
              </a:ext>
            </a:extLst>
          </p:cNvPr>
          <p:cNvSpPr txBox="1"/>
          <p:nvPr/>
        </p:nvSpPr>
        <p:spPr>
          <a:xfrm>
            <a:off x="2970659" y="5381129"/>
            <a:ext cx="6048672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≈ 60% </a:t>
            </a:r>
            <a:r>
              <a:rPr lang="sv-SE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directly</a:t>
            </a:r>
            <a:r>
              <a:rPr lang="sv-SE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into</a:t>
            </a:r>
            <a:r>
              <a:rPr lang="sv-SE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science</a:t>
            </a:r>
            <a:r>
              <a:rPr lang="sv-SE" sz="2400" dirty="0"/>
              <a:t>;</a:t>
            </a:r>
            <a:r>
              <a:rPr lang="sv-SE" sz="2400" dirty="0">
                <a:solidFill>
                  <a:srgbClr val="FFC000"/>
                </a:solidFill>
              </a:rPr>
              <a:t> ≈ 40% </a:t>
            </a:r>
            <a:r>
              <a:rPr lang="sv-SE" sz="2400" dirty="0" err="1">
                <a:solidFill>
                  <a:srgbClr val="FFC000"/>
                </a:solidFill>
              </a:rPr>
              <a:t>infrastructure</a:t>
            </a:r>
            <a:r>
              <a:rPr lang="sv-SE" sz="24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8C57060F-FFAF-254B-81B9-4B5B95BF5231}"/>
              </a:ext>
            </a:extLst>
          </p:cNvPr>
          <p:cNvSpPr txBox="1"/>
          <p:nvPr/>
        </p:nvSpPr>
        <p:spPr>
          <a:xfrm>
            <a:off x="5868144" y="55657"/>
            <a:ext cx="3384376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r>
              <a:rPr lang="sv-SE" dirty="0">
                <a:solidFill>
                  <a:schemeClr val="tx2"/>
                </a:solidFill>
              </a:rPr>
              <a:t> Council June-2021</a:t>
            </a:r>
          </a:p>
        </p:txBody>
      </p:sp>
    </p:spTree>
    <p:extLst>
      <p:ext uri="{BB962C8B-B14F-4D97-AF65-F5344CB8AC3E}">
        <p14:creationId xmlns:p14="http://schemas.microsoft.com/office/powerpoint/2010/main" val="2826315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331C4B0-A641-1F47-90B5-E839C8CB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10B02F1-A2F3-CA49-A02E-A828EB7EE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19" y="5246464"/>
            <a:ext cx="8458200" cy="558800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270F07CA-2D59-9D48-9170-1FDFB8F03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56" y="3169503"/>
            <a:ext cx="7445526" cy="2059697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699068D2-FB36-9D4F-87C7-3E8090A00B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69" y="2420888"/>
            <a:ext cx="7785100" cy="571500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2F3B1833-D45E-A04E-AF48-436D8205C2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9" y="1633364"/>
            <a:ext cx="7886700" cy="622300"/>
          </a:xfrm>
          <a:prstGeom prst="rect">
            <a:avLst/>
          </a:prstGeom>
          <a:ln>
            <a:noFill/>
          </a:ln>
        </p:spPr>
      </p:pic>
      <p:sp>
        <p:nvSpPr>
          <p:cNvPr id="13" name="textruta 12">
            <a:extLst>
              <a:ext uri="{FF2B5EF4-FFF2-40B4-BE49-F238E27FC236}">
                <a16:creationId xmlns:a16="http://schemas.microsoft.com/office/drawing/2014/main" id="{F0CACED8-DEC4-4C43-97A2-489F3E913556}"/>
              </a:ext>
            </a:extLst>
          </p:cNvPr>
          <p:cNvSpPr txBox="1"/>
          <p:nvPr/>
        </p:nvSpPr>
        <p:spPr>
          <a:xfrm>
            <a:off x="306047" y="404664"/>
            <a:ext cx="8496944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800" b="1" dirty="0">
                <a:solidFill>
                  <a:schemeClr val="tx2"/>
                </a:solidFill>
              </a:rPr>
              <a:t>CERN </a:t>
            </a:r>
            <a:r>
              <a:rPr lang="sv-SE" sz="2800" b="1" dirty="0" err="1">
                <a:solidFill>
                  <a:schemeClr val="tx2"/>
                </a:solidFill>
              </a:rPr>
              <a:t>management’s</a:t>
            </a:r>
            <a:r>
              <a:rPr lang="sv-SE" sz="2800" b="1" dirty="0">
                <a:solidFill>
                  <a:schemeClr val="tx2"/>
                </a:solidFill>
              </a:rPr>
              <a:t> vision for </a:t>
            </a:r>
            <a:r>
              <a:rPr lang="sv-SE" sz="2800" b="1" dirty="0" err="1">
                <a:solidFill>
                  <a:schemeClr val="tx2"/>
                </a:solidFill>
              </a:rPr>
              <a:t>their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mandate</a:t>
            </a:r>
            <a:r>
              <a:rPr lang="sv-SE" sz="2800" b="1" dirty="0">
                <a:solidFill>
                  <a:schemeClr val="tx2"/>
                </a:solidFill>
              </a:rPr>
              <a:t> 2021 - 2025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9BF1A2F3-316D-8A43-B7A4-AD108474D144}"/>
              </a:ext>
            </a:extLst>
          </p:cNvPr>
          <p:cNvSpPr txBox="1"/>
          <p:nvPr/>
        </p:nvSpPr>
        <p:spPr>
          <a:xfrm>
            <a:off x="5868144" y="55657"/>
            <a:ext cx="3168352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r>
              <a:rPr lang="sv-SE" dirty="0">
                <a:solidFill>
                  <a:schemeClr val="tx2"/>
                </a:solidFill>
              </a:rPr>
              <a:t> Council Sep-2021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5B9ABC2C-316D-AC4C-848C-EA3A80CE54E2}"/>
              </a:ext>
            </a:extLst>
          </p:cNvPr>
          <p:cNvSpPr txBox="1"/>
          <p:nvPr/>
        </p:nvSpPr>
        <p:spPr>
          <a:xfrm>
            <a:off x="381834" y="5982379"/>
            <a:ext cx="8345371" cy="83099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 err="1">
                <a:solidFill>
                  <a:schemeClr val="tx2"/>
                </a:solidFill>
              </a:rPr>
              <a:t>Updated</a:t>
            </a:r>
            <a:r>
              <a:rPr lang="sv-SE" dirty="0">
                <a:solidFill>
                  <a:schemeClr val="tx2"/>
                </a:solidFill>
              </a:rPr>
              <a:t> </a:t>
            </a:r>
            <a:r>
              <a:rPr lang="sv-SE" dirty="0" err="1">
                <a:solidFill>
                  <a:schemeClr val="tx2"/>
                </a:solidFill>
              </a:rPr>
              <a:t>document</a:t>
            </a:r>
            <a:r>
              <a:rPr lang="sv-SE" dirty="0">
                <a:solidFill>
                  <a:schemeClr val="tx2"/>
                </a:solidFill>
              </a:rPr>
              <a:t> </a:t>
            </a:r>
            <a:r>
              <a:rPr lang="sv-SE" dirty="0" err="1">
                <a:solidFill>
                  <a:schemeClr val="tx2"/>
                </a:solidFill>
              </a:rPr>
              <a:t>presented</a:t>
            </a:r>
            <a:r>
              <a:rPr lang="sv-SE" dirty="0">
                <a:solidFill>
                  <a:schemeClr val="tx2"/>
                </a:solidFill>
              </a:rPr>
              <a:t> to Sep-2021 council: </a:t>
            </a:r>
            <a:r>
              <a:rPr lang="sv-SE" dirty="0" err="1">
                <a:solidFill>
                  <a:schemeClr val="tx2"/>
                </a:solidFill>
              </a:rPr>
              <a:t>include</a:t>
            </a:r>
            <a:r>
              <a:rPr lang="sv-SE" dirty="0">
                <a:solidFill>
                  <a:schemeClr val="tx2"/>
                </a:solidFill>
              </a:rPr>
              <a:t> </a:t>
            </a:r>
            <a:r>
              <a:rPr lang="sv-SE" dirty="0" err="1">
                <a:solidFill>
                  <a:schemeClr val="tx2"/>
                </a:solidFill>
              </a:rPr>
              <a:t>additional</a:t>
            </a:r>
            <a:r>
              <a:rPr lang="sv-SE" dirty="0">
                <a:solidFill>
                  <a:schemeClr val="tx2"/>
                </a:solidFill>
              </a:rPr>
              <a:t> SMART* </a:t>
            </a:r>
            <a:r>
              <a:rPr lang="sv-SE" dirty="0" err="1">
                <a:solidFill>
                  <a:schemeClr val="tx2"/>
                </a:solidFill>
              </a:rPr>
              <a:t>objectives</a:t>
            </a:r>
            <a:r>
              <a:rPr lang="sv-SE" dirty="0">
                <a:solidFill>
                  <a:schemeClr val="tx2"/>
                </a:solidFill>
              </a:rPr>
              <a:t> (</a:t>
            </a:r>
            <a:r>
              <a:rPr lang="sv-SE" dirty="0" err="1">
                <a:solidFill>
                  <a:schemeClr val="tx2"/>
                </a:solidFill>
              </a:rPr>
              <a:t>Specific</a:t>
            </a:r>
            <a:r>
              <a:rPr lang="sv-SE" dirty="0">
                <a:solidFill>
                  <a:schemeClr val="tx2"/>
                </a:solidFill>
              </a:rPr>
              <a:t>, </a:t>
            </a:r>
            <a:r>
              <a:rPr lang="sv-SE" dirty="0" err="1">
                <a:solidFill>
                  <a:schemeClr val="tx2"/>
                </a:solidFill>
              </a:rPr>
              <a:t>Measurable</a:t>
            </a:r>
            <a:r>
              <a:rPr lang="sv-SE" dirty="0">
                <a:solidFill>
                  <a:schemeClr val="tx2"/>
                </a:solidFill>
              </a:rPr>
              <a:t>, </a:t>
            </a:r>
            <a:r>
              <a:rPr lang="sv-SE" dirty="0" err="1">
                <a:solidFill>
                  <a:schemeClr val="tx2"/>
                </a:solidFill>
              </a:rPr>
              <a:t>Achievable</a:t>
            </a:r>
            <a:r>
              <a:rPr lang="sv-SE" dirty="0">
                <a:solidFill>
                  <a:schemeClr val="tx2"/>
                </a:solidFill>
              </a:rPr>
              <a:t>, </a:t>
            </a:r>
            <a:r>
              <a:rPr lang="sv-SE" dirty="0" err="1">
                <a:solidFill>
                  <a:schemeClr val="tx2"/>
                </a:solidFill>
              </a:rPr>
              <a:t>Realistic</a:t>
            </a:r>
            <a:r>
              <a:rPr lang="sv-SE" dirty="0">
                <a:solidFill>
                  <a:schemeClr val="tx2"/>
                </a:solidFill>
              </a:rPr>
              <a:t>, </a:t>
            </a:r>
            <a:r>
              <a:rPr lang="sv-SE" dirty="0" err="1">
                <a:solidFill>
                  <a:schemeClr val="tx2"/>
                </a:solidFill>
              </a:rPr>
              <a:t>Time-bound</a:t>
            </a:r>
            <a:r>
              <a:rPr lang="sv-SE" dirty="0">
                <a:solidFill>
                  <a:schemeClr val="tx2"/>
                </a:solidFill>
              </a:rPr>
              <a:t>). </a:t>
            </a:r>
            <a:endParaRPr lang="sv-SE" sz="3200" dirty="0">
              <a:solidFill>
                <a:schemeClr val="tx2"/>
              </a:solidFill>
            </a:endParaRPr>
          </a:p>
          <a:p>
            <a:r>
              <a:rPr lang="sv-SE" dirty="0" err="1">
                <a:solidFill>
                  <a:schemeClr val="tx2"/>
                </a:solidFill>
              </a:rPr>
              <a:t>Available</a:t>
            </a:r>
            <a:r>
              <a:rPr lang="sv-SE" dirty="0">
                <a:solidFill>
                  <a:schemeClr val="tx2"/>
                </a:solidFill>
              </a:rPr>
              <a:t> at http://</a:t>
            </a:r>
            <a:r>
              <a:rPr lang="sv-SE" dirty="0" err="1">
                <a:solidFill>
                  <a:schemeClr val="tx2"/>
                </a:solidFill>
              </a:rPr>
              <a:t>cds.cern.ch</a:t>
            </a:r>
            <a:r>
              <a:rPr lang="sv-SE" dirty="0">
                <a:solidFill>
                  <a:schemeClr val="tx2"/>
                </a:solidFill>
              </a:rPr>
              <a:t>/record/2783560/</a:t>
            </a:r>
            <a:r>
              <a:rPr lang="sv-SE" dirty="0" err="1">
                <a:solidFill>
                  <a:schemeClr val="tx2"/>
                </a:solidFill>
              </a:rPr>
              <a:t>files</a:t>
            </a:r>
            <a:r>
              <a:rPr lang="sv-SE" dirty="0">
                <a:solidFill>
                  <a:schemeClr val="tx2"/>
                </a:solidFill>
              </a:rPr>
              <a:t>/</a:t>
            </a:r>
            <a:r>
              <a:rPr lang="sv-SE" dirty="0" err="1">
                <a:solidFill>
                  <a:schemeClr val="tx2"/>
                </a:solidFill>
              </a:rPr>
              <a:t>English.pdf</a:t>
            </a:r>
            <a:r>
              <a:rPr lang="sv-SE" dirty="0">
                <a:solidFill>
                  <a:schemeClr val="tx2"/>
                </a:solidFill>
              </a:rPr>
              <a:t> </a:t>
            </a:r>
            <a:endParaRPr lang="sv-SE" sz="3200" dirty="0">
              <a:solidFill>
                <a:schemeClr val="tx2"/>
              </a:solidFill>
            </a:endParaRPr>
          </a:p>
        </p:txBody>
      </p: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6CF79F06-1FC5-3646-8C9B-CCCA86BDE4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269" y="980728"/>
            <a:ext cx="57785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95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C082991-ABD5-0B4B-9A9B-F4947875B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3AC2205E-26D5-9144-8D92-57F2C8EAF963}"/>
              </a:ext>
            </a:extLst>
          </p:cNvPr>
          <p:cNvSpPr txBox="1"/>
          <p:nvPr/>
        </p:nvSpPr>
        <p:spPr>
          <a:xfrm>
            <a:off x="251520" y="261809"/>
            <a:ext cx="84352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 err="1">
                <a:solidFill>
                  <a:schemeClr val="tx2"/>
                </a:solidFill>
              </a:rPr>
              <a:t>Current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scientific</a:t>
            </a:r>
            <a:r>
              <a:rPr lang="sv-SE" sz="2800" b="1" dirty="0">
                <a:solidFill>
                  <a:schemeClr val="tx2"/>
                </a:solidFill>
              </a:rPr>
              <a:t> </a:t>
            </a:r>
            <a:r>
              <a:rPr lang="sv-SE" sz="2800" b="1" dirty="0" err="1">
                <a:solidFill>
                  <a:schemeClr val="tx2"/>
                </a:solidFill>
              </a:rPr>
              <a:t>programme</a:t>
            </a:r>
            <a:endParaRPr lang="sv-SE" sz="2800" b="1" dirty="0">
              <a:solidFill>
                <a:schemeClr val="tx2"/>
              </a:solidFill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AF7234F0-7C30-0147-8261-602BBAA26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791160"/>
            <a:ext cx="9107488" cy="104655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1B6703A4-B858-A948-BAAA-A3A964EAC5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1" y="1929109"/>
            <a:ext cx="8770981" cy="1211859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302E3531-2088-8A4C-9941-A80693329E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2" y="3289012"/>
            <a:ext cx="8928664" cy="769502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A018755A-2362-D940-8492-2C33D8BD15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9" y="4221088"/>
            <a:ext cx="8952757" cy="794985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2A8A4230-2BA0-124A-A7CC-6CD0A29663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9" y="5016073"/>
            <a:ext cx="8490225" cy="429151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5B1649D9-CAE8-6447-9F46-E96C16EA86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27" y="5561499"/>
            <a:ext cx="8562473" cy="467255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FAC13A3C-8989-BD44-BB61-6779743A4E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9" y="6028755"/>
            <a:ext cx="8914997" cy="268671"/>
          </a:xfrm>
          <a:prstGeom prst="rect">
            <a:avLst/>
          </a:prstGeom>
        </p:spPr>
      </p:pic>
      <p:sp>
        <p:nvSpPr>
          <p:cNvPr id="23" name="textruta 22">
            <a:extLst>
              <a:ext uri="{FF2B5EF4-FFF2-40B4-BE49-F238E27FC236}">
                <a16:creationId xmlns:a16="http://schemas.microsoft.com/office/drawing/2014/main" id="{51168306-B94E-C540-8270-0A0A7642EC68}"/>
              </a:ext>
            </a:extLst>
          </p:cNvPr>
          <p:cNvSpPr txBox="1"/>
          <p:nvPr/>
        </p:nvSpPr>
        <p:spPr>
          <a:xfrm>
            <a:off x="5868144" y="0"/>
            <a:ext cx="3168352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r>
              <a:rPr lang="sv-SE" dirty="0">
                <a:solidFill>
                  <a:schemeClr val="tx2"/>
                </a:solidFill>
              </a:rPr>
              <a:t> Council Sep-2021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2900F46E-32F1-924D-BA17-19BE28AD0F06}"/>
              </a:ext>
            </a:extLst>
          </p:cNvPr>
          <p:cNvSpPr txBox="1"/>
          <p:nvPr/>
        </p:nvSpPr>
        <p:spPr>
          <a:xfrm>
            <a:off x="4572000" y="3789040"/>
            <a:ext cx="4536504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accent6"/>
                </a:solidFill>
              </a:rPr>
              <a:t>e.g</a:t>
            </a:r>
            <a:r>
              <a:rPr lang="sv-SE" sz="2000" dirty="0">
                <a:solidFill>
                  <a:schemeClr val="accent6"/>
                </a:solidFill>
              </a:rPr>
              <a:t>. SND (</a:t>
            </a:r>
            <a:r>
              <a:rPr lang="sv-SE" sz="2000" dirty="0" err="1">
                <a:solidFill>
                  <a:schemeClr val="accent6"/>
                </a:solidFill>
              </a:rPr>
              <a:t>Scattering</a:t>
            </a:r>
            <a:r>
              <a:rPr lang="sv-SE" sz="2000" dirty="0">
                <a:solidFill>
                  <a:schemeClr val="accent6"/>
                </a:solidFill>
              </a:rPr>
              <a:t> and Neutrino </a:t>
            </a:r>
            <a:r>
              <a:rPr lang="sv-SE" sz="2000" dirty="0" err="1">
                <a:solidFill>
                  <a:schemeClr val="accent6"/>
                </a:solidFill>
              </a:rPr>
              <a:t>Detector</a:t>
            </a:r>
            <a:r>
              <a:rPr lang="sv-SE" sz="20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B61529AF-D505-6C4F-9057-A69B410847EF}"/>
              </a:ext>
            </a:extLst>
          </p:cNvPr>
          <p:cNvSpPr txBox="1"/>
          <p:nvPr/>
        </p:nvSpPr>
        <p:spPr>
          <a:xfrm>
            <a:off x="1907704" y="764704"/>
            <a:ext cx="936104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 err="1">
                <a:solidFill>
                  <a:schemeClr val="accent2"/>
                </a:solidFill>
              </a:rPr>
              <a:t>of</a:t>
            </a:r>
            <a:r>
              <a:rPr lang="sv-SE" sz="2000" dirty="0">
                <a:solidFill>
                  <a:schemeClr val="accent2"/>
                </a:solidFill>
              </a:rPr>
              <a:t> LHC</a:t>
            </a:r>
          </a:p>
        </p:txBody>
      </p:sp>
    </p:spTree>
    <p:extLst>
      <p:ext uri="{BB962C8B-B14F-4D97-AF65-F5344CB8AC3E}">
        <p14:creationId xmlns:p14="http://schemas.microsoft.com/office/powerpoint/2010/main" val="651571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45C60A3-ED14-FF46-9829-400824D3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51D4B048-3EAB-4146-BE1F-FC1DF0A9C286}"/>
              </a:ext>
            </a:extLst>
          </p:cNvPr>
          <p:cNvSpPr txBox="1"/>
          <p:nvPr/>
        </p:nvSpPr>
        <p:spPr>
          <a:xfrm>
            <a:off x="251520" y="261809"/>
            <a:ext cx="84352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sv-SE" sz="2800" b="1" dirty="0">
                <a:solidFill>
                  <a:schemeClr val="tx2"/>
                </a:solidFill>
              </a:rPr>
              <a:t>Accelerator R&amp;D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A0B7DAE8-DAF0-DB45-BE90-AA90122C0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849256"/>
            <a:ext cx="7084711" cy="304380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292BE20B-2911-8843-9166-2925F39415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1242802"/>
            <a:ext cx="8559800" cy="33020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B15CFA57-CB6D-8943-B8A1-225971C2A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1613559"/>
            <a:ext cx="8547100" cy="368300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C0DDC36E-71F1-3B41-BA94-FF61BB6BEB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1967016"/>
            <a:ext cx="8572500" cy="330200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574444DA-5FD7-7346-8264-F8A73A152C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2208941"/>
            <a:ext cx="8572500" cy="381000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399C6045-C557-2246-999E-A1122FA660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2542786"/>
            <a:ext cx="8559800" cy="571500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4E95F8B3-1F5B-044C-A9C9-7AB920EC25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69" y="3078636"/>
            <a:ext cx="8572500" cy="355600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4E884236-8A34-C242-8150-5AB45A1C58E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61" b="18270"/>
          <a:stretch/>
        </p:blipFill>
        <p:spPr>
          <a:xfrm>
            <a:off x="4499819" y="3429000"/>
            <a:ext cx="4459066" cy="3384058"/>
          </a:xfrm>
          <a:prstGeom prst="rect">
            <a:avLst/>
          </a:prstGeom>
        </p:spPr>
      </p:pic>
      <p:sp>
        <p:nvSpPr>
          <p:cNvPr id="24" name="textruta 23">
            <a:extLst>
              <a:ext uri="{FF2B5EF4-FFF2-40B4-BE49-F238E27FC236}">
                <a16:creationId xmlns:a16="http://schemas.microsoft.com/office/drawing/2014/main" id="{A96363E5-61B8-3542-B355-11F3CD78953E}"/>
              </a:ext>
            </a:extLst>
          </p:cNvPr>
          <p:cNvSpPr txBox="1"/>
          <p:nvPr/>
        </p:nvSpPr>
        <p:spPr>
          <a:xfrm>
            <a:off x="7712315" y="6453336"/>
            <a:ext cx="124657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endParaRPr lang="sv-SE" sz="3000" b="1" dirty="0"/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469453C2-3749-2645-B35A-59C779BAB37E}"/>
              </a:ext>
            </a:extLst>
          </p:cNvPr>
          <p:cNvSpPr txBox="1"/>
          <p:nvPr/>
        </p:nvSpPr>
        <p:spPr>
          <a:xfrm>
            <a:off x="326753" y="3742581"/>
            <a:ext cx="4142407" cy="18466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spAutoFit/>
          </a:bodyPr>
          <a:lstStyle/>
          <a:p>
            <a:r>
              <a:rPr lang="sv-SE" sz="2000" dirty="0">
                <a:solidFill>
                  <a:schemeClr val="tx2"/>
                </a:solidFill>
              </a:rPr>
              <a:t>Resources </a:t>
            </a:r>
            <a:r>
              <a:rPr lang="sv-SE" sz="2000" dirty="0" err="1">
                <a:solidFill>
                  <a:schemeClr val="tx2"/>
                </a:solidFill>
              </a:rPr>
              <a:t>are</a:t>
            </a:r>
            <a:r>
              <a:rPr lang="sv-SE" sz="2000" dirty="0">
                <a:solidFill>
                  <a:schemeClr val="tx2"/>
                </a:solidFill>
              </a:rPr>
              <a:t> </a:t>
            </a:r>
            <a:r>
              <a:rPr lang="sv-SE" sz="2000" dirty="0" err="1">
                <a:solidFill>
                  <a:schemeClr val="tx2"/>
                </a:solidFill>
              </a:rPr>
              <a:t>allocated</a:t>
            </a:r>
            <a:r>
              <a:rPr lang="sv-SE" sz="2000" dirty="0">
                <a:solidFill>
                  <a:schemeClr val="tx2"/>
                </a:solidFill>
              </a:rPr>
              <a:t> in </a:t>
            </a:r>
          </a:p>
          <a:p>
            <a:r>
              <a:rPr lang="sv-SE" sz="2000" dirty="0">
                <a:solidFill>
                  <a:schemeClr val="tx2"/>
                </a:solidFill>
              </a:rPr>
              <a:t>2020 Mid Term Plan.</a:t>
            </a:r>
          </a:p>
          <a:p>
            <a:endParaRPr lang="sv-SE" sz="2000" dirty="0">
              <a:solidFill>
                <a:schemeClr val="tx2"/>
              </a:solidFill>
            </a:endParaRPr>
          </a:p>
          <a:p>
            <a:r>
              <a:rPr lang="sv-SE" sz="2000" dirty="0" err="1">
                <a:solidFill>
                  <a:schemeClr val="tx2"/>
                </a:solidFill>
              </a:rPr>
              <a:t>Programme</a:t>
            </a:r>
            <a:r>
              <a:rPr lang="sv-SE" sz="2000" dirty="0">
                <a:solidFill>
                  <a:schemeClr val="tx2"/>
                </a:solidFill>
              </a:rPr>
              <a:t> </a:t>
            </a:r>
            <a:r>
              <a:rPr lang="sv-SE" sz="2000" dirty="0" err="1">
                <a:solidFill>
                  <a:schemeClr val="tx2"/>
                </a:solidFill>
              </a:rPr>
              <a:t>will</a:t>
            </a:r>
            <a:r>
              <a:rPr lang="sv-SE" sz="2000" dirty="0">
                <a:solidFill>
                  <a:schemeClr val="tx2"/>
                </a:solidFill>
              </a:rPr>
              <a:t> be </a:t>
            </a:r>
            <a:r>
              <a:rPr lang="sv-SE" sz="2000" dirty="0" err="1">
                <a:solidFill>
                  <a:schemeClr val="tx2"/>
                </a:solidFill>
              </a:rPr>
              <a:t>reviewed</a:t>
            </a:r>
            <a:r>
              <a:rPr lang="sv-SE" sz="2000" dirty="0">
                <a:solidFill>
                  <a:schemeClr val="tx2"/>
                </a:solidFill>
              </a:rPr>
              <a:t> </a:t>
            </a:r>
            <a:r>
              <a:rPr lang="sv-SE" sz="2000" dirty="0" err="1">
                <a:solidFill>
                  <a:schemeClr val="tx2"/>
                </a:solidFill>
              </a:rPr>
              <a:t>once</a:t>
            </a:r>
            <a:r>
              <a:rPr lang="sv-SE" sz="2000" dirty="0">
                <a:solidFill>
                  <a:schemeClr val="tx2"/>
                </a:solidFill>
              </a:rPr>
              <a:t> the </a:t>
            </a:r>
            <a:r>
              <a:rPr lang="sv-SE" sz="2000" dirty="0" err="1">
                <a:solidFill>
                  <a:srgbClr val="92D050"/>
                </a:solidFill>
              </a:rPr>
              <a:t>LDG:s</a:t>
            </a:r>
            <a:r>
              <a:rPr lang="sv-SE" sz="2000" dirty="0">
                <a:solidFill>
                  <a:srgbClr val="92D050"/>
                </a:solidFill>
              </a:rPr>
              <a:t> Accelerator R&amp;D </a:t>
            </a:r>
            <a:r>
              <a:rPr lang="sv-SE" sz="2000" dirty="0" err="1">
                <a:solidFill>
                  <a:srgbClr val="92D050"/>
                </a:solidFill>
              </a:rPr>
              <a:t>roadmap</a:t>
            </a:r>
            <a:r>
              <a:rPr lang="sv-SE" sz="2000" dirty="0">
                <a:solidFill>
                  <a:srgbClr val="92D050"/>
                </a:solidFill>
              </a:rPr>
              <a:t> </a:t>
            </a:r>
            <a:r>
              <a:rPr lang="sv-SE" sz="2000" dirty="0" err="1">
                <a:solidFill>
                  <a:schemeClr val="tx2"/>
                </a:solidFill>
              </a:rPr>
              <a:t>completed</a:t>
            </a:r>
            <a:endParaRPr lang="sv-SE" sz="2000" dirty="0">
              <a:solidFill>
                <a:schemeClr val="tx2"/>
              </a:solidFill>
            </a:endParaRPr>
          </a:p>
        </p:txBody>
      </p:sp>
      <p:sp>
        <p:nvSpPr>
          <p:cNvPr id="27" name="Höger 26">
            <a:extLst>
              <a:ext uri="{FF2B5EF4-FFF2-40B4-BE49-F238E27FC236}">
                <a16:creationId xmlns:a16="http://schemas.microsoft.com/office/drawing/2014/main" id="{ABF5155A-C239-4644-8BE8-27EC14583738}"/>
              </a:ext>
            </a:extLst>
          </p:cNvPr>
          <p:cNvSpPr/>
          <p:nvPr/>
        </p:nvSpPr>
        <p:spPr>
          <a:xfrm>
            <a:off x="2961130" y="5229200"/>
            <a:ext cx="1106814" cy="355528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9" name="Bildobjekt 28">
            <a:extLst>
              <a:ext uri="{FF2B5EF4-FFF2-40B4-BE49-F238E27FC236}">
                <a16:creationId xmlns:a16="http://schemas.microsoft.com/office/drawing/2014/main" id="{6A2A0BD1-066D-4E46-B664-B19E201626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693663"/>
            <a:ext cx="3022600" cy="1028700"/>
          </a:xfrm>
          <a:prstGeom prst="rect">
            <a:avLst/>
          </a:prstGeom>
        </p:spPr>
      </p:pic>
      <p:sp>
        <p:nvSpPr>
          <p:cNvPr id="30" name="textruta 29">
            <a:extLst>
              <a:ext uri="{FF2B5EF4-FFF2-40B4-BE49-F238E27FC236}">
                <a16:creationId xmlns:a16="http://schemas.microsoft.com/office/drawing/2014/main" id="{E84F4F55-3C51-6944-BE26-B6F1A7DB1ED3}"/>
              </a:ext>
            </a:extLst>
          </p:cNvPr>
          <p:cNvSpPr txBox="1"/>
          <p:nvPr/>
        </p:nvSpPr>
        <p:spPr>
          <a:xfrm>
            <a:off x="5868144" y="0"/>
            <a:ext cx="3168352" cy="27699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sv-SE" dirty="0">
                <a:solidFill>
                  <a:schemeClr val="tx2"/>
                </a:solidFill>
              </a:rPr>
              <a:t>From F </a:t>
            </a:r>
            <a:r>
              <a:rPr lang="sv-SE" dirty="0" err="1">
                <a:solidFill>
                  <a:schemeClr val="tx2"/>
                </a:solidFill>
              </a:rPr>
              <a:t>Gianotti</a:t>
            </a:r>
            <a:r>
              <a:rPr lang="sv-SE" dirty="0">
                <a:solidFill>
                  <a:schemeClr val="tx2"/>
                </a:solidFill>
              </a:rPr>
              <a:t> Council Sep-2021</a:t>
            </a:r>
          </a:p>
        </p:txBody>
      </p:sp>
    </p:spTree>
    <p:extLst>
      <p:ext uri="{BB962C8B-B14F-4D97-AF65-F5344CB8AC3E}">
        <p14:creationId xmlns:p14="http://schemas.microsoft.com/office/powerpoint/2010/main" val="1010098916"/>
      </p:ext>
    </p:extLst>
  </p:cSld>
  <p:clrMapOvr>
    <a:masterClrMapping/>
  </p:clrMapOvr>
</p:sld>
</file>

<file path=ppt/theme/theme1.xml><?xml version="1.0" encoding="utf-8"?>
<a:theme xmlns:a="http://schemas.openxmlformats.org/drawingml/2006/main" name="VR PPT-mall 2015_vers150806">
  <a:themeElements>
    <a:clrScheme name="Vetenskapsråd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432"/>
      </a:accent1>
      <a:accent2>
        <a:srgbClr val="0A2873"/>
      </a:accent2>
      <a:accent3>
        <a:srgbClr val="E10019"/>
      </a:accent3>
      <a:accent4>
        <a:srgbClr val="509BA5"/>
      </a:accent4>
      <a:accent5>
        <a:srgbClr val="CDA041"/>
      </a:accent5>
      <a:accent6>
        <a:srgbClr val="821E41"/>
      </a:accent6>
      <a:hlink>
        <a:srgbClr val="362E1C"/>
      </a:hlink>
      <a:folHlink>
        <a:srgbClr val="D2002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/>
      <a:lstStyle>
        <a:defPPr>
          <a:defRPr sz="30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R PPT-mall 2015_vers150806" id="{A2098D00-5E67-4428-B715-475172F05F83}" vid="{B31DF852-314E-4BC8-B0E4-EF77A7FC1E1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86633</TotalTime>
  <Words>369</Words>
  <Application>Microsoft Macintosh PowerPoint</Application>
  <PresentationFormat>Bildspel på skärmen (4:3)</PresentationFormat>
  <Paragraphs>90</Paragraphs>
  <Slides>18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VR PPT-mall 2015_vers150806</vt:lpstr>
      <vt:lpstr>Custom Design</vt:lpstr>
      <vt:lpstr>Report from CERN Council   Partikeldagarna 2021 Gothenburg, November 23</vt:lpstr>
      <vt:lpstr>PowerPoint-presentation</vt:lpstr>
      <vt:lpstr>Current Council President and Vice-Presidents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SPARES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Acer formiograf</dc:creator>
  <cp:lastModifiedBy>Microsoft Office User</cp:lastModifiedBy>
  <cp:revision>547</cp:revision>
  <cp:lastPrinted>2021-11-13T14:14:40Z</cp:lastPrinted>
  <dcterms:created xsi:type="dcterms:W3CDTF">2015-06-25T12:33:03Z</dcterms:created>
  <dcterms:modified xsi:type="dcterms:W3CDTF">2021-11-22T20:55:19Z</dcterms:modified>
</cp:coreProperties>
</file>