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8" r:id="rId4"/>
    <p:sldId id="261" r:id="rId5"/>
    <p:sldId id="257" r:id="rId6"/>
    <p:sldId id="265" r:id="rId7"/>
    <p:sldId id="269" r:id="rId8"/>
    <p:sldId id="270" r:id="rId9"/>
    <p:sldId id="259" r:id="rId10"/>
    <p:sldId id="260" r:id="rId11"/>
    <p:sldId id="267" r:id="rId12"/>
    <p:sldId id="262" r:id="rId13"/>
    <p:sldId id="271" r:id="rId14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02"/>
    <p:restoredTop sz="94674"/>
  </p:normalViewPr>
  <p:slideViewPr>
    <p:cSldViewPr snapToGrid="0" snapToObjects="1">
      <p:cViewPr>
        <p:scale>
          <a:sx n="207" d="100"/>
          <a:sy n="207" d="100"/>
        </p:scale>
        <p:origin x="68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44108-9B1F-E04D-AE72-0F134CEFA79C}" type="datetimeFigureOut">
              <a:rPr lang="en-SE" smtClean="0"/>
              <a:t>2020-11-22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603B0-C383-2D45-8A50-CF531933594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67577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87D04-36DC-904E-A39D-D6276B94F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4E8696-77D5-DC41-B662-B8164BE740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S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8F8F3-B6B1-EF4B-B900-A179CD00A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57586-8862-1E49-9C56-D8F9DA99E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1560C-1C19-AC42-B52B-BEE89C003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42346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DFFA7-B49B-EF4A-99D6-9A3024AAF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CA7C32-F075-2448-9DB9-945552736A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8C5B5-C003-4D4D-BFB4-AC5F655D3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01D8B-FBD9-EE4C-998B-E26A98AB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200AD-3A0D-EB42-9684-501D86BD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6881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3C5999-B922-7B4D-83B6-CD5F8ABAEA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41591-CD0E-F64F-9F18-122BA0B74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60DB6-D9DD-C746-A367-3C28AE37F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95FAD-9FC1-8744-86E1-4267D1EA8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27DF-A827-434E-8CDE-67570B85C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0249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516DF-9992-7E42-B558-5582079A9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46" y="1770"/>
            <a:ext cx="10515600" cy="72670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E06C3-AD0A-384B-9563-A13E2B36D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046" y="1147812"/>
            <a:ext cx="10515600" cy="456237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E2E59-3D44-0A4E-84E0-0D89760CDB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2046" y="6487549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4F316-0C04-5E41-9AB8-390062803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9500" y="6492875"/>
            <a:ext cx="4114800" cy="365125"/>
          </a:xfrm>
        </p:spPr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492FD-11F5-6B47-8D90-F7B8464E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8554" y="6492875"/>
            <a:ext cx="2743200" cy="365125"/>
          </a:xfrm>
        </p:spPr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B00E4C-FD2A-F842-84A8-D49FA74690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0" t="39336" r="21853" b="37587"/>
          <a:stretch/>
        </p:blipFill>
        <p:spPr>
          <a:xfrm>
            <a:off x="11268808" y="6622169"/>
            <a:ext cx="838200" cy="2305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FB6088-5BBA-5044-B5C7-851AE4F2DB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42163" y="5908789"/>
            <a:ext cx="567690" cy="71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0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504C1-3378-F644-9575-C178B5150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6697C-B874-7546-B319-F4316D560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70C23-4340-6F49-BB59-ABAFFBB18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06A71-1AA5-5448-977E-0E77CFE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F8E05-0117-8545-A099-76D81972B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20672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0FA68-EEFA-0544-A2A2-83129A9F0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8D409D-EEA1-EE4C-8812-8E0884882B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3D5A7-6CBD-2C48-9359-D65FBCFF72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1F2FA-D453-F243-8758-47DAF56E9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3F37B-88D9-A14E-80C2-CE4320926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0BD3B-88BF-F94D-A7AE-9C0E11646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7859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4F10C-F33E-314D-B2A9-52C1DFDF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D1CE80-098C-F248-A169-3BDD0519C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8D6B-AF49-0C49-88CA-CFE2ECD890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0B962B-4E4C-3F46-AC72-8CFC769B8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9355AD-3DB2-E544-BEAE-263053D2A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09D27A-F5A1-6C4F-8775-B8847F3D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2232B0-B509-4148-A254-39827258F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A062A0-FF61-1F48-B45B-09B30CCCD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51970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2B39C-8351-594B-8942-A036BEC6C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69D0CB-38E3-CE42-863A-57A9C95AC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D9B472-1FCB-6748-803F-1251A65CC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097655-3ECF-4448-AAB6-B9908A6C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1194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104334-29AC-2C40-B78C-AD876C94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A4F2DB-4CA8-B14B-94F9-9E9B69C00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2A667-0F54-DB4F-9A6F-7C6B5121F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4831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6AD9B-740D-C140-937C-D1102945A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E60EB-092B-724B-8A3E-835264EBA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E2F79C-01B3-B34C-9FF8-FFF2171446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C2E3B8-BF35-2041-B0AF-A81A8E568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D229B-612E-1643-B3E0-B3A25214A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950C5-103A-BB40-A44E-88379CA8B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40961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F78C5-CA28-A948-8EC2-401F5B305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AC928C-2EF0-1E40-9280-CD691AF1B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58AF7-24A5-404E-8873-DB3FCF490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91AB83-0EDE-CB43-BF74-76F26D8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2020-11-23</a:t>
            </a:r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A065E-94FA-0040-BC74-A1182F7E8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FFCD08-3D28-104D-A6C6-D6C933400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6115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B5F21E-0671-CF44-8D16-F6F16EDC6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2EE02-9D3F-6E4F-B4F1-A7CCEB1FF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FC6A8-763A-D242-A2C7-464FA247F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2020-11-23</a:t>
            </a:r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64C01-7773-6848-A7C1-67BA533051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83C2D-1A4A-1447-AE94-ECE5CF730B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06C92-AF1E-A249-A4C6-5375F6B1398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7031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JHEP04(2020)003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s://arxiv.org/abs/1808.05219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lcls.slac.stanford.edu/overview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04B9A-94D1-1F4F-9805-900474C59D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5110"/>
            <a:ext cx="9144000" cy="160821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Search for Light Dark Matter using a Primary Electron Beam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2A5F5C-34AB-F840-827D-B6977F0A9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79675"/>
            <a:ext cx="9144000" cy="1655762"/>
          </a:xfrm>
        </p:spPr>
        <p:txBody>
          <a:bodyPr/>
          <a:lstStyle/>
          <a:p>
            <a:r>
              <a:rPr lang="en-SE" dirty="0"/>
              <a:t>Partikeldagarna 2020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BFAFEB-58C0-3840-B14B-9DE9C862A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354" y="2962534"/>
            <a:ext cx="3973291" cy="9329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52A9BA-2BCA-D24A-82EB-92FD7FD38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7644" y="4181381"/>
            <a:ext cx="896714" cy="10887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87DE07-50D1-6643-90B7-F5F7451F8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067" y="4165346"/>
            <a:ext cx="896714" cy="11268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5E2B43-4A60-FE4A-8C65-5356D6950E5B}"/>
              </a:ext>
            </a:extLst>
          </p:cNvPr>
          <p:cNvSpPr txBox="1"/>
          <p:nvPr/>
        </p:nvSpPr>
        <p:spPr>
          <a:xfrm>
            <a:off x="5565244" y="2100094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G.Mullier</a:t>
            </a:r>
          </a:p>
        </p:txBody>
      </p:sp>
      <p:pic>
        <p:nvPicPr>
          <p:cNvPr id="19" name="Content Placeholder 7">
            <a:extLst>
              <a:ext uri="{FF2B5EF4-FFF2-40B4-BE49-F238E27FC236}">
                <a16:creationId xmlns:a16="http://schemas.microsoft.com/office/drawing/2014/main" id="{08FF61A8-5A64-8F41-8B64-00A4FD040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716" y="5297539"/>
            <a:ext cx="1872567" cy="96211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D5C1960-0FD5-1048-B047-7A52043E25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3220" y="4162073"/>
            <a:ext cx="1083820" cy="108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5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CD4CE-2AE4-F54C-BEE8-B2472CE18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SE" dirty="0"/>
              <a:t>Initiative for dark matter research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3B0506B-825A-C344-AAC4-3E09A2A5D1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83450" y="125523"/>
            <a:ext cx="2185812" cy="112305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B06B5-6FC0-BC4E-98F4-35FC2F0EE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5E982-01B5-6B4A-B4D4-99C210BE3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90D0-7053-D847-BD76-45B83648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9</a:t>
            </a:fld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7DA7A4-CD01-6348-8BDE-C82C9E9FD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6624"/>
            <a:ext cx="11861800" cy="1981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497EA2-B8E0-6743-9EC2-CA7C2E3196C2}"/>
              </a:ext>
            </a:extLst>
          </p:cNvPr>
          <p:cNvSpPr txBox="1"/>
          <p:nvPr/>
        </p:nvSpPr>
        <p:spPr>
          <a:xfrm>
            <a:off x="252046" y="687051"/>
            <a:ext cx="6989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Combinaison of experimentalist and theorists from different universities </a:t>
            </a:r>
          </a:p>
          <a:p>
            <a:r>
              <a:rPr lang="en-SE" dirty="0"/>
              <a:t>to tackle those challenging questions.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F91B6B-2C9F-D64B-A3B7-78B620653A41}"/>
              </a:ext>
            </a:extLst>
          </p:cNvPr>
          <p:cNvSpPr txBox="1"/>
          <p:nvPr/>
        </p:nvSpPr>
        <p:spPr>
          <a:xfrm>
            <a:off x="252046" y="4042780"/>
            <a:ext cx="113098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WP1 The Light Dark Matter </a:t>
            </a:r>
            <a:r>
              <a:rPr lang="en-GB" dirty="0" err="1"/>
              <a:t>eXperiment</a:t>
            </a:r>
            <a:r>
              <a:rPr lang="en-GB" dirty="0"/>
              <a:t>, Lund Particle physics 100% in LDMX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WP2 Simulation: Signal exploration &amp; integration in PYTHIA, PYTHIA- GEANT4 integration, strengthening the nuclear physics </a:t>
            </a:r>
            <a:r>
              <a:rPr lang="en-GB" dirty="0" err="1"/>
              <a:t>modeling</a:t>
            </a:r>
            <a:r>
              <a:rPr lang="en-GB" dirty="0"/>
              <a:t> in GEANT4. Chalmers, Lund (Theory, Particle, Nuclear)</a:t>
            </a:r>
            <a:br>
              <a:rPr lang="en-GB" dirty="0"/>
            </a:br>
            <a:r>
              <a:rPr lang="en-GB" dirty="0"/>
              <a:t>Experience will tell relevance for and interaction with LDMX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WP3 Data interpretation: Statistical inference &amp; global fits. Lund Particle Physics, Chalmers, Stockholm </a:t>
            </a:r>
            <a:r>
              <a:rPr lang="en-GB" dirty="0" err="1"/>
              <a:t>Astroparticle</a:t>
            </a:r>
            <a:r>
              <a:rPr lang="en-GB" dirty="0"/>
              <a:t>, LDMX stakes: see WP2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WP4 Detector material evaluation for direct detection: Use lessons to prepare for future direct detection experiments. Chalmers and Stockholm</a:t>
            </a:r>
            <a:br>
              <a:rPr lang="en-GB" dirty="0"/>
            </a:br>
            <a:r>
              <a:rPr lang="en-GB" dirty="0"/>
              <a:t>100% outside LDMX </a:t>
            </a:r>
            <a:endParaRPr lang="en-GB" dirty="0">
              <a:effectLst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38016B7-70DD-8845-BA51-FB5071835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1666" y="569456"/>
            <a:ext cx="893912" cy="89391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A409B47-7B81-074C-BD96-6EDE1D589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1715" y="569456"/>
            <a:ext cx="736271" cy="92522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E5EFDFB-8B03-BC4B-910F-41778B8DC2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6690" y="569456"/>
            <a:ext cx="736272" cy="89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73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45940-1BE1-9C49-85DF-B33CD35E8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SE" dirty="0"/>
              <a:t>Current development WP2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8E809-8F9B-8B4B-BC9A-1E54904A0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2120" y="1608080"/>
            <a:ext cx="5897574" cy="4562375"/>
          </a:xfrm>
        </p:spPr>
        <p:txBody>
          <a:bodyPr/>
          <a:lstStyle/>
          <a:p>
            <a:r>
              <a:rPr lang="en-SE" dirty="0"/>
              <a:t>Basic idea:</a:t>
            </a:r>
          </a:p>
          <a:p>
            <a:pPr lvl="1"/>
            <a:r>
              <a:rPr lang="en-SE" dirty="0"/>
              <a:t>When in doubt, ask a friend</a:t>
            </a:r>
          </a:p>
          <a:p>
            <a:r>
              <a:rPr lang="en-SE" dirty="0"/>
              <a:t>Integration of Pythia and Madgraph in Geant4 Simulation for signal generation</a:t>
            </a:r>
          </a:p>
          <a:p>
            <a:r>
              <a:rPr lang="en-SE" dirty="0"/>
              <a:t>Allows to be much more precise on challenging processes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96A97-A53B-AA44-944B-9C1297749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4A77E-65F8-5047-A8F8-ED331A2AD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F48CF-F9EB-8F40-A631-5FD34D08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10</a:t>
            </a:fld>
            <a:endParaRPr lang="en-SE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D4BFCF94-081C-BD44-AFD2-6FF4A6ECE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6478"/>
            <a:ext cx="5670190" cy="288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10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687E3-1239-E14A-92B6-A3FFE3158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In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A2369-9DEF-6340-AF7F-E7FD9DA09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LDMX is an electron fixed target experiment that aims to fully exploit the missing momentum technique with sensitivity to various asymmetric, thermal scalar elastic, Majorana, and inelastic/Pseudo-Dirac scenarios </a:t>
            </a:r>
          </a:p>
          <a:p>
            <a:r>
              <a:rPr lang="en-GB" dirty="0"/>
              <a:t>Strong Swedish involvement in LDMX via Lund</a:t>
            </a:r>
          </a:p>
          <a:p>
            <a:r>
              <a:rPr lang="en-GB" dirty="0"/>
              <a:t>There is in Sweden a broader involvement in the Dark Matter sector </a:t>
            </a:r>
          </a:p>
          <a:p>
            <a:r>
              <a:rPr lang="en-GB" dirty="0"/>
              <a:t>In this context Sweden has a particular program that has reach beyond LDMX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791C5-9CDC-B946-8DB9-465D8F1A7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671D3-9383-8748-BF16-73EE184A3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4B72C-66B7-E64B-BFFF-F3E071B77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11</a:t>
            </a:fld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453321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AB6AD-0224-4243-B460-FB0B039AB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Thank you for your attention!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BD9A4-9EA6-5441-B016-48DAD41A2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B48D9-AAEA-8D48-AA1D-C45E20F0D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7D925-BFAA-B541-9196-3B78D550A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12</a:t>
            </a:fld>
            <a:endParaRPr lang="en-SE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81840421-8649-DB42-998A-C5DFF17C20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1773" y="4919109"/>
            <a:ext cx="2772630" cy="142455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C9A007-E02C-8E44-9E52-E376E1D8F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858" y="3071453"/>
            <a:ext cx="1698449" cy="16984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A7189A-AF71-0345-8BE7-A12AF005B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5680" y="2987853"/>
            <a:ext cx="1484639" cy="18656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F50AEC-6305-DE4A-8F41-38584F2DEC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8623" y="3098092"/>
            <a:ext cx="1398931" cy="16984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EBF2E8-A9F1-8D41-B307-F6DF696E1D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2086" y="905405"/>
            <a:ext cx="7709628" cy="181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54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3855E-AA2C-7440-86B8-695FD69D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Why dark matter?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363E6-20C1-0242-9BFA-6150BBD19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016" y="902127"/>
            <a:ext cx="4351493" cy="1920854"/>
          </a:xfrm>
        </p:spPr>
        <p:txBody>
          <a:bodyPr>
            <a:normAutofit/>
          </a:bodyPr>
          <a:lstStyle/>
          <a:p>
            <a:r>
              <a:rPr lang="en-SE" dirty="0"/>
              <a:t>Cosmological observations</a:t>
            </a:r>
          </a:p>
          <a:p>
            <a:pPr lvl="1"/>
            <a:r>
              <a:rPr lang="en-SE" dirty="0"/>
              <a:t>Galactic rotation curves</a:t>
            </a:r>
          </a:p>
          <a:p>
            <a:pPr lvl="1"/>
            <a:r>
              <a:rPr lang="en-SE" dirty="0"/>
              <a:t>Large scale structures</a:t>
            </a:r>
          </a:p>
          <a:p>
            <a:pPr lvl="1"/>
            <a:r>
              <a:rPr lang="en-SE" dirty="0"/>
              <a:t>Bullet cluster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75B2C-27C7-E94D-B46D-D5608E2E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2BA3E-995F-3643-B583-E675744D8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EAF45-F13B-4046-B4B1-29A7C33D5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1</a:t>
            </a:fld>
            <a:endParaRPr lang="en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0C4362-453C-B543-823F-60D3D3B77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620" y="454110"/>
            <a:ext cx="6301246" cy="35444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1E620B-1D5E-A14A-9F61-81C14D43B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793" y="3062318"/>
            <a:ext cx="4351493" cy="33625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D72B28-CDB7-654B-A490-B503DECBC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281" y="4172209"/>
            <a:ext cx="6650368" cy="159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05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57B76-AB6A-2449-9D31-B0B32D279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Dark Matter with an e</a:t>
            </a:r>
            <a:r>
              <a:rPr lang="en-SE" baseline="30000" dirty="0"/>
              <a:t>-</a:t>
            </a:r>
            <a:r>
              <a:rPr lang="en-SE" dirty="0"/>
              <a:t> beam, 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6D1B4-01CB-744B-946B-215E1068C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095" y="728478"/>
            <a:ext cx="10671659" cy="3660458"/>
          </a:xfrm>
        </p:spPr>
        <p:txBody>
          <a:bodyPr/>
          <a:lstStyle/>
          <a:p>
            <a:r>
              <a:rPr lang="en-SE" dirty="0"/>
              <a:t>Cosmological observation, constrains Dark Matter and sets limits for masses of both DM and mediators</a:t>
            </a:r>
          </a:p>
          <a:p>
            <a:r>
              <a:rPr lang="en-SE" dirty="0"/>
              <a:t>Extensive search program in the WIMP sector already but not of the Light DM sector</a:t>
            </a:r>
          </a:p>
          <a:p>
            <a:r>
              <a:rPr lang="en-SE" dirty="0"/>
              <a:t>In a Light DM scenario, thermal relic DM requires light mediators for thermal freeze out.</a:t>
            </a:r>
          </a:p>
          <a:p>
            <a:endParaRPr lang="en-S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B5A30-04C5-BB4A-95F3-F47513B2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7EC96-9601-494B-A773-5DCD28DDB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F461E-5DF2-C046-96E6-5F3C29D9C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2</a:t>
            </a:fld>
            <a:endParaRPr lang="en-S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F3A551-F246-4240-AAB2-D654274E2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113" y="3680333"/>
            <a:ext cx="8751621" cy="194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35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9331E-DB75-884B-9B54-F478908E8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Fundamental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924A5-B9EA-5947-9C91-876A625E4D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2122" y="2313987"/>
            <a:ext cx="5545133" cy="3706696"/>
          </a:xfrm>
        </p:spPr>
        <p:txBody>
          <a:bodyPr>
            <a:normAutofit/>
          </a:bodyPr>
          <a:lstStyle/>
          <a:p>
            <a:r>
              <a:rPr lang="en-SE" dirty="0"/>
              <a:t>Dark matter could have such properties that it could be produced via Dark Photons (Or a similar process)</a:t>
            </a:r>
          </a:p>
          <a:p>
            <a:r>
              <a:rPr lang="en-SE" dirty="0"/>
              <a:t>Candidate events will leave only so much energy in the detector</a:t>
            </a:r>
          </a:p>
          <a:p>
            <a:r>
              <a:rPr lang="en-SE" dirty="0"/>
              <a:t>Any other event would be caught thanks to energy deposits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60850-B7EE-1049-A2BD-6BC486C0F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7BD49-C39B-8342-920E-E17D54A3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D1D28-C91C-E049-B771-D8B699B5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3</a:t>
            </a:fld>
            <a:endParaRPr lang="en-S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F6A60A-ED5D-3E4A-88C0-D950A51AC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601" y="0"/>
            <a:ext cx="2747312" cy="22583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96ACCC-C23F-F74F-A86F-DECFC02F2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8092"/>
            <a:ext cx="5801060" cy="488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559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A601-9300-854F-A03E-BC1F1D9EF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The Light Dark Matter Experiment (LDMX)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0FAD1-254A-FB46-95DE-37224B089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dirty="0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5B3F2-753E-8343-81C3-A4582FC38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LDMX | </a:t>
            </a:r>
            <a:r>
              <a:rPr lang="en-GB" dirty="0" err="1"/>
              <a:t>G.Mullier</a:t>
            </a:r>
            <a:r>
              <a:rPr lang="en-GB" dirty="0"/>
              <a:t> | </a:t>
            </a:r>
            <a:r>
              <a:rPr lang="en-GB" dirty="0" err="1"/>
              <a:t>LundU</a:t>
            </a:r>
            <a:r>
              <a:rPr lang="en-GB" dirty="0"/>
              <a:t> | </a:t>
            </a:r>
            <a:r>
              <a:rPr lang="en-GB" dirty="0" err="1"/>
              <a:t>Partikeldagarna</a:t>
            </a:r>
            <a:r>
              <a:rPr lang="en-GB" dirty="0"/>
              <a:t>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12AD6-CF82-764D-B117-00D5F543D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4</a:t>
            </a:fld>
            <a:endParaRPr lang="en-SE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C1A04BBB-63BB-AD4B-A0A5-3E4E131FA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61" y="653456"/>
            <a:ext cx="5114094" cy="1343364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C4F16DF4-F25C-BE4F-9FB0-0618B6481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26370"/>
            <a:ext cx="4416532" cy="3889409"/>
          </a:xfrm>
          <a:prstGeom prst="rect">
            <a:avLst/>
          </a:prstGeom>
        </p:spPr>
      </p:pic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0060DB24-B648-524D-B4E2-AC3314F65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148" y="1921798"/>
            <a:ext cx="4974734" cy="4515823"/>
          </a:xfrm>
        </p:spPr>
        <p:txBody>
          <a:bodyPr>
            <a:normAutofit/>
          </a:bodyPr>
          <a:lstStyle/>
          <a:p>
            <a:r>
              <a:rPr lang="en-GB" dirty="0"/>
              <a:t>Collaboration between several US institutes and Lund U.</a:t>
            </a:r>
          </a:p>
          <a:p>
            <a:r>
              <a:rPr lang="en-GB" dirty="0">
                <a:hlinkClick r:id="rId4"/>
              </a:rPr>
              <a:t>Making use of the e</a:t>
            </a:r>
            <a:r>
              <a:rPr lang="en-GB" baseline="30000" dirty="0">
                <a:hlinkClick r:id="rId4"/>
              </a:rPr>
              <a:t>-</a:t>
            </a:r>
            <a:r>
              <a:rPr lang="en-GB" dirty="0">
                <a:hlinkClick r:id="rId4"/>
              </a:rPr>
              <a:t> beam from the Linac Coherent Light Source (LCLS) X-Ray laser at SLAC</a:t>
            </a:r>
            <a:endParaRPr lang="en-SE" dirty="0"/>
          </a:p>
          <a:p>
            <a:r>
              <a:rPr lang="en-SE" dirty="0"/>
              <a:t>4/8 GeV beam </a:t>
            </a:r>
          </a:p>
          <a:p>
            <a:r>
              <a:rPr lang="en-SE" dirty="0"/>
              <a:t>Using proven technology in order to minimise detector R&amp;D costs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26F17D3D-6816-AC4C-90F7-EF028CDB78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855" y="644709"/>
            <a:ext cx="3896270" cy="1457635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840DFC43-D56E-8F42-8C79-8585DB63AB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9125" y="728478"/>
            <a:ext cx="2907972" cy="1816207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FC28BC46-B94D-1E42-820E-92D7F87522DA}"/>
              </a:ext>
            </a:extLst>
          </p:cNvPr>
          <p:cNvSpPr txBox="1"/>
          <p:nvPr/>
        </p:nvSpPr>
        <p:spPr>
          <a:xfrm>
            <a:off x="-43957" y="6093254"/>
            <a:ext cx="196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hlinkClick r:id="rId7"/>
              </a:rPr>
              <a:t>https://arxiv.org/abs/1808.05219</a:t>
            </a:r>
            <a:endParaRPr lang="en-SE" sz="10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52B360D-73AA-5544-B580-59D08A294381}"/>
              </a:ext>
            </a:extLst>
          </p:cNvPr>
          <p:cNvSpPr txBox="1"/>
          <p:nvPr/>
        </p:nvSpPr>
        <p:spPr>
          <a:xfrm>
            <a:off x="-43957" y="6265437"/>
            <a:ext cx="3307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hlinkClick r:id="rId8"/>
              </a:rPr>
              <a:t>https://</a:t>
            </a:r>
            <a:r>
              <a:rPr lang="en-GB" sz="1000" dirty="0" err="1">
                <a:hlinkClick r:id="rId8"/>
              </a:rPr>
              <a:t>link.springer.com</a:t>
            </a:r>
            <a:r>
              <a:rPr lang="en-GB" sz="1000" dirty="0">
                <a:hlinkClick r:id="rId8"/>
              </a:rPr>
              <a:t>/article/10.1007/JHEP04(2020)003</a:t>
            </a:r>
            <a:endParaRPr lang="en-SE" sz="1000" dirty="0"/>
          </a:p>
        </p:txBody>
      </p:sp>
    </p:spTree>
    <p:extLst>
      <p:ext uri="{BB962C8B-B14F-4D97-AF65-F5344CB8AC3E}">
        <p14:creationId xmlns:p14="http://schemas.microsoft.com/office/powerpoint/2010/main" val="2333451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7F267-48EA-3349-8005-1661EFC22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LDMX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03B8D-4080-8047-9273-1A46C0616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095" y="720526"/>
            <a:ext cx="5553905" cy="5463667"/>
          </a:xfrm>
        </p:spPr>
        <p:txBody>
          <a:bodyPr>
            <a:normAutofit fontScale="92500"/>
          </a:bodyPr>
          <a:lstStyle/>
          <a:p>
            <a:r>
              <a:rPr lang="en-SE" dirty="0"/>
              <a:t>Tagging tracker (HPS)</a:t>
            </a:r>
          </a:p>
          <a:p>
            <a:pPr lvl="1"/>
            <a:r>
              <a:rPr lang="en-SE" dirty="0"/>
              <a:t>Identify incoming electrons</a:t>
            </a:r>
            <a:endParaRPr lang="en-SE" baseline="30000" dirty="0"/>
          </a:p>
          <a:p>
            <a:r>
              <a:rPr lang="en-SE" dirty="0"/>
              <a:t>Recoil tracker (HPS)</a:t>
            </a:r>
          </a:p>
          <a:p>
            <a:pPr lvl="1"/>
            <a:r>
              <a:rPr lang="en-GB" dirty="0"/>
              <a:t>I</a:t>
            </a:r>
            <a:r>
              <a:rPr lang="en-SE" dirty="0"/>
              <a:t>dentify outgoing products of the interaction with the target</a:t>
            </a:r>
          </a:p>
          <a:p>
            <a:r>
              <a:rPr lang="en-SE" dirty="0"/>
              <a:t>Trigger Scintillator</a:t>
            </a:r>
          </a:p>
          <a:p>
            <a:pPr lvl="1"/>
            <a:r>
              <a:rPr lang="en-SE" dirty="0"/>
              <a:t>Electron counting for triggering purpose</a:t>
            </a:r>
          </a:p>
          <a:p>
            <a:r>
              <a:rPr lang="en-SE" dirty="0"/>
              <a:t>Electromagnetic Calorimeter (CMS)</a:t>
            </a:r>
          </a:p>
          <a:p>
            <a:pPr lvl="1"/>
            <a:r>
              <a:rPr lang="en-SE" dirty="0"/>
              <a:t>Catching and tracking products of the interaction with the target</a:t>
            </a:r>
          </a:p>
          <a:p>
            <a:r>
              <a:rPr lang="en-SE" dirty="0"/>
              <a:t>Hadronic calorimeter (Mu2e)</a:t>
            </a:r>
          </a:p>
          <a:p>
            <a:pPr lvl="1"/>
            <a:r>
              <a:rPr lang="en-SE" dirty="0"/>
              <a:t>Catching and identifying any nuclear products produced during any of the interactions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D2AE0-54EB-A142-B544-9C0341BBB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27CF6-7F42-8044-84FF-5A1E11715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68077-6843-E641-BEC5-D681A1E9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5</a:t>
            </a:fld>
            <a:endParaRPr lang="en-S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02E78B-962B-EA4F-A43D-1253C515A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44" y="1393079"/>
            <a:ext cx="6506551" cy="407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36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CB15A-794B-C64E-92EF-114172910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Hadronic Calorimeter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8597C-641C-6947-8200-2B884D194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533" y="1427216"/>
            <a:ext cx="5121686" cy="4062636"/>
          </a:xfrm>
        </p:spPr>
        <p:txBody>
          <a:bodyPr>
            <a:normAutofit fontScale="92500" lnSpcReduction="20000"/>
          </a:bodyPr>
          <a:lstStyle/>
          <a:p>
            <a:r>
              <a:rPr lang="en-SE" dirty="0"/>
              <a:t>Scintillator bars with wavelength shifting fibers read out with Silicon Photomultipliers (SiPMs)</a:t>
            </a:r>
          </a:p>
          <a:p>
            <a:r>
              <a:rPr lang="en-SE" dirty="0"/>
              <a:t>Mu2e based electronics</a:t>
            </a:r>
          </a:p>
          <a:p>
            <a:r>
              <a:rPr lang="en-SE" dirty="0"/>
              <a:t>Front End boards designed by Lund based on the same readout chip as the ECal</a:t>
            </a:r>
          </a:p>
          <a:p>
            <a:r>
              <a:rPr lang="en-SE" dirty="0"/>
              <a:t>Test setup being build at L</a:t>
            </a:r>
            <a:r>
              <a:rPr lang="en-GB" dirty="0"/>
              <a:t>u</a:t>
            </a:r>
            <a:r>
              <a:rPr lang="en-SE" dirty="0"/>
              <a:t>nd for prototyping</a:t>
            </a:r>
          </a:p>
          <a:p>
            <a:r>
              <a:rPr lang="en-SE" dirty="0"/>
              <a:t>Test Beam expected end of next year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58180-0F72-2E46-B3CD-A425F6D62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E43A3-45F4-7444-BB3F-74D95CC7A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5F5FC-BC23-0349-BE53-A86342AE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6</a:t>
            </a:fld>
            <a:endParaRPr lang="en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6C88FD-E394-6E46-97BD-A3BAE9F82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03" y="3639189"/>
            <a:ext cx="4494969" cy="2913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C36B5C-2C8B-B642-9620-1853892AA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015" y="4097841"/>
            <a:ext cx="1981762" cy="24551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0E9A73-64B1-844D-B9A4-ADCE82E47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09" y="664163"/>
            <a:ext cx="2180345" cy="29126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F733ED-0BCC-6D42-952E-AB1357C3C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8230" y="1653634"/>
            <a:ext cx="2315242" cy="19543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E23BF7-EDF2-FE42-8EF5-FE75AAD1F5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8777" y="0"/>
            <a:ext cx="4089989" cy="9059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1A6CF00-891D-A449-8062-50778EEE1C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8766" y="0"/>
            <a:ext cx="798410" cy="9076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A6986EE-08B0-314B-A24E-3D84D4E619D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354" y="664163"/>
            <a:ext cx="4441013" cy="139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81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312A6-8DBC-4041-9D32-01D2ED67E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Getting back to the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AC562-F884-1741-9E3E-DA351CA81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4EBF8-4B64-4646-963F-0FD0AABDF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3AE83-B02C-B84D-9E1C-76B1D6E75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7</a:t>
            </a:fld>
            <a:endParaRPr lang="en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24BA42-5357-8349-8E24-A90112205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47" y="1947207"/>
            <a:ext cx="5426528" cy="35221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F65E5B-964A-154F-ADA3-FDC053FAC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439" y="1941308"/>
            <a:ext cx="5535720" cy="35280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69743B-CD97-734A-BD95-45D2F417B240}"/>
              </a:ext>
            </a:extLst>
          </p:cNvPr>
          <p:cNvSpPr txBox="1"/>
          <p:nvPr/>
        </p:nvSpPr>
        <p:spPr>
          <a:xfrm>
            <a:off x="1693584" y="923687"/>
            <a:ext cx="26033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6600" dirty="0"/>
              <a:t>Signal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AB9EC-357D-CC41-96BB-6A238B9B0989}"/>
              </a:ext>
            </a:extLst>
          </p:cNvPr>
          <p:cNvSpPr txBox="1"/>
          <p:nvPr/>
        </p:nvSpPr>
        <p:spPr>
          <a:xfrm>
            <a:off x="6161460" y="917788"/>
            <a:ext cx="46061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6600" dirty="0"/>
              <a:t>Backgrounds</a:t>
            </a:r>
          </a:p>
        </p:txBody>
      </p:sp>
    </p:spTree>
    <p:extLst>
      <p:ext uri="{BB962C8B-B14F-4D97-AF65-F5344CB8AC3E}">
        <p14:creationId xmlns:p14="http://schemas.microsoft.com/office/powerpoint/2010/main" val="3743078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DA1C6-1FB2-7A4D-9680-63176E61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F1DDE-B532-9145-9454-CBF49FE45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121" y="1147812"/>
            <a:ext cx="4532543" cy="4927732"/>
          </a:xfrm>
        </p:spPr>
        <p:txBody>
          <a:bodyPr>
            <a:normAutofit fontScale="85000" lnSpcReduction="10000"/>
          </a:bodyPr>
          <a:lstStyle/>
          <a:p>
            <a:r>
              <a:rPr lang="en-SE" dirty="0"/>
              <a:t>In our sensitivity context every single rare background is challenging</a:t>
            </a:r>
          </a:p>
          <a:p>
            <a:r>
              <a:rPr lang="en-SE" dirty="0"/>
              <a:t>We do have handle with MC but modeling is an important element</a:t>
            </a:r>
          </a:p>
          <a:p>
            <a:r>
              <a:rPr lang="en-SE" dirty="0"/>
              <a:t>All of these are important not only for design of LDMX but also for the physics reach of the experiment</a:t>
            </a:r>
          </a:p>
          <a:p>
            <a:r>
              <a:rPr lang="en-SE" dirty="0">
                <a:solidFill>
                  <a:srgbClr val="000CFF"/>
                </a:solidFill>
              </a:rPr>
              <a:t>Any work </a:t>
            </a:r>
            <a:r>
              <a:rPr lang="en-SE" dirty="0"/>
              <a:t>at improving the understanding of any of those backgrounds is </a:t>
            </a:r>
            <a:r>
              <a:rPr lang="en-SE" dirty="0">
                <a:solidFill>
                  <a:srgbClr val="000CFF"/>
                </a:solidFill>
              </a:rPr>
              <a:t>directly impacting LDMX results</a:t>
            </a:r>
            <a:r>
              <a:rPr lang="en-SE" dirty="0"/>
              <a:t> but also </a:t>
            </a:r>
            <a:r>
              <a:rPr lang="en-SE" dirty="0">
                <a:solidFill>
                  <a:srgbClr val="000CFF"/>
                </a:solidFill>
              </a:rPr>
              <a:t>has applications outside of LDMX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C2880-C02E-2444-9CD1-5A66A02B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sv-SE"/>
              <a:t>2020-11-23</a:t>
            </a:r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A5E63-529C-994F-9FD7-5BAA70228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LDMX | G.Mullier | LundU | Partikeldagarna 2020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AD949-C36C-1C4B-8F63-4202E6F44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6C92-AF1E-A249-A4C6-5375F6B13982}" type="slidenum">
              <a:rPr lang="en-SE" smtClean="0"/>
              <a:t>8</a:t>
            </a:fld>
            <a:endParaRPr lang="en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D9FD69-8DB3-3443-83E6-678966B45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12" y="1073960"/>
            <a:ext cx="6872298" cy="448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7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766</Words>
  <Application>Microsoft Macintosh PowerPoint</Application>
  <PresentationFormat>Widescreen</PresentationFormat>
  <Paragraphs>102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Search for Light Dark Matter using a Primary Electron Beam</vt:lpstr>
      <vt:lpstr>Why dark matter?</vt:lpstr>
      <vt:lpstr>Dark Matter with an e- beam, Why?</vt:lpstr>
      <vt:lpstr>Fundamental idea</vt:lpstr>
      <vt:lpstr>The Light Dark Matter Experiment (LDMX) </vt:lpstr>
      <vt:lpstr>LDMX Detector</vt:lpstr>
      <vt:lpstr>Hadronic Calorimeter</vt:lpstr>
      <vt:lpstr>Getting back to the Physics</vt:lpstr>
      <vt:lpstr>Backgrounds</vt:lpstr>
      <vt:lpstr>Initiative for dark matter research</vt:lpstr>
      <vt:lpstr>Current development WP2</vt:lpstr>
      <vt:lpstr>In Summary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Light Dark Matter using a Primary Electron Beam</dc:title>
  <dc:creator>Mullier Geoffrey</dc:creator>
  <cp:lastModifiedBy>Mullier Geoffrey</cp:lastModifiedBy>
  <cp:revision>33</cp:revision>
  <dcterms:created xsi:type="dcterms:W3CDTF">2020-11-22T13:48:16Z</dcterms:created>
  <dcterms:modified xsi:type="dcterms:W3CDTF">2020-11-23T12:20:06Z</dcterms:modified>
</cp:coreProperties>
</file>