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1236" autoAdjust="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4E6AB-CEF7-472C-AB4B-DAB1CFE202CB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C9117-80F6-4DA3-8CB6-D2A4548027E3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2385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Introducera förkortningarna PU, HS och HL</a:t>
            </a:r>
          </a:p>
          <a:p>
            <a:endParaRPr lang="sv-SE" dirty="0"/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each bunch-crossing, around 200 interactions occur</a:t>
            </a: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interactions occur close in space, the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become difficult to discern from eachother</a:t>
            </a: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CERN moves into its HL-phase, utili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the HGTD to discern interactions in time, as shown in figure 1</a:t>
            </a: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 is to classif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tracks as PU or HS </a:t>
            </a:r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</a:t>
            </a:r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 a time to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HS interaction</a:t>
            </a:r>
            <a:endParaRPr lang="sr-Latn-R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current method uses a Boosted Decision Tree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which first clusters tracks and then chooses the best cluster as the HS interaction</a:t>
            </a:r>
            <a:endParaRPr lang="sr-Latn-R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y, 25% of clusters are not given a time at all while 5% are given a time solely based on PU tracks yielding an incorrect time. We want to improve this!</a:t>
            </a:r>
            <a:endParaRPr lang="en-S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C9117-80F6-4DA3-8CB6-D2A4548027E3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4632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Every event is represented as a graph, the netwrok then learns a set of graph representations.</a:t>
            </a:r>
          </a:p>
          <a:p>
            <a:r>
              <a:rPr lang="sv-SE" dirty="0"/>
              <a:t>Classify the HS-tracks to the HS-vertex and exclude PU-tracks.</a:t>
            </a:r>
          </a:p>
          <a:p>
            <a:r>
              <a:rPr lang="sv-SE" dirty="0"/>
              <a:t>In our prediction, even if the reconstruction is faulty, we can correctly classify tracks that have been assigned to different reconstructed vertices.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C9117-80F6-4DA3-8CB6-D2A4548027E3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44690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We will increase the training data to 120000 events</a:t>
            </a:r>
          </a:p>
          <a:p>
            <a:r>
              <a:rPr lang="sv-SE" dirty="0"/>
              <a:t>Figure 4 is very clean but only yields a time in 20% of the cases. Can be useful in some cases.</a:t>
            </a:r>
          </a:p>
          <a:p>
            <a:r>
              <a:rPr lang="sv-SE" dirty="0"/>
              <a:t>Figure 5 shows that 75% of the HS-vertices get an accurate time. There is thus a trade-off which can be chosen by the user. Our model is thus more flexible</a:t>
            </a:r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C9117-80F6-4DA3-8CB6-D2A4548027E3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538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4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9800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0762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5163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50027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204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95937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25892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4403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1218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0000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9192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1358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8944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153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8555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6470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EACB25B-3501-4614-946D-A675F9FEDA1E}" type="datetimeFigureOut">
              <a:rPr lang="en-SE" smtClean="0"/>
              <a:t>2020-11-23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812AED-BB12-4D10-8C50-405F36E3339E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93067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7E055-FC32-4C8B-B26A-F913F2FF3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6901921" cy="2971801"/>
          </a:xfrm>
        </p:spPr>
        <p:txBody>
          <a:bodyPr>
            <a:noAutofit/>
          </a:bodyPr>
          <a:lstStyle/>
          <a:p>
            <a:r>
              <a:rPr lang="en-US" sz="3200" b="0" i="0" dirty="0">
                <a:effectLst/>
                <a:latin typeface="Arial" panose="020B0604020202020204" pitchFamily="34" charset="0"/>
              </a:rPr>
              <a:t>Time determination of primary vertices with the ATLAS experiment’s High- Granularity Timing Detector (HGTD)</a:t>
            </a:r>
            <a:endParaRPr lang="en-SE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4833D-AF13-4FFF-940B-DDCF215562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Mattias Gullstrand and Stefan Mara</a:t>
            </a:r>
            <a:r>
              <a:rPr lang="sr-Latn-RS" dirty="0"/>
              <a:t>š</a:t>
            </a:r>
            <a:endParaRPr lang="sv-SE" dirty="0"/>
          </a:p>
          <a:p>
            <a:endParaRPr lang="sv-SE" dirty="0"/>
          </a:p>
          <a:p>
            <a:r>
              <a:rPr lang="sv-SE" dirty="0"/>
              <a:t>Supervised by Christian Ohm at KTH</a:t>
            </a:r>
          </a:p>
          <a:p>
            <a:r>
              <a:rPr lang="sv-SE" dirty="0"/>
              <a:t>23/11/2020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D0CEEBB-3EE1-406F-83D6-A5890449C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192" y="151539"/>
            <a:ext cx="811823" cy="81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20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7A037-80BC-4EB3-BC2A-74CC865E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829735"/>
          </a:xfrm>
        </p:spPr>
        <p:txBody>
          <a:bodyPr/>
          <a:lstStyle/>
          <a:p>
            <a:r>
              <a:rPr lang="sv-SE" dirty="0"/>
              <a:t>Problem formulation</a:t>
            </a:r>
            <a:endParaRPr lang="en-SE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B325F8-7BFD-44C9-BD91-751D43E5B66D}"/>
              </a:ext>
            </a:extLst>
          </p:cNvPr>
          <p:cNvGrpSpPr/>
          <p:nvPr/>
        </p:nvGrpSpPr>
        <p:grpSpPr>
          <a:xfrm>
            <a:off x="7963954" y="547621"/>
            <a:ext cx="3137433" cy="2826398"/>
            <a:chOff x="7724814" y="1515535"/>
            <a:chExt cx="3137433" cy="2826398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9709A7A1-8F4D-4C59-99FD-B2C13F990C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6232" y="1515535"/>
              <a:ext cx="3014598" cy="2226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D116FC3-F1B6-4754-BDC3-7526D0F71E6F}"/>
                </a:ext>
              </a:extLst>
            </p:cNvPr>
            <p:cNvSpPr txBox="1"/>
            <p:nvPr/>
          </p:nvSpPr>
          <p:spPr>
            <a:xfrm>
              <a:off x="7724814" y="3741769"/>
              <a:ext cx="313743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1: Visualisation of the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truth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interactions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 a single bunch crossing in the z-t plane. 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Taken from HGTD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Technical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Design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Report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(TDR), 2020.</a:t>
              </a:r>
              <a:endParaRPr lang="en-SE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E35950A-8248-4BBD-BCD5-44E3DC84F4F8}"/>
              </a:ext>
            </a:extLst>
          </p:cNvPr>
          <p:cNvGrpSpPr/>
          <p:nvPr/>
        </p:nvGrpSpPr>
        <p:grpSpPr>
          <a:xfrm>
            <a:off x="7954185" y="3457848"/>
            <a:ext cx="3559102" cy="2937082"/>
            <a:chOff x="7786231" y="4147038"/>
            <a:chExt cx="3559102" cy="2937082"/>
          </a:xfrm>
        </p:grpSpPr>
        <p:pic>
          <p:nvPicPr>
            <p:cNvPr id="5" name="Picture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D0389A73-0C9D-440C-AC41-9A7388B87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6231" y="4147038"/>
              <a:ext cx="3559102" cy="23322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62FA47-7D20-4DBD-BDDB-892DE77AD27D}"/>
                </a:ext>
              </a:extLst>
            </p:cNvPr>
            <p:cNvSpPr txBox="1"/>
            <p:nvPr/>
          </p:nvSpPr>
          <p:spPr>
            <a:xfrm>
              <a:off x="7786231" y="6483956"/>
              <a:ext cx="355910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2: BDT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results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predicted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HS clusters for all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trained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events in the VBF H 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invisible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data set.</a:t>
              </a:r>
            </a:p>
            <a:p>
              <a:pPr algn="ctr"/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Taken from HGTD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Technical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Design </a:t>
              </a:r>
              <a:r>
                <a:rPr lang="sv-SE" sz="1100" dirty="0" err="1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Report</a:t>
              </a:r>
              <a:r>
                <a:rPr lang="sv-SE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(TDR), 2020. </a:t>
              </a:r>
            </a:p>
          </p:txBody>
        </p:sp>
      </p:grp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EB6120F-0831-442D-B21D-AD7AD08E9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7102018" cy="6019800"/>
          </a:xfrm>
        </p:spPr>
        <p:txBody>
          <a:bodyPr>
            <a:normAutofit fontScale="70000" lnSpcReduction="20000"/>
          </a:bodyPr>
          <a:lstStyle/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Granularity Timing Detector (HGTD)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endParaRPr lang="sv-S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 = Pile-up, HS = Hard-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scatter</a:t>
            </a:r>
            <a:endParaRPr lang="sv-S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small space 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Difficult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to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separate</a:t>
            </a:r>
            <a:endParaRPr lang="sv-S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HGTD allows us, for the first time, to discern the interesting HS vertex from all the uninteresting pileup interactions in the time dimension </a:t>
            </a:r>
          </a:p>
          <a:p>
            <a:r>
              <a:rPr lang="sr-Latn-R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y, 25% of clusters are not given a time at all while 5% are given a time solely based on PU tracks yielding an incorrect time. We want to improve this!</a:t>
            </a:r>
          </a:p>
        </p:txBody>
      </p:sp>
      <p:pic>
        <p:nvPicPr>
          <p:cNvPr id="15" name="Platshållare för innehåll 4" descr="En bild som visar leksak, lastbil, trafik, gata&#10;&#10;Automatiskt genererad beskrivning">
            <a:extLst>
              <a:ext uri="{FF2B5EF4-FFF2-40B4-BE49-F238E27FC236}">
                <a16:creationId xmlns:a16="http://schemas.microsoft.com/office/drawing/2014/main" id="{13689FAA-4FC7-4E80-8977-D965206C0460}"/>
              </a:ext>
            </a:extLst>
          </p:cNvPr>
          <p:cNvPicPr>
            <a:picLocks noGrp="1"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20" b="94398" l="4516" r="95849">
                        <a14:foregroundMark x1="11508" y1="56162" x2="4661" y2="55602"/>
                        <a14:foregroundMark x1="36489" y1="15686" x2="70284" y2="10224"/>
                        <a14:foregroundMark x1="32775" y1="5882" x2="32338" y2="8964"/>
                        <a14:foregroundMark x1="91697" y1="35294" x2="93372" y2="64146"/>
                        <a14:foregroundMark x1="93372" y1="64146" x2="89439" y2="66387"/>
                        <a14:foregroundMark x1="89439" y1="66387" x2="85069" y2="64566"/>
                        <a14:foregroundMark x1="85069" y1="64566" x2="83540" y2="61625"/>
                        <a14:foregroundMark x1="93299" y1="21849" x2="95994" y2="33894"/>
                        <a14:foregroundMark x1="32921" y1="91036" x2="36125" y2="89916"/>
                        <a14:foregroundMark x1="17261" y1="92017" x2="19228" y2="91457"/>
                        <a14:foregroundMark x1="54552" y1="82633" x2="54552" y2="82633"/>
                        <a14:foregroundMark x1="55135" y1="87955" x2="55135" y2="87955"/>
                        <a14:foregroundMark x1="37363" y1="92857" x2="37363" y2="92857"/>
                        <a14:foregroundMark x1="18572" y1="94398" x2="18572" y2="94398"/>
                        <a14:foregroundMark x1="72542" y1="4622" x2="72542" y2="4622"/>
                        <a14:foregroundMark x1="34013" y1="6723" x2="34013" y2="6723"/>
                        <a14:foregroundMark x1="34304" y1="4202" x2="34887" y2="4762"/>
                        <a14:foregroundMark x1="72833" y1="2801" x2="72833" y2="2801"/>
                        <a14:foregroundMark x1="73052" y1="1120" x2="73052" y2="11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8" y="1311124"/>
            <a:ext cx="6952043" cy="3615265"/>
          </a:xfrm>
          <a:prstGeom prst="rect">
            <a:avLst/>
          </a:prstGeom>
        </p:spPr>
      </p:pic>
      <p:sp>
        <p:nvSpPr>
          <p:cNvPr id="12" name="TextBox 8">
            <a:extLst>
              <a:ext uri="{FF2B5EF4-FFF2-40B4-BE49-F238E27FC236}">
                <a16:creationId xmlns:a16="http://schemas.microsoft.com/office/drawing/2014/main" id="{FBDF6E83-76D2-FB44-A495-EFE305444497}"/>
              </a:ext>
            </a:extLst>
          </p:cNvPr>
          <p:cNvSpPr txBox="1"/>
          <p:nvPr/>
        </p:nvSpPr>
        <p:spPr>
          <a:xfrm>
            <a:off x="5688281" y="6554894"/>
            <a:ext cx="68034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TDR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available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at: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atlas.web.cern.ch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/Atlas/GROUPS/PHYSICS/UPGRADE/CERN-LHCC-2020-007/</a:t>
            </a:r>
            <a:endParaRPr lang="sv-SE" sz="11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0EB942B-DFA8-4D0C-8C45-ADC4CB39B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192" y="151539"/>
            <a:ext cx="811823" cy="81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55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7A037-80BC-4EB3-BC2A-74CC865E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685800"/>
            <a:ext cx="10656723" cy="829735"/>
          </a:xfrm>
        </p:spPr>
        <p:txBody>
          <a:bodyPr>
            <a:noAutofit/>
          </a:bodyPr>
          <a:lstStyle/>
          <a:p>
            <a:r>
              <a:rPr lang="sv-SE" sz="2800" dirty="0" err="1"/>
              <a:t>aDDressing</a:t>
            </a:r>
            <a:r>
              <a:rPr lang="sv-SE" sz="2800" dirty="0"/>
              <a:t> the problem </a:t>
            </a:r>
            <a:r>
              <a:rPr lang="sv-SE" sz="2800" dirty="0" err="1"/>
              <a:t>with</a:t>
            </a:r>
            <a:r>
              <a:rPr lang="sv-SE" sz="2800" dirty="0"/>
              <a:t> modern ML </a:t>
            </a:r>
            <a:r>
              <a:rPr lang="sv-SE" sz="2800" dirty="0" err="1"/>
              <a:t>Techniques</a:t>
            </a:r>
            <a:endParaRPr lang="en-S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B828A-E188-49AA-82B6-A2679EA04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1515534"/>
            <a:ext cx="9111721" cy="4089400"/>
          </a:xfrm>
        </p:spPr>
        <p:txBody>
          <a:bodyPr>
            <a:normAutofit/>
          </a:bodyPr>
          <a:lstStyle/>
          <a:p>
            <a:r>
              <a:rPr lang="sv-SE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Examine if a more elaborate machine learning architecture can determine the times of the HS vertices more accurately than the present boosted decision tree model</a:t>
            </a: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applying a graph convolutional network (GCN)</a:t>
            </a: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 representation </a:t>
            </a:r>
            <a:r>
              <a:rPr lang="sv-S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captures</a:t>
            </a:r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link between the reconstructed tracks and vertices</a:t>
            </a: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track information as features</a:t>
            </a: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Nodes are tracks</a:t>
            </a:r>
          </a:p>
          <a:p>
            <a:r>
              <a:rPr lang="sv-S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Edges are time and vertex links</a:t>
            </a:r>
          </a:p>
          <a:p>
            <a:pPr>
              <a:lnSpc>
                <a:spcPct val="110000"/>
              </a:lnSpc>
            </a:pPr>
            <a:r>
              <a:rPr lang="sv-SE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of graph representation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sv-SE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and prediction in figure 3</a:t>
            </a:r>
            <a:endParaRPr lang="sr-Latn-R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picture containing smoke, accessory, necklet, colorful&#10;&#10;Description automatically generated">
            <a:extLst>
              <a:ext uri="{FF2B5EF4-FFF2-40B4-BE49-F238E27FC236}">
                <a16:creationId xmlns:a16="http://schemas.microsoft.com/office/drawing/2014/main" id="{1532A980-612C-4BF6-8B05-3E5A549160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368" y="3305175"/>
            <a:ext cx="6054497" cy="30368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36F454-E41F-4D93-A3D2-ECB6E36468C7}"/>
              </a:ext>
            </a:extLst>
          </p:cNvPr>
          <p:cNvSpPr txBox="1"/>
          <p:nvPr/>
        </p:nvSpPr>
        <p:spPr>
          <a:xfrm>
            <a:off x="5790369" y="6342014"/>
            <a:ext cx="60544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3: One event (bunch crossing), trained on a GCN, represented as a graph with the truth information on the left and the predicted graph representation on the right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CCFE41D-AE14-4315-82C3-051D3453F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192" y="151539"/>
            <a:ext cx="811823" cy="81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13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7A037-80BC-4EB3-BC2A-74CC865E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9856788" cy="829735"/>
          </a:xfrm>
        </p:spPr>
        <p:txBody>
          <a:bodyPr>
            <a:normAutofit/>
          </a:bodyPr>
          <a:lstStyle/>
          <a:p>
            <a:r>
              <a:rPr lang="sv-SE" dirty="0"/>
              <a:t>Preliminary results and comparison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B828A-E188-49AA-82B6-A2679EA04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1515535"/>
            <a:ext cx="10823577" cy="1735666"/>
          </a:xfrm>
        </p:spPr>
        <p:txBody>
          <a:bodyPr>
            <a:noAutofit/>
          </a:bodyPr>
          <a:lstStyle/>
          <a:p>
            <a:r>
              <a:rPr lang="sv-SE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show good predictive ability when focused solely on precision (figure 4)</a:t>
            </a:r>
          </a:p>
          <a:p>
            <a:r>
              <a:rPr lang="sv-SE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trained on 12500 events while prioritizing recall we got similar results to the BDT (figure 5 &amp; 6)</a:t>
            </a:r>
          </a:p>
          <a:p>
            <a:r>
              <a:rPr lang="sv-SE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step is to train on more events, perform variable importance analysis, hyperparameter tuning and examine potential preprocessing alternatives</a:t>
            </a:r>
          </a:p>
        </p:txBody>
      </p:sp>
      <p:pic>
        <p:nvPicPr>
          <p:cNvPr id="7" name="Picture 6" descr="Chart, bar chart, waterfall chart&#10;&#10;Description automatically generated">
            <a:extLst>
              <a:ext uri="{FF2B5EF4-FFF2-40B4-BE49-F238E27FC236}">
                <a16:creationId xmlns:a16="http://schemas.microsoft.com/office/drawing/2014/main" id="{22EEA681-B3CD-465E-8216-8D6E06B28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142" y="3429000"/>
            <a:ext cx="3600141" cy="2443356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C2BC00E5-7D8B-43CF-BF42-A0889CAF98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5"/>
          <a:stretch/>
        </p:blipFill>
        <p:spPr>
          <a:xfrm>
            <a:off x="7888928" y="3429000"/>
            <a:ext cx="3798248" cy="24406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C7F72C-2623-4706-89CE-E3302DFE45B5}"/>
              </a:ext>
            </a:extLst>
          </p:cNvPr>
          <p:cNvSpPr txBox="1"/>
          <p:nvPr/>
        </p:nvSpPr>
        <p:spPr>
          <a:xfrm>
            <a:off x="504823" y="5869662"/>
            <a:ext cx="36001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4: Correctly assigned vertices when prioritizing precision. Nuimber of events = 6250 (our results from the testdata)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FF9CBA-2E65-4E45-B746-B739CDC5B1D3}"/>
              </a:ext>
            </a:extLst>
          </p:cNvPr>
          <p:cNvSpPr txBox="1"/>
          <p:nvPr/>
        </p:nvSpPr>
        <p:spPr>
          <a:xfrm>
            <a:off x="4196607" y="5869662"/>
            <a:ext cx="36001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5: Correctly assigned vertices when prioritizing recall. Number of events = 6250 (our results from the testdata)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3F6D92-BDC8-4B1C-91E8-2D32A411FC3E}"/>
              </a:ext>
            </a:extLst>
          </p:cNvPr>
          <p:cNvSpPr txBox="1"/>
          <p:nvPr/>
        </p:nvSpPr>
        <p:spPr>
          <a:xfrm>
            <a:off x="7887856" y="5869662"/>
            <a:ext cx="3798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6: BDT results of predicted HS clusters for all trained events in the VBF H 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invisible data set (TDR results)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277FE13B-9A32-8B4F-A661-E7374272A4B6}"/>
              </a:ext>
            </a:extLst>
          </p:cNvPr>
          <p:cNvSpPr txBox="1"/>
          <p:nvPr/>
        </p:nvSpPr>
        <p:spPr>
          <a:xfrm>
            <a:off x="5688281" y="6554894"/>
            <a:ext cx="68034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TDR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available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at: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atlas.web.cern.ch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/Atlas/GROUPS/PHYSICS/UPGRADE/CERN-LHCC-2020-007/</a:t>
            </a:r>
            <a:endParaRPr lang="sv-SE" sz="11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3" name="Picture 4" descr="Chart, bar chart, waterfall chart&#10;&#10;Description automatically generated">
            <a:extLst>
              <a:ext uri="{FF2B5EF4-FFF2-40B4-BE49-F238E27FC236}">
                <a16:creationId xmlns:a16="http://schemas.microsoft.com/office/drawing/2014/main" id="{91DB570D-217E-D546-929F-68DAED71EA3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3" r="1296"/>
          <a:stretch/>
        </p:blipFill>
        <p:spPr>
          <a:xfrm>
            <a:off x="505358" y="3429909"/>
            <a:ext cx="3600140" cy="2445139"/>
          </a:xfrm>
          <a:prstGeom prst="rect">
            <a:avLst/>
          </a:prstGeom>
        </p:spPr>
      </p:pic>
      <p:sp>
        <p:nvSpPr>
          <p:cNvPr id="17" name="TextBox 3">
            <a:extLst>
              <a:ext uri="{FF2B5EF4-FFF2-40B4-BE49-F238E27FC236}">
                <a16:creationId xmlns:a16="http://schemas.microsoft.com/office/drawing/2014/main" id="{8DBD16C1-A189-584A-B53C-8B197FD34077}"/>
              </a:ext>
            </a:extLst>
          </p:cNvPr>
          <p:cNvSpPr txBox="1"/>
          <p:nvPr/>
        </p:nvSpPr>
        <p:spPr>
          <a:xfrm>
            <a:off x="811920" y="3493623"/>
            <a:ext cx="1492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b="1" i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ATLAS </a:t>
            </a:r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Simulation</a:t>
            </a:r>
          </a:p>
          <a:p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in progress</a:t>
            </a: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B76B1A79-3616-6841-BBD5-19B06D3CC15D}"/>
              </a:ext>
            </a:extLst>
          </p:cNvPr>
          <p:cNvSpPr txBox="1"/>
          <p:nvPr/>
        </p:nvSpPr>
        <p:spPr>
          <a:xfrm>
            <a:off x="6213213" y="3505546"/>
            <a:ext cx="1492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b="1" i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ATLAS </a:t>
            </a:r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Simulation</a:t>
            </a:r>
          </a:p>
          <a:p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in progress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4DFBEB9-2085-4FC9-ABE5-F2D0097D1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192" y="151539"/>
            <a:ext cx="811823" cy="81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82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104CEDB1-3EE5-42C9-875D-8A1370B34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38" y="2404462"/>
            <a:ext cx="3658153" cy="2489342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6C710390-701D-46CE-A173-29D5FE7BE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79" y="2404462"/>
            <a:ext cx="3625532" cy="2489342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669ED6B7-BBAC-46C8-B54A-818055B2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9"/>
          <a:stretch/>
        </p:blipFill>
        <p:spPr>
          <a:xfrm>
            <a:off x="8012999" y="2404462"/>
            <a:ext cx="3552865" cy="24898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C6DE0C-6274-44D5-81D6-9D2DDC72FA6A}"/>
              </a:ext>
            </a:extLst>
          </p:cNvPr>
          <p:cNvSpPr txBox="1"/>
          <p:nvPr/>
        </p:nvSpPr>
        <p:spPr>
          <a:xfrm>
            <a:off x="590337" y="4893804"/>
            <a:ext cx="36581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7: Time deviation between predicted HS interaction and true HS interaction when prioritizing precision.</a:t>
            </a:r>
          </a:p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events = 875 (our results from the testdata that have a time)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D1C16-DA78-4B64-8194-F0C8EC63F6BA}"/>
              </a:ext>
            </a:extLst>
          </p:cNvPr>
          <p:cNvSpPr txBox="1"/>
          <p:nvPr/>
        </p:nvSpPr>
        <p:spPr>
          <a:xfrm>
            <a:off x="4317764" y="4893804"/>
            <a:ext cx="362553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8: Time deviation between predicted HS interaction and true HS interaction when prioritizing recall.</a:t>
            </a:r>
          </a:p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events = 4735 (our results from the testdata)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9553E5-3070-40DA-A6BE-536F2D7B25B9}"/>
              </a:ext>
            </a:extLst>
          </p:cNvPr>
          <p:cNvSpPr txBox="1"/>
          <p:nvPr/>
        </p:nvSpPr>
        <p:spPr>
          <a:xfrm>
            <a:off x="8012569" y="4893803"/>
            <a:ext cx="35528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9: BDT results of predicted times for HS interactions and true HS interactions for all trained events in the VBF H 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invisible data set (TDR results)</a:t>
            </a:r>
            <a:endParaRPr lang="en-S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7157BF1-94B3-4933-A98B-B380C22B2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9856788" cy="829735"/>
          </a:xfrm>
        </p:spPr>
        <p:txBody>
          <a:bodyPr>
            <a:normAutofit/>
          </a:bodyPr>
          <a:lstStyle/>
          <a:p>
            <a:r>
              <a:rPr lang="sv-SE" dirty="0"/>
              <a:t>Appendix</a:t>
            </a:r>
            <a:endParaRPr lang="en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450A0-C922-8947-9760-CD6D945E64D9}"/>
              </a:ext>
            </a:extLst>
          </p:cNvPr>
          <p:cNvSpPr txBox="1"/>
          <p:nvPr/>
        </p:nvSpPr>
        <p:spPr>
          <a:xfrm>
            <a:off x="5688281" y="6554894"/>
            <a:ext cx="68034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TDR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available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at: 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sv-S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atlas.web.cern.ch</a:t>
            </a:r>
            <a:r>
              <a:rPr lang="sv-S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/Atlas/GROUPS/PHYSICS/UPGRADE/CERN-LHCC-2020-007/</a:t>
            </a:r>
            <a:endParaRPr lang="sv-SE" sz="11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6AC22B31-FA06-5845-AF10-01ACD62BA4D6}"/>
              </a:ext>
            </a:extLst>
          </p:cNvPr>
          <p:cNvSpPr txBox="1"/>
          <p:nvPr/>
        </p:nvSpPr>
        <p:spPr>
          <a:xfrm>
            <a:off x="926440" y="2512171"/>
            <a:ext cx="1492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b="1" i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ATLAS </a:t>
            </a:r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Simulation</a:t>
            </a:r>
          </a:p>
          <a:p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in progress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C8FBEA1F-AEBE-4047-8C93-D0E1012397E5}"/>
              </a:ext>
            </a:extLst>
          </p:cNvPr>
          <p:cNvSpPr txBox="1"/>
          <p:nvPr/>
        </p:nvSpPr>
        <p:spPr>
          <a:xfrm>
            <a:off x="4584593" y="2512171"/>
            <a:ext cx="1492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b="1" i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ATLAS </a:t>
            </a:r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Simulation</a:t>
            </a:r>
          </a:p>
          <a:p>
            <a:r>
              <a:rPr lang="en-SE" sz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in progress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E2D49BB-0F7C-49AF-A065-3D6F67587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0192" y="151539"/>
            <a:ext cx="811823" cy="81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73017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801</TotalTime>
  <Words>866</Words>
  <Application>Microsoft Office PowerPoint</Application>
  <PresentationFormat>Widescreen</PresentationFormat>
  <Paragraphs>79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Helvetica Neue</vt:lpstr>
      <vt:lpstr>Times New Roman</vt:lpstr>
      <vt:lpstr>Wingdings 3</vt:lpstr>
      <vt:lpstr>Slice</vt:lpstr>
      <vt:lpstr>Time determination of primary vertices with the ATLAS experiment’s High- Granularity Timing Detector (HGTD)</vt:lpstr>
      <vt:lpstr>Problem formulation</vt:lpstr>
      <vt:lpstr>aDDressing the problem with modern ML Techniques</vt:lpstr>
      <vt:lpstr>Preliminary results and comparison</vt:lpstr>
      <vt:lpstr>Appendix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determination of primary vertices with the ATLAS-experiment’s High-Granularity Timing Detector (HGTD)</dc:title>
  <dc:creator>Stefan Maras</dc:creator>
  <cp:lastModifiedBy>Stefan Maras</cp:lastModifiedBy>
  <cp:revision>29</cp:revision>
  <dcterms:created xsi:type="dcterms:W3CDTF">2020-11-06T14:17:39Z</dcterms:created>
  <dcterms:modified xsi:type="dcterms:W3CDTF">2020-11-23T10:41:18Z</dcterms:modified>
</cp:coreProperties>
</file>