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0"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788" autoAdjust="0"/>
    <p:restoredTop sz="94660"/>
  </p:normalViewPr>
  <p:slideViewPr>
    <p:cSldViewPr snapToGrid="0">
      <p:cViewPr varScale="1">
        <p:scale>
          <a:sx n="94" d="100"/>
          <a:sy n="94" d="100"/>
        </p:scale>
        <p:origin x="114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B3C3E"/>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3B3C3E"/>
                </a:solidFill>
              </a:defRPr>
            </a:lvl1pPr>
            <a:lvl2pPr>
              <a:defRPr>
                <a:solidFill>
                  <a:srgbClr val="3B3C3E"/>
                </a:solidFill>
              </a:defRPr>
            </a:lvl2pPr>
            <a:lvl3pPr>
              <a:defRPr>
                <a:solidFill>
                  <a:srgbClr val="3B3C3E"/>
                </a:solidFill>
              </a:defRPr>
            </a:lvl3pPr>
            <a:lvl4pPr>
              <a:defRPr>
                <a:solidFill>
                  <a:srgbClr val="3B3C3E"/>
                </a:solidFill>
              </a:defRPr>
            </a:lvl4pPr>
            <a:lvl5pPr>
              <a:defRPr>
                <a:solidFill>
                  <a:srgbClr val="3B3C3E"/>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6" y="6356352"/>
            <a:ext cx="1863817" cy="365125"/>
          </a:xfrm>
        </p:spPr>
        <p:txBody>
          <a:bodyPr/>
          <a:lstStyle>
            <a:lvl1pPr>
              <a:defRPr sz="1000">
                <a:solidFill>
                  <a:schemeClr val="bg1"/>
                </a:solidFill>
                <a:latin typeface="Arial"/>
                <a:cs typeface="Arial"/>
              </a:defRPr>
            </a:lvl1pPr>
          </a:lstStyle>
          <a:p>
            <a:r>
              <a:rPr lang="en-US">
                <a:solidFill>
                  <a:prstClr val="white"/>
                </a:solidFill>
              </a:rPr>
              <a:t>December 12th, 2018</a:t>
            </a:r>
            <a:endParaRPr lang="en-US" dirty="0">
              <a:solidFill>
                <a:prstClr val="white"/>
              </a:solidFill>
            </a:endParaRPr>
          </a:p>
        </p:txBody>
      </p:sp>
      <p:sp>
        <p:nvSpPr>
          <p:cNvPr id="5" name="Footer Placeholder 4"/>
          <p:cNvSpPr>
            <a:spLocks noGrp="1"/>
          </p:cNvSpPr>
          <p:nvPr>
            <p:ph type="ftr" sz="quarter" idx="11"/>
          </p:nvPr>
        </p:nvSpPr>
        <p:spPr>
          <a:xfrm>
            <a:off x="2473417" y="6356352"/>
            <a:ext cx="3860800" cy="365125"/>
          </a:xfrm>
        </p:spPr>
        <p:txBody>
          <a:bodyPr/>
          <a:lstStyle>
            <a:lvl1pPr>
              <a:defRPr sz="1000">
                <a:solidFill>
                  <a:schemeClr val="bg1"/>
                </a:solidFill>
                <a:latin typeface="Arial"/>
                <a:cs typeface="Arial"/>
              </a:defRPr>
            </a:lvl1pPr>
          </a:lstStyle>
          <a:p>
            <a:r>
              <a:rPr lang="fr-FR">
                <a:solidFill>
                  <a:prstClr val="white"/>
                </a:solidFill>
              </a:rPr>
              <a:t>n-n' at ANNI</a:t>
            </a:r>
            <a:endParaRPr lang="en-US" dirty="0">
              <a:solidFill>
                <a:prstClr val="white"/>
              </a:solidFill>
            </a:endParaRPr>
          </a:p>
        </p:txBody>
      </p:sp>
      <p:sp>
        <p:nvSpPr>
          <p:cNvPr id="6" name="Slide Number Placeholder 5"/>
          <p:cNvSpPr>
            <a:spLocks noGrp="1"/>
          </p:cNvSpPr>
          <p:nvPr>
            <p:ph type="sldNum" sz="quarter" idx="12"/>
          </p:nvPr>
        </p:nvSpPr>
        <p:spPr>
          <a:xfrm>
            <a:off x="6334217" y="6356352"/>
            <a:ext cx="2844800" cy="365125"/>
          </a:xfrm>
        </p:spPr>
        <p:txBody>
          <a:bodyPr/>
          <a:lstStyle>
            <a:lvl1pPr>
              <a:defRPr sz="1000">
                <a:solidFill>
                  <a:schemeClr val="bg1"/>
                </a:solidFill>
                <a:latin typeface="Arial"/>
                <a:cs typeface="Arial"/>
              </a:defRPr>
            </a:lvl1pPr>
          </a:lstStyle>
          <a:p>
            <a:fld id="{051C7006-7120-F341-A188-F97DDD91308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616712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Quote or Text Block">
    <p:bg>
      <p:bgPr>
        <a:solidFill>
          <a:srgbClr val="FD6D0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229555"/>
            <a:ext cx="10972800" cy="1143000"/>
          </a:xfrm>
        </p:spPr>
        <p:txBody>
          <a:bodyPr>
            <a:normAutofit/>
          </a:bodyPr>
          <a:lstStyle>
            <a:lvl1pPr algn="ctr">
              <a:defRPr sz="3600" b="0">
                <a:solidFill>
                  <a:schemeClr val="bg1"/>
                </a:solidFill>
                <a:latin typeface="Georgia"/>
                <a:cs typeface="Georgia"/>
              </a:defRPr>
            </a:lvl1pPr>
          </a:lstStyle>
          <a:p>
            <a:r>
              <a:rPr lang="en-US" dirty="0"/>
              <a:t>“Click to edit Master title style”</a:t>
            </a:r>
          </a:p>
        </p:txBody>
      </p:sp>
      <p:sp>
        <p:nvSpPr>
          <p:cNvPr id="3" name="Date Placeholder 2"/>
          <p:cNvSpPr>
            <a:spLocks noGrp="1"/>
          </p:cNvSpPr>
          <p:nvPr>
            <p:ph type="dt" sz="half" idx="10"/>
          </p:nvPr>
        </p:nvSpPr>
        <p:spPr/>
        <p:txBody>
          <a:bodyPr/>
          <a:lstStyle/>
          <a:p>
            <a:r>
              <a:rPr lang="en-US">
                <a:solidFill>
                  <a:prstClr val="white"/>
                </a:solidFill>
              </a:rPr>
              <a:t>December 12th, 2018</a:t>
            </a:r>
            <a:endParaRPr lang="en-US" dirty="0">
              <a:solidFill>
                <a:prstClr val="white"/>
              </a:solidFill>
            </a:endParaRPr>
          </a:p>
        </p:txBody>
      </p:sp>
      <p:sp>
        <p:nvSpPr>
          <p:cNvPr id="4" name="Footer Placeholder 3"/>
          <p:cNvSpPr>
            <a:spLocks noGrp="1"/>
          </p:cNvSpPr>
          <p:nvPr>
            <p:ph type="ftr" sz="quarter" idx="11"/>
          </p:nvPr>
        </p:nvSpPr>
        <p:spPr/>
        <p:txBody>
          <a:bodyPr/>
          <a:lstStyle/>
          <a:p>
            <a:r>
              <a:rPr lang="fr-FR">
                <a:solidFill>
                  <a:prstClr val="white"/>
                </a:solidFill>
              </a:rPr>
              <a:t>n-n' at ANNI</a:t>
            </a:r>
            <a:endParaRPr lang="en-US" dirty="0">
              <a:solidFill>
                <a:prstClr val="white"/>
              </a:solidFill>
            </a:endParaRPr>
          </a:p>
        </p:txBody>
      </p:sp>
      <p:sp>
        <p:nvSpPr>
          <p:cNvPr id="5" name="Slide Number Placeholder 4"/>
          <p:cNvSpPr>
            <a:spLocks noGrp="1"/>
          </p:cNvSpPr>
          <p:nvPr>
            <p:ph type="sldNum" sz="quarter" idx="12"/>
          </p:nvPr>
        </p:nvSpPr>
        <p:spPr/>
        <p:txBody>
          <a:bodyPr/>
          <a:lstStyle/>
          <a:p>
            <a:fld id="{051C7006-7120-F341-A188-F97DDD91308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167109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normAutofit/>
          </a:bodyPr>
          <a:lstStyle>
            <a:lvl1pPr algn="l">
              <a:defRPr sz="2800"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r>
              <a:rPr lang="en-US">
                <a:solidFill>
                  <a:prstClr val="white"/>
                </a:solidFill>
              </a:rPr>
              <a:t>December 12th, 2018</a:t>
            </a:r>
          </a:p>
        </p:txBody>
      </p:sp>
      <p:sp>
        <p:nvSpPr>
          <p:cNvPr id="5" name="Footer Placeholder 4"/>
          <p:cNvSpPr>
            <a:spLocks noGrp="1"/>
          </p:cNvSpPr>
          <p:nvPr>
            <p:ph type="ftr" sz="quarter" idx="11"/>
          </p:nvPr>
        </p:nvSpPr>
        <p:spPr/>
        <p:txBody>
          <a:bodyPr/>
          <a:lstStyle/>
          <a:p>
            <a:r>
              <a:rPr lang="fr-FR">
                <a:solidFill>
                  <a:prstClr val="white"/>
                </a:solidFill>
              </a:rPr>
              <a:t>n-n' at ANNI</a:t>
            </a:r>
            <a:endParaRPr lang="en-US">
              <a:solidFill>
                <a:prstClr val="white"/>
              </a:solidFill>
            </a:endParaRPr>
          </a:p>
        </p:txBody>
      </p:sp>
      <p:sp>
        <p:nvSpPr>
          <p:cNvPr id="6" name="Slide Number Placeholder 5"/>
          <p:cNvSpPr>
            <a:spLocks noGrp="1"/>
          </p:cNvSpPr>
          <p:nvPr>
            <p:ph type="sldNum" sz="quarter" idx="12"/>
          </p:nvPr>
        </p:nvSpPr>
        <p:spPr/>
        <p:txBody>
          <a:bodyPr/>
          <a:lstStyle/>
          <a:p>
            <a:fld id="{051C7006-7120-F341-A188-F97DDD913081}"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514352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range Section Header">
    <p:bg>
      <p:bgPr>
        <a:solidFill>
          <a:srgbClr val="FD6D08"/>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solidFill>
                  <a:prstClr val="white"/>
                </a:solidFill>
              </a:rPr>
              <a:t>December 12th, 2018</a:t>
            </a:r>
            <a:endParaRPr lang="en-US" dirty="0">
              <a:solidFill>
                <a:prstClr val="white"/>
              </a:solidFill>
            </a:endParaRPr>
          </a:p>
        </p:txBody>
      </p:sp>
      <p:sp>
        <p:nvSpPr>
          <p:cNvPr id="4" name="Footer Placeholder 3"/>
          <p:cNvSpPr>
            <a:spLocks noGrp="1"/>
          </p:cNvSpPr>
          <p:nvPr>
            <p:ph type="ftr" sz="quarter" idx="11"/>
          </p:nvPr>
        </p:nvSpPr>
        <p:spPr/>
        <p:txBody>
          <a:bodyPr/>
          <a:lstStyle/>
          <a:p>
            <a:r>
              <a:rPr lang="fr-FR">
                <a:solidFill>
                  <a:prstClr val="white"/>
                </a:solidFill>
              </a:rPr>
              <a:t>n-n' at ANNI</a:t>
            </a:r>
            <a:endParaRPr lang="en-US" dirty="0">
              <a:solidFill>
                <a:prstClr val="white"/>
              </a:solidFill>
            </a:endParaRPr>
          </a:p>
        </p:txBody>
      </p:sp>
      <p:sp>
        <p:nvSpPr>
          <p:cNvPr id="5" name="Slide Number Placeholder 4"/>
          <p:cNvSpPr>
            <a:spLocks noGrp="1"/>
          </p:cNvSpPr>
          <p:nvPr>
            <p:ph type="sldNum" sz="quarter" idx="12"/>
          </p:nvPr>
        </p:nvSpPr>
        <p:spPr/>
        <p:txBody>
          <a:bodyPr/>
          <a:lstStyle/>
          <a:p>
            <a:fld id="{051C7006-7120-F341-A188-F97DDD913081}" type="slidenum">
              <a:rPr lang="en-US" smtClean="0">
                <a:solidFill>
                  <a:prstClr val="white"/>
                </a:solidFill>
              </a:rPr>
              <a:pPr/>
              <a:t>‹#›</a:t>
            </a:fld>
            <a:endParaRPr lang="en-US" dirty="0">
              <a:solidFill>
                <a:prstClr val="white"/>
              </a:solidFill>
            </a:endParaRPr>
          </a:p>
        </p:txBody>
      </p:sp>
      <p:sp>
        <p:nvSpPr>
          <p:cNvPr id="6" name="Title 1"/>
          <p:cNvSpPr>
            <a:spLocks noGrp="1"/>
          </p:cNvSpPr>
          <p:nvPr>
            <p:ph type="title"/>
          </p:nvPr>
        </p:nvSpPr>
        <p:spPr>
          <a:xfrm>
            <a:off x="963084" y="4406901"/>
            <a:ext cx="10363200" cy="1362075"/>
          </a:xfrm>
        </p:spPr>
        <p:txBody>
          <a:bodyPr anchor="t">
            <a:normAutofit/>
          </a:bodyPr>
          <a:lstStyle>
            <a:lvl1pPr algn="l">
              <a:defRPr sz="2800" b="1" cap="all">
                <a:solidFill>
                  <a:schemeClr val="bg1"/>
                </a:solidFill>
              </a:defRPr>
            </a:lvl1pPr>
          </a:lstStyle>
          <a:p>
            <a:r>
              <a:rPr lang="en-US" dirty="0"/>
              <a:t>Click to edit Master title style</a:t>
            </a:r>
          </a:p>
        </p:txBody>
      </p:sp>
      <p:sp>
        <p:nvSpPr>
          <p:cNvPr id="7" name="Text Placeholder 2"/>
          <p:cNvSpPr>
            <a:spLocks noGrp="1"/>
          </p:cNvSpPr>
          <p:nvPr>
            <p:ph type="body" idx="1"/>
          </p:nvPr>
        </p:nvSpPr>
        <p:spPr>
          <a:xfrm>
            <a:off x="963084" y="2906713"/>
            <a:ext cx="10363200" cy="1500187"/>
          </a:xfrm>
        </p:spPr>
        <p:txBody>
          <a:bodyPr anchor="b"/>
          <a:lstStyle>
            <a:lvl1pPr marL="0" indent="0">
              <a:buNone/>
              <a:defRPr sz="2000">
                <a:solidFill>
                  <a:schemeClr val="bg1"/>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1014769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solidFill>
                  <a:prstClr val="white"/>
                </a:solidFill>
              </a:rPr>
              <a:t>December 12th, 2018</a:t>
            </a:r>
          </a:p>
        </p:txBody>
      </p:sp>
      <p:sp>
        <p:nvSpPr>
          <p:cNvPr id="6" name="Footer Placeholder 5"/>
          <p:cNvSpPr>
            <a:spLocks noGrp="1"/>
          </p:cNvSpPr>
          <p:nvPr>
            <p:ph type="ftr" sz="quarter" idx="11"/>
          </p:nvPr>
        </p:nvSpPr>
        <p:spPr/>
        <p:txBody>
          <a:bodyPr/>
          <a:lstStyle/>
          <a:p>
            <a:r>
              <a:rPr lang="fr-FR">
                <a:solidFill>
                  <a:prstClr val="white"/>
                </a:solidFill>
              </a:rPr>
              <a:t>n-n' at ANNI</a:t>
            </a:r>
            <a:endParaRPr lang="en-US">
              <a:solidFill>
                <a:prstClr val="white"/>
              </a:solidFill>
            </a:endParaRPr>
          </a:p>
        </p:txBody>
      </p:sp>
      <p:sp>
        <p:nvSpPr>
          <p:cNvPr id="7" name="Slide Number Placeholder 6"/>
          <p:cNvSpPr>
            <a:spLocks noGrp="1"/>
          </p:cNvSpPr>
          <p:nvPr>
            <p:ph type="sldNum" sz="quarter" idx="12"/>
          </p:nvPr>
        </p:nvSpPr>
        <p:spPr/>
        <p:txBody>
          <a:bodyPr/>
          <a:lstStyle/>
          <a:p>
            <a:fld id="{051C7006-7120-F341-A188-F97DDD913081}"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206616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09601" y="1535113"/>
            <a:ext cx="5386917"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1"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73" y="1535113"/>
            <a:ext cx="5389033"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3"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solidFill>
                  <a:prstClr val="white"/>
                </a:solidFill>
              </a:rPr>
              <a:t>December 12th, 2018</a:t>
            </a:r>
          </a:p>
        </p:txBody>
      </p:sp>
      <p:sp>
        <p:nvSpPr>
          <p:cNvPr id="8" name="Footer Placeholder 7"/>
          <p:cNvSpPr>
            <a:spLocks noGrp="1"/>
          </p:cNvSpPr>
          <p:nvPr>
            <p:ph type="ftr" sz="quarter" idx="11"/>
          </p:nvPr>
        </p:nvSpPr>
        <p:spPr/>
        <p:txBody>
          <a:bodyPr/>
          <a:lstStyle/>
          <a:p>
            <a:r>
              <a:rPr lang="fr-FR">
                <a:solidFill>
                  <a:prstClr val="white"/>
                </a:solidFill>
              </a:rPr>
              <a:t>n-n' at ANNI</a:t>
            </a:r>
            <a:endParaRPr lang="en-US">
              <a:solidFill>
                <a:prstClr val="white"/>
              </a:solidFill>
            </a:endParaRPr>
          </a:p>
        </p:txBody>
      </p:sp>
      <p:sp>
        <p:nvSpPr>
          <p:cNvPr id="9" name="Slide Number Placeholder 8"/>
          <p:cNvSpPr>
            <a:spLocks noGrp="1"/>
          </p:cNvSpPr>
          <p:nvPr>
            <p:ph type="sldNum" sz="quarter" idx="12"/>
          </p:nvPr>
        </p:nvSpPr>
        <p:spPr/>
        <p:txBody>
          <a:bodyPr/>
          <a:lstStyle/>
          <a:p>
            <a:fld id="{051C7006-7120-F341-A188-F97DDD913081}"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214119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5395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6183996"/>
            <a:ext cx="12192000" cy="674005"/>
          </a:xfrm>
          <a:prstGeom prst="rect">
            <a:avLst/>
          </a:prstGeom>
          <a:solidFill>
            <a:srgbClr val="FD6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en-US" sz="1800">
              <a:solidFill>
                <a:prstClr val="white"/>
              </a:solidFill>
            </a:endParaRPr>
          </a:p>
        </p:txBody>
      </p:sp>
      <p:pic>
        <p:nvPicPr>
          <p:cNvPr id="11" name="Picture 10" descr="UT_logo_RIGHT_KNOCKOUT.eps"/>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10117529" y="6305027"/>
            <a:ext cx="1948569" cy="434804"/>
          </a:xfrm>
          <a:prstGeom prst="rect">
            <a:avLst/>
          </a:prstGeom>
        </p:spPr>
      </p:pic>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6" y="6356352"/>
            <a:ext cx="1747479" cy="365125"/>
          </a:xfrm>
          <a:prstGeom prst="rect">
            <a:avLst/>
          </a:prstGeom>
        </p:spPr>
        <p:txBody>
          <a:bodyPr vert="horz" lIns="91440" tIns="45720" rIns="91440" bIns="45720" rtlCol="0" anchor="ctr"/>
          <a:lstStyle>
            <a:lvl1pPr algn="l">
              <a:defRPr sz="1000">
                <a:solidFill>
                  <a:schemeClr val="bg1"/>
                </a:solidFill>
                <a:latin typeface="Arial"/>
                <a:cs typeface="Arial"/>
              </a:defRPr>
            </a:lvl1pPr>
          </a:lstStyle>
          <a:p>
            <a:pPr defTabSz="609585"/>
            <a:r>
              <a:rPr lang="en-US" smtClean="0">
                <a:solidFill>
                  <a:prstClr val="white"/>
                </a:solidFill>
              </a:rPr>
              <a:t>December 12th, 2018</a:t>
            </a:r>
            <a:endParaRPr lang="en-US" dirty="0">
              <a:solidFill>
                <a:prstClr val="white"/>
              </a:solidFill>
            </a:endParaRPr>
          </a:p>
        </p:txBody>
      </p:sp>
      <p:sp>
        <p:nvSpPr>
          <p:cNvPr id="5" name="Footer Placeholder 4"/>
          <p:cNvSpPr>
            <a:spLocks noGrp="1"/>
          </p:cNvSpPr>
          <p:nvPr>
            <p:ph type="ftr" sz="quarter" idx="3"/>
          </p:nvPr>
        </p:nvSpPr>
        <p:spPr>
          <a:xfrm>
            <a:off x="2357079" y="6356352"/>
            <a:ext cx="3860800" cy="365125"/>
          </a:xfrm>
          <a:prstGeom prst="rect">
            <a:avLst/>
          </a:prstGeom>
        </p:spPr>
        <p:txBody>
          <a:bodyPr vert="horz" lIns="91440" tIns="45720" rIns="91440" bIns="45720" rtlCol="0" anchor="ctr"/>
          <a:lstStyle>
            <a:lvl1pPr algn="ctr">
              <a:defRPr sz="1000">
                <a:solidFill>
                  <a:schemeClr val="bg1"/>
                </a:solidFill>
                <a:latin typeface="Arial"/>
                <a:cs typeface="Arial"/>
              </a:defRPr>
            </a:lvl1pPr>
          </a:lstStyle>
          <a:p>
            <a:pPr defTabSz="609585"/>
            <a:r>
              <a:rPr lang="fr-FR" smtClean="0">
                <a:solidFill>
                  <a:prstClr val="white"/>
                </a:solidFill>
              </a:rPr>
              <a:t>n-n' at ANNI</a:t>
            </a:r>
            <a:endParaRPr lang="en-US" dirty="0">
              <a:solidFill>
                <a:prstClr val="white"/>
              </a:solidFill>
            </a:endParaRPr>
          </a:p>
        </p:txBody>
      </p:sp>
      <p:sp>
        <p:nvSpPr>
          <p:cNvPr id="6" name="Slide Number Placeholder 5"/>
          <p:cNvSpPr>
            <a:spLocks noGrp="1"/>
          </p:cNvSpPr>
          <p:nvPr>
            <p:ph type="sldNum" sz="quarter" idx="4"/>
          </p:nvPr>
        </p:nvSpPr>
        <p:spPr>
          <a:xfrm>
            <a:off x="6223161" y="6356352"/>
            <a:ext cx="2844800" cy="365125"/>
          </a:xfrm>
          <a:prstGeom prst="rect">
            <a:avLst/>
          </a:prstGeom>
        </p:spPr>
        <p:txBody>
          <a:bodyPr vert="horz" lIns="91440" tIns="45720" rIns="91440" bIns="45720" rtlCol="0" anchor="ctr"/>
          <a:lstStyle>
            <a:lvl1pPr algn="r">
              <a:defRPr sz="1000">
                <a:solidFill>
                  <a:schemeClr val="bg1"/>
                </a:solidFill>
                <a:latin typeface="Arial"/>
                <a:cs typeface="Arial"/>
              </a:defRPr>
            </a:lvl1pPr>
          </a:lstStyle>
          <a:p>
            <a:pPr defTabSz="609585"/>
            <a:fld id="{051C7006-7120-F341-A188-F97DDD913081}" type="slidenum">
              <a:rPr lang="en-US" smtClean="0">
                <a:solidFill>
                  <a:prstClr val="white"/>
                </a:solidFill>
              </a:rPr>
              <a:pPr defTabSz="609585"/>
              <a:t>‹#›</a:t>
            </a:fld>
            <a:endParaRPr lang="en-US" dirty="0">
              <a:solidFill>
                <a:prstClr val="white"/>
              </a:solidFill>
            </a:endParaRPr>
          </a:p>
        </p:txBody>
      </p:sp>
    </p:spTree>
    <p:extLst>
      <p:ext uri="{BB962C8B-B14F-4D97-AF65-F5344CB8AC3E}">
        <p14:creationId xmlns:p14="http://schemas.microsoft.com/office/powerpoint/2010/main" val="1034154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p:txStyles>
    <p:titleStyle>
      <a:lvl1pPr algn="l" defTabSz="457189" rtl="0" eaLnBrk="1" latinLnBrk="0" hangingPunct="1">
        <a:spcBef>
          <a:spcPct val="0"/>
        </a:spcBef>
        <a:buNone/>
        <a:defRPr sz="4400" b="1" kern="1200">
          <a:solidFill>
            <a:srgbClr val="3B3C3E"/>
          </a:solidFill>
          <a:latin typeface="Arial"/>
          <a:ea typeface="+mj-ea"/>
          <a:cs typeface="Arial"/>
        </a:defRPr>
      </a:lvl1pPr>
    </p:titleStyle>
    <p:bodyStyle>
      <a:lvl1pPr marL="342891" indent="-342891" algn="l" defTabSz="457189" rtl="0" eaLnBrk="1" latinLnBrk="0" hangingPunct="1">
        <a:spcBef>
          <a:spcPct val="20000"/>
        </a:spcBef>
        <a:buFont typeface="Arial"/>
        <a:buChar char="•"/>
        <a:defRPr sz="3200" kern="1200">
          <a:solidFill>
            <a:srgbClr val="3B3C3E"/>
          </a:solidFill>
          <a:latin typeface="Arial"/>
          <a:ea typeface="+mn-ea"/>
          <a:cs typeface="Arial"/>
        </a:defRPr>
      </a:lvl1pPr>
      <a:lvl2pPr marL="742932" indent="-285744" algn="l" defTabSz="457189" rtl="0" eaLnBrk="1" latinLnBrk="0" hangingPunct="1">
        <a:spcBef>
          <a:spcPct val="20000"/>
        </a:spcBef>
        <a:buFont typeface="Arial"/>
        <a:buChar char="•"/>
        <a:defRPr sz="2800" kern="1200">
          <a:solidFill>
            <a:srgbClr val="3B3C3E"/>
          </a:solidFill>
          <a:latin typeface="Arial"/>
          <a:ea typeface="+mn-ea"/>
          <a:cs typeface="Arial"/>
        </a:defRPr>
      </a:lvl2pPr>
      <a:lvl3pPr marL="1142971" indent="-228594" algn="l" defTabSz="457189" rtl="0" eaLnBrk="1" latinLnBrk="0" hangingPunct="1">
        <a:spcBef>
          <a:spcPct val="20000"/>
        </a:spcBef>
        <a:buFont typeface="Arial"/>
        <a:buChar char="•"/>
        <a:defRPr sz="2400" kern="1200">
          <a:solidFill>
            <a:srgbClr val="3B3C3E"/>
          </a:solidFill>
          <a:latin typeface="Arial"/>
          <a:ea typeface="+mn-ea"/>
          <a:cs typeface="Arial"/>
        </a:defRPr>
      </a:lvl3pPr>
      <a:lvl4pPr marL="1600160" indent="-228594" algn="l" defTabSz="457189" rtl="0" eaLnBrk="1" latinLnBrk="0" hangingPunct="1">
        <a:spcBef>
          <a:spcPct val="20000"/>
        </a:spcBef>
        <a:buFont typeface="Arial"/>
        <a:buChar char="•"/>
        <a:defRPr sz="2000" kern="1200">
          <a:solidFill>
            <a:srgbClr val="3B3C3E"/>
          </a:solidFill>
          <a:latin typeface="Arial"/>
          <a:ea typeface="+mn-ea"/>
          <a:cs typeface="Arial"/>
        </a:defRPr>
      </a:lvl4pPr>
      <a:lvl5pPr marL="2057349" indent="-228594" algn="l" defTabSz="457189" rtl="0" eaLnBrk="1" latinLnBrk="0" hangingPunct="1">
        <a:spcBef>
          <a:spcPct val="20000"/>
        </a:spcBef>
        <a:buFont typeface="Arial"/>
        <a:buChar char="•"/>
        <a:defRPr sz="2000" kern="1200">
          <a:solidFill>
            <a:srgbClr val="3B3C3E"/>
          </a:solidFill>
          <a:latin typeface="Arial"/>
          <a:ea typeface="+mn-ea"/>
          <a:cs typeface="Arial"/>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3.png"/><Relationship Id="rId12" Type="http://schemas.openxmlformats.org/officeDocument/2006/relationships/hyperlink" Target="https://arxiv.org/abs/1812.11141" TargetMode="External"/><Relationship Id="rId1" Type="http://schemas.openxmlformats.org/officeDocument/2006/relationships/slideLayout" Target="../slideLayouts/slideLayout7.xml"/><Relationship Id="rId11" Type="http://schemas.openxmlformats.org/officeDocument/2006/relationships/hyperlink" Target="https://arxiv.org/abs/1807.07906" TargetMode="External"/><Relationship Id="rId10" Type="http://schemas.openxmlformats.org/officeDocument/2006/relationships/image" Target="../media/image2.png"/><Relationship Id="rId9" Type="http://schemas.openxmlformats.org/officeDocument/2006/relationships/image" Target="../media/image25.png"/></Relationships>
</file>

<file path=ppt/slides/_rels/slide2.xml.rels><?xml version="1.0" encoding="UTF-8" standalone="yes"?>
<Relationships xmlns="http://schemas.openxmlformats.org/package/2006/relationships"><Relationship Id="rId13" Type="http://schemas.openxmlformats.org/officeDocument/2006/relationships/hyperlink" Target="https://arxiv.org/abs/1710.00767" TargetMode="External"/><Relationship Id="rId12" Type="http://schemas.openxmlformats.org/officeDocument/2006/relationships/hyperlink" Target="https://journals.aps.org/prd/abstract/10.1103/PhysRevD.96.035039" TargetMode="External"/><Relationship Id="rId1" Type="http://schemas.openxmlformats.org/officeDocument/2006/relationships/slideLayout" Target="../slideLayouts/slideLayout7.xml"/><Relationship Id="rId11" Type="http://schemas.openxmlformats.org/officeDocument/2006/relationships/hyperlink" Target="https://arxiv.org/abs/1812.11141" TargetMode="External"/><Relationship Id="rId10" Type="http://schemas.openxmlformats.org/officeDocument/2006/relationships/image" Target="../media/image2.png"/><Relationship Id="rId9" Type="http://schemas.openxmlformats.org/officeDocument/2006/relationships/image" Target="../media/image25.png"/><Relationship Id="rId14" Type="http://schemas.openxmlformats.org/officeDocument/2006/relationships/image" Target="../media/image4.png"/></Relationships>
</file>

<file path=ppt/slides/_rels/slide3.xml.rels><?xml version="1.0" encoding="UTF-8" standalone="yes"?>
<Relationships xmlns="http://schemas.openxmlformats.org/package/2006/relationships"><Relationship Id="rId13" Type="http://schemas.openxmlformats.org/officeDocument/2006/relationships/image" Target="../media/image5.png"/><Relationship Id="rId12" Type="http://schemas.openxmlformats.org/officeDocument/2006/relationships/hyperlink" Target="https://www.worldscientific.com/doi/10.1142/S0217751X18440347" TargetMode="External"/><Relationship Id="rId1" Type="http://schemas.openxmlformats.org/officeDocument/2006/relationships/slideLayout" Target="../slideLayouts/slideLayout7.xml"/><Relationship Id="rId11" Type="http://schemas.openxmlformats.org/officeDocument/2006/relationships/hyperlink" Target="https://link.springer.com/article/10.1140/epjc/s10052-009-1165-1" TargetMode="External"/><Relationship Id="rId10" Type="http://schemas.openxmlformats.org/officeDocument/2006/relationships/image" Target="../media/image2.png"/><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a:extLst>
              <a:ext uri="{FF2B5EF4-FFF2-40B4-BE49-F238E27FC236}">
                <a16:creationId xmlns="" xmlns:a16="http://schemas.microsoft.com/office/drawing/2014/main" id="{5F0847C9-7520-45EA-82A9-437BBECA3CF7}"/>
              </a:ext>
            </a:extLst>
          </p:cNvPr>
          <p:cNvSpPr>
            <a:spLocks noGrp="1"/>
          </p:cNvSpPr>
          <p:nvPr>
            <p:ph type="dt" sz="half" idx="4294967295"/>
          </p:nvPr>
        </p:nvSpPr>
        <p:spPr>
          <a:xfrm>
            <a:off x="609606" y="6356352"/>
            <a:ext cx="1747479" cy="365125"/>
          </a:xfrm>
        </p:spPr>
        <p:txBody>
          <a:bodyPr/>
          <a:lstStyle/>
          <a:p>
            <a:r>
              <a:rPr lang="en-US" sz="1467" dirty="0" smtClean="0">
                <a:solidFill>
                  <a:prstClr val="white"/>
                </a:solidFill>
              </a:rPr>
              <a:t>January 15, 2019</a:t>
            </a:r>
            <a:endParaRPr lang="en-US" sz="1467" dirty="0">
              <a:solidFill>
                <a:prstClr val="white"/>
              </a:solidFill>
            </a:endParaRPr>
          </a:p>
        </p:txBody>
      </p:sp>
      <mc:AlternateContent xmlns:mc="http://schemas.openxmlformats.org/markup-compatibility/2006" xmlns:a14="http://schemas.microsoft.com/office/drawing/2010/main">
        <mc:Choice Requires="a14">
          <p:sp>
            <p:nvSpPr>
              <p:cNvPr id="5" name="Footer Placeholder 2">
                <a:extLst>
                  <a:ext uri="{FF2B5EF4-FFF2-40B4-BE49-F238E27FC236}">
                    <a16:creationId xmlns="" xmlns:a16="http://schemas.microsoft.com/office/drawing/2014/main" id="{951257A0-1A6E-4A82-B147-87B3FB1214F9}"/>
                  </a:ext>
                </a:extLst>
              </p:cNvPr>
              <p:cNvSpPr>
                <a:spLocks noGrp="1"/>
              </p:cNvSpPr>
              <p:nvPr>
                <p:ph type="ftr" sz="quarter" idx="4294967295"/>
              </p:nvPr>
            </p:nvSpPr>
            <p:spPr>
              <a:xfrm>
                <a:off x="2357079" y="6356352"/>
                <a:ext cx="3860800" cy="365125"/>
              </a:xfrm>
            </p:spPr>
            <p:txBody>
              <a:bodyPr/>
              <a:lstStyle/>
              <a:p>
                <a14:m>
                  <m:oMath xmlns:m="http://schemas.openxmlformats.org/officeDocument/2006/math">
                    <m:r>
                      <a:rPr lang="fr-FR" sz="1467" i="1" dirty="0">
                        <a:solidFill>
                          <a:prstClr val="white"/>
                        </a:solidFill>
                        <a:latin typeface="Cambria Math" panose="02040503050406030204" pitchFamily="18" charset="0"/>
                      </a:rPr>
                      <m:t>𝑛</m:t>
                    </m:r>
                    <m:r>
                      <a:rPr lang="fr-FR" sz="1467" i="1" dirty="0">
                        <a:solidFill>
                          <a:prstClr val="white"/>
                        </a:solidFill>
                        <a:latin typeface="Cambria Math" panose="02040503050406030204" pitchFamily="18" charset="0"/>
                      </a:rPr>
                      <m:t>−</m:t>
                    </m:r>
                    <m:r>
                      <a:rPr lang="fr-FR" sz="1467" i="1" dirty="0">
                        <a:solidFill>
                          <a:prstClr val="white"/>
                        </a:solidFill>
                        <a:latin typeface="Cambria Math" panose="02040503050406030204" pitchFamily="18" charset="0"/>
                      </a:rPr>
                      <m:t>𝑛</m:t>
                    </m:r>
                    <m:r>
                      <a:rPr lang="fr-FR" sz="1467" i="1" dirty="0">
                        <a:solidFill>
                          <a:prstClr val="white"/>
                        </a:solidFill>
                        <a:latin typeface="Cambria Math" panose="02040503050406030204" pitchFamily="18" charset="0"/>
                      </a:rPr>
                      <m:t>′</m:t>
                    </m:r>
                  </m:oMath>
                </a14:m>
                <a:r>
                  <a:rPr lang="fr-FR" sz="1467" dirty="0">
                    <a:solidFill>
                      <a:prstClr val="white"/>
                    </a:solidFill>
                  </a:rPr>
                  <a:t> at ANNI</a:t>
                </a:r>
                <a:endParaRPr lang="en-US" sz="1467" dirty="0">
                  <a:solidFill>
                    <a:prstClr val="white"/>
                  </a:solidFill>
                </a:endParaRPr>
              </a:p>
            </p:txBody>
          </p:sp>
        </mc:Choice>
        <mc:Fallback xmlns="">
          <p:sp>
            <p:nvSpPr>
              <p:cNvPr id="5" name="Footer Placeholder 2">
                <a:extLst>
                  <a:ext uri="{FF2B5EF4-FFF2-40B4-BE49-F238E27FC236}">
                    <a16:creationId xmlns:a16="http://schemas.microsoft.com/office/drawing/2014/main" id="{951257A0-1A6E-4A82-B147-87B3FB1214F9}"/>
                  </a:ext>
                </a:extLst>
              </p:cNvPr>
              <p:cNvSpPr>
                <a:spLocks noGrp="1" noRot="1" noChangeAspect="1" noMove="1" noResize="1" noEditPoints="1" noAdjustHandles="1" noChangeArrowheads="1" noChangeShapeType="1" noTextEdit="1"/>
              </p:cNvSpPr>
              <p:nvPr>
                <p:ph type="ftr" sz="quarter" idx="11"/>
              </p:nvPr>
            </p:nvSpPr>
            <p:spPr>
              <a:xfrm>
                <a:off x="1891762" y="4779670"/>
                <a:ext cx="2171700" cy="205383"/>
              </a:xfrm>
              <a:blipFill>
                <a:blip r:embed="rId9"/>
                <a:stretch>
                  <a:fillRect t="-14706" b="-3235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itle 1">
                <a:extLst>
                  <a:ext uri="{FF2B5EF4-FFF2-40B4-BE49-F238E27FC236}">
                    <a16:creationId xmlns="" xmlns:a16="http://schemas.microsoft.com/office/drawing/2014/main" id="{D8F83C9B-33C0-4CE6-BA3A-EEFA1B0BA4D5}"/>
                  </a:ext>
                </a:extLst>
              </p:cNvPr>
              <p:cNvSpPr>
                <a:spLocks noGrp="1"/>
              </p:cNvSpPr>
              <p:nvPr>
                <p:ph type="title" idx="4294967295"/>
              </p:nvPr>
            </p:nvSpPr>
            <p:spPr>
              <a:xfrm>
                <a:off x="-1" y="11113"/>
                <a:ext cx="12076853" cy="700087"/>
              </a:xfrm>
            </p:spPr>
            <p:txBody>
              <a:bodyPr>
                <a:noAutofit/>
              </a:bodyPr>
              <a:lstStyle/>
              <a:p>
                <a:pPr algn="ctr"/>
                <a:r>
                  <a:rPr lang="en-US" sz="2667" dirty="0" smtClean="0">
                    <a:solidFill>
                      <a:srgbClr val="FF0000"/>
                    </a:solidFill>
                  </a:rPr>
                  <a:t>A Vision for a </a:t>
                </a:r>
                <a14:m>
                  <m:oMath xmlns:m="http://schemas.openxmlformats.org/officeDocument/2006/math">
                    <m:r>
                      <a:rPr lang="en-US" sz="2667" i="1">
                        <a:solidFill>
                          <a:srgbClr val="FF0000"/>
                        </a:solidFill>
                        <a:latin typeface="Cambria Math" panose="02040503050406030204" pitchFamily="18" charset="0"/>
                      </a:rPr>
                      <m:t>𝒏</m:t>
                    </m:r>
                    <m:r>
                      <a:rPr lang="en-US" sz="2667" i="1">
                        <a:solidFill>
                          <a:srgbClr val="FF0000"/>
                        </a:solidFill>
                        <a:latin typeface="Cambria Math" panose="02040503050406030204" pitchFamily="18" charset="0"/>
                      </a:rPr>
                      <m:t>→</m:t>
                    </m:r>
                    <m:r>
                      <a:rPr lang="en-US" sz="2667" i="1">
                        <a:solidFill>
                          <a:srgbClr val="FF0000"/>
                        </a:solidFill>
                        <a:latin typeface="Cambria Math" panose="02040503050406030204" pitchFamily="18" charset="0"/>
                      </a:rPr>
                      <m:t>𝒏</m:t>
                    </m:r>
                    <m:r>
                      <a:rPr lang="en-US" sz="2667" i="1">
                        <a:solidFill>
                          <a:srgbClr val="FF0000"/>
                        </a:solidFill>
                        <a:latin typeface="Cambria Math" panose="02040503050406030204" pitchFamily="18" charset="0"/>
                      </a:rPr>
                      <m:t>′</m:t>
                    </m:r>
                  </m:oMath>
                </a14:m>
                <a:r>
                  <a:rPr lang="en-US" sz="2667" dirty="0">
                    <a:solidFill>
                      <a:srgbClr val="FF0000"/>
                    </a:solidFill>
                  </a:rPr>
                  <a:t> Search Program (at ANNI</a:t>
                </a:r>
                <a:r>
                  <a:rPr lang="en-US" sz="2667" dirty="0" smtClean="0">
                    <a:solidFill>
                      <a:srgbClr val="FF0000"/>
                    </a:solidFill>
                  </a:rPr>
                  <a:t>) </a:t>
                </a:r>
                <a:r>
                  <a:rPr lang="en-US" sz="1800" b="0" dirty="0" smtClean="0">
                    <a:solidFill>
                      <a:schemeClr val="tx1"/>
                    </a:solidFill>
                  </a:rPr>
                  <a:t>modification of Josh Barrow </a:t>
                </a:r>
                <a:r>
                  <a:rPr lang="en-US" sz="1800" b="0" dirty="0" err="1" smtClean="0">
                    <a:solidFill>
                      <a:schemeClr val="tx1"/>
                    </a:solidFill>
                  </a:rPr>
                  <a:t>Nordita</a:t>
                </a:r>
                <a:r>
                  <a:rPr lang="en-US" sz="1800" b="0" dirty="0" smtClean="0">
                    <a:solidFill>
                      <a:schemeClr val="tx1"/>
                    </a:solidFill>
                  </a:rPr>
                  <a:t> slide  </a:t>
                </a:r>
                <a:endParaRPr lang="en-US" sz="1800" b="0" dirty="0">
                  <a:solidFill>
                    <a:schemeClr val="tx1"/>
                  </a:solidFill>
                </a:endParaRPr>
              </a:p>
            </p:txBody>
          </p:sp>
        </mc:Choice>
        <mc:Fallback xmlns="">
          <p:sp>
            <p:nvSpPr>
              <p:cNvPr id="2" name="Title 1">
                <a:extLst>
                  <a:ext uri="{FF2B5EF4-FFF2-40B4-BE49-F238E27FC236}">
                    <a16:creationId xmlns:a16="http://schemas.microsoft.com/office/drawing/2014/main" xmlns:a14="http://schemas.microsoft.com/office/drawing/2010/main" xmlns="" id="{D8F83C9B-33C0-4CE6-BA3A-EEFA1B0BA4D5}"/>
                  </a:ext>
                </a:extLst>
              </p:cNvPr>
              <p:cNvSpPr>
                <a:spLocks noGrp="1" noRot="1" noChangeAspect="1" noMove="1" noResize="1" noEditPoints="1" noAdjustHandles="1" noChangeArrowheads="1" noChangeShapeType="1" noTextEdit="1"/>
              </p:cNvSpPr>
              <p:nvPr>
                <p:ph type="title" idx="4294967295"/>
              </p:nvPr>
            </p:nvSpPr>
            <p:spPr>
              <a:xfrm>
                <a:off x="-1" y="11113"/>
                <a:ext cx="12076853" cy="700087"/>
              </a:xfrm>
              <a:blipFill rotWithShape="0">
                <a:blip r:embed="rId10"/>
                <a:stretch>
                  <a:fillRect l="-303" r="-808" b="-869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 xmlns:a16="http://schemas.microsoft.com/office/drawing/2014/main" id="{5D52AB13-1127-4238-AB65-A8489DE84BBD}"/>
                  </a:ext>
                </a:extLst>
              </p:cNvPr>
              <p:cNvSpPr>
                <a:spLocks noGrp="1"/>
              </p:cNvSpPr>
              <p:nvPr>
                <p:ph idx="4294967295"/>
              </p:nvPr>
            </p:nvSpPr>
            <p:spPr>
              <a:xfrm>
                <a:off x="142240" y="938213"/>
                <a:ext cx="11877040" cy="4934267"/>
              </a:xfrm>
            </p:spPr>
            <p:txBody>
              <a:bodyPr>
                <a:noAutofit/>
              </a:bodyPr>
              <a:lstStyle/>
              <a:p>
                <a:pPr marL="609585" indent="-609585">
                  <a:spcBef>
                    <a:spcPts val="0"/>
                  </a:spcBef>
                  <a:buFont typeface="+mj-lt"/>
                  <a:buAutoNum type="arabicPeriod"/>
                </a:pPr>
                <a:r>
                  <a:rPr lang="en-US" sz="2000" dirty="0" smtClean="0">
                    <a:solidFill>
                      <a:srgbClr val="C00000"/>
                    </a:solidFill>
                    <a:latin typeface="Arial" panose="020B0604020202020204" pitchFamily="34" charset="0"/>
                    <a:cs typeface="Arial" panose="020B0604020202020204" pitchFamily="34" charset="0"/>
                  </a:rPr>
                  <a:t>ORNL HFIR high-</a:t>
                </a:r>
                <a14:m>
                  <m:oMath xmlns:m="http://schemas.openxmlformats.org/officeDocument/2006/math">
                    <m:acc>
                      <m:accPr>
                        <m:chr m:val="⃗"/>
                        <m:ctrlPr>
                          <a:rPr lang="en-US" sz="2000" i="1">
                            <a:solidFill>
                              <a:srgbClr val="C00000"/>
                            </a:solidFill>
                            <a:latin typeface="Cambria Math" panose="02040503050406030204" pitchFamily="18" charset="0"/>
                          </a:rPr>
                        </m:ctrlPr>
                      </m:accPr>
                      <m:e>
                        <m:r>
                          <a:rPr lang="en-US" sz="2000" i="1">
                            <a:solidFill>
                              <a:srgbClr val="C00000"/>
                            </a:solidFill>
                            <a:latin typeface="Cambria Math" panose="02040503050406030204" pitchFamily="18" charset="0"/>
                          </a:rPr>
                          <m:t>𝐵</m:t>
                        </m:r>
                      </m:e>
                    </m:acc>
                  </m:oMath>
                </a14:m>
                <a:r>
                  <a:rPr lang="en-US" sz="2000" dirty="0">
                    <a:solidFill>
                      <a:srgbClr val="C00000"/>
                    </a:solidFill>
                    <a:latin typeface="Arial" panose="020B0604020202020204" pitchFamily="34" charset="0"/>
                    <a:cs typeface="Arial" panose="020B0604020202020204" pitchFamily="34" charset="0"/>
                  </a:rPr>
                  <a:t> (</a:t>
                </a:r>
                <a14:m>
                  <m:oMath xmlns:m="http://schemas.openxmlformats.org/officeDocument/2006/math">
                    <m:r>
                      <m:rPr>
                        <m:sty m:val="p"/>
                      </m:rPr>
                      <a:rPr lang="en-US" sz="2000">
                        <a:solidFill>
                          <a:srgbClr val="C00000"/>
                        </a:solidFill>
                        <a:latin typeface="Cambria Math" panose="02040503050406030204" pitchFamily="18" charset="0"/>
                      </a:rPr>
                      <m:t>Δ</m:t>
                    </m:r>
                    <m:r>
                      <a:rPr lang="en-US" sz="2000" i="1">
                        <a:solidFill>
                          <a:srgbClr val="C00000"/>
                        </a:solidFill>
                        <a:latin typeface="Cambria Math" panose="02040503050406030204" pitchFamily="18" charset="0"/>
                      </a:rPr>
                      <m:t>𝑚</m:t>
                    </m:r>
                  </m:oMath>
                </a14:m>
                <a:r>
                  <a:rPr lang="en-US" sz="2000" dirty="0">
                    <a:solidFill>
                      <a:srgbClr val="C00000"/>
                    </a:solidFill>
                    <a:latin typeface="Arial" panose="020B0604020202020204" pitchFamily="34" charset="0"/>
                    <a:cs typeface="Arial" panose="020B0604020202020204" pitchFamily="34" charset="0"/>
                  </a:rPr>
                  <a:t>) search (</a:t>
                </a:r>
                <a:r>
                  <a:rPr lang="en-US" sz="2000" dirty="0">
                    <a:solidFill>
                      <a:srgbClr val="C00000"/>
                    </a:solidFill>
                    <a:latin typeface="Arial" panose="020B0604020202020204" pitchFamily="34" charset="0"/>
                    <a:cs typeface="Arial" panose="020B0604020202020204" pitchFamily="34" charset="0"/>
                    <a:hlinkClick r:id="rId11"/>
                  </a:rPr>
                  <a:t>ZB 2018</a:t>
                </a:r>
                <a:r>
                  <a:rPr lang="en-US" sz="2000" dirty="0">
                    <a:solidFill>
                      <a:srgbClr val="C00000"/>
                    </a:solidFill>
                    <a:latin typeface="Arial" panose="020B0604020202020204" pitchFamily="34" charset="0"/>
                    <a:cs typeface="Arial" panose="020B0604020202020204" pitchFamily="34" charset="0"/>
                  </a:rPr>
                  <a:t>) (talk of Leah Broussard</a:t>
                </a:r>
                <a:r>
                  <a:rPr lang="en-US" sz="2000" dirty="0" smtClean="0">
                    <a:solidFill>
                      <a:srgbClr val="C00000"/>
                    </a:solidFill>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This is a version of Mirror Matter theory with small </a:t>
                </a:r>
                <a14:m>
                  <m:oMath xmlns:m="http://schemas.openxmlformats.org/officeDocument/2006/math">
                    <m:r>
                      <m:rPr>
                        <m:sty m:val="p"/>
                      </m:rPr>
                      <a:rPr lang="en-US" sz="2000">
                        <a:latin typeface="Cambria Math" panose="02040503050406030204" pitchFamily="18" charset="0"/>
                      </a:rPr>
                      <m:t>Δ</m:t>
                    </m:r>
                    <m:r>
                      <a:rPr lang="en-US" sz="2000" i="1">
                        <a:latin typeface="Cambria Math" panose="02040503050406030204" pitchFamily="18" charset="0"/>
                      </a:rPr>
                      <m:t>𝑚</m:t>
                    </m:r>
                    <m:r>
                      <a:rPr lang="en-US" sz="2000" i="1">
                        <a:latin typeface="Cambria Math" panose="02040503050406030204" pitchFamily="18" charset="0"/>
                      </a:rPr>
                      <m:t> </m:t>
                    </m:r>
                  </m:oMath>
                </a14:m>
                <a:r>
                  <a:rPr lang="en-US" sz="2000" dirty="0" smtClean="0">
                    <a:latin typeface="Arial" panose="020B0604020202020204" pitchFamily="34" charset="0"/>
                    <a:cs typeface="Arial" panose="020B0604020202020204" pitchFamily="34" charset="0"/>
                  </a:rPr>
                  <a:t>split between ordinary and mirror particles ~ </a:t>
                </a:r>
                <a14:m>
                  <m:oMath xmlns:m="http://schemas.openxmlformats.org/officeDocument/2006/math">
                    <m:sSup>
                      <m:sSupPr>
                        <m:ctrlPr>
                          <a:rPr lang="en-US" sz="2000" i="1" smtClean="0">
                            <a:latin typeface="Cambria Math" panose="02040503050406030204" pitchFamily="18" charset="0"/>
                            <a:cs typeface="Arial" panose="020B0604020202020204" pitchFamily="34" charset="0"/>
                          </a:rPr>
                        </m:ctrlPr>
                      </m:sSupPr>
                      <m:e>
                        <m:r>
                          <a:rPr lang="en-US" sz="2000" b="0" i="1" smtClean="0">
                            <a:latin typeface="Cambria Math" panose="02040503050406030204" pitchFamily="18" charset="0"/>
                            <a:cs typeface="Arial" panose="020B0604020202020204" pitchFamily="34" charset="0"/>
                          </a:rPr>
                          <m:t>10</m:t>
                        </m:r>
                      </m:e>
                      <m:sup>
                        <m:r>
                          <a:rPr lang="en-US" sz="2000" b="0" i="1" smtClean="0">
                            <a:latin typeface="Cambria Math" panose="02040503050406030204" pitchFamily="18" charset="0"/>
                            <a:cs typeface="Arial" panose="020B0604020202020204" pitchFamily="34" charset="0"/>
                          </a:rPr>
                          <m:t>−7 </m:t>
                        </m:r>
                      </m:sup>
                    </m:sSup>
                  </m:oMath>
                </a14:m>
                <a:r>
                  <a:rPr lang="en-US" sz="2000" dirty="0" smtClean="0">
                    <a:latin typeface="Arial" panose="020B0604020202020204" pitchFamily="34" charset="0"/>
                    <a:cs typeface="Arial" panose="020B0604020202020204" pitchFamily="34" charset="0"/>
                  </a:rPr>
                  <a:t>eV for neutrons explaining neutron lifetime anomaly. Since it is not yet done, we can pretend that the same thing will be done at ANNI. Use regeneration method in strong magnetic field. Here we can either see the new effect with many </a:t>
                </a:r>
                <a14:m>
                  <m:oMath xmlns:m="http://schemas.openxmlformats.org/officeDocument/2006/math">
                    <m:r>
                      <a:rPr lang="en-US" sz="2000" i="1" smtClean="0">
                        <a:latin typeface="Cambria Math" panose="02040503050406030204" pitchFamily="18" charset="0"/>
                        <a:ea typeface="Cambria Math" panose="02040503050406030204" pitchFamily="18" charset="0"/>
                        <a:cs typeface="Arial" panose="020B0604020202020204" pitchFamily="34" charset="0"/>
                      </a:rPr>
                      <m:t>𝜎</m:t>
                    </m:r>
                  </m:oMath>
                </a14:m>
                <a:r>
                  <a:rPr lang="en-US" sz="2000" dirty="0" smtClean="0">
                    <a:latin typeface="Arial" panose="020B0604020202020204" pitchFamily="34" charset="0"/>
                    <a:cs typeface="Arial" panose="020B0604020202020204" pitchFamily="34" charset="0"/>
                  </a:rPr>
                  <a:t>’s or totally exclude it for one week of beam time.</a:t>
                </a:r>
              </a:p>
              <a:p>
                <a:pPr marL="609585" indent="-609585">
                  <a:spcBef>
                    <a:spcPts val="0"/>
                  </a:spcBef>
                  <a:buFont typeface="+mj-lt"/>
                  <a:buAutoNum type="arabicPeriod"/>
                </a:pPr>
                <a:endParaRPr lang="en-US" sz="2000" dirty="0">
                  <a:latin typeface="Arial" panose="020B0604020202020204" pitchFamily="34" charset="0"/>
                  <a:cs typeface="Arial" panose="020B0604020202020204" pitchFamily="34" charset="0"/>
                </a:endParaRPr>
              </a:p>
              <a:p>
                <a:pPr marL="609585" indent="-609585">
                  <a:buFont typeface="+mj-lt"/>
                  <a:buAutoNum type="arabicPeriod"/>
                </a:pPr>
                <a:r>
                  <a:rPr lang="en-US" sz="2000" dirty="0" smtClean="0">
                    <a:solidFill>
                      <a:srgbClr val="C00000"/>
                    </a:solidFill>
                    <a:latin typeface="Arial" panose="020B0604020202020204" pitchFamily="34" charset="0"/>
                    <a:cs typeface="Arial" panose="020B0604020202020204" pitchFamily="34" charset="0"/>
                  </a:rPr>
                  <a:t>ORNL HFIR high-</a:t>
                </a:r>
                <a14:m>
                  <m:oMath xmlns:m="http://schemas.openxmlformats.org/officeDocument/2006/math">
                    <m:acc>
                      <m:accPr>
                        <m:chr m:val="⃗"/>
                        <m:ctrlPr>
                          <a:rPr lang="en-US" sz="2000" i="1">
                            <a:solidFill>
                              <a:srgbClr val="C00000"/>
                            </a:solidFill>
                            <a:latin typeface="Cambria Math" panose="02040503050406030204" pitchFamily="18" charset="0"/>
                          </a:rPr>
                        </m:ctrlPr>
                      </m:accPr>
                      <m:e>
                        <m:r>
                          <a:rPr lang="en-US" sz="2000" i="1">
                            <a:solidFill>
                              <a:srgbClr val="C00000"/>
                            </a:solidFill>
                            <a:latin typeface="Cambria Math" panose="02040503050406030204" pitchFamily="18" charset="0"/>
                          </a:rPr>
                          <m:t>𝐵</m:t>
                        </m:r>
                      </m:e>
                    </m:acc>
                  </m:oMath>
                </a14:m>
                <a:r>
                  <a:rPr lang="en-US" sz="2000" dirty="0">
                    <a:solidFill>
                      <a:srgbClr val="C00000"/>
                    </a:solidFill>
                    <a:latin typeface="Arial" panose="020B0604020202020204" pitchFamily="34" charset="0"/>
                    <a:cs typeface="Arial" panose="020B0604020202020204" pitchFamily="34" charset="0"/>
                  </a:rPr>
                  <a:t> gradient </a:t>
                </a:r>
                <a14:m>
                  <m:oMath xmlns:m="http://schemas.openxmlformats.org/officeDocument/2006/math">
                    <m:r>
                      <a:rPr lang="en-US" sz="2000" i="1" dirty="0" smtClean="0">
                        <a:solidFill>
                          <a:srgbClr val="C00000"/>
                        </a:solidFill>
                        <a:latin typeface="Cambria Math" panose="02040503050406030204" pitchFamily="18" charset="0"/>
                        <a:cs typeface="Arial" panose="020B0604020202020204" pitchFamily="34" charset="0"/>
                      </a:rPr>
                      <m:t>𝑛</m:t>
                    </m:r>
                  </m:oMath>
                </a14:m>
                <a:r>
                  <a:rPr lang="en-US" sz="2000" dirty="0" err="1" smtClean="0">
                    <a:solidFill>
                      <a:srgbClr val="C00000"/>
                    </a:solidFill>
                    <a:latin typeface="Arial" panose="020B0604020202020204" pitchFamily="34" charset="0"/>
                    <a:cs typeface="Arial" panose="020B0604020202020204" pitchFamily="34" charset="0"/>
                  </a:rPr>
                  <a:t>TMM</a:t>
                </a:r>
                <a:r>
                  <a:rPr lang="en-US" sz="2000" dirty="0" smtClean="0">
                    <a:solidFill>
                      <a:srgbClr val="C00000"/>
                    </a:solidFill>
                    <a:latin typeface="Arial" panose="020B0604020202020204" pitchFamily="34" charset="0"/>
                    <a:cs typeface="Arial" panose="020B0604020202020204" pitchFamily="34" charset="0"/>
                  </a:rPr>
                  <a:t> </a:t>
                </a:r>
                <a:r>
                  <a:rPr lang="en-US" sz="2000" dirty="0">
                    <a:solidFill>
                      <a:srgbClr val="C00000"/>
                    </a:solidFill>
                    <a:latin typeface="Arial" panose="020B0604020202020204" pitchFamily="34" charset="0"/>
                    <a:cs typeface="Arial" panose="020B0604020202020204" pitchFamily="34" charset="0"/>
                  </a:rPr>
                  <a:t>search? </a:t>
                </a:r>
                <a:r>
                  <a:rPr lang="en-US" sz="2000" dirty="0" smtClean="0">
                    <a:solidFill>
                      <a:srgbClr val="C00000"/>
                    </a:solidFill>
                    <a:latin typeface="Arial" panose="020B0604020202020204" pitchFamily="34" charset="0"/>
                    <a:cs typeface="Arial" panose="020B0604020202020204" pitchFamily="34" charset="0"/>
                  </a:rPr>
                  <a:t>(</a:t>
                </a:r>
                <a:r>
                  <a:rPr lang="en-US" sz="2000" u="sng" dirty="0">
                    <a:solidFill>
                      <a:srgbClr val="C00000"/>
                    </a:solidFill>
                    <a:latin typeface="Arial" panose="020B0604020202020204" pitchFamily="34" charset="0"/>
                    <a:cs typeface="Arial" panose="020B0604020202020204" pitchFamily="34" charset="0"/>
                    <a:hlinkClick r:id="rId12"/>
                  </a:rPr>
                  <a:t>ZB et </a:t>
                </a:r>
                <a:r>
                  <a:rPr lang="en-US" sz="2000" u="sng" dirty="0" smtClean="0">
                    <a:solidFill>
                      <a:srgbClr val="C00000"/>
                    </a:solidFill>
                    <a:latin typeface="Arial" panose="020B0604020202020204" pitchFamily="34" charset="0"/>
                    <a:cs typeface="Arial" panose="020B0604020202020204" pitchFamily="34" charset="0"/>
                    <a:hlinkClick r:id="rId12"/>
                  </a:rPr>
                  <a:t>al 2018</a:t>
                </a:r>
                <a:r>
                  <a:rPr lang="en-US" sz="2000" dirty="0" smtClean="0">
                    <a:solidFill>
                      <a:srgbClr val="C00000"/>
                    </a:solidFill>
                    <a:latin typeface="Arial" panose="020B0604020202020204" pitchFamily="34" charset="0"/>
                    <a:cs typeface="Arial" panose="020B0604020202020204" pitchFamily="34" charset="0"/>
                  </a:rPr>
                  <a:t>) </a:t>
                </a:r>
                <a:r>
                  <a:rPr lang="en-US" sz="2000" dirty="0">
                    <a:solidFill>
                      <a:srgbClr val="C00000"/>
                    </a:solidFill>
                    <a:latin typeface="Arial" panose="020B0604020202020204" pitchFamily="34" charset="0"/>
                    <a:cs typeface="Arial" panose="020B0604020202020204" pitchFamily="34" charset="0"/>
                  </a:rPr>
                  <a:t>(talk of Yuri Kamyshkov</a:t>
                </a:r>
                <a:r>
                  <a:rPr lang="en-US" sz="2000" dirty="0" smtClean="0">
                    <a:solidFill>
                      <a:srgbClr val="C00000"/>
                    </a:solidFill>
                    <a:latin typeface="Arial" panose="020B0604020202020204" pitchFamily="34" charset="0"/>
                    <a:cs typeface="Arial" panose="020B0604020202020204" pitchFamily="34" charset="0"/>
                  </a:rPr>
                  <a:t>). </a:t>
                </a:r>
                <a:r>
                  <a:rPr lang="en-US" sz="2000" dirty="0" smtClean="0">
                    <a:solidFill>
                      <a:schemeClr val="tx1"/>
                    </a:solidFill>
                    <a:latin typeface="Arial" panose="020B0604020202020204" pitchFamily="34" charset="0"/>
                    <a:cs typeface="Arial" panose="020B0604020202020204" pitchFamily="34" charset="0"/>
                  </a:rPr>
                  <a:t>This is a natural extension of Mirror Matter theory with degenerate masses assuming new effect: neutron transition magnetic moment exists that provides alternative (to previous #1 experiment) explanation of the neutron lifetime anomaly. Detection is based on the regeneration method and uses new quantum-mechanical effect where “measurement” of nn’ quantum system is provided by interaction with E-M   field  (mag. field gradient). Demonstration and explanation of this QM effect can be an interesting subject of experimental research per se. ANNI setup </a:t>
                </a:r>
                <a:r>
                  <a:rPr lang="en-US" sz="2000" dirty="0">
                    <a:solidFill>
                      <a:schemeClr val="tx1"/>
                    </a:solidFill>
                    <a:latin typeface="Arial" panose="020B0604020202020204" pitchFamily="34" charset="0"/>
                    <a:cs typeface="Arial" panose="020B0604020202020204" pitchFamily="34" charset="0"/>
                  </a:rPr>
                  <a:t>for a month of beam time </a:t>
                </a:r>
                <a:r>
                  <a:rPr lang="en-US" sz="2000" dirty="0" smtClean="0">
                    <a:solidFill>
                      <a:schemeClr val="tx1"/>
                    </a:solidFill>
                    <a:latin typeface="Arial" panose="020B0604020202020204" pitchFamily="34" charset="0"/>
                    <a:cs typeface="Arial" panose="020B0604020202020204" pitchFamily="34" charset="0"/>
                  </a:rPr>
                  <a:t>will allow detection of </a:t>
                </a:r>
                <a14:m>
                  <m:oMath xmlns:m="http://schemas.openxmlformats.org/officeDocument/2006/math">
                    <m:r>
                      <a:rPr lang="en-US" sz="2000" i="1" dirty="0" smtClean="0">
                        <a:solidFill>
                          <a:schemeClr val="tx1"/>
                        </a:solidFill>
                        <a:latin typeface="Cambria Math" panose="02040503050406030204" pitchFamily="18" charset="0"/>
                        <a:cs typeface="Arial" panose="020B0604020202020204" pitchFamily="34" charset="0"/>
                      </a:rPr>
                      <m:t>𝑛</m:t>
                    </m:r>
                  </m:oMath>
                </a14:m>
                <a:r>
                  <a:rPr lang="en-US" sz="2000" dirty="0" err="1" smtClean="0">
                    <a:solidFill>
                      <a:schemeClr val="tx1"/>
                    </a:solidFill>
                    <a:latin typeface="Arial" panose="020B0604020202020204" pitchFamily="34" charset="0"/>
                    <a:cs typeface="Arial" panose="020B0604020202020204" pitchFamily="34" charset="0"/>
                  </a:rPr>
                  <a:t>TMM</a:t>
                </a:r>
                <a:r>
                  <a:rPr lang="en-US" sz="2000" dirty="0" smtClean="0">
                    <a:solidFill>
                      <a:schemeClr val="tx1"/>
                    </a:solidFill>
                    <a:latin typeface="Arial" panose="020B0604020202020204" pitchFamily="34" charset="0"/>
                    <a:cs typeface="Arial" panose="020B0604020202020204" pitchFamily="34" charset="0"/>
                  </a:rPr>
                  <a:t> below level of </a:t>
                </a:r>
                <a14:m>
                  <m:oMath xmlns:m="http://schemas.openxmlformats.org/officeDocument/2006/math">
                    <m:sSup>
                      <m:sSupPr>
                        <m:ctrlPr>
                          <a:rPr lang="en-US" sz="2000" i="1">
                            <a:latin typeface="Cambria Math" panose="02040503050406030204" pitchFamily="18" charset="0"/>
                            <a:cs typeface="Arial" panose="020B0604020202020204" pitchFamily="34" charset="0"/>
                          </a:rPr>
                        </m:ctrlPr>
                      </m:sSupPr>
                      <m:e>
                        <m:r>
                          <a:rPr lang="en-US" sz="2000" i="1">
                            <a:latin typeface="Cambria Math" panose="02040503050406030204" pitchFamily="18" charset="0"/>
                            <a:cs typeface="Arial" panose="020B0604020202020204" pitchFamily="34" charset="0"/>
                          </a:rPr>
                          <m:t>10</m:t>
                        </m:r>
                      </m:e>
                      <m:sup>
                        <m:r>
                          <a:rPr lang="en-US" sz="2000" i="1">
                            <a:latin typeface="Cambria Math" panose="02040503050406030204" pitchFamily="18" charset="0"/>
                            <a:cs typeface="Arial" panose="020B0604020202020204" pitchFamily="34" charset="0"/>
                          </a:rPr>
                          <m:t>−</m:t>
                        </m:r>
                        <m:r>
                          <a:rPr lang="en-US" sz="2000" b="0" i="1" smtClean="0">
                            <a:latin typeface="Cambria Math" panose="02040503050406030204" pitchFamily="18" charset="0"/>
                            <a:cs typeface="Arial" panose="020B0604020202020204" pitchFamily="34" charset="0"/>
                          </a:rPr>
                          <m:t>5</m:t>
                        </m:r>
                        <m:r>
                          <a:rPr lang="en-US" sz="2000" i="1">
                            <a:latin typeface="Cambria Math" panose="02040503050406030204" pitchFamily="18" charset="0"/>
                            <a:cs typeface="Arial" panose="020B0604020202020204" pitchFamily="34" charset="0"/>
                          </a:rPr>
                          <m:t> </m:t>
                        </m:r>
                      </m:sup>
                    </m:sSup>
                  </m:oMath>
                </a14:m>
                <a:r>
                  <a:rPr lang="en-US" sz="2000" dirty="0" smtClean="0">
                    <a:solidFill>
                      <a:schemeClr val="tx1"/>
                    </a:solidFill>
                    <a:latin typeface="Arial" panose="020B0604020202020204" pitchFamily="34" charset="0"/>
                    <a:cs typeface="Arial" panose="020B0604020202020204" pitchFamily="34" charset="0"/>
                  </a:rPr>
                  <a:t>of the regular neutron magnetic moment, where it will not provide anymore a relevant explanation for the neutron lifetime anomaly. </a:t>
                </a:r>
              </a:p>
            </p:txBody>
          </p:sp>
        </mc:Choice>
        <mc:Fallback xmlns="">
          <p:sp>
            <p:nvSpPr>
              <p:cNvPr id="3" name="Content Placeholder 2">
                <a:extLst>
                  <a:ext uri="{FF2B5EF4-FFF2-40B4-BE49-F238E27FC236}">
                    <a16:creationId xmlns:a16="http://schemas.microsoft.com/office/drawing/2014/main" xmlns:a14="http://schemas.microsoft.com/office/drawing/2010/main" xmlns="" id="{5D52AB13-1127-4238-AB65-A8489DE84BBD}"/>
                  </a:ext>
                </a:extLst>
              </p:cNvPr>
              <p:cNvSpPr>
                <a:spLocks noGrp="1" noRot="1" noChangeAspect="1" noMove="1" noResize="1" noEditPoints="1" noAdjustHandles="1" noChangeArrowheads="1" noChangeShapeType="1" noTextEdit="1"/>
              </p:cNvSpPr>
              <p:nvPr>
                <p:ph idx="4294967295"/>
              </p:nvPr>
            </p:nvSpPr>
            <p:spPr>
              <a:xfrm>
                <a:off x="142240" y="938213"/>
                <a:ext cx="11877040" cy="4934267"/>
              </a:xfrm>
              <a:blipFill rotWithShape="0">
                <a:blip r:embed="rId13"/>
                <a:stretch>
                  <a:fillRect l="-462" r="-257"/>
                </a:stretch>
              </a:blipFill>
            </p:spPr>
            <p:txBody>
              <a:bodyPr/>
              <a:lstStyle/>
              <a:p>
                <a:r>
                  <a:rPr lang="en-US">
                    <a:noFill/>
                  </a:rPr>
                  <a:t> </a:t>
                </a:r>
              </a:p>
            </p:txBody>
          </p:sp>
        </mc:Fallback>
      </mc:AlternateContent>
      <p:sp>
        <p:nvSpPr>
          <p:cNvPr id="6" name="Slide Number Placeholder 3">
            <a:extLst>
              <a:ext uri="{FF2B5EF4-FFF2-40B4-BE49-F238E27FC236}">
                <a16:creationId xmlns="" xmlns:a16="http://schemas.microsoft.com/office/drawing/2014/main" id="{8539124C-0572-494E-ADC1-EF9C0A647956}"/>
              </a:ext>
            </a:extLst>
          </p:cNvPr>
          <p:cNvSpPr txBox="1">
            <a:spLocks/>
          </p:cNvSpPr>
          <p:nvPr/>
        </p:nvSpPr>
        <p:spPr>
          <a:xfrm>
            <a:off x="6734896" y="6372894"/>
            <a:ext cx="2133600" cy="273844"/>
          </a:xfrm>
          <a:prstGeom prst="rect">
            <a:avLst/>
          </a:prstGeom>
        </p:spPr>
        <p:txBody>
          <a:bodyPr vert="horz" lIns="121920" tIns="60960" rIns="121920" bIns="60960" rtlCol="0" anchor="ctr"/>
          <a:lstStyle>
            <a:defPPr>
              <a:defRPr lang="en-US"/>
            </a:defPPr>
            <a:lvl1pPr marL="0" algn="r" defTabSz="457200" rtl="0" eaLnBrk="1" latinLnBrk="0" hangingPunct="1">
              <a:defRPr sz="75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1C7006-7120-F341-A188-F97DDD913081}" type="slidenum">
              <a:rPr lang="en-US" sz="1467">
                <a:solidFill>
                  <a:prstClr val="white"/>
                </a:solidFill>
              </a:rPr>
              <a:pPr/>
              <a:t>1</a:t>
            </a:fld>
            <a:endParaRPr lang="en-US" sz="1467" dirty="0">
              <a:solidFill>
                <a:prstClr val="white"/>
              </a:solidFill>
            </a:endParaRPr>
          </a:p>
        </p:txBody>
      </p:sp>
    </p:spTree>
    <p:extLst>
      <p:ext uri="{BB962C8B-B14F-4D97-AF65-F5344CB8AC3E}">
        <p14:creationId xmlns:p14="http://schemas.microsoft.com/office/powerpoint/2010/main" val="104360274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a:extLst>
              <a:ext uri="{FF2B5EF4-FFF2-40B4-BE49-F238E27FC236}">
                <a16:creationId xmlns="" xmlns:a16="http://schemas.microsoft.com/office/drawing/2014/main" id="{5F0847C9-7520-45EA-82A9-437BBECA3CF7}"/>
              </a:ext>
            </a:extLst>
          </p:cNvPr>
          <p:cNvSpPr>
            <a:spLocks noGrp="1"/>
          </p:cNvSpPr>
          <p:nvPr>
            <p:ph type="dt" sz="half" idx="4294967295"/>
          </p:nvPr>
        </p:nvSpPr>
        <p:spPr>
          <a:xfrm>
            <a:off x="609606" y="6356352"/>
            <a:ext cx="1747479" cy="365125"/>
          </a:xfrm>
        </p:spPr>
        <p:txBody>
          <a:bodyPr/>
          <a:lstStyle/>
          <a:p>
            <a:r>
              <a:rPr lang="en-US" sz="1467" dirty="0">
                <a:solidFill>
                  <a:prstClr val="white"/>
                </a:solidFill>
              </a:rPr>
              <a:t>January 15, 2019</a:t>
            </a:r>
          </a:p>
        </p:txBody>
      </p:sp>
      <mc:AlternateContent xmlns:mc="http://schemas.openxmlformats.org/markup-compatibility/2006" xmlns:a14="http://schemas.microsoft.com/office/drawing/2010/main">
        <mc:Choice Requires="a14">
          <p:sp>
            <p:nvSpPr>
              <p:cNvPr id="5" name="Footer Placeholder 2">
                <a:extLst>
                  <a:ext uri="{FF2B5EF4-FFF2-40B4-BE49-F238E27FC236}">
                    <a16:creationId xmlns="" xmlns:a16="http://schemas.microsoft.com/office/drawing/2014/main" id="{951257A0-1A6E-4A82-B147-87B3FB1214F9}"/>
                  </a:ext>
                </a:extLst>
              </p:cNvPr>
              <p:cNvSpPr>
                <a:spLocks noGrp="1"/>
              </p:cNvSpPr>
              <p:nvPr>
                <p:ph type="ftr" sz="quarter" idx="4294967295"/>
              </p:nvPr>
            </p:nvSpPr>
            <p:spPr>
              <a:xfrm>
                <a:off x="2357079" y="6356352"/>
                <a:ext cx="3860800" cy="365125"/>
              </a:xfrm>
            </p:spPr>
            <p:txBody>
              <a:bodyPr/>
              <a:lstStyle/>
              <a:p>
                <a14:m>
                  <m:oMath xmlns:m="http://schemas.openxmlformats.org/officeDocument/2006/math">
                    <m:r>
                      <a:rPr lang="fr-FR" sz="1467" i="1" dirty="0">
                        <a:solidFill>
                          <a:prstClr val="white"/>
                        </a:solidFill>
                        <a:latin typeface="Cambria Math" panose="02040503050406030204" pitchFamily="18" charset="0"/>
                      </a:rPr>
                      <m:t>𝑛</m:t>
                    </m:r>
                    <m:r>
                      <a:rPr lang="fr-FR" sz="1467" i="1" dirty="0">
                        <a:solidFill>
                          <a:prstClr val="white"/>
                        </a:solidFill>
                        <a:latin typeface="Cambria Math" panose="02040503050406030204" pitchFamily="18" charset="0"/>
                      </a:rPr>
                      <m:t>−</m:t>
                    </m:r>
                    <m:r>
                      <a:rPr lang="fr-FR" sz="1467" i="1" dirty="0">
                        <a:solidFill>
                          <a:prstClr val="white"/>
                        </a:solidFill>
                        <a:latin typeface="Cambria Math" panose="02040503050406030204" pitchFamily="18" charset="0"/>
                      </a:rPr>
                      <m:t>𝑛</m:t>
                    </m:r>
                    <m:r>
                      <a:rPr lang="fr-FR" sz="1467" i="1" dirty="0">
                        <a:solidFill>
                          <a:prstClr val="white"/>
                        </a:solidFill>
                        <a:latin typeface="Cambria Math" panose="02040503050406030204" pitchFamily="18" charset="0"/>
                      </a:rPr>
                      <m:t>′</m:t>
                    </m:r>
                  </m:oMath>
                </a14:m>
                <a:r>
                  <a:rPr lang="fr-FR" sz="1467" dirty="0">
                    <a:solidFill>
                      <a:prstClr val="white"/>
                    </a:solidFill>
                  </a:rPr>
                  <a:t> at ANNI</a:t>
                </a:r>
                <a:endParaRPr lang="en-US" sz="1467" dirty="0">
                  <a:solidFill>
                    <a:prstClr val="white"/>
                  </a:solidFill>
                </a:endParaRPr>
              </a:p>
            </p:txBody>
          </p:sp>
        </mc:Choice>
        <mc:Fallback xmlns="">
          <p:sp>
            <p:nvSpPr>
              <p:cNvPr id="5" name="Footer Placeholder 2">
                <a:extLst>
                  <a:ext uri="{FF2B5EF4-FFF2-40B4-BE49-F238E27FC236}">
                    <a16:creationId xmlns:a16="http://schemas.microsoft.com/office/drawing/2014/main" id="{951257A0-1A6E-4A82-B147-87B3FB1214F9}"/>
                  </a:ext>
                </a:extLst>
              </p:cNvPr>
              <p:cNvSpPr>
                <a:spLocks noGrp="1" noRot="1" noChangeAspect="1" noMove="1" noResize="1" noEditPoints="1" noAdjustHandles="1" noChangeArrowheads="1" noChangeShapeType="1" noTextEdit="1"/>
              </p:cNvSpPr>
              <p:nvPr>
                <p:ph type="ftr" sz="quarter" idx="11"/>
              </p:nvPr>
            </p:nvSpPr>
            <p:spPr>
              <a:xfrm>
                <a:off x="1891762" y="4779670"/>
                <a:ext cx="2171700" cy="205383"/>
              </a:xfrm>
              <a:blipFill>
                <a:blip r:embed="rId9"/>
                <a:stretch>
                  <a:fillRect t="-14706" b="-3235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itle 1">
                <a:extLst>
                  <a:ext uri="{FF2B5EF4-FFF2-40B4-BE49-F238E27FC236}">
                    <a16:creationId xmlns="" xmlns:a16="http://schemas.microsoft.com/office/drawing/2014/main" id="{D8F83C9B-33C0-4CE6-BA3A-EEFA1B0BA4D5}"/>
                  </a:ext>
                </a:extLst>
              </p:cNvPr>
              <p:cNvSpPr>
                <a:spLocks noGrp="1"/>
              </p:cNvSpPr>
              <p:nvPr>
                <p:ph type="title" idx="4294967295"/>
              </p:nvPr>
            </p:nvSpPr>
            <p:spPr>
              <a:xfrm>
                <a:off x="-1" y="11113"/>
                <a:ext cx="12076853" cy="700087"/>
              </a:xfrm>
            </p:spPr>
            <p:txBody>
              <a:bodyPr>
                <a:noAutofit/>
              </a:bodyPr>
              <a:lstStyle/>
              <a:p>
                <a:pPr algn="ctr"/>
                <a:r>
                  <a:rPr lang="en-US" sz="2667" dirty="0" smtClean="0">
                    <a:solidFill>
                      <a:srgbClr val="FF0000"/>
                    </a:solidFill>
                  </a:rPr>
                  <a:t>A Vision for a </a:t>
                </a:r>
                <a14:m>
                  <m:oMath xmlns:m="http://schemas.openxmlformats.org/officeDocument/2006/math">
                    <m:r>
                      <a:rPr lang="en-US" sz="2667" i="1">
                        <a:solidFill>
                          <a:srgbClr val="FF0000"/>
                        </a:solidFill>
                        <a:latin typeface="Cambria Math" panose="02040503050406030204" pitchFamily="18" charset="0"/>
                      </a:rPr>
                      <m:t>𝒏</m:t>
                    </m:r>
                    <m:r>
                      <a:rPr lang="en-US" sz="2667" i="1">
                        <a:solidFill>
                          <a:srgbClr val="FF0000"/>
                        </a:solidFill>
                        <a:latin typeface="Cambria Math" panose="02040503050406030204" pitchFamily="18" charset="0"/>
                      </a:rPr>
                      <m:t>→</m:t>
                    </m:r>
                    <m:r>
                      <a:rPr lang="en-US" sz="2667" i="1">
                        <a:solidFill>
                          <a:srgbClr val="FF0000"/>
                        </a:solidFill>
                        <a:latin typeface="Cambria Math" panose="02040503050406030204" pitchFamily="18" charset="0"/>
                      </a:rPr>
                      <m:t>𝒏</m:t>
                    </m:r>
                    <m:r>
                      <a:rPr lang="en-US" sz="2667" i="1">
                        <a:solidFill>
                          <a:srgbClr val="FF0000"/>
                        </a:solidFill>
                        <a:latin typeface="Cambria Math" panose="02040503050406030204" pitchFamily="18" charset="0"/>
                      </a:rPr>
                      <m:t>′</m:t>
                    </m:r>
                  </m:oMath>
                </a14:m>
                <a:r>
                  <a:rPr lang="en-US" sz="2667" dirty="0">
                    <a:solidFill>
                      <a:srgbClr val="FF0000"/>
                    </a:solidFill>
                  </a:rPr>
                  <a:t> Search Program (at ANNI</a:t>
                </a:r>
                <a:r>
                  <a:rPr lang="en-US" sz="2667" dirty="0" smtClean="0">
                    <a:solidFill>
                      <a:srgbClr val="FF0000"/>
                    </a:solidFill>
                  </a:rPr>
                  <a:t>) </a:t>
                </a:r>
                <a:r>
                  <a:rPr lang="en-US" sz="1800" b="0" dirty="0" smtClean="0">
                    <a:solidFill>
                      <a:schemeClr val="tx1"/>
                    </a:solidFill>
                  </a:rPr>
                  <a:t>modification of Josh Barrow </a:t>
                </a:r>
                <a:r>
                  <a:rPr lang="en-US" sz="1800" b="0" dirty="0" err="1" smtClean="0">
                    <a:solidFill>
                      <a:schemeClr val="tx1"/>
                    </a:solidFill>
                  </a:rPr>
                  <a:t>Nordita</a:t>
                </a:r>
                <a:r>
                  <a:rPr lang="en-US" sz="1800" b="0" dirty="0" smtClean="0">
                    <a:solidFill>
                      <a:schemeClr val="tx1"/>
                    </a:solidFill>
                  </a:rPr>
                  <a:t> slide  </a:t>
                </a:r>
                <a:endParaRPr lang="en-US" sz="1800" b="0" dirty="0">
                  <a:solidFill>
                    <a:schemeClr val="tx1"/>
                  </a:solidFill>
                </a:endParaRPr>
              </a:p>
            </p:txBody>
          </p:sp>
        </mc:Choice>
        <mc:Fallback xmlns="">
          <p:sp>
            <p:nvSpPr>
              <p:cNvPr id="2" name="Title 1">
                <a:extLst>
                  <a:ext uri="{FF2B5EF4-FFF2-40B4-BE49-F238E27FC236}">
                    <a16:creationId xmlns:a16="http://schemas.microsoft.com/office/drawing/2014/main" xmlns:a14="http://schemas.microsoft.com/office/drawing/2010/main" xmlns="" id="{D8F83C9B-33C0-4CE6-BA3A-EEFA1B0BA4D5}"/>
                  </a:ext>
                </a:extLst>
              </p:cNvPr>
              <p:cNvSpPr>
                <a:spLocks noGrp="1" noRot="1" noChangeAspect="1" noMove="1" noResize="1" noEditPoints="1" noAdjustHandles="1" noChangeArrowheads="1" noChangeShapeType="1" noTextEdit="1"/>
              </p:cNvSpPr>
              <p:nvPr>
                <p:ph type="title" idx="4294967295"/>
              </p:nvPr>
            </p:nvSpPr>
            <p:spPr>
              <a:xfrm>
                <a:off x="-1" y="11113"/>
                <a:ext cx="12076853" cy="700087"/>
              </a:xfrm>
              <a:blipFill rotWithShape="0">
                <a:blip r:embed="rId10"/>
                <a:stretch>
                  <a:fillRect l="-303" r="-808" b="-869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 xmlns:a16="http://schemas.microsoft.com/office/drawing/2014/main" id="{5D52AB13-1127-4238-AB65-A8489DE84BBD}"/>
                  </a:ext>
                </a:extLst>
              </p:cNvPr>
              <p:cNvSpPr>
                <a:spLocks noGrp="1"/>
              </p:cNvSpPr>
              <p:nvPr>
                <p:ph idx="4294967295"/>
              </p:nvPr>
            </p:nvSpPr>
            <p:spPr>
              <a:xfrm>
                <a:off x="0" y="633413"/>
                <a:ext cx="12192000" cy="5414962"/>
              </a:xfrm>
            </p:spPr>
            <p:txBody>
              <a:bodyPr>
                <a:noAutofit/>
              </a:bodyPr>
              <a:lstStyle/>
              <a:p>
                <a:pPr marL="0" indent="0">
                  <a:buNone/>
                </a:pPr>
                <a:r>
                  <a:rPr lang="en-US" sz="2200" dirty="0" smtClean="0">
                    <a:solidFill>
                      <a:schemeClr val="tx1"/>
                    </a:solidFill>
                    <a:latin typeface="Arial" panose="020B0604020202020204" pitchFamily="34" charset="0"/>
                    <a:cs typeface="Arial" panose="020B0604020202020204" pitchFamily="34" charset="0"/>
                  </a:rPr>
                  <a:t>      </a:t>
                </a:r>
              </a:p>
              <a:p>
                <a:pPr marL="457200" indent="-457200">
                  <a:buAutoNum type="arabicPeriod" startAt="3"/>
                </a:pPr>
                <a:r>
                  <a:rPr lang="en-US" sz="2000" b="1" dirty="0" smtClean="0">
                    <a:solidFill>
                      <a:srgbClr val="C00000"/>
                    </a:solidFill>
                    <a:latin typeface="Arial" panose="020B0604020202020204" pitchFamily="34" charset="0"/>
                    <a:cs typeface="Arial" panose="020B0604020202020204" pitchFamily="34" charset="0"/>
                  </a:rPr>
                  <a:t>ANNI</a:t>
                </a:r>
                <a:r>
                  <a:rPr lang="en-US" sz="2000" dirty="0" smtClean="0">
                    <a:solidFill>
                      <a:srgbClr val="C00000"/>
                    </a:solidFill>
                    <a:latin typeface="Arial" panose="020B0604020202020204" pitchFamily="34" charset="0"/>
                    <a:cs typeface="Arial" panose="020B0604020202020204" pitchFamily="34" charset="0"/>
                  </a:rPr>
                  <a:t> </a:t>
                </a:r>
                <a:r>
                  <a:rPr lang="en-US" sz="2000" dirty="0">
                    <a:solidFill>
                      <a:srgbClr val="C00000"/>
                    </a:solidFill>
                    <a:latin typeface="Arial" panose="020B0604020202020204" pitchFamily="34" charset="0"/>
                    <a:cs typeface="Arial" panose="020B0604020202020204" pitchFamily="34" charset="0"/>
                  </a:rPr>
                  <a:t>TMM searches (</a:t>
                </a:r>
                <a:r>
                  <a:rPr lang="en-US" sz="2000" u="sng" dirty="0" smtClean="0">
                    <a:solidFill>
                      <a:srgbClr val="C00000"/>
                    </a:solidFill>
                    <a:latin typeface="Arial" panose="020B0604020202020204" pitchFamily="34" charset="0"/>
                    <a:cs typeface="Arial" panose="020B0604020202020204" pitchFamily="34" charset="0"/>
                    <a:hlinkClick r:id="rId11"/>
                  </a:rPr>
                  <a:t>ZB et al 2018</a:t>
                </a:r>
                <a:r>
                  <a:rPr lang="en-US" sz="2000" dirty="0" smtClean="0">
                    <a:solidFill>
                      <a:srgbClr val="C00000"/>
                    </a:solidFill>
                    <a:latin typeface="Arial" panose="020B0604020202020204" pitchFamily="34" charset="0"/>
                    <a:cs typeface="Arial" panose="020B0604020202020204" pitchFamily="34" charset="0"/>
                  </a:rPr>
                  <a:t>) </a:t>
                </a:r>
                <a:r>
                  <a:rPr lang="en-US" sz="2000" dirty="0">
                    <a:solidFill>
                      <a:srgbClr val="C00000"/>
                    </a:solidFill>
                    <a:latin typeface="Arial" panose="020B0604020202020204" pitchFamily="34" charset="0"/>
                    <a:cs typeface="Arial" panose="020B0604020202020204" pitchFamily="34" charset="0"/>
                  </a:rPr>
                  <a:t>with </a:t>
                </a:r>
                <a:r>
                  <a:rPr lang="en-US" sz="2000" dirty="0" smtClean="0">
                    <a:solidFill>
                      <a:srgbClr val="C00000"/>
                    </a:solidFill>
                    <a:latin typeface="Arial" panose="020B0604020202020204" pitchFamily="34" charset="0"/>
                    <a:cs typeface="Arial" panose="020B0604020202020204" pitchFamily="34" charset="0"/>
                  </a:rPr>
                  <a:t>gases. </a:t>
                </a:r>
                <a:r>
                  <a:rPr lang="en-US" sz="2000" dirty="0" smtClean="0">
                    <a:solidFill>
                      <a:schemeClr val="tx1"/>
                    </a:solidFill>
                    <a:latin typeface="Arial" panose="020B0604020202020204" pitchFamily="34" charset="0"/>
                    <a:cs typeface="Arial" panose="020B0604020202020204" pitchFamily="34" charset="0"/>
                  </a:rPr>
                  <a:t>This is an alternative method of detection of </a:t>
                </a:r>
                <a14:m>
                  <m:oMath xmlns:m="http://schemas.openxmlformats.org/officeDocument/2006/math">
                    <m:r>
                      <a:rPr lang="en-US" sz="2000" i="1" dirty="0" smtClean="0">
                        <a:solidFill>
                          <a:schemeClr val="tx1"/>
                        </a:solidFill>
                        <a:latin typeface="Cambria Math" panose="02040503050406030204" pitchFamily="18" charset="0"/>
                        <a:cs typeface="Arial" panose="020B0604020202020204" pitchFamily="34" charset="0"/>
                      </a:rPr>
                      <m:t>𝑛</m:t>
                    </m:r>
                  </m:oMath>
                </a14:m>
                <a:r>
                  <a:rPr lang="en-US" sz="2000" dirty="0" err="1" smtClean="0">
                    <a:solidFill>
                      <a:schemeClr val="tx1"/>
                    </a:solidFill>
                    <a:latin typeface="Arial" panose="020B0604020202020204" pitchFamily="34" charset="0"/>
                    <a:cs typeface="Arial" panose="020B0604020202020204" pitchFamily="34" charset="0"/>
                  </a:rPr>
                  <a:t>TMM</a:t>
                </a:r>
                <a:r>
                  <a:rPr lang="en-US" sz="2000" dirty="0" smtClean="0">
                    <a:solidFill>
                      <a:schemeClr val="tx1"/>
                    </a:solidFill>
                    <a:latin typeface="Arial" panose="020B0604020202020204" pitchFamily="34" charset="0"/>
                    <a:cs typeface="Arial" panose="020B0604020202020204" pitchFamily="34" charset="0"/>
                  </a:rPr>
                  <a:t> without using QM mag. field gradients. In regeneration measurements for a month of beam time it will cover range of </a:t>
                </a:r>
                <a14:m>
                  <m:oMath xmlns:m="http://schemas.openxmlformats.org/officeDocument/2006/math">
                    <m:r>
                      <a:rPr lang="en-US" sz="2000" i="1" dirty="0" smtClean="0">
                        <a:solidFill>
                          <a:schemeClr val="tx1"/>
                        </a:solidFill>
                        <a:latin typeface="Cambria Math" panose="02040503050406030204" pitchFamily="18" charset="0"/>
                        <a:cs typeface="Arial" panose="020B0604020202020204" pitchFamily="34" charset="0"/>
                      </a:rPr>
                      <m:t>𝑛</m:t>
                    </m:r>
                  </m:oMath>
                </a14:m>
                <a:r>
                  <a:rPr lang="en-US" sz="2000" dirty="0" err="1" smtClean="0">
                    <a:solidFill>
                      <a:schemeClr val="tx1"/>
                    </a:solidFill>
                    <a:latin typeface="Arial" panose="020B0604020202020204" pitchFamily="34" charset="0"/>
                    <a:cs typeface="Arial" panose="020B0604020202020204" pitchFamily="34" charset="0"/>
                  </a:rPr>
                  <a:t>TMM</a:t>
                </a:r>
                <a:r>
                  <a:rPr lang="en-US" sz="2000" dirty="0" smtClean="0">
                    <a:solidFill>
                      <a:schemeClr val="tx1"/>
                    </a:solidFill>
                    <a:latin typeface="Arial" panose="020B0604020202020204" pitchFamily="34" charset="0"/>
                    <a:cs typeface="Arial" panose="020B0604020202020204" pitchFamily="34" charset="0"/>
                  </a:rPr>
                  <a:t> below the level </a:t>
                </a:r>
                <a:r>
                  <a:rPr lang="en-US" sz="2000" dirty="0">
                    <a:solidFill>
                      <a:schemeClr val="tx1"/>
                    </a:solidFill>
                    <a:latin typeface="Arial" panose="020B0604020202020204" pitchFamily="34" charset="0"/>
                    <a:cs typeface="Arial" panose="020B0604020202020204" pitchFamily="34" charset="0"/>
                  </a:rPr>
                  <a:t>of </a:t>
                </a:r>
                <a14:m>
                  <m:oMath xmlns:m="http://schemas.openxmlformats.org/officeDocument/2006/math">
                    <m:sSup>
                      <m:sSupPr>
                        <m:ctrlPr>
                          <a:rPr lang="en-US" sz="2000" i="1">
                            <a:latin typeface="Cambria Math" panose="02040503050406030204" pitchFamily="18" charset="0"/>
                            <a:cs typeface="Arial" panose="020B0604020202020204" pitchFamily="34" charset="0"/>
                          </a:rPr>
                        </m:ctrlPr>
                      </m:sSupPr>
                      <m:e>
                        <m:r>
                          <a:rPr lang="en-US" sz="2000" i="1">
                            <a:latin typeface="Cambria Math" panose="02040503050406030204" pitchFamily="18" charset="0"/>
                            <a:cs typeface="Arial" panose="020B0604020202020204" pitchFamily="34" charset="0"/>
                          </a:rPr>
                          <m:t>10</m:t>
                        </m:r>
                      </m:e>
                      <m:sup>
                        <m:r>
                          <a:rPr lang="en-US" sz="2000" i="1">
                            <a:latin typeface="Cambria Math" panose="02040503050406030204" pitchFamily="18" charset="0"/>
                            <a:cs typeface="Arial" panose="020B0604020202020204" pitchFamily="34" charset="0"/>
                          </a:rPr>
                          <m:t>−</m:t>
                        </m:r>
                        <m:r>
                          <a:rPr lang="en-US" sz="2000" b="0" i="1" smtClean="0">
                            <a:latin typeface="Cambria Math" panose="02040503050406030204" pitchFamily="18" charset="0"/>
                            <a:cs typeface="Arial" panose="020B0604020202020204" pitchFamily="34" charset="0"/>
                          </a:rPr>
                          <m:t>6</m:t>
                        </m:r>
                        <m:r>
                          <a:rPr lang="en-US" sz="2000" i="1">
                            <a:latin typeface="Cambria Math" panose="02040503050406030204" pitchFamily="18" charset="0"/>
                            <a:cs typeface="Arial" panose="020B0604020202020204" pitchFamily="34" charset="0"/>
                          </a:rPr>
                          <m:t> </m:t>
                        </m:r>
                      </m:sup>
                    </m:sSup>
                  </m:oMath>
                </a14:m>
                <a:r>
                  <a:rPr lang="en-US" sz="2000" dirty="0">
                    <a:solidFill>
                      <a:schemeClr val="tx1"/>
                    </a:solidFill>
                    <a:latin typeface="Arial" panose="020B0604020202020204" pitchFamily="34" charset="0"/>
                    <a:cs typeface="Arial" panose="020B0604020202020204" pitchFamily="34" charset="0"/>
                  </a:rPr>
                  <a:t>of </a:t>
                </a:r>
                <a:r>
                  <a:rPr lang="en-US" sz="2000" dirty="0" smtClean="0">
                    <a:solidFill>
                      <a:schemeClr val="tx1"/>
                    </a:solidFill>
                    <a:latin typeface="Arial" panose="020B0604020202020204" pitchFamily="34" charset="0"/>
                    <a:cs typeface="Arial" panose="020B0604020202020204" pitchFamily="34" charset="0"/>
                  </a:rPr>
                  <a:t>the regular </a:t>
                </a:r>
                <a:r>
                  <a:rPr lang="en-US" sz="2000" dirty="0">
                    <a:solidFill>
                      <a:schemeClr val="tx1"/>
                    </a:solidFill>
                    <a:latin typeface="Arial" panose="020B0604020202020204" pitchFamily="34" charset="0"/>
                    <a:cs typeface="Arial" panose="020B0604020202020204" pitchFamily="34" charset="0"/>
                  </a:rPr>
                  <a:t>neutron magnetic </a:t>
                </a:r>
                <a:r>
                  <a:rPr lang="en-US" sz="2000" dirty="0" smtClean="0">
                    <a:solidFill>
                      <a:schemeClr val="tx1"/>
                    </a:solidFill>
                    <a:latin typeface="Arial" panose="020B0604020202020204" pitchFamily="34" charset="0"/>
                    <a:cs typeface="Arial" panose="020B0604020202020204" pitchFamily="34" charset="0"/>
                  </a:rPr>
                  <a:t>moment and potentially (if </a:t>
                </a:r>
                <a14:m>
                  <m:oMath xmlns:m="http://schemas.openxmlformats.org/officeDocument/2006/math">
                    <m:r>
                      <a:rPr lang="en-US" sz="2000" i="1" dirty="0" smtClean="0">
                        <a:solidFill>
                          <a:schemeClr val="tx1"/>
                        </a:solidFill>
                        <a:latin typeface="Cambria Math" panose="02040503050406030204" pitchFamily="18" charset="0"/>
                        <a:cs typeface="Arial" panose="020B0604020202020204" pitchFamily="34" charset="0"/>
                      </a:rPr>
                      <m:t>𝑛</m:t>
                    </m:r>
                    <m:r>
                      <a:rPr lang="en-US" sz="200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m:t>
                    </m:r>
                    <m:sSup>
                      <m:sSupPr>
                        <m:ctrlPr>
                          <a:rPr lang="en-US" sz="20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ctrlPr>
                      </m:sSupPr>
                      <m:e>
                        <m:r>
                          <a:rPr lang="en-US" sz="20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𝑛</m:t>
                        </m:r>
                      </m:e>
                      <m:sup>
                        <m:r>
                          <a:rPr lang="en-US" sz="20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m:t>
                        </m:r>
                      </m:sup>
                    </m:sSup>
                    <m:r>
                      <a:rPr lang="en-US" sz="20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 </m:t>
                    </m:r>
                  </m:oMath>
                </a14:m>
                <a:r>
                  <a:rPr lang="en-US" sz="2000" dirty="0" smtClean="0">
                    <a:solidFill>
                      <a:schemeClr val="tx1"/>
                    </a:solidFill>
                    <a:latin typeface="Arial" panose="020B0604020202020204" pitchFamily="34" charset="0"/>
                    <a:cs typeface="Arial" panose="020B0604020202020204" pitchFamily="34" charset="0"/>
                  </a:rPr>
                  <a:t>and </a:t>
                </a:r>
                <a14:m>
                  <m:oMath xmlns:m="http://schemas.openxmlformats.org/officeDocument/2006/math">
                    <m:r>
                      <a:rPr lang="en-US" sz="2000" i="1" dirty="0" smtClean="0">
                        <a:solidFill>
                          <a:schemeClr val="tx1"/>
                        </a:solidFill>
                        <a:latin typeface="Cambria Math" panose="02040503050406030204" pitchFamily="18" charset="0"/>
                        <a:cs typeface="Arial" panose="020B0604020202020204" pitchFamily="34" charset="0"/>
                      </a:rPr>
                      <m:t>𝑛</m:t>
                    </m:r>
                  </m:oMath>
                </a14:m>
                <a:r>
                  <a:rPr lang="en-US" sz="2000" dirty="0" smtClean="0">
                    <a:solidFill>
                      <a:schemeClr val="tx1"/>
                    </a:solidFill>
                    <a:latin typeface="Arial" panose="020B0604020202020204" pitchFamily="34" charset="0"/>
                    <a:cs typeface="Arial" panose="020B0604020202020204" pitchFamily="34" charset="0"/>
                  </a:rPr>
                  <a:t>TMM exist) can lead to the production of intense beam of ~ 10</a:t>
                </a:r>
                <a:r>
                  <a:rPr lang="en-US" sz="2000" baseline="30000" dirty="0" smtClean="0">
                    <a:solidFill>
                      <a:schemeClr val="tx1"/>
                    </a:solidFill>
                    <a:latin typeface="Arial" panose="020B0604020202020204" pitchFamily="34" charset="0"/>
                    <a:cs typeface="Arial" panose="020B0604020202020204" pitchFamily="34" charset="0"/>
                  </a:rPr>
                  <a:t>8</a:t>
                </a:r>
                <a:r>
                  <a:rPr lang="en-US" sz="2000" dirty="0" smtClean="0">
                    <a:solidFill>
                      <a:schemeClr val="tx1"/>
                    </a:solidFill>
                    <a:latin typeface="Arial" panose="020B0604020202020204" pitchFamily="34" charset="0"/>
                    <a:cs typeface="Arial" panose="020B0604020202020204" pitchFamily="34" charset="0"/>
                  </a:rPr>
                  <a:t> </a:t>
                </a:r>
                <a14:m>
                  <m:oMath xmlns:m="http://schemas.openxmlformats.org/officeDocument/2006/math">
                    <m:r>
                      <a:rPr lang="en-US" sz="2000" i="1" dirty="0" smtClean="0">
                        <a:solidFill>
                          <a:schemeClr val="tx1"/>
                        </a:solidFill>
                        <a:latin typeface="Cambria Math" panose="02040503050406030204" pitchFamily="18" charset="0"/>
                        <a:cs typeface="Arial" panose="020B0604020202020204" pitchFamily="34" charset="0"/>
                      </a:rPr>
                      <m:t>𝑛</m:t>
                    </m:r>
                    <m:r>
                      <a:rPr lang="en-US" sz="2000" b="0" i="1" dirty="0" smtClean="0">
                        <a:solidFill>
                          <a:schemeClr val="tx1"/>
                        </a:solidFill>
                        <a:latin typeface="Cambria Math" panose="02040503050406030204" pitchFamily="18" charset="0"/>
                        <a:cs typeface="Arial" panose="020B0604020202020204" pitchFamily="34" charset="0"/>
                      </a:rPr>
                      <m:t>′</m:t>
                    </m:r>
                  </m:oMath>
                </a14:m>
                <a:r>
                  <a:rPr lang="en-US" sz="2000" dirty="0" smtClean="0">
                    <a:solidFill>
                      <a:schemeClr val="tx1"/>
                    </a:solidFill>
                    <a:latin typeface="Arial" panose="020B0604020202020204" pitchFamily="34" charset="0"/>
                    <a:cs typeface="Arial" panose="020B0604020202020204" pitchFamily="34" charset="0"/>
                  </a:rPr>
                  <a:t>/s</a:t>
                </a:r>
                <a:r>
                  <a:rPr lang="en-US" sz="2000" dirty="0">
                    <a:solidFill>
                      <a:schemeClr val="tx1"/>
                    </a:solidFill>
                    <a:latin typeface="Arial" panose="020B0604020202020204" pitchFamily="34" charset="0"/>
                    <a:cs typeface="Arial" panose="020B0604020202020204" pitchFamily="34" charset="0"/>
                  </a:rPr>
                  <a:t> </a:t>
                </a:r>
                <a:r>
                  <a:rPr lang="en-US" sz="2000" dirty="0" smtClean="0">
                    <a:solidFill>
                      <a:schemeClr val="tx1"/>
                    </a:solidFill>
                    <a:latin typeface="Arial" panose="020B0604020202020204" pitchFamily="34" charset="0"/>
                    <a:cs typeface="Arial" panose="020B0604020202020204" pitchFamily="34" charset="0"/>
                  </a:rPr>
                  <a:t>at ANNI.</a:t>
                </a:r>
              </a:p>
              <a:p>
                <a:pPr marL="457200" indent="-457200">
                  <a:buAutoNum type="arabicPeriod" startAt="3"/>
                </a:pPr>
                <a:endParaRPr lang="en-US" sz="2000" b="1" dirty="0" smtClean="0">
                  <a:latin typeface="Arial" panose="020B0604020202020204" pitchFamily="34" charset="0"/>
                  <a:cs typeface="Arial" panose="020B0604020202020204" pitchFamily="34" charset="0"/>
                </a:endParaRPr>
              </a:p>
              <a:p>
                <a:pPr marL="457200" indent="-457200">
                  <a:buNone/>
                </a:pPr>
                <a:r>
                  <a:rPr lang="en-US" sz="2000" b="1" dirty="0" smtClean="0">
                    <a:solidFill>
                      <a:srgbClr val="C00000"/>
                    </a:solidFill>
                    <a:latin typeface="Arial" panose="020B0604020202020204" pitchFamily="34" charset="0"/>
                    <a:cs typeface="Arial" panose="020B0604020202020204" pitchFamily="34" charset="0"/>
                  </a:rPr>
                  <a:t>4.   ANNI</a:t>
                </a:r>
                <a:r>
                  <a:rPr lang="en-US" sz="2000" dirty="0" smtClean="0">
                    <a:solidFill>
                      <a:srgbClr val="C00000"/>
                    </a:solidFill>
                    <a:latin typeface="Arial" panose="020B0604020202020204" pitchFamily="34" charset="0"/>
                    <a:cs typeface="Arial" panose="020B0604020202020204" pitchFamily="34" charset="0"/>
                  </a:rPr>
                  <a:t> </a:t>
                </a:r>
                <a:r>
                  <a:rPr lang="en-US" sz="2000" dirty="0">
                    <a:solidFill>
                      <a:srgbClr val="C00000"/>
                    </a:solidFill>
                    <a:latin typeface="Arial" panose="020B0604020202020204" pitchFamily="34" charset="0"/>
                    <a:cs typeface="Arial" panose="020B0604020202020204" pitchFamily="34" charset="0"/>
                  </a:rPr>
                  <a:t>low-</a:t>
                </a:r>
                <a14:m>
                  <m:oMath xmlns:m="http://schemas.openxmlformats.org/officeDocument/2006/math">
                    <m:acc>
                      <m:accPr>
                        <m:chr m:val="⃗"/>
                        <m:ctrlPr>
                          <a:rPr lang="en-US" sz="2000" i="1">
                            <a:solidFill>
                              <a:srgbClr val="C00000"/>
                            </a:solidFill>
                            <a:latin typeface="Cambria Math" panose="02040503050406030204" pitchFamily="18" charset="0"/>
                          </a:rPr>
                        </m:ctrlPr>
                      </m:accPr>
                      <m:e>
                        <m:r>
                          <a:rPr lang="en-US" sz="2000" i="1">
                            <a:solidFill>
                              <a:srgbClr val="C00000"/>
                            </a:solidFill>
                            <a:latin typeface="Cambria Math" panose="02040503050406030204" pitchFamily="18" charset="0"/>
                          </a:rPr>
                          <m:t>𝐵</m:t>
                        </m:r>
                      </m:e>
                    </m:acc>
                  </m:oMath>
                </a14:m>
                <a:r>
                  <a:rPr lang="en-US" sz="2000" dirty="0">
                    <a:solidFill>
                      <a:srgbClr val="C00000"/>
                    </a:solidFill>
                    <a:latin typeface="Arial" panose="020B0604020202020204" pitchFamily="34" charset="0"/>
                    <a:cs typeface="Arial" panose="020B0604020202020204" pitchFamily="34" charset="0"/>
                  </a:rPr>
                  <a:t> resonant </a:t>
                </a:r>
                <a:r>
                  <a:rPr lang="en-US" sz="2000" i="1" dirty="0">
                    <a:solidFill>
                      <a:srgbClr val="C00000"/>
                    </a:solidFill>
                    <a:latin typeface="Arial" panose="020B0604020202020204" pitchFamily="34" charset="0"/>
                    <a:cs typeface="Arial" panose="020B0604020202020204" pitchFamily="34" charset="0"/>
                  </a:rPr>
                  <a:t>regeneration </a:t>
                </a:r>
                <a:r>
                  <a:rPr lang="en-US" sz="2000" dirty="0">
                    <a:solidFill>
                      <a:srgbClr val="C00000"/>
                    </a:solidFill>
                    <a:latin typeface="Arial" panose="020B0604020202020204" pitchFamily="34" charset="0"/>
                    <a:cs typeface="Arial" panose="020B0604020202020204" pitchFamily="34" charset="0"/>
                  </a:rPr>
                  <a:t>(</a:t>
                </a:r>
                <a14:m>
                  <m:oMath xmlns:m="http://schemas.openxmlformats.org/officeDocument/2006/math">
                    <m:r>
                      <a:rPr lang="en-US" sz="2000" i="1">
                        <a:solidFill>
                          <a:srgbClr val="C00000"/>
                        </a:solidFill>
                        <a:latin typeface="Cambria Math" panose="02040503050406030204" pitchFamily="18" charset="0"/>
                      </a:rPr>
                      <m:t>𝑛</m:t>
                    </m:r>
                    <m:r>
                      <a:rPr lang="en-US" sz="2000" i="1">
                        <a:solidFill>
                          <a:srgbClr val="C00000"/>
                        </a:solidFill>
                        <a:latin typeface="Cambria Math" panose="02040503050406030204" pitchFamily="18" charset="0"/>
                      </a:rPr>
                      <m:t>→</m:t>
                    </m:r>
                    <m:sSup>
                      <m:sSupPr>
                        <m:ctrlPr>
                          <a:rPr lang="en-US" sz="2000" i="1">
                            <a:solidFill>
                              <a:srgbClr val="C00000"/>
                            </a:solidFill>
                            <a:latin typeface="Cambria Math" panose="02040503050406030204" pitchFamily="18" charset="0"/>
                          </a:rPr>
                        </m:ctrlPr>
                      </m:sSupPr>
                      <m:e>
                        <m:r>
                          <a:rPr lang="en-US" sz="2000" i="1">
                            <a:solidFill>
                              <a:srgbClr val="C00000"/>
                            </a:solidFill>
                            <a:latin typeface="Cambria Math" panose="02040503050406030204" pitchFamily="18" charset="0"/>
                          </a:rPr>
                          <m:t>𝑛</m:t>
                        </m:r>
                      </m:e>
                      <m:sup>
                        <m:r>
                          <a:rPr lang="en-US" sz="2000" i="1">
                            <a:solidFill>
                              <a:srgbClr val="C00000"/>
                            </a:solidFill>
                            <a:latin typeface="Cambria Math" panose="02040503050406030204" pitchFamily="18" charset="0"/>
                          </a:rPr>
                          <m:t>′</m:t>
                        </m:r>
                      </m:sup>
                    </m:sSup>
                    <m:r>
                      <a:rPr lang="en-US" sz="2000" i="1">
                        <a:solidFill>
                          <a:srgbClr val="C00000"/>
                        </a:solidFill>
                        <a:latin typeface="Cambria Math" panose="02040503050406030204" pitchFamily="18" charset="0"/>
                      </a:rPr>
                      <m:t>→</m:t>
                    </m:r>
                    <m:r>
                      <a:rPr lang="en-US" sz="2000" i="1">
                        <a:solidFill>
                          <a:srgbClr val="C00000"/>
                        </a:solidFill>
                        <a:latin typeface="Cambria Math" panose="02040503050406030204" pitchFamily="18" charset="0"/>
                      </a:rPr>
                      <m:t>𝑛</m:t>
                    </m:r>
                  </m:oMath>
                </a14:m>
                <a:r>
                  <a:rPr lang="en-US" sz="2000" dirty="0">
                    <a:solidFill>
                      <a:srgbClr val="C00000"/>
                    </a:solidFill>
                    <a:latin typeface="Arial" panose="020B0604020202020204" pitchFamily="34" charset="0"/>
                    <a:cs typeface="Arial" panose="020B0604020202020204" pitchFamily="34" charset="0"/>
                  </a:rPr>
                  <a:t>) search (</a:t>
                </a:r>
                <a:r>
                  <a:rPr lang="en-US" sz="2000" dirty="0">
                    <a:solidFill>
                      <a:srgbClr val="C00000"/>
                    </a:solidFill>
                    <a:latin typeface="Arial" panose="020B0604020202020204" pitchFamily="34" charset="0"/>
                    <a:cs typeface="Arial" panose="020B0604020202020204" pitchFamily="34" charset="0"/>
                    <a:hlinkClick r:id="rId12"/>
                  </a:rPr>
                  <a:t>ZB 2017</a:t>
                </a:r>
                <a:r>
                  <a:rPr lang="en-US" sz="2000" dirty="0">
                    <a:solidFill>
                      <a:srgbClr val="C00000"/>
                    </a:solidFill>
                    <a:latin typeface="Arial" panose="020B0604020202020204" pitchFamily="34" charset="0"/>
                    <a:cs typeface="Arial" panose="020B0604020202020204" pitchFamily="34" charset="0"/>
                  </a:rPr>
                  <a:t>,</a:t>
                </a:r>
                <a:r>
                  <a:rPr lang="en-US" sz="2000" dirty="0">
                    <a:solidFill>
                      <a:srgbClr val="C00000"/>
                    </a:solidFill>
                    <a:latin typeface="Arial" panose="020B0604020202020204" pitchFamily="34" charset="0"/>
                    <a:cs typeface="Arial" panose="020B0604020202020204" pitchFamily="34" charset="0"/>
                    <a:hlinkClick r:id="rId13"/>
                  </a:rPr>
                  <a:t> Broussard 2017</a:t>
                </a:r>
                <a:r>
                  <a:rPr lang="en-US" sz="2000" dirty="0" smtClean="0">
                    <a:solidFill>
                      <a:srgbClr val="C00000"/>
                    </a:solidFill>
                    <a:latin typeface="Arial" panose="020B0604020202020204" pitchFamily="34" charset="0"/>
                    <a:cs typeface="Arial" panose="020B0604020202020204" pitchFamily="34" charset="0"/>
                  </a:rPr>
                  <a:t>). </a:t>
                </a:r>
                <a:r>
                  <a:rPr lang="en-US" sz="2000" dirty="0" smtClean="0">
                    <a:solidFill>
                      <a:schemeClr val="tx1"/>
                    </a:solidFill>
                    <a:latin typeface="Arial" panose="020B0604020202020204" pitchFamily="34" charset="0"/>
                    <a:cs typeface="Arial" panose="020B0604020202020204" pitchFamily="34" charset="0"/>
                  </a:rPr>
                  <a:t>This search uses the idea of existence of </a:t>
                </a:r>
                <a14:m>
                  <m:oMath xmlns:m="http://schemas.openxmlformats.org/officeDocument/2006/math">
                    <m:r>
                      <a:rPr lang="en-US" sz="2000" i="1">
                        <a:latin typeface="Cambria Math" panose="02040503050406030204" pitchFamily="18" charset="0"/>
                      </a:rPr>
                      <m:t>𝑛</m:t>
                    </m:r>
                    <m:r>
                      <a:rPr lang="en-US" sz="2000" i="1">
                        <a:latin typeface="Cambria Math" panose="02040503050406030204" pitchFamily="18" charset="0"/>
                      </a:rPr>
                      <m:t>→</m:t>
                    </m:r>
                    <m:r>
                      <a:rPr lang="en-US" sz="2000" i="1">
                        <a:latin typeface="Cambria Math" panose="02040503050406030204" pitchFamily="18" charset="0"/>
                      </a:rPr>
                      <m:t>𝑛</m:t>
                    </m:r>
                    <m:r>
                      <a:rPr lang="en-US" sz="2000" i="1">
                        <a:latin typeface="Cambria Math" panose="02040503050406030204" pitchFamily="18" charset="0"/>
                      </a:rPr>
                      <m:t>′</m:t>
                    </m:r>
                  </m:oMath>
                </a14:m>
                <a:r>
                  <a:rPr lang="en-US" sz="2000" dirty="0" smtClean="0">
                    <a:solidFill>
                      <a:schemeClr val="tx1"/>
                    </a:solidFill>
                    <a:latin typeface="Arial" panose="020B0604020202020204" pitchFamily="34" charset="0"/>
                    <a:cs typeface="Arial" panose="020B0604020202020204" pitchFamily="34" charset="0"/>
                  </a:rPr>
                  <a:t> and the presence of mirror magnetic field </a:t>
                </a:r>
                <a14:m>
                  <m:oMath xmlns:m="http://schemas.openxmlformats.org/officeDocument/2006/math">
                    <m:sSup>
                      <m:sSupPr>
                        <m:ctrlPr>
                          <a:rPr lang="en-US" sz="2000" b="0" i="1" smtClean="0">
                            <a:solidFill>
                              <a:schemeClr val="tx1"/>
                            </a:solidFill>
                            <a:latin typeface="Cambria Math" panose="02040503050406030204" pitchFamily="18" charset="0"/>
                            <a:cs typeface="Arial" panose="020B0604020202020204" pitchFamily="34" charset="0"/>
                          </a:rPr>
                        </m:ctrlPr>
                      </m:sSupPr>
                      <m:e>
                        <m:r>
                          <a:rPr lang="en-US" sz="2000" b="0" i="1" smtClean="0">
                            <a:solidFill>
                              <a:schemeClr val="tx1"/>
                            </a:solidFill>
                            <a:latin typeface="Cambria Math" panose="02040503050406030204" pitchFamily="18" charset="0"/>
                            <a:cs typeface="Arial" panose="020B0604020202020204" pitchFamily="34" charset="0"/>
                          </a:rPr>
                          <m:t>𝐵</m:t>
                        </m:r>
                      </m:e>
                      <m:sup>
                        <m:r>
                          <a:rPr lang="en-US" sz="2000" b="0" i="1" smtClean="0">
                            <a:solidFill>
                              <a:schemeClr val="tx1"/>
                            </a:solidFill>
                            <a:latin typeface="Cambria Math" panose="02040503050406030204" pitchFamily="18" charset="0"/>
                            <a:cs typeface="Arial" panose="020B0604020202020204" pitchFamily="34" charset="0"/>
                          </a:rPr>
                          <m:t>′</m:t>
                        </m:r>
                      </m:sup>
                    </m:sSup>
                    <m:r>
                      <a:rPr lang="en-US" sz="2000" b="0" i="1" smtClean="0">
                        <a:solidFill>
                          <a:schemeClr val="tx1"/>
                        </a:solidFill>
                        <a:latin typeface="Cambria Math" panose="02040503050406030204" pitchFamily="18" charset="0"/>
                        <a:cs typeface="Arial" panose="020B0604020202020204" pitchFamily="34" charset="0"/>
                      </a:rPr>
                      <m:t> </m:t>
                    </m:r>
                  </m:oMath>
                </a14:m>
                <a:r>
                  <a:rPr lang="en-US" sz="2000" dirty="0" smtClean="0">
                    <a:solidFill>
                      <a:schemeClr val="tx1"/>
                    </a:solidFill>
                    <a:latin typeface="Arial" panose="020B0604020202020204" pitchFamily="34" charset="0"/>
                    <a:cs typeface="Arial" panose="020B0604020202020204" pitchFamily="34" charset="0"/>
                  </a:rPr>
                  <a:t>and will require long beam time ~ several months at ESS power of 1 MW. Together with the possibility of observation of qualitatively new regeneration effect </a:t>
                </a:r>
                <a14:m>
                  <m:oMath xmlns:m="http://schemas.openxmlformats.org/officeDocument/2006/math">
                    <m:r>
                      <a:rPr lang="en-US" sz="2000" i="1">
                        <a:latin typeface="Cambria Math" panose="02040503050406030204" pitchFamily="18" charset="0"/>
                      </a:rPr>
                      <m:t>𝑛</m:t>
                    </m:r>
                    <m:r>
                      <a:rPr lang="en-US" sz="2000" i="1">
                        <a:latin typeface="Cambria Math" panose="02040503050406030204" pitchFamily="18" charset="0"/>
                      </a:rPr>
                      <m:t>→</m:t>
                    </m:r>
                    <m:r>
                      <a:rPr lang="en-US" sz="2000" i="1">
                        <a:latin typeface="Cambria Math" panose="02040503050406030204" pitchFamily="18" charset="0"/>
                      </a:rPr>
                      <m:t>𝑛</m:t>
                    </m:r>
                    <m:r>
                      <a:rPr lang="en-US" sz="2000" i="1">
                        <a:latin typeface="Cambria Math" panose="02040503050406030204" pitchFamily="18" charset="0"/>
                      </a:rPr>
                      <m:t>′</m:t>
                    </m:r>
                  </m:oMath>
                </a14:m>
                <a:r>
                  <a:rPr lang="en-US" sz="2000" dirty="0"/>
                  <a:t> </a:t>
                </a:r>
                <a14:m>
                  <m:oMath xmlns:m="http://schemas.openxmlformats.org/officeDocument/2006/math">
                    <m:r>
                      <a:rPr lang="en-US" sz="2000" i="1">
                        <a:latin typeface="Cambria Math" panose="02040503050406030204" pitchFamily="18" charset="0"/>
                      </a:rPr>
                      <m:t>→</m:t>
                    </m:r>
                    <m:r>
                      <a:rPr lang="en-US" sz="2000" i="1">
                        <a:latin typeface="Cambria Math" panose="02040503050406030204" pitchFamily="18" charset="0"/>
                      </a:rPr>
                      <m:t>𝑛</m:t>
                    </m:r>
                  </m:oMath>
                </a14:m>
                <a:r>
                  <a:rPr lang="en-US" sz="2000" dirty="0" smtClean="0">
                    <a:solidFill>
                      <a:schemeClr val="tx1"/>
                    </a:solidFill>
                    <a:latin typeface="Arial" panose="020B0604020202020204" pitchFamily="34" charset="0"/>
                    <a:cs typeface="Arial" panose="020B0604020202020204" pitchFamily="34" charset="0"/>
                  </a:rPr>
                  <a:t>,  the range of </a:t>
                </a:r>
                <a14:m>
                  <m:oMath xmlns:m="http://schemas.openxmlformats.org/officeDocument/2006/math">
                    <m:r>
                      <a:rPr lang="en-US" sz="2000" i="1">
                        <a:latin typeface="Cambria Math" panose="02040503050406030204" pitchFamily="18" charset="0"/>
                      </a:rPr>
                      <m:t>𝑛</m:t>
                    </m:r>
                    <m:r>
                      <a:rPr lang="en-US" sz="2000" i="1">
                        <a:latin typeface="Cambria Math" panose="02040503050406030204" pitchFamily="18" charset="0"/>
                      </a:rPr>
                      <m:t>→</m:t>
                    </m:r>
                    <m:r>
                      <a:rPr lang="en-US" sz="2000" i="1">
                        <a:latin typeface="Cambria Math" panose="02040503050406030204" pitchFamily="18" charset="0"/>
                      </a:rPr>
                      <m:t>𝑛</m:t>
                    </m:r>
                    <m:r>
                      <a:rPr lang="en-US" sz="2000" i="1">
                        <a:latin typeface="Cambria Math" panose="02040503050406030204" pitchFamily="18" charset="0"/>
                      </a:rPr>
                      <m:t>′</m:t>
                    </m:r>
                  </m:oMath>
                </a14:m>
                <a:r>
                  <a:rPr lang="en-US" sz="2000" dirty="0">
                    <a:solidFill>
                      <a:schemeClr val="tx1"/>
                    </a:solidFill>
                    <a:latin typeface="Arial" panose="020B0604020202020204" pitchFamily="34" charset="0"/>
                    <a:cs typeface="Arial" panose="020B0604020202020204" pitchFamily="34" charset="0"/>
                  </a:rPr>
                  <a:t> </a:t>
                </a:r>
                <a:r>
                  <a:rPr lang="en-US" sz="2000" dirty="0" smtClean="0">
                    <a:solidFill>
                      <a:schemeClr val="tx1"/>
                    </a:solidFill>
                    <a:latin typeface="Arial" panose="020B0604020202020204" pitchFamily="34" charset="0"/>
                    <a:cs typeface="Arial" panose="020B0604020202020204" pitchFamily="34" charset="0"/>
                  </a:rPr>
                  <a:t>oscillation time can be extended from ~ 15 s to ~ 90 s. Also, it will be possible to extend by scan the possible range of mirror magnetic field </a:t>
                </a:r>
                <a14:m>
                  <m:oMath xmlns:m="http://schemas.openxmlformats.org/officeDocument/2006/math">
                    <m:r>
                      <a:rPr lang="en-US" sz="2000" b="0" i="1" smtClean="0">
                        <a:solidFill>
                          <a:schemeClr val="tx1"/>
                        </a:solidFill>
                        <a:latin typeface="Cambria Math" panose="02040503050406030204" pitchFamily="18" charset="0"/>
                        <a:cs typeface="Arial" panose="020B0604020202020204" pitchFamily="34" charset="0"/>
                      </a:rPr>
                      <m:t>𝐵</m:t>
                    </m:r>
                    <m:r>
                      <a:rPr lang="en-US" sz="2000" b="0" i="1" smtClean="0">
                        <a:solidFill>
                          <a:schemeClr val="tx1"/>
                        </a:solidFill>
                        <a:latin typeface="Cambria Math" panose="02040503050406030204" pitchFamily="18" charset="0"/>
                        <a:cs typeface="Arial" panose="020B0604020202020204" pitchFamily="34" charset="0"/>
                      </a:rPr>
                      <m:t>′</m:t>
                    </m:r>
                  </m:oMath>
                </a14:m>
                <a:r>
                  <a:rPr lang="en-US" sz="2000" dirty="0" smtClean="0">
                    <a:solidFill>
                      <a:schemeClr val="tx1"/>
                    </a:solidFill>
                    <a:latin typeface="Arial" panose="020B0604020202020204" pitchFamily="34" charset="0"/>
                    <a:cs typeface="Arial" panose="020B0604020202020204" pitchFamily="34" charset="0"/>
                  </a:rPr>
                  <a:t> search from 0.15 Gauss to 0.5 Gauss. Detection of resonance will designate the existence of mirror photons that together with mirror neutrons should be components of Mirror Matter. Experimental challenges are 3D magnetic field control within range </a:t>
                </a:r>
                <a14:m>
                  <m:oMath xmlns:m="http://schemas.openxmlformats.org/officeDocument/2006/math">
                    <m:r>
                      <a:rPr lang="en-US" sz="2000" b="0" i="1" smtClean="0">
                        <a:solidFill>
                          <a:schemeClr val="tx1"/>
                        </a:solidFill>
                        <a:latin typeface="Cambria Math" panose="02040503050406030204" pitchFamily="18" charset="0"/>
                        <a:cs typeface="Arial" panose="020B0604020202020204" pitchFamily="34" charset="0"/>
                      </a:rPr>
                      <m:t>0−0.5</m:t>
                    </m:r>
                  </m:oMath>
                </a14:m>
                <a:r>
                  <a:rPr lang="en-US" sz="2000" dirty="0" smtClean="0">
                    <a:solidFill>
                      <a:schemeClr val="tx1"/>
                    </a:solidFill>
                    <a:latin typeface="Arial" panose="020B0604020202020204" pitchFamily="34" charset="0"/>
                    <a:cs typeface="Arial" panose="020B0604020202020204" pitchFamily="34" charset="0"/>
                  </a:rPr>
                  <a:t> Gauss with the accuracy and uniformity of ~ 1 mG and the low background He-3 neutron detectors.  </a:t>
                </a:r>
                <a:endParaRPr lang="en-US" sz="2000" dirty="0">
                  <a:solidFill>
                    <a:schemeClr val="tx1"/>
                  </a:solidFill>
                  <a:latin typeface="Arial" panose="020B0604020202020204" pitchFamily="34" charset="0"/>
                  <a:cs typeface="Arial" panose="020B0604020202020204" pitchFamily="34" charset="0"/>
                </a:endParaRPr>
              </a:p>
            </p:txBody>
          </p:sp>
        </mc:Choice>
        <mc:Fallback xmlns="">
          <p:sp>
            <p:nvSpPr>
              <p:cNvPr id="3" name="Content Placeholder 2">
                <a:extLst>
                  <a:ext uri="{FF2B5EF4-FFF2-40B4-BE49-F238E27FC236}">
                    <a16:creationId xmlns:a16="http://schemas.microsoft.com/office/drawing/2014/main" xmlns:a14="http://schemas.microsoft.com/office/drawing/2010/main" xmlns="" id="{5D52AB13-1127-4238-AB65-A8489DE84BBD}"/>
                  </a:ext>
                </a:extLst>
              </p:cNvPr>
              <p:cNvSpPr>
                <a:spLocks noGrp="1" noRot="1" noChangeAspect="1" noMove="1" noResize="1" noEditPoints="1" noAdjustHandles="1" noChangeArrowheads="1" noChangeShapeType="1" noTextEdit="1"/>
              </p:cNvSpPr>
              <p:nvPr>
                <p:ph idx="4294967295"/>
              </p:nvPr>
            </p:nvSpPr>
            <p:spPr>
              <a:xfrm>
                <a:off x="0" y="633413"/>
                <a:ext cx="12192000" cy="5414962"/>
              </a:xfrm>
              <a:blipFill rotWithShape="0">
                <a:blip r:embed="rId14"/>
                <a:stretch>
                  <a:fillRect l="-500" r="-400"/>
                </a:stretch>
              </a:blipFill>
            </p:spPr>
            <p:txBody>
              <a:bodyPr/>
              <a:lstStyle/>
              <a:p>
                <a:r>
                  <a:rPr lang="en-US">
                    <a:noFill/>
                  </a:rPr>
                  <a:t> </a:t>
                </a:r>
              </a:p>
            </p:txBody>
          </p:sp>
        </mc:Fallback>
      </mc:AlternateContent>
      <p:sp>
        <p:nvSpPr>
          <p:cNvPr id="6" name="Slide Number Placeholder 3">
            <a:extLst>
              <a:ext uri="{FF2B5EF4-FFF2-40B4-BE49-F238E27FC236}">
                <a16:creationId xmlns="" xmlns:a16="http://schemas.microsoft.com/office/drawing/2014/main" id="{8539124C-0572-494E-ADC1-EF9C0A647956}"/>
              </a:ext>
            </a:extLst>
          </p:cNvPr>
          <p:cNvSpPr txBox="1">
            <a:spLocks/>
          </p:cNvSpPr>
          <p:nvPr/>
        </p:nvSpPr>
        <p:spPr>
          <a:xfrm>
            <a:off x="6734896" y="6372894"/>
            <a:ext cx="2133600" cy="273844"/>
          </a:xfrm>
          <a:prstGeom prst="rect">
            <a:avLst/>
          </a:prstGeom>
        </p:spPr>
        <p:txBody>
          <a:bodyPr vert="horz" lIns="121920" tIns="60960" rIns="121920" bIns="60960" rtlCol="0" anchor="ctr"/>
          <a:lstStyle>
            <a:defPPr>
              <a:defRPr lang="en-US"/>
            </a:defPPr>
            <a:lvl1pPr marL="0" algn="r" defTabSz="457200" rtl="0" eaLnBrk="1" latinLnBrk="0" hangingPunct="1">
              <a:defRPr sz="75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1C7006-7120-F341-A188-F97DDD913081}" type="slidenum">
              <a:rPr lang="en-US" sz="1467">
                <a:solidFill>
                  <a:prstClr val="white"/>
                </a:solidFill>
              </a:rPr>
              <a:pPr/>
              <a:t>2</a:t>
            </a:fld>
            <a:endParaRPr lang="en-US" sz="1467" dirty="0">
              <a:solidFill>
                <a:prstClr val="white"/>
              </a:solidFill>
            </a:endParaRPr>
          </a:p>
        </p:txBody>
      </p:sp>
    </p:spTree>
    <p:extLst>
      <p:ext uri="{BB962C8B-B14F-4D97-AF65-F5344CB8AC3E}">
        <p14:creationId xmlns:p14="http://schemas.microsoft.com/office/powerpoint/2010/main" val="1143713955"/>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a:extLst>
              <a:ext uri="{FF2B5EF4-FFF2-40B4-BE49-F238E27FC236}">
                <a16:creationId xmlns="" xmlns:a16="http://schemas.microsoft.com/office/drawing/2014/main" id="{5F0847C9-7520-45EA-82A9-437BBECA3CF7}"/>
              </a:ext>
            </a:extLst>
          </p:cNvPr>
          <p:cNvSpPr>
            <a:spLocks noGrp="1"/>
          </p:cNvSpPr>
          <p:nvPr>
            <p:ph type="dt" sz="half" idx="4294967295"/>
          </p:nvPr>
        </p:nvSpPr>
        <p:spPr>
          <a:xfrm>
            <a:off x="609606" y="6356352"/>
            <a:ext cx="1747479" cy="365125"/>
          </a:xfrm>
        </p:spPr>
        <p:txBody>
          <a:bodyPr/>
          <a:lstStyle/>
          <a:p>
            <a:r>
              <a:rPr lang="en-US" sz="1467" dirty="0">
                <a:solidFill>
                  <a:prstClr val="white"/>
                </a:solidFill>
              </a:rPr>
              <a:t>January 15, 2019</a:t>
            </a:r>
          </a:p>
        </p:txBody>
      </p:sp>
      <mc:AlternateContent xmlns:mc="http://schemas.openxmlformats.org/markup-compatibility/2006" xmlns:a14="http://schemas.microsoft.com/office/drawing/2010/main">
        <mc:Choice Requires="a14">
          <p:sp>
            <p:nvSpPr>
              <p:cNvPr id="5" name="Footer Placeholder 2">
                <a:extLst>
                  <a:ext uri="{FF2B5EF4-FFF2-40B4-BE49-F238E27FC236}">
                    <a16:creationId xmlns="" xmlns:a16="http://schemas.microsoft.com/office/drawing/2014/main" id="{951257A0-1A6E-4A82-B147-87B3FB1214F9}"/>
                  </a:ext>
                </a:extLst>
              </p:cNvPr>
              <p:cNvSpPr>
                <a:spLocks noGrp="1"/>
              </p:cNvSpPr>
              <p:nvPr>
                <p:ph type="ftr" sz="quarter" idx="4294967295"/>
              </p:nvPr>
            </p:nvSpPr>
            <p:spPr>
              <a:xfrm>
                <a:off x="2357079" y="6356352"/>
                <a:ext cx="3860800" cy="365125"/>
              </a:xfrm>
            </p:spPr>
            <p:txBody>
              <a:bodyPr/>
              <a:lstStyle/>
              <a:p>
                <a14:m>
                  <m:oMath xmlns:m="http://schemas.openxmlformats.org/officeDocument/2006/math">
                    <m:r>
                      <a:rPr lang="fr-FR" sz="1467" i="1" dirty="0">
                        <a:solidFill>
                          <a:prstClr val="white"/>
                        </a:solidFill>
                        <a:latin typeface="Cambria Math" panose="02040503050406030204" pitchFamily="18" charset="0"/>
                      </a:rPr>
                      <m:t>𝑛</m:t>
                    </m:r>
                    <m:r>
                      <a:rPr lang="fr-FR" sz="1467" i="1" dirty="0">
                        <a:solidFill>
                          <a:prstClr val="white"/>
                        </a:solidFill>
                        <a:latin typeface="Cambria Math" panose="02040503050406030204" pitchFamily="18" charset="0"/>
                      </a:rPr>
                      <m:t>−</m:t>
                    </m:r>
                    <m:r>
                      <a:rPr lang="fr-FR" sz="1467" i="1" dirty="0">
                        <a:solidFill>
                          <a:prstClr val="white"/>
                        </a:solidFill>
                        <a:latin typeface="Cambria Math" panose="02040503050406030204" pitchFamily="18" charset="0"/>
                      </a:rPr>
                      <m:t>𝑛</m:t>
                    </m:r>
                    <m:r>
                      <a:rPr lang="fr-FR" sz="1467" i="1" dirty="0">
                        <a:solidFill>
                          <a:prstClr val="white"/>
                        </a:solidFill>
                        <a:latin typeface="Cambria Math" panose="02040503050406030204" pitchFamily="18" charset="0"/>
                      </a:rPr>
                      <m:t>′</m:t>
                    </m:r>
                  </m:oMath>
                </a14:m>
                <a:r>
                  <a:rPr lang="fr-FR" sz="1467" dirty="0">
                    <a:solidFill>
                      <a:prstClr val="white"/>
                    </a:solidFill>
                  </a:rPr>
                  <a:t> at ANNI</a:t>
                </a:r>
                <a:endParaRPr lang="en-US" sz="1467" dirty="0">
                  <a:solidFill>
                    <a:prstClr val="white"/>
                  </a:solidFill>
                </a:endParaRPr>
              </a:p>
            </p:txBody>
          </p:sp>
        </mc:Choice>
        <mc:Fallback xmlns="">
          <p:sp>
            <p:nvSpPr>
              <p:cNvPr id="5" name="Footer Placeholder 2">
                <a:extLst>
                  <a:ext uri="{FF2B5EF4-FFF2-40B4-BE49-F238E27FC236}">
                    <a16:creationId xmlns:a16="http://schemas.microsoft.com/office/drawing/2014/main" id="{951257A0-1A6E-4A82-B147-87B3FB1214F9}"/>
                  </a:ext>
                </a:extLst>
              </p:cNvPr>
              <p:cNvSpPr>
                <a:spLocks noGrp="1" noRot="1" noChangeAspect="1" noMove="1" noResize="1" noEditPoints="1" noAdjustHandles="1" noChangeArrowheads="1" noChangeShapeType="1" noTextEdit="1"/>
              </p:cNvSpPr>
              <p:nvPr>
                <p:ph type="ftr" sz="quarter" idx="11"/>
              </p:nvPr>
            </p:nvSpPr>
            <p:spPr>
              <a:xfrm>
                <a:off x="1891762" y="4779670"/>
                <a:ext cx="2171700" cy="205383"/>
              </a:xfrm>
              <a:blipFill>
                <a:blip r:embed="rId9"/>
                <a:stretch>
                  <a:fillRect t="-14706" b="-3235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itle 1">
                <a:extLst>
                  <a:ext uri="{FF2B5EF4-FFF2-40B4-BE49-F238E27FC236}">
                    <a16:creationId xmlns="" xmlns:a16="http://schemas.microsoft.com/office/drawing/2014/main" id="{D8F83C9B-33C0-4CE6-BA3A-EEFA1B0BA4D5}"/>
                  </a:ext>
                </a:extLst>
              </p:cNvPr>
              <p:cNvSpPr>
                <a:spLocks noGrp="1"/>
              </p:cNvSpPr>
              <p:nvPr>
                <p:ph type="title" idx="4294967295"/>
              </p:nvPr>
            </p:nvSpPr>
            <p:spPr>
              <a:xfrm>
                <a:off x="-1" y="11113"/>
                <a:ext cx="12076853" cy="700087"/>
              </a:xfrm>
            </p:spPr>
            <p:txBody>
              <a:bodyPr>
                <a:noAutofit/>
              </a:bodyPr>
              <a:lstStyle/>
              <a:p>
                <a:pPr algn="ctr"/>
                <a:r>
                  <a:rPr lang="en-US" sz="2667" dirty="0" smtClean="0">
                    <a:solidFill>
                      <a:srgbClr val="FF0000"/>
                    </a:solidFill>
                  </a:rPr>
                  <a:t>A Vision for a </a:t>
                </a:r>
                <a14:m>
                  <m:oMath xmlns:m="http://schemas.openxmlformats.org/officeDocument/2006/math">
                    <m:r>
                      <a:rPr lang="en-US" sz="2667" i="1">
                        <a:solidFill>
                          <a:srgbClr val="FF0000"/>
                        </a:solidFill>
                        <a:latin typeface="Cambria Math" panose="02040503050406030204" pitchFamily="18" charset="0"/>
                      </a:rPr>
                      <m:t>𝒏</m:t>
                    </m:r>
                    <m:r>
                      <a:rPr lang="en-US" sz="2667" i="1">
                        <a:solidFill>
                          <a:srgbClr val="FF0000"/>
                        </a:solidFill>
                        <a:latin typeface="Cambria Math" panose="02040503050406030204" pitchFamily="18" charset="0"/>
                      </a:rPr>
                      <m:t>→</m:t>
                    </m:r>
                    <m:r>
                      <a:rPr lang="en-US" sz="2667" i="1">
                        <a:solidFill>
                          <a:srgbClr val="FF0000"/>
                        </a:solidFill>
                        <a:latin typeface="Cambria Math" panose="02040503050406030204" pitchFamily="18" charset="0"/>
                      </a:rPr>
                      <m:t>𝒏</m:t>
                    </m:r>
                    <m:r>
                      <a:rPr lang="en-US" sz="2667" i="1">
                        <a:solidFill>
                          <a:srgbClr val="FF0000"/>
                        </a:solidFill>
                        <a:latin typeface="Cambria Math" panose="02040503050406030204" pitchFamily="18" charset="0"/>
                      </a:rPr>
                      <m:t>′</m:t>
                    </m:r>
                  </m:oMath>
                </a14:m>
                <a:r>
                  <a:rPr lang="en-US" sz="2667" dirty="0">
                    <a:solidFill>
                      <a:srgbClr val="FF0000"/>
                    </a:solidFill>
                  </a:rPr>
                  <a:t> Search Program (at ANNI</a:t>
                </a:r>
                <a:r>
                  <a:rPr lang="en-US" sz="2667" dirty="0" smtClean="0">
                    <a:solidFill>
                      <a:srgbClr val="FF0000"/>
                    </a:solidFill>
                  </a:rPr>
                  <a:t>) </a:t>
                </a:r>
                <a:r>
                  <a:rPr lang="en-US" sz="1800" b="0" dirty="0" smtClean="0">
                    <a:solidFill>
                      <a:schemeClr val="tx1"/>
                    </a:solidFill>
                  </a:rPr>
                  <a:t>modification of Josh Barrow </a:t>
                </a:r>
                <a:r>
                  <a:rPr lang="en-US" sz="1800" b="0" dirty="0" err="1" smtClean="0">
                    <a:solidFill>
                      <a:schemeClr val="tx1"/>
                    </a:solidFill>
                  </a:rPr>
                  <a:t>Nordita</a:t>
                </a:r>
                <a:r>
                  <a:rPr lang="en-US" sz="1800" b="0" dirty="0" smtClean="0">
                    <a:solidFill>
                      <a:schemeClr val="tx1"/>
                    </a:solidFill>
                  </a:rPr>
                  <a:t> slide  </a:t>
                </a:r>
                <a:endParaRPr lang="en-US" sz="1800" b="0" dirty="0">
                  <a:solidFill>
                    <a:schemeClr val="tx1"/>
                  </a:solidFill>
                </a:endParaRPr>
              </a:p>
            </p:txBody>
          </p:sp>
        </mc:Choice>
        <mc:Fallback xmlns="">
          <p:sp>
            <p:nvSpPr>
              <p:cNvPr id="2" name="Title 1">
                <a:extLst>
                  <a:ext uri="{FF2B5EF4-FFF2-40B4-BE49-F238E27FC236}">
                    <a16:creationId xmlns:a16="http://schemas.microsoft.com/office/drawing/2014/main" xmlns:a14="http://schemas.microsoft.com/office/drawing/2010/main" xmlns="" id="{D8F83C9B-33C0-4CE6-BA3A-EEFA1B0BA4D5}"/>
                  </a:ext>
                </a:extLst>
              </p:cNvPr>
              <p:cNvSpPr>
                <a:spLocks noGrp="1" noRot="1" noChangeAspect="1" noMove="1" noResize="1" noEditPoints="1" noAdjustHandles="1" noChangeArrowheads="1" noChangeShapeType="1" noTextEdit="1"/>
              </p:cNvSpPr>
              <p:nvPr>
                <p:ph type="title" idx="4294967295"/>
              </p:nvPr>
            </p:nvSpPr>
            <p:spPr>
              <a:xfrm>
                <a:off x="-1" y="11113"/>
                <a:ext cx="12076853" cy="700087"/>
              </a:xfrm>
              <a:blipFill rotWithShape="0">
                <a:blip r:embed="rId10"/>
                <a:stretch>
                  <a:fillRect l="-303" r="-808" b="-869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Content Placeholder 2">
                <a:extLst>
                  <a:ext uri="{FF2B5EF4-FFF2-40B4-BE49-F238E27FC236}">
                    <a16:creationId xmlns="" xmlns:a16="http://schemas.microsoft.com/office/drawing/2014/main" id="{5D52AB13-1127-4238-AB65-A8489DE84BBD}"/>
                  </a:ext>
                </a:extLst>
              </p:cNvPr>
              <p:cNvSpPr>
                <a:spLocks noGrp="1"/>
              </p:cNvSpPr>
              <p:nvPr>
                <p:ph idx="4294967295"/>
              </p:nvPr>
            </p:nvSpPr>
            <p:spPr>
              <a:xfrm>
                <a:off x="0" y="633413"/>
                <a:ext cx="12192000" cy="5414962"/>
              </a:xfrm>
            </p:spPr>
            <p:txBody>
              <a:bodyPr>
                <a:noAutofit/>
              </a:bodyPr>
              <a:lstStyle/>
              <a:p>
                <a:pPr marL="460375" indent="-460375">
                  <a:buNone/>
                </a:pPr>
                <a:r>
                  <a:rPr lang="en-US" sz="2200" dirty="0" smtClean="0">
                    <a:solidFill>
                      <a:srgbClr val="C00000"/>
                    </a:solidFill>
                    <a:latin typeface="Arial" panose="020B0604020202020204" pitchFamily="34" charset="0"/>
                    <a:cs typeface="Arial" panose="020B0604020202020204" pitchFamily="34" charset="0"/>
                  </a:rPr>
                  <a:t>5.   </a:t>
                </a:r>
                <a:r>
                  <a:rPr lang="en-US" sz="2000" b="1" dirty="0" smtClean="0">
                    <a:solidFill>
                      <a:srgbClr val="C00000"/>
                    </a:solidFill>
                    <a:latin typeface="Arial" panose="020B0604020202020204" pitchFamily="34" charset="0"/>
                    <a:cs typeface="Arial" panose="020B0604020202020204" pitchFamily="34" charset="0"/>
                  </a:rPr>
                  <a:t>ANNI</a:t>
                </a:r>
                <a:r>
                  <a:rPr lang="en-US" sz="2000" dirty="0" smtClean="0">
                    <a:solidFill>
                      <a:srgbClr val="C00000"/>
                    </a:solidFill>
                    <a:latin typeface="Arial" panose="020B0604020202020204" pitchFamily="34" charset="0"/>
                    <a:cs typeface="Arial" panose="020B0604020202020204" pitchFamily="34" charset="0"/>
                  </a:rPr>
                  <a:t> </a:t>
                </a:r>
                <a:r>
                  <a:rPr lang="en-US" sz="2000" dirty="0">
                    <a:solidFill>
                      <a:srgbClr val="C00000"/>
                    </a:solidFill>
                    <a:latin typeface="Arial" panose="020B0604020202020204" pitchFamily="34" charset="0"/>
                    <a:cs typeface="Arial" panose="020B0604020202020204" pitchFamily="34" charset="0"/>
                  </a:rPr>
                  <a:t>low-</a:t>
                </a:r>
                <a14:m>
                  <m:oMath xmlns:m="http://schemas.openxmlformats.org/officeDocument/2006/math">
                    <m:acc>
                      <m:accPr>
                        <m:chr m:val="⃗"/>
                        <m:ctrlPr>
                          <a:rPr lang="en-US" sz="2000" i="1">
                            <a:solidFill>
                              <a:srgbClr val="C00000"/>
                            </a:solidFill>
                            <a:latin typeface="Cambria Math" panose="02040503050406030204" pitchFamily="18" charset="0"/>
                          </a:rPr>
                        </m:ctrlPr>
                      </m:accPr>
                      <m:e>
                        <m:r>
                          <a:rPr lang="en-US" sz="2000" i="1">
                            <a:solidFill>
                              <a:srgbClr val="C00000"/>
                            </a:solidFill>
                            <a:latin typeface="Cambria Math" panose="02040503050406030204" pitchFamily="18" charset="0"/>
                          </a:rPr>
                          <m:t>𝐵</m:t>
                        </m:r>
                      </m:e>
                    </m:acc>
                  </m:oMath>
                </a14:m>
                <a:r>
                  <a:rPr lang="en-US" sz="2000" dirty="0">
                    <a:solidFill>
                      <a:srgbClr val="C00000"/>
                    </a:solidFill>
                    <a:latin typeface="Arial" panose="020B0604020202020204" pitchFamily="34" charset="0"/>
                    <a:cs typeface="Arial" panose="020B0604020202020204" pitchFamily="34" charset="0"/>
                  </a:rPr>
                  <a:t> resonant </a:t>
                </a:r>
                <a:r>
                  <a:rPr lang="en-US" sz="2000" i="1" dirty="0">
                    <a:solidFill>
                      <a:srgbClr val="C00000"/>
                    </a:solidFill>
                    <a:latin typeface="Arial" panose="020B0604020202020204" pitchFamily="34" charset="0"/>
                    <a:cs typeface="Arial" panose="020B0604020202020204" pitchFamily="34" charset="0"/>
                  </a:rPr>
                  <a:t>disappearance </a:t>
                </a:r>
                <a:r>
                  <a:rPr lang="en-US" sz="2000" dirty="0">
                    <a:solidFill>
                      <a:srgbClr val="C00000"/>
                    </a:solidFill>
                    <a:latin typeface="Arial" panose="020B0604020202020204" pitchFamily="34" charset="0"/>
                    <a:cs typeface="Arial" panose="020B0604020202020204" pitchFamily="34" charset="0"/>
                  </a:rPr>
                  <a:t>(</a:t>
                </a:r>
                <a14:m>
                  <m:oMath xmlns:m="http://schemas.openxmlformats.org/officeDocument/2006/math">
                    <m:r>
                      <a:rPr lang="en-US" sz="2000" i="1">
                        <a:solidFill>
                          <a:srgbClr val="C00000"/>
                        </a:solidFill>
                        <a:latin typeface="Cambria Math" panose="02040503050406030204" pitchFamily="18" charset="0"/>
                      </a:rPr>
                      <m:t>𝑛</m:t>
                    </m:r>
                    <m:r>
                      <a:rPr lang="en-US" sz="2000" i="1">
                        <a:solidFill>
                          <a:srgbClr val="C00000"/>
                        </a:solidFill>
                        <a:latin typeface="Cambria Math" panose="02040503050406030204" pitchFamily="18" charset="0"/>
                      </a:rPr>
                      <m:t>→</m:t>
                    </m:r>
                    <m:r>
                      <a:rPr lang="en-US" sz="2000" i="1">
                        <a:solidFill>
                          <a:srgbClr val="C00000"/>
                        </a:solidFill>
                        <a:latin typeface="Cambria Math" panose="02040503050406030204" pitchFamily="18" charset="0"/>
                      </a:rPr>
                      <m:t>𝑛</m:t>
                    </m:r>
                    <m:r>
                      <a:rPr lang="en-US" sz="2000" i="1">
                        <a:solidFill>
                          <a:srgbClr val="C00000"/>
                        </a:solidFill>
                        <a:latin typeface="Cambria Math" panose="02040503050406030204" pitchFamily="18" charset="0"/>
                      </a:rPr>
                      <m:t>′</m:t>
                    </m:r>
                  </m:oMath>
                </a14:m>
                <a:r>
                  <a:rPr lang="en-US" sz="2000" dirty="0">
                    <a:solidFill>
                      <a:srgbClr val="C00000"/>
                    </a:solidFill>
                    <a:latin typeface="Arial" panose="020B0604020202020204" pitchFamily="34" charset="0"/>
                    <a:cs typeface="Arial" panose="020B0604020202020204" pitchFamily="34" charset="0"/>
                  </a:rPr>
                  <a:t>) search (</a:t>
                </a:r>
                <a:r>
                  <a:rPr lang="en-US" sz="2000" dirty="0">
                    <a:solidFill>
                      <a:srgbClr val="C00000"/>
                    </a:solidFill>
                    <a:latin typeface="Arial" panose="020B0604020202020204" pitchFamily="34" charset="0"/>
                    <a:cs typeface="Arial" panose="020B0604020202020204" pitchFamily="34" charset="0"/>
                    <a:hlinkClick r:id="rId11"/>
                  </a:rPr>
                  <a:t>ZB 2009</a:t>
                </a:r>
                <a:r>
                  <a:rPr lang="en-US" sz="2000" dirty="0" smtClean="0">
                    <a:solidFill>
                      <a:srgbClr val="C00000"/>
                    </a:solidFill>
                    <a:latin typeface="Arial" panose="020B0604020202020204" pitchFamily="34" charset="0"/>
                    <a:cs typeface="Arial" panose="020B0604020202020204" pitchFamily="34" charset="0"/>
                  </a:rPr>
                  <a:t>). </a:t>
                </a:r>
                <a:r>
                  <a:rPr lang="en-US" sz="2000" dirty="0">
                    <a:solidFill>
                      <a:schemeClr val="tx1"/>
                    </a:solidFill>
                    <a:latin typeface="Arial" panose="020B0604020202020204" pitchFamily="34" charset="0"/>
                    <a:cs typeface="Arial" panose="020B0604020202020204" pitchFamily="34" charset="0"/>
                  </a:rPr>
                  <a:t>This search </a:t>
                </a:r>
                <a:r>
                  <a:rPr lang="en-US" sz="2000" dirty="0" smtClean="0">
                    <a:solidFill>
                      <a:schemeClr val="tx1"/>
                    </a:solidFill>
                    <a:latin typeface="Arial" panose="020B0604020202020204" pitchFamily="34" charset="0"/>
                    <a:cs typeface="Arial" panose="020B0604020202020204" pitchFamily="34" charset="0"/>
                  </a:rPr>
                  <a:t>also uses </a:t>
                </a:r>
                <a:r>
                  <a:rPr lang="en-US" sz="2000" dirty="0">
                    <a:solidFill>
                      <a:schemeClr val="tx1"/>
                    </a:solidFill>
                    <a:latin typeface="Arial" panose="020B0604020202020204" pitchFamily="34" charset="0"/>
                    <a:cs typeface="Arial" panose="020B0604020202020204" pitchFamily="34" charset="0"/>
                  </a:rPr>
                  <a:t>the idea of existence of </a:t>
                </a:r>
                <a14:m>
                  <m:oMath xmlns:m="http://schemas.openxmlformats.org/officeDocument/2006/math">
                    <m:r>
                      <a:rPr lang="en-US" sz="2000" i="1">
                        <a:latin typeface="Cambria Math" panose="02040503050406030204" pitchFamily="18" charset="0"/>
                      </a:rPr>
                      <m:t>𝑛</m:t>
                    </m:r>
                    <m:r>
                      <a:rPr lang="en-US" sz="2000" i="1">
                        <a:latin typeface="Cambria Math" panose="02040503050406030204" pitchFamily="18" charset="0"/>
                      </a:rPr>
                      <m:t>→</m:t>
                    </m:r>
                    <m:r>
                      <a:rPr lang="en-US" sz="2000" i="1">
                        <a:latin typeface="Cambria Math" panose="02040503050406030204" pitchFamily="18" charset="0"/>
                      </a:rPr>
                      <m:t>𝑛</m:t>
                    </m:r>
                    <m:r>
                      <a:rPr lang="en-US" sz="2000" i="1">
                        <a:latin typeface="Cambria Math" panose="02040503050406030204" pitchFamily="18" charset="0"/>
                      </a:rPr>
                      <m:t>′</m:t>
                    </m:r>
                  </m:oMath>
                </a14:m>
                <a:r>
                  <a:rPr lang="en-US" sz="2000" dirty="0">
                    <a:solidFill>
                      <a:schemeClr val="tx1"/>
                    </a:solidFill>
                    <a:latin typeface="Arial" panose="020B0604020202020204" pitchFamily="34" charset="0"/>
                    <a:cs typeface="Arial" panose="020B0604020202020204" pitchFamily="34" charset="0"/>
                  </a:rPr>
                  <a:t> and the presence of mirror magnetic field </a:t>
                </a:r>
                <a14:m>
                  <m:oMath xmlns:m="http://schemas.openxmlformats.org/officeDocument/2006/math">
                    <m:sSup>
                      <m:sSupPr>
                        <m:ctrlPr>
                          <a:rPr lang="en-US" sz="2000" i="1">
                            <a:solidFill>
                              <a:schemeClr val="tx1"/>
                            </a:solidFill>
                            <a:latin typeface="Cambria Math" panose="02040503050406030204" pitchFamily="18" charset="0"/>
                            <a:cs typeface="Arial" panose="020B0604020202020204" pitchFamily="34" charset="0"/>
                          </a:rPr>
                        </m:ctrlPr>
                      </m:sSupPr>
                      <m:e>
                        <m:r>
                          <a:rPr lang="en-US" sz="2000" i="1">
                            <a:solidFill>
                              <a:schemeClr val="tx1"/>
                            </a:solidFill>
                            <a:latin typeface="Cambria Math" panose="02040503050406030204" pitchFamily="18" charset="0"/>
                            <a:cs typeface="Arial" panose="020B0604020202020204" pitchFamily="34" charset="0"/>
                          </a:rPr>
                          <m:t>𝐵</m:t>
                        </m:r>
                      </m:e>
                      <m:sup>
                        <m:r>
                          <a:rPr lang="en-US" sz="2000" i="1">
                            <a:solidFill>
                              <a:schemeClr val="tx1"/>
                            </a:solidFill>
                            <a:latin typeface="Cambria Math" panose="02040503050406030204" pitchFamily="18" charset="0"/>
                            <a:cs typeface="Arial" panose="020B0604020202020204" pitchFamily="34" charset="0"/>
                          </a:rPr>
                          <m:t>′</m:t>
                        </m:r>
                      </m:sup>
                    </m:sSup>
                    <m:r>
                      <a:rPr lang="en-US" sz="2000" i="1">
                        <a:solidFill>
                          <a:schemeClr val="tx1"/>
                        </a:solidFill>
                        <a:latin typeface="Cambria Math" panose="02040503050406030204" pitchFamily="18" charset="0"/>
                        <a:cs typeface="Arial" panose="020B0604020202020204" pitchFamily="34" charset="0"/>
                      </a:rPr>
                      <m:t> </m:t>
                    </m:r>
                  </m:oMath>
                </a14:m>
                <a:r>
                  <a:rPr lang="en-US" sz="2000" dirty="0">
                    <a:solidFill>
                      <a:schemeClr val="tx1"/>
                    </a:solidFill>
                    <a:latin typeface="Arial" panose="020B0604020202020204" pitchFamily="34" charset="0"/>
                    <a:cs typeface="Arial" panose="020B0604020202020204" pitchFamily="34" charset="0"/>
                  </a:rPr>
                  <a:t>and </a:t>
                </a:r>
                <a:r>
                  <a:rPr lang="en-US" sz="2000" dirty="0" smtClean="0">
                    <a:solidFill>
                      <a:schemeClr val="tx1"/>
                    </a:solidFill>
                    <a:latin typeface="Arial" panose="020B0604020202020204" pitchFamily="34" charset="0"/>
                    <a:cs typeface="Arial" panose="020B0604020202020204" pitchFamily="34" charset="0"/>
                  </a:rPr>
                  <a:t>most comparable with previous UCN disappearance searches. For the beam time of several month at ANNI with ESS </a:t>
                </a:r>
                <a:r>
                  <a:rPr lang="en-US" sz="2000" dirty="0">
                    <a:solidFill>
                      <a:schemeClr val="tx1"/>
                    </a:solidFill>
                    <a:latin typeface="Arial" panose="020B0604020202020204" pitchFamily="34" charset="0"/>
                    <a:cs typeface="Arial" panose="020B0604020202020204" pitchFamily="34" charset="0"/>
                  </a:rPr>
                  <a:t>power of 1 </a:t>
                </a:r>
                <a:r>
                  <a:rPr lang="en-US" sz="2000" dirty="0" smtClean="0">
                    <a:solidFill>
                      <a:schemeClr val="tx1"/>
                    </a:solidFill>
                    <a:latin typeface="Arial" panose="020B0604020202020204" pitchFamily="34" charset="0"/>
                    <a:cs typeface="Arial" panose="020B0604020202020204" pitchFamily="34" charset="0"/>
                  </a:rPr>
                  <a:t>MW oscillation time limit can be improved from current ~ 15 s to ~ 400 s, that is equivalent to the increase of probability of detector of </a:t>
                </a:r>
                <a14:m>
                  <m:oMath xmlns:m="http://schemas.openxmlformats.org/officeDocument/2006/math">
                    <m:r>
                      <a:rPr lang="en-US" sz="2000" i="1">
                        <a:latin typeface="Cambria Math" panose="02040503050406030204" pitchFamily="18" charset="0"/>
                      </a:rPr>
                      <m:t>𝑛</m:t>
                    </m:r>
                    <m:r>
                      <a:rPr lang="en-US" sz="2000" i="1">
                        <a:latin typeface="Cambria Math" panose="02040503050406030204" pitchFamily="18" charset="0"/>
                      </a:rPr>
                      <m:t>→</m:t>
                    </m:r>
                    <m:r>
                      <a:rPr lang="en-US" sz="2000" i="1">
                        <a:latin typeface="Cambria Math" panose="02040503050406030204" pitchFamily="18" charset="0"/>
                      </a:rPr>
                      <m:t>𝑛</m:t>
                    </m:r>
                    <m:r>
                      <a:rPr lang="en-US" sz="2000" i="1">
                        <a:latin typeface="Cambria Math" panose="02040503050406030204" pitchFamily="18" charset="0"/>
                      </a:rPr>
                      <m:t>′</m:t>
                    </m:r>
                  </m:oMath>
                </a14:m>
                <a:r>
                  <a:rPr lang="en-US" sz="2000" dirty="0">
                    <a:solidFill>
                      <a:schemeClr val="tx1"/>
                    </a:solidFill>
                    <a:latin typeface="Arial" panose="020B0604020202020204" pitchFamily="34" charset="0"/>
                    <a:cs typeface="Arial" panose="020B0604020202020204" pitchFamily="34" charset="0"/>
                  </a:rPr>
                  <a:t> </a:t>
                </a:r>
                <a:r>
                  <a:rPr lang="en-US" sz="2000" dirty="0" smtClean="0">
                    <a:solidFill>
                      <a:schemeClr val="tx1"/>
                    </a:solidFill>
                    <a:latin typeface="Arial" panose="020B0604020202020204" pitchFamily="34" charset="0"/>
                    <a:cs typeface="Arial" panose="020B0604020202020204" pitchFamily="34" charset="0"/>
                  </a:rPr>
                  <a:t>effect by factor ~ 700 compared to current UCN disappearance limits. Challenge here will be development of stable current integrating He-3 neutron detector</a:t>
                </a:r>
              </a:p>
              <a:p>
                <a:pPr marL="0" indent="0">
                  <a:buNone/>
                </a:pPr>
                <a:endParaRPr lang="en-US" sz="2000" dirty="0">
                  <a:solidFill>
                    <a:schemeClr val="tx1"/>
                  </a:solidFill>
                  <a:latin typeface="Arial" panose="020B0604020202020204" pitchFamily="34" charset="0"/>
                  <a:cs typeface="Arial" panose="020B0604020202020204" pitchFamily="34" charset="0"/>
                </a:endParaRPr>
              </a:p>
              <a:p>
                <a:pPr marL="460375" indent="-460375">
                  <a:buNone/>
                </a:pPr>
                <a:r>
                  <a:rPr lang="en-US" sz="2000" b="1" dirty="0" smtClean="0">
                    <a:solidFill>
                      <a:srgbClr val="C00000"/>
                    </a:solidFill>
                    <a:latin typeface="Arial" panose="020B0604020202020204" pitchFamily="34" charset="0"/>
                    <a:cs typeface="Arial" panose="020B0604020202020204" pitchFamily="34" charset="0"/>
                  </a:rPr>
                  <a:t>6.    ANNI</a:t>
                </a:r>
                <a:r>
                  <a:rPr lang="en-US" sz="2000" dirty="0" smtClean="0">
                    <a:solidFill>
                      <a:srgbClr val="C00000"/>
                    </a:solidFill>
                    <a:latin typeface="Arial" panose="020B0604020202020204" pitchFamily="34" charset="0"/>
                    <a:cs typeface="Arial" panose="020B0604020202020204" pitchFamily="34" charset="0"/>
                  </a:rPr>
                  <a:t> </a:t>
                </a:r>
                <a14:m>
                  <m:oMath xmlns:m="http://schemas.openxmlformats.org/officeDocument/2006/math">
                    <m:r>
                      <a:rPr lang="en-US" sz="2000" i="1">
                        <a:solidFill>
                          <a:srgbClr val="C00000"/>
                        </a:solidFill>
                        <a:latin typeface="Cambria Math" panose="02040503050406030204" pitchFamily="18" charset="0"/>
                      </a:rPr>
                      <m:t>𝑛</m:t>
                    </m:r>
                    <m:r>
                      <a:rPr lang="en-US" sz="2000" i="1">
                        <a:solidFill>
                          <a:srgbClr val="C00000"/>
                        </a:solidFill>
                        <a:latin typeface="Cambria Math" panose="02040503050406030204" pitchFamily="18" charset="0"/>
                      </a:rPr>
                      <m:t>→</m:t>
                    </m:r>
                    <m:sSup>
                      <m:sSupPr>
                        <m:ctrlPr>
                          <a:rPr lang="en-US" sz="2000" i="1">
                            <a:solidFill>
                              <a:srgbClr val="C00000"/>
                            </a:solidFill>
                            <a:latin typeface="Cambria Math" panose="02040503050406030204" pitchFamily="18" charset="0"/>
                          </a:rPr>
                        </m:ctrlPr>
                      </m:sSupPr>
                      <m:e>
                        <m:r>
                          <a:rPr lang="en-US" sz="2000" i="1">
                            <a:solidFill>
                              <a:srgbClr val="C00000"/>
                            </a:solidFill>
                            <a:latin typeface="Cambria Math" panose="02040503050406030204" pitchFamily="18" charset="0"/>
                          </a:rPr>
                          <m:t>𝑛</m:t>
                        </m:r>
                      </m:e>
                      <m:sup>
                        <m:r>
                          <a:rPr lang="en-US" sz="2000" i="1">
                            <a:solidFill>
                              <a:srgbClr val="C00000"/>
                            </a:solidFill>
                            <a:latin typeface="Cambria Math" panose="02040503050406030204" pitchFamily="18" charset="0"/>
                          </a:rPr>
                          <m:t>′</m:t>
                        </m:r>
                      </m:sup>
                    </m:sSup>
                    <m:r>
                      <a:rPr lang="en-US" sz="2000" i="1">
                        <a:solidFill>
                          <a:srgbClr val="C00000"/>
                        </a:solidFill>
                        <a:latin typeface="Cambria Math" panose="02040503050406030204" pitchFamily="18" charset="0"/>
                      </a:rPr>
                      <m:t>→</m:t>
                    </m:r>
                    <m:acc>
                      <m:accPr>
                        <m:chr m:val="̅"/>
                        <m:ctrlPr>
                          <a:rPr lang="en-US" sz="2000" i="1">
                            <a:solidFill>
                              <a:srgbClr val="C00000"/>
                            </a:solidFill>
                            <a:latin typeface="Cambria Math" panose="02040503050406030204" pitchFamily="18" charset="0"/>
                          </a:rPr>
                        </m:ctrlPr>
                      </m:accPr>
                      <m:e>
                        <m:r>
                          <a:rPr lang="en-US" sz="2000" i="1">
                            <a:solidFill>
                              <a:srgbClr val="C00000"/>
                            </a:solidFill>
                            <a:latin typeface="Cambria Math" panose="02040503050406030204" pitchFamily="18" charset="0"/>
                          </a:rPr>
                          <m:t>𝑛</m:t>
                        </m:r>
                      </m:e>
                    </m:acc>
                  </m:oMath>
                </a14:m>
                <a:r>
                  <a:rPr lang="en-US" sz="2000" dirty="0">
                    <a:solidFill>
                      <a:srgbClr val="C00000"/>
                    </a:solidFill>
                    <a:latin typeface="Arial" panose="020B0604020202020204" pitchFamily="34" charset="0"/>
                    <a:cs typeface="Arial" panose="020B0604020202020204" pitchFamily="34" charset="0"/>
                  </a:rPr>
                  <a:t> search (</a:t>
                </a:r>
                <a:r>
                  <a:rPr lang="en-US" sz="2000" dirty="0">
                    <a:solidFill>
                      <a:srgbClr val="C00000"/>
                    </a:solidFill>
                    <a:latin typeface="Arial" panose="020B0604020202020204" pitchFamily="34" charset="0"/>
                    <a:cs typeface="Arial" panose="020B0604020202020204" pitchFamily="34" charset="0"/>
                    <a:hlinkClick r:id="rId12"/>
                  </a:rPr>
                  <a:t>ZB 2018</a:t>
                </a:r>
                <a:r>
                  <a:rPr lang="en-US" sz="2000" dirty="0" smtClean="0">
                    <a:solidFill>
                      <a:srgbClr val="C00000"/>
                    </a:solidFill>
                    <a:latin typeface="Arial" panose="020B0604020202020204" pitchFamily="34" charset="0"/>
                    <a:cs typeface="Arial" panose="020B0604020202020204" pitchFamily="34" charset="0"/>
                  </a:rPr>
                  <a:t>) </a:t>
                </a:r>
                <a:r>
                  <a:rPr lang="en-US" sz="2000" dirty="0" smtClean="0">
                    <a:solidFill>
                      <a:schemeClr val="tx1"/>
                    </a:solidFill>
                    <a:latin typeface="Arial" panose="020B0604020202020204" pitchFamily="34" charset="0"/>
                    <a:cs typeface="Arial" panose="020B0604020202020204" pitchFamily="34" charset="0"/>
                  </a:rPr>
                  <a:t>Search for possibility of transformation of neutron to antineutron through the mirror neutron that can be faster than direct transformation </a:t>
                </a:r>
                <a14:m>
                  <m:oMath xmlns:m="http://schemas.openxmlformats.org/officeDocument/2006/math">
                    <m:r>
                      <a:rPr lang="en-US" sz="2000" b="0" i="1" smtClean="0">
                        <a:solidFill>
                          <a:schemeClr val="tx1"/>
                        </a:solidFill>
                        <a:latin typeface="Cambria Math" panose="02040503050406030204" pitchFamily="18" charset="0"/>
                        <a:cs typeface="Arial" panose="020B0604020202020204" pitchFamily="34" charset="0"/>
                      </a:rPr>
                      <m:t>𝑛</m:t>
                    </m:r>
                    <m:r>
                      <a:rPr lang="en-US" sz="20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m:t>
                    </m:r>
                    <m:acc>
                      <m:accPr>
                        <m:chr m:val="̅"/>
                        <m:ctrlPr>
                          <a:rPr lang="en-US" sz="20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ctrlPr>
                      </m:accPr>
                      <m:e>
                        <m:r>
                          <a:rPr lang="en-US" sz="20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𝑛</m:t>
                        </m:r>
                      </m:e>
                    </m:acc>
                  </m:oMath>
                </a14:m>
                <a:r>
                  <a:rPr lang="en-US" sz="2000" dirty="0" smtClean="0">
                    <a:solidFill>
                      <a:schemeClr val="tx1"/>
                    </a:solidFill>
                    <a:latin typeface="Arial" panose="020B0604020202020204" pitchFamily="34" charset="0"/>
                    <a:cs typeface="Arial" panose="020B0604020202020204" pitchFamily="34" charset="0"/>
                  </a:rPr>
                  <a:t> . Since no experimental limits exist that will be first search for such process through regeneration. Experimental limit will be similar to #4 above. Challenge here will be antineutron detector that can be synergetic to large scale </a:t>
                </a:r>
                <a14:m>
                  <m:oMath xmlns:m="http://schemas.openxmlformats.org/officeDocument/2006/math">
                    <m:r>
                      <a:rPr lang="en-US" sz="2000" b="0" i="1" smtClean="0">
                        <a:solidFill>
                          <a:schemeClr val="tx1"/>
                        </a:solidFill>
                        <a:latin typeface="Cambria Math" panose="02040503050406030204" pitchFamily="18" charset="0"/>
                        <a:cs typeface="Arial" panose="020B0604020202020204" pitchFamily="34" charset="0"/>
                      </a:rPr>
                      <m:t>𝑛</m:t>
                    </m:r>
                    <m:acc>
                      <m:accPr>
                        <m:chr m:val="̅"/>
                        <m:ctrlPr>
                          <a:rPr lang="en-US" sz="2000" b="0" i="1" smtClean="0">
                            <a:solidFill>
                              <a:schemeClr val="tx1"/>
                            </a:solidFill>
                            <a:latin typeface="Cambria Math" panose="02040503050406030204" pitchFamily="18" charset="0"/>
                            <a:cs typeface="Arial" panose="020B0604020202020204" pitchFamily="34" charset="0"/>
                          </a:rPr>
                        </m:ctrlPr>
                      </m:accPr>
                      <m:e>
                        <m:r>
                          <a:rPr lang="en-US" sz="2000" b="0" i="1" smtClean="0">
                            <a:solidFill>
                              <a:schemeClr val="tx1"/>
                            </a:solidFill>
                            <a:latin typeface="Cambria Math" panose="02040503050406030204" pitchFamily="18" charset="0"/>
                            <a:cs typeface="Arial" panose="020B0604020202020204" pitchFamily="34" charset="0"/>
                          </a:rPr>
                          <m:t>𝑛</m:t>
                        </m:r>
                      </m:e>
                    </m:acc>
                  </m:oMath>
                </a14:m>
                <a:r>
                  <a:rPr lang="en-US" sz="2000" dirty="0" smtClean="0">
                    <a:solidFill>
                      <a:schemeClr val="tx1"/>
                    </a:solidFill>
                    <a:latin typeface="Arial" panose="020B0604020202020204" pitchFamily="34" charset="0"/>
                    <a:cs typeface="Arial" panose="020B0604020202020204" pitchFamily="34" charset="0"/>
                  </a:rPr>
                  <a:t>-search detector.</a:t>
                </a:r>
              </a:p>
              <a:p>
                <a:pPr marL="457200" indent="-457200">
                  <a:buFont typeface="Arial"/>
                  <a:buAutoNum type="arabicPeriod" startAt="5"/>
                </a:pPr>
                <a:endParaRPr lang="en-US" sz="2000" dirty="0">
                  <a:solidFill>
                    <a:schemeClr val="tx1"/>
                  </a:solidFill>
                  <a:latin typeface="Arial" panose="020B0604020202020204" pitchFamily="34" charset="0"/>
                  <a:cs typeface="Arial" panose="020B0604020202020204" pitchFamily="34" charset="0"/>
                </a:endParaRPr>
              </a:p>
              <a:p>
                <a:pPr marL="457200" indent="0">
                  <a:buNone/>
                </a:pPr>
                <a:r>
                  <a:rPr lang="en-US" sz="2000" dirty="0" smtClean="0">
                    <a:solidFill>
                      <a:schemeClr val="tx1"/>
                    </a:solidFill>
                    <a:latin typeface="Arial" panose="020B0604020202020204" pitchFamily="34" charset="0"/>
                    <a:cs typeface="Arial" panose="020B0604020202020204" pitchFamily="34" charset="0"/>
                  </a:rPr>
                  <a:t>Note: The order of these six experiments is from low to higher in difficulty and expected cost.           The cost of most expensive #6 should not exceed ~ </a:t>
                </a:r>
                <a:r>
                  <a:rPr lang="en-US" sz="2000" dirty="0" err="1" smtClean="0">
                    <a:solidFill>
                      <a:schemeClr val="tx1"/>
                    </a:solidFill>
                    <a:latin typeface="Arial" panose="020B0604020202020204" pitchFamily="34" charset="0"/>
                    <a:cs typeface="Arial" panose="020B0604020202020204" pitchFamily="34" charset="0"/>
                  </a:rPr>
                  <a:t>2M</a:t>
                </a:r>
                <a:r>
                  <a:rPr lang="en-US" sz="2000" dirty="0" smtClean="0">
                    <a:solidFill>
                      <a:schemeClr val="tx1"/>
                    </a:solidFill>
                    <a:latin typeface="Arial" panose="020B0604020202020204" pitchFamily="34" charset="0"/>
                    <a:cs typeface="Arial" panose="020B0604020202020204" pitchFamily="34" charset="0"/>
                  </a:rPr>
                  <a:t> </a:t>
                </a:r>
                <a:r>
                  <a:rPr lang="en-US" sz="2000" dirty="0" smtClean="0">
                    <a:solidFill>
                      <a:schemeClr val="tx1"/>
                    </a:solidFill>
                    <a:latin typeface="Arial" panose="020B0604020202020204" pitchFamily="34" charset="0"/>
                    <a:cs typeface="Arial" panose="020B0604020202020204" pitchFamily="34" charset="0"/>
                  </a:rPr>
                  <a:t>Euro. </a:t>
                </a:r>
                <a:r>
                  <a:rPr lang="en-US" sz="2000" smtClean="0">
                    <a:solidFill>
                      <a:schemeClr val="tx1"/>
                    </a:solidFill>
                    <a:latin typeface="Arial" panose="020B0604020202020204" pitchFamily="34" charset="0"/>
                    <a:cs typeface="Arial" panose="020B0604020202020204" pitchFamily="34" charset="0"/>
                  </a:rPr>
                  <a:t>For all </a:t>
                </a:r>
                <a:r>
                  <a:rPr lang="en-US" sz="2000" dirty="0" smtClean="0">
                    <a:solidFill>
                      <a:schemeClr val="tx1"/>
                    </a:solidFill>
                    <a:latin typeface="Arial" panose="020B0604020202020204" pitchFamily="34" charset="0"/>
                    <a:cs typeface="Arial" panose="020B0604020202020204" pitchFamily="34" charset="0"/>
                  </a:rPr>
                  <a:t>regeneration </a:t>
                </a:r>
                <a:r>
                  <a:rPr lang="en-US" sz="2000" smtClean="0">
                    <a:solidFill>
                      <a:schemeClr val="tx1"/>
                    </a:solidFill>
                    <a:latin typeface="Arial" panose="020B0604020202020204" pitchFamily="34" charset="0"/>
                    <a:cs typeface="Arial" panose="020B0604020202020204" pitchFamily="34" charset="0"/>
                  </a:rPr>
                  <a:t>experiments         #</a:t>
                </a:r>
                <a:r>
                  <a:rPr lang="en-US" sz="2000" dirty="0" smtClean="0">
                    <a:solidFill>
                      <a:schemeClr val="tx1"/>
                    </a:solidFill>
                    <a:latin typeface="Arial" panose="020B0604020202020204" pitchFamily="34" charset="0"/>
                    <a:cs typeface="Arial" panose="020B0604020202020204" pitchFamily="34" charset="0"/>
                  </a:rPr>
                  <a:t>1- #4 </a:t>
                </a:r>
                <a:r>
                  <a:rPr lang="en-US" sz="2000" dirty="0" smtClean="0">
                    <a:solidFill>
                      <a:schemeClr val="tx1"/>
                    </a:solidFill>
                    <a:latin typeface="Arial" panose="020B0604020202020204" pitchFamily="34" charset="0"/>
                    <a:cs typeface="Arial" panose="020B0604020202020204" pitchFamily="34" charset="0"/>
                  </a:rPr>
                  <a:t> high neutron suppression beam damp will be required as an R&amp;D issue.</a:t>
                </a:r>
                <a:endParaRPr lang="en-US" sz="2000" dirty="0" smtClean="0">
                  <a:solidFill>
                    <a:schemeClr val="tx1"/>
                  </a:solidFill>
                  <a:latin typeface="Arial" panose="020B0604020202020204" pitchFamily="34" charset="0"/>
                  <a:cs typeface="Arial" panose="020B0604020202020204" pitchFamily="34" charset="0"/>
                </a:endParaRPr>
              </a:p>
            </p:txBody>
          </p:sp>
        </mc:Choice>
        <mc:Fallback>
          <p:sp>
            <p:nvSpPr>
              <p:cNvPr id="3" name="Content Placeholder 2">
                <a:extLst>
                  <a:ext uri="{FF2B5EF4-FFF2-40B4-BE49-F238E27FC236}">
                    <a16:creationId xmlns="" xmlns:a16="http://schemas.microsoft.com/office/drawing/2014/main" xmlns:a14="http://schemas.microsoft.com/office/drawing/2010/main" id="{5D52AB13-1127-4238-AB65-A8489DE84BBD}"/>
                  </a:ext>
                </a:extLst>
              </p:cNvPr>
              <p:cNvSpPr>
                <a:spLocks noGrp="1" noRot="1" noChangeAspect="1" noMove="1" noResize="1" noEditPoints="1" noAdjustHandles="1" noChangeArrowheads="1" noChangeShapeType="1" noTextEdit="1"/>
              </p:cNvSpPr>
              <p:nvPr>
                <p:ph idx="4294967295"/>
              </p:nvPr>
            </p:nvSpPr>
            <p:spPr>
              <a:xfrm>
                <a:off x="0" y="633413"/>
                <a:ext cx="12192000" cy="5414962"/>
              </a:xfrm>
              <a:blipFill rotWithShape="0">
                <a:blip r:embed="rId13"/>
                <a:stretch>
                  <a:fillRect l="-650" t="-563"/>
                </a:stretch>
              </a:blipFill>
            </p:spPr>
            <p:txBody>
              <a:bodyPr/>
              <a:lstStyle/>
              <a:p>
                <a:r>
                  <a:rPr lang="en-US">
                    <a:noFill/>
                  </a:rPr>
                  <a:t> </a:t>
                </a:r>
              </a:p>
            </p:txBody>
          </p:sp>
        </mc:Fallback>
      </mc:AlternateContent>
      <p:sp>
        <p:nvSpPr>
          <p:cNvPr id="6" name="Slide Number Placeholder 3">
            <a:extLst>
              <a:ext uri="{FF2B5EF4-FFF2-40B4-BE49-F238E27FC236}">
                <a16:creationId xmlns="" xmlns:a16="http://schemas.microsoft.com/office/drawing/2014/main" id="{8539124C-0572-494E-ADC1-EF9C0A647956}"/>
              </a:ext>
            </a:extLst>
          </p:cNvPr>
          <p:cNvSpPr txBox="1">
            <a:spLocks/>
          </p:cNvSpPr>
          <p:nvPr/>
        </p:nvSpPr>
        <p:spPr>
          <a:xfrm>
            <a:off x="6734896" y="6372894"/>
            <a:ext cx="2133600" cy="273844"/>
          </a:xfrm>
          <a:prstGeom prst="rect">
            <a:avLst/>
          </a:prstGeom>
        </p:spPr>
        <p:txBody>
          <a:bodyPr vert="horz" lIns="121920" tIns="60960" rIns="121920" bIns="60960" rtlCol="0" anchor="ctr"/>
          <a:lstStyle>
            <a:defPPr>
              <a:defRPr lang="en-US"/>
            </a:defPPr>
            <a:lvl1pPr marL="0" algn="r" defTabSz="457200" rtl="0" eaLnBrk="1" latinLnBrk="0" hangingPunct="1">
              <a:defRPr sz="75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1C7006-7120-F341-A188-F97DDD913081}" type="slidenum">
              <a:rPr lang="en-US" sz="1467">
                <a:solidFill>
                  <a:prstClr val="white"/>
                </a:solidFill>
              </a:rPr>
              <a:pPr/>
              <a:t>3</a:t>
            </a:fld>
            <a:endParaRPr lang="en-US" sz="1467" dirty="0">
              <a:solidFill>
                <a:prstClr val="white"/>
              </a:solidFill>
            </a:endParaRPr>
          </a:p>
        </p:txBody>
      </p:sp>
    </p:spTree>
    <p:extLst>
      <p:ext uri="{BB962C8B-B14F-4D97-AF65-F5344CB8AC3E}">
        <p14:creationId xmlns:p14="http://schemas.microsoft.com/office/powerpoint/2010/main" val="4237383202"/>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Content: Meta Inf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205</TotalTime>
  <Words>151</Words>
  <Application>Microsoft Office PowerPoint</Application>
  <PresentationFormat>Widescreen</PresentationFormat>
  <Paragraphs>24</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Cambria Math</vt:lpstr>
      <vt:lpstr>Georgia</vt:lpstr>
      <vt:lpstr>Content: Meta Info</vt:lpstr>
      <vt:lpstr>A Vision for a n→n′ Search Program (at ANNI) modification of Josh Barrow Nordita slide  </vt:lpstr>
      <vt:lpstr>A Vision for a n→n′ Search Program (at ANNI) modification of Josh Barrow Nordita slide  </vt:lpstr>
      <vt:lpstr>A Vision for a n→n′ Search Program (at ANNI) modification of Josh Barrow Nordita slide  </vt:lpstr>
    </vt:vector>
  </TitlesOfParts>
  <Company>University of Tennessee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Vision for a n→n′ Search Program (at ANNI)</dc:title>
  <dc:creator>Kamyshkov</dc:creator>
  <cp:lastModifiedBy>Kamyshkov</cp:lastModifiedBy>
  <cp:revision>16</cp:revision>
  <dcterms:created xsi:type="dcterms:W3CDTF">2019-01-15T14:07:16Z</dcterms:created>
  <dcterms:modified xsi:type="dcterms:W3CDTF">2019-01-15T18:04:46Z</dcterms:modified>
</cp:coreProperties>
</file>