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7" r:id="rId2"/>
    <p:sldId id="289" r:id="rId3"/>
    <p:sldId id="290" r:id="rId4"/>
    <p:sldId id="322" r:id="rId5"/>
    <p:sldId id="323" r:id="rId6"/>
    <p:sldId id="300" r:id="rId7"/>
    <p:sldId id="324" r:id="rId8"/>
    <p:sldId id="343" r:id="rId9"/>
    <p:sldId id="335" r:id="rId10"/>
    <p:sldId id="336" r:id="rId11"/>
    <p:sldId id="327" r:id="rId12"/>
    <p:sldId id="328" r:id="rId13"/>
    <p:sldId id="331" r:id="rId14"/>
    <p:sldId id="332" r:id="rId15"/>
    <p:sldId id="333" r:id="rId16"/>
    <p:sldId id="338" r:id="rId17"/>
    <p:sldId id="305" r:id="rId18"/>
  </p:sldIdLst>
  <p:sldSz cx="9144000" cy="6858000" type="screen4x3"/>
  <p:notesSz cx="6858000" cy="9144000"/>
  <p:custDataLst>
    <p:tags r:id="rId20"/>
  </p:custData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BAFE"/>
    <a:srgbClr val="C200C2"/>
    <a:srgbClr val="8E1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50" autoAdjust="0"/>
    <p:restoredTop sz="85452" autoAdjust="0"/>
  </p:normalViewPr>
  <p:slideViewPr>
    <p:cSldViewPr>
      <p:cViewPr varScale="1">
        <p:scale>
          <a:sx n="75" d="100"/>
          <a:sy n="75" d="100"/>
        </p:scale>
        <p:origin x="2011" y="5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19" d="100"/>
        <a:sy n="119" d="100"/>
      </p:scale>
      <p:origin x="0" y="-261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kalkylblad.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Blad1!$B$1</c:f>
              <c:strCache>
                <c:ptCount val="1"/>
                <c:pt idx="0">
                  <c:v>Serie 1</c:v>
                </c:pt>
              </c:strCache>
            </c:strRef>
          </c:tx>
          <c:spPr>
            <a:solidFill>
              <a:schemeClr val="accent1"/>
            </a:solidFill>
            <a:ln>
              <a:noFill/>
            </a:ln>
            <a:effectLst/>
          </c:spPr>
          <c:invertIfNegative val="0"/>
          <c:dPt>
            <c:idx val="0"/>
            <c:invertIfNegative val="0"/>
            <c:bubble3D val="0"/>
            <c:spPr>
              <a:solidFill>
                <a:srgbClr val="00535E"/>
              </a:solidFill>
              <a:ln>
                <a:noFill/>
              </a:ln>
              <a:effectLst/>
            </c:spPr>
            <c:extLst>
              <c:ext xmlns:c16="http://schemas.microsoft.com/office/drawing/2014/chart" uri="{C3380CC4-5D6E-409C-BE32-E72D297353CC}">
                <c16:uniqueId val="{00000001-6B45-4258-AD4B-C0E639926B4C}"/>
              </c:ext>
            </c:extLst>
          </c:dPt>
          <c:dPt>
            <c:idx val="1"/>
            <c:invertIfNegative val="0"/>
            <c:bubble3D val="0"/>
            <c:spPr>
              <a:solidFill>
                <a:srgbClr val="B2A88B"/>
              </a:solidFill>
              <a:ln>
                <a:noFill/>
              </a:ln>
              <a:effectLst/>
            </c:spPr>
            <c:extLst>
              <c:ext xmlns:c16="http://schemas.microsoft.com/office/drawing/2014/chart" uri="{C3380CC4-5D6E-409C-BE32-E72D297353CC}">
                <c16:uniqueId val="{00000003-6B45-4258-AD4B-C0E639926B4C}"/>
              </c:ext>
            </c:extLst>
          </c:dPt>
          <c:dPt>
            <c:idx val="2"/>
            <c:invertIfNegative val="0"/>
            <c:bubble3D val="0"/>
            <c:spPr>
              <a:solidFill>
                <a:srgbClr val="3BA1BB"/>
              </a:solidFill>
              <a:ln>
                <a:noFill/>
              </a:ln>
              <a:effectLst/>
            </c:spPr>
            <c:extLst>
              <c:ext xmlns:c16="http://schemas.microsoft.com/office/drawing/2014/chart" uri="{C3380CC4-5D6E-409C-BE32-E72D297353CC}">
                <c16:uniqueId val="{00000005-6B45-4258-AD4B-C0E639926B4C}"/>
              </c:ext>
            </c:extLst>
          </c:dPt>
          <c:dPt>
            <c:idx val="3"/>
            <c:invertIfNegative val="0"/>
            <c:bubble3D val="0"/>
            <c:spPr>
              <a:solidFill>
                <a:srgbClr val="002C32"/>
              </a:solidFill>
              <a:ln>
                <a:noFill/>
              </a:ln>
              <a:effectLst/>
            </c:spPr>
            <c:extLst>
              <c:ext xmlns:c16="http://schemas.microsoft.com/office/drawing/2014/chart" uri="{C3380CC4-5D6E-409C-BE32-E72D297353CC}">
                <c16:uniqueId val="{00000007-6B45-4258-AD4B-C0E639926B4C}"/>
              </c:ext>
            </c:extLst>
          </c:dPt>
          <c:dPt>
            <c:idx val="4"/>
            <c:invertIfNegative val="0"/>
            <c:bubble3D val="0"/>
            <c:spPr>
              <a:solidFill>
                <a:srgbClr val="B73F38"/>
              </a:solidFill>
              <a:ln>
                <a:noFill/>
              </a:ln>
              <a:effectLst/>
            </c:spPr>
            <c:extLst>
              <c:ext xmlns:c16="http://schemas.microsoft.com/office/drawing/2014/chart" uri="{C3380CC4-5D6E-409C-BE32-E72D297353CC}">
                <c16:uniqueId val="{00000009-6B45-4258-AD4B-C0E639926B4C}"/>
              </c:ext>
            </c:extLst>
          </c:dPt>
          <c:dPt>
            <c:idx val="5"/>
            <c:invertIfNegative val="0"/>
            <c:bubble3D val="0"/>
            <c:spPr>
              <a:solidFill>
                <a:srgbClr val="FCD2C0"/>
              </a:solidFill>
              <a:ln>
                <a:noFill/>
              </a:ln>
              <a:effectLst/>
            </c:spPr>
            <c:extLst>
              <c:ext xmlns:c16="http://schemas.microsoft.com/office/drawing/2014/chart" uri="{C3380CC4-5D6E-409C-BE32-E72D297353CC}">
                <c16:uniqueId val="{0000000B-6B45-4258-AD4B-C0E639926B4C}"/>
              </c:ext>
            </c:extLst>
          </c:dPt>
          <c:dPt>
            <c:idx val="6"/>
            <c:invertIfNegative val="0"/>
            <c:bubble3D val="0"/>
            <c:spPr>
              <a:solidFill>
                <a:srgbClr val="95C4D7"/>
              </a:solidFill>
              <a:ln>
                <a:noFill/>
              </a:ln>
              <a:effectLst/>
            </c:spPr>
            <c:extLst>
              <c:ext xmlns:c16="http://schemas.microsoft.com/office/drawing/2014/chart" uri="{C3380CC4-5D6E-409C-BE32-E72D297353CC}">
                <c16:uniqueId val="{0000000D-6B45-4258-AD4B-C0E639926B4C}"/>
              </c:ext>
            </c:extLst>
          </c:dPt>
          <c:dPt>
            <c:idx val="7"/>
            <c:invertIfNegative val="0"/>
            <c:bubble3D val="0"/>
            <c:spPr>
              <a:solidFill>
                <a:srgbClr val="790842"/>
              </a:solidFill>
              <a:ln>
                <a:noFill/>
              </a:ln>
              <a:effectLst/>
            </c:spPr>
            <c:extLst>
              <c:ext xmlns:c16="http://schemas.microsoft.com/office/drawing/2014/chart" uri="{C3380CC4-5D6E-409C-BE32-E72D297353CC}">
                <c16:uniqueId val="{0000000F-6B45-4258-AD4B-C0E639926B4C}"/>
              </c:ext>
            </c:extLst>
          </c:dPt>
          <c:dLbls>
            <c:dLbl>
              <c:idx val="0"/>
              <c:layout>
                <c:manualLayout>
                  <c:x val="0"/>
                  <c:y val="0"/>
                </c:manualLayout>
              </c:layout>
              <c:tx>
                <c:rich>
                  <a:bodyPr/>
                  <a:lstStyle/>
                  <a:p>
                    <a:r>
                      <a:rPr lang="en-US" dirty="0" smtClean="0"/>
                      <a:t>524</a:t>
                    </a:r>
                    <a:endParaRPr lang="en-US" dirty="0"/>
                  </a:p>
                </c:rich>
              </c:tx>
              <c:dLblPos val="outEnd"/>
              <c:showLegendKey val="0"/>
              <c:showVal val="0"/>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6B45-4258-AD4B-C0E639926B4C}"/>
                </c:ext>
              </c:extLst>
            </c:dLbl>
            <c:dLbl>
              <c:idx val="1"/>
              <c:layout/>
              <c:tx>
                <c:rich>
                  <a:bodyPr/>
                  <a:lstStyle/>
                  <a:p>
                    <a:r>
                      <a:rPr lang="en-US" dirty="0" smtClean="0"/>
                      <a:t>482</a:t>
                    </a:r>
                    <a:endParaRPr lang="en-US" dirty="0"/>
                  </a:p>
                </c:rich>
              </c:tx>
              <c:dLblPos val="outEnd"/>
              <c:showLegendKey val="0"/>
              <c:showVal val="0"/>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6B45-4258-AD4B-C0E639926B4C}"/>
                </c:ext>
              </c:extLst>
            </c:dLbl>
            <c:dLbl>
              <c:idx val="2"/>
              <c:layout/>
              <c:tx>
                <c:rich>
                  <a:bodyPr/>
                  <a:lstStyle/>
                  <a:p>
                    <a:r>
                      <a:rPr lang="en-US" dirty="0" smtClean="0"/>
                      <a:t>132</a:t>
                    </a:r>
                    <a:endParaRPr lang="en-US" dirty="0"/>
                  </a:p>
                </c:rich>
              </c:tx>
              <c:dLblPos val="outEnd"/>
              <c:showLegendKey val="0"/>
              <c:showVal val="0"/>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6B45-4258-AD4B-C0E639926B4C}"/>
                </c:ext>
              </c:extLst>
            </c:dLbl>
            <c:dLbl>
              <c:idx val="3"/>
              <c:layout/>
              <c:tx>
                <c:rich>
                  <a:bodyPr/>
                  <a:lstStyle/>
                  <a:p>
                    <a:r>
                      <a:rPr lang="en-US" dirty="0" smtClean="0"/>
                      <a:t>390</a:t>
                    </a:r>
                    <a:endParaRPr lang="en-US" dirty="0"/>
                  </a:p>
                </c:rich>
              </c:tx>
              <c:dLblPos val="outEnd"/>
              <c:showLegendKey val="0"/>
              <c:showVal val="0"/>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6B45-4258-AD4B-C0E639926B4C}"/>
                </c:ext>
              </c:extLst>
            </c:dLbl>
            <c:dLbl>
              <c:idx val="4"/>
              <c:layout/>
              <c:tx>
                <c:rich>
                  <a:bodyPr/>
                  <a:lstStyle/>
                  <a:p>
                    <a:r>
                      <a:rPr lang="en-US" dirty="0" smtClean="0"/>
                      <a:t>113</a:t>
                    </a:r>
                    <a:endParaRPr lang="en-US" dirty="0"/>
                  </a:p>
                </c:rich>
              </c:tx>
              <c:dLblPos val="outEnd"/>
              <c:showLegendKey val="0"/>
              <c:showVal val="0"/>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6B45-4258-AD4B-C0E639926B4C}"/>
                </c:ext>
              </c:extLst>
            </c:dLbl>
            <c:dLbl>
              <c:idx val="5"/>
              <c:layout/>
              <c:tx>
                <c:rich>
                  <a:bodyPr/>
                  <a:lstStyle/>
                  <a:p>
                    <a:r>
                      <a:rPr lang="en-US" dirty="0" smtClean="0"/>
                      <a:t>29</a:t>
                    </a:r>
                    <a:endParaRPr lang="en-US" dirty="0"/>
                  </a:p>
                </c:rich>
              </c:tx>
              <c:dLblPos val="outEnd"/>
              <c:showLegendKey val="0"/>
              <c:showVal val="0"/>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B-6B45-4258-AD4B-C0E639926B4C}"/>
                </c:ext>
              </c:extLst>
            </c:dLbl>
            <c:dLbl>
              <c:idx val="6"/>
              <c:layout>
                <c:manualLayout>
                  <c:x val="0"/>
                  <c:y val="-1.6910185168746834E-2"/>
                </c:manualLayout>
              </c:layout>
              <c:tx>
                <c:rich>
                  <a:bodyPr/>
                  <a:lstStyle/>
                  <a:p>
                    <a:r>
                      <a:rPr lang="en-US" dirty="0" smtClean="0"/>
                      <a:t>163</a:t>
                    </a:r>
                    <a:endParaRPr lang="en-US" dirty="0"/>
                  </a:p>
                </c:rich>
              </c:tx>
              <c:dLblPos val="outEnd"/>
              <c:showLegendKey val="0"/>
              <c:showVal val="0"/>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D-6B45-4258-AD4B-C0E639926B4C}"/>
                </c:ext>
              </c:extLst>
            </c:dLbl>
            <c:dLbl>
              <c:idx val="7"/>
              <c:tx>
                <c:rich>
                  <a:bodyPr/>
                  <a:lstStyle/>
                  <a:p>
                    <a:r>
                      <a:rPr lang="en-US" dirty="0" smtClean="0"/>
                      <a:t>20</a:t>
                    </a:r>
                    <a:endParaRPr lang="en-US" dirty="0"/>
                  </a:p>
                </c:rich>
              </c:tx>
              <c:dLblPos val="outEnd"/>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6B45-4258-AD4B-C0E639926B4C}"/>
                </c:ext>
              </c:extLst>
            </c:dLbl>
            <c:dLbl>
              <c:idx val="8"/>
              <c:tx>
                <c:rich>
                  <a:bodyPr/>
                  <a:lstStyle/>
                  <a:p>
                    <a:r>
                      <a:rPr lang="en-US" dirty="0" smtClean="0"/>
                      <a:t>20</a:t>
                    </a:r>
                    <a:endParaRPr lang="en-US" dirty="0"/>
                  </a:p>
                </c:rich>
              </c:tx>
              <c:dLblPos val="outEnd"/>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6B45-4258-AD4B-C0E639926B4C}"/>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Arial Narrow" panose="020B0606020202030204" pitchFamily="34" charset="0"/>
                    <a:ea typeface="+mn-ea"/>
                    <a:cs typeface="+mn-cs"/>
                  </a:defRPr>
                </a:pPr>
                <a:endParaRPr lang="sv-SE"/>
              </a:p>
            </c:txPr>
            <c:dLblPos val="outEnd"/>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strRef>
              <c:f>Blad1!$A$2:$A$8</c:f>
              <c:strCache>
                <c:ptCount val="7"/>
                <c:pt idx="0">
                  <c:v>ESS</c:v>
                </c:pt>
                <c:pt idx="1">
                  <c:v>International convention bound</c:v>
                </c:pt>
                <c:pt idx="2">
                  <c:v>Other international infrastructure</c:v>
                </c:pt>
                <c:pt idx="3">
                  <c:v>MAX IV</c:v>
                </c:pt>
                <c:pt idx="4">
                  <c:v>SNIC/PRACE</c:v>
                </c:pt>
                <c:pt idx="5">
                  <c:v>Onsala</c:v>
                </c:pt>
                <c:pt idx="6">
                  <c:v>Other national infrastructure</c:v>
                </c:pt>
              </c:strCache>
            </c:strRef>
          </c:cat>
          <c:val>
            <c:numRef>
              <c:f>Blad1!$B$2:$B$8</c:f>
              <c:numCache>
                <c:formatCode>#,##0</c:formatCode>
                <c:ptCount val="7"/>
                <c:pt idx="0">
                  <c:v>524000</c:v>
                </c:pt>
                <c:pt idx="1">
                  <c:v>481581</c:v>
                </c:pt>
                <c:pt idx="2">
                  <c:v>131997</c:v>
                </c:pt>
                <c:pt idx="3">
                  <c:v>390000</c:v>
                </c:pt>
                <c:pt idx="4">
                  <c:v>113141</c:v>
                </c:pt>
                <c:pt idx="5">
                  <c:v>29001</c:v>
                </c:pt>
                <c:pt idx="6">
                  <c:v>163462</c:v>
                </c:pt>
              </c:numCache>
            </c:numRef>
          </c:val>
          <c:extLst>
            <c:ext xmlns:c16="http://schemas.microsoft.com/office/drawing/2014/chart" uri="{C3380CC4-5D6E-409C-BE32-E72D297353CC}">
              <c16:uniqueId val="{00000011-6B45-4258-AD4B-C0E639926B4C}"/>
            </c:ext>
          </c:extLst>
        </c:ser>
        <c:dLbls>
          <c:showLegendKey val="0"/>
          <c:showVal val="0"/>
          <c:showCatName val="0"/>
          <c:showSerName val="0"/>
          <c:showPercent val="0"/>
          <c:showBubbleSize val="0"/>
        </c:dLbls>
        <c:gapWidth val="73"/>
        <c:overlap val="-27"/>
        <c:axId val="200169832"/>
        <c:axId val="200169048"/>
      </c:barChart>
      <c:catAx>
        <c:axId val="200169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cap="all" baseline="0">
                <a:solidFill>
                  <a:schemeClr val="tx1"/>
                </a:solidFill>
                <a:latin typeface="Arial Narrow" panose="020B0606020202030204" pitchFamily="34" charset="0"/>
                <a:ea typeface="+mn-ea"/>
                <a:cs typeface="+mn-cs"/>
              </a:defRPr>
            </a:pPr>
            <a:endParaRPr lang="sv-SE"/>
          </a:p>
        </c:txPr>
        <c:crossAx val="200169048"/>
        <c:crosses val="autoZero"/>
        <c:auto val="1"/>
        <c:lblAlgn val="ctr"/>
        <c:lblOffset val="100"/>
        <c:noMultiLvlLbl val="0"/>
      </c:catAx>
      <c:valAx>
        <c:axId val="200169048"/>
        <c:scaling>
          <c:orientation val="minMax"/>
        </c:scaling>
        <c:delete val="0"/>
        <c:axPos val="l"/>
        <c:majorGridlines>
          <c:spPr>
            <a:ln w="6350" cap="flat" cmpd="sng" algn="ctr">
              <a:solidFill>
                <a:schemeClr val="bg1">
                  <a:lumMod val="50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solidFill>
                <a:latin typeface="Arial Narrow" panose="020B0606020202030204" pitchFamily="34" charset="0"/>
                <a:ea typeface="+mn-ea"/>
                <a:cs typeface="+mn-cs"/>
              </a:defRPr>
            </a:pPr>
            <a:endParaRPr lang="sv-SE"/>
          </a:p>
        </c:txPr>
        <c:crossAx val="200169832"/>
        <c:crosses val="autoZero"/>
        <c:crossBetween val="between"/>
        <c:dispUnits>
          <c:builtInUnit val="thousands"/>
          <c:dispUnitsLbl>
            <c:layout>
              <c:manualLayout>
                <c:xMode val="edge"/>
                <c:yMode val="edge"/>
                <c:x val="9.8559571267417111E-3"/>
                <c:y val="0.19990740740740739"/>
              </c:manualLayout>
            </c:layout>
            <c:tx>
              <c:rich>
                <a:bodyPr rot="-5400000" spcFirstLastPara="1" vertOverflow="ellipsis" vert="horz" wrap="square" anchor="ctr" anchorCtr="1"/>
                <a:lstStyle/>
                <a:p>
                  <a:pPr>
                    <a:defRPr sz="1200" b="1" i="0" u="none" strike="noStrike" kern="1200" cap="all" baseline="0">
                      <a:solidFill>
                        <a:schemeClr val="tx1"/>
                      </a:solidFill>
                      <a:latin typeface="Arial Narrow" panose="020B0606020202030204" pitchFamily="34" charset="0"/>
                      <a:ea typeface="+mn-ea"/>
                      <a:cs typeface="+mn-cs"/>
                    </a:defRPr>
                  </a:pPr>
                  <a:r>
                    <a:rPr lang="sv-SE" sz="1200" b="1" cap="all" baseline="0" dirty="0" smtClean="0">
                      <a:solidFill>
                        <a:schemeClr val="tx1"/>
                      </a:solidFill>
                      <a:latin typeface="Arial Narrow" panose="020B0606020202030204" pitchFamily="34" charset="0"/>
                    </a:rPr>
                    <a:t>Million sek</a:t>
                  </a:r>
                  <a:endParaRPr lang="sv-SE" sz="1200" b="1" cap="all" baseline="0" dirty="0">
                    <a:solidFill>
                      <a:schemeClr val="tx1"/>
                    </a:solidFill>
                    <a:latin typeface="Arial Narrow" panose="020B0606020202030204" pitchFamily="34" charset="0"/>
                  </a:endParaRPr>
                </a:p>
              </c:rich>
            </c:tx>
            <c:spPr>
              <a:noFill/>
              <a:ln>
                <a:noFill/>
              </a:ln>
              <a:effectLst/>
            </c:spPr>
            <c:txPr>
              <a:bodyPr rot="-5400000" spcFirstLastPara="1" vertOverflow="ellipsis" vert="horz" wrap="square" anchor="ctr" anchorCtr="1"/>
              <a:lstStyle/>
              <a:p>
                <a:pPr>
                  <a:defRPr sz="1200" b="1" i="0" u="none" strike="noStrike" kern="1200" cap="all" baseline="0">
                    <a:solidFill>
                      <a:schemeClr val="tx1"/>
                    </a:solidFill>
                    <a:latin typeface="Arial Narrow" panose="020B0606020202030204" pitchFamily="34" charset="0"/>
                    <a:ea typeface="+mn-ea"/>
                    <a:cs typeface="+mn-cs"/>
                  </a:defRPr>
                </a:pPr>
                <a:endParaRPr lang="sv-SE"/>
              </a:p>
            </c:txPr>
          </c:dispUnitsLbl>
        </c:dispUnits>
      </c:valAx>
      <c:spPr>
        <a:noFill/>
        <a:ln>
          <a:noFill/>
        </a:ln>
        <a:effectLst/>
      </c:spPr>
    </c:plotArea>
    <c:plotVisOnly val="1"/>
    <c:dispBlanksAs val="gap"/>
    <c:showDLblsOverMax val="0"/>
  </c:chart>
  <c:spPr>
    <a:noFill/>
    <a:ln>
      <a:noFill/>
    </a:ln>
    <a:effectLst/>
  </c:spPr>
  <c:txPr>
    <a:bodyPr/>
    <a:lstStyle/>
    <a:p>
      <a:pPr>
        <a:defRPr/>
      </a:pPr>
      <a:endParaRPr lang="sv-S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FCF542-C444-43BF-85B1-38F250474321}" type="doc">
      <dgm:prSet loTypeId="urn:microsoft.com/office/officeart/2005/8/layout/hProcess7" loCatId="list" qsTypeId="urn:microsoft.com/office/officeart/2005/8/quickstyle/simple1" qsCatId="simple" csTypeId="urn:microsoft.com/office/officeart/2005/8/colors/accent4_2" csCatId="accent4" phldr="1"/>
      <dgm:spPr/>
      <dgm:t>
        <a:bodyPr/>
        <a:lstStyle/>
        <a:p>
          <a:endParaRPr lang="sv-SE"/>
        </a:p>
      </dgm:t>
    </dgm:pt>
    <dgm:pt modelId="{29718A8A-9C15-4291-8C78-FD3D7328E75B}">
      <dgm:prSet phldrT="[Text]" custT="1"/>
      <dgm:spPr/>
      <dgm:t>
        <a:bodyPr/>
        <a:lstStyle/>
        <a:p>
          <a:r>
            <a:rPr lang="sv-SE" sz="1600" dirty="0" err="1" smtClean="0"/>
            <a:t>Needs</a:t>
          </a:r>
          <a:r>
            <a:rPr lang="sv-SE" sz="1600" dirty="0" smtClean="0"/>
            <a:t> </a:t>
          </a:r>
          <a:r>
            <a:rPr lang="sv-SE" sz="1600" dirty="0" err="1" smtClean="0"/>
            <a:t>inventory</a:t>
          </a:r>
          <a:endParaRPr lang="sv-SE" sz="1600" dirty="0"/>
        </a:p>
      </dgm:t>
    </dgm:pt>
    <dgm:pt modelId="{9255CB1B-2365-41F2-8579-0279FBE3125D}" type="parTrans" cxnId="{DC867E77-5483-4061-A7D7-0DD1F23E1791}">
      <dgm:prSet/>
      <dgm:spPr/>
      <dgm:t>
        <a:bodyPr/>
        <a:lstStyle/>
        <a:p>
          <a:endParaRPr lang="sv-SE"/>
        </a:p>
      </dgm:t>
    </dgm:pt>
    <dgm:pt modelId="{CF05C69F-3490-4E25-8324-888BE38A3AAA}" type="sibTrans" cxnId="{DC867E77-5483-4061-A7D7-0DD1F23E1791}">
      <dgm:prSet/>
      <dgm:spPr/>
      <dgm:t>
        <a:bodyPr/>
        <a:lstStyle/>
        <a:p>
          <a:endParaRPr lang="sv-SE"/>
        </a:p>
      </dgm:t>
    </dgm:pt>
    <dgm:pt modelId="{4149C1EE-A8FA-400D-810F-8B5FD7422921}">
      <dgm:prSet phldrT="[Text]" custT="1"/>
      <dgm:spPr/>
      <dgm:t>
        <a:bodyPr/>
        <a:lstStyle/>
        <a:p>
          <a:r>
            <a:rPr lang="sv-SE" sz="1600" b="1" dirty="0" err="1" smtClean="0"/>
            <a:t>Needs</a:t>
          </a:r>
          <a:r>
            <a:rPr lang="sv-SE" sz="1600" b="1" dirty="0" smtClean="0"/>
            <a:t> for </a:t>
          </a:r>
          <a:r>
            <a:rPr lang="sv-SE" sz="1600" b="1" dirty="0" err="1" smtClean="0"/>
            <a:t>infrastructures</a:t>
          </a:r>
          <a:r>
            <a:rPr lang="sv-SE" sz="1600" b="1" dirty="0" smtClean="0"/>
            <a:t> </a:t>
          </a:r>
          <a:r>
            <a:rPr lang="sv-SE" sz="1600" b="1" dirty="0" err="1" smtClean="0"/>
            <a:t>suggested</a:t>
          </a:r>
          <a:r>
            <a:rPr lang="sv-SE" sz="1600" b="1" dirty="0" smtClean="0"/>
            <a:t> by:</a:t>
          </a:r>
          <a:endParaRPr lang="sv-SE" sz="1600" b="1" dirty="0"/>
        </a:p>
      </dgm:t>
    </dgm:pt>
    <dgm:pt modelId="{DF19752D-51EF-41A8-A6C1-6285E46F61EB}" type="parTrans" cxnId="{8A5C41E5-99B6-44E6-9A56-AF29127712B5}">
      <dgm:prSet/>
      <dgm:spPr/>
      <dgm:t>
        <a:bodyPr/>
        <a:lstStyle/>
        <a:p>
          <a:endParaRPr lang="sv-SE"/>
        </a:p>
      </dgm:t>
    </dgm:pt>
    <dgm:pt modelId="{0D8D2304-00EE-4BBD-8457-04F04C9DADC2}" type="sibTrans" cxnId="{8A5C41E5-99B6-44E6-9A56-AF29127712B5}">
      <dgm:prSet/>
      <dgm:spPr/>
      <dgm:t>
        <a:bodyPr/>
        <a:lstStyle/>
        <a:p>
          <a:endParaRPr lang="sv-SE"/>
        </a:p>
      </dgm:t>
    </dgm:pt>
    <dgm:pt modelId="{09EE0698-F254-41EF-84F5-AEA63D177820}">
      <dgm:prSet phldrT="[Text]" custT="1"/>
      <dgm:spPr/>
      <dgm:t>
        <a:bodyPr/>
        <a:lstStyle/>
        <a:p>
          <a:pPr>
            <a:spcAft>
              <a:spcPts val="600"/>
            </a:spcAft>
          </a:pPr>
          <a:r>
            <a:rPr lang="sv-SE" sz="1600" b="1" dirty="0" err="1" smtClean="0"/>
            <a:t>Evaluated</a:t>
          </a:r>
          <a:r>
            <a:rPr lang="sv-SE" sz="1600" b="1" dirty="0" smtClean="0"/>
            <a:t> by:</a:t>
          </a:r>
          <a:endParaRPr lang="sv-SE" sz="1600" b="1" dirty="0"/>
        </a:p>
        <a:p>
          <a:pPr>
            <a:spcAft>
              <a:spcPts val="600"/>
            </a:spcAft>
          </a:pPr>
          <a:r>
            <a:rPr lang="sv-SE" sz="1600" dirty="0"/>
            <a:t>- </a:t>
          </a:r>
          <a:r>
            <a:rPr lang="sv-SE" sz="1600" dirty="0" err="1"/>
            <a:t>RFI:s</a:t>
          </a:r>
          <a:r>
            <a:rPr lang="sv-SE" sz="1600" dirty="0"/>
            <a:t> </a:t>
          </a:r>
          <a:r>
            <a:rPr lang="sv-SE" sz="1600" dirty="0" err="1" smtClean="0"/>
            <a:t>advisory</a:t>
          </a:r>
          <a:r>
            <a:rPr lang="sv-SE" sz="1600" dirty="0" smtClean="0"/>
            <a:t> panels</a:t>
          </a:r>
          <a:endParaRPr lang="sv-SE" sz="1600" dirty="0"/>
        </a:p>
        <a:p>
          <a:pPr>
            <a:spcAft>
              <a:spcPts val="600"/>
            </a:spcAft>
          </a:pPr>
          <a:r>
            <a:rPr lang="sv-SE" sz="1600" dirty="0"/>
            <a:t>- </a:t>
          </a:r>
          <a:r>
            <a:rPr lang="sv-SE" sz="1600" dirty="0" err="1" smtClean="0"/>
            <a:t>Scientific</a:t>
          </a:r>
          <a:r>
            <a:rPr lang="sv-SE" sz="1600" dirty="0" smtClean="0"/>
            <a:t> Councils </a:t>
          </a:r>
          <a:r>
            <a:rPr lang="sv-SE" sz="1600" dirty="0" err="1" smtClean="0"/>
            <a:t>of</a:t>
          </a:r>
          <a:r>
            <a:rPr lang="sv-SE" sz="1600" dirty="0" smtClean="0"/>
            <a:t>  VR</a:t>
          </a:r>
          <a:endParaRPr lang="sv-SE" sz="1600" dirty="0"/>
        </a:p>
        <a:p>
          <a:pPr>
            <a:spcAft>
              <a:spcPts val="600"/>
            </a:spcAft>
          </a:pPr>
          <a:r>
            <a:rPr lang="sv-SE" sz="1600" dirty="0"/>
            <a:t>- </a:t>
          </a:r>
          <a:r>
            <a:rPr lang="sv-SE" sz="1600" dirty="0" err="1" smtClean="0"/>
            <a:t>Universities</a:t>
          </a:r>
          <a:endParaRPr lang="sv-SE" sz="1600" dirty="0"/>
        </a:p>
      </dgm:t>
    </dgm:pt>
    <dgm:pt modelId="{FC45371E-2C63-465B-9FFB-2FC0EB0FCEE2}" type="parTrans" cxnId="{F537991A-FD80-4304-9079-CCA1C471716E}">
      <dgm:prSet/>
      <dgm:spPr/>
      <dgm:t>
        <a:bodyPr/>
        <a:lstStyle/>
        <a:p>
          <a:endParaRPr lang="sv-SE"/>
        </a:p>
      </dgm:t>
    </dgm:pt>
    <dgm:pt modelId="{606A37F1-723E-46D2-B230-FE758DC117FD}" type="sibTrans" cxnId="{F537991A-FD80-4304-9079-CCA1C471716E}">
      <dgm:prSet/>
      <dgm:spPr/>
      <dgm:t>
        <a:bodyPr/>
        <a:lstStyle/>
        <a:p>
          <a:endParaRPr lang="sv-SE"/>
        </a:p>
      </dgm:t>
    </dgm:pt>
    <dgm:pt modelId="{CDCDC5E8-EAAB-42FC-AA69-E6635F88471A}">
      <dgm:prSet phldrT="[Text]"/>
      <dgm:spPr/>
      <dgm:t>
        <a:bodyPr/>
        <a:lstStyle/>
        <a:p>
          <a:r>
            <a:rPr lang="sv-SE" dirty="0" err="1" smtClean="0"/>
            <a:t>Needs</a:t>
          </a:r>
          <a:r>
            <a:rPr lang="sv-SE" dirty="0" smtClean="0"/>
            <a:t> </a:t>
          </a:r>
          <a:r>
            <a:rPr lang="sv-SE" dirty="0" err="1" smtClean="0"/>
            <a:t>inventory</a:t>
          </a:r>
          <a:endParaRPr lang="sv-SE" dirty="0"/>
        </a:p>
      </dgm:t>
    </dgm:pt>
    <dgm:pt modelId="{FE768AE2-81EE-4CE4-844D-3C21DC0E757F}" type="parTrans" cxnId="{A5731FFA-D45A-4678-880E-7797539E94AD}">
      <dgm:prSet/>
      <dgm:spPr/>
      <dgm:t>
        <a:bodyPr/>
        <a:lstStyle/>
        <a:p>
          <a:endParaRPr lang="sv-SE"/>
        </a:p>
      </dgm:t>
    </dgm:pt>
    <dgm:pt modelId="{AEE5B51D-2682-4D34-BE9B-772F0EB3691B}" type="sibTrans" cxnId="{A5731FFA-D45A-4678-880E-7797539E94AD}">
      <dgm:prSet/>
      <dgm:spPr/>
      <dgm:t>
        <a:bodyPr/>
        <a:lstStyle/>
        <a:p>
          <a:endParaRPr lang="sv-SE"/>
        </a:p>
      </dgm:t>
    </dgm:pt>
    <dgm:pt modelId="{28ED6979-1B83-4710-A869-3D00CC4E3368}">
      <dgm:prSet phldrT="[Text]" custT="1"/>
      <dgm:spPr/>
      <dgm:t>
        <a:bodyPr/>
        <a:lstStyle/>
        <a:p>
          <a:r>
            <a:rPr lang="sv-SE" sz="1600" b="1" dirty="0" err="1" smtClean="0"/>
            <a:t>Decisions</a:t>
          </a:r>
          <a:r>
            <a:rPr lang="sv-SE" sz="1600" b="1" dirty="0" smtClean="0"/>
            <a:t> by RFI.</a:t>
          </a:r>
        </a:p>
        <a:p>
          <a:r>
            <a:rPr lang="sv-SE" sz="1600" b="0" dirty="0" err="1" smtClean="0"/>
            <a:t>Published</a:t>
          </a:r>
          <a:r>
            <a:rPr lang="sv-SE" sz="1600" b="0" dirty="0" smtClean="0"/>
            <a:t> in the </a:t>
          </a:r>
          <a:r>
            <a:rPr lang="sv-SE" sz="1600" b="0" dirty="0" err="1" smtClean="0"/>
            <a:t>appenidix</a:t>
          </a:r>
          <a:r>
            <a:rPr lang="sv-SE" sz="1600" b="0" dirty="0" smtClean="0"/>
            <a:t> to the Guide</a:t>
          </a:r>
          <a:endParaRPr lang="sv-SE" sz="1600" b="0" dirty="0"/>
        </a:p>
      </dgm:t>
    </dgm:pt>
    <dgm:pt modelId="{DD02CD73-52E9-43D5-BAA4-9938080D7CC7}" type="parTrans" cxnId="{FF1256DA-7632-41B5-8789-280ABED536DB}">
      <dgm:prSet/>
      <dgm:spPr/>
      <dgm:t>
        <a:bodyPr/>
        <a:lstStyle/>
        <a:p>
          <a:endParaRPr lang="sv-SE"/>
        </a:p>
      </dgm:t>
    </dgm:pt>
    <dgm:pt modelId="{2CB03148-4DBC-4B14-9C35-3297CCF419F3}" type="sibTrans" cxnId="{FF1256DA-7632-41B5-8789-280ABED536DB}">
      <dgm:prSet/>
      <dgm:spPr/>
      <dgm:t>
        <a:bodyPr/>
        <a:lstStyle/>
        <a:p>
          <a:endParaRPr lang="sv-SE"/>
        </a:p>
      </dgm:t>
    </dgm:pt>
    <dgm:pt modelId="{5A3A957B-30BF-470C-A46C-ADBFB9C538C8}">
      <dgm:prSet phldrT="[Text]" custT="1"/>
      <dgm:spPr/>
      <dgm:t>
        <a:bodyPr/>
        <a:lstStyle/>
        <a:p>
          <a:r>
            <a:rPr lang="sv-SE" sz="1600" dirty="0" smtClean="0"/>
            <a:t>-</a:t>
          </a:r>
          <a:r>
            <a:rPr lang="sv-SE" sz="1600" dirty="0" err="1" smtClean="0"/>
            <a:t>Universities</a:t>
          </a:r>
          <a:endParaRPr lang="sv-SE" sz="1600" dirty="0"/>
        </a:p>
        <a:p>
          <a:r>
            <a:rPr lang="sv-SE" sz="1600" dirty="0"/>
            <a:t>- </a:t>
          </a:r>
          <a:r>
            <a:rPr lang="sv-SE" sz="1600" dirty="0" err="1" smtClean="0"/>
            <a:t>Gov</a:t>
          </a:r>
          <a:r>
            <a:rPr lang="sv-SE" sz="1600" dirty="0" smtClean="0"/>
            <a:t> </a:t>
          </a:r>
          <a:r>
            <a:rPr lang="sv-SE" sz="1600" dirty="0" err="1" smtClean="0"/>
            <a:t>agencies</a:t>
          </a:r>
          <a:r>
            <a:rPr lang="sv-SE" sz="1600" dirty="0" smtClean="0"/>
            <a:t> </a:t>
          </a:r>
          <a:r>
            <a:rPr lang="sv-SE" sz="1600" dirty="0" err="1" smtClean="0"/>
            <a:t>which</a:t>
          </a:r>
          <a:r>
            <a:rPr lang="sv-SE" sz="1600" dirty="0" smtClean="0"/>
            <a:t> </a:t>
          </a:r>
          <a:r>
            <a:rPr lang="sv-SE" sz="1600" dirty="0" err="1" smtClean="0"/>
            <a:t>fund</a:t>
          </a:r>
          <a:r>
            <a:rPr lang="sv-SE" sz="1600" dirty="0" smtClean="0"/>
            <a:t> research</a:t>
          </a:r>
          <a:endParaRPr lang="sv-SE" sz="1600" dirty="0"/>
        </a:p>
        <a:p>
          <a:r>
            <a:rPr lang="sv-SE" sz="1600" dirty="0"/>
            <a:t>- </a:t>
          </a:r>
          <a:r>
            <a:rPr lang="sv-SE" sz="1600" dirty="0" smtClean="0"/>
            <a:t>Scientists</a:t>
          </a:r>
          <a:endParaRPr lang="sv-SE" sz="1600" dirty="0"/>
        </a:p>
      </dgm:t>
    </dgm:pt>
    <dgm:pt modelId="{EC187F62-08F1-4AA6-8A58-7CBA8A00AC74}" type="parTrans" cxnId="{6C73AE4C-35D5-4455-BD38-7E317F013C55}">
      <dgm:prSet/>
      <dgm:spPr/>
      <dgm:t>
        <a:bodyPr/>
        <a:lstStyle/>
        <a:p>
          <a:endParaRPr lang="sv-SE"/>
        </a:p>
      </dgm:t>
    </dgm:pt>
    <dgm:pt modelId="{5156BBFB-CF6B-48D5-908F-6868913AD1F4}" type="sibTrans" cxnId="{6C73AE4C-35D5-4455-BD38-7E317F013C55}">
      <dgm:prSet/>
      <dgm:spPr/>
      <dgm:t>
        <a:bodyPr/>
        <a:lstStyle/>
        <a:p>
          <a:endParaRPr lang="sv-SE"/>
        </a:p>
      </dgm:t>
    </dgm:pt>
    <dgm:pt modelId="{D8B3E073-1A11-458E-B2C9-2901B3F6A390}">
      <dgm:prSet phldrT="[Text]"/>
      <dgm:spPr/>
      <dgm:t>
        <a:bodyPr/>
        <a:lstStyle/>
        <a:p>
          <a:r>
            <a:rPr lang="sv-SE" dirty="0" err="1" smtClean="0"/>
            <a:t>Needs</a:t>
          </a:r>
          <a:r>
            <a:rPr lang="sv-SE" dirty="0" smtClean="0"/>
            <a:t> </a:t>
          </a:r>
          <a:r>
            <a:rPr lang="sv-SE" dirty="0" err="1" smtClean="0"/>
            <a:t>inventory</a:t>
          </a:r>
          <a:endParaRPr lang="sv-SE" dirty="0"/>
        </a:p>
      </dgm:t>
    </dgm:pt>
    <dgm:pt modelId="{4179AA1E-F859-4A91-95BC-877204EE8B97}" type="sibTrans" cxnId="{800C6577-BBC0-420E-86E9-3DAF1EFC560A}">
      <dgm:prSet/>
      <dgm:spPr/>
      <dgm:t>
        <a:bodyPr/>
        <a:lstStyle/>
        <a:p>
          <a:endParaRPr lang="sv-SE"/>
        </a:p>
      </dgm:t>
    </dgm:pt>
    <dgm:pt modelId="{D1ADE613-CCBD-4AAB-8EF9-B539381E7FEA}" type="parTrans" cxnId="{800C6577-BBC0-420E-86E9-3DAF1EFC560A}">
      <dgm:prSet/>
      <dgm:spPr/>
      <dgm:t>
        <a:bodyPr/>
        <a:lstStyle/>
        <a:p>
          <a:endParaRPr lang="sv-SE"/>
        </a:p>
      </dgm:t>
    </dgm:pt>
    <dgm:pt modelId="{B5F43B76-648C-41A2-85D2-E68AA2ECF437}" type="pres">
      <dgm:prSet presAssocID="{0BFCF542-C444-43BF-85B1-38F250474321}" presName="Name0" presStyleCnt="0">
        <dgm:presLayoutVars>
          <dgm:dir/>
          <dgm:animLvl val="lvl"/>
          <dgm:resizeHandles val="exact"/>
        </dgm:presLayoutVars>
      </dgm:prSet>
      <dgm:spPr/>
      <dgm:t>
        <a:bodyPr/>
        <a:lstStyle/>
        <a:p>
          <a:endParaRPr lang="sv-SE"/>
        </a:p>
      </dgm:t>
    </dgm:pt>
    <dgm:pt modelId="{9D08B183-BDDC-4964-BAEA-267F3D3755BF}" type="pres">
      <dgm:prSet presAssocID="{29718A8A-9C15-4291-8C78-FD3D7328E75B}" presName="compositeNode" presStyleCnt="0">
        <dgm:presLayoutVars>
          <dgm:bulletEnabled val="1"/>
        </dgm:presLayoutVars>
      </dgm:prSet>
      <dgm:spPr/>
      <dgm:t>
        <a:bodyPr/>
        <a:lstStyle/>
        <a:p>
          <a:endParaRPr lang="sv-SE"/>
        </a:p>
      </dgm:t>
    </dgm:pt>
    <dgm:pt modelId="{C73D2453-5399-4BFE-B11C-FFF460515172}" type="pres">
      <dgm:prSet presAssocID="{29718A8A-9C15-4291-8C78-FD3D7328E75B}" presName="bgRect" presStyleLbl="node1" presStyleIdx="0" presStyleCnt="3" custLinFactNeighborX="384"/>
      <dgm:spPr/>
      <dgm:t>
        <a:bodyPr/>
        <a:lstStyle/>
        <a:p>
          <a:endParaRPr lang="sv-SE"/>
        </a:p>
      </dgm:t>
    </dgm:pt>
    <dgm:pt modelId="{FE98B277-F54E-492B-BAB5-5097428A9392}" type="pres">
      <dgm:prSet presAssocID="{29718A8A-9C15-4291-8C78-FD3D7328E75B}" presName="parentNode" presStyleLbl="node1" presStyleIdx="0" presStyleCnt="3">
        <dgm:presLayoutVars>
          <dgm:chMax val="0"/>
          <dgm:bulletEnabled val="1"/>
        </dgm:presLayoutVars>
      </dgm:prSet>
      <dgm:spPr/>
      <dgm:t>
        <a:bodyPr/>
        <a:lstStyle/>
        <a:p>
          <a:endParaRPr lang="sv-SE"/>
        </a:p>
      </dgm:t>
    </dgm:pt>
    <dgm:pt modelId="{51209701-0D4A-4549-95F0-3440909B4728}" type="pres">
      <dgm:prSet presAssocID="{29718A8A-9C15-4291-8C78-FD3D7328E75B}" presName="childNode" presStyleLbl="node1" presStyleIdx="0" presStyleCnt="3">
        <dgm:presLayoutVars>
          <dgm:bulletEnabled val="1"/>
        </dgm:presLayoutVars>
      </dgm:prSet>
      <dgm:spPr/>
      <dgm:t>
        <a:bodyPr/>
        <a:lstStyle/>
        <a:p>
          <a:endParaRPr lang="sv-SE"/>
        </a:p>
      </dgm:t>
    </dgm:pt>
    <dgm:pt modelId="{BAF98B01-1B72-4808-AED2-21D90AF5D602}" type="pres">
      <dgm:prSet presAssocID="{CF05C69F-3490-4E25-8324-888BE38A3AAA}" presName="hSp" presStyleCnt="0"/>
      <dgm:spPr/>
      <dgm:t>
        <a:bodyPr/>
        <a:lstStyle/>
        <a:p>
          <a:endParaRPr lang="sv-SE"/>
        </a:p>
      </dgm:t>
    </dgm:pt>
    <dgm:pt modelId="{DA910265-49CC-4CBA-B213-8DA2F80DA94C}" type="pres">
      <dgm:prSet presAssocID="{CF05C69F-3490-4E25-8324-888BE38A3AAA}" presName="vProcSp" presStyleCnt="0"/>
      <dgm:spPr/>
      <dgm:t>
        <a:bodyPr/>
        <a:lstStyle/>
        <a:p>
          <a:endParaRPr lang="sv-SE"/>
        </a:p>
      </dgm:t>
    </dgm:pt>
    <dgm:pt modelId="{7F638EB1-6CF2-4B5E-8A87-1A594605F7D3}" type="pres">
      <dgm:prSet presAssocID="{CF05C69F-3490-4E25-8324-888BE38A3AAA}" presName="vSp1" presStyleCnt="0"/>
      <dgm:spPr/>
      <dgm:t>
        <a:bodyPr/>
        <a:lstStyle/>
        <a:p>
          <a:endParaRPr lang="sv-SE"/>
        </a:p>
      </dgm:t>
    </dgm:pt>
    <dgm:pt modelId="{2B01D383-AB8D-469B-91BB-882FAD9B4C9D}" type="pres">
      <dgm:prSet presAssocID="{CF05C69F-3490-4E25-8324-888BE38A3AAA}" presName="simulatedConn" presStyleLbl="solidFgAcc1" presStyleIdx="0" presStyleCnt="2"/>
      <dgm:spPr/>
      <dgm:t>
        <a:bodyPr/>
        <a:lstStyle/>
        <a:p>
          <a:endParaRPr lang="sv-SE"/>
        </a:p>
      </dgm:t>
    </dgm:pt>
    <dgm:pt modelId="{32F65A28-EC37-48AB-BC6C-412ACDB395CE}" type="pres">
      <dgm:prSet presAssocID="{CF05C69F-3490-4E25-8324-888BE38A3AAA}" presName="vSp2" presStyleCnt="0"/>
      <dgm:spPr/>
      <dgm:t>
        <a:bodyPr/>
        <a:lstStyle/>
        <a:p>
          <a:endParaRPr lang="sv-SE"/>
        </a:p>
      </dgm:t>
    </dgm:pt>
    <dgm:pt modelId="{89037607-D9ED-41C7-A182-4E7B56BE8943}" type="pres">
      <dgm:prSet presAssocID="{CF05C69F-3490-4E25-8324-888BE38A3AAA}" presName="sibTrans" presStyleCnt="0"/>
      <dgm:spPr/>
      <dgm:t>
        <a:bodyPr/>
        <a:lstStyle/>
        <a:p>
          <a:endParaRPr lang="sv-SE"/>
        </a:p>
      </dgm:t>
    </dgm:pt>
    <dgm:pt modelId="{93DC64E2-ADB1-448A-89A4-95B8D8800EBE}" type="pres">
      <dgm:prSet presAssocID="{D8B3E073-1A11-458E-B2C9-2901B3F6A390}" presName="compositeNode" presStyleCnt="0">
        <dgm:presLayoutVars>
          <dgm:bulletEnabled val="1"/>
        </dgm:presLayoutVars>
      </dgm:prSet>
      <dgm:spPr/>
      <dgm:t>
        <a:bodyPr/>
        <a:lstStyle/>
        <a:p>
          <a:endParaRPr lang="sv-SE"/>
        </a:p>
      </dgm:t>
    </dgm:pt>
    <dgm:pt modelId="{AFFB02A9-72E3-43CD-A4C0-54150FA97FAF}" type="pres">
      <dgm:prSet presAssocID="{D8B3E073-1A11-458E-B2C9-2901B3F6A390}" presName="bgRect" presStyleLbl="node1" presStyleIdx="1" presStyleCnt="3"/>
      <dgm:spPr/>
      <dgm:t>
        <a:bodyPr/>
        <a:lstStyle/>
        <a:p>
          <a:endParaRPr lang="sv-SE"/>
        </a:p>
      </dgm:t>
    </dgm:pt>
    <dgm:pt modelId="{51D70090-2993-4827-8902-38EBCCF24A43}" type="pres">
      <dgm:prSet presAssocID="{D8B3E073-1A11-458E-B2C9-2901B3F6A390}" presName="parentNode" presStyleLbl="node1" presStyleIdx="1" presStyleCnt="3">
        <dgm:presLayoutVars>
          <dgm:chMax val="0"/>
          <dgm:bulletEnabled val="1"/>
        </dgm:presLayoutVars>
      </dgm:prSet>
      <dgm:spPr/>
      <dgm:t>
        <a:bodyPr/>
        <a:lstStyle/>
        <a:p>
          <a:endParaRPr lang="sv-SE"/>
        </a:p>
      </dgm:t>
    </dgm:pt>
    <dgm:pt modelId="{B4F29367-A489-44C7-8745-35BB67CFBB62}" type="pres">
      <dgm:prSet presAssocID="{D8B3E073-1A11-458E-B2C9-2901B3F6A390}" presName="childNode" presStyleLbl="node1" presStyleIdx="1" presStyleCnt="3">
        <dgm:presLayoutVars>
          <dgm:bulletEnabled val="1"/>
        </dgm:presLayoutVars>
      </dgm:prSet>
      <dgm:spPr/>
      <dgm:t>
        <a:bodyPr/>
        <a:lstStyle/>
        <a:p>
          <a:endParaRPr lang="sv-SE"/>
        </a:p>
      </dgm:t>
    </dgm:pt>
    <dgm:pt modelId="{1395934F-59F7-4094-9313-569A6D6F17B1}" type="pres">
      <dgm:prSet presAssocID="{4179AA1E-F859-4A91-95BC-877204EE8B97}" presName="hSp" presStyleCnt="0"/>
      <dgm:spPr/>
      <dgm:t>
        <a:bodyPr/>
        <a:lstStyle/>
        <a:p>
          <a:endParaRPr lang="sv-SE"/>
        </a:p>
      </dgm:t>
    </dgm:pt>
    <dgm:pt modelId="{BEC18662-D48F-434B-9B07-3C0C32AB6A57}" type="pres">
      <dgm:prSet presAssocID="{4179AA1E-F859-4A91-95BC-877204EE8B97}" presName="vProcSp" presStyleCnt="0"/>
      <dgm:spPr/>
      <dgm:t>
        <a:bodyPr/>
        <a:lstStyle/>
        <a:p>
          <a:endParaRPr lang="sv-SE"/>
        </a:p>
      </dgm:t>
    </dgm:pt>
    <dgm:pt modelId="{D709F4D7-1041-4E8D-AD1D-C3CB51DF57E9}" type="pres">
      <dgm:prSet presAssocID="{4179AA1E-F859-4A91-95BC-877204EE8B97}" presName="vSp1" presStyleCnt="0"/>
      <dgm:spPr/>
      <dgm:t>
        <a:bodyPr/>
        <a:lstStyle/>
        <a:p>
          <a:endParaRPr lang="sv-SE"/>
        </a:p>
      </dgm:t>
    </dgm:pt>
    <dgm:pt modelId="{BFCAAB55-FA10-40A5-9E2E-EF67A32A4820}" type="pres">
      <dgm:prSet presAssocID="{4179AA1E-F859-4A91-95BC-877204EE8B97}" presName="simulatedConn" presStyleLbl="solidFgAcc1" presStyleIdx="1" presStyleCnt="2"/>
      <dgm:spPr/>
      <dgm:t>
        <a:bodyPr/>
        <a:lstStyle/>
        <a:p>
          <a:endParaRPr lang="sv-SE"/>
        </a:p>
      </dgm:t>
    </dgm:pt>
    <dgm:pt modelId="{C5BEBE26-AF85-4D55-A402-5A613C1BF9F5}" type="pres">
      <dgm:prSet presAssocID="{4179AA1E-F859-4A91-95BC-877204EE8B97}" presName="vSp2" presStyleCnt="0"/>
      <dgm:spPr/>
      <dgm:t>
        <a:bodyPr/>
        <a:lstStyle/>
        <a:p>
          <a:endParaRPr lang="sv-SE"/>
        </a:p>
      </dgm:t>
    </dgm:pt>
    <dgm:pt modelId="{C6213009-550F-4146-B996-73C8DCD700CE}" type="pres">
      <dgm:prSet presAssocID="{4179AA1E-F859-4A91-95BC-877204EE8B97}" presName="sibTrans" presStyleCnt="0"/>
      <dgm:spPr/>
      <dgm:t>
        <a:bodyPr/>
        <a:lstStyle/>
        <a:p>
          <a:endParaRPr lang="sv-SE"/>
        </a:p>
      </dgm:t>
    </dgm:pt>
    <dgm:pt modelId="{F5C19ED0-9070-47FA-862E-64C04EBAFB8E}" type="pres">
      <dgm:prSet presAssocID="{CDCDC5E8-EAAB-42FC-AA69-E6635F88471A}" presName="compositeNode" presStyleCnt="0">
        <dgm:presLayoutVars>
          <dgm:bulletEnabled val="1"/>
        </dgm:presLayoutVars>
      </dgm:prSet>
      <dgm:spPr/>
      <dgm:t>
        <a:bodyPr/>
        <a:lstStyle/>
        <a:p>
          <a:endParaRPr lang="sv-SE"/>
        </a:p>
      </dgm:t>
    </dgm:pt>
    <dgm:pt modelId="{F62BB739-7A62-42AD-B7C7-97B627A7471D}" type="pres">
      <dgm:prSet presAssocID="{CDCDC5E8-EAAB-42FC-AA69-E6635F88471A}" presName="bgRect" presStyleLbl="node1" presStyleIdx="2" presStyleCnt="3"/>
      <dgm:spPr/>
      <dgm:t>
        <a:bodyPr/>
        <a:lstStyle/>
        <a:p>
          <a:endParaRPr lang="sv-SE"/>
        </a:p>
      </dgm:t>
    </dgm:pt>
    <dgm:pt modelId="{AE8D198E-FC29-4111-8E5E-C492FC407288}" type="pres">
      <dgm:prSet presAssocID="{CDCDC5E8-EAAB-42FC-AA69-E6635F88471A}" presName="parentNode" presStyleLbl="node1" presStyleIdx="2" presStyleCnt="3">
        <dgm:presLayoutVars>
          <dgm:chMax val="0"/>
          <dgm:bulletEnabled val="1"/>
        </dgm:presLayoutVars>
      </dgm:prSet>
      <dgm:spPr/>
      <dgm:t>
        <a:bodyPr/>
        <a:lstStyle/>
        <a:p>
          <a:endParaRPr lang="sv-SE"/>
        </a:p>
      </dgm:t>
    </dgm:pt>
    <dgm:pt modelId="{D60F20F8-939C-4C36-9DED-C5262EB1DFE1}" type="pres">
      <dgm:prSet presAssocID="{CDCDC5E8-EAAB-42FC-AA69-E6635F88471A}" presName="childNode" presStyleLbl="node1" presStyleIdx="2" presStyleCnt="3">
        <dgm:presLayoutVars>
          <dgm:bulletEnabled val="1"/>
        </dgm:presLayoutVars>
      </dgm:prSet>
      <dgm:spPr/>
      <dgm:t>
        <a:bodyPr/>
        <a:lstStyle/>
        <a:p>
          <a:endParaRPr lang="sv-SE"/>
        </a:p>
      </dgm:t>
    </dgm:pt>
  </dgm:ptLst>
  <dgm:cxnLst>
    <dgm:cxn modelId="{76710950-F463-4C0F-AEBD-3D2D76DCB194}" type="presOf" srcId="{09EE0698-F254-41EF-84F5-AEA63D177820}" destId="{B4F29367-A489-44C7-8745-35BB67CFBB62}" srcOrd="0" destOrd="0" presId="urn:microsoft.com/office/officeart/2005/8/layout/hProcess7"/>
    <dgm:cxn modelId="{51B794FF-AD71-4A53-AC15-DD92854885E9}" type="presOf" srcId="{29718A8A-9C15-4291-8C78-FD3D7328E75B}" destId="{FE98B277-F54E-492B-BAB5-5097428A9392}" srcOrd="1" destOrd="0" presId="urn:microsoft.com/office/officeart/2005/8/layout/hProcess7"/>
    <dgm:cxn modelId="{0BB1169C-0C3E-4C09-8523-4F07C98A833F}" type="presOf" srcId="{D8B3E073-1A11-458E-B2C9-2901B3F6A390}" destId="{51D70090-2993-4827-8902-38EBCCF24A43}" srcOrd="1" destOrd="0" presId="urn:microsoft.com/office/officeart/2005/8/layout/hProcess7"/>
    <dgm:cxn modelId="{F537991A-FD80-4304-9079-CCA1C471716E}" srcId="{D8B3E073-1A11-458E-B2C9-2901B3F6A390}" destId="{09EE0698-F254-41EF-84F5-AEA63D177820}" srcOrd="0" destOrd="0" parTransId="{FC45371E-2C63-465B-9FFB-2FC0EB0FCEE2}" sibTransId="{606A37F1-723E-46D2-B230-FE758DC117FD}"/>
    <dgm:cxn modelId="{8A5C41E5-99B6-44E6-9A56-AF29127712B5}" srcId="{29718A8A-9C15-4291-8C78-FD3D7328E75B}" destId="{4149C1EE-A8FA-400D-810F-8B5FD7422921}" srcOrd="0" destOrd="0" parTransId="{DF19752D-51EF-41A8-A6C1-6285E46F61EB}" sibTransId="{0D8D2304-00EE-4BBD-8457-04F04C9DADC2}"/>
    <dgm:cxn modelId="{6C73AE4C-35D5-4455-BD38-7E317F013C55}" srcId="{29718A8A-9C15-4291-8C78-FD3D7328E75B}" destId="{5A3A957B-30BF-470C-A46C-ADBFB9C538C8}" srcOrd="1" destOrd="0" parTransId="{EC187F62-08F1-4AA6-8A58-7CBA8A00AC74}" sibTransId="{5156BBFB-CF6B-48D5-908F-6868913AD1F4}"/>
    <dgm:cxn modelId="{FF1256DA-7632-41B5-8789-280ABED536DB}" srcId="{CDCDC5E8-EAAB-42FC-AA69-E6635F88471A}" destId="{28ED6979-1B83-4710-A869-3D00CC4E3368}" srcOrd="0" destOrd="0" parTransId="{DD02CD73-52E9-43D5-BAA4-9938080D7CC7}" sibTransId="{2CB03148-4DBC-4B14-9C35-3297CCF419F3}"/>
    <dgm:cxn modelId="{90E118E4-B0BE-48F7-BF92-3735D34616EB}" type="presOf" srcId="{4149C1EE-A8FA-400D-810F-8B5FD7422921}" destId="{51209701-0D4A-4549-95F0-3440909B4728}" srcOrd="0" destOrd="0" presId="urn:microsoft.com/office/officeart/2005/8/layout/hProcess7"/>
    <dgm:cxn modelId="{01607807-27CB-432F-89EC-442B71B843EC}" type="presOf" srcId="{0BFCF542-C444-43BF-85B1-38F250474321}" destId="{B5F43B76-648C-41A2-85D2-E68AA2ECF437}" srcOrd="0" destOrd="0" presId="urn:microsoft.com/office/officeart/2005/8/layout/hProcess7"/>
    <dgm:cxn modelId="{A5731FFA-D45A-4678-880E-7797539E94AD}" srcId="{0BFCF542-C444-43BF-85B1-38F250474321}" destId="{CDCDC5E8-EAAB-42FC-AA69-E6635F88471A}" srcOrd="2" destOrd="0" parTransId="{FE768AE2-81EE-4CE4-844D-3C21DC0E757F}" sibTransId="{AEE5B51D-2682-4D34-BE9B-772F0EB3691B}"/>
    <dgm:cxn modelId="{800C6577-BBC0-420E-86E9-3DAF1EFC560A}" srcId="{0BFCF542-C444-43BF-85B1-38F250474321}" destId="{D8B3E073-1A11-458E-B2C9-2901B3F6A390}" srcOrd="1" destOrd="0" parTransId="{D1ADE613-CCBD-4AAB-8EF9-B539381E7FEA}" sibTransId="{4179AA1E-F859-4A91-95BC-877204EE8B97}"/>
    <dgm:cxn modelId="{34986ED9-EDD5-4682-ACFB-6A7645B9667B}" type="presOf" srcId="{CDCDC5E8-EAAB-42FC-AA69-E6635F88471A}" destId="{AE8D198E-FC29-4111-8E5E-C492FC407288}" srcOrd="1" destOrd="0" presId="urn:microsoft.com/office/officeart/2005/8/layout/hProcess7"/>
    <dgm:cxn modelId="{DC867E77-5483-4061-A7D7-0DD1F23E1791}" srcId="{0BFCF542-C444-43BF-85B1-38F250474321}" destId="{29718A8A-9C15-4291-8C78-FD3D7328E75B}" srcOrd="0" destOrd="0" parTransId="{9255CB1B-2365-41F2-8579-0279FBE3125D}" sibTransId="{CF05C69F-3490-4E25-8324-888BE38A3AAA}"/>
    <dgm:cxn modelId="{05A4F5F6-E3A0-4166-8B88-421EB972D342}" type="presOf" srcId="{5A3A957B-30BF-470C-A46C-ADBFB9C538C8}" destId="{51209701-0D4A-4549-95F0-3440909B4728}" srcOrd="0" destOrd="1" presId="urn:microsoft.com/office/officeart/2005/8/layout/hProcess7"/>
    <dgm:cxn modelId="{E419C323-B9DF-4D94-A0E8-45EED4B09C0F}" type="presOf" srcId="{D8B3E073-1A11-458E-B2C9-2901B3F6A390}" destId="{AFFB02A9-72E3-43CD-A4C0-54150FA97FAF}" srcOrd="0" destOrd="0" presId="urn:microsoft.com/office/officeart/2005/8/layout/hProcess7"/>
    <dgm:cxn modelId="{CCFCB49B-CC34-4B59-8032-2A858FB71972}" type="presOf" srcId="{29718A8A-9C15-4291-8C78-FD3D7328E75B}" destId="{C73D2453-5399-4BFE-B11C-FFF460515172}" srcOrd="0" destOrd="0" presId="urn:microsoft.com/office/officeart/2005/8/layout/hProcess7"/>
    <dgm:cxn modelId="{3B031DFD-5674-4959-BB40-E66942DC08B2}" type="presOf" srcId="{28ED6979-1B83-4710-A869-3D00CC4E3368}" destId="{D60F20F8-939C-4C36-9DED-C5262EB1DFE1}" srcOrd="0" destOrd="0" presId="urn:microsoft.com/office/officeart/2005/8/layout/hProcess7"/>
    <dgm:cxn modelId="{6FA8EE2D-F07E-4567-A506-6077E4283792}" type="presOf" srcId="{CDCDC5E8-EAAB-42FC-AA69-E6635F88471A}" destId="{F62BB739-7A62-42AD-B7C7-97B627A7471D}" srcOrd="0" destOrd="0" presId="urn:microsoft.com/office/officeart/2005/8/layout/hProcess7"/>
    <dgm:cxn modelId="{27D9574B-CC40-47E7-BD79-B48E665AA303}" type="presParOf" srcId="{B5F43B76-648C-41A2-85D2-E68AA2ECF437}" destId="{9D08B183-BDDC-4964-BAEA-267F3D3755BF}" srcOrd="0" destOrd="0" presId="urn:microsoft.com/office/officeart/2005/8/layout/hProcess7"/>
    <dgm:cxn modelId="{35B306D9-BE73-47A3-9038-2624BA3A3CC2}" type="presParOf" srcId="{9D08B183-BDDC-4964-BAEA-267F3D3755BF}" destId="{C73D2453-5399-4BFE-B11C-FFF460515172}" srcOrd="0" destOrd="0" presId="urn:microsoft.com/office/officeart/2005/8/layout/hProcess7"/>
    <dgm:cxn modelId="{511A002C-0848-4723-AE90-E15B5697249B}" type="presParOf" srcId="{9D08B183-BDDC-4964-BAEA-267F3D3755BF}" destId="{FE98B277-F54E-492B-BAB5-5097428A9392}" srcOrd="1" destOrd="0" presId="urn:microsoft.com/office/officeart/2005/8/layout/hProcess7"/>
    <dgm:cxn modelId="{34BDBA29-0CEB-41A3-A737-DE9E4D4FC40D}" type="presParOf" srcId="{9D08B183-BDDC-4964-BAEA-267F3D3755BF}" destId="{51209701-0D4A-4549-95F0-3440909B4728}" srcOrd="2" destOrd="0" presId="urn:microsoft.com/office/officeart/2005/8/layout/hProcess7"/>
    <dgm:cxn modelId="{F6AD578C-CE24-430A-AE75-13E1ABD474DD}" type="presParOf" srcId="{B5F43B76-648C-41A2-85D2-E68AA2ECF437}" destId="{BAF98B01-1B72-4808-AED2-21D90AF5D602}" srcOrd="1" destOrd="0" presId="urn:microsoft.com/office/officeart/2005/8/layout/hProcess7"/>
    <dgm:cxn modelId="{97690F95-23AA-4E25-BDBE-3BC739D94C1B}" type="presParOf" srcId="{B5F43B76-648C-41A2-85D2-E68AA2ECF437}" destId="{DA910265-49CC-4CBA-B213-8DA2F80DA94C}" srcOrd="2" destOrd="0" presId="urn:microsoft.com/office/officeart/2005/8/layout/hProcess7"/>
    <dgm:cxn modelId="{0C524755-56CE-40FE-817F-93ADFEE2F3CA}" type="presParOf" srcId="{DA910265-49CC-4CBA-B213-8DA2F80DA94C}" destId="{7F638EB1-6CF2-4B5E-8A87-1A594605F7D3}" srcOrd="0" destOrd="0" presId="urn:microsoft.com/office/officeart/2005/8/layout/hProcess7"/>
    <dgm:cxn modelId="{3A3899BA-2831-4BC4-A0AC-F42AE11507A2}" type="presParOf" srcId="{DA910265-49CC-4CBA-B213-8DA2F80DA94C}" destId="{2B01D383-AB8D-469B-91BB-882FAD9B4C9D}" srcOrd="1" destOrd="0" presId="urn:microsoft.com/office/officeart/2005/8/layout/hProcess7"/>
    <dgm:cxn modelId="{8E3E5269-5FE8-43DC-A580-C4ECCC39EC8E}" type="presParOf" srcId="{DA910265-49CC-4CBA-B213-8DA2F80DA94C}" destId="{32F65A28-EC37-48AB-BC6C-412ACDB395CE}" srcOrd="2" destOrd="0" presId="urn:microsoft.com/office/officeart/2005/8/layout/hProcess7"/>
    <dgm:cxn modelId="{2D7698D2-AA0E-4745-AE61-1A4C53AB097A}" type="presParOf" srcId="{B5F43B76-648C-41A2-85D2-E68AA2ECF437}" destId="{89037607-D9ED-41C7-A182-4E7B56BE8943}" srcOrd="3" destOrd="0" presId="urn:microsoft.com/office/officeart/2005/8/layout/hProcess7"/>
    <dgm:cxn modelId="{681C5931-62D5-461E-A94C-9DEE34F3DCD3}" type="presParOf" srcId="{B5F43B76-648C-41A2-85D2-E68AA2ECF437}" destId="{93DC64E2-ADB1-448A-89A4-95B8D8800EBE}" srcOrd="4" destOrd="0" presId="urn:microsoft.com/office/officeart/2005/8/layout/hProcess7"/>
    <dgm:cxn modelId="{C5C4CB78-7879-4B9E-9790-00484EF5A086}" type="presParOf" srcId="{93DC64E2-ADB1-448A-89A4-95B8D8800EBE}" destId="{AFFB02A9-72E3-43CD-A4C0-54150FA97FAF}" srcOrd="0" destOrd="0" presId="urn:microsoft.com/office/officeart/2005/8/layout/hProcess7"/>
    <dgm:cxn modelId="{8F6E07FB-2906-401D-9EFD-0922454565B3}" type="presParOf" srcId="{93DC64E2-ADB1-448A-89A4-95B8D8800EBE}" destId="{51D70090-2993-4827-8902-38EBCCF24A43}" srcOrd="1" destOrd="0" presId="urn:microsoft.com/office/officeart/2005/8/layout/hProcess7"/>
    <dgm:cxn modelId="{3EC595A8-1AEA-418A-B2FD-61928D9A368D}" type="presParOf" srcId="{93DC64E2-ADB1-448A-89A4-95B8D8800EBE}" destId="{B4F29367-A489-44C7-8745-35BB67CFBB62}" srcOrd="2" destOrd="0" presId="urn:microsoft.com/office/officeart/2005/8/layout/hProcess7"/>
    <dgm:cxn modelId="{76CF834E-2F60-443D-9742-CF76FFC52BD4}" type="presParOf" srcId="{B5F43B76-648C-41A2-85D2-E68AA2ECF437}" destId="{1395934F-59F7-4094-9313-569A6D6F17B1}" srcOrd="5" destOrd="0" presId="urn:microsoft.com/office/officeart/2005/8/layout/hProcess7"/>
    <dgm:cxn modelId="{11E12A23-2AC8-46D4-9F00-E4B8804D41BC}" type="presParOf" srcId="{B5F43B76-648C-41A2-85D2-E68AA2ECF437}" destId="{BEC18662-D48F-434B-9B07-3C0C32AB6A57}" srcOrd="6" destOrd="0" presId="urn:microsoft.com/office/officeart/2005/8/layout/hProcess7"/>
    <dgm:cxn modelId="{FD7F3A9C-25FF-4A15-A9F4-6AFBCB1EB6BF}" type="presParOf" srcId="{BEC18662-D48F-434B-9B07-3C0C32AB6A57}" destId="{D709F4D7-1041-4E8D-AD1D-C3CB51DF57E9}" srcOrd="0" destOrd="0" presId="urn:microsoft.com/office/officeart/2005/8/layout/hProcess7"/>
    <dgm:cxn modelId="{CE5808F1-79D3-4332-90B3-F3A0EBD0FC69}" type="presParOf" srcId="{BEC18662-D48F-434B-9B07-3C0C32AB6A57}" destId="{BFCAAB55-FA10-40A5-9E2E-EF67A32A4820}" srcOrd="1" destOrd="0" presId="urn:microsoft.com/office/officeart/2005/8/layout/hProcess7"/>
    <dgm:cxn modelId="{11553C57-58FD-42C2-8350-71CB81F56125}" type="presParOf" srcId="{BEC18662-D48F-434B-9B07-3C0C32AB6A57}" destId="{C5BEBE26-AF85-4D55-A402-5A613C1BF9F5}" srcOrd="2" destOrd="0" presId="urn:microsoft.com/office/officeart/2005/8/layout/hProcess7"/>
    <dgm:cxn modelId="{3DF4F0C1-5C08-499C-9CF1-62DC05ED431D}" type="presParOf" srcId="{B5F43B76-648C-41A2-85D2-E68AA2ECF437}" destId="{C6213009-550F-4146-B996-73C8DCD700CE}" srcOrd="7" destOrd="0" presId="urn:microsoft.com/office/officeart/2005/8/layout/hProcess7"/>
    <dgm:cxn modelId="{7D91C21E-7B79-4063-99DE-3C7989CCFC34}" type="presParOf" srcId="{B5F43B76-648C-41A2-85D2-E68AA2ECF437}" destId="{F5C19ED0-9070-47FA-862E-64C04EBAFB8E}" srcOrd="8" destOrd="0" presId="urn:microsoft.com/office/officeart/2005/8/layout/hProcess7"/>
    <dgm:cxn modelId="{FEA23E60-EC13-4325-B302-9019D6BE7E86}" type="presParOf" srcId="{F5C19ED0-9070-47FA-862E-64C04EBAFB8E}" destId="{F62BB739-7A62-42AD-B7C7-97B627A7471D}" srcOrd="0" destOrd="0" presId="urn:microsoft.com/office/officeart/2005/8/layout/hProcess7"/>
    <dgm:cxn modelId="{DD8D51B5-AC03-463B-9408-AFE0407A873D}" type="presParOf" srcId="{F5C19ED0-9070-47FA-862E-64C04EBAFB8E}" destId="{AE8D198E-FC29-4111-8E5E-C492FC407288}" srcOrd="1" destOrd="0" presId="urn:microsoft.com/office/officeart/2005/8/layout/hProcess7"/>
    <dgm:cxn modelId="{73A51452-2EE4-45AA-9ABB-E075AA1D3CAE}" type="presParOf" srcId="{F5C19ED0-9070-47FA-862E-64C04EBAFB8E}" destId="{D60F20F8-939C-4C36-9DED-C5262EB1DFE1}"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FD8751-A8AA-46BF-8EFC-AAF7F607E2BD}" type="doc">
      <dgm:prSet loTypeId="urn:microsoft.com/office/officeart/2005/8/layout/hProcess7" loCatId="list" qsTypeId="urn:microsoft.com/office/officeart/2005/8/quickstyle/simple1" qsCatId="simple" csTypeId="urn:microsoft.com/office/officeart/2005/8/colors/accent5_2" csCatId="accent5" phldr="1"/>
      <dgm:spPr/>
      <dgm:t>
        <a:bodyPr/>
        <a:lstStyle/>
        <a:p>
          <a:endParaRPr lang="sv-SE"/>
        </a:p>
      </dgm:t>
    </dgm:pt>
    <dgm:pt modelId="{A8DC3853-308A-4BC6-8CD6-37D68C8736F3}">
      <dgm:prSet phldrT="[Text]" custT="1"/>
      <dgm:spPr/>
      <dgm:t>
        <a:bodyPr/>
        <a:lstStyle/>
        <a:p>
          <a:r>
            <a:rPr lang="sv-SE" sz="1600" dirty="0" smtClean="0"/>
            <a:t>Call</a:t>
          </a:r>
          <a:endParaRPr lang="sv-SE" sz="2600" dirty="0"/>
        </a:p>
      </dgm:t>
    </dgm:pt>
    <dgm:pt modelId="{5D52F0CD-8623-4D9B-8E4F-38B11EC76A5A}" type="parTrans" cxnId="{E999C444-130F-4D75-B231-CCF4217055BB}">
      <dgm:prSet/>
      <dgm:spPr/>
      <dgm:t>
        <a:bodyPr/>
        <a:lstStyle/>
        <a:p>
          <a:endParaRPr lang="sv-SE"/>
        </a:p>
      </dgm:t>
    </dgm:pt>
    <dgm:pt modelId="{B99AF795-3723-43D3-A3AD-6E3AEFA15324}" type="sibTrans" cxnId="{E999C444-130F-4D75-B231-CCF4217055BB}">
      <dgm:prSet/>
      <dgm:spPr/>
      <dgm:t>
        <a:bodyPr/>
        <a:lstStyle/>
        <a:p>
          <a:endParaRPr lang="sv-SE"/>
        </a:p>
      </dgm:t>
    </dgm:pt>
    <dgm:pt modelId="{4DA5C940-3E27-46D1-B29D-0FC2332CB0F1}">
      <dgm:prSet phldrT="[Text]" custT="1"/>
      <dgm:spPr/>
      <dgm:t>
        <a:bodyPr/>
        <a:lstStyle/>
        <a:p>
          <a:r>
            <a:rPr lang="sv-SE" sz="1400" b="1" dirty="0"/>
            <a:t>RFI </a:t>
          </a:r>
          <a:r>
            <a:rPr lang="sv-SE" sz="1400" b="1" dirty="0" err="1" smtClean="0"/>
            <a:t>decides</a:t>
          </a:r>
          <a:r>
            <a:rPr lang="sv-SE" sz="1400" b="1" dirty="0" smtClean="0"/>
            <a:t> on a call </a:t>
          </a:r>
          <a:r>
            <a:rPr lang="sv-SE" sz="1400" dirty="0" smtClean="0"/>
            <a:t>– </a:t>
          </a:r>
          <a:r>
            <a:rPr lang="sv-SE" sz="1400" dirty="0" err="1" smtClean="0"/>
            <a:t>prioritised</a:t>
          </a:r>
          <a:r>
            <a:rPr lang="sv-SE" sz="1400" dirty="0" smtClean="0"/>
            <a:t> </a:t>
          </a:r>
          <a:r>
            <a:rPr lang="sv-SE" sz="1400" dirty="0" err="1" smtClean="0"/>
            <a:t>infrastructure</a:t>
          </a:r>
          <a:r>
            <a:rPr lang="sv-SE" sz="1400" dirty="0" smtClean="0"/>
            <a:t> </a:t>
          </a:r>
          <a:r>
            <a:rPr lang="sv-SE" sz="1400" dirty="0" err="1" smtClean="0"/>
            <a:t>needs</a:t>
          </a:r>
          <a:r>
            <a:rPr lang="sv-SE" sz="1400" dirty="0" smtClean="0"/>
            <a:t> (2018: 14 RI)</a:t>
          </a:r>
          <a:endParaRPr lang="sv-SE" sz="1300" dirty="0"/>
        </a:p>
      </dgm:t>
    </dgm:pt>
    <dgm:pt modelId="{B347A724-394F-468B-84C9-8A2F24563C43}" type="parTrans" cxnId="{0F7847A6-B7E8-456A-A741-F496C1719046}">
      <dgm:prSet/>
      <dgm:spPr/>
      <dgm:t>
        <a:bodyPr/>
        <a:lstStyle/>
        <a:p>
          <a:endParaRPr lang="sv-SE"/>
        </a:p>
      </dgm:t>
    </dgm:pt>
    <dgm:pt modelId="{0E46C130-9125-4A28-AE5F-2FCC73AFDAA9}" type="sibTrans" cxnId="{0F7847A6-B7E8-456A-A741-F496C1719046}">
      <dgm:prSet/>
      <dgm:spPr/>
      <dgm:t>
        <a:bodyPr/>
        <a:lstStyle/>
        <a:p>
          <a:endParaRPr lang="sv-SE"/>
        </a:p>
      </dgm:t>
    </dgm:pt>
    <dgm:pt modelId="{2E7BEFC0-A562-416F-850B-FB6F851BFF84}">
      <dgm:prSet phldrT="[Text]" custT="1"/>
      <dgm:spPr/>
      <dgm:t>
        <a:bodyPr/>
        <a:lstStyle/>
        <a:p>
          <a:r>
            <a:rPr lang="sv-SE" sz="1600" dirty="0" smtClean="0"/>
            <a:t>Call</a:t>
          </a:r>
          <a:endParaRPr lang="sv-SE" sz="1600" dirty="0"/>
        </a:p>
      </dgm:t>
    </dgm:pt>
    <dgm:pt modelId="{31A595C7-3447-4AF6-81AA-7F00AB428E3E}" type="parTrans" cxnId="{2204CC1B-C75D-4B3A-8367-E4276DE4A9D1}">
      <dgm:prSet/>
      <dgm:spPr/>
      <dgm:t>
        <a:bodyPr/>
        <a:lstStyle/>
        <a:p>
          <a:endParaRPr lang="sv-SE"/>
        </a:p>
      </dgm:t>
    </dgm:pt>
    <dgm:pt modelId="{BC4320C1-82D6-4F37-BEB8-2826AEB47B80}" type="sibTrans" cxnId="{2204CC1B-C75D-4B3A-8367-E4276DE4A9D1}">
      <dgm:prSet/>
      <dgm:spPr/>
      <dgm:t>
        <a:bodyPr/>
        <a:lstStyle/>
        <a:p>
          <a:endParaRPr lang="sv-SE"/>
        </a:p>
      </dgm:t>
    </dgm:pt>
    <dgm:pt modelId="{DC022851-5571-43EF-8279-C2D4666B17B7}">
      <dgm:prSet phldrT="[Text]" custT="1"/>
      <dgm:spPr/>
      <dgm:t>
        <a:bodyPr/>
        <a:lstStyle/>
        <a:p>
          <a:r>
            <a:rPr lang="sv-SE" sz="1400" b="1" dirty="0" err="1" smtClean="0"/>
            <a:t>Application</a:t>
          </a:r>
          <a:r>
            <a:rPr lang="sv-SE" sz="1400" b="1" dirty="0" smtClean="0"/>
            <a:t> by :</a:t>
          </a:r>
          <a:endParaRPr lang="sv-SE" sz="1400" b="1" dirty="0"/>
        </a:p>
        <a:p>
          <a:r>
            <a:rPr lang="sv-SE" sz="1400" b="1" dirty="0"/>
            <a:t>- </a:t>
          </a:r>
          <a:r>
            <a:rPr lang="sv-SE" sz="1400" b="0" dirty="0" err="1" smtClean="0"/>
            <a:t>Universities</a:t>
          </a:r>
          <a:endParaRPr lang="sv-SE" sz="1400" b="0" dirty="0"/>
        </a:p>
        <a:p>
          <a:r>
            <a:rPr lang="sv-SE" sz="1400" b="0" dirty="0"/>
            <a:t>- </a:t>
          </a:r>
          <a:r>
            <a:rPr lang="sv-SE" sz="1400" b="0" dirty="0" err="1" smtClean="0"/>
            <a:t>Gov</a:t>
          </a:r>
          <a:r>
            <a:rPr lang="sv-SE" sz="1400" b="0" dirty="0" smtClean="0"/>
            <a:t> </a:t>
          </a:r>
          <a:r>
            <a:rPr lang="sv-SE" sz="1400" dirty="0" err="1" smtClean="0"/>
            <a:t>agencies</a:t>
          </a:r>
          <a:endParaRPr lang="sv-SE" sz="1400" b="0" dirty="0"/>
        </a:p>
      </dgm:t>
    </dgm:pt>
    <dgm:pt modelId="{D0422A22-B628-42A3-9A5C-113239A55281}" type="parTrans" cxnId="{F9037065-73FB-497E-8567-1C877AD24CEA}">
      <dgm:prSet/>
      <dgm:spPr/>
      <dgm:t>
        <a:bodyPr/>
        <a:lstStyle/>
        <a:p>
          <a:endParaRPr lang="sv-SE"/>
        </a:p>
      </dgm:t>
    </dgm:pt>
    <dgm:pt modelId="{25A5BD01-768D-4F85-A074-D5DD10AFA4A1}" type="sibTrans" cxnId="{F9037065-73FB-497E-8567-1C877AD24CEA}">
      <dgm:prSet/>
      <dgm:spPr/>
      <dgm:t>
        <a:bodyPr/>
        <a:lstStyle/>
        <a:p>
          <a:endParaRPr lang="sv-SE"/>
        </a:p>
      </dgm:t>
    </dgm:pt>
    <dgm:pt modelId="{02439277-0D3C-4F7D-8EA3-220FBD41EEB2}">
      <dgm:prSet phldrT="[Text]" custT="1"/>
      <dgm:spPr/>
      <dgm:t>
        <a:bodyPr/>
        <a:lstStyle/>
        <a:p>
          <a:r>
            <a:rPr lang="sv-SE" sz="1600" dirty="0" smtClean="0"/>
            <a:t>Call</a:t>
          </a:r>
          <a:endParaRPr lang="sv-SE" sz="1600" dirty="0"/>
        </a:p>
      </dgm:t>
    </dgm:pt>
    <dgm:pt modelId="{FE2253B1-72D5-4CDA-9B35-6A92438C8D29}" type="parTrans" cxnId="{F5EC1A3E-F6D9-4648-A6B8-99C262FAB763}">
      <dgm:prSet/>
      <dgm:spPr/>
      <dgm:t>
        <a:bodyPr/>
        <a:lstStyle/>
        <a:p>
          <a:endParaRPr lang="sv-SE"/>
        </a:p>
      </dgm:t>
    </dgm:pt>
    <dgm:pt modelId="{509B1062-C09B-4814-B8C6-7E86099B6185}" type="sibTrans" cxnId="{F5EC1A3E-F6D9-4648-A6B8-99C262FAB763}">
      <dgm:prSet/>
      <dgm:spPr/>
      <dgm:t>
        <a:bodyPr/>
        <a:lstStyle/>
        <a:p>
          <a:endParaRPr lang="sv-SE"/>
        </a:p>
      </dgm:t>
    </dgm:pt>
    <dgm:pt modelId="{4DDF50D5-E4E5-4E06-9FF8-492498739532}">
      <dgm:prSet phldrT="[Text]" custT="1"/>
      <dgm:spPr/>
      <dgm:t>
        <a:bodyPr/>
        <a:lstStyle/>
        <a:p>
          <a:pPr algn="ctr">
            <a:spcAft>
              <a:spcPts val="300"/>
            </a:spcAft>
          </a:pPr>
          <a:r>
            <a:rPr lang="sv-SE" sz="1800" b="1" dirty="0" err="1" smtClean="0"/>
            <a:t>Evaluate</a:t>
          </a:r>
          <a:r>
            <a:rPr lang="sv-SE" sz="1800" b="1" dirty="0" smtClean="0"/>
            <a:t> </a:t>
          </a:r>
          <a:r>
            <a:rPr lang="sv-SE" sz="1800" b="1" dirty="0" err="1" smtClean="0"/>
            <a:t>proposals</a:t>
          </a:r>
          <a:endParaRPr lang="sv-SE" sz="1800" b="1" dirty="0"/>
        </a:p>
        <a:p>
          <a:pPr algn="l">
            <a:spcAft>
              <a:spcPts val="300"/>
            </a:spcAft>
          </a:pPr>
          <a:r>
            <a:rPr lang="sv-SE" sz="1800" b="0" dirty="0"/>
            <a:t>- </a:t>
          </a:r>
          <a:r>
            <a:rPr lang="sv-SE" sz="1400" b="0" dirty="0" smtClean="0"/>
            <a:t>International </a:t>
          </a:r>
          <a:r>
            <a:rPr lang="sv-SE" sz="1400" b="0" dirty="0"/>
            <a:t>panel</a:t>
          </a:r>
        </a:p>
        <a:p>
          <a:pPr algn="l">
            <a:spcAft>
              <a:spcPts val="300"/>
            </a:spcAft>
          </a:pPr>
          <a:r>
            <a:rPr lang="sv-SE" sz="1400" b="0" dirty="0"/>
            <a:t>- </a:t>
          </a:r>
          <a:r>
            <a:rPr lang="sv-SE" sz="1400" b="0" dirty="0" err="1"/>
            <a:t>RFI:s</a:t>
          </a:r>
          <a:r>
            <a:rPr lang="sv-SE" sz="1400" b="0" dirty="0"/>
            <a:t> </a:t>
          </a:r>
          <a:r>
            <a:rPr lang="sv-SE" sz="1400" b="0" dirty="0" err="1" smtClean="0"/>
            <a:t>advisory</a:t>
          </a:r>
          <a:r>
            <a:rPr lang="sv-SE" sz="1400" b="0" dirty="0" smtClean="0"/>
            <a:t> </a:t>
          </a:r>
          <a:r>
            <a:rPr lang="sv-SE" sz="1400" b="0" dirty="0" err="1" smtClean="0"/>
            <a:t>groups</a:t>
          </a:r>
          <a:endParaRPr lang="sv-SE" sz="1400" b="0" dirty="0"/>
        </a:p>
        <a:p>
          <a:pPr algn="l">
            <a:spcAft>
              <a:spcPct val="35000"/>
            </a:spcAft>
          </a:pPr>
          <a:r>
            <a:rPr lang="sv-SE" sz="1400" b="0" dirty="0" smtClean="0"/>
            <a:t>-</a:t>
          </a:r>
          <a:r>
            <a:rPr lang="sv-SE" sz="1400" dirty="0" smtClean="0"/>
            <a:t>-</a:t>
          </a:r>
          <a:r>
            <a:rPr lang="sv-SE" sz="1400" dirty="0" err="1" smtClean="0"/>
            <a:t>Scientific</a:t>
          </a:r>
          <a:r>
            <a:rPr lang="sv-SE" sz="1400" dirty="0" smtClean="0"/>
            <a:t> Councils </a:t>
          </a:r>
          <a:r>
            <a:rPr lang="sv-SE" sz="1400" dirty="0" err="1" smtClean="0"/>
            <a:t>of</a:t>
          </a:r>
          <a:r>
            <a:rPr lang="sv-SE" sz="1400" dirty="0" smtClean="0"/>
            <a:t>  VR</a:t>
          </a:r>
          <a:endParaRPr lang="sv-SE" sz="1400" b="0" dirty="0"/>
        </a:p>
      </dgm:t>
    </dgm:pt>
    <dgm:pt modelId="{625CCEBC-EDE6-43F8-9697-4C918F485346}" type="parTrans" cxnId="{BE8890EC-001C-48A9-BC08-D95D8EFA7130}">
      <dgm:prSet/>
      <dgm:spPr/>
      <dgm:t>
        <a:bodyPr/>
        <a:lstStyle/>
        <a:p>
          <a:endParaRPr lang="sv-SE"/>
        </a:p>
      </dgm:t>
    </dgm:pt>
    <dgm:pt modelId="{5433928D-7200-42F2-99C2-A30EF4B4C103}" type="sibTrans" cxnId="{BE8890EC-001C-48A9-BC08-D95D8EFA7130}">
      <dgm:prSet/>
      <dgm:spPr/>
      <dgm:t>
        <a:bodyPr/>
        <a:lstStyle/>
        <a:p>
          <a:endParaRPr lang="sv-SE"/>
        </a:p>
      </dgm:t>
    </dgm:pt>
    <dgm:pt modelId="{093E0D19-DDD5-4395-BBA1-E10872A61E67}">
      <dgm:prSet phldrT="[Text]" custT="1"/>
      <dgm:spPr/>
      <dgm:t>
        <a:bodyPr/>
        <a:lstStyle/>
        <a:p>
          <a:r>
            <a:rPr lang="sv-SE" sz="1600" dirty="0" smtClean="0"/>
            <a:t>Call</a:t>
          </a:r>
          <a:endParaRPr lang="sv-SE" sz="1600" dirty="0"/>
        </a:p>
      </dgm:t>
    </dgm:pt>
    <dgm:pt modelId="{CFC509CC-418D-4DB0-A627-D0773DFCAE31}" type="parTrans" cxnId="{03B2363E-89B5-4629-B826-C4F3EBEC0269}">
      <dgm:prSet/>
      <dgm:spPr/>
      <dgm:t>
        <a:bodyPr/>
        <a:lstStyle/>
        <a:p>
          <a:endParaRPr lang="sv-SE"/>
        </a:p>
      </dgm:t>
    </dgm:pt>
    <dgm:pt modelId="{FAB56ED3-11AF-4117-8523-17A7EFB38C7D}" type="sibTrans" cxnId="{03B2363E-89B5-4629-B826-C4F3EBEC0269}">
      <dgm:prSet/>
      <dgm:spPr/>
      <dgm:t>
        <a:bodyPr/>
        <a:lstStyle/>
        <a:p>
          <a:endParaRPr lang="sv-SE"/>
        </a:p>
      </dgm:t>
    </dgm:pt>
    <dgm:pt modelId="{F31D5A02-7FAB-424F-AA5C-AC09DDE46562}">
      <dgm:prSet phldrT="[Text]" custT="1"/>
      <dgm:spPr/>
      <dgm:t>
        <a:bodyPr/>
        <a:lstStyle/>
        <a:p>
          <a:r>
            <a:rPr lang="sv-SE" sz="1600" b="1" dirty="0" err="1" smtClean="0"/>
            <a:t>Decison</a:t>
          </a:r>
          <a:r>
            <a:rPr lang="sv-SE" sz="1600" b="1" dirty="0" smtClean="0"/>
            <a:t> by RFI</a:t>
          </a:r>
          <a:endParaRPr lang="sv-SE" sz="1600" b="1" dirty="0"/>
        </a:p>
      </dgm:t>
    </dgm:pt>
    <dgm:pt modelId="{1A24F101-08B3-4E97-91D5-69820913AD3E}" type="parTrans" cxnId="{050B1CB7-A6B3-485D-9499-FA4C98BD1F80}">
      <dgm:prSet/>
      <dgm:spPr/>
      <dgm:t>
        <a:bodyPr/>
        <a:lstStyle/>
        <a:p>
          <a:endParaRPr lang="sv-SE"/>
        </a:p>
      </dgm:t>
    </dgm:pt>
    <dgm:pt modelId="{84343451-E4F1-470B-964C-8D3D81A79E81}" type="sibTrans" cxnId="{050B1CB7-A6B3-485D-9499-FA4C98BD1F80}">
      <dgm:prSet/>
      <dgm:spPr/>
      <dgm:t>
        <a:bodyPr/>
        <a:lstStyle/>
        <a:p>
          <a:endParaRPr lang="sv-SE"/>
        </a:p>
      </dgm:t>
    </dgm:pt>
    <dgm:pt modelId="{C30B4985-D195-43A0-8434-8F5283D92F5E}">
      <dgm:prSet phldrT="[Text]" custT="1"/>
      <dgm:spPr/>
      <dgm:t>
        <a:bodyPr/>
        <a:lstStyle/>
        <a:p>
          <a:r>
            <a:rPr lang="sv-SE" sz="1400" dirty="0" smtClean="0"/>
            <a:t>- </a:t>
          </a:r>
          <a:r>
            <a:rPr lang="sv-SE" sz="1400" dirty="0" err="1" smtClean="0"/>
            <a:t>Existing</a:t>
          </a:r>
          <a:r>
            <a:rPr lang="sv-SE" sz="1400" dirty="0" smtClean="0"/>
            <a:t> </a:t>
          </a:r>
          <a:r>
            <a:rPr lang="sv-SE" sz="1400" dirty="0" err="1" smtClean="0"/>
            <a:t>infrasructures</a:t>
          </a:r>
          <a:r>
            <a:rPr lang="sv-SE" sz="1400" dirty="0" smtClean="0"/>
            <a:t> </a:t>
          </a:r>
          <a:r>
            <a:rPr lang="sv-SE" sz="1400" dirty="0" err="1" smtClean="0"/>
            <a:t>where</a:t>
          </a:r>
          <a:r>
            <a:rPr lang="sv-SE" sz="1400" dirty="0" smtClean="0"/>
            <a:t> </a:t>
          </a:r>
          <a:r>
            <a:rPr lang="sv-SE" sz="1400" dirty="0" err="1" smtClean="0"/>
            <a:t>funding</a:t>
          </a:r>
          <a:r>
            <a:rPr lang="sv-SE" sz="1400" dirty="0" smtClean="0"/>
            <a:t> </a:t>
          </a:r>
          <a:r>
            <a:rPr lang="sv-SE" sz="1400" dirty="0" err="1" smtClean="0"/>
            <a:t>ends</a:t>
          </a:r>
          <a:r>
            <a:rPr lang="sv-SE" sz="1400" dirty="0" smtClean="0"/>
            <a:t> (2018: 14 RI)</a:t>
          </a:r>
        </a:p>
        <a:p>
          <a:endParaRPr lang="sv-SE" sz="1300" dirty="0"/>
        </a:p>
      </dgm:t>
    </dgm:pt>
    <dgm:pt modelId="{02FD20D1-B6EB-4EFD-B348-22991BCDFB2C}" type="parTrans" cxnId="{BFE02C17-ADBA-45C0-B114-EEACF4FD2E64}">
      <dgm:prSet/>
      <dgm:spPr/>
      <dgm:t>
        <a:bodyPr/>
        <a:lstStyle/>
        <a:p>
          <a:endParaRPr lang="sv-SE"/>
        </a:p>
      </dgm:t>
    </dgm:pt>
    <dgm:pt modelId="{04118238-F0C4-45CA-B2CF-8C20279661C3}" type="sibTrans" cxnId="{BFE02C17-ADBA-45C0-B114-EEACF4FD2E64}">
      <dgm:prSet/>
      <dgm:spPr/>
      <dgm:t>
        <a:bodyPr/>
        <a:lstStyle/>
        <a:p>
          <a:endParaRPr lang="sv-SE"/>
        </a:p>
      </dgm:t>
    </dgm:pt>
    <dgm:pt modelId="{4C340447-2E47-42D9-9129-07F12DBAB198}" type="pres">
      <dgm:prSet presAssocID="{86FD8751-A8AA-46BF-8EFC-AAF7F607E2BD}" presName="Name0" presStyleCnt="0">
        <dgm:presLayoutVars>
          <dgm:dir/>
          <dgm:animLvl val="lvl"/>
          <dgm:resizeHandles val="exact"/>
        </dgm:presLayoutVars>
      </dgm:prSet>
      <dgm:spPr/>
      <dgm:t>
        <a:bodyPr/>
        <a:lstStyle/>
        <a:p>
          <a:endParaRPr lang="sv-SE"/>
        </a:p>
      </dgm:t>
    </dgm:pt>
    <dgm:pt modelId="{B37F9AAC-E1D7-468A-BA22-8A6F2A9F06B1}" type="pres">
      <dgm:prSet presAssocID="{A8DC3853-308A-4BC6-8CD6-37D68C8736F3}" presName="compositeNode" presStyleCnt="0">
        <dgm:presLayoutVars>
          <dgm:bulletEnabled val="1"/>
        </dgm:presLayoutVars>
      </dgm:prSet>
      <dgm:spPr/>
      <dgm:t>
        <a:bodyPr/>
        <a:lstStyle/>
        <a:p>
          <a:endParaRPr lang="sv-SE"/>
        </a:p>
      </dgm:t>
    </dgm:pt>
    <dgm:pt modelId="{D2D00297-B44A-4CE8-96B2-6107D984BAEB}" type="pres">
      <dgm:prSet presAssocID="{A8DC3853-308A-4BC6-8CD6-37D68C8736F3}" presName="bgRect" presStyleLbl="node1" presStyleIdx="0" presStyleCnt="4"/>
      <dgm:spPr/>
      <dgm:t>
        <a:bodyPr/>
        <a:lstStyle/>
        <a:p>
          <a:endParaRPr lang="sv-SE"/>
        </a:p>
      </dgm:t>
    </dgm:pt>
    <dgm:pt modelId="{5B8F6CAA-685D-4022-B9C8-92ECE5AC1F9F}" type="pres">
      <dgm:prSet presAssocID="{A8DC3853-308A-4BC6-8CD6-37D68C8736F3}" presName="parentNode" presStyleLbl="node1" presStyleIdx="0" presStyleCnt="4">
        <dgm:presLayoutVars>
          <dgm:chMax val="0"/>
          <dgm:bulletEnabled val="1"/>
        </dgm:presLayoutVars>
      </dgm:prSet>
      <dgm:spPr/>
      <dgm:t>
        <a:bodyPr/>
        <a:lstStyle/>
        <a:p>
          <a:endParaRPr lang="sv-SE"/>
        </a:p>
      </dgm:t>
    </dgm:pt>
    <dgm:pt modelId="{9CC764F2-2917-47DE-AF7D-6E3158E85F19}" type="pres">
      <dgm:prSet presAssocID="{A8DC3853-308A-4BC6-8CD6-37D68C8736F3}" presName="childNode" presStyleLbl="node1" presStyleIdx="0" presStyleCnt="4">
        <dgm:presLayoutVars>
          <dgm:bulletEnabled val="1"/>
        </dgm:presLayoutVars>
      </dgm:prSet>
      <dgm:spPr/>
      <dgm:t>
        <a:bodyPr/>
        <a:lstStyle/>
        <a:p>
          <a:endParaRPr lang="sv-SE"/>
        </a:p>
      </dgm:t>
    </dgm:pt>
    <dgm:pt modelId="{E1B2F7EE-6FA1-4061-95F5-FD91B9F8CD7E}" type="pres">
      <dgm:prSet presAssocID="{B99AF795-3723-43D3-A3AD-6E3AEFA15324}" presName="hSp" presStyleCnt="0"/>
      <dgm:spPr/>
      <dgm:t>
        <a:bodyPr/>
        <a:lstStyle/>
        <a:p>
          <a:endParaRPr lang="sv-SE"/>
        </a:p>
      </dgm:t>
    </dgm:pt>
    <dgm:pt modelId="{309C0626-42CA-44E9-B397-7E6E2F2665E9}" type="pres">
      <dgm:prSet presAssocID="{B99AF795-3723-43D3-A3AD-6E3AEFA15324}" presName="vProcSp" presStyleCnt="0"/>
      <dgm:spPr/>
      <dgm:t>
        <a:bodyPr/>
        <a:lstStyle/>
        <a:p>
          <a:endParaRPr lang="sv-SE"/>
        </a:p>
      </dgm:t>
    </dgm:pt>
    <dgm:pt modelId="{B263FAC3-6908-4F08-8E9F-6AB3A2A49E20}" type="pres">
      <dgm:prSet presAssocID="{B99AF795-3723-43D3-A3AD-6E3AEFA15324}" presName="vSp1" presStyleCnt="0"/>
      <dgm:spPr/>
      <dgm:t>
        <a:bodyPr/>
        <a:lstStyle/>
        <a:p>
          <a:endParaRPr lang="sv-SE"/>
        </a:p>
      </dgm:t>
    </dgm:pt>
    <dgm:pt modelId="{7554B831-F7D9-4576-861C-E6AB1D668751}" type="pres">
      <dgm:prSet presAssocID="{B99AF795-3723-43D3-A3AD-6E3AEFA15324}" presName="simulatedConn" presStyleLbl="solidFgAcc1" presStyleIdx="0" presStyleCnt="3"/>
      <dgm:spPr/>
      <dgm:t>
        <a:bodyPr/>
        <a:lstStyle/>
        <a:p>
          <a:endParaRPr lang="sv-SE"/>
        </a:p>
      </dgm:t>
    </dgm:pt>
    <dgm:pt modelId="{E1848B0D-6AF1-4DC9-AEE0-D7FD925105BC}" type="pres">
      <dgm:prSet presAssocID="{B99AF795-3723-43D3-A3AD-6E3AEFA15324}" presName="vSp2" presStyleCnt="0"/>
      <dgm:spPr/>
      <dgm:t>
        <a:bodyPr/>
        <a:lstStyle/>
        <a:p>
          <a:endParaRPr lang="sv-SE"/>
        </a:p>
      </dgm:t>
    </dgm:pt>
    <dgm:pt modelId="{17D7B1C4-1C89-40A0-B69A-0461B68C25E6}" type="pres">
      <dgm:prSet presAssocID="{B99AF795-3723-43D3-A3AD-6E3AEFA15324}" presName="sibTrans" presStyleCnt="0"/>
      <dgm:spPr/>
      <dgm:t>
        <a:bodyPr/>
        <a:lstStyle/>
        <a:p>
          <a:endParaRPr lang="sv-SE"/>
        </a:p>
      </dgm:t>
    </dgm:pt>
    <dgm:pt modelId="{B79056A8-60CD-4941-A421-EBBBFEB5DD96}" type="pres">
      <dgm:prSet presAssocID="{2E7BEFC0-A562-416F-850B-FB6F851BFF84}" presName="compositeNode" presStyleCnt="0">
        <dgm:presLayoutVars>
          <dgm:bulletEnabled val="1"/>
        </dgm:presLayoutVars>
      </dgm:prSet>
      <dgm:spPr/>
      <dgm:t>
        <a:bodyPr/>
        <a:lstStyle/>
        <a:p>
          <a:endParaRPr lang="sv-SE"/>
        </a:p>
      </dgm:t>
    </dgm:pt>
    <dgm:pt modelId="{6DF6419E-E1A9-4D60-9D06-6741661199B3}" type="pres">
      <dgm:prSet presAssocID="{2E7BEFC0-A562-416F-850B-FB6F851BFF84}" presName="bgRect" presStyleLbl="node1" presStyleIdx="1" presStyleCnt="4" custLinFactNeighborX="-663"/>
      <dgm:spPr/>
      <dgm:t>
        <a:bodyPr/>
        <a:lstStyle/>
        <a:p>
          <a:endParaRPr lang="sv-SE"/>
        </a:p>
      </dgm:t>
    </dgm:pt>
    <dgm:pt modelId="{E59F6FF5-8235-4F9F-9B16-AAF8005E5B57}" type="pres">
      <dgm:prSet presAssocID="{2E7BEFC0-A562-416F-850B-FB6F851BFF84}" presName="parentNode" presStyleLbl="node1" presStyleIdx="1" presStyleCnt="4">
        <dgm:presLayoutVars>
          <dgm:chMax val="0"/>
          <dgm:bulletEnabled val="1"/>
        </dgm:presLayoutVars>
      </dgm:prSet>
      <dgm:spPr/>
      <dgm:t>
        <a:bodyPr/>
        <a:lstStyle/>
        <a:p>
          <a:endParaRPr lang="sv-SE"/>
        </a:p>
      </dgm:t>
    </dgm:pt>
    <dgm:pt modelId="{9C4516F3-CB21-4F22-B62D-6A4892292731}" type="pres">
      <dgm:prSet presAssocID="{2E7BEFC0-A562-416F-850B-FB6F851BFF84}" presName="childNode" presStyleLbl="node1" presStyleIdx="1" presStyleCnt="4">
        <dgm:presLayoutVars>
          <dgm:bulletEnabled val="1"/>
        </dgm:presLayoutVars>
      </dgm:prSet>
      <dgm:spPr/>
      <dgm:t>
        <a:bodyPr/>
        <a:lstStyle/>
        <a:p>
          <a:endParaRPr lang="sv-SE"/>
        </a:p>
      </dgm:t>
    </dgm:pt>
    <dgm:pt modelId="{96B7A307-160C-4882-9F43-A8F4D3501450}" type="pres">
      <dgm:prSet presAssocID="{BC4320C1-82D6-4F37-BEB8-2826AEB47B80}" presName="hSp" presStyleCnt="0"/>
      <dgm:spPr/>
      <dgm:t>
        <a:bodyPr/>
        <a:lstStyle/>
        <a:p>
          <a:endParaRPr lang="sv-SE"/>
        </a:p>
      </dgm:t>
    </dgm:pt>
    <dgm:pt modelId="{06C0D6A9-864D-42A1-ADDB-C50DB476D67D}" type="pres">
      <dgm:prSet presAssocID="{BC4320C1-82D6-4F37-BEB8-2826AEB47B80}" presName="vProcSp" presStyleCnt="0"/>
      <dgm:spPr/>
      <dgm:t>
        <a:bodyPr/>
        <a:lstStyle/>
        <a:p>
          <a:endParaRPr lang="sv-SE"/>
        </a:p>
      </dgm:t>
    </dgm:pt>
    <dgm:pt modelId="{6D4DC5AB-A45D-4C12-82AB-4C5302556147}" type="pres">
      <dgm:prSet presAssocID="{BC4320C1-82D6-4F37-BEB8-2826AEB47B80}" presName="vSp1" presStyleCnt="0"/>
      <dgm:spPr/>
      <dgm:t>
        <a:bodyPr/>
        <a:lstStyle/>
        <a:p>
          <a:endParaRPr lang="sv-SE"/>
        </a:p>
      </dgm:t>
    </dgm:pt>
    <dgm:pt modelId="{1622EAD9-A6ED-417B-82FE-A3802B2EB9B5}" type="pres">
      <dgm:prSet presAssocID="{BC4320C1-82D6-4F37-BEB8-2826AEB47B80}" presName="simulatedConn" presStyleLbl="solidFgAcc1" presStyleIdx="1" presStyleCnt="3"/>
      <dgm:spPr/>
      <dgm:t>
        <a:bodyPr/>
        <a:lstStyle/>
        <a:p>
          <a:endParaRPr lang="sv-SE"/>
        </a:p>
      </dgm:t>
    </dgm:pt>
    <dgm:pt modelId="{8456D85C-B7C8-412B-8664-D4F2EBDDD564}" type="pres">
      <dgm:prSet presAssocID="{BC4320C1-82D6-4F37-BEB8-2826AEB47B80}" presName="vSp2" presStyleCnt="0"/>
      <dgm:spPr/>
      <dgm:t>
        <a:bodyPr/>
        <a:lstStyle/>
        <a:p>
          <a:endParaRPr lang="sv-SE"/>
        </a:p>
      </dgm:t>
    </dgm:pt>
    <dgm:pt modelId="{1ED8E4CD-B567-49C0-A05E-D9563FD6B580}" type="pres">
      <dgm:prSet presAssocID="{BC4320C1-82D6-4F37-BEB8-2826AEB47B80}" presName="sibTrans" presStyleCnt="0"/>
      <dgm:spPr/>
      <dgm:t>
        <a:bodyPr/>
        <a:lstStyle/>
        <a:p>
          <a:endParaRPr lang="sv-SE"/>
        </a:p>
      </dgm:t>
    </dgm:pt>
    <dgm:pt modelId="{625233E6-49A1-4F53-B276-314FE5F8C253}" type="pres">
      <dgm:prSet presAssocID="{02439277-0D3C-4F7D-8EA3-220FBD41EEB2}" presName="compositeNode" presStyleCnt="0">
        <dgm:presLayoutVars>
          <dgm:bulletEnabled val="1"/>
        </dgm:presLayoutVars>
      </dgm:prSet>
      <dgm:spPr/>
      <dgm:t>
        <a:bodyPr/>
        <a:lstStyle/>
        <a:p>
          <a:endParaRPr lang="sv-SE"/>
        </a:p>
      </dgm:t>
    </dgm:pt>
    <dgm:pt modelId="{810F7A56-2F2C-4B69-BB49-29A8AF0208E4}" type="pres">
      <dgm:prSet presAssocID="{02439277-0D3C-4F7D-8EA3-220FBD41EEB2}" presName="bgRect" presStyleLbl="node1" presStyleIdx="2" presStyleCnt="4"/>
      <dgm:spPr/>
      <dgm:t>
        <a:bodyPr/>
        <a:lstStyle/>
        <a:p>
          <a:endParaRPr lang="sv-SE"/>
        </a:p>
      </dgm:t>
    </dgm:pt>
    <dgm:pt modelId="{6F60EC66-CA47-432A-B18A-8AF1E3D5893D}" type="pres">
      <dgm:prSet presAssocID="{02439277-0D3C-4F7D-8EA3-220FBD41EEB2}" presName="parentNode" presStyleLbl="node1" presStyleIdx="2" presStyleCnt="4">
        <dgm:presLayoutVars>
          <dgm:chMax val="0"/>
          <dgm:bulletEnabled val="1"/>
        </dgm:presLayoutVars>
      </dgm:prSet>
      <dgm:spPr/>
      <dgm:t>
        <a:bodyPr/>
        <a:lstStyle/>
        <a:p>
          <a:endParaRPr lang="sv-SE"/>
        </a:p>
      </dgm:t>
    </dgm:pt>
    <dgm:pt modelId="{521D374C-2AAD-4015-87DF-9BD105EC3A5C}" type="pres">
      <dgm:prSet presAssocID="{02439277-0D3C-4F7D-8EA3-220FBD41EEB2}" presName="childNode" presStyleLbl="node1" presStyleIdx="2" presStyleCnt="4">
        <dgm:presLayoutVars>
          <dgm:bulletEnabled val="1"/>
        </dgm:presLayoutVars>
      </dgm:prSet>
      <dgm:spPr/>
      <dgm:t>
        <a:bodyPr/>
        <a:lstStyle/>
        <a:p>
          <a:endParaRPr lang="sv-SE"/>
        </a:p>
      </dgm:t>
    </dgm:pt>
    <dgm:pt modelId="{854C16AD-D533-4290-9CFE-C31DE3CCB321}" type="pres">
      <dgm:prSet presAssocID="{509B1062-C09B-4814-B8C6-7E86099B6185}" presName="hSp" presStyleCnt="0"/>
      <dgm:spPr/>
      <dgm:t>
        <a:bodyPr/>
        <a:lstStyle/>
        <a:p>
          <a:endParaRPr lang="sv-SE"/>
        </a:p>
      </dgm:t>
    </dgm:pt>
    <dgm:pt modelId="{8899E58C-EB92-4084-8223-A6C0FB348A4B}" type="pres">
      <dgm:prSet presAssocID="{509B1062-C09B-4814-B8C6-7E86099B6185}" presName="vProcSp" presStyleCnt="0"/>
      <dgm:spPr/>
      <dgm:t>
        <a:bodyPr/>
        <a:lstStyle/>
        <a:p>
          <a:endParaRPr lang="sv-SE"/>
        </a:p>
      </dgm:t>
    </dgm:pt>
    <dgm:pt modelId="{F41361C2-0033-42CA-8330-19CDA9D76486}" type="pres">
      <dgm:prSet presAssocID="{509B1062-C09B-4814-B8C6-7E86099B6185}" presName="vSp1" presStyleCnt="0"/>
      <dgm:spPr/>
      <dgm:t>
        <a:bodyPr/>
        <a:lstStyle/>
        <a:p>
          <a:endParaRPr lang="sv-SE"/>
        </a:p>
      </dgm:t>
    </dgm:pt>
    <dgm:pt modelId="{24181FB1-BF47-4D43-84F4-434CC13A6C64}" type="pres">
      <dgm:prSet presAssocID="{509B1062-C09B-4814-B8C6-7E86099B6185}" presName="simulatedConn" presStyleLbl="solidFgAcc1" presStyleIdx="2" presStyleCnt="3"/>
      <dgm:spPr/>
      <dgm:t>
        <a:bodyPr/>
        <a:lstStyle/>
        <a:p>
          <a:endParaRPr lang="sv-SE"/>
        </a:p>
      </dgm:t>
    </dgm:pt>
    <dgm:pt modelId="{7A25EBC9-C320-4761-A9C7-624833396EEB}" type="pres">
      <dgm:prSet presAssocID="{509B1062-C09B-4814-B8C6-7E86099B6185}" presName="vSp2" presStyleCnt="0"/>
      <dgm:spPr/>
      <dgm:t>
        <a:bodyPr/>
        <a:lstStyle/>
        <a:p>
          <a:endParaRPr lang="sv-SE"/>
        </a:p>
      </dgm:t>
    </dgm:pt>
    <dgm:pt modelId="{75B8FBF5-199D-4420-A2A3-C97900536BE8}" type="pres">
      <dgm:prSet presAssocID="{509B1062-C09B-4814-B8C6-7E86099B6185}" presName="sibTrans" presStyleCnt="0"/>
      <dgm:spPr/>
      <dgm:t>
        <a:bodyPr/>
        <a:lstStyle/>
        <a:p>
          <a:endParaRPr lang="sv-SE"/>
        </a:p>
      </dgm:t>
    </dgm:pt>
    <dgm:pt modelId="{559048C1-73D0-443B-9BBF-56C75D1DB2FF}" type="pres">
      <dgm:prSet presAssocID="{093E0D19-DDD5-4395-BBA1-E10872A61E67}" presName="compositeNode" presStyleCnt="0">
        <dgm:presLayoutVars>
          <dgm:bulletEnabled val="1"/>
        </dgm:presLayoutVars>
      </dgm:prSet>
      <dgm:spPr/>
      <dgm:t>
        <a:bodyPr/>
        <a:lstStyle/>
        <a:p>
          <a:endParaRPr lang="sv-SE"/>
        </a:p>
      </dgm:t>
    </dgm:pt>
    <dgm:pt modelId="{AE6566B2-9667-4497-9CAD-ABB2BA9ED9FA}" type="pres">
      <dgm:prSet presAssocID="{093E0D19-DDD5-4395-BBA1-E10872A61E67}" presName="bgRect" presStyleLbl="node1" presStyleIdx="3" presStyleCnt="4"/>
      <dgm:spPr/>
      <dgm:t>
        <a:bodyPr/>
        <a:lstStyle/>
        <a:p>
          <a:endParaRPr lang="sv-SE"/>
        </a:p>
      </dgm:t>
    </dgm:pt>
    <dgm:pt modelId="{43B4A555-28E5-49EA-9BA8-22C0D77C7E36}" type="pres">
      <dgm:prSet presAssocID="{093E0D19-DDD5-4395-BBA1-E10872A61E67}" presName="parentNode" presStyleLbl="node1" presStyleIdx="3" presStyleCnt="4">
        <dgm:presLayoutVars>
          <dgm:chMax val="0"/>
          <dgm:bulletEnabled val="1"/>
        </dgm:presLayoutVars>
      </dgm:prSet>
      <dgm:spPr/>
      <dgm:t>
        <a:bodyPr/>
        <a:lstStyle/>
        <a:p>
          <a:endParaRPr lang="sv-SE"/>
        </a:p>
      </dgm:t>
    </dgm:pt>
    <dgm:pt modelId="{544CE3DD-2242-4E37-93AD-0F048BE1EB94}" type="pres">
      <dgm:prSet presAssocID="{093E0D19-DDD5-4395-BBA1-E10872A61E67}" presName="childNode" presStyleLbl="node1" presStyleIdx="3" presStyleCnt="4">
        <dgm:presLayoutVars>
          <dgm:bulletEnabled val="1"/>
        </dgm:presLayoutVars>
      </dgm:prSet>
      <dgm:spPr/>
      <dgm:t>
        <a:bodyPr/>
        <a:lstStyle/>
        <a:p>
          <a:endParaRPr lang="sv-SE"/>
        </a:p>
      </dgm:t>
    </dgm:pt>
  </dgm:ptLst>
  <dgm:cxnLst>
    <dgm:cxn modelId="{C98D76F3-C344-4772-B587-C54E5B69AB73}" type="presOf" srcId="{F31D5A02-7FAB-424F-AA5C-AC09DDE46562}" destId="{544CE3DD-2242-4E37-93AD-0F048BE1EB94}" srcOrd="0" destOrd="0" presId="urn:microsoft.com/office/officeart/2005/8/layout/hProcess7"/>
    <dgm:cxn modelId="{050B1CB7-A6B3-485D-9499-FA4C98BD1F80}" srcId="{093E0D19-DDD5-4395-BBA1-E10872A61E67}" destId="{F31D5A02-7FAB-424F-AA5C-AC09DDE46562}" srcOrd="0" destOrd="0" parTransId="{1A24F101-08B3-4E97-91D5-69820913AD3E}" sibTransId="{84343451-E4F1-470B-964C-8D3D81A79E81}"/>
    <dgm:cxn modelId="{DA41C739-7998-472C-92D8-A7A7D4DB4F48}" type="presOf" srcId="{86FD8751-A8AA-46BF-8EFC-AAF7F607E2BD}" destId="{4C340447-2E47-42D9-9129-07F12DBAB198}" srcOrd="0" destOrd="0" presId="urn:microsoft.com/office/officeart/2005/8/layout/hProcess7"/>
    <dgm:cxn modelId="{7807A233-A4FA-4498-A215-618A24C595C0}" type="presOf" srcId="{093E0D19-DDD5-4395-BBA1-E10872A61E67}" destId="{43B4A555-28E5-49EA-9BA8-22C0D77C7E36}" srcOrd="1" destOrd="0" presId="urn:microsoft.com/office/officeart/2005/8/layout/hProcess7"/>
    <dgm:cxn modelId="{E9F2212B-1366-4CB5-9472-03058147FFBB}" type="presOf" srcId="{093E0D19-DDD5-4395-BBA1-E10872A61E67}" destId="{AE6566B2-9667-4497-9CAD-ABB2BA9ED9FA}" srcOrd="0" destOrd="0" presId="urn:microsoft.com/office/officeart/2005/8/layout/hProcess7"/>
    <dgm:cxn modelId="{78F4294E-3DCA-4D98-AAE5-189D460E055C}" type="presOf" srcId="{2E7BEFC0-A562-416F-850B-FB6F851BFF84}" destId="{6DF6419E-E1A9-4D60-9D06-6741661199B3}" srcOrd="0" destOrd="0" presId="urn:microsoft.com/office/officeart/2005/8/layout/hProcess7"/>
    <dgm:cxn modelId="{09362C02-77AE-4528-899B-A08733BB5C44}" type="presOf" srcId="{4DDF50D5-E4E5-4E06-9FF8-492498739532}" destId="{521D374C-2AAD-4015-87DF-9BD105EC3A5C}" srcOrd="0" destOrd="0" presId="urn:microsoft.com/office/officeart/2005/8/layout/hProcess7"/>
    <dgm:cxn modelId="{C5F6193E-7076-450F-8F96-6C703936F49E}" type="presOf" srcId="{A8DC3853-308A-4BC6-8CD6-37D68C8736F3}" destId="{5B8F6CAA-685D-4022-B9C8-92ECE5AC1F9F}" srcOrd="1" destOrd="0" presId="urn:microsoft.com/office/officeart/2005/8/layout/hProcess7"/>
    <dgm:cxn modelId="{B355C292-CAB1-4B6C-84FF-E477C351004B}" type="presOf" srcId="{4DA5C940-3E27-46D1-B29D-0FC2332CB0F1}" destId="{9CC764F2-2917-47DE-AF7D-6E3158E85F19}" srcOrd="0" destOrd="0" presId="urn:microsoft.com/office/officeart/2005/8/layout/hProcess7"/>
    <dgm:cxn modelId="{239EA8EF-B484-4262-A801-A0EA562CFDCC}" type="presOf" srcId="{C30B4985-D195-43A0-8434-8F5283D92F5E}" destId="{9CC764F2-2917-47DE-AF7D-6E3158E85F19}" srcOrd="0" destOrd="1" presId="urn:microsoft.com/office/officeart/2005/8/layout/hProcess7"/>
    <dgm:cxn modelId="{E999C444-130F-4D75-B231-CCF4217055BB}" srcId="{86FD8751-A8AA-46BF-8EFC-AAF7F607E2BD}" destId="{A8DC3853-308A-4BC6-8CD6-37D68C8736F3}" srcOrd="0" destOrd="0" parTransId="{5D52F0CD-8623-4D9B-8E4F-38B11EC76A5A}" sibTransId="{B99AF795-3723-43D3-A3AD-6E3AEFA15324}"/>
    <dgm:cxn modelId="{49FD705D-C17E-43DB-AC48-65DA7DDB548B}" type="presOf" srcId="{02439277-0D3C-4F7D-8EA3-220FBD41EEB2}" destId="{810F7A56-2F2C-4B69-BB49-29A8AF0208E4}" srcOrd="0" destOrd="0" presId="urn:microsoft.com/office/officeart/2005/8/layout/hProcess7"/>
    <dgm:cxn modelId="{BFE02C17-ADBA-45C0-B114-EEACF4FD2E64}" srcId="{A8DC3853-308A-4BC6-8CD6-37D68C8736F3}" destId="{C30B4985-D195-43A0-8434-8F5283D92F5E}" srcOrd="1" destOrd="0" parTransId="{02FD20D1-B6EB-4EFD-B348-22991BCDFB2C}" sibTransId="{04118238-F0C4-45CA-B2CF-8C20279661C3}"/>
    <dgm:cxn modelId="{BE8890EC-001C-48A9-BC08-D95D8EFA7130}" srcId="{02439277-0D3C-4F7D-8EA3-220FBD41EEB2}" destId="{4DDF50D5-E4E5-4E06-9FF8-492498739532}" srcOrd="0" destOrd="0" parTransId="{625CCEBC-EDE6-43F8-9697-4C918F485346}" sibTransId="{5433928D-7200-42F2-99C2-A30EF4B4C103}"/>
    <dgm:cxn modelId="{03B2363E-89B5-4629-B826-C4F3EBEC0269}" srcId="{86FD8751-A8AA-46BF-8EFC-AAF7F607E2BD}" destId="{093E0D19-DDD5-4395-BBA1-E10872A61E67}" srcOrd="3" destOrd="0" parTransId="{CFC509CC-418D-4DB0-A627-D0773DFCAE31}" sibTransId="{FAB56ED3-11AF-4117-8523-17A7EFB38C7D}"/>
    <dgm:cxn modelId="{6783F2AB-71E1-498D-9AB5-88371EAB6357}" type="presOf" srcId="{A8DC3853-308A-4BC6-8CD6-37D68C8736F3}" destId="{D2D00297-B44A-4CE8-96B2-6107D984BAEB}" srcOrd="0" destOrd="0" presId="urn:microsoft.com/office/officeart/2005/8/layout/hProcess7"/>
    <dgm:cxn modelId="{0F7847A6-B7E8-456A-A741-F496C1719046}" srcId="{A8DC3853-308A-4BC6-8CD6-37D68C8736F3}" destId="{4DA5C940-3E27-46D1-B29D-0FC2332CB0F1}" srcOrd="0" destOrd="0" parTransId="{B347A724-394F-468B-84C9-8A2F24563C43}" sibTransId="{0E46C130-9125-4A28-AE5F-2FCC73AFDAA9}"/>
    <dgm:cxn modelId="{439A2D0F-A6A1-4400-8B2B-72E0C30A1958}" type="presOf" srcId="{02439277-0D3C-4F7D-8EA3-220FBD41EEB2}" destId="{6F60EC66-CA47-432A-B18A-8AF1E3D5893D}" srcOrd="1" destOrd="0" presId="urn:microsoft.com/office/officeart/2005/8/layout/hProcess7"/>
    <dgm:cxn modelId="{F5EC1A3E-F6D9-4648-A6B8-99C262FAB763}" srcId="{86FD8751-A8AA-46BF-8EFC-AAF7F607E2BD}" destId="{02439277-0D3C-4F7D-8EA3-220FBD41EEB2}" srcOrd="2" destOrd="0" parTransId="{FE2253B1-72D5-4CDA-9B35-6A92438C8D29}" sibTransId="{509B1062-C09B-4814-B8C6-7E86099B6185}"/>
    <dgm:cxn modelId="{4BC07F20-6C8B-4324-9097-CA34836C79F4}" type="presOf" srcId="{2E7BEFC0-A562-416F-850B-FB6F851BFF84}" destId="{E59F6FF5-8235-4F9F-9B16-AAF8005E5B57}" srcOrd="1" destOrd="0" presId="urn:microsoft.com/office/officeart/2005/8/layout/hProcess7"/>
    <dgm:cxn modelId="{F9037065-73FB-497E-8567-1C877AD24CEA}" srcId="{2E7BEFC0-A562-416F-850B-FB6F851BFF84}" destId="{DC022851-5571-43EF-8279-C2D4666B17B7}" srcOrd="0" destOrd="0" parTransId="{D0422A22-B628-42A3-9A5C-113239A55281}" sibTransId="{25A5BD01-768D-4F85-A074-D5DD10AFA4A1}"/>
    <dgm:cxn modelId="{2204CC1B-C75D-4B3A-8367-E4276DE4A9D1}" srcId="{86FD8751-A8AA-46BF-8EFC-AAF7F607E2BD}" destId="{2E7BEFC0-A562-416F-850B-FB6F851BFF84}" srcOrd="1" destOrd="0" parTransId="{31A595C7-3447-4AF6-81AA-7F00AB428E3E}" sibTransId="{BC4320C1-82D6-4F37-BEB8-2826AEB47B80}"/>
    <dgm:cxn modelId="{AEE7F457-BDFA-4158-A683-451B4A743B18}" type="presOf" srcId="{DC022851-5571-43EF-8279-C2D4666B17B7}" destId="{9C4516F3-CB21-4F22-B62D-6A4892292731}" srcOrd="0" destOrd="0" presId="urn:microsoft.com/office/officeart/2005/8/layout/hProcess7"/>
    <dgm:cxn modelId="{683E13BB-012F-40D6-9AF0-BEE8C3AC596F}" type="presParOf" srcId="{4C340447-2E47-42D9-9129-07F12DBAB198}" destId="{B37F9AAC-E1D7-468A-BA22-8A6F2A9F06B1}" srcOrd="0" destOrd="0" presId="urn:microsoft.com/office/officeart/2005/8/layout/hProcess7"/>
    <dgm:cxn modelId="{7C207D6A-BE9C-47CA-885F-29926AD86BF5}" type="presParOf" srcId="{B37F9AAC-E1D7-468A-BA22-8A6F2A9F06B1}" destId="{D2D00297-B44A-4CE8-96B2-6107D984BAEB}" srcOrd="0" destOrd="0" presId="urn:microsoft.com/office/officeart/2005/8/layout/hProcess7"/>
    <dgm:cxn modelId="{418DA971-4BE1-4AF3-AE27-C3E1429F121D}" type="presParOf" srcId="{B37F9AAC-E1D7-468A-BA22-8A6F2A9F06B1}" destId="{5B8F6CAA-685D-4022-B9C8-92ECE5AC1F9F}" srcOrd="1" destOrd="0" presId="urn:microsoft.com/office/officeart/2005/8/layout/hProcess7"/>
    <dgm:cxn modelId="{6879765E-DE4F-4833-B2D4-66F52CBDED4E}" type="presParOf" srcId="{B37F9AAC-E1D7-468A-BA22-8A6F2A9F06B1}" destId="{9CC764F2-2917-47DE-AF7D-6E3158E85F19}" srcOrd="2" destOrd="0" presId="urn:microsoft.com/office/officeart/2005/8/layout/hProcess7"/>
    <dgm:cxn modelId="{71E2E3DA-F070-4410-A552-020E7464DDF0}" type="presParOf" srcId="{4C340447-2E47-42D9-9129-07F12DBAB198}" destId="{E1B2F7EE-6FA1-4061-95F5-FD91B9F8CD7E}" srcOrd="1" destOrd="0" presId="urn:microsoft.com/office/officeart/2005/8/layout/hProcess7"/>
    <dgm:cxn modelId="{3202ED33-1998-411D-86E8-AD95C781D11C}" type="presParOf" srcId="{4C340447-2E47-42D9-9129-07F12DBAB198}" destId="{309C0626-42CA-44E9-B397-7E6E2F2665E9}" srcOrd="2" destOrd="0" presId="urn:microsoft.com/office/officeart/2005/8/layout/hProcess7"/>
    <dgm:cxn modelId="{F048D161-D787-4D01-A6E8-C9F8FB001F22}" type="presParOf" srcId="{309C0626-42CA-44E9-B397-7E6E2F2665E9}" destId="{B263FAC3-6908-4F08-8E9F-6AB3A2A49E20}" srcOrd="0" destOrd="0" presId="urn:microsoft.com/office/officeart/2005/8/layout/hProcess7"/>
    <dgm:cxn modelId="{55627C8E-54F0-4987-9968-B87B0BC53315}" type="presParOf" srcId="{309C0626-42CA-44E9-B397-7E6E2F2665E9}" destId="{7554B831-F7D9-4576-861C-E6AB1D668751}" srcOrd="1" destOrd="0" presId="urn:microsoft.com/office/officeart/2005/8/layout/hProcess7"/>
    <dgm:cxn modelId="{A6DB0563-1A23-4822-A66A-04ADF4339661}" type="presParOf" srcId="{309C0626-42CA-44E9-B397-7E6E2F2665E9}" destId="{E1848B0D-6AF1-4DC9-AEE0-D7FD925105BC}" srcOrd="2" destOrd="0" presId="urn:microsoft.com/office/officeart/2005/8/layout/hProcess7"/>
    <dgm:cxn modelId="{0E7D773C-A629-4257-9E54-005C21D2F5B0}" type="presParOf" srcId="{4C340447-2E47-42D9-9129-07F12DBAB198}" destId="{17D7B1C4-1C89-40A0-B69A-0461B68C25E6}" srcOrd="3" destOrd="0" presId="urn:microsoft.com/office/officeart/2005/8/layout/hProcess7"/>
    <dgm:cxn modelId="{2E4E9CC3-D612-4210-8479-0138E44F0341}" type="presParOf" srcId="{4C340447-2E47-42D9-9129-07F12DBAB198}" destId="{B79056A8-60CD-4941-A421-EBBBFEB5DD96}" srcOrd="4" destOrd="0" presId="urn:microsoft.com/office/officeart/2005/8/layout/hProcess7"/>
    <dgm:cxn modelId="{C13C4B5E-ABA4-4B9A-881F-EDF06E2E31BE}" type="presParOf" srcId="{B79056A8-60CD-4941-A421-EBBBFEB5DD96}" destId="{6DF6419E-E1A9-4D60-9D06-6741661199B3}" srcOrd="0" destOrd="0" presId="urn:microsoft.com/office/officeart/2005/8/layout/hProcess7"/>
    <dgm:cxn modelId="{D1A1ADF7-36B3-4DAC-ABBB-D728B604F672}" type="presParOf" srcId="{B79056A8-60CD-4941-A421-EBBBFEB5DD96}" destId="{E59F6FF5-8235-4F9F-9B16-AAF8005E5B57}" srcOrd="1" destOrd="0" presId="urn:microsoft.com/office/officeart/2005/8/layout/hProcess7"/>
    <dgm:cxn modelId="{E2062A02-1BF5-4E71-B78E-C2487170205E}" type="presParOf" srcId="{B79056A8-60CD-4941-A421-EBBBFEB5DD96}" destId="{9C4516F3-CB21-4F22-B62D-6A4892292731}" srcOrd="2" destOrd="0" presId="urn:microsoft.com/office/officeart/2005/8/layout/hProcess7"/>
    <dgm:cxn modelId="{688E0279-9EF3-413F-935D-0AA4B23CEB3D}" type="presParOf" srcId="{4C340447-2E47-42D9-9129-07F12DBAB198}" destId="{96B7A307-160C-4882-9F43-A8F4D3501450}" srcOrd="5" destOrd="0" presId="urn:microsoft.com/office/officeart/2005/8/layout/hProcess7"/>
    <dgm:cxn modelId="{F446F7A9-C181-4FD8-8725-0996904AFA59}" type="presParOf" srcId="{4C340447-2E47-42D9-9129-07F12DBAB198}" destId="{06C0D6A9-864D-42A1-ADDB-C50DB476D67D}" srcOrd="6" destOrd="0" presId="urn:microsoft.com/office/officeart/2005/8/layout/hProcess7"/>
    <dgm:cxn modelId="{581F52A7-2D08-4AF1-BFB4-40042D2B235B}" type="presParOf" srcId="{06C0D6A9-864D-42A1-ADDB-C50DB476D67D}" destId="{6D4DC5AB-A45D-4C12-82AB-4C5302556147}" srcOrd="0" destOrd="0" presId="urn:microsoft.com/office/officeart/2005/8/layout/hProcess7"/>
    <dgm:cxn modelId="{848CCFB9-6680-441B-BCA4-9572BEEE4DC7}" type="presParOf" srcId="{06C0D6A9-864D-42A1-ADDB-C50DB476D67D}" destId="{1622EAD9-A6ED-417B-82FE-A3802B2EB9B5}" srcOrd="1" destOrd="0" presId="urn:microsoft.com/office/officeart/2005/8/layout/hProcess7"/>
    <dgm:cxn modelId="{E11746E7-03B7-45C6-BFA2-C971A1F17315}" type="presParOf" srcId="{06C0D6A9-864D-42A1-ADDB-C50DB476D67D}" destId="{8456D85C-B7C8-412B-8664-D4F2EBDDD564}" srcOrd="2" destOrd="0" presId="urn:microsoft.com/office/officeart/2005/8/layout/hProcess7"/>
    <dgm:cxn modelId="{D8A20EE2-434E-4139-B218-7540397C7831}" type="presParOf" srcId="{4C340447-2E47-42D9-9129-07F12DBAB198}" destId="{1ED8E4CD-B567-49C0-A05E-D9563FD6B580}" srcOrd="7" destOrd="0" presId="urn:microsoft.com/office/officeart/2005/8/layout/hProcess7"/>
    <dgm:cxn modelId="{6BF6821C-AB5A-4FF4-86E5-742B3779EB9A}" type="presParOf" srcId="{4C340447-2E47-42D9-9129-07F12DBAB198}" destId="{625233E6-49A1-4F53-B276-314FE5F8C253}" srcOrd="8" destOrd="0" presId="urn:microsoft.com/office/officeart/2005/8/layout/hProcess7"/>
    <dgm:cxn modelId="{843E0A22-790F-4F7A-B857-37E4F940095E}" type="presParOf" srcId="{625233E6-49A1-4F53-B276-314FE5F8C253}" destId="{810F7A56-2F2C-4B69-BB49-29A8AF0208E4}" srcOrd="0" destOrd="0" presId="urn:microsoft.com/office/officeart/2005/8/layout/hProcess7"/>
    <dgm:cxn modelId="{98B0FFAB-0022-44AA-AC9E-F65B4FE3BF0D}" type="presParOf" srcId="{625233E6-49A1-4F53-B276-314FE5F8C253}" destId="{6F60EC66-CA47-432A-B18A-8AF1E3D5893D}" srcOrd="1" destOrd="0" presId="urn:microsoft.com/office/officeart/2005/8/layout/hProcess7"/>
    <dgm:cxn modelId="{F13CF1C5-11B5-4DFD-B39C-8D664CC897D9}" type="presParOf" srcId="{625233E6-49A1-4F53-B276-314FE5F8C253}" destId="{521D374C-2AAD-4015-87DF-9BD105EC3A5C}" srcOrd="2" destOrd="0" presId="urn:microsoft.com/office/officeart/2005/8/layout/hProcess7"/>
    <dgm:cxn modelId="{E70BE361-6708-4666-8EC3-C3C73DBA3744}" type="presParOf" srcId="{4C340447-2E47-42D9-9129-07F12DBAB198}" destId="{854C16AD-D533-4290-9CFE-C31DE3CCB321}" srcOrd="9" destOrd="0" presId="urn:microsoft.com/office/officeart/2005/8/layout/hProcess7"/>
    <dgm:cxn modelId="{8C746E6A-6B69-4725-8826-3B975281E81C}" type="presParOf" srcId="{4C340447-2E47-42D9-9129-07F12DBAB198}" destId="{8899E58C-EB92-4084-8223-A6C0FB348A4B}" srcOrd="10" destOrd="0" presId="urn:microsoft.com/office/officeart/2005/8/layout/hProcess7"/>
    <dgm:cxn modelId="{303AC488-E56B-45D9-BA24-C86D5930CAAF}" type="presParOf" srcId="{8899E58C-EB92-4084-8223-A6C0FB348A4B}" destId="{F41361C2-0033-42CA-8330-19CDA9D76486}" srcOrd="0" destOrd="0" presId="urn:microsoft.com/office/officeart/2005/8/layout/hProcess7"/>
    <dgm:cxn modelId="{B372BBDD-B87A-4037-B70C-C00708B3FED3}" type="presParOf" srcId="{8899E58C-EB92-4084-8223-A6C0FB348A4B}" destId="{24181FB1-BF47-4D43-84F4-434CC13A6C64}" srcOrd="1" destOrd="0" presId="urn:microsoft.com/office/officeart/2005/8/layout/hProcess7"/>
    <dgm:cxn modelId="{D915D4C4-9B88-4846-ADA5-299B37376C13}" type="presParOf" srcId="{8899E58C-EB92-4084-8223-A6C0FB348A4B}" destId="{7A25EBC9-C320-4761-A9C7-624833396EEB}" srcOrd="2" destOrd="0" presId="urn:microsoft.com/office/officeart/2005/8/layout/hProcess7"/>
    <dgm:cxn modelId="{693ADF02-6D60-489D-8F77-BDB147AAA7DB}" type="presParOf" srcId="{4C340447-2E47-42D9-9129-07F12DBAB198}" destId="{75B8FBF5-199D-4420-A2A3-C97900536BE8}" srcOrd="11" destOrd="0" presId="urn:microsoft.com/office/officeart/2005/8/layout/hProcess7"/>
    <dgm:cxn modelId="{A1B4A9BA-C8A0-411E-8BB1-532DBD44A783}" type="presParOf" srcId="{4C340447-2E47-42D9-9129-07F12DBAB198}" destId="{559048C1-73D0-443B-9BBF-56C75D1DB2FF}" srcOrd="12" destOrd="0" presId="urn:microsoft.com/office/officeart/2005/8/layout/hProcess7"/>
    <dgm:cxn modelId="{00E1D385-9D1F-41C1-A8A5-2F3635492A27}" type="presParOf" srcId="{559048C1-73D0-443B-9BBF-56C75D1DB2FF}" destId="{AE6566B2-9667-4497-9CAD-ABB2BA9ED9FA}" srcOrd="0" destOrd="0" presId="urn:microsoft.com/office/officeart/2005/8/layout/hProcess7"/>
    <dgm:cxn modelId="{B5600D44-1A25-472F-8197-769B18B7CBBC}" type="presParOf" srcId="{559048C1-73D0-443B-9BBF-56C75D1DB2FF}" destId="{43B4A555-28E5-49EA-9BA8-22C0D77C7E36}" srcOrd="1" destOrd="0" presId="urn:microsoft.com/office/officeart/2005/8/layout/hProcess7"/>
    <dgm:cxn modelId="{F22BCFF0-F830-4F1A-AFF0-37BA068AC08E}" type="presParOf" srcId="{559048C1-73D0-443B-9BBF-56C75D1DB2FF}" destId="{544CE3DD-2242-4E37-93AD-0F048BE1EB94}" srcOrd="2" destOrd="0" presId="urn:microsoft.com/office/officeart/2005/8/layout/hProcess7"/>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2C9C48-09EC-4617-9DBA-119CB5E7D859}" type="doc">
      <dgm:prSet loTypeId="urn:microsoft.com/office/officeart/2005/8/layout/lProcess3" loCatId="process" qsTypeId="urn:microsoft.com/office/officeart/2005/8/quickstyle/simple1" qsCatId="simple" csTypeId="urn:microsoft.com/office/officeart/2005/8/colors/accent2_2" csCatId="accent2" phldr="1"/>
      <dgm:spPr/>
      <dgm:t>
        <a:bodyPr/>
        <a:lstStyle/>
        <a:p>
          <a:endParaRPr lang="sv-SE"/>
        </a:p>
      </dgm:t>
    </dgm:pt>
    <dgm:pt modelId="{13293EFC-C22A-4FC0-A663-3F639F372F6F}">
      <dgm:prSet custT="1"/>
      <dgm:spPr/>
      <dgm:t>
        <a:bodyPr/>
        <a:lstStyle/>
        <a:p>
          <a:pPr rtl="0"/>
          <a:r>
            <a:rPr lang="en-GB" sz="1200" dirty="0" smtClean="0"/>
            <a:t>YEAR 1</a:t>
          </a:r>
          <a:endParaRPr lang="sv-SE" sz="1200" dirty="0"/>
        </a:p>
      </dgm:t>
    </dgm:pt>
    <dgm:pt modelId="{09FD579F-5348-43D5-A7CE-94B2B2312F17}" type="parTrans" cxnId="{193B36C0-9BFB-4737-97EC-1FFEA8041D72}">
      <dgm:prSet/>
      <dgm:spPr/>
      <dgm:t>
        <a:bodyPr/>
        <a:lstStyle/>
        <a:p>
          <a:endParaRPr lang="sv-SE"/>
        </a:p>
      </dgm:t>
    </dgm:pt>
    <dgm:pt modelId="{E0E17283-6C17-40D5-86EF-CAD9FA515D53}" type="sibTrans" cxnId="{193B36C0-9BFB-4737-97EC-1FFEA8041D72}">
      <dgm:prSet/>
      <dgm:spPr/>
      <dgm:t>
        <a:bodyPr/>
        <a:lstStyle/>
        <a:p>
          <a:endParaRPr lang="sv-SE"/>
        </a:p>
      </dgm:t>
    </dgm:pt>
    <dgm:pt modelId="{D572216C-04B6-479A-9B53-A0C17DC1FF9A}" type="pres">
      <dgm:prSet presAssocID="{782C9C48-09EC-4617-9DBA-119CB5E7D859}" presName="Name0" presStyleCnt="0">
        <dgm:presLayoutVars>
          <dgm:chPref val="3"/>
          <dgm:dir/>
          <dgm:animLvl val="lvl"/>
          <dgm:resizeHandles/>
        </dgm:presLayoutVars>
      </dgm:prSet>
      <dgm:spPr/>
      <dgm:t>
        <a:bodyPr/>
        <a:lstStyle/>
        <a:p>
          <a:endParaRPr lang="sv-SE"/>
        </a:p>
      </dgm:t>
    </dgm:pt>
    <dgm:pt modelId="{9CE70632-60C8-40E4-998F-E60B6F462EE8}" type="pres">
      <dgm:prSet presAssocID="{13293EFC-C22A-4FC0-A663-3F639F372F6F}" presName="horFlow" presStyleCnt="0"/>
      <dgm:spPr/>
      <dgm:t>
        <a:bodyPr/>
        <a:lstStyle/>
        <a:p>
          <a:endParaRPr lang="sv-SE"/>
        </a:p>
      </dgm:t>
    </dgm:pt>
    <dgm:pt modelId="{937D4A58-D40C-4728-9E6D-CB163FBDF037}" type="pres">
      <dgm:prSet presAssocID="{13293EFC-C22A-4FC0-A663-3F639F372F6F}" presName="bigChev" presStyleLbl="node1" presStyleIdx="0" presStyleCnt="1" custLinFactNeighborX="-20964" custLinFactNeighborY="2498"/>
      <dgm:spPr/>
      <dgm:t>
        <a:bodyPr/>
        <a:lstStyle/>
        <a:p>
          <a:endParaRPr lang="sv-SE"/>
        </a:p>
      </dgm:t>
    </dgm:pt>
  </dgm:ptLst>
  <dgm:cxnLst>
    <dgm:cxn modelId="{19A13D8D-3AA0-4738-A994-67530F2EB442}" type="presOf" srcId="{782C9C48-09EC-4617-9DBA-119CB5E7D859}" destId="{D572216C-04B6-479A-9B53-A0C17DC1FF9A}" srcOrd="0" destOrd="0" presId="urn:microsoft.com/office/officeart/2005/8/layout/lProcess3"/>
    <dgm:cxn modelId="{193B36C0-9BFB-4737-97EC-1FFEA8041D72}" srcId="{782C9C48-09EC-4617-9DBA-119CB5E7D859}" destId="{13293EFC-C22A-4FC0-A663-3F639F372F6F}" srcOrd="0" destOrd="0" parTransId="{09FD579F-5348-43D5-A7CE-94B2B2312F17}" sibTransId="{E0E17283-6C17-40D5-86EF-CAD9FA515D53}"/>
    <dgm:cxn modelId="{21D95A4B-570E-4EF2-9D31-DA88D3BF9F50}" type="presOf" srcId="{13293EFC-C22A-4FC0-A663-3F639F372F6F}" destId="{937D4A58-D40C-4728-9E6D-CB163FBDF037}" srcOrd="0" destOrd="0" presId="urn:microsoft.com/office/officeart/2005/8/layout/lProcess3"/>
    <dgm:cxn modelId="{C8963C8D-EED4-4D56-92BA-9D999B9DB3C3}" type="presParOf" srcId="{D572216C-04B6-479A-9B53-A0C17DC1FF9A}" destId="{9CE70632-60C8-40E4-998F-E60B6F462EE8}" srcOrd="0" destOrd="0" presId="urn:microsoft.com/office/officeart/2005/8/layout/lProcess3"/>
    <dgm:cxn modelId="{FA36BE7D-4254-4F4A-97BB-21FBBF317C42}" type="presParOf" srcId="{9CE70632-60C8-40E4-998F-E60B6F462EE8}" destId="{937D4A58-D40C-4728-9E6D-CB163FBDF037}" srcOrd="0" destOrd="0" presId="urn:microsoft.com/office/officeart/2005/8/layout/lProcess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BC5C8A9-C0F7-4174-9333-9B7CD710026E}" type="doc">
      <dgm:prSet loTypeId="urn:microsoft.com/office/officeart/2005/8/layout/lProcess3" loCatId="process" qsTypeId="urn:microsoft.com/office/officeart/2005/8/quickstyle/simple1" qsCatId="simple" csTypeId="urn:microsoft.com/office/officeart/2005/8/colors/accent2_2" csCatId="accent2" phldr="1"/>
      <dgm:spPr/>
      <dgm:t>
        <a:bodyPr/>
        <a:lstStyle/>
        <a:p>
          <a:endParaRPr lang="sv-SE"/>
        </a:p>
      </dgm:t>
    </dgm:pt>
    <dgm:pt modelId="{5F1BD8C8-FE9E-4D2B-96AB-69D57C8EF237}">
      <dgm:prSet custT="1"/>
      <dgm:spPr/>
      <dgm:t>
        <a:bodyPr/>
        <a:lstStyle/>
        <a:p>
          <a:pPr rtl="0"/>
          <a:r>
            <a:rPr lang="en-GB" sz="1100" dirty="0" smtClean="0"/>
            <a:t>YEAR 2</a:t>
          </a:r>
          <a:endParaRPr lang="sv-SE" sz="1100" dirty="0"/>
        </a:p>
      </dgm:t>
    </dgm:pt>
    <dgm:pt modelId="{985C5414-C7D4-4157-AC09-ED12BE3EA03D}" type="parTrans" cxnId="{8F502378-77B4-4DA3-A478-954BDBEB4F9F}">
      <dgm:prSet/>
      <dgm:spPr/>
      <dgm:t>
        <a:bodyPr/>
        <a:lstStyle/>
        <a:p>
          <a:endParaRPr lang="sv-SE"/>
        </a:p>
      </dgm:t>
    </dgm:pt>
    <dgm:pt modelId="{B9CB196A-8E43-4576-BE95-ACAACF4FDEE0}" type="sibTrans" cxnId="{8F502378-77B4-4DA3-A478-954BDBEB4F9F}">
      <dgm:prSet/>
      <dgm:spPr/>
      <dgm:t>
        <a:bodyPr/>
        <a:lstStyle/>
        <a:p>
          <a:endParaRPr lang="sv-SE"/>
        </a:p>
      </dgm:t>
    </dgm:pt>
    <dgm:pt modelId="{3343DA13-4654-4707-87A6-31662BF6382A}" type="pres">
      <dgm:prSet presAssocID="{4BC5C8A9-C0F7-4174-9333-9B7CD710026E}" presName="Name0" presStyleCnt="0">
        <dgm:presLayoutVars>
          <dgm:chPref val="3"/>
          <dgm:dir/>
          <dgm:animLvl val="lvl"/>
          <dgm:resizeHandles/>
        </dgm:presLayoutVars>
      </dgm:prSet>
      <dgm:spPr/>
      <dgm:t>
        <a:bodyPr/>
        <a:lstStyle/>
        <a:p>
          <a:endParaRPr lang="sv-SE"/>
        </a:p>
      </dgm:t>
    </dgm:pt>
    <dgm:pt modelId="{2855DEEE-5AE7-43F5-A86F-81E52DC82653}" type="pres">
      <dgm:prSet presAssocID="{5F1BD8C8-FE9E-4D2B-96AB-69D57C8EF237}" presName="horFlow" presStyleCnt="0"/>
      <dgm:spPr/>
      <dgm:t>
        <a:bodyPr/>
        <a:lstStyle/>
        <a:p>
          <a:endParaRPr lang="sv-SE"/>
        </a:p>
      </dgm:t>
    </dgm:pt>
    <dgm:pt modelId="{48D23147-4AF1-4916-B8AD-7C320741404B}" type="pres">
      <dgm:prSet presAssocID="{5F1BD8C8-FE9E-4D2B-96AB-69D57C8EF237}" presName="bigChev" presStyleLbl="node1" presStyleIdx="0" presStyleCnt="1" custLinFactNeighborX="-20965" custLinFactNeighborY="-3090"/>
      <dgm:spPr/>
      <dgm:t>
        <a:bodyPr/>
        <a:lstStyle/>
        <a:p>
          <a:endParaRPr lang="sv-SE"/>
        </a:p>
      </dgm:t>
    </dgm:pt>
  </dgm:ptLst>
  <dgm:cxnLst>
    <dgm:cxn modelId="{8F502378-77B4-4DA3-A478-954BDBEB4F9F}" srcId="{4BC5C8A9-C0F7-4174-9333-9B7CD710026E}" destId="{5F1BD8C8-FE9E-4D2B-96AB-69D57C8EF237}" srcOrd="0" destOrd="0" parTransId="{985C5414-C7D4-4157-AC09-ED12BE3EA03D}" sibTransId="{B9CB196A-8E43-4576-BE95-ACAACF4FDEE0}"/>
    <dgm:cxn modelId="{B8EB952A-93E6-4C79-9AD6-8B63271A062A}" type="presOf" srcId="{5F1BD8C8-FE9E-4D2B-96AB-69D57C8EF237}" destId="{48D23147-4AF1-4916-B8AD-7C320741404B}" srcOrd="0" destOrd="0" presId="urn:microsoft.com/office/officeart/2005/8/layout/lProcess3"/>
    <dgm:cxn modelId="{54B1C870-CDA9-4C43-BBAA-11A9B35C4A9E}" type="presOf" srcId="{4BC5C8A9-C0F7-4174-9333-9B7CD710026E}" destId="{3343DA13-4654-4707-87A6-31662BF6382A}" srcOrd="0" destOrd="0" presId="urn:microsoft.com/office/officeart/2005/8/layout/lProcess3"/>
    <dgm:cxn modelId="{50BBD41E-97E1-4E1C-AA13-CE6E6BD9D330}" type="presParOf" srcId="{3343DA13-4654-4707-87A6-31662BF6382A}" destId="{2855DEEE-5AE7-43F5-A86F-81E52DC82653}" srcOrd="0" destOrd="0" presId="urn:microsoft.com/office/officeart/2005/8/layout/lProcess3"/>
    <dgm:cxn modelId="{E723A620-1516-448C-AE48-F8D972DD549F}" type="presParOf" srcId="{2855DEEE-5AE7-43F5-A86F-81E52DC82653}" destId="{48D23147-4AF1-4916-B8AD-7C320741404B}" srcOrd="0" destOrd="0" presId="urn:microsoft.com/office/officeart/2005/8/layout/lProcess3"/>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080D084-6FDE-44DE-823B-48B28BE959C7}" type="doc">
      <dgm:prSet loTypeId="urn:microsoft.com/office/officeart/2005/8/layout/hProcess9" loCatId="process" qsTypeId="urn:microsoft.com/office/officeart/2005/8/quickstyle/simple3" qsCatId="simple" csTypeId="urn:microsoft.com/office/officeart/2005/8/colors/colorful1" csCatId="colorful" phldr="1"/>
      <dgm:spPr/>
    </dgm:pt>
    <dgm:pt modelId="{C67F4274-A698-4F9D-9CEC-9B62AC9177B7}">
      <dgm:prSet phldrT="[Text]"/>
      <dgm:spPr/>
      <dgm:t>
        <a:bodyPr/>
        <a:lstStyle/>
        <a:p>
          <a:r>
            <a:rPr lang="sv-SE" dirty="0" smtClean="0"/>
            <a:t>International </a:t>
          </a:r>
          <a:r>
            <a:rPr lang="sv-SE" dirty="0"/>
            <a:t>panel</a:t>
          </a:r>
        </a:p>
      </dgm:t>
    </dgm:pt>
    <dgm:pt modelId="{52AC7AB9-E499-4005-9C84-05445803CC9A}" type="parTrans" cxnId="{92624A19-9234-44D5-A3A1-EFB2F3F02021}">
      <dgm:prSet/>
      <dgm:spPr/>
      <dgm:t>
        <a:bodyPr/>
        <a:lstStyle/>
        <a:p>
          <a:endParaRPr lang="sv-SE"/>
        </a:p>
      </dgm:t>
    </dgm:pt>
    <dgm:pt modelId="{FDC3A4A9-9F3C-4AAD-BE28-827F9740496D}" type="sibTrans" cxnId="{92624A19-9234-44D5-A3A1-EFB2F3F02021}">
      <dgm:prSet/>
      <dgm:spPr/>
      <dgm:t>
        <a:bodyPr/>
        <a:lstStyle/>
        <a:p>
          <a:endParaRPr lang="sv-SE"/>
        </a:p>
      </dgm:t>
    </dgm:pt>
    <dgm:pt modelId="{4C1C4E47-FD0A-44C5-9708-46C7424A29A2}">
      <dgm:prSet phldrT="[Text]"/>
      <dgm:spPr/>
      <dgm:t>
        <a:bodyPr/>
        <a:lstStyle/>
        <a:p>
          <a:r>
            <a:rPr lang="sv-SE" dirty="0" err="1"/>
            <a:t>RFIs</a:t>
          </a:r>
          <a:r>
            <a:rPr lang="sv-SE" dirty="0"/>
            <a:t> </a:t>
          </a:r>
          <a:r>
            <a:rPr lang="sv-SE" dirty="0" err="1" smtClean="0"/>
            <a:t>adisory</a:t>
          </a:r>
          <a:r>
            <a:rPr lang="sv-SE" dirty="0" smtClean="0"/>
            <a:t> panels</a:t>
          </a:r>
          <a:endParaRPr lang="sv-SE" dirty="0"/>
        </a:p>
      </dgm:t>
    </dgm:pt>
    <dgm:pt modelId="{5EB1F9D7-B282-43A5-A3B8-0788D3B593AE}" type="parTrans" cxnId="{20496FED-A341-401F-8737-DA78CC3E6462}">
      <dgm:prSet/>
      <dgm:spPr/>
      <dgm:t>
        <a:bodyPr/>
        <a:lstStyle/>
        <a:p>
          <a:endParaRPr lang="sv-SE"/>
        </a:p>
      </dgm:t>
    </dgm:pt>
    <dgm:pt modelId="{3366EC76-DA89-4BCD-A4EF-68B82E7DBE1E}" type="sibTrans" cxnId="{20496FED-A341-401F-8737-DA78CC3E6462}">
      <dgm:prSet/>
      <dgm:spPr/>
      <dgm:t>
        <a:bodyPr/>
        <a:lstStyle/>
        <a:p>
          <a:endParaRPr lang="sv-SE"/>
        </a:p>
      </dgm:t>
    </dgm:pt>
    <dgm:pt modelId="{A13D1222-6FBF-4A9A-97A4-3BE0B8407249}">
      <dgm:prSet phldrT="[Text]"/>
      <dgm:spPr/>
      <dgm:t>
        <a:bodyPr/>
        <a:lstStyle/>
        <a:p>
          <a:r>
            <a:rPr lang="sv-SE" dirty="0" smtClean="0"/>
            <a:t>Decision RFI</a:t>
          </a:r>
          <a:endParaRPr lang="sv-SE" dirty="0"/>
        </a:p>
      </dgm:t>
    </dgm:pt>
    <dgm:pt modelId="{C5C96EB3-1B40-4E79-9FDD-D24439F57AE1}" type="parTrans" cxnId="{A6AC5991-6A8A-49D9-91CE-3B1D28CED804}">
      <dgm:prSet/>
      <dgm:spPr/>
      <dgm:t>
        <a:bodyPr/>
        <a:lstStyle/>
        <a:p>
          <a:endParaRPr lang="sv-SE"/>
        </a:p>
      </dgm:t>
    </dgm:pt>
    <dgm:pt modelId="{4F7E6E20-0EA2-4F98-A9A3-B81C00FD0751}" type="sibTrans" cxnId="{A6AC5991-6A8A-49D9-91CE-3B1D28CED804}">
      <dgm:prSet/>
      <dgm:spPr/>
      <dgm:t>
        <a:bodyPr/>
        <a:lstStyle/>
        <a:p>
          <a:endParaRPr lang="sv-SE"/>
        </a:p>
      </dgm:t>
    </dgm:pt>
    <dgm:pt modelId="{27138957-A6DE-4620-89A5-D2A05BA90D48}" type="pres">
      <dgm:prSet presAssocID="{E080D084-6FDE-44DE-823B-48B28BE959C7}" presName="CompostProcess" presStyleCnt="0">
        <dgm:presLayoutVars>
          <dgm:dir/>
          <dgm:resizeHandles val="exact"/>
        </dgm:presLayoutVars>
      </dgm:prSet>
      <dgm:spPr/>
    </dgm:pt>
    <dgm:pt modelId="{831A3366-442E-4F94-BCE6-5C822169D503}" type="pres">
      <dgm:prSet presAssocID="{E080D084-6FDE-44DE-823B-48B28BE959C7}" presName="arrow" presStyleLbl="bgShp" presStyleIdx="0" presStyleCnt="1"/>
      <dgm:spPr/>
    </dgm:pt>
    <dgm:pt modelId="{3E81E89E-3F23-48DD-B638-E8B9ADEB5DFD}" type="pres">
      <dgm:prSet presAssocID="{E080D084-6FDE-44DE-823B-48B28BE959C7}" presName="linearProcess" presStyleCnt="0"/>
      <dgm:spPr/>
    </dgm:pt>
    <dgm:pt modelId="{2DC212DE-2FD2-4332-B676-AC04082A94B5}" type="pres">
      <dgm:prSet presAssocID="{C67F4274-A698-4F9D-9CEC-9B62AC9177B7}" presName="textNode" presStyleLbl="node1" presStyleIdx="0" presStyleCnt="3">
        <dgm:presLayoutVars>
          <dgm:bulletEnabled val="1"/>
        </dgm:presLayoutVars>
      </dgm:prSet>
      <dgm:spPr/>
      <dgm:t>
        <a:bodyPr/>
        <a:lstStyle/>
        <a:p>
          <a:endParaRPr lang="sv-SE"/>
        </a:p>
      </dgm:t>
    </dgm:pt>
    <dgm:pt modelId="{4C9723A2-EFB8-40E3-91DD-211716284380}" type="pres">
      <dgm:prSet presAssocID="{FDC3A4A9-9F3C-4AAD-BE28-827F9740496D}" presName="sibTrans" presStyleCnt="0"/>
      <dgm:spPr/>
    </dgm:pt>
    <dgm:pt modelId="{5A6B64C4-4E15-4361-B79A-C9CE9C8405A5}" type="pres">
      <dgm:prSet presAssocID="{4C1C4E47-FD0A-44C5-9708-46C7424A29A2}" presName="textNode" presStyleLbl="node1" presStyleIdx="1" presStyleCnt="3">
        <dgm:presLayoutVars>
          <dgm:bulletEnabled val="1"/>
        </dgm:presLayoutVars>
      </dgm:prSet>
      <dgm:spPr/>
      <dgm:t>
        <a:bodyPr/>
        <a:lstStyle/>
        <a:p>
          <a:endParaRPr lang="sv-SE"/>
        </a:p>
      </dgm:t>
    </dgm:pt>
    <dgm:pt modelId="{ADD49C51-FDAF-44BE-95AD-D4BEF2A52CA9}" type="pres">
      <dgm:prSet presAssocID="{3366EC76-DA89-4BCD-A4EF-68B82E7DBE1E}" presName="sibTrans" presStyleCnt="0"/>
      <dgm:spPr/>
    </dgm:pt>
    <dgm:pt modelId="{6CE7F019-7E74-4C7C-BB7B-234C216C63F7}" type="pres">
      <dgm:prSet presAssocID="{A13D1222-6FBF-4A9A-97A4-3BE0B8407249}" presName="textNode" presStyleLbl="node1" presStyleIdx="2" presStyleCnt="3">
        <dgm:presLayoutVars>
          <dgm:bulletEnabled val="1"/>
        </dgm:presLayoutVars>
      </dgm:prSet>
      <dgm:spPr/>
      <dgm:t>
        <a:bodyPr/>
        <a:lstStyle/>
        <a:p>
          <a:endParaRPr lang="sv-SE"/>
        </a:p>
      </dgm:t>
    </dgm:pt>
  </dgm:ptLst>
  <dgm:cxnLst>
    <dgm:cxn modelId="{20496FED-A341-401F-8737-DA78CC3E6462}" srcId="{E080D084-6FDE-44DE-823B-48B28BE959C7}" destId="{4C1C4E47-FD0A-44C5-9708-46C7424A29A2}" srcOrd="1" destOrd="0" parTransId="{5EB1F9D7-B282-43A5-A3B8-0788D3B593AE}" sibTransId="{3366EC76-DA89-4BCD-A4EF-68B82E7DBE1E}"/>
    <dgm:cxn modelId="{2805D123-2988-48EE-B94A-232E90DDB7DD}" type="presOf" srcId="{E080D084-6FDE-44DE-823B-48B28BE959C7}" destId="{27138957-A6DE-4620-89A5-D2A05BA90D48}" srcOrd="0" destOrd="0" presId="urn:microsoft.com/office/officeart/2005/8/layout/hProcess9"/>
    <dgm:cxn modelId="{92624A19-9234-44D5-A3A1-EFB2F3F02021}" srcId="{E080D084-6FDE-44DE-823B-48B28BE959C7}" destId="{C67F4274-A698-4F9D-9CEC-9B62AC9177B7}" srcOrd="0" destOrd="0" parTransId="{52AC7AB9-E499-4005-9C84-05445803CC9A}" sibTransId="{FDC3A4A9-9F3C-4AAD-BE28-827F9740496D}"/>
    <dgm:cxn modelId="{015CB4D6-9227-4F61-AAF5-173513997B5A}" type="presOf" srcId="{4C1C4E47-FD0A-44C5-9708-46C7424A29A2}" destId="{5A6B64C4-4E15-4361-B79A-C9CE9C8405A5}" srcOrd="0" destOrd="0" presId="urn:microsoft.com/office/officeart/2005/8/layout/hProcess9"/>
    <dgm:cxn modelId="{A6AC5991-6A8A-49D9-91CE-3B1D28CED804}" srcId="{E080D084-6FDE-44DE-823B-48B28BE959C7}" destId="{A13D1222-6FBF-4A9A-97A4-3BE0B8407249}" srcOrd="2" destOrd="0" parTransId="{C5C96EB3-1B40-4E79-9FDD-D24439F57AE1}" sibTransId="{4F7E6E20-0EA2-4F98-A9A3-B81C00FD0751}"/>
    <dgm:cxn modelId="{E0B09727-52C4-4A2A-889E-1C8B8D65C5B5}" type="presOf" srcId="{C67F4274-A698-4F9D-9CEC-9B62AC9177B7}" destId="{2DC212DE-2FD2-4332-B676-AC04082A94B5}" srcOrd="0" destOrd="0" presId="urn:microsoft.com/office/officeart/2005/8/layout/hProcess9"/>
    <dgm:cxn modelId="{5886B678-EE3E-4144-ABB6-67E00A02C77D}" type="presOf" srcId="{A13D1222-6FBF-4A9A-97A4-3BE0B8407249}" destId="{6CE7F019-7E74-4C7C-BB7B-234C216C63F7}" srcOrd="0" destOrd="0" presId="urn:microsoft.com/office/officeart/2005/8/layout/hProcess9"/>
    <dgm:cxn modelId="{3AB19076-910C-4C4E-9AB0-7190178022A3}" type="presParOf" srcId="{27138957-A6DE-4620-89A5-D2A05BA90D48}" destId="{831A3366-442E-4F94-BCE6-5C822169D503}" srcOrd="0" destOrd="0" presId="urn:microsoft.com/office/officeart/2005/8/layout/hProcess9"/>
    <dgm:cxn modelId="{61E4D7B2-57C5-471C-80AD-036FC93C04C2}" type="presParOf" srcId="{27138957-A6DE-4620-89A5-D2A05BA90D48}" destId="{3E81E89E-3F23-48DD-B638-E8B9ADEB5DFD}" srcOrd="1" destOrd="0" presId="urn:microsoft.com/office/officeart/2005/8/layout/hProcess9"/>
    <dgm:cxn modelId="{7C40C96C-0055-465A-BB97-A0EAE1A230E1}" type="presParOf" srcId="{3E81E89E-3F23-48DD-B638-E8B9ADEB5DFD}" destId="{2DC212DE-2FD2-4332-B676-AC04082A94B5}" srcOrd="0" destOrd="0" presId="urn:microsoft.com/office/officeart/2005/8/layout/hProcess9"/>
    <dgm:cxn modelId="{25A5477E-FC15-45E2-829B-22A6A6A7EB26}" type="presParOf" srcId="{3E81E89E-3F23-48DD-B638-E8B9ADEB5DFD}" destId="{4C9723A2-EFB8-40E3-91DD-211716284380}" srcOrd="1" destOrd="0" presId="urn:microsoft.com/office/officeart/2005/8/layout/hProcess9"/>
    <dgm:cxn modelId="{3CD1350B-22ED-4B3A-AF74-31A6851762B7}" type="presParOf" srcId="{3E81E89E-3F23-48DD-B638-E8B9ADEB5DFD}" destId="{5A6B64C4-4E15-4361-B79A-C9CE9C8405A5}" srcOrd="2" destOrd="0" presId="urn:microsoft.com/office/officeart/2005/8/layout/hProcess9"/>
    <dgm:cxn modelId="{66C58E4C-DDD2-497D-8857-F7D21C5064D1}" type="presParOf" srcId="{3E81E89E-3F23-48DD-B638-E8B9ADEB5DFD}" destId="{ADD49C51-FDAF-44BE-95AD-D4BEF2A52CA9}" srcOrd="3" destOrd="0" presId="urn:microsoft.com/office/officeart/2005/8/layout/hProcess9"/>
    <dgm:cxn modelId="{023F64D2-5A93-4211-87F5-F9CF95B92E7C}" type="presParOf" srcId="{3E81E89E-3F23-48DD-B638-E8B9ADEB5DFD}" destId="{6CE7F019-7E74-4C7C-BB7B-234C216C63F7}"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3D2453-5399-4BFE-B11C-FFF460515172}">
      <dsp:nvSpPr>
        <dsp:cNvPr id="0" name=""/>
        <dsp:cNvSpPr/>
      </dsp:nvSpPr>
      <dsp:spPr>
        <a:xfrm>
          <a:off x="9744" y="0"/>
          <a:ext cx="2392848" cy="2412268"/>
        </a:xfrm>
        <a:prstGeom prst="roundRect">
          <a:avLst>
            <a:gd name="adj" fmla="val 5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lvl="0" algn="r" defTabSz="711200">
            <a:lnSpc>
              <a:spcPct val="90000"/>
            </a:lnSpc>
            <a:spcBef>
              <a:spcPct val="0"/>
            </a:spcBef>
            <a:spcAft>
              <a:spcPct val="35000"/>
            </a:spcAft>
          </a:pPr>
          <a:r>
            <a:rPr lang="sv-SE" sz="1600" kern="1200" dirty="0" err="1" smtClean="0"/>
            <a:t>Needs</a:t>
          </a:r>
          <a:r>
            <a:rPr lang="sv-SE" sz="1600" kern="1200" dirty="0" smtClean="0"/>
            <a:t> </a:t>
          </a:r>
          <a:r>
            <a:rPr lang="sv-SE" sz="1600" kern="1200" dirty="0" err="1" smtClean="0"/>
            <a:t>inventory</a:t>
          </a:r>
          <a:endParaRPr lang="sv-SE" sz="1600" kern="1200" dirty="0"/>
        </a:p>
      </dsp:txBody>
      <dsp:txXfrm rot="16200000">
        <a:off x="-740000" y="749745"/>
        <a:ext cx="1978059" cy="478569"/>
      </dsp:txXfrm>
    </dsp:sp>
    <dsp:sp modelId="{51209701-0D4A-4549-95F0-3440909B4728}">
      <dsp:nvSpPr>
        <dsp:cNvPr id="0" name=""/>
        <dsp:cNvSpPr/>
      </dsp:nvSpPr>
      <dsp:spPr>
        <a:xfrm>
          <a:off x="488314" y="0"/>
          <a:ext cx="1782671" cy="241226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r>
            <a:rPr lang="sv-SE" sz="1600" b="1" kern="1200" dirty="0" err="1" smtClean="0"/>
            <a:t>Needs</a:t>
          </a:r>
          <a:r>
            <a:rPr lang="sv-SE" sz="1600" b="1" kern="1200" dirty="0" smtClean="0"/>
            <a:t> for </a:t>
          </a:r>
          <a:r>
            <a:rPr lang="sv-SE" sz="1600" b="1" kern="1200" dirty="0" err="1" smtClean="0"/>
            <a:t>infrastructures</a:t>
          </a:r>
          <a:r>
            <a:rPr lang="sv-SE" sz="1600" b="1" kern="1200" dirty="0" smtClean="0"/>
            <a:t> </a:t>
          </a:r>
          <a:r>
            <a:rPr lang="sv-SE" sz="1600" b="1" kern="1200" dirty="0" err="1" smtClean="0"/>
            <a:t>suggested</a:t>
          </a:r>
          <a:r>
            <a:rPr lang="sv-SE" sz="1600" b="1" kern="1200" dirty="0" smtClean="0"/>
            <a:t> by:</a:t>
          </a:r>
          <a:endParaRPr lang="sv-SE" sz="1600" b="1" kern="1200" dirty="0"/>
        </a:p>
        <a:p>
          <a:pPr lvl="0" algn="l" defTabSz="711200">
            <a:lnSpc>
              <a:spcPct val="90000"/>
            </a:lnSpc>
            <a:spcBef>
              <a:spcPct val="0"/>
            </a:spcBef>
            <a:spcAft>
              <a:spcPct val="35000"/>
            </a:spcAft>
          </a:pPr>
          <a:r>
            <a:rPr lang="sv-SE" sz="1600" kern="1200" dirty="0" smtClean="0"/>
            <a:t>-</a:t>
          </a:r>
          <a:r>
            <a:rPr lang="sv-SE" sz="1600" kern="1200" dirty="0" err="1" smtClean="0"/>
            <a:t>Universities</a:t>
          </a:r>
          <a:endParaRPr lang="sv-SE" sz="1600" kern="1200" dirty="0"/>
        </a:p>
        <a:p>
          <a:pPr lvl="0" algn="l" defTabSz="711200">
            <a:lnSpc>
              <a:spcPct val="90000"/>
            </a:lnSpc>
            <a:spcBef>
              <a:spcPct val="0"/>
            </a:spcBef>
            <a:spcAft>
              <a:spcPct val="35000"/>
            </a:spcAft>
          </a:pPr>
          <a:r>
            <a:rPr lang="sv-SE" sz="1600" kern="1200" dirty="0"/>
            <a:t>- </a:t>
          </a:r>
          <a:r>
            <a:rPr lang="sv-SE" sz="1600" kern="1200" dirty="0" err="1" smtClean="0"/>
            <a:t>Gov</a:t>
          </a:r>
          <a:r>
            <a:rPr lang="sv-SE" sz="1600" kern="1200" dirty="0" smtClean="0"/>
            <a:t> </a:t>
          </a:r>
          <a:r>
            <a:rPr lang="sv-SE" sz="1600" kern="1200" dirty="0" err="1" smtClean="0"/>
            <a:t>agencies</a:t>
          </a:r>
          <a:r>
            <a:rPr lang="sv-SE" sz="1600" kern="1200" dirty="0" smtClean="0"/>
            <a:t> </a:t>
          </a:r>
          <a:r>
            <a:rPr lang="sv-SE" sz="1600" kern="1200" dirty="0" err="1" smtClean="0"/>
            <a:t>which</a:t>
          </a:r>
          <a:r>
            <a:rPr lang="sv-SE" sz="1600" kern="1200" dirty="0" smtClean="0"/>
            <a:t> </a:t>
          </a:r>
          <a:r>
            <a:rPr lang="sv-SE" sz="1600" kern="1200" dirty="0" err="1" smtClean="0"/>
            <a:t>fund</a:t>
          </a:r>
          <a:r>
            <a:rPr lang="sv-SE" sz="1600" kern="1200" dirty="0" smtClean="0"/>
            <a:t> research</a:t>
          </a:r>
          <a:endParaRPr lang="sv-SE" sz="1600" kern="1200" dirty="0"/>
        </a:p>
        <a:p>
          <a:pPr lvl="0" algn="l" defTabSz="711200">
            <a:lnSpc>
              <a:spcPct val="90000"/>
            </a:lnSpc>
            <a:spcBef>
              <a:spcPct val="0"/>
            </a:spcBef>
            <a:spcAft>
              <a:spcPct val="35000"/>
            </a:spcAft>
          </a:pPr>
          <a:r>
            <a:rPr lang="sv-SE" sz="1600" kern="1200" dirty="0"/>
            <a:t>- </a:t>
          </a:r>
          <a:r>
            <a:rPr lang="sv-SE" sz="1600" kern="1200" dirty="0" smtClean="0"/>
            <a:t>Scientists</a:t>
          </a:r>
          <a:endParaRPr lang="sv-SE" sz="1600" kern="1200" dirty="0"/>
        </a:p>
      </dsp:txBody>
      <dsp:txXfrm>
        <a:off x="488314" y="0"/>
        <a:ext cx="1782671" cy="2412268"/>
      </dsp:txXfrm>
    </dsp:sp>
    <dsp:sp modelId="{AFFB02A9-72E3-43CD-A4C0-54150FA97FAF}">
      <dsp:nvSpPr>
        <dsp:cNvPr id="0" name=""/>
        <dsp:cNvSpPr/>
      </dsp:nvSpPr>
      <dsp:spPr>
        <a:xfrm>
          <a:off x="2477153" y="0"/>
          <a:ext cx="2392848" cy="2412268"/>
        </a:xfrm>
        <a:prstGeom prst="roundRect">
          <a:avLst>
            <a:gd name="adj" fmla="val 5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5438" rIns="97790" bIns="0" numCol="1" spcCol="1270" anchor="t" anchorCtr="0">
          <a:noAutofit/>
        </a:bodyPr>
        <a:lstStyle/>
        <a:p>
          <a:pPr lvl="0" algn="r" defTabSz="977900">
            <a:lnSpc>
              <a:spcPct val="90000"/>
            </a:lnSpc>
            <a:spcBef>
              <a:spcPct val="0"/>
            </a:spcBef>
            <a:spcAft>
              <a:spcPct val="35000"/>
            </a:spcAft>
          </a:pPr>
          <a:r>
            <a:rPr lang="sv-SE" sz="2200" kern="1200" dirty="0" err="1" smtClean="0"/>
            <a:t>Needs</a:t>
          </a:r>
          <a:r>
            <a:rPr lang="sv-SE" sz="2200" kern="1200" dirty="0" smtClean="0"/>
            <a:t> </a:t>
          </a:r>
          <a:r>
            <a:rPr lang="sv-SE" sz="2200" kern="1200" dirty="0" err="1" smtClean="0"/>
            <a:t>inventory</a:t>
          </a:r>
          <a:endParaRPr lang="sv-SE" sz="2200" kern="1200" dirty="0"/>
        </a:p>
      </dsp:txBody>
      <dsp:txXfrm rot="16200000">
        <a:off x="1727408" y="749745"/>
        <a:ext cx="1978059" cy="478569"/>
      </dsp:txXfrm>
    </dsp:sp>
    <dsp:sp modelId="{2B01D383-AB8D-469B-91BB-882FAD9B4C9D}">
      <dsp:nvSpPr>
        <dsp:cNvPr id="0" name=""/>
        <dsp:cNvSpPr/>
      </dsp:nvSpPr>
      <dsp:spPr>
        <a:xfrm rot="5400000">
          <a:off x="2311807" y="1889166"/>
          <a:ext cx="354622" cy="358927"/>
        </a:xfrm>
        <a:prstGeom prst="flowChartExtract">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F29367-A489-44C7-8745-35BB67CFBB62}">
      <dsp:nvSpPr>
        <dsp:cNvPr id="0" name=""/>
        <dsp:cNvSpPr/>
      </dsp:nvSpPr>
      <dsp:spPr>
        <a:xfrm>
          <a:off x="2955723" y="0"/>
          <a:ext cx="1782671" cy="241226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ts val="600"/>
            </a:spcAft>
          </a:pPr>
          <a:r>
            <a:rPr lang="sv-SE" sz="1600" b="1" kern="1200" dirty="0" err="1" smtClean="0"/>
            <a:t>Evaluated</a:t>
          </a:r>
          <a:r>
            <a:rPr lang="sv-SE" sz="1600" b="1" kern="1200" dirty="0" smtClean="0"/>
            <a:t> by:</a:t>
          </a:r>
          <a:endParaRPr lang="sv-SE" sz="1600" b="1" kern="1200" dirty="0"/>
        </a:p>
        <a:p>
          <a:pPr lvl="0" algn="l" defTabSz="711200">
            <a:lnSpc>
              <a:spcPct val="90000"/>
            </a:lnSpc>
            <a:spcBef>
              <a:spcPct val="0"/>
            </a:spcBef>
            <a:spcAft>
              <a:spcPts val="600"/>
            </a:spcAft>
          </a:pPr>
          <a:r>
            <a:rPr lang="sv-SE" sz="1600" kern="1200" dirty="0"/>
            <a:t>- </a:t>
          </a:r>
          <a:r>
            <a:rPr lang="sv-SE" sz="1600" kern="1200" dirty="0" err="1"/>
            <a:t>RFI:s</a:t>
          </a:r>
          <a:r>
            <a:rPr lang="sv-SE" sz="1600" kern="1200" dirty="0"/>
            <a:t> </a:t>
          </a:r>
          <a:r>
            <a:rPr lang="sv-SE" sz="1600" kern="1200" dirty="0" err="1" smtClean="0"/>
            <a:t>advisory</a:t>
          </a:r>
          <a:r>
            <a:rPr lang="sv-SE" sz="1600" kern="1200" dirty="0" smtClean="0"/>
            <a:t> panels</a:t>
          </a:r>
          <a:endParaRPr lang="sv-SE" sz="1600" kern="1200" dirty="0"/>
        </a:p>
        <a:p>
          <a:pPr lvl="0" algn="l" defTabSz="711200">
            <a:lnSpc>
              <a:spcPct val="90000"/>
            </a:lnSpc>
            <a:spcBef>
              <a:spcPct val="0"/>
            </a:spcBef>
            <a:spcAft>
              <a:spcPts val="600"/>
            </a:spcAft>
          </a:pPr>
          <a:r>
            <a:rPr lang="sv-SE" sz="1600" kern="1200" dirty="0"/>
            <a:t>- </a:t>
          </a:r>
          <a:r>
            <a:rPr lang="sv-SE" sz="1600" kern="1200" dirty="0" err="1" smtClean="0"/>
            <a:t>Scientific</a:t>
          </a:r>
          <a:r>
            <a:rPr lang="sv-SE" sz="1600" kern="1200" dirty="0" smtClean="0"/>
            <a:t> Councils </a:t>
          </a:r>
          <a:r>
            <a:rPr lang="sv-SE" sz="1600" kern="1200" dirty="0" err="1" smtClean="0"/>
            <a:t>of</a:t>
          </a:r>
          <a:r>
            <a:rPr lang="sv-SE" sz="1600" kern="1200" dirty="0" smtClean="0"/>
            <a:t>  VR</a:t>
          </a:r>
          <a:endParaRPr lang="sv-SE" sz="1600" kern="1200" dirty="0"/>
        </a:p>
        <a:p>
          <a:pPr lvl="0" algn="l" defTabSz="711200">
            <a:lnSpc>
              <a:spcPct val="90000"/>
            </a:lnSpc>
            <a:spcBef>
              <a:spcPct val="0"/>
            </a:spcBef>
            <a:spcAft>
              <a:spcPts val="600"/>
            </a:spcAft>
          </a:pPr>
          <a:r>
            <a:rPr lang="sv-SE" sz="1600" kern="1200" dirty="0"/>
            <a:t>- </a:t>
          </a:r>
          <a:r>
            <a:rPr lang="sv-SE" sz="1600" kern="1200" dirty="0" err="1" smtClean="0"/>
            <a:t>Universities</a:t>
          </a:r>
          <a:endParaRPr lang="sv-SE" sz="1600" kern="1200" dirty="0"/>
        </a:p>
      </dsp:txBody>
      <dsp:txXfrm>
        <a:off x="2955723" y="0"/>
        <a:ext cx="1782671" cy="2412268"/>
      </dsp:txXfrm>
    </dsp:sp>
    <dsp:sp modelId="{F62BB739-7A62-42AD-B7C7-97B627A7471D}">
      <dsp:nvSpPr>
        <dsp:cNvPr id="0" name=""/>
        <dsp:cNvSpPr/>
      </dsp:nvSpPr>
      <dsp:spPr>
        <a:xfrm>
          <a:off x="4953751" y="0"/>
          <a:ext cx="2392848" cy="2412268"/>
        </a:xfrm>
        <a:prstGeom prst="roundRect">
          <a:avLst>
            <a:gd name="adj" fmla="val 5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5438" rIns="97790" bIns="0" numCol="1" spcCol="1270" anchor="t" anchorCtr="0">
          <a:noAutofit/>
        </a:bodyPr>
        <a:lstStyle/>
        <a:p>
          <a:pPr lvl="0" algn="r" defTabSz="977900">
            <a:lnSpc>
              <a:spcPct val="90000"/>
            </a:lnSpc>
            <a:spcBef>
              <a:spcPct val="0"/>
            </a:spcBef>
            <a:spcAft>
              <a:spcPct val="35000"/>
            </a:spcAft>
          </a:pPr>
          <a:r>
            <a:rPr lang="sv-SE" sz="2200" kern="1200" dirty="0" err="1" smtClean="0"/>
            <a:t>Needs</a:t>
          </a:r>
          <a:r>
            <a:rPr lang="sv-SE" sz="2200" kern="1200" dirty="0" smtClean="0"/>
            <a:t> </a:t>
          </a:r>
          <a:r>
            <a:rPr lang="sv-SE" sz="2200" kern="1200" dirty="0" err="1" smtClean="0"/>
            <a:t>inventory</a:t>
          </a:r>
          <a:endParaRPr lang="sv-SE" sz="2200" kern="1200" dirty="0"/>
        </a:p>
      </dsp:txBody>
      <dsp:txXfrm rot="16200000">
        <a:off x="4204006" y="749745"/>
        <a:ext cx="1978059" cy="478569"/>
      </dsp:txXfrm>
    </dsp:sp>
    <dsp:sp modelId="{BFCAAB55-FA10-40A5-9E2E-EF67A32A4820}">
      <dsp:nvSpPr>
        <dsp:cNvPr id="0" name=""/>
        <dsp:cNvSpPr/>
      </dsp:nvSpPr>
      <dsp:spPr>
        <a:xfrm rot="5400000">
          <a:off x="4788404" y="1889166"/>
          <a:ext cx="354622" cy="358927"/>
        </a:xfrm>
        <a:prstGeom prst="flowChartExtract">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0F20F8-939C-4C36-9DED-C5262EB1DFE1}">
      <dsp:nvSpPr>
        <dsp:cNvPr id="0" name=""/>
        <dsp:cNvSpPr/>
      </dsp:nvSpPr>
      <dsp:spPr>
        <a:xfrm>
          <a:off x="5432321" y="0"/>
          <a:ext cx="1782671" cy="241226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r>
            <a:rPr lang="sv-SE" sz="1600" b="1" kern="1200" dirty="0" err="1" smtClean="0"/>
            <a:t>Decisions</a:t>
          </a:r>
          <a:r>
            <a:rPr lang="sv-SE" sz="1600" b="1" kern="1200" dirty="0" smtClean="0"/>
            <a:t> by RFI.</a:t>
          </a:r>
        </a:p>
        <a:p>
          <a:pPr lvl="0" algn="l" defTabSz="711200">
            <a:lnSpc>
              <a:spcPct val="90000"/>
            </a:lnSpc>
            <a:spcBef>
              <a:spcPct val="0"/>
            </a:spcBef>
            <a:spcAft>
              <a:spcPct val="35000"/>
            </a:spcAft>
          </a:pPr>
          <a:r>
            <a:rPr lang="sv-SE" sz="1600" b="0" kern="1200" dirty="0" err="1" smtClean="0"/>
            <a:t>Published</a:t>
          </a:r>
          <a:r>
            <a:rPr lang="sv-SE" sz="1600" b="0" kern="1200" dirty="0" smtClean="0"/>
            <a:t> in the </a:t>
          </a:r>
          <a:r>
            <a:rPr lang="sv-SE" sz="1600" b="0" kern="1200" dirty="0" err="1" smtClean="0"/>
            <a:t>appenidix</a:t>
          </a:r>
          <a:r>
            <a:rPr lang="sv-SE" sz="1600" b="0" kern="1200" dirty="0" smtClean="0"/>
            <a:t> to the Guide</a:t>
          </a:r>
          <a:endParaRPr lang="sv-SE" sz="1600" b="0" kern="1200" dirty="0"/>
        </a:p>
      </dsp:txBody>
      <dsp:txXfrm>
        <a:off x="5432321" y="0"/>
        <a:ext cx="1782671" cy="24122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00297-B44A-4CE8-96B2-6107D984BAEB}">
      <dsp:nvSpPr>
        <dsp:cNvPr id="0" name=""/>
        <dsp:cNvSpPr/>
      </dsp:nvSpPr>
      <dsp:spPr>
        <a:xfrm>
          <a:off x="3147" y="79363"/>
          <a:ext cx="1892952" cy="2271542"/>
        </a:xfrm>
        <a:prstGeom prst="roundRect">
          <a:avLst>
            <a:gd name="adj" fmla="val 5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lvl="0" algn="r" defTabSz="711200">
            <a:lnSpc>
              <a:spcPct val="90000"/>
            </a:lnSpc>
            <a:spcBef>
              <a:spcPct val="0"/>
            </a:spcBef>
            <a:spcAft>
              <a:spcPct val="35000"/>
            </a:spcAft>
          </a:pPr>
          <a:r>
            <a:rPr lang="sv-SE" sz="1600" kern="1200" dirty="0" smtClean="0"/>
            <a:t>Call</a:t>
          </a:r>
          <a:endParaRPr lang="sv-SE" sz="2600" kern="1200" dirty="0"/>
        </a:p>
      </dsp:txBody>
      <dsp:txXfrm rot="16200000">
        <a:off x="-738890" y="821400"/>
        <a:ext cx="1862665" cy="378590"/>
      </dsp:txXfrm>
    </dsp:sp>
    <dsp:sp modelId="{9CC764F2-2917-47DE-AF7D-6E3158E85F19}">
      <dsp:nvSpPr>
        <dsp:cNvPr id="0" name=""/>
        <dsp:cNvSpPr/>
      </dsp:nvSpPr>
      <dsp:spPr>
        <a:xfrm>
          <a:off x="381737" y="79363"/>
          <a:ext cx="1410249" cy="227154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sv-SE" sz="1400" b="1" kern="1200" dirty="0"/>
            <a:t>RFI </a:t>
          </a:r>
          <a:r>
            <a:rPr lang="sv-SE" sz="1400" b="1" kern="1200" dirty="0" err="1" smtClean="0"/>
            <a:t>decides</a:t>
          </a:r>
          <a:r>
            <a:rPr lang="sv-SE" sz="1400" b="1" kern="1200" dirty="0" smtClean="0"/>
            <a:t> on a call </a:t>
          </a:r>
          <a:r>
            <a:rPr lang="sv-SE" sz="1400" kern="1200" dirty="0" smtClean="0"/>
            <a:t>– </a:t>
          </a:r>
          <a:r>
            <a:rPr lang="sv-SE" sz="1400" kern="1200" dirty="0" err="1" smtClean="0"/>
            <a:t>prioritised</a:t>
          </a:r>
          <a:r>
            <a:rPr lang="sv-SE" sz="1400" kern="1200" dirty="0" smtClean="0"/>
            <a:t> </a:t>
          </a:r>
          <a:r>
            <a:rPr lang="sv-SE" sz="1400" kern="1200" dirty="0" err="1" smtClean="0"/>
            <a:t>infrastructure</a:t>
          </a:r>
          <a:r>
            <a:rPr lang="sv-SE" sz="1400" kern="1200" dirty="0" smtClean="0"/>
            <a:t> </a:t>
          </a:r>
          <a:r>
            <a:rPr lang="sv-SE" sz="1400" kern="1200" dirty="0" err="1" smtClean="0"/>
            <a:t>needs</a:t>
          </a:r>
          <a:r>
            <a:rPr lang="sv-SE" sz="1400" kern="1200" dirty="0" smtClean="0"/>
            <a:t> (2018: 14 RI)</a:t>
          </a:r>
          <a:endParaRPr lang="sv-SE" sz="1300" kern="1200" dirty="0"/>
        </a:p>
        <a:p>
          <a:pPr lvl="0" algn="l" defTabSz="622300">
            <a:lnSpc>
              <a:spcPct val="90000"/>
            </a:lnSpc>
            <a:spcBef>
              <a:spcPct val="0"/>
            </a:spcBef>
            <a:spcAft>
              <a:spcPct val="35000"/>
            </a:spcAft>
          </a:pPr>
          <a:r>
            <a:rPr lang="sv-SE" sz="1400" kern="1200" dirty="0" smtClean="0"/>
            <a:t>- </a:t>
          </a:r>
          <a:r>
            <a:rPr lang="sv-SE" sz="1400" kern="1200" dirty="0" err="1" smtClean="0"/>
            <a:t>Existing</a:t>
          </a:r>
          <a:r>
            <a:rPr lang="sv-SE" sz="1400" kern="1200" dirty="0" smtClean="0"/>
            <a:t> </a:t>
          </a:r>
          <a:r>
            <a:rPr lang="sv-SE" sz="1400" kern="1200" dirty="0" err="1" smtClean="0"/>
            <a:t>infrasructures</a:t>
          </a:r>
          <a:r>
            <a:rPr lang="sv-SE" sz="1400" kern="1200" dirty="0" smtClean="0"/>
            <a:t> </a:t>
          </a:r>
          <a:r>
            <a:rPr lang="sv-SE" sz="1400" kern="1200" dirty="0" err="1" smtClean="0"/>
            <a:t>where</a:t>
          </a:r>
          <a:r>
            <a:rPr lang="sv-SE" sz="1400" kern="1200" dirty="0" smtClean="0"/>
            <a:t> </a:t>
          </a:r>
          <a:r>
            <a:rPr lang="sv-SE" sz="1400" kern="1200" dirty="0" err="1" smtClean="0"/>
            <a:t>funding</a:t>
          </a:r>
          <a:r>
            <a:rPr lang="sv-SE" sz="1400" kern="1200" dirty="0" smtClean="0"/>
            <a:t> </a:t>
          </a:r>
          <a:r>
            <a:rPr lang="sv-SE" sz="1400" kern="1200" dirty="0" err="1" smtClean="0"/>
            <a:t>ends</a:t>
          </a:r>
          <a:r>
            <a:rPr lang="sv-SE" sz="1400" kern="1200" dirty="0" smtClean="0"/>
            <a:t> (2018: 14 RI)</a:t>
          </a:r>
        </a:p>
        <a:p>
          <a:pPr lvl="0" algn="l" defTabSz="622300">
            <a:lnSpc>
              <a:spcPct val="90000"/>
            </a:lnSpc>
            <a:spcBef>
              <a:spcPct val="0"/>
            </a:spcBef>
            <a:spcAft>
              <a:spcPct val="35000"/>
            </a:spcAft>
          </a:pPr>
          <a:endParaRPr lang="sv-SE" sz="1300" kern="1200" dirty="0"/>
        </a:p>
      </dsp:txBody>
      <dsp:txXfrm>
        <a:off x="381737" y="79363"/>
        <a:ext cx="1410249" cy="2271542"/>
      </dsp:txXfrm>
    </dsp:sp>
    <dsp:sp modelId="{6DF6419E-E1A9-4D60-9D06-6741661199B3}">
      <dsp:nvSpPr>
        <dsp:cNvPr id="0" name=""/>
        <dsp:cNvSpPr/>
      </dsp:nvSpPr>
      <dsp:spPr>
        <a:xfrm>
          <a:off x="1949802" y="79363"/>
          <a:ext cx="1892952" cy="2271542"/>
        </a:xfrm>
        <a:prstGeom prst="roundRect">
          <a:avLst>
            <a:gd name="adj" fmla="val 5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lvl="0" algn="r" defTabSz="711200">
            <a:lnSpc>
              <a:spcPct val="90000"/>
            </a:lnSpc>
            <a:spcBef>
              <a:spcPct val="0"/>
            </a:spcBef>
            <a:spcAft>
              <a:spcPct val="35000"/>
            </a:spcAft>
          </a:pPr>
          <a:r>
            <a:rPr lang="sv-SE" sz="1600" kern="1200" dirty="0" smtClean="0"/>
            <a:t>Call</a:t>
          </a:r>
          <a:endParaRPr lang="sv-SE" sz="1600" kern="1200" dirty="0"/>
        </a:p>
      </dsp:txBody>
      <dsp:txXfrm rot="16200000">
        <a:off x="1207765" y="821400"/>
        <a:ext cx="1862665" cy="378590"/>
      </dsp:txXfrm>
    </dsp:sp>
    <dsp:sp modelId="{7554B831-F7D9-4576-861C-E6AB1D668751}">
      <dsp:nvSpPr>
        <dsp:cNvPr id="0" name=""/>
        <dsp:cNvSpPr/>
      </dsp:nvSpPr>
      <dsp:spPr>
        <a:xfrm rot="5400000">
          <a:off x="1804933" y="1884374"/>
          <a:ext cx="333768" cy="283942"/>
        </a:xfrm>
        <a:prstGeom prst="flowChartExtra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4516F3-CB21-4F22-B62D-6A4892292731}">
      <dsp:nvSpPr>
        <dsp:cNvPr id="0" name=""/>
        <dsp:cNvSpPr/>
      </dsp:nvSpPr>
      <dsp:spPr>
        <a:xfrm>
          <a:off x="2328393" y="79363"/>
          <a:ext cx="1410249" cy="227154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sv-SE" sz="1400" b="1" kern="1200" dirty="0" err="1" smtClean="0"/>
            <a:t>Application</a:t>
          </a:r>
          <a:r>
            <a:rPr lang="sv-SE" sz="1400" b="1" kern="1200" dirty="0" smtClean="0"/>
            <a:t> by :</a:t>
          </a:r>
          <a:endParaRPr lang="sv-SE" sz="1400" b="1" kern="1200" dirty="0"/>
        </a:p>
        <a:p>
          <a:pPr lvl="0" algn="l" defTabSz="622300">
            <a:lnSpc>
              <a:spcPct val="90000"/>
            </a:lnSpc>
            <a:spcBef>
              <a:spcPct val="0"/>
            </a:spcBef>
            <a:spcAft>
              <a:spcPct val="35000"/>
            </a:spcAft>
          </a:pPr>
          <a:r>
            <a:rPr lang="sv-SE" sz="1400" b="1" kern="1200" dirty="0"/>
            <a:t>- </a:t>
          </a:r>
          <a:r>
            <a:rPr lang="sv-SE" sz="1400" b="0" kern="1200" dirty="0" err="1" smtClean="0"/>
            <a:t>Universities</a:t>
          </a:r>
          <a:endParaRPr lang="sv-SE" sz="1400" b="0" kern="1200" dirty="0"/>
        </a:p>
        <a:p>
          <a:pPr lvl="0" algn="l" defTabSz="622300">
            <a:lnSpc>
              <a:spcPct val="90000"/>
            </a:lnSpc>
            <a:spcBef>
              <a:spcPct val="0"/>
            </a:spcBef>
            <a:spcAft>
              <a:spcPct val="35000"/>
            </a:spcAft>
          </a:pPr>
          <a:r>
            <a:rPr lang="sv-SE" sz="1400" b="0" kern="1200" dirty="0"/>
            <a:t>- </a:t>
          </a:r>
          <a:r>
            <a:rPr lang="sv-SE" sz="1400" b="0" kern="1200" dirty="0" err="1" smtClean="0"/>
            <a:t>Gov</a:t>
          </a:r>
          <a:r>
            <a:rPr lang="sv-SE" sz="1400" b="0" kern="1200" dirty="0" smtClean="0"/>
            <a:t> </a:t>
          </a:r>
          <a:r>
            <a:rPr lang="sv-SE" sz="1400" kern="1200" dirty="0" err="1" smtClean="0"/>
            <a:t>agencies</a:t>
          </a:r>
          <a:endParaRPr lang="sv-SE" sz="1400" b="0" kern="1200" dirty="0"/>
        </a:p>
      </dsp:txBody>
      <dsp:txXfrm>
        <a:off x="2328393" y="79363"/>
        <a:ext cx="1410249" cy="2271542"/>
      </dsp:txXfrm>
    </dsp:sp>
    <dsp:sp modelId="{810F7A56-2F2C-4B69-BB49-29A8AF0208E4}">
      <dsp:nvSpPr>
        <dsp:cNvPr id="0" name=""/>
        <dsp:cNvSpPr/>
      </dsp:nvSpPr>
      <dsp:spPr>
        <a:xfrm>
          <a:off x="3921558" y="79363"/>
          <a:ext cx="1892952" cy="2271542"/>
        </a:xfrm>
        <a:prstGeom prst="roundRect">
          <a:avLst>
            <a:gd name="adj" fmla="val 5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lvl="0" algn="r" defTabSz="711200">
            <a:lnSpc>
              <a:spcPct val="90000"/>
            </a:lnSpc>
            <a:spcBef>
              <a:spcPct val="0"/>
            </a:spcBef>
            <a:spcAft>
              <a:spcPct val="35000"/>
            </a:spcAft>
          </a:pPr>
          <a:r>
            <a:rPr lang="sv-SE" sz="1600" kern="1200" dirty="0" smtClean="0"/>
            <a:t>Call</a:t>
          </a:r>
          <a:endParaRPr lang="sv-SE" sz="1600" kern="1200" dirty="0"/>
        </a:p>
      </dsp:txBody>
      <dsp:txXfrm rot="16200000">
        <a:off x="3179521" y="821400"/>
        <a:ext cx="1862665" cy="378590"/>
      </dsp:txXfrm>
    </dsp:sp>
    <dsp:sp modelId="{1622EAD9-A6ED-417B-82FE-A3802B2EB9B5}">
      <dsp:nvSpPr>
        <dsp:cNvPr id="0" name=""/>
        <dsp:cNvSpPr/>
      </dsp:nvSpPr>
      <dsp:spPr>
        <a:xfrm rot="5400000">
          <a:off x="3764139" y="1884374"/>
          <a:ext cx="333768" cy="283942"/>
        </a:xfrm>
        <a:prstGeom prst="flowChartExtra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1D374C-2AAD-4015-87DF-9BD105EC3A5C}">
      <dsp:nvSpPr>
        <dsp:cNvPr id="0" name=""/>
        <dsp:cNvSpPr/>
      </dsp:nvSpPr>
      <dsp:spPr>
        <a:xfrm>
          <a:off x="4300149" y="79363"/>
          <a:ext cx="1410249" cy="227154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ctr" defTabSz="800100">
            <a:lnSpc>
              <a:spcPct val="90000"/>
            </a:lnSpc>
            <a:spcBef>
              <a:spcPct val="0"/>
            </a:spcBef>
            <a:spcAft>
              <a:spcPts val="300"/>
            </a:spcAft>
          </a:pPr>
          <a:r>
            <a:rPr lang="sv-SE" sz="1800" b="1" kern="1200" dirty="0" err="1" smtClean="0"/>
            <a:t>Evaluate</a:t>
          </a:r>
          <a:r>
            <a:rPr lang="sv-SE" sz="1800" b="1" kern="1200" dirty="0" smtClean="0"/>
            <a:t> </a:t>
          </a:r>
          <a:r>
            <a:rPr lang="sv-SE" sz="1800" b="1" kern="1200" dirty="0" err="1" smtClean="0"/>
            <a:t>proposals</a:t>
          </a:r>
          <a:endParaRPr lang="sv-SE" sz="1800" b="1" kern="1200" dirty="0"/>
        </a:p>
        <a:p>
          <a:pPr lvl="0" algn="l" defTabSz="800100">
            <a:lnSpc>
              <a:spcPct val="90000"/>
            </a:lnSpc>
            <a:spcBef>
              <a:spcPct val="0"/>
            </a:spcBef>
            <a:spcAft>
              <a:spcPts val="300"/>
            </a:spcAft>
          </a:pPr>
          <a:r>
            <a:rPr lang="sv-SE" sz="1800" b="0" kern="1200" dirty="0"/>
            <a:t>- </a:t>
          </a:r>
          <a:r>
            <a:rPr lang="sv-SE" sz="1400" b="0" kern="1200" dirty="0" smtClean="0"/>
            <a:t>International </a:t>
          </a:r>
          <a:r>
            <a:rPr lang="sv-SE" sz="1400" b="0" kern="1200" dirty="0"/>
            <a:t>panel</a:t>
          </a:r>
        </a:p>
        <a:p>
          <a:pPr lvl="0" algn="l" defTabSz="800100">
            <a:lnSpc>
              <a:spcPct val="90000"/>
            </a:lnSpc>
            <a:spcBef>
              <a:spcPct val="0"/>
            </a:spcBef>
            <a:spcAft>
              <a:spcPts val="300"/>
            </a:spcAft>
          </a:pPr>
          <a:r>
            <a:rPr lang="sv-SE" sz="1400" b="0" kern="1200" dirty="0"/>
            <a:t>- </a:t>
          </a:r>
          <a:r>
            <a:rPr lang="sv-SE" sz="1400" b="0" kern="1200" dirty="0" err="1"/>
            <a:t>RFI:s</a:t>
          </a:r>
          <a:r>
            <a:rPr lang="sv-SE" sz="1400" b="0" kern="1200" dirty="0"/>
            <a:t> </a:t>
          </a:r>
          <a:r>
            <a:rPr lang="sv-SE" sz="1400" b="0" kern="1200" dirty="0" err="1" smtClean="0"/>
            <a:t>advisory</a:t>
          </a:r>
          <a:r>
            <a:rPr lang="sv-SE" sz="1400" b="0" kern="1200" dirty="0" smtClean="0"/>
            <a:t> </a:t>
          </a:r>
          <a:r>
            <a:rPr lang="sv-SE" sz="1400" b="0" kern="1200" dirty="0" err="1" smtClean="0"/>
            <a:t>groups</a:t>
          </a:r>
          <a:endParaRPr lang="sv-SE" sz="1400" b="0" kern="1200" dirty="0"/>
        </a:p>
        <a:p>
          <a:pPr lvl="0" algn="l" defTabSz="800100">
            <a:lnSpc>
              <a:spcPct val="90000"/>
            </a:lnSpc>
            <a:spcBef>
              <a:spcPct val="0"/>
            </a:spcBef>
            <a:spcAft>
              <a:spcPct val="35000"/>
            </a:spcAft>
          </a:pPr>
          <a:r>
            <a:rPr lang="sv-SE" sz="1400" b="0" kern="1200" dirty="0" smtClean="0"/>
            <a:t>-</a:t>
          </a:r>
          <a:r>
            <a:rPr lang="sv-SE" sz="1400" kern="1200" dirty="0" smtClean="0"/>
            <a:t>-</a:t>
          </a:r>
          <a:r>
            <a:rPr lang="sv-SE" sz="1400" kern="1200" dirty="0" err="1" smtClean="0"/>
            <a:t>Scientific</a:t>
          </a:r>
          <a:r>
            <a:rPr lang="sv-SE" sz="1400" kern="1200" dirty="0" smtClean="0"/>
            <a:t> Councils </a:t>
          </a:r>
          <a:r>
            <a:rPr lang="sv-SE" sz="1400" kern="1200" dirty="0" err="1" smtClean="0"/>
            <a:t>of</a:t>
          </a:r>
          <a:r>
            <a:rPr lang="sv-SE" sz="1400" kern="1200" dirty="0" smtClean="0"/>
            <a:t>  VR</a:t>
          </a:r>
          <a:endParaRPr lang="sv-SE" sz="1400" b="0" kern="1200" dirty="0"/>
        </a:p>
      </dsp:txBody>
      <dsp:txXfrm>
        <a:off x="4300149" y="79363"/>
        <a:ext cx="1410249" cy="2271542"/>
      </dsp:txXfrm>
    </dsp:sp>
    <dsp:sp modelId="{AE6566B2-9667-4497-9CAD-ABB2BA9ED9FA}">
      <dsp:nvSpPr>
        <dsp:cNvPr id="0" name=""/>
        <dsp:cNvSpPr/>
      </dsp:nvSpPr>
      <dsp:spPr>
        <a:xfrm>
          <a:off x="5880764" y="79363"/>
          <a:ext cx="1892952" cy="2271542"/>
        </a:xfrm>
        <a:prstGeom prst="roundRect">
          <a:avLst>
            <a:gd name="adj" fmla="val 5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lvl="0" algn="r" defTabSz="711200">
            <a:lnSpc>
              <a:spcPct val="90000"/>
            </a:lnSpc>
            <a:spcBef>
              <a:spcPct val="0"/>
            </a:spcBef>
            <a:spcAft>
              <a:spcPct val="35000"/>
            </a:spcAft>
          </a:pPr>
          <a:r>
            <a:rPr lang="sv-SE" sz="1600" kern="1200" dirty="0" smtClean="0"/>
            <a:t>Call</a:t>
          </a:r>
          <a:endParaRPr lang="sv-SE" sz="1600" kern="1200" dirty="0"/>
        </a:p>
      </dsp:txBody>
      <dsp:txXfrm rot="16200000">
        <a:off x="5138727" y="821400"/>
        <a:ext cx="1862665" cy="378590"/>
      </dsp:txXfrm>
    </dsp:sp>
    <dsp:sp modelId="{24181FB1-BF47-4D43-84F4-434CC13A6C64}">
      <dsp:nvSpPr>
        <dsp:cNvPr id="0" name=""/>
        <dsp:cNvSpPr/>
      </dsp:nvSpPr>
      <dsp:spPr>
        <a:xfrm rot="5400000">
          <a:off x="5723345" y="1884374"/>
          <a:ext cx="333768" cy="283942"/>
        </a:xfrm>
        <a:prstGeom prst="flowChartExtra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4CE3DD-2242-4E37-93AD-0F048BE1EB94}">
      <dsp:nvSpPr>
        <dsp:cNvPr id="0" name=""/>
        <dsp:cNvSpPr/>
      </dsp:nvSpPr>
      <dsp:spPr>
        <a:xfrm>
          <a:off x="6259354" y="79363"/>
          <a:ext cx="1410249" cy="227154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r>
            <a:rPr lang="sv-SE" sz="1600" b="1" kern="1200" dirty="0" err="1" smtClean="0"/>
            <a:t>Decison</a:t>
          </a:r>
          <a:r>
            <a:rPr lang="sv-SE" sz="1600" b="1" kern="1200" dirty="0" smtClean="0"/>
            <a:t> by RFI</a:t>
          </a:r>
          <a:endParaRPr lang="sv-SE" sz="1600" b="1" kern="1200" dirty="0"/>
        </a:p>
      </dsp:txBody>
      <dsp:txXfrm>
        <a:off x="6259354" y="79363"/>
        <a:ext cx="1410249" cy="22715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D4A58-D40C-4728-9E6D-CB163FBDF037}">
      <dsp:nvSpPr>
        <dsp:cNvPr id="0" name=""/>
        <dsp:cNvSpPr/>
      </dsp:nvSpPr>
      <dsp:spPr>
        <a:xfrm>
          <a:off x="0" y="26042"/>
          <a:ext cx="774085" cy="309634"/>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n-GB" sz="1200" kern="1200" dirty="0" smtClean="0"/>
            <a:t>YEAR 1</a:t>
          </a:r>
          <a:endParaRPr lang="sv-SE" sz="1200" kern="1200" dirty="0"/>
        </a:p>
      </dsp:txBody>
      <dsp:txXfrm>
        <a:off x="154817" y="26042"/>
        <a:ext cx="464451" cy="3096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D23147-4AF1-4916-B8AD-7C320741404B}">
      <dsp:nvSpPr>
        <dsp:cNvPr id="0" name=""/>
        <dsp:cNvSpPr/>
      </dsp:nvSpPr>
      <dsp:spPr>
        <a:xfrm>
          <a:off x="0" y="8740"/>
          <a:ext cx="774084" cy="309633"/>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6985" rIns="0" bIns="6985" numCol="1" spcCol="1270" anchor="ctr" anchorCtr="0">
          <a:noAutofit/>
        </a:bodyPr>
        <a:lstStyle/>
        <a:p>
          <a:pPr lvl="0" algn="ctr" defTabSz="488950" rtl="0">
            <a:lnSpc>
              <a:spcPct val="90000"/>
            </a:lnSpc>
            <a:spcBef>
              <a:spcPct val="0"/>
            </a:spcBef>
            <a:spcAft>
              <a:spcPct val="35000"/>
            </a:spcAft>
          </a:pPr>
          <a:r>
            <a:rPr lang="en-GB" sz="1100" kern="1200" dirty="0" smtClean="0"/>
            <a:t>YEAR 2</a:t>
          </a:r>
          <a:endParaRPr lang="sv-SE" sz="1100" kern="1200" dirty="0"/>
        </a:p>
      </dsp:txBody>
      <dsp:txXfrm>
        <a:off x="154817" y="8740"/>
        <a:ext cx="464451" cy="3096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1A3366-442E-4F94-BCE6-5C822169D503}">
      <dsp:nvSpPr>
        <dsp:cNvPr id="0" name=""/>
        <dsp:cNvSpPr/>
      </dsp:nvSpPr>
      <dsp:spPr>
        <a:xfrm>
          <a:off x="454739" y="0"/>
          <a:ext cx="5153716" cy="3328144"/>
        </a:xfrm>
        <a:prstGeom prst="rightArrow">
          <a:avLst/>
        </a:prstGeom>
        <a:solidFill>
          <a:schemeClr val="accent2">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2DC212DE-2FD2-4332-B676-AC04082A94B5}">
      <dsp:nvSpPr>
        <dsp:cNvPr id="0" name=""/>
        <dsp:cNvSpPr/>
      </dsp:nvSpPr>
      <dsp:spPr>
        <a:xfrm>
          <a:off x="6513" y="998443"/>
          <a:ext cx="1951591" cy="1331257"/>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v-SE" sz="2400" kern="1200" dirty="0" smtClean="0"/>
            <a:t>International </a:t>
          </a:r>
          <a:r>
            <a:rPr lang="sv-SE" sz="2400" kern="1200" dirty="0"/>
            <a:t>panel</a:t>
          </a:r>
        </a:p>
      </dsp:txBody>
      <dsp:txXfrm>
        <a:off x="71500" y="1063430"/>
        <a:ext cx="1821617" cy="1201283"/>
      </dsp:txXfrm>
    </dsp:sp>
    <dsp:sp modelId="{5A6B64C4-4E15-4361-B79A-C9CE9C8405A5}">
      <dsp:nvSpPr>
        <dsp:cNvPr id="0" name=""/>
        <dsp:cNvSpPr/>
      </dsp:nvSpPr>
      <dsp:spPr>
        <a:xfrm>
          <a:off x="2055802" y="998443"/>
          <a:ext cx="1951591" cy="1331257"/>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v-SE" sz="2400" kern="1200" dirty="0" err="1"/>
            <a:t>RFIs</a:t>
          </a:r>
          <a:r>
            <a:rPr lang="sv-SE" sz="2400" kern="1200" dirty="0"/>
            <a:t> </a:t>
          </a:r>
          <a:r>
            <a:rPr lang="sv-SE" sz="2400" kern="1200" dirty="0" err="1" smtClean="0"/>
            <a:t>adisory</a:t>
          </a:r>
          <a:r>
            <a:rPr lang="sv-SE" sz="2400" kern="1200" dirty="0" smtClean="0"/>
            <a:t> panels</a:t>
          </a:r>
          <a:endParaRPr lang="sv-SE" sz="2400" kern="1200" dirty="0"/>
        </a:p>
      </dsp:txBody>
      <dsp:txXfrm>
        <a:off x="2120789" y="1063430"/>
        <a:ext cx="1821617" cy="1201283"/>
      </dsp:txXfrm>
    </dsp:sp>
    <dsp:sp modelId="{6CE7F019-7E74-4C7C-BB7B-234C216C63F7}">
      <dsp:nvSpPr>
        <dsp:cNvPr id="0" name=""/>
        <dsp:cNvSpPr/>
      </dsp:nvSpPr>
      <dsp:spPr>
        <a:xfrm>
          <a:off x="4105091" y="998443"/>
          <a:ext cx="1951591" cy="1331257"/>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v-SE" sz="2400" kern="1200" dirty="0" smtClean="0"/>
            <a:t>Decision RFI</a:t>
          </a:r>
          <a:endParaRPr lang="sv-SE" sz="2400" kern="1200" dirty="0"/>
        </a:p>
      </dsp:txBody>
      <dsp:txXfrm>
        <a:off x="4170078" y="1063430"/>
        <a:ext cx="1821617" cy="120128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A90AA5-E3DD-452B-973D-9C837E6BA763}" type="datetimeFigureOut">
              <a:rPr lang="sv-SE" smtClean="0"/>
              <a:t>2018-10-17</a:t>
            </a:fld>
            <a:endParaRPr lang="sv-SE"/>
          </a:p>
        </p:txBody>
      </p:sp>
      <p:sp>
        <p:nvSpPr>
          <p:cNvPr id="4" name="Platshållare för bildobjekt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E56EB3-9F78-4CEB-A6FB-4AC7D084831D}" type="slidenum">
              <a:rPr lang="sv-SE" smtClean="0"/>
              <a:t>‹#›</a:t>
            </a:fld>
            <a:endParaRPr lang="sv-SE"/>
          </a:p>
        </p:txBody>
      </p:sp>
    </p:spTree>
    <p:extLst>
      <p:ext uri="{BB962C8B-B14F-4D97-AF65-F5344CB8AC3E}">
        <p14:creationId xmlns:p14="http://schemas.microsoft.com/office/powerpoint/2010/main" val="10883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DBE56EB3-9F78-4CEB-A6FB-4AC7D084831D}" type="slidenum">
              <a:rPr lang="sv-SE" smtClean="0"/>
              <a:t>1</a:t>
            </a:fld>
            <a:endParaRPr lang="sv-SE"/>
          </a:p>
        </p:txBody>
      </p:sp>
    </p:spTree>
    <p:extLst>
      <p:ext uri="{BB962C8B-B14F-4D97-AF65-F5344CB8AC3E}">
        <p14:creationId xmlns:p14="http://schemas.microsoft.com/office/powerpoint/2010/main" val="1235570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10"/>
          </p:nvPr>
        </p:nvSpPr>
        <p:spPr/>
        <p:txBody>
          <a:bodyPr/>
          <a:lstStyle/>
          <a:p>
            <a:fld id="{DBE56EB3-9F78-4CEB-A6FB-4AC7D084831D}" type="slidenum">
              <a:rPr lang="sv-SE" smtClean="0"/>
              <a:t>2</a:t>
            </a:fld>
            <a:endParaRPr lang="sv-SE"/>
          </a:p>
        </p:txBody>
      </p:sp>
    </p:spTree>
    <p:extLst>
      <p:ext uri="{BB962C8B-B14F-4D97-AF65-F5344CB8AC3E}">
        <p14:creationId xmlns:p14="http://schemas.microsoft.com/office/powerpoint/2010/main" val="1624562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10"/>
          </p:nvPr>
        </p:nvSpPr>
        <p:spPr/>
        <p:txBody>
          <a:bodyPr/>
          <a:lstStyle/>
          <a:p>
            <a:fld id="{DBE56EB3-9F78-4CEB-A6FB-4AC7D084831D}" type="slidenum">
              <a:rPr lang="sv-SE" smtClean="0"/>
              <a:t>3</a:t>
            </a:fld>
            <a:endParaRPr lang="sv-SE"/>
          </a:p>
        </p:txBody>
      </p:sp>
    </p:spTree>
    <p:extLst>
      <p:ext uri="{BB962C8B-B14F-4D97-AF65-F5344CB8AC3E}">
        <p14:creationId xmlns:p14="http://schemas.microsoft.com/office/powerpoint/2010/main" val="2346413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v-SE" dirty="0" smtClean="0"/>
              <a:t>Bilden visar utbetalade medel för forskning under 2016 från ett urval av svenska myndigheter och stiftelser. Det vill säga till alla sektorer, inte enbart medel till högskolesektorn. </a:t>
            </a:r>
          </a:p>
          <a:p>
            <a:pPr marL="0" marR="0" indent="0" algn="l" defTabSz="457200" rtl="0" eaLnBrk="1" fontAlgn="auto" latinLnBrk="0" hangingPunct="1">
              <a:lnSpc>
                <a:spcPct val="100000"/>
              </a:lnSpc>
              <a:spcBef>
                <a:spcPts val="0"/>
              </a:spcBef>
              <a:spcAft>
                <a:spcPts val="0"/>
              </a:spcAft>
              <a:buClrTx/>
              <a:buSzTx/>
              <a:buFontTx/>
              <a:buNone/>
              <a:tabLst/>
              <a:defRPr/>
            </a:pPr>
            <a:endParaRPr lang="sv-SE"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v-SE" b="1" dirty="0" smtClean="0"/>
              <a:t>Observera!</a:t>
            </a:r>
            <a:r>
              <a:rPr lang="sv-SE" dirty="0" smtClean="0"/>
              <a:t> För Knut och Alice Wallenbergs</a:t>
            </a:r>
            <a:r>
              <a:rPr lang="sv-SE" baseline="0" dirty="0" smtClean="0"/>
              <a:t> stiftelse</a:t>
            </a:r>
            <a:r>
              <a:rPr lang="sv-SE" dirty="0" smtClean="0"/>
              <a:t> är det inte utbetalda medel utan </a:t>
            </a:r>
            <a:r>
              <a:rPr lang="sv-SE" u="sng" dirty="0" smtClean="0"/>
              <a:t>beviljade</a:t>
            </a:r>
            <a:r>
              <a:rPr lang="sv-SE" dirty="0" smtClean="0"/>
              <a:t> medel för året som visas. Detta gör att cirkeln med stor sannolikhet är större än vad den skulle vara om utbetalda medel hade redovisats.</a:t>
            </a:r>
            <a:r>
              <a:rPr lang="sv-SE" baseline="0" dirty="0" smtClean="0"/>
              <a:t> Detta</a:t>
            </a:r>
            <a:r>
              <a:rPr lang="sv-SE" dirty="0" smtClean="0"/>
              <a:t> eftersom beviljade medel betalas ut över flera år. </a:t>
            </a:r>
          </a:p>
          <a:p>
            <a:endParaRPr lang="sv-SE" dirty="0" smtClean="0"/>
          </a:p>
          <a:p>
            <a:r>
              <a:rPr lang="en-US" sz="1200" b="1" dirty="0" err="1" smtClean="0"/>
              <a:t>Vinnova</a:t>
            </a:r>
            <a:r>
              <a:rPr lang="en-US" sz="1200" b="1" dirty="0" smtClean="0"/>
              <a:t>: </a:t>
            </a:r>
            <a:r>
              <a:rPr lang="en-US" sz="1200" dirty="0" smtClean="0"/>
              <a:t>Develops Sweden's innovation capacity for sustainable growth and benefiting society</a:t>
            </a:r>
            <a:endParaRPr lang="sv-SE" sz="1200" dirty="0" smtClean="0"/>
          </a:p>
          <a:p>
            <a:r>
              <a:rPr lang="sv-SE" sz="1200" b="1" dirty="0" smtClean="0"/>
              <a:t>Formas: </a:t>
            </a:r>
            <a:r>
              <a:rPr lang="sv-SE" sz="1200" dirty="0" smtClean="0"/>
              <a:t>Swedish research council for sustainable development</a:t>
            </a:r>
          </a:p>
          <a:p>
            <a:r>
              <a:rPr lang="sv-SE" sz="1200" b="1" dirty="0" smtClean="0"/>
              <a:t>Forte:</a:t>
            </a:r>
            <a:r>
              <a:rPr lang="sv-SE" sz="1200" dirty="0" smtClean="0"/>
              <a:t> Swedish research council for health, working life and welfare</a:t>
            </a:r>
          </a:p>
          <a:p>
            <a:r>
              <a:rPr lang="sv-SE" sz="1200" b="1" dirty="0" smtClean="0"/>
              <a:t>Mistra:</a:t>
            </a:r>
            <a:r>
              <a:rPr lang="sv-SE" sz="1200" dirty="0" smtClean="0"/>
              <a:t> The Swedish foundation for strategic </a:t>
            </a:r>
            <a:r>
              <a:rPr lang="sv-SE" sz="1200" dirty="0" err="1" smtClean="0"/>
              <a:t>environmental</a:t>
            </a:r>
            <a:r>
              <a:rPr lang="sv-SE" sz="1200" dirty="0" smtClean="0"/>
              <a:t> research</a:t>
            </a:r>
          </a:p>
          <a:p>
            <a:endParaRPr lang="sv-SE" sz="12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smtClean="0"/>
              <a:t>(S</a:t>
            </a:r>
            <a:r>
              <a:rPr lang="sv-SE" baseline="0" dirty="0" smtClean="0"/>
              <a:t>iffror för år 2017 uppdateras av FP våren 2019.)</a:t>
            </a:r>
            <a:endParaRPr lang="sv-SE" dirty="0" smtClean="0"/>
          </a:p>
          <a:p>
            <a:endParaRPr lang="sv-SE" dirty="0" smtClean="0"/>
          </a:p>
        </p:txBody>
      </p:sp>
      <p:sp>
        <p:nvSpPr>
          <p:cNvPr id="4" name="Platshållare för bildnummer 3"/>
          <p:cNvSpPr>
            <a:spLocks noGrp="1"/>
          </p:cNvSpPr>
          <p:nvPr>
            <p:ph type="sldNum" sz="quarter" idx="10"/>
          </p:nvPr>
        </p:nvSpPr>
        <p:spPr/>
        <p:txBody>
          <a:bodyPr/>
          <a:lstStyle/>
          <a:p>
            <a:fld id="{5B77FDE7-8855-1640-8AE5-E2948FE1932B}" type="slidenum">
              <a:rPr lang="sv-SE" smtClean="0"/>
              <a:t>4</a:t>
            </a:fld>
            <a:endParaRPr lang="sv-SE" dirty="0"/>
          </a:p>
        </p:txBody>
      </p:sp>
    </p:spTree>
    <p:extLst>
      <p:ext uri="{BB962C8B-B14F-4D97-AF65-F5344CB8AC3E}">
        <p14:creationId xmlns:p14="http://schemas.microsoft.com/office/powerpoint/2010/main" val="525182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lnSpc>
                <a:spcPct val="120000"/>
              </a:lnSpc>
              <a:buFont typeface="Arial" panose="020B0604020202020204" pitchFamily="34" charset="0"/>
              <a:buChar char="•"/>
            </a:pPr>
            <a:r>
              <a:rPr lang="sv-SE" sz="1200" b="1" dirty="0" smtClean="0">
                <a:latin typeface="Arial" panose="020B0604020202020204" pitchFamily="34" charset="0"/>
                <a:cs typeface="Arial" panose="020B0604020202020204" pitchFamily="34" charset="0"/>
              </a:rPr>
              <a:t>Verksamhetsstöd </a:t>
            </a:r>
            <a:r>
              <a:rPr lang="sv-SE" sz="1200" dirty="0" smtClean="0">
                <a:latin typeface="Arial" panose="020B0604020202020204" pitchFamily="34" charset="0"/>
                <a:cs typeface="Arial" panose="020B0604020202020204" pitchFamily="34" charset="0"/>
              </a:rPr>
              <a:t>innefattar bland annat </a:t>
            </a:r>
            <a:r>
              <a:rPr lang="sv-SE" sz="1200" kern="1200" dirty="0" smtClean="0">
                <a:solidFill>
                  <a:schemeClr val="tx1"/>
                </a:solidFill>
                <a:effectLst/>
                <a:latin typeface="+mn-lt"/>
                <a:ea typeface="+mn-ea"/>
                <a:cs typeface="+mn-cs"/>
              </a:rPr>
              <a:t>forskningsbidrag via annan finansiär</a:t>
            </a:r>
            <a:r>
              <a:rPr lang="sv-SE" sz="1200" kern="1200" baseline="0" dirty="0" smtClean="0">
                <a:solidFill>
                  <a:schemeClr val="tx1"/>
                </a:solidFill>
                <a:effectLst/>
                <a:latin typeface="+mn-lt"/>
                <a:ea typeface="+mn-ea"/>
                <a:cs typeface="+mn-cs"/>
              </a:rPr>
              <a:t> och driftsbidrag.</a:t>
            </a:r>
            <a:r>
              <a:rPr lang="sv-SE" sz="1200" kern="1200" dirty="0" smtClean="0">
                <a:solidFill>
                  <a:schemeClr val="tx1"/>
                </a:solidFill>
                <a:effectLst/>
                <a:latin typeface="+mn-lt"/>
                <a:ea typeface="+mn-ea"/>
                <a:cs typeface="+mn-cs"/>
              </a:rPr>
              <a:t> </a:t>
            </a:r>
            <a:endParaRPr lang="sv-SE" sz="1200" dirty="0" smtClean="0">
              <a:latin typeface="Arial" panose="020B0604020202020204" pitchFamily="34" charset="0"/>
              <a:cs typeface="Arial" panose="020B0604020202020204" pitchFamily="34" charset="0"/>
            </a:endParaRPr>
          </a:p>
          <a:p>
            <a:pPr marL="171450" indent="-171450">
              <a:lnSpc>
                <a:spcPct val="120000"/>
              </a:lnSpc>
              <a:buFont typeface="Arial" panose="020B0604020202020204" pitchFamily="34" charset="0"/>
              <a:buChar char="•"/>
            </a:pPr>
            <a:r>
              <a:rPr lang="sv-SE" sz="1200" b="1" dirty="0" smtClean="0">
                <a:latin typeface="Arial" panose="020B0604020202020204" pitchFamily="34" charset="0"/>
                <a:cs typeface="Arial" panose="020B0604020202020204" pitchFamily="34" charset="0"/>
              </a:rPr>
              <a:t>Infrastrukturstöd</a:t>
            </a:r>
            <a:r>
              <a:rPr lang="sv-SE" sz="1200" dirty="0" smtClean="0">
                <a:latin typeface="Arial" panose="020B0604020202020204" pitchFamily="34" charset="0"/>
                <a:cs typeface="Arial" panose="020B0604020202020204" pitchFamily="34" charset="0"/>
              </a:rPr>
              <a:t> innefattar bland annat stöd till internationella infrastrukturer som ESS och CERN.</a:t>
            </a:r>
          </a:p>
          <a:p>
            <a:pPr marL="171450" indent="-171450">
              <a:lnSpc>
                <a:spcPct val="120000"/>
              </a:lnSpc>
              <a:buFont typeface="Arial" panose="020B0604020202020204" pitchFamily="34" charset="0"/>
              <a:buChar char="•"/>
            </a:pPr>
            <a:r>
              <a:rPr lang="sv-SE" sz="1200" b="1" dirty="0" smtClean="0">
                <a:latin typeface="Arial" panose="020B0604020202020204" pitchFamily="34" charset="0"/>
                <a:cs typeface="Arial" panose="020B0604020202020204" pitchFamily="34" charset="0"/>
              </a:rPr>
              <a:t>Forskningsmiljöer och forskningssamarbete: </a:t>
            </a:r>
            <a:r>
              <a:rPr lang="sv-SE" sz="1200" dirty="0" smtClean="0">
                <a:latin typeface="Arial" panose="020B0604020202020204" pitchFamily="34" charset="0"/>
                <a:cs typeface="Arial" panose="020B0604020202020204" pitchFamily="34" charset="0"/>
              </a:rPr>
              <a:t>T ex tvärvetenskapliga fm och bilaterala </a:t>
            </a:r>
            <a:r>
              <a:rPr lang="sv-SE" sz="1200" dirty="0" err="1" smtClean="0">
                <a:latin typeface="Arial" panose="020B0604020202020204" pitchFamily="34" charset="0"/>
                <a:cs typeface="Arial" panose="020B0604020202020204" pitchFamily="34" charset="0"/>
              </a:rPr>
              <a:t>samarabeten</a:t>
            </a:r>
            <a:r>
              <a:rPr lang="sv-SE" sz="1200" baseline="0" dirty="0" smtClean="0">
                <a:latin typeface="Arial" panose="020B0604020202020204" pitchFamily="34" charset="0"/>
                <a:cs typeface="Arial" panose="020B0604020202020204" pitchFamily="34" charset="0"/>
              </a:rPr>
              <a:t> + Links</a:t>
            </a:r>
          </a:p>
          <a:p>
            <a:pPr marL="171450" indent="-171450">
              <a:lnSpc>
                <a:spcPct val="120000"/>
              </a:lnSpc>
              <a:buFont typeface="Arial" panose="020B0604020202020204" pitchFamily="34" charset="0"/>
              <a:buChar char="•"/>
            </a:pPr>
            <a:r>
              <a:rPr lang="sv-SE" sz="1200" baseline="0" dirty="0" err="1" smtClean="0">
                <a:latin typeface="Arial" panose="020B0604020202020204" pitchFamily="34" charset="0"/>
                <a:cs typeface="Arial" panose="020B0604020202020204" pitchFamily="34" charset="0"/>
              </a:rPr>
              <a:t>Karrriärstöd</a:t>
            </a:r>
            <a:r>
              <a:rPr lang="sv-SE" sz="1200" baseline="0" dirty="0" smtClean="0">
                <a:latin typeface="Arial" panose="020B0604020202020204" pitchFamily="34" charset="0"/>
                <a:cs typeface="Arial" panose="020B0604020202020204" pitchFamily="34" charset="0"/>
              </a:rPr>
              <a:t>: Internationell Post-dok och </a:t>
            </a:r>
            <a:r>
              <a:rPr lang="sv-SE" sz="1200" baseline="0" dirty="0" err="1" smtClean="0">
                <a:latin typeface="Arial" panose="020B0604020202020204" pitchFamily="34" charset="0"/>
                <a:cs typeface="Arial" panose="020B0604020202020204" pitchFamily="34" charset="0"/>
              </a:rPr>
              <a:t>etableringsstäd</a:t>
            </a:r>
            <a:endParaRPr lang="sv-SE" sz="1200" dirty="0" smtClean="0">
              <a:latin typeface="Arial" panose="020B0604020202020204" pitchFamily="34" charset="0"/>
              <a:cs typeface="Arial" panose="020B0604020202020204" pitchFamily="34" charset="0"/>
            </a:endParaRPr>
          </a:p>
          <a:p>
            <a:pPr marL="0" indent="0">
              <a:lnSpc>
                <a:spcPct val="120000"/>
              </a:lnSpc>
              <a:buFont typeface="Arial" panose="020B0604020202020204" pitchFamily="34" charset="0"/>
              <a:buNone/>
            </a:pPr>
            <a:endParaRPr lang="sv-SE" sz="1200" dirty="0" smtClean="0">
              <a:latin typeface="Arial" panose="020B0604020202020204" pitchFamily="34" charset="0"/>
              <a:cs typeface="Arial" panose="020B0604020202020204" pitchFamily="34" charset="0"/>
            </a:endParaRPr>
          </a:p>
          <a:p>
            <a:pPr marL="0" indent="0">
              <a:lnSpc>
                <a:spcPct val="120000"/>
              </a:lnSpc>
              <a:buFont typeface="Arial" panose="020B0604020202020204" pitchFamily="34" charset="0"/>
              <a:buNone/>
            </a:pPr>
            <a:r>
              <a:rPr lang="sv-SE" sz="1200" dirty="0" smtClean="0">
                <a:latin typeface="Arial" panose="020B0604020202020204" pitchFamily="34" charset="0"/>
                <a:cs typeface="Arial" panose="020B0604020202020204" pitchFamily="34" charset="0"/>
              </a:rPr>
              <a:t>(Om</a:t>
            </a:r>
            <a:r>
              <a:rPr lang="sv-SE" sz="1200" baseline="0" dirty="0" smtClean="0">
                <a:latin typeface="Arial" panose="020B0604020202020204" pitchFamily="34" charset="0"/>
                <a:cs typeface="Arial" panose="020B0604020202020204" pitchFamily="34" charset="0"/>
              </a:rPr>
              <a:t> inkludera återbetalning av stöd, på ca 23 miljoner, har VR fördelat 6 445 miljoner kronor år 2017.)</a:t>
            </a:r>
          </a:p>
          <a:p>
            <a:pPr marL="0" indent="0">
              <a:lnSpc>
                <a:spcPct val="120000"/>
              </a:lnSpc>
              <a:buFont typeface="Arial" panose="020B0604020202020204" pitchFamily="34" charset="0"/>
              <a:buNone/>
            </a:pPr>
            <a:endParaRPr lang="sv-SE" sz="1200" baseline="0" dirty="0" smtClean="0">
              <a:latin typeface="Arial" panose="020B0604020202020204" pitchFamily="34" charset="0"/>
              <a:cs typeface="Arial" panose="020B0604020202020204" pitchFamily="34" charset="0"/>
            </a:endParaRPr>
          </a:p>
          <a:p>
            <a:pPr marL="0" indent="0">
              <a:lnSpc>
                <a:spcPct val="120000"/>
              </a:lnSpc>
              <a:buFont typeface="Arial" panose="020B0604020202020204" pitchFamily="34" charset="0"/>
              <a:buNone/>
            </a:pPr>
            <a:r>
              <a:rPr lang="sv-SE" sz="1200" baseline="0" dirty="0" smtClean="0">
                <a:latin typeface="Arial" panose="020B0604020202020204" pitchFamily="34" charset="0"/>
                <a:cs typeface="Arial" panose="020B0604020202020204" pitchFamily="34" charset="0"/>
              </a:rPr>
              <a:t>En betydande del av Vetenskapsrådets finansiering består av stöd till vetenskapliga projekt där forskare själva formulerat frågeställningar och utarbetat metoder för att besvara dessa. För att underlätta forskares karriärutveckling och deras möjligheter att röra sig inom forskarvärlden ger myndigheten också karriär- och mobilitetsstöd. Dessutom finansieras forskningsinfrastruktur, forskningsmiljöer, forskarskolor, olika former av samverkan samt medlemskap i internationella organisationer och större forskningsanläggningar.</a:t>
            </a:r>
            <a:endParaRPr lang="sv-SE" sz="1200" dirty="0" smtClean="0">
              <a:latin typeface="Arial" panose="020B0604020202020204" pitchFamily="34" charset="0"/>
              <a:cs typeface="Arial" panose="020B0604020202020204" pitchFamily="34" charset="0"/>
            </a:endParaRPr>
          </a:p>
          <a:p>
            <a:pPr marL="0" indent="0">
              <a:lnSpc>
                <a:spcPct val="120000"/>
              </a:lnSpc>
              <a:buFont typeface="Arial" panose="020B0604020202020204" pitchFamily="34" charset="0"/>
              <a:buNone/>
            </a:pPr>
            <a:endParaRPr lang="sv-SE" sz="1200" dirty="0" smtClean="0">
              <a:latin typeface="Arial" panose="020B0604020202020204" pitchFamily="34" charset="0"/>
              <a:cs typeface="Arial" panose="020B0604020202020204" pitchFamily="34" charset="0"/>
            </a:endParaRPr>
          </a:p>
        </p:txBody>
      </p:sp>
      <p:sp>
        <p:nvSpPr>
          <p:cNvPr id="4" name="Platshållare för bildnummer 3"/>
          <p:cNvSpPr>
            <a:spLocks noGrp="1"/>
          </p:cNvSpPr>
          <p:nvPr>
            <p:ph type="sldNum" sz="quarter" idx="10"/>
          </p:nvPr>
        </p:nvSpPr>
        <p:spPr/>
        <p:txBody>
          <a:bodyPr/>
          <a:lstStyle/>
          <a:p>
            <a:fld id="{5B77FDE7-8855-1640-8AE5-E2948FE1932B}" type="slidenum">
              <a:rPr lang="sv-SE" smtClean="0"/>
              <a:t>5</a:t>
            </a:fld>
            <a:endParaRPr lang="sv-SE" dirty="0"/>
          </a:p>
        </p:txBody>
      </p:sp>
    </p:spTree>
    <p:extLst>
      <p:ext uri="{BB962C8B-B14F-4D97-AF65-F5344CB8AC3E}">
        <p14:creationId xmlns:p14="http://schemas.microsoft.com/office/powerpoint/2010/main" val="2866349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DBE56EB3-9F78-4CEB-A6FB-4AC7D084831D}" type="slidenum">
              <a:rPr lang="sv-SE" smtClean="0"/>
              <a:t>6</a:t>
            </a:fld>
            <a:endParaRPr lang="sv-SE"/>
          </a:p>
        </p:txBody>
      </p:sp>
    </p:spTree>
    <p:extLst>
      <p:ext uri="{BB962C8B-B14F-4D97-AF65-F5344CB8AC3E}">
        <p14:creationId xmlns:p14="http://schemas.microsoft.com/office/powerpoint/2010/main" val="3678486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Figuren</a:t>
            </a:r>
            <a:r>
              <a:rPr lang="sv-SE" baseline="0" dirty="0" smtClean="0"/>
              <a:t> visar medel fördelade till forskningsinfrastruktur 2017.</a:t>
            </a:r>
          </a:p>
          <a:p>
            <a:endParaRPr lang="sv-SE" baseline="0" dirty="0" smtClean="0"/>
          </a:p>
          <a:p>
            <a:r>
              <a:rPr lang="sv-SE" baseline="0" dirty="0" smtClean="0"/>
              <a:t>Medel till uppbyggnaden av </a:t>
            </a:r>
            <a:r>
              <a:rPr lang="sv-SE" baseline="0" dirty="0" err="1" smtClean="0"/>
              <a:t>European</a:t>
            </a:r>
            <a:r>
              <a:rPr lang="sv-SE" baseline="0" dirty="0" smtClean="0"/>
              <a:t> </a:t>
            </a:r>
            <a:r>
              <a:rPr lang="sv-SE" baseline="0" dirty="0" err="1" smtClean="0"/>
              <a:t>Spallation</a:t>
            </a:r>
            <a:r>
              <a:rPr lang="sv-SE" baseline="0" dirty="0" smtClean="0"/>
              <a:t> Source i Lund (524 Mkr) kan dock inte VR påverka utan är en transferering från regeringen.</a:t>
            </a:r>
          </a:p>
          <a:p>
            <a:r>
              <a:rPr lang="sv-SE" baseline="0" dirty="0" smtClean="0"/>
              <a:t>Med konventionsbunden forskningsinfrastruktur menas att det är riksdagen som godkänner och regeringen som skriver under konventionen eller avtalet. Det gäller framför allt stora centrala anläggningar såsom CERN och XFEL</a:t>
            </a:r>
          </a:p>
          <a:p>
            <a:endParaRPr lang="sv-SE" baseline="0" dirty="0" smtClean="0"/>
          </a:p>
          <a:p>
            <a:r>
              <a:rPr lang="sv-SE" baseline="0" dirty="0" smtClean="0"/>
              <a:t>Exempel på övrig internationell är infrastrukturen för biobanker BBMRI-ERIC respektive för språkteknologi CLARIN-ERIC.</a:t>
            </a:r>
          </a:p>
          <a:p>
            <a:endParaRPr lang="sv-SE" baseline="0" dirty="0" smtClean="0"/>
          </a:p>
          <a:p>
            <a:r>
              <a:rPr lang="sv-SE" baseline="0" dirty="0" smtClean="0"/>
              <a:t>MAX IV – världsledande synkrotron i Lund - är den största svenska infrastruktursatsningen någonsin och VR är huvudfinansiär men även t.ex. region Skåne och Lunds universitet bidrar.</a:t>
            </a:r>
          </a:p>
          <a:p>
            <a:endParaRPr lang="sv-SE" baseline="0" dirty="0" smtClean="0"/>
          </a:p>
          <a:p>
            <a:r>
              <a:rPr lang="sv-SE" baseline="0" dirty="0" smtClean="0"/>
              <a:t>SNIC (</a:t>
            </a:r>
            <a:r>
              <a:rPr lang="sv-SE" sz="1200" b="0" i="0" kern="1200" dirty="0" smtClean="0">
                <a:solidFill>
                  <a:schemeClr val="tx1"/>
                </a:solidFill>
                <a:effectLst/>
                <a:latin typeface="+mn-lt"/>
                <a:ea typeface="+mn-ea"/>
                <a:cs typeface="+mn-cs"/>
              </a:rPr>
              <a:t>Swedish National </a:t>
            </a:r>
            <a:r>
              <a:rPr lang="sv-SE" sz="1200" b="0" i="0" kern="1200" dirty="0" err="1" smtClean="0">
                <a:solidFill>
                  <a:schemeClr val="tx1"/>
                </a:solidFill>
                <a:effectLst/>
                <a:latin typeface="+mn-lt"/>
                <a:ea typeface="+mn-ea"/>
                <a:cs typeface="+mn-cs"/>
              </a:rPr>
              <a:t>Infrastructure</a:t>
            </a:r>
            <a:r>
              <a:rPr lang="sv-SE" sz="1200" b="0" i="0" kern="1200" dirty="0" smtClean="0">
                <a:solidFill>
                  <a:schemeClr val="tx1"/>
                </a:solidFill>
                <a:effectLst/>
                <a:latin typeface="+mn-lt"/>
                <a:ea typeface="+mn-ea"/>
                <a:cs typeface="+mn-cs"/>
              </a:rPr>
              <a:t> for </a:t>
            </a:r>
            <a:r>
              <a:rPr lang="sv-SE" sz="1200" b="0" i="0" kern="1200" dirty="0" err="1" smtClean="0">
                <a:solidFill>
                  <a:schemeClr val="tx1"/>
                </a:solidFill>
                <a:effectLst/>
                <a:latin typeface="+mn-lt"/>
                <a:ea typeface="+mn-ea"/>
                <a:cs typeface="+mn-cs"/>
              </a:rPr>
              <a:t>Computing</a:t>
            </a:r>
            <a:r>
              <a:rPr lang="sv-SE" sz="1200" b="0" i="0" kern="1200" dirty="0" smtClean="0">
                <a:solidFill>
                  <a:schemeClr val="tx1"/>
                </a:solidFill>
                <a:effectLst/>
                <a:latin typeface="+mn-lt"/>
                <a:ea typeface="+mn-ea"/>
                <a:cs typeface="+mn-cs"/>
              </a:rPr>
              <a:t>) </a:t>
            </a:r>
            <a:r>
              <a:rPr lang="sv-SE" baseline="0" dirty="0" smtClean="0"/>
              <a:t>tillhandahåller resurser för storskaliga beräkningar och lagring för bl.a. andra forskningsinfrastrukturer och har på så sätt en speciell ställning.</a:t>
            </a:r>
          </a:p>
          <a:p>
            <a:endParaRPr lang="sv-SE" baseline="0" dirty="0" smtClean="0"/>
          </a:p>
          <a:p>
            <a:r>
              <a:rPr lang="sv-SE" baseline="0" dirty="0" smtClean="0"/>
              <a:t>Onsala </a:t>
            </a:r>
            <a:r>
              <a:rPr lang="sv-SE" sz="1200" b="0" i="0" kern="1200" dirty="0" smtClean="0">
                <a:solidFill>
                  <a:schemeClr val="tx1"/>
                </a:solidFill>
                <a:effectLst/>
                <a:latin typeface="+mn-lt"/>
                <a:ea typeface="+mn-ea"/>
                <a:cs typeface="+mn-cs"/>
              </a:rPr>
              <a:t>rymdobservatorium </a:t>
            </a:r>
            <a:r>
              <a:rPr lang="sv-SE" sz="1200" b="0" i="0" u="none" strike="noStrike" kern="1200" baseline="0" dirty="0" smtClean="0">
                <a:solidFill>
                  <a:schemeClr val="tx1"/>
                </a:solidFill>
                <a:latin typeface="+mn-lt"/>
                <a:ea typeface="+mn-ea"/>
                <a:cs typeface="+mn-cs"/>
              </a:rPr>
              <a:t>bygger och driver astronomisk och geodetisk infrastruktur både på plats i Onsala och internationellt. Onsala är efter </a:t>
            </a:r>
            <a:r>
              <a:rPr lang="sv-SE" sz="1200" b="0" i="0" u="none" strike="noStrike" kern="1200" baseline="0" dirty="0" err="1" smtClean="0">
                <a:solidFill>
                  <a:schemeClr val="tx1"/>
                </a:solidFill>
                <a:latin typeface="+mn-lt"/>
                <a:ea typeface="+mn-ea"/>
                <a:cs typeface="+mn-cs"/>
              </a:rPr>
              <a:t>MaxIV</a:t>
            </a:r>
            <a:r>
              <a:rPr lang="sv-SE" sz="1200" b="0" i="0" u="none" strike="noStrike" kern="1200" baseline="0" dirty="0" smtClean="0">
                <a:solidFill>
                  <a:schemeClr val="tx1"/>
                </a:solidFill>
                <a:latin typeface="+mn-lt"/>
                <a:ea typeface="+mn-ea"/>
                <a:cs typeface="+mn-cs"/>
              </a:rPr>
              <a:t> och SNIC den forskningsinfrastruktur som mottar störst bidrag från VR.</a:t>
            </a:r>
          </a:p>
          <a:p>
            <a:endParaRPr lang="sv-SE" sz="1200" b="0" i="0" u="none" strike="noStrike" kern="1200" baseline="0" dirty="0" smtClean="0">
              <a:solidFill>
                <a:schemeClr val="tx1"/>
              </a:solidFill>
              <a:latin typeface="+mn-lt"/>
              <a:ea typeface="+mn-ea"/>
              <a:cs typeface="+mn-cs"/>
            </a:endParaRPr>
          </a:p>
          <a:p>
            <a:r>
              <a:rPr lang="sv-SE" baseline="0" dirty="0" smtClean="0"/>
              <a:t>Bland övriga nationella forskningsinfrastrukturer kan nämnas SITES som utgörs av forskningsstationer i </a:t>
            </a:r>
            <a:r>
              <a:rPr lang="sv-SE" sz="1200" b="0" i="0" kern="1200" baseline="0" dirty="0" smtClean="0">
                <a:solidFill>
                  <a:schemeClr val="tx1"/>
                </a:solidFill>
                <a:effectLst/>
                <a:latin typeface="+mn-lt"/>
                <a:ea typeface="+mn-ea"/>
                <a:cs typeface="+mn-cs"/>
              </a:rPr>
              <a:t>olika</a:t>
            </a:r>
            <a:r>
              <a:rPr lang="sv-SE" sz="1200" b="0" i="0" kern="1200" dirty="0" smtClean="0">
                <a:solidFill>
                  <a:schemeClr val="tx1"/>
                </a:solidFill>
                <a:effectLst/>
                <a:latin typeface="+mn-lt"/>
                <a:ea typeface="+mn-ea"/>
                <a:cs typeface="+mn-cs"/>
              </a:rPr>
              <a:t> naturtyper och klimatzoner</a:t>
            </a:r>
            <a:r>
              <a:rPr lang="sv-SE" baseline="0" dirty="0" smtClean="0"/>
              <a:t> </a:t>
            </a:r>
            <a:r>
              <a:rPr lang="sv-SE" sz="1200" b="0" i="0" kern="1200" dirty="0" smtClean="0">
                <a:solidFill>
                  <a:schemeClr val="tx1"/>
                </a:solidFill>
                <a:effectLst/>
                <a:latin typeface="+mn-lt"/>
                <a:ea typeface="+mn-ea"/>
                <a:cs typeface="+mn-cs"/>
              </a:rPr>
              <a:t>för</a:t>
            </a:r>
            <a:r>
              <a:rPr lang="sv-SE" sz="1200" b="0" i="0" kern="1200" baseline="0" dirty="0" smtClean="0">
                <a:solidFill>
                  <a:schemeClr val="tx1"/>
                </a:solidFill>
                <a:effectLst/>
                <a:latin typeface="+mn-lt"/>
                <a:ea typeface="+mn-ea"/>
                <a:cs typeface="+mn-cs"/>
              </a:rPr>
              <a:t> </a:t>
            </a:r>
            <a:r>
              <a:rPr lang="sv-SE" sz="1200" b="0" i="0" kern="1200" dirty="0" smtClean="0">
                <a:solidFill>
                  <a:schemeClr val="tx1"/>
                </a:solidFill>
                <a:effectLst/>
                <a:latin typeface="+mn-lt"/>
                <a:ea typeface="+mn-ea"/>
                <a:cs typeface="+mn-cs"/>
              </a:rPr>
              <a:t>terrester och limnologisk forskning.</a:t>
            </a:r>
            <a:endParaRPr lang="sv-SE" baseline="0" dirty="0" smtClean="0"/>
          </a:p>
          <a:p>
            <a:endParaRPr lang="sv-SE" dirty="0"/>
          </a:p>
        </p:txBody>
      </p:sp>
      <p:sp>
        <p:nvSpPr>
          <p:cNvPr id="4" name="Platshållare för bildnummer 3"/>
          <p:cNvSpPr>
            <a:spLocks noGrp="1"/>
          </p:cNvSpPr>
          <p:nvPr>
            <p:ph type="sldNum" sz="quarter" idx="10"/>
          </p:nvPr>
        </p:nvSpPr>
        <p:spPr/>
        <p:txBody>
          <a:bodyPr/>
          <a:lstStyle/>
          <a:p>
            <a:fld id="{5B77FDE7-8855-1640-8AE5-E2948FE1932B}" type="slidenum">
              <a:rPr lang="sv-SE" smtClean="0"/>
              <a:t>7</a:t>
            </a:fld>
            <a:endParaRPr lang="sv-SE" dirty="0"/>
          </a:p>
        </p:txBody>
      </p:sp>
    </p:spTree>
    <p:extLst>
      <p:ext uri="{BB962C8B-B14F-4D97-AF65-F5344CB8AC3E}">
        <p14:creationId xmlns:p14="http://schemas.microsoft.com/office/powerpoint/2010/main" val="2914285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 </a:t>
            </a:r>
          </a:p>
        </p:txBody>
      </p:sp>
      <p:sp>
        <p:nvSpPr>
          <p:cNvPr id="4" name="Platshållare för bildnummer 3"/>
          <p:cNvSpPr>
            <a:spLocks noGrp="1"/>
          </p:cNvSpPr>
          <p:nvPr>
            <p:ph type="sldNum" sz="quarter" idx="10"/>
          </p:nvPr>
        </p:nvSpPr>
        <p:spPr/>
        <p:txBody>
          <a:bodyPr/>
          <a:lstStyle/>
          <a:p>
            <a:fld id="{DBE56EB3-9F78-4CEB-A6FB-4AC7D084831D}" type="slidenum">
              <a:rPr lang="sv-SE" smtClean="0"/>
              <a:t>11</a:t>
            </a:fld>
            <a:endParaRPr lang="sv-SE"/>
          </a:p>
        </p:txBody>
      </p:sp>
    </p:spTree>
    <p:extLst>
      <p:ext uri="{BB962C8B-B14F-4D97-AF65-F5344CB8AC3E}">
        <p14:creationId xmlns:p14="http://schemas.microsoft.com/office/powerpoint/2010/main" val="2228281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2DBE63F9-69EC-4696-919F-9C0D4865D64F}" type="datetime1">
              <a:rPr lang="sv-SE" smtClean="0"/>
              <a:t>2018-10-17</a:t>
            </a:fld>
            <a:endParaRPr lang="sv-SE"/>
          </a:p>
        </p:txBody>
      </p:sp>
      <p:sp>
        <p:nvSpPr>
          <p:cNvPr id="5" name="Platshållare för sidfot 4"/>
          <p:cNvSpPr>
            <a:spLocks noGrp="1"/>
          </p:cNvSpPr>
          <p:nvPr>
            <p:ph type="ftr" sz="quarter" idx="11"/>
          </p:nvPr>
        </p:nvSpPr>
        <p:spPr/>
        <p:txBody>
          <a:bodyPr/>
          <a:lstStyle/>
          <a:p>
            <a:r>
              <a:rPr lang="en-US" smtClean="0"/>
              <a:t>Catarina Sahlberg, S-FAIR meeting 10 November 2014</a:t>
            </a:r>
            <a:endParaRPr lang="sv-SE"/>
          </a:p>
        </p:txBody>
      </p:sp>
      <p:sp>
        <p:nvSpPr>
          <p:cNvPr id="6" name="Platshållare för bildnummer 5"/>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332034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65895BF1-9873-4762-AE49-5627C59F940B}" type="datetime1">
              <a:rPr lang="sv-SE" smtClean="0"/>
              <a:t>2018-10-17</a:t>
            </a:fld>
            <a:endParaRPr lang="sv-SE"/>
          </a:p>
        </p:txBody>
      </p:sp>
      <p:sp>
        <p:nvSpPr>
          <p:cNvPr id="5" name="Platshållare för sidfot 4"/>
          <p:cNvSpPr>
            <a:spLocks noGrp="1"/>
          </p:cNvSpPr>
          <p:nvPr>
            <p:ph type="ftr" sz="quarter" idx="11"/>
          </p:nvPr>
        </p:nvSpPr>
        <p:spPr/>
        <p:txBody>
          <a:bodyPr/>
          <a:lstStyle/>
          <a:p>
            <a:r>
              <a:rPr lang="en-US" smtClean="0"/>
              <a:t>Catarina Sahlberg, S-FAIR meeting 10 November 2014</a:t>
            </a:r>
            <a:endParaRPr lang="sv-SE"/>
          </a:p>
        </p:txBody>
      </p:sp>
      <p:sp>
        <p:nvSpPr>
          <p:cNvPr id="6" name="Platshållare för bildnummer 5"/>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416984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9BD74CFC-92BE-45B2-A276-D18ECB4605D8}" type="datetime1">
              <a:rPr lang="sv-SE" smtClean="0"/>
              <a:t>2018-10-17</a:t>
            </a:fld>
            <a:endParaRPr lang="sv-SE"/>
          </a:p>
        </p:txBody>
      </p:sp>
      <p:sp>
        <p:nvSpPr>
          <p:cNvPr id="5" name="Platshållare för sidfot 4"/>
          <p:cNvSpPr>
            <a:spLocks noGrp="1"/>
          </p:cNvSpPr>
          <p:nvPr>
            <p:ph type="ftr" sz="quarter" idx="11"/>
          </p:nvPr>
        </p:nvSpPr>
        <p:spPr/>
        <p:txBody>
          <a:bodyPr/>
          <a:lstStyle/>
          <a:p>
            <a:r>
              <a:rPr lang="en-US" smtClean="0"/>
              <a:t>Catarina Sahlberg, S-FAIR meeting 10 November 2014</a:t>
            </a:r>
            <a:endParaRPr lang="sv-SE"/>
          </a:p>
        </p:txBody>
      </p:sp>
      <p:sp>
        <p:nvSpPr>
          <p:cNvPr id="6" name="Platshållare för bildnummer 5"/>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4565816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Endast rubrik och punktlista.">
    <p:spTree>
      <p:nvGrpSpPr>
        <p:cNvPr id="1" name=""/>
        <p:cNvGrpSpPr/>
        <p:nvPr/>
      </p:nvGrpSpPr>
      <p:grpSpPr>
        <a:xfrm>
          <a:off x="0" y="0"/>
          <a:ext cx="0" cy="0"/>
          <a:chOff x="0" y="0"/>
          <a:chExt cx="0" cy="0"/>
        </a:xfrm>
      </p:grpSpPr>
      <p:sp>
        <p:nvSpPr>
          <p:cNvPr id="12" name="Rubrik 1"/>
          <p:cNvSpPr>
            <a:spLocks noGrp="1"/>
          </p:cNvSpPr>
          <p:nvPr>
            <p:ph type="ctrTitle" hasCustomPrompt="1"/>
          </p:nvPr>
        </p:nvSpPr>
        <p:spPr>
          <a:xfrm>
            <a:off x="540000" y="360000"/>
            <a:ext cx="8064000" cy="432000"/>
          </a:xfrm>
        </p:spPr>
        <p:txBody>
          <a:bodyPr lIns="0" tIns="0" rIns="0" bIns="0" anchor="b" anchorCtr="0">
            <a:noAutofit/>
          </a:bodyPr>
          <a:lstStyle>
            <a:lvl1pPr algn="ctr">
              <a:lnSpc>
                <a:spcPts val="3600"/>
              </a:lnSpc>
              <a:defRPr sz="3000" b="1" spc="0" baseline="0">
                <a:solidFill>
                  <a:schemeClr val="tx1"/>
                </a:solidFill>
              </a:defRPr>
            </a:lvl1pPr>
          </a:lstStyle>
          <a:p>
            <a:r>
              <a:rPr lang="sv-SE" dirty="0" smtClean="0"/>
              <a:t>Lägg till rubrik</a:t>
            </a:r>
            <a:endParaRPr lang="sv-SE" dirty="0"/>
          </a:p>
        </p:txBody>
      </p:sp>
      <p:pic>
        <p:nvPicPr>
          <p:cNvPr id="5" name="Picture 2" descr="L:\E-Print_Åke Wallén\Vetenskapsrådet\OH-mall\Just dec 2014\PPT 2014 Mo¦ênster S GRO¦êN.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470775" y="6315076"/>
            <a:ext cx="1673225" cy="54292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Platshållare för text 2"/>
          <p:cNvSpPr>
            <a:spLocks noGrp="1"/>
          </p:cNvSpPr>
          <p:nvPr>
            <p:ph type="body" sz="quarter" idx="13" hasCustomPrompt="1"/>
          </p:nvPr>
        </p:nvSpPr>
        <p:spPr>
          <a:xfrm>
            <a:off x="540001" y="971999"/>
            <a:ext cx="8063999" cy="5292000"/>
          </a:xfrm>
        </p:spPr>
        <p:txBody>
          <a:bodyPr lIns="0" tIns="0" rIns="0" bIns="0"/>
          <a:lstStyle>
            <a:lvl1pPr>
              <a:defRPr/>
            </a:lvl1pPr>
            <a:lvl2pPr>
              <a:defRPr/>
            </a:lvl2pPr>
          </a:lstStyle>
          <a:p>
            <a:pPr lvl="0"/>
            <a:r>
              <a:rPr lang="sv-SE" dirty="0" smtClean="0"/>
              <a:t>Lägg till punktlista</a:t>
            </a:r>
          </a:p>
          <a:p>
            <a:pPr lvl="1"/>
            <a:r>
              <a:rPr lang="sv-SE" dirty="0" smtClean="0"/>
              <a:t>Punktlista nivå 2</a:t>
            </a:r>
          </a:p>
        </p:txBody>
      </p:sp>
    </p:spTree>
    <p:extLst>
      <p:ext uri="{BB962C8B-B14F-4D97-AF65-F5344CB8AC3E}">
        <p14:creationId xmlns:p14="http://schemas.microsoft.com/office/powerpoint/2010/main" val="334042895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Rubrik och punktlista. 1/2-sidesdiagram höger.">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540001" y="360000"/>
            <a:ext cx="3671999" cy="864000"/>
          </a:xfrm>
        </p:spPr>
        <p:txBody>
          <a:bodyPr lIns="0" tIns="0" rIns="0" bIns="0" anchor="b" anchorCtr="0">
            <a:noAutofit/>
          </a:bodyPr>
          <a:lstStyle>
            <a:lvl1pPr algn="ctr">
              <a:lnSpc>
                <a:spcPts val="3600"/>
              </a:lnSpc>
              <a:defRPr sz="3000" b="1" spc="0" baseline="0"/>
            </a:lvl1pPr>
          </a:lstStyle>
          <a:p>
            <a:r>
              <a:rPr lang="sv-SE" dirty="0" smtClean="0"/>
              <a:t>Lägg till rubrik</a:t>
            </a:r>
            <a:endParaRPr lang="sv-SE" dirty="0"/>
          </a:p>
        </p:txBody>
      </p:sp>
      <p:sp>
        <p:nvSpPr>
          <p:cNvPr id="6" name="Platshållare för text 2"/>
          <p:cNvSpPr>
            <a:spLocks noGrp="1"/>
          </p:cNvSpPr>
          <p:nvPr>
            <p:ph type="body" sz="quarter" idx="13" hasCustomPrompt="1"/>
          </p:nvPr>
        </p:nvSpPr>
        <p:spPr>
          <a:xfrm>
            <a:off x="539553" y="1403999"/>
            <a:ext cx="3671999" cy="5094000"/>
          </a:xfrm>
        </p:spPr>
        <p:txBody>
          <a:bodyPr lIns="0" tIns="0" rIns="0" bIns="0"/>
          <a:lstStyle>
            <a:lvl1pPr>
              <a:defRPr/>
            </a:lvl1pPr>
            <a:lvl2pPr>
              <a:defRPr/>
            </a:lvl2pPr>
          </a:lstStyle>
          <a:p>
            <a:pPr lvl="0"/>
            <a:r>
              <a:rPr lang="sv-SE" dirty="0" smtClean="0"/>
              <a:t>Lägg till punktlista</a:t>
            </a:r>
          </a:p>
          <a:p>
            <a:pPr lvl="1"/>
            <a:r>
              <a:rPr lang="sv-SE" dirty="0" smtClean="0"/>
              <a:t>Punktlista nivå 2</a:t>
            </a:r>
          </a:p>
        </p:txBody>
      </p:sp>
      <p:sp>
        <p:nvSpPr>
          <p:cNvPr id="9" name="Platshållare för diagram 2"/>
          <p:cNvSpPr>
            <a:spLocks noGrp="1"/>
          </p:cNvSpPr>
          <p:nvPr>
            <p:ph type="chart" sz="quarter" idx="12"/>
          </p:nvPr>
        </p:nvSpPr>
        <p:spPr>
          <a:xfrm>
            <a:off x="4572000" y="0"/>
            <a:ext cx="4572000" cy="6851650"/>
          </a:xfrm>
        </p:spPr>
        <p:txBody>
          <a:bodyPr>
            <a:normAutofit/>
          </a:bodyPr>
          <a:lstStyle>
            <a:lvl1pPr marL="0" indent="0">
              <a:buNone/>
              <a:defRPr sz="100">
                <a:solidFill>
                  <a:schemeClr val="bg1"/>
                </a:solidFill>
              </a:defRPr>
            </a:lvl1pPr>
          </a:lstStyle>
          <a:p>
            <a:r>
              <a:rPr lang="sv-SE" dirty="0" smtClean="0"/>
              <a:t>Klicka på ikonen för att lägga till ett diagram</a:t>
            </a:r>
            <a:endParaRPr lang="sv-SE" dirty="0"/>
          </a:p>
        </p:txBody>
      </p:sp>
      <p:pic>
        <p:nvPicPr>
          <p:cNvPr id="7" name="Picture 2" descr="L:\E-Print_Åke Wallén\Vetenskapsrådet\OH-mall\Just dec 2014\PPT 2014 Mo¦ênster S GRO¦êN.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470775" y="6315076"/>
            <a:ext cx="1673225" cy="542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70261253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Rubrik och punktlista. Bild nederkant.">
    <p:spTree>
      <p:nvGrpSpPr>
        <p:cNvPr id="1" name=""/>
        <p:cNvGrpSpPr/>
        <p:nvPr/>
      </p:nvGrpSpPr>
      <p:grpSpPr>
        <a:xfrm>
          <a:off x="0" y="0"/>
          <a:ext cx="0" cy="0"/>
          <a:chOff x="0" y="0"/>
          <a:chExt cx="0" cy="0"/>
        </a:xfrm>
      </p:grpSpPr>
      <p:sp>
        <p:nvSpPr>
          <p:cNvPr id="6" name="Platshållare för bild 2"/>
          <p:cNvSpPr>
            <a:spLocks noGrp="1" noChangeAspect="1"/>
          </p:cNvSpPr>
          <p:nvPr>
            <p:ph type="pic" sz="quarter" idx="11" hasCustomPrompt="1"/>
          </p:nvPr>
        </p:nvSpPr>
        <p:spPr>
          <a:xfrm>
            <a:off x="0" y="4554000"/>
            <a:ext cx="9144000" cy="2304000"/>
          </a:xfrm>
          <a:blipFill>
            <a:blip r:embed="rId2" cstate="email">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sv-SE" dirty="0"/>
              <a:t> </a:t>
            </a:r>
          </a:p>
        </p:txBody>
      </p:sp>
      <p:sp>
        <p:nvSpPr>
          <p:cNvPr id="2" name="Rubrik 1"/>
          <p:cNvSpPr>
            <a:spLocks noGrp="1"/>
          </p:cNvSpPr>
          <p:nvPr>
            <p:ph type="title" hasCustomPrompt="1"/>
          </p:nvPr>
        </p:nvSpPr>
        <p:spPr>
          <a:xfrm>
            <a:off x="540000" y="360000"/>
            <a:ext cx="8064000" cy="432000"/>
          </a:xfrm>
        </p:spPr>
        <p:txBody>
          <a:bodyPr lIns="0" tIns="0" rIns="0" bIns="0" anchor="b" anchorCtr="0">
            <a:noAutofit/>
          </a:bodyPr>
          <a:lstStyle>
            <a:lvl1pPr algn="ctr">
              <a:lnSpc>
                <a:spcPts val="2700"/>
              </a:lnSpc>
              <a:defRPr sz="2250" b="1" spc="0" baseline="0"/>
            </a:lvl1pPr>
          </a:lstStyle>
          <a:p>
            <a:r>
              <a:rPr lang="sv-SE" dirty="0"/>
              <a:t>Lägg till rubrik</a:t>
            </a:r>
          </a:p>
        </p:txBody>
      </p:sp>
      <p:sp>
        <p:nvSpPr>
          <p:cNvPr id="7" name="Platshållare för text 2"/>
          <p:cNvSpPr>
            <a:spLocks noGrp="1"/>
          </p:cNvSpPr>
          <p:nvPr>
            <p:ph type="body" sz="quarter" idx="13" hasCustomPrompt="1"/>
          </p:nvPr>
        </p:nvSpPr>
        <p:spPr>
          <a:xfrm>
            <a:off x="539554" y="971999"/>
            <a:ext cx="8063999" cy="3384000"/>
          </a:xfrm>
        </p:spPr>
        <p:txBody>
          <a:bodyPr lIns="0" tIns="0" rIns="0" bIns="0"/>
          <a:lstStyle>
            <a:lvl1pPr>
              <a:defRPr/>
            </a:lvl1pPr>
            <a:lvl2pPr>
              <a:defRPr baseline="0"/>
            </a:lvl2pPr>
          </a:lstStyle>
          <a:p>
            <a:pPr lvl="0"/>
            <a:r>
              <a:rPr lang="sv-SE" dirty="0"/>
              <a:t>Lägg till punktlista</a:t>
            </a:r>
          </a:p>
          <a:p>
            <a:pPr lvl="1"/>
            <a:r>
              <a:rPr lang="sv-SE" dirty="0"/>
              <a:t>Punktlista nivå 2</a:t>
            </a:r>
          </a:p>
          <a:p>
            <a:pPr lvl="1"/>
            <a:endParaRPr lang="sv-SE" dirty="0"/>
          </a:p>
        </p:txBody>
      </p:sp>
      <p:pic>
        <p:nvPicPr>
          <p:cNvPr id="3" name="Bildobjekt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70648" y="6315456"/>
            <a:ext cx="1673352" cy="542544"/>
          </a:xfrm>
          <a:prstGeom prst="rect">
            <a:avLst/>
          </a:prstGeom>
        </p:spPr>
      </p:pic>
    </p:spTree>
    <p:extLst>
      <p:ext uri="{BB962C8B-B14F-4D97-AF65-F5344CB8AC3E}">
        <p14:creationId xmlns:p14="http://schemas.microsoft.com/office/powerpoint/2010/main" val="2127720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Rubrik och punktlista. Bild överkant.">
    <p:spTree>
      <p:nvGrpSpPr>
        <p:cNvPr id="1" name=""/>
        <p:cNvGrpSpPr/>
        <p:nvPr/>
      </p:nvGrpSpPr>
      <p:grpSpPr>
        <a:xfrm>
          <a:off x="0" y="0"/>
          <a:ext cx="0" cy="0"/>
          <a:chOff x="0" y="0"/>
          <a:chExt cx="0" cy="0"/>
        </a:xfrm>
      </p:grpSpPr>
      <p:sp>
        <p:nvSpPr>
          <p:cNvPr id="8" name="Platshållare för bild 2"/>
          <p:cNvSpPr>
            <a:spLocks noGrp="1" noChangeAspect="1"/>
          </p:cNvSpPr>
          <p:nvPr>
            <p:ph type="pic" sz="quarter" idx="11" hasCustomPrompt="1"/>
          </p:nvPr>
        </p:nvSpPr>
        <p:spPr>
          <a:xfrm>
            <a:off x="0" y="0"/>
            <a:ext cx="9144000" cy="2304000"/>
          </a:xfrm>
          <a:blipFill>
            <a:blip r:embed="rId2" cstate="email">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sv-SE" dirty="0"/>
              <a:t> </a:t>
            </a:r>
          </a:p>
        </p:txBody>
      </p:sp>
      <p:sp>
        <p:nvSpPr>
          <p:cNvPr id="11" name="Rubrik 1"/>
          <p:cNvSpPr>
            <a:spLocks noGrp="1"/>
          </p:cNvSpPr>
          <p:nvPr>
            <p:ph type="title" hasCustomPrompt="1"/>
          </p:nvPr>
        </p:nvSpPr>
        <p:spPr>
          <a:xfrm>
            <a:off x="540000" y="2664000"/>
            <a:ext cx="8064000" cy="432000"/>
          </a:xfrm>
        </p:spPr>
        <p:txBody>
          <a:bodyPr lIns="0" tIns="0" rIns="0" bIns="0" anchor="b" anchorCtr="0">
            <a:noAutofit/>
          </a:bodyPr>
          <a:lstStyle>
            <a:lvl1pPr algn="ctr">
              <a:lnSpc>
                <a:spcPts val="2700"/>
              </a:lnSpc>
              <a:defRPr sz="2250" b="1" spc="0" baseline="0"/>
            </a:lvl1pPr>
          </a:lstStyle>
          <a:p>
            <a:r>
              <a:rPr lang="sv-SE" dirty="0"/>
              <a:t>Lägg till rubrik</a:t>
            </a:r>
          </a:p>
        </p:txBody>
      </p:sp>
      <p:sp>
        <p:nvSpPr>
          <p:cNvPr id="12" name="Platshållare för text 2"/>
          <p:cNvSpPr>
            <a:spLocks noGrp="1"/>
          </p:cNvSpPr>
          <p:nvPr>
            <p:ph type="body" sz="quarter" idx="13" hasCustomPrompt="1"/>
          </p:nvPr>
        </p:nvSpPr>
        <p:spPr>
          <a:xfrm>
            <a:off x="539554" y="3275999"/>
            <a:ext cx="8063999" cy="2988000"/>
          </a:xfrm>
        </p:spPr>
        <p:txBody>
          <a:bodyPr lIns="0" tIns="0" rIns="0" bIns="0"/>
          <a:lstStyle>
            <a:lvl1pPr>
              <a:defRPr/>
            </a:lvl1pPr>
            <a:lvl2pPr>
              <a:defRPr/>
            </a:lvl2pPr>
          </a:lstStyle>
          <a:p>
            <a:pPr lvl="0"/>
            <a:r>
              <a:rPr lang="sv-SE" dirty="0"/>
              <a:t>Lägg till punktlista</a:t>
            </a:r>
          </a:p>
          <a:p>
            <a:pPr lvl="1"/>
            <a:r>
              <a:rPr lang="sv-SE" dirty="0" err="1"/>
              <a:t>Puktlista</a:t>
            </a:r>
            <a:r>
              <a:rPr lang="sv-SE" dirty="0"/>
              <a:t> nivå 2</a:t>
            </a:r>
          </a:p>
        </p:txBody>
      </p:sp>
      <p:pic>
        <p:nvPicPr>
          <p:cNvPr id="6" name="Picture 2" descr="L:\E-Print_Åke Wallén\Vetenskapsrådet\OH-mall\Just dec 2014\PPT 2014 Mo¦ênster S GRO¦êN.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470776" y="6315078"/>
            <a:ext cx="1673225" cy="542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648679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2D1111B8-7CE3-4A91-A8B8-9A7DB46A2DA2}" type="datetime1">
              <a:rPr lang="sv-SE" smtClean="0"/>
              <a:t>2018-10-17</a:t>
            </a:fld>
            <a:endParaRPr lang="sv-SE"/>
          </a:p>
        </p:txBody>
      </p:sp>
      <p:sp>
        <p:nvSpPr>
          <p:cNvPr id="5" name="Platshållare för sidfot 4"/>
          <p:cNvSpPr>
            <a:spLocks noGrp="1"/>
          </p:cNvSpPr>
          <p:nvPr>
            <p:ph type="ftr" sz="quarter" idx="11"/>
          </p:nvPr>
        </p:nvSpPr>
        <p:spPr/>
        <p:txBody>
          <a:bodyPr/>
          <a:lstStyle/>
          <a:p>
            <a:r>
              <a:rPr lang="en-US" smtClean="0"/>
              <a:t>Catarina Sahlberg, S-FAIR meeting 10 November 2014</a:t>
            </a:r>
            <a:endParaRPr lang="sv-SE"/>
          </a:p>
        </p:txBody>
      </p:sp>
      <p:sp>
        <p:nvSpPr>
          <p:cNvPr id="6" name="Platshållare för bildnummer 5"/>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1083463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9FBD7C44-4C84-4925-82FB-1DB5334DC3AA}" type="datetime1">
              <a:rPr lang="sv-SE" smtClean="0"/>
              <a:t>2018-10-17</a:t>
            </a:fld>
            <a:endParaRPr lang="sv-SE"/>
          </a:p>
        </p:txBody>
      </p:sp>
      <p:sp>
        <p:nvSpPr>
          <p:cNvPr id="5" name="Platshållare för sidfot 4"/>
          <p:cNvSpPr>
            <a:spLocks noGrp="1"/>
          </p:cNvSpPr>
          <p:nvPr>
            <p:ph type="ftr" sz="quarter" idx="11"/>
          </p:nvPr>
        </p:nvSpPr>
        <p:spPr/>
        <p:txBody>
          <a:bodyPr/>
          <a:lstStyle/>
          <a:p>
            <a:r>
              <a:rPr lang="en-US" smtClean="0"/>
              <a:t>Catarina Sahlberg, S-FAIR meeting 10 November 2014</a:t>
            </a:r>
            <a:endParaRPr lang="sv-SE"/>
          </a:p>
        </p:txBody>
      </p:sp>
      <p:sp>
        <p:nvSpPr>
          <p:cNvPr id="6" name="Platshållare för bildnummer 5"/>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602058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p>
            <a:fld id="{FE8C3D8F-8CB6-424E-BAC6-2FC1E8C09176}" type="datetime1">
              <a:rPr lang="sv-SE" smtClean="0"/>
              <a:t>2018-10-17</a:t>
            </a:fld>
            <a:endParaRPr lang="sv-SE"/>
          </a:p>
        </p:txBody>
      </p:sp>
      <p:sp>
        <p:nvSpPr>
          <p:cNvPr id="6" name="Platshållare för sidfot 5"/>
          <p:cNvSpPr>
            <a:spLocks noGrp="1"/>
          </p:cNvSpPr>
          <p:nvPr>
            <p:ph type="ftr" sz="quarter" idx="11"/>
          </p:nvPr>
        </p:nvSpPr>
        <p:spPr/>
        <p:txBody>
          <a:bodyPr/>
          <a:lstStyle/>
          <a:p>
            <a:r>
              <a:rPr lang="en-US" smtClean="0"/>
              <a:t>Catarina Sahlberg, S-FAIR meeting 10 November 2014</a:t>
            </a:r>
            <a:endParaRPr lang="sv-SE"/>
          </a:p>
        </p:txBody>
      </p:sp>
      <p:sp>
        <p:nvSpPr>
          <p:cNvPr id="7" name="Platshållare för bildnummer 6"/>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2019447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7FA3FDC6-5EAE-4185-A557-F9DA9AA7724C}" type="datetime1">
              <a:rPr lang="sv-SE" smtClean="0"/>
              <a:t>2018-10-17</a:t>
            </a:fld>
            <a:endParaRPr lang="sv-SE"/>
          </a:p>
        </p:txBody>
      </p:sp>
      <p:sp>
        <p:nvSpPr>
          <p:cNvPr id="8" name="Platshållare för sidfot 7"/>
          <p:cNvSpPr>
            <a:spLocks noGrp="1"/>
          </p:cNvSpPr>
          <p:nvPr>
            <p:ph type="ftr" sz="quarter" idx="11"/>
          </p:nvPr>
        </p:nvSpPr>
        <p:spPr/>
        <p:txBody>
          <a:bodyPr/>
          <a:lstStyle/>
          <a:p>
            <a:r>
              <a:rPr lang="en-US" smtClean="0"/>
              <a:t>Catarina Sahlberg, S-FAIR meeting 10 November 2014</a:t>
            </a:r>
            <a:endParaRPr lang="sv-SE"/>
          </a:p>
        </p:txBody>
      </p:sp>
      <p:sp>
        <p:nvSpPr>
          <p:cNvPr id="9" name="Platshållare för bildnummer 8"/>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1238318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8529656A-E101-4AE2-8CCF-AD8883FEDBE4}" type="datetime1">
              <a:rPr lang="sv-SE" smtClean="0"/>
              <a:t>2018-10-17</a:t>
            </a:fld>
            <a:endParaRPr lang="sv-SE"/>
          </a:p>
        </p:txBody>
      </p:sp>
      <p:sp>
        <p:nvSpPr>
          <p:cNvPr id="4" name="Platshållare för sidfot 3"/>
          <p:cNvSpPr>
            <a:spLocks noGrp="1"/>
          </p:cNvSpPr>
          <p:nvPr>
            <p:ph type="ftr" sz="quarter" idx="11"/>
          </p:nvPr>
        </p:nvSpPr>
        <p:spPr/>
        <p:txBody>
          <a:bodyPr/>
          <a:lstStyle/>
          <a:p>
            <a:r>
              <a:rPr lang="en-US" smtClean="0"/>
              <a:t>Catarina Sahlberg, S-FAIR meeting 10 November 2014</a:t>
            </a:r>
            <a:endParaRPr lang="sv-SE"/>
          </a:p>
        </p:txBody>
      </p:sp>
      <p:sp>
        <p:nvSpPr>
          <p:cNvPr id="5" name="Platshållare för bildnummer 4"/>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3152003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B33C2AA7-55B3-4AA9-9BAF-8F2F21E0E587}" type="datetime1">
              <a:rPr lang="sv-SE" smtClean="0"/>
              <a:t>2018-10-17</a:t>
            </a:fld>
            <a:endParaRPr lang="sv-SE"/>
          </a:p>
        </p:txBody>
      </p:sp>
      <p:sp>
        <p:nvSpPr>
          <p:cNvPr id="3" name="Platshållare för sidfot 2"/>
          <p:cNvSpPr>
            <a:spLocks noGrp="1"/>
          </p:cNvSpPr>
          <p:nvPr>
            <p:ph type="ftr" sz="quarter" idx="11"/>
          </p:nvPr>
        </p:nvSpPr>
        <p:spPr/>
        <p:txBody>
          <a:bodyPr/>
          <a:lstStyle/>
          <a:p>
            <a:r>
              <a:rPr lang="en-US" smtClean="0"/>
              <a:t>Catarina Sahlberg, S-FAIR meeting 10 November 2014</a:t>
            </a:r>
            <a:endParaRPr lang="sv-SE"/>
          </a:p>
        </p:txBody>
      </p:sp>
      <p:sp>
        <p:nvSpPr>
          <p:cNvPr id="4" name="Platshållare för bildnummer 3"/>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3373809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B3B8F182-9029-46DF-B5CE-9E0E88408E52}" type="datetime1">
              <a:rPr lang="sv-SE" smtClean="0"/>
              <a:t>2018-10-17</a:t>
            </a:fld>
            <a:endParaRPr lang="sv-SE"/>
          </a:p>
        </p:txBody>
      </p:sp>
      <p:sp>
        <p:nvSpPr>
          <p:cNvPr id="6" name="Platshållare för sidfot 5"/>
          <p:cNvSpPr>
            <a:spLocks noGrp="1"/>
          </p:cNvSpPr>
          <p:nvPr>
            <p:ph type="ftr" sz="quarter" idx="11"/>
          </p:nvPr>
        </p:nvSpPr>
        <p:spPr/>
        <p:txBody>
          <a:bodyPr/>
          <a:lstStyle/>
          <a:p>
            <a:r>
              <a:rPr lang="en-US" smtClean="0"/>
              <a:t>Catarina Sahlberg, S-FAIR meeting 10 November 2014</a:t>
            </a:r>
            <a:endParaRPr lang="sv-SE"/>
          </a:p>
        </p:txBody>
      </p:sp>
      <p:sp>
        <p:nvSpPr>
          <p:cNvPr id="7" name="Platshållare för bildnummer 6"/>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304326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68CED89C-D6B9-4547-8858-CF0EB504B9AE}" type="datetime1">
              <a:rPr lang="sv-SE" smtClean="0"/>
              <a:t>2018-10-17</a:t>
            </a:fld>
            <a:endParaRPr lang="sv-SE"/>
          </a:p>
        </p:txBody>
      </p:sp>
      <p:sp>
        <p:nvSpPr>
          <p:cNvPr id="6" name="Platshållare för sidfot 5"/>
          <p:cNvSpPr>
            <a:spLocks noGrp="1"/>
          </p:cNvSpPr>
          <p:nvPr>
            <p:ph type="ftr" sz="quarter" idx="11"/>
          </p:nvPr>
        </p:nvSpPr>
        <p:spPr/>
        <p:txBody>
          <a:bodyPr/>
          <a:lstStyle/>
          <a:p>
            <a:r>
              <a:rPr lang="en-US" smtClean="0"/>
              <a:t>Catarina Sahlberg, S-FAIR meeting 10 November 2014</a:t>
            </a:r>
            <a:endParaRPr lang="sv-SE"/>
          </a:p>
        </p:txBody>
      </p:sp>
      <p:sp>
        <p:nvSpPr>
          <p:cNvPr id="7" name="Platshållare för bildnummer 6"/>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3148051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sv-SE"/>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755CE7-7702-48E9-9569-6573474264F6}" type="datetime1">
              <a:rPr lang="sv-SE" smtClean="0"/>
              <a:t>2018-10-17</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Catarina Sahlberg, S-FAIR meeting 10 November 2014</a:t>
            </a:r>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F1BC19-481E-4EAD-A050-A2CE98B4550D}" type="slidenum">
              <a:rPr lang="sv-SE" smtClean="0"/>
              <a:t>‹#›</a:t>
            </a:fld>
            <a:endParaRPr lang="sv-SE"/>
          </a:p>
        </p:txBody>
      </p:sp>
    </p:spTree>
    <p:extLst>
      <p:ext uri="{BB962C8B-B14F-4D97-AF65-F5344CB8AC3E}">
        <p14:creationId xmlns:p14="http://schemas.microsoft.com/office/powerpoint/2010/main" val="3783476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8.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gif"/></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gif"/></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3.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7.png"/><Relationship Id="rId4" Type="http://schemas.openxmlformats.org/officeDocument/2006/relationships/image" Target="../media/image8.gif"/></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objekt 8" descr="1 VR Fasadritn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 y="-27384"/>
            <a:ext cx="9181771" cy="6904692"/>
          </a:xfrm>
          <a:prstGeom prst="rect">
            <a:avLst/>
          </a:prstGeom>
        </p:spPr>
      </p:pic>
      <p:pic>
        <p:nvPicPr>
          <p:cNvPr id="10" name="Bildobjekt 9" descr="PPT 2014 VR LOGO NEG.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53021" y="24102"/>
            <a:ext cx="1890979" cy="1799539"/>
          </a:xfrm>
          <a:prstGeom prst="rect">
            <a:avLst/>
          </a:prstGeom>
        </p:spPr>
      </p:pic>
      <p:pic>
        <p:nvPicPr>
          <p:cNvPr id="11" name="Bildobjekt 10" descr="PPT 2014 Mönster L VIT.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 y="5976787"/>
            <a:ext cx="9144000" cy="980605"/>
          </a:xfrm>
          <a:prstGeom prst="rect">
            <a:avLst/>
          </a:prstGeom>
        </p:spPr>
      </p:pic>
      <p:sp>
        <p:nvSpPr>
          <p:cNvPr id="6" name="Rectangle 1"/>
          <p:cNvSpPr txBox="1">
            <a:spLocks noChangeArrowheads="1"/>
          </p:cNvSpPr>
          <p:nvPr/>
        </p:nvSpPr>
        <p:spPr>
          <a:xfrm>
            <a:off x="250261" y="692696"/>
            <a:ext cx="8640960" cy="5400600"/>
          </a:xfrm>
          <a:prstGeom prst="rect">
            <a:avLst/>
          </a:prstGeom>
          <a:ln/>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sv-SE" sz="5400" b="1" dirty="0" smtClean="0">
                <a:solidFill>
                  <a:schemeClr val="bg1"/>
                </a:solidFill>
                <a:latin typeface="Franklin Gothic Medium Cond" panose="020B0606030402020204" pitchFamily="34" charset="0"/>
                <a:cs typeface="Helvetica" panose="020B0604020202020204" pitchFamily="34" charset="0"/>
                <a:sym typeface="Helvetica" panose="020B0604020202020204" pitchFamily="34" charset="0"/>
              </a:rPr>
              <a:t>RFI/VR and CERN</a:t>
            </a:r>
          </a:p>
          <a:p>
            <a:endParaRPr lang="en-US" altLang="sv-SE" sz="6600" b="1" dirty="0">
              <a:solidFill>
                <a:schemeClr val="bg1"/>
              </a:solidFill>
              <a:latin typeface="Franklin Gothic Medium Cond" panose="020B0606030402020204" pitchFamily="34" charset="0"/>
              <a:ea typeface="ヒラギノ角ゴ ProN W6" charset="0"/>
              <a:cs typeface="Helvetica" panose="020B0604020202020204" pitchFamily="34" charset="0"/>
              <a:sym typeface="Helvetica" panose="020B0604020202020204" pitchFamily="34" charset="0"/>
            </a:endParaRPr>
          </a:p>
          <a:p>
            <a:endParaRPr lang="en-US" altLang="sv-SE" sz="6600" b="1" dirty="0" smtClean="0">
              <a:solidFill>
                <a:schemeClr val="bg1"/>
              </a:solidFill>
              <a:latin typeface="Franklin Gothic Medium Cond" panose="020B0606030402020204" pitchFamily="34" charset="0"/>
              <a:ea typeface="ヒラギノ角ゴ ProN W6" charset="0"/>
              <a:cs typeface="Helvetica" panose="020B0604020202020204" pitchFamily="34" charset="0"/>
              <a:sym typeface="Helvetica" panose="020B0604020202020204" pitchFamily="34" charset="0"/>
            </a:endParaRPr>
          </a:p>
          <a:p>
            <a:endParaRPr lang="en-US" altLang="sv-SE" sz="6600" b="1" dirty="0">
              <a:solidFill>
                <a:schemeClr val="bg1"/>
              </a:solidFill>
              <a:latin typeface="Franklin Gothic Medium Cond" panose="020B0606030402020204" pitchFamily="34" charset="0"/>
              <a:ea typeface="ヒラギノ角ゴ ProN W6" charset="0"/>
              <a:cs typeface="Helvetica" panose="020B0604020202020204" pitchFamily="34" charset="0"/>
              <a:sym typeface="Helvetica" panose="020B0604020202020204" pitchFamily="34" charset="0"/>
            </a:endParaRPr>
          </a:p>
          <a:p>
            <a:endParaRPr lang="en-US" altLang="sv-SE" sz="1800" b="1" dirty="0" smtClean="0">
              <a:solidFill>
                <a:schemeClr val="bg1"/>
              </a:solidFill>
              <a:latin typeface="Franklin Gothic Medium Cond" panose="020B0606030402020204" pitchFamily="34" charset="0"/>
              <a:ea typeface="ヒラギノ角ゴ ProN W6" charset="0"/>
              <a:cs typeface="Helvetica" panose="020B0604020202020204" pitchFamily="34" charset="0"/>
              <a:sym typeface="Helvetica" panose="020B0604020202020204" pitchFamily="34" charset="0"/>
            </a:endParaRPr>
          </a:p>
          <a:p>
            <a:endParaRPr lang="en-US" altLang="sv-SE" sz="1800" b="1" dirty="0">
              <a:solidFill>
                <a:schemeClr val="bg1"/>
              </a:solidFill>
              <a:latin typeface="Franklin Gothic Medium Cond" panose="020B0606030402020204" pitchFamily="34" charset="0"/>
              <a:ea typeface="ヒラギノ角ゴ ProN W6" charset="0"/>
              <a:cs typeface="Helvetica" panose="020B0604020202020204" pitchFamily="34" charset="0"/>
              <a:sym typeface="Helvetica" panose="020B0604020202020204" pitchFamily="34" charset="0"/>
            </a:endParaRPr>
          </a:p>
          <a:p>
            <a:pPr algn="r"/>
            <a:r>
              <a:rPr lang="en-US" altLang="sv-SE" sz="1800" dirty="0" smtClean="0">
                <a:solidFill>
                  <a:schemeClr val="bg1"/>
                </a:solidFill>
                <a:latin typeface="Franklin Gothic Medium Cond" panose="020B0606030402020204" pitchFamily="34" charset="0"/>
                <a:ea typeface="ヒラギノ角ゴ ProN W6" charset="0"/>
                <a:cs typeface="Helvetica" panose="020B0604020202020204" pitchFamily="34" charset="0"/>
                <a:sym typeface="Helvetica" panose="020B0604020202020204" pitchFamily="34" charset="0"/>
              </a:rPr>
              <a:t>Per Karlsson</a:t>
            </a:r>
          </a:p>
          <a:p>
            <a:pPr algn="r"/>
            <a:r>
              <a:rPr lang="en-US" altLang="sv-SE" sz="1800" dirty="0" smtClean="0">
                <a:solidFill>
                  <a:schemeClr val="bg1"/>
                </a:solidFill>
                <a:latin typeface="Franklin Gothic Medium Cond" panose="020B0606030402020204" pitchFamily="34" charset="0"/>
                <a:ea typeface="ヒラギノ角ゴ ProN W6" charset="0"/>
                <a:cs typeface="Helvetica" panose="020B0604020202020204" pitchFamily="34" charset="0"/>
                <a:sym typeface="Helvetica" panose="020B0604020202020204" pitchFamily="34" charset="0"/>
              </a:rPr>
              <a:t>Swedish Research Council (VR)</a:t>
            </a:r>
            <a:endParaRPr lang="en-US" altLang="sv-SE" sz="1800" dirty="0">
              <a:solidFill>
                <a:schemeClr val="bg1"/>
              </a:solidFill>
              <a:latin typeface="Franklin Gothic Medium Cond" panose="020B0606030402020204" pitchFamily="34" charset="0"/>
              <a:ea typeface="ヒラギノ角ゴ ProN W6" charset="0"/>
              <a:cs typeface="ヒラギノ角ゴ ProN W6" charset="0"/>
              <a:sym typeface="Helvetica" panose="020B0604020202020204" pitchFamily="34" charset="0"/>
            </a:endParaRPr>
          </a:p>
        </p:txBody>
      </p:sp>
    </p:spTree>
    <p:extLst>
      <p:ext uri="{BB962C8B-B14F-4D97-AF65-F5344CB8AC3E}">
        <p14:creationId xmlns:p14="http://schemas.microsoft.com/office/powerpoint/2010/main" val="10953954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p:txBody>
          <a:bodyPr/>
          <a:lstStyle/>
          <a:p>
            <a:r>
              <a:rPr lang="sv-SE" dirty="0" err="1" smtClean="0"/>
              <a:t>Needs</a:t>
            </a:r>
            <a:r>
              <a:rPr lang="sv-SE" dirty="0" smtClean="0"/>
              <a:t> </a:t>
            </a:r>
            <a:r>
              <a:rPr lang="sv-SE" dirty="0" err="1" smtClean="0"/>
              <a:t>inventory</a:t>
            </a:r>
            <a:r>
              <a:rPr lang="sv-SE" dirty="0" smtClean="0"/>
              <a:t> </a:t>
            </a:r>
            <a:endParaRPr lang="sv-SE" dirty="0"/>
          </a:p>
        </p:txBody>
      </p:sp>
      <p:sp>
        <p:nvSpPr>
          <p:cNvPr id="3" name="Platshållare för text 2"/>
          <p:cNvSpPr>
            <a:spLocks noGrp="1"/>
          </p:cNvSpPr>
          <p:nvPr>
            <p:ph type="body" sz="quarter" idx="13"/>
          </p:nvPr>
        </p:nvSpPr>
        <p:spPr/>
        <p:txBody>
          <a:bodyPr>
            <a:normAutofit/>
          </a:bodyPr>
          <a:lstStyle/>
          <a:p>
            <a:r>
              <a:rPr lang="en-US" sz="2400" dirty="0"/>
              <a:t>Needs for entirely new research infrastructure</a:t>
            </a:r>
            <a:r>
              <a:rPr lang="en-US" sz="2400" dirty="0" smtClean="0"/>
              <a:t>.</a:t>
            </a:r>
          </a:p>
          <a:p>
            <a:pPr lvl="1"/>
            <a:r>
              <a:rPr lang="en-US" sz="2000" dirty="0" smtClean="0"/>
              <a:t>National</a:t>
            </a:r>
          </a:p>
          <a:p>
            <a:pPr lvl="1"/>
            <a:r>
              <a:rPr lang="en-US" sz="2000" dirty="0" smtClean="0"/>
              <a:t>International</a:t>
            </a:r>
          </a:p>
          <a:p>
            <a:endParaRPr lang="en-US" sz="2400" dirty="0"/>
          </a:p>
          <a:p>
            <a:r>
              <a:rPr lang="en-US" sz="2400" dirty="0"/>
              <a:t>Needs to gather together and substantially develop smaller </a:t>
            </a:r>
            <a:r>
              <a:rPr lang="en-US" sz="2400" dirty="0" smtClean="0"/>
              <a:t>resources.</a:t>
            </a:r>
          </a:p>
          <a:p>
            <a:endParaRPr lang="en-US" sz="2400" dirty="0"/>
          </a:p>
          <a:p>
            <a:r>
              <a:rPr lang="en-US" sz="2400" dirty="0"/>
              <a:t>Needs for major upgrades of existing research infrastructure in operation. </a:t>
            </a:r>
            <a:endParaRPr lang="en-US" sz="2400" dirty="0" smtClean="0"/>
          </a:p>
          <a:p>
            <a:pPr marL="0" indent="0">
              <a:buNone/>
            </a:pPr>
            <a:endParaRPr lang="en-US" sz="2400" dirty="0"/>
          </a:p>
          <a:p>
            <a:r>
              <a:rPr lang="en-US" sz="2400" b="1" dirty="0" smtClean="0"/>
              <a:t>…. </a:t>
            </a:r>
            <a:r>
              <a:rPr lang="en-US" sz="2400" b="1" dirty="0" smtClean="0">
                <a:solidFill>
                  <a:srgbClr val="FF0000"/>
                </a:solidFill>
              </a:rPr>
              <a:t>of national interest</a:t>
            </a:r>
            <a:endParaRPr lang="en-US" sz="2400" b="1" dirty="0">
              <a:solidFill>
                <a:srgbClr val="FF0000"/>
              </a:solidFill>
            </a:endParaRPr>
          </a:p>
        </p:txBody>
      </p:sp>
    </p:spTree>
    <p:extLst>
      <p:ext uri="{BB962C8B-B14F-4D97-AF65-F5344CB8AC3E}">
        <p14:creationId xmlns:p14="http://schemas.microsoft.com/office/powerpoint/2010/main" val="2754880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977956957"/>
              </p:ext>
            </p:extLst>
          </p:nvPr>
        </p:nvGraphicFramePr>
        <p:xfrm>
          <a:off x="611560" y="908721"/>
          <a:ext cx="7347156" cy="24122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extLst>
              <p:ext uri="{D42A27DB-BD31-4B8C-83A1-F6EECF244321}">
                <p14:modId xmlns:p14="http://schemas.microsoft.com/office/powerpoint/2010/main" val="1923593815"/>
              </p:ext>
            </p:extLst>
          </p:nvPr>
        </p:nvGraphicFramePr>
        <p:xfrm>
          <a:off x="827584" y="3591019"/>
          <a:ext cx="7776864" cy="24302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6" name="Diagram 25"/>
          <p:cNvGraphicFramePr/>
          <p:nvPr>
            <p:extLst>
              <p:ext uri="{D42A27DB-BD31-4B8C-83A1-F6EECF244321}">
                <p14:modId xmlns:p14="http://schemas.microsoft.com/office/powerpoint/2010/main" val="3360071359"/>
              </p:ext>
            </p:extLst>
          </p:nvPr>
        </p:nvGraphicFramePr>
        <p:xfrm>
          <a:off x="413538" y="2303069"/>
          <a:ext cx="774085" cy="346249"/>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7" name="Diagram 26"/>
          <p:cNvGraphicFramePr/>
          <p:nvPr>
            <p:extLst>
              <p:ext uri="{D42A27DB-BD31-4B8C-83A1-F6EECF244321}">
                <p14:modId xmlns:p14="http://schemas.microsoft.com/office/powerpoint/2010/main" val="3035893196"/>
              </p:ext>
            </p:extLst>
          </p:nvPr>
        </p:nvGraphicFramePr>
        <p:xfrm>
          <a:off x="413539" y="4509120"/>
          <a:ext cx="774084" cy="346249"/>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3" name="textruta 12">
            <a:extLst>
              <a:ext uri="{FF2B5EF4-FFF2-40B4-BE49-F238E27FC236}">
                <a16:creationId xmlns:a16="http://schemas.microsoft.com/office/drawing/2014/main" id="{FC1DF1CE-87F9-004E-9237-292F34DB32DA}"/>
              </a:ext>
            </a:extLst>
          </p:cNvPr>
          <p:cNvSpPr txBox="1"/>
          <p:nvPr/>
        </p:nvSpPr>
        <p:spPr>
          <a:xfrm>
            <a:off x="2987824" y="200835"/>
            <a:ext cx="1901546" cy="707886"/>
          </a:xfrm>
          <a:prstGeom prst="rect">
            <a:avLst/>
          </a:prstGeom>
          <a:noFill/>
        </p:spPr>
        <p:txBody>
          <a:bodyPr wrap="none" rtlCol="0">
            <a:spAutoFit/>
          </a:bodyPr>
          <a:lstStyle/>
          <a:p>
            <a:r>
              <a:rPr lang="sv-SE" sz="2000" b="1" dirty="0" err="1"/>
              <a:t>Funding</a:t>
            </a:r>
            <a:r>
              <a:rPr lang="sv-SE" sz="2000" b="1" dirty="0"/>
              <a:t> process</a:t>
            </a:r>
          </a:p>
          <a:p>
            <a:endParaRPr lang="sv-SE" sz="2000" b="1" dirty="0"/>
          </a:p>
        </p:txBody>
      </p:sp>
      <p:cxnSp>
        <p:nvCxnSpPr>
          <p:cNvPr id="12" name="Vinklad koppling 11"/>
          <p:cNvCxnSpPr/>
          <p:nvPr/>
        </p:nvCxnSpPr>
        <p:spPr>
          <a:xfrm rot="10800000" flipV="1">
            <a:off x="2195736" y="2649318"/>
            <a:ext cx="5832648" cy="941700"/>
          </a:xfrm>
          <a:prstGeom prst="bentConnector3">
            <a:avLst>
              <a:gd name="adj1" fmla="val -6945"/>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513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sv-SE" sz="2400" dirty="0" smtClean="0"/>
              <a:t>New </a:t>
            </a:r>
            <a:r>
              <a:rPr lang="sv-SE" sz="2400" dirty="0" err="1" smtClean="0"/>
              <a:t>aspects</a:t>
            </a:r>
            <a:r>
              <a:rPr lang="sv-SE" sz="2400" dirty="0" smtClean="0"/>
              <a:t> in the 2019 call</a:t>
            </a:r>
            <a:endParaRPr lang="sv-SE" sz="2400" dirty="0"/>
          </a:p>
        </p:txBody>
      </p:sp>
      <p:sp>
        <p:nvSpPr>
          <p:cNvPr id="4" name="Platshållare för text 3"/>
          <p:cNvSpPr>
            <a:spLocks noGrp="1"/>
          </p:cNvSpPr>
          <p:nvPr>
            <p:ph type="body" sz="quarter" idx="13"/>
          </p:nvPr>
        </p:nvSpPr>
        <p:spPr>
          <a:xfrm>
            <a:off x="2033719" y="1808820"/>
            <a:ext cx="4590509" cy="2538000"/>
          </a:xfrm>
        </p:spPr>
        <p:txBody>
          <a:bodyPr>
            <a:noAutofit/>
          </a:bodyPr>
          <a:lstStyle/>
          <a:p>
            <a:pPr>
              <a:spcAft>
                <a:spcPts val="450"/>
              </a:spcAft>
            </a:pPr>
            <a:r>
              <a:rPr lang="sv-SE" sz="1800" dirty="0" err="1" smtClean="0"/>
              <a:t>Interviews</a:t>
            </a:r>
            <a:r>
              <a:rPr lang="sv-SE" sz="1800" dirty="0" smtClean="0"/>
              <a:t> </a:t>
            </a:r>
            <a:r>
              <a:rPr lang="sv-SE" sz="1800" dirty="0" err="1" smtClean="0"/>
              <a:t>with</a:t>
            </a:r>
            <a:r>
              <a:rPr lang="sv-SE" sz="1800" dirty="0" smtClean="0"/>
              <a:t> the </a:t>
            </a:r>
            <a:r>
              <a:rPr lang="sv-SE" sz="1800" dirty="0" err="1" smtClean="0"/>
              <a:t>applicants</a:t>
            </a:r>
            <a:endParaRPr lang="sv-SE" sz="1800" dirty="0"/>
          </a:p>
          <a:p>
            <a:pPr>
              <a:spcAft>
                <a:spcPts val="450"/>
              </a:spcAft>
            </a:pPr>
            <a:r>
              <a:rPr lang="sv-SE" sz="1800" dirty="0" err="1" smtClean="0"/>
              <a:t>Consortium</a:t>
            </a:r>
            <a:r>
              <a:rPr lang="sv-SE" sz="1800" dirty="0" smtClean="0"/>
              <a:t> is no </a:t>
            </a:r>
            <a:r>
              <a:rPr lang="sv-SE" sz="1800" dirty="0" err="1" smtClean="0"/>
              <a:t>longer</a:t>
            </a:r>
            <a:r>
              <a:rPr lang="sv-SE" sz="1800" dirty="0" smtClean="0"/>
              <a:t> a </a:t>
            </a:r>
            <a:r>
              <a:rPr lang="sv-SE" sz="1800" dirty="0" err="1" smtClean="0"/>
              <a:t>demand</a:t>
            </a:r>
            <a:endParaRPr lang="sv-SE" sz="1800" dirty="0"/>
          </a:p>
          <a:p>
            <a:pPr>
              <a:spcAft>
                <a:spcPts val="450"/>
              </a:spcAft>
            </a:pPr>
            <a:r>
              <a:rPr lang="sv-SE" sz="1800" dirty="0" smtClean="0"/>
              <a:t>Budget </a:t>
            </a:r>
            <a:r>
              <a:rPr lang="sv-SE" sz="1800" dirty="0" err="1" smtClean="0"/>
              <a:t>approx</a:t>
            </a:r>
            <a:r>
              <a:rPr lang="sv-SE" sz="1800" dirty="0" smtClean="0"/>
              <a:t> </a:t>
            </a:r>
            <a:r>
              <a:rPr lang="sv-SE" sz="1800" dirty="0"/>
              <a:t>150 Mkr </a:t>
            </a:r>
          </a:p>
        </p:txBody>
      </p:sp>
      <p:pic>
        <p:nvPicPr>
          <p:cNvPr id="2" name="Bildobjekt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72534"/>
            <a:ext cx="9144000" cy="1728216"/>
          </a:xfrm>
          <a:prstGeom prst="rect">
            <a:avLst/>
          </a:prstGeom>
        </p:spPr>
      </p:pic>
    </p:spTree>
    <p:extLst>
      <p:ext uri="{BB962C8B-B14F-4D97-AF65-F5344CB8AC3E}">
        <p14:creationId xmlns:p14="http://schemas.microsoft.com/office/powerpoint/2010/main" val="29819270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ktangel med rundade hörn 10"/>
          <p:cNvSpPr/>
          <p:nvPr/>
        </p:nvSpPr>
        <p:spPr>
          <a:xfrm>
            <a:off x="1493658" y="4347102"/>
            <a:ext cx="2052228" cy="1026114"/>
          </a:xfrm>
          <a:prstGeom prst="roundRect">
            <a:avLst/>
          </a:prstGeom>
          <a:gradFill>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13500000" scaled="1"/>
          </a:gradFill>
          <a:ln w="127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350"/>
          </a:p>
        </p:txBody>
      </p:sp>
      <p:sp>
        <p:nvSpPr>
          <p:cNvPr id="3" name="Rubrik 2"/>
          <p:cNvSpPr>
            <a:spLocks noGrp="1"/>
          </p:cNvSpPr>
          <p:nvPr>
            <p:ph type="title"/>
          </p:nvPr>
        </p:nvSpPr>
        <p:spPr>
          <a:xfrm>
            <a:off x="413538" y="1062656"/>
            <a:ext cx="8064000" cy="324000"/>
          </a:xfrm>
        </p:spPr>
        <p:txBody>
          <a:bodyPr/>
          <a:lstStyle/>
          <a:p>
            <a:r>
              <a:rPr lang="sv-SE" sz="2400" dirty="0" err="1" smtClean="0"/>
              <a:t>Evaluation</a:t>
            </a:r>
            <a:endParaRPr lang="sv-SE" sz="2400" dirty="0"/>
          </a:p>
        </p:txBody>
      </p:sp>
      <p:graphicFrame>
        <p:nvGraphicFramePr>
          <p:cNvPr id="5" name="Diagram 4"/>
          <p:cNvGraphicFramePr/>
          <p:nvPr>
            <p:extLst>
              <p:ext uri="{D42A27DB-BD31-4B8C-83A1-F6EECF244321}">
                <p14:modId xmlns:p14="http://schemas.microsoft.com/office/powerpoint/2010/main" val="3520852840"/>
              </p:ext>
            </p:extLst>
          </p:nvPr>
        </p:nvGraphicFramePr>
        <p:xfrm>
          <a:off x="1493658" y="1581711"/>
          <a:ext cx="6063196" cy="3328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ruta 8"/>
          <p:cNvSpPr txBox="1"/>
          <p:nvPr/>
        </p:nvSpPr>
        <p:spPr>
          <a:xfrm>
            <a:off x="1342431" y="4511900"/>
            <a:ext cx="2275514" cy="738664"/>
          </a:xfrm>
          <a:prstGeom prst="rect">
            <a:avLst/>
          </a:prstGeom>
          <a:noFill/>
          <a:ln w="9525">
            <a:noFill/>
          </a:ln>
        </p:spPr>
        <p:style>
          <a:lnRef idx="2">
            <a:schemeClr val="accent5"/>
          </a:lnRef>
          <a:fillRef idx="1">
            <a:schemeClr val="lt1"/>
          </a:fillRef>
          <a:effectRef idx="0">
            <a:schemeClr val="accent5"/>
          </a:effectRef>
          <a:fontRef idx="minor">
            <a:schemeClr val="dk1"/>
          </a:fontRef>
        </p:style>
        <p:txBody>
          <a:bodyPr wrap="square" lIns="0" tIns="0" rIns="0" bIns="0" rtlCol="0" anchor="t" anchorCtr="0">
            <a:spAutoFit/>
          </a:bodyPr>
          <a:lstStyle/>
          <a:p>
            <a:pPr algn="ctr"/>
            <a:r>
              <a:rPr lang="sv-SE" sz="2400" dirty="0" smtClean="0"/>
              <a:t>VR </a:t>
            </a:r>
            <a:r>
              <a:rPr lang="sv-SE" sz="2400" dirty="0" err="1" smtClean="0"/>
              <a:t>scientific</a:t>
            </a:r>
            <a:r>
              <a:rPr lang="sv-SE" sz="2400" dirty="0" smtClean="0"/>
              <a:t> </a:t>
            </a:r>
          </a:p>
          <a:p>
            <a:pPr algn="ctr"/>
            <a:r>
              <a:rPr lang="sv-SE" sz="2400" dirty="0" err="1" smtClean="0"/>
              <a:t>councils</a:t>
            </a:r>
            <a:endParaRPr lang="sv-SE" sz="2400" dirty="0"/>
          </a:p>
        </p:txBody>
      </p:sp>
      <p:sp>
        <p:nvSpPr>
          <p:cNvPr id="10" name="Uppåtvinklad pil 9"/>
          <p:cNvSpPr/>
          <p:nvPr/>
        </p:nvSpPr>
        <p:spPr>
          <a:xfrm>
            <a:off x="3599893" y="3969060"/>
            <a:ext cx="3166613" cy="961994"/>
          </a:xfrm>
          <a:prstGeom prst="bentUpArrow">
            <a:avLst>
              <a:gd name="adj1" fmla="val 11371"/>
              <a:gd name="adj2" fmla="val 16613"/>
              <a:gd name="adj3" fmla="val 23428"/>
            </a:avLst>
          </a:prstGeom>
          <a:solidFill>
            <a:schemeClr val="tx2">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350"/>
          </a:p>
        </p:txBody>
      </p:sp>
      <p:sp>
        <p:nvSpPr>
          <p:cNvPr id="13" name="Högerpil 12"/>
          <p:cNvSpPr/>
          <p:nvPr/>
        </p:nvSpPr>
        <p:spPr>
          <a:xfrm>
            <a:off x="3283118" y="3537225"/>
            <a:ext cx="486054" cy="280145"/>
          </a:xfrm>
          <a:prstGeom prst="rightArrow">
            <a:avLst/>
          </a:prstGeom>
          <a:solidFill>
            <a:schemeClr val="tx2">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350"/>
          </a:p>
        </p:txBody>
      </p:sp>
      <p:sp>
        <p:nvSpPr>
          <p:cNvPr id="14" name="Högerpil 13"/>
          <p:cNvSpPr/>
          <p:nvPr/>
        </p:nvSpPr>
        <p:spPr>
          <a:xfrm>
            <a:off x="5335346" y="3537225"/>
            <a:ext cx="486054" cy="280145"/>
          </a:xfrm>
          <a:prstGeom prst="rightArrow">
            <a:avLst/>
          </a:prstGeom>
          <a:solidFill>
            <a:schemeClr val="tx2">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350"/>
          </a:p>
        </p:txBody>
      </p:sp>
    </p:spTree>
    <p:extLst>
      <p:ext uri="{BB962C8B-B14F-4D97-AF65-F5344CB8AC3E}">
        <p14:creationId xmlns:p14="http://schemas.microsoft.com/office/powerpoint/2010/main" val="30483680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dirty="0" smtClean="0"/>
              <a:t>VR and CERN</a:t>
            </a:r>
            <a:endParaRPr lang="sv-SE" dirty="0">
              <a:solidFill>
                <a:srgbClr val="FF0000"/>
              </a:solidFill>
            </a:endParaRPr>
          </a:p>
        </p:txBody>
      </p:sp>
      <p:sp>
        <p:nvSpPr>
          <p:cNvPr id="3" name="Platshållare för innehåll 2"/>
          <p:cNvSpPr>
            <a:spLocks noGrp="1"/>
          </p:cNvSpPr>
          <p:nvPr>
            <p:ph idx="1"/>
          </p:nvPr>
        </p:nvSpPr>
        <p:spPr/>
        <p:txBody>
          <a:bodyPr>
            <a:normAutofit/>
          </a:bodyPr>
          <a:lstStyle/>
          <a:p>
            <a:r>
              <a:rPr lang="sv-SE" sz="2800" dirty="0" smtClean="0"/>
              <a:t>Council : </a:t>
            </a:r>
          </a:p>
          <a:p>
            <a:pPr lvl="1"/>
            <a:r>
              <a:rPr lang="sv-SE" sz="2400" dirty="0" smtClean="0"/>
              <a:t>Mats Johnsson, </a:t>
            </a:r>
            <a:r>
              <a:rPr lang="sv-SE" sz="2400" dirty="0" err="1"/>
              <a:t>M</a:t>
            </a:r>
            <a:r>
              <a:rPr lang="sv-SE" sz="2400" dirty="0" err="1" smtClean="0"/>
              <a:t>inistry</a:t>
            </a:r>
            <a:r>
              <a:rPr lang="sv-SE" sz="2400" dirty="0" smtClean="0"/>
              <a:t> </a:t>
            </a:r>
            <a:r>
              <a:rPr lang="sv-SE" sz="2400" dirty="0" err="1" smtClean="0"/>
              <a:t>of</a:t>
            </a:r>
            <a:r>
              <a:rPr lang="sv-SE" sz="2400" dirty="0" smtClean="0"/>
              <a:t> </a:t>
            </a:r>
            <a:r>
              <a:rPr lang="sv-SE" sz="2400" dirty="0" err="1"/>
              <a:t>E</a:t>
            </a:r>
            <a:r>
              <a:rPr lang="sv-SE" sz="2400" dirty="0" err="1" smtClean="0"/>
              <a:t>ducation</a:t>
            </a:r>
            <a:endParaRPr lang="sv-SE" sz="2400" dirty="0" smtClean="0"/>
          </a:p>
          <a:p>
            <a:pPr lvl="1"/>
            <a:r>
              <a:rPr lang="sv-SE" sz="2400" dirty="0" smtClean="0"/>
              <a:t>Kerstin Jon-And, SU</a:t>
            </a:r>
            <a:endParaRPr lang="sv-SE" sz="2400" dirty="0"/>
          </a:p>
          <a:p>
            <a:r>
              <a:rPr lang="sv-SE" sz="2800" dirty="0" err="1" smtClean="0"/>
              <a:t>Finance</a:t>
            </a:r>
            <a:r>
              <a:rPr lang="sv-SE" sz="2800" dirty="0" smtClean="0"/>
              <a:t> </a:t>
            </a:r>
            <a:r>
              <a:rPr lang="sv-SE" sz="2800" dirty="0" err="1" smtClean="0"/>
              <a:t>committee</a:t>
            </a:r>
            <a:r>
              <a:rPr lang="sv-SE" sz="2800" dirty="0" smtClean="0"/>
              <a:t>: </a:t>
            </a:r>
          </a:p>
          <a:p>
            <a:pPr lvl="1"/>
            <a:r>
              <a:rPr lang="sv-SE" sz="2400" dirty="0" smtClean="0"/>
              <a:t>Per Karlsson, VR</a:t>
            </a:r>
          </a:p>
          <a:p>
            <a:r>
              <a:rPr lang="sv-SE" sz="2800" dirty="0" smtClean="0"/>
              <a:t>RRB </a:t>
            </a:r>
            <a:r>
              <a:rPr lang="sv-SE" sz="2000" dirty="0" smtClean="0"/>
              <a:t>(ALICE</a:t>
            </a:r>
            <a:r>
              <a:rPr lang="sv-SE" sz="2000" dirty="0"/>
              <a:t>, ATLAS, </a:t>
            </a:r>
            <a:r>
              <a:rPr lang="sv-SE" sz="2000" dirty="0" smtClean="0"/>
              <a:t>WLCG): </a:t>
            </a:r>
            <a:endParaRPr lang="sv-SE" sz="2800" dirty="0" smtClean="0"/>
          </a:p>
          <a:p>
            <a:pPr lvl="1"/>
            <a:r>
              <a:rPr lang="sv-SE" sz="2400" dirty="0" smtClean="0"/>
              <a:t>Niklas Ottosson, VR</a:t>
            </a:r>
          </a:p>
          <a:p>
            <a:r>
              <a:rPr lang="sv-SE" sz="2800" dirty="0" smtClean="0"/>
              <a:t>TREF (</a:t>
            </a:r>
            <a:r>
              <a:rPr lang="sv-SE" sz="2800" dirty="0" err="1" smtClean="0"/>
              <a:t>TRipartite</a:t>
            </a:r>
            <a:r>
              <a:rPr lang="sv-SE" sz="2800" dirty="0" smtClean="0"/>
              <a:t> </a:t>
            </a:r>
            <a:r>
              <a:rPr lang="sv-SE" sz="2800" dirty="0" err="1" smtClean="0"/>
              <a:t>Employment</a:t>
            </a:r>
            <a:r>
              <a:rPr lang="sv-SE" sz="2800" dirty="0" smtClean="0"/>
              <a:t> </a:t>
            </a:r>
            <a:r>
              <a:rPr lang="sv-SE" sz="2800" dirty="0" err="1" smtClean="0"/>
              <a:t>conditions</a:t>
            </a:r>
            <a:r>
              <a:rPr lang="sv-SE" sz="2800" dirty="0" smtClean="0"/>
              <a:t> Forum): </a:t>
            </a:r>
          </a:p>
          <a:p>
            <a:pPr lvl="1"/>
            <a:r>
              <a:rPr lang="sv-SE" sz="2400" dirty="0" smtClean="0"/>
              <a:t>Barbro </a:t>
            </a:r>
            <a:r>
              <a:rPr lang="sv-SE" sz="2400" dirty="0" err="1" smtClean="0"/>
              <a:t>Åsman</a:t>
            </a:r>
            <a:r>
              <a:rPr lang="sv-SE" sz="2400" dirty="0"/>
              <a:t> </a:t>
            </a:r>
            <a:r>
              <a:rPr lang="sv-SE" sz="2400" dirty="0" smtClean="0"/>
              <a:t>(ordf.)</a:t>
            </a:r>
          </a:p>
          <a:p>
            <a:endParaRPr lang="sv-SE" dirty="0"/>
          </a:p>
        </p:txBody>
      </p:sp>
    </p:spTree>
    <p:extLst>
      <p:ext uri="{BB962C8B-B14F-4D97-AF65-F5344CB8AC3E}">
        <p14:creationId xmlns:p14="http://schemas.microsoft.com/office/powerpoint/2010/main" val="2756587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dirty="0" err="1" smtClean="0"/>
              <a:t>Funding</a:t>
            </a:r>
            <a:r>
              <a:rPr lang="sv-SE" dirty="0" smtClean="0"/>
              <a:t> from VR 2017</a:t>
            </a:r>
            <a:endParaRPr lang="sv-SE" dirty="0"/>
          </a:p>
        </p:txBody>
      </p:sp>
      <p:sp>
        <p:nvSpPr>
          <p:cNvPr id="3" name="Platshållare för innehåll 2"/>
          <p:cNvSpPr>
            <a:spLocks noGrp="1"/>
          </p:cNvSpPr>
          <p:nvPr>
            <p:ph idx="1"/>
          </p:nvPr>
        </p:nvSpPr>
        <p:spPr/>
        <p:txBody>
          <a:bodyPr>
            <a:normAutofit/>
          </a:bodyPr>
          <a:lstStyle/>
          <a:p>
            <a:r>
              <a:rPr lang="sv-SE" sz="2400" dirty="0" err="1" smtClean="0"/>
              <a:t>Membership</a:t>
            </a:r>
            <a:r>
              <a:rPr lang="sv-SE" sz="2400" dirty="0" smtClean="0"/>
              <a:t> </a:t>
            </a:r>
            <a:r>
              <a:rPr lang="sv-SE" sz="2400" dirty="0" err="1" smtClean="0"/>
              <a:t>contribution</a:t>
            </a:r>
            <a:r>
              <a:rPr lang="sv-SE" sz="2400" dirty="0" smtClean="0"/>
              <a:t> CERN - 272 MSEK</a:t>
            </a:r>
            <a:endParaRPr lang="sv-SE" sz="2400" dirty="0" smtClean="0">
              <a:solidFill>
                <a:srgbClr val="FF0000"/>
              </a:solidFill>
            </a:endParaRPr>
          </a:p>
          <a:p>
            <a:r>
              <a:rPr lang="sv-SE" sz="2400" dirty="0" smtClean="0"/>
              <a:t>WLCG (via SNIC) – 4,9  MSEK</a:t>
            </a:r>
          </a:p>
          <a:p>
            <a:r>
              <a:rPr lang="sv-SE" sz="2400" dirty="0" smtClean="0"/>
              <a:t>ATLAS &amp; ALICE, M&amp;O - 3,6 MSEK</a:t>
            </a:r>
          </a:p>
          <a:p>
            <a:r>
              <a:rPr lang="sv-SE" sz="2400" dirty="0" err="1" smtClean="0"/>
              <a:t>LHCk</a:t>
            </a:r>
            <a:r>
              <a:rPr lang="sv-SE" sz="2400" dirty="0" smtClean="0"/>
              <a:t> – 5,3 MSEK</a:t>
            </a:r>
          </a:p>
          <a:p>
            <a:pPr lvl="1"/>
            <a:r>
              <a:rPr lang="sv-SE" sz="2000" dirty="0" smtClean="0"/>
              <a:t>ATLAS, vistelsebidrag för drift </a:t>
            </a:r>
            <a:r>
              <a:rPr lang="sv-SE" sz="2000" dirty="0"/>
              <a:t>– </a:t>
            </a:r>
            <a:r>
              <a:rPr lang="sv-SE" sz="2000" dirty="0" smtClean="0"/>
              <a:t>3,5 MSEK</a:t>
            </a:r>
          </a:p>
          <a:p>
            <a:pPr lvl="1"/>
            <a:r>
              <a:rPr lang="sv-SE" sz="2000" dirty="0" smtClean="0"/>
              <a:t>ALICE, </a:t>
            </a:r>
            <a:r>
              <a:rPr lang="sv-SE" sz="2000" dirty="0"/>
              <a:t>vistelsebidrag för drift</a:t>
            </a:r>
            <a:r>
              <a:rPr lang="sv-SE" sz="2000" dirty="0" smtClean="0"/>
              <a:t> – 0,9 MSEK</a:t>
            </a:r>
          </a:p>
          <a:p>
            <a:pPr lvl="1"/>
            <a:r>
              <a:rPr lang="sv-SE" sz="2000" dirty="0"/>
              <a:t>Summer students 0,2 </a:t>
            </a:r>
            <a:r>
              <a:rPr lang="sv-SE" sz="2000" dirty="0" smtClean="0"/>
              <a:t>MSEK (ej bidrag 2018)</a:t>
            </a:r>
            <a:endParaRPr lang="sv-SE" sz="2000" dirty="0"/>
          </a:p>
          <a:p>
            <a:pPr lvl="1"/>
            <a:r>
              <a:rPr lang="sv-SE" sz="2000" dirty="0" err="1"/>
              <a:t>Technical</a:t>
            </a:r>
            <a:r>
              <a:rPr lang="sv-SE" sz="2000" dirty="0"/>
              <a:t> students 0,7 MSEK (ej bidrag 2018</a:t>
            </a:r>
            <a:r>
              <a:rPr lang="sv-SE" sz="2000" dirty="0" smtClean="0"/>
              <a:t>)</a:t>
            </a:r>
            <a:endParaRPr lang="sv-SE" sz="2000" dirty="0"/>
          </a:p>
          <a:p>
            <a:pPr marL="457200" lvl="1" indent="0">
              <a:buNone/>
            </a:pPr>
            <a:endParaRPr lang="sv-SE" sz="2000" dirty="0"/>
          </a:p>
          <a:p>
            <a:r>
              <a:rPr lang="sv-SE" sz="2400" dirty="0" smtClean="0"/>
              <a:t>(ISOLDE - 0,54 MSEK)</a:t>
            </a:r>
          </a:p>
          <a:p>
            <a:endParaRPr lang="sv-SE" dirty="0" smtClean="0"/>
          </a:p>
          <a:p>
            <a:endParaRPr lang="sv-SE" dirty="0"/>
          </a:p>
        </p:txBody>
      </p:sp>
    </p:spTree>
    <p:extLst>
      <p:ext uri="{BB962C8B-B14F-4D97-AF65-F5344CB8AC3E}">
        <p14:creationId xmlns:p14="http://schemas.microsoft.com/office/powerpoint/2010/main" val="256003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251520" y="260648"/>
            <a:ext cx="8229600" cy="1143000"/>
          </a:xfrm>
        </p:spPr>
        <p:txBody>
          <a:bodyPr>
            <a:normAutofit fontScale="90000"/>
          </a:bodyPr>
          <a:lstStyle/>
          <a:p>
            <a:r>
              <a:rPr lang="sv-SE" sz="3100" b="1" dirty="0" err="1" smtClean="0"/>
              <a:t>Investigation</a:t>
            </a:r>
            <a:r>
              <a:rPr lang="sv-SE" sz="3100" b="1" dirty="0" smtClean="0"/>
              <a:t> research </a:t>
            </a:r>
            <a:r>
              <a:rPr lang="sv-SE" sz="3100" b="1" dirty="0" err="1" smtClean="0"/>
              <a:t>infrastructures</a:t>
            </a:r>
            <a:r>
              <a:rPr lang="sv-SE" sz="3100" b="1" dirty="0" smtClean="0"/>
              <a:t> in </a:t>
            </a:r>
            <a:r>
              <a:rPr lang="sv-SE" sz="3100" b="1" dirty="0" err="1" smtClean="0"/>
              <a:t>particle</a:t>
            </a:r>
            <a:r>
              <a:rPr lang="sv-SE" sz="3100" b="1" dirty="0" smtClean="0"/>
              <a:t>-/</a:t>
            </a:r>
            <a:r>
              <a:rPr lang="sv-SE" sz="3100" b="1" dirty="0" err="1" smtClean="0"/>
              <a:t>hadron</a:t>
            </a:r>
            <a:r>
              <a:rPr lang="sv-SE" sz="3100" b="1" dirty="0" smtClean="0"/>
              <a:t>- /</a:t>
            </a:r>
            <a:r>
              <a:rPr lang="sv-SE" sz="3100" b="1" dirty="0" err="1" smtClean="0"/>
              <a:t>nuclear</a:t>
            </a:r>
            <a:r>
              <a:rPr lang="sv-SE" sz="3100" b="1" dirty="0" smtClean="0"/>
              <a:t> </a:t>
            </a:r>
            <a:r>
              <a:rPr lang="sv-SE" sz="3100" b="1" dirty="0" err="1" smtClean="0"/>
              <a:t>physics</a:t>
            </a:r>
            <a:r>
              <a:rPr lang="sv-SE" sz="3100" b="1" dirty="0" smtClean="0"/>
              <a:t> 2019</a:t>
            </a:r>
            <a:r>
              <a:rPr lang="sv-SE" b="1" dirty="0"/>
              <a:t/>
            </a:r>
            <a:br>
              <a:rPr lang="sv-SE" b="1" dirty="0"/>
            </a:br>
            <a:endParaRPr lang="sv-SE" dirty="0"/>
          </a:p>
        </p:txBody>
      </p:sp>
      <p:sp>
        <p:nvSpPr>
          <p:cNvPr id="4" name="Platshållare för innehåll 3"/>
          <p:cNvSpPr>
            <a:spLocks noGrp="1"/>
          </p:cNvSpPr>
          <p:nvPr>
            <p:ph idx="1"/>
          </p:nvPr>
        </p:nvSpPr>
        <p:spPr/>
        <p:txBody>
          <a:bodyPr>
            <a:normAutofit/>
          </a:bodyPr>
          <a:lstStyle/>
          <a:p>
            <a:r>
              <a:rPr lang="sv-SE" sz="2800" dirty="0" smtClean="0"/>
              <a:t>The </a:t>
            </a:r>
            <a:r>
              <a:rPr lang="sv-SE" sz="2800" dirty="0" err="1" smtClean="0"/>
              <a:t>investigation</a:t>
            </a:r>
            <a:r>
              <a:rPr lang="sv-SE" sz="2800" dirty="0" smtClean="0"/>
              <a:t> is </a:t>
            </a:r>
            <a:r>
              <a:rPr lang="sv-SE" sz="2800" dirty="0" err="1" smtClean="0"/>
              <a:t>suggested</a:t>
            </a:r>
            <a:r>
              <a:rPr lang="sv-SE" sz="2800" dirty="0" smtClean="0"/>
              <a:t> to: </a:t>
            </a:r>
          </a:p>
          <a:p>
            <a:pPr lvl="1"/>
            <a:r>
              <a:rPr lang="sv-SE" sz="2400" dirty="0" err="1"/>
              <a:t>m</a:t>
            </a:r>
            <a:r>
              <a:rPr lang="sv-SE" sz="2400" dirty="0" err="1" smtClean="0"/>
              <a:t>ap</a:t>
            </a:r>
            <a:r>
              <a:rPr lang="sv-SE" sz="2400" dirty="0" smtClean="0"/>
              <a:t> Swedish </a:t>
            </a:r>
            <a:r>
              <a:rPr lang="sv-SE" sz="2400" dirty="0" err="1" smtClean="0"/>
              <a:t>users</a:t>
            </a:r>
            <a:r>
              <a:rPr lang="sv-SE" sz="2400" dirty="0" smtClean="0"/>
              <a:t> </a:t>
            </a:r>
            <a:r>
              <a:rPr lang="sv-SE" sz="2400" dirty="0" err="1" smtClean="0"/>
              <a:t>whose</a:t>
            </a:r>
            <a:r>
              <a:rPr lang="sv-SE" sz="2400" dirty="0" smtClean="0"/>
              <a:t> research is </a:t>
            </a:r>
            <a:r>
              <a:rPr lang="sv-SE" sz="2400" dirty="0" err="1" smtClean="0"/>
              <a:t>dependent</a:t>
            </a:r>
            <a:r>
              <a:rPr lang="sv-SE" sz="2400" dirty="0" smtClean="0"/>
              <a:t> on, or </a:t>
            </a:r>
            <a:r>
              <a:rPr lang="sv-SE" sz="2400" dirty="0" err="1" smtClean="0"/>
              <a:t>favored</a:t>
            </a:r>
            <a:r>
              <a:rPr lang="sv-SE" sz="2400" dirty="0" smtClean="0"/>
              <a:t> by </a:t>
            </a:r>
            <a:r>
              <a:rPr lang="sv-SE" sz="2400" dirty="0" err="1" smtClean="0"/>
              <a:t>RFI’s</a:t>
            </a:r>
            <a:r>
              <a:rPr lang="sv-SE" sz="2400" dirty="0" smtClean="0"/>
              <a:t> </a:t>
            </a:r>
            <a:r>
              <a:rPr lang="sv-SE" sz="2400" dirty="0" err="1" smtClean="0"/>
              <a:t>funding</a:t>
            </a:r>
            <a:r>
              <a:rPr lang="sv-SE" sz="2400" dirty="0" smtClean="0"/>
              <a:t> in </a:t>
            </a:r>
            <a:r>
              <a:rPr lang="sv-SE" sz="2400" dirty="0" err="1" smtClean="0"/>
              <a:t>these</a:t>
            </a:r>
            <a:r>
              <a:rPr lang="sv-SE" sz="2400" dirty="0" smtClean="0"/>
              <a:t> areas </a:t>
            </a:r>
          </a:p>
          <a:p>
            <a:pPr lvl="1"/>
            <a:r>
              <a:rPr lang="sv-SE" sz="2400" dirty="0" err="1" smtClean="0"/>
              <a:t>inventory</a:t>
            </a:r>
            <a:r>
              <a:rPr lang="sv-SE" sz="2400" dirty="0" smtClean="0"/>
              <a:t> the </a:t>
            </a:r>
            <a:r>
              <a:rPr lang="sv-SE" sz="2400" dirty="0" err="1" smtClean="0"/>
              <a:t>needs</a:t>
            </a:r>
            <a:endParaRPr lang="sv-SE" sz="2400" dirty="0" smtClean="0"/>
          </a:p>
          <a:p>
            <a:pPr lvl="1"/>
            <a:r>
              <a:rPr lang="sv-SE" sz="2400" dirty="0" err="1"/>
              <a:t>i</a:t>
            </a:r>
            <a:r>
              <a:rPr lang="sv-SE" sz="2400" dirty="0" err="1" smtClean="0"/>
              <a:t>dentify</a:t>
            </a:r>
            <a:r>
              <a:rPr lang="sv-SE" sz="2400" dirty="0" smtClean="0"/>
              <a:t> </a:t>
            </a:r>
            <a:r>
              <a:rPr lang="sv-SE" sz="2400" dirty="0" err="1"/>
              <a:t>o</a:t>
            </a:r>
            <a:r>
              <a:rPr lang="sv-SE" sz="2400" dirty="0" err="1" smtClean="0"/>
              <a:t>verlap</a:t>
            </a:r>
            <a:r>
              <a:rPr lang="sv-SE" sz="2400" dirty="0" smtClean="0"/>
              <a:t> </a:t>
            </a:r>
            <a:r>
              <a:rPr lang="sv-SE" sz="2400" dirty="0" err="1" smtClean="0"/>
              <a:t>between</a:t>
            </a:r>
            <a:r>
              <a:rPr lang="sv-SE" sz="2400" dirty="0" smtClean="0"/>
              <a:t> </a:t>
            </a:r>
            <a:r>
              <a:rPr lang="sv-SE" sz="2400" dirty="0" err="1" smtClean="0"/>
              <a:t>facilities</a:t>
            </a:r>
            <a:endParaRPr lang="sv-SE" sz="2400" dirty="0" smtClean="0"/>
          </a:p>
          <a:p>
            <a:pPr lvl="1"/>
            <a:r>
              <a:rPr lang="sv-SE" sz="2400" dirty="0" err="1"/>
              <a:t>j</a:t>
            </a:r>
            <a:r>
              <a:rPr lang="sv-SE" sz="2400" dirty="0" err="1" smtClean="0"/>
              <a:t>udge</a:t>
            </a:r>
            <a:r>
              <a:rPr lang="sv-SE" sz="2400" dirty="0" smtClean="0"/>
              <a:t> </a:t>
            </a:r>
            <a:r>
              <a:rPr lang="sv-SE" sz="2400" dirty="0" err="1" smtClean="0"/>
              <a:t>if</a:t>
            </a:r>
            <a:r>
              <a:rPr lang="sv-SE" sz="2400" dirty="0" smtClean="0"/>
              <a:t> present distribution </a:t>
            </a:r>
            <a:r>
              <a:rPr lang="sv-SE" sz="2400" dirty="0" err="1" smtClean="0"/>
              <a:t>of</a:t>
            </a:r>
            <a:r>
              <a:rPr lang="sv-SE" sz="2400" dirty="0" smtClean="0"/>
              <a:t> </a:t>
            </a:r>
            <a:r>
              <a:rPr lang="sv-SE" sz="2400" dirty="0" err="1" smtClean="0"/>
              <a:t>funding</a:t>
            </a:r>
            <a:r>
              <a:rPr lang="sv-SE" sz="2400" dirty="0" smtClean="0"/>
              <a:t> is optimal</a:t>
            </a:r>
          </a:p>
          <a:p>
            <a:pPr lvl="1"/>
            <a:r>
              <a:rPr lang="sv-SE" sz="2400" dirty="0" smtClean="0"/>
              <a:t>……. </a:t>
            </a:r>
          </a:p>
          <a:p>
            <a:pPr lvl="1"/>
            <a:r>
              <a:rPr lang="sv-SE" sz="2400" dirty="0" err="1"/>
              <a:t>r</a:t>
            </a:r>
            <a:r>
              <a:rPr lang="sv-SE" sz="2400" dirty="0" err="1" smtClean="0"/>
              <a:t>un</a:t>
            </a:r>
            <a:r>
              <a:rPr lang="sv-SE" sz="2400" dirty="0" smtClean="0"/>
              <a:t> </a:t>
            </a:r>
            <a:r>
              <a:rPr lang="sv-SE" sz="2400" dirty="0" err="1" smtClean="0"/>
              <a:t>throughout</a:t>
            </a:r>
            <a:r>
              <a:rPr lang="sv-SE" sz="2400" dirty="0" smtClean="0"/>
              <a:t> 2019</a:t>
            </a:r>
            <a:endParaRPr lang="sv-SE" sz="2400" dirty="0"/>
          </a:p>
          <a:p>
            <a:pPr lvl="1"/>
            <a:r>
              <a:rPr lang="sv-SE" sz="2400" dirty="0"/>
              <a:t>b</a:t>
            </a:r>
            <a:r>
              <a:rPr lang="sv-SE" sz="2400" dirty="0" smtClean="0"/>
              <a:t>e </a:t>
            </a:r>
            <a:r>
              <a:rPr lang="sv-SE" sz="2400" dirty="0" err="1"/>
              <a:t>c</a:t>
            </a:r>
            <a:r>
              <a:rPr lang="sv-SE" sz="2400" dirty="0" err="1" smtClean="0"/>
              <a:t>onducted</a:t>
            </a:r>
            <a:r>
              <a:rPr lang="sv-SE" sz="2400" dirty="0" smtClean="0"/>
              <a:t> by 5-6 experts, Swedish and </a:t>
            </a:r>
            <a:r>
              <a:rPr lang="sv-SE" sz="2400" dirty="0" err="1" smtClean="0"/>
              <a:t>foreign</a:t>
            </a:r>
            <a:endParaRPr lang="sv-SE" sz="2400" dirty="0"/>
          </a:p>
        </p:txBody>
      </p:sp>
    </p:spTree>
    <p:extLst>
      <p:ext uri="{BB962C8B-B14F-4D97-AF65-F5344CB8AC3E}">
        <p14:creationId xmlns:p14="http://schemas.microsoft.com/office/powerpoint/2010/main" val="124500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p:cNvPicPr>
            <a:picLocks noChangeAspect="1"/>
          </p:cNvPicPr>
          <p:nvPr/>
        </p:nvPicPr>
        <p:blipFill>
          <a:blip r:embed="rId2"/>
          <a:stretch>
            <a:fillRect/>
          </a:stretch>
        </p:blipFill>
        <p:spPr>
          <a:xfrm>
            <a:off x="-397" y="-9442"/>
            <a:ext cx="9144793" cy="6876884"/>
          </a:xfrm>
          <a:prstGeom prst="rect">
            <a:avLst/>
          </a:prstGeom>
        </p:spPr>
      </p:pic>
      <p:sp>
        <p:nvSpPr>
          <p:cNvPr id="7" name="Rubrik 1"/>
          <p:cNvSpPr txBox="1">
            <a:spLocks/>
          </p:cNvSpPr>
          <p:nvPr/>
        </p:nvSpPr>
        <p:spPr>
          <a:xfrm>
            <a:off x="863328" y="692696"/>
            <a:ext cx="7704856" cy="54555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defRPr/>
            </a:pPr>
            <a:r>
              <a:rPr lang="en-GB" altLang="sv-SE" sz="3000" b="1" dirty="0" smtClean="0">
                <a:solidFill>
                  <a:schemeClr val="bg1"/>
                </a:solidFill>
                <a:latin typeface="Arial"/>
                <a:cs typeface="Arial"/>
              </a:rPr>
              <a:t>Thank you!</a:t>
            </a:r>
          </a:p>
          <a:p>
            <a:pPr algn="l">
              <a:spcBef>
                <a:spcPts val="0"/>
              </a:spcBef>
              <a:defRPr/>
            </a:pPr>
            <a:endParaRPr lang="en-GB" altLang="sv-SE" sz="1800" dirty="0" smtClean="0">
              <a:latin typeface="Arial" panose="020B0604020202020204" pitchFamily="34" charset="0"/>
              <a:cs typeface="Arial" panose="020B0604020202020204" pitchFamily="34" charset="0"/>
            </a:endParaRPr>
          </a:p>
        </p:txBody>
      </p:sp>
      <p:pic>
        <p:nvPicPr>
          <p:cNvPr id="34" name="Bildobjekt 33" descr="PPT 2014 VR LOGO NEG.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721564"/>
            <a:ext cx="1183941" cy="1126690"/>
          </a:xfrm>
          <a:prstGeom prst="rect">
            <a:avLst/>
          </a:prstGeom>
        </p:spPr>
      </p:pic>
      <p:pic>
        <p:nvPicPr>
          <p:cNvPr id="32" name="Bildobjekt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31009" y="6367449"/>
            <a:ext cx="1512991" cy="490551"/>
          </a:xfrm>
          <a:prstGeom prst="rect">
            <a:avLst/>
          </a:prstGeom>
        </p:spPr>
      </p:pic>
    </p:spTree>
    <p:extLst>
      <p:ext uri="{BB962C8B-B14F-4D97-AF65-F5344CB8AC3E}">
        <p14:creationId xmlns:p14="http://schemas.microsoft.com/office/powerpoint/2010/main" val="131370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1"/>
          <p:cNvSpPr txBox="1">
            <a:spLocks/>
          </p:cNvSpPr>
          <p:nvPr/>
        </p:nvSpPr>
        <p:spPr>
          <a:xfrm>
            <a:off x="683568" y="332656"/>
            <a:ext cx="7704856" cy="616530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defRPr/>
            </a:pPr>
            <a:r>
              <a:rPr lang="en-GB" altLang="sv-SE" sz="3000" b="1" dirty="0" smtClean="0">
                <a:latin typeface="Arial"/>
                <a:cs typeface="Arial"/>
              </a:rPr>
              <a:t>Outline</a:t>
            </a:r>
          </a:p>
          <a:p>
            <a:pPr algn="l">
              <a:spcBef>
                <a:spcPts val="0"/>
              </a:spcBef>
              <a:defRPr/>
            </a:pPr>
            <a:endParaRPr lang="en-GB" altLang="sv-SE" sz="1800" dirty="0" smtClean="0">
              <a:latin typeface="Arial" panose="020B0604020202020204" pitchFamily="34" charset="0"/>
              <a:cs typeface="Arial" panose="020B0604020202020204" pitchFamily="34" charset="0"/>
            </a:endParaRPr>
          </a:p>
          <a:p>
            <a:pPr marL="288000" indent="-288000" algn="l">
              <a:lnSpc>
                <a:spcPct val="200000"/>
              </a:lnSpc>
              <a:spcBef>
                <a:spcPts val="1200"/>
              </a:spcBef>
              <a:buFont typeface="Arial"/>
              <a:buChar char="•"/>
              <a:defRPr/>
            </a:pPr>
            <a:r>
              <a:rPr lang="en-GB" altLang="sv-SE" sz="2000" dirty="0" smtClean="0">
                <a:latin typeface="Arial" panose="020B0604020202020204" pitchFamily="34" charset="0"/>
                <a:cs typeface="Arial" panose="020B0604020202020204" pitchFamily="34" charset="0"/>
              </a:rPr>
              <a:t>VR/RFI – general info</a:t>
            </a:r>
          </a:p>
          <a:p>
            <a:pPr marL="288000" indent="-288000" algn="l">
              <a:lnSpc>
                <a:spcPct val="200000"/>
              </a:lnSpc>
              <a:spcBef>
                <a:spcPts val="1200"/>
              </a:spcBef>
              <a:buFont typeface="Arial"/>
              <a:buChar char="•"/>
              <a:defRPr/>
            </a:pPr>
            <a:r>
              <a:rPr lang="en-GB" altLang="sv-SE" sz="2000" dirty="0" smtClean="0">
                <a:latin typeface="Arial" panose="020B0604020202020204" pitchFamily="34" charset="0"/>
                <a:cs typeface="Arial" panose="020B0604020202020204" pitchFamily="34" charset="0"/>
              </a:rPr>
              <a:t>Funding process infrastructure grant</a:t>
            </a:r>
          </a:p>
          <a:p>
            <a:pPr marL="288000" indent="-288000" algn="l">
              <a:lnSpc>
                <a:spcPct val="200000"/>
              </a:lnSpc>
              <a:spcBef>
                <a:spcPts val="1200"/>
              </a:spcBef>
              <a:buFont typeface="Arial"/>
              <a:buChar char="•"/>
              <a:defRPr/>
            </a:pPr>
            <a:r>
              <a:rPr lang="en-GB" altLang="sv-SE" sz="2000" dirty="0" smtClean="0">
                <a:latin typeface="Arial" panose="020B0604020202020204" pitchFamily="34" charset="0"/>
                <a:cs typeface="Arial" panose="020B0604020202020204" pitchFamily="34" charset="0"/>
              </a:rPr>
              <a:t>VR and CERN</a:t>
            </a:r>
          </a:p>
          <a:p>
            <a:pPr marL="288000" indent="-288000" algn="l">
              <a:spcBef>
                <a:spcPts val="1200"/>
              </a:spcBef>
              <a:buFont typeface="Arial"/>
              <a:buChar char="•"/>
              <a:defRPr/>
            </a:pPr>
            <a:endParaRPr lang="en-GB" altLang="sv-SE" sz="2000" dirty="0" smtClean="0">
              <a:latin typeface="Arial" panose="020B0604020202020204" pitchFamily="34" charset="0"/>
              <a:cs typeface="Arial" panose="020B0604020202020204" pitchFamily="34" charset="0"/>
            </a:endParaRPr>
          </a:p>
          <a:p>
            <a:pPr algn="l">
              <a:spcBef>
                <a:spcPts val="1200"/>
              </a:spcBef>
              <a:defRPr/>
            </a:pPr>
            <a:endParaRPr lang="en-GB" altLang="sv-SE" sz="2000" dirty="0">
              <a:latin typeface="Times New Roman"/>
              <a:cs typeface="Times New Roman"/>
            </a:endParaRPr>
          </a:p>
        </p:txBody>
      </p:sp>
      <p:pic>
        <p:nvPicPr>
          <p:cNvPr id="5" name="Bildobjekt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4928"/>
            <a:ext cx="9144000" cy="493072"/>
          </a:xfrm>
          <a:prstGeom prst="rect">
            <a:avLst/>
          </a:prstGeom>
        </p:spPr>
      </p:pic>
      <p:pic>
        <p:nvPicPr>
          <p:cNvPr id="6" name="Bildobjekt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733256"/>
            <a:ext cx="1183941" cy="1124744"/>
          </a:xfrm>
          <a:prstGeom prst="rect">
            <a:avLst/>
          </a:prstGeom>
        </p:spPr>
      </p:pic>
    </p:spTree>
    <p:extLst>
      <p:ext uri="{BB962C8B-B14F-4D97-AF65-F5344CB8AC3E}">
        <p14:creationId xmlns:p14="http://schemas.microsoft.com/office/powerpoint/2010/main" val="1177659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1"/>
          <p:cNvSpPr txBox="1">
            <a:spLocks/>
          </p:cNvSpPr>
          <p:nvPr/>
        </p:nvSpPr>
        <p:spPr>
          <a:xfrm>
            <a:off x="683568" y="332656"/>
            <a:ext cx="7704856" cy="616530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defRPr/>
            </a:pPr>
            <a:r>
              <a:rPr lang="en-GB" altLang="sv-SE" sz="3000" b="1" dirty="0" smtClean="0">
                <a:latin typeface="Arial"/>
                <a:cs typeface="Arial"/>
              </a:rPr>
              <a:t>VR Overview</a:t>
            </a:r>
          </a:p>
          <a:p>
            <a:pPr algn="l">
              <a:spcBef>
                <a:spcPts val="0"/>
              </a:spcBef>
              <a:defRPr/>
            </a:pPr>
            <a:endParaRPr lang="en-GB" altLang="sv-SE" sz="1800" dirty="0" smtClean="0">
              <a:latin typeface="Arial" panose="020B0604020202020204" pitchFamily="34" charset="0"/>
              <a:cs typeface="Arial" panose="020B0604020202020204" pitchFamily="34" charset="0"/>
            </a:endParaRPr>
          </a:p>
          <a:p>
            <a:pPr marL="288000" indent="-288000" algn="l">
              <a:spcBef>
                <a:spcPts val="1200"/>
              </a:spcBef>
              <a:buFont typeface="Arial"/>
              <a:buChar char="•"/>
            </a:pPr>
            <a:r>
              <a:rPr lang="en-GB" altLang="sv-SE" sz="2000" dirty="0" smtClean="0">
                <a:latin typeface="Arial" panose="020B0604020202020204" pitchFamily="34" charset="0"/>
                <a:cs typeface="Arial" panose="020B0604020202020204" pitchFamily="34" charset="0"/>
              </a:rPr>
              <a:t>Swedish Research Council (VR)</a:t>
            </a:r>
          </a:p>
          <a:p>
            <a:pPr marL="288000" indent="-288000" algn="l">
              <a:spcBef>
                <a:spcPts val="1200"/>
              </a:spcBef>
              <a:buFont typeface="Arial"/>
              <a:buChar char="•"/>
            </a:pPr>
            <a:r>
              <a:rPr lang="en-GB" altLang="sv-SE" sz="2000" dirty="0" smtClean="0">
                <a:latin typeface="Arial" panose="020B0604020202020204" pitchFamily="34" charset="0"/>
                <a:cs typeface="Arial" panose="020B0604020202020204" pitchFamily="34" charset="0"/>
              </a:rPr>
              <a:t>Provides </a:t>
            </a:r>
            <a:r>
              <a:rPr lang="en-GB" altLang="sv-SE" sz="2000" dirty="0">
                <a:latin typeface="Arial" panose="020B0604020202020204" pitchFamily="34" charset="0"/>
                <a:cs typeface="Arial" panose="020B0604020202020204" pitchFamily="34" charset="0"/>
              </a:rPr>
              <a:t>funding for research of the highest scientific quality</a:t>
            </a:r>
          </a:p>
          <a:p>
            <a:pPr marL="288000" indent="-288000" algn="l">
              <a:spcBef>
                <a:spcPts val="1200"/>
              </a:spcBef>
              <a:buFont typeface="Arial"/>
              <a:buChar char="•"/>
            </a:pPr>
            <a:r>
              <a:rPr lang="en-GB" altLang="sv-SE" sz="2000" dirty="0">
                <a:latin typeface="Arial" panose="020B0604020202020204" pitchFamily="34" charset="0"/>
                <a:cs typeface="Arial" panose="020B0604020202020204" pitchFamily="34" charset="0"/>
              </a:rPr>
              <a:t>Overall responsibility for </a:t>
            </a:r>
            <a:r>
              <a:rPr lang="en-GB" altLang="sv-SE" sz="2000" dirty="0" smtClean="0">
                <a:latin typeface="Arial" panose="020B0604020202020204" pitchFamily="34" charset="0"/>
                <a:cs typeface="Arial" panose="020B0604020202020204" pitchFamily="34" charset="0"/>
              </a:rPr>
              <a:t>research infrastructures</a:t>
            </a:r>
            <a:endParaRPr lang="en-GB" altLang="sv-SE" sz="2000" dirty="0">
              <a:latin typeface="Arial" panose="020B0604020202020204" pitchFamily="34" charset="0"/>
              <a:cs typeface="Arial" panose="020B0604020202020204" pitchFamily="34" charset="0"/>
            </a:endParaRPr>
          </a:p>
          <a:p>
            <a:pPr marL="288000" indent="-288000" algn="l">
              <a:spcBef>
                <a:spcPts val="1200"/>
              </a:spcBef>
              <a:buFont typeface="Arial"/>
              <a:buChar char="•"/>
            </a:pPr>
            <a:r>
              <a:rPr lang="en-GB" altLang="sv-SE" sz="2000" dirty="0">
                <a:latin typeface="Arial" panose="020B0604020202020204" pitchFamily="34" charset="0"/>
                <a:cs typeface="Arial" panose="020B0604020202020204" pitchFamily="34" charset="0"/>
              </a:rPr>
              <a:t>Promotes international collaborative </a:t>
            </a:r>
            <a:r>
              <a:rPr lang="en-GB" altLang="sv-SE" sz="2000" dirty="0" smtClean="0">
                <a:latin typeface="Arial" panose="020B0604020202020204" pitchFamily="34" charset="0"/>
                <a:cs typeface="Arial" panose="020B0604020202020204" pitchFamily="34" charset="0"/>
              </a:rPr>
              <a:t>research </a:t>
            </a:r>
          </a:p>
          <a:p>
            <a:pPr marL="288000" indent="-288000" algn="l">
              <a:spcBef>
                <a:spcPts val="1200"/>
              </a:spcBef>
              <a:buFont typeface="Arial"/>
              <a:buChar char="•"/>
            </a:pPr>
            <a:r>
              <a:rPr lang="en-GB" altLang="sv-SE" sz="2000" dirty="0" smtClean="0">
                <a:latin typeface="Arial" panose="020B0604020202020204" pitchFamily="34" charset="0"/>
                <a:cs typeface="Arial" panose="020B0604020202020204" pitchFamily="34" charset="0"/>
              </a:rPr>
              <a:t>Performs </a:t>
            </a:r>
            <a:r>
              <a:rPr lang="en-GB" altLang="sv-SE" sz="2000" dirty="0">
                <a:latin typeface="Arial" panose="020B0604020202020204" pitchFamily="34" charset="0"/>
                <a:cs typeface="Arial" panose="020B0604020202020204" pitchFamily="34" charset="0"/>
              </a:rPr>
              <a:t>analyses and advises the </a:t>
            </a:r>
            <a:r>
              <a:rPr lang="en-GB" altLang="sv-SE" sz="2000" dirty="0" smtClean="0">
                <a:latin typeface="Arial" panose="020B0604020202020204" pitchFamily="34" charset="0"/>
                <a:cs typeface="Arial" panose="020B0604020202020204" pitchFamily="34" charset="0"/>
              </a:rPr>
              <a:t>government </a:t>
            </a:r>
          </a:p>
          <a:p>
            <a:pPr marL="288000" indent="-288000" algn="l">
              <a:spcBef>
                <a:spcPts val="1200"/>
              </a:spcBef>
              <a:buFont typeface="Arial"/>
              <a:buChar char="•"/>
            </a:pPr>
            <a:r>
              <a:rPr lang="en-GB" altLang="sv-SE" sz="2000" dirty="0" smtClean="0">
                <a:latin typeface="Arial" panose="020B0604020202020204" pitchFamily="34" charset="0"/>
                <a:cs typeface="Arial" panose="020B0604020202020204" pitchFamily="34" charset="0"/>
              </a:rPr>
              <a:t>Coordinates </a:t>
            </a:r>
            <a:r>
              <a:rPr lang="en-GB" altLang="sv-SE" sz="2000" dirty="0">
                <a:latin typeface="Arial" panose="020B0604020202020204" pitchFamily="34" charset="0"/>
                <a:cs typeface="Arial" panose="020B0604020202020204" pitchFamily="34" charset="0"/>
              </a:rPr>
              <a:t>and develops communication about the significance, results and conditions of research </a:t>
            </a:r>
            <a:endParaRPr lang="en-GB" altLang="sv-SE" sz="2000" dirty="0" smtClean="0">
              <a:latin typeface="Arial" panose="020B0604020202020204" pitchFamily="34" charset="0"/>
              <a:cs typeface="Arial" panose="020B0604020202020204" pitchFamily="34" charset="0"/>
            </a:endParaRPr>
          </a:p>
          <a:p>
            <a:pPr algn="l">
              <a:spcBef>
                <a:spcPts val="1200"/>
              </a:spcBef>
              <a:defRPr/>
            </a:pPr>
            <a:endParaRPr lang="en-GB" altLang="sv-SE" sz="2000" dirty="0">
              <a:latin typeface="Times New Roman"/>
              <a:cs typeface="Times New Roman"/>
            </a:endParaRPr>
          </a:p>
        </p:txBody>
      </p:sp>
      <p:pic>
        <p:nvPicPr>
          <p:cNvPr id="5" name="Bildobjekt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64928"/>
            <a:ext cx="9144000" cy="493072"/>
          </a:xfrm>
          <a:prstGeom prst="rect">
            <a:avLst/>
          </a:prstGeom>
        </p:spPr>
      </p:pic>
      <p:sp>
        <p:nvSpPr>
          <p:cNvPr id="4" name="Platshållare för sidfot 3"/>
          <p:cNvSpPr>
            <a:spLocks noGrp="1"/>
          </p:cNvSpPr>
          <p:nvPr>
            <p:ph type="ftr" sz="quarter" idx="11"/>
          </p:nvPr>
        </p:nvSpPr>
        <p:spPr>
          <a:xfrm>
            <a:off x="3124200" y="6356350"/>
            <a:ext cx="5120208" cy="365125"/>
          </a:xfrm>
        </p:spPr>
        <p:txBody>
          <a:bodyPr/>
          <a:lstStyle/>
          <a:p>
            <a:r>
              <a:rPr lang="en-US" dirty="0" smtClean="0"/>
              <a:t>Catarina Sahlberg, S-FAIR meeting 10 November 2014</a:t>
            </a:r>
            <a:endParaRPr lang="sv-SE" dirty="0"/>
          </a:p>
        </p:txBody>
      </p:sp>
      <p:pic>
        <p:nvPicPr>
          <p:cNvPr id="6" name="Bildobjekt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733256"/>
            <a:ext cx="1183941" cy="1124744"/>
          </a:xfrm>
          <a:prstGeom prst="rect">
            <a:avLst/>
          </a:prstGeom>
        </p:spPr>
      </p:pic>
      <p:pic>
        <p:nvPicPr>
          <p:cNvPr id="8" name="Bildobjekt 7" descr="4 Alma S G OK.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553712"/>
            <a:ext cx="9144000" cy="2304288"/>
          </a:xfrm>
          <a:prstGeom prst="rect">
            <a:avLst/>
          </a:prstGeom>
        </p:spPr>
      </p:pic>
      <p:pic>
        <p:nvPicPr>
          <p:cNvPr id="9" name="Bildobjekt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31009" y="6367449"/>
            <a:ext cx="1512991" cy="490551"/>
          </a:xfrm>
          <a:prstGeom prst="rect">
            <a:avLst/>
          </a:prstGeom>
        </p:spPr>
      </p:pic>
      <p:pic>
        <p:nvPicPr>
          <p:cNvPr id="12" name="Bildobjekt 11" descr="PPT 2014 VR LOGO NEG.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721564"/>
            <a:ext cx="1183941" cy="1126690"/>
          </a:xfrm>
          <a:prstGeom prst="rect">
            <a:avLst/>
          </a:prstGeom>
        </p:spPr>
      </p:pic>
    </p:spTree>
    <p:extLst>
      <p:ext uri="{BB962C8B-B14F-4D97-AF65-F5344CB8AC3E}">
        <p14:creationId xmlns:p14="http://schemas.microsoft.com/office/powerpoint/2010/main" val="2652527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ctrTitle"/>
          </p:nvPr>
        </p:nvSpPr>
        <p:spPr>
          <a:xfrm>
            <a:off x="540000" y="764752"/>
            <a:ext cx="8064000" cy="432000"/>
          </a:xfrm>
        </p:spPr>
        <p:txBody>
          <a:bodyPr/>
          <a:lstStyle/>
          <a:p>
            <a:pPr>
              <a:lnSpc>
                <a:spcPct val="100000"/>
              </a:lnSpc>
            </a:pPr>
            <a:r>
              <a:rPr lang="en-GB" dirty="0" smtClean="0"/>
              <a:t>Distributed</a:t>
            </a:r>
            <a:r>
              <a:rPr lang="sv-SE" dirty="0" smtClean="0"/>
              <a:t> </a:t>
            </a:r>
            <a:r>
              <a:rPr lang="sv-SE" dirty="0"/>
              <a:t>research grants 2016 </a:t>
            </a:r>
            <a:r>
              <a:rPr lang="sv-SE" dirty="0" smtClean="0"/>
              <a:t/>
            </a:r>
            <a:br>
              <a:rPr lang="sv-SE" dirty="0" smtClean="0"/>
            </a:br>
            <a:r>
              <a:rPr lang="en-US" sz="2000" dirty="0" smtClean="0"/>
              <a:t>Selection </a:t>
            </a:r>
            <a:r>
              <a:rPr lang="en-US" sz="2000" dirty="0"/>
              <a:t>of Swedish research funding organisations</a:t>
            </a:r>
            <a:endParaRPr lang="sv-SE" sz="2000" dirty="0"/>
          </a:p>
        </p:txBody>
      </p:sp>
      <p:sp>
        <p:nvSpPr>
          <p:cNvPr id="6" name="textruta 5"/>
          <p:cNvSpPr txBox="1"/>
          <p:nvPr/>
        </p:nvSpPr>
        <p:spPr>
          <a:xfrm>
            <a:off x="534717" y="6309320"/>
            <a:ext cx="8609283" cy="138499"/>
          </a:xfrm>
          <a:prstGeom prst="rect">
            <a:avLst/>
          </a:prstGeom>
        </p:spPr>
        <p:txBody>
          <a:bodyPr wrap="square" lIns="0" tIns="0" rIns="0" bIns="0" rtlCol="0" anchor="t" anchorCtr="0">
            <a:spAutoFit/>
          </a:bodyPr>
          <a:lstStyle/>
          <a:p>
            <a:r>
              <a:rPr lang="sv-SE" sz="900" dirty="0" smtClean="0">
                <a:latin typeface="Arial" panose="020B0604020202020204" pitchFamily="34" charset="0"/>
                <a:cs typeface="Arial" panose="020B0604020202020204" pitchFamily="34" charset="0"/>
              </a:rPr>
              <a:t>Source: </a:t>
            </a:r>
            <a:r>
              <a:rPr lang="en-US" sz="900" dirty="0">
                <a:latin typeface="Arial" panose="020B0604020202020204" pitchFamily="34" charset="0"/>
                <a:cs typeface="Arial" panose="020B0604020202020204" pitchFamily="34" charset="0"/>
              </a:rPr>
              <a:t>Each organisation's annual report </a:t>
            </a:r>
            <a:r>
              <a:rPr lang="en-US" sz="900" dirty="0" smtClean="0">
                <a:latin typeface="Arial" panose="020B0604020202020204" pitchFamily="34" charset="0"/>
                <a:cs typeface="Arial" panose="020B0604020202020204" pitchFamily="34" charset="0"/>
              </a:rPr>
              <a:t>2016</a:t>
            </a:r>
            <a:endParaRPr lang="sv-SE" sz="900"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163" y="1649506"/>
            <a:ext cx="8105837" cy="4011742"/>
          </a:xfrm>
          <a:prstGeom prst="rect">
            <a:avLst/>
          </a:prstGeom>
        </p:spPr>
      </p:pic>
    </p:spTree>
    <p:extLst>
      <p:ext uri="{BB962C8B-B14F-4D97-AF65-F5344CB8AC3E}">
        <p14:creationId xmlns:p14="http://schemas.microsoft.com/office/powerpoint/2010/main" val="3103001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8906" y="1916832"/>
            <a:ext cx="4843347" cy="4032448"/>
          </a:xfrm>
          <a:prstGeom prst="rect">
            <a:avLst/>
          </a:prstGeom>
        </p:spPr>
      </p:pic>
      <p:sp>
        <p:nvSpPr>
          <p:cNvPr id="5" name="Rubrik 4"/>
          <p:cNvSpPr>
            <a:spLocks noGrp="1"/>
          </p:cNvSpPr>
          <p:nvPr>
            <p:ph type="title"/>
          </p:nvPr>
        </p:nvSpPr>
        <p:spPr/>
        <p:txBody>
          <a:bodyPr/>
          <a:lstStyle/>
          <a:p>
            <a:pPr>
              <a:lnSpc>
                <a:spcPct val="100000"/>
              </a:lnSpc>
            </a:pPr>
            <a:r>
              <a:rPr lang="en-GB" altLang="sv-SE" sz="2900" dirty="0"/>
              <a:t>Distribution of forms of grants </a:t>
            </a:r>
            <a:r>
              <a:rPr lang="sv-SE" sz="2900" dirty="0" smtClean="0"/>
              <a:t>2017</a:t>
            </a:r>
            <a:endParaRPr lang="sv-SE" sz="2900" dirty="0"/>
          </a:p>
        </p:txBody>
      </p:sp>
      <p:sp>
        <p:nvSpPr>
          <p:cNvPr id="4" name="Text Placeholder 3"/>
          <p:cNvSpPr>
            <a:spLocks noGrp="1"/>
          </p:cNvSpPr>
          <p:nvPr>
            <p:ph type="body" sz="quarter" idx="13"/>
          </p:nvPr>
        </p:nvSpPr>
        <p:spPr/>
        <p:txBody>
          <a:bodyPr/>
          <a:lstStyle/>
          <a:p>
            <a:pPr marL="0" indent="0">
              <a:buNone/>
            </a:pPr>
            <a:r>
              <a:rPr lang="en-US" dirty="0"/>
              <a:t>The Swedish Research Council finances just over a tenth of the research </a:t>
            </a:r>
            <a:r>
              <a:rPr lang="en-US" dirty="0" smtClean="0"/>
              <a:t>at higher education institutes.</a:t>
            </a:r>
          </a:p>
          <a:p>
            <a:pPr marL="0" indent="0">
              <a:buNone/>
            </a:pPr>
            <a:endParaRPr lang="sv-SE" dirty="0" smtClean="0"/>
          </a:p>
          <a:p>
            <a:r>
              <a:rPr lang="sv-SE" sz="1800" dirty="0" err="1" smtClean="0"/>
              <a:t>Distributed</a:t>
            </a:r>
            <a:r>
              <a:rPr lang="sv-SE" sz="1800" dirty="0" smtClean="0"/>
              <a:t> research </a:t>
            </a:r>
            <a:r>
              <a:rPr lang="sv-SE" sz="1800" dirty="0" err="1" smtClean="0"/>
              <a:t>funding</a:t>
            </a:r>
            <a:r>
              <a:rPr lang="sv-SE" sz="1800" dirty="0" smtClean="0"/>
              <a:t>: </a:t>
            </a:r>
            <a:br>
              <a:rPr lang="sv-SE" sz="1800" dirty="0" smtClean="0"/>
            </a:br>
            <a:r>
              <a:rPr lang="sv-SE" sz="1800" dirty="0" smtClean="0"/>
              <a:t>6 </a:t>
            </a:r>
            <a:r>
              <a:rPr lang="sv-SE" sz="1800" dirty="0"/>
              <a:t>467 </a:t>
            </a:r>
            <a:r>
              <a:rPr lang="sv-SE" sz="1800" dirty="0" smtClean="0"/>
              <a:t>million </a:t>
            </a:r>
            <a:r>
              <a:rPr lang="sv-SE" sz="1800" dirty="0"/>
              <a:t>SEK</a:t>
            </a:r>
          </a:p>
        </p:txBody>
      </p:sp>
    </p:spTree>
    <p:extLst>
      <p:ext uri="{BB962C8B-B14F-4D97-AF65-F5344CB8AC3E}">
        <p14:creationId xmlns:p14="http://schemas.microsoft.com/office/powerpoint/2010/main" val="22141214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objekt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733256"/>
            <a:ext cx="1183941" cy="1124744"/>
          </a:xfrm>
          <a:prstGeom prst="rect">
            <a:avLst/>
          </a:prstGeom>
        </p:spPr>
      </p:pic>
      <p:sp>
        <p:nvSpPr>
          <p:cNvPr id="7" name="Rubrik 1"/>
          <p:cNvSpPr txBox="1">
            <a:spLocks/>
          </p:cNvSpPr>
          <p:nvPr/>
        </p:nvSpPr>
        <p:spPr>
          <a:xfrm>
            <a:off x="683568" y="860272"/>
            <a:ext cx="5590232" cy="563768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defRPr/>
            </a:pPr>
            <a:endParaRPr lang="en-GB" altLang="sv-SE" sz="1800" dirty="0" smtClean="0">
              <a:latin typeface="Arial" panose="020B0604020202020204" pitchFamily="34" charset="0"/>
              <a:cs typeface="Arial" panose="020B0604020202020204" pitchFamily="34" charset="0"/>
            </a:endParaRPr>
          </a:p>
          <a:p>
            <a:pPr marL="288000" indent="-288000" algn="l">
              <a:spcBef>
                <a:spcPts val="1200"/>
              </a:spcBef>
              <a:buFont typeface="Arial"/>
              <a:buChar char="•"/>
              <a:defRPr/>
            </a:pPr>
            <a:r>
              <a:rPr lang="en-GB" altLang="sv-SE" sz="2000" dirty="0" smtClean="0">
                <a:latin typeface="Arial" panose="020B0604020202020204" pitchFamily="34" charset="0"/>
                <a:cs typeface="Arial" panose="020B0604020202020204" pitchFamily="34" charset="0"/>
              </a:rPr>
              <a:t>Council for Research Infrastructure (RFI)</a:t>
            </a:r>
            <a:endParaRPr lang="en-GB" altLang="sv-SE" dirty="0">
              <a:latin typeface="Arial" panose="020B0604020202020204" pitchFamily="34" charset="0"/>
              <a:cs typeface="Arial" panose="020B0604020202020204" pitchFamily="34" charset="0"/>
            </a:endParaRPr>
          </a:p>
          <a:p>
            <a:pPr marL="288000" indent="-288000" algn="l">
              <a:spcBef>
                <a:spcPts val="1200"/>
              </a:spcBef>
              <a:buFont typeface="Arial"/>
              <a:buChar char="•"/>
              <a:defRPr/>
            </a:pPr>
            <a:r>
              <a:rPr lang="en-GB" altLang="sv-SE" sz="2000" dirty="0" smtClean="0">
                <a:latin typeface="Arial" panose="020B0604020202020204" pitchFamily="34" charset="0"/>
                <a:cs typeface="Arial" panose="020B0604020202020204" pitchFamily="34" charset="0"/>
              </a:rPr>
              <a:t>Provides </a:t>
            </a:r>
            <a:r>
              <a:rPr lang="en-GB" altLang="sv-SE" sz="2000" dirty="0">
                <a:latin typeface="Arial" panose="020B0604020202020204" pitchFamily="34" charset="0"/>
                <a:cs typeface="Arial" panose="020B0604020202020204" pitchFamily="34" charset="0"/>
              </a:rPr>
              <a:t>funding </a:t>
            </a:r>
            <a:r>
              <a:rPr lang="en-GB" altLang="sv-SE" sz="2000" dirty="0" smtClean="0">
                <a:latin typeface="Arial" panose="020B0604020202020204" pitchFamily="34" charset="0"/>
                <a:cs typeface="Arial" panose="020B0604020202020204" pitchFamily="34" charset="0"/>
              </a:rPr>
              <a:t>for and </a:t>
            </a:r>
            <a:r>
              <a:rPr lang="en-GB" altLang="sv-SE" sz="2000" dirty="0">
                <a:latin typeface="Arial" panose="020B0604020202020204" pitchFamily="34" charset="0"/>
                <a:cs typeface="Arial" panose="020B0604020202020204" pitchFamily="34" charset="0"/>
              </a:rPr>
              <a:t>monitors </a:t>
            </a:r>
            <a:r>
              <a:rPr lang="en-GB" altLang="sv-SE" sz="2000" dirty="0" smtClean="0">
                <a:latin typeface="Arial" panose="020B0604020202020204" pitchFamily="34" charset="0"/>
                <a:cs typeface="Arial" panose="020B0604020202020204" pitchFamily="34" charset="0"/>
              </a:rPr>
              <a:t>national </a:t>
            </a:r>
            <a:r>
              <a:rPr lang="en-GB" altLang="sv-SE" sz="2000" dirty="0">
                <a:latin typeface="Arial" panose="020B0604020202020204" pitchFamily="34" charset="0"/>
                <a:cs typeface="Arial" panose="020B0604020202020204" pitchFamily="34" charset="0"/>
              </a:rPr>
              <a:t>research infrastructures</a:t>
            </a:r>
            <a:endParaRPr lang="en-GB" altLang="sv-SE" sz="1000" dirty="0">
              <a:latin typeface="Arial" panose="020B0604020202020204" pitchFamily="34" charset="0"/>
              <a:cs typeface="Arial" panose="020B0604020202020204" pitchFamily="34" charset="0"/>
            </a:endParaRPr>
          </a:p>
          <a:p>
            <a:pPr marL="288000" indent="-288000" algn="l">
              <a:spcBef>
                <a:spcPts val="1200"/>
              </a:spcBef>
              <a:buFont typeface="Arial"/>
              <a:buChar char="•"/>
              <a:defRPr/>
            </a:pPr>
            <a:r>
              <a:rPr lang="en-GB" altLang="sv-SE" sz="2000" dirty="0">
                <a:latin typeface="Arial" panose="020B0604020202020204" pitchFamily="34" charset="0"/>
                <a:cs typeface="Arial" panose="020B0604020202020204" pitchFamily="34" charset="0"/>
              </a:rPr>
              <a:t>Handles memberships in international </a:t>
            </a:r>
            <a:r>
              <a:rPr lang="en-GB" altLang="sv-SE" sz="2000" dirty="0" smtClean="0">
                <a:latin typeface="Arial" panose="020B0604020202020204" pitchFamily="34" charset="0"/>
                <a:cs typeface="Arial" panose="020B0604020202020204" pitchFamily="34" charset="0"/>
              </a:rPr>
              <a:t>                            infrastructure organisations.</a:t>
            </a:r>
          </a:p>
          <a:p>
            <a:pPr marL="288000" indent="-288000" algn="l">
              <a:spcBef>
                <a:spcPts val="1200"/>
              </a:spcBef>
              <a:buFont typeface="Arial"/>
              <a:buChar char="•"/>
              <a:defRPr/>
            </a:pPr>
            <a:r>
              <a:rPr lang="en-GB" altLang="sv-SE" sz="2000" dirty="0" smtClean="0">
                <a:latin typeface="Arial" panose="020B0604020202020204" pitchFamily="34" charset="0"/>
                <a:cs typeface="Arial" panose="020B0604020202020204" pitchFamily="34" charset="0"/>
              </a:rPr>
              <a:t>Develops </a:t>
            </a:r>
            <a:r>
              <a:rPr lang="en-GB" altLang="sv-SE" sz="2000" dirty="0">
                <a:latin typeface="Arial" panose="020B0604020202020204" pitchFamily="34" charset="0"/>
                <a:cs typeface="Arial" panose="020B0604020202020204" pitchFamily="34" charset="0"/>
              </a:rPr>
              <a:t>strategies and plans</a:t>
            </a:r>
            <a:endParaRPr lang="en-GB" altLang="sv-SE" sz="1000" b="1" dirty="0">
              <a:latin typeface="Arial" panose="020B0604020202020204" pitchFamily="34" charset="0"/>
              <a:cs typeface="Arial" panose="020B0604020202020204" pitchFamily="34" charset="0"/>
            </a:endParaRPr>
          </a:p>
          <a:p>
            <a:pPr marL="576000" lvl="1" indent="-288000">
              <a:spcBef>
                <a:spcPts val="600"/>
              </a:spcBef>
              <a:buFont typeface="Lucida Grande"/>
              <a:buChar char="–"/>
              <a:defRPr/>
            </a:pPr>
            <a:r>
              <a:rPr lang="en-GB" altLang="sv-SE" dirty="0" smtClean="0">
                <a:latin typeface="Arial" panose="020B0604020202020204" pitchFamily="34" charset="0"/>
                <a:cs typeface="Arial" panose="020B0604020202020204" pitchFamily="34" charset="0"/>
              </a:rPr>
              <a:t>VR’s Guide </a:t>
            </a:r>
            <a:r>
              <a:rPr lang="en-GB" altLang="sv-SE" dirty="0">
                <a:latin typeface="Arial" panose="020B0604020202020204" pitchFamily="34" charset="0"/>
                <a:cs typeface="Arial" panose="020B0604020202020204" pitchFamily="34" charset="0"/>
              </a:rPr>
              <a:t>to Research </a:t>
            </a:r>
            <a:r>
              <a:rPr lang="en-GB" altLang="sv-SE" dirty="0" smtClean="0">
                <a:latin typeface="Arial" panose="020B0604020202020204" pitchFamily="34" charset="0"/>
                <a:cs typeface="Arial" panose="020B0604020202020204" pitchFamily="34" charset="0"/>
              </a:rPr>
              <a:t>Infrastructures</a:t>
            </a:r>
          </a:p>
          <a:p>
            <a:pPr marL="576000" lvl="1" indent="-288000">
              <a:spcBef>
                <a:spcPts val="600"/>
              </a:spcBef>
              <a:buFont typeface="Lucida Grande"/>
              <a:buChar char="–"/>
              <a:defRPr/>
            </a:pPr>
            <a:r>
              <a:rPr lang="en-GB" altLang="sv-SE" dirty="0" smtClean="0">
                <a:latin typeface="Arial" panose="020B0604020202020204" pitchFamily="34" charset="0"/>
                <a:cs typeface="Arial" panose="020B0604020202020204" pitchFamily="34" charset="0"/>
              </a:rPr>
              <a:t>New version in 2018</a:t>
            </a:r>
          </a:p>
          <a:p>
            <a:pPr marL="288000" lvl="1">
              <a:spcBef>
                <a:spcPts val="600"/>
              </a:spcBef>
              <a:defRPr/>
            </a:pPr>
            <a:endParaRPr lang="en-US" altLang="sv-SE" dirty="0" smtClean="0">
              <a:latin typeface="Arial" panose="020B0604020202020204" pitchFamily="34" charset="0"/>
              <a:cs typeface="Arial" panose="020B0604020202020204" pitchFamily="34" charset="0"/>
            </a:endParaRPr>
          </a:p>
          <a:p>
            <a:pPr marL="573750" lvl="1" indent="-288000">
              <a:spcBef>
                <a:spcPts val="600"/>
              </a:spcBef>
              <a:buFont typeface="Arial" panose="020B0604020202020204" pitchFamily="34" charset="0"/>
              <a:buChar char="•"/>
              <a:defRPr/>
            </a:pPr>
            <a:r>
              <a:rPr lang="en-US" altLang="sv-SE" sz="2000" dirty="0">
                <a:latin typeface="Arial" panose="020B0604020202020204" pitchFamily="34" charset="0"/>
                <a:ea typeface="+mj-ea"/>
                <a:cs typeface="Arial" panose="020B0604020202020204" pitchFamily="34" charset="0"/>
              </a:rPr>
              <a:t>RFI has three advisory groups and an e-Infrastructure committee to support.</a:t>
            </a:r>
          </a:p>
          <a:p>
            <a:pPr lvl="1" indent="-457200">
              <a:spcBef>
                <a:spcPts val="600"/>
              </a:spcBef>
              <a:defRPr/>
            </a:pPr>
            <a:endParaRPr lang="en-US" altLang="sv-SE" sz="2000" dirty="0">
              <a:latin typeface="Arial" panose="020B0604020202020204" pitchFamily="34" charset="0"/>
              <a:ea typeface="+mj-ea"/>
              <a:cs typeface="Arial" panose="020B0604020202020204" pitchFamily="34" charset="0"/>
            </a:endParaRPr>
          </a:p>
          <a:p>
            <a:pPr marL="288000" lvl="1">
              <a:spcBef>
                <a:spcPts val="600"/>
              </a:spcBef>
              <a:defRPr/>
            </a:pPr>
            <a:endParaRPr lang="en-GB" altLang="sv-SE" dirty="0" smtClean="0">
              <a:latin typeface="Arial" panose="020B0604020202020204" pitchFamily="34" charset="0"/>
              <a:cs typeface="Arial" panose="020B0604020202020204" pitchFamily="34" charset="0"/>
            </a:endParaRPr>
          </a:p>
          <a:p>
            <a:pPr marL="576000" lvl="1" indent="-288000">
              <a:spcBef>
                <a:spcPts val="600"/>
              </a:spcBef>
              <a:buFont typeface="Lucida Grande"/>
              <a:buChar char="–"/>
              <a:defRPr/>
            </a:pPr>
            <a:endParaRPr lang="en-US" altLang="sv-SE" sz="2000" dirty="0">
              <a:latin typeface="Times New Roman"/>
              <a:cs typeface="Times New Roman"/>
            </a:endParaRPr>
          </a:p>
        </p:txBody>
      </p:sp>
      <p:pic>
        <p:nvPicPr>
          <p:cNvPr id="5" name="Bildobjekt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6364928"/>
            <a:ext cx="9144000" cy="493072"/>
          </a:xfrm>
          <a:prstGeom prst="rect">
            <a:avLst/>
          </a:prstGeom>
        </p:spPr>
      </p:pic>
      <p:sp>
        <p:nvSpPr>
          <p:cNvPr id="32" name="Rubrik 1"/>
          <p:cNvSpPr txBox="1">
            <a:spLocks/>
          </p:cNvSpPr>
          <p:nvPr/>
        </p:nvSpPr>
        <p:spPr>
          <a:xfrm>
            <a:off x="683568" y="349965"/>
            <a:ext cx="7876232" cy="329505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defRPr/>
            </a:pPr>
            <a:r>
              <a:rPr lang="en-GB" altLang="sv-SE" sz="3000" b="1" dirty="0" smtClean="0">
                <a:latin typeface="Arial"/>
                <a:cs typeface="Arial"/>
              </a:rPr>
              <a:t>RFI Overview</a:t>
            </a:r>
          </a:p>
        </p:txBody>
      </p:sp>
      <p:graphicFrame>
        <p:nvGraphicFramePr>
          <p:cNvPr id="3" name="Objekt 2"/>
          <p:cNvGraphicFramePr>
            <a:graphicFrameLocks noChangeAspect="1"/>
          </p:cNvGraphicFramePr>
          <p:nvPr>
            <p:extLst>
              <p:ext uri="{D42A27DB-BD31-4B8C-83A1-F6EECF244321}">
                <p14:modId xmlns:p14="http://schemas.microsoft.com/office/powerpoint/2010/main" val="2027130977"/>
              </p:ext>
            </p:extLst>
          </p:nvPr>
        </p:nvGraphicFramePr>
        <p:xfrm>
          <a:off x="6084168" y="1124744"/>
          <a:ext cx="2894414" cy="4095353"/>
        </p:xfrm>
        <a:graphic>
          <a:graphicData uri="http://schemas.openxmlformats.org/presentationml/2006/ole">
            <mc:AlternateContent xmlns:mc="http://schemas.openxmlformats.org/markup-compatibility/2006">
              <mc:Choice xmlns:v="urn:schemas-microsoft-com:vml" Requires="v">
                <p:oleObj spid="_x0000_s1036" name="Acrobat Document" r:id="rId6" imgW="4533530" imgH="6415758" progId="AcroExch.Document.DC">
                  <p:embed/>
                </p:oleObj>
              </mc:Choice>
              <mc:Fallback>
                <p:oleObj name="Acrobat Document" r:id="rId6" imgW="4533530" imgH="6415758" progId="AcroExch.Document.DC">
                  <p:embed/>
                  <p:pic>
                    <p:nvPicPr>
                      <p:cNvPr id="0" name=""/>
                      <p:cNvPicPr/>
                      <p:nvPr/>
                    </p:nvPicPr>
                    <p:blipFill>
                      <a:blip r:embed="rId7"/>
                      <a:stretch>
                        <a:fillRect/>
                      </a:stretch>
                    </p:blipFill>
                    <p:spPr>
                      <a:xfrm>
                        <a:off x="6084168" y="1124744"/>
                        <a:ext cx="2894414" cy="4095353"/>
                      </a:xfrm>
                      <a:prstGeom prst="rect">
                        <a:avLst/>
                      </a:prstGeom>
                    </p:spPr>
                  </p:pic>
                </p:oleObj>
              </mc:Fallback>
            </mc:AlternateContent>
          </a:graphicData>
        </a:graphic>
      </p:graphicFrame>
    </p:spTree>
    <p:extLst>
      <p:ext uri="{BB962C8B-B14F-4D97-AF65-F5344CB8AC3E}">
        <p14:creationId xmlns:p14="http://schemas.microsoft.com/office/powerpoint/2010/main" val="3585945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ctrTitle"/>
          </p:nvPr>
        </p:nvSpPr>
        <p:spPr>
          <a:xfrm>
            <a:off x="540000" y="620688"/>
            <a:ext cx="8064000" cy="432000"/>
          </a:xfrm>
        </p:spPr>
        <p:txBody>
          <a:bodyPr/>
          <a:lstStyle/>
          <a:p>
            <a:pPr>
              <a:lnSpc>
                <a:spcPct val="100000"/>
              </a:lnSpc>
            </a:pPr>
            <a:r>
              <a:rPr lang="sv-SE" dirty="0"/>
              <a:t>Research infrastructure </a:t>
            </a:r>
            <a:r>
              <a:rPr lang="sv-SE" dirty="0" err="1"/>
              <a:t>funding</a:t>
            </a:r>
            <a:r>
              <a:rPr lang="sv-SE" dirty="0"/>
              <a:t> </a:t>
            </a:r>
            <a:r>
              <a:rPr lang="sv-SE" dirty="0" smtClean="0"/>
              <a:t>2017</a:t>
            </a:r>
            <a:br>
              <a:rPr lang="sv-SE" dirty="0" smtClean="0"/>
            </a:br>
            <a:r>
              <a:rPr lang="sv-SE" sz="2000" dirty="0"/>
              <a:t>Larger infrastructures, 1 </a:t>
            </a:r>
            <a:r>
              <a:rPr lang="sv-SE" sz="2000" dirty="0" smtClean="0"/>
              <a:t>833 MSEK</a:t>
            </a:r>
            <a:endParaRPr lang="sv-SE" sz="2000" dirty="0"/>
          </a:p>
        </p:txBody>
      </p:sp>
      <p:graphicFrame>
        <p:nvGraphicFramePr>
          <p:cNvPr id="7" name="Diagram 6"/>
          <p:cNvGraphicFramePr/>
          <p:nvPr>
            <p:extLst/>
          </p:nvPr>
        </p:nvGraphicFramePr>
        <p:xfrm>
          <a:off x="356281" y="1739620"/>
          <a:ext cx="8422805" cy="4506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951279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lstStyle/>
          <a:p>
            <a:r>
              <a:rPr lang="sv-SE" dirty="0" err="1" smtClean="0"/>
              <a:t>Infrastructure</a:t>
            </a:r>
            <a:r>
              <a:rPr lang="sv-SE" dirty="0" smtClean="0"/>
              <a:t> </a:t>
            </a:r>
            <a:r>
              <a:rPr lang="sv-SE" dirty="0" err="1" smtClean="0"/>
              <a:t>funding</a:t>
            </a:r>
            <a:r>
              <a:rPr lang="sv-SE" dirty="0" smtClean="0"/>
              <a:t> 2018 </a:t>
            </a:r>
            <a:r>
              <a:rPr lang="sv-SE" sz="3200" dirty="0" smtClean="0"/>
              <a:t>(MSEK)</a:t>
            </a:r>
            <a:endParaRPr lang="sv-SE" sz="3200" dirty="0"/>
          </a:p>
        </p:txBody>
      </p:sp>
      <p:pic>
        <p:nvPicPr>
          <p:cNvPr id="6" name="Platshållare för innehåll 5"/>
          <p:cNvPicPr>
            <a:picLocks noGrp="1" noChangeAspect="1"/>
          </p:cNvPicPr>
          <p:nvPr>
            <p:ph idx="1"/>
          </p:nvPr>
        </p:nvPicPr>
        <p:blipFill>
          <a:blip r:embed="rId2"/>
          <a:stretch>
            <a:fillRect/>
          </a:stretch>
        </p:blipFill>
        <p:spPr>
          <a:xfrm>
            <a:off x="827584" y="1417638"/>
            <a:ext cx="7704856" cy="4875746"/>
          </a:xfrm>
          <a:prstGeom prst="rect">
            <a:avLst/>
          </a:prstGeom>
        </p:spPr>
      </p:pic>
    </p:spTree>
    <p:extLst>
      <p:ext uri="{BB962C8B-B14F-4D97-AF65-F5344CB8AC3E}">
        <p14:creationId xmlns:p14="http://schemas.microsoft.com/office/powerpoint/2010/main" val="2094284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p:txBody>
          <a:bodyPr/>
          <a:lstStyle/>
          <a:p>
            <a:r>
              <a:rPr lang="sv-SE" dirty="0" smtClean="0"/>
              <a:t>RFI </a:t>
            </a:r>
            <a:r>
              <a:rPr lang="sv-SE" dirty="0" err="1" smtClean="0"/>
              <a:t>funding</a:t>
            </a:r>
            <a:r>
              <a:rPr lang="sv-SE" dirty="0" smtClean="0"/>
              <a:t> process - </a:t>
            </a:r>
            <a:r>
              <a:rPr lang="sv-SE" dirty="0" err="1" smtClean="0"/>
              <a:t>overview</a:t>
            </a:r>
            <a:endParaRPr lang="sv-SE" dirty="0"/>
          </a:p>
        </p:txBody>
      </p:sp>
      <p:sp>
        <p:nvSpPr>
          <p:cNvPr id="3" name="Platshållare för text 2"/>
          <p:cNvSpPr>
            <a:spLocks noGrp="1"/>
          </p:cNvSpPr>
          <p:nvPr>
            <p:ph type="body" sz="quarter" idx="13"/>
          </p:nvPr>
        </p:nvSpPr>
        <p:spPr/>
        <p:txBody>
          <a:bodyPr/>
          <a:lstStyle/>
          <a:p>
            <a:r>
              <a:rPr lang="en-US" dirty="0" smtClean="0"/>
              <a:t>The funding process </a:t>
            </a:r>
          </a:p>
          <a:p>
            <a:pPr lvl="1"/>
            <a:r>
              <a:rPr lang="en-US" dirty="0" smtClean="0"/>
              <a:t>Starts with a </a:t>
            </a:r>
            <a:r>
              <a:rPr lang="en-US" u="sng" dirty="0" smtClean="0"/>
              <a:t>needs </a:t>
            </a:r>
            <a:r>
              <a:rPr lang="en-US" u="sng" dirty="0"/>
              <a:t>inventory</a:t>
            </a:r>
            <a:r>
              <a:rPr lang="en-US" dirty="0"/>
              <a:t>, which is carried out every two years. </a:t>
            </a:r>
            <a:endParaRPr lang="en-US" dirty="0" smtClean="0"/>
          </a:p>
          <a:p>
            <a:pPr lvl="1"/>
            <a:r>
              <a:rPr lang="en-US" dirty="0" smtClean="0"/>
              <a:t>If a high </a:t>
            </a:r>
            <a:r>
              <a:rPr lang="en-US" dirty="0"/>
              <a:t>priority </a:t>
            </a:r>
            <a:r>
              <a:rPr lang="en-US" dirty="0" smtClean="0"/>
              <a:t>need, </a:t>
            </a:r>
            <a:r>
              <a:rPr lang="en-US" dirty="0"/>
              <a:t>it can then be included in </a:t>
            </a:r>
            <a:r>
              <a:rPr lang="en-US" dirty="0" smtClean="0"/>
              <a:t>the </a:t>
            </a:r>
            <a:r>
              <a:rPr lang="en-US" u="sng" dirty="0"/>
              <a:t>call for grants</a:t>
            </a:r>
            <a:r>
              <a:rPr lang="en-US" dirty="0"/>
              <a:t>. </a:t>
            </a:r>
            <a:endParaRPr lang="en-US" dirty="0" smtClean="0"/>
          </a:p>
          <a:p>
            <a:pPr lvl="1"/>
            <a:r>
              <a:rPr lang="en-US" dirty="0" smtClean="0"/>
              <a:t>The </a:t>
            </a:r>
            <a:r>
              <a:rPr lang="en-US" dirty="0"/>
              <a:t>entire process from the needs inventory to the </a:t>
            </a:r>
            <a:r>
              <a:rPr lang="en-US" u="sng" dirty="0"/>
              <a:t>grant decision </a:t>
            </a:r>
            <a:r>
              <a:rPr lang="en-US" dirty="0"/>
              <a:t>takes approximately two years.</a:t>
            </a:r>
            <a:endParaRPr lang="sv-SE" dirty="0"/>
          </a:p>
        </p:txBody>
      </p:sp>
    </p:spTree>
    <p:extLst>
      <p:ext uri="{BB962C8B-B14F-4D97-AF65-F5344CB8AC3E}">
        <p14:creationId xmlns:p14="http://schemas.microsoft.com/office/powerpoint/2010/main" val="2060300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5XQ8HZCIIAVWNVP7QDECURD1YGCAHB" val="True"/>
  <p:tag name="5XQ8HZCIIAVWNVP7QDECURD1YGCAHB_5XQ8HZCIIAVWNVP7QDECURD1YGCAHB" val="{&#10;  &quot;$type&quot;: &quot;ProgressBar.Tag.TagContainer, Progress Bar for Microsoft PowerPoint&quot;,&#10;  &quot;ActiveColor&quot;: &quot;Teal&quot;,&#10;  &quot;DisableFirstSlideChecked&quot;: true,&#10;  &quot;Bar&quot;: {&#10;    &quot;$type&quot;: &quot;ProgressBar.BuiltInPresentation.DottedBar, Progress Bar for Microsoft PowerPoint&quot;&#10;  },&#10;  &quot;InactiveColor&quot;: &quot;Silver&quot;,&#10;  &quot;PositionOptions&quot;: {&#10;    &quot;$type&quot;: &quot;ProgressBar.Bar.PositionOptions, Progress Bar for Microsoft PowerPoint&quot;,&#10;    &quot;Bottom&quot;: {&#10;      &quot;$type&quot;: &quot;ProgressBar.Bar.Location, Progress Bar for Microsoft PowerPoint&quot;,&#10;      &quot;Available&quot;: true,&#10;      &quot;Selected&quot;: false&#10;    },&#10;    &quot;Left&quot;: {&#10;      &quot;$type&quot;: &quot;ProgressBar.Bar.Location, Progress Bar for Microsoft PowerPoint&quot;,&#10;      &quot;Available&quot;: true,&#10;      &quot;Selected&quot;: false&#10;    },&#10;    &quot;Right&quot;: {&#10;      &quot;$type&quot;: &quot;ProgressBar.Bar.Location, Progress Bar for Microsoft PowerPoint&quot;,&#10;      &quot;Available&quot;: true,&#10;      &quot;Selected&quot;: true&#10;    },&#10;    &quot;Top&quot;: {&#10;      &quot;$type&quot;: &quot;ProgressBar.Bar.Location, Progress Bar for Microsoft PowerPoint&quot;,&#10;      &quot;Available&quot;: true,&#10;      &quot;Selected&quot;: true&#10;    }&#10;  },&#10;  &quot;SizeSelectedItemIndex&quot;: 7,&#10;  &quot;ThemeSelectedItemIndex&quot;: 0&#10;}"/>
</p:tagLst>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62733</TotalTime>
  <Words>958</Words>
  <Application>Microsoft Office PowerPoint</Application>
  <PresentationFormat>Bildspel på skärmen (4:3)</PresentationFormat>
  <Paragraphs>177</Paragraphs>
  <Slides>17</Slides>
  <Notes>8</Notes>
  <HiddenSlides>0</HiddenSlides>
  <MMClips>0</MMClips>
  <ScaleCrop>false</ScaleCrop>
  <HeadingPairs>
    <vt:vector size="8" baseType="variant">
      <vt:variant>
        <vt:lpstr>Använt teckensnitt</vt:lpstr>
      </vt:variant>
      <vt:variant>
        <vt:i4>8</vt:i4>
      </vt:variant>
      <vt:variant>
        <vt:lpstr>Tema</vt:lpstr>
      </vt:variant>
      <vt:variant>
        <vt:i4>1</vt:i4>
      </vt:variant>
      <vt:variant>
        <vt:lpstr>Serverprogram för OLE-inbäddning</vt:lpstr>
      </vt:variant>
      <vt:variant>
        <vt:i4>1</vt:i4>
      </vt:variant>
      <vt:variant>
        <vt:lpstr>Bildrubriker</vt:lpstr>
      </vt:variant>
      <vt:variant>
        <vt:i4>17</vt:i4>
      </vt:variant>
    </vt:vector>
  </HeadingPairs>
  <TitlesOfParts>
    <vt:vector size="27" baseType="lpstr">
      <vt:lpstr>Arial</vt:lpstr>
      <vt:lpstr>Arial Narrow</vt:lpstr>
      <vt:lpstr>Calibri</vt:lpstr>
      <vt:lpstr>Franklin Gothic Medium Cond</vt:lpstr>
      <vt:lpstr>Helvetica</vt:lpstr>
      <vt:lpstr>Lucida Grande</vt:lpstr>
      <vt:lpstr>Times New Roman</vt:lpstr>
      <vt:lpstr>ヒラギノ角ゴ ProN W6</vt:lpstr>
      <vt:lpstr>Office-tema</vt:lpstr>
      <vt:lpstr>Acrobat Document</vt:lpstr>
      <vt:lpstr>PowerPoint-presentation</vt:lpstr>
      <vt:lpstr>PowerPoint-presentation</vt:lpstr>
      <vt:lpstr>PowerPoint-presentation</vt:lpstr>
      <vt:lpstr>Distributed research grants 2016  Selection of Swedish research funding organisations</vt:lpstr>
      <vt:lpstr>Distribution of forms of grants 2017</vt:lpstr>
      <vt:lpstr>PowerPoint-presentation</vt:lpstr>
      <vt:lpstr>Research infrastructure funding 2017 Larger infrastructures, 1 833 MSEK</vt:lpstr>
      <vt:lpstr>Infrastructure funding 2018 (MSEK)</vt:lpstr>
      <vt:lpstr>RFI funding process - overview</vt:lpstr>
      <vt:lpstr>Needs inventory </vt:lpstr>
      <vt:lpstr>PowerPoint-presentation</vt:lpstr>
      <vt:lpstr>New aspects in the 2019 call</vt:lpstr>
      <vt:lpstr>Evaluation</vt:lpstr>
      <vt:lpstr>VR and CERN</vt:lpstr>
      <vt:lpstr>Funding from VR 2017</vt:lpstr>
      <vt:lpstr>Investigation research infrastructures in particle-/hadron- /nuclear physics 2019 </vt:lpstr>
      <vt:lpstr>PowerPoint-presentation</vt:lpstr>
    </vt:vector>
  </TitlesOfParts>
  <Company>Vetenskapsrådet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Sandra Rodin</dc:creator>
  <cp:lastModifiedBy>Per Karlsson</cp:lastModifiedBy>
  <cp:revision>774</cp:revision>
  <cp:lastPrinted>2014-08-26T08:55:40Z</cp:lastPrinted>
  <dcterms:created xsi:type="dcterms:W3CDTF">2014-06-02T13:16:05Z</dcterms:created>
  <dcterms:modified xsi:type="dcterms:W3CDTF">2018-10-17T05:17:09Z</dcterms:modified>
</cp:coreProperties>
</file>