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6" r:id="rId2"/>
  </p:sldMasterIdLst>
  <p:notesMasterIdLst>
    <p:notesMasterId r:id="rId24"/>
  </p:notesMasterIdLst>
  <p:handoutMasterIdLst>
    <p:handoutMasterId r:id="rId25"/>
  </p:handoutMasterIdLst>
  <p:sldIdLst>
    <p:sldId id="350" r:id="rId3"/>
    <p:sldId id="351" r:id="rId4"/>
    <p:sldId id="352" r:id="rId5"/>
    <p:sldId id="353" r:id="rId6"/>
    <p:sldId id="355" r:id="rId7"/>
    <p:sldId id="356" r:id="rId8"/>
    <p:sldId id="376" r:id="rId9"/>
    <p:sldId id="375" r:id="rId10"/>
    <p:sldId id="360" r:id="rId11"/>
    <p:sldId id="361" r:id="rId12"/>
    <p:sldId id="362" r:id="rId13"/>
    <p:sldId id="363" r:id="rId14"/>
    <p:sldId id="364" r:id="rId15"/>
    <p:sldId id="367" r:id="rId16"/>
    <p:sldId id="378" r:id="rId17"/>
    <p:sldId id="370" r:id="rId18"/>
    <p:sldId id="354" r:id="rId19"/>
    <p:sldId id="372" r:id="rId20"/>
    <p:sldId id="365" r:id="rId21"/>
    <p:sldId id="377" r:id="rId22"/>
    <p:sldId id="366" r:id="rId23"/>
  </p:sldIdLst>
  <p:sldSz cx="9144000" cy="6858000" type="screen4x3"/>
  <p:notesSz cx="6858000" cy="9144000"/>
  <p:defaultTextStyle>
    <a:defPPr>
      <a:defRPr lang="sv-SE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9" autoAdjust="0"/>
    <p:restoredTop sz="91821" autoAdjust="0"/>
  </p:normalViewPr>
  <p:slideViewPr>
    <p:cSldViewPr>
      <p:cViewPr varScale="1">
        <p:scale>
          <a:sx n="93" d="100"/>
          <a:sy n="93" d="100"/>
        </p:scale>
        <p:origin x="19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5E170-FAA2-A34C-83BD-F8C78DDF6E84}" type="datetimeFigureOut">
              <a:rPr lang="en-US" smtClean="0"/>
              <a:t>1/16/19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47A0D-37A1-9E4E-B83A-56C83E96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03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688B3-57A0-9849-9EE7-26EE6918FEDB}" type="datetimeFigureOut">
              <a:rPr lang="sv-SE" smtClean="0"/>
              <a:t>2019-01-16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FDE7-8855-1640-8AE5-E2948FE1932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5078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9868C63-4ED8-3D4D-AA7C-E5FD16299875}" type="slidenum">
              <a:rPr lang="sv-SE" sz="1200"/>
              <a:pPr eaLnBrk="1" hangingPunct="1"/>
              <a:t>1</a:t>
            </a:fld>
            <a:endParaRPr lang="sv-SE" sz="120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sv-SE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0" name="Bildobjekt 9" descr="PPT 2014 VR LOGO NEG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1"/>
            <a:ext cx="1800000" cy="1712960"/>
          </a:xfrm>
          <a:prstGeom prst="rect">
            <a:avLst/>
          </a:prstGeom>
        </p:spPr>
      </p:pic>
      <p:pic>
        <p:nvPicPr>
          <p:cNvPr id="11" name="Bildobjekt 10" descr="PPT 2014 Mönster L VIT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396"/>
            <a:ext cx="9144000" cy="980605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8801"/>
            <a:ext cx="7632424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bg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>
                <a:solidFill>
                  <a:schemeClr val="bg1"/>
                </a:solidFill>
              </a:rPr>
              <a:t>Eventuell titel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>
                <a:solidFill>
                  <a:schemeClr val="bg1"/>
                </a:solidFill>
              </a:rPr>
              <a:t>Datum: 2014-12-10 </a:t>
            </a:r>
          </a:p>
        </p:txBody>
      </p:sp>
    </p:spTree>
    <p:extLst>
      <p:ext uri="{BB962C8B-B14F-4D97-AF65-F5344CB8AC3E}">
        <p14:creationId xmlns:p14="http://schemas.microsoft.com/office/powerpoint/2010/main" val="42720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6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404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09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342900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02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 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2665752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5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302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2016223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6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824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200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3429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3882595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3789040"/>
            <a:ext cx="8064000" cy="252176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360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645024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435224"/>
            <a:ext cx="8064896" cy="1802088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  <p:sp>
        <p:nvSpPr>
          <p:cNvPr id="7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6977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2" y="1350001"/>
            <a:ext cx="9144000" cy="5508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21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288"/>
          </a:xfrm>
          <a:prstGeom prst="rect">
            <a:avLst/>
          </a:prstGeom>
        </p:spPr>
      </p:pic>
      <p:pic>
        <p:nvPicPr>
          <p:cNvPr id="11" name="Bildobjekt 10" descr="VR Mönster Grön 5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3"/>
            <a:ext cx="9144000" cy="811427"/>
          </a:xfrm>
          <a:prstGeom prst="rect">
            <a:avLst/>
          </a:prstGeom>
        </p:spPr>
      </p:pic>
      <p:pic>
        <p:nvPicPr>
          <p:cNvPr id="14" name="Bildobjekt 13" descr="PPT 2014 V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00" y="-4452"/>
            <a:ext cx="1800000" cy="1712960"/>
          </a:xfrm>
          <a:prstGeom prst="rect">
            <a:avLst/>
          </a:prstGeom>
        </p:spPr>
      </p:pic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3447"/>
            <a:ext cx="7632000" cy="144022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1" cap="all" spc="0" baseline="0">
                <a:solidFill>
                  <a:srgbClr val="006432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6419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  <p:sp>
        <p:nvSpPr>
          <p:cNvPr id="15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8000" y="4942800"/>
            <a:ext cx="3780000" cy="720000"/>
          </a:xfrm>
        </p:spPr>
        <p:txBody>
          <a:bodyPr lIns="0" tIns="0" rIns="0" bIns="0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142" indent="0" algn="r">
              <a:buNone/>
              <a:defRPr sz="1200">
                <a:solidFill>
                  <a:schemeClr val="bg1"/>
                </a:solidFill>
              </a:defRPr>
            </a:lvl2pPr>
            <a:lvl3pPr marL="914282" indent="0" algn="r">
              <a:buNone/>
              <a:defRPr sz="1200">
                <a:solidFill>
                  <a:schemeClr val="bg1"/>
                </a:solidFill>
              </a:defRPr>
            </a:lvl3pPr>
            <a:lvl4pPr marL="1371422" indent="0" algn="r">
              <a:buNone/>
              <a:defRPr sz="1200">
                <a:solidFill>
                  <a:schemeClr val="bg1"/>
                </a:solidFill>
              </a:defRPr>
            </a:lvl4pPr>
            <a:lvl5pPr marL="1828563" indent="0" algn="r"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Förnamn Efternamn</a:t>
            </a: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i="1" dirty="0"/>
              <a:t>Eventuell titel</a:t>
            </a:r>
            <a:endParaRPr lang="sv-SE" sz="1200" dirty="0"/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sv-SE" sz="1200" dirty="0"/>
              <a:t>Datum: 2014-11-10 </a:t>
            </a:r>
          </a:p>
        </p:txBody>
      </p:sp>
    </p:spTree>
    <p:extLst>
      <p:ext uri="{BB962C8B-B14F-4D97-AF65-F5344CB8AC3E}">
        <p14:creationId xmlns:p14="http://schemas.microsoft.com/office/powerpoint/2010/main" val="1155724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. 4/5-sides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1341438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865552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18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i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5508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8263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text. 4/5-sides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5733256"/>
            <a:ext cx="8064000" cy="577544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bildtext.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latshållare för diagram 3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9144000" cy="5508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6191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5040000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24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084000" y="0"/>
            <a:ext cx="3060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5040560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51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3564000" y="331200"/>
            <a:ext cx="504000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337836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564000" y="331200"/>
            <a:ext cx="504000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3060000" cy="6858000"/>
          </a:xfrm>
          <a:blipFill>
            <a:blip r:embed="rId3"/>
            <a:srcRect/>
            <a:stretch>
              <a:fillRect b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3563888" y="1556792"/>
            <a:ext cx="5040560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</p:spTree>
    <p:extLst>
      <p:ext uri="{BB962C8B-B14F-4D97-AF65-F5344CB8AC3E}">
        <p14:creationId xmlns:p14="http://schemas.microsoft.com/office/powerpoint/2010/main" val="3722421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040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4572000" y="0"/>
            <a:ext cx="4572000" cy="6858000"/>
          </a:xfrm>
          <a:blipFill>
            <a:blip r:embed="rId2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48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2656"/>
            <a:ext cx="3743968" cy="6192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15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8" name="Bildobjekt 7" descr="PPT 2014 Mönster S VI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648" y="6309321"/>
            <a:ext cx="1673352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840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hög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3743968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484784"/>
            <a:ext cx="3744416" cy="504056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4572000" y="0"/>
            <a:ext cx="4572000" cy="685165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10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159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sp>
        <p:nvSpPr>
          <p:cNvPr id="5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2738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bild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8" name="Platshållare för bild 9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4572000" cy="6858000"/>
          </a:xfrm>
          <a:blipFill>
            <a:blip r:embed="rId3"/>
            <a:srcRect/>
            <a:stretch>
              <a:fillRect t="-262"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477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4932040" y="331200"/>
            <a:ext cx="3671960" cy="5796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1849898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1/2-sidesdiagram vänster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4932040" y="331200"/>
            <a:ext cx="3671960" cy="936000"/>
          </a:xfrm>
        </p:spPr>
        <p:txBody>
          <a:bodyPr lIns="0" tIns="0" rIns="0" bIns="0" anchor="b" anchorCtr="0">
            <a:normAutofit/>
          </a:bodyPr>
          <a:lstStyle>
            <a:lvl1pPr algn="ctr">
              <a:lnSpc>
                <a:spcPct val="100000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pic>
        <p:nvPicPr>
          <p:cNvPr id="7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40" y="1556792"/>
            <a:ext cx="3672408" cy="4680520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</p:txBody>
      </p:sp>
      <p:sp>
        <p:nvSpPr>
          <p:cNvPr id="9" name="Platshållare för diagram 2"/>
          <p:cNvSpPr>
            <a:spLocks noGrp="1"/>
          </p:cNvSpPr>
          <p:nvPr>
            <p:ph type="chart" sz="quarter" idx="12"/>
          </p:nvPr>
        </p:nvSpPr>
        <p:spPr>
          <a:xfrm>
            <a:off x="0" y="0"/>
            <a:ext cx="4572000" cy="6858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2146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 och brödtex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"/>
          <p:cNvSpPr>
            <a:spLocks noGrp="1"/>
          </p:cNvSpPr>
          <p:nvPr>
            <p:ph type="ctr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>
            <a:noAutofit/>
          </a:bodyPr>
          <a:lstStyle>
            <a:lvl1pPr algn="ctr">
              <a:lnSpc>
                <a:spcPts val="4000"/>
              </a:lnSpc>
              <a:defRPr sz="3600" b="1" spc="0" baseline="0">
                <a:solidFill>
                  <a:schemeClr val="tx1"/>
                </a:solidFill>
              </a:defRPr>
            </a:lvl1pPr>
          </a:lstStyle>
          <a:p>
            <a:r>
              <a:rPr lang="sv-SE" sz="3000" dirty="0"/>
              <a:t>Lägg till rubrik</a:t>
            </a:r>
            <a:endParaRPr lang="sv-SE" dirty="0"/>
          </a:p>
        </p:txBody>
      </p:sp>
      <p:pic>
        <p:nvPicPr>
          <p:cNvPr id="4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tshållare för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123200"/>
            <a:ext cx="80645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28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422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563" indent="0">
              <a:buNone/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</p:spTree>
    <p:extLst>
      <p:ext uri="{BB962C8B-B14F-4D97-AF65-F5344CB8AC3E}">
        <p14:creationId xmlns:p14="http://schemas.microsoft.com/office/powerpoint/2010/main" val="31202554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" y="-1"/>
            <a:ext cx="9141054" cy="6874073"/>
          </a:xfrm>
          <a:prstGeom prst="rect">
            <a:avLst/>
          </a:prstGeom>
        </p:spPr>
      </p:pic>
      <p:pic>
        <p:nvPicPr>
          <p:cNvPr id="6" name="Bildobjekt 5" descr="PPT 2014 Mönster M GRÖ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1216"/>
            <a:ext cx="9144000" cy="556784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756000" y="1915200"/>
            <a:ext cx="7632000" cy="1440000"/>
          </a:xfrm>
        </p:spPr>
        <p:txBody>
          <a:bodyPr lIns="0" tIns="0" rIns="0" bIns="0" anchor="b">
            <a:noAutofit/>
          </a:bodyPr>
          <a:lstStyle>
            <a:lvl1pPr algn="ctr">
              <a:lnSpc>
                <a:spcPts val="4000"/>
              </a:lnSpc>
              <a:defRPr sz="3400" b="0" cap="all" spc="0" baseline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9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56000" y="3697200"/>
            <a:ext cx="7632000" cy="12456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724"/>
              </a:lnSpc>
              <a:spcBef>
                <a:spcPts val="0"/>
              </a:spcBef>
              <a:buNone/>
              <a:defRPr sz="2600" b="1" spc="0" baseline="0">
                <a:solidFill>
                  <a:schemeClr val="tx1"/>
                </a:solidFill>
              </a:defRPr>
            </a:lvl1pPr>
            <a:lvl2pPr marL="45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Lägg till underrubrik</a:t>
            </a:r>
          </a:p>
        </p:txBody>
      </p:sp>
    </p:spTree>
    <p:extLst>
      <p:ext uri="{BB962C8B-B14F-4D97-AF65-F5344CB8AC3E}">
        <p14:creationId xmlns:p14="http://schemas.microsoft.com/office/powerpoint/2010/main" val="211839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_blank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media 2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28385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title</a:t>
            </a:r>
            <a:r>
              <a:rPr lang="sv-SE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</a:t>
            </a:r>
            <a:r>
              <a:rPr lang="sv-SE" dirty="0" err="1"/>
              <a:t>subtitle</a:t>
            </a:r>
            <a:r>
              <a:rPr lang="sv-SE" dirty="0"/>
              <a:t>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833820C-380C-084C-905C-E23F8561DA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60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53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4554000"/>
            <a:ext cx="9144000" cy="23040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0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pic>
        <p:nvPicPr>
          <p:cNvPr id="2050" name="Picture 2" descr="L:\E-Print_Åke Wallén\Vetenskapsrådet\OH-mall\Just dec 2014\PPT 2014 Mo¦ênster S VI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7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1839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14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22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35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442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175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24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10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921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847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04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331200"/>
            <a:ext cx="8064000" cy="396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sv-SE" sz="2600" dirty="0">
                <a:latin typeface="Times New Roman"/>
                <a:cs typeface="Times New Roman"/>
              </a:rPr>
              <a:t>Lägg till brödtext.</a:t>
            </a:r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80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Diagram ned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3312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7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124745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/>
              <a:t>Punktlista nivå 2</a:t>
            </a:r>
          </a:p>
          <a:p>
            <a:pPr lvl="1"/>
            <a:endParaRPr lang="sv-SE" dirty="0"/>
          </a:p>
        </p:txBody>
      </p:sp>
      <p:sp>
        <p:nvSpPr>
          <p:cNvPr id="8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0" y="4581525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pic>
        <p:nvPicPr>
          <p:cNvPr id="9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72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0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. Bild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tshållare för bild 2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0"/>
            <a:ext cx="9144000" cy="23040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 dirty="0"/>
              <a:t> </a:t>
            </a:r>
          </a:p>
        </p:txBody>
      </p:sp>
      <p:sp>
        <p:nvSpPr>
          <p:cNvPr id="11" name="Rubrik 1"/>
          <p:cNvSpPr>
            <a:spLocks noGrp="1"/>
          </p:cNvSpPr>
          <p:nvPr>
            <p:ph type="title" hasCustomPrompt="1"/>
          </p:nvPr>
        </p:nvSpPr>
        <p:spPr>
          <a:xfrm>
            <a:off x="540000" y="2638800"/>
            <a:ext cx="8064000" cy="432000"/>
          </a:xfrm>
        </p:spPr>
        <p:txBody>
          <a:bodyPr lIns="0" tIns="0" rIns="0" bIns="0" anchor="t" anchorCtr="0">
            <a:normAutofit/>
          </a:bodyPr>
          <a:lstStyle>
            <a:lvl1pPr algn="ctr">
              <a:lnSpc>
                <a:spcPts val="3268"/>
              </a:lnSpc>
              <a:defRPr sz="3000" b="1" spc="0" baseline="0"/>
            </a:lvl1pPr>
          </a:lstStyle>
          <a:p>
            <a:r>
              <a:rPr lang="sv-SE" dirty="0"/>
              <a:t>Lägg till rubrik</a:t>
            </a:r>
          </a:p>
        </p:txBody>
      </p:sp>
      <p:sp>
        <p:nvSpPr>
          <p:cNvPr id="12" name="Platshållare för text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3429000"/>
            <a:ext cx="8064896" cy="3096344"/>
          </a:xfrm>
        </p:spPr>
        <p:txBody>
          <a:bodyPr lIns="0" tIns="0" rIns="0" bIns="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/>
              <a:t>Lägg till punktlista</a:t>
            </a:r>
          </a:p>
          <a:p>
            <a:pPr lvl="1"/>
            <a:r>
              <a:rPr lang="sv-SE" dirty="0" err="1"/>
              <a:t>Puktlista</a:t>
            </a:r>
            <a:r>
              <a:rPr lang="sv-SE" dirty="0"/>
              <a:t> nivå 2</a:t>
            </a:r>
          </a:p>
        </p:txBody>
      </p:sp>
    </p:spTree>
    <p:extLst>
      <p:ext uri="{BB962C8B-B14F-4D97-AF65-F5344CB8AC3E}">
        <p14:creationId xmlns:p14="http://schemas.microsoft.com/office/powerpoint/2010/main" val="122223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ödtext. Diagram överka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534838" y="2710800"/>
            <a:ext cx="8064000" cy="3600000"/>
          </a:xfrm>
        </p:spPr>
        <p:txBody>
          <a:bodyPr lIns="0" tIns="0" rIns="0" bIns="0" numCol="1"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141" indent="0">
              <a:buNone/>
              <a:defRPr/>
            </a:lvl2pPr>
            <a:lvl3pPr marL="914282" indent="0">
              <a:buNone/>
              <a:defRPr/>
            </a:lvl3pPr>
            <a:lvl4pPr marL="1371422" indent="0">
              <a:buNone/>
              <a:defRPr/>
            </a:lvl4pPr>
            <a:lvl5pPr marL="1828563" indent="0">
              <a:buNone/>
              <a:defRPr/>
            </a:lvl5pPr>
          </a:lstStyle>
          <a:p>
            <a:r>
              <a:rPr lang="sv-SE" dirty="0"/>
              <a:t>Lägg till brödtext.</a:t>
            </a:r>
          </a:p>
        </p:txBody>
      </p:sp>
      <p:pic>
        <p:nvPicPr>
          <p:cNvPr id="1026" name="Picture 2" descr="L:\E-Print_Åke Wallén\Vetenskapsrådet\OH-mall\Just dec 2014\PPT 2014 Mo¦ênster S GRO¦ê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6315076"/>
            <a:ext cx="1673225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tshållare för diagram 6"/>
          <p:cNvSpPr>
            <a:spLocks noGrp="1"/>
          </p:cNvSpPr>
          <p:nvPr>
            <p:ph type="chart" sz="quarter" idx="12"/>
          </p:nvPr>
        </p:nvSpPr>
        <p:spPr>
          <a:xfrm>
            <a:off x="1354" y="0"/>
            <a:ext cx="9144000" cy="2270125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406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22108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3" r:id="rId3"/>
    <p:sldLayoutId id="2147483665" r:id="rId4"/>
    <p:sldLayoutId id="2147483677" r:id="rId5"/>
    <p:sldLayoutId id="2147483678" r:id="rId6"/>
    <p:sldLayoutId id="2147483669" r:id="rId7"/>
    <p:sldLayoutId id="2147483675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97" r:id="rId19"/>
    <p:sldLayoutId id="2147483698" r:id="rId20"/>
    <p:sldLayoutId id="2147483699" r:id="rId21"/>
    <p:sldLayoutId id="2147483700" r:id="rId22"/>
    <p:sldLayoutId id="2147483676" r:id="rId23"/>
    <p:sldLayoutId id="2147483671" r:id="rId24"/>
    <p:sldLayoutId id="2147483652" r:id="rId25"/>
    <p:sldLayoutId id="2147483670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74" r:id="rId35"/>
    <p:sldLayoutId id="2147483673" r:id="rId36"/>
    <p:sldLayoutId id="2147483701" r:id="rId37"/>
    <p:sldLayoutId id="2147483705" r:id="rId38"/>
  </p:sldLayoutIdLst>
  <p:hf hdr="0" ftr="0" dt="0"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56" indent="-342856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0238" indent="-268288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9992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27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4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5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6" indent="-228570" algn="l" defTabSz="91428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2C8F-C2A9-DF4C-BCA5-6919B6807368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43F8F-EB27-9543-9DF3-2214EB99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0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12776"/>
            <a:ext cx="8458200" cy="1828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Report from CERN Council</a:t>
            </a: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b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4000" dirty="0" err="1">
                <a:solidFill>
                  <a:schemeClr val="accent2"/>
                </a:solidFill>
                <a:latin typeface="Arial"/>
                <a:cs typeface="Arial"/>
              </a:rPr>
              <a:t>Partikeldagarna</a:t>
            </a:r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 2018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93850" y="6172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946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80B46EA-34E3-1D46-ACF4-005B042D3AAB}" type="slidenum">
              <a:rPr lang="en-US" sz="1400"/>
              <a:pPr eaLnBrk="1" hangingPunct="1"/>
              <a:t>1</a:t>
            </a:fld>
            <a:endParaRPr lang="en-US" sz="1400"/>
          </a:p>
        </p:txBody>
      </p:sp>
      <p:sp>
        <p:nvSpPr>
          <p:cNvPr id="5" name="TextBox 4"/>
          <p:cNvSpPr txBox="1"/>
          <p:nvPr/>
        </p:nvSpPr>
        <p:spPr>
          <a:xfrm>
            <a:off x="1689584" y="4869160"/>
            <a:ext cx="5688632" cy="30777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/>
                <a:cs typeface="Arial"/>
              </a:rPr>
              <a:t>Kerstin Jon-And, Stockholm University</a:t>
            </a:r>
          </a:p>
        </p:txBody>
      </p:sp>
    </p:spTree>
    <p:extLst>
      <p:ext uri="{BB962C8B-B14F-4D97-AF65-F5344CB8AC3E}">
        <p14:creationId xmlns:p14="http://schemas.microsoft.com/office/powerpoint/2010/main" val="3401186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496944" cy="430887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First report from the</a:t>
            </a:r>
          </a:p>
          <a:p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“Council Working Group to review certain aspects of the geographical enlargement policy of 2010”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(Swedish rep. Mats </a:t>
            </a:r>
            <a:r>
              <a:rPr lang="en-US" sz="2800" dirty="0" err="1">
                <a:solidFill>
                  <a:schemeClr val="accent2"/>
                </a:solidFill>
                <a:latin typeface="Arial"/>
                <a:cs typeface="Arial"/>
              </a:rPr>
              <a:t>Johnsson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, deputy KJA)</a:t>
            </a:r>
          </a:p>
          <a:p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To review CERN’s strategy and criteria for enlargement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Aiming at producing a report to Council in March 2019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04048" y="3950"/>
            <a:ext cx="4032448" cy="576064"/>
          </a:xfrm>
          <a:prstGeom prst="rect">
            <a:avLst/>
          </a:prstGeom>
        </p:spPr>
        <p:txBody>
          <a:bodyPr vert="horz" lIns="91428" tIns="45714" rIns="91428" bIns="45714" rtlCol="0" anchor="ctr">
            <a:normAutofit fontScale="97500"/>
          </a:bodyPr>
          <a:lstStyle>
            <a:lvl1pPr algn="ctr" defTabSz="9142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From Council September agenda</a:t>
            </a:r>
          </a:p>
        </p:txBody>
      </p:sp>
    </p:spTree>
    <p:extLst>
      <p:ext uri="{BB962C8B-B14F-4D97-AF65-F5344CB8AC3E}">
        <p14:creationId xmlns:p14="http://schemas.microsoft.com/office/powerpoint/2010/main" val="727784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8496944" cy="301621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Applications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to become a Member or Associate Member state: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Serbia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is in the process of becoming a full Member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Croatia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is in the process of becoming an Associate Member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Estonia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has applied to become a full Member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	Fact-finding task force appointed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4005064"/>
            <a:ext cx="8496944" cy="2585323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Elections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, with effect 1 January 2019 :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Ursula </a:t>
            </a:r>
            <a:r>
              <a:rPr lang="en-US" sz="2800" dirty="0" err="1">
                <a:solidFill>
                  <a:schemeClr val="accent3"/>
                </a:solidFill>
                <a:latin typeface="Arial"/>
                <a:cs typeface="Arial"/>
              </a:rPr>
              <a:t>Bassler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, France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, elected President of the Council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solidFill>
                  <a:schemeClr val="accent3"/>
                </a:solidFill>
                <a:latin typeface="Arial"/>
                <a:cs typeface="Arial"/>
              </a:rPr>
              <a:t>Péter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chemeClr val="accent3"/>
                </a:solidFill>
                <a:latin typeface="Arial"/>
                <a:cs typeface="Arial"/>
              </a:rPr>
              <a:t>Lévai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, Hungary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, elected Vice-President of the Council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04048" y="3950"/>
            <a:ext cx="4032448" cy="576064"/>
          </a:xfrm>
          <a:prstGeom prst="rect">
            <a:avLst/>
          </a:prstGeom>
        </p:spPr>
        <p:txBody>
          <a:bodyPr vert="horz" lIns="91428" tIns="45714" rIns="91428" bIns="45714" rtlCol="0" anchor="ctr">
            <a:normAutofit fontScale="97500"/>
          </a:bodyPr>
          <a:lstStyle>
            <a:lvl1pPr algn="ctr" defTabSz="9142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From Council September agenda</a:t>
            </a:r>
          </a:p>
        </p:txBody>
      </p:sp>
    </p:spTree>
    <p:extLst>
      <p:ext uri="{BB962C8B-B14F-4D97-AF65-F5344CB8AC3E}">
        <p14:creationId xmlns:p14="http://schemas.microsoft.com/office/powerpoint/2010/main" val="210808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9512" y="1988840"/>
            <a:ext cx="4464496" cy="4739760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Establishment of the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Physics Preparatory Group (PPG) 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and the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European Strategy Group 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(Swedish rep. KJA)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Time line 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presented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Proposed format of the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Open Symposium 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(plenary and parallel sessions)</a:t>
            </a:r>
            <a:endParaRPr lang="en-US" sz="28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pic>
        <p:nvPicPr>
          <p:cNvPr id="7" name="Picture 6" descr="EPPSU-time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1196752"/>
            <a:ext cx="4368800" cy="55118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004048" y="3950"/>
            <a:ext cx="4032448" cy="576064"/>
          </a:xfrm>
          <a:prstGeom prst="rect">
            <a:avLst/>
          </a:prstGeom>
        </p:spPr>
        <p:txBody>
          <a:bodyPr vert="horz" lIns="91428" tIns="45714" rIns="91428" bIns="45714" rtlCol="0" anchor="ctr">
            <a:normAutofit fontScale="97500"/>
          </a:bodyPr>
          <a:lstStyle>
            <a:lvl1pPr algn="ctr" defTabSz="9142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From Council September agenda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548680"/>
            <a:ext cx="8640960" cy="86177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Formal launch of the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Update of the European Strategy for Particle Physics: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38814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PP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61144"/>
            <a:ext cx="6642100" cy="5664200"/>
          </a:xfrm>
          <a:prstGeom prst="rect">
            <a:avLst/>
          </a:prstGeom>
        </p:spPr>
      </p:pic>
      <p:pic>
        <p:nvPicPr>
          <p:cNvPr id="6" name="Picture 5" descr="PPG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3"/>
          <a:stretch/>
        </p:blipFill>
        <p:spPr>
          <a:xfrm>
            <a:off x="3804613" y="4618642"/>
            <a:ext cx="4007747" cy="18719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260648"/>
            <a:ext cx="648072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Physics Preparatory Group</a:t>
            </a:r>
          </a:p>
        </p:txBody>
      </p:sp>
    </p:spTree>
    <p:extLst>
      <p:ext uri="{BB962C8B-B14F-4D97-AF65-F5344CB8AC3E}">
        <p14:creationId xmlns:p14="http://schemas.microsoft.com/office/powerpoint/2010/main" val="2284708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004048" y="-27384"/>
            <a:ext cx="4032448" cy="576064"/>
          </a:xfrm>
          <a:prstGeom prst="rect">
            <a:avLst/>
          </a:prstGeom>
        </p:spPr>
        <p:txBody>
          <a:bodyPr vert="horz" lIns="91428" tIns="45714" rIns="91428" bIns="45714" rtlCol="0" anchor="ctr">
            <a:normAutofit fontScale="97500"/>
          </a:bodyPr>
          <a:lstStyle>
            <a:lvl1pPr algn="ctr" defTabSz="9142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From Council September agenda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04664"/>
            <a:ext cx="8892480" cy="86177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Decision to support the implementation of the </a:t>
            </a:r>
            <a:b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</a:b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Science Gateway Project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405" y="1916832"/>
            <a:ext cx="2218347" cy="430887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A new hub for education, training and outreach. Activities will target the general public of all ages,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>
                <a:solidFill>
                  <a:schemeClr val="accent2"/>
                </a:solidFill>
              </a:rPr>
              <a:t>5 - 100+. </a:t>
            </a:r>
          </a:p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268760"/>
            <a:ext cx="8856984" cy="3693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>
            <a:defPPr>
              <a:defRPr lang="sv-SE"/>
            </a:defPPr>
            <a:lvl1pPr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US" sz="2400" dirty="0"/>
              <a:t>CERN receives ~130000 visitors every year, BUT gets &gt; 300000 requests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67744" y="6483484"/>
            <a:ext cx="6589240" cy="3693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>
            <a:defPPr>
              <a:defRPr lang="sv-SE"/>
            </a:defPPr>
            <a:lvl1pPr>
              <a:defRPr sz="2800">
                <a:solidFill>
                  <a:schemeClr val="accent2"/>
                </a:solidFill>
              </a:defRPr>
            </a:lvl1pPr>
          </a:lstStyle>
          <a:p>
            <a:pPr algn="ctr"/>
            <a:r>
              <a:rPr lang="en-US" sz="2400" dirty="0"/>
              <a:t>Designed by renowned architect Renzo Piano</a:t>
            </a:r>
          </a:p>
        </p:txBody>
      </p:sp>
    </p:spTree>
    <p:extLst>
      <p:ext uri="{BB962C8B-B14F-4D97-AF65-F5344CB8AC3E}">
        <p14:creationId xmlns:p14="http://schemas.microsoft.com/office/powerpoint/2010/main" val="3978627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16632"/>
            <a:ext cx="88924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Funding of </a:t>
            </a:r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Science Gateway Project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310" y="757739"/>
            <a:ext cx="8892480" cy="169277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Total cost estimated at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79 MCHF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Project will be financed by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external donations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So far 12 MCH secured and 45 MCH pledged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Operating cost ~ 4 MCH/year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After revenues, &lt; 2 MCHF/year from CERN budget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6111" y="2672333"/>
            <a:ext cx="8892480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rial"/>
                <a:cs typeface="Arial"/>
              </a:rPr>
              <a:t>Time line </a:t>
            </a:r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(preliminary and ambitious</a:t>
            </a:r>
            <a:r>
              <a:rPr lang="mr-IN" sz="2800" dirty="0">
                <a:solidFill>
                  <a:schemeClr val="accent2"/>
                </a:solidFill>
                <a:latin typeface="Arial"/>
                <a:cs typeface="Arial"/>
              </a:rPr>
              <a:t>…</a:t>
            </a:r>
            <a:r>
              <a:rPr lang="sv-SE" sz="2800" dirty="0">
                <a:solidFill>
                  <a:schemeClr val="accent2"/>
                </a:solidFill>
                <a:latin typeface="Arial"/>
                <a:cs typeface="Arial"/>
              </a:rPr>
              <a:t>)</a:t>
            </a:r>
            <a:endParaRPr lang="en-US" sz="28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814" y="3248397"/>
            <a:ext cx="9124087" cy="1723549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Architect and engineering consultants contract: Dec 2018</a:t>
            </a:r>
            <a:endParaRPr lang="en-US" sz="2200" dirty="0">
              <a:solidFill>
                <a:schemeClr val="accent3"/>
              </a:solidFill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Building permit: 2</a:t>
            </a:r>
            <a:r>
              <a:rPr lang="en-US" sz="2200" baseline="30000" dirty="0">
                <a:solidFill>
                  <a:schemeClr val="accent2"/>
                </a:solidFill>
                <a:latin typeface="Arial"/>
                <a:cs typeface="Arial"/>
              </a:rPr>
              <a:t>nd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half of 2019</a:t>
            </a:r>
            <a:endParaRPr lang="en-US" sz="2200" dirty="0">
              <a:solidFill>
                <a:schemeClr val="accent3"/>
              </a:solidFill>
              <a:latin typeface="Arial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Start tendering process: Mar 2019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Construction of building and content installation: Mar 2020 </a:t>
            </a:r>
            <a:r>
              <a:rPr lang="mr-IN" sz="2200" dirty="0">
                <a:solidFill>
                  <a:schemeClr val="accent2"/>
                </a:solidFill>
                <a:latin typeface="Arial"/>
                <a:cs typeface="Arial"/>
              </a:rPr>
              <a:t>–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Jun 2022</a:t>
            </a:r>
          </a:p>
          <a:p>
            <a:pPr marL="457200" indent="-4572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Inauguration and open to public second half of </a:t>
            </a:r>
            <a:r>
              <a:rPr lang="en-US" sz="2400" dirty="0">
                <a:solidFill>
                  <a:schemeClr val="accent3"/>
                </a:solidFill>
                <a:latin typeface="Arial"/>
                <a:cs typeface="Arial"/>
              </a:rPr>
              <a:t>2022</a:t>
            </a:r>
            <a:r>
              <a:rPr lang="en-US" sz="2400" baseline="30000" dirty="0">
                <a:solidFill>
                  <a:schemeClr val="accent3"/>
                </a:solidFill>
                <a:latin typeface="Arial"/>
                <a:cs typeface="Arial"/>
              </a:rPr>
              <a:t>*</a:t>
            </a:r>
            <a:endParaRPr lang="en-US" sz="24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pic>
        <p:nvPicPr>
          <p:cNvPr id="2" name="Picture 1" descr="20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57192"/>
            <a:ext cx="8792592" cy="16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27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Esplana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248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44624"/>
            <a:ext cx="2448272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</a:p>
          <a:p>
            <a:r>
              <a:rPr lang="en-US" dirty="0">
                <a:latin typeface="Arial"/>
                <a:cs typeface="Arial"/>
              </a:rPr>
              <a:t>Council, 24 Sep 2018</a:t>
            </a:r>
          </a:p>
        </p:txBody>
      </p:sp>
    </p:spTree>
    <p:extLst>
      <p:ext uri="{BB962C8B-B14F-4D97-AF65-F5344CB8AC3E}">
        <p14:creationId xmlns:p14="http://schemas.microsoft.com/office/powerpoint/2010/main" val="1616384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83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cbd-fg-sp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182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116632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24 Sep 2018</a:t>
            </a:r>
          </a:p>
        </p:txBody>
      </p:sp>
    </p:spTree>
    <p:extLst>
      <p:ext uri="{BB962C8B-B14F-4D97-AF65-F5344CB8AC3E}">
        <p14:creationId xmlns:p14="http://schemas.microsoft.com/office/powerpoint/2010/main" val="3162155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PPG-Hali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4700"/>
            <a:ext cx="9144000" cy="529389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004048" y="3950"/>
            <a:ext cx="4032448" cy="576064"/>
          </a:xfrm>
          <a:prstGeom prst="rect">
            <a:avLst/>
          </a:prstGeom>
        </p:spPr>
        <p:txBody>
          <a:bodyPr vert="horz" lIns="91428" tIns="45714" rIns="91428" bIns="45714" rtlCol="0" anchor="ctr">
            <a:normAutofit fontScale="97500"/>
          </a:bodyPr>
          <a:lstStyle>
            <a:lvl1pPr algn="ctr" defTabSz="914282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From Council September agenda</a:t>
            </a:r>
          </a:p>
        </p:txBody>
      </p:sp>
    </p:spTree>
    <p:extLst>
      <p:ext uri="{BB962C8B-B14F-4D97-AF65-F5344CB8AC3E}">
        <p14:creationId xmlns:p14="http://schemas.microsoft.com/office/powerpoint/2010/main" val="176428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4462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CERN’s </a:t>
            </a:r>
            <a:r>
              <a:rPr lang="en-US" sz="3600" dirty="0" err="1"/>
              <a:t>organisation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769923"/>
            <a:ext cx="4320480" cy="575542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Council: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Decision making authority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Two delegates per member state (Sweden: Mats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Johnsson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KJA, deputy Richard Brenner)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President: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Sijbrand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de Jong</a:t>
            </a: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Main advisory bodies: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Scientific Policy Committee (SPC)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Finance Committee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(Swedish reps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Catarina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Sahlberg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/Per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Karlsson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Barbro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Åsman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)</a:t>
            </a: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Tripartite Employment Conditions Forum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(Chaired by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Barbro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Åsman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)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Audit Committee 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(KJA council rep.)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764704"/>
            <a:ext cx="4320480" cy="575542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Director General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Fabiola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Gianotti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manages CERN, elected by Council</a:t>
            </a: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Directorate:</a:t>
            </a: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Accelerators and Technology: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Frédérick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Bordry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Research and Computing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Eckard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Elsen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Finance and Human Resources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Martin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Steinacher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Director for </a:t>
            </a:r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International Relations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: Charlotte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Warakaulle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10 departments, e.g. Experimental Physics, Information Technology, Theoretical Physics</a:t>
            </a:r>
          </a:p>
        </p:txBody>
      </p:sp>
    </p:spTree>
    <p:extLst>
      <p:ext uri="{BB962C8B-B14F-4D97-AF65-F5344CB8AC3E}">
        <p14:creationId xmlns:p14="http://schemas.microsoft.com/office/powerpoint/2010/main" val="829290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476672"/>
            <a:ext cx="8064896" cy="6093975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200" b="1" dirty="0">
                <a:solidFill>
                  <a:schemeClr val="accent2"/>
                </a:solidFill>
                <a:latin typeface="Arial"/>
                <a:cs typeface="Arial"/>
              </a:rPr>
              <a:t>European Strategy Group (ESG)</a:t>
            </a:r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endParaRPr lang="en-US" sz="2200" dirty="0">
              <a:solidFill>
                <a:schemeClr val="accent2"/>
              </a:solidFill>
              <a:latin typeface="Arial"/>
              <a:cs typeface="Arial"/>
            </a:endParaRP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Members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The Strategy Secretary (chair)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appointed by each CERN MS (22)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appointed by each of the Labs participating in the European Laboratory Directors Group including its Chairperson (9)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CERN DG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SPC chair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ECFA chair</a:t>
            </a:r>
          </a:p>
          <a:p>
            <a:r>
              <a:rPr lang="en-US" sz="2200" dirty="0">
                <a:solidFill>
                  <a:schemeClr val="accent3"/>
                </a:solidFill>
                <a:latin typeface="Arial"/>
                <a:cs typeface="Arial"/>
              </a:rPr>
              <a:t>Invitees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President of CERN Council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each AMS and OS (6+3)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the European Commission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One representative from JINR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Chairs of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ApPEC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</a:t>
            </a:r>
            <a:r>
              <a:rPr lang="en-US" sz="2200" dirty="0" err="1">
                <a:solidFill>
                  <a:schemeClr val="accent2"/>
                </a:solidFill>
                <a:latin typeface="Arial"/>
                <a:cs typeface="Arial"/>
              </a:rPr>
              <a:t>NuPECC</a:t>
            </a: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, FALC, ESFRI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chemeClr val="accent2"/>
                </a:solidFill>
                <a:latin typeface="Arial"/>
                <a:cs typeface="Arial"/>
              </a:rPr>
              <a:t>Members of the PPG (17 - Secretariat) </a:t>
            </a:r>
          </a:p>
        </p:txBody>
      </p:sp>
    </p:spTree>
    <p:extLst>
      <p:ext uri="{BB962C8B-B14F-4D97-AF65-F5344CB8AC3E}">
        <p14:creationId xmlns:p14="http://schemas.microsoft.com/office/powerpoint/2010/main" val="3214537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OpenSymposiu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0"/>
            <a:ext cx="9144000" cy="521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1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MemberSt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6642"/>
            <a:ext cx="9144000" cy="5788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8208912" cy="861774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CERN comprises the following states and </a:t>
            </a:r>
            <a:r>
              <a:rPr lang="en-US" sz="2800" dirty="0" err="1">
                <a:solidFill>
                  <a:schemeClr val="tx2"/>
                </a:solidFill>
                <a:latin typeface="Arial"/>
                <a:cs typeface="Arial"/>
              </a:rPr>
              <a:t>organisations</a:t>
            </a:r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 (</a:t>
            </a:r>
            <a:r>
              <a:rPr lang="en-US" sz="2000" dirty="0" err="1">
                <a:solidFill>
                  <a:schemeClr val="tx2"/>
                </a:solidFill>
                <a:latin typeface="Arial"/>
                <a:cs typeface="Arial"/>
              </a:rPr>
              <a:t>Fabiola</a:t>
            </a:r>
            <a:r>
              <a:rPr lang="en-US" sz="2000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Arial"/>
                <a:cs typeface="Arial"/>
              </a:rPr>
              <a:t>Gianotti</a:t>
            </a:r>
            <a:r>
              <a:rPr lang="en-US" sz="2000" dirty="0">
                <a:solidFill>
                  <a:schemeClr val="tx2"/>
                </a:solidFill>
                <a:latin typeface="Arial"/>
                <a:cs typeface="Arial"/>
              </a:rPr>
              <a:t>, SPC, 24 September 2018)</a:t>
            </a:r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91686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member-states-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53" y="1124744"/>
            <a:ext cx="8847551" cy="4824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7976" y="333817"/>
            <a:ext cx="4464496" cy="430887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Arial"/>
                <a:cs typeface="Arial"/>
              </a:rPr>
              <a:t>States connected to CERN</a:t>
            </a:r>
          </a:p>
        </p:txBody>
      </p:sp>
    </p:spTree>
    <p:extLst>
      <p:ext uri="{BB962C8B-B14F-4D97-AF65-F5344CB8AC3E}">
        <p14:creationId xmlns:p14="http://schemas.microsoft.com/office/powerpoint/2010/main" val="338264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3pilla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651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66690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24 Sep 2018</a:t>
            </a:r>
          </a:p>
        </p:txBody>
      </p:sp>
    </p:spTree>
    <p:extLst>
      <p:ext uri="{BB962C8B-B14F-4D97-AF65-F5344CB8AC3E}">
        <p14:creationId xmlns:p14="http://schemas.microsoft.com/office/powerpoint/2010/main" val="801736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scientific-divers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27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66690"/>
            <a:ext cx="216024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24 Sep 2018</a:t>
            </a:r>
          </a:p>
        </p:txBody>
      </p:sp>
    </p:spTree>
    <p:extLst>
      <p:ext uri="{BB962C8B-B14F-4D97-AF65-F5344CB8AC3E}">
        <p14:creationId xmlns:p14="http://schemas.microsoft.com/office/powerpoint/2010/main" val="2997974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FCC-SPC-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34" y="-27384"/>
            <a:ext cx="8300898" cy="3528392"/>
          </a:xfrm>
          <a:prstGeom prst="rect">
            <a:avLst/>
          </a:prstGeom>
        </p:spPr>
      </p:pic>
      <p:pic>
        <p:nvPicPr>
          <p:cNvPr id="6" name="Picture 5" descr="CLIC-SPC-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470392"/>
            <a:ext cx="8427454" cy="33876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44408" y="44624"/>
            <a:ext cx="899593" cy="16619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From</a:t>
            </a:r>
          </a:p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SPC, </a:t>
            </a:r>
          </a:p>
          <a:p>
            <a:r>
              <a:rPr lang="en-US" dirty="0">
                <a:latin typeface="Arial"/>
                <a:cs typeface="Arial"/>
              </a:rPr>
              <a:t>24 Sep 2018</a:t>
            </a:r>
          </a:p>
        </p:txBody>
      </p:sp>
    </p:spTree>
    <p:extLst>
      <p:ext uri="{BB962C8B-B14F-4D97-AF65-F5344CB8AC3E}">
        <p14:creationId xmlns:p14="http://schemas.microsoft.com/office/powerpoint/2010/main" val="2860433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AWAKE-counc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44408" y="-27384"/>
            <a:ext cx="899592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</a:t>
            </a:r>
          </a:p>
          <a:p>
            <a:r>
              <a:rPr lang="en-US" dirty="0">
                <a:latin typeface="Arial"/>
                <a:cs typeface="Arial"/>
              </a:rPr>
              <a:t>Council,</a:t>
            </a:r>
          </a:p>
          <a:p>
            <a:r>
              <a:rPr lang="en-US" dirty="0">
                <a:latin typeface="Arial"/>
                <a:cs typeface="Arial"/>
              </a:rPr>
              <a:t>27 Sep </a:t>
            </a:r>
          </a:p>
          <a:p>
            <a:r>
              <a:rPr lang="en-US" dirty="0">
                <a:latin typeface="Arial"/>
                <a:cs typeface="Arial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38968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820C-380C-084C-905C-E23F8561DA8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cern-budg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8" y="0"/>
            <a:ext cx="912538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55657"/>
            <a:ext cx="381642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Fabiola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Gianotti</a:t>
            </a:r>
            <a:r>
              <a:rPr lang="en-US" dirty="0">
                <a:latin typeface="Arial"/>
                <a:cs typeface="Arial"/>
              </a:rPr>
              <a:t>, SPC, 24 Sep 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5085184"/>
            <a:ext cx="2232248" cy="61555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Swedish share</a:t>
            </a:r>
            <a:br>
              <a:rPr lang="en-US" sz="2000" dirty="0">
                <a:latin typeface="Arial"/>
                <a:cs typeface="Arial"/>
              </a:rPr>
            </a:br>
            <a:r>
              <a:rPr lang="en-US" sz="2000" dirty="0">
                <a:latin typeface="Arial"/>
                <a:cs typeface="Arial"/>
              </a:rPr>
              <a:t>2.66%, ~30 MCHF</a:t>
            </a:r>
          </a:p>
        </p:txBody>
      </p:sp>
    </p:spTree>
    <p:extLst>
      <p:ext uri="{BB962C8B-B14F-4D97-AF65-F5344CB8AC3E}">
        <p14:creationId xmlns:p14="http://schemas.microsoft.com/office/powerpoint/2010/main" val="265020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VR PPT-mall 2015_vers150806">
  <a:themeElements>
    <a:clrScheme name="Vetenskapsråd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432"/>
      </a:accent1>
      <a:accent2>
        <a:srgbClr val="0A2873"/>
      </a:accent2>
      <a:accent3>
        <a:srgbClr val="E10019"/>
      </a:accent3>
      <a:accent4>
        <a:srgbClr val="509BA5"/>
      </a:accent4>
      <a:accent5>
        <a:srgbClr val="CDA041"/>
      </a:accent5>
      <a:accent6>
        <a:srgbClr val="821E41"/>
      </a:accent6>
      <a:hlink>
        <a:srgbClr val="362E1C"/>
      </a:hlink>
      <a:folHlink>
        <a:srgbClr val="D2002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/>
      <a:lstStyle>
        <a:defPPr>
          <a:defRPr sz="30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R PPT-mall 2015_vers150806" id="{A2098D00-5E67-4428-B715-475172F05F83}" vid="{B31DF852-314E-4BC8-B0E4-EF77A7FC1E1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17050</TotalTime>
  <Words>642</Words>
  <Application>Microsoft Macintosh PowerPoint</Application>
  <PresentationFormat>Bildspel på skärmen (4:3)</PresentationFormat>
  <Paragraphs>119</Paragraphs>
  <Slides>21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21</vt:i4>
      </vt:variant>
    </vt:vector>
  </HeadingPairs>
  <TitlesOfParts>
    <vt:vector size="27" baseType="lpstr">
      <vt:lpstr>ＭＳ Ｐゴシック</vt:lpstr>
      <vt:lpstr>Arial</vt:lpstr>
      <vt:lpstr>Calibri</vt:lpstr>
      <vt:lpstr>Times New Roman</vt:lpstr>
      <vt:lpstr>VR PPT-mall 2015_vers150806</vt:lpstr>
      <vt:lpstr>Custom Design</vt:lpstr>
      <vt:lpstr>Report from CERN Council  Partikeldagarna 2018</vt:lpstr>
      <vt:lpstr>CERN’s organisation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SPARES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Acer formiograf</dc:creator>
  <cp:lastModifiedBy>Microsoft Office User</cp:lastModifiedBy>
  <cp:revision>258</cp:revision>
  <cp:lastPrinted>2017-11-04T23:56:41Z</cp:lastPrinted>
  <dcterms:created xsi:type="dcterms:W3CDTF">2015-06-25T12:33:03Z</dcterms:created>
  <dcterms:modified xsi:type="dcterms:W3CDTF">2019-01-16T19:15:40Z</dcterms:modified>
</cp:coreProperties>
</file>