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71" r:id="rId4"/>
    <p:sldId id="258" r:id="rId5"/>
    <p:sldId id="256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0" r:id="rId15"/>
    <p:sldId id="269" r:id="rId16"/>
    <p:sldId id="270" r:id="rId17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40" autoAdjust="0"/>
    <p:restoredTop sz="94660"/>
  </p:normalViewPr>
  <p:slideViewPr>
    <p:cSldViewPr>
      <p:cViewPr>
        <p:scale>
          <a:sx n="75" d="100"/>
          <a:sy n="75" d="100"/>
        </p:scale>
        <p:origin x="-68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7223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466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2800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6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226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7823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555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345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479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25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257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AA492-EA9D-4B3F-8450-4E82D3C53D04}" type="datetimeFigureOut">
              <a:rPr lang="sv-SE" smtClean="0"/>
              <a:t>2018-10-16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79A12-1219-4F23-880B-95AF88FFF00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6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21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image" Target="../media/image19.pn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8.png"/><Relationship Id="rId4" Type="http://schemas.openxmlformats.org/officeDocument/2006/relationships/image" Target="../media/image14.wmf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jpe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jpe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rvio.com/survey/d/C6P2Y7A9E5F9F2Y0U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11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ECFA/RECFA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5733256"/>
            <a:ext cx="879532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500" dirty="0" smtClean="0"/>
              <a:t>Bengt Lund-Jensen, Roman </a:t>
            </a:r>
            <a:r>
              <a:rPr lang="sv-SE" sz="2500" dirty="0" err="1" smtClean="0"/>
              <a:t>Pasechnik</a:t>
            </a:r>
            <a:r>
              <a:rPr lang="sv-SE" sz="2500" dirty="0" smtClean="0"/>
              <a:t>,  David </a:t>
            </a:r>
            <a:r>
              <a:rPr lang="sv-SE" sz="2500" dirty="0" err="1" smtClean="0"/>
              <a:t>Milstead</a:t>
            </a:r>
            <a:r>
              <a:rPr lang="sv-SE" sz="2500" dirty="0" smtClean="0"/>
              <a:t> </a:t>
            </a:r>
            <a:endParaRPr lang="sv-SE" sz="2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565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78074"/>
            <a:ext cx="7543800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4725144"/>
            <a:ext cx="42586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000" dirty="0" smtClean="0">
                <a:solidFill>
                  <a:schemeClr val="bg1"/>
                </a:solidFill>
              </a:rPr>
              <a:t>Alba, Barcelona, </a:t>
            </a:r>
            <a:r>
              <a:rPr lang="sv-SE" sz="3000" dirty="0" err="1" smtClean="0">
                <a:solidFill>
                  <a:schemeClr val="bg1"/>
                </a:solidFill>
              </a:rPr>
              <a:t>July</a:t>
            </a:r>
            <a:r>
              <a:rPr lang="sv-SE" sz="3000" dirty="0" smtClean="0">
                <a:solidFill>
                  <a:schemeClr val="bg1"/>
                </a:solidFill>
              </a:rPr>
              <a:t> 2018</a:t>
            </a:r>
            <a:endParaRPr lang="sv-SE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51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768354"/>
              </p:ext>
            </p:extLst>
          </p:nvPr>
        </p:nvGraphicFramePr>
        <p:xfrm>
          <a:off x="505313" y="879128"/>
          <a:ext cx="5676900" cy="91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Equation" r:id="rId3" imgW="3301920" imgH="533160" progId="Equation.DSMT4">
                  <p:embed/>
                </p:oleObj>
              </mc:Choice>
              <mc:Fallback>
                <p:oleObj name="Equation" r:id="rId3" imgW="330192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5313" y="879128"/>
                        <a:ext cx="5676900" cy="915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202644"/>
              </p:ext>
            </p:extLst>
          </p:nvPr>
        </p:nvGraphicFramePr>
        <p:xfrm>
          <a:off x="6853238" y="1916113"/>
          <a:ext cx="1830387" cy="480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5" imgW="1155600" imgH="3035160" progId="Equation.DSMT4">
                  <p:embed/>
                </p:oleObj>
              </mc:Choice>
              <mc:Fallback>
                <p:oleObj name="Equation" r:id="rId5" imgW="1155600" imgH="3035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53238" y="1916113"/>
                        <a:ext cx="1830387" cy="4805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7401956"/>
              </p:ext>
            </p:extLst>
          </p:nvPr>
        </p:nvGraphicFramePr>
        <p:xfrm>
          <a:off x="755576" y="116632"/>
          <a:ext cx="759684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Equation" r:id="rId7" imgW="2679480" imgH="228600" progId="Equation.DSMT4">
                  <p:embed/>
                </p:oleObj>
              </mc:Choice>
              <mc:Fallback>
                <p:oleObj name="Equation" r:id="rId7" imgW="2679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5576" y="116632"/>
                        <a:ext cx="7596844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88840"/>
            <a:ext cx="19526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521" y="3284984"/>
            <a:ext cx="17335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272" y="4293096"/>
            <a:ext cx="18669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378" y="5573329"/>
            <a:ext cx="1555835" cy="124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92" y="2204864"/>
            <a:ext cx="4306370" cy="315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31830" y="5507422"/>
            <a:ext cx="47621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ILC~CLIC~LEP3  </a:t>
            </a:r>
            <a:r>
              <a:rPr lang="sv-SE" dirty="0" err="1" smtClean="0"/>
              <a:t>sensitivity</a:t>
            </a:r>
            <a:r>
              <a:rPr lang="sv-SE" dirty="0" smtClean="0"/>
              <a:t>, </a:t>
            </a:r>
            <a:r>
              <a:rPr lang="sv-SE" dirty="0" err="1" smtClean="0"/>
              <a:t>FCCee</a:t>
            </a:r>
            <a:r>
              <a:rPr lang="sv-SE" dirty="0" smtClean="0"/>
              <a:t>  (x 2-5 </a:t>
            </a:r>
            <a:r>
              <a:rPr lang="sv-SE" dirty="0" err="1" smtClean="0"/>
              <a:t>better</a:t>
            </a:r>
            <a:r>
              <a:rPr lang="sv-SE" dirty="0" smtClean="0"/>
              <a:t>) </a:t>
            </a:r>
            <a:r>
              <a:rPr lang="sv-SE" dirty="0" err="1" smtClean="0"/>
              <a:t>Tree-level</a:t>
            </a:r>
            <a:r>
              <a:rPr lang="sv-SE" dirty="0" smtClean="0"/>
              <a:t> </a:t>
            </a:r>
            <a:r>
              <a:rPr lang="sv-SE" dirty="0" err="1" smtClean="0"/>
              <a:t>sensitivity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new </a:t>
            </a:r>
            <a:r>
              <a:rPr lang="sv-SE" dirty="0" err="1" smtClean="0"/>
              <a:t>physics</a:t>
            </a:r>
            <a:r>
              <a:rPr lang="sv-SE" dirty="0" smtClean="0"/>
              <a:t>: </a:t>
            </a:r>
          </a:p>
          <a:p>
            <a:r>
              <a:rPr lang="sv-SE" dirty="0" smtClean="0">
                <a:latin typeface="Symbol" panose="05050102010706020507" pitchFamily="18" charset="2"/>
              </a:rPr>
              <a:t>D</a:t>
            </a:r>
            <a:r>
              <a:rPr lang="sv-SE" i="1" dirty="0" smtClean="0">
                <a:latin typeface="Times" pitchFamily="18" charset="0"/>
              </a:rPr>
              <a:t>g</a:t>
            </a:r>
            <a:r>
              <a:rPr lang="sv-SE" dirty="0" smtClean="0"/>
              <a:t> &lt;1% for </a:t>
            </a:r>
            <a:r>
              <a:rPr lang="sv-SE" dirty="0" smtClean="0">
                <a:latin typeface="Symbol" panose="05050102010706020507" pitchFamily="18" charset="2"/>
              </a:rPr>
              <a:t>L&gt;1 </a:t>
            </a:r>
            <a:r>
              <a:rPr lang="sv-SE" dirty="0" smtClean="0"/>
              <a:t>TeV</a:t>
            </a:r>
          </a:p>
          <a:p>
            <a:r>
              <a:rPr lang="sv-SE" dirty="0" err="1" smtClean="0"/>
              <a:t>Sensitivity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new </a:t>
            </a:r>
            <a:r>
              <a:rPr lang="sv-SE" dirty="0" err="1" smtClean="0"/>
              <a:t>physics</a:t>
            </a:r>
            <a:r>
              <a:rPr lang="sv-SE" dirty="0" smtClean="0"/>
              <a:t> in loops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0358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894804"/>
            <a:ext cx="5397638" cy="399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112753"/>
              </p:ext>
            </p:extLst>
          </p:nvPr>
        </p:nvGraphicFramePr>
        <p:xfrm>
          <a:off x="684213" y="5080000"/>
          <a:ext cx="5276850" cy="162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4" imgW="3873240" imgH="1193760" progId="Equation.DSMT4">
                  <p:embed/>
                </p:oleObj>
              </mc:Choice>
              <mc:Fallback>
                <p:oleObj name="Equation" r:id="rId4" imgW="3873240" imgH="1193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5080000"/>
                        <a:ext cx="5276850" cy="162877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41960" y="-34833"/>
            <a:ext cx="8229600" cy="1143000"/>
          </a:xfrm>
        </p:spPr>
        <p:txBody>
          <a:bodyPr/>
          <a:lstStyle/>
          <a:p>
            <a:r>
              <a:rPr lang="sv-SE" dirty="0" smtClean="0"/>
              <a:t>International </a:t>
            </a:r>
            <a:r>
              <a:rPr lang="sv-SE" dirty="0" err="1" smtClean="0"/>
              <a:t>Linear</a:t>
            </a:r>
            <a:r>
              <a:rPr lang="sv-SE" dirty="0" smtClean="0"/>
              <a:t> </a:t>
            </a:r>
            <a:r>
              <a:rPr lang="sv-SE" dirty="0" err="1" smtClean="0"/>
              <a:t>collider</a:t>
            </a:r>
            <a:endParaRPr lang="sv-SE" dirty="0"/>
          </a:p>
        </p:txBody>
      </p:sp>
      <p:pic>
        <p:nvPicPr>
          <p:cNvPr id="6" name="Picture 2" descr="Image resul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678" y="2892685"/>
            <a:ext cx="3353934" cy="167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92" name="Picture 16" descr="Locations of the two candidate Japanese sites: a northern site in the Tohoku district and a southern site in the Kyushu distric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49" y="1089131"/>
            <a:ext cx="3393863" cy="170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5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-137160"/>
            <a:ext cx="8229600" cy="1143000"/>
          </a:xfrm>
        </p:spPr>
        <p:txBody>
          <a:bodyPr/>
          <a:lstStyle/>
          <a:p>
            <a:r>
              <a:rPr lang="sv-SE" dirty="0" err="1" smtClean="0"/>
              <a:t>Hadron-hadron</a:t>
            </a:r>
            <a:r>
              <a:rPr lang="sv-SE" dirty="0" smtClean="0"/>
              <a:t> </a:t>
            </a:r>
            <a:r>
              <a:rPr lang="sv-SE" dirty="0" err="1" smtClean="0"/>
              <a:t>colliders</a:t>
            </a:r>
            <a:endParaRPr lang="sv-SE" dirty="0"/>
          </a:p>
        </p:txBody>
      </p:sp>
      <p:pic>
        <p:nvPicPr>
          <p:cNvPr id="4" name="Picture 2" descr="Image resu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" y="1192053"/>
            <a:ext cx="3825240" cy="255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837562"/>
              </p:ext>
            </p:extLst>
          </p:nvPr>
        </p:nvGraphicFramePr>
        <p:xfrm>
          <a:off x="4627944" y="1237773"/>
          <a:ext cx="4122737" cy="241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Equation" r:id="rId4" imgW="2044440" imgH="1193760" progId="Equation.DSMT4">
                  <p:embed/>
                </p:oleObj>
              </mc:Choice>
              <mc:Fallback>
                <p:oleObj name="Equation" r:id="rId4" imgW="2044440" imgH="1193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7944" y="1237773"/>
                        <a:ext cx="4122737" cy="2411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 descr="Image resul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71" y="3895121"/>
            <a:ext cx="3808349" cy="276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077209"/>
              </p:ext>
            </p:extLst>
          </p:nvPr>
        </p:nvGraphicFramePr>
        <p:xfrm>
          <a:off x="4541837" y="3794125"/>
          <a:ext cx="4638675" cy="306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Equation" r:id="rId7" imgW="2387520" imgH="1574640" progId="Equation.DSMT4">
                  <p:embed/>
                </p:oleObj>
              </mc:Choice>
              <mc:Fallback>
                <p:oleObj name="Equation" r:id="rId7" imgW="2387520" imgH="1574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1837" y="3794125"/>
                        <a:ext cx="4638675" cy="306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449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" y="30798"/>
            <a:ext cx="8229600" cy="1143000"/>
          </a:xfrm>
        </p:spPr>
        <p:txBody>
          <a:bodyPr/>
          <a:lstStyle/>
          <a:p>
            <a:r>
              <a:rPr lang="sv-SE" i="1" dirty="0" err="1">
                <a:latin typeface="Times" pitchFamily="18" charset="0"/>
              </a:rPr>
              <a:t>h</a:t>
            </a:r>
            <a:r>
              <a:rPr lang="sv-SE" i="1" dirty="0" err="1" smtClean="0">
                <a:latin typeface="Times" pitchFamily="18" charset="0"/>
              </a:rPr>
              <a:t>h</a:t>
            </a:r>
            <a:r>
              <a:rPr lang="sv-SE" dirty="0" smtClean="0"/>
              <a:t> </a:t>
            </a:r>
            <a:r>
              <a:rPr lang="sv-SE" dirty="0" err="1" smtClean="0"/>
              <a:t>physics</a:t>
            </a:r>
            <a:r>
              <a:rPr lang="sv-SE" dirty="0" smtClean="0"/>
              <a:t> at 100 TeV </a:t>
            </a:r>
            <a:endParaRPr lang="sv-SE" dirty="0"/>
          </a:p>
        </p:txBody>
      </p:sp>
      <p:pic>
        <p:nvPicPr>
          <p:cNvPr id="84994" name="Picture 2" descr="https://encrypted-tbn0.gstatic.com/images?q=tbn:ANd9GcTBlGUEwGJsFRDPmP-aaHk3XSsZ8UndEPDFu-IoEUWZCXGzAfsQE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922" y="1063943"/>
            <a:ext cx="932498" cy="93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6" name="Picture 4" descr="Image resul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495003"/>
            <a:ext cx="1577657" cy="157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71" y="1071246"/>
            <a:ext cx="8229600" cy="5227320"/>
          </a:xfrm>
        </p:spPr>
        <p:txBody>
          <a:bodyPr>
            <a:normAutofit/>
          </a:bodyPr>
          <a:lstStyle/>
          <a:p>
            <a:r>
              <a:rPr lang="sv-SE" sz="2400" dirty="0" smtClean="0"/>
              <a:t> An order </a:t>
            </a:r>
            <a:r>
              <a:rPr lang="sv-SE" sz="2400" dirty="0" err="1" smtClean="0"/>
              <a:t>of</a:t>
            </a:r>
            <a:r>
              <a:rPr lang="sv-SE" sz="2400" dirty="0" smtClean="0"/>
              <a:t> </a:t>
            </a:r>
            <a:r>
              <a:rPr lang="sv-SE" sz="2400" dirty="0" err="1" smtClean="0"/>
              <a:t>magnitude</a:t>
            </a:r>
            <a:r>
              <a:rPr lang="sv-SE" sz="2400" dirty="0" smtClean="0"/>
              <a:t> </a:t>
            </a:r>
            <a:r>
              <a:rPr lang="sv-SE" sz="2400" dirty="0" err="1" smtClean="0"/>
              <a:t>lower</a:t>
            </a:r>
            <a:r>
              <a:rPr lang="sv-SE" sz="2400" dirty="0" smtClean="0"/>
              <a:t> in </a:t>
            </a:r>
            <a:r>
              <a:rPr lang="sv-SE" sz="2400" dirty="0" err="1" smtClean="0"/>
              <a:t>probed</a:t>
            </a:r>
            <a:r>
              <a:rPr lang="sv-SE" sz="2400" dirty="0" smtClean="0"/>
              <a:t> </a:t>
            </a:r>
            <a:r>
              <a:rPr lang="sv-SE" sz="2400" dirty="0" err="1" smtClean="0"/>
              <a:t>distance</a:t>
            </a:r>
            <a:r>
              <a:rPr lang="sv-SE" sz="2400" dirty="0" smtClean="0"/>
              <a:t> </a:t>
            </a:r>
            <a:r>
              <a:rPr lang="sv-SE" sz="2400" dirty="0" err="1" smtClean="0"/>
              <a:t>scale</a:t>
            </a:r>
            <a:endParaRPr lang="sv-SE" sz="2400" dirty="0" smtClean="0"/>
          </a:p>
          <a:p>
            <a:r>
              <a:rPr lang="sv-SE" sz="2400" dirty="0"/>
              <a:t> </a:t>
            </a:r>
            <a:r>
              <a:rPr lang="sv-SE" sz="2400" dirty="0" err="1" smtClean="0"/>
              <a:t>Factors</a:t>
            </a:r>
            <a:r>
              <a:rPr lang="sv-SE" sz="2400" dirty="0" smtClean="0"/>
              <a:t> ~5-10 in </a:t>
            </a:r>
            <a:r>
              <a:rPr lang="sv-SE" sz="2400" dirty="0" err="1" smtClean="0"/>
              <a:t>mass</a:t>
            </a:r>
            <a:r>
              <a:rPr lang="sv-SE" sz="2400" dirty="0" smtClean="0"/>
              <a:t> </a:t>
            </a:r>
            <a:r>
              <a:rPr lang="sv-SE" sz="2400" dirty="0" err="1" smtClean="0"/>
              <a:t>scale</a:t>
            </a:r>
            <a:r>
              <a:rPr lang="sv-SE" sz="2400" dirty="0" smtClean="0"/>
              <a:t> for new </a:t>
            </a:r>
            <a:r>
              <a:rPr lang="sv-SE" sz="2400" dirty="0" err="1" smtClean="0"/>
              <a:t>physics</a:t>
            </a:r>
            <a:r>
              <a:rPr lang="sv-SE" sz="2400" dirty="0" smtClean="0"/>
              <a:t> </a:t>
            </a:r>
          </a:p>
          <a:p>
            <a:r>
              <a:rPr lang="sv-SE" sz="2400" dirty="0" err="1" smtClean="0"/>
              <a:t>Complete</a:t>
            </a:r>
            <a:r>
              <a:rPr lang="sv-SE" sz="2400" dirty="0" smtClean="0"/>
              <a:t> </a:t>
            </a:r>
            <a:r>
              <a:rPr lang="sv-SE" sz="2400" dirty="0" err="1" smtClean="0"/>
              <a:t>exploration</a:t>
            </a:r>
            <a:r>
              <a:rPr lang="sv-SE" sz="2400" dirty="0" smtClean="0"/>
              <a:t> </a:t>
            </a:r>
            <a:r>
              <a:rPr lang="sv-SE" sz="2400" dirty="0" err="1" smtClean="0"/>
              <a:t>of</a:t>
            </a:r>
            <a:r>
              <a:rPr lang="sv-SE" sz="2400" dirty="0" smtClean="0"/>
              <a:t> the </a:t>
            </a:r>
            <a:r>
              <a:rPr lang="sv-SE" sz="2400" dirty="0" err="1" smtClean="0"/>
              <a:t>Higgs</a:t>
            </a:r>
            <a:r>
              <a:rPr lang="sv-SE" sz="2400" dirty="0" smtClean="0"/>
              <a:t> </a:t>
            </a:r>
            <a:r>
              <a:rPr lang="sv-SE" sz="2400" dirty="0" err="1" smtClean="0"/>
              <a:t>sector</a:t>
            </a:r>
            <a:r>
              <a:rPr lang="sv-SE" sz="2400" dirty="0" smtClean="0"/>
              <a:t> (</a:t>
            </a:r>
            <a:r>
              <a:rPr lang="sv-SE" sz="2400" dirty="0" err="1" smtClean="0"/>
              <a:t>quartic</a:t>
            </a:r>
            <a:r>
              <a:rPr lang="sv-SE" sz="2400" dirty="0" smtClean="0"/>
              <a:t> </a:t>
            </a:r>
            <a:r>
              <a:rPr lang="sv-SE" sz="2400" dirty="0" err="1" smtClean="0"/>
              <a:t>coupling</a:t>
            </a:r>
            <a:r>
              <a:rPr lang="sv-SE" sz="2400" dirty="0" smtClean="0"/>
              <a:t>) </a:t>
            </a:r>
          </a:p>
          <a:p>
            <a:pPr lvl="1"/>
            <a:r>
              <a:rPr lang="sv-SE" sz="2400" dirty="0"/>
              <a:t> </a:t>
            </a:r>
            <a:r>
              <a:rPr lang="sv-SE" sz="2400" dirty="0" smtClean="0"/>
              <a:t> Test </a:t>
            </a:r>
            <a:r>
              <a:rPr lang="sv-SE" sz="2400" dirty="0" err="1" smtClean="0"/>
              <a:t>electroweak</a:t>
            </a:r>
            <a:r>
              <a:rPr lang="sv-SE" sz="2400" dirty="0" smtClean="0"/>
              <a:t> </a:t>
            </a:r>
            <a:r>
              <a:rPr lang="sv-SE" sz="2400" dirty="0" err="1" smtClean="0"/>
              <a:t>baryogenesis</a:t>
            </a:r>
            <a:r>
              <a:rPr lang="sv-SE" sz="2400" dirty="0" smtClean="0"/>
              <a:t> </a:t>
            </a:r>
          </a:p>
          <a:p>
            <a:r>
              <a:rPr lang="sv-SE" sz="2400" dirty="0" err="1" smtClean="0"/>
              <a:t>High</a:t>
            </a:r>
            <a:r>
              <a:rPr lang="sv-SE" sz="2400" dirty="0" smtClean="0"/>
              <a:t> precision </a:t>
            </a:r>
            <a:r>
              <a:rPr lang="sv-SE" sz="2400" dirty="0" err="1" smtClean="0"/>
              <a:t>Higgs</a:t>
            </a:r>
            <a:r>
              <a:rPr lang="sv-SE" sz="2400" dirty="0" smtClean="0"/>
              <a:t> + SM </a:t>
            </a:r>
            <a:r>
              <a:rPr lang="sv-SE" sz="2400" dirty="0" err="1" smtClean="0"/>
              <a:t>measurements</a:t>
            </a:r>
            <a:r>
              <a:rPr lang="sv-SE" sz="2400" dirty="0"/>
              <a:t> </a:t>
            </a:r>
            <a:r>
              <a:rPr lang="sv-SE" sz="2400" dirty="0" smtClean="0"/>
              <a:t>+ DM </a:t>
            </a:r>
            <a:r>
              <a:rPr lang="sv-SE" sz="2400" dirty="0" err="1" smtClean="0"/>
              <a:t>searches</a:t>
            </a:r>
            <a:endParaRPr lang="sv-SE" sz="2400" dirty="0" smtClean="0"/>
          </a:p>
          <a:p>
            <a:pPr marL="0" indent="0">
              <a:buNone/>
            </a:pPr>
            <a:endParaRPr lang="sv-SE" sz="2400" dirty="0"/>
          </a:p>
          <a:p>
            <a:pPr marL="0" indent="0">
              <a:buNone/>
            </a:pPr>
            <a:endParaRPr lang="sv-SE" sz="2400" dirty="0"/>
          </a:p>
          <a:p>
            <a:r>
              <a:rPr lang="sv-SE" sz="2400" dirty="0" smtClean="0"/>
              <a:t>No ”no </a:t>
            </a:r>
            <a:r>
              <a:rPr lang="sv-SE" sz="2400" dirty="0" err="1" smtClean="0"/>
              <a:t>lose</a:t>
            </a:r>
            <a:r>
              <a:rPr lang="sv-SE" sz="2400" dirty="0" smtClean="0"/>
              <a:t>” </a:t>
            </a:r>
            <a:r>
              <a:rPr lang="sv-SE" sz="2400" dirty="0" err="1" smtClean="0"/>
              <a:t>theorem</a:t>
            </a:r>
            <a:r>
              <a:rPr lang="sv-SE" sz="2400" dirty="0" smtClean="0"/>
              <a:t> </a:t>
            </a:r>
            <a:r>
              <a:rPr lang="sv-SE" sz="2400" dirty="0" err="1" smtClean="0"/>
              <a:t>unlike</a:t>
            </a:r>
            <a:r>
              <a:rPr lang="sv-SE" sz="2400" dirty="0" smtClean="0"/>
              <a:t> </a:t>
            </a:r>
            <a:r>
              <a:rPr lang="sv-SE" sz="2400" dirty="0" err="1" smtClean="0"/>
              <a:t>Tevatron</a:t>
            </a:r>
            <a:r>
              <a:rPr lang="sv-SE" sz="2400" dirty="0"/>
              <a:t> </a:t>
            </a:r>
            <a:r>
              <a:rPr lang="sv-SE" sz="2400" dirty="0" smtClean="0"/>
              <a:t>and LHC.</a:t>
            </a:r>
          </a:p>
          <a:p>
            <a:r>
              <a:rPr lang="sv-SE" sz="2400" dirty="0" smtClean="0"/>
              <a:t>No </a:t>
            </a:r>
            <a:r>
              <a:rPr lang="sv-SE" sz="2400" dirty="0" smtClean="0"/>
              <a:t>consensus (</a:t>
            </a:r>
            <a:r>
              <a:rPr lang="sv-SE" sz="2400" dirty="0" err="1" smtClean="0"/>
              <a:t>yet</a:t>
            </a:r>
            <a:r>
              <a:rPr lang="sv-SE" sz="2400" dirty="0" smtClean="0"/>
              <a:t>??)  </a:t>
            </a:r>
            <a:r>
              <a:rPr lang="sv-SE" sz="2400" dirty="0" smtClean="0"/>
              <a:t>in </a:t>
            </a:r>
            <a:r>
              <a:rPr lang="sv-SE" sz="2400" dirty="0" err="1" smtClean="0"/>
              <a:t>community</a:t>
            </a:r>
            <a:r>
              <a:rPr lang="sv-SE" sz="2400" dirty="0" smtClean="0"/>
              <a:t>.    </a:t>
            </a:r>
          </a:p>
          <a:p>
            <a:r>
              <a:rPr lang="sv-SE" sz="2400" dirty="0" smtClean="0"/>
              <a:t>For </a:t>
            </a:r>
            <a:r>
              <a:rPr lang="sv-SE" sz="2400" dirty="0"/>
              <a:t>the </a:t>
            </a:r>
            <a:r>
              <a:rPr lang="sv-SE" sz="2400" dirty="0" err="1"/>
              <a:t>first</a:t>
            </a:r>
            <a:r>
              <a:rPr lang="sv-SE" sz="2400" dirty="0"/>
              <a:t> </a:t>
            </a:r>
            <a:r>
              <a:rPr lang="sv-SE" sz="2400" dirty="0" err="1"/>
              <a:t>time</a:t>
            </a:r>
            <a:r>
              <a:rPr lang="sv-SE" sz="2400" dirty="0"/>
              <a:t> in ~50 </a:t>
            </a:r>
            <a:r>
              <a:rPr lang="sv-SE" sz="2400" dirty="0" err="1"/>
              <a:t>years</a:t>
            </a:r>
            <a:r>
              <a:rPr lang="sv-SE" sz="2400" dirty="0"/>
              <a:t> </a:t>
            </a:r>
            <a:r>
              <a:rPr lang="sv-SE" sz="2400" dirty="0" err="1"/>
              <a:t>its</a:t>
            </a:r>
            <a:r>
              <a:rPr lang="sv-SE" sz="2400" dirty="0"/>
              <a:t> not </a:t>
            </a:r>
            <a:r>
              <a:rPr lang="sv-SE" sz="2400" dirty="0" err="1" smtClean="0"/>
              <a:t>clear</a:t>
            </a:r>
            <a:r>
              <a:rPr lang="sv-SE" sz="2400" dirty="0" smtClean="0"/>
              <a:t> </a:t>
            </a:r>
            <a:r>
              <a:rPr lang="sv-SE" sz="2400" dirty="0" err="1"/>
              <a:t>that</a:t>
            </a:r>
            <a:r>
              <a:rPr lang="sv-SE" sz="2400" dirty="0"/>
              <a:t> </a:t>
            </a:r>
            <a:r>
              <a:rPr lang="sv-SE" sz="2400" dirty="0" smtClean="0"/>
              <a:t>a new </a:t>
            </a:r>
            <a:r>
              <a:rPr lang="sv-SE" sz="2400" dirty="0" err="1" smtClean="0"/>
              <a:t>insight</a:t>
            </a:r>
            <a:r>
              <a:rPr lang="sv-SE" sz="2400" dirty="0" smtClean="0"/>
              <a:t> </a:t>
            </a:r>
            <a:r>
              <a:rPr lang="sv-SE" sz="2400" dirty="0" err="1" smtClean="0"/>
              <a:t>will</a:t>
            </a:r>
            <a:r>
              <a:rPr lang="sv-SE" sz="2400" dirty="0" smtClean="0"/>
              <a:t> come from </a:t>
            </a:r>
            <a:r>
              <a:rPr lang="sv-SE" sz="2400" dirty="0" err="1" smtClean="0"/>
              <a:t>pushing</a:t>
            </a:r>
            <a:r>
              <a:rPr lang="sv-SE" sz="2400" dirty="0" smtClean="0"/>
              <a:t> the </a:t>
            </a:r>
            <a:r>
              <a:rPr lang="sv-SE" sz="2400" dirty="0" err="1" smtClean="0"/>
              <a:t>high</a:t>
            </a:r>
            <a:r>
              <a:rPr lang="sv-SE" sz="2400" dirty="0" smtClean="0"/>
              <a:t> </a:t>
            </a:r>
            <a:r>
              <a:rPr lang="sv-SE" sz="2400" dirty="0" err="1" smtClean="0"/>
              <a:t>energy</a:t>
            </a:r>
            <a:r>
              <a:rPr lang="sv-SE" sz="2400" dirty="0" smtClean="0"/>
              <a:t> </a:t>
            </a:r>
            <a:r>
              <a:rPr lang="sv-SE" sz="2400" dirty="0" err="1" smtClean="0"/>
              <a:t>frontier</a:t>
            </a:r>
            <a:r>
              <a:rPr lang="sv-SE" sz="2400" dirty="0" smtClean="0"/>
              <a:t>. 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93232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85" y="-90264"/>
            <a:ext cx="8229600" cy="1143000"/>
          </a:xfrm>
        </p:spPr>
        <p:txBody>
          <a:bodyPr/>
          <a:lstStyle/>
          <a:p>
            <a:r>
              <a:rPr lang="sv-SE" dirty="0" smtClean="0"/>
              <a:t>The </a:t>
            </a:r>
            <a:r>
              <a:rPr lang="sv-SE" dirty="0" err="1" smtClean="0"/>
              <a:t>cards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on the table</a:t>
            </a:r>
            <a:endParaRPr lang="sv-SE" dirty="0"/>
          </a:p>
        </p:txBody>
      </p:sp>
      <p:pic>
        <p:nvPicPr>
          <p:cNvPr id="25" name="Picture 2" descr="C:\Users\Admin\Documents\Downloads\uusemina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992" y="836712"/>
            <a:ext cx="6769376" cy="507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2386206" y="689049"/>
            <a:ext cx="4784166" cy="507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Rectangle 26"/>
          <p:cNvSpPr/>
          <p:nvPr/>
        </p:nvSpPr>
        <p:spPr>
          <a:xfrm>
            <a:off x="2339752" y="5729609"/>
            <a:ext cx="4784166" cy="507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39552" y="5742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3500" dirty="0" err="1" smtClean="0"/>
              <a:t>How</a:t>
            </a:r>
            <a:r>
              <a:rPr lang="sv-SE" sz="3500" dirty="0" smtClean="0"/>
              <a:t> do </a:t>
            </a:r>
            <a:r>
              <a:rPr lang="sv-SE" sz="3500" dirty="0" err="1" smtClean="0"/>
              <a:t>we</a:t>
            </a:r>
            <a:r>
              <a:rPr lang="sv-SE" sz="3500" dirty="0" smtClean="0"/>
              <a:t> </a:t>
            </a:r>
            <a:r>
              <a:rPr lang="sv-SE" sz="3500" dirty="0" err="1" smtClean="0"/>
              <a:t>think</a:t>
            </a:r>
            <a:r>
              <a:rPr lang="sv-SE" sz="3500" dirty="0" smtClean="0"/>
              <a:t> </a:t>
            </a:r>
            <a:r>
              <a:rPr lang="sv-SE" sz="3500" dirty="0" err="1" smtClean="0"/>
              <a:t>they</a:t>
            </a:r>
            <a:r>
              <a:rPr lang="sv-SE" sz="3500" dirty="0" smtClean="0"/>
              <a:t> </a:t>
            </a:r>
            <a:r>
              <a:rPr lang="sv-SE" sz="3500" dirty="0" err="1" smtClean="0"/>
              <a:t>should</a:t>
            </a:r>
            <a:r>
              <a:rPr lang="sv-SE" sz="3500" dirty="0" smtClean="0"/>
              <a:t> be </a:t>
            </a:r>
            <a:r>
              <a:rPr lang="sv-SE" sz="3500" dirty="0" err="1" smtClean="0"/>
              <a:t>played</a:t>
            </a:r>
            <a:r>
              <a:rPr lang="sv-SE" sz="3500" dirty="0" smtClean="0"/>
              <a:t> over the medium and long term ?</a:t>
            </a:r>
          </a:p>
          <a:p>
            <a:endParaRPr lang="sv-SE" sz="3500" dirty="0"/>
          </a:p>
        </p:txBody>
      </p:sp>
    </p:spTree>
    <p:extLst>
      <p:ext uri="{BB962C8B-B14F-4D97-AF65-F5344CB8AC3E}">
        <p14:creationId xmlns:p14="http://schemas.microsoft.com/office/powerpoint/2010/main" val="164282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124744"/>
            <a:ext cx="6201560" cy="380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4096321" cy="118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2185" y="-902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European</a:t>
            </a:r>
            <a:r>
              <a:rPr lang="sv-SE" dirty="0" smtClean="0"/>
              <a:t> PP </a:t>
            </a:r>
            <a:r>
              <a:rPr lang="sv-SE" dirty="0" err="1"/>
              <a:t>s</a:t>
            </a:r>
            <a:r>
              <a:rPr lang="sv-SE" dirty="0" err="1" smtClean="0"/>
              <a:t>trategy</a:t>
            </a:r>
            <a:r>
              <a:rPr lang="sv-SE" dirty="0" smtClean="0"/>
              <a:t> </a:t>
            </a:r>
            <a:r>
              <a:rPr lang="sv-SE" dirty="0" err="1" smtClean="0"/>
              <a:t>update</a:t>
            </a:r>
            <a:r>
              <a:rPr lang="sv-SE" dirty="0" smtClean="0"/>
              <a:t> </a:t>
            </a:r>
            <a:r>
              <a:rPr lang="sv-SE" dirty="0" err="1" smtClean="0"/>
              <a:t>discussion</a:t>
            </a:r>
            <a:r>
              <a:rPr lang="sv-SE" dirty="0" smtClean="0"/>
              <a:t> </a:t>
            </a:r>
            <a:r>
              <a:rPr lang="sv-SE" dirty="0" err="1" smtClean="0"/>
              <a:t>tomorrow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229200"/>
            <a:ext cx="79962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attend</a:t>
            </a:r>
            <a:r>
              <a:rPr lang="sv-SE" dirty="0"/>
              <a:t> </a:t>
            </a:r>
            <a:r>
              <a:rPr lang="sv-SE" dirty="0" smtClean="0"/>
              <a:t>and make </a:t>
            </a:r>
            <a:r>
              <a:rPr lang="sv-SE" dirty="0" err="1" smtClean="0"/>
              <a:t>your</a:t>
            </a:r>
            <a:r>
              <a:rPr lang="sv-SE" dirty="0" smtClean="0"/>
              <a:t> voice </a:t>
            </a:r>
            <a:r>
              <a:rPr lang="sv-SE" dirty="0" err="1" smtClean="0"/>
              <a:t>heard</a:t>
            </a:r>
            <a:r>
              <a:rPr lang="sv-SE" dirty="0" smtClean="0"/>
              <a:t>.</a:t>
            </a:r>
          </a:p>
          <a:p>
            <a:r>
              <a:rPr lang="sv-SE" dirty="0" err="1" smtClean="0"/>
              <a:t>This</a:t>
            </a:r>
            <a:r>
              <a:rPr lang="sv-SE" dirty="0" smtClean="0"/>
              <a:t> is the </a:t>
            </a:r>
            <a:r>
              <a:rPr lang="sv-SE" dirty="0" err="1" smtClean="0"/>
              <a:t>first</a:t>
            </a:r>
            <a:r>
              <a:rPr lang="sv-SE" dirty="0" smtClean="0"/>
              <a:t> </a:t>
            </a:r>
            <a:r>
              <a:rPr lang="sv-SE" dirty="0" err="1" smtClean="0"/>
              <a:t>time</a:t>
            </a:r>
            <a:r>
              <a:rPr lang="sv-SE" dirty="0" smtClean="0"/>
              <a:t> in 50 </a:t>
            </a:r>
            <a:r>
              <a:rPr lang="sv-SE" dirty="0" err="1" smtClean="0"/>
              <a:t>years</a:t>
            </a:r>
            <a:r>
              <a:rPr lang="sv-SE" dirty="0" smtClean="0"/>
              <a:t> </a:t>
            </a:r>
            <a:r>
              <a:rPr lang="sv-SE" dirty="0" err="1" smtClean="0"/>
              <a:t>when</a:t>
            </a:r>
            <a:r>
              <a:rPr lang="sv-SE" dirty="0" smtClean="0"/>
              <a:t> it is not </a:t>
            </a:r>
            <a:r>
              <a:rPr lang="sv-SE" dirty="0" err="1" smtClean="0"/>
              <a:t>obvious</a:t>
            </a:r>
            <a:r>
              <a:rPr lang="sv-SE" dirty="0" smtClean="0"/>
              <a:t> </a:t>
            </a:r>
            <a:r>
              <a:rPr lang="sv-SE" dirty="0" err="1" smtClean="0"/>
              <a:t>where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go in the long term.</a:t>
            </a:r>
          </a:p>
          <a:p>
            <a:r>
              <a:rPr lang="sv-SE" dirty="0" smtClean="0"/>
              <a:t>Long term planning </a:t>
            </a:r>
            <a:r>
              <a:rPr lang="sv-SE" dirty="0" err="1" smtClean="0"/>
              <a:t>begins</a:t>
            </a:r>
            <a:r>
              <a:rPr lang="sv-SE" dirty="0" smtClean="0"/>
              <a:t> </a:t>
            </a:r>
            <a:r>
              <a:rPr lang="sv-SE" dirty="0" err="1" smtClean="0"/>
              <a:t>now</a:t>
            </a:r>
            <a:r>
              <a:rPr lang="sv-SE" dirty="0" smtClean="0"/>
              <a:t>. </a:t>
            </a:r>
          </a:p>
          <a:p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</a:t>
            </a:r>
            <a:r>
              <a:rPr lang="sv-SE" dirty="0" err="1" smtClean="0"/>
              <a:t>submit</a:t>
            </a:r>
            <a:r>
              <a:rPr lang="sv-SE" dirty="0" smtClean="0"/>
              <a:t> a </a:t>
            </a:r>
            <a:r>
              <a:rPr lang="sv-SE" dirty="0" err="1" smtClean="0"/>
              <a:t>contribution</a:t>
            </a:r>
            <a:r>
              <a:rPr lang="sv-SE" dirty="0" smtClean="0"/>
              <a:t> for the Swedish </a:t>
            </a:r>
            <a:r>
              <a:rPr lang="sv-SE" dirty="0" err="1" smtClean="0"/>
              <a:t>pp</a:t>
            </a:r>
            <a:r>
              <a:rPr lang="sv-SE" dirty="0" smtClean="0"/>
              <a:t> </a:t>
            </a:r>
            <a:r>
              <a:rPr lang="sv-SE" dirty="0" err="1" smtClean="0"/>
              <a:t>community</a:t>
            </a:r>
            <a:r>
              <a:rPr lang="sv-SE" dirty="0" smtClean="0"/>
              <a:t>.</a:t>
            </a:r>
          </a:p>
          <a:p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details</a:t>
            </a:r>
            <a:r>
              <a:rPr lang="sv-SE" dirty="0" smtClean="0"/>
              <a:t> from Kerstin on the </a:t>
            </a:r>
            <a:r>
              <a:rPr lang="sv-SE" dirty="0" err="1" smtClean="0"/>
              <a:t>strategy</a:t>
            </a:r>
            <a:r>
              <a:rPr lang="sv-SE" dirty="0" smtClean="0"/>
              <a:t> process. </a:t>
            </a:r>
          </a:p>
        </p:txBody>
      </p:sp>
    </p:spTree>
    <p:extLst>
      <p:ext uri="{BB962C8B-B14F-4D97-AF65-F5344CB8AC3E}">
        <p14:creationId xmlns:p14="http://schemas.microsoft.com/office/powerpoint/2010/main" val="3415650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Summary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ECFA focus on </a:t>
            </a:r>
            <a:r>
              <a:rPr lang="sv-SE" dirty="0" err="1" smtClean="0"/>
              <a:t>individual</a:t>
            </a:r>
            <a:r>
              <a:rPr lang="sv-SE" dirty="0" smtClean="0"/>
              <a:t> </a:t>
            </a:r>
            <a:r>
              <a:rPr lang="sv-SE" dirty="0" err="1" smtClean="0"/>
              <a:t>recognition</a:t>
            </a:r>
            <a:r>
              <a:rPr lang="sv-SE" dirty="0" smtClean="0"/>
              <a:t> </a:t>
            </a:r>
          </a:p>
          <a:p>
            <a:r>
              <a:rPr lang="sv-SE" dirty="0" smtClean="0"/>
              <a:t>Preparation for the </a:t>
            </a:r>
            <a:r>
              <a:rPr lang="sv-SE" dirty="0" err="1" smtClean="0"/>
              <a:t>European</a:t>
            </a:r>
            <a:r>
              <a:rPr lang="sv-SE" dirty="0" smtClean="0"/>
              <a:t> PP </a:t>
            </a:r>
            <a:r>
              <a:rPr lang="sv-SE" dirty="0" err="1" smtClean="0"/>
              <a:t>Strategy</a:t>
            </a:r>
            <a:r>
              <a:rPr lang="sv-SE" dirty="0" smtClean="0"/>
              <a:t> </a:t>
            </a:r>
            <a:r>
              <a:rPr lang="sv-SE" dirty="0" err="1" smtClean="0"/>
              <a:t>Update</a:t>
            </a:r>
            <a:r>
              <a:rPr lang="sv-SE" dirty="0" smtClean="0"/>
              <a:t>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44428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ECFA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sv-SE" dirty="0" err="1" smtClean="0"/>
              <a:t>Plenary</a:t>
            </a:r>
            <a:r>
              <a:rPr lang="sv-SE" dirty="0" smtClean="0"/>
              <a:t> ECFA (P-ECFA), </a:t>
            </a:r>
            <a:r>
              <a:rPr lang="sv-SE" dirty="0" err="1" smtClean="0"/>
              <a:t>Restricted</a:t>
            </a:r>
            <a:r>
              <a:rPr lang="sv-SE" dirty="0" smtClean="0"/>
              <a:t> ECFA (R-ECFA)</a:t>
            </a:r>
            <a:endParaRPr lang="en-US" dirty="0" smtClean="0"/>
          </a:p>
          <a:p>
            <a:r>
              <a:rPr lang="en-US" dirty="0" smtClean="0"/>
              <a:t>European Committee for Future Accelerators</a:t>
            </a:r>
          </a:p>
          <a:p>
            <a:r>
              <a:rPr lang="en-US" dirty="0" smtClean="0"/>
              <a:t>Primary aim is the long-range planning of high-energy facilities, which include accelerators, large-scale facilities and equipment adequate for the conduct of a valid high-energy research </a:t>
            </a:r>
            <a:r>
              <a:rPr lang="en-US" dirty="0" err="1" smtClean="0"/>
              <a:t>programme</a:t>
            </a:r>
            <a:r>
              <a:rPr lang="en-US" dirty="0" smtClean="0"/>
              <a:t> by the community of physicists in the participating countries.</a:t>
            </a:r>
          </a:p>
          <a:p>
            <a:r>
              <a:rPr lang="en-US" dirty="0" smtClean="0"/>
              <a:t>To achieve these aims ECFA can engage in </a:t>
            </a:r>
          </a:p>
          <a:p>
            <a:pPr lvl="1"/>
            <a:r>
              <a:rPr lang="en-US" dirty="0" smtClean="0"/>
              <a:t> among others - the following activities: - regular meetings; </a:t>
            </a:r>
          </a:p>
          <a:p>
            <a:pPr lvl="1"/>
            <a:r>
              <a:rPr lang="en-US" dirty="0" smtClean="0"/>
              <a:t> ad hoc symposia and conferences sponsored or organized by ECFA; </a:t>
            </a:r>
          </a:p>
          <a:p>
            <a:pPr lvl="1"/>
            <a:r>
              <a:rPr lang="en-US" dirty="0" smtClean="0"/>
              <a:t> study groups, set up by ECFA, or jointly with other organizations, for special problems</a:t>
            </a:r>
          </a:p>
          <a:p>
            <a:pPr lvl="1"/>
            <a:r>
              <a:rPr lang="en-US" dirty="0" smtClean="0"/>
              <a:t>demographic studies of the high-energy physics community and resources in the ECFA countries, repeated at regular intervals; - monitoring of the ongoing implementation of the European Strategy for Particle Physics in the CERN Member States, and presentation of corresponding status reports to the European Strategy Session of Council.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0425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675456"/>
            <a:ext cx="8732231" cy="479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5453658" cy="74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25144"/>
            <a:ext cx="6226274" cy="75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89240"/>
            <a:ext cx="497205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93296"/>
            <a:ext cx="5276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525344"/>
            <a:ext cx="59817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951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Recognition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individuals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 smtClean="0"/>
              <a:t> Panel </a:t>
            </a:r>
            <a:r>
              <a:rPr lang="sv-SE" dirty="0" err="1" smtClean="0"/>
              <a:t>discussion</a:t>
            </a:r>
            <a:r>
              <a:rPr lang="sv-SE" dirty="0" smtClean="0"/>
              <a:t> </a:t>
            </a:r>
          </a:p>
          <a:p>
            <a:r>
              <a:rPr lang="sv-SE" dirty="0" smtClean="0"/>
              <a:t> </a:t>
            </a:r>
            <a:r>
              <a:rPr lang="sv-SE" dirty="0"/>
              <a:t>Pierluigi </a:t>
            </a:r>
            <a:r>
              <a:rPr lang="sv-SE" dirty="0" err="1" smtClean="0"/>
              <a:t>Campana</a:t>
            </a:r>
            <a:r>
              <a:rPr lang="sv-SE" dirty="0" smtClean="0"/>
              <a:t> (LHCB), </a:t>
            </a:r>
            <a:r>
              <a:rPr lang="sv-SE" dirty="0"/>
              <a:t>Max </a:t>
            </a:r>
            <a:r>
              <a:rPr lang="sv-SE" dirty="0" smtClean="0"/>
              <a:t>Klein (ATLAS), </a:t>
            </a:r>
            <a:r>
              <a:rPr lang="sv-SE" dirty="0"/>
              <a:t>Jo van den </a:t>
            </a:r>
            <a:r>
              <a:rPr lang="sv-SE" dirty="0" smtClean="0"/>
              <a:t>Brand (LIGO), </a:t>
            </a:r>
            <a:r>
              <a:rPr lang="sv-SE" dirty="0"/>
              <a:t>Francesco </a:t>
            </a:r>
            <a:r>
              <a:rPr lang="sv-SE" dirty="0" err="1" smtClean="0"/>
              <a:t>Forti</a:t>
            </a:r>
            <a:r>
              <a:rPr lang="sv-SE" dirty="0" smtClean="0"/>
              <a:t> (</a:t>
            </a:r>
            <a:r>
              <a:rPr lang="sv-SE" dirty="0" err="1" smtClean="0"/>
              <a:t>SuperB</a:t>
            </a:r>
            <a:r>
              <a:rPr lang="sv-SE" dirty="0" smtClean="0"/>
              <a:t>), </a:t>
            </a:r>
            <a:r>
              <a:rPr lang="sv-SE" dirty="0"/>
              <a:t>Enrique </a:t>
            </a:r>
            <a:r>
              <a:rPr lang="sv-SE" dirty="0" err="1"/>
              <a:t>Kajamovitz</a:t>
            </a:r>
            <a:r>
              <a:rPr lang="sv-SE" dirty="0"/>
              <a:t>. - Moderator: Manfred </a:t>
            </a:r>
            <a:r>
              <a:rPr lang="sv-SE" dirty="0" err="1"/>
              <a:t>Krammer</a:t>
            </a:r>
            <a:r>
              <a:rPr lang="sv-SE" dirty="0"/>
              <a:t>  </a:t>
            </a:r>
            <a:endParaRPr lang="sv-SE" dirty="0" smtClean="0"/>
          </a:p>
          <a:p>
            <a:r>
              <a:rPr lang="sv-SE" dirty="0" smtClean="0"/>
              <a:t>Ways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recognise</a:t>
            </a:r>
            <a:r>
              <a:rPr lang="sv-SE" dirty="0" smtClean="0"/>
              <a:t> </a:t>
            </a:r>
            <a:r>
              <a:rPr lang="sv-SE" dirty="0" err="1" smtClean="0"/>
              <a:t>individuals</a:t>
            </a:r>
            <a:r>
              <a:rPr lang="sv-SE" dirty="0" smtClean="0"/>
              <a:t> </a:t>
            </a:r>
          </a:p>
          <a:p>
            <a:pPr lvl="1"/>
            <a:r>
              <a:rPr lang="sv-SE" dirty="0"/>
              <a:t> </a:t>
            </a:r>
            <a:r>
              <a:rPr lang="sv-SE" dirty="0" err="1" smtClean="0"/>
              <a:t>authorship</a:t>
            </a:r>
            <a:r>
              <a:rPr lang="sv-SE" dirty="0" smtClean="0"/>
              <a:t> </a:t>
            </a:r>
            <a:r>
              <a:rPr lang="sv-SE" dirty="0" err="1" smtClean="0"/>
              <a:t>ordering</a:t>
            </a:r>
            <a:r>
              <a:rPr lang="sv-SE" dirty="0" smtClean="0"/>
              <a:t>, </a:t>
            </a:r>
            <a:r>
              <a:rPr lang="sv-SE" dirty="0" err="1" smtClean="0"/>
              <a:t>opting</a:t>
            </a:r>
            <a:r>
              <a:rPr lang="sv-SE" dirty="0" smtClean="0"/>
              <a:t> in/</a:t>
            </a:r>
            <a:r>
              <a:rPr lang="sv-SE" dirty="0" err="1" smtClean="0"/>
              <a:t>out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signing</a:t>
            </a:r>
            <a:r>
              <a:rPr lang="sv-SE" dirty="0" smtClean="0"/>
              <a:t> </a:t>
            </a:r>
            <a:r>
              <a:rPr lang="sv-SE" dirty="0" err="1" smtClean="0"/>
              <a:t>papers</a:t>
            </a:r>
            <a:r>
              <a:rPr lang="sv-SE" dirty="0" smtClean="0"/>
              <a:t>, </a:t>
            </a:r>
            <a:r>
              <a:rPr lang="sv-SE" dirty="0" err="1" smtClean="0"/>
              <a:t>conference</a:t>
            </a:r>
            <a:r>
              <a:rPr lang="sv-SE" dirty="0" smtClean="0"/>
              <a:t> talks, </a:t>
            </a:r>
            <a:r>
              <a:rPr lang="sv-SE" dirty="0" err="1" smtClean="0"/>
              <a:t>awards</a:t>
            </a:r>
            <a:r>
              <a:rPr lang="sv-SE" dirty="0" smtClean="0"/>
              <a:t> .. </a:t>
            </a:r>
          </a:p>
          <a:p>
            <a:r>
              <a:rPr lang="sv-SE" dirty="0" err="1" smtClean="0"/>
              <a:t>Preceded</a:t>
            </a:r>
            <a:r>
              <a:rPr lang="sv-SE" dirty="0" smtClean="0"/>
              <a:t> by </a:t>
            </a:r>
            <a:r>
              <a:rPr lang="sv-SE" dirty="0" err="1" smtClean="0"/>
              <a:t>contact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collaborations</a:t>
            </a:r>
            <a:r>
              <a:rPr lang="sv-SE" dirty="0" smtClean="0"/>
              <a:t> and talk by J. </a:t>
            </a:r>
            <a:r>
              <a:rPr lang="sv-SE" dirty="0" err="1" smtClean="0"/>
              <a:t>D’Hondt</a:t>
            </a:r>
            <a:r>
              <a:rPr lang="sv-SE" dirty="0" smtClean="0"/>
              <a:t>. 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4006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1484784"/>
            <a:ext cx="72545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hlinkClick r:id="rId2"/>
              </a:rPr>
              <a:t>ECFA Survey on Recognition of Individual Achievements in Large Collaborations</a:t>
            </a:r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2"/>
              </a:rPr>
              <a:t>https://www.survio.com/survey/d/C6P2Y7A9E5F9F2Y0U</a:t>
            </a:r>
            <a:r>
              <a:rPr lang="en-US" dirty="0"/>
              <a:t> </a:t>
            </a:r>
          </a:p>
          <a:p>
            <a:pPr fontAlgn="base"/>
            <a:r>
              <a:rPr lang="en-US" dirty="0"/>
              <a:t> </a:t>
            </a:r>
          </a:p>
          <a:p>
            <a:pPr fontAlgn="base"/>
            <a:r>
              <a:rPr lang="en-US" dirty="0"/>
              <a:t>ECFA created a working group to examine the recognition of individual achievements in large scientific collaborations. Based on feedback from an initial survey of the leaders of 29 CERN-based or CERN-</a:t>
            </a:r>
            <a:r>
              <a:rPr lang="en-US" dirty="0" err="1"/>
              <a:t>recognised</a:t>
            </a:r>
            <a:r>
              <a:rPr lang="en-US" dirty="0"/>
              <a:t> experiments in particle, nuclear, </a:t>
            </a:r>
            <a:r>
              <a:rPr lang="en-US" dirty="0" err="1"/>
              <a:t>astroparticle</a:t>
            </a:r>
            <a:r>
              <a:rPr lang="en-US" dirty="0"/>
              <a:t> and astrophysics, ECFA found that the community is ready to engage in dialogue on this topic and receptive to potential recommendations. In response, ECFA has launched a community-wide survey to verify how individual researchers perceive the systems put in place to </a:t>
            </a:r>
            <a:r>
              <a:rPr lang="en-US" dirty="0" err="1"/>
              <a:t>recognise</a:t>
            </a:r>
            <a:r>
              <a:rPr lang="en-US" dirty="0"/>
              <a:t> their achievements. The deadline for responses is 26 October 2018.</a:t>
            </a:r>
          </a:p>
        </p:txBody>
      </p:sp>
      <p:sp>
        <p:nvSpPr>
          <p:cNvPr id="5" name="Rectangle 4"/>
          <p:cNvSpPr/>
          <p:nvPr/>
        </p:nvSpPr>
        <p:spPr>
          <a:xfrm>
            <a:off x="2195736" y="4653136"/>
            <a:ext cx="2160240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4100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err="1" smtClean="0"/>
              <a:t>Future</a:t>
            </a:r>
            <a:r>
              <a:rPr lang="sv-SE" dirty="0" smtClean="0"/>
              <a:t> </a:t>
            </a:r>
            <a:r>
              <a:rPr lang="sv-SE" dirty="0" err="1" smtClean="0"/>
              <a:t>colliders</a:t>
            </a:r>
            <a:r>
              <a:rPr lang="sv-SE" dirty="0" smtClean="0"/>
              <a:t> and the </a:t>
            </a:r>
            <a:r>
              <a:rPr lang="sv-SE" dirty="0" err="1" smtClean="0"/>
              <a:t>Update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the </a:t>
            </a:r>
            <a:r>
              <a:rPr lang="sv-SE" dirty="0" err="1" smtClean="0"/>
              <a:t>European</a:t>
            </a:r>
            <a:r>
              <a:rPr lang="sv-SE" dirty="0" smtClean="0"/>
              <a:t> </a:t>
            </a:r>
            <a:r>
              <a:rPr lang="sv-SE" dirty="0" err="1" smtClean="0"/>
              <a:t>Strategy</a:t>
            </a:r>
            <a:r>
              <a:rPr lang="sv-SE" dirty="0" smtClean="0"/>
              <a:t> for </a:t>
            </a:r>
            <a:r>
              <a:rPr lang="sv-SE" dirty="0" err="1" smtClean="0"/>
              <a:t>Particle</a:t>
            </a:r>
            <a:r>
              <a:rPr lang="sv-SE" dirty="0" smtClean="0"/>
              <a:t> </a:t>
            </a:r>
            <a:r>
              <a:rPr lang="sv-SE" dirty="0" err="1" smtClean="0"/>
              <a:t>Physics</a:t>
            </a:r>
            <a:endParaRPr lang="sv-SE" dirty="0"/>
          </a:p>
        </p:txBody>
      </p:sp>
      <p:sp>
        <p:nvSpPr>
          <p:cNvPr id="4" name="Rectangle 3"/>
          <p:cNvSpPr/>
          <p:nvPr/>
        </p:nvSpPr>
        <p:spPr>
          <a:xfrm>
            <a:off x="323528" y="1484784"/>
            <a:ext cx="8712968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300" dirty="0" smtClean="0"/>
              <a:t>CERN </a:t>
            </a:r>
            <a:r>
              <a:rPr lang="sv-SE" sz="2300" dirty="0" err="1" smtClean="0"/>
              <a:t>activates</a:t>
            </a:r>
            <a:r>
              <a:rPr lang="sv-SE" sz="2300" dirty="0" smtClean="0"/>
              <a:t> </a:t>
            </a:r>
            <a:r>
              <a:rPr lang="sv-SE" sz="2300" dirty="0" err="1" smtClean="0"/>
              <a:t>clause</a:t>
            </a:r>
            <a:r>
              <a:rPr lang="sv-SE" sz="2300" dirty="0" smtClean="0"/>
              <a:t> in </a:t>
            </a:r>
            <a:r>
              <a:rPr lang="sv-SE" sz="2300" dirty="0" err="1" smtClean="0"/>
              <a:t>its</a:t>
            </a:r>
            <a:r>
              <a:rPr lang="sv-SE" sz="2300" dirty="0" smtClean="0"/>
              <a:t> </a:t>
            </a:r>
            <a:r>
              <a:rPr lang="sv-SE" sz="2300" dirty="0" err="1" smtClean="0"/>
              <a:t>constitution</a:t>
            </a:r>
            <a:r>
              <a:rPr lang="sv-SE" sz="2300" dirty="0" smtClean="0"/>
              <a:t> </a:t>
            </a:r>
            <a:r>
              <a:rPr lang="sv-SE" sz="2300" dirty="0" err="1" smtClean="0"/>
              <a:t>allowing</a:t>
            </a:r>
            <a:r>
              <a:rPr lang="sv-SE" sz="2300" dirty="0" smtClean="0"/>
              <a:t> it </a:t>
            </a:r>
            <a:r>
              <a:rPr lang="sv-SE" sz="2300" dirty="0" err="1" smtClean="0"/>
              <a:t>to</a:t>
            </a:r>
            <a:r>
              <a:rPr lang="sv-SE" sz="2300" dirty="0" smtClean="0"/>
              <a:t> </a:t>
            </a:r>
            <a:r>
              <a:rPr lang="sv-SE" sz="2300" dirty="0" err="1" smtClean="0"/>
              <a:t>coordinate</a:t>
            </a:r>
            <a:r>
              <a:rPr lang="sv-SE" sz="2300" dirty="0" smtClean="0"/>
              <a:t> </a:t>
            </a:r>
            <a:r>
              <a:rPr lang="sv-SE" sz="2300" dirty="0" err="1" smtClean="0"/>
              <a:t>European</a:t>
            </a:r>
            <a:r>
              <a:rPr lang="sv-SE" sz="2300" dirty="0" smtClean="0"/>
              <a:t> </a:t>
            </a:r>
            <a:r>
              <a:rPr lang="sv-SE" sz="2300" dirty="0" err="1" smtClean="0"/>
              <a:t>Particle</a:t>
            </a:r>
            <a:r>
              <a:rPr lang="sv-SE" sz="2300" dirty="0" smtClean="0"/>
              <a:t> </a:t>
            </a:r>
            <a:r>
              <a:rPr lang="sv-SE" sz="2300" dirty="0" err="1" smtClean="0"/>
              <a:t>Physics</a:t>
            </a:r>
            <a:r>
              <a:rPr lang="sv-SE" sz="2300" dirty="0" smtClean="0"/>
              <a:t> </a:t>
            </a:r>
            <a:r>
              <a:rPr lang="sv-SE" sz="2300" dirty="0" err="1" smtClean="0"/>
              <a:t>Activities</a:t>
            </a:r>
            <a:r>
              <a:rPr lang="sv-SE" sz="2300" dirty="0" smtClean="0"/>
              <a:t> </a:t>
            </a:r>
          </a:p>
          <a:p>
            <a:r>
              <a:rPr lang="sv-SE" sz="2300" dirty="0" smtClean="0"/>
              <a:t>2006 </a:t>
            </a:r>
          </a:p>
          <a:p>
            <a:pPr lvl="1"/>
            <a:r>
              <a:rPr lang="sv-SE" sz="2300" dirty="0" smtClean="0"/>
              <a:t> </a:t>
            </a:r>
            <a:r>
              <a:rPr lang="sv-SE" sz="2300" dirty="0" err="1" smtClean="0"/>
              <a:t>First</a:t>
            </a:r>
            <a:r>
              <a:rPr lang="sv-SE" sz="2300" dirty="0" smtClean="0"/>
              <a:t> </a:t>
            </a:r>
            <a:r>
              <a:rPr lang="sv-SE" sz="2300" dirty="0" err="1" smtClean="0"/>
              <a:t>strategy</a:t>
            </a:r>
            <a:r>
              <a:rPr lang="sv-SE" sz="2300" dirty="0" smtClean="0"/>
              <a:t> </a:t>
            </a:r>
          </a:p>
          <a:p>
            <a:pPr lvl="1"/>
            <a:r>
              <a:rPr lang="sv-SE" sz="2300" dirty="0" smtClean="0"/>
              <a:t>http://council.web.cern.ch/sites/council.web.cern.ch/files/European_Strategy/ESStatement.pdf</a:t>
            </a:r>
          </a:p>
          <a:p>
            <a:r>
              <a:rPr lang="sv-SE" sz="2300" dirty="0" smtClean="0"/>
              <a:t>2013 </a:t>
            </a:r>
          </a:p>
          <a:p>
            <a:pPr lvl="1"/>
            <a:r>
              <a:rPr lang="sv-SE" sz="2300" dirty="0" smtClean="0"/>
              <a:t> </a:t>
            </a:r>
            <a:r>
              <a:rPr lang="sv-SE" sz="2300" dirty="0" err="1" smtClean="0"/>
              <a:t>Strategy</a:t>
            </a:r>
            <a:r>
              <a:rPr lang="sv-SE" sz="2300" dirty="0" smtClean="0"/>
              <a:t> </a:t>
            </a:r>
            <a:r>
              <a:rPr lang="sv-SE" sz="2300" dirty="0" err="1" smtClean="0"/>
              <a:t>update</a:t>
            </a:r>
            <a:r>
              <a:rPr lang="sv-SE" sz="2300" dirty="0" smtClean="0"/>
              <a:t> </a:t>
            </a:r>
          </a:p>
          <a:p>
            <a:pPr lvl="1"/>
            <a:r>
              <a:rPr lang="sv-SE" sz="2300" dirty="0" smtClean="0"/>
              <a:t>https://cds.cern.ch/record/1567258/files/esc-e-106.pdf </a:t>
            </a:r>
          </a:p>
          <a:p>
            <a:r>
              <a:rPr lang="sv-SE" sz="2300" dirty="0" smtClean="0"/>
              <a:t>2020 </a:t>
            </a:r>
          </a:p>
          <a:p>
            <a:pPr lvl="1"/>
            <a:r>
              <a:rPr lang="sv-SE" sz="2300" dirty="0" smtClean="0"/>
              <a:t> </a:t>
            </a:r>
            <a:r>
              <a:rPr lang="sv-SE" sz="2300" dirty="0" err="1" smtClean="0"/>
              <a:t>Strategy</a:t>
            </a:r>
            <a:r>
              <a:rPr lang="sv-SE" sz="2300" dirty="0" smtClean="0"/>
              <a:t> </a:t>
            </a:r>
            <a:r>
              <a:rPr lang="sv-SE" sz="2300" dirty="0" err="1" smtClean="0"/>
              <a:t>update</a:t>
            </a:r>
            <a:r>
              <a:rPr lang="sv-SE" sz="2300" dirty="0" smtClean="0"/>
              <a:t> </a:t>
            </a:r>
            <a:endParaRPr lang="sv-SE" sz="23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5589240"/>
            <a:ext cx="6912918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300" i="1" dirty="0" err="1" smtClean="0"/>
              <a:t>Discussion</a:t>
            </a:r>
            <a:r>
              <a:rPr lang="sv-SE" sz="2300" i="1" dirty="0" smtClean="0"/>
              <a:t> on Swedish submission on </a:t>
            </a:r>
            <a:r>
              <a:rPr lang="sv-SE" sz="2300" i="1" dirty="0" err="1" smtClean="0"/>
              <a:t>Thursday</a:t>
            </a:r>
            <a:r>
              <a:rPr lang="sv-SE" sz="2300" i="1" dirty="0" smtClean="0"/>
              <a:t>: </a:t>
            </a:r>
          </a:p>
          <a:p>
            <a:r>
              <a:rPr lang="sv-SE" sz="2300" i="1" dirty="0" err="1" smtClean="0"/>
              <a:t>Protect</a:t>
            </a:r>
            <a:r>
              <a:rPr lang="sv-SE" sz="2300" i="1" dirty="0" smtClean="0"/>
              <a:t> and </a:t>
            </a:r>
            <a:r>
              <a:rPr lang="sv-SE" sz="2300" i="1" dirty="0" err="1" smtClean="0"/>
              <a:t>promote</a:t>
            </a:r>
            <a:r>
              <a:rPr lang="sv-SE" sz="2300" i="1" dirty="0" smtClean="0"/>
              <a:t> </a:t>
            </a:r>
            <a:r>
              <a:rPr lang="sv-SE" sz="2300" i="1" dirty="0" err="1" smtClean="0"/>
              <a:t>our</a:t>
            </a:r>
            <a:r>
              <a:rPr lang="sv-SE" sz="2300" i="1" dirty="0" smtClean="0"/>
              <a:t> </a:t>
            </a:r>
            <a:r>
              <a:rPr lang="sv-SE" sz="2300" i="1" dirty="0" err="1" smtClean="0"/>
              <a:t>current</a:t>
            </a:r>
            <a:r>
              <a:rPr lang="sv-SE" sz="2300" i="1" dirty="0" smtClean="0"/>
              <a:t> and </a:t>
            </a:r>
            <a:r>
              <a:rPr lang="sv-SE" sz="2300" i="1" dirty="0" err="1" smtClean="0"/>
              <a:t>planned</a:t>
            </a:r>
            <a:r>
              <a:rPr lang="sv-SE" sz="2300" i="1" dirty="0" smtClean="0"/>
              <a:t> program. </a:t>
            </a:r>
          </a:p>
          <a:p>
            <a:r>
              <a:rPr lang="sv-SE" sz="2300" i="1" dirty="0" smtClean="0"/>
              <a:t>Show </a:t>
            </a:r>
            <a:r>
              <a:rPr lang="sv-SE" sz="2300" i="1" dirty="0" err="1" smtClean="0"/>
              <a:t>our</a:t>
            </a:r>
            <a:r>
              <a:rPr lang="sv-SE" sz="2300" i="1" dirty="0" smtClean="0"/>
              <a:t> </a:t>
            </a:r>
            <a:r>
              <a:rPr lang="sv-SE" sz="2300" i="1" dirty="0" err="1" smtClean="0"/>
              <a:t>thinking</a:t>
            </a:r>
            <a:r>
              <a:rPr lang="sv-SE" sz="2300" i="1" dirty="0" smtClean="0"/>
              <a:t> on the </a:t>
            </a:r>
            <a:r>
              <a:rPr lang="sv-SE" sz="2300" i="1" dirty="0" err="1" smtClean="0"/>
              <a:t>strategy</a:t>
            </a:r>
            <a:r>
              <a:rPr lang="sv-SE" sz="2300" i="1" dirty="0" smtClean="0"/>
              <a:t> </a:t>
            </a:r>
            <a:r>
              <a:rPr lang="sv-SE" sz="2300" i="1" dirty="0" err="1" smtClean="0"/>
              <a:t>questions</a:t>
            </a:r>
            <a:r>
              <a:rPr lang="sv-SE" sz="2300" i="1" dirty="0" smtClean="0"/>
              <a:t>.</a:t>
            </a:r>
            <a:endParaRPr lang="sv-SE" sz="2300" i="1" dirty="0"/>
          </a:p>
        </p:txBody>
      </p:sp>
    </p:spTree>
    <p:extLst>
      <p:ext uri="{BB962C8B-B14F-4D97-AF65-F5344CB8AC3E}">
        <p14:creationId xmlns:p14="http://schemas.microsoft.com/office/powerpoint/2010/main" val="2024822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-6826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What</a:t>
            </a:r>
            <a:r>
              <a:rPr lang="sv-SE" dirty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(</a:t>
            </a:r>
            <a:r>
              <a:rPr lang="sv-SE" dirty="0" err="1" smtClean="0"/>
              <a:t>almost</a:t>
            </a:r>
            <a:r>
              <a:rPr lang="sv-SE" dirty="0" smtClean="0"/>
              <a:t> </a:t>
            </a:r>
            <a:r>
              <a:rPr lang="sv-SE" dirty="0" err="1" smtClean="0"/>
              <a:t>certainly</a:t>
            </a:r>
            <a:r>
              <a:rPr lang="sv-SE" dirty="0" smtClean="0"/>
              <a:t>) </a:t>
            </a:r>
            <a:r>
              <a:rPr lang="sv-SE" dirty="0" err="1" smtClean="0"/>
              <a:t>happen</a:t>
            </a:r>
            <a:r>
              <a:rPr lang="sv-SE" dirty="0" smtClean="0"/>
              <a:t> ?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282141" y="931043"/>
            <a:ext cx="886587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3200" dirty="0" smtClean="0"/>
              <a:t>The LHC </a:t>
            </a:r>
            <a:r>
              <a:rPr lang="sv-SE" sz="3200" dirty="0" err="1" smtClean="0"/>
              <a:t>will</a:t>
            </a:r>
            <a:r>
              <a:rPr lang="sv-SE" sz="3200" dirty="0" smtClean="0"/>
              <a:t> </a:t>
            </a:r>
            <a:r>
              <a:rPr lang="sv-SE" sz="3200" dirty="0" err="1" smtClean="0"/>
              <a:t>deliver</a:t>
            </a:r>
            <a:r>
              <a:rPr lang="sv-SE" sz="3200" dirty="0" smtClean="0"/>
              <a:t> 3000fb</a:t>
            </a:r>
            <a:r>
              <a:rPr lang="sv-SE" sz="3200" baseline="30000" dirty="0" smtClean="0"/>
              <a:t>-1</a:t>
            </a:r>
            <a:r>
              <a:rPr lang="sv-SE" sz="3200" dirty="0" smtClean="0"/>
              <a:t> by 2035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sz="3200" dirty="0" err="1" smtClean="0"/>
              <a:t>Sensitivity</a:t>
            </a:r>
            <a:r>
              <a:rPr lang="sv-SE" sz="3200" dirty="0" smtClean="0"/>
              <a:t> </a:t>
            </a:r>
            <a:r>
              <a:rPr lang="sv-SE" sz="3200" dirty="0" err="1" smtClean="0"/>
              <a:t>up</a:t>
            </a:r>
            <a:r>
              <a:rPr lang="sv-SE" sz="3200" dirty="0" smtClean="0"/>
              <a:t> </a:t>
            </a:r>
            <a:r>
              <a:rPr lang="sv-SE" sz="3200" dirty="0" err="1" smtClean="0"/>
              <a:t>to</a:t>
            </a:r>
            <a:r>
              <a:rPr lang="sv-SE" sz="3200" dirty="0" smtClean="0"/>
              <a:t> ~3 TeV in new </a:t>
            </a:r>
            <a:r>
              <a:rPr lang="sv-SE" sz="3200" dirty="0" err="1" smtClean="0"/>
              <a:t>physics</a:t>
            </a:r>
            <a:r>
              <a:rPr lang="sv-SE" sz="3200" dirty="0" smtClean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sz="3200" dirty="0" err="1" smtClean="0"/>
              <a:t>Greater</a:t>
            </a:r>
            <a:r>
              <a:rPr lang="sv-SE" sz="3200" dirty="0" smtClean="0"/>
              <a:t> precision on SM </a:t>
            </a:r>
            <a:r>
              <a:rPr lang="sv-SE" sz="3200" dirty="0" err="1" smtClean="0"/>
              <a:t>quantities</a:t>
            </a:r>
            <a:endParaRPr lang="sv-SE" sz="3200" dirty="0" smtClean="0"/>
          </a:p>
          <a:p>
            <a:pPr lvl="1"/>
            <a:r>
              <a:rPr lang="sv-SE" sz="32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3200" dirty="0" smtClean="0"/>
              <a:t>New </a:t>
            </a:r>
            <a:r>
              <a:rPr lang="sv-SE" sz="3200" dirty="0" err="1" smtClean="0"/>
              <a:t>measurement</a:t>
            </a:r>
            <a:r>
              <a:rPr lang="sv-SE" sz="3200" dirty="0" err="1"/>
              <a:t>s</a:t>
            </a:r>
            <a:r>
              <a:rPr lang="sv-SE" sz="3200" dirty="0" smtClean="0"/>
              <a:t> </a:t>
            </a:r>
            <a:r>
              <a:rPr lang="sv-SE" sz="3200" dirty="0" err="1" smtClean="0"/>
              <a:t>of</a:t>
            </a:r>
            <a:r>
              <a:rPr lang="sv-SE" sz="3200" dirty="0" smtClean="0"/>
              <a:t> </a:t>
            </a:r>
            <a:r>
              <a:rPr lang="sv-SE" sz="3200" i="1" dirty="0" smtClean="0">
                <a:latin typeface="Times" pitchFamily="18" charset="0"/>
              </a:rPr>
              <a:t>g-2</a:t>
            </a:r>
            <a:r>
              <a:rPr lang="sv-SE" sz="3200" dirty="0" smtClean="0"/>
              <a:t> </a:t>
            </a:r>
            <a:r>
              <a:rPr lang="sv-SE" sz="3200" dirty="0" err="1" smtClean="0"/>
              <a:t>muon</a:t>
            </a:r>
            <a:endParaRPr lang="sv-SE" sz="3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sz="3200" dirty="0" smtClean="0"/>
              <a:t> x 5 </a:t>
            </a:r>
            <a:r>
              <a:rPr lang="sv-SE" sz="3200" dirty="0" err="1" smtClean="0"/>
              <a:t>improvement</a:t>
            </a:r>
            <a:r>
              <a:rPr lang="sv-SE" sz="3200" dirty="0" smtClean="0"/>
              <a:t> in </a:t>
            </a:r>
            <a:r>
              <a:rPr lang="sv-SE" sz="3200" dirty="0" err="1" smtClean="0"/>
              <a:t>sensitivity</a:t>
            </a:r>
            <a:endParaRPr lang="sv-SE" sz="3200" dirty="0" smtClean="0"/>
          </a:p>
          <a:p>
            <a:endParaRPr lang="sv-SE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3200" dirty="0"/>
              <a:t> </a:t>
            </a:r>
            <a:r>
              <a:rPr lang="sv-SE" sz="3200" dirty="0" smtClean="0"/>
              <a:t>New </a:t>
            </a:r>
            <a:r>
              <a:rPr lang="sv-SE" sz="3200" dirty="0" err="1" smtClean="0"/>
              <a:t>searches</a:t>
            </a:r>
            <a:r>
              <a:rPr lang="sv-SE" sz="3200" dirty="0" smtClean="0"/>
              <a:t> for </a:t>
            </a:r>
            <a:r>
              <a:rPr lang="sv-SE" sz="3200" dirty="0" err="1" smtClean="0"/>
              <a:t>electron</a:t>
            </a:r>
            <a:r>
              <a:rPr lang="sv-SE" sz="3200" dirty="0" smtClean="0"/>
              <a:t>, neutron </a:t>
            </a:r>
            <a:r>
              <a:rPr lang="sv-SE" sz="3200" dirty="0" err="1" smtClean="0"/>
              <a:t>EDMs</a:t>
            </a:r>
            <a:r>
              <a:rPr lang="sv-SE" sz="3200" dirty="0" smtClean="0"/>
              <a:t>  + </a:t>
            </a:r>
            <a:r>
              <a:rPr lang="sv-SE" sz="3200" dirty="0" err="1" smtClean="0"/>
              <a:t>other</a:t>
            </a:r>
            <a:r>
              <a:rPr lang="sv-SE" sz="3200" dirty="0" smtClean="0"/>
              <a:t> non-</a:t>
            </a:r>
            <a:r>
              <a:rPr lang="sv-SE" sz="3200" dirty="0" err="1" smtClean="0"/>
              <a:t>collider</a:t>
            </a:r>
            <a:r>
              <a:rPr lang="sv-SE" sz="3200" dirty="0" smtClean="0"/>
              <a:t> experiments </a:t>
            </a:r>
            <a:endParaRPr lang="sv-SE" sz="3200" dirty="0" smtClean="0"/>
          </a:p>
          <a:p>
            <a:r>
              <a:rPr lang="sv-SE" sz="3200" dirty="0"/>
              <a:t> </a:t>
            </a:r>
            <a:r>
              <a:rPr lang="sv-SE" sz="3200" dirty="0" smtClean="0"/>
              <a:t>  </a:t>
            </a:r>
            <a:r>
              <a:rPr lang="sv-SE" sz="3200" dirty="0" smtClean="0"/>
              <a:t>~</a:t>
            </a:r>
            <a:r>
              <a:rPr lang="sv-SE" sz="3200" dirty="0"/>
              <a:t>o</a:t>
            </a:r>
            <a:r>
              <a:rPr lang="sv-SE" sz="3200" dirty="0" smtClean="0"/>
              <a:t>rder </a:t>
            </a:r>
            <a:r>
              <a:rPr lang="sv-SE" sz="3200" dirty="0" err="1" smtClean="0"/>
              <a:t>of</a:t>
            </a:r>
            <a:r>
              <a:rPr lang="sv-SE" sz="3200" dirty="0" smtClean="0"/>
              <a:t> </a:t>
            </a:r>
            <a:r>
              <a:rPr lang="sv-SE" sz="3200" dirty="0" err="1" smtClean="0"/>
              <a:t>magnitude</a:t>
            </a:r>
            <a:r>
              <a:rPr lang="sv-SE" sz="3200" dirty="0" smtClean="0"/>
              <a:t> </a:t>
            </a:r>
            <a:r>
              <a:rPr lang="sv-SE" sz="3200" dirty="0" err="1" smtClean="0"/>
              <a:t>improvement</a:t>
            </a:r>
            <a:r>
              <a:rPr lang="sv-SE" sz="3200" dirty="0" smtClean="0"/>
              <a:t> </a:t>
            </a:r>
            <a:r>
              <a:rPr lang="sv-SE" sz="3200" dirty="0" err="1" smtClean="0"/>
              <a:t>expected</a:t>
            </a:r>
            <a:endParaRPr lang="sv-SE" sz="3200" dirty="0"/>
          </a:p>
        </p:txBody>
      </p:sp>
    </p:spTree>
    <p:extLst>
      <p:ext uri="{BB962C8B-B14F-4D97-AF65-F5344CB8AC3E}">
        <p14:creationId xmlns:p14="http://schemas.microsoft.com/office/powerpoint/2010/main" val="3632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-91440"/>
            <a:ext cx="8229600" cy="1143000"/>
          </a:xfrm>
        </p:spPr>
        <p:txBody>
          <a:bodyPr/>
          <a:lstStyle/>
          <a:p>
            <a:r>
              <a:rPr lang="sv-SE" dirty="0" smtClean="0"/>
              <a:t>The </a:t>
            </a:r>
            <a:r>
              <a:rPr lang="sv-SE" dirty="0" err="1" smtClean="0"/>
              <a:t>strategic</a:t>
            </a:r>
            <a:r>
              <a:rPr lang="sv-SE" dirty="0" smtClean="0"/>
              <a:t> </a:t>
            </a:r>
            <a:r>
              <a:rPr lang="sv-SE" dirty="0" err="1" smtClean="0"/>
              <a:t>issues</a:t>
            </a:r>
            <a:endParaRPr lang="sv-SE" dirty="0"/>
          </a:p>
        </p:txBody>
      </p:sp>
      <p:pic>
        <p:nvPicPr>
          <p:cNvPr id="5" name="Picture 2" descr="Image resul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" y="768666"/>
            <a:ext cx="4253865" cy="212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951958"/>
              </p:ext>
            </p:extLst>
          </p:nvPr>
        </p:nvGraphicFramePr>
        <p:xfrm>
          <a:off x="157479" y="3739833"/>
          <a:ext cx="5105869" cy="2676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Equation" r:id="rId4" imgW="2209680" imgH="1155600" progId="Equation.DSMT4">
                  <p:embed/>
                </p:oleObj>
              </mc:Choice>
              <mc:Fallback>
                <p:oleObj name="Equation" r:id="rId4" imgW="2209680" imgH="11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7479" y="3739833"/>
                        <a:ext cx="5105869" cy="26762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2" descr="Image resul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1100613"/>
            <a:ext cx="4206240" cy="280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156163"/>
              </p:ext>
            </p:extLst>
          </p:nvPr>
        </p:nvGraphicFramePr>
        <p:xfrm>
          <a:off x="5202238" y="3935253"/>
          <a:ext cx="3941762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Equation" r:id="rId7" imgW="1777680" imgH="1155600" progId="Equation.DSMT4">
                  <p:embed/>
                </p:oleObj>
              </mc:Choice>
              <mc:Fallback>
                <p:oleObj name="Equation" r:id="rId7" imgW="1777680" imgH="1155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2238" y="3935253"/>
                        <a:ext cx="3941762" cy="256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496" name="Picture 8" descr="http://clic-study.web.cern.ch/sites/clic-study.web.cern.ch/themes/cliccern/img/heading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7479"/>
            <a:ext cx="4202430" cy="90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75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312" y="-196944"/>
            <a:ext cx="8229600" cy="1143000"/>
          </a:xfrm>
        </p:spPr>
        <p:txBody>
          <a:bodyPr/>
          <a:lstStyle/>
          <a:p>
            <a:r>
              <a:rPr lang="sv-SE" dirty="0" smtClean="0"/>
              <a:t>The </a:t>
            </a:r>
            <a:r>
              <a:rPr lang="sv-SE" dirty="0" err="1" smtClean="0"/>
              <a:t>collider</a:t>
            </a:r>
            <a:r>
              <a:rPr lang="sv-SE" dirty="0" smtClean="0"/>
              <a:t> market </a:t>
            </a:r>
            <a:r>
              <a:rPr lang="sv-SE" dirty="0" err="1" smtClean="0"/>
              <a:t>place</a:t>
            </a:r>
            <a:r>
              <a:rPr lang="sv-SE" dirty="0" smtClean="0"/>
              <a:t> 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22826924"/>
                  </p:ext>
                </p:extLst>
              </p:nvPr>
            </p:nvGraphicFramePr>
            <p:xfrm>
              <a:off x="176144" y="976536"/>
              <a:ext cx="8784976" cy="49801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224136"/>
                    <a:gridCol w="1080120"/>
                    <a:gridCol w="1152128"/>
                    <a:gridCol w="1728192"/>
                    <a:gridCol w="1152128"/>
                    <a:gridCol w="136815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Collider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sv-SE" sz="1800" i="1" baseline="0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v-SE" sz="1800" b="1" i="1" baseline="0" smtClean="0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</m:rad>
                            </m:oMath>
                          </a14:m>
                          <a:r>
                            <a:rPr lang="sv-SE" sz="1800" baseline="0" dirty="0" smtClean="0"/>
                            <a:t> (TeV)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sv-SE" sz="1800" i="1" smtClean="0">
                                        <a:latin typeface="Cambria Math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sv-SE" sz="1800" i="1" smtClean="0">
                                        <a:latin typeface="Cambria Math"/>
                                        <a:ea typeface="Cambria Math"/>
                                      </a:rPr>
                                      <m:t>ℒ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sv-SE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v-SE" sz="1800" baseline="0" dirty="0" smtClean="0"/>
                            <a:t>(ab</a:t>
                          </a:r>
                          <a:r>
                            <a:rPr lang="sv-SE" sz="1800" baseline="30000" dirty="0" smtClean="0"/>
                            <a:t>-1</a:t>
                          </a:r>
                          <a:r>
                            <a:rPr lang="sv-SE" sz="1800" baseline="0" dirty="0" smtClean="0"/>
                            <a:t>)</a:t>
                          </a:r>
                          <a:endParaRPr lang="sv-SE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Location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Type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Date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Mature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11262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ILC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0.5,1.0 ?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2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Japan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Linear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&gt;2030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Shovel</a:t>
                          </a:r>
                          <a:r>
                            <a:rPr lang="sv-SE" sz="1800" dirty="0" smtClean="0"/>
                            <a:t>-ready </a:t>
                          </a:r>
                        </a:p>
                        <a:p>
                          <a:pPr algn="ctr"/>
                          <a:r>
                            <a:rPr lang="sv-SE" sz="1800" dirty="0" smtClean="0"/>
                            <a:t>TDR</a:t>
                          </a:r>
                          <a:r>
                            <a:rPr lang="sv-SE" sz="1800" baseline="0" dirty="0" smtClean="0"/>
                            <a:t> (2013)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741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CLIC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0.38</a:t>
                          </a:r>
                          <a:endParaRPr lang="sv-SE" sz="1800" dirty="0"/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1.5,3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0.5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1.5,2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Linear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CDR (2012)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FCC-</a:t>
                          </a:r>
                          <a:r>
                            <a:rPr lang="sv-SE" sz="1800" dirty="0" err="1" smtClean="0"/>
                            <a:t>ee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0.25/0.36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10/2.6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LEP3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CEPC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China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CDR (2017)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HE-LHC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28 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hh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v-SE" sz="1800" dirty="0" smtClean="0"/>
                            <a:t>&gt;2040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FCC-</a:t>
                          </a:r>
                          <a:r>
                            <a:rPr lang="sv-SE" sz="1800" dirty="0" err="1" smtClean="0"/>
                            <a:t>hh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100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hh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v-SE" sz="1800" dirty="0" smtClean="0"/>
                            <a:t>&gt;2045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3772185"/>
                  </p:ext>
                </p:extLst>
              </p:nvPr>
            </p:nvGraphicFramePr>
            <p:xfrm>
              <a:off x="176144" y="976536"/>
              <a:ext cx="8784976" cy="49801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224136"/>
                    <a:gridCol w="1080120"/>
                    <a:gridCol w="1152128"/>
                    <a:gridCol w="1728192"/>
                    <a:gridCol w="1152128"/>
                    <a:gridCol w="1368152"/>
                  </a:tblGrid>
                  <a:tr h="10852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Collider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8557" t="-2809" r="-528856" b="-3674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4124" t="-2809" r="-500565" b="-3674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Location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Type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Date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Mature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11262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ILC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0.5,1.0 ?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2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Japan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Linear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&gt;2030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Shovel</a:t>
                          </a:r>
                          <a:r>
                            <a:rPr lang="sv-SE" sz="1800" dirty="0" smtClean="0"/>
                            <a:t>-ready </a:t>
                          </a:r>
                        </a:p>
                        <a:p>
                          <a:pPr algn="ctr"/>
                          <a:r>
                            <a:rPr lang="sv-SE" sz="1800" dirty="0" smtClean="0"/>
                            <a:t>TDR</a:t>
                          </a:r>
                          <a:r>
                            <a:rPr lang="sv-SE" sz="1800" baseline="0" dirty="0" smtClean="0"/>
                            <a:t> (2013)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CLIC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0.38</a:t>
                          </a:r>
                          <a:endParaRPr lang="sv-SE" sz="1800" dirty="0"/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1.5,3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0.5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1.5,2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Linear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CDR (2012)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FCC-</a:t>
                          </a:r>
                          <a:r>
                            <a:rPr lang="sv-SE" sz="1800" dirty="0" err="1" smtClean="0"/>
                            <a:t>ee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0.25/0.36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10/2.6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LEP3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CEPC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China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e+e</a:t>
                          </a:r>
                          <a:r>
                            <a:rPr lang="sv-SE" sz="1800" dirty="0" smtClean="0"/>
                            <a:t>-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CDR (2017)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HE-LHC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28 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hh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v-SE" sz="1800" dirty="0" smtClean="0"/>
                            <a:t>&gt;2040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FCC-</a:t>
                          </a:r>
                          <a:r>
                            <a:rPr lang="sv-SE" sz="1800" dirty="0" err="1" smtClean="0"/>
                            <a:t>hh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100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</a:t>
                          </a:r>
                          <a:r>
                            <a:rPr lang="sv-SE" sz="1800" dirty="0" err="1" smtClean="0"/>
                            <a:t>hh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v-SE" sz="1800" dirty="0" smtClean="0"/>
                            <a:t>&gt;2045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2739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662</Words>
  <Application>Microsoft Office PowerPoint</Application>
  <PresentationFormat>On-screen Show (4:3)</PresentationFormat>
  <Paragraphs>137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Office Theme</vt:lpstr>
      <vt:lpstr>MathType 6.0 Equation</vt:lpstr>
      <vt:lpstr>Equation</vt:lpstr>
      <vt:lpstr>ECFA/RECFA</vt:lpstr>
      <vt:lpstr>ECFA</vt:lpstr>
      <vt:lpstr>PowerPoint Presentation</vt:lpstr>
      <vt:lpstr>Recognition of individuals</vt:lpstr>
      <vt:lpstr>PowerPoint Presentation</vt:lpstr>
      <vt:lpstr>Future colliders and the Update to the European Strategy for Particle Physics</vt:lpstr>
      <vt:lpstr>What will (almost certainly) happen ?</vt:lpstr>
      <vt:lpstr>The strategic issues</vt:lpstr>
      <vt:lpstr>The collider market place </vt:lpstr>
      <vt:lpstr>PowerPoint Presentation</vt:lpstr>
      <vt:lpstr>International Linear collider</vt:lpstr>
      <vt:lpstr>Hadron-hadron colliders</vt:lpstr>
      <vt:lpstr>hh physics at 100 TeV </vt:lpstr>
      <vt:lpstr>The cards are on the table</vt:lpstr>
      <vt:lpstr>European PP strategy update discussion tomorrow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ECFA/RECFA</dc:title>
  <dc:creator>Admin</dc:creator>
  <cp:lastModifiedBy>Admin</cp:lastModifiedBy>
  <cp:revision>11</cp:revision>
  <dcterms:created xsi:type="dcterms:W3CDTF">2018-10-16T10:34:27Z</dcterms:created>
  <dcterms:modified xsi:type="dcterms:W3CDTF">2018-10-17T07:06:14Z</dcterms:modified>
</cp:coreProperties>
</file>