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9"/>
  </p:notesMasterIdLst>
  <p:sldIdLst>
    <p:sldId id="256" r:id="rId4"/>
    <p:sldId id="273" r:id="rId5"/>
    <p:sldId id="258" r:id="rId6"/>
    <p:sldId id="259" r:id="rId7"/>
    <p:sldId id="260" r:id="rId8"/>
    <p:sldId id="261" r:id="rId9"/>
    <p:sldId id="262" r:id="rId10"/>
    <p:sldId id="263" r:id="rId11"/>
    <p:sldId id="264" r:id="rId12"/>
    <p:sldId id="265" r:id="rId13"/>
    <p:sldId id="266" r:id="rId14"/>
    <p:sldId id="268" r:id="rId15"/>
    <p:sldId id="269" r:id="rId16"/>
    <p:sldId id="271" r:id="rId17"/>
    <p:sldId id="267" r:id="rId18"/>
  </p:sldIdLst>
  <p:sldSz cx="12171363" cy="6838950"/>
  <p:notesSz cx="6858000" cy="152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7FE9C1-7A47-6247-5D92-3C5AF78CA98B}" v="4" dt="2018-10-12T14:17:28.728"/>
    <p1510:client id="{8DDA3B0C-5CDF-9971-4C9C-3489B6D95B2F}" v="1" dt="2018-10-12T14:21:31.257"/>
    <p1510:client id="{7108FC20-959A-D776-EE30-5B9D48883B12}" v="37" dt="2018-10-14T12:09:47.235"/>
    <p1510:client id="{2BF57D45-F460-99C7-0EB8-B805B4B4D86F}" v="60" dt="2018-10-13T15:40:47.1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9" name="PlaceHolder 1"/>
          <p:cNvSpPr>
            <a:spLocks noGrp="1"/>
          </p:cNvSpPr>
          <p:nvPr>
            <p:ph type="body"/>
          </p:nvPr>
        </p:nvSpPr>
        <p:spPr>
          <a:xfrm>
            <a:off x="756000" y="5078520"/>
            <a:ext cx="6047640" cy="481104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120" name="PlaceHolder 2"/>
          <p:cNvSpPr>
            <a:spLocks noGrp="1"/>
          </p:cNvSpPr>
          <p:nvPr>
            <p:ph type="hdr"/>
          </p:nvPr>
        </p:nvSpPr>
        <p:spPr>
          <a:xfrm>
            <a:off x="0" y="0"/>
            <a:ext cx="3280680" cy="534240"/>
          </a:xfrm>
          <a:prstGeom prst="rect">
            <a:avLst/>
          </a:prstGeom>
        </p:spPr>
        <p:txBody>
          <a:bodyPr lIns="0" tIns="0" rIns="0" bIns="0"/>
          <a:lstStyle/>
          <a:p>
            <a:r>
              <a:rPr lang="en-US" sz="1400" b="0" strike="noStrike" spc="-1">
                <a:solidFill>
                  <a:srgbClr val="000000"/>
                </a:solidFill>
                <a:uFill>
                  <a:solidFill>
                    <a:srgbClr val="FFFFFF"/>
                  </a:solidFill>
                </a:uFill>
                <a:latin typeface="Times New Roman"/>
              </a:rPr>
              <a:t> </a:t>
            </a:r>
          </a:p>
        </p:txBody>
      </p:sp>
      <p:sp>
        <p:nvSpPr>
          <p:cNvPr id="121" name="PlaceHolder 3"/>
          <p:cNvSpPr>
            <a:spLocks noGrp="1"/>
          </p:cNvSpPr>
          <p:nvPr>
            <p:ph type="dt"/>
          </p:nvPr>
        </p:nvSpPr>
        <p:spPr>
          <a:xfrm>
            <a:off x="4278960" y="0"/>
            <a:ext cx="3280680" cy="534240"/>
          </a:xfrm>
          <a:prstGeom prst="rect">
            <a:avLst/>
          </a:prstGeom>
        </p:spPr>
        <p:txBody>
          <a:bodyPr lIns="0" tIns="0" rIns="0" bIns="0"/>
          <a:lstStyle/>
          <a:p>
            <a:pPr algn="r"/>
            <a:r>
              <a:rPr lang="en-US" sz="1400" b="0" strike="noStrike" spc="-1">
                <a:solidFill>
                  <a:srgbClr val="000000"/>
                </a:solidFill>
                <a:uFill>
                  <a:solidFill>
                    <a:srgbClr val="FFFFFF"/>
                  </a:solidFill>
                </a:uFill>
                <a:latin typeface="Times New Roman"/>
              </a:rPr>
              <a:t> </a:t>
            </a:r>
          </a:p>
        </p:txBody>
      </p:sp>
      <p:sp>
        <p:nvSpPr>
          <p:cNvPr id="122" name="PlaceHolder 4"/>
          <p:cNvSpPr>
            <a:spLocks noGrp="1"/>
          </p:cNvSpPr>
          <p:nvPr>
            <p:ph type="ftr"/>
          </p:nvPr>
        </p:nvSpPr>
        <p:spPr>
          <a:xfrm>
            <a:off x="0" y="10157400"/>
            <a:ext cx="3280680" cy="534240"/>
          </a:xfrm>
          <a:prstGeom prst="rect">
            <a:avLst/>
          </a:prstGeom>
        </p:spPr>
        <p:txBody>
          <a:bodyPr lIns="0" tIns="0" rIns="0" bIns="0" anchor="b"/>
          <a:lstStyle/>
          <a:p>
            <a:r>
              <a:rPr lang="en-US" sz="1400" b="0" strike="noStrike" spc="-1">
                <a:solidFill>
                  <a:srgbClr val="000000"/>
                </a:solidFill>
                <a:uFill>
                  <a:solidFill>
                    <a:srgbClr val="FFFFFF"/>
                  </a:solidFill>
                </a:uFill>
                <a:latin typeface="Times New Roman"/>
              </a:rPr>
              <a:t> </a:t>
            </a:r>
          </a:p>
        </p:txBody>
      </p:sp>
      <p:sp>
        <p:nvSpPr>
          <p:cNvPr id="123" name="PlaceHolder 5"/>
          <p:cNvSpPr>
            <a:spLocks noGrp="1"/>
          </p:cNvSpPr>
          <p:nvPr>
            <p:ph type="sldNum"/>
          </p:nvPr>
        </p:nvSpPr>
        <p:spPr>
          <a:xfrm>
            <a:off x="4278960" y="10157400"/>
            <a:ext cx="3280680" cy="534240"/>
          </a:xfrm>
          <a:prstGeom prst="rect">
            <a:avLst/>
          </a:prstGeom>
        </p:spPr>
        <p:txBody>
          <a:bodyPr lIns="0" tIns="0" rIns="0" bIns="0" anchor="b"/>
          <a:lstStyle/>
          <a:p>
            <a:pPr algn="r"/>
            <a:fld id="{88FACA42-AEE9-40F2-B783-CD370F44E8E3}" type="slidenum">
              <a:rPr lang="en-US" sz="1400" b="0" strike="noStrike" spc="-1">
                <a:solidFill>
                  <a:srgbClr val="000000"/>
                </a:solidFill>
                <a:uFill>
                  <a:solidFill>
                    <a:srgbClr val="FFFFFF"/>
                  </a:solidFill>
                </a:uFill>
                <a:latin typeface="Times New Roman"/>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Hi, my name is Alexander Ekman, I'm doing my master thesis here at Lund University with Caterina </a:t>
            </a:r>
            <a:r>
              <a:rPr lang="en-US" spc="-1" dirty="0" err="1"/>
              <a:t>Doglioni</a:t>
            </a:r>
            <a:r>
              <a:rPr lang="en-US" sz="2000" spc="-1" dirty="0">
                <a:latin typeface="Arial"/>
                <a:cs typeface="Arial"/>
              </a:rPr>
              <a:t>.</a:t>
            </a:r>
          </a:p>
          <a:p>
            <a:pPr marL="342900" indent="-342900">
              <a:buFont typeface="Arial"/>
              <a:buChar char="•"/>
            </a:pPr>
            <a:r>
              <a:rPr lang="en-US" sz="2000" spc="-1" dirty="0">
                <a:latin typeface="Arial"/>
                <a:cs typeface="Arial"/>
              </a:rPr>
              <a:t>I'm here to present the Search for low mass resonances, using trigger level jets at ATLAS.</a:t>
            </a:r>
          </a:p>
          <a:p>
            <a:pPr marL="342900" indent="-342900">
              <a:buFont typeface="Arial"/>
              <a:buChar char="•"/>
            </a:pPr>
            <a:r>
              <a:rPr lang="en-US" sz="2000" spc="-1" dirty="0">
                <a:latin typeface="Arial"/>
                <a:cs typeface="Arial"/>
              </a:rPr>
              <a:t>Me and Will </a:t>
            </a:r>
            <a:r>
              <a:rPr lang="en-US" sz="2000" spc="-1" dirty="0" err="1">
                <a:latin typeface="Arial"/>
                <a:cs typeface="Arial"/>
              </a:rPr>
              <a:t>Kalderon</a:t>
            </a:r>
            <a:r>
              <a:rPr lang="en-US" sz="2000" spc="-1" dirty="0">
                <a:latin typeface="Arial"/>
                <a:cs typeface="Arial"/>
              </a:rPr>
              <a:t> made these slides, together with input form Eva Hansen, Eric Corrigan and Caterina </a:t>
            </a:r>
            <a:r>
              <a:rPr lang="en-US" sz="2000" spc="-1" dirty="0" err="1">
                <a:latin typeface="Arial"/>
                <a:cs typeface="Arial"/>
              </a:rPr>
              <a:t>Doglioni</a:t>
            </a:r>
          </a:p>
        </p:txBody>
      </p:sp>
      <p:sp>
        <p:nvSpPr>
          <p:cNvPr id="189"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In order to continue pushing the constraints, we rely on the fact that QCD is smoothly falling</a:t>
            </a:r>
          </a:p>
          <a:p>
            <a:pPr marL="342900" indent="-342900">
              <a:buFont typeface="Arial"/>
              <a:buChar char="•"/>
            </a:pPr>
            <a:r>
              <a:rPr lang="en-US" sz="2000" spc="-1" dirty="0">
                <a:latin typeface="Arial"/>
                <a:cs typeface="Arial"/>
              </a:rPr>
              <a:t>That means that we are sensitive to any features in the calibration which create signal-like bumps.</a:t>
            </a:r>
          </a:p>
          <a:p>
            <a:pPr marL="342900" indent="-342900">
              <a:buFont typeface="Arial"/>
              <a:buChar char="•"/>
            </a:pPr>
            <a:r>
              <a:rPr lang="en-US" sz="2000" spc="-1" dirty="0">
                <a:latin typeface="Arial"/>
                <a:cs typeface="Arial"/>
              </a:rPr>
              <a:t>For example, the in-situ calibration step, due to it's limited statistical precision, can create signal-like bumps.</a:t>
            </a:r>
          </a:p>
          <a:p>
            <a:pPr marL="342900" indent="-342900">
              <a:buFont typeface="Arial"/>
              <a:buChar char="•"/>
            </a:pPr>
            <a:r>
              <a:rPr lang="en-US" sz="2000" spc="-1" dirty="0">
                <a:latin typeface="Arial"/>
                <a:cs typeface="Arial"/>
              </a:rPr>
              <a:t>It is therefore necessary to use calibration techniques that keep the calibration smooth</a:t>
            </a:r>
          </a:p>
          <a:p>
            <a:pPr marL="342900" indent="-342900">
              <a:buFont typeface="Arial"/>
              <a:buChar char="•"/>
            </a:pPr>
            <a:endParaRPr lang="en-US" sz="2000" spc="-1" dirty="0">
              <a:latin typeface="Arial"/>
              <a:cs typeface="Arial"/>
            </a:endParaRPr>
          </a:p>
          <a:p>
            <a:pPr marL="342900" indent="-342900">
              <a:buFont typeface="Arial"/>
              <a:buChar char="•"/>
            </a:pPr>
            <a:endParaRPr lang="en-US" sz="2000" spc="-1" dirty="0">
              <a:latin typeface="Arial"/>
              <a:cs typeface="Arial"/>
            </a:endParaRPr>
          </a:p>
        </p:txBody>
      </p:sp>
      <p:sp>
        <p:nvSpPr>
          <p:cNvPr id="203"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4213" y="1143000"/>
            <a:ext cx="5489575" cy="3086100"/>
          </a:xfrm>
          <a:prstGeom prst="rect">
            <a:avLst/>
          </a:prstGeom>
          <a:noFill/>
          <a:ln w="12700">
            <a:solidFill>
              <a:prstClr val="black"/>
            </a:solidFill>
          </a:ln>
        </p:spPr>
      </p:sp>
      <p:sp>
        <p:nvSpPr>
          <p:cNvPr id="3" name="Platshållare för anteckningar 2"/>
          <p:cNvSpPr>
            <a:spLocks noGrp="1"/>
          </p:cNvSpPr>
          <p:nvPr>
            <p:ph type="body" idx="1"/>
          </p:nvPr>
        </p:nvSpPr>
        <p:spPr/>
        <p:txBody>
          <a:bodyPr/>
          <a:lstStyle/>
          <a:p>
            <a:pPr marL="285750" indent="-285750">
              <a:buFont typeface="Arial"/>
              <a:buChar char="•"/>
            </a:pPr>
            <a:r>
              <a:rPr lang="en-US" dirty="0">
                <a:latin typeface="Calibri"/>
                <a:cs typeface="Calibri"/>
              </a:rPr>
              <a:t>As my master thesis I am currently working on the "Absolute MC-based Calibration" step in the chain</a:t>
            </a:r>
          </a:p>
          <a:p>
            <a:pPr marL="285750" indent="-285750">
              <a:buFont typeface="Arial"/>
              <a:buChar char="•"/>
            </a:pPr>
            <a:r>
              <a:rPr lang="en-US" dirty="0">
                <a:latin typeface="Calibri"/>
                <a:cs typeface="Calibri"/>
              </a:rPr>
              <a:t>This is the step where we determine the calibration factors needed to take the energy of a reconstructed jet in ATLAS, and bring it's energy down to the correct particle level energy scale</a:t>
            </a:r>
          </a:p>
          <a:p>
            <a:pPr marL="285750" indent="-285750">
              <a:buFont typeface="Arial"/>
              <a:buChar char="•"/>
            </a:pPr>
            <a:r>
              <a:rPr lang="en-US" dirty="0">
                <a:latin typeface="Calibri"/>
                <a:cs typeface="Calibri"/>
              </a:rPr>
              <a:t>The end goal is to show that this step is smooth with respect to transverse momentum.</a:t>
            </a:r>
          </a:p>
          <a:p>
            <a:pPr marL="285750" indent="-285750">
              <a:buFont typeface="Arial"/>
              <a:buChar char="•"/>
            </a:pPr>
            <a:r>
              <a:rPr lang="en-US" dirty="0">
                <a:latin typeface="Calibri"/>
                <a:cs typeface="Calibri"/>
              </a:rPr>
              <a:t>The TLA group will then merge all the steps in the chain and apply the full calibration to different data sets.</a:t>
            </a:r>
            <a:endParaRPr lang="en-US" dirty="0"/>
          </a:p>
          <a:p>
            <a:pPr marL="285750" indent="-285750">
              <a:buFont typeface="Arial"/>
              <a:buChar char="•"/>
            </a:pPr>
            <a:r>
              <a:rPr lang="en-US" dirty="0"/>
              <a:t>When satisfied, the whole calibration will be used to conclude our work on the </a:t>
            </a:r>
            <a:r>
              <a:rPr lang="en-US" dirty="0" err="1"/>
              <a:t>dijet</a:t>
            </a:r>
            <a:r>
              <a:rPr lang="en-US" dirty="0"/>
              <a:t> mass cross-section measurement</a:t>
            </a:r>
            <a:endParaRPr lang="en-US" dirty="0">
              <a:cs typeface="Arial"/>
            </a:endParaRPr>
          </a:p>
          <a:p>
            <a:pPr marL="285750" indent="-285750">
              <a:buFont typeface="Arial"/>
              <a:buChar char="•"/>
            </a:pPr>
            <a:endParaRPr lang="en-US" dirty="0">
              <a:latin typeface="Calibri"/>
              <a:cs typeface="Calibri"/>
            </a:endParaRPr>
          </a:p>
        </p:txBody>
      </p:sp>
      <p:sp>
        <p:nvSpPr>
          <p:cNvPr id="4" name="Platshållare för bildnummer 3"/>
          <p:cNvSpPr>
            <a:spLocks noGrp="1"/>
          </p:cNvSpPr>
          <p:nvPr>
            <p:ph type="sldNum"/>
          </p:nvPr>
        </p:nvSpPr>
        <p:spPr/>
        <p:txBody>
          <a:bodyPr/>
          <a:lstStyle/>
          <a:p>
            <a:pPr algn="r"/>
            <a:fld id="{88FACA42-AEE9-40F2-B783-CD370F44E8E3}" type="slidenum">
              <a:rPr lang="en-US" sz="1400" b="0" strike="noStrike" spc="-1">
                <a:solidFill>
                  <a:srgbClr val="000000"/>
                </a:solidFill>
                <a:uFill>
                  <a:solidFill>
                    <a:srgbClr val="FFFFFF"/>
                  </a:solidFill>
                </a:uFill>
                <a:latin typeface="Times New Roman"/>
              </a:rPr>
              <a:t>11</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665840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2971800" y="190500"/>
            <a:ext cx="914400" cy="514350"/>
          </a:xfrm>
          <a:prstGeom prst="rect">
            <a:avLst/>
          </a:prstGeom>
          <a:noFill/>
          <a:ln w="12700">
            <a:solidFill>
              <a:prstClr val="black"/>
            </a:solidFill>
          </a:ln>
        </p:spPr>
      </p:sp>
      <p:sp>
        <p:nvSpPr>
          <p:cNvPr id="3" name="Platshållare för anteckningar 2"/>
          <p:cNvSpPr>
            <a:spLocks noGrp="1"/>
          </p:cNvSpPr>
          <p:nvPr>
            <p:ph type="body" idx="1"/>
          </p:nvPr>
        </p:nvSpPr>
        <p:spPr/>
        <p:txBody>
          <a:bodyPr/>
          <a:lstStyle/>
          <a:p>
            <a:pPr marL="285750" indent="-285750">
              <a:buFont typeface="Arial"/>
              <a:buChar char="•"/>
            </a:pPr>
            <a:r>
              <a:rPr lang="en-US" dirty="0">
                <a:latin typeface="Calibri"/>
                <a:cs typeface="Calibri"/>
              </a:rPr>
              <a:t>In summary, trigger level analysis is an effective technique to search for low-mass resonances at ATLAS.</a:t>
            </a:r>
          </a:p>
          <a:p>
            <a:pPr marL="285750" indent="-285750">
              <a:buFont typeface="Arial"/>
              <a:buChar char="•"/>
            </a:pPr>
            <a:r>
              <a:rPr lang="en-US" dirty="0">
                <a:latin typeface="Calibri"/>
                <a:cs typeface="Calibri"/>
              </a:rPr>
              <a:t>The 2016 TLA analysis showed no excess, but was able to push the constraints for dark matter models</a:t>
            </a:r>
          </a:p>
          <a:p>
            <a:pPr marL="285750" indent="-285750">
              <a:buFont typeface="Arial"/>
              <a:buChar char="•"/>
            </a:pPr>
            <a:r>
              <a:rPr lang="en-US" dirty="0">
                <a:latin typeface="Calibri"/>
                <a:cs typeface="Calibri"/>
              </a:rPr>
              <a:t>The TLA group is currently preparing for the analysis of Run-2, which will contain 3x more data. Where we are expecting to push the constraints at 400 GeV</a:t>
            </a:r>
          </a:p>
        </p:txBody>
      </p:sp>
      <p:sp>
        <p:nvSpPr>
          <p:cNvPr id="4" name="Platshållare för bildnummer 3"/>
          <p:cNvSpPr>
            <a:spLocks noGrp="1"/>
          </p:cNvSpPr>
          <p:nvPr>
            <p:ph type="sldNum"/>
          </p:nvPr>
        </p:nvSpPr>
        <p:spPr/>
        <p:txBody>
          <a:bodyPr/>
          <a:lstStyle/>
          <a:p>
            <a:pPr algn="r"/>
            <a:fld id="{88FACA42-AEE9-40F2-B783-CD370F44E8E3}" type="slidenum">
              <a:rPr lang="en-US" sz="1400" b="0" strike="noStrike" spc="-1">
                <a:solidFill>
                  <a:srgbClr val="000000"/>
                </a:solidFill>
                <a:uFill>
                  <a:solidFill>
                    <a:srgbClr val="FFFFFF"/>
                  </a:solidFill>
                </a:uFill>
                <a:latin typeface="Times New Roman"/>
              </a:rPr>
              <a:t>12</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37674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4213" y="1143000"/>
            <a:ext cx="5489575" cy="3086100"/>
          </a:xfrm>
          <a:prstGeom prst="rect">
            <a:avLst/>
          </a:prstGeom>
          <a:noFill/>
          <a:ln w="12700">
            <a:solidFill>
              <a:prstClr val="black"/>
            </a:solidFill>
          </a:ln>
        </p:spPr>
      </p:sp>
      <p:sp>
        <p:nvSpPr>
          <p:cNvPr id="3" name="Platshållare för anteckningar 2"/>
          <p:cNvSpPr>
            <a:spLocks noGrp="1"/>
          </p:cNvSpPr>
          <p:nvPr>
            <p:ph type="body" idx="1"/>
          </p:nvPr>
        </p:nvSpPr>
        <p:spPr/>
        <p:txBody>
          <a:bodyPr/>
          <a:lstStyle/>
          <a:p>
            <a:pPr marL="171450" indent="-171450">
              <a:buFont typeface="Arial"/>
              <a:buChar char="•"/>
            </a:pPr>
            <a:r>
              <a:rPr lang="en-US" dirty="0">
                <a:latin typeface="Calibri"/>
                <a:cs typeface="Calibri"/>
              </a:rPr>
              <a:t>The plan for this work is to firstly investigate the difference in response between different shower models</a:t>
            </a:r>
          </a:p>
          <a:p>
            <a:pPr marL="685800" lvl="1" indent="-171450">
              <a:buFont typeface="Arial"/>
              <a:buChar char="•"/>
            </a:pPr>
            <a:r>
              <a:rPr lang="en-US" dirty="0">
                <a:latin typeface="Calibri"/>
                <a:cs typeface="Calibri"/>
              </a:rPr>
              <a:t>If no difference is observed, then we have more confidence that we can remove the in-situ calibration step</a:t>
            </a:r>
          </a:p>
          <a:p>
            <a:pPr marL="171450" indent="-171450">
              <a:buFont typeface="Arial"/>
              <a:buChar char="•"/>
            </a:pPr>
            <a:r>
              <a:rPr lang="en-US" dirty="0">
                <a:latin typeface="Calibri"/>
                <a:cs typeface="Calibri"/>
              </a:rPr>
              <a:t>Then I will derive and apply the "Absolute MC-based Calibration".</a:t>
            </a:r>
          </a:p>
          <a:p>
            <a:pPr marL="685800" lvl="1" indent="-171450">
              <a:buFont typeface="Arial"/>
              <a:buChar char="•"/>
            </a:pPr>
            <a:r>
              <a:rPr lang="en-US" dirty="0">
                <a:latin typeface="Calibri"/>
                <a:cs typeface="Calibri"/>
              </a:rPr>
              <a:t>I will then compare how this calibration differs between MC and Data, from multiple datasets. </a:t>
            </a:r>
          </a:p>
          <a:p>
            <a:pPr marL="685800" lvl="1" indent="-171450">
              <a:buFont typeface="Arial"/>
              <a:buChar char="•"/>
            </a:pPr>
            <a:r>
              <a:rPr lang="en-US" dirty="0">
                <a:latin typeface="Calibri"/>
                <a:cs typeface="Calibri"/>
              </a:rPr>
              <a:t>This will give us an understanding of how different run conditions affect our output</a:t>
            </a:r>
          </a:p>
          <a:p>
            <a:pPr marL="171450" indent="-171450">
              <a:buFont typeface="Arial"/>
              <a:buChar char="•"/>
            </a:pPr>
            <a:r>
              <a:rPr lang="en-US" dirty="0">
                <a:latin typeface="Calibri"/>
                <a:cs typeface="Calibri"/>
              </a:rPr>
              <a:t>Lastly, my calibration step will be merged with all the other calibration steps in the chain. These are steps developed and tested by other members of the collaboration</a:t>
            </a:r>
          </a:p>
          <a:p>
            <a:pPr marL="800100" lvl="1" indent="-171450">
              <a:buFont typeface="Arial"/>
              <a:buChar char="•"/>
            </a:pPr>
            <a:r>
              <a:rPr lang="en-US" dirty="0">
                <a:latin typeface="Calibri"/>
                <a:cs typeface="Calibri"/>
              </a:rPr>
              <a:t>We will then together apply the full calibration chain to different data sets, where the resolution of calibrated trigger jets will be c</a:t>
            </a:r>
            <a:r>
              <a:rPr lang="en-US" b="1" dirty="0">
                <a:latin typeface="Calibri"/>
                <a:cs typeface="Calibri"/>
              </a:rPr>
              <a:t>ompared to ??</a:t>
            </a:r>
            <a:r>
              <a:rPr lang="en-US" b="1" dirty="0" err="1">
                <a:latin typeface="Calibri"/>
                <a:cs typeface="Calibri"/>
              </a:rPr>
              <a:t>dijet</a:t>
            </a:r>
            <a:r>
              <a:rPr lang="en-US" b="1" dirty="0">
                <a:latin typeface="Calibri"/>
                <a:cs typeface="Calibri"/>
              </a:rPr>
              <a:t> balance techniques??</a:t>
            </a:r>
          </a:p>
          <a:p>
            <a:pPr marL="800100" lvl="1" indent="-171450">
              <a:buFont typeface="Arial"/>
              <a:buChar char="•"/>
            </a:pPr>
            <a:r>
              <a:rPr lang="en-US" dirty="0">
                <a:latin typeface="Calibri"/>
                <a:cs typeface="Calibri"/>
              </a:rPr>
              <a:t>When satisfied with this comparison, the whole calibration will be used to conclude our work on the </a:t>
            </a:r>
            <a:r>
              <a:rPr lang="en-US" dirty="0" err="1">
                <a:latin typeface="Calibri"/>
                <a:cs typeface="Calibri"/>
              </a:rPr>
              <a:t>dijet</a:t>
            </a:r>
            <a:r>
              <a:rPr lang="en-US" dirty="0">
                <a:latin typeface="Calibri"/>
                <a:cs typeface="Calibri"/>
              </a:rPr>
              <a:t> mass cross-section measurement</a:t>
            </a:r>
          </a:p>
        </p:txBody>
      </p:sp>
      <p:sp>
        <p:nvSpPr>
          <p:cNvPr id="4" name="Platshållare för bildnummer 3"/>
          <p:cNvSpPr>
            <a:spLocks noGrp="1"/>
          </p:cNvSpPr>
          <p:nvPr>
            <p:ph type="sldNum"/>
          </p:nvPr>
        </p:nvSpPr>
        <p:spPr/>
        <p:txBody>
          <a:bodyPr/>
          <a:lstStyle/>
          <a:p>
            <a:pPr algn="r"/>
            <a:fld id="{88FACA42-AEE9-40F2-B783-CD370F44E8E3}" type="slidenum">
              <a:rPr lang="en-US" sz="1400" b="0" strike="noStrike" spc="-1">
                <a:solidFill>
                  <a:srgbClr val="000000"/>
                </a:solidFill>
                <a:uFill>
                  <a:solidFill>
                    <a:srgbClr val="FFFFFF"/>
                  </a:solidFill>
                </a:uFill>
                <a:latin typeface="Times New Roman"/>
              </a:rPr>
              <a:t>15</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9064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Firstly I'll talk about the constraints we have on low mass resonances, what trigger level analysis is and how it can help us improve these constraints.</a:t>
            </a:r>
          </a:p>
          <a:p>
            <a:pPr marL="342900" indent="-342900">
              <a:buFont typeface="Arial"/>
              <a:buChar char="•"/>
            </a:pPr>
            <a:r>
              <a:rPr lang="en-US" sz="2000" spc="-1" dirty="0">
                <a:latin typeface="Arial"/>
                <a:cs typeface="Arial"/>
              </a:rPr>
              <a:t>Then I'll talk about the results from the trigger level analysis on the 2016 data set.</a:t>
            </a:r>
          </a:p>
          <a:p>
            <a:pPr marL="342900" indent="-342900">
              <a:buFont typeface="Arial"/>
              <a:buChar char="•"/>
            </a:pPr>
            <a:r>
              <a:rPr lang="en-US" sz="2000" spc="-1" dirty="0">
                <a:latin typeface="Arial"/>
                <a:cs typeface="Arial"/>
              </a:rPr>
              <a:t>I'll then continue by talking about what's planned for my master thesis and the future plans of TLA</a:t>
            </a:r>
          </a:p>
        </p:txBody>
      </p:sp>
      <p:sp>
        <p:nvSpPr>
          <p:cNvPr id="191"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0980081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4213" y="1143000"/>
            <a:ext cx="5489575" cy="3086100"/>
          </a:xfrm>
          <a:prstGeom prst="rect">
            <a:avLst/>
          </a:prstGeom>
          <a:noFill/>
          <a:ln w="12700">
            <a:solidFill>
              <a:prstClr val="black"/>
            </a:solidFill>
          </a:ln>
        </p:spPr>
      </p:sp>
      <p:sp>
        <p:nvSpPr>
          <p:cNvPr id="3" name="Platshållare för anteckningar 2"/>
          <p:cNvSpPr>
            <a:spLocks noGrp="1"/>
          </p:cNvSpPr>
          <p:nvPr>
            <p:ph type="body" idx="1"/>
          </p:nvPr>
        </p:nvSpPr>
        <p:spPr/>
        <p:txBody>
          <a:bodyPr/>
          <a:lstStyle/>
          <a:p>
            <a:pPr marL="171450" indent="-171450">
              <a:buFont typeface="Arial"/>
              <a:buChar char="•"/>
            </a:pPr>
            <a:r>
              <a:rPr lang="en-US" dirty="0">
                <a:latin typeface="Calibri"/>
                <a:cs typeface="Calibri"/>
              </a:rPr>
              <a:t>In the search for dark matter, one option is to look for the particle which would mediate the interaction</a:t>
            </a:r>
            <a:r>
              <a:rPr lang="en-US" b="1" i="1" dirty="0">
                <a:latin typeface="Calibri"/>
                <a:cs typeface="Calibri"/>
              </a:rPr>
              <a:t> </a:t>
            </a:r>
            <a:r>
              <a:rPr lang="en-US" dirty="0">
                <a:latin typeface="Calibri"/>
                <a:cs typeface="Calibri"/>
              </a:rPr>
              <a:t>between dark matter particles, and standard model particles.</a:t>
            </a:r>
          </a:p>
          <a:p>
            <a:pPr marL="171450" indent="-171450">
              <a:buFont typeface="Arial"/>
              <a:buChar char="•"/>
            </a:pPr>
            <a:r>
              <a:rPr lang="en-US" dirty="0">
                <a:latin typeface="Calibri"/>
                <a:cs typeface="Calibri"/>
              </a:rPr>
              <a:t>If such a mediator Z' exists, we should be able to observe it as a resonance in proton-proton to </a:t>
            </a:r>
            <a:r>
              <a:rPr lang="en-US" err="1">
                <a:latin typeface="Calibri"/>
                <a:cs typeface="Calibri"/>
              </a:rPr>
              <a:t>dijet</a:t>
            </a:r>
            <a:r>
              <a:rPr lang="en-US" dirty="0">
                <a:latin typeface="Calibri"/>
                <a:cs typeface="Calibri"/>
              </a:rPr>
              <a:t> searches</a:t>
            </a:r>
          </a:p>
          <a:p>
            <a:pPr marL="171450" indent="-171450">
              <a:buFont typeface="Arial"/>
              <a:buChar char="•"/>
            </a:pPr>
            <a:r>
              <a:rPr lang="en-US" dirty="0">
                <a:latin typeface="Calibri"/>
                <a:cs typeface="Calibri"/>
              </a:rPr>
              <a:t>At the end of LHC Run-1 these constraints, shown here, were the constraints we had on such resonances.</a:t>
            </a:r>
            <a:endParaRPr lang="en-US" dirty="0"/>
          </a:p>
          <a:p>
            <a:pPr marL="171450" indent="-171450">
              <a:buFont typeface="Arial"/>
              <a:buChar char="•"/>
            </a:pPr>
            <a:r>
              <a:rPr lang="en-US" dirty="0">
                <a:latin typeface="Calibri"/>
                <a:cs typeface="Calibri"/>
              </a:rPr>
              <a:t>As we can see here, the parameter space for resonances which decay into two jets was unexplored by atlas, when searching below 1 </a:t>
            </a:r>
            <a:r>
              <a:rPr lang="en-US" dirty="0" err="1">
                <a:latin typeface="Calibri"/>
                <a:cs typeface="Calibri"/>
              </a:rPr>
              <a:t>TeV</a:t>
            </a:r>
            <a:r>
              <a:rPr lang="en-US" dirty="0">
                <a:latin typeface="Calibri"/>
                <a:cs typeface="Calibri"/>
              </a:rPr>
              <a:t>.</a:t>
            </a:r>
          </a:p>
          <a:p>
            <a:pPr marL="171450" indent="-171450">
              <a:buFont typeface="Arial"/>
              <a:buChar char="•"/>
            </a:pPr>
            <a:r>
              <a:rPr lang="en-US" dirty="0">
                <a:latin typeface="Calibri"/>
                <a:cs typeface="Calibri"/>
              </a:rPr>
              <a:t>It would therefore be interesting to try different approaches to push constraints at lower energies</a:t>
            </a:r>
          </a:p>
        </p:txBody>
      </p:sp>
      <p:sp>
        <p:nvSpPr>
          <p:cNvPr id="4" name="Platshållare för bildnummer 3"/>
          <p:cNvSpPr>
            <a:spLocks noGrp="1"/>
          </p:cNvSpPr>
          <p:nvPr>
            <p:ph type="sldNum"/>
          </p:nvPr>
        </p:nvSpPr>
        <p:spPr/>
        <p:txBody>
          <a:bodyPr/>
          <a:lstStyle/>
          <a:p>
            <a:pPr algn="r"/>
            <a:fld id="{88FACA42-AEE9-40F2-B783-CD370F44E8E3}" type="slidenum">
              <a:rPr lang="en-US" sz="1400" b="0" strike="noStrike" spc="-1">
                <a:solidFill>
                  <a:srgbClr val="000000"/>
                </a:solidFill>
                <a:uFill>
                  <a:solidFill>
                    <a:srgbClr val="FFFFFF"/>
                  </a:solidFill>
                </a:uFill>
                <a:latin typeface="Times New Roman"/>
              </a:rPr>
              <a:t>3</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812809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Lets look into the ATLAS trigger system. </a:t>
            </a:r>
            <a:endParaRPr lang="en-US" sz="2000" spc="-1">
              <a:latin typeface="Arial"/>
              <a:cs typeface="Arial"/>
            </a:endParaRPr>
          </a:p>
          <a:p>
            <a:pPr marL="800100" lvl="1" indent="-342900">
              <a:buFont typeface="Arial"/>
              <a:buChar char="•"/>
            </a:pPr>
            <a:r>
              <a:rPr lang="en-US" sz="2000" spc="-1" dirty="0">
                <a:latin typeface="Arial"/>
                <a:cs typeface="Arial"/>
              </a:rPr>
              <a:t>We have an event rate from the LHC of approximately 30 MHz</a:t>
            </a:r>
          </a:p>
          <a:p>
            <a:pPr marL="800100" lvl="1" indent="-342900">
              <a:buFont typeface="Arial"/>
              <a:buChar char="•"/>
            </a:pPr>
            <a:r>
              <a:rPr lang="en-US" sz="2000" spc="-1" dirty="0">
                <a:latin typeface="Arial"/>
                <a:cs typeface="Arial"/>
              </a:rPr>
              <a:t>We then have L1, the Level 1 trigger, which from this 3MHz picks which events to keep. The events which pass the Level 1 trigger, come at an approximate rate of 100 kHz</a:t>
            </a:r>
          </a:p>
          <a:p>
            <a:pPr marL="800100" lvl="1" indent="-342900">
              <a:buFont typeface="Arial"/>
              <a:buChar char="•"/>
            </a:pPr>
            <a:r>
              <a:rPr lang="en-US" sz="2000" spc="-1" dirty="0">
                <a:latin typeface="Arial"/>
                <a:cs typeface="Arial"/>
              </a:rPr>
              <a:t>The higher level trigger makes even more educated cuts on our events, which brings the event rate down to 1.5kHz. The events coming out here are FULL events that are used in analysis</a:t>
            </a:r>
          </a:p>
          <a:p>
            <a:pPr indent="-342900">
              <a:buFont typeface="Arial"/>
              <a:buChar char="•"/>
            </a:pPr>
            <a:r>
              <a:rPr lang="en-US" sz="2000" spc="-1" dirty="0">
                <a:latin typeface="Arial"/>
                <a:cs typeface="Arial"/>
              </a:rPr>
              <a:t>There are multiple reasons why the region below 1TeV is unexplored at higher precision</a:t>
            </a:r>
          </a:p>
          <a:p>
            <a:pPr marL="800100" lvl="1" indent="-342900">
              <a:buFont typeface="Arial"/>
              <a:buChar char="•"/>
            </a:pPr>
            <a:r>
              <a:rPr lang="en-US" sz="2000" spc="-1" dirty="0">
                <a:latin typeface="Arial"/>
                <a:cs typeface="Arial"/>
              </a:rPr>
              <a:t>Firstly, </a:t>
            </a:r>
            <a:r>
              <a:rPr lang="en-US" sz="2000" spc="-1" dirty="0">
                <a:cs typeface="Arial"/>
              </a:rPr>
              <a:t>Signal and Background events have very similar characteristics</a:t>
            </a:r>
          </a:p>
          <a:p>
            <a:pPr marL="800100" lvl="1" indent="-342900">
              <a:buFont typeface="Arial"/>
              <a:buChar char="•"/>
            </a:pPr>
            <a:r>
              <a:rPr lang="en-US" sz="2000" spc="-1" dirty="0">
                <a:cs typeface="Arial"/>
              </a:rPr>
              <a:t>The QCD background has such high rates that we are forced to discard events below 1 </a:t>
            </a:r>
            <a:r>
              <a:rPr lang="en-US" sz="2000" spc="-1" dirty="0" err="1">
                <a:cs typeface="Arial"/>
              </a:rPr>
              <a:t>TeV</a:t>
            </a:r>
            <a:r>
              <a:rPr lang="en-US" sz="2000" spc="-1" dirty="0">
                <a:cs typeface="Arial"/>
              </a:rPr>
              <a:t> at random. This means that the cuts Implemented at the higher level trigger </a:t>
            </a:r>
            <a:r>
              <a:rPr lang="en-US" spc="-1" dirty="0"/>
              <a:t>doesn’t give us the background in it's entirety at these lower energies</a:t>
            </a:r>
            <a:endParaRPr lang="en-US" spc="-1" dirty="0">
              <a:cs typeface="Arial"/>
            </a:endParaRPr>
          </a:p>
          <a:p>
            <a:pPr marL="800100" lvl="1" indent="-342900">
              <a:buFont typeface="Arial"/>
              <a:buChar char="•"/>
            </a:pPr>
            <a:r>
              <a:rPr lang="en-US" sz="2000" spc="-1" dirty="0">
                <a:cs typeface="Arial"/>
              </a:rPr>
              <a:t>And of course, Sometimes signal events are discarded in the higher level trigger</a:t>
            </a:r>
          </a:p>
        </p:txBody>
      </p:sp>
      <p:sp>
        <p:nvSpPr>
          <p:cNvPr id="193"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So what can we improve in order to push the constraints at lower energies?</a:t>
            </a:r>
            <a:endParaRPr lang="sv-SE" dirty="0">
              <a:latin typeface="Arial"/>
              <a:cs typeface="Arial"/>
            </a:endParaRPr>
          </a:p>
          <a:p>
            <a:pPr marL="342900" indent="-342900">
              <a:buFont typeface="Arial"/>
              <a:buChar char="•"/>
            </a:pPr>
            <a:r>
              <a:rPr lang="en-US" sz="2000" spc="-1" dirty="0">
                <a:latin typeface="Arial"/>
                <a:cs typeface="Arial"/>
              </a:rPr>
              <a:t>Instead of discarding events completely, we take the </a:t>
            </a:r>
            <a:r>
              <a:rPr lang="en-US" spc="-1" dirty="0"/>
              <a:t>event </a:t>
            </a:r>
            <a:r>
              <a:rPr lang="en-US" sz="2000" spc="-1" dirty="0">
                <a:latin typeface="Arial"/>
                <a:cs typeface="Arial"/>
              </a:rPr>
              <a:t>information which was used in the trigger decision making. This is 0.5% of the full event size, and we store this information for Trigger Level Analysis.</a:t>
            </a:r>
            <a:endParaRPr lang="sv-SE" dirty="0">
              <a:cs typeface="Arial"/>
            </a:endParaRPr>
          </a:p>
          <a:p>
            <a:pPr marL="342900" indent="-342900">
              <a:buFont typeface="Arial"/>
              <a:buChar char="•"/>
            </a:pPr>
            <a:r>
              <a:rPr lang="en-US" sz="2000" spc="-1" dirty="0">
                <a:latin typeface="Arial"/>
                <a:cs typeface="Arial"/>
              </a:rPr>
              <a:t>So compared to a "Normal analysis", which stores large amount of data for small number of events. TLA will store small amount of data for a huge number of events.</a:t>
            </a:r>
          </a:p>
          <a:p>
            <a:pPr marL="342900" indent="-342900">
              <a:buFont typeface="Arial"/>
              <a:buChar char="•"/>
            </a:pPr>
            <a:r>
              <a:rPr lang="en-US" sz="2000" spc="-1" dirty="0">
                <a:latin typeface="Arial"/>
                <a:cs typeface="Arial"/>
              </a:rPr>
              <a:t>This is similar to </a:t>
            </a:r>
            <a:r>
              <a:rPr lang="en-US" sz="2000" spc="-1" dirty="0" err="1">
                <a:latin typeface="Arial"/>
                <a:cs typeface="Arial"/>
              </a:rPr>
              <a:t>LHCb</a:t>
            </a:r>
            <a:r>
              <a:rPr lang="en-US" sz="2000" spc="-1" dirty="0">
                <a:latin typeface="Arial"/>
                <a:cs typeface="Arial"/>
              </a:rPr>
              <a:t> "Turbo stream" and CMS's "Data scouting" methods</a:t>
            </a:r>
          </a:p>
        </p:txBody>
      </p:sp>
      <p:sp>
        <p:nvSpPr>
          <p:cNvPr id="195"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This method of using many more, but smaller sized events means that TLA has the largest data recording rates at ATLAS,</a:t>
            </a:r>
            <a:r>
              <a:rPr lang="en-US" sz="2000" b="1" spc="-1" dirty="0">
                <a:latin typeface="Arial"/>
                <a:cs typeface="Arial"/>
              </a:rPr>
              <a:t> </a:t>
            </a:r>
            <a:r>
              <a:rPr lang="en-US" sz="2000" spc="-1" dirty="0">
                <a:latin typeface="Arial"/>
                <a:cs typeface="Arial"/>
              </a:rPr>
              <a:t>whilst maintaining low impact on storage.</a:t>
            </a:r>
            <a:r>
              <a:rPr lang="en-US" sz="2000" b="1" spc="-1" dirty="0">
                <a:latin typeface="Arial"/>
                <a:cs typeface="Arial"/>
              </a:rPr>
              <a:t> </a:t>
            </a:r>
            <a:r>
              <a:rPr lang="en-US" sz="2000" spc="-1" dirty="0">
                <a:latin typeface="Arial"/>
                <a:cs typeface="Arial"/>
              </a:rPr>
              <a:t>So we actually record the most jet events relative to storage usage</a:t>
            </a:r>
            <a:endParaRPr lang="en-US" sz="2000" strike="noStrike" spc="-1" dirty="0">
              <a:latin typeface="Arial"/>
              <a:cs typeface="Arial"/>
            </a:endParaRPr>
          </a:p>
        </p:txBody>
      </p:sp>
      <p:sp>
        <p:nvSpPr>
          <p:cNvPr id="197"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As shown here: using trigger level analysis results in an increase in the number of events recorded compared to traditional techniques at energies below 1Tev</a:t>
            </a:r>
            <a:endParaRPr lang="en-US" sz="2000" b="1" strike="noStrike" spc="-1" dirty="0">
              <a:latin typeface="Arial"/>
              <a:cs typeface="Arial"/>
            </a:endParaRPr>
          </a:p>
        </p:txBody>
      </p:sp>
      <p:sp>
        <p:nvSpPr>
          <p:cNvPr id="199"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PlaceHolder 1"/>
          <p:cNvSpPr>
            <a:spLocks noGrp="1"/>
          </p:cNvSpPr>
          <p:nvPr>
            <p:ph type="body"/>
          </p:nvPr>
        </p:nvSpPr>
        <p:spPr>
          <a:xfrm>
            <a:off x="685800" y="4400640"/>
            <a:ext cx="5484600" cy="3598560"/>
          </a:xfrm>
          <a:prstGeom prst="rect">
            <a:avLst/>
          </a:prstGeom>
        </p:spPr>
        <p:txBody>
          <a:bodyPr lIns="0" tIns="0" rIns="0" bIns="0"/>
          <a:lstStyle/>
          <a:p>
            <a:pPr marL="342900" indent="-342900">
              <a:buFont typeface="Arial"/>
              <a:buChar char="•"/>
            </a:pPr>
            <a:r>
              <a:rPr lang="en-US" sz="2000" spc="-1" dirty="0">
                <a:latin typeface="Arial"/>
                <a:cs typeface="Arial"/>
              </a:rPr>
              <a:t>From the 2016 dataset, this Trigger Level Analysis did not find any excess in the data</a:t>
            </a:r>
          </a:p>
          <a:p>
            <a:pPr marL="342900" indent="-342900">
              <a:buFont typeface="Arial"/>
              <a:buChar char="•"/>
            </a:pPr>
            <a:r>
              <a:rPr lang="en-US" sz="2000" spc="-1" dirty="0">
                <a:latin typeface="Arial"/>
                <a:cs typeface="Arial"/>
              </a:rPr>
              <a:t>Not finding a signal allows us to set constraints on models which involve these dark matter mediators</a:t>
            </a:r>
          </a:p>
          <a:p>
            <a:pPr marL="342900" indent="-342900">
              <a:buFont typeface="Arial"/>
              <a:buChar char="•"/>
            </a:pPr>
            <a:r>
              <a:rPr lang="en-US" sz="2000" spc="-1" dirty="0">
                <a:latin typeface="Arial"/>
                <a:cs typeface="Arial"/>
              </a:rPr>
              <a:t>And as shown here, with the 2016 dataset, the Trigger Level Analysis was able to push the constraints further</a:t>
            </a:r>
          </a:p>
        </p:txBody>
      </p:sp>
      <p:sp>
        <p:nvSpPr>
          <p:cNvPr id="201" name="CustomShape 2"/>
          <p:cNvSpPr/>
          <p:nvPr/>
        </p:nvSpPr>
        <p:spPr>
          <a:xfrm>
            <a:off x="3884760" y="8685360"/>
            <a:ext cx="2970000" cy="45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684213" y="1143000"/>
            <a:ext cx="5489575" cy="3086100"/>
          </a:xfrm>
          <a:prstGeom prst="rect">
            <a:avLst/>
          </a:prstGeom>
          <a:noFill/>
          <a:ln w="12700">
            <a:solidFill>
              <a:prstClr val="black"/>
            </a:solidFill>
          </a:ln>
        </p:spPr>
      </p:sp>
      <p:sp>
        <p:nvSpPr>
          <p:cNvPr id="3" name="Platshållare för anteckningar 2"/>
          <p:cNvSpPr>
            <a:spLocks noGrp="1"/>
          </p:cNvSpPr>
          <p:nvPr>
            <p:ph type="body" idx="1"/>
          </p:nvPr>
        </p:nvSpPr>
        <p:spPr/>
        <p:txBody>
          <a:bodyPr/>
          <a:lstStyle/>
          <a:p>
            <a:pPr marL="285750" indent="-285750">
              <a:buFont typeface="Arial"/>
              <a:buChar char="•"/>
            </a:pPr>
            <a:r>
              <a:rPr lang="en-US" dirty="0">
                <a:latin typeface="Calibri"/>
                <a:cs typeface="Calibri"/>
              </a:rPr>
              <a:t>Since TLA uses events that contain less information, this means that some methods used in the "regular" analysis will have to change</a:t>
            </a:r>
          </a:p>
          <a:p>
            <a:pPr marL="285750" indent="-285750">
              <a:buFont typeface="Arial"/>
              <a:buChar char="•"/>
            </a:pPr>
            <a:r>
              <a:rPr lang="en-US" dirty="0">
                <a:latin typeface="Calibri"/>
                <a:cs typeface="Calibri"/>
              </a:rPr>
              <a:t>An example of such a change is the Jet Calibration which is crucial for this analysis</a:t>
            </a:r>
          </a:p>
          <a:p>
            <a:pPr marL="285750" indent="-285750">
              <a:buFont typeface="Arial"/>
              <a:buChar char="•"/>
            </a:pPr>
            <a:r>
              <a:rPr lang="en-US" dirty="0">
                <a:latin typeface="Calibri"/>
                <a:cs typeface="Calibri"/>
              </a:rPr>
              <a:t>The Jet calibration is a chain of steps, each applying a different correction/calibration. This chain of calibration will make the observed jets represent the particle level event as close possible</a:t>
            </a:r>
          </a:p>
          <a:p>
            <a:pPr marL="285750" indent="-285750">
              <a:buFont typeface="Arial"/>
              <a:buChar char="•"/>
            </a:pPr>
            <a:r>
              <a:rPr lang="en-US" dirty="0">
                <a:latin typeface="Calibri"/>
                <a:cs typeface="Calibri"/>
              </a:rPr>
              <a:t>Here we have an example of the calibration chain used on the 2016 Dataset.</a:t>
            </a:r>
          </a:p>
          <a:p>
            <a:pPr marL="285750" indent="-285750">
              <a:buFont typeface="Arial"/>
              <a:buChar char="•"/>
            </a:pPr>
            <a:r>
              <a:rPr lang="en-US" dirty="0">
                <a:latin typeface="Calibri"/>
                <a:cs typeface="Calibri"/>
              </a:rPr>
              <a:t>The final step of this chain is the in-situ calibration. It uses data to derive calibration factors by balancing jets and better calibrated objects such as photons and Z bosons</a:t>
            </a:r>
          </a:p>
          <a:p>
            <a:pPr marL="742950" lvl="1" indent="-285750">
              <a:buFont typeface="Arial"/>
              <a:buChar char="•"/>
            </a:pPr>
            <a:r>
              <a:rPr lang="en-US" dirty="0">
                <a:latin typeface="Calibri"/>
                <a:cs typeface="Calibri"/>
              </a:rPr>
              <a:t>It is important to note, that this step naturally has less statistical precision than the TLA dataset</a:t>
            </a:r>
          </a:p>
          <a:p>
            <a:pPr marL="285750" indent="-285750">
              <a:buFont typeface="Arial"/>
              <a:buChar char="•"/>
            </a:pPr>
            <a:endParaRPr lang="en-US" dirty="0">
              <a:latin typeface="Calibri"/>
              <a:cs typeface="Calibri"/>
            </a:endParaRPr>
          </a:p>
        </p:txBody>
      </p:sp>
      <p:sp>
        <p:nvSpPr>
          <p:cNvPr id="4" name="Platshållare för bildnummer 3"/>
          <p:cNvSpPr>
            <a:spLocks noGrp="1"/>
          </p:cNvSpPr>
          <p:nvPr>
            <p:ph type="sldNum"/>
          </p:nvPr>
        </p:nvSpPr>
        <p:spPr/>
        <p:txBody>
          <a:bodyPr/>
          <a:lstStyle/>
          <a:p>
            <a:pPr algn="r"/>
            <a:fld id="{88FACA42-AEE9-40F2-B783-CD370F44E8E3}" type="slidenum">
              <a:rPr lang="en-US" sz="1400" b="0" strike="noStrike" spc="-1">
                <a:solidFill>
                  <a:srgbClr val="000000"/>
                </a:solidFill>
                <a:uFill>
                  <a:solidFill>
                    <a:srgbClr val="FFFFFF"/>
                  </a:solidFill>
                </a:uFill>
                <a:latin typeface="Times New Roman"/>
              </a:rPr>
              <a:t>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104256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608400" y="16002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608400" y="36720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1"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2" name="PlaceHolder 4"/>
          <p:cNvSpPr>
            <a:spLocks noGrp="1"/>
          </p:cNvSpPr>
          <p:nvPr>
            <p:ph type="body"/>
          </p:nvPr>
        </p:nvSpPr>
        <p:spPr>
          <a:xfrm>
            <a:off x="622116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3" name="PlaceHolder 5"/>
          <p:cNvSpPr>
            <a:spLocks noGrp="1"/>
          </p:cNvSpPr>
          <p:nvPr>
            <p:ph type="body"/>
          </p:nvPr>
        </p:nvSpPr>
        <p:spPr>
          <a:xfrm>
            <a:off x="60840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5" name="PlaceHolder 2"/>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6" name="PlaceHolder 3"/>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7" name="Bildobjekt 36"/>
          <p:cNvPicPr/>
          <p:nvPr/>
        </p:nvPicPr>
        <p:blipFill>
          <a:blip r:embed="rId2"/>
          <a:stretch/>
        </p:blipFill>
        <p:spPr>
          <a:xfrm>
            <a:off x="3599640" y="1599840"/>
            <a:ext cx="4970880" cy="3966120"/>
          </a:xfrm>
          <a:prstGeom prst="rect">
            <a:avLst/>
          </a:prstGeom>
          <a:ln>
            <a:noFill/>
          </a:ln>
        </p:spPr>
      </p:pic>
      <p:pic>
        <p:nvPicPr>
          <p:cNvPr id="38" name="Bildobjekt 37"/>
          <p:cNvPicPr/>
          <p:nvPr/>
        </p:nvPicPr>
        <p:blipFill>
          <a:blip r:embed="rId2"/>
          <a:stretch/>
        </p:blipFill>
        <p:spPr>
          <a:xfrm>
            <a:off x="3599640" y="1599840"/>
            <a:ext cx="4970880" cy="396612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r large images">
    <p:spTree>
      <p:nvGrpSpPr>
        <p:cNvPr id="1" name=""/>
        <p:cNvGrpSpPr/>
        <p:nvPr/>
      </p:nvGrpSpPr>
      <p:grpSpPr>
        <a:xfrm>
          <a:off x="0" y="0"/>
          <a:ext cx="0" cy="0"/>
          <a:chOff x="0" y="0"/>
          <a:chExt cx="0" cy="0"/>
        </a:xfrm>
      </p:grpSpPr>
      <p:sp>
        <p:nvSpPr>
          <p:cNvPr id="4" name="Platshållare för bild 3"/>
          <p:cNvSpPr>
            <a:spLocks noGrp="1"/>
          </p:cNvSpPr>
          <p:nvPr>
            <p:ph type="pic" sz="quarter" idx="10" hasCustomPrompt="1"/>
          </p:nvPr>
        </p:nvSpPr>
        <p:spPr>
          <a:xfrm>
            <a:off x="180975" y="177798"/>
            <a:ext cx="11804649" cy="6480175"/>
          </a:xfrm>
          <a:solidFill>
            <a:schemeClr val="bg1"/>
          </a:solidFill>
        </p:spPr>
        <p:txBody>
          <a:bodyPr/>
          <a:lstStyle>
            <a:lvl1pPr marL="0" marR="0" indent="0" algn="l" defTabSz="457200" rtl="0" eaLnBrk="1" fontAlgn="auto" latinLnBrk="0" hangingPunct="1">
              <a:lnSpc>
                <a:spcPct val="100000"/>
              </a:lnSpc>
              <a:spcBef>
                <a:spcPct val="20000"/>
              </a:spcBef>
              <a:spcAft>
                <a:spcPts val="0"/>
              </a:spcAft>
              <a:buClr>
                <a:schemeClr val="tx2"/>
              </a:buClr>
              <a:buSzTx/>
              <a:buFontTx/>
              <a:buNone/>
              <a:tabLst/>
              <a:defRPr/>
            </a:lvl1pPr>
          </a:lstStyle>
          <a:p>
            <a:r>
              <a:rPr lang="en-GB" noProof="0"/>
              <a:t>Drag and drop your picture here, or click the icon to place it</a:t>
            </a:r>
          </a:p>
        </p:txBody>
      </p:sp>
    </p:spTree>
    <p:extLst>
      <p:ext uri="{BB962C8B-B14F-4D97-AF65-F5344CB8AC3E}">
        <p14:creationId xmlns:p14="http://schemas.microsoft.com/office/powerpoint/2010/main" val="116103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5" name="PlaceHolder 2"/>
          <p:cNvSpPr>
            <a:spLocks noGrp="1"/>
          </p:cNvSpPr>
          <p:nvPr>
            <p:ph type="subTitle"/>
          </p:nvPr>
        </p:nvSpPr>
        <p:spPr>
          <a:xfrm>
            <a:off x="608400" y="1600200"/>
            <a:ext cx="10953720" cy="396612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7" name="PlaceHolder 2"/>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9" name="PlaceHolder 2"/>
          <p:cNvSpPr>
            <a:spLocks noGrp="1"/>
          </p:cNvSpPr>
          <p:nvPr>
            <p:ph type="body"/>
          </p:nvPr>
        </p:nvSpPr>
        <p:spPr>
          <a:xfrm>
            <a:off x="60840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0" name="PlaceHolder 3"/>
          <p:cNvSpPr>
            <a:spLocks noGrp="1"/>
          </p:cNvSpPr>
          <p:nvPr>
            <p:ph type="body"/>
          </p:nvPr>
        </p:nvSpPr>
        <p:spPr>
          <a:xfrm>
            <a:off x="622116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608400" y="272520"/>
            <a:ext cx="10953720" cy="529272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608400" y="1600200"/>
            <a:ext cx="10953720" cy="396612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4"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5" name="PlaceHolder 3"/>
          <p:cNvSpPr>
            <a:spLocks noGrp="1"/>
          </p:cNvSpPr>
          <p:nvPr>
            <p:ph type="body"/>
          </p:nvPr>
        </p:nvSpPr>
        <p:spPr>
          <a:xfrm>
            <a:off x="60840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6" name="PlaceHolder 4"/>
          <p:cNvSpPr>
            <a:spLocks noGrp="1"/>
          </p:cNvSpPr>
          <p:nvPr>
            <p:ph type="body"/>
          </p:nvPr>
        </p:nvSpPr>
        <p:spPr>
          <a:xfrm>
            <a:off x="622116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60840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59"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0" name="PlaceHolder 4"/>
          <p:cNvSpPr>
            <a:spLocks noGrp="1"/>
          </p:cNvSpPr>
          <p:nvPr>
            <p:ph type="body"/>
          </p:nvPr>
        </p:nvSpPr>
        <p:spPr>
          <a:xfrm>
            <a:off x="622116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2"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3"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4" name="PlaceHolder 4"/>
          <p:cNvSpPr>
            <a:spLocks noGrp="1"/>
          </p:cNvSpPr>
          <p:nvPr>
            <p:ph type="body"/>
          </p:nvPr>
        </p:nvSpPr>
        <p:spPr>
          <a:xfrm>
            <a:off x="608400" y="36720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6" name="PlaceHolder 2"/>
          <p:cNvSpPr>
            <a:spLocks noGrp="1"/>
          </p:cNvSpPr>
          <p:nvPr>
            <p:ph type="body"/>
          </p:nvPr>
        </p:nvSpPr>
        <p:spPr>
          <a:xfrm>
            <a:off x="608400" y="16002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67" name="PlaceHolder 3"/>
          <p:cNvSpPr>
            <a:spLocks noGrp="1"/>
          </p:cNvSpPr>
          <p:nvPr>
            <p:ph type="body"/>
          </p:nvPr>
        </p:nvSpPr>
        <p:spPr>
          <a:xfrm>
            <a:off x="608400" y="36720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622116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2" name="PlaceHolder 5"/>
          <p:cNvSpPr>
            <a:spLocks noGrp="1"/>
          </p:cNvSpPr>
          <p:nvPr>
            <p:ph type="body"/>
          </p:nvPr>
        </p:nvSpPr>
        <p:spPr>
          <a:xfrm>
            <a:off x="60840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74" name="PlaceHolder 2"/>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75" name="PlaceHolder 3"/>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76" name="Bildobjekt 75"/>
          <p:cNvPicPr/>
          <p:nvPr/>
        </p:nvPicPr>
        <p:blipFill>
          <a:blip r:embed="rId2"/>
          <a:stretch/>
        </p:blipFill>
        <p:spPr>
          <a:xfrm>
            <a:off x="3599640" y="1599840"/>
            <a:ext cx="4970880" cy="3966120"/>
          </a:xfrm>
          <a:prstGeom prst="rect">
            <a:avLst/>
          </a:prstGeom>
          <a:ln>
            <a:noFill/>
          </a:ln>
        </p:spPr>
      </p:pic>
      <p:pic>
        <p:nvPicPr>
          <p:cNvPr id="77" name="Bildobjekt 76"/>
          <p:cNvPicPr/>
          <p:nvPr/>
        </p:nvPicPr>
        <p:blipFill>
          <a:blip r:embed="rId2"/>
          <a:stretch/>
        </p:blipFill>
        <p:spPr>
          <a:xfrm>
            <a:off x="3599640" y="1599840"/>
            <a:ext cx="4970880" cy="3966120"/>
          </a:xfrm>
          <a:prstGeom prst="rect">
            <a:avLst/>
          </a:prstGeom>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6" name="PlaceHolder 2"/>
          <p:cNvSpPr>
            <a:spLocks noGrp="1"/>
          </p:cNvSpPr>
          <p:nvPr>
            <p:ph type="subTitle"/>
          </p:nvPr>
        </p:nvSpPr>
        <p:spPr>
          <a:xfrm>
            <a:off x="608400" y="1600200"/>
            <a:ext cx="10953720" cy="396612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8" name="PlaceHolder 2"/>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90" name="PlaceHolder 2"/>
          <p:cNvSpPr>
            <a:spLocks noGrp="1"/>
          </p:cNvSpPr>
          <p:nvPr>
            <p:ph type="body"/>
          </p:nvPr>
        </p:nvSpPr>
        <p:spPr>
          <a:xfrm>
            <a:off x="60840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1" name="PlaceHolder 3"/>
          <p:cNvSpPr>
            <a:spLocks noGrp="1"/>
          </p:cNvSpPr>
          <p:nvPr>
            <p:ph type="body"/>
          </p:nvPr>
        </p:nvSpPr>
        <p:spPr>
          <a:xfrm>
            <a:off x="622116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608400" y="272520"/>
            <a:ext cx="10953720" cy="529272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95"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6" name="PlaceHolder 3"/>
          <p:cNvSpPr>
            <a:spLocks noGrp="1"/>
          </p:cNvSpPr>
          <p:nvPr>
            <p:ph type="body"/>
          </p:nvPr>
        </p:nvSpPr>
        <p:spPr>
          <a:xfrm>
            <a:off x="60840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7" name="PlaceHolder 4"/>
          <p:cNvSpPr>
            <a:spLocks noGrp="1"/>
          </p:cNvSpPr>
          <p:nvPr>
            <p:ph type="body"/>
          </p:nvPr>
        </p:nvSpPr>
        <p:spPr>
          <a:xfrm>
            <a:off x="622116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99" name="PlaceHolder 2"/>
          <p:cNvSpPr>
            <a:spLocks noGrp="1"/>
          </p:cNvSpPr>
          <p:nvPr>
            <p:ph type="body"/>
          </p:nvPr>
        </p:nvSpPr>
        <p:spPr>
          <a:xfrm>
            <a:off x="60840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0"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1" name="PlaceHolder 4"/>
          <p:cNvSpPr>
            <a:spLocks noGrp="1"/>
          </p:cNvSpPr>
          <p:nvPr>
            <p:ph type="body"/>
          </p:nvPr>
        </p:nvSpPr>
        <p:spPr>
          <a:xfrm>
            <a:off x="622116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3"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4"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5" name="PlaceHolder 4"/>
          <p:cNvSpPr>
            <a:spLocks noGrp="1"/>
          </p:cNvSpPr>
          <p:nvPr>
            <p:ph type="body"/>
          </p:nvPr>
        </p:nvSpPr>
        <p:spPr>
          <a:xfrm>
            <a:off x="608400" y="36720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7" name="PlaceHolder 2"/>
          <p:cNvSpPr>
            <a:spLocks noGrp="1"/>
          </p:cNvSpPr>
          <p:nvPr>
            <p:ph type="body"/>
          </p:nvPr>
        </p:nvSpPr>
        <p:spPr>
          <a:xfrm>
            <a:off x="608400" y="16002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08" name="PlaceHolder 3"/>
          <p:cNvSpPr>
            <a:spLocks noGrp="1"/>
          </p:cNvSpPr>
          <p:nvPr>
            <p:ph type="body"/>
          </p:nvPr>
        </p:nvSpPr>
        <p:spPr>
          <a:xfrm>
            <a:off x="608400" y="36720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10"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1"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2" name="PlaceHolder 4"/>
          <p:cNvSpPr>
            <a:spLocks noGrp="1"/>
          </p:cNvSpPr>
          <p:nvPr>
            <p:ph type="body"/>
          </p:nvPr>
        </p:nvSpPr>
        <p:spPr>
          <a:xfrm>
            <a:off x="622116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3" name="PlaceHolder 5"/>
          <p:cNvSpPr>
            <a:spLocks noGrp="1"/>
          </p:cNvSpPr>
          <p:nvPr>
            <p:ph type="body"/>
          </p:nvPr>
        </p:nvSpPr>
        <p:spPr>
          <a:xfrm>
            <a:off x="60840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15" name="PlaceHolder 2"/>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6" name="PlaceHolder 3"/>
          <p:cNvSpPr>
            <a:spLocks noGrp="1"/>
          </p:cNvSpPr>
          <p:nvPr>
            <p:ph type="body"/>
          </p:nvPr>
        </p:nvSpPr>
        <p:spPr>
          <a:xfrm>
            <a:off x="608400" y="1600200"/>
            <a:ext cx="1095372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117" name="Bildobjekt 116"/>
          <p:cNvPicPr/>
          <p:nvPr/>
        </p:nvPicPr>
        <p:blipFill>
          <a:blip r:embed="rId2"/>
          <a:stretch/>
        </p:blipFill>
        <p:spPr>
          <a:xfrm>
            <a:off x="3599640" y="1599840"/>
            <a:ext cx="4970880" cy="3966120"/>
          </a:xfrm>
          <a:prstGeom prst="rect">
            <a:avLst/>
          </a:prstGeom>
          <a:ln>
            <a:noFill/>
          </a:ln>
        </p:spPr>
      </p:pic>
      <p:pic>
        <p:nvPicPr>
          <p:cNvPr id="118" name="Bildobjekt 117"/>
          <p:cNvPicPr/>
          <p:nvPr/>
        </p:nvPicPr>
        <p:blipFill>
          <a:blip r:embed="rId2"/>
          <a:stretch/>
        </p:blipFill>
        <p:spPr>
          <a:xfrm>
            <a:off x="3599640" y="1599840"/>
            <a:ext cx="4970880" cy="3966120"/>
          </a:xfrm>
          <a:prstGeom prst="rect">
            <a:avLst/>
          </a:prstGeom>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2" name="Rektangel 1"/>
          <p:cNvSpPr/>
          <p:nvPr userDrawn="1"/>
        </p:nvSpPr>
        <p:spPr>
          <a:xfrm>
            <a:off x="380999" y="381001"/>
            <a:ext cx="11604625" cy="62769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pic>
        <p:nvPicPr>
          <p:cNvPr id="5" name="Bildobjekt 4" descr="LundUniversity_C2line RGB 150.png"/>
          <p:cNvPicPr>
            <a:picLocks noChangeAspect="1"/>
          </p:cNvPicPr>
          <p:nvPr userDrawn="1"/>
        </p:nvPicPr>
        <p:blipFill>
          <a:blip r:embed="rId2"/>
          <a:stretch>
            <a:fillRect/>
          </a:stretch>
        </p:blipFill>
        <p:spPr>
          <a:xfrm>
            <a:off x="4489450" y="1112256"/>
            <a:ext cx="3207776" cy="4285244"/>
          </a:xfrm>
          <a:prstGeom prst="rect">
            <a:avLst/>
          </a:prstGeom>
        </p:spPr>
      </p:pic>
    </p:spTree>
    <p:extLst>
      <p:ext uri="{BB962C8B-B14F-4D97-AF65-F5344CB8AC3E}">
        <p14:creationId xmlns:p14="http://schemas.microsoft.com/office/powerpoint/2010/main" val="2597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60840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1" name="PlaceHolder 3"/>
          <p:cNvSpPr>
            <a:spLocks noGrp="1"/>
          </p:cNvSpPr>
          <p:nvPr>
            <p:ph type="body"/>
          </p:nvPr>
        </p:nvSpPr>
        <p:spPr>
          <a:xfrm>
            <a:off x="622116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8400" y="272520"/>
            <a:ext cx="10953720" cy="529272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6" name="PlaceHolder 3"/>
          <p:cNvSpPr>
            <a:spLocks noGrp="1"/>
          </p:cNvSpPr>
          <p:nvPr>
            <p:ph type="body"/>
          </p:nvPr>
        </p:nvSpPr>
        <p:spPr>
          <a:xfrm>
            <a:off x="60840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7" name="PlaceHolder 4"/>
          <p:cNvSpPr>
            <a:spLocks noGrp="1"/>
          </p:cNvSpPr>
          <p:nvPr>
            <p:ph type="body"/>
          </p:nvPr>
        </p:nvSpPr>
        <p:spPr>
          <a:xfrm>
            <a:off x="622116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608400" y="1600200"/>
            <a:ext cx="5345280" cy="396612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0"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1" name="PlaceHolder 4"/>
          <p:cNvSpPr>
            <a:spLocks noGrp="1"/>
          </p:cNvSpPr>
          <p:nvPr>
            <p:ph type="body"/>
          </p:nvPr>
        </p:nvSpPr>
        <p:spPr>
          <a:xfrm>
            <a:off x="6221160" y="36720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8400" y="272520"/>
            <a:ext cx="10953720" cy="114156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60840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4" name="PlaceHolder 3"/>
          <p:cNvSpPr>
            <a:spLocks noGrp="1"/>
          </p:cNvSpPr>
          <p:nvPr>
            <p:ph type="body"/>
          </p:nvPr>
        </p:nvSpPr>
        <p:spPr>
          <a:xfrm>
            <a:off x="6221160" y="1600200"/>
            <a:ext cx="534528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5" name="PlaceHolder 4"/>
          <p:cNvSpPr>
            <a:spLocks noGrp="1"/>
          </p:cNvSpPr>
          <p:nvPr>
            <p:ph type="body"/>
          </p:nvPr>
        </p:nvSpPr>
        <p:spPr>
          <a:xfrm>
            <a:off x="608400" y="3672000"/>
            <a:ext cx="10953720" cy="189180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image" Target="../media/image2.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1.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Bildobjekt 6"/>
          <p:cNvPicPr/>
          <p:nvPr/>
        </p:nvPicPr>
        <p:blipFill>
          <a:blip r:embed="rId15"/>
          <a:stretch/>
        </p:blipFill>
        <p:spPr>
          <a:xfrm>
            <a:off x="-72000" y="-72000"/>
            <a:ext cx="12308400" cy="6982200"/>
          </a:xfrm>
          <a:prstGeom prst="rect">
            <a:avLst/>
          </a:prstGeom>
          <a:ln>
            <a:noFill/>
          </a:ln>
        </p:spPr>
      </p:pic>
      <p:sp>
        <p:nvSpPr>
          <p:cNvPr id="6" name="Line 1"/>
          <p:cNvSpPr/>
          <p:nvPr/>
        </p:nvSpPr>
        <p:spPr>
          <a:xfrm>
            <a:off x="898200" y="1499040"/>
            <a:ext cx="10366560" cy="360"/>
          </a:xfrm>
          <a:prstGeom prst="line">
            <a:avLst/>
          </a:prstGeom>
          <a:ln w="9360">
            <a:solidFill>
              <a:srgbClr val="9C6114"/>
            </a:solidFill>
            <a:round/>
          </a:ln>
        </p:spPr>
        <p:style>
          <a:lnRef idx="0">
            <a:scrgbClr r="0" g="0" b="0"/>
          </a:lnRef>
          <a:fillRef idx="0">
            <a:scrgbClr r="0" g="0" b="0"/>
          </a:fillRef>
          <a:effectRef idx="0">
            <a:scrgbClr r="0" g="0" b="0"/>
          </a:effectRef>
          <a:fontRef idx="minor"/>
        </p:style>
      </p:sp>
      <p:pic>
        <p:nvPicPr>
          <p:cNvPr id="2" name="Bildobjekt 10"/>
          <p:cNvPicPr/>
          <p:nvPr/>
        </p:nvPicPr>
        <p:blipFill>
          <a:blip r:embed="rId16"/>
          <a:stretch/>
        </p:blipFill>
        <p:spPr>
          <a:xfrm>
            <a:off x="10969200" y="5541480"/>
            <a:ext cx="707040" cy="945000"/>
          </a:xfrm>
          <a:prstGeom prst="rect">
            <a:avLst/>
          </a:prstGeom>
          <a:ln>
            <a:noFill/>
          </a:ln>
        </p:spPr>
      </p:pic>
      <p:sp>
        <p:nvSpPr>
          <p:cNvPr id="3" name="PlaceHolder 2"/>
          <p:cNvSpPr>
            <a:spLocks noGrp="1"/>
          </p:cNvSpPr>
          <p:nvPr>
            <p:ph type="title"/>
          </p:nvPr>
        </p:nvSpPr>
        <p:spPr>
          <a:xfrm>
            <a:off x="608400" y="272520"/>
            <a:ext cx="10953720" cy="114156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4" name="PlaceHolder 3"/>
          <p:cNvSpPr>
            <a:spLocks noGrp="1"/>
          </p:cNvSpPr>
          <p:nvPr>
            <p:ph type="body"/>
          </p:nvPr>
        </p:nvSpPr>
        <p:spPr>
          <a:xfrm>
            <a:off x="608400" y="1600200"/>
            <a:ext cx="10953720" cy="396612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9" name="Bildobjekt 6"/>
          <p:cNvPicPr/>
          <p:nvPr/>
        </p:nvPicPr>
        <p:blipFill>
          <a:blip r:embed="rId14"/>
          <a:stretch/>
        </p:blipFill>
        <p:spPr>
          <a:xfrm>
            <a:off x="-72000" y="-72000"/>
            <a:ext cx="12308400" cy="6982200"/>
          </a:xfrm>
          <a:prstGeom prst="rect">
            <a:avLst/>
          </a:prstGeom>
          <a:ln>
            <a:noFill/>
          </a:ln>
        </p:spPr>
      </p:pic>
      <p:sp>
        <p:nvSpPr>
          <p:cNvPr id="40" name="Line 1"/>
          <p:cNvSpPr/>
          <p:nvPr/>
        </p:nvSpPr>
        <p:spPr>
          <a:xfrm>
            <a:off x="898200" y="1499040"/>
            <a:ext cx="10366560" cy="360"/>
          </a:xfrm>
          <a:prstGeom prst="line">
            <a:avLst/>
          </a:prstGeom>
          <a:ln w="9360">
            <a:solidFill>
              <a:srgbClr val="9C6114"/>
            </a:solidFill>
            <a:round/>
          </a:ln>
        </p:spPr>
        <p:style>
          <a:lnRef idx="0">
            <a:scrgbClr r="0" g="0" b="0"/>
          </a:lnRef>
          <a:fillRef idx="0">
            <a:scrgbClr r="0" g="0" b="0"/>
          </a:fillRef>
          <a:effectRef idx="0">
            <a:scrgbClr r="0" g="0" b="0"/>
          </a:effectRef>
          <a:fontRef idx="minor"/>
        </p:style>
      </p:sp>
      <p:pic>
        <p:nvPicPr>
          <p:cNvPr id="41" name="Bildobjekt 10"/>
          <p:cNvPicPr/>
          <p:nvPr/>
        </p:nvPicPr>
        <p:blipFill>
          <a:blip r:embed="rId15"/>
          <a:stretch/>
        </p:blipFill>
        <p:spPr>
          <a:xfrm>
            <a:off x="10969200" y="5541480"/>
            <a:ext cx="707040" cy="945000"/>
          </a:xfrm>
          <a:prstGeom prst="rect">
            <a:avLst/>
          </a:prstGeom>
          <a:ln>
            <a:noFill/>
          </a:ln>
        </p:spPr>
      </p:pic>
      <p:sp>
        <p:nvSpPr>
          <p:cNvPr id="42" name="PlaceHolder 2"/>
          <p:cNvSpPr>
            <a:spLocks noGrp="1"/>
          </p:cNvSpPr>
          <p:nvPr>
            <p:ph type="title"/>
          </p:nvPr>
        </p:nvSpPr>
        <p:spPr>
          <a:xfrm>
            <a:off x="608400" y="272520"/>
            <a:ext cx="10953720" cy="114156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43" name="PlaceHolder 3"/>
          <p:cNvSpPr>
            <a:spLocks noGrp="1"/>
          </p:cNvSpPr>
          <p:nvPr>
            <p:ph type="body"/>
          </p:nvPr>
        </p:nvSpPr>
        <p:spPr>
          <a:xfrm>
            <a:off x="608400" y="1600200"/>
            <a:ext cx="10953720" cy="396612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8" name="Bildobjekt 6"/>
          <p:cNvPicPr/>
          <p:nvPr/>
        </p:nvPicPr>
        <p:blipFill>
          <a:blip r:embed="rId15"/>
          <a:stretch/>
        </p:blipFill>
        <p:spPr>
          <a:xfrm>
            <a:off x="-72000" y="-72000"/>
            <a:ext cx="12308400" cy="6982200"/>
          </a:xfrm>
          <a:prstGeom prst="rect">
            <a:avLst/>
          </a:prstGeom>
          <a:ln>
            <a:noFill/>
          </a:ln>
        </p:spPr>
      </p:pic>
      <p:sp>
        <p:nvSpPr>
          <p:cNvPr id="79" name="Line 1"/>
          <p:cNvSpPr/>
          <p:nvPr/>
        </p:nvSpPr>
        <p:spPr>
          <a:xfrm>
            <a:off x="898200" y="1499040"/>
            <a:ext cx="10366560" cy="360"/>
          </a:xfrm>
          <a:prstGeom prst="line">
            <a:avLst/>
          </a:prstGeom>
          <a:ln w="9360">
            <a:solidFill>
              <a:srgbClr val="9C6114"/>
            </a:solidFill>
            <a:round/>
          </a:ln>
        </p:spPr>
        <p:style>
          <a:lnRef idx="0">
            <a:scrgbClr r="0" g="0" b="0"/>
          </a:lnRef>
          <a:fillRef idx="0">
            <a:scrgbClr r="0" g="0" b="0"/>
          </a:fillRef>
          <a:effectRef idx="0">
            <a:scrgbClr r="0" g="0" b="0"/>
          </a:effectRef>
          <a:fontRef idx="minor"/>
        </p:style>
      </p:sp>
      <p:pic>
        <p:nvPicPr>
          <p:cNvPr id="80" name="Bildobjekt 10"/>
          <p:cNvPicPr/>
          <p:nvPr/>
        </p:nvPicPr>
        <p:blipFill>
          <a:blip r:embed="rId16"/>
          <a:stretch/>
        </p:blipFill>
        <p:spPr>
          <a:xfrm>
            <a:off x="10969200" y="5541480"/>
            <a:ext cx="707040" cy="945000"/>
          </a:xfrm>
          <a:prstGeom prst="rect">
            <a:avLst/>
          </a:prstGeom>
          <a:ln>
            <a:noFill/>
          </a:ln>
        </p:spPr>
      </p:pic>
      <p:sp>
        <p:nvSpPr>
          <p:cNvPr id="81" name="CustomShape 2"/>
          <p:cNvSpPr/>
          <p:nvPr/>
        </p:nvSpPr>
        <p:spPr>
          <a:xfrm>
            <a:off x="380880" y="380880"/>
            <a:ext cx="11602800" cy="6275160"/>
          </a:xfrm>
          <a:prstGeom prst="rect">
            <a:avLst/>
          </a:prstGeom>
          <a:no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pic>
        <p:nvPicPr>
          <p:cNvPr id="82" name="Bildobjekt 4"/>
          <p:cNvPicPr/>
          <p:nvPr/>
        </p:nvPicPr>
        <p:blipFill>
          <a:blip r:embed="rId16"/>
          <a:stretch/>
        </p:blipFill>
        <p:spPr>
          <a:xfrm>
            <a:off x="4489560" y="1112400"/>
            <a:ext cx="3205800" cy="4283280"/>
          </a:xfrm>
          <a:prstGeom prst="rect">
            <a:avLst/>
          </a:prstGeom>
          <a:ln>
            <a:noFill/>
          </a:ln>
        </p:spPr>
      </p:pic>
      <p:sp>
        <p:nvSpPr>
          <p:cNvPr id="83" name="PlaceHolder 3"/>
          <p:cNvSpPr>
            <a:spLocks noGrp="1"/>
          </p:cNvSpPr>
          <p:nvPr>
            <p:ph type="title"/>
          </p:nvPr>
        </p:nvSpPr>
        <p:spPr>
          <a:xfrm>
            <a:off x="608400" y="272520"/>
            <a:ext cx="10953720" cy="114156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84" name="PlaceHolder 4"/>
          <p:cNvSpPr>
            <a:spLocks noGrp="1"/>
          </p:cNvSpPr>
          <p:nvPr>
            <p:ph type="body"/>
          </p:nvPr>
        </p:nvSpPr>
        <p:spPr>
          <a:xfrm>
            <a:off x="608400" y="1600200"/>
            <a:ext cx="10953720" cy="396612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2.tif"/></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Bildobjekt 2"/>
          <p:cNvPicPr/>
          <p:nvPr/>
        </p:nvPicPr>
        <p:blipFill>
          <a:blip r:embed="rId3"/>
          <a:srcRect l="-636" t="20680" r="-220" b="4247"/>
          <a:stretch/>
        </p:blipFill>
        <p:spPr>
          <a:xfrm>
            <a:off x="12600" y="50760"/>
            <a:ext cx="12086280" cy="6728040"/>
          </a:xfrm>
          <a:prstGeom prst="rect">
            <a:avLst/>
          </a:prstGeom>
          <a:ln>
            <a:noFill/>
          </a:ln>
        </p:spPr>
      </p:pic>
      <p:sp>
        <p:nvSpPr>
          <p:cNvPr id="2" name="Rektangel 1">
            <a:extLst>
              <a:ext uri="{FF2B5EF4-FFF2-40B4-BE49-F238E27FC236}">
                <a16:creationId xmlns:a16="http://schemas.microsoft.com/office/drawing/2014/main" id="{03DE05DC-419B-4440-AD35-401CC5D5B8FA}"/>
              </a:ext>
            </a:extLst>
          </p:cNvPr>
          <p:cNvSpPr/>
          <p:nvPr/>
        </p:nvSpPr>
        <p:spPr>
          <a:xfrm>
            <a:off x="4200702" y="1502740"/>
            <a:ext cx="7967773" cy="2018907"/>
          </a:xfrm>
          <a:prstGeom prst="rect">
            <a:avLst/>
          </a:prstGeom>
          <a:solidFill>
            <a:schemeClr val="bg1"/>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5" name="CustomShape 1"/>
          <p:cNvSpPr/>
          <p:nvPr/>
        </p:nvSpPr>
        <p:spPr>
          <a:xfrm>
            <a:off x="4251407" y="1507179"/>
            <a:ext cx="7907375" cy="1746141"/>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t"/>
          <a:lstStyle/>
          <a:p>
            <a:r>
              <a:rPr lang="en-US" sz="4000" b="0" strike="noStrike" spc="-1" dirty="0">
                <a:solidFill>
                  <a:srgbClr val="9C6114"/>
                </a:solidFill>
                <a:uFill>
                  <a:solidFill>
                    <a:srgbClr val="FFFFFF"/>
                  </a:solidFill>
                </a:uFill>
                <a:latin typeface="Times New Roman"/>
                <a:ea typeface="DejaVu Sans"/>
                <a:cs typeface="Times New Roman"/>
              </a:rPr>
              <a:t>Searching for </a:t>
            </a:r>
            <a:r>
              <a:rPr lang="en-US" sz="4000" spc="-1" dirty="0">
                <a:solidFill>
                  <a:srgbClr val="9C6114"/>
                </a:solidFill>
                <a:uFill>
                  <a:solidFill>
                    <a:srgbClr val="FFFFFF"/>
                  </a:solidFill>
                </a:uFill>
                <a:latin typeface="Times New Roman"/>
                <a:ea typeface="DejaVu Sans"/>
                <a:cs typeface="Times New Roman"/>
              </a:rPr>
              <a:t>Low-mass Resonances </a:t>
            </a:r>
            <a:r>
              <a:rPr lang="en-US" sz="4000" b="0" strike="noStrike" spc="-1" dirty="0">
                <a:solidFill>
                  <a:srgbClr val="9C6114"/>
                </a:solidFill>
                <a:uFill>
                  <a:solidFill>
                    <a:srgbClr val="FFFFFF"/>
                  </a:solidFill>
                </a:uFill>
                <a:latin typeface="Times New Roman"/>
                <a:ea typeface="DejaVu Sans"/>
                <a:cs typeface="Times New Roman"/>
              </a:rPr>
              <a:t>with </a:t>
            </a:r>
            <a:r>
              <a:rPr lang="en-US" sz="4000" spc="-1" dirty="0">
                <a:solidFill>
                  <a:srgbClr val="9C6114"/>
                </a:solidFill>
                <a:uFill>
                  <a:solidFill>
                    <a:srgbClr val="FFFFFF"/>
                  </a:solidFill>
                </a:uFill>
                <a:latin typeface="Times New Roman"/>
                <a:ea typeface="DejaVu Sans"/>
                <a:cs typeface="Times New Roman"/>
              </a:rPr>
              <a:t>Trigger-level</a:t>
            </a:r>
            <a:r>
              <a:rPr lang="en-US" sz="4000" b="0" strike="noStrike" spc="-1" dirty="0">
                <a:solidFill>
                  <a:srgbClr val="9C6114"/>
                </a:solidFill>
                <a:uFill>
                  <a:solidFill>
                    <a:srgbClr val="FFFFFF"/>
                  </a:solidFill>
                </a:uFill>
                <a:latin typeface="Times New Roman"/>
                <a:ea typeface="DejaVu Sans"/>
                <a:cs typeface="Times New Roman"/>
              </a:rPr>
              <a:t> </a:t>
            </a:r>
            <a:r>
              <a:rPr lang="en-US" sz="4000" spc="-1" dirty="0">
                <a:solidFill>
                  <a:srgbClr val="9C6114"/>
                </a:solidFill>
                <a:uFill>
                  <a:solidFill>
                    <a:srgbClr val="FFFFFF"/>
                  </a:solidFill>
                </a:uFill>
                <a:latin typeface="Times New Roman"/>
                <a:ea typeface="DejaVu Sans"/>
                <a:cs typeface="Times New Roman"/>
              </a:rPr>
              <a:t>Jets</a:t>
            </a:r>
            <a:r>
              <a:rPr lang="en-US" sz="4000" b="0" strike="noStrike" spc="-1" dirty="0">
                <a:solidFill>
                  <a:srgbClr val="9C6114"/>
                </a:solidFill>
                <a:uFill>
                  <a:solidFill>
                    <a:srgbClr val="FFFFFF"/>
                  </a:solidFill>
                </a:uFill>
                <a:latin typeface="Times New Roman"/>
                <a:ea typeface="DejaVu Sans"/>
                <a:cs typeface="Times New Roman"/>
              </a:rPr>
              <a:t> at ATLAS</a:t>
            </a:r>
            <a:endParaRPr lang="en-US" sz="1800" b="0" strike="noStrike" spc="-1" dirty="0">
              <a:solidFill>
                <a:srgbClr val="000000"/>
              </a:solidFill>
              <a:latin typeface="Times New Roman"/>
              <a:cs typeface="Times New Roman"/>
            </a:endParaRPr>
          </a:p>
        </p:txBody>
      </p:sp>
      <p:sp>
        <p:nvSpPr>
          <p:cNvPr id="127" name="CustomShape 3"/>
          <p:cNvSpPr/>
          <p:nvPr/>
        </p:nvSpPr>
        <p:spPr>
          <a:xfrm>
            <a:off x="4380120" y="2848320"/>
            <a:ext cx="7489080" cy="210240"/>
          </a:xfrm>
          <a:prstGeom prst="rect">
            <a:avLst/>
          </a:prstGeom>
          <a:noFill/>
          <a:ln>
            <a:noFill/>
          </a:ln>
        </p:spPr>
        <p:style>
          <a:lnRef idx="0">
            <a:scrgbClr r="0" g="0" b="0"/>
          </a:lnRef>
          <a:fillRef idx="0">
            <a:scrgbClr r="0" g="0" b="0"/>
          </a:fillRef>
          <a:effectRef idx="0">
            <a:scrgbClr r="0" g="0" b="0"/>
          </a:effectRef>
          <a:fontRef idx="minor"/>
        </p:style>
      </p:sp>
      <p:sp>
        <p:nvSpPr>
          <p:cNvPr id="128" name="Line 4"/>
          <p:cNvSpPr/>
          <p:nvPr/>
        </p:nvSpPr>
        <p:spPr>
          <a:xfrm>
            <a:off x="4380120" y="2780640"/>
            <a:ext cx="7605360" cy="360"/>
          </a:xfrm>
          <a:prstGeom prst="line">
            <a:avLst/>
          </a:prstGeom>
          <a:ln w="9360">
            <a:solidFill>
              <a:schemeClr val="tx1"/>
            </a:solidFill>
            <a:round/>
          </a:ln>
        </p:spPr>
        <p:style>
          <a:lnRef idx="0">
            <a:scrgbClr r="0" g="0" b="0"/>
          </a:lnRef>
          <a:fillRef idx="0">
            <a:scrgbClr r="0" g="0" b="0"/>
          </a:fillRef>
          <a:effectRef idx="0">
            <a:scrgbClr r="0" g="0" b="0"/>
          </a:effectRef>
          <a:fontRef idx="minor"/>
        </p:style>
      </p:sp>
      <p:pic>
        <p:nvPicPr>
          <p:cNvPr id="130" name="Bildobjekt 11"/>
          <p:cNvPicPr/>
          <p:nvPr/>
        </p:nvPicPr>
        <p:blipFill>
          <a:blip r:embed="rId4"/>
          <a:srcRect r="17691" b="21539"/>
          <a:stretch/>
        </p:blipFill>
        <p:spPr>
          <a:xfrm>
            <a:off x="9255600" y="4042800"/>
            <a:ext cx="2915640" cy="2795040"/>
          </a:xfrm>
          <a:prstGeom prst="rect">
            <a:avLst/>
          </a:prstGeom>
          <a:ln>
            <a:noFill/>
          </a:ln>
        </p:spPr>
      </p:pic>
      <p:sp>
        <p:nvSpPr>
          <p:cNvPr id="131" name="CustomShape 6"/>
          <p:cNvSpPr/>
          <p:nvPr/>
        </p:nvSpPr>
        <p:spPr>
          <a:xfrm>
            <a:off x="4315662" y="2786290"/>
            <a:ext cx="7942698" cy="45767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lstStyle/>
          <a:p>
            <a:pPr>
              <a:lnSpc>
                <a:spcPct val="100000"/>
              </a:lnSpc>
            </a:pPr>
            <a:r>
              <a:rPr lang="en-US" sz="2000" b="0" strike="noStrike" spc="-1" dirty="0">
                <a:solidFill>
                  <a:srgbClr val="000000"/>
                </a:solidFill>
                <a:uFill>
                  <a:solidFill>
                    <a:srgbClr val="FFFFFF"/>
                  </a:solidFill>
                </a:uFill>
                <a:latin typeface="Times New Roman"/>
                <a:ea typeface="DejaVu Sans"/>
                <a:cs typeface="Times New Roman"/>
              </a:rPr>
              <a:t>Alexander Ekman and William </a:t>
            </a:r>
            <a:r>
              <a:rPr lang="en-US" sz="2000" b="0" strike="noStrike" spc="-1" dirty="0" err="1">
                <a:solidFill>
                  <a:srgbClr val="000000"/>
                </a:solidFill>
                <a:uFill>
                  <a:solidFill>
                    <a:srgbClr val="FFFFFF"/>
                  </a:solidFill>
                </a:uFill>
                <a:latin typeface="Times New Roman"/>
                <a:ea typeface="DejaVu Sans"/>
                <a:cs typeface="Times New Roman"/>
              </a:rPr>
              <a:t>Kalderon</a:t>
            </a:r>
            <a:r>
              <a:rPr lang="en-US" sz="2000" b="0" strike="noStrike" spc="-1" dirty="0">
                <a:solidFill>
                  <a:srgbClr val="000000"/>
                </a:solidFill>
                <a:uFill>
                  <a:solidFill>
                    <a:srgbClr val="FFFFFF"/>
                  </a:solidFill>
                </a:uFill>
                <a:latin typeface="Times New Roman"/>
                <a:ea typeface="DejaVu Sans"/>
                <a:cs typeface="Times New Roman"/>
              </a:rPr>
              <a:t>, Lund University</a:t>
            </a:r>
            <a:endParaRPr lang="en-US" sz="2000" b="0" strike="noStrike" spc="-1" dirty="0">
              <a:solidFill>
                <a:srgbClr val="000000"/>
              </a:solidFill>
              <a:latin typeface="Times New Roman"/>
              <a:cs typeface="Times New Roman"/>
            </a:endParaRPr>
          </a:p>
          <a:p>
            <a:pPr>
              <a:lnSpc>
                <a:spcPct val="100000"/>
              </a:lnSpc>
            </a:pPr>
            <a:r>
              <a:rPr lang="en-US" sz="2000" b="0" strike="noStrike" spc="-1" dirty="0">
                <a:solidFill>
                  <a:srgbClr val="000000"/>
                </a:solidFill>
                <a:uFill>
                  <a:solidFill>
                    <a:srgbClr val="FFFFFF"/>
                  </a:solidFill>
                </a:uFill>
                <a:latin typeface="Times New Roman"/>
                <a:ea typeface="DejaVu Sans"/>
                <a:cs typeface="Times New Roman"/>
              </a:rPr>
              <a:t>Input from Eva Hansen, Eric Corrigan, Caterina </a:t>
            </a:r>
            <a:r>
              <a:rPr lang="en-US" sz="2000" b="0" strike="noStrike" spc="-1" dirty="0" err="1">
                <a:solidFill>
                  <a:srgbClr val="000000"/>
                </a:solidFill>
                <a:uFill>
                  <a:solidFill>
                    <a:srgbClr val="FFFFFF"/>
                  </a:solidFill>
                </a:uFill>
                <a:latin typeface="Times New Roman"/>
                <a:ea typeface="DejaVu Sans"/>
                <a:cs typeface="Times New Roman"/>
              </a:rPr>
              <a:t>Doglioni</a:t>
            </a:r>
            <a:endParaRPr lang="en-US" sz="2000" b="0" strike="noStrike" spc="-1" dirty="0">
              <a:solidFill>
                <a:srgbClr val="000000"/>
              </a:solidFill>
              <a:latin typeface="Times New Roman"/>
              <a:cs typeface="Times New Roman"/>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cs typeface="Times New Roman"/>
              </a:rPr>
              <a:t>Challenges of </a:t>
            </a:r>
            <a:r>
              <a:rPr lang="en-US" sz="4000" spc="-1">
                <a:solidFill>
                  <a:srgbClr val="9C6114"/>
                </a:solidFill>
                <a:uFill>
                  <a:solidFill>
                    <a:srgbClr val="FFFFFF"/>
                  </a:solidFill>
                </a:uFill>
                <a:latin typeface="Times New Roman"/>
                <a:ea typeface="DejaVu Sans"/>
                <a:cs typeface="Times New Roman"/>
              </a:rPr>
              <a:t>Analysis</a:t>
            </a:r>
            <a:r>
              <a:rPr lang="en-US" sz="4000" b="0" strike="noStrike" spc="-1">
                <a:solidFill>
                  <a:srgbClr val="9C6114"/>
                </a:solidFill>
                <a:uFill>
                  <a:solidFill>
                    <a:srgbClr val="FFFFFF"/>
                  </a:solidFill>
                </a:uFill>
                <a:latin typeface="Times New Roman"/>
                <a:ea typeface="DejaVu Sans"/>
                <a:cs typeface="Times New Roman"/>
              </a:rPr>
              <a:t> </a:t>
            </a:r>
            <a:r>
              <a:rPr lang="en-US" sz="4000" spc="-1">
                <a:solidFill>
                  <a:srgbClr val="9C6114"/>
                </a:solidFill>
                <a:uFill>
                  <a:solidFill>
                    <a:srgbClr val="FFFFFF"/>
                  </a:solidFill>
                </a:uFill>
                <a:latin typeface="Times New Roman"/>
                <a:ea typeface="DejaVu Sans"/>
                <a:cs typeface="Times New Roman"/>
              </a:rPr>
              <a:t>With</a:t>
            </a:r>
            <a:r>
              <a:rPr lang="en-US" sz="4000" b="0" strike="noStrike" spc="-1">
                <a:solidFill>
                  <a:srgbClr val="9C6114"/>
                </a:solidFill>
                <a:uFill>
                  <a:solidFill>
                    <a:srgbClr val="FFFFFF"/>
                  </a:solidFill>
                </a:uFill>
                <a:latin typeface="Times New Roman"/>
                <a:ea typeface="DejaVu Sans"/>
                <a:cs typeface="Times New Roman"/>
              </a:rPr>
              <a:t> </a:t>
            </a:r>
            <a:r>
              <a:rPr lang="en-US" sz="4000" spc="-1">
                <a:solidFill>
                  <a:srgbClr val="9C6114"/>
                </a:solidFill>
                <a:uFill>
                  <a:solidFill>
                    <a:srgbClr val="FFFFFF"/>
                  </a:solidFill>
                </a:uFill>
                <a:latin typeface="Times New Roman"/>
                <a:ea typeface="DejaVu Sans"/>
                <a:cs typeface="Times New Roman"/>
              </a:rPr>
              <a:t>Very</a:t>
            </a:r>
            <a:r>
              <a:rPr lang="en-US" sz="4000" b="0" strike="noStrike" spc="-1">
                <a:solidFill>
                  <a:srgbClr val="9C6114"/>
                </a:solidFill>
                <a:uFill>
                  <a:solidFill>
                    <a:srgbClr val="FFFFFF"/>
                  </a:solidFill>
                </a:uFill>
                <a:latin typeface="Times New Roman"/>
                <a:ea typeface="DejaVu Sans"/>
                <a:cs typeface="Times New Roman"/>
              </a:rPr>
              <a:t> </a:t>
            </a:r>
            <a:r>
              <a:rPr lang="en-US" sz="4000" spc="-1">
                <a:solidFill>
                  <a:srgbClr val="9C6114"/>
                </a:solidFill>
                <a:uFill>
                  <a:solidFill>
                    <a:srgbClr val="FFFFFF"/>
                  </a:solidFill>
                </a:uFill>
                <a:latin typeface="Times New Roman"/>
                <a:ea typeface="DejaVu Sans"/>
                <a:cs typeface="Times New Roman"/>
              </a:rPr>
              <a:t>High</a:t>
            </a:r>
            <a:r>
              <a:rPr lang="en-US" sz="4000" b="0" strike="noStrike" spc="-1">
                <a:solidFill>
                  <a:srgbClr val="9C6114"/>
                </a:solidFill>
                <a:uFill>
                  <a:solidFill>
                    <a:srgbClr val="FFFFFF"/>
                  </a:solidFill>
                </a:uFill>
                <a:latin typeface="Times New Roman"/>
                <a:ea typeface="DejaVu Sans"/>
                <a:cs typeface="Times New Roman"/>
              </a:rPr>
              <a:t> </a:t>
            </a:r>
            <a:r>
              <a:rPr lang="en-US" sz="4000" spc="-1">
                <a:solidFill>
                  <a:srgbClr val="9C6114"/>
                </a:solidFill>
                <a:uFill>
                  <a:solidFill>
                    <a:srgbClr val="FFFFFF"/>
                  </a:solidFill>
                </a:uFill>
                <a:latin typeface="Times New Roman"/>
                <a:ea typeface="DejaVu Sans"/>
                <a:cs typeface="Times New Roman"/>
              </a:rPr>
              <a:t>Statistics</a:t>
            </a:r>
            <a:endParaRPr lang="en-US" sz="1800" b="0" strike="noStrike" spc="-1">
              <a:solidFill>
                <a:srgbClr val="000000"/>
              </a:solidFill>
              <a:latin typeface="Times New Roman"/>
              <a:cs typeface="Times New Roman"/>
            </a:endParaRPr>
          </a:p>
        </p:txBody>
      </p:sp>
      <p:pic>
        <p:nvPicPr>
          <p:cNvPr id="175" name="Picture 3"/>
          <p:cNvPicPr/>
          <p:nvPr/>
        </p:nvPicPr>
        <p:blipFill>
          <a:blip r:embed="rId3"/>
          <a:stretch/>
        </p:blipFill>
        <p:spPr>
          <a:xfrm>
            <a:off x="5352564" y="1833120"/>
            <a:ext cx="6381276" cy="4337248"/>
          </a:xfrm>
          <a:prstGeom prst="rect">
            <a:avLst/>
          </a:prstGeom>
          <a:ln>
            <a:noFill/>
          </a:ln>
        </p:spPr>
      </p:pic>
      <p:sp>
        <p:nvSpPr>
          <p:cNvPr id="176" name="CustomShape 2"/>
          <p:cNvSpPr/>
          <p:nvPr/>
        </p:nvSpPr>
        <p:spPr>
          <a:xfrm>
            <a:off x="408600" y="2056680"/>
            <a:ext cx="4951440" cy="25282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229870" indent="-228600">
              <a:buClr>
                <a:srgbClr val="000000"/>
              </a:buClr>
              <a:buFont typeface="Arial"/>
              <a:buChar char="•"/>
            </a:pPr>
            <a:r>
              <a:rPr lang="en-US" sz="2200" b="0" strike="noStrike" spc="-1" dirty="0">
                <a:solidFill>
                  <a:srgbClr val="000000"/>
                </a:solidFill>
                <a:uFill>
                  <a:solidFill>
                    <a:srgbClr val="FFFFFF"/>
                  </a:solidFill>
                </a:uFill>
                <a:latin typeface="Arial"/>
                <a:ea typeface="DejaVu Sans"/>
              </a:rPr>
              <a:t>Background estimation relies on the fact that QCD is </a:t>
            </a:r>
            <a:r>
              <a:rPr lang="en-US" sz="2200" b="1" strike="noStrike" spc="-1" dirty="0">
                <a:solidFill>
                  <a:srgbClr val="000000"/>
                </a:solidFill>
                <a:uFill>
                  <a:solidFill>
                    <a:srgbClr val="FFFFFF"/>
                  </a:solidFill>
                </a:uFill>
                <a:latin typeface="Arial"/>
                <a:ea typeface="DejaVu Sans"/>
              </a:rPr>
              <a:t>smoothly falling</a:t>
            </a:r>
            <a:r>
              <a:rPr lang="en-US" sz="2200" b="1" spc="-1" dirty="0">
                <a:solidFill>
                  <a:srgbClr val="000000"/>
                </a:solidFill>
                <a:latin typeface="Arial"/>
                <a:cs typeface="Arial"/>
              </a:rPr>
              <a:t> </a:t>
            </a:r>
            <a:r>
              <a:rPr lang="en-US" sz="2200" spc="-1" dirty="0">
                <a:solidFill>
                  <a:srgbClr val="000000"/>
                </a:solidFill>
                <a:latin typeface="Arial"/>
                <a:cs typeface="Arial"/>
              </a:rPr>
              <a:t>so we can use a fit</a:t>
            </a:r>
            <a:endParaRPr lang="en-US" sz="2200" strike="noStrike" spc="-1" dirty="0">
              <a:solidFill>
                <a:srgbClr val="000000"/>
              </a:solidFill>
              <a:latin typeface="Arial"/>
              <a:cs typeface="Arial"/>
            </a:endParaRPr>
          </a:p>
          <a:p>
            <a:pPr marL="229870" indent="-228600">
              <a:buClr>
                <a:srgbClr val="000000"/>
              </a:buClr>
              <a:buFont typeface="Arial"/>
              <a:buChar char="•"/>
            </a:pPr>
            <a:r>
              <a:rPr lang="en-US" sz="2200" spc="-1" dirty="0">
                <a:solidFill>
                  <a:srgbClr val="000000"/>
                </a:solidFill>
                <a:latin typeface="Arial"/>
                <a:ea typeface="DejaVu Sans"/>
                <a:cs typeface="Arial"/>
              </a:rPr>
              <a:t>Case of in-situ step:</a:t>
            </a:r>
            <a:endParaRPr lang="en-US" spc="-1">
              <a:solidFill>
                <a:srgbClr val="000000"/>
              </a:solidFill>
              <a:latin typeface="Arial"/>
              <a:ea typeface="DejaVu Sans"/>
              <a:cs typeface="Arial"/>
            </a:endParaRPr>
          </a:p>
          <a:p>
            <a:pPr marL="742950" lvl="1" indent="-228600">
              <a:buClr>
                <a:srgbClr val="000000"/>
              </a:buClr>
              <a:buFont typeface="Arial"/>
              <a:buChar char="•"/>
            </a:pPr>
            <a:r>
              <a:rPr lang="en-US" sz="2200" b="0" strike="noStrike" spc="-1" dirty="0">
                <a:solidFill>
                  <a:srgbClr val="000000"/>
                </a:solidFill>
                <a:uFill>
                  <a:solidFill>
                    <a:srgbClr val="FFFFFF"/>
                  </a:solidFill>
                </a:uFill>
                <a:latin typeface="Arial"/>
                <a:ea typeface="DejaVu Sans"/>
              </a:rPr>
              <a:t>Any features from calibration</a:t>
            </a:r>
            <a:r>
              <a:rPr lang="en-US" sz="2200" spc="-1" dirty="0">
                <a:solidFill>
                  <a:srgbClr val="000000"/>
                </a:solidFill>
                <a:uFill>
                  <a:solidFill>
                    <a:srgbClr val="FFFFFF"/>
                  </a:solidFill>
                </a:uFill>
                <a:latin typeface="Arial"/>
                <a:ea typeface="DejaVu Sans"/>
              </a:rPr>
              <a:t> due to limited statistical precision</a:t>
            </a:r>
            <a:r>
              <a:rPr lang="en-US" sz="2200" b="0" strike="noStrike" spc="-1" dirty="0">
                <a:solidFill>
                  <a:srgbClr val="000000"/>
                </a:solidFill>
                <a:uFill>
                  <a:solidFill>
                    <a:srgbClr val="FFFFFF"/>
                  </a:solidFill>
                </a:uFill>
                <a:latin typeface="Arial"/>
                <a:ea typeface="DejaVu Sans"/>
              </a:rPr>
              <a:t> can create “bumps” that are </a:t>
            </a:r>
            <a:r>
              <a:rPr lang="en-US" sz="2200" spc="-1" dirty="0">
                <a:solidFill>
                  <a:srgbClr val="000000"/>
                </a:solidFill>
                <a:uFill>
                  <a:solidFill>
                    <a:srgbClr val="FFFFFF"/>
                  </a:solidFill>
                </a:uFill>
                <a:latin typeface="Arial"/>
                <a:ea typeface="DejaVu Sans"/>
              </a:rPr>
              <a:t>signal-like</a:t>
            </a:r>
            <a:endParaRPr lang="en-US" b="1" spc="-1" dirty="0">
              <a:solidFill>
                <a:srgbClr val="000000"/>
              </a:solidFill>
              <a:uFill>
                <a:solidFill>
                  <a:srgbClr val="FFFFFF"/>
                </a:solidFill>
              </a:uFill>
              <a:latin typeface="Arial"/>
              <a:ea typeface="DejaVu Sans"/>
            </a:endParaRPr>
          </a:p>
          <a:p>
            <a:pPr marL="742950" lvl="1" indent="-228600">
              <a:buClr>
                <a:srgbClr val="000000"/>
              </a:buClr>
              <a:buFont typeface="Arial"/>
              <a:buChar char="•"/>
            </a:pPr>
            <a:r>
              <a:rPr lang="en-US" sz="2200" spc="-1" dirty="0">
                <a:solidFill>
                  <a:srgbClr val="000000"/>
                </a:solidFill>
                <a:uFill>
                  <a:solidFill>
                    <a:srgbClr val="FFFFFF"/>
                  </a:solidFill>
                </a:uFill>
                <a:latin typeface="Arial"/>
                <a:ea typeface="DejaVu Sans"/>
              </a:rPr>
              <a:t>Necessary</a:t>
            </a:r>
            <a:r>
              <a:rPr lang="en-US" sz="2200" b="0" strike="noStrike" spc="-1" dirty="0">
                <a:solidFill>
                  <a:srgbClr val="000000"/>
                </a:solidFill>
                <a:uFill>
                  <a:solidFill>
                    <a:srgbClr val="FFFFFF"/>
                  </a:solidFill>
                </a:uFill>
                <a:latin typeface="Arial"/>
                <a:ea typeface="DejaVu Sans"/>
              </a:rPr>
              <a:t> to use calibration techniques that </a:t>
            </a:r>
            <a:r>
              <a:rPr lang="en-US" sz="2200" spc="-1" dirty="0">
                <a:solidFill>
                  <a:srgbClr val="000000"/>
                </a:solidFill>
                <a:uFill>
                  <a:solidFill>
                    <a:srgbClr val="FFFFFF"/>
                  </a:solidFill>
                </a:uFill>
                <a:latin typeface="Arial"/>
                <a:ea typeface="DejaVu Sans"/>
              </a:rPr>
              <a:t>keeps </a:t>
            </a:r>
            <a:r>
              <a:rPr lang="en-US" sz="2200" b="0" strike="noStrike" spc="-1" dirty="0">
                <a:solidFill>
                  <a:srgbClr val="000000"/>
                </a:solidFill>
                <a:uFill>
                  <a:solidFill>
                    <a:srgbClr val="FFFFFF"/>
                  </a:solidFill>
                </a:uFill>
                <a:latin typeface="Arial"/>
                <a:ea typeface="DejaVu Sans"/>
              </a:rPr>
              <a:t>the calibration </a:t>
            </a:r>
            <a:r>
              <a:rPr lang="en-US" sz="2200" b="1" strike="noStrike" spc="-1" dirty="0">
                <a:solidFill>
                  <a:srgbClr val="000000"/>
                </a:solidFill>
                <a:uFill>
                  <a:solidFill>
                    <a:srgbClr val="FFFFFF"/>
                  </a:solidFill>
                </a:uFill>
                <a:latin typeface="Arial"/>
                <a:ea typeface="DejaVu Sans"/>
              </a:rPr>
              <a:t>smooth</a:t>
            </a:r>
            <a:endParaRPr lang="en-US" sz="1800" b="1" strike="noStrike" spc="-1">
              <a:solidFill>
                <a:srgbClr val="000000"/>
              </a:solidFill>
              <a:latin typeface="Arial"/>
              <a:cs typeface="Arial"/>
            </a:endParaRPr>
          </a:p>
        </p:txBody>
      </p:sp>
      <p:sp>
        <p:nvSpPr>
          <p:cNvPr id="2" name="textruta 1">
            <a:extLst>
              <a:ext uri="{FF2B5EF4-FFF2-40B4-BE49-F238E27FC236}">
                <a16:creationId xmlns:a16="http://schemas.microsoft.com/office/drawing/2014/main" id="{DCD10792-2C33-40CA-9B8E-AAEC1DD27704}"/>
              </a:ext>
            </a:extLst>
          </p:cNvPr>
          <p:cNvSpPr txBox="1"/>
          <p:nvPr/>
        </p:nvSpPr>
        <p:spPr>
          <a:xfrm>
            <a:off x="5348941" y="6159085"/>
            <a:ext cx="4332305"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chemeClr val="bg1">
                    <a:lumMod val="50000"/>
                  </a:schemeClr>
                </a:solidFill>
              </a:rPr>
              <a:t>[5] Phys. Rev. Lett. </a:t>
            </a:r>
            <a:r>
              <a:rPr lang="en-US" b="1" dirty="0">
                <a:solidFill>
                  <a:schemeClr val="bg1">
                    <a:lumMod val="50000"/>
                  </a:schemeClr>
                </a:solidFill>
              </a:rPr>
              <a:t>121</a:t>
            </a:r>
            <a:r>
              <a:rPr lang="en-US" dirty="0">
                <a:solidFill>
                  <a:schemeClr val="bg1">
                    <a:lumMod val="50000"/>
                  </a:schemeClr>
                </a:solidFill>
              </a:rPr>
              <a:t>, 081801 (2018)</a:t>
            </a:r>
            <a:endParaRPr lang="sv-SE" dirty="0">
              <a:solidFill>
                <a:schemeClr val="bg1">
                  <a:lumMod val="50000"/>
                </a:schemeClr>
              </a:solidFill>
              <a:cs typeface="Arial"/>
            </a:endParaRPr>
          </a:p>
        </p:txBody>
      </p:sp>
      <p:sp>
        <p:nvSpPr>
          <p:cNvPr id="3" name="textruta 2">
            <a:extLst>
              <a:ext uri="{FF2B5EF4-FFF2-40B4-BE49-F238E27FC236}">
                <a16:creationId xmlns:a16="http://schemas.microsoft.com/office/drawing/2014/main" id="{D0E14882-C54F-44E6-9FBE-127C52050CA7}"/>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9/11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rPr>
              <a:t>My </a:t>
            </a:r>
            <a:r>
              <a:rPr lang="en-US" sz="4000" spc="-1">
                <a:solidFill>
                  <a:srgbClr val="9C6114"/>
                </a:solidFill>
                <a:uFill>
                  <a:solidFill>
                    <a:srgbClr val="FFFFFF"/>
                  </a:solidFill>
                </a:uFill>
                <a:latin typeface="Times New Roman"/>
                <a:ea typeface="DejaVu Sans"/>
              </a:rPr>
              <a:t>Work</a:t>
            </a:r>
            <a:r>
              <a:rPr lang="en-US" sz="4000" b="0" strike="noStrike" spc="-1">
                <a:solidFill>
                  <a:srgbClr val="9C6114"/>
                </a:solidFill>
                <a:uFill>
                  <a:solidFill>
                    <a:srgbClr val="FFFFFF"/>
                  </a:solidFill>
                </a:uFill>
                <a:latin typeface="Times New Roman"/>
                <a:ea typeface="DejaVu Sans"/>
              </a:rPr>
              <a:t> for the 2018 </a:t>
            </a:r>
            <a:r>
              <a:rPr lang="en-US" sz="4000" spc="-1">
                <a:solidFill>
                  <a:srgbClr val="9C6114"/>
                </a:solidFill>
                <a:uFill>
                  <a:solidFill>
                    <a:srgbClr val="FFFFFF"/>
                  </a:solidFill>
                </a:uFill>
                <a:latin typeface="Times New Roman"/>
                <a:ea typeface="DejaVu Sans"/>
              </a:rPr>
              <a:t>Analysis</a:t>
            </a:r>
            <a:r>
              <a:rPr lang="en-US" sz="4000" b="0" strike="noStrike" spc="-1">
                <a:solidFill>
                  <a:srgbClr val="9C6114"/>
                </a:solidFill>
                <a:uFill>
                  <a:solidFill>
                    <a:srgbClr val="FFFFFF"/>
                  </a:solidFill>
                </a:uFill>
                <a:latin typeface="Times New Roman"/>
                <a:ea typeface="DejaVu Sans"/>
              </a:rPr>
              <a:t>: Jet Calibration</a:t>
            </a:r>
            <a:endParaRPr lang="en-US" sz="1800" b="0" strike="noStrike" spc="-1">
              <a:solidFill>
                <a:srgbClr val="000000"/>
              </a:solidFill>
              <a:uFill>
                <a:solidFill>
                  <a:srgbClr val="FFFFFF"/>
                </a:solidFill>
              </a:uFill>
              <a:latin typeface="Arial"/>
            </a:endParaRPr>
          </a:p>
        </p:txBody>
      </p:sp>
      <p:sp>
        <p:nvSpPr>
          <p:cNvPr id="178" name="CustomShape 2"/>
          <p:cNvSpPr/>
          <p:nvPr/>
        </p:nvSpPr>
        <p:spPr>
          <a:xfrm>
            <a:off x="806400" y="1843920"/>
            <a:ext cx="10580040" cy="35614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229870" indent="-228600">
              <a:buClr>
                <a:srgbClr val="000000"/>
              </a:buClr>
              <a:buFont typeface="Arial"/>
              <a:buChar char="•"/>
            </a:pPr>
            <a:r>
              <a:rPr lang="en-US" sz="2200" spc="-1" dirty="0">
                <a:solidFill>
                  <a:srgbClr val="000000"/>
                </a:solidFill>
                <a:uFill>
                  <a:solidFill>
                    <a:srgbClr val="FFFFFF"/>
                  </a:solidFill>
                </a:uFill>
                <a:latin typeface="Arial"/>
                <a:ea typeface="DejaVu Sans"/>
              </a:rPr>
              <a:t>Master’s</a:t>
            </a:r>
            <a:r>
              <a:rPr lang="en-US" sz="2200" spc="-1" dirty="0">
                <a:solidFill>
                  <a:srgbClr val="000000"/>
                </a:solidFill>
                <a:latin typeface="Arial"/>
                <a:ea typeface="DejaVu Sans"/>
                <a:cs typeface="Arial"/>
              </a:rPr>
              <a:t> thesis with the ATLAS group</a:t>
            </a:r>
            <a:endParaRPr lang="sv-SE" dirty="0"/>
          </a:p>
          <a:p>
            <a:pPr marL="229870" indent="-228600">
              <a:lnSpc>
                <a:spcPct val="100000"/>
              </a:lnSpc>
              <a:buClr>
                <a:srgbClr val="000000"/>
              </a:buClr>
              <a:buFont typeface="Arial"/>
              <a:buChar char="•"/>
            </a:pPr>
            <a:r>
              <a:rPr lang="en-US" sz="2200" b="0" strike="noStrike" spc="-1" dirty="0">
                <a:solidFill>
                  <a:srgbClr val="000000"/>
                </a:solidFill>
                <a:uFill>
                  <a:solidFill>
                    <a:srgbClr val="FFFFFF"/>
                  </a:solidFill>
                </a:uFill>
                <a:latin typeface="Arial"/>
                <a:ea typeface="DejaVu Sans"/>
              </a:rPr>
              <a:t>I </a:t>
            </a:r>
            <a:r>
              <a:rPr lang="en-US" sz="2200" spc="-1" dirty="0">
                <a:solidFill>
                  <a:srgbClr val="000000"/>
                </a:solidFill>
                <a:uFill>
                  <a:solidFill>
                    <a:srgbClr val="FFFFFF"/>
                  </a:solidFill>
                </a:uFill>
                <a:latin typeface="Arial"/>
                <a:ea typeface="DejaVu Sans"/>
              </a:rPr>
              <a:t>am</a:t>
            </a:r>
            <a:r>
              <a:rPr lang="en-US" sz="2200" b="0" strike="noStrike" spc="-1" dirty="0">
                <a:solidFill>
                  <a:srgbClr val="000000"/>
                </a:solidFill>
                <a:uFill>
                  <a:solidFill>
                    <a:srgbClr val="FFFFFF"/>
                  </a:solidFill>
                </a:uFill>
                <a:latin typeface="Arial"/>
                <a:ea typeface="DejaVu Sans"/>
              </a:rPr>
              <a:t> </a:t>
            </a:r>
            <a:r>
              <a:rPr lang="en-US" sz="2200" spc="-1" dirty="0">
                <a:solidFill>
                  <a:srgbClr val="000000"/>
                </a:solidFill>
                <a:uFill>
                  <a:solidFill>
                    <a:srgbClr val="FFFFFF"/>
                  </a:solidFill>
                </a:uFill>
                <a:latin typeface="Arial"/>
                <a:ea typeface="DejaVu Sans"/>
              </a:rPr>
              <a:t>working</a:t>
            </a:r>
            <a:r>
              <a:rPr lang="en-US" sz="2200" b="0" strike="noStrike" spc="-1" dirty="0">
                <a:solidFill>
                  <a:srgbClr val="000000"/>
                </a:solidFill>
                <a:uFill>
                  <a:solidFill>
                    <a:srgbClr val="FFFFFF"/>
                  </a:solidFill>
                </a:uFill>
                <a:latin typeface="Arial"/>
                <a:ea typeface="DejaVu Sans"/>
              </a:rPr>
              <a:t> on the “Absolute MC-based Calibration” step</a:t>
            </a:r>
            <a:endParaRPr lang="en-US" sz="1800" b="0" strike="noStrike" spc="-1" dirty="0">
              <a:solidFill>
                <a:srgbClr val="000000"/>
              </a:solidFill>
              <a:latin typeface="Arial"/>
              <a:cs typeface="Arial"/>
            </a:endParaRPr>
          </a:p>
          <a:p>
            <a:pPr marL="742950" lvl="1" indent="-283845">
              <a:lnSpc>
                <a:spcPct val="100000"/>
              </a:lnSpc>
              <a:buClr>
                <a:srgbClr val="9C6114"/>
              </a:buClr>
              <a:buFont typeface="Arial"/>
              <a:buChar char="–"/>
            </a:pPr>
            <a:r>
              <a:rPr lang="en-US" sz="2200" b="0" strike="noStrike" spc="-1" dirty="0">
                <a:solidFill>
                  <a:srgbClr val="000000"/>
                </a:solidFill>
                <a:uFill>
                  <a:solidFill>
                    <a:srgbClr val="FFFFFF"/>
                  </a:solidFill>
                </a:uFill>
                <a:latin typeface="Arial"/>
                <a:ea typeface="DejaVu Sans"/>
              </a:rPr>
              <a:t>This step determines the calibration factors needed to bring reconstructed jets to the particle level energy scale</a:t>
            </a:r>
            <a:endParaRPr lang="en-US" sz="1800" b="0" strike="noStrike" spc="-1" dirty="0">
              <a:solidFill>
                <a:srgbClr val="000000"/>
              </a:solidFill>
              <a:latin typeface="Arial"/>
              <a:cs typeface="Arial"/>
            </a:endParaRPr>
          </a:p>
          <a:p>
            <a:pPr marL="742950" lvl="1" indent="-283845">
              <a:buFont typeface="Arial"/>
              <a:buChar char="–"/>
            </a:pPr>
            <a:r>
              <a:rPr lang="en-US" sz="2200" spc="-1" dirty="0">
                <a:solidFill>
                  <a:srgbClr val="000000"/>
                </a:solidFill>
                <a:latin typeface="Arial"/>
                <a:cs typeface="Arial"/>
              </a:rPr>
              <a:t>My work will be about showing that it is </a:t>
            </a:r>
            <a:r>
              <a:rPr lang="en-US" sz="2200" b="1" spc="-1" dirty="0">
                <a:solidFill>
                  <a:srgbClr val="000000"/>
                </a:solidFill>
                <a:latin typeface="Arial"/>
                <a:cs typeface="Arial"/>
              </a:rPr>
              <a:t>smooth in </a:t>
            </a:r>
            <a:r>
              <a:rPr lang="en-US" sz="2200" b="1" spc="-1" dirty="0" err="1">
                <a:solidFill>
                  <a:srgbClr val="000000"/>
                </a:solidFill>
                <a:latin typeface="Arial"/>
                <a:cs typeface="Arial"/>
              </a:rPr>
              <a:t>pT</a:t>
            </a:r>
            <a:endParaRPr lang="en-US" sz="2200" b="1" strike="noStrike" spc="-1" dirty="0" err="1">
              <a:solidFill>
                <a:srgbClr val="000000"/>
              </a:solidFill>
              <a:latin typeface="Arial"/>
              <a:cs typeface="Arial"/>
            </a:endParaRPr>
          </a:p>
          <a:p>
            <a:endParaRPr lang="en-US" spc="-1">
              <a:solidFill>
                <a:srgbClr val="000000"/>
              </a:solidFill>
              <a:latin typeface="Arial"/>
              <a:cs typeface="Arial"/>
            </a:endParaRPr>
          </a:p>
        </p:txBody>
      </p:sp>
      <p:pic>
        <p:nvPicPr>
          <p:cNvPr id="179" name="Picture 2"/>
          <p:cNvPicPr/>
          <p:nvPr/>
        </p:nvPicPr>
        <p:blipFill>
          <a:blip r:embed="rId3"/>
          <a:stretch/>
        </p:blipFill>
        <p:spPr>
          <a:xfrm>
            <a:off x="6472331" y="3622466"/>
            <a:ext cx="4104000" cy="2897280"/>
          </a:xfrm>
          <a:prstGeom prst="rect">
            <a:avLst/>
          </a:prstGeom>
          <a:ln>
            <a:noFill/>
          </a:ln>
        </p:spPr>
      </p:pic>
      <p:pic>
        <p:nvPicPr>
          <p:cNvPr id="180" name="Picture 3"/>
          <p:cNvPicPr/>
          <p:nvPr/>
        </p:nvPicPr>
        <p:blipFill>
          <a:blip r:embed="rId4"/>
          <a:stretch/>
        </p:blipFill>
        <p:spPr>
          <a:xfrm>
            <a:off x="93365" y="3624444"/>
            <a:ext cx="6253560" cy="2247480"/>
          </a:xfrm>
          <a:prstGeom prst="rect">
            <a:avLst/>
          </a:prstGeom>
          <a:ln>
            <a:noFill/>
          </a:ln>
        </p:spPr>
      </p:pic>
      <p:sp>
        <p:nvSpPr>
          <p:cNvPr id="181" name="CustomShape 3"/>
          <p:cNvSpPr/>
          <p:nvPr/>
        </p:nvSpPr>
        <p:spPr>
          <a:xfrm>
            <a:off x="3132469" y="3580649"/>
            <a:ext cx="1644480" cy="1107720"/>
          </a:xfrm>
          <a:prstGeom prst="rect">
            <a:avLst/>
          </a:prstGeom>
          <a:noFill/>
          <a:ln w="36720" cap="rnd">
            <a:solidFill>
              <a:srgbClr val="CC0000"/>
            </a:solidFill>
            <a:custDash>
              <a:ds d="100000" sp="100000"/>
            </a:custDash>
            <a:round/>
          </a:ln>
        </p:spPr>
        <p:style>
          <a:lnRef idx="0">
            <a:scrgbClr r="0" g="0" b="0"/>
          </a:lnRef>
          <a:fillRef idx="0">
            <a:scrgbClr r="0" g="0" b="0"/>
          </a:fillRef>
          <a:effectRef idx="0">
            <a:scrgbClr r="0" g="0" b="0"/>
          </a:effectRef>
          <a:fontRef idx="minor"/>
        </p:style>
      </p:sp>
      <p:sp>
        <p:nvSpPr>
          <p:cNvPr id="2" name="textruta 1">
            <a:extLst>
              <a:ext uri="{FF2B5EF4-FFF2-40B4-BE49-F238E27FC236}">
                <a16:creationId xmlns:a16="http://schemas.microsoft.com/office/drawing/2014/main" id="{A998AD53-B884-4A88-ADB7-80BF0EEFCE78}"/>
              </a:ext>
            </a:extLst>
          </p:cNvPr>
          <p:cNvSpPr txBox="1"/>
          <p:nvPr/>
        </p:nvSpPr>
        <p:spPr>
          <a:xfrm>
            <a:off x="7004191" y="6258827"/>
            <a:ext cx="3036955" cy="38110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lumMod val="50000"/>
                  </a:schemeClr>
                </a:solidFill>
              </a:rPr>
              <a:t>[7] ATLAS-CONF-2015-037</a:t>
            </a:r>
          </a:p>
        </p:txBody>
      </p:sp>
      <p:sp>
        <p:nvSpPr>
          <p:cNvPr id="3" name="textruta 2">
            <a:extLst>
              <a:ext uri="{FF2B5EF4-FFF2-40B4-BE49-F238E27FC236}">
                <a16:creationId xmlns:a16="http://schemas.microsoft.com/office/drawing/2014/main" id="{3BA324BF-F71B-40D3-BDCA-63072ED2A17A}"/>
              </a:ext>
            </a:extLst>
          </p:cNvPr>
          <p:cNvSpPr txBox="1"/>
          <p:nvPr/>
        </p:nvSpPr>
        <p:spPr>
          <a:xfrm>
            <a:off x="1046703" y="6253122"/>
            <a:ext cx="4332305"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chemeClr val="bg1">
                    <a:lumMod val="50000"/>
                  </a:schemeClr>
                </a:solidFill>
              </a:rPr>
              <a:t>[5] Phys. Rev. Lett. </a:t>
            </a:r>
            <a:r>
              <a:rPr lang="en-US" b="1" dirty="0">
                <a:solidFill>
                  <a:schemeClr val="bg1">
                    <a:lumMod val="50000"/>
                  </a:schemeClr>
                </a:solidFill>
              </a:rPr>
              <a:t>121</a:t>
            </a:r>
            <a:r>
              <a:rPr lang="en-US" dirty="0">
                <a:solidFill>
                  <a:schemeClr val="bg1">
                    <a:lumMod val="50000"/>
                  </a:schemeClr>
                </a:solidFill>
              </a:rPr>
              <a:t>, 081801 (2018)</a:t>
            </a:r>
            <a:endParaRPr lang="sv-SE" dirty="0">
              <a:solidFill>
                <a:schemeClr val="bg1">
                  <a:lumMod val="50000"/>
                </a:schemeClr>
              </a:solidFill>
              <a:cs typeface="Arial"/>
            </a:endParaRPr>
          </a:p>
        </p:txBody>
      </p:sp>
      <p:sp>
        <p:nvSpPr>
          <p:cNvPr id="4" name="textruta 3">
            <a:extLst>
              <a:ext uri="{FF2B5EF4-FFF2-40B4-BE49-F238E27FC236}">
                <a16:creationId xmlns:a16="http://schemas.microsoft.com/office/drawing/2014/main" id="{6421813E-3E4D-46DF-8824-EAD5FDE455DD}"/>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10/11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rPr>
              <a:t>Summary and outlook</a:t>
            </a:r>
            <a:endParaRPr lang="en-US" sz="1800" b="0" strike="noStrike" spc="-1">
              <a:solidFill>
                <a:srgbClr val="000000"/>
              </a:solidFill>
              <a:uFill>
                <a:solidFill>
                  <a:srgbClr val="FFFFFF"/>
                </a:solidFill>
              </a:uFill>
              <a:latin typeface="Arial"/>
            </a:endParaRPr>
          </a:p>
        </p:txBody>
      </p:sp>
      <p:sp>
        <p:nvSpPr>
          <p:cNvPr id="185" name="CustomShape 2"/>
          <p:cNvSpPr/>
          <p:nvPr/>
        </p:nvSpPr>
        <p:spPr>
          <a:xfrm>
            <a:off x="806400" y="1843920"/>
            <a:ext cx="10456560" cy="35614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229870" indent="-228600">
              <a:buClr>
                <a:srgbClr val="000000"/>
              </a:buClr>
              <a:buFont typeface="Arial"/>
              <a:buChar char="•"/>
            </a:pPr>
            <a:r>
              <a:rPr lang="en-US" sz="2200" b="0" strike="noStrike" spc="-1" dirty="0">
                <a:solidFill>
                  <a:srgbClr val="000000"/>
                </a:solidFill>
                <a:uFill>
                  <a:solidFill>
                    <a:srgbClr val="FFFFFF"/>
                  </a:solidFill>
                </a:uFill>
                <a:latin typeface="Arial"/>
                <a:ea typeface="DejaVu Sans"/>
              </a:rPr>
              <a:t>Trigger-object Level Analysis technique </a:t>
            </a:r>
            <a:r>
              <a:rPr lang="en-US" sz="2200" spc="-1" dirty="0">
                <a:solidFill>
                  <a:srgbClr val="000000"/>
                </a:solidFill>
                <a:uFill>
                  <a:solidFill>
                    <a:srgbClr val="FFFFFF"/>
                  </a:solidFill>
                </a:uFill>
                <a:latin typeface="Arial"/>
                <a:ea typeface="DejaVu Sans"/>
              </a:rPr>
              <a:t>is very</a:t>
            </a:r>
            <a:r>
              <a:rPr lang="en-US" sz="2200" b="0" strike="noStrike" spc="-1" dirty="0">
                <a:solidFill>
                  <a:srgbClr val="000000"/>
                </a:solidFill>
                <a:uFill>
                  <a:solidFill>
                    <a:srgbClr val="FFFFFF"/>
                  </a:solidFill>
                </a:uFill>
                <a:latin typeface="Arial"/>
                <a:ea typeface="DejaVu Sans"/>
              </a:rPr>
              <a:t> effective to search for low-mass resonances that would otherwise not be reachable</a:t>
            </a:r>
            <a:endParaRPr lang="en-US" sz="1800" b="0" strike="noStrike" spc="-1" dirty="0">
              <a:solidFill>
                <a:srgbClr val="000000"/>
              </a:solidFill>
              <a:latin typeface="Arial"/>
              <a:cs typeface="Arial"/>
            </a:endParaRPr>
          </a:p>
          <a:p>
            <a:pPr marL="229870" indent="-228600">
              <a:buClr>
                <a:srgbClr val="000000"/>
              </a:buClr>
              <a:buFont typeface="Arial"/>
              <a:buChar char="•"/>
            </a:pPr>
            <a:r>
              <a:rPr lang="en-US" sz="2200" b="0" strike="noStrike" spc="-1" dirty="0">
                <a:solidFill>
                  <a:srgbClr val="000000"/>
                </a:solidFill>
                <a:uFill>
                  <a:solidFill>
                    <a:srgbClr val="FFFFFF"/>
                  </a:solidFill>
                </a:uFill>
                <a:latin typeface="Arial"/>
                <a:ea typeface="DejaVu Sans"/>
              </a:rPr>
              <a:t>Results with 2016 LHC dataset show no excesses</a:t>
            </a:r>
            <a:r>
              <a:rPr lang="en-US" sz="2200" spc="-1" dirty="0">
                <a:solidFill>
                  <a:srgbClr val="000000"/>
                </a:solidFill>
                <a:latin typeface="Arial"/>
                <a:cs typeface="Arial"/>
              </a:rPr>
              <a:t> -&gt; strongest constraints on certain kinds of dark matter mediators</a:t>
            </a:r>
            <a:endParaRPr lang="en-US" sz="1800" b="0" strike="noStrike" spc="-1" dirty="0">
              <a:solidFill>
                <a:srgbClr val="000000"/>
              </a:solidFill>
              <a:latin typeface="Arial"/>
              <a:cs typeface="Arial"/>
            </a:endParaRPr>
          </a:p>
          <a:p>
            <a:pPr marL="229870" indent="-228600">
              <a:buClr>
                <a:srgbClr val="000000"/>
              </a:buClr>
              <a:buFont typeface="Arial"/>
              <a:buChar char="•"/>
            </a:pPr>
            <a:r>
              <a:rPr lang="en-US" sz="2200" b="0" strike="noStrike" spc="-1" dirty="0">
                <a:solidFill>
                  <a:srgbClr val="000000"/>
                </a:solidFill>
                <a:uFill>
                  <a:solidFill>
                    <a:srgbClr val="FFFFFF"/>
                  </a:solidFill>
                </a:uFill>
                <a:latin typeface="Arial"/>
                <a:ea typeface="DejaVu Sans"/>
              </a:rPr>
              <a:t>Preparing for analysis with 3x more data (full Run-2)</a:t>
            </a:r>
            <a:r>
              <a:rPr lang="en-US" sz="2200" spc="-1" dirty="0">
                <a:solidFill>
                  <a:srgbClr val="000000"/>
                </a:solidFill>
                <a:latin typeface="Arial"/>
                <a:cs typeface="Arial"/>
              </a:rPr>
              <a:t> </a:t>
            </a:r>
            <a:endParaRPr lang="en-US" sz="1800" b="0" strike="noStrike" spc="-1" dirty="0">
              <a:solidFill>
                <a:srgbClr val="000000"/>
              </a:solidFill>
              <a:latin typeface="Arial"/>
              <a:cs typeface="Arial"/>
            </a:endParaRPr>
          </a:p>
        </p:txBody>
      </p:sp>
      <p:sp>
        <p:nvSpPr>
          <p:cNvPr id="2" name="textruta 1">
            <a:extLst>
              <a:ext uri="{FF2B5EF4-FFF2-40B4-BE49-F238E27FC236}">
                <a16:creationId xmlns:a16="http://schemas.microsoft.com/office/drawing/2014/main" id="{10A8CCE5-499A-46D6-B3D5-18C169ED2F6B}"/>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11/11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rPr>
              <a:t>References</a:t>
            </a:r>
            <a:endParaRPr lang="en-US" sz="1800" b="0" strike="noStrike" spc="-1">
              <a:solidFill>
                <a:srgbClr val="000000"/>
              </a:solidFill>
              <a:uFill>
                <a:solidFill>
                  <a:srgbClr val="FFFFFF"/>
                </a:solidFill>
              </a:uFill>
              <a:latin typeface="Arial"/>
            </a:endParaRPr>
          </a:p>
        </p:txBody>
      </p:sp>
      <p:sp>
        <p:nvSpPr>
          <p:cNvPr id="187" name="CustomShape 2"/>
          <p:cNvSpPr/>
          <p:nvPr/>
        </p:nvSpPr>
        <p:spPr>
          <a:xfrm>
            <a:off x="806400" y="1843920"/>
            <a:ext cx="10315307" cy="35614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287020" indent="-285750">
              <a:buClr>
                <a:srgbClr val="000000"/>
              </a:buClr>
              <a:buFont typeface="Arial"/>
              <a:buChar char="•"/>
            </a:pPr>
            <a:r>
              <a:rPr lang="en-US" spc="-1" dirty="0">
                <a:solidFill>
                  <a:srgbClr val="000000"/>
                </a:solidFill>
                <a:latin typeface="Arial"/>
                <a:ea typeface="DejaVu Sans"/>
                <a:cs typeface="Arial"/>
              </a:rPr>
              <a:t>[1] ATLAS  Collaboration, Search for new phenomena in the </a:t>
            </a:r>
            <a:r>
              <a:rPr lang="en-US" spc="-1" dirty="0" err="1">
                <a:solidFill>
                  <a:srgbClr val="000000"/>
                </a:solidFill>
                <a:latin typeface="Arial"/>
                <a:ea typeface="DejaVu Sans"/>
                <a:cs typeface="Arial"/>
              </a:rPr>
              <a:t>dijet</a:t>
            </a:r>
            <a:r>
              <a:rPr lang="en-US" spc="-1" dirty="0">
                <a:solidFill>
                  <a:srgbClr val="000000"/>
                </a:solidFill>
                <a:latin typeface="Arial"/>
                <a:ea typeface="DejaVu Sans"/>
                <a:cs typeface="Arial"/>
              </a:rPr>
              <a:t> mass distribution using pp collision data at √s= 8 </a:t>
            </a:r>
            <a:r>
              <a:rPr lang="en-US" spc="-1" dirty="0" err="1">
                <a:solidFill>
                  <a:srgbClr val="000000"/>
                </a:solidFill>
                <a:latin typeface="Arial"/>
                <a:ea typeface="DejaVu Sans"/>
                <a:cs typeface="Arial"/>
              </a:rPr>
              <a:t>TeV</a:t>
            </a:r>
            <a:r>
              <a:rPr lang="en-US" spc="-1" dirty="0">
                <a:solidFill>
                  <a:srgbClr val="000000"/>
                </a:solidFill>
                <a:latin typeface="Arial"/>
                <a:ea typeface="DejaVu Sans"/>
                <a:cs typeface="Arial"/>
              </a:rPr>
              <a:t> with the ATLAS detector, Phys. Rev. D </a:t>
            </a:r>
            <a:r>
              <a:rPr lang="en-US" b="1" spc="-1" dirty="0">
                <a:solidFill>
                  <a:srgbClr val="000000"/>
                </a:solidFill>
                <a:latin typeface="Arial"/>
                <a:ea typeface="DejaVu Sans"/>
                <a:cs typeface="Arial"/>
              </a:rPr>
              <a:t>91</a:t>
            </a:r>
            <a:r>
              <a:rPr lang="en-US" spc="-1" dirty="0">
                <a:solidFill>
                  <a:srgbClr val="000000"/>
                </a:solidFill>
                <a:latin typeface="Arial"/>
                <a:ea typeface="DejaVu Sans"/>
                <a:cs typeface="Arial"/>
              </a:rPr>
              <a:t>, 052007</a:t>
            </a:r>
          </a:p>
          <a:p>
            <a:pPr marL="287020" indent="-285750">
              <a:buClr>
                <a:srgbClr val="000000"/>
              </a:buClr>
              <a:buFont typeface="Arial"/>
              <a:buChar char="•"/>
            </a:pPr>
            <a:r>
              <a:rPr lang="en-US" spc="-1" dirty="0">
                <a:solidFill>
                  <a:srgbClr val="000000"/>
                </a:solidFill>
                <a:latin typeface="Arial"/>
                <a:ea typeface="DejaVu Sans"/>
                <a:cs typeface="Arial"/>
              </a:rPr>
              <a:t>[2] </a:t>
            </a:r>
            <a:r>
              <a:rPr lang="en-US" spc="-1" dirty="0" err="1">
                <a:solidFill>
                  <a:srgbClr val="000000"/>
                </a:solidFill>
                <a:latin typeface="Arial"/>
                <a:ea typeface="DejaVu Sans"/>
                <a:cs typeface="Arial"/>
              </a:rPr>
              <a:t>LHCb</a:t>
            </a:r>
            <a:r>
              <a:rPr lang="en-US" spc="-1" dirty="0">
                <a:solidFill>
                  <a:srgbClr val="000000"/>
                </a:solidFill>
                <a:latin typeface="Arial"/>
                <a:ea typeface="DejaVu Sans"/>
                <a:cs typeface="Arial"/>
              </a:rPr>
              <a:t> Collaboration, </a:t>
            </a:r>
            <a:r>
              <a:rPr lang="en-US" i="1" spc="-1" dirty="0">
                <a:solidFill>
                  <a:srgbClr val="000000"/>
                </a:solidFill>
                <a:latin typeface="Arial"/>
                <a:ea typeface="DejaVu Sans"/>
                <a:cs typeface="Arial"/>
              </a:rPr>
              <a:t>Tesla : an application for real-time data analysis in High Energy Physics</a:t>
            </a:r>
            <a:r>
              <a:rPr lang="en-US" spc="-1" dirty="0">
                <a:solidFill>
                  <a:srgbClr val="000000"/>
                </a:solidFill>
                <a:latin typeface="Arial"/>
                <a:ea typeface="DejaVu Sans"/>
                <a:cs typeface="Arial"/>
              </a:rPr>
              <a:t>, </a:t>
            </a:r>
            <a:r>
              <a:rPr lang="en-US" spc="-1" dirty="0" err="1">
                <a:solidFill>
                  <a:srgbClr val="000000"/>
                </a:solidFill>
                <a:latin typeface="Arial"/>
                <a:ea typeface="DejaVu Sans"/>
                <a:cs typeface="Arial"/>
              </a:rPr>
              <a:t>Comput</a:t>
            </a:r>
            <a:r>
              <a:rPr lang="en-US" spc="-1" dirty="0">
                <a:solidFill>
                  <a:srgbClr val="000000"/>
                </a:solidFill>
                <a:latin typeface="Arial"/>
                <a:ea typeface="DejaVu Sans"/>
                <a:cs typeface="Arial"/>
              </a:rPr>
              <a:t>. Phys. Commun. </a:t>
            </a:r>
            <a:r>
              <a:rPr lang="en-US" b="1" spc="-1" dirty="0">
                <a:solidFill>
                  <a:srgbClr val="000000"/>
                </a:solidFill>
                <a:latin typeface="Arial"/>
                <a:ea typeface="DejaVu Sans"/>
                <a:cs typeface="Arial"/>
              </a:rPr>
              <a:t>208 </a:t>
            </a:r>
            <a:r>
              <a:rPr lang="en-US" spc="-1" dirty="0">
                <a:solidFill>
                  <a:srgbClr val="000000"/>
                </a:solidFill>
                <a:latin typeface="Arial"/>
                <a:ea typeface="DejaVu Sans"/>
                <a:cs typeface="Arial"/>
              </a:rPr>
              <a:t>(2016) 35, </a:t>
            </a:r>
            <a:r>
              <a:rPr lang="en-US" spc="-1" dirty="0" err="1">
                <a:solidFill>
                  <a:srgbClr val="000000"/>
                </a:solidFill>
                <a:latin typeface="Arial"/>
                <a:ea typeface="DejaVu Sans"/>
                <a:cs typeface="Arial"/>
              </a:rPr>
              <a:t>arXiv</a:t>
            </a:r>
            <a:r>
              <a:rPr lang="en-US" spc="-1" dirty="0">
                <a:solidFill>
                  <a:srgbClr val="000000"/>
                </a:solidFill>
                <a:latin typeface="Arial"/>
                <a:ea typeface="DejaVu Sans"/>
                <a:cs typeface="Arial"/>
              </a:rPr>
              <a:t>: 1604.05596 [</a:t>
            </a:r>
            <a:r>
              <a:rPr lang="en-US" spc="-1" dirty="0" err="1">
                <a:solidFill>
                  <a:srgbClr val="000000"/>
                </a:solidFill>
                <a:latin typeface="Arial"/>
                <a:ea typeface="DejaVu Sans"/>
                <a:cs typeface="Arial"/>
              </a:rPr>
              <a:t>physics.ins</a:t>
            </a:r>
            <a:r>
              <a:rPr lang="en-US" spc="-1" dirty="0">
                <a:solidFill>
                  <a:srgbClr val="000000"/>
                </a:solidFill>
                <a:latin typeface="Arial"/>
                <a:ea typeface="DejaVu Sans"/>
                <a:cs typeface="Arial"/>
              </a:rPr>
              <a:t>-det]. </a:t>
            </a:r>
            <a:endParaRPr lang="en-US" spc="-1" dirty="0">
              <a:solidFill>
                <a:srgbClr val="000000"/>
              </a:solidFill>
              <a:uFill>
                <a:solidFill>
                  <a:srgbClr val="FFFFFF"/>
                </a:solidFill>
              </a:uFill>
              <a:latin typeface="Arial"/>
              <a:ea typeface="DejaVu Sans"/>
            </a:endParaRPr>
          </a:p>
          <a:p>
            <a:pPr marL="287020" indent="-285750">
              <a:buClr>
                <a:srgbClr val="000000"/>
              </a:buClr>
              <a:buFont typeface="Arial"/>
              <a:buChar char="•"/>
            </a:pPr>
            <a:r>
              <a:rPr lang="en-US" spc="-1" dirty="0">
                <a:solidFill>
                  <a:srgbClr val="000000"/>
                </a:solidFill>
                <a:latin typeface="Arial"/>
                <a:ea typeface="DejaVu Sans"/>
                <a:cs typeface="Arial"/>
              </a:rPr>
              <a:t>[3] CMS Collaboration, </a:t>
            </a:r>
            <a:r>
              <a:rPr lang="en-US" i="1" spc="-1" dirty="0">
                <a:solidFill>
                  <a:srgbClr val="000000"/>
                </a:solidFill>
                <a:latin typeface="Arial"/>
                <a:ea typeface="DejaVu Sans"/>
                <a:cs typeface="Arial"/>
              </a:rPr>
              <a:t>Search for </a:t>
            </a:r>
            <a:r>
              <a:rPr lang="en-US" i="1" spc="-1" dirty="0" err="1">
                <a:solidFill>
                  <a:srgbClr val="000000"/>
                </a:solidFill>
                <a:latin typeface="Arial"/>
                <a:ea typeface="DejaVu Sans"/>
                <a:cs typeface="Arial"/>
              </a:rPr>
              <a:t>dijet</a:t>
            </a:r>
            <a:r>
              <a:rPr lang="en-US" i="1" spc="-1" dirty="0">
                <a:solidFill>
                  <a:srgbClr val="000000"/>
                </a:solidFill>
                <a:latin typeface="Arial"/>
                <a:ea typeface="DejaVu Sans"/>
                <a:cs typeface="Arial"/>
              </a:rPr>
              <a:t> resonances in proton–proton collisions at √s </a:t>
            </a:r>
            <a:r>
              <a:rPr lang="en-US" spc="-1" dirty="0">
                <a:solidFill>
                  <a:srgbClr val="000000"/>
                </a:solidFill>
                <a:latin typeface="Arial"/>
                <a:ea typeface="DejaVu Sans"/>
                <a:cs typeface="Arial"/>
              </a:rPr>
              <a:t>= 13 </a:t>
            </a:r>
            <a:r>
              <a:rPr lang="en-US" i="1" spc="-1" dirty="0" err="1">
                <a:solidFill>
                  <a:srgbClr val="000000"/>
                </a:solidFill>
                <a:latin typeface="Arial"/>
                <a:ea typeface="DejaVu Sans"/>
                <a:cs typeface="Arial"/>
              </a:rPr>
              <a:t>TeV</a:t>
            </a:r>
            <a:r>
              <a:rPr lang="en-US" i="1" spc="-1" dirty="0">
                <a:solidFill>
                  <a:srgbClr val="000000"/>
                </a:solidFill>
                <a:latin typeface="Arial"/>
                <a:ea typeface="DejaVu Sans"/>
                <a:cs typeface="Arial"/>
              </a:rPr>
              <a:t> and constraints on dark matter and other models</a:t>
            </a:r>
            <a:r>
              <a:rPr lang="en-US" spc="-1" dirty="0">
                <a:solidFill>
                  <a:srgbClr val="000000"/>
                </a:solidFill>
                <a:latin typeface="Arial"/>
                <a:ea typeface="DejaVu Sans"/>
                <a:cs typeface="Arial"/>
              </a:rPr>
              <a:t>, Phys. Lett. B </a:t>
            </a:r>
            <a:r>
              <a:rPr lang="en-US" b="1" spc="-1" dirty="0">
                <a:solidFill>
                  <a:srgbClr val="000000"/>
                </a:solidFill>
                <a:latin typeface="Arial"/>
                <a:ea typeface="DejaVu Sans"/>
                <a:cs typeface="Arial"/>
              </a:rPr>
              <a:t>769 </a:t>
            </a:r>
            <a:r>
              <a:rPr lang="en-US" spc="-1" dirty="0">
                <a:solidFill>
                  <a:srgbClr val="000000"/>
                </a:solidFill>
                <a:latin typeface="Arial"/>
                <a:ea typeface="DejaVu Sans"/>
                <a:cs typeface="Arial"/>
              </a:rPr>
              <a:t>(2017) 520, </a:t>
            </a:r>
            <a:r>
              <a:rPr lang="en-US" spc="-1" dirty="0" err="1">
                <a:solidFill>
                  <a:srgbClr val="000000"/>
                </a:solidFill>
                <a:latin typeface="Arial"/>
                <a:ea typeface="DejaVu Sans"/>
                <a:cs typeface="Arial"/>
              </a:rPr>
              <a:t>arXiv</a:t>
            </a:r>
            <a:r>
              <a:rPr lang="en-US" spc="-1" dirty="0">
                <a:solidFill>
                  <a:srgbClr val="000000"/>
                </a:solidFill>
                <a:latin typeface="Arial"/>
                <a:ea typeface="DejaVu Sans"/>
                <a:cs typeface="Arial"/>
              </a:rPr>
              <a:t>: 1611.03568 [hep-ex].</a:t>
            </a:r>
            <a:endParaRPr lang="en-US" spc="-1" dirty="0">
              <a:solidFill>
                <a:srgbClr val="000000"/>
              </a:solidFill>
              <a:uFill>
                <a:solidFill>
                  <a:srgbClr val="FFFFFF"/>
                </a:solidFill>
              </a:uFill>
              <a:latin typeface="Arial"/>
              <a:ea typeface="DejaVu Sans"/>
            </a:endParaRPr>
          </a:p>
          <a:p>
            <a:pPr marL="287020" indent="-285750">
              <a:buClr>
                <a:srgbClr val="000000"/>
              </a:buClr>
              <a:buFont typeface="Arial"/>
              <a:buChar char="•"/>
            </a:pPr>
            <a:r>
              <a:rPr lang="en-US" spc="-1" dirty="0">
                <a:solidFill>
                  <a:srgbClr val="000000"/>
                </a:solidFill>
                <a:latin typeface="Arial"/>
                <a:ea typeface="DejaVu Sans"/>
                <a:cs typeface="Arial"/>
              </a:rPr>
              <a:t>[4]</a:t>
            </a:r>
            <a:r>
              <a:rPr lang="en-US" spc="-1" dirty="0">
                <a:solidFill>
                  <a:schemeClr val="bg1"/>
                </a:solidFill>
                <a:latin typeface="Arial"/>
                <a:ea typeface="DejaVu Sans"/>
                <a:cs typeface="Arial"/>
              </a:rPr>
              <a:t>_</a:t>
            </a:r>
            <a:r>
              <a:rPr lang="en-US" spc="-1" dirty="0">
                <a:solidFill>
                  <a:srgbClr val="000000"/>
                </a:solidFill>
                <a:latin typeface="Arial"/>
                <a:ea typeface="DejaVu Sans"/>
                <a:cs typeface="Arial"/>
              </a:rPr>
              <a:t>https://twiki.cern.ch/</a:t>
            </a:r>
            <a:r>
              <a:rPr lang="en-US" spc="-1" dirty="0" err="1">
                <a:solidFill>
                  <a:srgbClr val="000000"/>
                </a:solidFill>
                <a:latin typeface="Arial"/>
                <a:ea typeface="DejaVu Sans"/>
                <a:cs typeface="Arial"/>
              </a:rPr>
              <a:t>twiki</a:t>
            </a:r>
            <a:r>
              <a:rPr lang="en-US" spc="-1" dirty="0">
                <a:solidFill>
                  <a:srgbClr val="000000"/>
                </a:solidFill>
                <a:latin typeface="Arial"/>
                <a:ea typeface="DejaVu Sans"/>
                <a:cs typeface="Arial"/>
              </a:rPr>
              <a:t>/bin/view/</a:t>
            </a:r>
            <a:r>
              <a:rPr lang="en-US" spc="-1" dirty="0" err="1">
                <a:solidFill>
                  <a:srgbClr val="000000"/>
                </a:solidFill>
                <a:latin typeface="Arial"/>
                <a:ea typeface="DejaVu Sans"/>
                <a:cs typeface="Arial"/>
              </a:rPr>
              <a:t>AtlasPublic</a:t>
            </a:r>
            <a:r>
              <a:rPr lang="en-US" spc="-1" dirty="0">
                <a:solidFill>
                  <a:srgbClr val="000000"/>
                </a:solidFill>
                <a:latin typeface="Arial"/>
                <a:ea typeface="DejaVu Sans"/>
                <a:cs typeface="Arial"/>
              </a:rPr>
              <a:t>/TriggerOperationPublicResults#2017_pp_at_13_TeV</a:t>
            </a:r>
            <a:endParaRPr lang="en-US" spc="-1" dirty="0">
              <a:solidFill>
                <a:srgbClr val="000000"/>
              </a:solidFill>
              <a:uFill>
                <a:solidFill>
                  <a:srgbClr val="FFFFFF"/>
                </a:solidFill>
              </a:uFill>
              <a:latin typeface="Arial"/>
              <a:ea typeface="DejaVu Sans"/>
            </a:endParaRPr>
          </a:p>
          <a:p>
            <a:pPr marL="229870" indent="-228600">
              <a:lnSpc>
                <a:spcPct val="100000"/>
              </a:lnSpc>
              <a:buClr>
                <a:srgbClr val="000000"/>
              </a:buClr>
              <a:buFont typeface="Arial"/>
              <a:buChar char="•"/>
            </a:pPr>
            <a:r>
              <a:rPr lang="en-US" b="0" strike="noStrike" spc="-1" dirty="0">
                <a:solidFill>
                  <a:srgbClr val="000000"/>
                </a:solidFill>
                <a:uFill>
                  <a:solidFill>
                    <a:srgbClr val="FFFFFF"/>
                  </a:solidFill>
                </a:uFill>
                <a:latin typeface="Arial"/>
                <a:ea typeface="DejaVu Sans"/>
              </a:rPr>
              <a:t>[</a:t>
            </a:r>
            <a:r>
              <a:rPr lang="en-US" spc="-1" dirty="0">
                <a:solidFill>
                  <a:srgbClr val="000000"/>
                </a:solidFill>
                <a:uFill>
                  <a:solidFill>
                    <a:srgbClr val="FFFFFF"/>
                  </a:solidFill>
                </a:uFill>
                <a:latin typeface="Arial"/>
                <a:ea typeface="DejaVu Sans"/>
              </a:rPr>
              <a:t>5</a:t>
            </a:r>
            <a:r>
              <a:rPr lang="en-US" b="0" strike="noStrike" spc="-1" dirty="0">
                <a:solidFill>
                  <a:srgbClr val="000000"/>
                </a:solidFill>
                <a:uFill>
                  <a:solidFill>
                    <a:srgbClr val="FFFFFF"/>
                  </a:solidFill>
                </a:uFill>
                <a:latin typeface="Arial"/>
                <a:ea typeface="DejaVu Sans"/>
              </a:rPr>
              <a:t>] ATLAS Collaboration, </a:t>
            </a:r>
            <a:r>
              <a:rPr lang="en-US" b="0" i="1" strike="noStrike" spc="-1" dirty="0">
                <a:solidFill>
                  <a:srgbClr val="000000"/>
                </a:solidFill>
                <a:uFill>
                  <a:solidFill>
                    <a:srgbClr val="FFFFFF"/>
                  </a:solidFill>
                </a:uFill>
                <a:latin typeface="Arial"/>
                <a:ea typeface="DejaVu Sans"/>
              </a:rPr>
              <a:t>Search for low-mass </a:t>
            </a:r>
            <a:r>
              <a:rPr lang="en-US" b="0" i="1" strike="noStrike" spc="-1" dirty="0" err="1">
                <a:solidFill>
                  <a:srgbClr val="000000"/>
                </a:solidFill>
                <a:uFill>
                  <a:solidFill>
                    <a:srgbClr val="FFFFFF"/>
                  </a:solidFill>
                </a:uFill>
                <a:latin typeface="Arial"/>
                <a:ea typeface="DejaVu Sans"/>
              </a:rPr>
              <a:t>dijet</a:t>
            </a:r>
            <a:r>
              <a:rPr lang="en-US" b="0" i="1" strike="noStrike" spc="-1" dirty="0">
                <a:solidFill>
                  <a:srgbClr val="000000"/>
                </a:solidFill>
                <a:uFill>
                  <a:solidFill>
                    <a:srgbClr val="FFFFFF"/>
                  </a:solidFill>
                </a:uFill>
                <a:latin typeface="Arial"/>
                <a:ea typeface="DejaVu Sans"/>
              </a:rPr>
              <a:t> resonances using trigger-level jets with the ATLAS detector in pp collisions at √s = 13 </a:t>
            </a:r>
            <a:r>
              <a:rPr lang="en-US" b="0" i="1" strike="noStrike" spc="-1" dirty="0" err="1">
                <a:solidFill>
                  <a:srgbClr val="000000"/>
                </a:solidFill>
                <a:uFill>
                  <a:solidFill>
                    <a:srgbClr val="FFFFFF"/>
                  </a:solidFill>
                </a:uFill>
                <a:latin typeface="Arial"/>
                <a:ea typeface="DejaVu Sans"/>
              </a:rPr>
              <a:t>TeV</a:t>
            </a:r>
            <a:r>
              <a:rPr lang="en-US" b="0" strike="noStrike" spc="-1" dirty="0">
                <a:solidFill>
                  <a:srgbClr val="000000"/>
                </a:solidFill>
                <a:uFill>
                  <a:solidFill>
                    <a:srgbClr val="FFFFFF"/>
                  </a:solidFill>
                </a:uFill>
                <a:latin typeface="Arial"/>
                <a:ea typeface="DejaVu Sans"/>
              </a:rPr>
              <a:t>, Phys. Rev. Lett. </a:t>
            </a:r>
            <a:r>
              <a:rPr lang="en-US" b="1" strike="noStrike" spc="-1" dirty="0">
                <a:solidFill>
                  <a:srgbClr val="000000"/>
                </a:solidFill>
                <a:uFill>
                  <a:solidFill>
                    <a:srgbClr val="FFFFFF"/>
                  </a:solidFill>
                </a:uFill>
                <a:latin typeface="Arial"/>
                <a:ea typeface="DejaVu Sans"/>
              </a:rPr>
              <a:t>121</a:t>
            </a:r>
            <a:r>
              <a:rPr lang="en-US" b="0" strike="noStrike" spc="-1" dirty="0">
                <a:solidFill>
                  <a:srgbClr val="000000"/>
                </a:solidFill>
                <a:uFill>
                  <a:solidFill>
                    <a:srgbClr val="FFFFFF"/>
                  </a:solidFill>
                </a:uFill>
                <a:latin typeface="Arial"/>
                <a:ea typeface="DejaVu Sans"/>
              </a:rPr>
              <a:t>, 081801 (2018), arXiv:1804.03496 [hep-ex].</a:t>
            </a:r>
            <a:endParaRPr lang="en-US" b="0" strike="noStrike" spc="-1" dirty="0">
              <a:solidFill>
                <a:srgbClr val="000000"/>
              </a:solidFill>
              <a:latin typeface="Arial"/>
              <a:cs typeface="Arial"/>
            </a:endParaRPr>
          </a:p>
          <a:p>
            <a:pPr marL="287020" indent="-285750">
              <a:buFont typeface="Arial"/>
              <a:buChar char="•"/>
            </a:pPr>
            <a:r>
              <a:rPr lang="en-US" spc="-1" dirty="0">
                <a:solidFill>
                  <a:srgbClr val="000000"/>
                </a:solidFill>
                <a:latin typeface="Arial"/>
                <a:cs typeface="Arial"/>
              </a:rPr>
              <a:t>[6] https://atlas.web.cern.ch/Atlas/GROUPS/PHYSICS/CombinedSummaryPlots/EXOTICS/</a:t>
            </a:r>
          </a:p>
          <a:p>
            <a:pPr marL="287020" indent="-285750">
              <a:buFont typeface="Arial"/>
              <a:buChar char="•"/>
            </a:pPr>
            <a:r>
              <a:rPr lang="en-US" spc="-1" dirty="0">
                <a:solidFill>
                  <a:srgbClr val="000000"/>
                </a:solidFill>
                <a:latin typeface="Arial"/>
                <a:cs typeface="Arial"/>
              </a:rPr>
              <a:t>[7] ATLAS Collaboration</a:t>
            </a:r>
            <a:r>
              <a:rPr lang="en-US" spc="-1" dirty="0">
                <a:cs typeface="Arial"/>
              </a:rPr>
              <a:t>, Monte Carlo Calibration and Combination of In-situ Measurements of Jet Energy Scale, Jet Energy Resolution and Jet Mass in ATLAS, ATLAS-CONF-2015-037, 2015</a:t>
            </a:r>
          </a:p>
          <a:p>
            <a:endParaRPr lang="en-US" spc="-1" dirty="0">
              <a:cs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2528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2"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spc="-1">
                <a:solidFill>
                  <a:srgbClr val="9C6114"/>
                </a:solidFill>
                <a:uFill>
                  <a:solidFill>
                    <a:srgbClr val="FFFFFF"/>
                  </a:solidFill>
                </a:uFill>
                <a:latin typeface="Times New Roman"/>
                <a:ea typeface="DejaVu Sans"/>
              </a:rPr>
              <a:t>Further</a:t>
            </a:r>
            <a:r>
              <a:rPr lang="en-US" sz="4000" b="0" strike="noStrike" spc="-1">
                <a:solidFill>
                  <a:srgbClr val="9C6114"/>
                </a:solidFill>
                <a:uFill>
                  <a:solidFill>
                    <a:srgbClr val="FFFFFF"/>
                  </a:solidFill>
                </a:uFill>
                <a:latin typeface="Times New Roman"/>
                <a:ea typeface="DejaVu Sans"/>
              </a:rPr>
              <a:t> </a:t>
            </a:r>
            <a:r>
              <a:rPr lang="en-US" sz="4000" spc="-1">
                <a:solidFill>
                  <a:srgbClr val="9C6114"/>
                </a:solidFill>
                <a:uFill>
                  <a:solidFill>
                    <a:srgbClr val="FFFFFF"/>
                  </a:solidFill>
                </a:uFill>
                <a:latin typeface="Times New Roman"/>
                <a:ea typeface="DejaVu Sans"/>
              </a:rPr>
              <a:t>Calibration</a:t>
            </a:r>
            <a:r>
              <a:rPr lang="en-US" sz="4000" b="0" strike="noStrike" spc="-1">
                <a:solidFill>
                  <a:srgbClr val="9C6114"/>
                </a:solidFill>
                <a:uFill>
                  <a:solidFill>
                    <a:srgbClr val="FFFFFF"/>
                  </a:solidFill>
                </a:uFill>
                <a:latin typeface="Times New Roman"/>
                <a:ea typeface="DejaVu Sans"/>
              </a:rPr>
              <a:t> </a:t>
            </a:r>
            <a:r>
              <a:rPr lang="en-US" sz="4000" spc="-1">
                <a:solidFill>
                  <a:srgbClr val="9C6114"/>
                </a:solidFill>
                <a:uFill>
                  <a:solidFill>
                    <a:srgbClr val="FFFFFF"/>
                  </a:solidFill>
                </a:uFill>
                <a:latin typeface="Times New Roman"/>
                <a:ea typeface="DejaVu Sans"/>
              </a:rPr>
              <a:t>Work</a:t>
            </a:r>
            <a:endParaRPr lang="en-US" sz="1800" b="0" strike="noStrike" spc="-1">
              <a:solidFill>
                <a:srgbClr val="000000"/>
              </a:solidFill>
              <a:uFill>
                <a:solidFill>
                  <a:srgbClr val="FFFFFF"/>
                </a:solidFill>
              </a:uFill>
              <a:latin typeface="Arial"/>
            </a:endParaRPr>
          </a:p>
        </p:txBody>
      </p:sp>
      <p:sp>
        <p:nvSpPr>
          <p:cNvPr id="183" name="CustomShape 2"/>
          <p:cNvSpPr/>
          <p:nvPr/>
        </p:nvSpPr>
        <p:spPr>
          <a:xfrm>
            <a:off x="806400" y="1843920"/>
            <a:ext cx="10580040" cy="35614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lstStyle/>
          <a:p>
            <a:pPr marL="230400" indent="-228600">
              <a:lnSpc>
                <a:spcPct val="100000"/>
              </a:lnSpc>
              <a:buClr>
                <a:srgbClr val="000000"/>
              </a:buClr>
              <a:buFont typeface="Arial"/>
              <a:buChar char="•"/>
            </a:pPr>
            <a:r>
              <a:rPr lang="en-US" sz="2200" b="0" strike="noStrike" spc="-1">
                <a:solidFill>
                  <a:srgbClr val="000000"/>
                </a:solidFill>
                <a:uFill>
                  <a:solidFill>
                    <a:srgbClr val="FFFFFF"/>
                  </a:solidFill>
                </a:uFill>
                <a:latin typeface="Arial"/>
                <a:ea typeface="DejaVu Sans"/>
              </a:rPr>
              <a:t>Investigate difference in response between different shower models</a:t>
            </a:r>
            <a:endParaRPr lang="en-US" sz="1800" b="0" strike="noStrike" spc="-1">
              <a:solidFill>
                <a:srgbClr val="000000"/>
              </a:solidFill>
              <a:uFill>
                <a:solidFill>
                  <a:srgbClr val="FFFFFF"/>
                </a:solidFill>
              </a:uFill>
              <a:latin typeface="Arial"/>
            </a:endParaRPr>
          </a:p>
          <a:p>
            <a:pPr marL="743040" lvl="1" indent="-284040">
              <a:lnSpc>
                <a:spcPct val="100000"/>
              </a:lnSpc>
              <a:buClr>
                <a:srgbClr val="9C6114"/>
              </a:buClr>
              <a:buFont typeface="Arial"/>
              <a:buChar char="–"/>
            </a:pPr>
            <a:r>
              <a:rPr lang="en-US" sz="2200" b="0" strike="noStrike" spc="-1">
                <a:solidFill>
                  <a:srgbClr val="000000"/>
                </a:solidFill>
                <a:uFill>
                  <a:solidFill>
                    <a:srgbClr val="FFFFFF"/>
                  </a:solidFill>
                </a:uFill>
                <a:latin typeface="Arial"/>
                <a:ea typeface="DejaVu Sans"/>
              </a:rPr>
              <a:t>If no difference is observed, we have more confidence in removing the in-situ calibration step</a:t>
            </a:r>
            <a:endParaRPr lang="en-US" sz="1800" b="0" strike="noStrike" spc="-1">
              <a:solidFill>
                <a:srgbClr val="000000"/>
              </a:solidFill>
              <a:uFill>
                <a:solidFill>
                  <a:srgbClr val="FFFFFF"/>
                </a:solidFill>
              </a:uFill>
              <a:latin typeface="Arial"/>
            </a:endParaRPr>
          </a:p>
          <a:p>
            <a:pPr marL="230400" indent="-228600">
              <a:lnSpc>
                <a:spcPct val="100000"/>
              </a:lnSpc>
              <a:buClr>
                <a:srgbClr val="000000"/>
              </a:buClr>
              <a:buFont typeface="Arial"/>
              <a:buChar char="•"/>
            </a:pPr>
            <a:r>
              <a:rPr lang="en-US" sz="2200" b="0" strike="noStrike" spc="-1">
                <a:solidFill>
                  <a:srgbClr val="000000"/>
                </a:solidFill>
                <a:uFill>
                  <a:solidFill>
                    <a:srgbClr val="FFFFFF"/>
                  </a:solidFill>
                </a:uFill>
                <a:latin typeface="Arial"/>
                <a:ea typeface="DejaVu Sans"/>
              </a:rPr>
              <a:t>Derive and apply the “Absolute MC-based Calibration”</a:t>
            </a:r>
            <a:endParaRPr lang="en-US" sz="1800" b="0" strike="noStrike" spc="-1">
              <a:solidFill>
                <a:srgbClr val="000000"/>
              </a:solidFill>
              <a:uFill>
                <a:solidFill>
                  <a:srgbClr val="FFFFFF"/>
                </a:solidFill>
              </a:uFill>
              <a:latin typeface="Arial"/>
            </a:endParaRPr>
          </a:p>
          <a:p>
            <a:pPr marL="743040" lvl="1" indent="-284040">
              <a:lnSpc>
                <a:spcPct val="100000"/>
              </a:lnSpc>
              <a:buClr>
                <a:srgbClr val="9C6114"/>
              </a:buClr>
              <a:buFont typeface="Arial"/>
              <a:buChar char="–"/>
            </a:pPr>
            <a:r>
              <a:rPr lang="en-US" sz="2200" b="0" strike="noStrike" spc="-1">
                <a:solidFill>
                  <a:srgbClr val="000000"/>
                </a:solidFill>
                <a:uFill>
                  <a:solidFill>
                    <a:srgbClr val="FFFFFF"/>
                  </a:solidFill>
                </a:uFill>
                <a:latin typeface="Arial"/>
                <a:ea typeface="DejaVu Sans"/>
              </a:rPr>
              <a:t>Its effect on MC vs offline data will be compared on multiple data sets in order to understand differences between different run conditions</a:t>
            </a:r>
            <a:endParaRPr lang="en-US" sz="1800" b="0" strike="noStrike" spc="-1">
              <a:solidFill>
                <a:srgbClr val="000000"/>
              </a:solidFill>
              <a:uFill>
                <a:solidFill>
                  <a:srgbClr val="FFFFFF"/>
                </a:solidFill>
              </a:uFill>
              <a:latin typeface="Arial"/>
            </a:endParaRPr>
          </a:p>
          <a:p>
            <a:pPr marL="230400" indent="-228600">
              <a:lnSpc>
                <a:spcPct val="100000"/>
              </a:lnSpc>
              <a:buClr>
                <a:srgbClr val="000000"/>
              </a:buClr>
              <a:buFont typeface="Arial"/>
              <a:buChar char="•"/>
            </a:pPr>
            <a:r>
              <a:rPr lang="en-US" sz="2200" b="0" strike="noStrike" spc="-1">
                <a:solidFill>
                  <a:srgbClr val="000000"/>
                </a:solidFill>
                <a:uFill>
                  <a:solidFill>
                    <a:srgbClr val="FFFFFF"/>
                  </a:solidFill>
                </a:uFill>
                <a:latin typeface="Arial"/>
                <a:ea typeface="DejaVu Sans"/>
              </a:rPr>
              <a:t>All the steps in the calibration chain will be merged and applied</a:t>
            </a:r>
            <a:endParaRPr lang="en-US" sz="1800" b="0" strike="noStrike" spc="-1">
              <a:solidFill>
                <a:srgbClr val="000000"/>
              </a:solidFill>
              <a:uFill>
                <a:solidFill>
                  <a:srgbClr val="FFFFFF"/>
                </a:solidFill>
              </a:uFill>
              <a:latin typeface="Arial"/>
            </a:endParaRPr>
          </a:p>
          <a:p>
            <a:pPr marL="743040" lvl="1" indent="-284040">
              <a:lnSpc>
                <a:spcPct val="100000"/>
              </a:lnSpc>
              <a:buClr>
                <a:srgbClr val="9C6114"/>
              </a:buClr>
              <a:buFont typeface="Arial"/>
              <a:buChar char="–"/>
            </a:pPr>
            <a:r>
              <a:rPr lang="en-US" sz="2200" b="0" strike="noStrike" spc="-1">
                <a:solidFill>
                  <a:srgbClr val="000000"/>
                </a:solidFill>
                <a:uFill>
                  <a:solidFill>
                    <a:srgbClr val="FFFFFF"/>
                  </a:solidFill>
                </a:uFill>
                <a:latin typeface="Arial"/>
                <a:ea typeface="DejaVu Sans"/>
              </a:rPr>
              <a:t>The full calibration chain will be applied to different data sets, where the resolution of calibrated trigger jets will be compared to dijet balance techniques</a:t>
            </a:r>
            <a:endParaRPr lang="en-US" sz="1800" b="0" strike="noStrike" spc="-1">
              <a:solidFill>
                <a:srgbClr val="000000"/>
              </a:solidFill>
              <a:uFill>
                <a:solidFill>
                  <a:srgbClr val="FFFFFF"/>
                </a:solidFill>
              </a:uFill>
              <a:latin typeface="Arial"/>
            </a:endParaRPr>
          </a:p>
          <a:p>
            <a:pPr marL="743040" lvl="1" indent="-284040">
              <a:lnSpc>
                <a:spcPct val="100000"/>
              </a:lnSpc>
              <a:buClr>
                <a:srgbClr val="9C6114"/>
              </a:buClr>
              <a:buFont typeface="Arial"/>
              <a:buChar char="–"/>
            </a:pPr>
            <a:r>
              <a:rPr lang="en-US" sz="2200" b="0" strike="noStrike" spc="-1">
                <a:solidFill>
                  <a:srgbClr val="000000"/>
                </a:solidFill>
                <a:uFill>
                  <a:solidFill>
                    <a:srgbClr val="FFFFFF"/>
                  </a:solidFill>
                </a:uFill>
                <a:latin typeface="Arial"/>
                <a:ea typeface="DejaVu Sans"/>
              </a:rPr>
              <a:t>Satisfied with the comparison, the calibration will be used to conclude the work on the dijet mass cross-section measurement.</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spc="-1" dirty="0">
                <a:solidFill>
                  <a:srgbClr val="9C6114"/>
                </a:solidFill>
                <a:uFill>
                  <a:solidFill>
                    <a:srgbClr val="FFFFFF"/>
                  </a:solidFill>
                </a:uFill>
                <a:latin typeface="Times New Roman"/>
                <a:cs typeface="Times New Roman"/>
              </a:rPr>
              <a:t>Outline</a:t>
            </a:r>
            <a:endParaRPr lang="en-US" sz="1800" b="0" strike="noStrike" spc="-1" dirty="0">
              <a:solidFill>
                <a:srgbClr val="000000"/>
              </a:solidFill>
              <a:latin typeface="Times New Roman"/>
              <a:cs typeface="Times New Roman"/>
            </a:endParaRPr>
          </a:p>
        </p:txBody>
      </p:sp>
      <p:sp>
        <p:nvSpPr>
          <p:cNvPr id="133" name="CustomShape 2"/>
          <p:cNvSpPr/>
          <p:nvPr/>
        </p:nvSpPr>
        <p:spPr>
          <a:xfrm>
            <a:off x="806400" y="1843920"/>
            <a:ext cx="10456560" cy="35614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1270">
              <a:lnSpc>
                <a:spcPct val="100000"/>
              </a:lnSpc>
              <a:buClr>
                <a:srgbClr val="000000"/>
              </a:buClr>
            </a:pPr>
            <a:endParaRPr lang="en-US" sz="2200" b="0" strike="noStrike" spc="-1" dirty="0">
              <a:solidFill>
                <a:srgbClr val="000000"/>
              </a:solidFill>
              <a:latin typeface="Arial"/>
              <a:cs typeface="Arial"/>
            </a:endParaRPr>
          </a:p>
          <a:p>
            <a:pPr marL="458470" indent="-457200">
              <a:buClr>
                <a:srgbClr val="000000"/>
              </a:buClr>
              <a:buAutoNum type="arabicPeriod"/>
            </a:pPr>
            <a:r>
              <a:rPr lang="en-US" sz="2200" spc="-1" dirty="0">
                <a:solidFill>
                  <a:srgbClr val="000000"/>
                </a:solidFill>
                <a:uFill>
                  <a:solidFill>
                    <a:srgbClr val="FFFFFF"/>
                  </a:solidFill>
                </a:uFill>
                <a:latin typeface="Arial"/>
                <a:ea typeface="DejaVu Sans"/>
              </a:rPr>
              <a:t>What is Trigger-object Level Analysis </a:t>
            </a:r>
            <a:r>
              <a:rPr lang="en-US" sz="2200" spc="-1" dirty="0">
                <a:solidFill>
                  <a:srgbClr val="000000"/>
                </a:solidFill>
                <a:latin typeface="Arial"/>
                <a:ea typeface="DejaVu Sans"/>
                <a:cs typeface="Arial"/>
              </a:rPr>
              <a:t>(TLA)</a:t>
            </a:r>
            <a:endParaRPr lang="en-US" b="0" strike="noStrike" spc="-1" dirty="0">
              <a:solidFill>
                <a:srgbClr val="000000"/>
              </a:solidFill>
              <a:latin typeface="Arial"/>
              <a:ea typeface="DejaVu Sans"/>
              <a:cs typeface="Arial"/>
            </a:endParaRPr>
          </a:p>
          <a:p>
            <a:pPr marL="458470" indent="-457200">
              <a:buClr>
                <a:srgbClr val="000000"/>
              </a:buClr>
              <a:buAutoNum type="arabicPeriod"/>
            </a:pPr>
            <a:r>
              <a:rPr lang="en-US" sz="2200" spc="-1" dirty="0">
                <a:solidFill>
                  <a:srgbClr val="000000"/>
                </a:solidFill>
                <a:latin typeface="Arial"/>
                <a:cs typeface="Arial"/>
              </a:rPr>
              <a:t>Results from 2016 </a:t>
            </a:r>
          </a:p>
          <a:p>
            <a:pPr marL="458470" indent="-457200">
              <a:buClr>
                <a:srgbClr val="000000"/>
              </a:buClr>
              <a:buAutoNum type="arabicPeriod"/>
            </a:pPr>
            <a:r>
              <a:rPr lang="en-US" sz="2200" spc="-1" dirty="0">
                <a:solidFill>
                  <a:srgbClr val="000000"/>
                </a:solidFill>
                <a:latin typeface="Arial"/>
                <a:cs typeface="Arial"/>
              </a:rPr>
              <a:t>Jet Calibration and future plans for TLA</a:t>
            </a:r>
          </a:p>
          <a:p>
            <a:pPr marL="229870" indent="-228600">
              <a:buClr>
                <a:srgbClr val="000000"/>
              </a:buClr>
              <a:buFont typeface="Arial"/>
              <a:buChar char="•"/>
            </a:pPr>
            <a:endParaRPr lang="en-US" sz="2200" spc="-1" dirty="0">
              <a:solidFill>
                <a:srgbClr val="000000"/>
              </a:solidFill>
              <a:latin typeface="Arial"/>
              <a:cs typeface="Arial"/>
            </a:endParaRPr>
          </a:p>
        </p:txBody>
      </p:sp>
      <p:sp>
        <p:nvSpPr>
          <p:cNvPr id="2" name="textruta 1">
            <a:extLst>
              <a:ext uri="{FF2B5EF4-FFF2-40B4-BE49-F238E27FC236}">
                <a16:creationId xmlns:a16="http://schemas.microsoft.com/office/drawing/2014/main" id="{F7EB1056-DBDF-480B-8631-13FB99B7D8A8}"/>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1/11</a:t>
            </a:r>
            <a:endParaRPr lang="sv-SE" dirty="0"/>
          </a:p>
        </p:txBody>
      </p:sp>
    </p:spTree>
    <p:extLst>
      <p:ext uri="{BB962C8B-B14F-4D97-AF65-F5344CB8AC3E}">
        <p14:creationId xmlns:p14="http://schemas.microsoft.com/office/powerpoint/2010/main" val="4957612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3800" b="0" strike="noStrike" spc="-1">
                <a:solidFill>
                  <a:srgbClr val="9C6114"/>
                </a:solidFill>
                <a:uFill>
                  <a:solidFill>
                    <a:srgbClr val="FFFFFF"/>
                  </a:solidFill>
                </a:uFill>
                <a:latin typeface="Times New Roman"/>
                <a:ea typeface="DejaVu Sans"/>
                <a:cs typeface="Times New Roman"/>
              </a:rPr>
              <a:t>Constraints on </a:t>
            </a:r>
            <a:r>
              <a:rPr lang="en-US" sz="3800" spc="-1">
                <a:solidFill>
                  <a:srgbClr val="9C6114"/>
                </a:solidFill>
                <a:uFill>
                  <a:solidFill>
                    <a:srgbClr val="FFFFFF"/>
                  </a:solidFill>
                </a:uFill>
                <a:latin typeface="Times New Roman"/>
                <a:ea typeface="DejaVu Sans"/>
                <a:cs typeface="Times New Roman"/>
              </a:rPr>
              <a:t>New</a:t>
            </a:r>
            <a:r>
              <a:rPr lang="en-US" sz="3800" b="0" strike="noStrike" spc="-1">
                <a:solidFill>
                  <a:srgbClr val="9C6114"/>
                </a:solidFill>
                <a:uFill>
                  <a:solidFill>
                    <a:srgbClr val="FFFFFF"/>
                  </a:solidFill>
                </a:uFill>
                <a:latin typeface="Times New Roman"/>
                <a:ea typeface="DejaVu Sans"/>
                <a:cs typeface="Times New Roman"/>
              </a:rPr>
              <a:t> </a:t>
            </a:r>
            <a:r>
              <a:rPr lang="en-US" sz="3800" spc="-1">
                <a:solidFill>
                  <a:srgbClr val="9C6114"/>
                </a:solidFill>
                <a:uFill>
                  <a:solidFill>
                    <a:srgbClr val="FFFFFF"/>
                  </a:solidFill>
                </a:uFill>
                <a:latin typeface="Times New Roman"/>
                <a:ea typeface="DejaVu Sans"/>
                <a:cs typeface="Times New Roman"/>
              </a:rPr>
              <a:t>Resonances</a:t>
            </a:r>
            <a:r>
              <a:rPr lang="en-US" sz="3800" b="0" strike="noStrike" spc="-1">
                <a:solidFill>
                  <a:srgbClr val="9C6114"/>
                </a:solidFill>
                <a:uFill>
                  <a:solidFill>
                    <a:srgbClr val="FFFFFF"/>
                  </a:solidFill>
                </a:uFill>
                <a:latin typeface="Times New Roman"/>
                <a:ea typeface="DejaVu Sans"/>
                <a:cs typeface="Times New Roman"/>
              </a:rPr>
              <a:t>, </a:t>
            </a:r>
            <a:r>
              <a:rPr lang="en-US" sz="3800" spc="-1">
                <a:solidFill>
                  <a:srgbClr val="9C6114"/>
                </a:solidFill>
                <a:uFill>
                  <a:solidFill>
                    <a:srgbClr val="FFFFFF"/>
                  </a:solidFill>
                </a:uFill>
                <a:latin typeface="Times New Roman"/>
                <a:ea typeface="DejaVu Sans"/>
                <a:cs typeface="Times New Roman"/>
              </a:rPr>
              <a:t>End</a:t>
            </a:r>
            <a:r>
              <a:rPr lang="en-US" sz="3800" b="0" strike="noStrike" spc="-1">
                <a:solidFill>
                  <a:srgbClr val="9C6114"/>
                </a:solidFill>
                <a:uFill>
                  <a:solidFill>
                    <a:srgbClr val="FFFFFF"/>
                  </a:solidFill>
                </a:uFill>
                <a:latin typeface="Times New Roman"/>
                <a:ea typeface="DejaVu Sans"/>
                <a:cs typeface="Times New Roman"/>
              </a:rPr>
              <a:t> of LHC Run-1</a:t>
            </a:r>
            <a:endParaRPr lang="en-US" sz="1800" b="0" strike="noStrike" spc="-1">
              <a:solidFill>
                <a:srgbClr val="000000"/>
              </a:solidFill>
              <a:latin typeface="Times New Roman"/>
              <a:cs typeface="Times New Roman"/>
            </a:endParaRPr>
          </a:p>
        </p:txBody>
      </p:sp>
      <p:pic>
        <p:nvPicPr>
          <p:cNvPr id="135" name="Picture 3"/>
          <p:cNvPicPr/>
          <p:nvPr/>
        </p:nvPicPr>
        <p:blipFill>
          <a:blip r:embed="rId3"/>
          <a:srcRect t="20883"/>
          <a:stretch/>
        </p:blipFill>
        <p:spPr>
          <a:xfrm>
            <a:off x="8282880" y="4144320"/>
            <a:ext cx="2576880" cy="1367640"/>
          </a:xfrm>
          <a:prstGeom prst="rect">
            <a:avLst/>
          </a:prstGeom>
          <a:ln>
            <a:noFill/>
          </a:ln>
        </p:spPr>
      </p:pic>
      <p:pic>
        <p:nvPicPr>
          <p:cNvPr id="136" name="Picture 10"/>
          <p:cNvPicPr/>
          <p:nvPr/>
        </p:nvPicPr>
        <p:blipFill>
          <a:blip r:embed="rId4"/>
          <a:stretch/>
        </p:blipFill>
        <p:spPr>
          <a:xfrm>
            <a:off x="181800" y="1549598"/>
            <a:ext cx="7532775" cy="4828569"/>
          </a:xfrm>
          <a:prstGeom prst="rect">
            <a:avLst/>
          </a:prstGeom>
          <a:ln>
            <a:noFill/>
          </a:ln>
        </p:spPr>
      </p:pic>
      <p:sp>
        <p:nvSpPr>
          <p:cNvPr id="137" name="CustomShape 2"/>
          <p:cNvSpPr/>
          <p:nvPr/>
        </p:nvSpPr>
        <p:spPr>
          <a:xfrm>
            <a:off x="2051828" y="4562960"/>
            <a:ext cx="937800" cy="85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5000" b="0" strike="noStrike" spc="-1">
                <a:solidFill>
                  <a:srgbClr val="FF0000"/>
                </a:solidFill>
                <a:uFill>
                  <a:solidFill>
                    <a:srgbClr val="FFFFFF"/>
                  </a:solidFill>
                </a:uFill>
                <a:latin typeface="Calibri"/>
                <a:ea typeface="DejaVu Sans"/>
              </a:rPr>
              <a:t>?</a:t>
            </a:r>
            <a:endParaRPr lang="en-US" sz="1800" b="0" strike="noStrike" spc="-1">
              <a:solidFill>
                <a:srgbClr val="000000"/>
              </a:solidFill>
              <a:uFill>
                <a:solidFill>
                  <a:srgbClr val="FFFFFF"/>
                </a:solidFill>
              </a:uFill>
              <a:latin typeface="Arial"/>
            </a:endParaRPr>
          </a:p>
        </p:txBody>
      </p:sp>
      <p:sp>
        <p:nvSpPr>
          <p:cNvPr id="138" name="CustomShape 3"/>
          <p:cNvSpPr/>
          <p:nvPr/>
        </p:nvSpPr>
        <p:spPr>
          <a:xfrm>
            <a:off x="8517960" y="2031840"/>
            <a:ext cx="2745000" cy="1460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0000"/>
                </a:solidFill>
                <a:uFill>
                  <a:solidFill>
                    <a:srgbClr val="FFFFFF"/>
                  </a:solidFill>
                </a:uFill>
                <a:latin typeface="Calibri"/>
                <a:ea typeface="DejaVu Sans"/>
              </a:rPr>
              <a:t>At the end of LHC Run-1, parameter space for resonances decaying to jets below 1 TeV was still unexplored by ATLAS</a:t>
            </a:r>
            <a:endParaRPr lang="en-US" sz="1800" b="0" strike="noStrike" spc="-1">
              <a:solidFill>
                <a:srgbClr val="000000"/>
              </a:solidFill>
              <a:uFill>
                <a:solidFill>
                  <a:srgbClr val="FFFFFF"/>
                </a:solidFill>
              </a:uFill>
              <a:latin typeface="Arial"/>
            </a:endParaRPr>
          </a:p>
        </p:txBody>
      </p:sp>
      <p:sp>
        <p:nvSpPr>
          <p:cNvPr id="139" name="CustomShape 4"/>
          <p:cNvSpPr/>
          <p:nvPr/>
        </p:nvSpPr>
        <p:spPr>
          <a:xfrm>
            <a:off x="10968480" y="4069080"/>
            <a:ext cx="461160" cy="330840"/>
          </a:xfrm>
          <a:prstGeom prst="rightArrow">
            <a:avLst>
              <a:gd name="adj1" fmla="val 50000"/>
              <a:gd name="adj2" fmla="val 50000"/>
            </a:avLst>
          </a:prstGeom>
          <a:ln>
            <a:solidFill>
              <a:srgbClr val="4A7EBB"/>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40" name="CustomShape 5"/>
          <p:cNvSpPr/>
          <p:nvPr/>
        </p:nvSpPr>
        <p:spPr>
          <a:xfrm>
            <a:off x="10980360" y="5181480"/>
            <a:ext cx="461160" cy="330840"/>
          </a:xfrm>
          <a:prstGeom prst="rightArrow">
            <a:avLst>
              <a:gd name="adj1" fmla="val 50000"/>
              <a:gd name="adj2" fmla="val 50000"/>
            </a:avLst>
          </a:prstGeom>
          <a:ln>
            <a:solidFill>
              <a:srgbClr val="4A7EBB"/>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41" name="CustomShape 6"/>
          <p:cNvSpPr/>
          <p:nvPr/>
        </p:nvSpPr>
        <p:spPr>
          <a:xfrm>
            <a:off x="11443680" y="4027320"/>
            <a:ext cx="471600" cy="36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9C6114"/>
                </a:solidFill>
                <a:uFill>
                  <a:solidFill>
                    <a:srgbClr val="FFFFFF"/>
                  </a:solidFill>
                </a:uFill>
                <a:latin typeface="Calibri"/>
                <a:ea typeface="DejaVu Sans"/>
              </a:rPr>
              <a:t>jet</a:t>
            </a:r>
            <a:endParaRPr lang="en-US" sz="1800" b="0" strike="noStrike" spc="-1">
              <a:solidFill>
                <a:srgbClr val="000000"/>
              </a:solidFill>
              <a:uFill>
                <a:solidFill>
                  <a:srgbClr val="FFFFFF"/>
                </a:solidFill>
              </a:uFill>
              <a:latin typeface="Arial"/>
            </a:endParaRPr>
          </a:p>
        </p:txBody>
      </p:sp>
      <p:sp>
        <p:nvSpPr>
          <p:cNvPr id="142" name="CustomShape 7"/>
          <p:cNvSpPr/>
          <p:nvPr/>
        </p:nvSpPr>
        <p:spPr>
          <a:xfrm>
            <a:off x="11443680" y="5130360"/>
            <a:ext cx="471600" cy="36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9C6114"/>
                </a:solidFill>
                <a:uFill>
                  <a:solidFill>
                    <a:srgbClr val="FFFFFF"/>
                  </a:solidFill>
                </a:uFill>
                <a:latin typeface="Calibri"/>
                <a:ea typeface="DejaVu Sans"/>
              </a:rPr>
              <a:t>jet</a:t>
            </a:r>
            <a:endParaRPr lang="en-US" sz="1800" b="0" strike="noStrike" spc="-1">
              <a:solidFill>
                <a:srgbClr val="000000"/>
              </a:solidFill>
              <a:uFill>
                <a:solidFill>
                  <a:srgbClr val="FFFFFF"/>
                </a:solidFill>
              </a:uFill>
              <a:latin typeface="Arial"/>
            </a:endParaRPr>
          </a:p>
        </p:txBody>
      </p:sp>
      <p:sp>
        <p:nvSpPr>
          <p:cNvPr id="2" name="textruta 1">
            <a:extLst>
              <a:ext uri="{FF2B5EF4-FFF2-40B4-BE49-F238E27FC236}">
                <a16:creationId xmlns:a16="http://schemas.microsoft.com/office/drawing/2014/main" id="{2F7447E0-476F-4994-A803-4A5C330FAC1A}"/>
              </a:ext>
            </a:extLst>
          </p:cNvPr>
          <p:cNvSpPr txBox="1"/>
          <p:nvPr/>
        </p:nvSpPr>
        <p:spPr>
          <a:xfrm>
            <a:off x="1787057" y="6405734"/>
            <a:ext cx="4132194"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dirty="0">
                <a:solidFill>
                  <a:schemeClr val="bg1">
                    <a:lumMod val="50000"/>
                  </a:schemeClr>
                </a:solidFill>
              </a:rPr>
              <a:t>[1] </a:t>
            </a:r>
            <a:r>
              <a:rPr lang="sv-SE" dirty="0" err="1">
                <a:solidFill>
                  <a:schemeClr val="bg1">
                    <a:lumMod val="50000"/>
                  </a:schemeClr>
                </a:solidFill>
                <a:cs typeface="Arial"/>
              </a:rPr>
              <a:t>Phys</a:t>
            </a:r>
            <a:r>
              <a:rPr lang="sv-SE" dirty="0">
                <a:solidFill>
                  <a:schemeClr val="bg1">
                    <a:lumMod val="50000"/>
                  </a:schemeClr>
                </a:solidFill>
                <a:cs typeface="Arial"/>
              </a:rPr>
              <a:t>. Rev. D. 91, 052007 (2015)</a:t>
            </a:r>
          </a:p>
        </p:txBody>
      </p:sp>
      <p:sp>
        <p:nvSpPr>
          <p:cNvPr id="4" name="textruta 3">
            <a:extLst>
              <a:ext uri="{FF2B5EF4-FFF2-40B4-BE49-F238E27FC236}">
                <a16:creationId xmlns:a16="http://schemas.microsoft.com/office/drawing/2014/main" id="{BEA21235-1903-4679-9ABA-54C0CD32B4E7}"/>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2/11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cs typeface="Times New Roman"/>
              </a:rPr>
              <a:t>ATLAS </a:t>
            </a:r>
            <a:r>
              <a:rPr lang="en-US" sz="4000" spc="-1">
                <a:solidFill>
                  <a:srgbClr val="9C6114"/>
                </a:solidFill>
                <a:uFill>
                  <a:solidFill>
                    <a:srgbClr val="FFFFFF"/>
                  </a:solidFill>
                </a:uFill>
                <a:latin typeface="Times New Roman"/>
                <a:ea typeface="DejaVu Sans"/>
                <a:cs typeface="Times New Roman"/>
              </a:rPr>
              <a:t>Trigger</a:t>
            </a:r>
            <a:r>
              <a:rPr lang="en-US" sz="4000" b="0" strike="noStrike" spc="-1">
                <a:solidFill>
                  <a:srgbClr val="9C6114"/>
                </a:solidFill>
                <a:uFill>
                  <a:solidFill>
                    <a:srgbClr val="FFFFFF"/>
                  </a:solidFill>
                </a:uFill>
                <a:latin typeface="Times New Roman"/>
                <a:ea typeface="DejaVu Sans"/>
                <a:cs typeface="Times New Roman"/>
              </a:rPr>
              <a:t> and </a:t>
            </a:r>
            <a:r>
              <a:rPr lang="en-US" sz="4000" spc="-1">
                <a:solidFill>
                  <a:srgbClr val="9C6114"/>
                </a:solidFill>
                <a:uFill>
                  <a:solidFill>
                    <a:srgbClr val="FFFFFF"/>
                  </a:solidFill>
                </a:uFill>
                <a:latin typeface="Times New Roman"/>
                <a:ea typeface="DejaVu Sans"/>
                <a:cs typeface="Times New Roman"/>
              </a:rPr>
              <a:t>Low-mass</a:t>
            </a:r>
            <a:r>
              <a:rPr lang="en-US" sz="4000" b="0" strike="noStrike" spc="-1">
                <a:solidFill>
                  <a:srgbClr val="9C6114"/>
                </a:solidFill>
                <a:uFill>
                  <a:solidFill>
                    <a:srgbClr val="FFFFFF"/>
                  </a:solidFill>
                </a:uFill>
                <a:latin typeface="Times New Roman"/>
                <a:ea typeface="DejaVu Sans"/>
                <a:cs typeface="Times New Roman"/>
              </a:rPr>
              <a:t> </a:t>
            </a:r>
            <a:r>
              <a:rPr lang="en-US" sz="4000" spc="-1">
                <a:solidFill>
                  <a:srgbClr val="9C6114"/>
                </a:solidFill>
                <a:uFill>
                  <a:solidFill>
                    <a:srgbClr val="FFFFFF"/>
                  </a:solidFill>
                </a:uFill>
                <a:latin typeface="Times New Roman"/>
                <a:ea typeface="DejaVu Sans"/>
                <a:cs typeface="Times New Roman"/>
              </a:rPr>
              <a:t>Resonances</a:t>
            </a:r>
            <a:endParaRPr lang="en-US" sz="1800" b="0" strike="noStrike" spc="-1">
              <a:solidFill>
                <a:srgbClr val="000000"/>
              </a:solidFill>
              <a:latin typeface="Times New Roman"/>
              <a:cs typeface="Times New Roman"/>
            </a:endParaRPr>
          </a:p>
        </p:txBody>
      </p:sp>
      <p:sp>
        <p:nvSpPr>
          <p:cNvPr id="144" name="CustomShape 2"/>
          <p:cNvSpPr/>
          <p:nvPr/>
        </p:nvSpPr>
        <p:spPr>
          <a:xfrm>
            <a:off x="699480" y="3324240"/>
            <a:ext cx="10390320" cy="252828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r>
              <a:rPr lang="en-US" sz="2200" b="0" strike="noStrike" spc="-1" dirty="0">
                <a:solidFill>
                  <a:srgbClr val="000000"/>
                </a:solidFill>
                <a:uFill>
                  <a:solidFill>
                    <a:srgbClr val="FFFFFF"/>
                  </a:solidFill>
                </a:uFill>
                <a:latin typeface="Arial"/>
                <a:ea typeface="DejaVu Sans"/>
              </a:rPr>
              <a:t>Reason for this unexplored region:</a:t>
            </a:r>
            <a:r>
              <a:rPr lang="en-US" sz="2200" spc="-1" dirty="0">
                <a:solidFill>
                  <a:srgbClr val="000000"/>
                </a:solidFill>
                <a:uFill>
                  <a:solidFill>
                    <a:srgbClr val="FFFFFF"/>
                  </a:solidFill>
                </a:uFill>
                <a:latin typeface="Arial"/>
                <a:ea typeface="DejaVu Sans"/>
              </a:rPr>
              <a:t> </a:t>
            </a:r>
            <a:endParaRPr lang="en-US" sz="1800" b="0" strike="noStrike" spc="-1">
              <a:solidFill>
                <a:srgbClr val="000000"/>
              </a:solidFill>
              <a:uFill>
                <a:solidFill>
                  <a:srgbClr val="FFFFFF"/>
                </a:solidFill>
              </a:uFill>
              <a:latin typeface="Arial"/>
            </a:endParaRPr>
          </a:p>
          <a:p>
            <a:pPr marL="742950" lvl="1" indent="-283845">
              <a:lnSpc>
                <a:spcPct val="100000"/>
              </a:lnSpc>
              <a:buClr>
                <a:srgbClr val="9C6114"/>
              </a:buClr>
              <a:buFont typeface="Arial"/>
              <a:buChar char="–"/>
            </a:pPr>
            <a:r>
              <a:rPr lang="en-US" sz="2200" b="0" strike="noStrike" spc="-1" dirty="0">
                <a:solidFill>
                  <a:srgbClr val="000000"/>
                </a:solidFill>
                <a:uFill>
                  <a:solidFill>
                    <a:srgbClr val="FFFFFF"/>
                  </a:solidFill>
                </a:uFill>
                <a:latin typeface="Arial"/>
                <a:ea typeface="DejaVu Sans"/>
              </a:rPr>
              <a:t>Signal and background events have very similar characteristics</a:t>
            </a:r>
            <a:endParaRPr lang="en-US" sz="1800" b="0" strike="noStrike" spc="-1" dirty="0">
              <a:solidFill>
                <a:srgbClr val="000000"/>
              </a:solidFill>
              <a:latin typeface="Arial"/>
              <a:cs typeface="Arial"/>
            </a:endParaRPr>
          </a:p>
          <a:p>
            <a:pPr marL="742950" lvl="1" indent="-283845">
              <a:lnSpc>
                <a:spcPct val="100000"/>
              </a:lnSpc>
              <a:buClr>
                <a:srgbClr val="9C6114"/>
              </a:buClr>
              <a:buFont typeface="Arial"/>
              <a:buChar char="–"/>
            </a:pPr>
            <a:r>
              <a:rPr lang="en-US" sz="2200" b="0" strike="noStrike" spc="-1" dirty="0">
                <a:solidFill>
                  <a:srgbClr val="000000"/>
                </a:solidFill>
                <a:uFill>
                  <a:solidFill>
                    <a:srgbClr val="FFFFFF"/>
                  </a:solidFill>
                </a:uFill>
                <a:latin typeface="Arial"/>
                <a:ea typeface="DejaVu Sans"/>
              </a:rPr>
              <a:t>Background (QCD) very high rate and cannot be recorded in its entirety</a:t>
            </a:r>
            <a:endParaRPr lang="en-US" sz="1800" b="0" strike="noStrike" spc="-1" dirty="0">
              <a:solidFill>
                <a:srgbClr val="000000"/>
              </a:solidFill>
              <a:latin typeface="Arial"/>
              <a:cs typeface="Arial"/>
            </a:endParaRPr>
          </a:p>
          <a:p>
            <a:pPr marL="1143000" lvl="2" indent="-226695">
              <a:lnSpc>
                <a:spcPct val="100000"/>
              </a:lnSpc>
              <a:buClr>
                <a:srgbClr val="9C6114"/>
              </a:buClr>
              <a:buFont typeface="Lucida Grande"/>
              <a:buChar char="»"/>
            </a:pPr>
            <a:r>
              <a:rPr lang="en-US" sz="2000" b="0" strike="noStrike" spc="-1" dirty="0">
                <a:solidFill>
                  <a:srgbClr val="000000"/>
                </a:solidFill>
                <a:uFill>
                  <a:solidFill>
                    <a:srgbClr val="FFFFFF"/>
                  </a:solidFill>
                </a:uFill>
                <a:latin typeface="Arial"/>
                <a:ea typeface="DejaVu Sans"/>
              </a:rPr>
              <a:t>Most events discarded by the ATLAS </a:t>
            </a:r>
            <a:r>
              <a:rPr lang="en-US" sz="2000" b="1" i="1" strike="noStrike" spc="-1" dirty="0">
                <a:solidFill>
                  <a:srgbClr val="E46C0A"/>
                </a:solidFill>
                <a:uFill>
                  <a:solidFill>
                    <a:srgbClr val="FFFFFF"/>
                  </a:solidFill>
                </a:uFill>
                <a:latin typeface="Arial"/>
                <a:ea typeface="DejaVu Sans"/>
              </a:rPr>
              <a:t>trigger system</a:t>
            </a:r>
            <a:endParaRPr lang="en-US" sz="1800" b="0" strike="noStrike" spc="-1" dirty="0">
              <a:solidFill>
                <a:srgbClr val="000000"/>
              </a:solidFill>
              <a:latin typeface="Arial"/>
              <a:cs typeface="Arial"/>
            </a:endParaRPr>
          </a:p>
          <a:p>
            <a:pPr marL="742950" lvl="1" indent="-283845">
              <a:lnSpc>
                <a:spcPct val="100000"/>
              </a:lnSpc>
              <a:buClr>
                <a:srgbClr val="9C6114"/>
              </a:buClr>
              <a:buFont typeface="Arial"/>
              <a:buChar char="–"/>
            </a:pPr>
            <a:r>
              <a:rPr lang="en-US" sz="2200" b="0" strike="noStrike" spc="-1" dirty="0">
                <a:solidFill>
                  <a:srgbClr val="000000"/>
                </a:solidFill>
                <a:uFill>
                  <a:solidFill>
                    <a:srgbClr val="FFFFFF"/>
                  </a:solidFill>
                </a:uFill>
                <a:latin typeface="Arial"/>
                <a:ea typeface="DejaVu Sans"/>
              </a:rPr>
              <a:t>Signal is discarded as well!</a:t>
            </a:r>
            <a:endParaRPr lang="en-US" sz="1800" b="0" strike="noStrike" spc="-1" dirty="0">
              <a:solidFill>
                <a:srgbClr val="000000"/>
              </a:solidFill>
              <a:latin typeface="Arial"/>
              <a:cs typeface="Arial"/>
            </a:endParaRPr>
          </a:p>
        </p:txBody>
      </p:sp>
      <p:pic>
        <p:nvPicPr>
          <p:cNvPr id="145" name="Picture 3"/>
          <p:cNvPicPr/>
          <p:nvPr/>
        </p:nvPicPr>
        <p:blipFill>
          <a:blip r:embed="rId3"/>
          <a:stretch/>
        </p:blipFill>
        <p:spPr>
          <a:xfrm>
            <a:off x="1698120" y="1692720"/>
            <a:ext cx="9391680" cy="976320"/>
          </a:xfrm>
          <a:prstGeom prst="rect">
            <a:avLst/>
          </a:prstGeom>
          <a:ln>
            <a:noFill/>
          </a:ln>
        </p:spPr>
      </p:pic>
      <p:sp>
        <p:nvSpPr>
          <p:cNvPr id="146" name="CustomShape 3"/>
          <p:cNvSpPr/>
          <p:nvPr/>
        </p:nvSpPr>
        <p:spPr>
          <a:xfrm>
            <a:off x="3182760" y="1645200"/>
            <a:ext cx="4201920" cy="1060560"/>
          </a:xfrm>
          <a:prstGeom prst="rect">
            <a:avLst/>
          </a:prstGeom>
          <a:noFill/>
          <a:ln w="57240">
            <a:solidFill>
              <a:schemeClr val="accent6">
                <a:lumMod val="75000"/>
              </a:schemeClr>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 name="textruta 1">
            <a:extLst>
              <a:ext uri="{FF2B5EF4-FFF2-40B4-BE49-F238E27FC236}">
                <a16:creationId xmlns:a16="http://schemas.microsoft.com/office/drawing/2014/main" id="{08CC83B4-0385-4D79-9C80-4F5769E60B43}"/>
              </a:ext>
            </a:extLst>
          </p:cNvPr>
          <p:cNvSpPr txBox="1"/>
          <p:nvPr/>
        </p:nvSpPr>
        <p:spPr>
          <a:xfrm>
            <a:off x="2575693" y="2880427"/>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dirty="0" err="1">
                <a:solidFill>
                  <a:schemeClr val="accent6">
                    <a:lumMod val="50000"/>
                  </a:schemeClr>
                </a:solidFill>
              </a:rPr>
              <a:t>Level</a:t>
            </a:r>
            <a:r>
              <a:rPr lang="sv-SE" dirty="0">
                <a:solidFill>
                  <a:schemeClr val="accent6">
                    <a:lumMod val="50000"/>
                  </a:schemeClr>
                </a:solidFill>
              </a:rPr>
              <a:t> 1 Trigger</a:t>
            </a:r>
          </a:p>
        </p:txBody>
      </p:sp>
      <p:sp>
        <p:nvSpPr>
          <p:cNvPr id="7" name="textruta 6">
            <a:extLst>
              <a:ext uri="{FF2B5EF4-FFF2-40B4-BE49-F238E27FC236}">
                <a16:creationId xmlns:a16="http://schemas.microsoft.com/office/drawing/2014/main" id="{697C65E0-E896-4DC8-9360-924942DF70FF}"/>
              </a:ext>
            </a:extLst>
          </p:cNvPr>
          <p:cNvSpPr txBox="1"/>
          <p:nvPr/>
        </p:nvSpPr>
        <p:spPr>
          <a:xfrm>
            <a:off x="5281585" y="2880492"/>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dirty="0" err="1">
                <a:solidFill>
                  <a:schemeClr val="accent6">
                    <a:lumMod val="50000"/>
                  </a:schemeClr>
                </a:solidFill>
              </a:rPr>
              <a:t>Higher</a:t>
            </a:r>
            <a:r>
              <a:rPr lang="sv-SE" dirty="0">
                <a:solidFill>
                  <a:schemeClr val="accent6">
                    <a:lumMod val="50000"/>
                  </a:schemeClr>
                </a:solidFill>
              </a:rPr>
              <a:t> </a:t>
            </a:r>
            <a:r>
              <a:rPr lang="sv-SE" dirty="0" err="1">
                <a:solidFill>
                  <a:schemeClr val="accent6">
                    <a:lumMod val="50000"/>
                  </a:schemeClr>
                </a:solidFill>
              </a:rPr>
              <a:t>Level</a:t>
            </a:r>
            <a:r>
              <a:rPr lang="sv-SE" dirty="0">
                <a:solidFill>
                  <a:schemeClr val="accent6">
                    <a:lumMod val="50000"/>
                  </a:schemeClr>
                </a:solidFill>
              </a:rPr>
              <a:t> Trigger</a:t>
            </a:r>
          </a:p>
        </p:txBody>
      </p:sp>
      <p:sp>
        <p:nvSpPr>
          <p:cNvPr id="3" name="textruta 2">
            <a:extLst>
              <a:ext uri="{FF2B5EF4-FFF2-40B4-BE49-F238E27FC236}">
                <a16:creationId xmlns:a16="http://schemas.microsoft.com/office/drawing/2014/main" id="{14C76E48-0761-40E6-BE3F-43A64E70F11F}"/>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3/11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dirty="0">
                <a:solidFill>
                  <a:srgbClr val="9C6114"/>
                </a:solidFill>
                <a:uFill>
                  <a:solidFill>
                    <a:srgbClr val="FFFFFF"/>
                  </a:solidFill>
                </a:uFill>
                <a:latin typeface="Times New Roman"/>
                <a:ea typeface="DejaVu Sans"/>
                <a:cs typeface="Times New Roman"/>
              </a:rPr>
              <a:t>Solution: Trigger-object Level Analysis (TLA)</a:t>
            </a:r>
            <a:endParaRPr lang="en-US" sz="1800" b="0" strike="noStrike" spc="-1" dirty="0">
              <a:solidFill>
                <a:srgbClr val="000000"/>
              </a:solidFill>
              <a:latin typeface="Times New Roman"/>
              <a:cs typeface="Times New Roman"/>
            </a:endParaRPr>
          </a:p>
        </p:txBody>
      </p:sp>
      <p:sp>
        <p:nvSpPr>
          <p:cNvPr id="148" name="CustomShape 2"/>
          <p:cNvSpPr/>
          <p:nvPr/>
        </p:nvSpPr>
        <p:spPr>
          <a:xfrm>
            <a:off x="438480" y="5419080"/>
            <a:ext cx="10390320" cy="438840"/>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229870" indent="-228600">
              <a:lnSpc>
                <a:spcPct val="100000"/>
              </a:lnSpc>
              <a:buClr>
                <a:srgbClr val="000000"/>
              </a:buClr>
              <a:buFont typeface="Arial"/>
              <a:buChar char="•"/>
            </a:pPr>
            <a:r>
              <a:rPr lang="en-US" sz="2200" b="0" strike="noStrike" spc="-1" dirty="0">
                <a:solidFill>
                  <a:srgbClr val="000000"/>
                </a:solidFill>
                <a:uFill>
                  <a:solidFill>
                    <a:srgbClr val="FFFFFF"/>
                  </a:solidFill>
                </a:uFill>
                <a:latin typeface="Arial"/>
                <a:ea typeface="DejaVu Sans"/>
              </a:rPr>
              <a:t>Instead of discarding the events, keep only the objects used for making the decision (0.5% of full size) and use for them analysis</a:t>
            </a:r>
            <a:endParaRPr lang="en-US" sz="1800" b="0" strike="noStrike" spc="-1" dirty="0">
              <a:solidFill>
                <a:srgbClr val="000000"/>
              </a:solidFill>
              <a:latin typeface="Arial"/>
              <a:cs typeface="Arial"/>
            </a:endParaRPr>
          </a:p>
          <a:p>
            <a:pPr marL="229870" indent="-228600">
              <a:buClr>
                <a:srgbClr val="000000"/>
              </a:buClr>
              <a:buFont typeface="Arial"/>
              <a:buChar char="•"/>
            </a:pPr>
            <a:r>
              <a:rPr lang="en-US" sz="2200" b="0" strike="noStrike" spc="-1" dirty="0" err="1">
                <a:solidFill>
                  <a:srgbClr val="000000"/>
                </a:solidFill>
                <a:uFill>
                  <a:solidFill>
                    <a:srgbClr val="FFFFFF"/>
                  </a:solidFill>
                </a:uFill>
                <a:latin typeface="Arial"/>
                <a:ea typeface="DejaVu Sans"/>
              </a:rPr>
              <a:t>LHCb</a:t>
            </a:r>
            <a:r>
              <a:rPr lang="en-US" sz="2200" b="0" strike="noStrike" spc="-1" dirty="0">
                <a:solidFill>
                  <a:srgbClr val="000000"/>
                </a:solidFill>
                <a:uFill>
                  <a:solidFill>
                    <a:srgbClr val="FFFFFF"/>
                  </a:solidFill>
                </a:uFill>
                <a:latin typeface="Arial"/>
                <a:ea typeface="DejaVu Sans"/>
              </a:rPr>
              <a:t>: Turbo Stream, CMS: Data Scouting</a:t>
            </a:r>
            <a:br>
              <a:rPr lang="en-US" sz="2200" spc="-1" dirty="0">
                <a:solidFill>
                  <a:srgbClr val="000000"/>
                </a:solidFill>
                <a:latin typeface="Arial"/>
                <a:ea typeface="DejaVu Sans"/>
                <a:cs typeface="Arial"/>
              </a:rPr>
            </a:br>
            <a:r>
              <a:rPr lang="en-US" sz="2200" spc="-1" dirty="0">
                <a:solidFill>
                  <a:schemeClr val="bg1">
                    <a:lumMod val="50000"/>
                  </a:schemeClr>
                </a:solidFill>
                <a:latin typeface="Arial"/>
                <a:ea typeface="DejaVu Sans"/>
                <a:cs typeface="Arial"/>
              </a:rPr>
              <a:t>[2] </a:t>
            </a:r>
            <a:r>
              <a:rPr lang="en-US" sz="2200" spc="-1" dirty="0" err="1">
                <a:solidFill>
                  <a:schemeClr val="bg1">
                    <a:lumMod val="50000"/>
                  </a:schemeClr>
                </a:solidFill>
                <a:latin typeface="Arial"/>
                <a:ea typeface="DejaVu Sans"/>
                <a:cs typeface="Arial"/>
              </a:rPr>
              <a:t>Comput</a:t>
            </a:r>
            <a:r>
              <a:rPr lang="en-US" sz="2200" spc="-1" dirty="0">
                <a:solidFill>
                  <a:schemeClr val="bg1">
                    <a:lumMod val="50000"/>
                  </a:schemeClr>
                </a:solidFill>
                <a:latin typeface="Arial"/>
                <a:ea typeface="DejaVu Sans"/>
                <a:cs typeface="Arial"/>
              </a:rPr>
              <a:t>. Phys. Commun. </a:t>
            </a:r>
            <a:r>
              <a:rPr lang="en-US" sz="2200" b="1" spc="-1" dirty="0">
                <a:solidFill>
                  <a:schemeClr val="bg1">
                    <a:lumMod val="50000"/>
                  </a:schemeClr>
                </a:solidFill>
                <a:latin typeface="Arial"/>
                <a:ea typeface="DejaVu Sans"/>
                <a:cs typeface="Arial"/>
              </a:rPr>
              <a:t>208 </a:t>
            </a:r>
            <a:r>
              <a:rPr lang="en-US" sz="2200" spc="-1" dirty="0">
                <a:solidFill>
                  <a:schemeClr val="bg1">
                    <a:lumMod val="50000"/>
                  </a:schemeClr>
                </a:solidFill>
                <a:latin typeface="Arial"/>
                <a:ea typeface="DejaVu Sans"/>
                <a:cs typeface="Arial"/>
              </a:rPr>
              <a:t>(2016) 35, [3] Phys. Lett. B </a:t>
            </a:r>
            <a:r>
              <a:rPr lang="en-US" sz="2200" b="1" spc="-1" dirty="0">
                <a:solidFill>
                  <a:schemeClr val="bg1">
                    <a:lumMod val="50000"/>
                  </a:schemeClr>
                </a:solidFill>
                <a:latin typeface="Arial"/>
                <a:ea typeface="DejaVu Sans"/>
                <a:cs typeface="Arial"/>
              </a:rPr>
              <a:t>769 </a:t>
            </a:r>
            <a:r>
              <a:rPr lang="en-US" sz="2200" spc="-1" dirty="0">
                <a:solidFill>
                  <a:schemeClr val="bg1">
                    <a:lumMod val="50000"/>
                  </a:schemeClr>
                </a:solidFill>
                <a:latin typeface="Arial"/>
                <a:ea typeface="DejaVu Sans"/>
                <a:cs typeface="Arial"/>
              </a:rPr>
              <a:t>(2017) 520</a:t>
            </a:r>
            <a:endParaRPr lang="en-US" b="0" strike="noStrike" spc="-1">
              <a:solidFill>
                <a:schemeClr val="bg1">
                  <a:lumMod val="50000"/>
                </a:schemeClr>
              </a:solidFill>
              <a:latin typeface="Arial"/>
              <a:ea typeface="DejaVu Sans"/>
              <a:cs typeface="Arial"/>
            </a:endParaRPr>
          </a:p>
        </p:txBody>
      </p:sp>
      <p:pic>
        <p:nvPicPr>
          <p:cNvPr id="149" name="Picture 5"/>
          <p:cNvPicPr/>
          <p:nvPr/>
        </p:nvPicPr>
        <p:blipFill>
          <a:blip r:embed="rId3"/>
          <a:stretch/>
        </p:blipFill>
        <p:spPr>
          <a:xfrm>
            <a:off x="1000440" y="1796400"/>
            <a:ext cx="8572320" cy="3153960"/>
          </a:xfrm>
          <a:prstGeom prst="rect">
            <a:avLst/>
          </a:prstGeom>
          <a:ln>
            <a:noFill/>
          </a:ln>
        </p:spPr>
      </p:pic>
      <p:sp>
        <p:nvSpPr>
          <p:cNvPr id="150" name="CustomShape 3"/>
          <p:cNvSpPr/>
          <p:nvPr/>
        </p:nvSpPr>
        <p:spPr>
          <a:xfrm>
            <a:off x="8003880" y="4417560"/>
            <a:ext cx="461160" cy="330840"/>
          </a:xfrm>
          <a:prstGeom prst="rightArrow">
            <a:avLst>
              <a:gd name="adj1" fmla="val 50000"/>
              <a:gd name="adj2" fmla="val 50000"/>
            </a:avLst>
          </a:prstGeom>
          <a:ln>
            <a:solidFill>
              <a:srgbClr val="4A7EBB"/>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51" name="CustomShape 4"/>
          <p:cNvSpPr/>
          <p:nvPr/>
        </p:nvSpPr>
        <p:spPr>
          <a:xfrm>
            <a:off x="9676440" y="2083680"/>
            <a:ext cx="461160" cy="330840"/>
          </a:xfrm>
          <a:prstGeom prst="rightArrow">
            <a:avLst>
              <a:gd name="adj1" fmla="val 50000"/>
              <a:gd name="adj2" fmla="val 50000"/>
            </a:avLst>
          </a:prstGeom>
          <a:ln>
            <a:solidFill>
              <a:srgbClr val="4A7EBB"/>
            </a:solidFill>
            <a:round/>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52" name="CustomShape 5"/>
          <p:cNvSpPr/>
          <p:nvPr/>
        </p:nvSpPr>
        <p:spPr>
          <a:xfrm>
            <a:off x="10307880" y="1832040"/>
            <a:ext cx="1767600" cy="637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800" b="0" strike="noStrike" spc="-1">
                <a:solidFill>
                  <a:srgbClr val="9C6114"/>
                </a:solidFill>
                <a:uFill>
                  <a:solidFill>
                    <a:srgbClr val="FFFFFF"/>
                  </a:solidFill>
                </a:uFill>
                <a:latin typeface="Calibri"/>
                <a:ea typeface="DejaVu Sans"/>
              </a:rPr>
              <a:t>O(10) </a:t>
            </a:r>
            <a:endParaRPr lang="en-US" sz="1800" b="0" strike="noStrike" spc="-1">
              <a:solidFill>
                <a:srgbClr val="000000"/>
              </a:solidFill>
              <a:uFill>
                <a:solidFill>
                  <a:srgbClr val="FFFFFF"/>
                </a:solidFill>
              </a:uFill>
              <a:latin typeface="Arial"/>
            </a:endParaRPr>
          </a:p>
          <a:p>
            <a:pPr>
              <a:lnSpc>
                <a:spcPct val="100000"/>
              </a:lnSpc>
            </a:pPr>
            <a:r>
              <a:rPr lang="en-US" sz="1800" b="0" strike="noStrike" spc="-1">
                <a:solidFill>
                  <a:srgbClr val="9C6114"/>
                </a:solidFill>
                <a:uFill>
                  <a:solidFill>
                    <a:srgbClr val="FFFFFF"/>
                  </a:solidFill>
                </a:uFill>
                <a:latin typeface="Calibri"/>
                <a:ea typeface="DejaVu Sans"/>
              </a:rPr>
              <a:t>events / second</a:t>
            </a:r>
            <a:endParaRPr lang="en-US" sz="1800" b="0" strike="noStrike" spc="-1">
              <a:solidFill>
                <a:srgbClr val="000000"/>
              </a:solidFill>
              <a:uFill>
                <a:solidFill>
                  <a:srgbClr val="FFFFFF"/>
                </a:solidFill>
              </a:uFill>
              <a:latin typeface="Arial"/>
            </a:endParaRPr>
          </a:p>
        </p:txBody>
      </p:sp>
      <p:sp>
        <p:nvSpPr>
          <p:cNvPr id="153" name="CustomShape 6"/>
          <p:cNvSpPr/>
          <p:nvPr/>
        </p:nvSpPr>
        <p:spPr>
          <a:xfrm>
            <a:off x="8602560" y="4399200"/>
            <a:ext cx="3072240" cy="36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9C6114"/>
                </a:solidFill>
                <a:uFill>
                  <a:solidFill>
                    <a:srgbClr val="FFFFFF"/>
                  </a:solidFill>
                </a:uFill>
                <a:latin typeface="Calibri"/>
                <a:ea typeface="DejaVu Sans"/>
              </a:rPr>
              <a:t>O(1000) events / second</a:t>
            </a:r>
            <a:endParaRPr lang="en-US" sz="1800" b="0" strike="noStrike" spc="-1">
              <a:solidFill>
                <a:srgbClr val="000000"/>
              </a:solidFill>
              <a:uFill>
                <a:solidFill>
                  <a:srgbClr val="FFFFFF"/>
                </a:solidFill>
              </a:uFill>
              <a:latin typeface="Arial"/>
            </a:endParaRPr>
          </a:p>
        </p:txBody>
      </p:sp>
      <p:pic>
        <p:nvPicPr>
          <p:cNvPr id="154" name="Picture 12"/>
          <p:cNvPicPr/>
          <p:nvPr/>
        </p:nvPicPr>
        <p:blipFill>
          <a:blip r:embed="rId4"/>
          <a:stretch/>
        </p:blipFill>
        <p:spPr>
          <a:xfrm>
            <a:off x="806400" y="3331800"/>
            <a:ext cx="4644360" cy="2018160"/>
          </a:xfrm>
          <a:prstGeom prst="rect">
            <a:avLst/>
          </a:prstGeom>
          <a:ln>
            <a:noFill/>
          </a:ln>
        </p:spPr>
      </p:pic>
      <p:sp>
        <p:nvSpPr>
          <p:cNvPr id="2" name="textruta 1">
            <a:extLst>
              <a:ext uri="{FF2B5EF4-FFF2-40B4-BE49-F238E27FC236}">
                <a16:creationId xmlns:a16="http://schemas.microsoft.com/office/drawing/2014/main" id="{0BA48787-D373-4600-8AB1-D188D6F57A80}"/>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4/11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cs typeface="Times New Roman"/>
              </a:rPr>
              <a:t>Trigger-object Level Analysis (TLA): </a:t>
            </a:r>
            <a:r>
              <a:rPr lang="en-US" sz="4000" spc="-1">
                <a:solidFill>
                  <a:srgbClr val="9C6114"/>
                </a:solidFill>
                <a:uFill>
                  <a:solidFill>
                    <a:srgbClr val="FFFFFF"/>
                  </a:solidFill>
                </a:uFill>
                <a:latin typeface="Times New Roman"/>
                <a:ea typeface="DejaVu Sans"/>
                <a:cs typeface="Times New Roman"/>
              </a:rPr>
              <a:t>Rates</a:t>
            </a:r>
            <a:endParaRPr lang="en-US" sz="1800" b="0" strike="noStrike" spc="-1" dirty="0">
              <a:solidFill>
                <a:srgbClr val="000000"/>
              </a:solidFill>
              <a:latin typeface="Times New Roman"/>
              <a:cs typeface="Times New Roman"/>
            </a:endParaRPr>
          </a:p>
        </p:txBody>
      </p:sp>
      <p:sp>
        <p:nvSpPr>
          <p:cNvPr id="156" name="CustomShape 2"/>
          <p:cNvSpPr/>
          <p:nvPr/>
        </p:nvSpPr>
        <p:spPr>
          <a:xfrm>
            <a:off x="466200" y="1699560"/>
            <a:ext cx="4026600" cy="787320"/>
          </a:xfrm>
          <a:prstGeom prst="rect">
            <a:avLst/>
          </a:prstGeom>
          <a:noFill/>
          <a:ln w="12600">
            <a:noFill/>
          </a:ln>
        </p:spPr>
        <p:style>
          <a:lnRef idx="0">
            <a:scrgbClr r="0" g="0" b="0"/>
          </a:lnRef>
          <a:fillRef idx="0">
            <a:scrgbClr r="0" g="0" b="0"/>
          </a:fillRef>
          <a:effectRef idx="0">
            <a:scrgbClr r="0" g="0" b="0"/>
          </a:effectRef>
          <a:fontRef idx="minor"/>
        </p:style>
        <p:txBody>
          <a:bodyPr lIns="59040" tIns="59040" rIns="59040" bIns="59040"/>
          <a:lstStyle/>
          <a:p>
            <a:r>
              <a:rPr lang="en-US" sz="2200" b="0" strike="noStrike" spc="-1">
                <a:solidFill>
                  <a:srgbClr val="000000"/>
                </a:solidFill>
                <a:uFill>
                  <a:solidFill>
                    <a:srgbClr val="FFFFFF"/>
                  </a:solidFill>
                </a:uFill>
                <a:latin typeface="Arial"/>
                <a:ea typeface="Arial"/>
              </a:rPr>
              <a:t>Event size reduced to &lt;1% </a:t>
            </a:r>
            <a:endParaRPr lang="en-US" sz="1800" b="0" strike="noStrike" spc="-1">
              <a:solidFill>
                <a:srgbClr val="000000"/>
              </a:solidFill>
              <a:uFill>
                <a:solidFill>
                  <a:srgbClr val="FFFFFF"/>
                </a:solidFill>
              </a:uFill>
              <a:latin typeface="Arial"/>
            </a:endParaRPr>
          </a:p>
          <a:p>
            <a:pPr>
              <a:lnSpc>
                <a:spcPct val="100000"/>
              </a:lnSpc>
            </a:pPr>
            <a:r>
              <a:rPr lang="en-US" sz="2200" b="0" strike="noStrike" spc="-1">
                <a:solidFill>
                  <a:srgbClr val="000000"/>
                </a:solidFill>
                <a:uFill>
                  <a:solidFill>
                    <a:srgbClr val="FFFFFF"/>
                  </a:solidFill>
                </a:uFill>
                <a:latin typeface="Arial"/>
                <a:ea typeface="Arial"/>
              </a:rPr>
              <a:t>of fully recorded event </a:t>
            </a:r>
            <a:endParaRPr lang="en-US" sz="1800" b="0" strike="noStrike" spc="-1">
              <a:solidFill>
                <a:srgbClr val="000000"/>
              </a:solidFill>
              <a:uFill>
                <a:solidFill>
                  <a:srgbClr val="FFFFFF"/>
                </a:solidFill>
              </a:uFill>
              <a:latin typeface="Arial"/>
            </a:endParaRPr>
          </a:p>
        </p:txBody>
      </p:sp>
      <p:pic>
        <p:nvPicPr>
          <p:cNvPr id="157" name="Image"/>
          <p:cNvPicPr/>
          <p:nvPr/>
        </p:nvPicPr>
        <p:blipFill>
          <a:blip r:embed="rId3"/>
          <a:stretch/>
        </p:blipFill>
        <p:spPr>
          <a:xfrm>
            <a:off x="185400" y="3082680"/>
            <a:ext cx="5031360" cy="2655000"/>
          </a:xfrm>
          <a:prstGeom prst="rect">
            <a:avLst/>
          </a:prstGeom>
          <a:ln w="12600">
            <a:noFill/>
          </a:ln>
        </p:spPr>
      </p:pic>
      <p:pic>
        <p:nvPicPr>
          <p:cNvPr id="158" name="Image"/>
          <p:cNvPicPr/>
          <p:nvPr/>
        </p:nvPicPr>
        <p:blipFill>
          <a:blip r:embed="rId4"/>
          <a:stretch/>
        </p:blipFill>
        <p:spPr>
          <a:xfrm>
            <a:off x="5218200" y="2673000"/>
            <a:ext cx="6951240" cy="3474720"/>
          </a:xfrm>
          <a:prstGeom prst="rect">
            <a:avLst/>
          </a:prstGeom>
          <a:ln w="12600">
            <a:noFill/>
          </a:ln>
        </p:spPr>
      </p:pic>
      <p:sp>
        <p:nvSpPr>
          <p:cNvPr id="159" name="CustomShape 3"/>
          <p:cNvSpPr/>
          <p:nvPr/>
        </p:nvSpPr>
        <p:spPr>
          <a:xfrm>
            <a:off x="5860440" y="1699560"/>
            <a:ext cx="5708520" cy="787320"/>
          </a:xfrm>
          <a:prstGeom prst="rect">
            <a:avLst/>
          </a:prstGeom>
          <a:noFill/>
          <a:ln w="12600">
            <a:noFill/>
          </a:ln>
        </p:spPr>
        <p:style>
          <a:lnRef idx="0">
            <a:scrgbClr r="0" g="0" b="0"/>
          </a:lnRef>
          <a:fillRef idx="0">
            <a:scrgbClr r="0" g="0" b="0"/>
          </a:fillRef>
          <a:effectRef idx="0">
            <a:scrgbClr r="0" g="0" b="0"/>
          </a:effectRef>
          <a:fontRef idx="minor"/>
        </p:style>
        <p:txBody>
          <a:bodyPr lIns="59040" tIns="59040" rIns="59040" bIns="59040"/>
          <a:lstStyle/>
          <a:p>
            <a:pPr>
              <a:lnSpc>
                <a:spcPct val="100000"/>
              </a:lnSpc>
            </a:pPr>
            <a:r>
              <a:rPr lang="en-US" sz="2200" b="0" strike="noStrike" spc="-1">
                <a:solidFill>
                  <a:srgbClr val="000000"/>
                </a:solidFill>
                <a:uFill>
                  <a:solidFill>
                    <a:srgbClr val="FFFFFF"/>
                  </a:solidFill>
                </a:uFill>
                <a:latin typeface="Arial"/>
                <a:ea typeface="Arial"/>
              </a:rPr>
              <a:t>Rates of TLA data recorded are larger than rates for all other ATLAS analyses combined</a:t>
            </a:r>
            <a:endParaRPr lang="en-US" sz="1800" b="0" strike="noStrike" spc="-1">
              <a:solidFill>
                <a:srgbClr val="000000"/>
              </a:solidFill>
              <a:uFill>
                <a:solidFill>
                  <a:srgbClr val="FFFFFF"/>
                </a:solidFill>
              </a:uFill>
              <a:latin typeface="Arial"/>
            </a:endParaRPr>
          </a:p>
        </p:txBody>
      </p:sp>
      <p:sp>
        <p:nvSpPr>
          <p:cNvPr id="2" name="textruta 1">
            <a:extLst>
              <a:ext uri="{FF2B5EF4-FFF2-40B4-BE49-F238E27FC236}">
                <a16:creationId xmlns:a16="http://schemas.microsoft.com/office/drawing/2014/main" id="{D51319CE-BE97-4888-962D-4E30E1ABD45F}"/>
              </a:ext>
            </a:extLst>
          </p:cNvPr>
          <p:cNvSpPr txBox="1"/>
          <p:nvPr/>
        </p:nvSpPr>
        <p:spPr>
          <a:xfrm>
            <a:off x="70864" y="6135379"/>
            <a:ext cx="10877059"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dirty="0">
                <a:solidFill>
                  <a:schemeClr val="bg1">
                    <a:lumMod val="50000"/>
                  </a:schemeClr>
                </a:solidFill>
                <a:cs typeface="Arial"/>
              </a:rPr>
              <a:t>[4] https://twiki.cern.ch/twiki/bin/view/AtlasPublic/TriggerOperationPublicResults#2017_pp_at_13_TeV</a:t>
            </a:r>
          </a:p>
        </p:txBody>
      </p:sp>
      <p:sp>
        <p:nvSpPr>
          <p:cNvPr id="3" name="textruta 2">
            <a:extLst>
              <a:ext uri="{FF2B5EF4-FFF2-40B4-BE49-F238E27FC236}">
                <a16:creationId xmlns:a16="http://schemas.microsoft.com/office/drawing/2014/main" id="{5ACF1657-85B5-4AF7-B65D-1A4EC69CC02C}"/>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5/11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cs typeface="Times New Roman"/>
              </a:rPr>
              <a:t>TLA: </a:t>
            </a:r>
            <a:r>
              <a:rPr lang="en-US" sz="4000" spc="-1">
                <a:solidFill>
                  <a:srgbClr val="9C6114"/>
                </a:solidFill>
                <a:uFill>
                  <a:solidFill>
                    <a:srgbClr val="FFFFFF"/>
                  </a:solidFill>
                </a:uFill>
                <a:latin typeface="Times New Roman"/>
                <a:ea typeface="DejaVu Sans"/>
                <a:cs typeface="Times New Roman"/>
              </a:rPr>
              <a:t>Results</a:t>
            </a:r>
            <a:endParaRPr lang="en-US" sz="1800" b="0" strike="noStrike" spc="-1" dirty="0">
              <a:solidFill>
                <a:srgbClr val="000000"/>
              </a:solidFill>
              <a:latin typeface="Times New Roman"/>
              <a:cs typeface="Times New Roman"/>
            </a:endParaRPr>
          </a:p>
        </p:txBody>
      </p:sp>
      <p:pic>
        <p:nvPicPr>
          <p:cNvPr id="161" name="Picture 2"/>
          <p:cNvPicPr/>
          <p:nvPr/>
        </p:nvPicPr>
        <p:blipFill>
          <a:blip r:embed="rId3"/>
          <a:stretch/>
        </p:blipFill>
        <p:spPr>
          <a:xfrm>
            <a:off x="4209840" y="1656000"/>
            <a:ext cx="6725991" cy="4810245"/>
          </a:xfrm>
          <a:prstGeom prst="rect">
            <a:avLst/>
          </a:prstGeom>
          <a:ln>
            <a:noFill/>
          </a:ln>
        </p:spPr>
      </p:pic>
      <p:sp>
        <p:nvSpPr>
          <p:cNvPr id="162" name="Line 2"/>
          <p:cNvSpPr/>
          <p:nvPr/>
        </p:nvSpPr>
        <p:spPr>
          <a:xfrm flipV="1">
            <a:off x="5257800" y="2365920"/>
            <a:ext cx="5040" cy="827640"/>
          </a:xfrm>
          <a:prstGeom prst="line">
            <a:avLst/>
          </a:prstGeom>
          <a:ln w="38160">
            <a:solidFill>
              <a:schemeClr val="bg2">
                <a:lumMod val="60000"/>
                <a:lumOff val="40000"/>
              </a:schemeClr>
            </a:solidFill>
            <a:bevel/>
            <a:headEnd type="triangle" w="med" len="med"/>
            <a:tailEnd type="triangle" w="med" len="med"/>
          </a:ln>
        </p:spPr>
        <p:style>
          <a:lnRef idx="0">
            <a:scrgbClr r="0" g="0" b="0"/>
          </a:lnRef>
          <a:fillRef idx="0">
            <a:scrgbClr r="0" g="0" b="0"/>
          </a:fillRef>
          <a:effectRef idx="0">
            <a:scrgbClr r="0" g="0" b="0"/>
          </a:effectRef>
          <a:fontRef idx="minor"/>
        </p:style>
      </p:sp>
      <p:sp>
        <p:nvSpPr>
          <p:cNvPr id="163" name="CustomShape 3"/>
          <p:cNvSpPr/>
          <p:nvPr/>
        </p:nvSpPr>
        <p:spPr>
          <a:xfrm>
            <a:off x="0" y="2304720"/>
            <a:ext cx="4026600" cy="939960"/>
          </a:xfrm>
          <a:prstGeom prst="rect">
            <a:avLst/>
          </a:prstGeom>
          <a:noFill/>
          <a:ln w="12600">
            <a:noFill/>
          </a:ln>
        </p:spPr>
        <p:style>
          <a:lnRef idx="0">
            <a:scrgbClr r="0" g="0" b="0"/>
          </a:lnRef>
          <a:fillRef idx="0">
            <a:scrgbClr r="0" g="0" b="0"/>
          </a:fillRef>
          <a:effectRef idx="0">
            <a:scrgbClr r="0" g="0" b="0"/>
          </a:effectRef>
          <a:fontRef idx="minor"/>
        </p:style>
        <p:txBody>
          <a:bodyPr lIns="59040" tIns="59040" rIns="59040" bIns="59040" anchor="t"/>
          <a:lstStyle/>
          <a:p>
            <a:pPr algn="r"/>
            <a:r>
              <a:rPr lang="en-US" sz="1800" b="1" strike="noStrike" spc="-1" dirty="0">
                <a:uFill>
                  <a:solidFill>
                    <a:srgbClr val="FFFFFF"/>
                  </a:solidFill>
                </a:uFill>
                <a:latin typeface="Arial"/>
                <a:ea typeface="Arial"/>
              </a:rPr>
              <a:t>Increase in number of events</a:t>
            </a:r>
            <a:r>
              <a:rPr lang="en-US" sz="1800" b="1" strike="noStrike" spc="-1" dirty="0">
                <a:solidFill>
                  <a:srgbClr val="1A1AFF"/>
                </a:solidFill>
                <a:uFill>
                  <a:solidFill>
                    <a:srgbClr val="FFFFFF"/>
                  </a:solidFill>
                </a:uFill>
                <a:latin typeface="Arial"/>
                <a:ea typeface="Arial"/>
              </a:rPr>
              <a:t> </a:t>
            </a:r>
            <a:r>
              <a:rPr lang="en-US" sz="1800" b="0" strike="noStrike" spc="-1" dirty="0">
                <a:solidFill>
                  <a:srgbClr val="000000"/>
                </a:solidFill>
                <a:uFill>
                  <a:solidFill>
                    <a:srgbClr val="FFFFFF"/>
                  </a:solidFill>
                </a:uFill>
                <a:latin typeface="Arial"/>
                <a:ea typeface="Arial"/>
              </a:rPr>
              <a:t>recorded with TLA</a:t>
            </a:r>
            <a:r>
              <a:rPr lang="en-US" spc="-1" dirty="0">
                <a:solidFill>
                  <a:srgbClr val="000000"/>
                </a:solidFill>
                <a:uFill>
                  <a:solidFill>
                    <a:srgbClr val="FFFFFF"/>
                  </a:solidFill>
                </a:uFill>
                <a:latin typeface="Arial"/>
                <a:ea typeface="Arial"/>
              </a:rPr>
              <a:t> </a:t>
            </a:r>
            <a:endParaRPr lang="en-US" b="1" spc="-1" dirty="0">
              <a:solidFill>
                <a:srgbClr val="376092"/>
              </a:solidFill>
              <a:latin typeface="Arial"/>
              <a:ea typeface="Arial"/>
              <a:cs typeface="Arial"/>
            </a:endParaRPr>
          </a:p>
          <a:p>
            <a:pPr algn="r"/>
            <a:r>
              <a:rPr lang="en-US" sz="1800" b="0" strike="noStrike" spc="-1" dirty="0">
                <a:solidFill>
                  <a:srgbClr val="000000"/>
                </a:solidFill>
                <a:uFill>
                  <a:solidFill>
                    <a:srgbClr val="FFFFFF"/>
                  </a:solidFill>
                </a:uFill>
                <a:latin typeface="Arial"/>
                <a:ea typeface="Arial"/>
              </a:rPr>
              <a:t>compared to</a:t>
            </a:r>
            <a:r>
              <a:rPr lang="en-US" sz="1800" b="0" strike="noStrike" spc="-1" dirty="0">
                <a:solidFill>
                  <a:schemeClr val="accent1">
                    <a:lumMod val="75000"/>
                  </a:schemeClr>
                </a:solidFill>
                <a:uFill>
                  <a:solidFill>
                    <a:srgbClr val="FFFFFF"/>
                  </a:solidFill>
                </a:uFill>
                <a:latin typeface="Arial"/>
                <a:ea typeface="Arial"/>
              </a:rPr>
              <a:t> </a:t>
            </a:r>
            <a:r>
              <a:rPr lang="en-US" sz="1800" b="1" strike="noStrike" spc="-1" dirty="0">
                <a:solidFill>
                  <a:schemeClr val="accent1">
                    <a:lumMod val="75000"/>
                  </a:schemeClr>
                </a:solidFill>
                <a:uFill>
                  <a:solidFill>
                    <a:srgbClr val="FFFFFF"/>
                  </a:solidFill>
                </a:uFill>
                <a:latin typeface="Arial"/>
                <a:ea typeface="Arial"/>
              </a:rPr>
              <a:t>traditional techniques</a:t>
            </a:r>
            <a:endParaRPr lang="en-US" sz="1800" b="1" strike="noStrike" spc="-1" dirty="0">
              <a:solidFill>
                <a:schemeClr val="accent1">
                  <a:lumMod val="75000"/>
                </a:schemeClr>
              </a:solidFill>
              <a:latin typeface="Arial"/>
              <a:cs typeface="Arial"/>
            </a:endParaRPr>
          </a:p>
        </p:txBody>
      </p:sp>
      <p:sp>
        <p:nvSpPr>
          <p:cNvPr id="2" name="Rektangel 1">
            <a:extLst>
              <a:ext uri="{FF2B5EF4-FFF2-40B4-BE49-F238E27FC236}">
                <a16:creationId xmlns:a16="http://schemas.microsoft.com/office/drawing/2014/main" id="{91D54548-5D6D-4070-AE7C-4B35474182CE}"/>
              </a:ext>
            </a:extLst>
          </p:cNvPr>
          <p:cNvSpPr/>
          <p:nvPr/>
        </p:nvSpPr>
        <p:spPr>
          <a:xfrm>
            <a:off x="5314945" y="5356282"/>
            <a:ext cx="4424160" cy="265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 name="textruta 3">
            <a:extLst>
              <a:ext uri="{FF2B5EF4-FFF2-40B4-BE49-F238E27FC236}">
                <a16:creationId xmlns:a16="http://schemas.microsoft.com/office/drawing/2014/main" id="{E78A7614-F0CE-4BBB-AC46-E425310EDA1E}"/>
              </a:ext>
            </a:extLst>
          </p:cNvPr>
          <p:cNvSpPr txBox="1"/>
          <p:nvPr/>
        </p:nvSpPr>
        <p:spPr>
          <a:xfrm>
            <a:off x="4808223" y="6264876"/>
            <a:ext cx="4332305"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chemeClr val="bg1">
                    <a:lumMod val="50000"/>
                  </a:schemeClr>
                </a:solidFill>
              </a:rPr>
              <a:t>[5] Phys. Rev. Lett. </a:t>
            </a:r>
            <a:r>
              <a:rPr lang="en-US" b="1" dirty="0">
                <a:solidFill>
                  <a:schemeClr val="bg1">
                    <a:lumMod val="50000"/>
                  </a:schemeClr>
                </a:solidFill>
              </a:rPr>
              <a:t>121</a:t>
            </a:r>
            <a:r>
              <a:rPr lang="en-US" dirty="0">
                <a:solidFill>
                  <a:schemeClr val="bg1">
                    <a:lumMod val="50000"/>
                  </a:schemeClr>
                </a:solidFill>
              </a:rPr>
              <a:t>, 081801 (2018)</a:t>
            </a:r>
            <a:endParaRPr lang="sv-SE" dirty="0">
              <a:solidFill>
                <a:schemeClr val="bg1">
                  <a:lumMod val="50000"/>
                </a:schemeClr>
              </a:solidFill>
              <a:cs typeface="Arial"/>
            </a:endParaRPr>
          </a:p>
        </p:txBody>
      </p:sp>
      <p:sp>
        <p:nvSpPr>
          <p:cNvPr id="5" name="textruta 4">
            <a:extLst>
              <a:ext uri="{FF2B5EF4-FFF2-40B4-BE49-F238E27FC236}">
                <a16:creationId xmlns:a16="http://schemas.microsoft.com/office/drawing/2014/main" id="{E5926502-4982-45E8-8DAC-9D6AAA7D9689}"/>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6/11</a:t>
            </a:r>
            <a:endParaRPr lang="sv-SE"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pPr>
              <a:lnSpc>
                <a:spcPct val="100000"/>
              </a:lnSpc>
            </a:pPr>
            <a:r>
              <a:rPr lang="en-US" sz="4000" b="0" strike="noStrike" spc="-1">
                <a:solidFill>
                  <a:srgbClr val="9C6114"/>
                </a:solidFill>
                <a:uFill>
                  <a:solidFill>
                    <a:srgbClr val="FFFFFF"/>
                  </a:solidFill>
                </a:uFill>
                <a:latin typeface="Times New Roman"/>
                <a:ea typeface="DejaVu Sans"/>
                <a:cs typeface="Times New Roman"/>
              </a:rPr>
              <a:t>TLA: </a:t>
            </a:r>
            <a:r>
              <a:rPr lang="en-US" sz="4000" spc="-1">
                <a:solidFill>
                  <a:srgbClr val="9C6114"/>
                </a:solidFill>
                <a:uFill>
                  <a:solidFill>
                    <a:srgbClr val="FFFFFF"/>
                  </a:solidFill>
                </a:uFill>
                <a:latin typeface="Times New Roman"/>
                <a:ea typeface="DejaVu Sans"/>
                <a:cs typeface="Times New Roman"/>
              </a:rPr>
              <a:t>Results</a:t>
            </a:r>
            <a:endParaRPr lang="en-US" sz="1800" b="0" strike="noStrike" spc="-1" dirty="0">
              <a:solidFill>
                <a:srgbClr val="000000"/>
              </a:solidFill>
              <a:latin typeface="Times New Roman"/>
              <a:cs typeface="Times New Roman"/>
            </a:endParaRPr>
          </a:p>
        </p:txBody>
      </p:sp>
      <p:pic>
        <p:nvPicPr>
          <p:cNvPr id="165" name="Picture 3"/>
          <p:cNvPicPr/>
          <p:nvPr/>
        </p:nvPicPr>
        <p:blipFill>
          <a:blip r:embed="rId3"/>
          <a:stretch/>
        </p:blipFill>
        <p:spPr>
          <a:xfrm>
            <a:off x="86821" y="1834107"/>
            <a:ext cx="5508223" cy="3897318"/>
          </a:xfrm>
          <a:prstGeom prst="rect">
            <a:avLst/>
          </a:prstGeom>
          <a:ln>
            <a:noFill/>
          </a:ln>
        </p:spPr>
      </p:pic>
      <p:sp>
        <p:nvSpPr>
          <p:cNvPr id="166" name="CustomShape 2"/>
          <p:cNvSpPr/>
          <p:nvPr/>
        </p:nvSpPr>
        <p:spPr>
          <a:xfrm>
            <a:off x="6932160" y="5918800"/>
            <a:ext cx="3553920" cy="787320"/>
          </a:xfrm>
          <a:prstGeom prst="rect">
            <a:avLst/>
          </a:prstGeom>
          <a:noFill/>
          <a:ln w="12600">
            <a:noFill/>
          </a:ln>
        </p:spPr>
        <p:style>
          <a:lnRef idx="0">
            <a:scrgbClr r="0" g="0" b="0"/>
          </a:lnRef>
          <a:fillRef idx="0">
            <a:scrgbClr r="0" g="0" b="0"/>
          </a:fillRef>
          <a:effectRef idx="0">
            <a:scrgbClr r="0" g="0" b="0"/>
          </a:effectRef>
          <a:fontRef idx="minor"/>
        </p:style>
        <p:txBody>
          <a:bodyPr lIns="59040" tIns="59040" rIns="59040" bIns="59040"/>
          <a:lstStyle/>
          <a:p>
            <a:pPr algn="ctr">
              <a:lnSpc>
                <a:spcPct val="100000"/>
              </a:lnSpc>
            </a:pPr>
            <a:r>
              <a:rPr lang="en-US" sz="2200" b="0" strike="noStrike" spc="-1">
                <a:solidFill>
                  <a:srgbClr val="000000"/>
                </a:solidFill>
                <a:uFill>
                  <a:solidFill>
                    <a:srgbClr val="FFFFFF"/>
                  </a:solidFill>
                </a:uFill>
                <a:latin typeface="Arial"/>
                <a:ea typeface="Arial"/>
              </a:rPr>
              <a:t>Set constraints on models of dark matter mediators</a:t>
            </a:r>
            <a:endParaRPr lang="en-US" sz="1800" b="0" strike="noStrike" spc="-1">
              <a:solidFill>
                <a:srgbClr val="000000"/>
              </a:solidFill>
              <a:uFill>
                <a:solidFill>
                  <a:srgbClr val="FFFFFF"/>
                </a:solidFill>
              </a:uFill>
              <a:latin typeface="Arial"/>
            </a:endParaRPr>
          </a:p>
        </p:txBody>
      </p:sp>
      <p:sp>
        <p:nvSpPr>
          <p:cNvPr id="168" name="CustomShape 3"/>
          <p:cNvSpPr/>
          <p:nvPr/>
        </p:nvSpPr>
        <p:spPr>
          <a:xfrm>
            <a:off x="1559880" y="5918800"/>
            <a:ext cx="2939040" cy="787320"/>
          </a:xfrm>
          <a:prstGeom prst="rect">
            <a:avLst/>
          </a:prstGeom>
          <a:noFill/>
          <a:ln w="12600">
            <a:noFill/>
          </a:ln>
        </p:spPr>
        <p:style>
          <a:lnRef idx="0">
            <a:scrgbClr r="0" g="0" b="0"/>
          </a:lnRef>
          <a:fillRef idx="0">
            <a:scrgbClr r="0" g="0" b="0"/>
          </a:fillRef>
          <a:effectRef idx="0">
            <a:scrgbClr r="0" g="0" b="0"/>
          </a:effectRef>
          <a:fontRef idx="minor"/>
        </p:style>
        <p:txBody>
          <a:bodyPr lIns="59040" tIns="59040" rIns="59040" bIns="59040"/>
          <a:lstStyle/>
          <a:p>
            <a:pPr algn="ctr">
              <a:lnSpc>
                <a:spcPct val="100000"/>
              </a:lnSpc>
            </a:pPr>
            <a:r>
              <a:rPr lang="en-US" sz="2200" b="0" strike="noStrike" spc="-1">
                <a:solidFill>
                  <a:srgbClr val="000000"/>
                </a:solidFill>
                <a:uFill>
                  <a:solidFill>
                    <a:srgbClr val="FFFFFF"/>
                  </a:solidFill>
                </a:uFill>
                <a:latin typeface="Arial"/>
                <a:ea typeface="Arial"/>
              </a:rPr>
              <a:t>No signs of excesses in 2016 dataset</a:t>
            </a:r>
            <a:endParaRPr lang="en-US" sz="1800" b="0" strike="noStrike" spc="-1">
              <a:solidFill>
                <a:srgbClr val="000000"/>
              </a:solidFill>
              <a:uFill>
                <a:solidFill>
                  <a:srgbClr val="FFFFFF"/>
                </a:solidFill>
              </a:uFill>
              <a:latin typeface="Arial"/>
            </a:endParaRPr>
          </a:p>
        </p:txBody>
      </p:sp>
      <p:sp>
        <p:nvSpPr>
          <p:cNvPr id="169" name="CustomShape 4"/>
          <p:cNvSpPr/>
          <p:nvPr/>
        </p:nvSpPr>
        <p:spPr>
          <a:xfrm>
            <a:off x="5652720" y="6027880"/>
            <a:ext cx="585360" cy="576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3200" b="0" strike="noStrike" spc="-1">
                <a:solidFill>
                  <a:srgbClr val="000000"/>
                </a:solidFill>
                <a:uFill>
                  <a:solidFill>
                    <a:srgbClr val="FFFFFF"/>
                  </a:solidFill>
                </a:uFill>
                <a:latin typeface="Wingdings"/>
                <a:ea typeface="Arial"/>
              </a:rPr>
              <a:t></a:t>
            </a:r>
            <a:endParaRPr lang="en-US" sz="1800" b="0" strike="noStrike" spc="-1">
              <a:solidFill>
                <a:srgbClr val="000000"/>
              </a:solidFill>
              <a:uFill>
                <a:solidFill>
                  <a:srgbClr val="FFFFFF"/>
                </a:solidFill>
              </a:uFill>
              <a:latin typeface="Arial"/>
            </a:endParaRPr>
          </a:p>
        </p:txBody>
      </p:sp>
      <p:sp>
        <p:nvSpPr>
          <p:cNvPr id="3" name="textruta 2">
            <a:extLst>
              <a:ext uri="{FF2B5EF4-FFF2-40B4-BE49-F238E27FC236}">
                <a16:creationId xmlns:a16="http://schemas.microsoft.com/office/drawing/2014/main" id="{33FA7F2A-1575-4DA5-B639-217324366777}"/>
              </a:ext>
            </a:extLst>
          </p:cNvPr>
          <p:cNvSpPr txBox="1"/>
          <p:nvPr/>
        </p:nvSpPr>
        <p:spPr>
          <a:xfrm>
            <a:off x="411947" y="1563034"/>
            <a:ext cx="4332305"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dirty="0">
                <a:solidFill>
                  <a:schemeClr val="bg1">
                    <a:lumMod val="50000"/>
                  </a:schemeClr>
                </a:solidFill>
              </a:rPr>
              <a:t>[5] Phys. Rev. Lett. </a:t>
            </a:r>
            <a:r>
              <a:rPr lang="en-US" sz="1400" b="1" dirty="0">
                <a:solidFill>
                  <a:schemeClr val="bg1">
                    <a:lumMod val="50000"/>
                  </a:schemeClr>
                </a:solidFill>
              </a:rPr>
              <a:t>121</a:t>
            </a:r>
            <a:r>
              <a:rPr lang="en-US" sz="1400" dirty="0">
                <a:solidFill>
                  <a:schemeClr val="bg1">
                    <a:lumMod val="50000"/>
                  </a:schemeClr>
                </a:solidFill>
              </a:rPr>
              <a:t>, 081801 (2018)</a:t>
            </a:r>
            <a:endParaRPr lang="sv-SE" sz="1400">
              <a:solidFill>
                <a:schemeClr val="bg1">
                  <a:lumMod val="50000"/>
                </a:schemeClr>
              </a:solidFill>
              <a:cs typeface="Arial"/>
            </a:endParaRPr>
          </a:p>
        </p:txBody>
      </p:sp>
      <p:pic>
        <p:nvPicPr>
          <p:cNvPr id="4" name="Bildobjekt 4" descr="En bild som visar text, karta&#10;&#10;Beskrivning genererad med mycket hög exakthet">
            <a:extLst>
              <a:ext uri="{FF2B5EF4-FFF2-40B4-BE49-F238E27FC236}">
                <a16:creationId xmlns:a16="http://schemas.microsoft.com/office/drawing/2014/main" id="{80D27939-D94A-490B-ACCF-AF60ED9F4CC3}"/>
              </a:ext>
            </a:extLst>
          </p:cNvPr>
          <p:cNvPicPr>
            <a:picLocks noChangeAspect="1"/>
          </p:cNvPicPr>
          <p:nvPr/>
        </p:nvPicPr>
        <p:blipFill>
          <a:blip r:embed="rId4"/>
          <a:stretch>
            <a:fillRect/>
          </a:stretch>
        </p:blipFill>
        <p:spPr>
          <a:xfrm>
            <a:off x="5650535" y="1910019"/>
            <a:ext cx="5992068" cy="4070379"/>
          </a:xfrm>
          <a:prstGeom prst="rect">
            <a:avLst/>
          </a:prstGeom>
        </p:spPr>
      </p:pic>
      <p:sp>
        <p:nvSpPr>
          <p:cNvPr id="6" name="textruta 5">
            <a:extLst>
              <a:ext uri="{FF2B5EF4-FFF2-40B4-BE49-F238E27FC236}">
                <a16:creationId xmlns:a16="http://schemas.microsoft.com/office/drawing/2014/main" id="{C7069F3C-2FF8-443A-B809-C9FFD94C2245}"/>
              </a:ext>
            </a:extLst>
          </p:cNvPr>
          <p:cNvSpPr txBox="1"/>
          <p:nvPr/>
        </p:nvSpPr>
        <p:spPr>
          <a:xfrm>
            <a:off x="5454540" y="1480554"/>
            <a:ext cx="6509965" cy="523220"/>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sv-SE" sz="1400" dirty="0">
                <a:solidFill>
                  <a:schemeClr val="bg1">
                    <a:lumMod val="50000"/>
                  </a:schemeClr>
                </a:solidFill>
              </a:rPr>
              <a:t>[6]</a:t>
            </a:r>
            <a:r>
              <a:rPr lang="sv-SE" sz="1400" dirty="0">
                <a:solidFill>
                  <a:schemeClr val="bg1"/>
                </a:solidFill>
              </a:rPr>
              <a:t>_</a:t>
            </a:r>
            <a:r>
              <a:rPr lang="sv-SE" sz="1400" dirty="0" err="1">
                <a:solidFill>
                  <a:schemeClr val="bg1">
                    <a:lumMod val="50000"/>
                  </a:schemeClr>
                </a:solidFill>
              </a:rPr>
              <a:t>https</a:t>
            </a:r>
            <a:r>
              <a:rPr lang="sv-SE" sz="1400" dirty="0">
                <a:solidFill>
                  <a:schemeClr val="bg1">
                    <a:lumMod val="50000"/>
                  </a:schemeClr>
                </a:solidFill>
              </a:rPr>
              <a:t>://atlas.web.cern.ch/Atlas/GROUPS/PHYSICS/</a:t>
            </a:r>
            <a:r>
              <a:rPr lang="sv-SE" sz="1400" dirty="0" err="1">
                <a:solidFill>
                  <a:schemeClr val="bg1">
                    <a:lumMod val="50000"/>
                  </a:schemeClr>
                </a:solidFill>
              </a:rPr>
              <a:t>CombinedSummaryPlots</a:t>
            </a:r>
            <a:r>
              <a:rPr lang="sv-SE" sz="1400" dirty="0">
                <a:solidFill>
                  <a:schemeClr val="bg1">
                    <a:lumMod val="50000"/>
                  </a:schemeClr>
                </a:solidFill>
              </a:rPr>
              <a:t>/EXOTICS/</a:t>
            </a:r>
            <a:endParaRPr lang="sv-SE" dirty="0">
              <a:solidFill>
                <a:schemeClr val="bg1">
                  <a:lumMod val="50000"/>
                </a:schemeClr>
              </a:solidFill>
              <a:cs typeface="Arial"/>
            </a:endParaRPr>
          </a:p>
        </p:txBody>
      </p:sp>
      <p:sp>
        <p:nvSpPr>
          <p:cNvPr id="7" name="textruta 6">
            <a:extLst>
              <a:ext uri="{FF2B5EF4-FFF2-40B4-BE49-F238E27FC236}">
                <a16:creationId xmlns:a16="http://schemas.microsoft.com/office/drawing/2014/main" id="{63231A87-2625-4A74-B622-8C59773BDEA5}"/>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7/11</a:t>
            </a:r>
            <a:endParaRPr lang="sv-SE" dirty="0"/>
          </a:p>
        </p:txBody>
      </p:sp>
      <p:cxnSp>
        <p:nvCxnSpPr>
          <p:cNvPr id="8" name="Rak pilkoppling 7">
            <a:extLst>
              <a:ext uri="{FF2B5EF4-FFF2-40B4-BE49-F238E27FC236}">
                <a16:creationId xmlns:a16="http://schemas.microsoft.com/office/drawing/2014/main" id="{6CF3A11E-72B9-4C31-9EBB-14B30BC4552B}"/>
              </a:ext>
            </a:extLst>
          </p:cNvPr>
          <p:cNvCxnSpPr/>
          <p:nvPr/>
        </p:nvCxnSpPr>
        <p:spPr>
          <a:xfrm flipH="1" flipV="1">
            <a:off x="8375105" y="4902555"/>
            <a:ext cx="109689" cy="968959"/>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1" name="Rak pilkoppling 20">
            <a:extLst>
              <a:ext uri="{FF2B5EF4-FFF2-40B4-BE49-F238E27FC236}">
                <a16:creationId xmlns:a16="http://schemas.microsoft.com/office/drawing/2014/main" id="{6626D6E7-EA87-41E4-8664-2A3A8FC2F7E0}"/>
              </a:ext>
            </a:extLst>
          </p:cNvPr>
          <p:cNvCxnSpPr>
            <a:cxnSpLocks/>
          </p:cNvCxnSpPr>
          <p:nvPr/>
        </p:nvCxnSpPr>
        <p:spPr>
          <a:xfrm flipV="1">
            <a:off x="8473024" y="5291103"/>
            <a:ext cx="314072" cy="580517"/>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15" name="Rektangel 14">
            <a:extLst>
              <a:ext uri="{FF2B5EF4-FFF2-40B4-BE49-F238E27FC236}">
                <a16:creationId xmlns:a16="http://schemas.microsoft.com/office/drawing/2014/main" id="{776EEA10-CEF2-409D-B0FB-E28E94A6043D}"/>
              </a:ext>
            </a:extLst>
          </p:cNvPr>
          <p:cNvSpPr/>
          <p:nvPr/>
        </p:nvSpPr>
        <p:spPr>
          <a:xfrm>
            <a:off x="10882730" y="5789985"/>
            <a:ext cx="937942" cy="3729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CustomShape 1"/>
          <p:cNvSpPr/>
          <p:nvPr/>
        </p:nvSpPr>
        <p:spPr>
          <a:xfrm>
            <a:off x="806400" y="256680"/>
            <a:ext cx="10456560" cy="1137960"/>
          </a:xfrm>
          <a:prstGeom prst="rect">
            <a:avLst/>
          </a:prstGeom>
          <a:noFill/>
          <a:ln>
            <a:noFill/>
          </a:ln>
        </p:spPr>
        <p:style>
          <a:lnRef idx="0">
            <a:scrgbClr r="0" g="0" b="0"/>
          </a:lnRef>
          <a:fillRef idx="0">
            <a:scrgbClr r="0" g="0" b="0"/>
          </a:fillRef>
          <a:effectRef idx="0">
            <a:scrgbClr r="0" g="0" b="0"/>
          </a:effectRef>
          <a:fontRef idx="minor"/>
        </p:style>
        <p:txBody>
          <a:bodyPr lIns="90360" tIns="45360" rIns="90360" bIns="45360" anchor="b"/>
          <a:lstStyle/>
          <a:p>
            <a:r>
              <a:rPr lang="en-US" sz="4000" b="0" strike="noStrike" spc="-1" dirty="0">
                <a:solidFill>
                  <a:srgbClr val="9C6114"/>
                </a:solidFill>
                <a:uFill>
                  <a:solidFill>
                    <a:srgbClr val="FFFFFF"/>
                  </a:solidFill>
                </a:uFill>
                <a:latin typeface="Times New Roman"/>
                <a:ea typeface="DejaVu Sans"/>
              </a:rPr>
              <a:t>Jet Calibration</a:t>
            </a:r>
            <a:r>
              <a:rPr lang="en-US" sz="4000" spc="-1" dirty="0">
                <a:solidFill>
                  <a:srgbClr val="9C6114"/>
                </a:solidFill>
                <a:latin typeface="Times New Roman"/>
                <a:cs typeface="Times New Roman"/>
              </a:rPr>
              <a:t>: Crucial for this Analysis</a:t>
            </a:r>
            <a:endParaRPr lang="en-US" sz="4000" b="0" strike="noStrike" spc="-1" dirty="0">
              <a:solidFill>
                <a:srgbClr val="9C6114"/>
              </a:solidFill>
              <a:latin typeface="Times New Roman"/>
              <a:cs typeface="Times New Roman"/>
            </a:endParaRPr>
          </a:p>
        </p:txBody>
      </p:sp>
      <p:sp>
        <p:nvSpPr>
          <p:cNvPr id="171" name="CustomShape 2"/>
          <p:cNvSpPr/>
          <p:nvPr/>
        </p:nvSpPr>
        <p:spPr>
          <a:xfrm>
            <a:off x="806400" y="1540390"/>
            <a:ext cx="10498966" cy="1717497"/>
          </a:xfrm>
          <a:prstGeom prst="rect">
            <a:avLst/>
          </a:prstGeom>
          <a:noFill/>
          <a:ln w="9360">
            <a:noFill/>
          </a:ln>
        </p:spPr>
        <p:style>
          <a:lnRef idx="0">
            <a:scrgbClr r="0" g="0" b="0"/>
          </a:lnRef>
          <a:fillRef idx="0">
            <a:scrgbClr r="0" g="0" b="0"/>
          </a:fillRef>
          <a:effectRef idx="0">
            <a:scrgbClr r="0" g="0" b="0"/>
          </a:effectRef>
          <a:fontRef idx="minor"/>
        </p:style>
        <p:txBody>
          <a:bodyPr lIns="90360" tIns="45360" rIns="90360" bIns="45360" anchor="t"/>
          <a:lstStyle/>
          <a:p>
            <a:pPr marL="229870" indent="-228600">
              <a:lnSpc>
                <a:spcPct val="100000"/>
              </a:lnSpc>
              <a:buClr>
                <a:srgbClr val="000000"/>
              </a:buClr>
              <a:buFont typeface="Arial"/>
              <a:buChar char="•"/>
            </a:pPr>
            <a:r>
              <a:rPr lang="en-US" sz="2200" b="0" strike="noStrike" spc="-1" dirty="0">
                <a:solidFill>
                  <a:srgbClr val="000000"/>
                </a:solidFill>
                <a:uFill>
                  <a:solidFill>
                    <a:srgbClr val="FFFFFF"/>
                  </a:solidFill>
                </a:uFill>
                <a:latin typeface="Arial"/>
                <a:ea typeface="DejaVu Sans"/>
              </a:rPr>
              <a:t>The calibration is a chain of steps, each applying a different correction/calibration</a:t>
            </a:r>
            <a:endParaRPr lang="en-US" sz="1800" b="0" strike="noStrike" spc="-1" dirty="0">
              <a:solidFill>
                <a:srgbClr val="000000"/>
              </a:solidFill>
              <a:latin typeface="Arial"/>
              <a:cs typeface="Arial"/>
            </a:endParaRPr>
          </a:p>
          <a:p>
            <a:pPr marL="344170" indent="-342900">
              <a:buClr>
                <a:srgbClr val="000000"/>
              </a:buClr>
              <a:buFont typeface="Arial"/>
              <a:buChar char="•"/>
            </a:pPr>
            <a:r>
              <a:rPr lang="en-US" sz="2200" spc="-1" dirty="0">
                <a:solidFill>
                  <a:srgbClr val="000000"/>
                </a:solidFill>
                <a:uFill>
                  <a:solidFill>
                    <a:srgbClr val="FFFFFF"/>
                  </a:solidFill>
                </a:uFill>
                <a:latin typeface="Arial"/>
                <a:ea typeface="DejaVu Sans"/>
              </a:rPr>
              <a:t>Example: </a:t>
            </a:r>
            <a:r>
              <a:rPr lang="en-US" sz="2200" b="0" strike="noStrike" spc="-1" dirty="0">
                <a:solidFill>
                  <a:srgbClr val="000000"/>
                </a:solidFill>
                <a:uFill>
                  <a:solidFill>
                    <a:srgbClr val="FFFFFF"/>
                  </a:solidFill>
                </a:uFill>
                <a:latin typeface="Arial"/>
                <a:ea typeface="DejaVu Sans"/>
              </a:rPr>
              <a:t>final in-situ calibration derives calibration factors by </a:t>
            </a:r>
            <a:r>
              <a:rPr lang="en-US" sz="2200" spc="-1" dirty="0">
                <a:solidFill>
                  <a:srgbClr val="000000"/>
                </a:solidFill>
                <a:uFill>
                  <a:solidFill>
                    <a:srgbClr val="FFFFFF"/>
                  </a:solidFill>
                </a:uFill>
                <a:latin typeface="Arial"/>
                <a:ea typeface="DejaVu Sans"/>
              </a:rPr>
              <a:t>balancing</a:t>
            </a:r>
            <a:r>
              <a:rPr lang="en-US" sz="2200" b="0" strike="noStrike" spc="-1" dirty="0">
                <a:solidFill>
                  <a:srgbClr val="000000"/>
                </a:solidFill>
                <a:uFill>
                  <a:solidFill>
                    <a:srgbClr val="FFFFFF"/>
                  </a:solidFill>
                </a:uFill>
                <a:latin typeface="Arial"/>
                <a:ea typeface="DejaVu Sans"/>
              </a:rPr>
              <a:t> jets</a:t>
            </a:r>
            <a:r>
              <a:rPr lang="en-US" sz="2200" spc="-1" dirty="0">
                <a:solidFill>
                  <a:srgbClr val="000000"/>
                </a:solidFill>
                <a:uFill>
                  <a:solidFill>
                    <a:srgbClr val="FFFFFF"/>
                  </a:solidFill>
                </a:uFill>
                <a:latin typeface="Arial"/>
                <a:ea typeface="DejaVu Sans"/>
              </a:rPr>
              <a:t> and better calibrated objects (e.g. photons</a:t>
            </a:r>
            <a:r>
              <a:rPr lang="en-US" sz="2200" spc="-1" dirty="0">
                <a:solidFill>
                  <a:srgbClr val="000000"/>
                </a:solidFill>
                <a:latin typeface="Arial"/>
                <a:ea typeface="DejaVu Sans"/>
                <a:cs typeface="Arial"/>
              </a:rPr>
              <a:t>, Z bosons)</a:t>
            </a:r>
          </a:p>
          <a:p>
            <a:pPr marL="742950" lvl="1" indent="-342900">
              <a:buClr>
                <a:srgbClr val="000000"/>
              </a:buClr>
              <a:buFont typeface="Arial"/>
              <a:buChar char="•"/>
            </a:pPr>
            <a:r>
              <a:rPr lang="en-US" sz="2200" spc="-1" dirty="0">
                <a:solidFill>
                  <a:srgbClr val="000000"/>
                </a:solidFill>
                <a:latin typeface="Arial"/>
                <a:ea typeface="DejaVu Sans"/>
                <a:cs typeface="Arial"/>
              </a:rPr>
              <a:t>Note: this step has less statistical precision than the TLA dataset </a:t>
            </a:r>
            <a:endParaRPr lang="en-US" dirty="0">
              <a:cs typeface="Arial"/>
            </a:endParaRPr>
          </a:p>
        </p:txBody>
      </p:sp>
      <p:pic>
        <p:nvPicPr>
          <p:cNvPr id="172" name="Picture 3"/>
          <p:cNvPicPr/>
          <p:nvPr/>
        </p:nvPicPr>
        <p:blipFill>
          <a:blip r:embed="rId3"/>
          <a:stretch/>
        </p:blipFill>
        <p:spPr>
          <a:xfrm>
            <a:off x="1370721" y="2998900"/>
            <a:ext cx="8631000" cy="3102120"/>
          </a:xfrm>
          <a:prstGeom prst="rect">
            <a:avLst/>
          </a:prstGeom>
          <a:ln>
            <a:noFill/>
          </a:ln>
        </p:spPr>
      </p:pic>
      <p:sp>
        <p:nvSpPr>
          <p:cNvPr id="173" name="CustomShape 3"/>
          <p:cNvSpPr/>
          <p:nvPr/>
        </p:nvSpPr>
        <p:spPr>
          <a:xfrm>
            <a:off x="6184375" y="4479329"/>
            <a:ext cx="2193840" cy="1462320"/>
          </a:xfrm>
          <a:prstGeom prst="rect">
            <a:avLst/>
          </a:prstGeom>
          <a:noFill/>
          <a:ln w="36720" cap="rnd">
            <a:solidFill>
              <a:srgbClr val="CC0000"/>
            </a:solidFill>
            <a:custDash>
              <a:ds d="100000" sp="100000"/>
            </a:custDash>
            <a:round/>
          </a:ln>
        </p:spPr>
        <p:style>
          <a:lnRef idx="0">
            <a:scrgbClr r="0" g="0" b="0"/>
          </a:lnRef>
          <a:fillRef idx="0">
            <a:scrgbClr r="0" g="0" b="0"/>
          </a:fillRef>
          <a:effectRef idx="0">
            <a:scrgbClr r="0" g="0" b="0"/>
          </a:effectRef>
          <a:fontRef idx="minor"/>
        </p:style>
      </p:sp>
      <p:sp>
        <p:nvSpPr>
          <p:cNvPr id="2" name="textruta 1">
            <a:extLst>
              <a:ext uri="{FF2B5EF4-FFF2-40B4-BE49-F238E27FC236}">
                <a16:creationId xmlns:a16="http://schemas.microsoft.com/office/drawing/2014/main" id="{2E3383E2-60DE-4220-B3AE-371532412C09}"/>
              </a:ext>
            </a:extLst>
          </p:cNvPr>
          <p:cNvSpPr txBox="1"/>
          <p:nvPr/>
        </p:nvSpPr>
        <p:spPr>
          <a:xfrm>
            <a:off x="3609238" y="6241367"/>
            <a:ext cx="4332305"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chemeClr val="bg1">
                    <a:lumMod val="50000"/>
                  </a:schemeClr>
                </a:solidFill>
              </a:rPr>
              <a:t>[5] Phys. Rev. Lett. </a:t>
            </a:r>
            <a:r>
              <a:rPr lang="en-US" b="1" dirty="0">
                <a:solidFill>
                  <a:schemeClr val="bg1">
                    <a:lumMod val="50000"/>
                  </a:schemeClr>
                </a:solidFill>
              </a:rPr>
              <a:t>121</a:t>
            </a:r>
            <a:r>
              <a:rPr lang="en-US" dirty="0">
                <a:solidFill>
                  <a:schemeClr val="bg1">
                    <a:lumMod val="50000"/>
                  </a:schemeClr>
                </a:solidFill>
              </a:rPr>
              <a:t>, 081801 (2018)</a:t>
            </a:r>
            <a:endParaRPr lang="sv-SE" dirty="0">
              <a:solidFill>
                <a:schemeClr val="bg1">
                  <a:lumMod val="50000"/>
                </a:schemeClr>
              </a:solidFill>
              <a:cs typeface="Arial"/>
            </a:endParaRPr>
          </a:p>
        </p:txBody>
      </p:sp>
      <p:sp>
        <p:nvSpPr>
          <p:cNvPr id="3" name="textruta 2">
            <a:extLst>
              <a:ext uri="{FF2B5EF4-FFF2-40B4-BE49-F238E27FC236}">
                <a16:creationId xmlns:a16="http://schemas.microsoft.com/office/drawing/2014/main" id="{5C27C204-7F61-4C02-8332-E02F6EA6C424}"/>
              </a:ext>
            </a:extLst>
          </p:cNvPr>
          <p:cNvSpPr txBox="1"/>
          <p:nvPr/>
        </p:nvSpPr>
        <p:spPr>
          <a:xfrm>
            <a:off x="10321005" y="128776"/>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9C6114"/>
                </a:solidFill>
                <a:cs typeface="Arial"/>
              </a:rPr>
              <a:t>8/11</a:t>
            </a:r>
            <a:endParaRPr lang="sv-SE"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521</TotalTime>
  <Words>503</Words>
  <Application>Microsoft Office PowerPoint</Application>
  <PresentationFormat>Anpassad</PresentationFormat>
  <Paragraphs>69</Paragraphs>
  <Slides>15</Slides>
  <Notes>13</Notes>
  <HiddenSlides>1</HiddenSlides>
  <ScaleCrop>false</ScaleCrop>
  <HeadingPairs>
    <vt:vector size="4" baseType="variant">
      <vt:variant>
        <vt:lpstr>Tema</vt:lpstr>
      </vt:variant>
      <vt:variant>
        <vt:i4>3</vt:i4>
      </vt:variant>
      <vt:variant>
        <vt:lpstr>Bildrubriker</vt:lpstr>
      </vt:variant>
      <vt:variant>
        <vt:i4>15</vt:i4>
      </vt:variant>
    </vt:vector>
  </HeadingPairs>
  <TitlesOfParts>
    <vt:vector size="18" baseType="lpstr">
      <vt:lpstr>Office Theme</vt:lpstr>
      <vt:lpstr>Office Theme</vt:lpstr>
      <vt:lpstr>Office Theme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LU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Alexander Ekman</dc:creator>
  <dc:description/>
  <cp:lastModifiedBy/>
  <cp:revision>1720</cp:revision>
  <dcterms:created xsi:type="dcterms:W3CDTF">2018-03-21T11:29:46Z</dcterms:created>
  <dcterms:modified xsi:type="dcterms:W3CDTF">2018-10-14T15:49:22Z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LU</vt:lpwstr>
  </property>
  <property fmtid="{D5CDD505-2E9C-101B-9397-08002B2CF9AE}" pid="4" name="HiddenSlides">
    <vt:i4>1</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8</vt:i4>
  </property>
  <property fmtid="{D5CDD505-2E9C-101B-9397-08002B2CF9AE}" pid="9" name="PresentationFormat">
    <vt:lpwstr>Custom</vt:lpwstr>
  </property>
  <property fmtid="{D5CDD505-2E9C-101B-9397-08002B2CF9AE}" pid="10" name="ScaleCrop">
    <vt:bool>false</vt:bool>
  </property>
  <property fmtid="{D5CDD505-2E9C-101B-9397-08002B2CF9AE}" pid="11" name="ShareDoc">
    <vt:bool>false</vt:bool>
  </property>
  <property fmtid="{D5CDD505-2E9C-101B-9397-08002B2CF9AE}" pid="12" name="Slides">
    <vt:i4>14</vt:i4>
  </property>
</Properties>
</file>