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58" r:id="rId4"/>
    <p:sldId id="261" r:id="rId5"/>
    <p:sldId id="262" r:id="rId6"/>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76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v-S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p>
            <a:fld id="{787C8EDC-0650-4879-AB5E-956B830E675E}" type="datetimeFigureOut">
              <a:rPr lang="sv-SE" smtClean="0"/>
              <a:t>2018-06-27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222496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787C8EDC-0650-4879-AB5E-956B830E675E}" type="datetimeFigureOut">
              <a:rPr lang="sv-SE" smtClean="0"/>
              <a:t>2018-06-27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1517970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787C8EDC-0650-4879-AB5E-956B830E675E}" type="datetimeFigureOut">
              <a:rPr lang="sv-SE" smtClean="0"/>
              <a:t>2018-06-27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2437711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787C8EDC-0650-4879-AB5E-956B830E675E}" type="datetimeFigureOut">
              <a:rPr lang="sv-SE" smtClean="0"/>
              <a:t>2018-06-27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1912386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7C8EDC-0650-4879-AB5E-956B830E675E}" type="datetimeFigureOut">
              <a:rPr lang="sv-SE" smtClean="0"/>
              <a:t>2018-06-27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106444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Date Placeholder 4"/>
          <p:cNvSpPr>
            <a:spLocks noGrp="1"/>
          </p:cNvSpPr>
          <p:nvPr>
            <p:ph type="dt" sz="half" idx="10"/>
          </p:nvPr>
        </p:nvSpPr>
        <p:spPr/>
        <p:txBody>
          <a:bodyPr/>
          <a:lstStyle/>
          <a:p>
            <a:fld id="{787C8EDC-0650-4879-AB5E-956B830E675E}" type="datetimeFigureOut">
              <a:rPr lang="sv-SE" smtClean="0"/>
              <a:t>2018-06-27</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955151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p>
            <a:fld id="{787C8EDC-0650-4879-AB5E-956B830E675E}" type="datetimeFigureOut">
              <a:rPr lang="sv-SE" smtClean="0"/>
              <a:t>2018-06-27</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927449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Date Placeholder 2"/>
          <p:cNvSpPr>
            <a:spLocks noGrp="1"/>
          </p:cNvSpPr>
          <p:nvPr>
            <p:ph type="dt" sz="half" idx="10"/>
          </p:nvPr>
        </p:nvSpPr>
        <p:spPr/>
        <p:txBody>
          <a:bodyPr/>
          <a:lstStyle/>
          <a:p>
            <a:fld id="{787C8EDC-0650-4879-AB5E-956B830E675E}" type="datetimeFigureOut">
              <a:rPr lang="sv-SE" smtClean="0"/>
              <a:t>2018-06-27</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3632833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7C8EDC-0650-4879-AB5E-956B830E675E}" type="datetimeFigureOut">
              <a:rPr lang="sv-SE" smtClean="0"/>
              <a:t>2018-06-27</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3377742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7C8EDC-0650-4879-AB5E-956B830E675E}" type="datetimeFigureOut">
              <a:rPr lang="sv-SE" smtClean="0"/>
              <a:t>2018-06-27</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3783798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7C8EDC-0650-4879-AB5E-956B830E675E}" type="datetimeFigureOut">
              <a:rPr lang="sv-SE" smtClean="0"/>
              <a:t>2018-06-27</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1629BA4A-AF2E-4566-901D-80C1C801FCE2}" type="slidenum">
              <a:rPr lang="sv-SE" smtClean="0"/>
              <a:t>‹#›</a:t>
            </a:fld>
            <a:endParaRPr lang="sv-SE"/>
          </a:p>
        </p:txBody>
      </p:sp>
    </p:spTree>
    <p:extLst>
      <p:ext uri="{BB962C8B-B14F-4D97-AF65-F5344CB8AC3E}">
        <p14:creationId xmlns:p14="http://schemas.microsoft.com/office/powerpoint/2010/main" val="1808351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v-S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7C8EDC-0650-4879-AB5E-956B830E675E}" type="datetimeFigureOut">
              <a:rPr lang="sv-SE" smtClean="0"/>
              <a:t>2018-06-27</a:t>
            </a:fld>
            <a:endParaRPr lang="sv-S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29BA4A-AF2E-4566-901D-80C1C801FCE2}" type="slidenum">
              <a:rPr lang="sv-SE" smtClean="0"/>
              <a:t>‹#›</a:t>
            </a:fld>
            <a:endParaRPr lang="sv-SE"/>
          </a:p>
        </p:txBody>
      </p:sp>
    </p:spTree>
    <p:extLst>
      <p:ext uri="{BB962C8B-B14F-4D97-AF65-F5344CB8AC3E}">
        <p14:creationId xmlns:p14="http://schemas.microsoft.com/office/powerpoint/2010/main" val="33100878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392"/>
            <a:ext cx="8229600" cy="1143000"/>
          </a:xfrm>
        </p:spPr>
        <p:txBody>
          <a:bodyPr/>
          <a:lstStyle/>
          <a:p>
            <a:r>
              <a:rPr lang="sv-SE" dirty="0" err="1" smtClean="0"/>
              <a:t>Possible</a:t>
            </a:r>
            <a:r>
              <a:rPr lang="sv-SE" dirty="0" smtClean="0"/>
              <a:t> sessions + </a:t>
            </a:r>
            <a:r>
              <a:rPr lang="sv-SE" dirty="0" err="1" smtClean="0"/>
              <a:t>time</a:t>
            </a:r>
            <a:r>
              <a:rPr lang="sv-SE" dirty="0" smtClean="0"/>
              <a:t> </a:t>
            </a:r>
            <a:endParaRPr lang="sv-SE" dirty="0"/>
          </a:p>
        </p:txBody>
      </p:sp>
      <p:sp>
        <p:nvSpPr>
          <p:cNvPr id="3" name="Content Placeholder 2"/>
          <p:cNvSpPr>
            <a:spLocks noGrp="1"/>
          </p:cNvSpPr>
          <p:nvPr>
            <p:ph idx="1"/>
          </p:nvPr>
        </p:nvSpPr>
        <p:spPr>
          <a:xfrm>
            <a:off x="611560" y="1052736"/>
            <a:ext cx="8229600" cy="4525963"/>
          </a:xfrm>
        </p:spPr>
        <p:txBody>
          <a:bodyPr>
            <a:normAutofit lnSpcReduction="10000"/>
          </a:bodyPr>
          <a:lstStyle/>
          <a:p>
            <a:r>
              <a:rPr lang="sv-SE" dirty="0" err="1"/>
              <a:t>n</a:t>
            </a:r>
            <a:r>
              <a:rPr lang="sv-SE" dirty="0" err="1" smtClean="0"/>
              <a:t>nbar</a:t>
            </a:r>
            <a:r>
              <a:rPr lang="sv-SE" dirty="0" smtClean="0"/>
              <a:t> (Dave + </a:t>
            </a:r>
            <a:r>
              <a:rPr lang="sv-SE" dirty="0" err="1" smtClean="0"/>
              <a:t>Anca</a:t>
            </a:r>
            <a:r>
              <a:rPr lang="sv-SE" dirty="0" smtClean="0"/>
              <a:t> ?)</a:t>
            </a:r>
          </a:p>
          <a:p>
            <a:r>
              <a:rPr lang="sv-SE" dirty="0" err="1"/>
              <a:t>n</a:t>
            </a:r>
            <a:r>
              <a:rPr lang="sv-SE" dirty="0" err="1" smtClean="0"/>
              <a:t>n</a:t>
            </a:r>
            <a:r>
              <a:rPr lang="sv-SE" dirty="0" smtClean="0"/>
              <a:t>’ (</a:t>
            </a:r>
            <a:r>
              <a:rPr lang="sv-SE" dirty="0" err="1" smtClean="0"/>
              <a:t>Yuri</a:t>
            </a:r>
            <a:r>
              <a:rPr lang="sv-SE" dirty="0" smtClean="0"/>
              <a:t> + </a:t>
            </a:r>
            <a:r>
              <a:rPr lang="sv-SE" dirty="0" err="1" smtClean="0"/>
              <a:t>Zurab</a:t>
            </a:r>
            <a:r>
              <a:rPr lang="sv-SE" dirty="0" smtClean="0"/>
              <a:t>)</a:t>
            </a:r>
          </a:p>
          <a:p>
            <a:r>
              <a:rPr lang="sv-SE" dirty="0" err="1" smtClean="0"/>
              <a:t>Hadronic</a:t>
            </a:r>
            <a:r>
              <a:rPr lang="sv-SE" dirty="0" smtClean="0"/>
              <a:t> </a:t>
            </a:r>
            <a:r>
              <a:rPr lang="sv-SE" dirty="0" err="1" smtClean="0"/>
              <a:t>parity</a:t>
            </a:r>
            <a:r>
              <a:rPr lang="sv-SE" dirty="0" smtClean="0"/>
              <a:t> </a:t>
            </a:r>
            <a:r>
              <a:rPr lang="sv-SE" dirty="0" err="1" smtClean="0"/>
              <a:t>violation</a:t>
            </a:r>
            <a:r>
              <a:rPr lang="sv-SE" dirty="0" smtClean="0"/>
              <a:t> (Mike + ?)  </a:t>
            </a:r>
          </a:p>
          <a:p>
            <a:r>
              <a:rPr lang="sv-SE" dirty="0" smtClean="0"/>
              <a:t>Beta </a:t>
            </a:r>
            <a:r>
              <a:rPr lang="sv-SE" dirty="0" err="1" smtClean="0"/>
              <a:t>decay</a:t>
            </a:r>
            <a:r>
              <a:rPr lang="sv-SE" dirty="0" smtClean="0"/>
              <a:t> (Torsten + ) </a:t>
            </a:r>
          </a:p>
          <a:p>
            <a:r>
              <a:rPr lang="sv-SE" dirty="0" err="1" smtClean="0"/>
              <a:t>nEDM</a:t>
            </a:r>
            <a:r>
              <a:rPr lang="sv-SE" dirty="0" smtClean="0"/>
              <a:t> (Florian + ?) </a:t>
            </a:r>
          </a:p>
          <a:p>
            <a:r>
              <a:rPr lang="sv-SE" dirty="0" smtClean="0"/>
              <a:t>New </a:t>
            </a:r>
            <a:r>
              <a:rPr lang="sv-SE" dirty="0" err="1" smtClean="0"/>
              <a:t>ideas</a:t>
            </a:r>
            <a:r>
              <a:rPr lang="sv-SE" dirty="0" smtClean="0"/>
              <a:t> (Albert + ?) </a:t>
            </a:r>
          </a:p>
          <a:p>
            <a:endParaRPr lang="sv-SE" dirty="0"/>
          </a:p>
          <a:p>
            <a:r>
              <a:rPr lang="sv-SE" dirty="0" smtClean="0"/>
              <a:t>Total </a:t>
            </a:r>
            <a:r>
              <a:rPr lang="sv-SE" dirty="0" err="1" smtClean="0"/>
              <a:t>time</a:t>
            </a:r>
            <a:r>
              <a:rPr lang="sv-SE" dirty="0" smtClean="0"/>
              <a:t>: ~3.5 </a:t>
            </a:r>
            <a:r>
              <a:rPr lang="sv-SE" dirty="0" err="1" smtClean="0"/>
              <a:t>days</a:t>
            </a:r>
            <a:r>
              <a:rPr lang="sv-SE" dirty="0" smtClean="0"/>
              <a:t> </a:t>
            </a:r>
            <a:endParaRPr lang="sv-SE" dirty="0"/>
          </a:p>
        </p:txBody>
      </p:sp>
    </p:spTree>
    <p:extLst>
      <p:ext uri="{BB962C8B-B14F-4D97-AF65-F5344CB8AC3E}">
        <p14:creationId xmlns:p14="http://schemas.microsoft.com/office/powerpoint/2010/main" val="1502824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856"/>
            <a:ext cx="8229600" cy="1143000"/>
          </a:xfrm>
        </p:spPr>
        <p:txBody>
          <a:bodyPr/>
          <a:lstStyle/>
          <a:p>
            <a:r>
              <a:rPr lang="sv-SE" dirty="0" err="1"/>
              <a:t>n</a:t>
            </a:r>
            <a:r>
              <a:rPr lang="sv-SE" dirty="0" err="1" smtClean="0"/>
              <a:t>nbar</a:t>
            </a:r>
            <a:r>
              <a:rPr lang="sv-SE" dirty="0" smtClean="0"/>
              <a:t> session</a:t>
            </a:r>
            <a:endParaRPr lang="sv-SE" dirty="0"/>
          </a:p>
        </p:txBody>
      </p:sp>
      <p:sp>
        <p:nvSpPr>
          <p:cNvPr id="3" name="Content Placeholder 2"/>
          <p:cNvSpPr>
            <a:spLocks noGrp="1"/>
          </p:cNvSpPr>
          <p:nvPr>
            <p:ph idx="1"/>
          </p:nvPr>
        </p:nvSpPr>
        <p:spPr>
          <a:xfrm>
            <a:off x="539552" y="1052736"/>
            <a:ext cx="8229600" cy="4525963"/>
          </a:xfrm>
        </p:spPr>
        <p:txBody>
          <a:bodyPr/>
          <a:lstStyle/>
          <a:p>
            <a:r>
              <a:rPr lang="sv-SE" dirty="0" smtClean="0"/>
              <a:t> </a:t>
            </a:r>
            <a:r>
              <a:rPr lang="sv-SE" dirty="0" err="1" smtClean="0"/>
              <a:t>Bound</a:t>
            </a:r>
            <a:r>
              <a:rPr lang="sv-SE" dirty="0" smtClean="0"/>
              <a:t> vs </a:t>
            </a:r>
            <a:r>
              <a:rPr lang="sv-SE" dirty="0" err="1" smtClean="0"/>
              <a:t>free</a:t>
            </a:r>
            <a:r>
              <a:rPr lang="sv-SE" dirty="0" smtClean="0"/>
              <a:t> </a:t>
            </a:r>
            <a:r>
              <a:rPr lang="sv-SE" dirty="0" err="1" smtClean="0"/>
              <a:t>searches</a:t>
            </a:r>
            <a:r>
              <a:rPr lang="sv-SE" dirty="0" smtClean="0"/>
              <a:t> </a:t>
            </a:r>
          </a:p>
          <a:p>
            <a:pPr lvl="1"/>
            <a:r>
              <a:rPr lang="sv-SE" dirty="0"/>
              <a:t> </a:t>
            </a:r>
            <a:r>
              <a:rPr lang="sv-SE" dirty="0" err="1" smtClean="0"/>
              <a:t>theoretical</a:t>
            </a:r>
            <a:r>
              <a:rPr lang="sv-SE" dirty="0" smtClean="0"/>
              <a:t> </a:t>
            </a:r>
            <a:r>
              <a:rPr lang="sv-SE" dirty="0" err="1" smtClean="0"/>
              <a:t>uncertainties</a:t>
            </a:r>
            <a:r>
              <a:rPr lang="sv-SE" dirty="0" smtClean="0"/>
              <a:t> (</a:t>
            </a:r>
            <a:r>
              <a:rPr lang="sv-SE" dirty="0" err="1" smtClean="0"/>
              <a:t>apples</a:t>
            </a:r>
            <a:r>
              <a:rPr lang="sv-SE" dirty="0" smtClean="0"/>
              <a:t> vs </a:t>
            </a:r>
            <a:r>
              <a:rPr lang="sv-SE" dirty="0" err="1" smtClean="0"/>
              <a:t>pears</a:t>
            </a:r>
            <a:r>
              <a:rPr lang="sv-SE" dirty="0" smtClean="0"/>
              <a:t> ?)</a:t>
            </a:r>
          </a:p>
          <a:p>
            <a:pPr lvl="1"/>
            <a:r>
              <a:rPr lang="sv-SE" dirty="0"/>
              <a:t> </a:t>
            </a:r>
            <a:r>
              <a:rPr lang="sv-SE" dirty="0" err="1" smtClean="0"/>
              <a:t>How</a:t>
            </a:r>
            <a:r>
              <a:rPr lang="sv-SE" dirty="0" smtClean="0"/>
              <a:t> </a:t>
            </a:r>
            <a:r>
              <a:rPr lang="sv-SE" dirty="0" err="1" smtClean="0"/>
              <a:t>does</a:t>
            </a:r>
            <a:r>
              <a:rPr lang="sv-SE" dirty="0"/>
              <a:t> </a:t>
            </a:r>
            <a:r>
              <a:rPr lang="sv-SE" dirty="0" smtClean="0"/>
              <a:t>the experimental landscape look </a:t>
            </a:r>
            <a:r>
              <a:rPr lang="sv-SE" dirty="0" err="1" smtClean="0"/>
              <a:t>now</a:t>
            </a:r>
            <a:r>
              <a:rPr lang="sv-SE" dirty="0" smtClean="0"/>
              <a:t> and in the </a:t>
            </a:r>
            <a:r>
              <a:rPr lang="sv-SE" dirty="0" err="1" smtClean="0"/>
              <a:t>future</a:t>
            </a:r>
            <a:r>
              <a:rPr lang="sv-SE" dirty="0" smtClean="0"/>
              <a:t>.  </a:t>
            </a:r>
          </a:p>
          <a:p>
            <a:r>
              <a:rPr lang="sv-SE" dirty="0" err="1" smtClean="0"/>
              <a:t>Baryogenesis</a:t>
            </a:r>
            <a:r>
              <a:rPr lang="sv-SE" dirty="0" smtClean="0"/>
              <a:t> </a:t>
            </a:r>
          </a:p>
          <a:p>
            <a:r>
              <a:rPr lang="sv-SE" dirty="0" err="1" smtClean="0"/>
              <a:t>Complementarity</a:t>
            </a:r>
            <a:r>
              <a:rPr lang="sv-SE" dirty="0" smtClean="0"/>
              <a:t> </a:t>
            </a:r>
            <a:r>
              <a:rPr lang="sv-SE" dirty="0" err="1" smtClean="0"/>
              <a:t>with</a:t>
            </a:r>
            <a:r>
              <a:rPr lang="sv-SE" dirty="0" smtClean="0"/>
              <a:t> the LHC.   </a:t>
            </a:r>
          </a:p>
          <a:p>
            <a:r>
              <a:rPr lang="sv-SE" dirty="0" err="1" smtClean="0"/>
              <a:t>Complementarity</a:t>
            </a:r>
            <a:r>
              <a:rPr lang="sv-SE" dirty="0" smtClean="0"/>
              <a:t> </a:t>
            </a:r>
            <a:r>
              <a:rPr lang="sv-SE" dirty="0" err="1" smtClean="0"/>
              <a:t>with</a:t>
            </a:r>
            <a:r>
              <a:rPr lang="sv-SE" dirty="0" smtClean="0"/>
              <a:t> the neutrino </a:t>
            </a:r>
            <a:r>
              <a:rPr lang="sv-SE" dirty="0" err="1" smtClean="0"/>
              <a:t>sector</a:t>
            </a:r>
            <a:r>
              <a:rPr lang="sv-SE" dirty="0" smtClean="0"/>
              <a:t>. </a:t>
            </a:r>
          </a:p>
          <a:p>
            <a:pPr marL="0" indent="0">
              <a:buNone/>
            </a:pPr>
            <a:endParaRPr lang="sv-SE" dirty="0"/>
          </a:p>
        </p:txBody>
      </p:sp>
    </p:spTree>
    <p:extLst>
      <p:ext uri="{BB962C8B-B14F-4D97-AF65-F5344CB8AC3E}">
        <p14:creationId xmlns:p14="http://schemas.microsoft.com/office/powerpoint/2010/main" val="877564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15416"/>
            <a:ext cx="8229600" cy="1143000"/>
          </a:xfrm>
        </p:spPr>
        <p:txBody>
          <a:bodyPr/>
          <a:lstStyle/>
          <a:p>
            <a:r>
              <a:rPr lang="sv-SE" dirty="0" err="1" smtClean="0"/>
              <a:t>Possible</a:t>
            </a:r>
            <a:r>
              <a:rPr lang="sv-SE" dirty="0" smtClean="0"/>
              <a:t> </a:t>
            </a:r>
            <a:r>
              <a:rPr lang="sv-SE" dirty="0" err="1" smtClean="0"/>
              <a:t>structure</a:t>
            </a:r>
            <a:endParaRPr lang="sv-S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04448965"/>
              </p:ext>
            </p:extLst>
          </p:nvPr>
        </p:nvGraphicFramePr>
        <p:xfrm>
          <a:off x="467544" y="692696"/>
          <a:ext cx="8229600" cy="3512459"/>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271874">
                <a:tc>
                  <a:txBody>
                    <a:bodyPr/>
                    <a:lstStyle/>
                    <a:p>
                      <a:r>
                        <a:rPr lang="sv-SE" dirty="0" err="1" smtClean="0"/>
                        <a:t>Monday</a:t>
                      </a:r>
                      <a:endParaRPr lang="sv-SE" dirty="0"/>
                    </a:p>
                  </a:txBody>
                  <a:tcPr/>
                </a:tc>
                <a:tc>
                  <a:txBody>
                    <a:bodyPr/>
                    <a:lstStyle/>
                    <a:p>
                      <a:r>
                        <a:rPr lang="sv-SE" dirty="0" err="1" smtClean="0"/>
                        <a:t>Tuesday</a:t>
                      </a:r>
                      <a:endParaRPr lang="sv-SE" dirty="0"/>
                    </a:p>
                  </a:txBody>
                  <a:tcPr/>
                </a:tc>
                <a:tc>
                  <a:txBody>
                    <a:bodyPr/>
                    <a:lstStyle/>
                    <a:p>
                      <a:pPr algn="ctr"/>
                      <a:r>
                        <a:rPr lang="sv-SE" dirty="0" err="1" smtClean="0"/>
                        <a:t>Wednesday</a:t>
                      </a:r>
                      <a:endParaRPr lang="sv-SE" dirty="0"/>
                    </a:p>
                  </a:txBody>
                  <a:tcPr/>
                </a:tc>
                <a:tc>
                  <a:txBody>
                    <a:bodyPr/>
                    <a:lstStyle/>
                    <a:p>
                      <a:pPr algn="ctr"/>
                      <a:r>
                        <a:rPr lang="sv-SE" dirty="0" err="1" smtClean="0"/>
                        <a:t>Thursday</a:t>
                      </a:r>
                      <a:endParaRPr lang="sv-SE" dirty="0"/>
                    </a:p>
                  </a:txBody>
                  <a:tcPr/>
                </a:tc>
                <a:tc>
                  <a:txBody>
                    <a:bodyPr/>
                    <a:lstStyle/>
                    <a:p>
                      <a:pPr algn="ctr"/>
                      <a:r>
                        <a:rPr lang="sv-SE" dirty="0" err="1" smtClean="0"/>
                        <a:t>Friday</a:t>
                      </a:r>
                      <a:endParaRPr lang="sv-SE" dirty="0"/>
                    </a:p>
                  </a:txBody>
                  <a:tcPr/>
                </a:tc>
              </a:tr>
              <a:tr h="1291400">
                <a:tc>
                  <a:txBody>
                    <a:bodyPr/>
                    <a:lstStyle/>
                    <a:p>
                      <a:r>
                        <a:rPr lang="sv-SE" dirty="0" err="1" smtClean="0"/>
                        <a:t>Nnbar</a:t>
                      </a:r>
                      <a:r>
                        <a:rPr lang="sv-SE" dirty="0" smtClean="0"/>
                        <a:t>  (Dave + </a:t>
                      </a:r>
                      <a:r>
                        <a:rPr lang="sv-SE" dirty="0" err="1" smtClean="0"/>
                        <a:t>Anca</a:t>
                      </a:r>
                      <a:r>
                        <a:rPr lang="sv-SE" dirty="0" smtClean="0"/>
                        <a:t> ?)</a:t>
                      </a:r>
                      <a:endParaRPr lang="sv-SE" dirty="0"/>
                    </a:p>
                  </a:txBody>
                  <a:tcPr/>
                </a:tc>
                <a:tc>
                  <a:txBody>
                    <a:bodyPr/>
                    <a:lstStyle/>
                    <a:p>
                      <a:r>
                        <a:rPr lang="sv-SE" dirty="0" err="1" smtClean="0"/>
                        <a:t>nn</a:t>
                      </a:r>
                      <a:r>
                        <a:rPr lang="sv-SE" dirty="0" smtClean="0"/>
                        <a:t>’ </a:t>
                      </a:r>
                      <a:r>
                        <a:rPr lang="sv-SE" dirty="0" smtClean="0"/>
                        <a:t> (</a:t>
                      </a:r>
                      <a:r>
                        <a:rPr lang="sv-SE" dirty="0" err="1" smtClean="0"/>
                        <a:t>Zurab+Yuri</a:t>
                      </a:r>
                      <a:r>
                        <a:rPr lang="sv-SE" dirty="0" smtClean="0"/>
                        <a:t>)</a:t>
                      </a:r>
                      <a:endParaRPr lang="sv-SE" dirty="0"/>
                    </a:p>
                  </a:txBody>
                  <a:tcPr/>
                </a:tc>
                <a:tc rowSpan="3">
                  <a:txBody>
                    <a:bodyPr/>
                    <a:lstStyle/>
                    <a:p>
                      <a:r>
                        <a:rPr lang="sv-SE" dirty="0" err="1" smtClean="0"/>
                        <a:t>Nnbar</a:t>
                      </a:r>
                      <a:r>
                        <a:rPr lang="sv-SE" dirty="0" smtClean="0"/>
                        <a:t>/HIBEAM </a:t>
                      </a:r>
                      <a:r>
                        <a:rPr lang="sv-SE" dirty="0" err="1" smtClean="0"/>
                        <a:t>collaboration</a:t>
                      </a:r>
                      <a:endParaRPr lang="sv-SE" dirty="0"/>
                    </a:p>
                  </a:txBody>
                  <a:tcPr/>
                </a:tc>
                <a:tc>
                  <a:txBody>
                    <a:bodyPr/>
                    <a:lstStyle/>
                    <a:p>
                      <a:r>
                        <a:rPr lang="sv-SE" dirty="0" err="1" smtClean="0"/>
                        <a:t>Hadronic</a:t>
                      </a:r>
                      <a:r>
                        <a:rPr lang="sv-SE" baseline="0" dirty="0" smtClean="0"/>
                        <a:t> </a:t>
                      </a:r>
                      <a:r>
                        <a:rPr lang="sv-SE" baseline="0" dirty="0" err="1" smtClean="0"/>
                        <a:t>parity</a:t>
                      </a:r>
                      <a:r>
                        <a:rPr lang="sv-SE" baseline="0" dirty="0" smtClean="0"/>
                        <a:t> </a:t>
                      </a:r>
                      <a:r>
                        <a:rPr lang="sv-SE" baseline="0" dirty="0" err="1" smtClean="0"/>
                        <a:t>violation</a:t>
                      </a:r>
                      <a:r>
                        <a:rPr lang="sv-SE" baseline="0" dirty="0" smtClean="0"/>
                        <a:t> (Mike +) </a:t>
                      </a:r>
                      <a:endParaRPr lang="sv-SE" dirty="0"/>
                    </a:p>
                  </a:txBody>
                  <a:tcPr/>
                </a:tc>
                <a:tc>
                  <a:txBody>
                    <a:bodyPr/>
                    <a:lstStyle/>
                    <a:p>
                      <a:r>
                        <a:rPr lang="sv-SE" dirty="0" err="1" smtClean="0"/>
                        <a:t>Overflow</a:t>
                      </a:r>
                      <a:r>
                        <a:rPr lang="sv-SE" baseline="0" dirty="0" smtClean="0"/>
                        <a:t> – </a:t>
                      </a:r>
                      <a:r>
                        <a:rPr lang="sv-SE" baseline="0" dirty="0" err="1" smtClean="0"/>
                        <a:t>reviews</a:t>
                      </a:r>
                      <a:endParaRPr lang="sv-SE" baseline="0" dirty="0" smtClean="0"/>
                    </a:p>
                    <a:p>
                      <a:r>
                        <a:rPr lang="sv-SE" baseline="0" dirty="0" err="1" smtClean="0"/>
                        <a:t>Discussion</a:t>
                      </a:r>
                      <a:r>
                        <a:rPr lang="sv-SE" baseline="0" dirty="0" smtClean="0"/>
                        <a:t> sessions</a:t>
                      </a:r>
                    </a:p>
                    <a:p>
                      <a:r>
                        <a:rPr lang="sv-SE" baseline="0" dirty="0" err="1" smtClean="0"/>
                        <a:t>Conclusions</a:t>
                      </a:r>
                      <a:r>
                        <a:rPr lang="sv-SE" baseline="0" dirty="0" smtClean="0"/>
                        <a:t> for </a:t>
                      </a:r>
                      <a:r>
                        <a:rPr lang="sv-SE" baseline="0" dirty="0" err="1" smtClean="0"/>
                        <a:t>proceedings</a:t>
                      </a:r>
                      <a:r>
                        <a:rPr lang="sv-SE" baseline="0" dirty="0" smtClean="0"/>
                        <a:t> ?</a:t>
                      </a:r>
                      <a:endParaRPr lang="sv-SE" dirty="0"/>
                    </a:p>
                  </a:txBody>
                  <a:tcPr/>
                </a:tc>
              </a:tr>
              <a:tr h="475779">
                <a:tc>
                  <a:txBody>
                    <a:bodyPr/>
                    <a:lstStyle/>
                    <a:p>
                      <a:r>
                        <a:rPr lang="sv-SE" dirty="0" err="1" smtClean="0"/>
                        <a:t>nEDM</a:t>
                      </a:r>
                      <a:r>
                        <a:rPr lang="sv-SE" dirty="0" smtClean="0"/>
                        <a:t> (Florian +)</a:t>
                      </a:r>
                      <a:endParaRPr lang="sv-SE" dirty="0"/>
                    </a:p>
                  </a:txBody>
                  <a:tcPr/>
                </a:tc>
                <a:tc>
                  <a:txBody>
                    <a:bodyPr/>
                    <a:lstStyle/>
                    <a:p>
                      <a:r>
                        <a:rPr lang="sv-SE" dirty="0" smtClean="0"/>
                        <a:t>Beta </a:t>
                      </a:r>
                      <a:r>
                        <a:rPr lang="sv-SE" dirty="0" err="1" smtClean="0"/>
                        <a:t>decay</a:t>
                      </a:r>
                      <a:r>
                        <a:rPr lang="sv-SE" dirty="0" smtClean="0"/>
                        <a:t> (Torsten+)</a:t>
                      </a:r>
                      <a:endParaRPr lang="sv-SE" dirty="0"/>
                    </a:p>
                  </a:txBody>
                  <a:tcPr/>
                </a:tc>
                <a:tc vMerge="1">
                  <a:txBody>
                    <a:bodyPr/>
                    <a:lstStyle/>
                    <a:p>
                      <a:endParaRPr lang="sv-SE" dirty="0"/>
                    </a:p>
                  </a:txBody>
                  <a:tcPr/>
                </a:tc>
                <a:tc>
                  <a:txBody>
                    <a:bodyPr/>
                    <a:lstStyle/>
                    <a:p>
                      <a:r>
                        <a:rPr lang="sv-SE" dirty="0" smtClean="0"/>
                        <a:t>New </a:t>
                      </a:r>
                      <a:r>
                        <a:rPr lang="sv-SE" dirty="0" err="1" smtClean="0"/>
                        <a:t>ideas</a:t>
                      </a:r>
                      <a:r>
                        <a:rPr lang="sv-SE" dirty="0" smtClean="0"/>
                        <a:t> (?)</a:t>
                      </a:r>
                      <a:endParaRPr lang="sv-SE" dirty="0"/>
                    </a:p>
                  </a:txBody>
                  <a:tcPr/>
                </a:tc>
                <a:tc>
                  <a:txBody>
                    <a:bodyPr/>
                    <a:lstStyle/>
                    <a:p>
                      <a:endParaRPr lang="sv-SE" dirty="0"/>
                    </a:p>
                  </a:txBody>
                  <a:tcPr/>
                </a:tc>
              </a:tr>
              <a:tr h="769259">
                <a:tc gridSpan="2">
                  <a:txBody>
                    <a:bodyPr/>
                    <a:lstStyle/>
                    <a:p>
                      <a:endParaRPr lang="sv-SE" dirty="0"/>
                    </a:p>
                  </a:txBody>
                  <a:tcPr/>
                </a:tc>
                <a:tc hMerge="1">
                  <a:txBody>
                    <a:bodyPr/>
                    <a:lstStyle/>
                    <a:p>
                      <a:endParaRPr lang="sv-SE" dirty="0"/>
                    </a:p>
                  </a:txBody>
                  <a:tcPr/>
                </a:tc>
                <a:tc vMerge="1">
                  <a:txBody>
                    <a:bodyPr/>
                    <a:lstStyle/>
                    <a:p>
                      <a:endParaRPr lang="sv-SE" dirty="0"/>
                    </a:p>
                  </a:txBody>
                  <a:tcPr/>
                </a:tc>
                <a:tc gridSpan="2">
                  <a:txBody>
                    <a:bodyPr/>
                    <a:lstStyle/>
                    <a:p>
                      <a:endParaRPr lang="sv-SE" dirty="0"/>
                    </a:p>
                  </a:txBody>
                  <a:tcPr/>
                </a:tc>
                <a:tc hMerge="1">
                  <a:txBody>
                    <a:bodyPr/>
                    <a:lstStyle/>
                    <a:p>
                      <a:endParaRPr lang="sv-SE" dirty="0"/>
                    </a:p>
                  </a:txBody>
                  <a:tcPr/>
                </a:tc>
              </a:tr>
            </a:tbl>
          </a:graphicData>
        </a:graphic>
      </p:graphicFrame>
      <p:sp>
        <p:nvSpPr>
          <p:cNvPr id="5" name="TextBox 4"/>
          <p:cNvSpPr txBox="1"/>
          <p:nvPr/>
        </p:nvSpPr>
        <p:spPr>
          <a:xfrm>
            <a:off x="539552" y="3717032"/>
            <a:ext cx="9433048" cy="2585323"/>
          </a:xfrm>
          <a:prstGeom prst="rect">
            <a:avLst/>
          </a:prstGeom>
          <a:noFill/>
        </p:spPr>
        <p:txBody>
          <a:bodyPr wrap="square" rtlCol="0">
            <a:spAutoFit/>
          </a:bodyPr>
          <a:lstStyle/>
          <a:p>
            <a:r>
              <a:rPr lang="sv-SE" b="1" dirty="0" err="1" smtClean="0"/>
              <a:t>Some</a:t>
            </a:r>
            <a:r>
              <a:rPr lang="sv-SE" b="1" dirty="0" smtClean="0"/>
              <a:t> sessions </a:t>
            </a:r>
            <a:r>
              <a:rPr lang="sv-SE" b="1" dirty="0" err="1" smtClean="0"/>
              <a:t>to</a:t>
            </a:r>
            <a:r>
              <a:rPr lang="sv-SE" b="1" dirty="0" smtClean="0"/>
              <a:t> </a:t>
            </a:r>
            <a:r>
              <a:rPr lang="sv-SE" b="1" dirty="0" err="1" smtClean="0"/>
              <a:t>take</a:t>
            </a:r>
            <a:r>
              <a:rPr lang="sv-SE" b="1" dirty="0" smtClean="0"/>
              <a:t> a full </a:t>
            </a:r>
            <a:r>
              <a:rPr lang="sv-SE" b="1" dirty="0" err="1" smtClean="0"/>
              <a:t>day</a:t>
            </a:r>
            <a:r>
              <a:rPr lang="sv-SE" b="1" dirty="0" smtClean="0"/>
              <a:t>. </a:t>
            </a:r>
            <a:r>
              <a:rPr lang="sv-SE" b="1" dirty="0" err="1" smtClean="0"/>
              <a:t>Depends</a:t>
            </a:r>
            <a:r>
              <a:rPr lang="sv-SE" b="1" dirty="0" smtClean="0"/>
              <a:t> on speakers.</a:t>
            </a:r>
          </a:p>
          <a:p>
            <a:endParaRPr lang="en-US" dirty="0" smtClean="0"/>
          </a:p>
          <a:p>
            <a:r>
              <a:rPr lang="en-US" dirty="0" smtClean="0"/>
              <a:t>From Yuri: </a:t>
            </a:r>
          </a:p>
          <a:p>
            <a:r>
              <a:rPr lang="en-US" dirty="0" smtClean="0"/>
              <a:t>Connection of neutron physics to cosmology;</a:t>
            </a:r>
          </a:p>
          <a:p>
            <a:r>
              <a:rPr lang="en-US" dirty="0" smtClean="0"/>
              <a:t>Connection of neutron physics to Quantum Mechanics;</a:t>
            </a:r>
          </a:p>
          <a:p>
            <a:r>
              <a:rPr lang="sv-SE" dirty="0" smtClean="0"/>
              <a:t>Do </a:t>
            </a:r>
            <a:r>
              <a:rPr lang="sv-SE" dirty="0" err="1" smtClean="0"/>
              <a:t>we</a:t>
            </a:r>
            <a:r>
              <a:rPr lang="sv-SE" dirty="0" smtClean="0"/>
              <a:t> </a:t>
            </a:r>
            <a:r>
              <a:rPr lang="sv-SE" dirty="0" err="1" smtClean="0"/>
              <a:t>want</a:t>
            </a:r>
            <a:r>
              <a:rPr lang="sv-SE" dirty="0" smtClean="0"/>
              <a:t> </a:t>
            </a:r>
            <a:r>
              <a:rPr lang="sv-SE" dirty="0" err="1" smtClean="0"/>
              <a:t>these</a:t>
            </a:r>
            <a:r>
              <a:rPr lang="sv-SE" dirty="0" smtClean="0"/>
              <a:t> </a:t>
            </a:r>
            <a:r>
              <a:rPr lang="sv-SE" dirty="0" err="1" smtClean="0"/>
              <a:t>separate</a:t>
            </a:r>
            <a:r>
              <a:rPr lang="sv-SE" dirty="0" smtClean="0"/>
              <a:t> or </a:t>
            </a:r>
            <a:r>
              <a:rPr lang="sv-SE" dirty="0" err="1" smtClean="0"/>
              <a:t>absorbed</a:t>
            </a:r>
            <a:r>
              <a:rPr lang="sv-SE" dirty="0" smtClean="0"/>
              <a:t> </a:t>
            </a:r>
            <a:r>
              <a:rPr lang="sv-SE" dirty="0" err="1" smtClean="0"/>
              <a:t>into</a:t>
            </a:r>
            <a:r>
              <a:rPr lang="sv-SE" dirty="0" smtClean="0"/>
              <a:t> the different sessions ? </a:t>
            </a:r>
          </a:p>
          <a:p>
            <a:endParaRPr lang="sv-SE" dirty="0"/>
          </a:p>
          <a:p>
            <a:r>
              <a:rPr lang="sv-SE" dirty="0" smtClean="0"/>
              <a:t>Format</a:t>
            </a:r>
            <a:r>
              <a:rPr lang="sv-SE" dirty="0" smtClean="0"/>
              <a:t>:  </a:t>
            </a:r>
            <a:r>
              <a:rPr lang="sv-SE" dirty="0" smtClean="0"/>
              <a:t>5-6 </a:t>
            </a:r>
            <a:r>
              <a:rPr lang="sv-SE" dirty="0" smtClean="0"/>
              <a:t>talks + </a:t>
            </a:r>
            <a:r>
              <a:rPr lang="sv-SE" dirty="0" err="1" smtClean="0"/>
              <a:t>discussions</a:t>
            </a:r>
            <a:r>
              <a:rPr lang="sv-SE" dirty="0" smtClean="0"/>
              <a:t> per </a:t>
            </a:r>
            <a:r>
              <a:rPr lang="sv-SE" dirty="0" err="1" smtClean="0"/>
              <a:t>day</a:t>
            </a:r>
            <a:r>
              <a:rPr lang="sv-SE" dirty="0" smtClean="0"/>
              <a:t>, </a:t>
            </a:r>
            <a:r>
              <a:rPr lang="sv-SE" dirty="0" err="1" smtClean="0"/>
              <a:t>excluding</a:t>
            </a:r>
            <a:r>
              <a:rPr lang="sv-SE" dirty="0" smtClean="0"/>
              <a:t> </a:t>
            </a:r>
            <a:r>
              <a:rPr lang="sv-SE" dirty="0" err="1" smtClean="0"/>
              <a:t>nnbar</a:t>
            </a:r>
            <a:endParaRPr lang="sv-SE" dirty="0" smtClean="0"/>
          </a:p>
          <a:p>
            <a:r>
              <a:rPr lang="sv-SE" dirty="0" err="1" smtClean="0"/>
              <a:t>Convenor</a:t>
            </a:r>
            <a:r>
              <a:rPr lang="sv-SE" dirty="0" smtClean="0"/>
              <a:t>: at </a:t>
            </a:r>
            <a:r>
              <a:rPr lang="sv-SE" dirty="0" err="1" smtClean="0"/>
              <a:t>least</a:t>
            </a:r>
            <a:r>
              <a:rPr lang="sv-SE" dirty="0" smtClean="0"/>
              <a:t> </a:t>
            </a:r>
            <a:r>
              <a:rPr lang="sv-SE" dirty="0" err="1" smtClean="0"/>
              <a:t>one</a:t>
            </a:r>
            <a:r>
              <a:rPr lang="sv-SE" dirty="0" smtClean="0"/>
              <a:t> </a:t>
            </a:r>
            <a:r>
              <a:rPr lang="sv-SE" dirty="0" err="1" smtClean="0"/>
              <a:t>exp</a:t>
            </a:r>
            <a:r>
              <a:rPr lang="sv-SE" dirty="0" smtClean="0"/>
              <a:t> + </a:t>
            </a:r>
            <a:r>
              <a:rPr lang="sv-SE" dirty="0" err="1" smtClean="0"/>
              <a:t>one</a:t>
            </a:r>
            <a:r>
              <a:rPr lang="sv-SE" dirty="0" smtClean="0"/>
              <a:t> </a:t>
            </a:r>
            <a:r>
              <a:rPr lang="sv-SE" dirty="0" err="1" smtClean="0"/>
              <a:t>theorist</a:t>
            </a:r>
            <a:r>
              <a:rPr lang="sv-SE" dirty="0" smtClean="0"/>
              <a:t> for </a:t>
            </a:r>
            <a:r>
              <a:rPr lang="sv-SE" dirty="0" err="1" smtClean="0"/>
              <a:t>each</a:t>
            </a:r>
            <a:r>
              <a:rPr lang="sv-SE" dirty="0" smtClean="0"/>
              <a:t> </a:t>
            </a:r>
            <a:r>
              <a:rPr lang="sv-SE" dirty="0" err="1" smtClean="0"/>
              <a:t>day</a:t>
            </a:r>
            <a:r>
              <a:rPr lang="sv-SE" dirty="0" smtClean="0"/>
              <a:t>. </a:t>
            </a:r>
            <a:r>
              <a:rPr lang="sv-SE" dirty="0" smtClean="0"/>
              <a:t> </a:t>
            </a:r>
          </a:p>
        </p:txBody>
      </p:sp>
    </p:spTree>
    <p:extLst>
      <p:ext uri="{BB962C8B-B14F-4D97-AF65-F5344CB8AC3E}">
        <p14:creationId xmlns:p14="http://schemas.microsoft.com/office/powerpoint/2010/main" val="2768534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94" y="-306288"/>
            <a:ext cx="8229600" cy="1143000"/>
          </a:xfrm>
        </p:spPr>
        <p:txBody>
          <a:bodyPr/>
          <a:lstStyle/>
          <a:p>
            <a:r>
              <a:rPr lang="sv-SE" dirty="0" smtClean="0"/>
              <a:t>Bulletin</a:t>
            </a:r>
            <a:endParaRPr lang="sv-SE" dirty="0"/>
          </a:p>
        </p:txBody>
      </p:sp>
      <p:sp>
        <p:nvSpPr>
          <p:cNvPr id="4" name="Rectangle 3"/>
          <p:cNvSpPr/>
          <p:nvPr/>
        </p:nvSpPr>
        <p:spPr>
          <a:xfrm>
            <a:off x="467544" y="764704"/>
            <a:ext cx="8352928" cy="6093976"/>
          </a:xfrm>
          <a:prstGeom prst="rect">
            <a:avLst/>
          </a:prstGeom>
        </p:spPr>
        <p:txBody>
          <a:bodyPr wrap="square">
            <a:spAutoFit/>
          </a:bodyPr>
          <a:lstStyle/>
          <a:p>
            <a:r>
              <a:rPr lang="en-US" sz="1500" dirty="0" smtClean="0"/>
              <a:t>Workshop on Particle Physics at the European Spallation Source</a:t>
            </a:r>
          </a:p>
          <a:p>
            <a:r>
              <a:rPr lang="en-US" sz="1500" dirty="0" err="1" smtClean="0"/>
              <a:t>Nordita</a:t>
            </a:r>
            <a:r>
              <a:rPr lang="en-US" sz="1500" dirty="0" smtClean="0"/>
              <a:t>, Stockholm, Dec. 10-14</a:t>
            </a:r>
            <a:r>
              <a:rPr lang="en-US" sz="1500" baseline="30000" dirty="0" smtClean="0"/>
              <a:t>th</a:t>
            </a:r>
            <a:r>
              <a:rPr lang="en-US" sz="1500" dirty="0" smtClean="0"/>
              <a:t> 2018</a:t>
            </a:r>
          </a:p>
          <a:p>
            <a:endParaRPr lang="en-US" sz="1500" dirty="0"/>
          </a:p>
          <a:p>
            <a:r>
              <a:rPr lang="en-US" sz="1500" dirty="0" smtClean="0"/>
              <a:t>Presently </a:t>
            </a:r>
            <a:r>
              <a:rPr lang="en-US" sz="1500" dirty="0"/>
              <a:t>under construction, the European Spallation Source (ESS) will be the world's most powerful neutron source. This </a:t>
            </a:r>
            <a:r>
              <a:rPr lang="en-US" sz="1500" dirty="0" err="1"/>
              <a:t>Nordita</a:t>
            </a:r>
            <a:r>
              <a:rPr lang="en-US" sz="1500" dirty="0"/>
              <a:t> workshop which will take place in Stockholm will study the capability of the ESS to develop a unique program of experimental particle physics at the intensity and precision frontiers. Experiments at the ESS can address central open questions in modern physics such as the mechanism of </a:t>
            </a:r>
            <a:r>
              <a:rPr lang="en-US" sz="1500" dirty="0" err="1"/>
              <a:t>baryogenesis</a:t>
            </a:r>
            <a:r>
              <a:rPr lang="en-US" sz="1500" dirty="0"/>
              <a:t>, the strong CP problem, and the nature of dark matter. The experiments have sensitivity to particles and processes beyond the Standard Model </a:t>
            </a:r>
            <a:r>
              <a:rPr lang="en-US" sz="1500" dirty="0" smtClean="0"/>
              <a:t> at </a:t>
            </a:r>
            <a:r>
              <a:rPr lang="en-US" sz="1500" dirty="0"/>
              <a:t>mass scales beyond that available at colliders. </a:t>
            </a:r>
            <a:r>
              <a:rPr lang="en-US" sz="1500" dirty="0" smtClean="0"/>
              <a:t/>
            </a:r>
            <a:br>
              <a:rPr lang="en-US" sz="1500" dirty="0" smtClean="0"/>
            </a:br>
            <a:r>
              <a:rPr lang="en-US" sz="1500" dirty="0" smtClean="0"/>
              <a:t/>
            </a:r>
            <a:br>
              <a:rPr lang="en-US" sz="1500" dirty="0" smtClean="0"/>
            </a:br>
            <a:r>
              <a:rPr lang="en-US" sz="1500" dirty="0"/>
              <a:t>All covered topics will be studied in the context of studying the technical potential of the ESS, the optimization of signatures and experimental search strategies, and the complementarity with the existing and planned collider and non-collider programs. In addition, there will be a dedicated day for the NNBAR experiment which is focused on the first two </a:t>
            </a:r>
            <a:r>
              <a:rPr lang="en-US" sz="1500" dirty="0" smtClean="0"/>
              <a:t>items</a:t>
            </a:r>
          </a:p>
          <a:p>
            <a:r>
              <a:rPr lang="en-US" sz="1500" dirty="0"/>
              <a:t/>
            </a:r>
            <a:br>
              <a:rPr lang="en-US" sz="1500" dirty="0"/>
            </a:br>
            <a:r>
              <a:rPr lang="en-US" sz="1500" b="1" dirty="0" err="1"/>
              <a:t>Organising</a:t>
            </a:r>
            <a:r>
              <a:rPr lang="en-US" sz="1500" b="1" dirty="0"/>
              <a:t> committee</a:t>
            </a:r>
            <a:endParaRPr lang="en-US" sz="1500" dirty="0"/>
          </a:p>
          <a:p>
            <a:r>
              <a:rPr lang="en-US" sz="1500" dirty="0"/>
              <a:t>David </a:t>
            </a:r>
            <a:r>
              <a:rPr lang="en-US" sz="1500" dirty="0" err="1"/>
              <a:t>Milstead</a:t>
            </a:r>
            <a:r>
              <a:rPr lang="en-US" sz="1500" dirty="0"/>
              <a:t> (</a:t>
            </a:r>
            <a:r>
              <a:rPr lang="en-US" sz="1500" dirty="0" err="1"/>
              <a:t>Stockholms</a:t>
            </a:r>
            <a:r>
              <a:rPr lang="en-US" sz="1500" dirty="0"/>
              <a:t> </a:t>
            </a:r>
            <a:r>
              <a:rPr lang="en-US" sz="1500" dirty="0" err="1"/>
              <a:t>Universitet</a:t>
            </a:r>
            <a:r>
              <a:rPr lang="en-US" sz="1500" dirty="0"/>
              <a:t>, co-chair)</a:t>
            </a:r>
          </a:p>
          <a:p>
            <a:r>
              <a:rPr lang="en-US" sz="1500" dirty="0" err="1"/>
              <a:t>Anca</a:t>
            </a:r>
            <a:r>
              <a:rPr lang="en-US" sz="1500" dirty="0"/>
              <a:t> </a:t>
            </a:r>
            <a:r>
              <a:rPr lang="en-US" sz="1500" dirty="0" err="1"/>
              <a:t>Tureanu</a:t>
            </a:r>
            <a:r>
              <a:rPr lang="en-US" sz="1500" dirty="0"/>
              <a:t> (University of Helsinki, co-chair)</a:t>
            </a:r>
          </a:p>
          <a:p>
            <a:r>
              <a:rPr lang="en-US" sz="1500" dirty="0" err="1"/>
              <a:t>Zurab</a:t>
            </a:r>
            <a:r>
              <a:rPr lang="en-US" sz="1500" dirty="0"/>
              <a:t> </a:t>
            </a:r>
            <a:r>
              <a:rPr lang="en-US" sz="1500" dirty="0" err="1"/>
              <a:t>Berezhiani</a:t>
            </a:r>
            <a:r>
              <a:rPr lang="en-US" sz="1500" dirty="0"/>
              <a:t> (Univ. L'Aquila and LNGS/INFN)</a:t>
            </a:r>
          </a:p>
          <a:p>
            <a:r>
              <a:rPr lang="en-US" sz="1500" dirty="0" err="1"/>
              <a:t>Gustaaf</a:t>
            </a:r>
            <a:r>
              <a:rPr lang="en-US" sz="1500" dirty="0"/>
              <a:t> </a:t>
            </a:r>
            <a:r>
              <a:rPr lang="en-US" sz="1500" dirty="0" err="1"/>
              <a:t>Brooijmans</a:t>
            </a:r>
            <a:r>
              <a:rPr lang="en-US" sz="1500" dirty="0"/>
              <a:t> (Columbia University)</a:t>
            </a:r>
          </a:p>
          <a:p>
            <a:r>
              <a:rPr lang="en-US" sz="1500" dirty="0"/>
              <a:t>Gabriele </a:t>
            </a:r>
            <a:r>
              <a:rPr lang="en-US" sz="1500" dirty="0" err="1"/>
              <a:t>Feretti</a:t>
            </a:r>
            <a:r>
              <a:rPr lang="en-US" sz="1500" dirty="0"/>
              <a:t> (Chalmers University)</a:t>
            </a:r>
          </a:p>
          <a:p>
            <a:r>
              <a:rPr lang="en-US" sz="1500" dirty="0"/>
              <a:t>Yuri </a:t>
            </a:r>
            <a:r>
              <a:rPr lang="en-US" sz="1500" dirty="0" err="1"/>
              <a:t>Kamyshkov</a:t>
            </a:r>
            <a:r>
              <a:rPr lang="en-US" sz="1500" dirty="0"/>
              <a:t> (</a:t>
            </a:r>
            <a:r>
              <a:rPr lang="en-US" sz="1500" dirty="0" err="1"/>
              <a:t>Tenneseee</a:t>
            </a:r>
            <a:r>
              <a:rPr lang="en-US" sz="1500" dirty="0"/>
              <a:t> University)</a:t>
            </a:r>
          </a:p>
          <a:p>
            <a:r>
              <a:rPr lang="en-US" sz="1500" dirty="0"/>
              <a:t>Valentina Santoro (European Spallation Source)</a:t>
            </a:r>
          </a:p>
          <a:p>
            <a:r>
              <a:rPr lang="en-US" sz="1500" dirty="0"/>
              <a:t>Mike Snow (Indiana University)</a:t>
            </a:r>
          </a:p>
          <a:p>
            <a:r>
              <a:rPr lang="en-US" sz="1500" dirty="0" err="1"/>
              <a:t>Torsten</a:t>
            </a:r>
            <a:r>
              <a:rPr lang="en-US" sz="1500" dirty="0"/>
              <a:t> </a:t>
            </a:r>
            <a:r>
              <a:rPr lang="en-US" sz="1500" dirty="0" err="1"/>
              <a:t>Soldner</a:t>
            </a:r>
            <a:r>
              <a:rPr lang="en-US" sz="1500" dirty="0"/>
              <a:t> (</a:t>
            </a:r>
            <a:r>
              <a:rPr lang="en-US" sz="1500" dirty="0" err="1"/>
              <a:t>Institut</a:t>
            </a:r>
            <a:r>
              <a:rPr lang="en-US" sz="1500" dirty="0"/>
              <a:t> Laue </a:t>
            </a:r>
            <a:r>
              <a:rPr lang="en-US" sz="1500" dirty="0" err="1"/>
              <a:t>Langevin</a:t>
            </a:r>
            <a:r>
              <a:rPr lang="en-US" sz="1500" dirty="0"/>
              <a:t>)</a:t>
            </a:r>
          </a:p>
          <a:p>
            <a:r>
              <a:rPr lang="en-US" sz="1500" dirty="0"/>
              <a:t>Albert Young (North Carolina State University)</a:t>
            </a:r>
          </a:p>
        </p:txBody>
      </p:sp>
    </p:spTree>
    <p:extLst>
      <p:ext uri="{BB962C8B-B14F-4D97-AF65-F5344CB8AC3E}">
        <p14:creationId xmlns:p14="http://schemas.microsoft.com/office/powerpoint/2010/main" val="3381351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err="1" smtClean="0"/>
              <a:t>Admin</a:t>
            </a:r>
            <a:endParaRPr lang="sv-SE" dirty="0"/>
          </a:p>
        </p:txBody>
      </p:sp>
      <p:sp>
        <p:nvSpPr>
          <p:cNvPr id="3" name="Content Placeholder 2"/>
          <p:cNvSpPr>
            <a:spLocks noGrp="1"/>
          </p:cNvSpPr>
          <p:nvPr>
            <p:ph idx="1"/>
          </p:nvPr>
        </p:nvSpPr>
        <p:spPr/>
        <p:txBody>
          <a:bodyPr/>
          <a:lstStyle/>
          <a:p>
            <a:r>
              <a:rPr lang="sv-SE" dirty="0" err="1" smtClean="0"/>
              <a:t>Accommodation</a:t>
            </a:r>
            <a:r>
              <a:rPr lang="sv-SE" dirty="0" smtClean="0"/>
              <a:t> info.</a:t>
            </a:r>
          </a:p>
          <a:p>
            <a:r>
              <a:rPr lang="sv-SE" dirty="0" smtClean="0"/>
              <a:t>Fine-</a:t>
            </a:r>
            <a:r>
              <a:rPr lang="sv-SE" dirty="0" err="1" smtClean="0"/>
              <a:t>tuning</a:t>
            </a:r>
            <a:r>
              <a:rPr lang="sv-SE" dirty="0" smtClean="0"/>
              <a:t> </a:t>
            </a:r>
            <a:r>
              <a:rPr lang="sv-SE" dirty="0" err="1" smtClean="0"/>
              <a:t>of</a:t>
            </a:r>
            <a:r>
              <a:rPr lang="sv-SE" dirty="0" smtClean="0"/>
              <a:t> </a:t>
            </a:r>
            <a:r>
              <a:rPr lang="sv-SE" dirty="0" err="1" smtClean="0"/>
              <a:t>registration</a:t>
            </a:r>
            <a:r>
              <a:rPr lang="sv-SE" dirty="0" smtClean="0"/>
              <a:t> form. </a:t>
            </a:r>
          </a:p>
          <a:p>
            <a:r>
              <a:rPr lang="sv-SE" dirty="0" smtClean="0"/>
              <a:t>Mailing list.</a:t>
            </a:r>
          </a:p>
          <a:p>
            <a:pPr lvl="1"/>
            <a:r>
              <a:rPr lang="sv-SE" dirty="0"/>
              <a:t> </a:t>
            </a:r>
            <a:r>
              <a:rPr lang="sv-SE" dirty="0" err="1" smtClean="0"/>
              <a:t>Everyone</a:t>
            </a:r>
            <a:r>
              <a:rPr lang="sv-SE" dirty="0" smtClean="0"/>
              <a:t> on initial </a:t>
            </a:r>
            <a:r>
              <a:rPr lang="sv-SE" dirty="0" err="1" smtClean="0"/>
              <a:t>spreadsheet</a:t>
            </a:r>
            <a:r>
              <a:rPr lang="sv-SE" dirty="0" smtClean="0"/>
              <a:t>. </a:t>
            </a:r>
          </a:p>
          <a:p>
            <a:pPr lvl="1"/>
            <a:r>
              <a:rPr lang="sv-SE" dirty="0"/>
              <a:t> </a:t>
            </a:r>
            <a:r>
              <a:rPr lang="sv-SE" dirty="0" smtClean="0"/>
              <a:t> </a:t>
            </a:r>
            <a:r>
              <a:rPr lang="sv-SE" dirty="0" err="1" smtClean="0"/>
              <a:t>Spires</a:t>
            </a:r>
            <a:r>
              <a:rPr lang="sv-SE" dirty="0" smtClean="0"/>
              <a:t> </a:t>
            </a:r>
          </a:p>
          <a:p>
            <a:pPr lvl="1"/>
            <a:r>
              <a:rPr lang="sv-SE" dirty="0"/>
              <a:t> </a:t>
            </a:r>
            <a:r>
              <a:rPr lang="sv-SE" dirty="0" smtClean="0"/>
              <a:t>??? </a:t>
            </a:r>
          </a:p>
          <a:p>
            <a:r>
              <a:rPr lang="sv-SE" dirty="0" smtClean="0"/>
              <a:t>Budget</a:t>
            </a:r>
            <a:endParaRPr lang="sv-SE" dirty="0"/>
          </a:p>
        </p:txBody>
      </p:sp>
    </p:spTree>
    <p:extLst>
      <p:ext uri="{BB962C8B-B14F-4D97-AF65-F5344CB8AC3E}">
        <p14:creationId xmlns:p14="http://schemas.microsoft.com/office/powerpoint/2010/main" val="3340840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345</Words>
  <Application>Microsoft Office PowerPoint</Application>
  <PresentationFormat>On-screen Show (4:3)</PresentationFormat>
  <Paragraphs>65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Possible sessions + time </vt:lpstr>
      <vt:lpstr>nnbar session</vt:lpstr>
      <vt:lpstr>Possible structure</vt:lpstr>
      <vt:lpstr>Bulletin</vt:lpstr>
      <vt:lpstr>Admin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8</cp:revision>
  <dcterms:created xsi:type="dcterms:W3CDTF">2018-06-27T11:17:02Z</dcterms:created>
  <dcterms:modified xsi:type="dcterms:W3CDTF">2018-06-27T12:18:43Z</dcterms:modified>
</cp:coreProperties>
</file>