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65" r:id="rId4"/>
    <p:sldId id="259" r:id="rId5"/>
    <p:sldId id="272" r:id="rId6"/>
    <p:sldId id="271" r:id="rId7"/>
    <p:sldId id="273" r:id="rId8"/>
    <p:sldId id="279" r:id="rId9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C3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26" autoAdjust="0"/>
    <p:restoredTop sz="94660"/>
  </p:normalViewPr>
  <p:slideViewPr>
    <p:cSldViewPr snapToGrid="0">
      <p:cViewPr varScale="1">
        <p:scale>
          <a:sx n="67" d="100"/>
          <a:sy n="67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3073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345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123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70032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6324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3199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4755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674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247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62638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896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75ED3-59A1-45F9-A7B2-F5CA659113B1}" type="datetimeFigureOut">
              <a:rPr lang="sv-SE" smtClean="0"/>
              <a:t>2018-03-12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81D77-47AE-4FE9-9BF9-2B9B503F1A1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872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image" Target="../media/image10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7.png"/><Relationship Id="rId4" Type="http://schemas.openxmlformats.org/officeDocument/2006/relationships/image" Target="../media/image3.wmf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4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png"/><Relationship Id="rId11" Type="http://schemas.openxmlformats.org/officeDocument/2006/relationships/image" Target="../media/image16.png"/><Relationship Id="rId5" Type="http://schemas.openxmlformats.org/officeDocument/2006/relationships/image" Target="../media/image11.wmf"/><Relationship Id="rId10" Type="http://schemas.openxmlformats.org/officeDocument/2006/relationships/image" Target="../media/image13.wmf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0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9.wmf"/><Relationship Id="rId4" Type="http://schemas.openxmlformats.org/officeDocument/2006/relationships/image" Target="../media/image21.png"/><Relationship Id="rId9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3.png"/><Relationship Id="rId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11770"/>
              </p:ext>
            </p:extLst>
          </p:nvPr>
        </p:nvGraphicFramePr>
        <p:xfrm>
          <a:off x="2483768" y="1052736"/>
          <a:ext cx="4344988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Equation" r:id="rId3" imgW="914400" imgH="203040" progId="Equation.DSMT4">
                  <p:embed/>
                </p:oleObj>
              </mc:Choice>
              <mc:Fallback>
                <p:oleObj name="Equation" r:id="rId3" imgW="9144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83768" y="1052736"/>
                        <a:ext cx="4344988" cy="96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48000" y="3139440"/>
            <a:ext cx="404589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500" dirty="0" smtClean="0"/>
              <a:t> David </a:t>
            </a:r>
            <a:r>
              <a:rPr lang="sv-SE" sz="3500" dirty="0" err="1" smtClean="0"/>
              <a:t>Milstead</a:t>
            </a:r>
            <a:endParaRPr lang="sv-SE" sz="3500" dirty="0"/>
          </a:p>
        </p:txBody>
      </p:sp>
    </p:spTree>
    <p:extLst>
      <p:ext uri="{BB962C8B-B14F-4D97-AF65-F5344CB8AC3E}">
        <p14:creationId xmlns:p14="http://schemas.microsoft.com/office/powerpoint/2010/main" val="23648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134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Where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stand</a:t>
            </a:r>
            <a:r>
              <a:rPr lang="sv-SE" dirty="0" smtClean="0"/>
              <a:t> </a:t>
            </a:r>
            <a:r>
              <a:rPr lang="sv-SE" dirty="0" err="1" smtClean="0"/>
              <a:t>politically</a:t>
            </a:r>
            <a:r>
              <a:rPr lang="sv-SE" dirty="0" smtClean="0"/>
              <a:t>.</a:t>
            </a:r>
            <a:br>
              <a:rPr lang="sv-SE" dirty="0" smtClean="0"/>
            </a:br>
            <a:r>
              <a:rPr lang="sv-SE" dirty="0" smtClean="0"/>
              <a:t>2013 </a:t>
            </a:r>
            <a:r>
              <a:rPr lang="sv-SE" dirty="0" err="1" smtClean="0"/>
              <a:t>Strategy</a:t>
            </a:r>
            <a:r>
              <a:rPr lang="sv-SE" dirty="0" smtClean="0"/>
              <a:t> </a:t>
            </a:r>
            <a:r>
              <a:rPr lang="sv-SE" dirty="0" err="1" smtClean="0"/>
              <a:t>update</a:t>
            </a:r>
            <a:endParaRPr lang="sv-SE" dirty="0"/>
          </a:p>
        </p:txBody>
      </p:sp>
      <p:sp>
        <p:nvSpPr>
          <p:cNvPr id="4" name="Rectangle 3"/>
          <p:cNvSpPr/>
          <p:nvPr/>
        </p:nvSpPr>
        <p:spPr>
          <a:xfrm>
            <a:off x="1130694" y="1998915"/>
            <a:ext cx="66784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There is a strong scientific case for an electron-positron collider… The Technical Design Report of the International Linear Collider (ILC) has been completed, with large European participation... Europe looks forward to a proposal from Japan to discuss a possible participation</a:t>
            </a:r>
            <a:r>
              <a:rPr lang="en-US" i="1" dirty="0" smtClean="0"/>
              <a:t>.</a:t>
            </a:r>
          </a:p>
          <a:p>
            <a:endParaRPr lang="en-US" i="1" dirty="0"/>
          </a:p>
          <a:p>
            <a:r>
              <a:rPr lang="en-US" i="1" dirty="0"/>
              <a:t>CERN should undertake design studies for accelerator projects in a global context, with emphasis on proton-proton and electron- positron high-energy frontier machines. These design studies should be coupled to a vigorous accelerator R&amp;D </a:t>
            </a:r>
            <a:r>
              <a:rPr lang="en-US" i="1" dirty="0" err="1"/>
              <a:t>programme</a:t>
            </a:r>
            <a:r>
              <a:rPr lang="en-US" i="1" dirty="0"/>
              <a:t> (CLIC, FCC </a:t>
            </a:r>
            <a:r>
              <a:rPr lang="en-US" i="1" dirty="0" err="1"/>
              <a:t>hh,ee,ep</a:t>
            </a:r>
            <a:r>
              <a:rPr lang="en-US" i="1" dirty="0"/>
              <a:t> … AWAKE) </a:t>
            </a:r>
            <a:endParaRPr lang="sv-SE" i="1" dirty="0"/>
          </a:p>
        </p:txBody>
      </p:sp>
    </p:spTree>
    <p:extLst>
      <p:ext uri="{BB962C8B-B14F-4D97-AF65-F5344CB8AC3E}">
        <p14:creationId xmlns:p14="http://schemas.microsoft.com/office/powerpoint/2010/main" val="3618310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90264"/>
            <a:ext cx="8229600" cy="1143000"/>
          </a:xfrm>
        </p:spPr>
        <p:txBody>
          <a:bodyPr/>
          <a:lstStyle/>
          <a:p>
            <a:r>
              <a:rPr lang="sv-SE" dirty="0" smtClean="0"/>
              <a:t>The </a:t>
            </a:r>
            <a:r>
              <a:rPr lang="sv-SE" i="1" dirty="0" err="1" smtClean="0">
                <a:latin typeface="Times" pitchFamily="18" charset="0"/>
              </a:rPr>
              <a:t>e</a:t>
            </a:r>
            <a:r>
              <a:rPr lang="sv-SE" i="1" baseline="30000" dirty="0" err="1" smtClean="0">
                <a:latin typeface="Times" pitchFamily="18" charset="0"/>
              </a:rPr>
              <a:t>+</a:t>
            </a:r>
            <a:r>
              <a:rPr lang="sv-SE" i="1" dirty="0" err="1" smtClean="0">
                <a:latin typeface="Times" pitchFamily="18" charset="0"/>
              </a:rPr>
              <a:t>e</a:t>
            </a:r>
            <a:r>
              <a:rPr lang="sv-SE" i="1" baseline="30000" dirty="0" smtClean="0">
                <a:latin typeface="Times" pitchFamily="18" charset="0"/>
              </a:rPr>
              <a:t>-</a:t>
            </a:r>
            <a:r>
              <a:rPr lang="sv-SE" dirty="0" smtClean="0"/>
              <a:t> market </a:t>
            </a:r>
            <a:r>
              <a:rPr lang="sv-SE" dirty="0" err="1" smtClean="0"/>
              <a:t>place</a:t>
            </a:r>
            <a:r>
              <a:rPr lang="sv-SE" dirty="0" smtClean="0"/>
              <a:t> </a:t>
            </a:r>
            <a:endParaRPr lang="sv-SE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9819807"/>
                  </p:ext>
                </p:extLst>
              </p:nvPr>
            </p:nvGraphicFramePr>
            <p:xfrm>
              <a:off x="179512" y="1052736"/>
              <a:ext cx="8784976" cy="47820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224136"/>
                    <a:gridCol w="1080120"/>
                    <a:gridCol w="1152128"/>
                    <a:gridCol w="1728192"/>
                    <a:gridCol w="1152128"/>
                    <a:gridCol w="136815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Collider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sv-SE" sz="1800" i="1" baseline="0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v-SE" sz="1800" b="1" i="1" baseline="0" smtClean="0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</m:rad>
                            </m:oMath>
                          </a14:m>
                          <a:r>
                            <a:rPr lang="sv-SE" sz="1800" baseline="0" dirty="0" smtClean="0"/>
                            <a:t> (TeV)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sv-SE" sz="1800" i="1" smtClean="0">
                                        <a:latin typeface="Cambria Math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sv-SE" sz="1800" i="1" smtClean="0">
                                        <a:latin typeface="Cambria Math"/>
                                        <a:ea typeface="Cambria Math"/>
                                      </a:rPr>
                                      <m:t>ℒ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sv-SE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v-SE" sz="1800" baseline="0" dirty="0" smtClean="0"/>
                            <a:t>(ab</a:t>
                          </a:r>
                          <a:r>
                            <a:rPr lang="sv-SE" sz="1800" baseline="30000" dirty="0" smtClean="0"/>
                            <a:t>-1</a:t>
                          </a:r>
                          <a:r>
                            <a:rPr lang="sv-SE" sz="1800" baseline="0" dirty="0" smtClean="0"/>
                            <a:t>)</a:t>
                          </a:r>
                          <a:endParaRPr lang="sv-SE" sz="1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Location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Type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Date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Mature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ILC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0.5,1.0 ?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2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Japan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Linear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&gt;2030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Shovel</a:t>
                          </a:r>
                          <a:r>
                            <a:rPr lang="sv-SE" sz="1800" dirty="0" smtClean="0"/>
                            <a:t>-ready </a:t>
                          </a:r>
                        </a:p>
                        <a:p>
                          <a:pPr algn="ctr"/>
                          <a:r>
                            <a:rPr lang="sv-SE" sz="1800" dirty="0" smtClean="0"/>
                            <a:t>TDR</a:t>
                          </a:r>
                          <a:r>
                            <a:rPr lang="sv-SE" sz="1800" baseline="0" dirty="0" smtClean="0"/>
                            <a:t> (2013)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755425">
                    <a:tc>
                      <a:txBody>
                        <a:bodyPr/>
                        <a:lstStyle/>
                        <a:p>
                          <a:pPr algn="ctr"/>
                          <a:endParaRPr lang="sv-SE" sz="18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CLIC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0.38</a:t>
                          </a:r>
                          <a:endParaRPr lang="sv-SE" sz="1800" dirty="0"/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1.5,3</a:t>
                          </a: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0.5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1.5,2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Linear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CDR (2012)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sv-SE" sz="18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FCC-</a:t>
                          </a:r>
                          <a:r>
                            <a:rPr lang="sv-SE" sz="1800" dirty="0" err="1" smtClean="0"/>
                            <a:t>ee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0.25/0.36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10/2.6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LEP3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0.9/2.5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(FCC magnets</a:t>
                          </a:r>
                          <a:r>
                            <a:rPr lang="sv-SE" sz="1800" baseline="0" dirty="0" smtClean="0"/>
                            <a:t> in </a:t>
                          </a:r>
                          <a:r>
                            <a:rPr lang="sv-SE" sz="1800" dirty="0" smtClean="0"/>
                            <a:t>LHC ring)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CEPC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China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CDR (2017)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9819807"/>
                  </p:ext>
                </p:extLst>
              </p:nvPr>
            </p:nvGraphicFramePr>
            <p:xfrm>
              <a:off x="179512" y="1052736"/>
              <a:ext cx="8784976" cy="47820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224136"/>
                    <a:gridCol w="1080120"/>
                    <a:gridCol w="1152128"/>
                    <a:gridCol w="1728192"/>
                    <a:gridCol w="1152128"/>
                    <a:gridCol w="1368152"/>
                  </a:tblGrid>
                  <a:tr h="10852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Collider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8060" t="-2809" r="-529353" b="-3488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2360" t="-2809" r="-497753" b="-3488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Location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Type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Date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Mature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ILC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0.5,1.0 ?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2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Japan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Linear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&gt;2030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Shovel</a:t>
                          </a:r>
                          <a:r>
                            <a:rPr lang="sv-SE" sz="1800" dirty="0" smtClean="0"/>
                            <a:t>-ready </a:t>
                          </a:r>
                        </a:p>
                        <a:p>
                          <a:pPr algn="ctr"/>
                          <a:r>
                            <a:rPr lang="sv-SE" sz="1800" dirty="0" smtClean="0"/>
                            <a:t>TDR</a:t>
                          </a:r>
                          <a:r>
                            <a:rPr lang="sv-SE" sz="1800" baseline="0" dirty="0" smtClean="0"/>
                            <a:t> (2013)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755425">
                    <a:tc>
                      <a:txBody>
                        <a:bodyPr/>
                        <a:lstStyle/>
                        <a:p>
                          <a:pPr algn="ctr"/>
                          <a:endParaRPr lang="sv-SE" sz="18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CLIC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0.38</a:t>
                          </a:r>
                          <a:endParaRPr lang="sv-SE" sz="1800" dirty="0"/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1.5,3</a:t>
                          </a: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0.5</a:t>
                          </a:r>
                        </a:p>
                        <a:p>
                          <a:pPr algn="ctr"/>
                          <a:endParaRPr lang="sv-SE" sz="1800" dirty="0"/>
                        </a:p>
                        <a:p>
                          <a:pPr algn="ctr"/>
                          <a:r>
                            <a:rPr lang="sv-SE" sz="1800" dirty="0" smtClean="0"/>
                            <a:t>1.5,2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Linear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CDR (2012)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543560">
                    <a:tc>
                      <a:txBody>
                        <a:bodyPr/>
                        <a:lstStyle/>
                        <a:p>
                          <a:pPr algn="ctr"/>
                          <a:endParaRPr lang="sv-SE" sz="18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sv-SE" sz="23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FCC-</a:t>
                          </a:r>
                          <a:r>
                            <a:rPr lang="sv-SE" sz="1800" dirty="0" err="1" smtClean="0"/>
                            <a:t>ee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0.25/0.36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10/2.6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LEP3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0.9/2.5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1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CERN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r>
                            <a:rPr lang="sv-SE" sz="1800" dirty="0" smtClean="0"/>
                            <a:t> (FCC magnets</a:t>
                          </a:r>
                          <a:r>
                            <a:rPr lang="sv-SE" sz="1800" baseline="0" dirty="0" smtClean="0"/>
                            <a:t> in </a:t>
                          </a:r>
                          <a:r>
                            <a:rPr lang="sv-SE" sz="1800" dirty="0" smtClean="0"/>
                            <a:t>LHC ring)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&gt;2035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No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CEPC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0.25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5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China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err="1" smtClean="0"/>
                            <a:t>Circular</a:t>
                          </a:r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sv-S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v-SE" sz="1800" dirty="0" smtClean="0"/>
                            <a:t>CDR (2017)</a:t>
                          </a:r>
                          <a:endParaRPr lang="sv-SE" sz="1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1965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121693"/>
              </p:ext>
            </p:extLst>
          </p:nvPr>
        </p:nvGraphicFramePr>
        <p:xfrm>
          <a:off x="179512" y="980728"/>
          <a:ext cx="5676900" cy="91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Equation" r:id="rId3" imgW="3301920" imgH="533160" progId="Equation.DSMT4">
                  <p:embed/>
                </p:oleObj>
              </mc:Choice>
              <mc:Fallback>
                <p:oleObj name="Equation" r:id="rId3" imgW="330192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980728"/>
                        <a:ext cx="5676900" cy="915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2810080"/>
              </p:ext>
            </p:extLst>
          </p:nvPr>
        </p:nvGraphicFramePr>
        <p:xfrm>
          <a:off x="6853238" y="1916832"/>
          <a:ext cx="1830387" cy="480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Equation" r:id="rId5" imgW="1155600" imgH="3035160" progId="Equation.DSMT4">
                  <p:embed/>
                </p:oleObj>
              </mc:Choice>
              <mc:Fallback>
                <p:oleObj name="Equation" r:id="rId5" imgW="1155600" imgH="3035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53238" y="1916832"/>
                        <a:ext cx="1830387" cy="4805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5115133"/>
              </p:ext>
            </p:extLst>
          </p:nvPr>
        </p:nvGraphicFramePr>
        <p:xfrm>
          <a:off x="755576" y="116632"/>
          <a:ext cx="759684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Equation" r:id="rId7" imgW="2679480" imgH="228600" progId="Equation.DSMT4">
                  <p:embed/>
                </p:oleObj>
              </mc:Choice>
              <mc:Fallback>
                <p:oleObj name="Equation" r:id="rId7" imgW="2679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5576" y="116632"/>
                        <a:ext cx="7596844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88840"/>
            <a:ext cx="19526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521" y="3284984"/>
            <a:ext cx="17335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272" y="4293096"/>
            <a:ext cx="18669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378" y="5573329"/>
            <a:ext cx="1555835" cy="124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204864"/>
            <a:ext cx="4306370" cy="3159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1520" y="5517232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ILC~CLIC~LEP3  </a:t>
            </a:r>
            <a:r>
              <a:rPr lang="sv-SE" dirty="0" err="1" smtClean="0"/>
              <a:t>sensitivity</a:t>
            </a:r>
            <a:endParaRPr lang="sv-SE" dirty="0" smtClean="0"/>
          </a:p>
          <a:p>
            <a:r>
              <a:rPr lang="sv-SE" dirty="0" err="1" smtClean="0"/>
              <a:t>Further</a:t>
            </a:r>
            <a:r>
              <a:rPr lang="sv-SE" dirty="0" smtClean="0"/>
              <a:t> </a:t>
            </a:r>
            <a:r>
              <a:rPr lang="sv-SE" dirty="0" err="1" smtClean="0"/>
              <a:t>improvements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FCCee</a:t>
            </a:r>
            <a:r>
              <a:rPr lang="sv-SE" dirty="0" smtClean="0"/>
              <a:t>   (</a:t>
            </a:r>
            <a:r>
              <a:rPr lang="sv-SE" dirty="0" err="1" smtClean="0"/>
              <a:t>factors</a:t>
            </a:r>
            <a:r>
              <a:rPr lang="sv-SE" dirty="0" smtClean="0"/>
              <a:t> ~2-5)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2096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 resul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3393612" cy="286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882908"/>
              </p:ext>
            </p:extLst>
          </p:nvPr>
        </p:nvGraphicFramePr>
        <p:xfrm>
          <a:off x="3578224" y="1469604"/>
          <a:ext cx="4188965" cy="447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6" name="Equation" r:id="rId4" imgW="1904760" imgH="203040" progId="Equation.DSMT4">
                  <p:embed/>
                </p:oleObj>
              </mc:Choice>
              <mc:Fallback>
                <p:oleObj name="Equation" r:id="rId4" imgW="1904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78224" y="1469604"/>
                        <a:ext cx="4188965" cy="447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69" y="3501008"/>
            <a:ext cx="3660651" cy="230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697480"/>
              </p:ext>
            </p:extLst>
          </p:nvPr>
        </p:nvGraphicFramePr>
        <p:xfrm>
          <a:off x="3563888" y="5877272"/>
          <a:ext cx="2001894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7" name="Equation" r:id="rId7" imgW="1130040" imgH="203040" progId="Equation.DSMT4">
                  <p:embed/>
                </p:oleObj>
              </mc:Choice>
              <mc:Fallback>
                <p:oleObj name="Equation" r:id="rId7" imgW="11300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5877272"/>
                        <a:ext cx="2001894" cy="360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4569942"/>
              </p:ext>
            </p:extLst>
          </p:nvPr>
        </p:nvGraphicFramePr>
        <p:xfrm>
          <a:off x="2483768" y="-27384"/>
          <a:ext cx="491170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8" name="Equation" r:id="rId9" imgW="1828800" imgH="241200" progId="Equation.DSMT4">
                  <p:embed/>
                </p:oleObj>
              </mc:Choice>
              <mc:Fallback>
                <p:oleObj name="Equation" r:id="rId9" imgW="18288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483768" y="-27384"/>
                        <a:ext cx="4911704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5" name="Picture 5" descr="Image result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40968"/>
            <a:ext cx="404518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07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888" y="1124744"/>
            <a:ext cx="330860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r>
              <a:rPr lang="sv-SE" dirty="0" err="1" smtClean="0"/>
              <a:t>Related</a:t>
            </a:r>
            <a:r>
              <a:rPr lang="sv-SE" dirty="0" smtClean="0"/>
              <a:t> areas</a:t>
            </a:r>
            <a:endParaRPr lang="sv-SE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95" y="1124744"/>
            <a:ext cx="5185293" cy="359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0939777"/>
              </p:ext>
            </p:extLst>
          </p:nvPr>
        </p:nvGraphicFramePr>
        <p:xfrm>
          <a:off x="6228184" y="4293096"/>
          <a:ext cx="2808312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0" name="Equation" r:id="rId5" imgW="1981080" imgH="203040" progId="Equation.DSMT4">
                  <p:embed/>
                </p:oleObj>
              </mc:Choice>
              <mc:Fallback>
                <p:oleObj name="Equation" r:id="rId5" imgW="19810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28184" y="4293096"/>
                        <a:ext cx="2808312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4024574"/>
              </p:ext>
            </p:extLst>
          </p:nvPr>
        </p:nvGraphicFramePr>
        <p:xfrm>
          <a:off x="542595" y="4952048"/>
          <a:ext cx="746283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1" name="Equation" r:id="rId7" imgW="3949560" imgH="203040" progId="Equation.DSMT4">
                  <p:embed/>
                </p:oleObj>
              </mc:Choice>
              <mc:Fallback>
                <p:oleObj name="Equation" r:id="rId7" imgW="3949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42595" y="4952048"/>
                        <a:ext cx="7462838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2758993"/>
              </p:ext>
            </p:extLst>
          </p:nvPr>
        </p:nvGraphicFramePr>
        <p:xfrm>
          <a:off x="621348" y="5648960"/>
          <a:ext cx="7246937" cy="81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2" name="Equation" r:id="rId9" imgW="3835080" imgH="431640" progId="Equation.DSMT4">
                  <p:embed/>
                </p:oleObj>
              </mc:Choice>
              <mc:Fallback>
                <p:oleObj name="Equation" r:id="rId9" imgW="3835080" imgH="4316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348" y="5648960"/>
                        <a:ext cx="7246937" cy="817563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616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5760"/>
            <a:ext cx="8229600" cy="1143000"/>
          </a:xfrm>
        </p:spPr>
        <p:txBody>
          <a:bodyPr/>
          <a:lstStyle/>
          <a:p>
            <a:r>
              <a:rPr lang="sv-SE" dirty="0" smtClean="0"/>
              <a:t>The ILC</a:t>
            </a:r>
            <a:endParaRPr lang="sv-SE" dirty="0"/>
          </a:p>
        </p:txBody>
      </p:sp>
      <p:sp>
        <p:nvSpPr>
          <p:cNvPr id="5" name="Rectangle 4"/>
          <p:cNvSpPr/>
          <p:nvPr/>
        </p:nvSpPr>
        <p:spPr>
          <a:xfrm>
            <a:off x="-76200" y="1116360"/>
            <a:ext cx="66446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1990s -TESLA (Europe), NLC (US), JLC (Japan)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2005 </a:t>
            </a:r>
            <a:r>
              <a:rPr lang="en-US" sz="2000" dirty="0"/>
              <a:t>- Global Design Effort formed.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2011 </a:t>
            </a:r>
            <a:r>
              <a:rPr lang="en-US" sz="2000" dirty="0"/>
              <a:t>- Japanese Expression of Interest to </a:t>
            </a:r>
            <a:r>
              <a:rPr lang="en-US" sz="2000" dirty="0" smtClean="0"/>
              <a:t>host.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2013 </a:t>
            </a:r>
            <a:r>
              <a:rPr lang="en-US" sz="2000" dirty="0"/>
              <a:t>- </a:t>
            </a:r>
            <a:r>
              <a:rPr lang="en-US" sz="2000" dirty="0" smtClean="0"/>
              <a:t>Technical </a:t>
            </a:r>
            <a:r>
              <a:rPr lang="en-US" sz="2000" dirty="0"/>
              <a:t>Design </a:t>
            </a:r>
            <a:r>
              <a:rPr lang="en-US" sz="2000" dirty="0" smtClean="0"/>
              <a:t>Report</a:t>
            </a:r>
          </a:p>
          <a:p>
            <a:r>
              <a:rPr lang="en-US" sz="2000" dirty="0" smtClean="0"/>
              <a:t>              -   Site: </a:t>
            </a:r>
            <a:r>
              <a:rPr lang="en-US" sz="2000" dirty="0" err="1" smtClean="0"/>
              <a:t>Kitakami</a:t>
            </a:r>
            <a:r>
              <a:rPr lang="en-US" sz="2000" dirty="0" smtClean="0"/>
              <a:t> </a:t>
            </a:r>
            <a:r>
              <a:rPr lang="en-US" sz="2000" dirty="0"/>
              <a:t>- northern Japan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2018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Japanese </a:t>
            </a:r>
            <a:r>
              <a:rPr lang="en-US" sz="2000" dirty="0"/>
              <a:t>MEXT </a:t>
            </a:r>
            <a:r>
              <a:rPr lang="en-US" sz="2000" dirty="0" smtClean="0"/>
              <a:t>study </a:t>
            </a:r>
            <a:r>
              <a:rPr lang="en-US" sz="2000" dirty="0"/>
              <a:t>groups </a:t>
            </a:r>
            <a:r>
              <a:rPr lang="en-US" sz="2000" dirty="0" smtClean="0"/>
              <a:t>Physics</a:t>
            </a:r>
            <a:r>
              <a:rPr lang="en-US" sz="2000" dirty="0"/>
              <a:t>, TDR and cost, manpower, impact and spin-offs  </a:t>
            </a:r>
            <a:endParaRPr 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Waiting for picture from the LHC to become clear.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International </a:t>
            </a:r>
            <a:r>
              <a:rPr lang="en-US" sz="2000" dirty="0"/>
              <a:t>discussions between funding agencies </a:t>
            </a:r>
            <a:endParaRPr 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Decision in 2018 in time for PP strategy ?    </a:t>
            </a:r>
            <a:endParaRPr lang="sv-SE" sz="20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119677"/>
              </p:ext>
            </p:extLst>
          </p:nvPr>
        </p:nvGraphicFramePr>
        <p:xfrm>
          <a:off x="158267" y="4977319"/>
          <a:ext cx="7640231" cy="1652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6" name="Equation" r:id="rId3" imgW="4584600" imgH="990360" progId="Equation.DSMT4">
                  <p:embed/>
                </p:oleObj>
              </mc:Choice>
              <mc:Fallback>
                <p:oleObj name="Equation" r:id="rId3" imgW="4584600" imgH="990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267" y="4977319"/>
                        <a:ext cx="7640231" cy="1652081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296" y="1264499"/>
            <a:ext cx="2380084" cy="300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 rot="20559582">
            <a:off x="6821194" y="1434204"/>
            <a:ext cx="1283865" cy="5035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ctangle 8"/>
          <p:cNvSpPr/>
          <p:nvPr/>
        </p:nvSpPr>
        <p:spPr>
          <a:xfrm rot="3381816">
            <a:off x="7005145" y="1982689"/>
            <a:ext cx="595358" cy="2395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ctangle 9"/>
          <p:cNvSpPr/>
          <p:nvPr/>
        </p:nvSpPr>
        <p:spPr>
          <a:xfrm rot="20902480">
            <a:off x="6937379" y="1903552"/>
            <a:ext cx="595358" cy="2395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ounded Rectangular Callout 10"/>
          <p:cNvSpPr/>
          <p:nvPr/>
        </p:nvSpPr>
        <p:spPr>
          <a:xfrm>
            <a:off x="6127264" y="1120483"/>
            <a:ext cx="1440160" cy="720080"/>
          </a:xfrm>
          <a:prstGeom prst="wedgeRoundRectCallout">
            <a:avLst>
              <a:gd name="adj1" fmla="val 51188"/>
              <a:gd name="adj2" fmla="val 124774"/>
              <a:gd name="adj3" fmla="val 16667"/>
            </a:avLst>
          </a:prstGeom>
          <a:solidFill>
            <a:srgbClr val="FFC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TextBox 11"/>
          <p:cNvSpPr txBox="1"/>
          <p:nvPr/>
        </p:nvSpPr>
        <p:spPr>
          <a:xfrm>
            <a:off x="6127264" y="1127741"/>
            <a:ext cx="149066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500" b="1" dirty="0" smtClean="0">
                <a:latin typeface="Comic Sans MS" panose="030F0702030302020204" pitchFamily="66" charset="0"/>
              </a:rPr>
              <a:t>I </a:t>
            </a:r>
            <a:r>
              <a:rPr lang="sv-SE" sz="1500" b="1" dirty="0" err="1" smtClean="0">
                <a:latin typeface="Comic Sans MS" panose="030F0702030302020204" pitchFamily="66" charset="0"/>
              </a:rPr>
              <a:t>did</a:t>
            </a:r>
            <a:r>
              <a:rPr lang="sv-SE" sz="1500" b="1" dirty="0" smtClean="0">
                <a:latin typeface="Comic Sans MS" panose="030F0702030302020204" pitchFamily="66" charset="0"/>
              </a:rPr>
              <a:t> my PhD on the ILC design</a:t>
            </a:r>
            <a:endParaRPr lang="sv-SE" sz="15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07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4144897" y="3806238"/>
            <a:ext cx="4999103" cy="3528392"/>
            <a:chOff x="-148238" y="3861048"/>
            <a:chExt cx="4999103" cy="3528392"/>
          </a:xfrm>
        </p:grpSpPr>
        <p:sp>
          <p:nvSpPr>
            <p:cNvPr id="21" name="Rectangle 20"/>
            <p:cNvSpPr/>
            <p:nvPr/>
          </p:nvSpPr>
          <p:spPr>
            <a:xfrm>
              <a:off x="1795978" y="4068712"/>
              <a:ext cx="273630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22" name="Picture 2" descr="https://thumbs.dreamstime.com/z/protest-group-protesters-put-your-own-message-to-their-signs-vector-file-32992503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861048"/>
              <a:ext cx="3882984" cy="28763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2123729" y="4273932"/>
              <a:ext cx="1775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500" b="1" dirty="0" smtClean="0">
                  <a:latin typeface="Comic Sans MS" panose="030F0702030302020204" pitchFamily="66" charset="0"/>
                </a:rPr>
                <a:t>No new </a:t>
              </a:r>
              <a:r>
                <a:rPr lang="sv-SE" sz="1500" b="1" dirty="0" err="1" smtClean="0">
                  <a:latin typeface="Comic Sans MS" panose="030F0702030302020204" pitchFamily="66" charset="0"/>
                </a:rPr>
                <a:t>physics</a:t>
              </a:r>
              <a:r>
                <a:rPr lang="sv-SE" sz="1500" b="1" dirty="0" smtClean="0">
                  <a:latin typeface="Comic Sans MS" panose="030F0702030302020204" pitchFamily="66" charset="0"/>
                </a:rPr>
                <a:t>, no new ring !</a:t>
              </a:r>
              <a:endParaRPr lang="sv-SE" sz="1500" b="1" dirty="0">
                <a:latin typeface="Comic Sans MS" panose="030F0702030302020204" pitchFamily="66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148238" y="6237312"/>
              <a:ext cx="4936262" cy="11521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47906" y="4365104"/>
              <a:ext cx="18255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800" b="1" dirty="0" smtClean="0">
                  <a:latin typeface="Comic Sans MS" panose="030F0702030302020204" pitchFamily="66" charset="0"/>
                </a:rPr>
                <a:t>No FCC</a:t>
              </a:r>
              <a:endParaRPr lang="sv-SE" sz="800" b="1" dirty="0">
                <a:latin typeface="Comic Sans MS" panose="030F0702030302020204" pitchFamily="66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-107714" y="6090845"/>
              <a:ext cx="49585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 err="1" smtClean="0">
                  <a:solidFill>
                    <a:srgbClr val="C00000"/>
                  </a:solidFill>
                </a:rPr>
                <a:t>FCCee</a:t>
              </a:r>
              <a:r>
                <a:rPr lang="sv-SE" dirty="0" smtClean="0">
                  <a:solidFill>
                    <a:srgbClr val="C00000"/>
                  </a:solidFill>
                </a:rPr>
                <a:t> (or CEPC) in the </a:t>
              </a:r>
              <a:r>
                <a:rPr lang="sv-SE" dirty="0" err="1" smtClean="0">
                  <a:solidFill>
                    <a:srgbClr val="C00000"/>
                  </a:solidFill>
                </a:rPr>
                <a:t>strategy</a:t>
              </a:r>
              <a:r>
                <a:rPr lang="sv-SE" dirty="0" smtClean="0">
                  <a:solidFill>
                    <a:srgbClr val="C00000"/>
                  </a:solidFill>
                </a:rPr>
                <a:t>?  </a:t>
              </a:r>
              <a:r>
                <a:rPr lang="sv-SE" dirty="0" err="1" smtClean="0">
                  <a:solidFill>
                    <a:srgbClr val="C00000"/>
                  </a:solidFill>
                </a:rPr>
                <a:t>How</a:t>
              </a:r>
              <a:r>
                <a:rPr lang="sv-SE" dirty="0" smtClean="0">
                  <a:solidFill>
                    <a:srgbClr val="C00000"/>
                  </a:solidFill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</a:rPr>
                <a:t>well</a:t>
              </a:r>
              <a:r>
                <a:rPr lang="sv-SE" dirty="0" smtClean="0">
                  <a:solidFill>
                    <a:srgbClr val="C00000"/>
                  </a:solidFill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</a:rPr>
                <a:t>motivated</a:t>
              </a:r>
              <a:r>
                <a:rPr lang="sv-SE" dirty="0" smtClean="0">
                  <a:solidFill>
                    <a:srgbClr val="C00000"/>
                  </a:solidFill>
                </a:rPr>
                <a:t> in </a:t>
              </a:r>
              <a:r>
                <a:rPr lang="sv-SE" dirty="0" err="1" smtClean="0">
                  <a:solidFill>
                    <a:srgbClr val="C00000"/>
                  </a:solidFill>
                </a:rPr>
                <a:t>light</a:t>
              </a:r>
              <a:r>
                <a:rPr lang="sv-SE" dirty="0" smtClean="0">
                  <a:solidFill>
                    <a:srgbClr val="C00000"/>
                  </a:solidFill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</a:rPr>
                <a:t>of</a:t>
              </a:r>
              <a:r>
                <a:rPr lang="sv-SE" dirty="0" smtClean="0">
                  <a:solidFill>
                    <a:srgbClr val="C00000"/>
                  </a:solidFill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</a:rPr>
                <a:t>Run</a:t>
              </a:r>
              <a:r>
                <a:rPr lang="sv-SE" dirty="0" smtClean="0">
                  <a:solidFill>
                    <a:srgbClr val="C00000"/>
                  </a:solidFill>
                </a:rPr>
                <a:t> 2 </a:t>
              </a:r>
              <a:r>
                <a:rPr lang="sv-SE" dirty="0" err="1" smtClean="0">
                  <a:solidFill>
                    <a:srgbClr val="C00000"/>
                  </a:solidFill>
                </a:rPr>
                <a:t>results</a:t>
              </a:r>
              <a:r>
                <a:rPr lang="sv-SE" dirty="0" smtClean="0">
                  <a:solidFill>
                    <a:srgbClr val="C00000"/>
                  </a:solidFill>
                </a:rPr>
                <a:t> ?  HE-LHC/LEP3 ?  </a:t>
              </a:r>
              <a:endParaRPr lang="sv-SE" dirty="0">
                <a:solidFill>
                  <a:srgbClr val="C00000"/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375573" y="886700"/>
            <a:ext cx="3505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2013</a:t>
            </a:r>
          </a:p>
          <a:p>
            <a:r>
              <a:rPr lang="en-US" i="1" dirty="0" smtClean="0"/>
              <a:t>There </a:t>
            </a:r>
            <a:r>
              <a:rPr lang="en-US" i="1" dirty="0"/>
              <a:t>is a strong scientific case for an electron-positron collider… The Technical Design Report of the International Linear Collider (ILC) has been completed, with large European participation... Europe looks forward to a proposal from Japan to discuss a possible participation</a:t>
            </a:r>
            <a:r>
              <a:rPr lang="en-US" i="1" dirty="0" smtClean="0"/>
              <a:t>.</a:t>
            </a:r>
          </a:p>
          <a:p>
            <a:endParaRPr lang="en-US" i="1" dirty="0"/>
          </a:p>
          <a:p>
            <a:r>
              <a:rPr lang="en-US" i="1" dirty="0"/>
              <a:t>CERN should undertake design studies for accelerator projects in a global context, with emphasis on proton-proton and electron- positron high-energy frontier machines. These design studies should be coupled to a vigorous accelerator R&amp;D </a:t>
            </a:r>
            <a:r>
              <a:rPr lang="en-US" i="1" dirty="0" err="1"/>
              <a:t>programme</a:t>
            </a:r>
            <a:r>
              <a:rPr lang="en-US" i="1" dirty="0"/>
              <a:t> (CLIC, FCC </a:t>
            </a:r>
            <a:r>
              <a:rPr lang="en-US" i="1" dirty="0" err="1"/>
              <a:t>hh,ee,ep</a:t>
            </a:r>
            <a:r>
              <a:rPr lang="en-US" i="1" dirty="0"/>
              <a:t> … AWAKE) </a:t>
            </a:r>
            <a:endParaRPr lang="sv-SE" i="1" dirty="0"/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240" y="477343"/>
            <a:ext cx="2067244" cy="2609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5886836" y="685801"/>
            <a:ext cx="1395709" cy="7837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2" name="Rectangle 31"/>
          <p:cNvSpPr/>
          <p:nvPr/>
        </p:nvSpPr>
        <p:spPr>
          <a:xfrm>
            <a:off x="5764192" y="444651"/>
            <a:ext cx="914399" cy="7837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Rectangular Callout 29"/>
          <p:cNvSpPr/>
          <p:nvPr/>
        </p:nvSpPr>
        <p:spPr>
          <a:xfrm>
            <a:off x="6526366" y="939007"/>
            <a:ext cx="1765141" cy="842839"/>
          </a:xfrm>
          <a:prstGeom prst="wedgeRectCallout">
            <a:avLst>
              <a:gd name="adj1" fmla="val -86726"/>
              <a:gd name="adj2" fmla="val 37547"/>
            </a:avLst>
          </a:prstGeom>
          <a:solidFill>
            <a:schemeClr val="bg2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C </a:t>
            </a:r>
            <a:r>
              <a:rPr lang="sv-SE" dirty="0"/>
              <a:t>!</a:t>
            </a:r>
          </a:p>
          <a:p>
            <a:pPr algn="ctr"/>
            <a:endParaRPr lang="sv-SE" dirty="0"/>
          </a:p>
        </p:txBody>
      </p:sp>
      <p:sp>
        <p:nvSpPr>
          <p:cNvPr id="31" name="TextBox 30"/>
          <p:cNvSpPr txBox="1"/>
          <p:nvPr/>
        </p:nvSpPr>
        <p:spPr>
          <a:xfrm>
            <a:off x="6617631" y="894807"/>
            <a:ext cx="1773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A 250 GeV ILC is not </a:t>
            </a:r>
            <a:r>
              <a:rPr lang="sv-SE" dirty="0" err="1" smtClean="0"/>
              <a:t>worth</a:t>
            </a:r>
            <a:r>
              <a:rPr lang="sv-SE" dirty="0" smtClean="0"/>
              <a:t> the </a:t>
            </a:r>
            <a:r>
              <a:rPr lang="sv-SE" dirty="0" err="1" smtClean="0"/>
              <a:t>money</a:t>
            </a:r>
            <a:r>
              <a:rPr lang="sv-SE" dirty="0" smtClean="0"/>
              <a:t> !</a:t>
            </a:r>
            <a:endParaRPr lang="sv-SE" dirty="0"/>
          </a:p>
        </p:txBody>
      </p:sp>
      <p:sp>
        <p:nvSpPr>
          <p:cNvPr id="21504" name="TextBox 21503"/>
          <p:cNvSpPr txBox="1"/>
          <p:nvPr/>
        </p:nvSpPr>
        <p:spPr>
          <a:xfrm>
            <a:off x="4627533" y="3044415"/>
            <a:ext cx="3872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C00000"/>
                </a:solidFill>
              </a:rPr>
              <a:t>Is the </a:t>
            </a:r>
            <a:r>
              <a:rPr lang="sv-SE" dirty="0" err="1" smtClean="0">
                <a:solidFill>
                  <a:srgbClr val="C00000"/>
                </a:solidFill>
              </a:rPr>
              <a:t>reduced</a:t>
            </a:r>
            <a:r>
              <a:rPr lang="sv-SE" dirty="0" smtClean="0">
                <a:solidFill>
                  <a:srgbClr val="C00000"/>
                </a:solidFill>
              </a:rPr>
              <a:t> ILC still </a:t>
            </a:r>
            <a:r>
              <a:rPr lang="sv-SE" dirty="0" err="1" smtClean="0">
                <a:solidFill>
                  <a:srgbClr val="C00000"/>
                </a:solidFill>
              </a:rPr>
              <a:t>what</a:t>
            </a:r>
            <a:r>
              <a:rPr lang="sv-SE" dirty="0" smtClean="0">
                <a:solidFill>
                  <a:srgbClr val="C00000"/>
                </a:solidFill>
              </a:rPr>
              <a:t> is </a:t>
            </a:r>
            <a:r>
              <a:rPr lang="sv-SE" dirty="0" err="1" smtClean="0">
                <a:solidFill>
                  <a:srgbClr val="C00000"/>
                </a:solidFill>
              </a:rPr>
              <a:t>needed</a:t>
            </a:r>
            <a:r>
              <a:rPr lang="sv-SE" dirty="0" smtClean="0">
                <a:solidFill>
                  <a:srgbClr val="C00000"/>
                </a:solidFill>
              </a:rPr>
              <a:t> ? </a:t>
            </a:r>
          </a:p>
          <a:p>
            <a:r>
              <a:rPr lang="sv-SE" dirty="0" err="1" smtClean="0">
                <a:solidFill>
                  <a:srgbClr val="C00000"/>
                </a:solidFill>
              </a:rPr>
              <a:t>What</a:t>
            </a:r>
            <a:r>
              <a:rPr lang="sv-SE" dirty="0" smtClean="0">
                <a:solidFill>
                  <a:srgbClr val="C00000"/>
                </a:solidFill>
              </a:rPr>
              <a:t> </a:t>
            </a:r>
            <a:r>
              <a:rPr lang="sv-SE" dirty="0" err="1" smtClean="0">
                <a:solidFill>
                  <a:srgbClr val="C00000"/>
                </a:solidFill>
              </a:rPr>
              <a:t>works</a:t>
            </a:r>
            <a:r>
              <a:rPr lang="sv-SE" dirty="0" smtClean="0">
                <a:solidFill>
                  <a:srgbClr val="C00000"/>
                </a:solidFill>
              </a:rPr>
              <a:t> best for </a:t>
            </a:r>
            <a:r>
              <a:rPr lang="sv-SE" dirty="0" err="1" smtClean="0">
                <a:solidFill>
                  <a:srgbClr val="C00000"/>
                </a:solidFill>
              </a:rPr>
              <a:t>European</a:t>
            </a:r>
            <a:r>
              <a:rPr lang="sv-SE" dirty="0" smtClean="0">
                <a:solidFill>
                  <a:srgbClr val="C00000"/>
                </a:solidFill>
              </a:rPr>
              <a:t> PP ?</a:t>
            </a:r>
          </a:p>
          <a:p>
            <a:r>
              <a:rPr lang="sv-SE" dirty="0" err="1" smtClean="0">
                <a:solidFill>
                  <a:srgbClr val="C00000"/>
                </a:solidFill>
              </a:rPr>
              <a:t>What</a:t>
            </a:r>
            <a:r>
              <a:rPr lang="sv-SE" dirty="0" smtClean="0">
                <a:solidFill>
                  <a:srgbClr val="C00000"/>
                </a:solidFill>
              </a:rPr>
              <a:t> </a:t>
            </a:r>
            <a:r>
              <a:rPr lang="sv-SE" dirty="0" err="1" smtClean="0">
                <a:solidFill>
                  <a:srgbClr val="C00000"/>
                </a:solidFill>
              </a:rPr>
              <a:t>works</a:t>
            </a:r>
            <a:r>
              <a:rPr lang="sv-SE" dirty="0" smtClean="0">
                <a:solidFill>
                  <a:srgbClr val="C00000"/>
                </a:solidFill>
              </a:rPr>
              <a:t> best for </a:t>
            </a:r>
            <a:r>
              <a:rPr lang="sv-SE" dirty="0" err="1" smtClean="0">
                <a:solidFill>
                  <a:srgbClr val="C00000"/>
                </a:solidFill>
              </a:rPr>
              <a:t>us</a:t>
            </a:r>
            <a:r>
              <a:rPr lang="sv-SE" dirty="0" smtClean="0">
                <a:solidFill>
                  <a:srgbClr val="C00000"/>
                </a:solidFill>
              </a:rPr>
              <a:t> ?  </a:t>
            </a:r>
            <a:endParaRPr lang="sv-SE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86480" y="89777"/>
            <a:ext cx="12084960" cy="1143000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Where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/>
              <a:t> </a:t>
            </a:r>
            <a:r>
              <a:rPr lang="sv-SE" dirty="0" smtClean="0"/>
              <a:t>do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want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stand</a:t>
            </a:r>
            <a:r>
              <a:rPr lang="sv-SE" dirty="0" smtClean="0"/>
              <a:t> in 2020 ?</a:t>
            </a:r>
            <a:br>
              <a:rPr lang="sv-SE" dirty="0" smtClean="0"/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14164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450</Words>
  <Application>Microsoft Office PowerPoint</Application>
  <PresentationFormat>On-screen Show 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Equation</vt:lpstr>
      <vt:lpstr>PowerPoint Presentation</vt:lpstr>
      <vt:lpstr>Where we stand politically. 2013 Strategy update</vt:lpstr>
      <vt:lpstr>The e+e- market place </vt:lpstr>
      <vt:lpstr>PowerPoint Presentation</vt:lpstr>
      <vt:lpstr>PowerPoint Presentation</vt:lpstr>
      <vt:lpstr>Related areas</vt:lpstr>
      <vt:lpstr>The ILC</vt:lpstr>
      <vt:lpstr>Where we do we want to stand in 2020 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58</cp:revision>
  <cp:lastPrinted>2018-03-12T06:30:22Z</cp:lastPrinted>
  <dcterms:created xsi:type="dcterms:W3CDTF">2018-03-07T17:58:17Z</dcterms:created>
  <dcterms:modified xsi:type="dcterms:W3CDTF">2018-03-13T15:40:51Z</dcterms:modified>
</cp:coreProperties>
</file>