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14"/>
  </p:notesMasterIdLst>
  <p:handoutMasterIdLst>
    <p:handoutMasterId r:id="rId15"/>
  </p:handoutMasterIdLst>
  <p:sldIdLst>
    <p:sldId id="950" r:id="rId3"/>
    <p:sldId id="1088" r:id="rId4"/>
    <p:sldId id="1089" r:id="rId5"/>
    <p:sldId id="1090" r:id="rId6"/>
    <p:sldId id="1094" r:id="rId7"/>
    <p:sldId id="1092" r:id="rId8"/>
    <p:sldId id="1095" r:id="rId9"/>
    <p:sldId id="1096" r:id="rId10"/>
    <p:sldId id="1083" r:id="rId11"/>
    <p:sldId id="1091" r:id="rId12"/>
    <p:sldId id="1084" r:id="rId13"/>
  </p:sldIdLst>
  <p:sldSz cx="9144000" cy="6858000" type="screen4x3"/>
  <p:notesSz cx="6858000" cy="9144000"/>
  <p:defaultTextStyle>
    <a:defPPr>
      <a:defRPr lang="en-US"/>
    </a:defPPr>
    <a:lvl1pPr marL="0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4571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B11F1F"/>
    <a:srgbClr val="313BDD"/>
    <a:srgbClr val="FF0003"/>
    <a:srgbClr val="E87474"/>
    <a:srgbClr val="1C1C1C"/>
    <a:srgbClr val="7AC800"/>
    <a:srgbClr val="88DE00"/>
    <a:srgbClr val="FF4459"/>
    <a:srgbClr val="FF002D"/>
    <a:srgbClr val="FF03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48" autoAdjust="0"/>
    <p:restoredTop sz="99852" autoAdjust="0"/>
  </p:normalViewPr>
  <p:slideViewPr>
    <p:cSldViewPr snapToGrid="0" snapToObjects="1">
      <p:cViewPr varScale="1">
        <p:scale>
          <a:sx n="53" d="100"/>
          <a:sy n="53" d="100"/>
        </p:scale>
        <p:origin x="-2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BCF355-0907-F845-B140-544946D0D4C8}" type="datetimeFigureOut">
              <a:rPr lang="en-US" smtClean="0"/>
              <a:pPr/>
              <a:t>13/03/18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F8696C-22F8-FA48-AB83-517EEA9E16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4555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C0735A-D149-844D-862B-7A4855364F8D}" type="datetimeFigureOut">
              <a:rPr lang="en-US" smtClean="0"/>
              <a:pPr/>
              <a:t>13/03/18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60ECB2-C8C3-764A-8E01-B674758031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4222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7772400" cy="1470025"/>
          </a:xfrm>
        </p:spPr>
        <p:txBody>
          <a:bodyPr/>
          <a:lstStyle>
            <a:lvl1pPr algn="r">
              <a:defRPr>
                <a:latin typeface="Copperplate Gothic Light"/>
                <a:cs typeface="Copperplate Gothic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3886201"/>
            <a:ext cx="6400800" cy="26670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Light"/>
                <a:cs typeface="Copperplate Gothic Light"/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6549" y="6557483"/>
            <a:ext cx="2381409" cy="300518"/>
          </a:xfrm>
          <a:prstGeom prst="rect">
            <a:avLst/>
          </a:prstGeom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Chad Finley - Oskar Klein Centre, Stockholm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F71F1-AC7C-5841-8A8B-CD25402FD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6549" y="6557483"/>
            <a:ext cx="2381409" cy="300518"/>
          </a:xfrm>
          <a:prstGeom prst="rect">
            <a:avLst/>
          </a:prstGeom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 smtClean="0"/>
              <a:t>Chad Finley - Oskar Klein Centre, Stockholm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F71F1-AC7C-5841-8A8B-CD25402FD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6549" y="6557483"/>
            <a:ext cx="2381409" cy="300518"/>
          </a:xfrm>
          <a:prstGeom prst="rect">
            <a:avLst/>
          </a:prstGeom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Chad Finley - Oskar Klein Centre, Stockholm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F71F1-AC7C-5841-8A8B-CD25402FD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5"/>
          <p:cNvSpPr>
            <a:spLocks noGrp="1"/>
          </p:cNvSpPr>
          <p:nvPr>
            <p:ph type="sldNum" idx="10"/>
          </p:nvPr>
        </p:nvSpPr>
        <p:spPr>
          <a:xfrm>
            <a:off x="6910642" y="6552482"/>
            <a:ext cx="2130093" cy="305518"/>
          </a:xfrm>
          <a:prstGeom prst="rect">
            <a:avLst/>
          </a:prstGeom>
        </p:spPr>
        <p:txBody>
          <a:bodyPr wrap="none" lIns="0" tIns="0" rIns="0" bIns="0"/>
          <a:lstStyle>
            <a:lvl1pPr>
              <a:defRPr sz="1500"/>
            </a:lvl1pPr>
          </a:lstStyle>
          <a:p>
            <a:pPr algn="r"/>
            <a:fld id="{83AB7BEB-BB17-410C-A235-2B7DA946F4FD}" type="slidenum">
              <a:rPr lang="en-GB" smtClean="0">
                <a:solidFill>
                  <a:prstClr val="black"/>
                </a:solidFill>
                <a:latin typeface="Arial"/>
                <a:ea typeface="DejaVu Sans"/>
                <a:cs typeface="DejaVu Sans"/>
              </a:rPr>
              <a:pPr algn="r"/>
              <a:t>‹#›</a:t>
            </a:fld>
            <a:endParaRPr lang="en-GB"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126091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763" cy="1145335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172" y="1604841"/>
            <a:ext cx="8228763" cy="3977811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988599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763" cy="1145335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172" y="1604841"/>
            <a:ext cx="8228763" cy="3977484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609132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763" cy="1145335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172" y="1604841"/>
            <a:ext cx="4015273" cy="3977484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3274" y="1604841"/>
            <a:ext cx="4015273" cy="3977484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99102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97803" y="98774"/>
            <a:ext cx="8761485" cy="646091"/>
          </a:xfrm>
          <a:prstGeom prst="rect">
            <a:avLst/>
          </a:prstGeom>
        </p:spPr>
        <p:txBody>
          <a:bodyPr wrap="none" lIns="0" tIns="0" rIns="0" bIns="0" anchor="ctr"/>
          <a:lstStyle>
            <a:lvl1pPr algn="l">
              <a:defRPr sz="1800">
                <a:latin typeface="Century Gothic"/>
                <a:cs typeface="Century Gothic"/>
              </a:defRPr>
            </a:lvl1pPr>
          </a:lstStyle>
          <a:p>
            <a:pPr algn="ctr"/>
            <a:endParaRPr dirty="0"/>
          </a:p>
        </p:txBody>
      </p:sp>
      <p:sp>
        <p:nvSpPr>
          <p:cNvPr id="3" name="PlaceHolder 5"/>
          <p:cNvSpPr>
            <a:spLocks noGrp="1"/>
          </p:cNvSpPr>
          <p:nvPr>
            <p:ph type="sldNum" idx="10"/>
          </p:nvPr>
        </p:nvSpPr>
        <p:spPr>
          <a:xfrm>
            <a:off x="6910642" y="6552482"/>
            <a:ext cx="2130093" cy="305518"/>
          </a:xfrm>
          <a:prstGeom prst="rect">
            <a:avLst/>
          </a:prstGeom>
        </p:spPr>
        <p:txBody>
          <a:bodyPr wrap="none" lIns="0" tIns="0" rIns="0" bIns="0"/>
          <a:lstStyle>
            <a:lvl1pPr>
              <a:defRPr sz="1500"/>
            </a:lvl1pPr>
          </a:lstStyle>
          <a:p>
            <a:pPr algn="r"/>
            <a:fld id="{83AB7BEB-BB17-410C-A235-2B7DA946F4FD}" type="slidenum">
              <a:rPr lang="en-GB" smtClean="0">
                <a:solidFill>
                  <a:prstClr val="black"/>
                </a:solidFill>
                <a:latin typeface="Arial"/>
                <a:ea typeface="DejaVu Sans"/>
                <a:cs typeface="DejaVu Sans"/>
              </a:rPr>
              <a:pPr algn="r"/>
              <a:t>‹#›</a:t>
            </a:fld>
            <a:endParaRPr lang="en-GB"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9968380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172" y="273352"/>
            <a:ext cx="8228763" cy="5308973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5281367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763" cy="1145335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172" y="1604841"/>
            <a:ext cx="4015273" cy="1896808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172" y="3681925"/>
            <a:ext cx="4015273" cy="1896808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3274" y="1604841"/>
            <a:ext cx="4015273" cy="3977484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675612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763" cy="1145335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172" y="1604841"/>
            <a:ext cx="4015273" cy="3977484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3274" y="1604841"/>
            <a:ext cx="4015273" cy="1896808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3274" y="3681925"/>
            <a:ext cx="4015273" cy="1896808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94918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Chad Finley - Oskar Klein Centre, Stockholm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F71F1-AC7C-5841-8A8B-CD25402FD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763" cy="1145335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172" y="1604841"/>
            <a:ext cx="4015273" cy="1896808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3274" y="1604841"/>
            <a:ext cx="4015273" cy="1896808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172" y="3681925"/>
            <a:ext cx="8228110" cy="1896808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692729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763" cy="1145335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172" y="1604841"/>
            <a:ext cx="8228763" cy="1896808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172" y="3681925"/>
            <a:ext cx="8228763" cy="1896808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104990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763" cy="1145335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172" y="1604841"/>
            <a:ext cx="4015273" cy="1896808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3274" y="1604841"/>
            <a:ext cx="4015273" cy="1896808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3274" y="3681925"/>
            <a:ext cx="4015273" cy="1896808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172" y="3681925"/>
            <a:ext cx="4015273" cy="1896808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40051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763" cy="1145335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172" y="1604841"/>
            <a:ext cx="4015273" cy="1896808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3274" y="1604841"/>
            <a:ext cx="4015273" cy="1896808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37" name="Picture 36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264" y="3681925"/>
            <a:ext cx="2376966" cy="1896808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/>
          <p:nvPr/>
        </p:nvPicPr>
        <p:blipFill>
          <a:blip r:embed="rId2"/>
          <a:stretch>
            <a:fillRect/>
          </a:stretch>
        </p:blipFill>
        <p:spPr>
          <a:xfrm>
            <a:off x="1276162" y="3681925"/>
            <a:ext cx="2376966" cy="189680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6527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6549" y="6557483"/>
            <a:ext cx="2381409" cy="300518"/>
          </a:xfrm>
          <a:prstGeom prst="rect">
            <a:avLst/>
          </a:prstGeom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 smtClean="0"/>
              <a:t>Chad Finley - Oskar Klein Centre, Stockholm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F71F1-AC7C-5841-8A8B-CD25402FD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6549" y="6557483"/>
            <a:ext cx="2381409" cy="300518"/>
          </a:xfrm>
          <a:prstGeom prst="rect">
            <a:avLst/>
          </a:prstGeom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Chad Finley - Oskar Klein Centre, Stockholm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F71F1-AC7C-5841-8A8B-CD25402FD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46549" y="6557483"/>
            <a:ext cx="2381409" cy="300518"/>
          </a:xfrm>
          <a:prstGeom prst="rect">
            <a:avLst/>
          </a:prstGeom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 smtClean="0"/>
              <a:t>Chad Finley - Oskar Klein Centre, Stockholm University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F71F1-AC7C-5841-8A8B-CD25402FD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Chad Finley - Oskar Klein Centre, Stockholm University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F71F1-AC7C-5841-8A8B-CD25402FD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46549" y="6557483"/>
            <a:ext cx="2381409" cy="300518"/>
          </a:xfrm>
          <a:prstGeom prst="rect">
            <a:avLst/>
          </a:prstGeom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Chad Finley - Oskar Klein Centre, Stockholm University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F71F1-AC7C-5841-8A8B-CD25402FD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6549" y="6557483"/>
            <a:ext cx="2381409" cy="300518"/>
          </a:xfrm>
          <a:prstGeom prst="rect">
            <a:avLst/>
          </a:prstGeom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Chad Finley - Oskar Klein Centre, Stockholm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F71F1-AC7C-5841-8A8B-CD25402FD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3" indent="0">
              <a:buNone/>
              <a:defRPr sz="2800"/>
            </a:lvl2pPr>
            <a:lvl3pPr marL="914305" indent="0">
              <a:buNone/>
              <a:defRPr sz="2400"/>
            </a:lvl3pPr>
            <a:lvl4pPr marL="1371458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5" indent="0">
              <a:buNone/>
              <a:defRPr sz="2000"/>
            </a:lvl7pPr>
            <a:lvl8pPr marL="3200068" indent="0">
              <a:buNone/>
              <a:defRPr sz="2000"/>
            </a:lvl8pPr>
            <a:lvl9pPr marL="365722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6549" y="6557483"/>
            <a:ext cx="2381409" cy="300518"/>
          </a:xfrm>
          <a:prstGeom prst="rect">
            <a:avLst/>
          </a:prstGeom>
        </p:spPr>
        <p:txBody>
          <a:bodyPr lIns="91430" tIns="45715" rIns="91430" bIns="45715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Chad Finley - Oskar Klein Centre, Stockholm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F71F1-AC7C-5841-8A8B-CD25402FD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1"/>
            <a:ext cx="8839200" cy="533400"/>
          </a:xfrm>
          <a:prstGeom prst="rect">
            <a:avLst/>
          </a:prstGeom>
        </p:spPr>
        <p:txBody>
          <a:bodyPr vert="horz" lIns="91430" tIns="45715" rIns="91430" bIns="45715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533399"/>
            <a:ext cx="8839200" cy="6019801"/>
          </a:xfrm>
          <a:prstGeom prst="rect">
            <a:avLst/>
          </a:prstGeom>
        </p:spPr>
        <p:txBody>
          <a:bodyPr vert="horz" lIns="91430" tIns="45715" rIns="91430" bIns="45715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" y="6642781"/>
            <a:ext cx="4354901" cy="215218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1200">
                <a:solidFill>
                  <a:srgbClr val="000000"/>
                </a:solidFill>
                <a:latin typeface="Avenir Book"/>
                <a:cs typeface="Avenir Book"/>
              </a:defRPr>
            </a:lvl1pPr>
          </a:lstStyle>
          <a:p>
            <a:pPr algn="l"/>
            <a:r>
              <a:rPr lang="en-US" smtClean="0"/>
              <a:t>Chad Finley - Oskar Klein Centre, Stockholm University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642782"/>
            <a:ext cx="1066800" cy="215219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8CFF71F1-AC7C-5841-8A8B-CD25402FD2D6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642781"/>
            <a:ext cx="9144000" cy="0"/>
          </a:xfrm>
          <a:prstGeom prst="line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153" rtl="0" eaLnBrk="1" latinLnBrk="0" hangingPunct="1">
        <a:spcBef>
          <a:spcPct val="0"/>
        </a:spcBef>
        <a:buNone/>
        <a:defRPr sz="2400" b="0" i="0" kern="1200">
          <a:solidFill>
            <a:schemeClr val="tx1"/>
          </a:solidFill>
          <a:latin typeface="Century Gothic"/>
          <a:ea typeface="+mj-ea"/>
          <a:cs typeface="Century Gothic"/>
        </a:defRPr>
      </a:lvl1pPr>
    </p:titleStyle>
    <p:bodyStyle>
      <a:lvl1pPr marL="342865" indent="-342865" algn="l" defTabSz="45715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venir Book"/>
          <a:ea typeface="+mn-ea"/>
          <a:cs typeface="Avenir Book"/>
        </a:defRPr>
      </a:lvl1pPr>
      <a:lvl2pPr marL="742873" indent="-285720" algn="l" defTabSz="457153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venir Book"/>
          <a:ea typeface="+mn-ea"/>
          <a:cs typeface="Avenir Book"/>
        </a:defRPr>
      </a:lvl2pPr>
      <a:lvl3pPr marL="1142882" indent="-228577" algn="l" defTabSz="45715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venir Book"/>
          <a:ea typeface="+mn-ea"/>
          <a:cs typeface="Avenir Book"/>
        </a:defRPr>
      </a:lvl3pPr>
      <a:lvl4pPr marL="1600034" indent="-228577" algn="l" defTabSz="457153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venir Book"/>
          <a:ea typeface="+mn-ea"/>
          <a:cs typeface="Avenir Book"/>
        </a:defRPr>
      </a:lvl4pPr>
      <a:lvl5pPr marL="2057187" indent="-228577" algn="l" defTabSz="457153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venir Book"/>
          <a:ea typeface="+mn-ea"/>
          <a:cs typeface="Avenir Book"/>
        </a:defRPr>
      </a:lvl5pPr>
      <a:lvl6pPr marL="2514340" indent="-228577" algn="l" defTabSz="45715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7" algn="l" defTabSz="45715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7" algn="l" defTabSz="45715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7" indent="-228577" algn="l" defTabSz="45715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172" y="40582"/>
            <a:ext cx="8228763" cy="611176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GB" dirty="0"/>
              <a:t>Click to edit the title text format</a:t>
            </a:r>
            <a:endParaRPr dirty="0"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172" y="1604841"/>
            <a:ext cx="8228763" cy="3977484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GB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GB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GB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GB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GB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GB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GB"/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172" y="6247906"/>
            <a:ext cx="2130093" cy="472896"/>
          </a:xfrm>
          <a:prstGeom prst="rect">
            <a:avLst/>
          </a:prstGeom>
        </p:spPr>
        <p:txBody>
          <a:bodyPr wrap="none" lIns="0" tIns="0" rIns="0" bIns="0"/>
          <a:lstStyle/>
          <a:p>
            <a:pPr defTabSz="414726"/>
            <a:endParaRPr sz="160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7054" y="6247906"/>
            <a:ext cx="2898142" cy="472896"/>
          </a:xfrm>
          <a:prstGeom prst="rect">
            <a:avLst/>
          </a:prstGeom>
        </p:spPr>
        <p:txBody>
          <a:bodyPr wrap="none" lIns="0" tIns="0" rIns="0" bIns="0"/>
          <a:lstStyle/>
          <a:p>
            <a:pPr algn="ctr" defTabSz="414726"/>
            <a:r>
              <a:rPr lang="en-US" sz="1600" smtClean="0">
                <a:solidFill>
                  <a:prstClr val="black"/>
                </a:solidFill>
                <a:latin typeface="Arial"/>
                <a:ea typeface="DejaVu Sans"/>
                <a:cs typeface="DejaVu Sans"/>
              </a:rPr>
              <a:t>Chad Finley - Oskar Klein Centre, Stockholm University</a:t>
            </a:r>
            <a:endParaRPr sz="160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851010" y="6540851"/>
            <a:ext cx="2130093" cy="317150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 defTabSz="414726"/>
            <a:fld id="{83AB7BEB-BB17-410C-A235-2B7DA946F4FD}" type="slidenum">
              <a:rPr lang="en-GB" sz="1600">
                <a:solidFill>
                  <a:prstClr val="black"/>
                </a:solidFill>
                <a:latin typeface="Arial"/>
                <a:ea typeface="DejaVu Sans"/>
                <a:cs typeface="DejaVu Sans"/>
              </a:rPr>
              <a:pPr algn="r" defTabSz="414726"/>
              <a:t>‹#›</a:t>
            </a:fld>
            <a:endParaRPr sz="1600"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4219041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marL="0" indent="0" algn="l">
        <a:defRPr/>
      </a:lvl1pPr>
    </p:titleStyle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g"/><Relationship Id="rId5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5" Type="http://schemas.openxmlformats.org/officeDocument/2006/relationships/image" Target="../media/image10.jpeg"/><Relationship Id="rId6" Type="http://schemas.openxmlformats.org/officeDocument/2006/relationships/image" Target="../media/image11.jpeg"/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8056040_10154702190246871_8036657662417129799_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1157" y="503148"/>
            <a:ext cx="8456761" cy="1470025"/>
          </a:xfrm>
        </p:spPr>
        <p:txBody>
          <a:bodyPr/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50800" dist="63500" dir="2700000">
                    <a:srgbClr val="000000">
                      <a:alpha val="43000"/>
                    </a:srgbClr>
                  </a:outerShdw>
                </a:effectLst>
              </a:rPr>
              <a:t>Neutrino </a:t>
            </a:r>
            <a:r>
              <a:rPr lang="en-US" sz="3600" dirty="0" err="1">
                <a:solidFill>
                  <a:schemeClr val="bg1"/>
                </a:solidFill>
                <a:effectLst>
                  <a:outerShdw blurRad="50800" dist="63500" dir="2700000">
                    <a:srgbClr val="000000">
                      <a:alpha val="43000"/>
                    </a:srgbClr>
                  </a:outerShdw>
                </a:effectLst>
              </a:rPr>
              <a:t>Astroparticle</a:t>
            </a:r>
            <a:r>
              <a:rPr lang="en-US" sz="3600" dirty="0">
                <a:solidFill>
                  <a:schemeClr val="bg1"/>
                </a:solidFill>
                <a:effectLst>
                  <a:outerShdw blurRad="50800" dist="635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50800" dist="63500" dir="2700000">
                    <a:srgbClr val="000000">
                      <a:alpha val="43000"/>
                    </a:srgbClr>
                  </a:outerShdw>
                </a:effectLst>
              </a:rPr>
              <a:t>Physics</a:t>
            </a:r>
            <a:endParaRPr lang="en-US" sz="3600" dirty="0">
              <a:solidFill>
                <a:schemeClr val="bg1"/>
              </a:solidFill>
              <a:effectLst>
                <a:outerShdw blurRad="50800" dist="635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1157" y="2236454"/>
            <a:ext cx="8456761" cy="4376572"/>
          </a:xfrm>
        </p:spPr>
        <p:txBody>
          <a:bodyPr wrap="square">
            <a:spAutoFit/>
          </a:bodyPr>
          <a:lstStyle/>
          <a:p>
            <a:pPr algn="ctr"/>
            <a:endParaRPr lang="en-US" sz="2400" dirty="0" smtClean="0">
              <a:solidFill>
                <a:srgbClr val="FFFFFF"/>
              </a:solidFill>
              <a:effectLst>
                <a:outerShdw blurRad="50800" dist="50800" dir="2700000" algn="br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en-US" sz="2400" dirty="0">
              <a:solidFill>
                <a:srgbClr val="FFFFFF"/>
              </a:solidFill>
              <a:effectLst>
                <a:outerShdw blurRad="50800" dist="50800" dir="2700000" algn="br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en-US" sz="2400" dirty="0">
              <a:solidFill>
                <a:srgbClr val="FFFFFF"/>
              </a:solidFill>
              <a:effectLst>
                <a:outerShdw blurRad="50800" dist="50800" dir="2700000" algn="br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en-US" sz="2400" dirty="0">
              <a:solidFill>
                <a:srgbClr val="FFFFFF"/>
              </a:solidFill>
              <a:effectLst>
                <a:outerShdw blurRad="50800" dist="50800" dir="2700000" algn="br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en-US" sz="2400" dirty="0">
              <a:solidFill>
                <a:srgbClr val="FFFFFF"/>
              </a:solidFill>
              <a:effectLst>
                <a:outerShdw blurRad="50800" dist="50800" dir="2700000" algn="br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en-US" sz="2400" dirty="0">
              <a:solidFill>
                <a:srgbClr val="FFFFFF"/>
              </a:solidFill>
              <a:effectLst>
                <a:outerShdw blurRad="50800" dist="50800" dir="2700000" algn="br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en-US" sz="2400" dirty="0">
              <a:solidFill>
                <a:srgbClr val="FFFFFF"/>
              </a:solidFill>
              <a:effectLst>
                <a:outerShdw blurRad="50800" dist="50800" dir="2700000" algn="br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en-US" sz="2400" dirty="0">
              <a:solidFill>
                <a:srgbClr val="FFFFFF"/>
              </a:solidFill>
              <a:effectLst>
                <a:outerShdw blurRad="50800" dist="50800" dir="2700000" algn="br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sz="2400" dirty="0">
                <a:solidFill>
                  <a:srgbClr val="FFFFFF"/>
                </a:solidFill>
                <a:effectLst>
                  <a:outerShdw blurRad="50800" dist="50800" dir="2700000" algn="br">
                    <a:srgbClr val="000000">
                      <a:alpha val="43000"/>
                    </a:srgbClr>
                  </a:outerShdw>
                </a:effectLst>
              </a:rPr>
              <a:t>Uppsala </a:t>
            </a:r>
          </a:p>
          <a:p>
            <a:r>
              <a:rPr lang="en-US" dirty="0" smtClean="0">
                <a:solidFill>
                  <a:srgbClr val="FFFFFF"/>
                </a:solidFill>
                <a:effectLst>
                  <a:outerShdw blurRad="50800" dist="50800" dir="2700000" algn="br">
                    <a:srgbClr val="000000">
                      <a:alpha val="43000"/>
                    </a:srgbClr>
                  </a:outerShdw>
                </a:effectLst>
              </a:rPr>
              <a:t>2018 March 13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" y="6484002"/>
            <a:ext cx="2562723" cy="307777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opperplate Gothic Light"/>
                <a:cs typeface="Copperplate Gothic Light"/>
              </a:rPr>
              <a:t>Photo: Martin Wolf</a:t>
            </a:r>
          </a:p>
        </p:txBody>
      </p:sp>
    </p:spTree>
    <p:extLst>
      <p:ext uri="{BB962C8B-B14F-4D97-AF65-F5344CB8AC3E}">
        <p14:creationId xmlns:p14="http://schemas.microsoft.com/office/powerpoint/2010/main" val="822684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 txBox="1">
            <a:spLocks/>
          </p:cNvSpPr>
          <p:nvPr/>
        </p:nvSpPr>
        <p:spPr>
          <a:xfrm>
            <a:off x="8077200" y="6642782"/>
            <a:ext cx="1066800" cy="215219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defPPr>
              <a:defRPr lang="en-US"/>
            </a:defPPr>
            <a:lvl1pPr marL="0" algn="r" defTabSz="457153" rtl="0" eaLnBrk="1" latinLnBrk="0" hangingPunct="1"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153" algn="l" defTabSz="4571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5" algn="l" defTabSz="4571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8" algn="l" defTabSz="4571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0" algn="l" defTabSz="4571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3" algn="l" defTabSz="4571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5" algn="l" defTabSz="4571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68" algn="l" defTabSz="4571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0" algn="l" defTabSz="4571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CFF71F1-AC7C-5841-8A8B-CD25402FD2D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APPEC Roadmap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From “European </a:t>
            </a:r>
            <a:r>
              <a:rPr lang="en-US" dirty="0" err="1" smtClean="0"/>
              <a:t>Astroparticle</a:t>
            </a:r>
            <a:r>
              <a:rPr lang="en-US" dirty="0" smtClean="0"/>
              <a:t> Physics Strategy 2017-2026”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>
                <a:solidFill>
                  <a:schemeClr val="accent2"/>
                </a:solidFill>
              </a:rPr>
              <a:t>As a relatively new field, European </a:t>
            </a:r>
            <a:r>
              <a:rPr lang="en-US" sz="1800" dirty="0" err="1">
                <a:solidFill>
                  <a:schemeClr val="accent2"/>
                </a:solidFill>
              </a:rPr>
              <a:t>astroparticle</a:t>
            </a:r>
            <a:r>
              <a:rPr lang="en-US" sz="1800" dirty="0">
                <a:solidFill>
                  <a:schemeClr val="accent2"/>
                </a:solidFill>
              </a:rPr>
              <a:t> physics does not benefit from a natural and strong inter-governmental </a:t>
            </a:r>
            <a:r>
              <a:rPr lang="en-US" sz="1800" dirty="0" err="1">
                <a:solidFill>
                  <a:schemeClr val="accent2"/>
                </a:solidFill>
              </a:rPr>
              <a:t>organisation</a:t>
            </a:r>
            <a:r>
              <a:rPr lang="en-US" sz="1800" dirty="0">
                <a:solidFill>
                  <a:schemeClr val="accent2"/>
                </a:solidFill>
              </a:rPr>
              <a:t> that has a remit to drive it, in the same way as CERN, ESO and ESA help to drive their areas of specialism. </a:t>
            </a:r>
            <a:r>
              <a:rPr lang="en-US" sz="1800" dirty="0"/>
              <a:t>This is why, in 2001, European scientific agencies founded APPEC (the </a:t>
            </a:r>
            <a:r>
              <a:rPr lang="en-US" sz="1800" dirty="0" err="1"/>
              <a:t>Astroparticle</a:t>
            </a:r>
            <a:r>
              <a:rPr lang="en-US" sz="1800" dirty="0"/>
              <a:t> Physics</a:t>
            </a:r>
          </a:p>
          <a:p>
            <a:pPr marL="0" indent="0">
              <a:buNone/>
            </a:pPr>
            <a:r>
              <a:rPr lang="en-US" sz="1800" dirty="0"/>
              <a:t>European Consortium). Since 2012, APPEC became a consortium operated on the basis of a Memorandum of Understanding with the overarching aim of strengthening European </a:t>
            </a:r>
            <a:r>
              <a:rPr lang="en-US" sz="1800" dirty="0" err="1"/>
              <a:t>astroparticle</a:t>
            </a:r>
            <a:r>
              <a:rPr lang="en-US" sz="1800" dirty="0"/>
              <a:t> physics and the community engaged in this field</a:t>
            </a:r>
            <a:r>
              <a:rPr lang="en-US" sz="1800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Astroparticle</a:t>
            </a:r>
            <a:r>
              <a:rPr lang="en-US" dirty="0" smtClean="0"/>
              <a:t> physics risks “falling between the chairs”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F71F1-AC7C-5841-8A8B-CD25402FD2D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897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" y="6642781"/>
            <a:ext cx="4354901" cy="215218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defPPr>
              <a:defRPr lang="en-US"/>
            </a:defPPr>
            <a:lvl1pPr marL="0" algn="ctr" defTabSz="457153" rtl="0" eaLnBrk="1" latinLnBrk="0" hangingPunct="1">
              <a:defRPr sz="1200" kern="1200">
                <a:solidFill>
                  <a:srgbClr val="000000"/>
                </a:solidFill>
                <a:latin typeface="Avenir Book"/>
                <a:ea typeface="+mn-ea"/>
                <a:cs typeface="Avenir Book"/>
              </a:defRPr>
            </a:lvl1pPr>
            <a:lvl2pPr marL="457153" algn="l" defTabSz="4571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5" algn="l" defTabSz="4571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8" algn="l" defTabSz="4571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0" algn="l" defTabSz="4571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3" algn="l" defTabSz="4571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5" algn="l" defTabSz="4571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68" algn="l" defTabSz="4571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0" algn="l" defTabSz="4571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mtClean="0"/>
              <a:t>Chad Finley - Oskar Klein Centre, Stockholm University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8077200" y="6642782"/>
            <a:ext cx="1066800" cy="215219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defPPr>
              <a:defRPr lang="en-US"/>
            </a:defPPr>
            <a:lvl1pPr marL="0" algn="r" defTabSz="457153" rtl="0" eaLnBrk="1" latinLnBrk="0" hangingPunct="1"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153" algn="l" defTabSz="4571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5" algn="l" defTabSz="4571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8" algn="l" defTabSz="4571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0" algn="l" defTabSz="4571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3" algn="l" defTabSz="4571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5" algn="l" defTabSz="4571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68" algn="l" defTabSz="4571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0" algn="l" defTabSz="4571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CFF71F1-AC7C-5841-8A8B-CD25402FD2D6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Picture 7" descr="CollabMeeting 2014 Cer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80159"/>
            <a:ext cx="9144000" cy="277784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54902" y="6472474"/>
            <a:ext cx="4778208" cy="36933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US" dirty="0" err="1" smtClean="0">
                <a:latin typeface="Arial"/>
                <a:cs typeface="Arial"/>
              </a:rPr>
              <a:t>IceCube</a:t>
            </a:r>
            <a:r>
              <a:rPr lang="en-US" dirty="0" smtClean="0">
                <a:latin typeface="Arial"/>
                <a:cs typeface="Arial"/>
              </a:rPr>
              <a:t> Collaboration Meeting, CERN, 2014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APPEC Roadmap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From “European </a:t>
            </a:r>
            <a:r>
              <a:rPr lang="en-US" dirty="0" err="1" smtClean="0"/>
              <a:t>Astroparticle</a:t>
            </a:r>
            <a:r>
              <a:rPr lang="en-US" dirty="0" smtClean="0"/>
              <a:t> Physics Strategy 2017-2026”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>
                <a:solidFill>
                  <a:schemeClr val="accent2"/>
                </a:solidFill>
              </a:rPr>
              <a:t>As a relatively new field, European </a:t>
            </a:r>
            <a:r>
              <a:rPr lang="en-US" sz="1800" dirty="0" err="1">
                <a:solidFill>
                  <a:schemeClr val="accent2"/>
                </a:solidFill>
              </a:rPr>
              <a:t>astroparticle</a:t>
            </a:r>
            <a:r>
              <a:rPr lang="en-US" sz="1800" dirty="0">
                <a:solidFill>
                  <a:schemeClr val="accent2"/>
                </a:solidFill>
              </a:rPr>
              <a:t> physics does not benefit from a natural and strong inter-governmental </a:t>
            </a:r>
            <a:r>
              <a:rPr lang="en-US" sz="1800" dirty="0" err="1">
                <a:solidFill>
                  <a:schemeClr val="accent2"/>
                </a:solidFill>
              </a:rPr>
              <a:t>organisation</a:t>
            </a:r>
            <a:r>
              <a:rPr lang="en-US" sz="1800" dirty="0">
                <a:solidFill>
                  <a:schemeClr val="accent2"/>
                </a:solidFill>
              </a:rPr>
              <a:t> that has a remit to drive it, in the same way as CERN, ESO and ESA help to drive their areas of specialism. </a:t>
            </a:r>
            <a:r>
              <a:rPr lang="en-US" sz="1800" dirty="0"/>
              <a:t>This is why, in 2001, European scientific agencies founded APPEC (the </a:t>
            </a:r>
            <a:r>
              <a:rPr lang="en-US" sz="1800" dirty="0" err="1"/>
              <a:t>Astroparticle</a:t>
            </a:r>
            <a:r>
              <a:rPr lang="en-US" sz="1800" dirty="0"/>
              <a:t> Physics</a:t>
            </a:r>
          </a:p>
          <a:p>
            <a:pPr marL="0" indent="0">
              <a:buNone/>
            </a:pPr>
            <a:r>
              <a:rPr lang="en-US" sz="1800" dirty="0"/>
              <a:t>European Consortium). Since 2012, APPEC became a consortium operated on the basis of a Memorandum of Understanding with the overarching aim of strengthening European </a:t>
            </a:r>
            <a:r>
              <a:rPr lang="en-US" sz="1800" dirty="0" err="1"/>
              <a:t>astroparticle</a:t>
            </a:r>
            <a:r>
              <a:rPr lang="en-US" sz="1800" dirty="0"/>
              <a:t> physics and the community engaged in this field</a:t>
            </a:r>
            <a:r>
              <a:rPr lang="en-US" sz="1800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Astroparticle</a:t>
            </a:r>
            <a:r>
              <a:rPr lang="en-US" dirty="0" smtClean="0"/>
              <a:t> physics risks “falling between the chairs”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F71F1-AC7C-5841-8A8B-CD25402FD2D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68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lueTopArrayWAmanda_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05" y="631165"/>
            <a:ext cx="8278492" cy="59766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IceCube</a:t>
            </a:r>
            <a:r>
              <a:rPr lang="en-US" dirty="0"/>
              <a:t> Neutrino Observatory</a:t>
            </a:r>
          </a:p>
        </p:txBody>
      </p:sp>
      <p:pic>
        <p:nvPicPr>
          <p:cNvPr id="4" name="Picture 8" descr="DOMCloseUp.jpg                                                 00DEC35FMacintosh HD                   BE964467:"/>
          <p:cNvPicPr>
            <a:picLocks noChangeAspect="1" noChangeArrowheads="1"/>
          </p:cNvPicPr>
          <p:nvPr/>
        </p:nvPicPr>
        <p:blipFill>
          <a:blip r:embed="rId3"/>
          <a:srcRect l="39375" r="33749"/>
          <a:stretch>
            <a:fillRect/>
          </a:stretch>
        </p:blipFill>
        <p:spPr bwMode="auto">
          <a:xfrm>
            <a:off x="197803" y="1514025"/>
            <a:ext cx="1625660" cy="4720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9"/>
          <p:cNvSpPr>
            <a:spLocks noChangeShapeType="1"/>
          </p:cNvSpPr>
          <p:nvPr/>
        </p:nvSpPr>
        <p:spPr bwMode="auto">
          <a:xfrm flipH="1" flipV="1">
            <a:off x="1823463" y="1514025"/>
            <a:ext cx="1341099" cy="2408976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lIns="82936" tIns="41469" rIns="82936" bIns="41469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 flipH="1">
            <a:off x="1823463" y="3923001"/>
            <a:ext cx="1341099" cy="2311176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lIns="82936" tIns="41469" rIns="82936" bIns="41469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7804" y="630908"/>
            <a:ext cx="8761485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" y="1120534"/>
            <a:ext cx="2131315" cy="321083"/>
          </a:xfrm>
          <a:prstGeom prst="rect">
            <a:avLst/>
          </a:prstGeom>
          <a:noFill/>
        </p:spPr>
        <p:txBody>
          <a:bodyPr wrap="square" lIns="82936" tIns="41469" rIns="82936" bIns="41469" rtlCol="0">
            <a:spAutoFit/>
          </a:bodyPr>
          <a:lstStyle/>
          <a:p>
            <a:r>
              <a:rPr lang="en-US" sz="1500" dirty="0"/>
              <a:t>Digital Optical Module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02322" y="3194692"/>
            <a:ext cx="2556965" cy="329969"/>
          </a:xfrm>
          <a:prstGeom prst="rect">
            <a:avLst/>
          </a:prstGeom>
          <a:noFill/>
        </p:spPr>
        <p:txBody>
          <a:bodyPr wrap="square" lIns="82936" tIns="41469" rIns="82936" bIns="41469" rtlCol="0">
            <a:spAutoFit/>
          </a:bodyPr>
          <a:lstStyle/>
          <a:p>
            <a:r>
              <a:rPr lang="en-US" sz="1600" dirty="0"/>
              <a:t>High Energy Neutrino Events</a:t>
            </a:r>
          </a:p>
        </p:txBody>
      </p:sp>
      <p:pic>
        <p:nvPicPr>
          <p:cNvPr id="15" name="Picture 14" descr="Event 14 - 1040 TeV adjusted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4" t="27695" r="18996"/>
          <a:stretch/>
        </p:blipFill>
        <p:spPr>
          <a:xfrm>
            <a:off x="6275741" y="3563842"/>
            <a:ext cx="2683548" cy="2539246"/>
          </a:xfrm>
          <a:prstGeom prst="rect">
            <a:avLst/>
          </a:prstGeom>
        </p:spPr>
      </p:pic>
      <p:pic>
        <p:nvPicPr>
          <p:cNvPr id="16" name="Picture 15" descr="Event 5 - 71 TeV adjusted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34"/>
          <a:stretch/>
        </p:blipFill>
        <p:spPr>
          <a:xfrm>
            <a:off x="6187132" y="1120535"/>
            <a:ext cx="2772155" cy="196117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146176" y="3643792"/>
            <a:ext cx="942440" cy="283811"/>
          </a:xfrm>
          <a:prstGeom prst="rect">
            <a:avLst/>
          </a:prstGeom>
          <a:noFill/>
        </p:spPr>
        <p:txBody>
          <a:bodyPr wrap="square" lIns="82936" tIns="41469" rIns="82936" bIns="41469" rtlCol="0">
            <a:spAutoFit/>
          </a:bodyPr>
          <a:lstStyle/>
          <a:p>
            <a:r>
              <a:rPr lang="en-US" sz="1300" dirty="0"/>
              <a:t>AMANDA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16394" y="5684273"/>
            <a:ext cx="1150704" cy="321083"/>
          </a:xfrm>
          <a:prstGeom prst="rect">
            <a:avLst/>
          </a:prstGeom>
          <a:noFill/>
        </p:spPr>
        <p:txBody>
          <a:bodyPr wrap="square" lIns="82936" tIns="41469" rIns="82936" bIns="41469" rtlCol="0">
            <a:spAutoFit/>
          </a:bodyPr>
          <a:lstStyle/>
          <a:p>
            <a:r>
              <a:rPr lang="en-US" sz="1500" dirty="0" err="1"/>
              <a:t>DeepCore</a:t>
            </a:r>
            <a:endParaRPr lang="en-US" sz="1500" dirty="0"/>
          </a:p>
        </p:txBody>
      </p:sp>
      <p:sp>
        <p:nvSpPr>
          <p:cNvPr id="19" name="Line 9"/>
          <p:cNvSpPr>
            <a:spLocks noChangeShapeType="1"/>
          </p:cNvSpPr>
          <p:nvPr/>
        </p:nvSpPr>
        <p:spPr bwMode="auto">
          <a:xfrm flipH="1" flipV="1">
            <a:off x="4367096" y="5077421"/>
            <a:ext cx="151899" cy="60685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82936" tIns="41469" rIns="82936" bIns="41469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4294967295"/>
          </p:nvPr>
        </p:nvSpPr>
        <p:spPr>
          <a:xfrm>
            <a:off x="6910642" y="6552482"/>
            <a:ext cx="2130093" cy="305518"/>
          </a:xfrm>
          <a:prstGeom prst="rect">
            <a:avLst/>
          </a:prstGeom>
        </p:spPr>
        <p:txBody>
          <a:bodyPr lIns="82936" tIns="41469" rIns="82936" bIns="41469"/>
          <a:lstStyle/>
          <a:p>
            <a:pPr algn="r"/>
            <a:fld id="{83AB7BEB-BB17-410C-A235-2B7DA946F4FD}" type="slidenum">
              <a:rPr lang="en-GB" smtClean="0"/>
              <a:pPr algn="r"/>
              <a:t>2</a:t>
            </a:fld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7466876" y="722500"/>
            <a:ext cx="1705039" cy="558411"/>
          </a:xfrm>
          <a:prstGeom prst="rect">
            <a:avLst/>
          </a:prstGeom>
          <a:noFill/>
        </p:spPr>
        <p:txBody>
          <a:bodyPr wrap="square" lIns="82936" tIns="41469" rIns="82936" bIns="41469" rtlCol="0">
            <a:spAutoFit/>
          </a:bodyPr>
          <a:lstStyle/>
          <a:p>
            <a:r>
              <a:rPr lang="en-US" sz="1500" dirty="0"/>
              <a:t>track topology = </a:t>
            </a:r>
          </a:p>
          <a:p>
            <a:r>
              <a:rPr lang="en-US" sz="1500" dirty="0"/>
              <a:t>  good pointing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988992" y="5961467"/>
            <a:ext cx="2155008" cy="558411"/>
          </a:xfrm>
          <a:prstGeom prst="rect">
            <a:avLst/>
          </a:prstGeom>
          <a:noFill/>
        </p:spPr>
        <p:txBody>
          <a:bodyPr wrap="square" lIns="82936" tIns="41469" rIns="82936" bIns="41469" rtlCol="0">
            <a:spAutoFit/>
          </a:bodyPr>
          <a:lstStyle/>
          <a:p>
            <a:r>
              <a:rPr lang="en-US" sz="1500" dirty="0"/>
              <a:t>cascade topology =</a:t>
            </a:r>
          </a:p>
          <a:p>
            <a:r>
              <a:rPr lang="en-US" sz="1500" dirty="0"/>
              <a:t> good energy resolution</a:t>
            </a:r>
          </a:p>
        </p:txBody>
      </p:sp>
    </p:spTree>
    <p:extLst>
      <p:ext uri="{BB962C8B-B14F-4D97-AF65-F5344CB8AC3E}">
        <p14:creationId xmlns:p14="http://schemas.microsoft.com/office/powerpoint/2010/main" val="3262581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7445367" y="967019"/>
            <a:ext cx="1089701" cy="817117"/>
          </a:xfrm>
          <a:prstGeom prst="rect">
            <a:avLst/>
          </a:prstGeom>
          <a:ln>
            <a:noFill/>
          </a:ln>
        </p:spPr>
      </p:pic>
      <p:pic>
        <p:nvPicPr>
          <p:cNvPr id="53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7445367" y="3838686"/>
            <a:ext cx="1089701" cy="815484"/>
          </a:xfrm>
          <a:prstGeom prst="rect">
            <a:avLst/>
          </a:prstGeom>
          <a:ln>
            <a:noFill/>
          </a:ln>
        </p:spPr>
      </p:pic>
      <p:pic>
        <p:nvPicPr>
          <p:cNvPr id="54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7445367" y="2589170"/>
            <a:ext cx="1088722" cy="1119535"/>
          </a:xfrm>
          <a:prstGeom prst="rect">
            <a:avLst/>
          </a:prstGeom>
          <a:ln>
            <a:noFill/>
          </a:ln>
        </p:spPr>
      </p:pic>
      <p:pic>
        <p:nvPicPr>
          <p:cNvPr id="55" name="Picture 5"/>
          <p:cNvPicPr/>
          <p:nvPr/>
        </p:nvPicPr>
        <p:blipFill>
          <a:blip r:embed="rId5"/>
          <a:stretch>
            <a:fillRect/>
          </a:stretch>
        </p:blipFill>
        <p:spPr>
          <a:xfrm>
            <a:off x="7445367" y="1914445"/>
            <a:ext cx="1089701" cy="544745"/>
          </a:xfrm>
          <a:prstGeom prst="rect">
            <a:avLst/>
          </a:prstGeom>
          <a:ln>
            <a:noFill/>
          </a:ln>
        </p:spPr>
      </p:pic>
      <p:pic>
        <p:nvPicPr>
          <p:cNvPr id="56" name="Picture 6"/>
          <p:cNvPicPr/>
          <p:nvPr/>
        </p:nvPicPr>
        <p:blipFill>
          <a:blip r:embed="rId6"/>
          <a:stretch>
            <a:fillRect/>
          </a:stretch>
        </p:blipFill>
        <p:spPr>
          <a:xfrm>
            <a:off x="7445367" y="4784151"/>
            <a:ext cx="1089701" cy="1159705"/>
          </a:xfrm>
          <a:prstGeom prst="rect">
            <a:avLst/>
          </a:prstGeom>
          <a:ln w="9360">
            <a:noFill/>
          </a:ln>
        </p:spPr>
      </p:pic>
      <p:sp>
        <p:nvSpPr>
          <p:cNvPr id="57" name="CustomShape 4"/>
          <p:cNvSpPr/>
          <p:nvPr/>
        </p:nvSpPr>
        <p:spPr>
          <a:xfrm>
            <a:off x="197801" y="693904"/>
            <a:ext cx="7247565" cy="5819387"/>
          </a:xfrm>
          <a:prstGeom prst="rect">
            <a:avLst/>
          </a:prstGeom>
          <a:noFill/>
          <a:ln>
            <a:noFill/>
          </a:ln>
        </p:spPr>
        <p:txBody>
          <a:bodyPr wrap="square" lIns="81631" tIns="40816" rIns="81631" bIns="40816">
            <a:spAutoFit/>
          </a:bodyPr>
          <a:lstStyle/>
          <a:p>
            <a:pPr defTabSz="414683"/>
            <a:r>
              <a:rPr lang="en-US" sz="1600" b="1" dirty="0">
                <a:solidFill>
                  <a:srgbClr val="C00000"/>
                </a:solidFill>
                <a:latin typeface="Arial"/>
                <a:ea typeface="Tahoma"/>
                <a:cs typeface="DejaVu Sans"/>
              </a:rPr>
              <a:t>Astrophysics </a:t>
            </a:r>
            <a:r>
              <a:rPr lang="en-US" sz="1600" dirty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of the extreme 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Universe;  </a:t>
            </a:r>
            <a:r>
              <a:rPr lang="en-US" sz="1600" b="1" dirty="0">
                <a:solidFill>
                  <a:srgbClr val="B11F1F"/>
                </a:solidFill>
                <a:ea typeface="Tahoma"/>
              </a:rPr>
              <a:t>Multi-Messenger Astronomy</a:t>
            </a:r>
            <a:endParaRPr lang="en-US" sz="1600" b="1" dirty="0">
              <a:solidFill>
                <a:srgbClr val="B11F1F"/>
              </a:solidFill>
              <a:latin typeface="Arial"/>
              <a:ea typeface="Tahoma"/>
              <a:cs typeface="DejaVu Sans"/>
            </a:endParaRPr>
          </a:p>
          <a:p>
            <a:pPr defTabSz="414683">
              <a:lnSpc>
                <a:spcPct val="130000"/>
              </a:lnSpc>
            </a:pPr>
            <a:r>
              <a:rPr lang="en-US" sz="1600" dirty="0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   Sources of cosmic rays &lt;=&gt; sources of neutrinos</a:t>
            </a:r>
            <a:endParaRPr lang="en-US" sz="1600" b="1" dirty="0" smtClean="0">
              <a:solidFill>
                <a:srgbClr val="313BDD"/>
              </a:solidFill>
              <a:latin typeface="Arial"/>
              <a:ea typeface="Tahoma"/>
              <a:cs typeface="DejaVu Sans"/>
            </a:endParaRPr>
          </a:p>
          <a:p>
            <a:pPr defTabSz="414683">
              <a:lnSpc>
                <a:spcPct val="130000"/>
              </a:lnSpc>
            </a:pPr>
            <a:r>
              <a:rPr lang="en-US" sz="1600" dirty="0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   </a:t>
            </a:r>
            <a:r>
              <a:rPr lang="en-US" sz="1600" b="1" dirty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Analyses: </a:t>
            </a:r>
            <a:r>
              <a:rPr lang="en-US" sz="1600" b="1" dirty="0" smtClean="0">
                <a:solidFill>
                  <a:srgbClr val="0100ED"/>
                </a:solidFill>
                <a:latin typeface="Arial"/>
                <a:ea typeface="Tahoma"/>
                <a:cs typeface="DejaVu Sans"/>
              </a:rPr>
              <a:t>Point</a:t>
            </a:r>
            <a:r>
              <a:rPr lang="en-US" sz="1600" b="1" dirty="0">
                <a:solidFill>
                  <a:srgbClr val="0100ED"/>
                </a:solidFill>
                <a:latin typeface="Arial"/>
                <a:ea typeface="Tahoma"/>
                <a:cs typeface="DejaVu Sans"/>
              </a:rPr>
              <a:t>-sources</a:t>
            </a:r>
            <a:r>
              <a:rPr lang="en-US" sz="1600" dirty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, </a:t>
            </a:r>
            <a:r>
              <a:rPr lang="en-US" sz="1600" b="1" dirty="0" smtClean="0">
                <a:solidFill>
                  <a:srgbClr val="0100ED"/>
                </a:solidFill>
                <a:latin typeface="Arial"/>
                <a:ea typeface="Tahoma"/>
                <a:cs typeface="DejaVu Sans"/>
              </a:rPr>
              <a:t>Extended </a:t>
            </a:r>
            <a:r>
              <a:rPr lang="en-US" sz="1600" b="1" dirty="0">
                <a:solidFill>
                  <a:srgbClr val="0100ED"/>
                </a:solidFill>
                <a:latin typeface="Arial"/>
                <a:ea typeface="Tahoma"/>
                <a:cs typeface="DejaVu Sans"/>
              </a:rPr>
              <a:t>emissions, </a:t>
            </a:r>
            <a:r>
              <a:rPr lang="en-US" sz="1600" b="1" dirty="0" smtClean="0">
                <a:solidFill>
                  <a:srgbClr val="0100ED"/>
                </a:solidFill>
                <a:latin typeface="Arial"/>
                <a:ea typeface="Tahoma"/>
                <a:cs typeface="DejaVu Sans"/>
              </a:rPr>
              <a:t>Transients</a:t>
            </a:r>
            <a:r>
              <a:rPr lang="en-US" sz="1600" dirty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, bursts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, 	</a:t>
            </a:r>
            <a:r>
              <a:rPr lang="en-US" sz="1600" b="1" dirty="0" smtClean="0">
                <a:solidFill>
                  <a:srgbClr val="0100ED"/>
                </a:solidFill>
                <a:latin typeface="Arial"/>
                <a:ea typeface="Tahoma"/>
                <a:cs typeface="DejaVu Sans"/>
              </a:rPr>
              <a:t>Diffuse </a:t>
            </a:r>
            <a:r>
              <a:rPr lang="en-US" sz="1600" b="1" dirty="0">
                <a:solidFill>
                  <a:srgbClr val="0100ED"/>
                </a:solidFill>
                <a:latin typeface="Arial"/>
                <a:ea typeface="Tahoma"/>
                <a:cs typeface="DejaVu Sans"/>
              </a:rPr>
              <a:t>flux 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(integrated </a:t>
            </a:r>
            <a:r>
              <a:rPr lang="en-US" sz="1600" dirty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emission 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over sky)</a:t>
            </a:r>
          </a:p>
          <a:p>
            <a:pPr defTabSz="414683">
              <a:lnSpc>
                <a:spcPct val="130000"/>
              </a:lnSpc>
            </a:pPr>
            <a:r>
              <a:rPr lang="en-US" sz="1600" dirty="0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   </a:t>
            </a:r>
            <a:r>
              <a:rPr lang="en-US" sz="1600" b="1" dirty="0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Targets: 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Supernovae remnants, Active Galactic Nuclei, </a:t>
            </a:r>
            <a:endParaRPr lang="en-US" sz="1600" dirty="0">
              <a:solidFill>
                <a:srgbClr val="000000"/>
              </a:solidFill>
              <a:latin typeface="Arial"/>
              <a:ea typeface="Tahoma"/>
              <a:cs typeface="DejaVu Sans"/>
            </a:endParaRPr>
          </a:p>
          <a:p>
            <a:pPr defTabSz="414683"/>
            <a:r>
              <a:rPr lang="en-US" sz="1600" dirty="0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	Gamma Ray Bursts, Starburst Galaxies, </a:t>
            </a:r>
            <a:r>
              <a:rPr lang="en-US" sz="1600" dirty="0" err="1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Microquasars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, …</a:t>
            </a:r>
          </a:p>
          <a:p>
            <a:pPr defTabSz="414683"/>
            <a:endParaRPr lang="en-US" sz="1600" dirty="0" smtClean="0">
              <a:solidFill>
                <a:srgbClr val="000000"/>
              </a:solidFill>
              <a:latin typeface="Arial"/>
              <a:ea typeface="Tahoma"/>
              <a:cs typeface="DejaVu Sans"/>
            </a:endParaRPr>
          </a:p>
          <a:p>
            <a:pPr defTabSz="414683"/>
            <a:r>
              <a:rPr lang="en-US" sz="1600" b="1" dirty="0">
                <a:solidFill>
                  <a:srgbClr val="C00000"/>
                </a:solidFill>
                <a:latin typeface="Arial"/>
                <a:ea typeface="Tahoma"/>
                <a:cs typeface="DejaVu Sans"/>
              </a:rPr>
              <a:t>Dark matter </a:t>
            </a:r>
            <a:r>
              <a:rPr lang="en-US" sz="1600" dirty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annihilation produces neutrinos</a:t>
            </a:r>
            <a:endParaRPr lang="en-US" sz="1600" dirty="0">
              <a:solidFill>
                <a:srgbClr val="000000"/>
              </a:solidFill>
              <a:latin typeface="Arial"/>
              <a:ea typeface="DejaVu Sans"/>
              <a:cs typeface="DejaVu Sans"/>
            </a:endParaRPr>
          </a:p>
          <a:p>
            <a:pPr defTabSz="414683"/>
            <a:r>
              <a:rPr lang="en-US" sz="1600" dirty="0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    </a:t>
            </a:r>
            <a:r>
              <a:rPr lang="en-US" sz="1600" b="1" dirty="0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Analyses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 search for signal from: </a:t>
            </a:r>
            <a:r>
              <a:rPr lang="en-US" sz="1600" b="1" dirty="0" smtClean="0">
                <a:solidFill>
                  <a:srgbClr val="0100ED"/>
                </a:solidFill>
                <a:latin typeface="Arial"/>
                <a:ea typeface="Tahoma"/>
                <a:cs typeface="DejaVu Sans"/>
              </a:rPr>
              <a:t>Sun’s core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, </a:t>
            </a:r>
            <a:r>
              <a:rPr lang="en-US" sz="1600" b="1" dirty="0" smtClean="0">
                <a:solidFill>
                  <a:srgbClr val="0100ED"/>
                </a:solidFill>
                <a:latin typeface="Arial"/>
                <a:ea typeface="Tahoma"/>
                <a:cs typeface="DejaVu Sans"/>
              </a:rPr>
              <a:t>Galactic Center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, </a:t>
            </a:r>
            <a:r>
              <a:rPr lang="en-US" sz="1600" b="1" dirty="0" smtClean="0">
                <a:solidFill>
                  <a:srgbClr val="0100ED"/>
                </a:solidFill>
                <a:latin typeface="Arial"/>
                <a:ea typeface="Tahoma"/>
                <a:cs typeface="DejaVu Sans"/>
              </a:rPr>
              <a:t>Galactic Halo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, Galaxy clusters and dwarf galaxies</a:t>
            </a:r>
          </a:p>
          <a:p>
            <a:pPr defTabSz="414683"/>
            <a:endParaRPr lang="en-US" sz="1600" dirty="0" smtClean="0">
              <a:solidFill>
                <a:srgbClr val="000000"/>
              </a:solidFill>
              <a:latin typeface="Arial"/>
              <a:ea typeface="DejaVu Sans"/>
              <a:cs typeface="DejaVu Sans"/>
            </a:endParaRPr>
          </a:p>
          <a:p>
            <a:pPr defTabSz="414683"/>
            <a:r>
              <a:rPr lang="en-US" sz="1600" b="1" dirty="0">
                <a:solidFill>
                  <a:srgbClr val="C00000"/>
                </a:solidFill>
                <a:latin typeface="Arial"/>
                <a:ea typeface="Tahoma"/>
                <a:cs typeface="DejaVu Sans"/>
              </a:rPr>
              <a:t>Particle physics </a:t>
            </a:r>
            <a:r>
              <a:rPr lang="en-US" sz="1600" dirty="0">
                <a:solidFill>
                  <a:srgbClr val="C00000"/>
                </a:solidFill>
                <a:latin typeface="Arial"/>
                <a:ea typeface="Tahoma"/>
                <a:cs typeface="DejaVu Sans"/>
              </a:rPr>
              <a:t>	</a:t>
            </a:r>
            <a:endParaRPr lang="en-US" sz="1600"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  <a:p>
            <a:pPr defTabSz="414683"/>
            <a:r>
              <a:rPr lang="en-US" sz="1600" dirty="0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   Neutrino oscillations, neutrino mass ordering (</a:t>
            </a:r>
            <a:r>
              <a:rPr lang="en-US" sz="1600" i="1" dirty="0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core activity of new NBI group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)</a:t>
            </a:r>
            <a:endParaRPr lang="en-US" sz="1600"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  <a:p>
            <a:pPr defTabSz="414683"/>
            <a:r>
              <a:rPr lang="en-US" sz="1600" dirty="0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   Charm production in cosmic ray interactions</a:t>
            </a:r>
          </a:p>
          <a:p>
            <a:pPr defTabSz="414683"/>
            <a:r>
              <a:rPr lang="en-US" sz="1600" dirty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  Violation of Lorentz invariance, quantum </a:t>
            </a:r>
            <a:r>
              <a:rPr lang="en-US" sz="1600" dirty="0" err="1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decoherence</a:t>
            </a:r>
            <a:endParaRPr lang="en-US" sz="1600" dirty="0" smtClean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  <a:p>
            <a:pPr defTabSz="414683"/>
            <a:r>
              <a:rPr lang="en-US" sz="1600" dirty="0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   Exotic searches: </a:t>
            </a:r>
            <a:r>
              <a:rPr lang="en-US" sz="1600" b="1" dirty="0" smtClean="0">
                <a:solidFill>
                  <a:srgbClr val="313BDD"/>
                </a:solidFill>
                <a:latin typeface="Arial"/>
                <a:ea typeface="Tahoma"/>
                <a:cs typeface="DejaVu Sans"/>
              </a:rPr>
              <a:t>magnetic monopoles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, … </a:t>
            </a:r>
          </a:p>
          <a:p>
            <a:pPr defTabSz="414683">
              <a:lnSpc>
                <a:spcPct val="70000"/>
              </a:lnSpc>
            </a:pPr>
            <a:endParaRPr lang="en-US" sz="1600" dirty="0">
              <a:solidFill>
                <a:srgbClr val="000000"/>
              </a:solidFill>
              <a:latin typeface="Arial"/>
              <a:ea typeface="Tahoma"/>
              <a:cs typeface="DejaVu Sans"/>
            </a:endParaRPr>
          </a:p>
          <a:p>
            <a:pPr defTabSz="414683"/>
            <a:r>
              <a:rPr lang="en-US" sz="1600" b="1" dirty="0">
                <a:solidFill>
                  <a:srgbClr val="C00000"/>
                </a:solidFill>
                <a:latin typeface="Arial"/>
                <a:ea typeface="Tahoma"/>
                <a:cs typeface="DejaVu Sans"/>
              </a:rPr>
              <a:t>Ultrahigh Energy Neutrinos </a:t>
            </a:r>
            <a:r>
              <a:rPr lang="en-US" sz="1600" b="1" dirty="0" smtClean="0">
                <a:solidFill>
                  <a:srgbClr val="313BDD"/>
                </a:solidFill>
                <a:latin typeface="Arial"/>
                <a:ea typeface="Tahoma"/>
                <a:cs typeface="DejaVu Sans"/>
              </a:rPr>
              <a:t>from cosmic ray interactions with CMB</a:t>
            </a:r>
            <a:endParaRPr lang="en-US" sz="1600" b="1" dirty="0">
              <a:solidFill>
                <a:srgbClr val="313BDD"/>
              </a:solidFill>
              <a:latin typeface="Arial"/>
              <a:ea typeface="Tahoma"/>
              <a:cs typeface="DejaVu Sans"/>
            </a:endParaRPr>
          </a:p>
          <a:p>
            <a:pPr defTabSz="414683">
              <a:lnSpc>
                <a:spcPct val="70000"/>
              </a:lnSpc>
            </a:pPr>
            <a:endParaRPr lang="en-US" sz="1600" b="1" dirty="0" smtClean="0">
              <a:solidFill>
                <a:schemeClr val="accent1">
                  <a:lumMod val="75000"/>
                </a:schemeClr>
              </a:solidFill>
              <a:latin typeface="Arial"/>
              <a:ea typeface="DejaVu Sans"/>
              <a:cs typeface="DejaVu Sans"/>
            </a:endParaRPr>
          </a:p>
          <a:p>
            <a:pPr defTabSz="414683"/>
            <a:r>
              <a:rPr lang="en-US" sz="1600" b="1" dirty="0">
                <a:solidFill>
                  <a:srgbClr val="C00000"/>
                </a:solidFill>
                <a:latin typeface="Arial"/>
                <a:ea typeface="Tahoma"/>
                <a:cs typeface="DejaVu Sans"/>
              </a:rPr>
              <a:t>Cosmic ray physics</a:t>
            </a:r>
            <a:endParaRPr lang="en-US" sz="1600" b="1"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  <a:p>
            <a:pPr defTabSz="414683"/>
            <a:r>
              <a:rPr lang="en-US" sz="1600" dirty="0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energy spectrum around ”knee”, composition, anisotropy</a:t>
            </a:r>
          </a:p>
          <a:p>
            <a:pPr defTabSz="414683">
              <a:lnSpc>
                <a:spcPct val="70000"/>
              </a:lnSpc>
            </a:pPr>
            <a:endParaRPr lang="en-US" sz="1600" dirty="0">
              <a:solidFill>
                <a:srgbClr val="000000"/>
              </a:solidFill>
              <a:latin typeface="Arial"/>
              <a:ea typeface="Tahoma"/>
              <a:cs typeface="DejaVu Sans"/>
            </a:endParaRPr>
          </a:p>
          <a:p>
            <a:pPr defTabSz="414683"/>
            <a:r>
              <a:rPr lang="en-US" sz="1600" b="1" dirty="0">
                <a:solidFill>
                  <a:srgbClr val="C00000"/>
                </a:solidFill>
                <a:latin typeface="Arial"/>
                <a:ea typeface="Tahoma"/>
                <a:cs typeface="DejaVu Sans"/>
              </a:rPr>
              <a:t>Supernova</a:t>
            </a:r>
            <a:r>
              <a:rPr lang="en-US" sz="1600" dirty="0">
                <a:solidFill>
                  <a:srgbClr val="C00000"/>
                </a:solidFill>
                <a:latin typeface="Arial"/>
                <a:ea typeface="Tahoma"/>
                <a:cs typeface="DejaVu Sans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in our 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ea typeface="Tahoma"/>
                <a:cs typeface="DejaVu Sans"/>
              </a:rPr>
              <a:t>galaxy</a:t>
            </a:r>
            <a:r>
              <a:rPr lang="en-US" sz="1600" dirty="0">
                <a:solidFill>
                  <a:prstClr val="black"/>
                </a:solidFill>
                <a:latin typeface="Arial"/>
                <a:ea typeface="DejaVu Sans"/>
                <a:cs typeface="DejaVu Sans"/>
              </a:rPr>
              <a:t> </a:t>
            </a:r>
            <a:r>
              <a:rPr lang="en-US" sz="1600" dirty="0" smtClean="0">
                <a:solidFill>
                  <a:prstClr val="black"/>
                </a:solidFill>
                <a:latin typeface="Arial"/>
                <a:ea typeface="DejaVu Sans"/>
                <a:cs typeface="DejaVu Sans"/>
              </a:rPr>
              <a:t>(if one occurs)</a:t>
            </a:r>
            <a:endParaRPr lang="en-US" sz="1600"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0000"/>
                </a:solidFill>
                <a:ea typeface="Tahoma"/>
              </a:rPr>
              <a:t>Neutrino </a:t>
            </a:r>
            <a:r>
              <a:rPr lang="en-GB" dirty="0" err="1">
                <a:solidFill>
                  <a:srgbClr val="000000"/>
                </a:solidFill>
                <a:ea typeface="Tahoma"/>
              </a:rPr>
              <a:t>Astroparticle</a:t>
            </a:r>
            <a:r>
              <a:rPr lang="en-GB" dirty="0">
                <a:solidFill>
                  <a:srgbClr val="000000"/>
                </a:solidFill>
                <a:ea typeface="Tahoma"/>
              </a:rPr>
              <a:t> Physics:  S</a:t>
            </a:r>
            <a:r>
              <a:rPr lang="en-GB" dirty="0" smtClean="0">
                <a:solidFill>
                  <a:srgbClr val="000000"/>
                </a:solidFill>
                <a:ea typeface="Tahoma"/>
              </a:rPr>
              <a:t>cience goals  </a:t>
            </a:r>
            <a:r>
              <a:rPr lang="en-GB" dirty="0" smtClean="0">
                <a:solidFill>
                  <a:srgbClr val="0100ED"/>
                </a:solidFill>
                <a:ea typeface="Tahoma"/>
              </a:rPr>
              <a:t>(Sweden core activity)</a:t>
            </a:r>
            <a:endParaRPr lang="en-US" dirty="0">
              <a:solidFill>
                <a:srgbClr val="0100ED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97804" y="630908"/>
            <a:ext cx="8761485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83AB7BEB-BB17-410C-A235-2B7DA946F4FD}" type="slidenum">
              <a:rPr lang="en-GB" smtClean="0">
                <a:solidFill>
                  <a:prstClr val="black"/>
                </a:solidFill>
                <a:latin typeface="Arial"/>
                <a:ea typeface="DejaVu Sans"/>
                <a:cs typeface="DejaVu Sans"/>
              </a:rPr>
              <a:pPr algn="r"/>
              <a:t>3</a:t>
            </a:fld>
            <a:endParaRPr lang="en-GB"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4266086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265430"/>
            <a:ext cx="8839200" cy="137734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/>
              <a:t>Infrastructure Plans for Neutrino </a:t>
            </a:r>
            <a:r>
              <a:rPr lang="en-US" sz="2800" dirty="0" err="1"/>
              <a:t>Astroparticle</a:t>
            </a:r>
            <a:r>
              <a:rPr lang="en-US" sz="2800" dirty="0"/>
              <a:t> Physics</a:t>
            </a:r>
          </a:p>
          <a:p>
            <a:pPr marL="0" indent="0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dirty="0" smtClean="0"/>
              <a:t>UU and SU prioritized infrastructure proposal to RFI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279651" y="2120461"/>
            <a:ext cx="4075250" cy="38164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30" tIns="45715" rIns="91430" bIns="45715" rtlCol="0">
            <a:spAutoFit/>
          </a:bodyPr>
          <a:lstStyle/>
          <a:p>
            <a:pPr algn="ctr"/>
            <a:r>
              <a:rPr lang="en-US" sz="2400" dirty="0">
                <a:latin typeface="Avenir Book"/>
                <a:cs typeface="Avenir Book"/>
              </a:rPr>
              <a:t>The </a:t>
            </a:r>
            <a:r>
              <a:rPr lang="en-US" sz="2400" dirty="0" err="1">
                <a:latin typeface="Avenir Book"/>
                <a:cs typeface="Avenir Book"/>
              </a:rPr>
              <a:t>IceCube</a:t>
            </a:r>
            <a:r>
              <a:rPr lang="en-US" sz="2400" dirty="0">
                <a:latin typeface="Avenir Book"/>
                <a:cs typeface="Avenir Book"/>
              </a:rPr>
              <a:t> Upgrade</a:t>
            </a:r>
          </a:p>
          <a:p>
            <a:pPr algn="ctr"/>
            <a:endParaRPr lang="en-US" sz="2000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New Ice Drill</a:t>
            </a:r>
          </a:p>
          <a:p>
            <a:r>
              <a:rPr lang="en-US" dirty="0" smtClean="0">
                <a:latin typeface="Avenir Book"/>
                <a:cs typeface="Avenir Book"/>
              </a:rPr>
              <a:t>7 New Strings, new module designs</a:t>
            </a: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Upgrade detector calibration</a:t>
            </a:r>
          </a:p>
          <a:p>
            <a:r>
              <a:rPr lang="en-US" dirty="0" smtClean="0">
                <a:latin typeface="Avenir Book"/>
                <a:cs typeface="Avenir Book"/>
              </a:rPr>
              <a:t>-&gt; astrophysical neutrinos</a:t>
            </a:r>
          </a:p>
          <a:p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Lower energy threshold</a:t>
            </a:r>
          </a:p>
          <a:p>
            <a:r>
              <a:rPr lang="en-US" dirty="0" smtClean="0">
                <a:latin typeface="Avenir Book"/>
                <a:cs typeface="Avenir Book"/>
              </a:rPr>
              <a:t>-&gt; neutrino oscillation measurements</a:t>
            </a:r>
          </a:p>
          <a:p>
            <a:endParaRPr lang="en-US" dirty="0">
              <a:latin typeface="Avenir Book"/>
              <a:cs typeface="Avenir Book"/>
            </a:endParaRPr>
          </a:p>
          <a:p>
            <a:pPr algn="ctr"/>
            <a:r>
              <a:rPr lang="en-US" i="1" dirty="0" smtClean="0">
                <a:latin typeface="Avenir Book"/>
                <a:cs typeface="Avenir Book"/>
              </a:rPr>
              <a:t>Chad Finley’s talk</a:t>
            </a:r>
          </a:p>
          <a:p>
            <a:pPr algn="ctr"/>
            <a:r>
              <a:rPr lang="en-US" i="1" dirty="0" smtClean="0">
                <a:latin typeface="Avenir Book"/>
                <a:cs typeface="Avenir Book"/>
              </a:rPr>
              <a:t>at </a:t>
            </a:r>
            <a:r>
              <a:rPr lang="en-US" i="1" dirty="0" err="1" smtClean="0">
                <a:latin typeface="Avenir Book"/>
                <a:cs typeface="Avenir Book"/>
              </a:rPr>
              <a:t>Partikeldagarna</a:t>
            </a:r>
            <a:endParaRPr lang="en-US" i="1" dirty="0" smtClean="0">
              <a:latin typeface="Avenir Book"/>
              <a:cs typeface="Avenir Boo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43335" y="2144701"/>
            <a:ext cx="4075250" cy="3816430"/>
          </a:xfrm>
          <a:prstGeom prst="rect">
            <a:avLst/>
          </a:prstGeom>
          <a:solidFill>
            <a:srgbClr val="F2F2F2"/>
          </a:solidFill>
        </p:spPr>
        <p:txBody>
          <a:bodyPr wrap="square" lIns="91430" tIns="45715" rIns="91430" bIns="45715" rtlCol="0">
            <a:spAutoFit/>
          </a:bodyPr>
          <a:lstStyle/>
          <a:p>
            <a:pPr algn="ctr"/>
            <a:r>
              <a:rPr lang="en-US" sz="2400" dirty="0">
                <a:latin typeface="Avenir Book"/>
                <a:cs typeface="Avenir Book"/>
              </a:rPr>
              <a:t>The Radio Array</a:t>
            </a:r>
          </a:p>
          <a:p>
            <a:pPr algn="ctr"/>
            <a:endParaRPr lang="en-US" sz="2000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ARIANNA / ARA  -type surface array</a:t>
            </a: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Detect ultrahigh energy neutrinos</a:t>
            </a:r>
          </a:p>
          <a:p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-&gt; astrophysical flux at higher energy than </a:t>
            </a:r>
            <a:r>
              <a:rPr lang="en-US" dirty="0" err="1" smtClean="0">
                <a:latin typeface="Avenir Book"/>
                <a:cs typeface="Avenir Book"/>
              </a:rPr>
              <a:t>IceCube</a:t>
            </a:r>
            <a:endParaRPr lang="en-US" dirty="0" smtClean="0">
              <a:latin typeface="Avenir Book"/>
              <a:cs typeface="Avenir Book"/>
            </a:endParaRP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-&gt; </a:t>
            </a:r>
            <a:r>
              <a:rPr lang="en-US" dirty="0" err="1" smtClean="0">
                <a:latin typeface="Avenir Book"/>
                <a:cs typeface="Avenir Book"/>
              </a:rPr>
              <a:t>cosmogenic</a:t>
            </a:r>
            <a:r>
              <a:rPr lang="en-US" dirty="0" smtClean="0">
                <a:latin typeface="Avenir Book"/>
                <a:cs typeface="Avenir Book"/>
              </a:rPr>
              <a:t> neutrinos from GZK</a:t>
            </a:r>
            <a:endParaRPr lang="en-US" dirty="0">
              <a:latin typeface="Avenir Book"/>
              <a:cs typeface="Avenir Book"/>
            </a:endParaRPr>
          </a:p>
          <a:p>
            <a:endParaRPr lang="en-US" dirty="0" smtClean="0">
              <a:latin typeface="Avenir Book"/>
              <a:cs typeface="Avenir Book"/>
            </a:endParaRPr>
          </a:p>
          <a:p>
            <a:pPr algn="ctr"/>
            <a:r>
              <a:rPr lang="en-US" i="1" dirty="0" smtClean="0">
                <a:latin typeface="Avenir Book"/>
                <a:cs typeface="Avenir Book"/>
              </a:rPr>
              <a:t>Allan </a:t>
            </a:r>
            <a:r>
              <a:rPr lang="en-US" i="1" dirty="0" err="1" smtClean="0">
                <a:latin typeface="Avenir Book"/>
                <a:cs typeface="Avenir Book"/>
              </a:rPr>
              <a:t>Hallgren’s</a:t>
            </a:r>
            <a:r>
              <a:rPr lang="en-US" i="1" dirty="0" smtClean="0">
                <a:latin typeface="Avenir Book"/>
                <a:cs typeface="Avenir Book"/>
              </a:rPr>
              <a:t> talk</a:t>
            </a:r>
          </a:p>
          <a:p>
            <a:pPr algn="ctr"/>
            <a:r>
              <a:rPr lang="en-US" i="1" dirty="0" smtClean="0">
                <a:latin typeface="Avenir Book"/>
                <a:cs typeface="Avenir Book"/>
              </a:rPr>
              <a:t>at </a:t>
            </a:r>
            <a:r>
              <a:rPr lang="en-US" i="1" dirty="0" err="1" smtClean="0">
                <a:latin typeface="Avenir Book"/>
                <a:cs typeface="Avenir Book"/>
              </a:rPr>
              <a:t>Partikeldagarna</a:t>
            </a:r>
            <a:endParaRPr lang="en-US" i="1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491326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7803" y="98775"/>
            <a:ext cx="8761485" cy="435384"/>
          </a:xfrm>
        </p:spPr>
        <p:txBody>
          <a:bodyPr/>
          <a:lstStyle/>
          <a:p>
            <a:pPr algn="ctr"/>
            <a:r>
              <a:rPr lang="en-US" sz="2400" dirty="0" smtClean="0"/>
              <a:t>The </a:t>
            </a:r>
            <a:r>
              <a:rPr lang="en-US" sz="2400" dirty="0" err="1" smtClean="0"/>
              <a:t>IceCube</a:t>
            </a:r>
            <a:r>
              <a:rPr lang="en-US" sz="2400" dirty="0" smtClean="0"/>
              <a:t> Upgrade</a:t>
            </a:r>
            <a:endParaRPr lang="en-US" sz="2400" dirty="0"/>
          </a:p>
        </p:txBody>
      </p:sp>
      <p:pic>
        <p:nvPicPr>
          <p:cNvPr id="6" name="Content Placeholder 5" descr="Screen Shot 2017-11-04 at 5.38.47 PM.png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601" b="-9601"/>
          <a:stretch>
            <a:fillRect/>
          </a:stretch>
        </p:blipFill>
        <p:spPr>
          <a:xfrm>
            <a:off x="304800" y="342900"/>
            <a:ext cx="8839200" cy="6019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23479" y="5389165"/>
            <a:ext cx="1006551" cy="215444"/>
          </a:xfrm>
          <a:prstGeom prst="rect">
            <a:avLst/>
          </a:prstGeom>
          <a:solidFill>
            <a:srgbClr val="FFFFFF"/>
          </a:solidFill>
        </p:spPr>
        <p:txBody>
          <a:bodyPr wrap="square" lIns="91430" tIns="0" rIns="91430" bIns="0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Upgrade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83AB7BEB-BB17-410C-A235-2B7DA946F4FD}" type="slidenum">
              <a:rPr lang="en-GB" smtClean="0">
                <a:solidFill>
                  <a:prstClr val="black"/>
                </a:solidFill>
                <a:latin typeface="Arial"/>
                <a:ea typeface="DejaVu Sans"/>
                <a:cs typeface="DejaVu Sans"/>
              </a:rPr>
              <a:pPr algn="r"/>
              <a:t>5</a:t>
            </a:fld>
            <a:endParaRPr lang="en-GB"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920879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 (Digital Optical Module) – Upgrade Edition</a:t>
            </a:r>
            <a:endParaRPr lang="en-US" dirty="0"/>
          </a:p>
        </p:txBody>
      </p:sp>
      <p:pic>
        <p:nvPicPr>
          <p:cNvPr id="6" name="Content Placeholder 5" descr="Screen Shot 2017-11-05 at 7.25.30 PM.png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590" b="-31590"/>
          <a:stretch>
            <a:fillRect/>
          </a:stretch>
        </p:blipFill>
        <p:spPr>
          <a:xfrm>
            <a:off x="152400" y="533400"/>
            <a:ext cx="6524264" cy="4443249"/>
          </a:xfrm>
          <a:prstGeom prst="rect">
            <a:avLst/>
          </a:prstGeom>
        </p:spPr>
      </p:pic>
      <p:pic>
        <p:nvPicPr>
          <p:cNvPr id="7" name="Picture 6" descr="Screen Shot 2017-09-27 at 11.46.1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98274"/>
            <a:ext cx="1770200" cy="171709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67957" y="1353202"/>
            <a:ext cx="1210693" cy="2730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2400" y="3715369"/>
            <a:ext cx="1669664" cy="5341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02653" y="1304364"/>
            <a:ext cx="6486365" cy="369332"/>
          </a:xfrm>
          <a:prstGeom prst="rect">
            <a:avLst/>
          </a:prstGeom>
          <a:solidFill>
            <a:srgbClr val="FFFFFF"/>
          </a:solidFill>
        </p:spPr>
        <p:txBody>
          <a:bodyPr wrap="none" lIns="91430" tIns="45715" rIns="91430" bIns="45715" rtlCol="0">
            <a:spAutoFit/>
          </a:bodyPr>
          <a:lstStyle/>
          <a:p>
            <a:r>
              <a:rPr lang="en-US" dirty="0" err="1" smtClean="0">
                <a:latin typeface="Avenir Book"/>
                <a:cs typeface="Avenir Book"/>
              </a:rPr>
              <a:t>IceCube</a:t>
            </a:r>
            <a:r>
              <a:rPr lang="en-US" dirty="0" smtClean="0">
                <a:latin typeface="Avenir Book"/>
                <a:cs typeface="Avenir Book"/>
              </a:rPr>
              <a:t> DOM           D-Egg                 </a:t>
            </a:r>
            <a:r>
              <a:rPr lang="en-US" dirty="0" err="1" smtClean="0">
                <a:latin typeface="Avenir Book"/>
                <a:cs typeface="Avenir Book"/>
              </a:rPr>
              <a:t>mDOM</a:t>
            </a:r>
            <a:r>
              <a:rPr lang="en-US" dirty="0" smtClean="0">
                <a:latin typeface="Avenir Book"/>
                <a:cs typeface="Avenir Book"/>
              </a:rPr>
              <a:t>               WOM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70475" y="4249527"/>
            <a:ext cx="1817730" cy="1477328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4π sensitivity</a:t>
            </a: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Compact diam.</a:t>
            </a:r>
          </a:p>
          <a:p>
            <a:r>
              <a:rPr lang="en-US" dirty="0" smtClean="0">
                <a:latin typeface="Avenir Book"/>
                <a:cs typeface="Avenir Book"/>
              </a:rPr>
              <a:t>reduces drilling</a:t>
            </a:r>
          </a:p>
          <a:p>
            <a:r>
              <a:rPr lang="en-US" dirty="0" smtClean="0">
                <a:latin typeface="Avenir Book"/>
                <a:cs typeface="Avenir Book"/>
              </a:rPr>
              <a:t>costs</a:t>
            </a:r>
            <a:endParaRPr lang="en-US" dirty="0">
              <a:latin typeface="Avenir Book"/>
              <a:cs typeface="Avenir Book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377" y="4258134"/>
            <a:ext cx="1762223" cy="1477328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5 160 currently</a:t>
            </a:r>
          </a:p>
          <a:p>
            <a:r>
              <a:rPr lang="en-US" dirty="0" smtClean="0">
                <a:latin typeface="Avenir Book"/>
                <a:cs typeface="Avenir Book"/>
              </a:rPr>
              <a:t>operating in IC</a:t>
            </a:r>
          </a:p>
          <a:p>
            <a:r>
              <a:rPr lang="en-US" dirty="0" smtClean="0">
                <a:latin typeface="Avenir Book"/>
                <a:cs typeface="Avenir Book"/>
              </a:rPr>
              <a:t> </a:t>
            </a:r>
          </a:p>
          <a:p>
            <a:r>
              <a:rPr lang="en-US" dirty="0" smtClean="0">
                <a:latin typeface="Avenir Book"/>
                <a:cs typeface="Avenir Book"/>
              </a:rPr>
              <a:t>(20% built in  Sweden)</a:t>
            </a:r>
            <a:endParaRPr lang="en-US" dirty="0">
              <a:latin typeface="Avenir Book"/>
              <a:cs typeface="Avenir Book"/>
            </a:endParaRPr>
          </a:p>
        </p:txBody>
      </p:sp>
      <p:pic>
        <p:nvPicPr>
          <p:cNvPr id="13" name="Picture 12" descr="Screen Shot 2017-11-05 at 7.37.0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022" y="1024743"/>
            <a:ext cx="2541179" cy="3798722"/>
          </a:xfrm>
          <a:prstGeom prst="rect">
            <a:avLst/>
          </a:prstGeom>
        </p:spPr>
      </p:pic>
      <p:pic>
        <p:nvPicPr>
          <p:cNvPr id="3" name="Picture 2" descr="Screen Shot 2017-11-05 at 7.45.06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256" y="1024743"/>
            <a:ext cx="3712744" cy="356570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399200" y="5201469"/>
            <a:ext cx="2456409" cy="1015663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n-US" sz="2000" dirty="0">
                <a:latin typeface="Avenir Book"/>
                <a:cs typeface="Avenir Book"/>
              </a:rPr>
              <a:t>LED flashers in all directions for precision calibration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7037881" y="3437010"/>
            <a:ext cx="302955" cy="1666076"/>
          </a:xfrm>
          <a:prstGeom prst="straightConnector1">
            <a:avLst/>
          </a:prstGeom>
          <a:ln w="31750">
            <a:solidFill>
              <a:srgbClr val="FF0003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928029" y="4249528"/>
            <a:ext cx="1909682" cy="1754327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4π sensitivity</a:t>
            </a:r>
          </a:p>
          <a:p>
            <a:endParaRPr lang="en-US" dirty="0" smtClean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Directionality</a:t>
            </a:r>
          </a:p>
          <a:p>
            <a:r>
              <a:rPr lang="en-US" dirty="0" smtClean="0">
                <a:latin typeface="Avenir Book"/>
                <a:cs typeface="Avenir Book"/>
              </a:rPr>
              <a:t> </a:t>
            </a:r>
          </a:p>
          <a:p>
            <a:r>
              <a:rPr lang="en-US" dirty="0">
                <a:latin typeface="Avenir Book"/>
                <a:cs typeface="Avenir Book"/>
              </a:rPr>
              <a:t>L</a:t>
            </a:r>
            <a:r>
              <a:rPr lang="en-US" dirty="0" smtClean="0">
                <a:latin typeface="Avenir Book"/>
                <a:cs typeface="Avenir Book"/>
              </a:rPr>
              <a:t>ow noise via coincidence req.</a:t>
            </a:r>
          </a:p>
        </p:txBody>
      </p:sp>
      <p:sp>
        <p:nvSpPr>
          <p:cNvPr id="22" name="Title 2"/>
          <p:cNvSpPr txBox="1">
            <a:spLocks/>
          </p:cNvSpPr>
          <p:nvPr/>
        </p:nvSpPr>
        <p:spPr>
          <a:xfrm>
            <a:off x="197803" y="98775"/>
            <a:ext cx="8761485" cy="435384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l">
              <a:defRPr/>
            </a:lvl1pPr>
          </a:lstStyle>
          <a:p>
            <a:pPr algn="ctr"/>
            <a:r>
              <a:rPr lang="en-US" sz="2400" dirty="0" smtClean="0">
                <a:latin typeface="Century Gothic"/>
                <a:cs typeface="Century Gothic"/>
              </a:rPr>
              <a:t>The </a:t>
            </a:r>
            <a:r>
              <a:rPr lang="en-US" sz="2400" dirty="0" err="1" smtClean="0">
                <a:latin typeface="Century Gothic"/>
                <a:cs typeface="Century Gothic"/>
              </a:rPr>
              <a:t>IceCube</a:t>
            </a:r>
            <a:r>
              <a:rPr lang="en-US" sz="2400" dirty="0" smtClean="0">
                <a:latin typeface="Century Gothic"/>
                <a:cs typeface="Century Gothic"/>
              </a:rPr>
              <a:t> Upgrade</a:t>
            </a:r>
            <a:endParaRPr lang="en-US" sz="24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03869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8-03-12 at 6.17.1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95" y="242430"/>
            <a:ext cx="8906609" cy="647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626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8-03-12 at 6.21.1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1272"/>
            <a:ext cx="9144000" cy="4246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707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European </a:t>
            </a:r>
            <a:r>
              <a:rPr lang="en-US" dirty="0"/>
              <a:t>Strategy for Particle Physics </a:t>
            </a:r>
            <a:r>
              <a:rPr lang="en-US" dirty="0" smtClean="0"/>
              <a:t>(</a:t>
            </a:r>
            <a:r>
              <a:rPr lang="en-US" dirty="0"/>
              <a:t>2006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Addressed </a:t>
            </a:r>
            <a:r>
              <a:rPr lang="en-US" dirty="0"/>
              <a:t>under </a:t>
            </a:r>
            <a:r>
              <a:rPr lang="en-US" dirty="0" smtClean="0"/>
              <a:t>“non</a:t>
            </a:r>
            <a:r>
              <a:rPr lang="en-US" dirty="0"/>
              <a:t>-accelerator based particle </a:t>
            </a:r>
            <a:r>
              <a:rPr lang="en-US" dirty="0" smtClean="0"/>
              <a:t>physics”</a:t>
            </a:r>
          </a:p>
          <a:p>
            <a:pPr marL="0" indent="0">
              <a:buNone/>
            </a:pPr>
            <a:r>
              <a:rPr lang="en-US" sz="1800" dirty="0"/>
              <a:t>“A range of very important non-accelerator experiments take place at the overlap between particle and </a:t>
            </a:r>
            <a:r>
              <a:rPr lang="en-US" sz="1800" dirty="0" err="1"/>
              <a:t>astroparticle</a:t>
            </a:r>
            <a:r>
              <a:rPr lang="en-US" sz="1800" dirty="0"/>
              <a:t> physics exploring otherwise inaccessible phenomena; </a:t>
            </a:r>
          </a:p>
          <a:p>
            <a:pPr marL="0" indent="0">
              <a:buNone/>
            </a:pPr>
            <a:r>
              <a:rPr lang="en-US" sz="1800" i="1" dirty="0">
                <a:solidFill>
                  <a:srgbClr val="C0504D"/>
                </a:solidFill>
              </a:rPr>
              <a:t>Council will seek to work with </a:t>
            </a:r>
            <a:r>
              <a:rPr lang="en-US" sz="1800" i="1" dirty="0" err="1">
                <a:solidFill>
                  <a:srgbClr val="C0504D"/>
                </a:solidFill>
              </a:rPr>
              <a:t>ApPEC</a:t>
            </a:r>
            <a:r>
              <a:rPr lang="en-US" sz="1800" i="1" dirty="0">
                <a:solidFill>
                  <a:srgbClr val="C0504D"/>
                </a:solidFill>
              </a:rPr>
              <a:t> to develop a coordinated strategy in these areas of mutual interest.</a:t>
            </a:r>
            <a:r>
              <a:rPr lang="en-US" sz="1800" i="1" dirty="0"/>
              <a:t>”</a:t>
            </a:r>
          </a:p>
          <a:p>
            <a:pPr marL="0" indent="0">
              <a:buNone/>
            </a:pPr>
            <a:endParaRPr lang="en-US" sz="1800" i="1" dirty="0"/>
          </a:p>
          <a:p>
            <a:pPr marL="0" indent="0">
              <a:buNone/>
            </a:pPr>
            <a:r>
              <a:rPr lang="en-US" dirty="0"/>
              <a:t>From the update </a:t>
            </a:r>
            <a:r>
              <a:rPr lang="en-US" dirty="0" smtClean="0"/>
              <a:t>(2013):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“A range of important non-accelerator experiments take place at the overlap of particle and </a:t>
            </a:r>
            <a:r>
              <a:rPr lang="en-US" sz="1800" dirty="0" err="1"/>
              <a:t>astroparticle</a:t>
            </a:r>
            <a:r>
              <a:rPr lang="en-US" sz="1800" dirty="0"/>
              <a:t> physics, such as searches for proton decay, </a:t>
            </a:r>
            <a:r>
              <a:rPr lang="en-US" sz="1800" dirty="0" err="1"/>
              <a:t>neutrinoless</a:t>
            </a:r>
            <a:r>
              <a:rPr lang="en-US" sz="1800" dirty="0"/>
              <a:t> double beta decay and dark matter, and the study of high-energy cosmic-rays. These experiments address fundamental questions beyond the Standard Model of particle physics. The exchange of information between CERN and </a:t>
            </a:r>
            <a:r>
              <a:rPr lang="en-US" sz="1800" dirty="0" err="1"/>
              <a:t>ApPEC</a:t>
            </a:r>
            <a:r>
              <a:rPr lang="en-US" sz="1800" dirty="0"/>
              <a:t> has progressed since 2006. </a:t>
            </a:r>
          </a:p>
          <a:p>
            <a:pPr marL="0" indent="0">
              <a:buNone/>
            </a:pPr>
            <a:r>
              <a:rPr lang="en-US" sz="1800" i="1" dirty="0">
                <a:solidFill>
                  <a:srgbClr val="C0504D"/>
                </a:solidFill>
              </a:rPr>
              <a:t>In the coming years, CERN should seek a closer collaboration with </a:t>
            </a:r>
            <a:r>
              <a:rPr lang="en-US" sz="1800" i="1" dirty="0" err="1">
                <a:solidFill>
                  <a:srgbClr val="C0504D"/>
                </a:solidFill>
              </a:rPr>
              <a:t>ApPEC</a:t>
            </a:r>
            <a:r>
              <a:rPr lang="en-US" sz="1800" i="1" dirty="0">
                <a:solidFill>
                  <a:srgbClr val="C0504D"/>
                </a:solidFill>
              </a:rPr>
              <a:t> on detector R&amp;D with a view to maintaining the community’s capability for unique projects in this field.</a:t>
            </a:r>
            <a:r>
              <a:rPr lang="en-US" sz="1800" i="1" dirty="0"/>
              <a:t>”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F71F1-AC7C-5841-8A8B-CD25402FD2D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917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bg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52363</TotalTime>
  <Words>668</Words>
  <Application>Microsoft Macintosh PowerPoint</Application>
  <PresentationFormat>On-screen Show (4:3)</PresentationFormat>
  <Paragraphs>124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1_Office Theme</vt:lpstr>
      <vt:lpstr>Neutrino Astroparticle Physics</vt:lpstr>
      <vt:lpstr>IceCube Neutrino Observatory</vt:lpstr>
      <vt:lpstr>Neutrino Astroparticle Physics:  Science goals  (Sweden core activity)</vt:lpstr>
      <vt:lpstr>PowerPoint Presentation</vt:lpstr>
      <vt:lpstr>The IceCube Upgrade</vt:lpstr>
      <vt:lpstr>DOM (Digital Optical Module) – Upgrade Edition</vt:lpstr>
      <vt:lpstr>PowerPoint Presentation</vt:lpstr>
      <vt:lpstr>PowerPoint Presentation</vt:lpstr>
      <vt:lpstr>European Strategy for Particle Physics (2006)</vt:lpstr>
      <vt:lpstr>APPEC Roadmap</vt:lpstr>
      <vt:lpstr>APPEC Roadmap</vt:lpstr>
    </vt:vector>
  </TitlesOfParts>
  <Company>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Title For New Talk</dc:title>
  <dc:creator>c</dc:creator>
  <cp:lastModifiedBy>Olga Botner</cp:lastModifiedBy>
  <cp:revision>532</cp:revision>
  <cp:lastPrinted>2013-09-10T22:52:28Z</cp:lastPrinted>
  <dcterms:created xsi:type="dcterms:W3CDTF">2014-09-27T10:18:55Z</dcterms:created>
  <dcterms:modified xsi:type="dcterms:W3CDTF">2018-03-13T12:58:11Z</dcterms:modified>
</cp:coreProperties>
</file>