
<file path=[Content_Types].xml><?xml version="1.0" encoding="utf-8"?>
<Types xmlns="http://schemas.openxmlformats.org/package/2006/content-types">
  <Default Extension="png" ContentType="image/png"/>
  <Default Extension="emf" ContentType="image/x-emf"/>
  <Default Extension="mov" ContentType="video/quicktime"/>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 id="2147483787" r:id="rId2"/>
    <p:sldMasterId id="2147483762" r:id="rId3"/>
    <p:sldMasterId id="2147483726" r:id="rId4"/>
    <p:sldMasterId id="2147483738" r:id="rId5"/>
    <p:sldMasterId id="2147483750" r:id="rId6"/>
    <p:sldMasterId id="2147483714" r:id="rId7"/>
    <p:sldMasterId id="2147483775" r:id="rId8"/>
  </p:sldMasterIdLst>
  <p:notesMasterIdLst>
    <p:notesMasterId r:id="rId45"/>
  </p:notesMasterIdLst>
  <p:sldIdLst>
    <p:sldId id="256" r:id="rId9"/>
    <p:sldId id="451" r:id="rId10"/>
    <p:sldId id="452" r:id="rId11"/>
    <p:sldId id="453" r:id="rId12"/>
    <p:sldId id="454" r:id="rId13"/>
    <p:sldId id="463" r:id="rId14"/>
    <p:sldId id="464" r:id="rId15"/>
    <p:sldId id="462" r:id="rId16"/>
    <p:sldId id="519" r:id="rId17"/>
    <p:sldId id="465" r:id="rId18"/>
    <p:sldId id="466" r:id="rId19"/>
    <p:sldId id="467" r:id="rId20"/>
    <p:sldId id="469" r:id="rId21"/>
    <p:sldId id="446" r:id="rId22"/>
    <p:sldId id="447" r:id="rId23"/>
    <p:sldId id="448" r:id="rId24"/>
    <p:sldId id="438" r:id="rId25"/>
    <p:sldId id="520" r:id="rId26"/>
    <p:sldId id="475" r:id="rId27"/>
    <p:sldId id="432" r:id="rId28"/>
    <p:sldId id="473" r:id="rId29"/>
    <p:sldId id="433" r:id="rId30"/>
    <p:sldId id="434" r:id="rId31"/>
    <p:sldId id="436" r:id="rId32"/>
    <p:sldId id="521" r:id="rId33"/>
    <p:sldId id="437" r:id="rId34"/>
    <p:sldId id="269" r:id="rId35"/>
    <p:sldId id="503" r:id="rId36"/>
    <p:sldId id="505" r:id="rId37"/>
    <p:sldId id="506" r:id="rId38"/>
    <p:sldId id="507" r:id="rId39"/>
    <p:sldId id="514" r:id="rId40"/>
    <p:sldId id="515" r:id="rId41"/>
    <p:sldId id="510" r:id="rId42"/>
    <p:sldId id="511" r:id="rId43"/>
    <p:sldId id="51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B6F4067B-0CA8-4EDA-99B3-CF667BA92352}">
          <p14:sldIdLst>
            <p14:sldId id="256"/>
            <p14:sldId id="451"/>
            <p14:sldId id="452"/>
            <p14:sldId id="453"/>
            <p14:sldId id="454"/>
            <p14:sldId id="463"/>
            <p14:sldId id="464"/>
            <p14:sldId id="462"/>
            <p14:sldId id="519"/>
            <p14:sldId id="465"/>
            <p14:sldId id="466"/>
            <p14:sldId id="467"/>
            <p14:sldId id="469"/>
            <p14:sldId id="446"/>
            <p14:sldId id="447"/>
            <p14:sldId id="448"/>
            <p14:sldId id="438"/>
            <p14:sldId id="520"/>
            <p14:sldId id="475"/>
            <p14:sldId id="432"/>
            <p14:sldId id="473"/>
            <p14:sldId id="433"/>
            <p14:sldId id="434"/>
            <p14:sldId id="436"/>
            <p14:sldId id="521"/>
            <p14:sldId id="437"/>
            <p14:sldId id="269"/>
            <p14:sldId id="503"/>
            <p14:sldId id="505"/>
            <p14:sldId id="506"/>
            <p14:sldId id="507"/>
            <p14:sldId id="514"/>
            <p14:sldId id="515"/>
            <p14:sldId id="510"/>
            <p14:sldId id="511"/>
            <p14:sldId id="51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9D1B"/>
    <a:srgbClr val="CC009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14" autoAdjust="0"/>
    <p:restoredTop sz="83166" autoAdjust="0"/>
  </p:normalViewPr>
  <p:slideViewPr>
    <p:cSldViewPr snapToGrid="0">
      <p:cViewPr>
        <p:scale>
          <a:sx n="97" d="100"/>
          <a:sy n="97" d="100"/>
        </p:scale>
        <p:origin x="36" y="36"/>
      </p:cViewPr>
      <p:guideLst/>
    </p:cSldViewPr>
  </p:slideViewPr>
  <p:notesTextViewPr>
    <p:cViewPr>
      <p:scale>
        <a:sx n="1" d="1"/>
        <a:sy n="1" d="1"/>
      </p:scale>
      <p:origin x="0" y="0"/>
    </p:cViewPr>
  </p:notesTextViewPr>
  <p:sorterViewPr>
    <p:cViewPr>
      <p:scale>
        <a:sx n="125" d="100"/>
        <a:sy n="125" d="100"/>
      </p:scale>
      <p:origin x="0" y="-3402"/>
    </p:cViewPr>
  </p:sorterViewPr>
  <p:notesViewPr>
    <p:cSldViewPr snapToGrid="0">
      <p:cViewPr varScale="1">
        <p:scale>
          <a:sx n="97" d="100"/>
          <a:sy n="97" d="100"/>
        </p:scale>
        <p:origin x="2763"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presProps" Target="presProps.xml"/><Relationship Id="rId20" Type="http://schemas.openxmlformats.org/officeDocument/2006/relationships/slide" Target="slides/slide12.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6EE63757-6B1E-434E-B7E5-66D7EA7F3429}" type="datetimeFigureOut">
              <a:rPr kumimoji="1" lang="ja-JP" altLang="en-US" smtClean="0"/>
              <a:t>2025/9/11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12ABE2-44E1-4C3C-8749-66F01E3E1727}" type="slidenum">
              <a:rPr kumimoji="1" lang="ja-JP" altLang="en-US" smtClean="0"/>
              <a:t>‹#›</a:t>
            </a:fld>
            <a:endParaRPr kumimoji="1" lang="ja-JP" altLang="en-US"/>
          </a:p>
        </p:txBody>
      </p:sp>
    </p:spTree>
    <p:extLst>
      <p:ext uri="{BB962C8B-B14F-4D97-AF65-F5344CB8AC3E}">
        <p14:creationId xmlns:p14="http://schemas.microsoft.com/office/powerpoint/2010/main" val="9242402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a:t>
            </a:fld>
            <a:endParaRPr kumimoji="1" lang="ja-JP" altLang="en-US"/>
          </a:p>
        </p:txBody>
      </p:sp>
    </p:spTree>
    <p:extLst>
      <p:ext uri="{BB962C8B-B14F-4D97-AF65-F5344CB8AC3E}">
        <p14:creationId xmlns:p14="http://schemas.microsoft.com/office/powerpoint/2010/main" val="2375242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11</a:t>
            </a:fld>
            <a:endParaRPr kumimoji="1" lang="ja-JP" altLang="en-US"/>
          </a:p>
        </p:txBody>
      </p:sp>
    </p:spTree>
    <p:extLst>
      <p:ext uri="{BB962C8B-B14F-4D97-AF65-F5344CB8AC3E}">
        <p14:creationId xmlns:p14="http://schemas.microsoft.com/office/powerpoint/2010/main" val="116488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12</a:t>
            </a:fld>
            <a:endParaRPr kumimoji="1" lang="ja-JP" altLang="en-US"/>
          </a:p>
        </p:txBody>
      </p:sp>
    </p:spTree>
    <p:extLst>
      <p:ext uri="{BB962C8B-B14F-4D97-AF65-F5344CB8AC3E}">
        <p14:creationId xmlns:p14="http://schemas.microsoft.com/office/powerpoint/2010/main" val="2794716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13</a:t>
            </a:fld>
            <a:endParaRPr kumimoji="1" lang="ja-JP" altLang="en-US"/>
          </a:p>
        </p:txBody>
      </p:sp>
    </p:spTree>
    <p:extLst>
      <p:ext uri="{BB962C8B-B14F-4D97-AF65-F5344CB8AC3E}">
        <p14:creationId xmlns:p14="http://schemas.microsoft.com/office/powerpoint/2010/main" val="3481937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study subhalo evolution inside Milky Way like hosts. </a:t>
            </a:r>
          </a:p>
          <a:p>
            <a:r>
              <a:rPr lang="en-US" altLang="ja-JP" dirty="0"/>
              <a:t>Large scale success of CDM is known. Small scale issues remain. </a:t>
            </a:r>
          </a:p>
          <a:p>
            <a:r>
              <a:rPr lang="en-US" altLang="ja-JP" dirty="0" err="1"/>
              <a:t>Subhaloes</a:t>
            </a:r>
            <a:r>
              <a:rPr lang="en-US" altLang="ja-JP" dirty="0"/>
              <a:t> provide a clean dynamical probe. We use Phi 4096. </a:t>
            </a:r>
          </a:p>
          <a:p>
            <a:r>
              <a:rPr lang="en-US" altLang="ja-JP" dirty="0"/>
              <a:t>It gives very fine mass resolution. We select twenty seven hosts. </a:t>
            </a:r>
          </a:p>
          <a:p>
            <a:r>
              <a:rPr lang="en-US" altLang="ja-JP" dirty="0"/>
              <a:t>We track more than one point six million </a:t>
            </a:r>
            <a:r>
              <a:rPr lang="en-US" altLang="ja-JP" dirty="0" err="1"/>
              <a:t>subhaloes</a:t>
            </a:r>
            <a:r>
              <a:rPr lang="en-US" altLang="ja-JP" dirty="0"/>
              <a:t>. We fit each mass history. We derive orbital elements. </a:t>
            </a:r>
          </a:p>
          <a:p>
            <a:r>
              <a:rPr lang="en-US" altLang="ja-JP" dirty="0"/>
              <a:t>We compare with Gaia data. We find two phases. Accretion dominates early. Stripping dominates late. </a:t>
            </a:r>
          </a:p>
          <a:p>
            <a:r>
              <a:rPr lang="en-US" altLang="ja-JP" dirty="0"/>
              <a:t>The transition is near redshift one. Smaller systems peak earlier. </a:t>
            </a:r>
          </a:p>
          <a:p>
            <a:r>
              <a:rPr lang="en-US" altLang="ja-JP" dirty="0"/>
              <a:t>Most </a:t>
            </a:r>
            <a:r>
              <a:rPr lang="en-US" altLang="ja-JP" dirty="0" err="1"/>
              <a:t>subhaloes</a:t>
            </a:r>
            <a:r>
              <a:rPr lang="en-US" altLang="ja-JP" dirty="0"/>
              <a:t> lose mass overall.</a:t>
            </a:r>
          </a:p>
          <a:p>
            <a:endParaRPr kumimoji="1" lang="ja-JP" alt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14</a:t>
            </a:fld>
            <a:endParaRPr kumimoji="1" lang="ja-JP" altLang="en-US"/>
          </a:p>
        </p:txBody>
      </p:sp>
    </p:spTree>
    <p:extLst>
      <p:ext uri="{BB962C8B-B14F-4D97-AF65-F5344CB8AC3E}">
        <p14:creationId xmlns:p14="http://schemas.microsoft.com/office/powerpoint/2010/main" val="3166790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This Figure shows mass evolution of the most massive progenitors. </a:t>
            </a:r>
          </a:p>
          <a:p>
            <a:r>
              <a:rPr lang="en-US" altLang="ja-JP" dirty="0"/>
              <a:t>We </a:t>
            </a:r>
            <a:r>
              <a:rPr lang="en-US" altLang="ja-JP" dirty="0" err="1"/>
              <a:t>normalise</a:t>
            </a:r>
            <a:r>
              <a:rPr lang="en-US" altLang="ja-JP" dirty="0"/>
              <a:t> by present mass. </a:t>
            </a:r>
          </a:p>
          <a:p>
            <a:r>
              <a:rPr lang="en-US" altLang="ja-JP" dirty="0"/>
              <a:t>The median rises at early times. </a:t>
            </a:r>
          </a:p>
          <a:p>
            <a:r>
              <a:rPr lang="en-US" altLang="ja-JP" dirty="0"/>
              <a:t>Then it declines after the peak. </a:t>
            </a:r>
          </a:p>
          <a:p>
            <a:r>
              <a:rPr lang="en-US" altLang="ja-JP" dirty="0"/>
              <a:t>This is the signature of tidal stripping. </a:t>
            </a:r>
          </a:p>
          <a:p>
            <a:r>
              <a:rPr lang="en-US" altLang="ja-JP" dirty="0"/>
              <a:t>The transition occurs near redshift one. </a:t>
            </a:r>
          </a:p>
          <a:p>
            <a:r>
              <a:rPr lang="en-US" altLang="ja-JP" dirty="0"/>
              <a:t>Low mass </a:t>
            </a:r>
            <a:r>
              <a:rPr lang="en-US" altLang="ja-JP" dirty="0" err="1"/>
              <a:t>subhaloes</a:t>
            </a:r>
            <a:r>
              <a:rPr lang="en-US" altLang="ja-JP" dirty="0"/>
              <a:t> reach the peak earlier. </a:t>
            </a:r>
          </a:p>
          <a:p>
            <a:r>
              <a:rPr lang="en-US" altLang="ja-JP" dirty="0"/>
              <a:t>High mass </a:t>
            </a:r>
            <a:r>
              <a:rPr lang="en-US" altLang="ja-JP" dirty="0" err="1"/>
              <a:t>subhaloes</a:t>
            </a:r>
            <a:r>
              <a:rPr lang="en-US" altLang="ja-JP" dirty="0"/>
              <a:t> peak later. Resolution limits are shown. </a:t>
            </a:r>
          </a:p>
          <a:p>
            <a:r>
              <a:rPr lang="en-US" altLang="ja-JP" dirty="0"/>
              <a:t>We trust results above ten to the seven in h inverse solar masses. </a:t>
            </a:r>
          </a:p>
          <a:p>
            <a:r>
              <a:rPr lang="en-US" altLang="ja-JP" dirty="0"/>
              <a:t>The message is simple. Two phases are present in almost all cases.</a:t>
            </a:r>
          </a:p>
          <a:p>
            <a:endParaRPr lang="en-US" altLang="ja-JP" dirty="0"/>
          </a:p>
          <a:p>
            <a:r>
              <a:rPr lang="en-US" altLang="ja-JP" dirty="0"/>
              <a:t>We study subhalo evolution inside Milky Way like hosts. Large scale success of CDM is known. Small scale issues remain. </a:t>
            </a:r>
            <a:r>
              <a:rPr lang="en-US" altLang="ja-JP" dirty="0" err="1"/>
              <a:t>Subhaloes</a:t>
            </a:r>
            <a:r>
              <a:rPr lang="en-US" altLang="ja-JP" dirty="0"/>
              <a:t> provide a clean dynamical probe. We use Phi 4096. It gives very fine mass resolution. We select twenty seven hosts. We track more than one point six million </a:t>
            </a:r>
            <a:r>
              <a:rPr lang="en-US" altLang="ja-JP" dirty="0" err="1"/>
              <a:t>subhaloes</a:t>
            </a:r>
            <a:r>
              <a:rPr lang="en-US" altLang="ja-JP" dirty="0"/>
              <a:t>. </a:t>
            </a:r>
          </a:p>
          <a:p>
            <a:r>
              <a:rPr lang="en-US" altLang="ja-JP" dirty="0"/>
              <a:t>We fit each mass history. We derive orbital elements. We compare with Gaia data. We find two phases. Accretion dominates early. </a:t>
            </a:r>
          </a:p>
          <a:p>
            <a:r>
              <a:rPr lang="en-US" altLang="ja-JP" dirty="0"/>
              <a:t>Stripping dominates late. The transition is near redshift one. Smaller systems peak earlier. Most </a:t>
            </a:r>
            <a:r>
              <a:rPr lang="en-US" altLang="ja-JP" dirty="0" err="1"/>
              <a:t>subhaloes</a:t>
            </a:r>
            <a:r>
              <a:rPr lang="en-US" altLang="ja-JP" dirty="0"/>
              <a:t> lose mass overall.</a:t>
            </a:r>
          </a:p>
          <a:p>
            <a:endParaRPr kumimoji="1" lang="ja-JP" altLang="en-US" dirty="0"/>
          </a:p>
          <a:p>
            <a:endParaRPr lang="en-US" altLang="ja-JP"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15</a:t>
            </a:fld>
            <a:endParaRPr kumimoji="1" lang="ja-JP" altLang="en-US"/>
          </a:p>
        </p:txBody>
      </p:sp>
    </p:spTree>
    <p:extLst>
      <p:ext uri="{BB962C8B-B14F-4D97-AF65-F5344CB8AC3E}">
        <p14:creationId xmlns:p14="http://schemas.microsoft.com/office/powerpoint/2010/main" val="4154835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We classify each mass history with the McBride two parameter model.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Types are set by beta minus gamma. Type four dominates.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 This type shows a late time plateau.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This is a clear sign of stripping.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Type two is almost absent. The stripping phase starts late as the host potential deepens.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Thus growth does not keep rising exponentially. </a:t>
            </a:r>
            <a:r>
              <a:rPr lang="en-US" altLang="ja-JP" dirty="0" err="1"/>
              <a:t>Subhaloes</a:t>
            </a:r>
            <a:r>
              <a:rPr lang="en-US" altLang="ja-JP" dirty="0"/>
              <a:t> lose their outer parts first.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Tracks in Vmax and </a:t>
            </a:r>
            <a:r>
              <a:rPr lang="en-US" altLang="ja-JP" dirty="0" err="1"/>
              <a:t>rmax</a:t>
            </a:r>
            <a:r>
              <a:rPr lang="en-US" altLang="ja-JP" dirty="0"/>
              <a:t> retreat at late times. At present the cores look like early progenitors.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16</a:t>
            </a:fld>
            <a:endParaRPr kumimoji="1" lang="ja-JP" altLang="en-US"/>
          </a:p>
        </p:txBody>
      </p:sp>
    </p:spTree>
    <p:extLst>
      <p:ext uri="{BB962C8B-B14F-4D97-AF65-F5344CB8AC3E}">
        <p14:creationId xmlns:p14="http://schemas.microsoft.com/office/powerpoint/2010/main" val="721162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So far, studies show that the orbital eccentricity of sub-galactic dark matter halos is radially biased, compared to the overall subhalo population.</a:t>
            </a:r>
          </a:p>
          <a:p>
            <a:r>
              <a:rPr lang="en-US" altLang="ja-JP" dirty="0"/>
              <a:t>High-resolution cosmological N-body simulations indicate that thousands of subhalos have penetrated the central 10 kiloparsecs of Milky Way-sized halos.</a:t>
            </a:r>
          </a:p>
          <a:p>
            <a:r>
              <a:rPr lang="en-US" altLang="ja-JP" dirty="0"/>
              <a:t>From this, the average merger rate over cosmic time is estimated to be about one per hundred million years for each halo.</a:t>
            </a:r>
          </a:p>
          <a:p>
            <a:br>
              <a:rPr kumimoji="1" lang="en-US" altLang="ja-JP" dirty="0"/>
            </a:br>
            <a:br>
              <a:rPr kumimoji="1" lang="en-US" altLang="ja-JP" dirty="0"/>
            </a:br>
            <a:r>
              <a:rPr kumimoji="1" lang="en-US" altLang="ja-JP" dirty="0"/>
              <a:t>We </a:t>
            </a:r>
            <a:r>
              <a:rPr lang="en-US" altLang="ja-JP" dirty="0"/>
              <a:t>selected Milky Way–sized dark matter halos from cosmological simulations,</a:t>
            </a:r>
            <a:br>
              <a:rPr lang="en-US" altLang="ja-JP" dirty="0"/>
            </a:br>
            <a:r>
              <a:rPr lang="en-US" altLang="ja-JP" dirty="0"/>
              <a:t>and plotted the distribution of pericenters and eccentricities of the subhalos.</a:t>
            </a:r>
          </a:p>
          <a:p>
            <a:r>
              <a:rPr lang="en-US" altLang="ja-JP" dirty="0"/>
              <a:t>On top of that, we added the nearby dwarf galaxies observed by Gaia, shown as red symbols.</a:t>
            </a:r>
          </a:p>
          <a:p>
            <a:r>
              <a:rPr lang="en-US" altLang="ja-JP" dirty="0"/>
              <a:t>You can see that the CDM prediction agrees well with the observations.</a:t>
            </a:r>
            <a:br>
              <a:rPr lang="en-US" altLang="ja-JP" dirty="0"/>
            </a:br>
            <a:r>
              <a:rPr lang="en-US" altLang="ja-JP" dirty="0"/>
              <a:t>It is clearly shown that the subhalos approaching the galactic center have orbits biased toward the radial direction.</a:t>
            </a:r>
            <a:br>
              <a:rPr lang="en-US" altLang="ja-JP" dirty="0"/>
            </a:br>
            <a:r>
              <a:rPr lang="en-US" altLang="ja-JP" dirty="0"/>
              <a:t>Such radial orbits naturally lead to high-velocity interactions with the galactic center.</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12ABE2-44E1-4C3C-8749-66F01E3E1727}"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479117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integrated the orbits of Milky Way satellites using proper motion data from Gaia DR2.</a:t>
            </a:r>
          </a:p>
          <a:p>
            <a:r>
              <a:rPr lang="en-US" altLang="ja-JP" dirty="0"/>
              <a:t>The distribution of orbital periods and pericenters shows a clear trend from the upper right to the lower left.</a:t>
            </a:r>
          </a:p>
          <a:p>
            <a:r>
              <a:rPr lang="en-US" altLang="ja-JP" dirty="0"/>
              <a:t>This suggests that subhalos with small pericentric distances are stretched and disrupted by the tidal force of the central galaxy.</a:t>
            </a:r>
            <a:br>
              <a:rPr lang="en-US" altLang="ja-JP" dirty="0"/>
            </a:br>
            <a:r>
              <a:rPr lang="en-US" altLang="ja-JP" dirty="0"/>
              <a:t>The debris then falls into the galactic center.</a:t>
            </a:r>
          </a:p>
          <a:p>
            <a:r>
              <a:rPr lang="en-US" altLang="ja-JP" dirty="0"/>
              <a:t>Their orbital periods are about 10^8 years.</a:t>
            </a:r>
            <a:br>
              <a:rPr lang="en-US" altLang="ja-JP" dirty="0"/>
            </a:br>
            <a:r>
              <a:rPr lang="en-US" altLang="ja-JP" dirty="0"/>
              <a:t>This is consistent with the average merger rate inferred from cosmological simulations.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18</a:t>
            </a:fld>
            <a:endParaRPr kumimoji="1" lang="ja-JP" altLang="en-US"/>
          </a:p>
        </p:txBody>
      </p:sp>
    </p:spTree>
    <p:extLst>
      <p:ext uri="{BB962C8B-B14F-4D97-AF65-F5344CB8AC3E}">
        <p14:creationId xmlns:p14="http://schemas.microsoft.com/office/powerpoint/2010/main" val="31128893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Now, I would like to introduce a part of my research carried out in my group.</a:t>
            </a:r>
          </a:p>
          <a:p>
            <a:br>
              <a:rPr lang="en-US" altLang="ja-JP" dirty="0"/>
            </a:br>
            <a:r>
              <a:rPr lang="en-US" altLang="ja-JP" dirty="0"/>
              <a:t>From the hydrodynamic interaction simulations we saw earlier, </a:t>
            </a:r>
          </a:p>
          <a:p>
            <a:r>
              <a:rPr lang="en-US" altLang="ja-JP" dirty="0"/>
              <a:t>I will highlight the cases where ram pressure and Kelvin–Helmholtz instability both play a role.</a:t>
            </a:r>
          </a:p>
          <a:p>
            <a:endParaRPr lang="en-US" altLang="ja-JP" dirty="0"/>
          </a:p>
          <a:p>
            <a:r>
              <a:rPr lang="en-US" altLang="ja-JP" dirty="0"/>
              <a:t>The first example comes from work with my first PhD student, </a:t>
            </a:r>
            <a:r>
              <a:rPr lang="en-US" altLang="ja-JP" dirty="0" err="1"/>
              <a:t>Yohei</a:t>
            </a:r>
            <a:r>
              <a:rPr lang="en-US" altLang="ja-JP" dirty="0"/>
              <a:t> Miki.</a:t>
            </a:r>
            <a:br>
              <a:rPr lang="en-US" altLang="ja-JP" dirty="0"/>
            </a:br>
            <a:r>
              <a:rPr lang="en-US" altLang="ja-JP" dirty="0"/>
              <a:t>In this project, we looked at how gas from an infalling dwarf galaxy collides with the torus around the central black hole, and how the torus gas is stripped away in the process.</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561CEE-9318-4E70-AEB0-BF35E67DD74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01581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Galaxy collisions are thought to enhance central activity, by driving starbursts and </a:t>
            </a:r>
            <a:r>
              <a:rPr lang="en-US" altLang="ja-JP" dirty="0" err="1"/>
              <a:t>fuelling</a:t>
            </a:r>
            <a:r>
              <a:rPr lang="en-US" altLang="ja-JP" dirty="0"/>
              <a:t> gas into the black hole. </a:t>
            </a:r>
          </a:p>
          <a:p>
            <a:r>
              <a:rPr lang="en-US" altLang="ja-JP" dirty="0"/>
              <a:t>This can ignite AGN activity.</a:t>
            </a:r>
          </a:p>
          <a:p>
            <a:r>
              <a:rPr lang="en-US" altLang="ja-JP" dirty="0"/>
              <a:t>But observations show a mixed picture. </a:t>
            </a:r>
          </a:p>
          <a:p>
            <a:r>
              <a:rPr lang="en-US" altLang="ja-JP" dirty="0"/>
              <a:t>any luminous mergers, such as ultra-luminous infrared galaxies, do not always host AGNs. </a:t>
            </a:r>
          </a:p>
          <a:p>
            <a:r>
              <a:rPr lang="en-US" altLang="ja-JP" dirty="0"/>
              <a:t>And HST studies find no clear difference between AGN hosts and inactive galaxies.</a:t>
            </a:r>
          </a:p>
          <a:p>
            <a:r>
              <a:rPr lang="en-US" altLang="ja-JP" dirty="0"/>
              <a:t>So, it is still controversial what really controls the ignition and duration of AGN activity.</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561CEE-9318-4E70-AEB0-BF35E67DD74B}"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630119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a:t>
            </a:fld>
            <a:endParaRPr kumimoji="1" lang="ja-JP" altLang="en-US"/>
          </a:p>
        </p:txBody>
      </p:sp>
    </p:spTree>
    <p:extLst>
      <p:ext uri="{BB962C8B-B14F-4D97-AF65-F5344CB8AC3E}">
        <p14:creationId xmlns:p14="http://schemas.microsoft.com/office/powerpoint/2010/main" val="1037355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AGSS has been studied extensively because of its massive and distinctive structure. It remains a focal point of research.</a:t>
            </a:r>
          </a:p>
          <a:p>
            <a:r>
              <a:rPr lang="en-US" altLang="ja-JP" dirty="0"/>
              <a:t>The progenitor galaxy has been predicted as a disk galaxy, and the orbit is almost radial, leading to a central collision in the minor merger model.</a:t>
            </a:r>
          </a:p>
          <a:p>
            <a:r>
              <a:rPr lang="en-US" altLang="ja-JP" dirty="0"/>
              <a:t>Here, I would also like to mention a recent study, Yamaguchi et al. 2025. </a:t>
            </a:r>
          </a:p>
          <a:p>
            <a:r>
              <a:rPr lang="en-US" altLang="ja-JP" dirty="0"/>
              <a:t>This work provides new insights into the stream morphology and further refines the constraints on the progenitor and its orbit.</a:t>
            </a:r>
          </a:p>
          <a:p>
            <a:r>
              <a:rPr lang="en-US" altLang="ja-JP" dirty="0"/>
              <a:t>So far, most of the significant structures in the stream have already been reproduced by a single minor merger.</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21</a:t>
            </a:fld>
            <a:endParaRPr kumimoji="1" lang="ja-JP" altLang="en-US"/>
          </a:p>
        </p:txBody>
      </p:sp>
    </p:spTree>
    <p:extLst>
      <p:ext uri="{BB962C8B-B14F-4D97-AF65-F5344CB8AC3E}">
        <p14:creationId xmlns:p14="http://schemas.microsoft.com/office/powerpoint/2010/main" val="2577938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In this work, we ask a simple question.</a:t>
            </a:r>
            <a:br>
              <a:rPr lang="en-US" altLang="ja-JP" dirty="0"/>
            </a:br>
            <a:r>
              <a:rPr lang="en-US" altLang="ja-JP" dirty="0"/>
              <a:t>Can central galaxy collisions have a negative effect on AGN activity?</a:t>
            </a:r>
          </a:p>
          <a:p>
            <a:r>
              <a:rPr lang="en-US" altLang="ja-JP" dirty="0"/>
              <a:t>AGN are fueled by the torus gas around the central black hole.</a:t>
            </a:r>
            <a:br>
              <a:rPr lang="en-US" altLang="ja-JP" dirty="0"/>
            </a:br>
            <a:r>
              <a:rPr lang="en-US" altLang="ja-JP" dirty="0"/>
              <a:t>We test this idea using hydrodynamical simulations.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22</a:t>
            </a:fld>
            <a:endParaRPr kumimoji="1" lang="ja-JP" altLang="en-US"/>
          </a:p>
        </p:txBody>
      </p:sp>
    </p:spTree>
    <p:extLst>
      <p:ext uri="{BB962C8B-B14F-4D97-AF65-F5344CB8AC3E}">
        <p14:creationId xmlns:p14="http://schemas.microsoft.com/office/powerpoint/2010/main" val="2705050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These movies show simulations of the interaction between the torus gas and the satellite galaxy gas at a given collision angle.</a:t>
            </a:r>
          </a:p>
          <a:p>
            <a:endParaRPr lang="en-US" altLang="ja-JP" dirty="0"/>
          </a:p>
          <a:p>
            <a:r>
              <a:rPr lang="en-US" altLang="ja-JP" dirty="0"/>
              <a:t>The left panel shows a low-density torus. Its surface density is lower than that of the satellite galaxy. </a:t>
            </a:r>
          </a:p>
          <a:p>
            <a:r>
              <a:rPr lang="en-US" altLang="ja-JP" dirty="0"/>
              <a:t>The shock wave from the collision immediately strips the torus gas. This is the instantaneous stripping mode.</a:t>
            </a:r>
          </a:p>
          <a:p>
            <a:endParaRPr lang="en-US" altLang="ja-JP" dirty="0"/>
          </a:p>
          <a:p>
            <a:r>
              <a:rPr lang="en-US" altLang="ja-JP" dirty="0"/>
              <a:t>The right panel shows a high-density torus. Its surface density is higher than that of the satellite galaxy. </a:t>
            </a:r>
          </a:p>
          <a:p>
            <a:r>
              <a:rPr lang="en-US" altLang="ja-JP" dirty="0"/>
              <a:t>In this case, the torus survives under the gravity of the black hole. The outer gas is slowly stripped by the Kelvin–Helmholtz mode.</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23</a:t>
            </a:fld>
            <a:endParaRPr kumimoji="1" lang="ja-JP" altLang="en-US"/>
          </a:p>
        </p:txBody>
      </p:sp>
    </p:spTree>
    <p:extLst>
      <p:ext uri="{BB962C8B-B14F-4D97-AF65-F5344CB8AC3E}">
        <p14:creationId xmlns:p14="http://schemas.microsoft.com/office/powerpoint/2010/main" val="17387174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 central collision of galaxies can strip the torus gas around the black hole.</a:t>
            </a:r>
            <a:br>
              <a:rPr lang="en-US" altLang="ja-JP" dirty="0"/>
            </a:br>
            <a:r>
              <a:rPr lang="en-US" altLang="ja-JP" dirty="0"/>
              <a:t>This torus gas is thought to be the </a:t>
            </a:r>
            <a:r>
              <a:rPr lang="en-US" altLang="ja-JP" dirty="0" err="1"/>
              <a:t>fuelling</a:t>
            </a:r>
            <a:r>
              <a:rPr lang="en-US" altLang="ja-JP" dirty="0"/>
              <a:t> source of the AGN.</a:t>
            </a:r>
          </a:p>
          <a:p>
            <a:r>
              <a:rPr lang="en-US" altLang="ja-JP" dirty="0"/>
              <a:t>The stripping happens through momentum transfer between the torus and the infalling gas.</a:t>
            </a:r>
            <a:br>
              <a:rPr lang="en-US" altLang="ja-JP" dirty="0"/>
            </a:br>
            <a:r>
              <a:rPr lang="en-US" altLang="ja-JP" dirty="0"/>
              <a:t>It occurs when the column density of the infalling gas is higher than that of the torus.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24</a:t>
            </a:fld>
            <a:endParaRPr kumimoji="1" lang="ja-JP" altLang="en-US"/>
          </a:p>
        </p:txBody>
      </p:sp>
    </p:spTree>
    <p:extLst>
      <p:ext uri="{BB962C8B-B14F-4D97-AF65-F5344CB8AC3E}">
        <p14:creationId xmlns:p14="http://schemas.microsoft.com/office/powerpoint/2010/main" val="1134271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integrated the orbits of Milky Way satellites using proper motion data from Gaia DR2.</a:t>
            </a:r>
          </a:p>
          <a:p>
            <a:r>
              <a:rPr lang="en-US" altLang="ja-JP" dirty="0"/>
              <a:t>The distribution of orbital periods and pericenters shows a clear trend from the upper right to the lower left.</a:t>
            </a:r>
          </a:p>
          <a:p>
            <a:r>
              <a:rPr lang="en-US" altLang="ja-JP" dirty="0"/>
              <a:t>This suggests that subhalos with small pericentric distances are stretched and disrupted by the tidal force of the central galaxy.</a:t>
            </a:r>
            <a:br>
              <a:rPr lang="en-US" altLang="ja-JP" dirty="0"/>
            </a:br>
            <a:r>
              <a:rPr lang="en-US" altLang="ja-JP" dirty="0"/>
              <a:t>The debris then falls into the galactic center.</a:t>
            </a:r>
          </a:p>
          <a:p>
            <a:r>
              <a:rPr lang="en-US" altLang="ja-JP" dirty="0"/>
              <a:t>Their orbital periods are about 10^8 years.</a:t>
            </a:r>
            <a:br>
              <a:rPr lang="en-US" altLang="ja-JP" dirty="0"/>
            </a:br>
            <a:r>
              <a:rPr lang="en-US" altLang="ja-JP" dirty="0"/>
              <a:t>This is consistent with the average merger rate inferred from cosmological simulations.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25</a:t>
            </a:fld>
            <a:endParaRPr kumimoji="1" lang="ja-JP" altLang="en-US"/>
          </a:p>
        </p:txBody>
      </p:sp>
    </p:spTree>
    <p:extLst>
      <p:ext uri="{BB962C8B-B14F-4D97-AF65-F5344CB8AC3E}">
        <p14:creationId xmlns:p14="http://schemas.microsoft.com/office/powerpoint/2010/main" val="1242687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now translate the critical condition for AGN shut-off into AGN parameters.</a:t>
            </a:r>
          </a:p>
          <a:p>
            <a:r>
              <a:rPr lang="en-US" altLang="ja-JP" dirty="0"/>
              <a:t>Below the critical zone, shown as the yellow-to-cyan patch, many AGNs are located.</a:t>
            </a:r>
            <a:br>
              <a:rPr lang="en-US" altLang="ja-JP" dirty="0"/>
            </a:br>
            <a:r>
              <a:rPr lang="en-US" altLang="ja-JP" dirty="0"/>
              <a:t>In this region, AGN activity can stop if a satellite galaxy collides with the center.</a:t>
            </a:r>
          </a:p>
          <a:p>
            <a:r>
              <a:rPr lang="en-US" altLang="ja-JP" dirty="0"/>
              <a:t>The shaded zone marks the stripping condition for different orientation angles between the torus and the satellite.</a:t>
            </a:r>
            <a:br>
              <a:rPr lang="en-US" altLang="ja-JP" dirty="0"/>
            </a:br>
            <a:r>
              <a:rPr lang="en-US" altLang="ja-JP" dirty="0"/>
              <a:t>Edge-on infall raises the column density of the infalling gas.</a:t>
            </a:r>
            <a:br>
              <a:rPr lang="en-US" altLang="ja-JP" dirty="0"/>
            </a:br>
            <a:r>
              <a:rPr lang="en-US" altLang="ja-JP" dirty="0"/>
              <a:t>As a result, stripping becomes stronger compared to face-on infall.</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26</a:t>
            </a:fld>
            <a:endParaRPr kumimoji="1" lang="ja-JP" altLang="en-US"/>
          </a:p>
        </p:txBody>
      </p:sp>
    </p:spTree>
    <p:extLst>
      <p:ext uri="{BB962C8B-B14F-4D97-AF65-F5344CB8AC3E}">
        <p14:creationId xmlns:p14="http://schemas.microsoft.com/office/powerpoint/2010/main" val="31785271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Central collisions of galaxies can suppress </a:t>
            </a:r>
            <a:r>
              <a:rPr lang="en-US" altLang="ja-JP" dirty="0" err="1"/>
              <a:t>fuelling</a:t>
            </a:r>
            <a:r>
              <a:rPr lang="en-US" altLang="ja-JP" dirty="0"/>
              <a:t> of the central black hole.</a:t>
            </a:r>
          </a:p>
          <a:p>
            <a:r>
              <a:rPr lang="en-US" altLang="ja-JP" dirty="0"/>
              <a:t>In contrast, off-center collisions may trigger gas flows into the black hole by angular momentum transfer.</a:t>
            </a:r>
            <a:br>
              <a:rPr lang="en-US" altLang="ja-JP" dirty="0"/>
            </a:br>
            <a:r>
              <a:rPr lang="en-US" altLang="ja-JP" dirty="0"/>
              <a:t>This can occasionally enhance AGN activity.</a:t>
            </a:r>
          </a:p>
          <a:p>
            <a:r>
              <a:rPr lang="en-US" altLang="ja-JP" dirty="0"/>
              <a:t>Once </a:t>
            </a:r>
            <a:r>
              <a:rPr lang="en-US" altLang="ja-JP" dirty="0" err="1"/>
              <a:t>fuelling</a:t>
            </a:r>
            <a:r>
              <a:rPr lang="en-US" altLang="ja-JP" dirty="0"/>
              <a:t> is triggered, the nuclear activity may again be shut off by central collisions.</a:t>
            </a:r>
            <a:br>
              <a:rPr lang="en-US" altLang="ja-JP" dirty="0"/>
            </a:br>
            <a:r>
              <a:rPr lang="en-US" altLang="ja-JP" dirty="0"/>
              <a:t>These occur about every 10^8 years, consistent with the typical AGN lifetime.</a:t>
            </a:r>
          </a:p>
          <a:p>
            <a:r>
              <a:rPr lang="en-US" altLang="ja-JP" dirty="0"/>
              <a:t>So, if the orbits of satellite galaxies strongly affect the on–off state of </a:t>
            </a:r>
            <a:r>
              <a:rPr lang="en-US" altLang="ja-JP" dirty="0" err="1"/>
              <a:t>fuelling</a:t>
            </a:r>
            <a:r>
              <a:rPr lang="en-US" altLang="ja-JP" dirty="0"/>
              <a:t>,</a:t>
            </a:r>
            <a:br>
              <a:rPr lang="en-US" altLang="ja-JP" dirty="0"/>
            </a:br>
            <a:r>
              <a:rPr lang="en-US" altLang="ja-JP" dirty="0"/>
              <a:t>merger events may play a key role in setting the AGN duty cycle.</a:t>
            </a: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74561CEE-9318-4E70-AEB0-BF35E67DD74B}" type="slidenum">
              <a:rPr kumimoji="1" lang="ja-JP" altLang="en-US" smtClean="0"/>
              <a:t>27</a:t>
            </a:fld>
            <a:endParaRPr kumimoji="1" lang="ja-JP" altLang="en-US"/>
          </a:p>
        </p:txBody>
      </p:sp>
    </p:spTree>
    <p:extLst>
      <p:ext uri="{BB962C8B-B14F-4D97-AF65-F5344CB8AC3E}">
        <p14:creationId xmlns:p14="http://schemas.microsoft.com/office/powerpoint/2010/main" val="1120466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b="1" dirty="0"/>
              <a:t>Background</a:t>
            </a:r>
            <a:r>
              <a:rPr lang="en-US" altLang="ja-JP" dirty="0"/>
              <a:t>:</a:t>
            </a:r>
            <a:br>
              <a:rPr lang="en-US" altLang="ja-JP" dirty="0"/>
            </a:br>
            <a:r>
              <a:rPr lang="en-US" altLang="ja-JP" dirty="0"/>
              <a:t>Miki et al. (2021) investigated only a limited parameter range. </a:t>
            </a:r>
          </a:p>
          <a:p>
            <a:r>
              <a:rPr lang="en-US" altLang="ja-JP" dirty="0"/>
              <a:t>Here, we extend to a broader survey of collision parameters—angle, velocity, and location—to understand gas stripping in detail.</a:t>
            </a:r>
          </a:p>
          <a:p>
            <a:endParaRPr lang="en-US" altLang="ja-JP" dirty="0"/>
          </a:p>
          <a:p>
            <a:r>
              <a:rPr lang="en-US" altLang="ja-JP" b="1" dirty="0"/>
              <a:t>Figure / Key</a:t>
            </a:r>
            <a:r>
              <a:rPr lang="en-US" altLang="ja-JP" dirty="0"/>
              <a:t>:</a:t>
            </a:r>
            <a:br>
              <a:rPr lang="en-US" altLang="ja-JP" dirty="0"/>
            </a:br>
            <a:r>
              <a:rPr lang="en-US" altLang="ja-JP" dirty="0"/>
              <a:t>Our goal is not only to ask whether the torus gas is stripped, </a:t>
            </a:r>
          </a:p>
          <a:p>
            <a:r>
              <a:rPr lang="en-US" altLang="ja-JP" dirty="0"/>
              <a:t>but also to study its fate. Does the stripped gas escape to infinity, or does it return and re-accrete onto the nucleus? </a:t>
            </a:r>
          </a:p>
          <a:p>
            <a:r>
              <a:rPr lang="en-US" altLang="ja-JP" dirty="0"/>
              <a:t>If it re-accretes, we need to quantify both the amount and the timescale.</a:t>
            </a:r>
          </a:p>
          <a:p>
            <a:endParaRPr lang="en-US" altLang="ja-JP" dirty="0"/>
          </a:p>
          <a:p>
            <a:r>
              <a:rPr lang="en-US" altLang="ja-JP" b="1" dirty="0"/>
              <a:t>Conclusion</a:t>
            </a:r>
            <a:r>
              <a:rPr lang="en-US" altLang="ja-JP" dirty="0"/>
              <a:t>:</a:t>
            </a:r>
            <a:br>
              <a:rPr lang="en-US" altLang="ja-JP" dirty="0"/>
            </a:br>
            <a:r>
              <a:rPr lang="en-US" altLang="ja-JP" dirty="0"/>
              <a:t>This parameter study allows us to determine the stripping conditions,</a:t>
            </a:r>
          </a:p>
          <a:p>
            <a:r>
              <a:rPr lang="en-US" altLang="ja-JP" dirty="0"/>
              <a:t> the subsequent accretion rate, and the long-term evolution of gas supply to the central black hole.</a:t>
            </a:r>
            <a:br>
              <a:rPr lang="en-US" altLang="ja-JP" dirty="0"/>
            </a:br>
            <a:r>
              <a:rPr lang="en-US" altLang="ja-JP" dirty="0"/>
              <a:t>If the stripped gas escapes completely, the black hole will be starved.</a:t>
            </a:r>
            <a:br>
              <a:rPr lang="en-US" altLang="ja-JP" dirty="0"/>
            </a:br>
            <a:r>
              <a:rPr lang="en-US" altLang="ja-JP" dirty="0"/>
              <a:t>If part of it falls back, then the amount and the timescale of re-accretion are critical, </a:t>
            </a:r>
          </a:p>
          <a:p>
            <a:r>
              <a:rPr lang="en-US" altLang="ja-JP" dirty="0"/>
              <a:t>because they directly control how the AGN is fueled and for how long.</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28</a:t>
            </a:fld>
            <a:endParaRPr kumimoji="1" lang="ja-JP" altLang="en-US"/>
          </a:p>
        </p:txBody>
      </p:sp>
    </p:spTree>
    <p:extLst>
      <p:ext uri="{BB962C8B-B14F-4D97-AF65-F5344CB8AC3E}">
        <p14:creationId xmlns:p14="http://schemas.microsoft.com/office/powerpoint/2010/main" val="36283878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We perform three-dimensional hydrodynamic simulations, </a:t>
            </a:r>
          </a:p>
          <a:p>
            <a:r>
              <a:rPr lang="en-US" altLang="ja-JP" dirty="0"/>
              <a:t>where uniform-density gas collides with a steady-state torus.</a:t>
            </a:r>
          </a:p>
          <a:p>
            <a:r>
              <a:rPr lang="en-US" altLang="ja-JP" dirty="0"/>
              <a:t>The calculations obey mass, momentum, and energy conservation, together with the equation of state for an ideal gas.</a:t>
            </a:r>
          </a:p>
          <a:p>
            <a:r>
              <a:rPr lang="en-US" altLang="ja-JP" dirty="0"/>
              <a:t>To broaden the dynamic range, we use a nested-grid method.</a:t>
            </a:r>
          </a:p>
          <a:p>
            <a:r>
              <a:rPr lang="en-US" altLang="ja-JP" dirty="0"/>
              <a:t>All simulations are carried out with the ATHENA++ code, developed by Stone and collaborators, which provides efficient and accurate grid-based hydrodynamics.</a:t>
            </a:r>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29</a:t>
            </a:fld>
            <a:endParaRPr kumimoji="1" lang="ja-JP" altLang="en-US"/>
          </a:p>
        </p:txBody>
      </p:sp>
    </p:spTree>
    <p:extLst>
      <p:ext uri="{BB962C8B-B14F-4D97-AF65-F5344CB8AC3E}">
        <p14:creationId xmlns:p14="http://schemas.microsoft.com/office/powerpoint/2010/main" val="20550253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Here, I summarize the simulation parameters in this table.</a:t>
            </a:r>
            <a:br>
              <a:rPr lang="en-US" altLang="ja-JP" dirty="0"/>
            </a:br>
            <a:r>
              <a:rPr lang="en-US" altLang="ja-JP" dirty="0"/>
              <a:t>It lists the main physical conditions and numerical settings that we used in the runs.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30</a:t>
            </a:fld>
            <a:endParaRPr kumimoji="1" lang="ja-JP" altLang="en-US"/>
          </a:p>
        </p:txBody>
      </p:sp>
    </p:spTree>
    <p:extLst>
      <p:ext uri="{BB962C8B-B14F-4D97-AF65-F5344CB8AC3E}">
        <p14:creationId xmlns:p14="http://schemas.microsoft.com/office/powerpoint/2010/main" val="3355718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4</a:t>
            </a:fld>
            <a:endParaRPr kumimoji="1" lang="ja-JP" altLang="en-US"/>
          </a:p>
        </p:txBody>
      </p:sp>
    </p:spTree>
    <p:extLst>
      <p:ext uri="{BB962C8B-B14F-4D97-AF65-F5344CB8AC3E}">
        <p14:creationId xmlns:p14="http://schemas.microsoft.com/office/powerpoint/2010/main" val="5875959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Theses movies show the simulation of the interaction between the torus gas and the satellite galaxy gas in a face-on collision.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 left panel corresponds to a high-density torus, where the surface density of the torus exceeds that of the satellite galaxy.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In this case, the torus survives under the gravitational potential of the black hole.</a:t>
            </a:r>
            <a:br>
              <a:rPr lang="en-US" altLang="ja-JP" dirty="0"/>
            </a:br>
            <a:br>
              <a:rPr lang="en-US" altLang="ja-JP" dirty="0"/>
            </a:br>
            <a:r>
              <a:rPr lang="en-US" altLang="ja-JP" dirty="0"/>
              <a:t>The right panel corresponds to a low-density torus, where the torus surface density is lower.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Here, the shock wave from the collision immediately strips the torus gas.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This is identified as the instantaneous stripping mode.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31</a:t>
            </a:fld>
            <a:endParaRPr kumimoji="1" lang="ja-JP" altLang="en-US"/>
          </a:p>
        </p:txBody>
      </p:sp>
    </p:spTree>
    <p:extLst>
      <p:ext uri="{BB962C8B-B14F-4D97-AF65-F5344CB8AC3E}">
        <p14:creationId xmlns:p14="http://schemas.microsoft.com/office/powerpoint/2010/main" val="3636984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32</a:t>
            </a:fld>
            <a:endParaRPr kumimoji="1" lang="ja-JP" altLang="en-US"/>
          </a:p>
        </p:txBody>
      </p:sp>
    </p:spTree>
    <p:extLst>
      <p:ext uri="{BB962C8B-B14F-4D97-AF65-F5344CB8AC3E}">
        <p14:creationId xmlns:p14="http://schemas.microsoft.com/office/powerpoint/2010/main" val="36779143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This slide shows simulations of collisions with a high-density torus at two different impact angles: 90 degrees on the left and 45 degrees on the right.</a:t>
            </a:r>
            <a:br>
              <a:rPr lang="en-US" altLang="ja-JP" dirty="0"/>
            </a:br>
            <a:r>
              <a:rPr lang="en-US" altLang="ja-JP" dirty="0"/>
              <a:t>Despite the difference in collision angle, the final outcomes are quite similar.</a:t>
            </a:r>
            <a:br>
              <a:rPr lang="en-US" altLang="ja-JP" dirty="0"/>
            </a:br>
            <a:r>
              <a:rPr lang="en-US" altLang="ja-JP" dirty="0"/>
              <a:t>As you can see, gas stripping shows only a weak dependence on collision angle in this regime.</a:t>
            </a:r>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12ABE2-44E1-4C3C-8749-66F01E3E1727}"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385025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Next, I show the time evolution of the total torus mass.</a:t>
            </a:r>
            <a:br>
              <a:rPr lang="en-US" altLang="ja-JP" dirty="0"/>
            </a:br>
            <a:r>
              <a:rPr lang="en-US" altLang="ja-JP" dirty="0"/>
              <a:t>The left panel corresponds to the high-density torus.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Here, the mass decreases slowly and settles at about 20 percent of the initial value.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The results show almost no dependence on the collision angle.</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altLang="ja-JP" dirty="0"/>
            </a:br>
            <a:r>
              <a:rPr lang="en-US" altLang="ja-JP" dirty="0"/>
              <a:t>The right panel shows the low-density torus.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In this case, the mass is removed on a relatively short timescale, again with little dependence on the collision angle.</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34</a:t>
            </a:fld>
            <a:endParaRPr kumimoji="1" lang="ja-JP" altLang="en-US"/>
          </a:p>
        </p:txBody>
      </p:sp>
    </p:spTree>
    <p:extLst>
      <p:ext uri="{BB962C8B-B14F-4D97-AF65-F5344CB8AC3E}">
        <p14:creationId xmlns:p14="http://schemas.microsoft.com/office/powerpoint/2010/main" val="30851308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next slide shows the mass accretion rate toward the center, measured at the Bondi radius.</a:t>
            </a:r>
            <a:br>
              <a:rPr lang="en-US" altLang="ja-JP" dirty="0"/>
            </a:br>
            <a:r>
              <a:rPr lang="en-US" altLang="ja-JP" dirty="0"/>
              <a:t>As before, the left panel is the high-density torus and the right panel is the low-density case.</a:t>
            </a:r>
            <a:br>
              <a:rPr lang="en-US" altLang="ja-JP" dirty="0"/>
            </a:br>
            <a:r>
              <a:rPr lang="en-US" altLang="ja-JP" dirty="0"/>
              <a:t>Here, in contrast to the total mass evolution, we see a strong dependence on collision angle.</a:t>
            </a:r>
            <a:br>
              <a:rPr lang="en-US" altLang="ja-JP" dirty="0"/>
            </a:br>
            <a:r>
              <a:rPr lang="en-US" altLang="ja-JP" dirty="0"/>
              <a:t>In the high-density case, accretion proceeds steadily but varies with angle.</a:t>
            </a:r>
          </a:p>
          <a:p>
            <a:r>
              <a:rPr lang="en-US" altLang="ja-JP" dirty="0"/>
              <a:t>In particular, for face-on collisions, the accretion rate is much lower than in other cases.</a:t>
            </a:r>
          </a:p>
          <a:p>
            <a:br>
              <a:rPr lang="en-US" altLang="ja-JP" dirty="0"/>
            </a:br>
            <a:r>
              <a:rPr lang="en-US" altLang="ja-JP" dirty="0"/>
              <a:t>In the low-density case, the accretion rate rises sharply, but the difference between face-on and edge-on collisions is small.</a:t>
            </a:r>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35</a:t>
            </a:fld>
            <a:endParaRPr kumimoji="1" lang="ja-JP" altLang="en-US"/>
          </a:p>
        </p:txBody>
      </p:sp>
    </p:spTree>
    <p:extLst>
      <p:ext uri="{BB962C8B-B14F-4D97-AF65-F5344CB8AC3E}">
        <p14:creationId xmlns:p14="http://schemas.microsoft.com/office/powerpoint/2010/main" val="2293836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We performed three-dimensional hydrodynamic simulations using a nested-grid method.</a:t>
            </a:r>
            <a:br>
              <a:rPr lang="en-US" altLang="ja-JP" dirty="0"/>
            </a:br>
            <a:r>
              <a:rPr lang="en-US" altLang="ja-JP" dirty="0"/>
              <a:t>Central collisions suppress MBH </a:t>
            </a:r>
            <a:r>
              <a:rPr lang="en-US" altLang="ja-JP" dirty="0" err="1"/>
              <a:t>fuelling</a:t>
            </a:r>
            <a:r>
              <a:rPr lang="en-US" altLang="ja-JP" dirty="0"/>
              <a:t> by stripping the torus, while off-center encounters may enhance it.</a:t>
            </a:r>
            <a:br>
              <a:rPr lang="en-US" altLang="ja-JP" dirty="0"/>
            </a:br>
            <a:r>
              <a:rPr lang="en-US" altLang="ja-JP" dirty="0"/>
              <a:t>An interesting result is that gas stripping itself shows only weak dependence on collision angle.</a:t>
            </a:r>
            <a:br>
              <a:rPr lang="en-US" altLang="ja-JP" dirty="0"/>
            </a:br>
            <a:r>
              <a:rPr lang="en-US" altLang="ja-JP" dirty="0"/>
              <a:t>In contrast, the accretion rate onto the black hole depends strongly on angle, which suggests that shock-driven angular momentum transport is highly angle-sensitive.</a:t>
            </a:r>
            <a:br>
              <a:rPr lang="en-US" altLang="ja-JP" dirty="0"/>
            </a:br>
            <a:r>
              <a:rPr lang="en-US" altLang="ja-JP" dirty="0"/>
              <a:t>Stripping also depends on whether the satellite’s surface density exceeds that of the torus.</a:t>
            </a:r>
            <a:br>
              <a:rPr lang="en-US" altLang="ja-JP" dirty="0"/>
            </a:br>
            <a:r>
              <a:rPr lang="en-US" altLang="ja-JP" dirty="0"/>
              <a:t>In this study, collision velocity was fixed, but varying it will likely change the outcome, and that is left for future work.</a:t>
            </a:r>
            <a:br>
              <a:rPr lang="en-US" altLang="ja-JP" dirty="0"/>
            </a:br>
            <a:r>
              <a:rPr lang="en-US" altLang="ja-JP" dirty="0"/>
              <a:t>Overall, the orbital properties of satellites regulate the on/off states of MBH </a:t>
            </a:r>
            <a:r>
              <a:rPr lang="en-US" altLang="ja-JP" dirty="0" err="1"/>
              <a:t>fuelling</a:t>
            </a:r>
            <a:r>
              <a:rPr lang="en-US" altLang="ja-JP" dirty="0"/>
              <a:t>.</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36</a:t>
            </a:fld>
            <a:endParaRPr kumimoji="1" lang="ja-JP" altLang="en-US"/>
          </a:p>
        </p:txBody>
      </p:sp>
    </p:spTree>
    <p:extLst>
      <p:ext uri="{BB962C8B-B14F-4D97-AF65-F5344CB8AC3E}">
        <p14:creationId xmlns:p14="http://schemas.microsoft.com/office/powerpoint/2010/main" val="3034363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a:p>
            <a:r>
              <a:rPr lang="en-US" altLang="ja-JP" dirty="0"/>
              <a:t>The left panel gathers classic relations.</a:t>
            </a:r>
          </a:p>
          <a:p>
            <a:r>
              <a:rPr lang="en-US" altLang="ja-JP" dirty="0"/>
              <a:t>We convert them to Vmax and mean surface density within </a:t>
            </a:r>
            <a:r>
              <a:rPr lang="en-US" altLang="ja-JP" dirty="0" err="1"/>
              <a:t>rmax</a:t>
            </a:r>
            <a:r>
              <a:rPr lang="en-US" altLang="ja-JP" dirty="0"/>
              <a:t>.</a:t>
            </a:r>
          </a:p>
          <a:p>
            <a:r>
              <a:rPr lang="en-US" altLang="ja-JP" dirty="0"/>
              <a:t>The grey curve comes from the c-M relation.</a:t>
            </a:r>
          </a:p>
          <a:p>
            <a:r>
              <a:rPr lang="en-US" altLang="ja-JP" dirty="0"/>
              <a:t>Dashed line shows c M from Lambda CDM on the Sigma Vmax plane.</a:t>
            </a:r>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5</a:t>
            </a:fld>
            <a:endParaRPr kumimoji="1" lang="ja-JP" altLang="en-US"/>
          </a:p>
        </p:txBody>
      </p:sp>
    </p:spTree>
    <p:extLst>
      <p:ext uri="{BB962C8B-B14F-4D97-AF65-F5344CB8AC3E}">
        <p14:creationId xmlns:p14="http://schemas.microsoft.com/office/powerpoint/2010/main" val="1166862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The four planes test the model in complementary ways.</a:t>
            </a:r>
          </a:p>
          <a:p>
            <a:r>
              <a:rPr lang="en-US" altLang="ja-JP" dirty="0"/>
              <a:t>Theory and data agree from dwarfs to clusters.</a:t>
            </a:r>
          </a:p>
          <a:p>
            <a:r>
              <a:rPr lang="en-US" altLang="ja-JP" dirty="0"/>
              <a:t>At low and high ends there are small offsets.</a:t>
            </a:r>
          </a:p>
          <a:p>
            <a:r>
              <a:rPr lang="en-US" altLang="ja-JP" dirty="0"/>
              <a:t>Stellar mass modeling and core structure may explain part of the spread.</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6</a:t>
            </a:fld>
            <a:endParaRPr kumimoji="1" lang="ja-JP" altLang="en-US"/>
          </a:p>
        </p:txBody>
      </p:sp>
    </p:spTree>
    <p:extLst>
      <p:ext uri="{BB962C8B-B14F-4D97-AF65-F5344CB8AC3E}">
        <p14:creationId xmlns:p14="http://schemas.microsoft.com/office/powerpoint/2010/main" val="3247869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a:p>
            <a:r>
              <a:rPr lang="en-US" altLang="ja-JP" dirty="0"/>
              <a:t>We solve for the core radius factor eta from the match conditions.</a:t>
            </a:r>
          </a:p>
          <a:p>
            <a:r>
              <a:rPr lang="en-US" altLang="ja-JP" dirty="0"/>
              <a:t>We transform c M into core parameters and back to c V and Vmax.</a:t>
            </a:r>
          </a:p>
          <a:p>
            <a:r>
              <a:rPr lang="en-US" altLang="ja-JP" dirty="0"/>
              <a:t>Near the centre the core and cusp differ strongly.</a:t>
            </a:r>
          </a:p>
          <a:p>
            <a:r>
              <a:rPr lang="en-US" altLang="ja-JP" dirty="0"/>
              <a:t>This enables an observational test with sufficient resolution.</a:t>
            </a:r>
          </a:p>
          <a:p>
            <a:r>
              <a:rPr lang="en-US" altLang="ja-JP" dirty="0"/>
              <a:t>The transition mass is around ten to the eleven solar masses.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7</a:t>
            </a:fld>
            <a:endParaRPr kumimoji="1" lang="ja-JP" altLang="en-US"/>
          </a:p>
        </p:txBody>
      </p:sp>
    </p:spTree>
    <p:extLst>
      <p:ext uri="{BB962C8B-B14F-4D97-AF65-F5344CB8AC3E}">
        <p14:creationId xmlns:p14="http://schemas.microsoft.com/office/powerpoint/2010/main" val="3045779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8</a:t>
            </a:fld>
            <a:endParaRPr kumimoji="1" lang="ja-JP" altLang="en-US"/>
          </a:p>
        </p:txBody>
      </p:sp>
    </p:spTree>
    <p:extLst>
      <p:ext uri="{BB962C8B-B14F-4D97-AF65-F5344CB8AC3E}">
        <p14:creationId xmlns:p14="http://schemas.microsoft.com/office/powerpoint/2010/main" val="540065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a:p>
            <a:r>
              <a:rPr lang="en-US" altLang="ja-JP" dirty="0"/>
              <a:t>This table is the practical core of the paper.</a:t>
            </a:r>
          </a:p>
          <a:p>
            <a:r>
              <a:rPr lang="en-US" altLang="ja-JP" dirty="0"/>
              <a:t>It lists c V and c200 as functions of Vmax or M200.</a:t>
            </a:r>
          </a:p>
          <a:p>
            <a:r>
              <a:rPr lang="en-US" altLang="ja-JP" dirty="0"/>
              <a:t>Global and Milky Way subhalo cases are separate.</a:t>
            </a:r>
          </a:p>
          <a:p>
            <a:r>
              <a:rPr lang="en-US" altLang="ja-JP" dirty="0" err="1"/>
              <a:t>Cuspy</a:t>
            </a:r>
            <a:r>
              <a:rPr lang="en-US" altLang="ja-JP" dirty="0"/>
              <a:t> and cored coefficients are both given.</a:t>
            </a:r>
          </a:p>
          <a:p>
            <a:r>
              <a:rPr lang="en-US" altLang="ja-JP" dirty="0"/>
              <a:t>Users can reproduce all model curves from these values.</a:t>
            </a:r>
          </a:p>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9</a:t>
            </a:fld>
            <a:endParaRPr kumimoji="1" lang="ja-JP" altLang="en-US"/>
          </a:p>
        </p:txBody>
      </p:sp>
    </p:spTree>
    <p:extLst>
      <p:ext uri="{BB962C8B-B14F-4D97-AF65-F5344CB8AC3E}">
        <p14:creationId xmlns:p14="http://schemas.microsoft.com/office/powerpoint/2010/main" val="774086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F12ABE2-44E1-4C3C-8749-66F01E3E1727}" type="slidenum">
              <a:rPr kumimoji="1" lang="ja-JP" altLang="en-US" smtClean="0"/>
              <a:t>10</a:t>
            </a:fld>
            <a:endParaRPr kumimoji="1" lang="ja-JP" altLang="en-US"/>
          </a:p>
        </p:txBody>
      </p:sp>
    </p:spTree>
    <p:extLst>
      <p:ext uri="{BB962C8B-B14F-4D97-AF65-F5344CB8AC3E}">
        <p14:creationId xmlns:p14="http://schemas.microsoft.com/office/powerpoint/2010/main" val="2522193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dirty="0"/>
          </a:p>
        </p:txBody>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r">
              <a:lnSpc>
                <a:spcPct val="85000"/>
              </a:lnSpc>
              <a:defRPr sz="3200" spc="-50" baseline="0">
                <a:solidFill>
                  <a:schemeClr val="tx1">
                    <a:lumMod val="85000"/>
                    <a:lumOff val="15000"/>
                  </a:schemeClr>
                </a:solidFill>
                <a:effectLst>
                  <a:glow rad="38100">
                    <a:schemeClr val="bg1">
                      <a:lumMod val="50000"/>
                      <a:alpha val="50000"/>
                    </a:schemeClr>
                  </a:glow>
                </a:effectLst>
                <a:latin typeface="+mj-lt"/>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0"/>
            <a:ext cx="10058400" cy="1143000"/>
          </a:xfrm>
          <a:prstGeom prst="rect">
            <a:avLst/>
          </a:prstGeom>
        </p:spPr>
        <p:txBody>
          <a:bodyPr lIns="91440" rIns="91440">
            <a:normAutofit/>
          </a:bodyPr>
          <a:lstStyle>
            <a:lvl1pPr marL="0" indent="0" algn="r">
              <a:buNone/>
              <a:defRPr sz="2400" cap="all" spc="200" baseline="0">
                <a:solidFill>
                  <a:schemeClr val="tx1">
                    <a:lumMod val="65000"/>
                    <a:lumOff val="35000"/>
                  </a:schemeClr>
                </a:solidFill>
                <a:effectLst>
                  <a:glow rad="38100">
                    <a:schemeClr val="bg1">
                      <a:lumMod val="50000"/>
                      <a:alpha val="50000"/>
                    </a:schemeClr>
                  </a:glow>
                </a:effectLst>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dirty="0"/>
              <a:t>11 Sep. 2025</a:t>
            </a:r>
            <a:endParaRPr kumimoji="1" lang="ja-JP" altLang="en-US" dirty="0"/>
          </a:p>
        </p:txBody>
      </p:sp>
      <p:sp>
        <p:nvSpPr>
          <p:cNvPr id="5" name="Footer Placeholder 4"/>
          <p:cNvSpPr>
            <a:spLocks noGrp="1"/>
          </p:cNvSpPr>
          <p:nvPr>
            <p:ph type="ftr" sz="quarter" idx="11"/>
          </p:nvPr>
        </p:nvSpPr>
        <p:spPr/>
        <p:txBody>
          <a:bodyPr/>
          <a:lstStyle/>
          <a:p>
            <a:r>
              <a:rPr kumimoji="1" lang="en-US" altLang="ja-JP" dirty="0"/>
              <a:t>Cosmology 2025@ Elba Island</a:t>
            </a:r>
            <a:endParaRPr kumimoji="1" lang="ja-JP" altLang="en-US" dirty="0"/>
          </a:p>
        </p:txBody>
      </p:sp>
      <p:sp>
        <p:nvSpPr>
          <p:cNvPr id="6" name="Slide Number Placeholder 5"/>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6282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11A78A-D9EB-491B-9B4E-2982071D614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619740E4-4F50-42A5-AB0B-50EAF2D1C1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9BAD033-B8D2-4939-8D4C-A9364BAA1F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3A73B57-EE80-4A7E-8FF8-365DB002347F}"/>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5DDB6F19-031C-44AF-93F7-679F54D59EE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AB29469-086E-4472-984A-74EDA457A41D}"/>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1636586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5BAE97-2F7D-4695-9471-FDD3D829622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9D59173-8309-4236-88CD-A8696ACCE97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EF25C5-252F-4C0F-907B-1DF949CB9215}"/>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5F7057EC-917D-4566-A549-A70121F018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07DED29-C7CD-445C-B4EB-0D45102894E3}"/>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1570274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E1AF9BE-E0F5-4F13-A81C-99684D6C847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8E81C11-55C5-443D-8777-393EED1CA74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A74DDC3-2FFD-4A73-A5C3-79B9F17F9A1D}"/>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2A84C123-37C1-40DF-8E6C-E2A32B563A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26EF04B-23D4-41E2-AC01-654C0C75B8C3}"/>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4561221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6F9D80-6257-43BE-9D7A-B87F2EF4D03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75B02C2-23EF-46E7-B5C4-0AA267D73D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37B49F9-0226-4763-B239-24B42BF5BC60}"/>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51E6440F-3735-4D09-92C3-70B3FDB537B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18E472-2A49-4B35-9B42-7837792B8776}"/>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1603825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E1F68E-ED7F-461E-AD6E-63BED488B86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B8412E4-0492-4DE4-8BB6-496EF35D4F0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B5D6ABB-6C1E-4E9A-BA77-4D56652926B8}"/>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CDD43051-BEA3-45A2-8F9B-E35011A31D9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027B24-E8A0-4891-92B8-7654C8BA1837}"/>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3980709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B4A1E0-BAAF-42AF-AF5B-AC2E2908CD8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F7E1DBB-5F77-45D5-A4E3-F471A89D24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984FDD3-BB6C-4771-90D7-8823E63C40F3}"/>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2B1A8ECA-362F-40A8-8534-F5E1218900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C368359-6B44-412B-939D-38B4A69DB458}"/>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6644027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53082B-201C-44BB-8C31-95704E14409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4519268-D639-4F42-BADB-2109E9410994}"/>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6EA744A8-F97A-48CF-A2E3-D8236C4ED8E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7161CDF-B65D-4D2F-AAB9-4B5C62DC7F8C}"/>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CF5C3D38-96B3-4F95-A8EF-FC0BA68973B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E2BB6F8-8256-452B-83A1-2637DD911D2B}"/>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10510628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D90267-B759-44B8-A21C-807729A24DB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9AE5B77-63D1-403B-B012-88AFB5C5A0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41C9326-7B42-40DF-A28E-A4E61EA1ACE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E5180B5-2322-4ACA-9F40-E7A98465D3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A6ACA3C-A865-49D9-AAE8-4C42B36FB01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A7BEFDB-47AE-42D8-9652-DB0F87AF2376}"/>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162BAB11-355B-4215-B15C-BED4B2028C2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7B45DA3-8D88-4F50-8ABB-0CA77A583FFA}"/>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39120889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7699C9-1FEC-4F28-BB93-D6C3DF3F563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E3B8C61-AAB7-4C85-8FE2-42D336A30A99}"/>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A5A6104B-F51F-4ACC-9B3F-253362E7665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7DC0A25-C923-4049-986E-9637019CD169}"/>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6338619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DE6CC75-5E54-4016-8B66-AEA1933DE144}"/>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0F7FF287-A077-4077-8CDC-6CD84D8F4AF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4E0F644-DCBF-4CEB-BABB-1AE3E47BDEC3}"/>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2549009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EC6238-EF96-4E8C-8896-6216B51F65E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19B82E5-CF88-43A5-A3C0-FC28C78563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7C0FCC06-D005-4E49-82F7-CAD0B6693580}"/>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8A0F59E0-1F25-4284-8301-BA97A089B7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0B0A29C-8937-405B-BEF2-07B5108B5606}"/>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1812860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925DAE-830E-447A-ABEF-4AC744146DE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7A8F724-C79E-45DC-8730-F398E87017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7F51A3-2BD5-46D7-9D05-012CC9BE56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A740E5D-9F19-49F1-BC13-9896CE9115C4}"/>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CF82EC08-9ACD-4F00-BBE3-9EF0601EF37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47017EA-84F6-40FE-B52E-0410D953688F}"/>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1422222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8A198C-A942-447A-B52F-3458A24AE55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5C337533-C86E-474C-A62E-039D14CC10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7EF85A0-140D-46EE-9A5E-2B666EED31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8ED6076-4353-4329-9B59-2F3E5CC69A60}"/>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273114D4-C064-4A76-BEE7-A0EFB446885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06DF12-0DD5-4E5F-BF02-A72128C47B3E}"/>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21482218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52C637-8A0D-47B3-8FC0-5FEDAA103AA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306A9F1-53B6-4C36-A54F-AE3195353B2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EE2C40C-ACA5-4048-B443-7C3F2ED73940}"/>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0BBB36D6-9939-4669-AFD2-AB2A24AAD41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0BA6653-EAEB-4B77-BC8D-A925CD820280}"/>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9837379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FAA4BC8-7A4B-486E-832E-A70CF374A1A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9A5BFF1-C7F1-4D5F-9805-E0DC112946F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4FBC421-6200-4C9F-988E-DE33F0CBA786}"/>
              </a:ext>
            </a:extLst>
          </p:cNvPr>
          <p:cNvSpPr>
            <a:spLocks noGrp="1"/>
          </p:cNvSpPr>
          <p:nvPr>
            <p:ph type="dt" sz="half" idx="10"/>
          </p:nvPr>
        </p:nvSpPr>
        <p:spPr/>
        <p:txBody>
          <a:body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F9369103-1E6C-4E77-A223-C24DC62E458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5290FE-ABF0-41E5-ABCB-2171825200CF}"/>
              </a:ext>
            </a:extLst>
          </p:cNvPr>
          <p:cNvSpPr>
            <a:spLocks noGrp="1"/>
          </p:cNvSpPr>
          <p:nvPr>
            <p:ph type="sldNum" sz="quarter" idx="12"/>
          </p:nvPr>
        </p:nvSpPr>
        <p:spPr/>
        <p:txBody>
          <a:body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14658815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128760-270F-4EB4-8BDD-38FC0E8A0E7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882674D-99DF-4DC1-BDA5-ECDBDB7CE4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98375C-E8A0-4876-9F38-E8052F769C86}"/>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6BD4F8F1-E4DE-43E6-BAD5-ED019CDAFEE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935E340-BDC6-403F-A5F1-4CCA7D59AAD7}"/>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3122198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A9FC97-7B8E-4719-BB97-431BF4049274}"/>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0184AC9-BD37-43A8-A003-F52FF176AF7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57396A2-A96E-41DD-B24A-9A7199C9C2C8}"/>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D6B2215A-A5F3-47C7-83CC-773F98A6C3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41E128B-7389-4DAA-B06E-A6B5A2F02522}"/>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33990545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4FFE2C-AF18-4B8D-8772-F309384A07D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412915E-24E9-4ED0-B34E-EE16515DF7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95966FB-D38C-4063-9AB1-C3790390326D}"/>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BB5CC0F6-76EB-4719-B8FD-E39225495EF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0BC5400-52E9-4D36-B1FC-7146AA427C67}"/>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19968271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E5C546-19FE-4B19-84D0-823FF08D7C6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078C76-12AA-4AE8-BDD3-279D47B046E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FE13C41-13D3-433E-AEE3-FB5AAEE50FD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008BD9A-1375-48F2-8728-D597BB37258A}"/>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43F712F4-233F-4A43-8D49-6141D0C8F1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7F7BC1A-A016-4668-AD9C-A1466EE79C46}"/>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23471732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EC60E8-563E-410E-B3E2-115300E735A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4A32FB6-07EC-4443-810E-080C4D2C5D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BFD7623-9FFB-4521-BD35-C3CF5D3CC3E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7CF68A7-4467-4554-A930-131D7FC86F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C659605-C300-4EA4-B4BF-78966F1620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4139CAA-3574-4CBB-AB28-90D424BF1625}"/>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79C3ABAC-BFD7-4C61-A2F6-F467CFE8BA5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3732352-6EE5-418C-8C58-D5D7ECD595F7}"/>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42530469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BA478C-ABBB-47C6-946A-3777277101C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3848A9F-76F4-4064-8AD5-D082DB4C753F}"/>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6D4AAB1E-4D42-4A2E-8F43-255A77600460}"/>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64F61762-10ED-4A9A-AA26-B0FE0F0D6021}"/>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1095737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4846C2-A019-4A97-B52B-78669B02888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9043D47-1266-493B-9A7D-A11821DB184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2E231A-A207-46B4-88E5-3D44DC5F0EBE}"/>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CE4FF161-E8AF-4C49-998F-D3853E629F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C567F5B-8AE2-487A-AD5F-B4EEE5369901}"/>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37005770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EBEE95A-56EB-40C7-A843-890126718258}"/>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43BA7154-C8F7-4A7F-B263-DD632803619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7ACEC8E-EAFF-4D2A-A6E3-82AFCC283B21}"/>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1236769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ECB693-73C2-4B8D-899D-37AFEF2033B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664721-E8C2-40BE-A86C-38E2C2DD63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C6337A5-4B73-43F2-9C46-E84F781251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B29B971-3CEA-4452-9EB3-1327F9F7CCEB}"/>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D2147060-EF18-457D-AF4A-342F795EA16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10C173F-0681-45A3-9348-4AC76FB97B01}"/>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36831870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E50F6A-78B6-4D3A-ABFC-5BED9644F77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B14D169-527E-4CBE-A1D0-C5A761781B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0F92CCA-ACEB-43CD-A55D-40B8ABD15F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450AA37-80A4-449A-A2F4-24F87A39A98D}"/>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DAE79459-90CA-4205-A0C5-7947CFC67B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3D9630-159A-4967-B911-0682D1792F20}"/>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33031029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234E58-1B18-4E01-821D-2F811D4F877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0A2B7D-2797-420A-A504-DEFB5F958DD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6FB006-5B21-4427-8FC0-88E444C0A873}"/>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67788CE1-370E-45C1-ADFC-0DEA9916182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5F7EED5-A932-46BD-A76C-2FDA3D0D4B77}"/>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20354600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EE77533-44FD-4204-8ECE-2F6F0C58148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092DE6-7559-4D64-BB25-0542C82C72D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192C75-40E3-4838-BB87-A71ED22BF144}"/>
              </a:ext>
            </a:extLst>
          </p:cNvPr>
          <p:cNvSpPr>
            <a:spLocks noGrp="1"/>
          </p:cNvSpPr>
          <p:nvPr>
            <p:ph type="dt" sz="half" idx="10"/>
          </p:nvPr>
        </p:nvSpPr>
        <p:spPr/>
        <p:txBody>
          <a:body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15539083-CEC9-4142-A512-FD9308BF6C0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363FD33-1915-4CB2-9D59-D81B5BD4F738}"/>
              </a:ext>
            </a:extLst>
          </p:cNvPr>
          <p:cNvSpPr>
            <a:spLocks noGrp="1"/>
          </p:cNvSpPr>
          <p:nvPr>
            <p:ph type="sldNum" sz="quarter" idx="12"/>
          </p:nvPr>
        </p:nvSpPr>
        <p:spPr/>
        <p:txBody>
          <a:body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27858881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423154-221B-4DCC-8224-BC2B733091C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88457A0-99E2-44A0-920E-B48AA2B29A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F678C54-630A-4ED6-983A-27A43F39F822}"/>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C6A4F80B-FF06-4C94-958D-C04B8645385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B25EA5-510D-4063-B603-591D5B5A0C89}"/>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10705398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324E29-A48C-42B4-8B34-9B06FBD5513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215C397-89C0-47D4-BE19-BDE043663F3F}"/>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16FADF-B724-4810-8E22-F18CD6CB75B8}"/>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B2535000-EF82-4767-898C-0137079244D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5383D04-E843-433F-9B23-01582E77F09C}"/>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22838075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7CFAE9-2976-4CD4-B9A6-E45F9D9B26E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2C98511-F917-46BB-A9C7-EFA7D11F9C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086322E-6063-4A4A-B4ED-8E76BC191DE0}"/>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A195DDEE-A412-4D13-BE00-27B27AB0B10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6ACAEED-60C0-46B3-A85A-AC699286A7EB}"/>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23258812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3C63B1-C523-4AE2-B57D-65B926FF41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2B4E289-E66A-47CC-86E6-0BC727FC637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E47F50EE-4C4B-45CD-B75A-86F23C82694F}"/>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155A4A0-FBD7-407F-9B40-C16A901AB807}"/>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A34DEFE5-230B-4FF7-B607-F2338E0473A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C91143F-9EF8-452B-B800-36C220B0EBF5}"/>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2509322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0E9724-6E8F-497A-9695-9C5AD593D7A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B58867E-703C-4D2C-8E84-92E5AF32F4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C4AE742-21B0-4A9D-8427-8678D4A1DC4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7494A80-B0D8-4ECA-86DC-1B16BA64AE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696F2FA-D03A-4C75-9392-B4377AC60FA3}"/>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DFCD124-D527-45E6-8508-936B2C4C25AD}"/>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8E2DF654-5A41-472D-B568-A4ED75A4C5A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AEB75ED-D5F1-4E6F-90FF-505E93FBD8AE}"/>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2124494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51B730-EFE8-422F-A4C6-BE259AEF0C7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2C1631-9857-477E-A181-A5915C2BFC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500D24A-9CFB-440C-823F-3ADF2CA37760}"/>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5AB0D502-D938-4472-9060-F99AFAA849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76B5913-90DE-4C22-8D75-932C27CE4506}"/>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8100387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B28D41-1514-4E71-B15D-92FB426475B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86E702-915F-4069-B2F0-BF8407CC1B75}"/>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6D237C88-2DE7-400B-954A-6E5CF964286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E9F5521-0460-4472-B602-984B39585F40}"/>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32422933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835F9D6-E637-45A7-A911-F92ED3FB363E}"/>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E36320DE-E521-46E2-B4D6-B1A6C93C35A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1003ECB-7E00-4795-BA03-D5B6FEA27D2B}"/>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33635796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11F492-AEB0-4870-ABFD-772A9845535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EE1F104-5F09-4EED-8FC4-AB552BB9071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070AE2E-7BBE-454D-B75E-86DABED3A3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6F94B1A-849E-48C7-842D-4260D56EEEB5}"/>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B72A97DA-0464-4600-AE2A-3C798A5C4D1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AC6F3E7-91FB-4DE0-AE31-088B5052052D}"/>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377870028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7D2733-9BC7-4371-BEB1-B91F7D9D53F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BECE338-B0F6-40D0-9310-6A4727C282C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415EBA7-262A-4B2F-AD9D-D68C0F348F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84CF037-BD4A-4940-A131-C5C2B9B82BD6}"/>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BAF723A8-9036-41E8-A431-D50CB586498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2C5B5F-100D-429F-8138-22EEA75CD7FB}"/>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14284507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0FF392-0ABF-48CC-80AF-CFD622CD1D83}"/>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93BC17B-B07C-4503-BCA4-52B4FE024DF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3959E56-099F-42BE-9E24-52AAE980A6B4}"/>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3A18922A-6A79-49DA-A0CC-B1E7799FD6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EF36FB8-42E6-4B62-A0CE-6ECE0CD201E7}"/>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106110276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6C88441-6DA1-4EE8-9EEF-CE3859C8991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8C9C48-3363-4EF6-A906-18E03EF5F89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F3A961D-5C94-4B90-B68C-AC2F65B5F001}"/>
              </a:ext>
            </a:extLst>
          </p:cNvPr>
          <p:cNvSpPr>
            <a:spLocks noGrp="1"/>
          </p:cNvSpPr>
          <p:nvPr>
            <p:ph type="dt" sz="half" idx="10"/>
          </p:nvPr>
        </p:nvSpPr>
        <p:spPr/>
        <p:txBody>
          <a:body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17E40B0F-2AA9-44B1-8818-FE2239F3F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96E58A3-D217-455B-BC51-DECFA0DC39B2}"/>
              </a:ext>
            </a:extLst>
          </p:cNvPr>
          <p:cNvSpPr>
            <a:spLocks noGrp="1"/>
          </p:cNvSpPr>
          <p:nvPr>
            <p:ph type="sldNum" sz="quarter" idx="12"/>
          </p:nvPr>
        </p:nvSpPr>
        <p:spPr/>
        <p:txBody>
          <a:body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1019705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6F442B-5448-40BF-AEFF-DF431C753CB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D56FC6B-B22F-41F4-B73C-526294B543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32D9DC4-F8E7-4DD3-AC8B-5277655F34A8}"/>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CCD46C81-71B2-4F18-967C-F0345D33591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80B16F2-1E98-40A0-BC8A-B398D5231D77}"/>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998791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9881A2-4013-4C4B-86E3-9C741188C4D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D9B7AEA-77E8-4DD9-8927-B0617E6E9A2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62EC971-3C8C-45AB-8502-5A99D521BD16}"/>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D2BF1FC-932A-4D65-9674-F5799BC4C95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75B13B5-557E-44DA-A16C-260C6E0FE8DB}"/>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19840912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0FF298-5EBB-487C-8CB8-0D430774652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7D68D5E-0099-4480-82FC-DC008CDAD5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E6031A5-312A-4531-9D73-979146386F24}"/>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496D5C60-55BF-4890-AB7C-4C9E78063D5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62DA363-C64F-4DE8-BD21-528E6808A141}"/>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22245010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91A4F8-1977-478B-B084-579B4E8819D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0624082-2808-4153-8A2A-D858D0290E9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E5FB32D-D38D-4F74-A50C-8A6566DF45C9}"/>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D45781D-B23A-4C4A-9D87-072E5B575A46}"/>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B29C963F-668D-4F91-BD38-224FCC1E7AF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DC2BCA0-8121-4B01-9302-B28AF3C81F9E}"/>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3522092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A18170-377D-4BB0-9E3F-01010F919D1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624B98F-1596-4C31-9842-0E698759832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777845E-060B-49EA-9F31-49328A940D1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1826A3C-DC7E-4039-BF47-7847185D480C}"/>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2263FE1E-F744-4907-A426-6F0958D50DE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F2C28C7-45B8-494B-A8C0-CC47751B9D6A}"/>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18537718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ACD3E8-D7F3-42FC-BF1A-2CBD0B0C1F42}"/>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FBC0184-55D1-4BF0-82AF-03589062BF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2A7F6A8-2DB8-4B2A-8470-B500E10113E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C5E7A07-B9C3-453E-AF7E-01CB33C6BB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500DE4C8-45E2-4BB3-BE38-4AD01638094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1CD4FA5-8475-49B4-B672-BE22D7E7BA23}"/>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444C53AD-3322-47AA-A83D-17A2F2B9671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D782E58-A40E-4F6A-922C-CDD22B5F7EA5}"/>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3616798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A3C1E4-DAC8-45E7-8467-D826A6B3133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797890D-E5B9-4553-9344-4DB0FE8BCBFE}"/>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671AEDCE-2479-4A4B-9333-326F2C75B2E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9ED61F6-4D8A-4EF8-843E-6D81E2FCE153}"/>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20567477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FE5B4C5-A2E7-4134-88C5-BFBB1E16BB13}"/>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6001E182-BCF0-4D6F-8975-335A26FDC79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3DBF50F-F67F-44AA-9F38-767D71112225}"/>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1389961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619471-E23B-4B91-87A0-5586CF0450B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D6DA1EE-A319-410F-9A5F-2E1A414E21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414C243-385C-4E86-9A52-8092471A6A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176DFF3-8CEB-498C-9771-02DF6FDC2DCC}"/>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BC036362-85DC-45EC-9DB3-50143FA8D8E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0826A91-B189-4E25-9AEC-E31A676AA379}"/>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9388427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7115CC-A055-4E0F-9CAD-87757132643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BEA7DCC-2E87-477D-A071-0B57D63901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0385DDD-4049-40DA-915E-679A2B9D23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8126F06-F427-49A7-B01B-ECC717EC7AEF}"/>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92DD91FA-CD69-461E-A18A-36A4119C9EA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0AC114D-B2A2-4134-8195-4E48C2B8DF03}"/>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302888054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F180A5-E93B-441E-B7A4-60EDB4B4E47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C53406B-8786-4086-BBA8-51CA181D3525}"/>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B6B4009-9242-43B5-ADBB-E2DD707D7AD2}"/>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52830D3-9B5E-494B-9641-DF0E7FFA94C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0921AFC-4AED-4555-9BAE-DE0CF60ABBE7}"/>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14802151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903EE1F-000E-42FA-BB65-66FEA147503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F95977A-7E21-4B1C-90CB-47E667BFC95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35D9C07-33FD-4EBB-94A7-6389B98A043D}"/>
              </a:ext>
            </a:extLst>
          </p:cNvPr>
          <p:cNvSpPr>
            <a:spLocks noGrp="1"/>
          </p:cNvSpPr>
          <p:nvPr>
            <p:ph type="dt" sz="half" idx="10"/>
          </p:nvPr>
        </p:nvSpPr>
        <p:spPr/>
        <p:txBody>
          <a:body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CF79B37-4E6A-4E90-8336-7E45FC2C61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CED7493-B259-4A27-AF07-7A292A7AB0DE}"/>
              </a:ext>
            </a:extLst>
          </p:cNvPr>
          <p:cNvSpPr>
            <a:spLocks noGrp="1"/>
          </p:cNvSpPr>
          <p:nvPr>
            <p:ph type="sldNum" sz="quarter" idx="12"/>
          </p:nvPr>
        </p:nvSpPr>
        <p:spPr/>
        <p:txBody>
          <a:body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147801712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C2560F-E474-4B14-B159-0416C128AF0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320D940-9920-4EA4-AA45-91A609EA54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4ADB076-1349-440A-898A-39728F98C5E1}"/>
              </a:ext>
            </a:extLst>
          </p:cNvPr>
          <p:cNvSpPr>
            <a:spLocks noGrp="1"/>
          </p:cNvSpPr>
          <p:nvPr>
            <p:ph type="dt" sz="half" idx="10"/>
          </p:nvPr>
        </p:nvSpPr>
        <p:spPr/>
        <p:txBody>
          <a:body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845C19A4-4C39-45C4-A411-681E170B7E95}"/>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639BF4FE-78BC-40A7-8AE1-EB529DFC33AF}"/>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40274225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352691-D8E7-450B-82B6-8520A667999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7F5FCD-9AA9-4D67-858B-80735521C2E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25CB81E-B405-4C47-95F7-9E9C3E699CC2}"/>
              </a:ext>
            </a:extLst>
          </p:cNvPr>
          <p:cNvSpPr>
            <a:spLocks noGrp="1"/>
          </p:cNvSpPr>
          <p:nvPr>
            <p:ph type="dt" sz="half" idx="10"/>
          </p:nvPr>
        </p:nvSpPr>
        <p:spPr/>
        <p:txBody>
          <a:body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0E682CEC-D9E3-4E06-972A-FEF5068BAFC9}"/>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546DB63B-9F2E-4183-812A-BD31896F3A4A}"/>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2024122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4194B4-1F37-4818-9375-2627A8FDF57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BB38137-CEF3-4BDB-8C37-82811038AA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094DAAC-8978-44AF-A89F-F3F98A5049EA}"/>
              </a:ext>
            </a:extLst>
          </p:cNvPr>
          <p:cNvSpPr>
            <a:spLocks noGrp="1"/>
          </p:cNvSpPr>
          <p:nvPr>
            <p:ph type="dt" sz="half" idx="10"/>
          </p:nvPr>
        </p:nvSpPr>
        <p:spPr/>
        <p:txBody>
          <a:body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DED49C21-9FA7-4264-B935-5F12EF01900F}"/>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76389693-DB31-4E9E-A19E-BFE217A58185}"/>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3804123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874454-4E85-4593-9382-449AB313876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52A8632-FEB7-4A81-8E81-D068E71E9B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51F5A77-3D9F-4E3E-A9D2-44550A336A9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FEA7F47-F76F-4E01-8957-D27773BB58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CA948D8-B805-4DC2-B187-4354476E7FC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FC049A-BCF9-4CA9-B629-A687485AD4D0}"/>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8" name="フッター プレースホルダー 7">
            <a:extLst>
              <a:ext uri="{FF2B5EF4-FFF2-40B4-BE49-F238E27FC236}">
                <a16:creationId xmlns:a16="http://schemas.microsoft.com/office/drawing/2014/main" id="{0D32A19C-5C55-438F-9014-49023C0C6A4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7432DF33-4CD1-4F32-9882-DD3ED07C42F1}"/>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27949515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2A3337-21CC-494E-A384-E1F85229F4C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5EC7D24-A9F8-4C99-8C50-02FC609DCD0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771858-5DEE-4162-AB57-CD5B34DE250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CFB94B4-FC58-477D-8710-D65227BA64F4}"/>
              </a:ext>
            </a:extLst>
          </p:cNvPr>
          <p:cNvSpPr>
            <a:spLocks noGrp="1"/>
          </p:cNvSpPr>
          <p:nvPr>
            <p:ph type="dt" sz="half" idx="10"/>
          </p:nvPr>
        </p:nvSpPr>
        <p:spPr/>
        <p:txBody>
          <a:bodyPr/>
          <a:lstStyle/>
          <a:p>
            <a:r>
              <a:rPr kumimoji="1" lang="en-US" altLang="ja-JP"/>
              <a:t>2 Sep., 2025</a:t>
            </a:r>
            <a:endParaRPr kumimoji="1" lang="ja-JP" altLang="en-US"/>
          </a:p>
        </p:txBody>
      </p:sp>
      <p:sp>
        <p:nvSpPr>
          <p:cNvPr id="6" name="フッター プレースホルダー 5">
            <a:extLst>
              <a:ext uri="{FF2B5EF4-FFF2-40B4-BE49-F238E27FC236}">
                <a16:creationId xmlns:a16="http://schemas.microsoft.com/office/drawing/2014/main" id="{FC709547-343A-4530-92A5-5205CC586763}"/>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7" name="スライド番号プレースホルダー 6">
            <a:extLst>
              <a:ext uri="{FF2B5EF4-FFF2-40B4-BE49-F238E27FC236}">
                <a16:creationId xmlns:a16="http://schemas.microsoft.com/office/drawing/2014/main" id="{91D6A4B8-1B49-4A01-94F8-2996C51F1027}"/>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4274268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F6B596-9ED4-4671-A4C5-1E52367D82D0}"/>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89A4E09-D31D-4DB5-8189-C74977ACA5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2FB6D3D-97A3-4E99-875C-64DFE13BC3B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AA023B8-0450-4EE2-90BE-ADE47594F3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15038A6-D0B9-431C-BAC6-77CB0D2CF52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54AF717-3164-48C4-A16F-49A807A37D24}"/>
              </a:ext>
            </a:extLst>
          </p:cNvPr>
          <p:cNvSpPr>
            <a:spLocks noGrp="1"/>
          </p:cNvSpPr>
          <p:nvPr>
            <p:ph type="dt" sz="half" idx="10"/>
          </p:nvPr>
        </p:nvSpPr>
        <p:spPr/>
        <p:txBody>
          <a:bodyPr/>
          <a:lstStyle/>
          <a:p>
            <a:r>
              <a:rPr kumimoji="1" lang="en-US" altLang="ja-JP"/>
              <a:t>2 Sep., 2025</a:t>
            </a:r>
            <a:endParaRPr kumimoji="1" lang="ja-JP" altLang="en-US"/>
          </a:p>
        </p:txBody>
      </p:sp>
      <p:sp>
        <p:nvSpPr>
          <p:cNvPr id="8" name="フッター プレースホルダー 7">
            <a:extLst>
              <a:ext uri="{FF2B5EF4-FFF2-40B4-BE49-F238E27FC236}">
                <a16:creationId xmlns:a16="http://schemas.microsoft.com/office/drawing/2014/main" id="{716C2BF6-768D-4759-A276-CC881415C86E}"/>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9" name="スライド番号プレースホルダー 8">
            <a:extLst>
              <a:ext uri="{FF2B5EF4-FFF2-40B4-BE49-F238E27FC236}">
                <a16:creationId xmlns:a16="http://schemas.microsoft.com/office/drawing/2014/main" id="{C3DAD912-6D2B-4E3C-A2CF-AAE540110593}"/>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4086441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794576-1F7D-4944-A0D2-3C4D964ABB0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05E60B-7663-4A47-82B7-C30B5D9C1B3C}"/>
              </a:ext>
            </a:extLst>
          </p:cNvPr>
          <p:cNvSpPr>
            <a:spLocks noGrp="1"/>
          </p:cNvSpPr>
          <p:nvPr>
            <p:ph type="dt" sz="half" idx="10"/>
          </p:nvPr>
        </p:nvSpPr>
        <p:spPr/>
        <p:txBody>
          <a:bodyPr/>
          <a:lstStyle/>
          <a:p>
            <a:r>
              <a:rPr kumimoji="1" lang="en-US" altLang="ja-JP"/>
              <a:t>2 Sep., 2025</a:t>
            </a:r>
            <a:endParaRPr kumimoji="1" lang="ja-JP" altLang="en-US"/>
          </a:p>
        </p:txBody>
      </p:sp>
      <p:sp>
        <p:nvSpPr>
          <p:cNvPr id="4" name="フッター プレースホルダー 3">
            <a:extLst>
              <a:ext uri="{FF2B5EF4-FFF2-40B4-BE49-F238E27FC236}">
                <a16:creationId xmlns:a16="http://schemas.microsoft.com/office/drawing/2014/main" id="{BEEC257E-203F-46A8-84DF-B2F6F0278B55}"/>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5" name="スライド番号プレースホルダー 4">
            <a:extLst>
              <a:ext uri="{FF2B5EF4-FFF2-40B4-BE49-F238E27FC236}">
                <a16:creationId xmlns:a16="http://schemas.microsoft.com/office/drawing/2014/main" id="{F9B4B1D7-3F58-4B94-B577-847F7DF5A5C2}"/>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152506332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B8D207B-EC59-4786-AA43-9735CF40592A}"/>
              </a:ext>
            </a:extLst>
          </p:cNvPr>
          <p:cNvSpPr>
            <a:spLocks noGrp="1"/>
          </p:cNvSpPr>
          <p:nvPr>
            <p:ph type="dt" sz="half" idx="10"/>
          </p:nvPr>
        </p:nvSpPr>
        <p:spPr/>
        <p:txBody>
          <a:bodyPr/>
          <a:lstStyle/>
          <a:p>
            <a:r>
              <a:rPr kumimoji="1" lang="en-US" altLang="ja-JP"/>
              <a:t>2 Sep., 2025</a:t>
            </a:r>
            <a:endParaRPr kumimoji="1" lang="ja-JP" altLang="en-US"/>
          </a:p>
        </p:txBody>
      </p:sp>
      <p:sp>
        <p:nvSpPr>
          <p:cNvPr id="3" name="フッター プレースホルダー 2">
            <a:extLst>
              <a:ext uri="{FF2B5EF4-FFF2-40B4-BE49-F238E27FC236}">
                <a16:creationId xmlns:a16="http://schemas.microsoft.com/office/drawing/2014/main" id="{D47FFDDF-85D1-42CC-9075-E465D93F2165}"/>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4" name="スライド番号プレースホルダー 3">
            <a:extLst>
              <a:ext uri="{FF2B5EF4-FFF2-40B4-BE49-F238E27FC236}">
                <a16:creationId xmlns:a16="http://schemas.microsoft.com/office/drawing/2014/main" id="{FEBDDED5-B43D-414A-9622-A347851A2336}"/>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150189202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AA8636-B41E-4ECA-BAA1-B6ABB502DAD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7E1DD79-6829-43E5-8C57-CCDEC8B4A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052B32E-B704-4D78-9A92-1137C51360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D16E027-05DA-4230-AA90-7632A14C5045}"/>
              </a:ext>
            </a:extLst>
          </p:cNvPr>
          <p:cNvSpPr>
            <a:spLocks noGrp="1"/>
          </p:cNvSpPr>
          <p:nvPr>
            <p:ph type="dt" sz="half" idx="10"/>
          </p:nvPr>
        </p:nvSpPr>
        <p:spPr/>
        <p:txBody>
          <a:bodyPr/>
          <a:lstStyle/>
          <a:p>
            <a:r>
              <a:rPr kumimoji="1" lang="en-US" altLang="ja-JP"/>
              <a:t>2 Sep., 2025</a:t>
            </a:r>
            <a:endParaRPr kumimoji="1" lang="ja-JP" altLang="en-US"/>
          </a:p>
        </p:txBody>
      </p:sp>
      <p:sp>
        <p:nvSpPr>
          <p:cNvPr id="6" name="フッター プレースホルダー 5">
            <a:extLst>
              <a:ext uri="{FF2B5EF4-FFF2-40B4-BE49-F238E27FC236}">
                <a16:creationId xmlns:a16="http://schemas.microsoft.com/office/drawing/2014/main" id="{B841480A-4355-4263-8FAC-8EDEB75D329B}"/>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7" name="スライド番号プレースホルダー 6">
            <a:extLst>
              <a:ext uri="{FF2B5EF4-FFF2-40B4-BE49-F238E27FC236}">
                <a16:creationId xmlns:a16="http://schemas.microsoft.com/office/drawing/2014/main" id="{1C5A9E6B-4672-4E3B-9E7B-06CA75B98680}"/>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1438945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62825B-F440-4F0C-8294-16124D85E60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B60AB57-B2CF-4BBA-80EC-247C0F876C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B29533B-E26D-4196-B570-A70D6BDC45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03416FA-3009-4761-9112-A92B96DE6A18}"/>
              </a:ext>
            </a:extLst>
          </p:cNvPr>
          <p:cNvSpPr>
            <a:spLocks noGrp="1"/>
          </p:cNvSpPr>
          <p:nvPr>
            <p:ph type="dt" sz="half" idx="10"/>
          </p:nvPr>
        </p:nvSpPr>
        <p:spPr/>
        <p:txBody>
          <a:bodyPr/>
          <a:lstStyle/>
          <a:p>
            <a:r>
              <a:rPr kumimoji="1" lang="en-US" altLang="ja-JP"/>
              <a:t>2 Sep., 2025</a:t>
            </a:r>
            <a:endParaRPr kumimoji="1" lang="ja-JP" altLang="en-US"/>
          </a:p>
        </p:txBody>
      </p:sp>
      <p:sp>
        <p:nvSpPr>
          <p:cNvPr id="6" name="フッター プレースホルダー 5">
            <a:extLst>
              <a:ext uri="{FF2B5EF4-FFF2-40B4-BE49-F238E27FC236}">
                <a16:creationId xmlns:a16="http://schemas.microsoft.com/office/drawing/2014/main" id="{CCD24E15-C30E-4B20-B741-A29E0A98905E}"/>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7" name="スライド番号プレースホルダー 6">
            <a:extLst>
              <a:ext uri="{FF2B5EF4-FFF2-40B4-BE49-F238E27FC236}">
                <a16:creationId xmlns:a16="http://schemas.microsoft.com/office/drawing/2014/main" id="{511942AB-9D93-4BD5-87BC-64F1F25B8E5F}"/>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122500843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841C95-4F85-40F7-8F1A-E2A73AA39A2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45E1EAA-4D5D-4952-80A4-068F96AB7C3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FBE6BEC-15DE-4F11-9AF7-6264EDF8BDF5}"/>
              </a:ext>
            </a:extLst>
          </p:cNvPr>
          <p:cNvSpPr>
            <a:spLocks noGrp="1"/>
          </p:cNvSpPr>
          <p:nvPr>
            <p:ph type="dt" sz="half" idx="10"/>
          </p:nvPr>
        </p:nvSpPr>
        <p:spPr/>
        <p:txBody>
          <a:body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7E03BA5A-A43E-411F-B48D-4E41C2077FD8}"/>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D1D23E6F-77D7-4922-8218-4FD107E8CFF5}"/>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41040170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2298BFD-A789-41A6-89CE-DFC21836899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EBEFD60-7007-4448-AF02-A8EC116C7BB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9D03590-9F50-4E36-A39F-DD6E3E1B44B0}"/>
              </a:ext>
            </a:extLst>
          </p:cNvPr>
          <p:cNvSpPr>
            <a:spLocks noGrp="1"/>
          </p:cNvSpPr>
          <p:nvPr>
            <p:ph type="dt" sz="half" idx="10"/>
          </p:nvPr>
        </p:nvSpPr>
        <p:spPr/>
        <p:txBody>
          <a:body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7E536EB6-18CB-49BE-8C5A-6B03FAE5C88D}"/>
              </a:ext>
            </a:extLst>
          </p:cNvPr>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3427C6BB-4E27-4FEC-96C4-B91181BA9D5B}"/>
              </a:ext>
            </a:extLst>
          </p:cNvPr>
          <p:cNvSpPr>
            <a:spLocks noGrp="1"/>
          </p:cNvSpPr>
          <p:nvPr>
            <p:ph type="sldNum" sz="quarter" idx="12"/>
          </p:nvPr>
        </p:nvSpPr>
        <p:spPr/>
        <p:txBody>
          <a:body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389033323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dirty="0"/>
          </a:p>
        </p:txBody>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1">
                    <a:lumMod val="65000"/>
                    <a:lumOff val="35000"/>
                  </a:schemeClr>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dirty="0"/>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dirty="0"/>
              <a:t>2 Sep. 2025</a:t>
            </a:r>
            <a:endParaRPr kumimoji="1" lang="ja-JP" altLang="en-US" dirty="0"/>
          </a:p>
        </p:txBody>
      </p:sp>
      <p:sp>
        <p:nvSpPr>
          <p:cNvPr id="5" name="Footer Placeholder 4"/>
          <p:cNvSpPr>
            <a:spLocks noGrp="1"/>
          </p:cNvSpPr>
          <p:nvPr>
            <p:ph type="ftr" sz="quarter" idx="11"/>
          </p:nvPr>
        </p:nvSpPr>
        <p:spPr/>
        <p:txBody>
          <a:bodyPr/>
          <a:lstStyle/>
          <a:p>
            <a:r>
              <a:rPr lang="en-US" altLang="ja-JP" dirty="0"/>
              <a:t>The Dynamic Universe</a:t>
            </a:r>
          </a:p>
          <a:p>
            <a:r>
              <a:rPr lang="en-US" altLang="ja-JP" dirty="0"/>
              <a:t>A workshop in celebration of the career of Andi Burkert</a:t>
            </a:r>
            <a:endParaRPr kumimoji="1" lang="ja-JP" altLang="en-US" dirty="0"/>
          </a:p>
        </p:txBody>
      </p:sp>
      <p:sp>
        <p:nvSpPr>
          <p:cNvPr id="6" name="Slide Number Placeholder 5"/>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99331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marL="0">
              <a:defRPr sz="3200">
                <a:solidFill>
                  <a:schemeClr val="tx1">
                    <a:lumMod val="65000"/>
                    <a:lumOff val="35000"/>
                  </a:schemeClr>
                </a:solidFill>
                <a:effectLst>
                  <a:glow rad="63500">
                    <a:schemeClr val="tx1">
                      <a:lumMod val="65000"/>
                      <a:lumOff val="35000"/>
                      <a:alpha val="10000"/>
                    </a:schemeClr>
                  </a:glow>
                </a:effectLst>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lvl1pPr>
              <a:defRPr>
                <a:solidFill>
                  <a:schemeClr val="tx1">
                    <a:lumMod val="65000"/>
                    <a:lumOff val="35000"/>
                  </a:schemeClr>
                </a:solidFill>
                <a:effectLst>
                  <a:glow rad="63500">
                    <a:schemeClr val="tx1">
                      <a:lumMod val="65000"/>
                      <a:lumOff val="35000"/>
                      <a:alpha val="10000"/>
                    </a:schemeClr>
                  </a:glow>
                </a:effectLst>
              </a:defRPr>
            </a:lvl1pPr>
            <a:lvl2pPr>
              <a:defRPr>
                <a:solidFill>
                  <a:schemeClr val="tx1">
                    <a:lumMod val="65000"/>
                    <a:lumOff val="35000"/>
                  </a:schemeClr>
                </a:solidFill>
                <a:effectLst>
                  <a:glow rad="63500">
                    <a:schemeClr val="tx1">
                      <a:lumMod val="65000"/>
                      <a:lumOff val="35000"/>
                      <a:alpha val="10000"/>
                    </a:schemeClr>
                  </a:glow>
                </a:effectLst>
              </a:defRPr>
            </a:lvl2pPr>
            <a:lvl3pPr>
              <a:defRPr>
                <a:solidFill>
                  <a:schemeClr val="tx1">
                    <a:lumMod val="65000"/>
                    <a:lumOff val="35000"/>
                  </a:schemeClr>
                </a:solidFill>
                <a:effectLst>
                  <a:glow rad="63500">
                    <a:schemeClr val="tx1">
                      <a:lumMod val="65000"/>
                      <a:lumOff val="35000"/>
                      <a:alpha val="10000"/>
                    </a:schemeClr>
                  </a:glow>
                </a:effectLst>
              </a:defRPr>
            </a:lvl3pPr>
            <a:lvl4pPr>
              <a:defRPr>
                <a:solidFill>
                  <a:schemeClr val="tx1">
                    <a:lumMod val="65000"/>
                    <a:lumOff val="35000"/>
                  </a:schemeClr>
                </a:solidFill>
                <a:effectLst>
                  <a:glow rad="63500">
                    <a:schemeClr val="tx1">
                      <a:lumMod val="65000"/>
                      <a:lumOff val="35000"/>
                      <a:alpha val="10000"/>
                    </a:schemeClr>
                  </a:glow>
                </a:effectLst>
              </a:defRPr>
            </a:lvl4pPr>
            <a:lvl5pPr>
              <a:defRPr>
                <a:solidFill>
                  <a:schemeClr val="tx1">
                    <a:lumMod val="65000"/>
                    <a:lumOff val="35000"/>
                  </a:schemeClr>
                </a:solidFill>
                <a:effectLst>
                  <a:glow rad="63500">
                    <a:schemeClr val="tx1">
                      <a:lumMod val="65000"/>
                      <a:lumOff val="35000"/>
                      <a:alpha val="10000"/>
                    </a:schemeClr>
                  </a:glow>
                </a:effectLst>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lvl1pPr>
              <a:defRPr>
                <a:solidFill>
                  <a:schemeClr val="bg1"/>
                </a:solidFill>
                <a:effectLst>
                  <a:glow rad="63500">
                    <a:schemeClr val="bg1">
                      <a:lumMod val="95000"/>
                      <a:alpha val="10000"/>
                    </a:schemeClr>
                  </a:glow>
                </a:effectLst>
              </a:defRPr>
            </a:lvl1pPr>
          </a:lstStyle>
          <a:p>
            <a:r>
              <a:rPr kumimoji="1" lang="en-US" altLang="ja-JP" dirty="0"/>
              <a:t>11 Sep. 2025</a:t>
            </a:r>
            <a:endParaRPr kumimoji="1" lang="ja-JP" altLang="en-US" dirty="0"/>
          </a:p>
        </p:txBody>
      </p:sp>
      <p:sp>
        <p:nvSpPr>
          <p:cNvPr id="5" name="Footer Placeholder 4"/>
          <p:cNvSpPr>
            <a:spLocks noGrp="1"/>
          </p:cNvSpPr>
          <p:nvPr>
            <p:ph type="ftr" sz="quarter" idx="11"/>
          </p:nvPr>
        </p:nvSpPr>
        <p:spPr/>
        <p:txBody>
          <a:bodyPr/>
          <a:lstStyle>
            <a:lvl1pPr>
              <a:defRPr>
                <a:solidFill>
                  <a:schemeClr val="bg1"/>
                </a:solidFill>
                <a:effectLst>
                  <a:glow rad="63500">
                    <a:schemeClr val="bg1">
                      <a:lumMod val="95000"/>
                      <a:alpha val="10000"/>
                    </a:schemeClr>
                  </a:glow>
                </a:effectLst>
              </a:defRPr>
            </a:lvl1pPr>
          </a:lstStyle>
          <a:p>
            <a:r>
              <a:rPr kumimoji="1" lang="en-US" altLang="ja-JP" dirty="0"/>
              <a:t>Cosmology 2025 @ Elba Island</a:t>
            </a:r>
            <a:endParaRPr kumimoji="1" lang="ja-JP" altLang="en-US" dirty="0"/>
          </a:p>
        </p:txBody>
      </p:sp>
      <p:sp>
        <p:nvSpPr>
          <p:cNvPr id="6" name="Slide Number Placeholder 5"/>
          <p:cNvSpPr>
            <a:spLocks noGrp="1"/>
          </p:cNvSpPr>
          <p:nvPr>
            <p:ph type="sldNum" sz="quarter" idx="12"/>
          </p:nvPr>
        </p:nvSpPr>
        <p:spPr/>
        <p:txBody>
          <a:bodyPr/>
          <a:lstStyle>
            <a:lvl1pPr>
              <a:defRPr>
                <a:effectLst>
                  <a:glow rad="63500">
                    <a:schemeClr val="bg1">
                      <a:lumMod val="95000"/>
                      <a:alpha val="10000"/>
                    </a:schemeClr>
                  </a:glow>
                </a:effectLst>
              </a:defRPr>
            </a:lvl1pPr>
          </a:lstStyle>
          <a:p>
            <a:fld id="{3C1768A4-1D3E-4B83-AD58-B881850BA828}" type="slidenum">
              <a:rPr kumimoji="1" lang="ja-JP" altLang="en-US" smtClean="0"/>
              <a:pPr/>
              <a:t>‹#›</a:t>
            </a:fld>
            <a:endParaRPr kumimoji="1" lang="ja-JP" altLang="en-US" dirty="0"/>
          </a:p>
        </p:txBody>
      </p:sp>
      <p:cxnSp>
        <p:nvCxnSpPr>
          <p:cNvPr id="14" name="直線コネクタ 13">
            <a:extLst>
              <a:ext uri="{FF2B5EF4-FFF2-40B4-BE49-F238E27FC236}">
                <a16:creationId xmlns:a16="http://schemas.microsoft.com/office/drawing/2014/main" id="{C715E048-4957-4DF6-9D36-4C0A6988E1B6}"/>
              </a:ext>
            </a:extLst>
          </p:cNvPr>
          <p:cNvCxnSpPr/>
          <p:nvPr userDrawn="1"/>
        </p:nvCxnSpPr>
        <p:spPr>
          <a:xfrm>
            <a:off x="1111205" y="1737360"/>
            <a:ext cx="10044475"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748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68D93F-D717-461B-A01D-D566100FD95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3EBEECB-29C4-4E16-B7BE-0CF190FA391A}"/>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4" name="フッター プレースホルダー 3">
            <a:extLst>
              <a:ext uri="{FF2B5EF4-FFF2-40B4-BE49-F238E27FC236}">
                <a16:creationId xmlns:a16="http://schemas.microsoft.com/office/drawing/2014/main" id="{934968C1-AC54-4326-805B-F7C767B4CF9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A0697E3-609B-4575-BC92-2D1549C5DE4E}"/>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53002758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dirty="0"/>
              <a:t>2 Sep. 2025</a:t>
            </a:r>
            <a:endParaRPr kumimoji="1" lang="ja-JP" altLang="en-US" dirty="0"/>
          </a:p>
        </p:txBody>
      </p:sp>
      <p:sp>
        <p:nvSpPr>
          <p:cNvPr id="5" name="Footer Placeholder 4"/>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Slide Number Placeholder 5"/>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587778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dirty="0"/>
              <a:t>2 Sep. 2025</a:t>
            </a:r>
            <a:endParaRPr kumimoji="1" lang="ja-JP" altLang="en-US" dirty="0"/>
          </a:p>
        </p:txBody>
      </p:sp>
      <p:sp>
        <p:nvSpPr>
          <p:cNvPr id="6" name="Footer Placeholder 5"/>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7" name="Slide Number Placeholder 6"/>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404469803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dirty="0"/>
              <a:t>2 Sep. 2025</a:t>
            </a:r>
            <a:endParaRPr kumimoji="1" lang="ja-JP" altLang="en-US" dirty="0"/>
          </a:p>
        </p:txBody>
      </p:sp>
      <p:sp>
        <p:nvSpPr>
          <p:cNvPr id="8" name="Footer Placeholder 7"/>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9" name="Slide Number Placeholder 8"/>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1380811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dirty="0"/>
              <a:t>2 Sep. 2025</a:t>
            </a:r>
            <a:endParaRPr kumimoji="1" lang="ja-JP" altLang="en-US" dirty="0"/>
          </a:p>
        </p:txBody>
      </p:sp>
      <p:sp>
        <p:nvSpPr>
          <p:cNvPr id="4" name="Footer Placeholder 3"/>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5" name="Slide Number Placeholder 4"/>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38288724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kumimoji="1" lang="en-US" altLang="ja-JP" dirty="0"/>
              <a:t>2 Sep. 2025</a:t>
            </a:r>
            <a:endParaRPr kumimoji="1" lang="ja-JP" alt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kumimoji="1" lang="en-US" altLang="ja-JP"/>
              <a:t>The Dynamic Universe A workshop in celebration of the career of Andi Burkert</a:t>
            </a:r>
            <a:endParaRPr kumimoji="1" lang="ja-JP" altLang="en-US"/>
          </a:p>
        </p:txBody>
      </p:sp>
      <p:sp>
        <p:nvSpPr>
          <p:cNvPr id="9" name="Slide Number Placeholder 8"/>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41874334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kumimoji="1" lang="en-US" altLang="ja-JP"/>
              <a:t>2 Sep., 2025</a:t>
            </a:r>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kumimoji="1" lang="en-US" altLang="ja-JP"/>
              <a:t>The Dynamic Universe A workshop in celebration of the career of Andi Burkert</a:t>
            </a:r>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292541401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 Sep., 2025</a:t>
            </a:r>
            <a:endParaRPr kumimoji="1" lang="ja-JP" altLang="en-US"/>
          </a:p>
        </p:txBody>
      </p:sp>
      <p:sp>
        <p:nvSpPr>
          <p:cNvPr id="6" name="Footer Placeholder 5"/>
          <p:cNvSpPr>
            <a:spLocks noGrp="1"/>
          </p:cNvSpPr>
          <p:nvPr>
            <p:ph type="ftr" sz="quarter" idx="11"/>
          </p:nvPr>
        </p:nvSpPr>
        <p:spPr/>
        <p:txBody>
          <a:bodyPr/>
          <a:lstStyle/>
          <a:p>
            <a:r>
              <a:rPr lang="en-US"/>
              <a:t>The Dynamic Universe A workshop in celebration of the career of Andi Burkert</a:t>
            </a:r>
          </a:p>
        </p:txBody>
      </p:sp>
      <p:sp>
        <p:nvSpPr>
          <p:cNvPr id="7" name="Slide Number Placeholder 6"/>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37064300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 Sep., 2025</a:t>
            </a:r>
            <a:endParaRPr kumimoji="1" lang="ja-JP" altLang="en-US"/>
          </a:p>
        </p:txBody>
      </p:sp>
      <p:sp>
        <p:nvSpPr>
          <p:cNvPr id="5" name="Footer Placeholder 4"/>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Slide Number Placeholder 5"/>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33130545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 Sep., 2025</a:t>
            </a:r>
            <a:endParaRPr kumimoji="1" lang="ja-JP" altLang="en-US"/>
          </a:p>
        </p:txBody>
      </p:sp>
      <p:sp>
        <p:nvSpPr>
          <p:cNvPr id="5" name="Footer Placeholder 4"/>
          <p:cNvSpPr>
            <a:spLocks noGrp="1"/>
          </p:cNvSpPr>
          <p:nvPr>
            <p:ph type="ftr" sz="quarter" idx="11"/>
          </p:nvPr>
        </p:nvSpPr>
        <p:spPr/>
        <p:txBody>
          <a:bodyPr/>
          <a:lstStyle/>
          <a:p>
            <a:r>
              <a:rPr kumimoji="1" lang="en-US" altLang="ja-JP"/>
              <a:t>The Dynamic Universe A workshop in celebration of the career of Andi Burkert</a:t>
            </a:r>
            <a:endParaRPr kumimoji="1" lang="ja-JP" altLang="en-US"/>
          </a:p>
        </p:txBody>
      </p:sp>
      <p:sp>
        <p:nvSpPr>
          <p:cNvPr id="6" name="Slide Number Placeholder 5"/>
          <p:cNvSpPr>
            <a:spLocks noGrp="1"/>
          </p:cNvSpPr>
          <p:nvPr>
            <p:ph type="sldNum" sz="quarter" idx="12"/>
          </p:nvPr>
        </p:nvSpPr>
        <p:spPr/>
        <p:txBody>
          <a:bodyPr/>
          <a:lstStyle/>
          <a:p>
            <a:fld id="{3C1768A4-1D3E-4B83-AD58-B881850BA828}" type="slidenum">
              <a:rPr kumimoji="1" lang="ja-JP" altLang="en-US" smtClean="0"/>
              <a:t>‹#›</a:t>
            </a:fld>
            <a:endParaRPr kumimoji="1" lang="ja-JP" altLang="en-US"/>
          </a:p>
        </p:txBody>
      </p:sp>
    </p:spTree>
    <p:extLst>
      <p:ext uri="{BB962C8B-B14F-4D97-AF65-F5344CB8AC3E}">
        <p14:creationId xmlns:p14="http://schemas.microsoft.com/office/powerpoint/2010/main" val="3612961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F1F6913-314A-4949-9C75-EA149C010761}"/>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3" name="フッター プレースホルダー 2">
            <a:extLst>
              <a:ext uri="{FF2B5EF4-FFF2-40B4-BE49-F238E27FC236}">
                <a16:creationId xmlns:a16="http://schemas.microsoft.com/office/drawing/2014/main" id="{58F17E56-18A7-4771-81C7-4C395F4375A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A10868F-8682-4D13-B4C9-2E3E41D5503C}"/>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2682045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9446D6-125F-4D7A-86F6-11CFE4E4624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149646-1E0D-4D07-A92E-F80F169E74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21CB944-7C95-4572-9238-144C5E8B59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9492A3B-F8B4-47EC-A9D4-DEE0572CA2DB}"/>
              </a:ext>
            </a:extLst>
          </p:cNvPr>
          <p:cNvSpPr>
            <a:spLocks noGrp="1"/>
          </p:cNvSpPr>
          <p:nvPr>
            <p:ph type="dt" sz="half" idx="10"/>
          </p:nvPr>
        </p:nvSpPr>
        <p:spPr/>
        <p:txBody>
          <a:bodyPr/>
          <a:lstStyle/>
          <a:p>
            <a:fld id="{4F7B0773-A4EC-4987-A41E-6674A6BA2D25}" type="datetimeFigureOut">
              <a:rPr kumimoji="1" lang="ja-JP" altLang="en-US" smtClean="0"/>
              <a:t>2025/9/11</a:t>
            </a:fld>
            <a:endParaRPr kumimoji="1" lang="ja-JP" altLang="en-US"/>
          </a:p>
        </p:txBody>
      </p:sp>
      <p:sp>
        <p:nvSpPr>
          <p:cNvPr id="6" name="フッター プレースホルダー 5">
            <a:extLst>
              <a:ext uri="{FF2B5EF4-FFF2-40B4-BE49-F238E27FC236}">
                <a16:creationId xmlns:a16="http://schemas.microsoft.com/office/drawing/2014/main" id="{9951279C-0BB8-46E6-8890-9E4C8F953E7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A6192B4-61FC-4FD2-9BD2-18C8E51A8972}"/>
              </a:ext>
            </a:extLst>
          </p:cNvPr>
          <p:cNvSpPr>
            <a:spLocks noGrp="1"/>
          </p:cNvSpPr>
          <p:nvPr>
            <p:ph type="sldNum" sz="quarter" idx="12"/>
          </p:nvPr>
        </p:nvSpPr>
        <p:spPr/>
        <p:txBody>
          <a:body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264255039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5.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6.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ja-JP" altLang="en-US" dirty="0"/>
          </a:p>
        </p:txBody>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kumimoji="1" lang="en-US" altLang="ja-JP" dirty="0"/>
              <a:t>11 Sep. 2025</a:t>
            </a:r>
            <a:endParaRPr kumimoji="1" lang="ja-JP" alt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kumimoji="1" lang="en-US" altLang="ja-JP" dirty="0"/>
              <a:t>Cosmology 2025 @ Elba Island</a:t>
            </a:r>
            <a:endParaRPr kumimoji="1" lang="ja-JP" alt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C1768A4-1D3E-4B83-AD58-B881850BA828}" type="slidenum">
              <a:rPr kumimoji="1" lang="ja-JP" altLang="en-US" smtClean="0"/>
              <a:t>‹#›</a:t>
            </a:fld>
            <a:endParaRPr kumimoji="1" lang="ja-JP" altLang="en-US"/>
          </a:p>
        </p:txBody>
      </p:sp>
      <p:cxnSp>
        <p:nvCxnSpPr>
          <p:cNvPr id="10" name="Straight Connector 9"/>
          <p:cNvCxnSpPr>
            <a:cxnSpLocks/>
          </p:cNvCxnSpPr>
          <p:nvPr/>
        </p:nvCxnSpPr>
        <p:spPr>
          <a:xfrm>
            <a:off x="1097280" y="1737360"/>
            <a:ext cx="10063212" cy="48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069DBEB8-1D83-428A-97D5-BD232DF54EDD}"/>
              </a:ext>
            </a:extLst>
          </p:cNvPr>
          <p:cNvSpPr txBox="1">
            <a:spLocks/>
          </p:cNvSpPr>
          <p:nvPr userDrawn="1"/>
        </p:nvSpPr>
        <p:spPr>
          <a:xfrm>
            <a:off x="1097280" y="286603"/>
            <a:ext cx="10058400" cy="1450757"/>
          </a:xfrm>
          <a:prstGeom prst="rect">
            <a:avLst/>
          </a:prstGeom>
        </p:spPr>
        <p:txBody>
          <a:bodyPr>
            <a:normAutofit lnSpcReduction="10000"/>
          </a:bodyPr>
          <a:lstStyle>
            <a:lvl1pPr marL="0" algn="l" defTabSz="914400" rtl="0" eaLnBrk="1" latinLnBrk="0" hangingPunct="1">
              <a:lnSpc>
                <a:spcPct val="85000"/>
              </a:lnSpc>
              <a:spcBef>
                <a:spcPct val="0"/>
              </a:spcBef>
              <a:buNone/>
              <a:defRPr kumimoji="1" sz="3200" kern="1200" spc="-50" baseline="0">
                <a:solidFill>
                  <a:schemeClr val="tx1">
                    <a:lumMod val="65000"/>
                    <a:lumOff val="35000"/>
                  </a:schemeClr>
                </a:solidFill>
                <a:effectLst>
                  <a:glow rad="63500">
                    <a:schemeClr val="tx1">
                      <a:lumMod val="65000"/>
                      <a:lumOff val="35000"/>
                      <a:alpha val="10000"/>
                    </a:schemeClr>
                  </a:glow>
                </a:effectLst>
                <a:latin typeface="+mj-lt"/>
                <a:ea typeface="+mj-ea"/>
                <a:cs typeface="+mj-cs"/>
              </a:defRPr>
            </a:lvl1pPr>
          </a:lstStyle>
          <a:p>
            <a:endParaRPr lang="en-US" altLang="ja-JP" sz="2800" baseline="0" dirty="0"/>
          </a:p>
          <a:p>
            <a:endParaRPr lang="en-US" altLang="ja-JP" sz="2800" baseline="0" dirty="0"/>
          </a:p>
          <a:p>
            <a:endParaRPr lang="en-US" altLang="ja-JP" sz="2800" baseline="0" dirty="0"/>
          </a:p>
          <a:p>
            <a:r>
              <a:rPr lang="ja-JP" altLang="en-US" sz="2800" baseline="0" dirty="0"/>
              <a:t>マスター タイトルの書式設定</a:t>
            </a:r>
            <a:endParaRPr lang="en-US" sz="2800" baseline="0" dirty="0"/>
          </a:p>
        </p:txBody>
      </p:sp>
      <p:sp>
        <p:nvSpPr>
          <p:cNvPr id="13" name="Content Placeholder 2">
            <a:extLst>
              <a:ext uri="{FF2B5EF4-FFF2-40B4-BE49-F238E27FC236}">
                <a16:creationId xmlns:a16="http://schemas.microsoft.com/office/drawing/2014/main" id="{8C2662F6-1767-4D60-8138-5337C3D4C5A3}"/>
              </a:ext>
            </a:extLst>
          </p:cNvPr>
          <p:cNvSpPr txBox="1">
            <a:spLocks/>
          </p:cNvSpPr>
          <p:nvPr userDrawn="1"/>
        </p:nvSpPr>
        <p:spPr>
          <a:xfrm>
            <a:off x="1097280" y="1845734"/>
            <a:ext cx="10058400"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cxnSp>
        <p:nvCxnSpPr>
          <p:cNvPr id="14" name="直線コネクタ 13">
            <a:extLst>
              <a:ext uri="{FF2B5EF4-FFF2-40B4-BE49-F238E27FC236}">
                <a16:creationId xmlns:a16="http://schemas.microsoft.com/office/drawing/2014/main" id="{7F533DF1-B5CE-4FDD-A9B9-69A7D80CC936}"/>
              </a:ext>
            </a:extLst>
          </p:cNvPr>
          <p:cNvCxnSpPr/>
          <p:nvPr userDrawn="1"/>
        </p:nvCxnSpPr>
        <p:spPr>
          <a:xfrm>
            <a:off x="1111205" y="1737360"/>
            <a:ext cx="10044475"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4848742"/>
      </p:ext>
    </p:extLst>
  </p:cSld>
  <p:clrMap bg1="lt1" tx1="dk1" bg2="lt2" tx2="dk2" accent1="accent1" accent2="accent2" accent3="accent3" accent4="accent4" accent5="accent5" accent6="accent6" hlink="hlink" folHlink="folHlink"/>
  <p:sldLayoutIdLst>
    <p:sldLayoutId id="2147483703" r:id="rId1"/>
  </p:sldLayoutIdLst>
  <p:hf hdr="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5068EEA-38C1-4A3B-955F-E506D2A658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E6EE38E-BF0D-4BE6-941D-381AA41C88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C8224A6-2609-4196-B976-1A75DBA26B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B0773-A4EC-4987-A41E-6674A6BA2D2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4E7CC71C-B6E5-445D-9623-B45A0596D7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0557C26-09E0-4812-9AFF-5EF8A6A4A9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8BFF93-364E-4542-9894-9505E7D6F76F}" type="slidenum">
              <a:rPr kumimoji="1" lang="ja-JP" altLang="en-US" smtClean="0"/>
              <a:t>‹#›</a:t>
            </a:fld>
            <a:endParaRPr kumimoji="1" lang="ja-JP" altLang="en-US"/>
          </a:p>
        </p:txBody>
      </p:sp>
    </p:spTree>
    <p:extLst>
      <p:ext uri="{BB962C8B-B14F-4D97-AF65-F5344CB8AC3E}">
        <p14:creationId xmlns:p14="http://schemas.microsoft.com/office/powerpoint/2010/main" val="1110027246"/>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AA6D71-373C-4EF6-B4B8-9231198EAF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D406433-301F-4908-A3B4-3D43A25274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475B545-EF1E-44EF-A4B4-3053304527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1B47E-437B-4AC6-8A1F-0A316C07D3C5}"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467A487F-0AD4-42A9-AF25-1B9121132A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8828F0F-4766-451E-AF63-4618D02E15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ACD26F-E03B-44C6-829F-983CB6A15729}" type="slidenum">
              <a:rPr kumimoji="1" lang="ja-JP" altLang="en-US" smtClean="0"/>
              <a:t>‹#›</a:t>
            </a:fld>
            <a:endParaRPr kumimoji="1" lang="ja-JP" altLang="en-US"/>
          </a:p>
        </p:txBody>
      </p:sp>
    </p:spTree>
    <p:extLst>
      <p:ext uri="{BB962C8B-B14F-4D97-AF65-F5344CB8AC3E}">
        <p14:creationId xmlns:p14="http://schemas.microsoft.com/office/powerpoint/2010/main" val="36174415"/>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52E0264-83DB-45BF-9D3F-A5AD613B94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B972070-B95D-4399-998B-D69264F606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04B2FF8-5B41-4F01-BDA5-C5E1A34C51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BC9B8B-1BD0-48FE-B047-CDEEA4C1B5C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4ABF75AE-740F-4AAB-ADA0-42EBDCFD14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17D340F-2878-43A3-BC70-0D01242BAC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B7B431-6327-4518-B448-1743309D90B7}" type="slidenum">
              <a:rPr kumimoji="1" lang="ja-JP" altLang="en-US" smtClean="0"/>
              <a:t>‹#›</a:t>
            </a:fld>
            <a:endParaRPr kumimoji="1" lang="ja-JP" altLang="en-US"/>
          </a:p>
        </p:txBody>
      </p:sp>
    </p:spTree>
    <p:extLst>
      <p:ext uri="{BB962C8B-B14F-4D97-AF65-F5344CB8AC3E}">
        <p14:creationId xmlns:p14="http://schemas.microsoft.com/office/powerpoint/2010/main" val="2414193652"/>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FB8880C-D525-4C99-9D08-2E69F244A9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F0D6A1B-EC16-4AAE-931F-C566C4C818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6F744BB-AC26-499E-98BD-864B4B01B5D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E918FF-77B0-4FFD-9D5C-9EA98F5520F0}"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733377CC-AC98-4AFC-86C1-877FF760CC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E23856B-64F1-47EA-A5D1-ED9CA791F8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453CFD-F002-489A-A3E3-DA1B4BAE36F9}" type="slidenum">
              <a:rPr kumimoji="1" lang="ja-JP" altLang="en-US" smtClean="0"/>
              <a:t>‹#›</a:t>
            </a:fld>
            <a:endParaRPr kumimoji="1" lang="ja-JP" altLang="en-US"/>
          </a:p>
        </p:txBody>
      </p:sp>
    </p:spTree>
    <p:extLst>
      <p:ext uri="{BB962C8B-B14F-4D97-AF65-F5344CB8AC3E}">
        <p14:creationId xmlns:p14="http://schemas.microsoft.com/office/powerpoint/2010/main" val="420613221"/>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DDBA6A7-256E-43A7-B1A6-02B1E87A70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91105C-8A12-4944-8E82-65DC273F2D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5158E2D-C38F-4ADC-9A17-0AAD4CE435B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2D1E0A-88A4-4F4A-A8D3-57AAAE707647}" type="datetimeFigureOut">
              <a:rPr kumimoji="1" lang="ja-JP" altLang="en-US" smtClean="0"/>
              <a:t>2025/9/11</a:t>
            </a:fld>
            <a:endParaRPr kumimoji="1" lang="ja-JP" altLang="en-US"/>
          </a:p>
        </p:txBody>
      </p:sp>
      <p:sp>
        <p:nvSpPr>
          <p:cNvPr id="5" name="フッター プレースホルダー 4">
            <a:extLst>
              <a:ext uri="{FF2B5EF4-FFF2-40B4-BE49-F238E27FC236}">
                <a16:creationId xmlns:a16="http://schemas.microsoft.com/office/drawing/2014/main" id="{61B47208-B407-4117-816F-45B8C5B06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AFC17C3-C526-41B5-8677-F00E06EFF3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A4F723-BD77-4ABF-95E1-898A074A53B1}" type="slidenum">
              <a:rPr kumimoji="1" lang="ja-JP" altLang="en-US" smtClean="0"/>
              <a:t>‹#›</a:t>
            </a:fld>
            <a:endParaRPr kumimoji="1" lang="ja-JP" altLang="en-US"/>
          </a:p>
        </p:txBody>
      </p:sp>
    </p:spTree>
    <p:extLst>
      <p:ext uri="{BB962C8B-B14F-4D97-AF65-F5344CB8AC3E}">
        <p14:creationId xmlns:p14="http://schemas.microsoft.com/office/powerpoint/2010/main" val="1567795404"/>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C54050-5CFF-4A6C-AC50-EF833B6D11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748D7A5-8279-4A13-8866-554EB570627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3D40400-C89E-41DB-B49B-92A0AC49EB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 Sep., 2025</a:t>
            </a:r>
            <a:endParaRPr kumimoji="1" lang="ja-JP" altLang="en-US"/>
          </a:p>
        </p:txBody>
      </p:sp>
      <p:sp>
        <p:nvSpPr>
          <p:cNvPr id="5" name="フッター プレースホルダー 4">
            <a:extLst>
              <a:ext uri="{FF2B5EF4-FFF2-40B4-BE49-F238E27FC236}">
                <a16:creationId xmlns:a16="http://schemas.microsoft.com/office/drawing/2014/main" id="{A7A4E4CD-4B60-4FC6-9F0B-3DED6ACBB7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The Dynamic Universe A workshop in celebration of the career of Andi Burkert</a:t>
            </a:r>
            <a:endParaRPr kumimoji="1" lang="ja-JP" altLang="en-US"/>
          </a:p>
        </p:txBody>
      </p:sp>
      <p:sp>
        <p:nvSpPr>
          <p:cNvPr id="6" name="スライド番号プレースホルダー 5">
            <a:extLst>
              <a:ext uri="{FF2B5EF4-FFF2-40B4-BE49-F238E27FC236}">
                <a16:creationId xmlns:a16="http://schemas.microsoft.com/office/drawing/2014/main" id="{5FB61CEE-32EE-431B-8F74-0D5B689309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3AC5D-6DD2-411C-822E-E61DD41036C8}" type="slidenum">
              <a:rPr kumimoji="1" lang="ja-JP" altLang="en-US" smtClean="0"/>
              <a:t>‹#›</a:t>
            </a:fld>
            <a:endParaRPr kumimoji="1" lang="ja-JP" altLang="en-US"/>
          </a:p>
        </p:txBody>
      </p:sp>
    </p:spTree>
    <p:extLst>
      <p:ext uri="{BB962C8B-B14F-4D97-AF65-F5344CB8AC3E}">
        <p14:creationId xmlns:p14="http://schemas.microsoft.com/office/powerpoint/2010/main" val="173197488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r>
              <a:rPr kumimoji="1" lang="en-US" altLang="ja-JP" dirty="0"/>
              <a:t>2 Sep. 2025</a:t>
            </a:r>
            <a:endParaRPr kumimoji="1" lang="ja-JP" alt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kumimoji="1" lang="en-US" altLang="ja-JP" dirty="0"/>
              <a:t>The Dynamic Universe A workshop in celebration of the career of Andi Burkert</a:t>
            </a:r>
            <a:endParaRPr kumimoji="1" lang="ja-JP" alt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C1768A4-1D3E-4B83-AD58-B881850BA828}"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4736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69.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69.xml"/><Relationship Id="rId4" Type="http://schemas.openxmlformats.org/officeDocument/2006/relationships/image" Target="../media/image20.emf"/></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emf"/><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69.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9.xml"/><Relationship Id="rId5" Type="http://schemas.openxmlformats.org/officeDocument/2006/relationships/image" Target="../media/image28.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69.xml"/></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0.emf"/><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6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69.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32.emf"/></Relationships>
</file>

<file path=ppt/slides/_rels/slide1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6.xml"/><Relationship Id="rId1" Type="http://schemas.openxmlformats.org/officeDocument/2006/relationships/slideLayout" Target="../slideLayouts/slideLayout69.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69.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8.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9.xml"/><Relationship Id="rId6" Type="http://schemas.openxmlformats.org/officeDocument/2006/relationships/image" Target="../media/image24.png"/><Relationship Id="rId5" Type="http://schemas.openxmlformats.org/officeDocument/2006/relationships/image" Target="../media/image4.png"/><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9.xml"/><Relationship Id="rId7" Type="http://schemas.openxmlformats.org/officeDocument/2006/relationships/image" Target="../media/image4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tags" Target="../tags/tag3.xml"/><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1.xml"/><Relationship Id="rId11" Type="http://schemas.openxmlformats.org/officeDocument/2006/relationships/image" Target="../media/image51.png"/><Relationship Id="rId5" Type="http://schemas.openxmlformats.org/officeDocument/2006/relationships/slideLayout" Target="../slideLayouts/slideLayout69.xml"/><Relationship Id="rId10" Type="http://schemas.openxmlformats.org/officeDocument/2006/relationships/image" Target="../media/image50.png"/><Relationship Id="rId4" Type="http://schemas.openxmlformats.org/officeDocument/2006/relationships/tags" Target="../tags/tag4.xml"/><Relationship Id="rId9" Type="http://schemas.openxmlformats.org/officeDocument/2006/relationships/image" Target="../media/image49.png"/></Relationships>
</file>

<file path=ppt/slides/_rels/slide23.xml.rels><?xml version="1.0" encoding="UTF-8" standalone="yes"?>
<Relationships xmlns="http://schemas.openxmlformats.org/package/2006/relationships"><Relationship Id="rId8" Type="http://schemas.openxmlformats.org/officeDocument/2006/relationships/image" Target="../media/image54.png"/><Relationship Id="rId3" Type="http://schemas.microsoft.com/office/2007/relationships/media" Target="../media/media3.mov"/><Relationship Id="rId7" Type="http://schemas.openxmlformats.org/officeDocument/2006/relationships/image" Target="../media/image53.png"/><Relationship Id="rId2" Type="http://schemas.openxmlformats.org/officeDocument/2006/relationships/video" Target="../media/media2.mov"/><Relationship Id="rId1" Type="http://schemas.microsoft.com/office/2007/relationships/media" Target="../media/media2.mov"/><Relationship Id="rId6" Type="http://schemas.openxmlformats.org/officeDocument/2006/relationships/notesSlide" Target="../notesSlides/notesSlide22.xml"/><Relationship Id="rId5" Type="http://schemas.openxmlformats.org/officeDocument/2006/relationships/slideLayout" Target="../slideLayouts/slideLayout69.xml"/><Relationship Id="rId4" Type="http://schemas.openxmlformats.org/officeDocument/2006/relationships/video" Target="../media/media3.mov"/><Relationship Id="rId9"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69.xml"/><Relationship Id="rId4" Type="http://schemas.openxmlformats.org/officeDocument/2006/relationships/image" Target="../media/image57.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69.xml"/></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6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9.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69.xml"/></Relationships>
</file>

<file path=ppt/slides/_rels/slide29.xml.rels><?xml version="1.0" encoding="UTF-8" standalone="yes"?>
<Relationships xmlns="http://schemas.openxmlformats.org/package/2006/relationships"><Relationship Id="rId8" Type="http://schemas.openxmlformats.org/officeDocument/2006/relationships/image" Target="../media/image916.png"/><Relationship Id="rId13" Type="http://schemas.openxmlformats.org/officeDocument/2006/relationships/image" Target="../media/image400.png"/><Relationship Id="rId3" Type="http://schemas.openxmlformats.org/officeDocument/2006/relationships/image" Target="../media/image380.png"/><Relationship Id="rId12" Type="http://schemas.openxmlformats.org/officeDocument/2006/relationships/image" Target="../media/image1318.png"/><Relationship Id="rId2" Type="http://schemas.openxmlformats.org/officeDocument/2006/relationships/notesSlide" Target="../notesSlides/notesSlide28.xml"/><Relationship Id="rId1" Type="http://schemas.openxmlformats.org/officeDocument/2006/relationships/slideLayout" Target="../slideLayouts/slideLayout69.xml"/><Relationship Id="rId11" Type="http://schemas.openxmlformats.org/officeDocument/2006/relationships/image" Target="../media/image1218.png"/><Relationship Id="rId15" Type="http://schemas.openxmlformats.org/officeDocument/2006/relationships/image" Target="../media/image420.png"/><Relationship Id="rId10" Type="http://schemas.openxmlformats.org/officeDocument/2006/relationships/image" Target="../media/image1116.png"/><Relationship Id="rId4" Type="http://schemas.openxmlformats.org/officeDocument/2006/relationships/image" Target="../media/image60.png"/><Relationship Id="rId9" Type="http://schemas.openxmlformats.org/officeDocument/2006/relationships/image" Target="../media/image1015.png"/><Relationship Id="rId14" Type="http://schemas.openxmlformats.org/officeDocument/2006/relationships/image" Target="../media/image41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69.xml"/><Relationship Id="rId11"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image" Target="../media/image530.png"/><Relationship Id="rId3" Type="http://schemas.openxmlformats.org/officeDocument/2006/relationships/image" Target="../media/image430.png"/><Relationship Id="rId7" Type="http://schemas.openxmlformats.org/officeDocument/2006/relationships/image" Target="../media/image470.png"/><Relationship Id="rId12" Type="http://schemas.openxmlformats.org/officeDocument/2006/relationships/image" Target="../media/image520.png"/><Relationship Id="rId2" Type="http://schemas.openxmlformats.org/officeDocument/2006/relationships/notesSlide" Target="../notesSlides/notesSlide29.xml"/><Relationship Id="rId1" Type="http://schemas.openxmlformats.org/officeDocument/2006/relationships/slideLayout" Target="../slideLayouts/slideLayout69.xml"/><Relationship Id="rId6" Type="http://schemas.openxmlformats.org/officeDocument/2006/relationships/image" Target="../media/image460.png"/><Relationship Id="rId11" Type="http://schemas.openxmlformats.org/officeDocument/2006/relationships/image" Target="../media/image510.png"/><Relationship Id="rId5" Type="http://schemas.openxmlformats.org/officeDocument/2006/relationships/image" Target="../media/image450.png"/><Relationship Id="rId15" Type="http://schemas.openxmlformats.org/officeDocument/2006/relationships/image" Target="../media/image550.png"/><Relationship Id="rId10" Type="http://schemas.openxmlformats.org/officeDocument/2006/relationships/image" Target="../media/image500.png"/><Relationship Id="rId4" Type="http://schemas.openxmlformats.org/officeDocument/2006/relationships/image" Target="../media/image440.png"/><Relationship Id="rId9" Type="http://schemas.openxmlformats.org/officeDocument/2006/relationships/image" Target="../media/image490.png"/><Relationship Id="rId14" Type="http://schemas.openxmlformats.org/officeDocument/2006/relationships/image" Target="../media/image540.png"/></Relationships>
</file>

<file path=ppt/slides/_rels/slide31.xml.rels><?xml version="1.0" encoding="UTF-8" standalone="yes"?>
<Relationships xmlns="http://schemas.openxmlformats.org/package/2006/relationships"><Relationship Id="rId13" Type="http://schemas.openxmlformats.org/officeDocument/2006/relationships/image" Target="../media/image72.png"/><Relationship Id="rId26" Type="http://schemas.openxmlformats.org/officeDocument/2006/relationships/image" Target="../media/image66.png"/><Relationship Id="rId39" Type="http://schemas.openxmlformats.org/officeDocument/2006/relationships/image" Target="../media/image91.png"/><Relationship Id="rId3" Type="http://schemas.microsoft.com/office/2007/relationships/media" Target="../media/media5.mp4"/><Relationship Id="rId21" Type="http://schemas.openxmlformats.org/officeDocument/2006/relationships/image" Target="../media/image593.png"/><Relationship Id="rId7" Type="http://schemas.openxmlformats.org/officeDocument/2006/relationships/slideLayout" Target="../slideLayouts/slideLayout69.xml"/><Relationship Id="rId12" Type="http://schemas.openxmlformats.org/officeDocument/2006/relationships/image" Target="../media/image62.png"/><Relationship Id="rId17" Type="http://schemas.openxmlformats.org/officeDocument/2006/relationships/image" Target="../media/image610.png"/><Relationship Id="rId25" Type="http://schemas.openxmlformats.org/officeDocument/2006/relationships/image" Target="../media/image65.png"/><Relationship Id="rId38" Type="http://schemas.openxmlformats.org/officeDocument/2006/relationships/image" Target="../media/image90.png"/><Relationship Id="rId2" Type="http://schemas.microsoft.com/office/2007/relationships/media" Target="../media/media4.mp4"/><Relationship Id="rId16" Type="http://schemas.openxmlformats.org/officeDocument/2006/relationships/image" Target="../media/image600.png"/><Relationship Id="rId29" Type="http://schemas.openxmlformats.org/officeDocument/2006/relationships/image" Target="../media/image69.png"/><Relationship Id="rId41" Type="http://schemas.openxmlformats.org/officeDocument/2006/relationships/image" Target="../media/image74.png"/><Relationship Id="rId1" Type="http://schemas.openxmlformats.org/officeDocument/2006/relationships/video" Target="NULL" TargetMode="External"/><Relationship Id="rId6" Type="http://schemas.microsoft.com/office/2007/relationships/media" Target="../media/media8.mp4"/><Relationship Id="rId11" Type="http://schemas.openxmlformats.org/officeDocument/2006/relationships/image" Target="../media/image61.png"/><Relationship Id="rId24" Type="http://schemas.openxmlformats.org/officeDocument/2006/relationships/image" Target="../media/image64.png"/><Relationship Id="rId32" Type="http://schemas.openxmlformats.org/officeDocument/2006/relationships/image" Target="../media/image72.png"/><Relationship Id="rId37" Type="http://schemas.openxmlformats.org/officeDocument/2006/relationships/image" Target="../media/image76.png"/><Relationship Id="rId40" Type="http://schemas.openxmlformats.org/officeDocument/2006/relationships/image" Target="../media/image73.png"/><Relationship Id="rId5" Type="http://schemas.microsoft.com/office/2007/relationships/media" Target="../media/media7.mp4"/><Relationship Id="rId15" Type="http://schemas.openxmlformats.org/officeDocument/2006/relationships/image" Target="../media/image534.png"/><Relationship Id="rId23" Type="http://schemas.openxmlformats.org/officeDocument/2006/relationships/image" Target="../media/image63.png"/><Relationship Id="rId28" Type="http://schemas.openxmlformats.org/officeDocument/2006/relationships/image" Target="../media/image68.png"/><Relationship Id="rId36" Type="http://schemas.openxmlformats.org/officeDocument/2006/relationships/image" Target="../media/image88.png"/><Relationship Id="rId10" Type="http://schemas.openxmlformats.org/officeDocument/2006/relationships/image" Target="../media/image570.png"/><Relationship Id="rId31" Type="http://schemas.openxmlformats.org/officeDocument/2006/relationships/image" Target="../media/image71.png"/><Relationship Id="rId4" Type="http://schemas.microsoft.com/office/2007/relationships/media" Target="../media/media6.mp4"/><Relationship Id="rId9" Type="http://schemas.openxmlformats.org/officeDocument/2006/relationships/image" Target="../media/image560.png"/><Relationship Id="rId14" Type="http://schemas.openxmlformats.org/officeDocument/2006/relationships/image" Target="../media/image522.png"/><Relationship Id="rId22" Type="http://schemas.openxmlformats.org/officeDocument/2006/relationships/image" Target="../media/image620.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87.png"/><Relationship Id="rId8"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26" Type="http://schemas.openxmlformats.org/officeDocument/2006/relationships/image" Target="../media/image95.png"/><Relationship Id="rId18" Type="http://schemas.openxmlformats.org/officeDocument/2006/relationships/image" Target="../media/image88.png"/><Relationship Id="rId3" Type="http://schemas.microsoft.com/office/2007/relationships/media" Target="../media/media10.mp4"/><Relationship Id="rId34" Type="http://schemas.openxmlformats.org/officeDocument/2006/relationships/image" Target="../media/image82.png"/><Relationship Id="rId21" Type="http://schemas.openxmlformats.org/officeDocument/2006/relationships/image" Target="../media/image91.png"/><Relationship Id="rId7" Type="http://schemas.openxmlformats.org/officeDocument/2006/relationships/notesSlide" Target="../notesSlides/notesSlide31.xml"/><Relationship Id="rId25" Type="http://schemas.openxmlformats.org/officeDocument/2006/relationships/image" Target="../media/image94.png"/><Relationship Id="rId33" Type="http://schemas.openxmlformats.org/officeDocument/2006/relationships/image" Target="../media/image80.png"/><Relationship Id="rId17" Type="http://schemas.openxmlformats.org/officeDocument/2006/relationships/image" Target="../media/image87.png"/><Relationship Id="rId2" Type="http://schemas.microsoft.com/office/2007/relationships/media" Target="../media/media9.mp4"/><Relationship Id="rId29" Type="http://schemas.openxmlformats.org/officeDocument/2006/relationships/image" Target="../media/image75.png"/><Relationship Id="rId20" Type="http://schemas.openxmlformats.org/officeDocument/2006/relationships/image" Target="../media/image90.png"/><Relationship Id="rId1" Type="http://schemas.openxmlformats.org/officeDocument/2006/relationships/video" Target="NULL" TargetMode="External"/><Relationship Id="rId6" Type="http://schemas.openxmlformats.org/officeDocument/2006/relationships/slideLayout" Target="../slideLayouts/slideLayout69.xml"/><Relationship Id="rId24" Type="http://schemas.openxmlformats.org/officeDocument/2006/relationships/image" Target="../media/image756.png"/><Relationship Id="rId32" Type="http://schemas.openxmlformats.org/officeDocument/2006/relationships/image" Target="../media/image77.png"/><Relationship Id="rId37" Type="http://schemas.openxmlformats.org/officeDocument/2006/relationships/image" Target="../media/image73.png"/><Relationship Id="rId5" Type="http://schemas.microsoft.com/office/2007/relationships/media" Target="../media/media7.mp4"/><Relationship Id="rId23" Type="http://schemas.openxmlformats.org/officeDocument/2006/relationships/image" Target="../media/image92.png"/><Relationship Id="rId28" Type="http://schemas.openxmlformats.org/officeDocument/2006/relationships/image" Target="../media/image97.png"/><Relationship Id="rId36" Type="http://schemas.openxmlformats.org/officeDocument/2006/relationships/image" Target="../media/image76.png"/><Relationship Id="rId31" Type="http://schemas.openxmlformats.org/officeDocument/2006/relationships/image" Target="../media/image79.png"/><Relationship Id="rId4" Type="http://schemas.microsoft.com/office/2007/relationships/media" Target="../media/media11.mp4"/><Relationship Id="rId27" Type="http://schemas.openxmlformats.org/officeDocument/2006/relationships/image" Target="../media/image96.png"/><Relationship Id="rId30" Type="http://schemas.openxmlformats.org/officeDocument/2006/relationships/image" Target="../media/image78.png"/><Relationship Id="rId35" Type="http://schemas.openxmlformats.org/officeDocument/2006/relationships/image" Target="../media/image71.png"/></Relationships>
</file>

<file path=ppt/slides/_rels/slide33.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98.png"/><Relationship Id="rId18" Type="http://schemas.openxmlformats.org/officeDocument/2006/relationships/image" Target="../media/image85.png"/><Relationship Id="rId3" Type="http://schemas.microsoft.com/office/2007/relationships/media" Target="../media/media12.mp4"/><Relationship Id="rId21" Type="http://schemas.openxmlformats.org/officeDocument/2006/relationships/image" Target="../media/image86.png"/><Relationship Id="rId34" Type="http://schemas.openxmlformats.org/officeDocument/2006/relationships/image" Target="../media/image102.png"/><Relationship Id="rId7" Type="http://schemas.openxmlformats.org/officeDocument/2006/relationships/notesSlide" Target="../notesSlides/notesSlide32.xml"/><Relationship Id="rId17" Type="http://schemas.openxmlformats.org/officeDocument/2006/relationships/image" Target="../media/image84.png"/><Relationship Id="rId33" Type="http://schemas.openxmlformats.org/officeDocument/2006/relationships/image" Target="../media/image73.png"/><Relationship Id="rId2" Type="http://schemas.microsoft.com/office/2007/relationships/media" Target="../media/media5.mp4"/><Relationship Id="rId16" Type="http://schemas.openxmlformats.org/officeDocument/2006/relationships/image" Target="../media/image81.png"/><Relationship Id="rId20" Type="http://schemas.openxmlformats.org/officeDocument/2006/relationships/image" Target="../media/image71.png"/><Relationship Id="rId29" Type="http://schemas.openxmlformats.org/officeDocument/2006/relationships/image" Target="../media/image89.png"/><Relationship Id="rId1" Type="http://schemas.openxmlformats.org/officeDocument/2006/relationships/video" Target="NULL" TargetMode="External"/><Relationship Id="rId6" Type="http://schemas.openxmlformats.org/officeDocument/2006/relationships/slideLayout" Target="../slideLayouts/slideLayout69.xml"/><Relationship Id="rId11" Type="http://schemas.openxmlformats.org/officeDocument/2006/relationships/image" Target="../media/image534.png"/><Relationship Id="rId32" Type="http://schemas.openxmlformats.org/officeDocument/2006/relationships/image" Target="../media/image83.png"/><Relationship Id="rId5" Type="http://schemas.microsoft.com/office/2007/relationships/media" Target="../media/media7.mp4"/><Relationship Id="rId15" Type="http://schemas.openxmlformats.org/officeDocument/2006/relationships/image" Target="../media/image100.png"/><Relationship Id="rId28" Type="http://schemas.openxmlformats.org/officeDocument/2006/relationships/image" Target="../media/image850.png"/><Relationship Id="rId10" Type="http://schemas.openxmlformats.org/officeDocument/2006/relationships/image" Target="../media/image522.png"/><Relationship Id="rId19" Type="http://schemas.openxmlformats.org/officeDocument/2006/relationships/image" Target="../media/image65.png"/><Relationship Id="rId31" Type="http://schemas.openxmlformats.org/officeDocument/2006/relationships/image" Target="../media/image785.png"/><Relationship Id="rId4" Type="http://schemas.microsoft.com/office/2007/relationships/media" Target="../media/media6.mp4"/><Relationship Id="rId9" Type="http://schemas.openxmlformats.org/officeDocument/2006/relationships/image" Target="../media/image72.png"/><Relationship Id="rId14" Type="http://schemas.openxmlformats.org/officeDocument/2006/relationships/image" Target="../media/image99.png"/><Relationship Id="rId27" Type="http://schemas.openxmlformats.org/officeDocument/2006/relationships/image" Target="../media/image83.png"/><Relationship Id="rId30" Type="http://schemas.openxmlformats.org/officeDocument/2006/relationships/image" Target="../media/image775.png"/><Relationship Id="rId35" Type="http://schemas.openxmlformats.org/officeDocument/2006/relationships/image" Target="../media/image103.png"/></Relationships>
</file>

<file path=ppt/slides/_rels/slide34.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111.png"/><Relationship Id="rId2" Type="http://schemas.openxmlformats.org/officeDocument/2006/relationships/notesSlide" Target="../notesSlides/notesSlide33.xml"/><Relationship Id="rId1" Type="http://schemas.openxmlformats.org/officeDocument/2006/relationships/slideLayout" Target="../slideLayouts/slideLayout69.xml"/><Relationship Id="rId6" Type="http://schemas.openxmlformats.org/officeDocument/2006/relationships/image" Target="../media/image110.png"/><Relationship Id="rId5" Type="http://schemas.openxmlformats.org/officeDocument/2006/relationships/image" Target="../media/image101.png"/><Relationship Id="rId4" Type="http://schemas.openxmlformats.org/officeDocument/2006/relationships/image" Target="../media/image93.png"/></Relationships>
</file>

<file path=ppt/slides/_rels/slide35.xml.rels><?xml version="1.0" encoding="UTF-8" standalone="yes"?>
<Relationships xmlns="http://schemas.openxmlformats.org/package/2006/relationships"><Relationship Id="rId3" Type="http://schemas.openxmlformats.org/officeDocument/2006/relationships/image" Target="../media/image107.png"/><Relationship Id="rId7" Type="http://schemas.openxmlformats.org/officeDocument/2006/relationships/image" Target="../media/image105.png"/><Relationship Id="rId2" Type="http://schemas.openxmlformats.org/officeDocument/2006/relationships/notesSlide" Target="../notesSlides/notesSlide34.xml"/><Relationship Id="rId1" Type="http://schemas.openxmlformats.org/officeDocument/2006/relationships/slideLayout" Target="../slideLayouts/slideLayout69.xml"/><Relationship Id="rId6" Type="http://schemas.openxmlformats.org/officeDocument/2006/relationships/image" Target="../media/image104.png"/><Relationship Id="rId5" Type="http://schemas.openxmlformats.org/officeDocument/2006/relationships/image" Target="../media/image111.png"/><Relationship Id="rId4" Type="http://schemas.openxmlformats.org/officeDocument/2006/relationships/image" Target="../media/image11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9.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69.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6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9.xml"/><Relationship Id="rId4" Type="http://schemas.openxmlformats.org/officeDocument/2006/relationships/image" Target="../media/image12.em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69.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9.xml"/><Relationship Id="rId5" Type="http://schemas.openxmlformats.org/officeDocument/2006/relationships/image" Target="../media/image21.png"/><Relationship Id="rId4" Type="http://schemas.openxmlformats.org/officeDocument/2006/relationships/image" Target="../media/image1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4CC5706-FE49-4360-ADBC-17AFEA3B5522}"/>
              </a:ext>
            </a:extLst>
          </p:cNvPr>
          <p:cNvSpPr>
            <a:spLocks noGrp="1"/>
          </p:cNvSpPr>
          <p:nvPr>
            <p:ph type="ctrTitle"/>
          </p:nvPr>
        </p:nvSpPr>
        <p:spPr>
          <a:xfrm>
            <a:off x="1081577" y="3490936"/>
            <a:ext cx="10254139" cy="757872"/>
          </a:xfrm>
        </p:spPr>
        <p:txBody>
          <a:bodyPr>
            <a:noAutofit/>
          </a:bodyPr>
          <a:lstStyle/>
          <a:p>
            <a:pPr algn="r"/>
            <a:r>
              <a:rPr lang="en-US" altLang="ja-JP" sz="2400" dirty="0">
                <a:solidFill>
                  <a:schemeClr val="tx1">
                    <a:lumMod val="65000"/>
                    <a:lumOff val="35000"/>
                  </a:schemeClr>
                </a:solidFill>
                <a:effectLst>
                  <a:glow rad="12700">
                    <a:schemeClr val="tx1">
                      <a:lumMod val="50000"/>
                      <a:lumOff val="50000"/>
                      <a:alpha val="20000"/>
                    </a:schemeClr>
                  </a:glow>
                </a:effectLst>
                <a:latin typeface="Century Gothic" panose="020B0502020202020204" pitchFamily="34" charset="0"/>
                <a:ea typeface="Noto Sans JP DemiLight" panose="020B0200000000000000" pitchFamily="50" charset="-128"/>
              </a:rPr>
              <a:t>Evolution of Mass and Structure in Dark Matter Halos: </a:t>
            </a:r>
            <a:br>
              <a:rPr lang="en-US" altLang="ja-JP" sz="2400" dirty="0">
                <a:solidFill>
                  <a:schemeClr val="tx1">
                    <a:lumMod val="65000"/>
                    <a:lumOff val="35000"/>
                  </a:schemeClr>
                </a:solidFill>
                <a:effectLst>
                  <a:glow rad="12700">
                    <a:schemeClr val="tx1">
                      <a:lumMod val="50000"/>
                      <a:lumOff val="50000"/>
                      <a:alpha val="20000"/>
                    </a:schemeClr>
                  </a:glow>
                </a:effectLst>
                <a:latin typeface="Century Gothic" panose="020B0502020202020204" pitchFamily="34" charset="0"/>
                <a:ea typeface="Noto Sans JP DemiLight" panose="020B0200000000000000" pitchFamily="50" charset="-128"/>
              </a:rPr>
            </a:br>
            <a:r>
              <a:rPr lang="en-US" altLang="ja-JP" sz="2400" dirty="0">
                <a:solidFill>
                  <a:schemeClr val="tx1">
                    <a:lumMod val="65000"/>
                    <a:lumOff val="35000"/>
                  </a:schemeClr>
                </a:solidFill>
                <a:effectLst>
                  <a:glow rad="12700">
                    <a:schemeClr val="tx1">
                      <a:lumMod val="50000"/>
                      <a:lumOff val="50000"/>
                      <a:alpha val="20000"/>
                    </a:schemeClr>
                  </a:glow>
                </a:effectLst>
                <a:latin typeface="Century Gothic" panose="020B0502020202020204" pitchFamily="34" charset="0"/>
                <a:ea typeface="Noto Sans JP DemiLight" panose="020B0200000000000000" pitchFamily="50" charset="-128"/>
              </a:rPr>
              <a:t>Scaling Laws from Dwarfs to Galaxy Clusters</a:t>
            </a:r>
            <a:endParaRPr kumimoji="1" lang="ja-JP" altLang="en-US" sz="2400" dirty="0">
              <a:solidFill>
                <a:schemeClr val="tx1">
                  <a:lumMod val="65000"/>
                  <a:lumOff val="35000"/>
                </a:schemeClr>
              </a:solidFill>
              <a:effectLst>
                <a:glow rad="12700">
                  <a:schemeClr val="tx1">
                    <a:lumMod val="50000"/>
                    <a:lumOff val="50000"/>
                    <a:alpha val="20000"/>
                  </a:schemeClr>
                </a:glow>
              </a:effectLst>
              <a:latin typeface="Century Gothic" panose="020B0502020202020204" pitchFamily="34" charset="0"/>
              <a:ea typeface="Noto Sans JP DemiLight" panose="020B0200000000000000" pitchFamily="50" charset="-128"/>
            </a:endParaRPr>
          </a:p>
        </p:txBody>
      </p:sp>
      <p:sp>
        <p:nvSpPr>
          <p:cNvPr id="8" name="日付プレースホルダー 7">
            <a:extLst>
              <a:ext uri="{FF2B5EF4-FFF2-40B4-BE49-F238E27FC236}">
                <a16:creationId xmlns:a16="http://schemas.microsoft.com/office/drawing/2014/main" id="{8D371A84-3E2C-4B90-A346-A4F6166F5338}"/>
              </a:ext>
            </a:extLst>
          </p:cNvPr>
          <p:cNvSpPr>
            <a:spLocks noGrp="1"/>
          </p:cNvSpPr>
          <p:nvPr>
            <p:ph type="dt" sz="half" idx="10"/>
          </p:nvPr>
        </p:nvSpPr>
        <p:spPr/>
        <p:txBody>
          <a:bodyPr/>
          <a:lstStyle/>
          <a:p>
            <a:r>
              <a:rPr kumimoji="1" lang="en-US" altLang="ja-JP" dirty="0"/>
              <a:t>11 Sep. 2025</a:t>
            </a:r>
            <a:endParaRPr kumimoji="1" lang="ja-JP" altLang="en-US" dirty="0"/>
          </a:p>
        </p:txBody>
      </p:sp>
      <p:sp>
        <p:nvSpPr>
          <p:cNvPr id="9" name="フッター プレースホルダー 8">
            <a:extLst>
              <a:ext uri="{FF2B5EF4-FFF2-40B4-BE49-F238E27FC236}">
                <a16:creationId xmlns:a16="http://schemas.microsoft.com/office/drawing/2014/main" id="{4BAE60F6-3DCD-47FD-A157-9EF165085377}"/>
              </a:ext>
            </a:extLst>
          </p:cNvPr>
          <p:cNvSpPr>
            <a:spLocks noGrp="1"/>
          </p:cNvSpPr>
          <p:nvPr>
            <p:ph type="ftr" sz="quarter" idx="11"/>
          </p:nvPr>
        </p:nvSpPr>
        <p:spPr/>
        <p:txBody>
          <a:bodyPr/>
          <a:lstStyle/>
          <a:p>
            <a:r>
              <a:rPr kumimoji="1" lang="en-US" altLang="ja-JP" dirty="0"/>
              <a:t>Cosmology 2025 @ Elba Island</a:t>
            </a:r>
            <a:endParaRPr kumimoji="1" lang="ja-JP" altLang="en-US" dirty="0"/>
          </a:p>
        </p:txBody>
      </p:sp>
      <p:sp>
        <p:nvSpPr>
          <p:cNvPr id="10" name="スライド番号プレースホルダー 9">
            <a:extLst>
              <a:ext uri="{FF2B5EF4-FFF2-40B4-BE49-F238E27FC236}">
                <a16:creationId xmlns:a16="http://schemas.microsoft.com/office/drawing/2014/main" id="{2E70BAA0-1BDD-4415-9175-67704E88A21A}"/>
              </a:ext>
            </a:extLst>
          </p:cNvPr>
          <p:cNvSpPr>
            <a:spLocks noGrp="1"/>
          </p:cNvSpPr>
          <p:nvPr>
            <p:ph type="sldNum" sz="quarter" idx="12"/>
          </p:nvPr>
        </p:nvSpPr>
        <p:spPr/>
        <p:txBody>
          <a:bodyPr/>
          <a:lstStyle/>
          <a:p>
            <a:fld id="{3C1768A4-1D3E-4B83-AD58-B881850BA828}" type="slidenum">
              <a:rPr kumimoji="1" lang="ja-JP" altLang="en-US" smtClean="0"/>
              <a:t>1</a:t>
            </a:fld>
            <a:endParaRPr kumimoji="1" lang="ja-JP" altLang="en-US"/>
          </a:p>
        </p:txBody>
      </p:sp>
      <p:sp>
        <p:nvSpPr>
          <p:cNvPr id="7" name="タイトル 3">
            <a:extLst>
              <a:ext uri="{FF2B5EF4-FFF2-40B4-BE49-F238E27FC236}">
                <a16:creationId xmlns:a16="http://schemas.microsoft.com/office/drawing/2014/main" id="{3014DEFC-76E7-4843-BEAF-4BB543BC6023}"/>
              </a:ext>
            </a:extLst>
          </p:cNvPr>
          <p:cNvSpPr txBox="1">
            <a:spLocks/>
          </p:cNvSpPr>
          <p:nvPr/>
        </p:nvSpPr>
        <p:spPr>
          <a:xfrm>
            <a:off x="1277316" y="4999861"/>
            <a:ext cx="10058400" cy="70887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kumimoji="1" sz="8000" kern="1200" spc="-50" baseline="0">
                <a:solidFill>
                  <a:schemeClr val="tx1">
                    <a:lumMod val="85000"/>
                    <a:lumOff val="15000"/>
                  </a:schemeClr>
                </a:solidFill>
                <a:latin typeface="+mj-lt"/>
                <a:ea typeface="+mj-ea"/>
                <a:cs typeface="+mj-cs"/>
              </a:defRPr>
            </a:lvl1pPr>
          </a:lstStyle>
          <a:p>
            <a:pPr algn="r"/>
            <a:r>
              <a:rPr lang="en-US" altLang="ja-JP" sz="2400" dirty="0">
                <a:solidFill>
                  <a:schemeClr val="tx1">
                    <a:lumMod val="65000"/>
                    <a:lumOff val="35000"/>
                  </a:schemeClr>
                </a:solidFill>
                <a:effectLst>
                  <a:glow rad="63500">
                    <a:schemeClr val="tx1">
                      <a:lumMod val="65000"/>
                      <a:lumOff val="35000"/>
                      <a:alpha val="10000"/>
                    </a:schemeClr>
                  </a:glow>
                </a:effectLst>
                <a:latin typeface="Century Gothic" panose="020B0502020202020204" pitchFamily="34" charset="0"/>
                <a:ea typeface="Noto Sans JP DemiLight" panose="020B0200000000000000" pitchFamily="50" charset="-128"/>
              </a:rPr>
              <a:t>Masao Mori</a:t>
            </a:r>
          </a:p>
          <a:p>
            <a:pPr algn="r"/>
            <a:r>
              <a:rPr lang="en-US" altLang="ja-JP" sz="2400" dirty="0">
                <a:solidFill>
                  <a:schemeClr val="tx1">
                    <a:lumMod val="65000"/>
                    <a:lumOff val="35000"/>
                  </a:schemeClr>
                </a:solidFill>
                <a:effectLst>
                  <a:glow rad="63500">
                    <a:schemeClr val="tx1">
                      <a:lumMod val="65000"/>
                      <a:lumOff val="35000"/>
                      <a:alpha val="10000"/>
                    </a:schemeClr>
                  </a:glow>
                </a:effectLst>
                <a:latin typeface="Century Gothic" panose="020B0502020202020204" pitchFamily="34" charset="0"/>
                <a:ea typeface="Noto Sans JP DemiLight" panose="020B0200000000000000" pitchFamily="50" charset="-128"/>
              </a:rPr>
              <a:t>University of Tsukuba</a:t>
            </a:r>
            <a:endParaRPr lang="ja-JP" altLang="en-US" sz="2400" dirty="0">
              <a:solidFill>
                <a:schemeClr val="tx1">
                  <a:lumMod val="65000"/>
                  <a:lumOff val="35000"/>
                </a:schemeClr>
              </a:solidFill>
              <a:effectLst>
                <a:glow rad="63500">
                  <a:schemeClr val="tx1">
                    <a:lumMod val="65000"/>
                    <a:lumOff val="35000"/>
                    <a:alpha val="10000"/>
                  </a:schemeClr>
                </a:glow>
              </a:effectLst>
              <a:latin typeface="Century Gothic" panose="020B0502020202020204" pitchFamily="34" charset="0"/>
              <a:ea typeface="Noto Sans JP DemiLight" panose="020B0200000000000000" pitchFamily="50" charset="-128"/>
            </a:endParaRPr>
          </a:p>
        </p:txBody>
      </p:sp>
    </p:spTree>
    <p:extLst>
      <p:ext uri="{BB962C8B-B14F-4D97-AF65-F5344CB8AC3E}">
        <p14:creationId xmlns:p14="http://schemas.microsoft.com/office/powerpoint/2010/main" val="1743577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FF198D-FCCC-45B1-BA81-01595F34BC32}"/>
              </a:ext>
            </a:extLst>
          </p:cNvPr>
          <p:cNvSpPr>
            <a:spLocks noGrp="1"/>
          </p:cNvSpPr>
          <p:nvPr>
            <p:ph type="title"/>
          </p:nvPr>
        </p:nvSpPr>
        <p:spPr/>
        <p:txBody>
          <a:bodyPr>
            <a:normAutofit/>
          </a:bodyPr>
          <a:lstStyle/>
          <a:p>
            <a:r>
              <a:rPr lang="en-US" altLang="ja-JP" sz="2800" dirty="0"/>
              <a:t>Cusp-to-Core Transition of Dark Matter Halos across Galaxy Mass Scales</a:t>
            </a:r>
            <a:endParaRPr kumimoji="1" lang="ja-JP" altLang="en-US" sz="2800" dirty="0"/>
          </a:p>
        </p:txBody>
      </p:sp>
      <p:sp>
        <p:nvSpPr>
          <p:cNvPr id="4" name="日付プレースホルダー 3">
            <a:extLst>
              <a:ext uri="{FF2B5EF4-FFF2-40B4-BE49-F238E27FC236}">
                <a16:creationId xmlns:a16="http://schemas.microsoft.com/office/drawing/2014/main" id="{E333C5E4-2BC7-46E5-82D6-9B6BD35A627F}"/>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6058C6A1-C529-49BF-A6FD-4C72AA160AB9}"/>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B5F7ABE3-B7C4-49EC-87AC-815DA2C57878}"/>
              </a:ext>
            </a:extLst>
          </p:cNvPr>
          <p:cNvSpPr>
            <a:spLocks noGrp="1"/>
          </p:cNvSpPr>
          <p:nvPr>
            <p:ph type="sldNum" sz="quarter" idx="12"/>
          </p:nvPr>
        </p:nvSpPr>
        <p:spPr/>
        <p:txBody>
          <a:bodyPr/>
          <a:lstStyle/>
          <a:p>
            <a:fld id="{3C1768A4-1D3E-4B83-AD58-B881850BA828}" type="slidenum">
              <a:rPr kumimoji="1" lang="ja-JP" altLang="en-US" smtClean="0"/>
              <a:pPr/>
              <a:t>10</a:t>
            </a:fld>
            <a:endParaRPr kumimoji="1" lang="ja-JP" altLang="en-US" dirty="0"/>
          </a:p>
        </p:txBody>
      </p:sp>
      <p:sp>
        <p:nvSpPr>
          <p:cNvPr id="8" name="コンテンツ プレースホルダー 7">
            <a:extLst>
              <a:ext uri="{FF2B5EF4-FFF2-40B4-BE49-F238E27FC236}">
                <a16:creationId xmlns:a16="http://schemas.microsoft.com/office/drawing/2014/main" id="{20038A3B-2733-4234-B070-3C3D8B0F9CF3}"/>
              </a:ext>
            </a:extLst>
          </p:cNvPr>
          <p:cNvSpPr>
            <a:spLocks noGrp="1"/>
          </p:cNvSpPr>
          <p:nvPr>
            <p:ph idx="1"/>
          </p:nvPr>
        </p:nvSpPr>
        <p:spPr/>
        <p:txBody>
          <a:bodyPr>
            <a:normAutofit/>
          </a:bodyPr>
          <a:lstStyle/>
          <a:p>
            <a:pPr algn="r"/>
            <a:r>
              <a:rPr lang="en-US" altLang="ja-JP" sz="1600" dirty="0"/>
              <a:t>HAYASHI, KANEDA, MM, SHINOZAKI, submitted</a:t>
            </a:r>
            <a:r>
              <a:rPr lang="ja-JP" altLang="en-US" sz="1600" dirty="0"/>
              <a:t> </a:t>
            </a:r>
            <a:r>
              <a:rPr lang="en-US" altLang="ja-JP" sz="1600" dirty="0"/>
              <a:t>(arXiv:2507.22155)</a:t>
            </a:r>
          </a:p>
          <a:p>
            <a:pPr>
              <a:buFont typeface="Wingdings" panose="05000000000000000000" pitchFamily="2" charset="2"/>
              <a:buChar char="l"/>
            </a:pPr>
            <a:r>
              <a:rPr lang="en-US" altLang="ja-JP" sz="1600" dirty="0"/>
              <a:t> Rotation curves for 175 SPARC galaxies</a:t>
            </a:r>
          </a:p>
          <a:p>
            <a:pPr>
              <a:buFont typeface="Wingdings" panose="05000000000000000000" pitchFamily="2" charset="2"/>
              <a:buChar char="l"/>
            </a:pPr>
            <a:r>
              <a:rPr lang="en-US" altLang="ja-JP" sz="1600" dirty="0"/>
              <a:t> Cylindrical coordinate</a:t>
            </a:r>
            <a:endParaRPr lang="ja-JP" altLang="en-US" sz="1600" dirty="0"/>
          </a:p>
          <a:p>
            <a:pPr>
              <a:buFont typeface="Wingdings" panose="05000000000000000000" pitchFamily="2" charset="2"/>
              <a:buChar char="l"/>
            </a:pPr>
            <a:endParaRPr lang="en-US" altLang="ja-JP" sz="1600" dirty="0"/>
          </a:p>
          <a:p>
            <a:pPr>
              <a:buFont typeface="Wingdings" panose="05000000000000000000" pitchFamily="2" charset="2"/>
              <a:buChar char="l"/>
            </a:pPr>
            <a:endParaRPr lang="en-US" altLang="ja-JP" sz="1600" dirty="0"/>
          </a:p>
          <a:p>
            <a:pPr algn="r"/>
            <a:r>
              <a:rPr lang="en-US" altLang="ja-JP" sz="1600" dirty="0"/>
              <a:t> </a:t>
            </a:r>
            <a:endParaRPr lang="ja-JP" altLang="en-US" sz="1600" dirty="0"/>
          </a:p>
        </p:txBody>
      </p:sp>
      <p:pic>
        <p:nvPicPr>
          <p:cNvPr id="9" name="図 8">
            <a:extLst>
              <a:ext uri="{FF2B5EF4-FFF2-40B4-BE49-F238E27FC236}">
                <a16:creationId xmlns:a16="http://schemas.microsoft.com/office/drawing/2014/main" id="{1A4A9654-B7D1-4D22-A7C8-3E7DDEBB576C}"/>
              </a:ext>
            </a:extLst>
          </p:cNvPr>
          <p:cNvPicPr>
            <a:picLocks noChangeAspect="1"/>
          </p:cNvPicPr>
          <p:nvPr/>
        </p:nvPicPr>
        <p:blipFill>
          <a:blip r:embed="rId3"/>
          <a:stretch>
            <a:fillRect/>
          </a:stretch>
        </p:blipFill>
        <p:spPr>
          <a:xfrm>
            <a:off x="1517512" y="3116546"/>
            <a:ext cx="9156976" cy="3009057"/>
          </a:xfrm>
          <a:prstGeom prst="rect">
            <a:avLst/>
          </a:prstGeom>
        </p:spPr>
      </p:pic>
      <p:pic>
        <p:nvPicPr>
          <p:cNvPr id="10" name="図 9">
            <a:extLst>
              <a:ext uri="{FF2B5EF4-FFF2-40B4-BE49-F238E27FC236}">
                <a16:creationId xmlns:a16="http://schemas.microsoft.com/office/drawing/2014/main" id="{C21E1366-3248-4DD7-B172-E4BD2D41CB40}"/>
              </a:ext>
            </a:extLst>
          </p:cNvPr>
          <p:cNvPicPr>
            <a:picLocks noChangeAspect="1"/>
          </p:cNvPicPr>
          <p:nvPr/>
        </p:nvPicPr>
        <p:blipFill>
          <a:blip r:embed="rId4"/>
          <a:stretch>
            <a:fillRect/>
          </a:stretch>
        </p:blipFill>
        <p:spPr>
          <a:xfrm>
            <a:off x="11003674" y="204035"/>
            <a:ext cx="1036306" cy="1301227"/>
          </a:xfrm>
          <a:prstGeom prst="rect">
            <a:avLst/>
          </a:prstGeom>
          <a:effectLst>
            <a:softEdge rad="63500"/>
          </a:effectLst>
        </p:spPr>
      </p:pic>
      <p:sp>
        <p:nvSpPr>
          <p:cNvPr id="11" name="テキスト ボックス 10">
            <a:extLst>
              <a:ext uri="{FF2B5EF4-FFF2-40B4-BE49-F238E27FC236}">
                <a16:creationId xmlns:a16="http://schemas.microsoft.com/office/drawing/2014/main" id="{B986B183-E8EC-4293-A9B4-83478E360510}"/>
              </a:ext>
            </a:extLst>
          </p:cNvPr>
          <p:cNvSpPr txBox="1"/>
          <p:nvPr/>
        </p:nvSpPr>
        <p:spPr>
          <a:xfrm>
            <a:off x="10822757" y="1439473"/>
            <a:ext cx="1398140" cy="307777"/>
          </a:xfrm>
          <a:prstGeom prst="rect">
            <a:avLst/>
          </a:prstGeom>
          <a:noFill/>
        </p:spPr>
        <p:txBody>
          <a:bodyPr wrap="none" rtlCol="0">
            <a:spAutoFit/>
          </a:bodyPr>
          <a:lstStyle/>
          <a:p>
            <a:r>
              <a:rPr kumimoji="1" lang="en-US" altLang="ja-JP" sz="1400" dirty="0"/>
              <a:t>Kohei Hayashi</a:t>
            </a:r>
            <a:endParaRPr kumimoji="1" lang="ja-JP" altLang="en-US" sz="1400" dirty="0"/>
          </a:p>
        </p:txBody>
      </p:sp>
    </p:spTree>
    <p:extLst>
      <p:ext uri="{BB962C8B-B14F-4D97-AF65-F5344CB8AC3E}">
        <p14:creationId xmlns:p14="http://schemas.microsoft.com/office/powerpoint/2010/main" val="2403576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CB6A6B-3C63-4FEE-B5A9-02CB8736ABF3}"/>
              </a:ext>
            </a:extLst>
          </p:cNvPr>
          <p:cNvSpPr>
            <a:spLocks noGrp="1"/>
          </p:cNvSpPr>
          <p:nvPr>
            <p:ph type="title"/>
          </p:nvPr>
        </p:nvSpPr>
        <p:spPr/>
        <p:txBody>
          <a:bodyPr>
            <a:normAutofit/>
          </a:bodyPr>
          <a:lstStyle/>
          <a:p>
            <a:r>
              <a:rPr lang="en-US" altLang="ja-JP" dirty="0"/>
              <a:t>Cusp-to-Core Transition of Dark Matter Halos across Galaxy Mass Scales</a:t>
            </a:r>
            <a:endParaRPr kumimoji="1" lang="ja-JP" altLang="en-US" dirty="0"/>
          </a:p>
        </p:txBody>
      </p:sp>
      <p:pic>
        <p:nvPicPr>
          <p:cNvPr id="8" name="コンテンツ プレースホルダー 7">
            <a:extLst>
              <a:ext uri="{FF2B5EF4-FFF2-40B4-BE49-F238E27FC236}">
                <a16:creationId xmlns:a16="http://schemas.microsoft.com/office/drawing/2014/main" id="{644DA08C-2E2D-4E01-AA3B-577CEA305473}"/>
              </a:ext>
            </a:extLst>
          </p:cNvPr>
          <p:cNvPicPr>
            <a:picLocks noGrp="1" noChangeAspect="1"/>
          </p:cNvPicPr>
          <p:nvPr>
            <p:ph idx="1"/>
          </p:nvPr>
        </p:nvPicPr>
        <p:blipFill rotWithShape="1">
          <a:blip r:embed="rId3"/>
          <a:srcRect r="18234"/>
          <a:stretch/>
        </p:blipFill>
        <p:spPr>
          <a:xfrm>
            <a:off x="526640" y="2206321"/>
            <a:ext cx="5210131" cy="3987169"/>
          </a:xfrm>
          <a:prstGeom prst="rect">
            <a:avLst/>
          </a:prstGeom>
        </p:spPr>
      </p:pic>
      <p:sp>
        <p:nvSpPr>
          <p:cNvPr id="4" name="日付プレースホルダー 3">
            <a:extLst>
              <a:ext uri="{FF2B5EF4-FFF2-40B4-BE49-F238E27FC236}">
                <a16:creationId xmlns:a16="http://schemas.microsoft.com/office/drawing/2014/main" id="{0233626B-E8F9-4152-9C32-075BB10F6709}"/>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B6848FF1-8842-4C84-9C89-920248BBFC42}"/>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EADC296F-FDAF-44EE-B1CA-14E1446B2ACB}"/>
              </a:ext>
            </a:extLst>
          </p:cNvPr>
          <p:cNvSpPr>
            <a:spLocks noGrp="1"/>
          </p:cNvSpPr>
          <p:nvPr>
            <p:ph type="sldNum" sz="quarter" idx="12"/>
          </p:nvPr>
        </p:nvSpPr>
        <p:spPr/>
        <p:txBody>
          <a:bodyPr/>
          <a:lstStyle/>
          <a:p>
            <a:fld id="{3C1768A4-1D3E-4B83-AD58-B881850BA828}" type="slidenum">
              <a:rPr kumimoji="1" lang="ja-JP" altLang="en-US" smtClean="0"/>
              <a:pPr/>
              <a:t>11</a:t>
            </a:fld>
            <a:endParaRPr kumimoji="1" lang="ja-JP" altLang="en-US" dirty="0"/>
          </a:p>
        </p:txBody>
      </p:sp>
      <p:grpSp>
        <p:nvGrpSpPr>
          <p:cNvPr id="10" name="グループ化 9">
            <a:extLst>
              <a:ext uri="{FF2B5EF4-FFF2-40B4-BE49-F238E27FC236}">
                <a16:creationId xmlns:a16="http://schemas.microsoft.com/office/drawing/2014/main" id="{2468A642-9B53-4831-A92E-44BEF15CDC0C}"/>
              </a:ext>
            </a:extLst>
          </p:cNvPr>
          <p:cNvGrpSpPr/>
          <p:nvPr/>
        </p:nvGrpSpPr>
        <p:grpSpPr>
          <a:xfrm>
            <a:off x="6090568" y="2223188"/>
            <a:ext cx="5293043" cy="4036098"/>
            <a:chOff x="7679019" y="1891044"/>
            <a:chExt cx="4994472" cy="3987169"/>
          </a:xfrm>
        </p:grpSpPr>
        <p:pic>
          <p:nvPicPr>
            <p:cNvPr id="7" name="図 6">
              <a:extLst>
                <a:ext uri="{FF2B5EF4-FFF2-40B4-BE49-F238E27FC236}">
                  <a16:creationId xmlns:a16="http://schemas.microsoft.com/office/drawing/2014/main" id="{8838ADC8-546B-4E43-9E1E-17092399F11D}"/>
                </a:ext>
              </a:extLst>
            </p:cNvPr>
            <p:cNvPicPr>
              <a:picLocks noChangeAspect="1"/>
            </p:cNvPicPr>
            <p:nvPr/>
          </p:nvPicPr>
          <p:blipFill rotWithShape="1">
            <a:blip r:embed="rId4"/>
            <a:srcRect r="21629"/>
            <a:stretch/>
          </p:blipFill>
          <p:spPr>
            <a:xfrm>
              <a:off x="7679019" y="1891044"/>
              <a:ext cx="4994472" cy="3987169"/>
            </a:xfrm>
            <a:prstGeom prst="rect">
              <a:avLst/>
            </a:prstGeom>
          </p:spPr>
        </p:pic>
        <p:pic>
          <p:nvPicPr>
            <p:cNvPr id="9" name="図 8">
              <a:extLst>
                <a:ext uri="{FF2B5EF4-FFF2-40B4-BE49-F238E27FC236}">
                  <a16:creationId xmlns:a16="http://schemas.microsoft.com/office/drawing/2014/main" id="{2D9D8B9A-8324-4934-96E5-200AAC5DFBD0}"/>
                </a:ext>
              </a:extLst>
            </p:cNvPr>
            <p:cNvPicPr>
              <a:picLocks noChangeAspect="1"/>
            </p:cNvPicPr>
            <p:nvPr/>
          </p:nvPicPr>
          <p:blipFill rotWithShape="1">
            <a:blip r:embed="rId4"/>
            <a:srcRect l="78115" t="2991" b="74758"/>
            <a:stretch/>
          </p:blipFill>
          <p:spPr>
            <a:xfrm>
              <a:off x="8361738" y="2033346"/>
              <a:ext cx="1248854" cy="794418"/>
            </a:xfrm>
            <a:prstGeom prst="rect">
              <a:avLst/>
            </a:prstGeom>
          </p:spPr>
        </p:pic>
      </p:grpSp>
      <p:pic>
        <p:nvPicPr>
          <p:cNvPr id="11" name="コンテンツ プレースホルダー 7">
            <a:extLst>
              <a:ext uri="{FF2B5EF4-FFF2-40B4-BE49-F238E27FC236}">
                <a16:creationId xmlns:a16="http://schemas.microsoft.com/office/drawing/2014/main" id="{8FA4CC79-49FA-4E2E-95C1-DD7D1E7EB4C2}"/>
              </a:ext>
            </a:extLst>
          </p:cNvPr>
          <p:cNvPicPr>
            <a:picLocks noChangeAspect="1"/>
          </p:cNvPicPr>
          <p:nvPr/>
        </p:nvPicPr>
        <p:blipFill rotWithShape="1">
          <a:blip r:embed="rId3"/>
          <a:srcRect l="82182" t="3626" b="70028"/>
          <a:stretch/>
        </p:blipFill>
        <p:spPr>
          <a:xfrm>
            <a:off x="1228085" y="2367236"/>
            <a:ext cx="894630" cy="827726"/>
          </a:xfrm>
          <a:prstGeom prst="rect">
            <a:avLst/>
          </a:prstGeom>
        </p:spPr>
      </p:pic>
      <p:sp>
        <p:nvSpPr>
          <p:cNvPr id="3" name="正方形/長方形 2">
            <a:extLst>
              <a:ext uri="{FF2B5EF4-FFF2-40B4-BE49-F238E27FC236}">
                <a16:creationId xmlns:a16="http://schemas.microsoft.com/office/drawing/2014/main" id="{9414252C-AB91-4531-BEE2-BACCF2A0445A}"/>
              </a:ext>
            </a:extLst>
          </p:cNvPr>
          <p:cNvSpPr/>
          <p:nvPr/>
        </p:nvSpPr>
        <p:spPr>
          <a:xfrm>
            <a:off x="4762062" y="1766248"/>
            <a:ext cx="6520617" cy="338554"/>
          </a:xfrm>
          <a:prstGeom prst="rect">
            <a:avLst/>
          </a:prstGeom>
        </p:spPr>
        <p:txBody>
          <a:bodyPr wrap="square">
            <a:spAutoFit/>
          </a:bodyPr>
          <a:lstStyle/>
          <a:p>
            <a:r>
              <a:rPr lang="en-US" altLang="ja-JP" sz="1600" dirty="0"/>
              <a:t>HAYASHI, KANEDA, MM, SHINOZAKI, submitted (arXiv:2507.22155)</a:t>
            </a:r>
            <a:endParaRPr lang="ja-JP" altLang="en-US" sz="1600" dirty="0"/>
          </a:p>
        </p:txBody>
      </p:sp>
    </p:spTree>
    <p:extLst>
      <p:ext uri="{BB962C8B-B14F-4D97-AF65-F5344CB8AC3E}">
        <p14:creationId xmlns:p14="http://schemas.microsoft.com/office/powerpoint/2010/main" val="2553991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21B5104B-4105-4BD1-8BB1-EAD0FC55A4D3}"/>
              </a:ext>
            </a:extLst>
          </p:cNvPr>
          <p:cNvPicPr>
            <a:picLocks noChangeAspect="1"/>
          </p:cNvPicPr>
          <p:nvPr/>
        </p:nvPicPr>
        <p:blipFill>
          <a:blip r:embed="rId3"/>
          <a:stretch>
            <a:fillRect/>
          </a:stretch>
        </p:blipFill>
        <p:spPr>
          <a:xfrm>
            <a:off x="691963" y="2333967"/>
            <a:ext cx="6840871" cy="3803320"/>
          </a:xfrm>
          <a:prstGeom prst="rect">
            <a:avLst/>
          </a:prstGeom>
        </p:spPr>
      </p:pic>
      <p:sp>
        <p:nvSpPr>
          <p:cNvPr id="2" name="タイトル 1">
            <a:extLst>
              <a:ext uri="{FF2B5EF4-FFF2-40B4-BE49-F238E27FC236}">
                <a16:creationId xmlns:a16="http://schemas.microsoft.com/office/drawing/2014/main" id="{2658C663-7661-4674-B9BA-2830EC1FAD12}"/>
              </a:ext>
            </a:extLst>
          </p:cNvPr>
          <p:cNvSpPr>
            <a:spLocks noGrp="1"/>
          </p:cNvSpPr>
          <p:nvPr>
            <p:ph type="title"/>
          </p:nvPr>
        </p:nvSpPr>
        <p:spPr/>
        <p:txBody>
          <a:bodyPr>
            <a:normAutofit/>
          </a:bodyPr>
          <a:lstStyle/>
          <a:p>
            <a:r>
              <a:rPr lang="en-US" altLang="ja-JP" sz="2800" dirty="0"/>
              <a:t>The Characteristic Mass and Energy Coupling Efficiency in the Cusp–Core Transition of Dark Matter Halos</a:t>
            </a:r>
            <a:endParaRPr kumimoji="1" lang="ja-JP" altLang="en-US" sz="2800" dirty="0"/>
          </a:p>
        </p:txBody>
      </p:sp>
      <p:sp>
        <p:nvSpPr>
          <p:cNvPr id="3" name="コンテンツ プレースホルダー 2">
            <a:extLst>
              <a:ext uri="{FF2B5EF4-FFF2-40B4-BE49-F238E27FC236}">
                <a16:creationId xmlns:a16="http://schemas.microsoft.com/office/drawing/2014/main" id="{2B7E9443-D0CA-42C8-A38A-CFC34B73EF15}"/>
              </a:ext>
            </a:extLst>
          </p:cNvPr>
          <p:cNvSpPr>
            <a:spLocks noGrp="1"/>
          </p:cNvSpPr>
          <p:nvPr>
            <p:ph idx="1"/>
          </p:nvPr>
        </p:nvSpPr>
        <p:spPr>
          <a:xfrm>
            <a:off x="4924096" y="1845734"/>
            <a:ext cx="6231583" cy="377204"/>
          </a:xfrm>
        </p:spPr>
        <p:txBody>
          <a:bodyPr>
            <a:normAutofit fontScale="92500" lnSpcReduction="10000"/>
          </a:bodyPr>
          <a:lstStyle/>
          <a:p>
            <a:pPr algn="ctr"/>
            <a:r>
              <a:rPr lang="en-US" altLang="ja-JP" dirty="0"/>
              <a:t>Shinozaki, MM, Kaneda, Hayashi, to be submitted</a:t>
            </a:r>
          </a:p>
          <a:p>
            <a:pPr algn="ctr"/>
            <a:endParaRPr kumimoji="1" lang="ja-JP" altLang="en-US" dirty="0"/>
          </a:p>
        </p:txBody>
      </p:sp>
      <p:sp>
        <p:nvSpPr>
          <p:cNvPr id="4" name="日付プレースホルダー 3">
            <a:extLst>
              <a:ext uri="{FF2B5EF4-FFF2-40B4-BE49-F238E27FC236}">
                <a16:creationId xmlns:a16="http://schemas.microsoft.com/office/drawing/2014/main" id="{6201BAAB-08C2-4644-B6EE-78A905B13F74}"/>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5A15F727-7332-46C8-AA36-DFE63136F703}"/>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FE5631DC-55F7-47FF-B22F-C16AD83EA997}"/>
              </a:ext>
            </a:extLst>
          </p:cNvPr>
          <p:cNvSpPr>
            <a:spLocks noGrp="1"/>
          </p:cNvSpPr>
          <p:nvPr>
            <p:ph type="sldNum" sz="quarter" idx="12"/>
          </p:nvPr>
        </p:nvSpPr>
        <p:spPr/>
        <p:txBody>
          <a:bodyPr/>
          <a:lstStyle/>
          <a:p>
            <a:fld id="{3C1768A4-1D3E-4B83-AD58-B881850BA828}" type="slidenum">
              <a:rPr kumimoji="1" lang="ja-JP" altLang="en-US" smtClean="0"/>
              <a:pPr/>
              <a:t>12</a:t>
            </a:fld>
            <a:endParaRPr kumimoji="1" lang="ja-JP" altLang="en-US" dirty="0"/>
          </a:p>
        </p:txBody>
      </p:sp>
      <mc:AlternateContent xmlns:mc="http://schemas.openxmlformats.org/markup-compatibility/2006" xmlns:a14="http://schemas.microsoft.com/office/drawing/2010/main">
        <mc:Choice Requires="a14">
          <p:sp>
            <p:nvSpPr>
              <p:cNvPr id="9" name="コンテンツ プレースホルダー 2">
                <a:extLst>
                  <a:ext uri="{FF2B5EF4-FFF2-40B4-BE49-F238E27FC236}">
                    <a16:creationId xmlns:a16="http://schemas.microsoft.com/office/drawing/2014/main" id="{4AE211C9-07DC-4AF7-8039-D8D3739F668D}"/>
                  </a:ext>
                </a:extLst>
              </p:cNvPr>
              <p:cNvSpPr txBox="1">
                <a:spLocks/>
              </p:cNvSpPr>
              <p:nvPr/>
            </p:nvSpPr>
            <p:spPr>
              <a:xfrm>
                <a:off x="7569311" y="2374425"/>
                <a:ext cx="3960134" cy="380332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r>
                  <a:rPr lang="en-US" altLang="ja-JP" dirty="0"/>
                  <a:t>Star formation efficiency is not enough. </a:t>
                </a:r>
              </a:p>
              <a:p>
                <a:r>
                  <a:rPr lang="en-US" altLang="ja-JP" dirty="0"/>
                  <a:t>Energy conversion efficiency</a:t>
                </a:r>
                <a:br>
                  <a:rPr lang="en-US" altLang="ja-JP" dirty="0"/>
                </a:br>
                <a:br>
                  <a:rPr lang="en-US" altLang="ja-JP" dirty="0"/>
                </a:br>
                <a14:m>
                  <m:oMath xmlns:m="http://schemas.openxmlformats.org/officeDocument/2006/math">
                    <m:r>
                      <a:rPr lang="en-US" altLang="ja-JP" i="1">
                        <a:latin typeface="Cambria Math" panose="02040503050406030204" pitchFamily="18" charset="0"/>
                      </a:rPr>
                      <m:t>𝜀</m:t>
                    </m:r>
                    <m:r>
                      <a:rPr lang="en-US" altLang="ja-JP" i="1">
                        <a:latin typeface="Cambria Math" panose="02040503050406030204" pitchFamily="18" charset="0"/>
                      </a:rPr>
                      <m:t>≔</m:t>
                    </m:r>
                    <m:f>
                      <m:fPr>
                        <m:ctrlPr>
                          <a:rPr lang="en-US" altLang="ja-JP" i="1">
                            <a:latin typeface="Cambria Math" panose="02040503050406030204" pitchFamily="18" charset="0"/>
                          </a:rPr>
                        </m:ctrlPr>
                      </m:fPr>
                      <m:num>
                        <m:sSub>
                          <m:sSubPr>
                            <m:ctrlPr>
                              <a:rPr lang="en-US"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𝑐𝑜𝑟𝑒</m:t>
                            </m:r>
                          </m:sub>
                        </m:sSub>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𝑐𝑢𝑠𝑝</m:t>
                            </m:r>
                          </m:sub>
                        </m:sSub>
                      </m:num>
                      <m:den>
                        <m:sSub>
                          <m:sSubPr>
                            <m:ctrlPr>
                              <a:rPr lang="en-US" altLang="ja-JP" i="1">
                                <a:latin typeface="Cambria Math" panose="02040503050406030204" pitchFamily="18" charset="0"/>
                              </a:rPr>
                            </m:ctrlPr>
                          </m:sSubPr>
                          <m:e>
                            <m:r>
                              <a:rPr lang="en-US" altLang="ja-JP" i="1">
                                <a:latin typeface="Cambria Math" panose="02040503050406030204" pitchFamily="18" charset="0"/>
                              </a:rPr>
                              <m:t>𝐸</m:t>
                            </m:r>
                          </m:e>
                          <m:sub>
                            <m:r>
                              <a:rPr lang="en-US" altLang="ja-JP" i="1">
                                <a:latin typeface="Cambria Math" panose="02040503050406030204" pitchFamily="18" charset="0"/>
                              </a:rPr>
                              <m:t>𝑆𝑁</m:t>
                            </m:r>
                          </m:sub>
                        </m:sSub>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𝑀</m:t>
                            </m:r>
                          </m:e>
                          <m:sub>
                            <m:r>
                              <a:rPr lang="en-US" altLang="ja-JP" i="1">
                                <a:latin typeface="Cambria Math" panose="02040503050406030204" pitchFamily="18" charset="0"/>
                              </a:rPr>
                              <m:t>∗</m:t>
                            </m:r>
                          </m:sub>
                        </m:sSub>
                        <m:r>
                          <a:rPr lang="en-US" altLang="ja-JP" i="1">
                            <a:latin typeface="Cambria Math" panose="02040503050406030204" pitchFamily="18" charset="0"/>
                          </a:rPr>
                          <m:t>)</m:t>
                        </m:r>
                      </m:den>
                    </m:f>
                  </m:oMath>
                </a14:m>
                <a:endParaRPr lang="en-US" altLang="ja-JP" dirty="0"/>
              </a:p>
              <a:p>
                <a:br>
                  <a:rPr lang="en-US" altLang="ja-JP" dirty="0"/>
                </a:br>
                <a:r>
                  <a:rPr lang="en-US" altLang="ja-JP" dirty="0"/>
                  <a:t>play a important role to drive the cusp to core transition.</a:t>
                </a:r>
                <a:r>
                  <a:rPr lang="en-US" altLang="ja-JP" b="1" dirty="0"/>
                  <a:t> </a:t>
                </a:r>
                <a:br>
                  <a:rPr lang="en-US" altLang="ja-JP" b="1" dirty="0"/>
                </a:br>
                <a:br>
                  <a:rPr lang="en-US" altLang="ja-JP" b="1" dirty="0"/>
                </a:br>
                <a:r>
                  <a:rPr lang="en-US" altLang="ja-JP" dirty="0"/>
                  <a:t>Shinozaki+ 2025 determined this value observationally.</a:t>
                </a:r>
              </a:p>
            </p:txBody>
          </p:sp>
        </mc:Choice>
        <mc:Fallback xmlns="">
          <p:sp>
            <p:nvSpPr>
              <p:cNvPr id="9" name="コンテンツ プレースホルダー 2">
                <a:extLst>
                  <a:ext uri="{FF2B5EF4-FFF2-40B4-BE49-F238E27FC236}">
                    <a16:creationId xmlns:a16="http://schemas.microsoft.com/office/drawing/2014/main" id="{4AE211C9-07DC-4AF7-8039-D8D3739F668D}"/>
                  </a:ext>
                </a:extLst>
              </p:cNvPr>
              <p:cNvSpPr txBox="1">
                <a:spLocks noRot="1" noChangeAspect="1" noMove="1" noResize="1" noEditPoints="1" noAdjustHandles="1" noChangeArrowheads="1" noChangeShapeType="1" noTextEdit="1"/>
              </p:cNvSpPr>
              <p:nvPr/>
            </p:nvSpPr>
            <p:spPr>
              <a:xfrm>
                <a:off x="7569311" y="2374425"/>
                <a:ext cx="3960134" cy="3803320"/>
              </a:xfrm>
              <a:prstGeom prst="rect">
                <a:avLst/>
              </a:prstGeom>
              <a:blipFill>
                <a:blip r:embed="rId4"/>
                <a:stretch>
                  <a:fillRect l="-2465" t="-2568" r="-2311" b="-240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正方形/長方形 9">
                <a:extLst>
                  <a:ext uri="{FF2B5EF4-FFF2-40B4-BE49-F238E27FC236}">
                    <a16:creationId xmlns:a16="http://schemas.microsoft.com/office/drawing/2014/main" id="{06D89BAD-2974-40E5-B6D0-ACB41F68493A}"/>
                  </a:ext>
                </a:extLst>
              </p:cNvPr>
              <p:cNvSpPr/>
              <p:nvPr/>
            </p:nvSpPr>
            <p:spPr>
              <a:xfrm rot="19507954">
                <a:off x="2274983" y="4877917"/>
                <a:ext cx="103105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b="1" i="1" smtClean="0">
                          <a:latin typeface="Cambria Math" panose="02040503050406030204" pitchFamily="18" charset="0"/>
                        </a:rPr>
                        <m:t>𝜺</m:t>
                      </m:r>
                      <m:r>
                        <a:rPr lang="en-US" altLang="ja-JP" b="1" i="0" smtClean="0">
                          <a:latin typeface="Cambria Math" panose="02040503050406030204" pitchFamily="18" charset="0"/>
                        </a:rPr>
                        <m:t>=</m:t>
                      </m:r>
                      <m:r>
                        <a:rPr lang="en-US" altLang="ja-JP" b="1" i="0" smtClean="0">
                          <a:latin typeface="Cambria Math" panose="02040503050406030204" pitchFamily="18" charset="0"/>
                        </a:rPr>
                        <m:t>𝟎</m:t>
                      </m:r>
                      <m:r>
                        <a:rPr lang="en-US" altLang="ja-JP" b="1" i="0" smtClean="0">
                          <a:latin typeface="Cambria Math" panose="02040503050406030204" pitchFamily="18" charset="0"/>
                        </a:rPr>
                        <m:t>.</m:t>
                      </m:r>
                      <m:r>
                        <a:rPr lang="en-US" altLang="ja-JP" b="1" i="0" smtClean="0">
                          <a:latin typeface="Cambria Math" panose="02040503050406030204" pitchFamily="18" charset="0"/>
                        </a:rPr>
                        <m:t>𝟏</m:t>
                      </m:r>
                    </m:oMath>
                  </m:oMathPara>
                </a14:m>
                <a:endParaRPr lang="ja-JP" altLang="en-US" b="1" dirty="0"/>
              </a:p>
            </p:txBody>
          </p:sp>
        </mc:Choice>
        <mc:Fallback xmlns="">
          <p:sp>
            <p:nvSpPr>
              <p:cNvPr id="10" name="正方形/長方形 9">
                <a:extLst>
                  <a:ext uri="{FF2B5EF4-FFF2-40B4-BE49-F238E27FC236}">
                    <a16:creationId xmlns:a16="http://schemas.microsoft.com/office/drawing/2014/main" id="{06D89BAD-2974-40E5-B6D0-ACB41F68493A}"/>
                  </a:ext>
                </a:extLst>
              </p:cNvPr>
              <p:cNvSpPr>
                <a:spLocks noRot="1" noChangeAspect="1" noMove="1" noResize="1" noEditPoints="1" noAdjustHandles="1" noChangeArrowheads="1" noChangeShapeType="1" noTextEdit="1"/>
              </p:cNvSpPr>
              <p:nvPr/>
            </p:nvSpPr>
            <p:spPr>
              <a:xfrm rot="19507954">
                <a:off x="2274983" y="4877917"/>
                <a:ext cx="1031051" cy="369332"/>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正方形/長方形 10">
                <a:extLst>
                  <a:ext uri="{FF2B5EF4-FFF2-40B4-BE49-F238E27FC236}">
                    <a16:creationId xmlns:a16="http://schemas.microsoft.com/office/drawing/2014/main" id="{EDF84384-4192-4D4B-8BD4-5B21B398FAA7}"/>
                  </a:ext>
                </a:extLst>
              </p:cNvPr>
              <p:cNvSpPr/>
              <p:nvPr/>
            </p:nvSpPr>
            <p:spPr>
              <a:xfrm rot="19516865">
                <a:off x="1761224" y="4683450"/>
                <a:ext cx="116891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b="1" i="1" smtClean="0">
                          <a:latin typeface="Cambria Math" panose="02040503050406030204" pitchFamily="18" charset="0"/>
                        </a:rPr>
                        <m:t>𝜺</m:t>
                      </m:r>
                      <m:r>
                        <a:rPr lang="en-US" altLang="ja-JP" b="1" i="0" smtClean="0">
                          <a:latin typeface="Cambria Math" panose="02040503050406030204" pitchFamily="18" charset="0"/>
                        </a:rPr>
                        <m:t>=</m:t>
                      </m:r>
                      <m:r>
                        <a:rPr lang="en-US" altLang="ja-JP" b="1" i="0" smtClean="0">
                          <a:latin typeface="Cambria Math" panose="02040503050406030204" pitchFamily="18" charset="0"/>
                        </a:rPr>
                        <m:t>𝟎</m:t>
                      </m:r>
                      <m:r>
                        <a:rPr lang="en-US" altLang="ja-JP" b="1" i="0" smtClean="0">
                          <a:latin typeface="Cambria Math" panose="02040503050406030204" pitchFamily="18" charset="0"/>
                        </a:rPr>
                        <m:t>.</m:t>
                      </m:r>
                      <m:r>
                        <a:rPr lang="en-US" altLang="ja-JP" b="1" i="0" smtClean="0">
                          <a:latin typeface="Cambria Math" panose="02040503050406030204" pitchFamily="18" charset="0"/>
                        </a:rPr>
                        <m:t>𝟎𝟏</m:t>
                      </m:r>
                    </m:oMath>
                  </m:oMathPara>
                </a14:m>
                <a:endParaRPr lang="ja-JP" altLang="en-US" b="1" dirty="0"/>
              </a:p>
            </p:txBody>
          </p:sp>
        </mc:Choice>
        <mc:Fallback xmlns="">
          <p:sp>
            <p:nvSpPr>
              <p:cNvPr id="11" name="正方形/長方形 10">
                <a:extLst>
                  <a:ext uri="{FF2B5EF4-FFF2-40B4-BE49-F238E27FC236}">
                    <a16:creationId xmlns:a16="http://schemas.microsoft.com/office/drawing/2014/main" id="{EDF84384-4192-4D4B-8BD4-5B21B398FAA7}"/>
                  </a:ext>
                </a:extLst>
              </p:cNvPr>
              <p:cNvSpPr>
                <a:spLocks noRot="1" noChangeAspect="1" noMove="1" noResize="1" noEditPoints="1" noAdjustHandles="1" noChangeArrowheads="1" noChangeShapeType="1" noTextEdit="1"/>
              </p:cNvSpPr>
              <p:nvPr/>
            </p:nvSpPr>
            <p:spPr>
              <a:xfrm rot="19516865">
                <a:off x="1761224" y="4683450"/>
                <a:ext cx="1168910" cy="369332"/>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正方形/長方形 11">
                <a:extLst>
                  <a:ext uri="{FF2B5EF4-FFF2-40B4-BE49-F238E27FC236}">
                    <a16:creationId xmlns:a16="http://schemas.microsoft.com/office/drawing/2014/main" id="{49124931-2DE2-435F-B002-D19562EF68A6}"/>
                  </a:ext>
                </a:extLst>
              </p:cNvPr>
              <p:cNvSpPr/>
              <p:nvPr/>
            </p:nvSpPr>
            <p:spPr>
              <a:xfrm rot="19545694">
                <a:off x="2945079" y="4980765"/>
                <a:ext cx="80663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b="1" i="1" smtClean="0">
                          <a:latin typeface="Cambria Math" panose="02040503050406030204" pitchFamily="18" charset="0"/>
                        </a:rPr>
                        <m:t>𝜺</m:t>
                      </m:r>
                      <m:r>
                        <a:rPr lang="en-US" altLang="ja-JP" b="1" i="0" smtClean="0">
                          <a:latin typeface="Cambria Math" panose="02040503050406030204" pitchFamily="18" charset="0"/>
                        </a:rPr>
                        <m:t>=</m:t>
                      </m:r>
                      <m:r>
                        <a:rPr lang="en-US" altLang="ja-JP" b="1" i="0" smtClean="0">
                          <a:latin typeface="Cambria Math" panose="02040503050406030204" pitchFamily="18" charset="0"/>
                        </a:rPr>
                        <m:t>𝟏</m:t>
                      </m:r>
                    </m:oMath>
                  </m:oMathPara>
                </a14:m>
                <a:endParaRPr lang="ja-JP" altLang="en-US" b="1" dirty="0"/>
              </a:p>
            </p:txBody>
          </p:sp>
        </mc:Choice>
        <mc:Fallback xmlns="">
          <p:sp>
            <p:nvSpPr>
              <p:cNvPr id="12" name="正方形/長方形 11">
                <a:extLst>
                  <a:ext uri="{FF2B5EF4-FFF2-40B4-BE49-F238E27FC236}">
                    <a16:creationId xmlns:a16="http://schemas.microsoft.com/office/drawing/2014/main" id="{49124931-2DE2-435F-B002-D19562EF68A6}"/>
                  </a:ext>
                </a:extLst>
              </p:cNvPr>
              <p:cNvSpPr>
                <a:spLocks noRot="1" noChangeAspect="1" noMove="1" noResize="1" noEditPoints="1" noAdjustHandles="1" noChangeArrowheads="1" noChangeShapeType="1" noTextEdit="1"/>
              </p:cNvSpPr>
              <p:nvPr/>
            </p:nvSpPr>
            <p:spPr>
              <a:xfrm rot="19545694">
                <a:off x="2945079" y="4980765"/>
                <a:ext cx="806631" cy="369332"/>
              </a:xfrm>
              <a:prstGeom prst="rect">
                <a:avLst/>
              </a:prstGeom>
              <a:blipFill>
                <a:blip r:embed="rId7"/>
                <a:stretch>
                  <a:fillRect/>
                </a:stretch>
              </a:blipFill>
            </p:spPr>
            <p:txBody>
              <a:bodyPr/>
              <a:lstStyle/>
              <a:p>
                <a:r>
                  <a:rPr lang="ja-JP" altLang="en-US">
                    <a:noFill/>
                  </a:rPr>
                  <a:t> </a:t>
                </a:r>
              </a:p>
            </p:txBody>
          </p:sp>
        </mc:Fallback>
      </mc:AlternateContent>
      <p:sp>
        <p:nvSpPr>
          <p:cNvPr id="13" name="テキスト ボックス 12">
            <a:extLst>
              <a:ext uri="{FF2B5EF4-FFF2-40B4-BE49-F238E27FC236}">
                <a16:creationId xmlns:a16="http://schemas.microsoft.com/office/drawing/2014/main" id="{F4CFA12F-B168-4DAF-B2DE-468D87D916E2}"/>
              </a:ext>
            </a:extLst>
          </p:cNvPr>
          <p:cNvSpPr txBox="1"/>
          <p:nvPr/>
        </p:nvSpPr>
        <p:spPr>
          <a:xfrm rot="1823825">
            <a:off x="5212210" y="3960803"/>
            <a:ext cx="1415772" cy="276999"/>
          </a:xfrm>
          <a:prstGeom prst="rect">
            <a:avLst/>
          </a:prstGeom>
          <a:noFill/>
        </p:spPr>
        <p:txBody>
          <a:bodyPr wrap="none" rtlCol="0">
            <a:spAutoFit/>
          </a:bodyPr>
          <a:lstStyle/>
          <a:p>
            <a:r>
              <a:rPr lang="en-US" altLang="ja-JP" sz="1200" b="1" dirty="0" err="1">
                <a:solidFill>
                  <a:srgbClr val="FF0000"/>
                </a:solidFill>
              </a:rPr>
              <a:t>Behroozi</a:t>
            </a:r>
            <a:r>
              <a:rPr lang="en-US" altLang="ja-JP" sz="1200" b="1" dirty="0">
                <a:solidFill>
                  <a:srgbClr val="FF0000"/>
                </a:solidFill>
              </a:rPr>
              <a:t>+ (2019)</a:t>
            </a:r>
            <a:endParaRPr kumimoji="1" lang="ja-JP" altLang="en-US" sz="1200" b="1" dirty="0">
              <a:solidFill>
                <a:srgbClr val="FF0000"/>
              </a:solidFill>
            </a:endParaRPr>
          </a:p>
        </p:txBody>
      </p:sp>
      <p:pic>
        <p:nvPicPr>
          <p:cNvPr id="15" name="図 14">
            <a:extLst>
              <a:ext uri="{FF2B5EF4-FFF2-40B4-BE49-F238E27FC236}">
                <a16:creationId xmlns:a16="http://schemas.microsoft.com/office/drawing/2014/main" id="{4A9E249A-942E-4EA1-9B44-5C8DE980D1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58603" y="175573"/>
            <a:ext cx="1078703" cy="1279639"/>
          </a:xfrm>
          <a:prstGeom prst="rect">
            <a:avLst/>
          </a:prstGeom>
          <a:effectLst>
            <a:softEdge rad="63500"/>
          </a:effectLst>
        </p:spPr>
      </p:pic>
      <p:sp>
        <p:nvSpPr>
          <p:cNvPr id="16" name="テキスト ボックス 15">
            <a:extLst>
              <a:ext uri="{FF2B5EF4-FFF2-40B4-BE49-F238E27FC236}">
                <a16:creationId xmlns:a16="http://schemas.microsoft.com/office/drawing/2014/main" id="{629E0C60-F434-4430-B9BF-A5D34E563900}"/>
              </a:ext>
            </a:extLst>
          </p:cNvPr>
          <p:cNvSpPr txBox="1"/>
          <p:nvPr/>
        </p:nvSpPr>
        <p:spPr>
          <a:xfrm>
            <a:off x="10860350" y="1424937"/>
            <a:ext cx="1300356" cy="276999"/>
          </a:xfrm>
          <a:prstGeom prst="rect">
            <a:avLst/>
          </a:prstGeom>
          <a:noFill/>
        </p:spPr>
        <p:txBody>
          <a:bodyPr wrap="none" rtlCol="0">
            <a:spAutoFit/>
          </a:bodyPr>
          <a:lstStyle/>
          <a:p>
            <a:r>
              <a:rPr kumimoji="1" lang="en-US" altLang="ja-JP" sz="1200" dirty="0"/>
              <a:t>Michi Shinozaki</a:t>
            </a:r>
            <a:endParaRPr kumimoji="1" lang="ja-JP" altLang="en-US" sz="1200" dirty="0"/>
          </a:p>
        </p:txBody>
      </p:sp>
    </p:spTree>
    <p:extLst>
      <p:ext uri="{BB962C8B-B14F-4D97-AF65-F5344CB8AC3E}">
        <p14:creationId xmlns:p14="http://schemas.microsoft.com/office/powerpoint/2010/main" val="967831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93F9D0D-486C-44C7-AE6D-FD7E96B83CBB}"/>
              </a:ext>
            </a:extLst>
          </p:cNvPr>
          <p:cNvSpPr>
            <a:spLocks noGrp="1"/>
          </p:cNvSpPr>
          <p:nvPr>
            <p:ph type="title"/>
          </p:nvPr>
        </p:nvSpPr>
        <p:spPr/>
        <p:txBody>
          <a:bodyPr>
            <a:normAutofit/>
          </a:bodyPr>
          <a:lstStyle/>
          <a:p>
            <a:r>
              <a:rPr lang="en-US" altLang="ja-JP" sz="2800" dirty="0"/>
              <a:t>Stellar Streams as Detectors of Starless Dark Matter Subhalos </a:t>
            </a:r>
            <a:r>
              <a:rPr kumimoji="1" lang="en-US" altLang="ja-JP" sz="2800" dirty="0"/>
              <a:t>and Intermediate Mass Black Holes</a:t>
            </a:r>
            <a:endParaRPr kumimoji="1" lang="ja-JP" altLang="en-US" sz="2800" dirty="0"/>
          </a:p>
        </p:txBody>
      </p:sp>
      <p:sp>
        <p:nvSpPr>
          <p:cNvPr id="3" name="コンテンツ プレースホルダー 2">
            <a:extLst>
              <a:ext uri="{FF2B5EF4-FFF2-40B4-BE49-F238E27FC236}">
                <a16:creationId xmlns:a16="http://schemas.microsoft.com/office/drawing/2014/main" id="{EB8CA95F-E5EC-490E-9325-870544277ADE}"/>
              </a:ext>
            </a:extLst>
          </p:cNvPr>
          <p:cNvSpPr>
            <a:spLocks noGrp="1"/>
          </p:cNvSpPr>
          <p:nvPr>
            <p:ph idx="1"/>
          </p:nvPr>
        </p:nvSpPr>
        <p:spPr>
          <a:xfrm>
            <a:off x="8508989" y="2523777"/>
            <a:ext cx="3077061" cy="3289595"/>
          </a:xfrm>
        </p:spPr>
        <p:txBody>
          <a:bodyPr>
            <a:normAutofit/>
          </a:bodyPr>
          <a:lstStyle/>
          <a:p>
            <a:pPr marL="0" indent="0">
              <a:buNone/>
            </a:pPr>
            <a:r>
              <a:rPr lang="en-US" altLang="ja-JP" sz="1600" dirty="0"/>
              <a:t>Recent studies test the existence of starless dark halos using perpendicular collisions with stellar streams. </a:t>
            </a:r>
          </a:p>
          <a:p>
            <a:pPr marL="0" indent="0">
              <a:buNone/>
            </a:pPr>
            <a:r>
              <a:rPr lang="en-US" altLang="ja-JP" sz="1600" dirty="0"/>
              <a:t>Kaneda+ 2025 generalize to oblique encounters and show that this approach yields richer physics and sharper observational tests.</a:t>
            </a:r>
            <a:br>
              <a:rPr lang="en-US" altLang="ja-JP" sz="1600" dirty="0"/>
            </a:br>
            <a:br>
              <a:rPr lang="en-US" altLang="ja-JP" sz="1600" dirty="0"/>
            </a:br>
            <a:r>
              <a:rPr lang="en-US" altLang="ja-JP" sz="1600" dirty="0"/>
              <a:t>Intermediate mass black holes likewise leave clear stream signatures.</a:t>
            </a:r>
            <a:endParaRPr kumimoji="1" lang="ja-JP" altLang="en-US" sz="1600" dirty="0"/>
          </a:p>
        </p:txBody>
      </p:sp>
      <p:sp>
        <p:nvSpPr>
          <p:cNvPr id="4" name="日付プレースホルダー 3">
            <a:extLst>
              <a:ext uri="{FF2B5EF4-FFF2-40B4-BE49-F238E27FC236}">
                <a16:creationId xmlns:a16="http://schemas.microsoft.com/office/drawing/2014/main" id="{3B3CF2EC-8EF2-4913-8DA8-239A6A048C3F}"/>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A4F6CE2B-4AAC-455F-B396-001E003A8AD1}"/>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CE016BE8-EC7C-493F-A302-85467FCD4E84}"/>
              </a:ext>
            </a:extLst>
          </p:cNvPr>
          <p:cNvSpPr>
            <a:spLocks noGrp="1"/>
          </p:cNvSpPr>
          <p:nvPr>
            <p:ph type="sldNum" sz="quarter" idx="12"/>
          </p:nvPr>
        </p:nvSpPr>
        <p:spPr/>
        <p:txBody>
          <a:bodyPr/>
          <a:lstStyle/>
          <a:p>
            <a:fld id="{3C1768A4-1D3E-4B83-AD58-B881850BA828}" type="slidenum">
              <a:rPr kumimoji="1" lang="ja-JP" altLang="en-US" smtClean="0"/>
              <a:pPr/>
              <a:t>13</a:t>
            </a:fld>
            <a:endParaRPr kumimoji="1" lang="ja-JP" altLang="en-US" dirty="0"/>
          </a:p>
        </p:txBody>
      </p:sp>
      <p:pic>
        <p:nvPicPr>
          <p:cNvPr id="7" name="図 6">
            <a:extLst>
              <a:ext uri="{FF2B5EF4-FFF2-40B4-BE49-F238E27FC236}">
                <a16:creationId xmlns:a16="http://schemas.microsoft.com/office/drawing/2014/main" id="{75251E33-9B67-418D-9FCD-78B6DDC69974}"/>
              </a:ext>
            </a:extLst>
          </p:cNvPr>
          <p:cNvPicPr>
            <a:picLocks noChangeAspect="1"/>
          </p:cNvPicPr>
          <p:nvPr/>
        </p:nvPicPr>
        <p:blipFill>
          <a:blip r:embed="rId3"/>
          <a:stretch>
            <a:fillRect/>
          </a:stretch>
        </p:blipFill>
        <p:spPr>
          <a:xfrm>
            <a:off x="890126" y="2303230"/>
            <a:ext cx="7505207" cy="3590684"/>
          </a:xfrm>
          <a:prstGeom prst="rect">
            <a:avLst/>
          </a:prstGeom>
        </p:spPr>
      </p:pic>
      <p:grpSp>
        <p:nvGrpSpPr>
          <p:cNvPr id="8" name="グループ化 7">
            <a:extLst>
              <a:ext uri="{FF2B5EF4-FFF2-40B4-BE49-F238E27FC236}">
                <a16:creationId xmlns:a16="http://schemas.microsoft.com/office/drawing/2014/main" id="{35076568-9377-49B4-AF90-84DF1304B944}"/>
              </a:ext>
            </a:extLst>
          </p:cNvPr>
          <p:cNvGrpSpPr/>
          <p:nvPr/>
        </p:nvGrpSpPr>
        <p:grpSpPr>
          <a:xfrm>
            <a:off x="10784028" y="178229"/>
            <a:ext cx="1197764" cy="1474819"/>
            <a:chOff x="10784028" y="178229"/>
            <a:chExt cx="1197764" cy="1474819"/>
          </a:xfrm>
        </p:grpSpPr>
        <p:pic>
          <p:nvPicPr>
            <p:cNvPr id="9" name="図 8">
              <a:extLst>
                <a:ext uri="{FF2B5EF4-FFF2-40B4-BE49-F238E27FC236}">
                  <a16:creationId xmlns:a16="http://schemas.microsoft.com/office/drawing/2014/main" id="{D3922518-E9EE-4FFA-834F-8AC5374490F4}"/>
                </a:ext>
              </a:extLst>
            </p:cNvPr>
            <p:cNvPicPr>
              <a:picLocks noChangeAspect="1"/>
            </p:cNvPicPr>
            <p:nvPr/>
          </p:nvPicPr>
          <p:blipFill rotWithShape="1">
            <a:blip r:embed="rId4"/>
            <a:srcRect l="46833" t="24062" r="34372" b="60076"/>
            <a:stretch/>
          </p:blipFill>
          <p:spPr>
            <a:xfrm>
              <a:off x="10860293" y="178229"/>
              <a:ext cx="1121499" cy="1261688"/>
            </a:xfrm>
            <a:prstGeom prst="rect">
              <a:avLst/>
            </a:prstGeom>
            <a:effectLst>
              <a:softEdge rad="63500"/>
            </a:effectLst>
          </p:spPr>
        </p:pic>
        <p:sp>
          <p:nvSpPr>
            <p:cNvPr id="10" name="テキスト ボックス 9">
              <a:extLst>
                <a:ext uri="{FF2B5EF4-FFF2-40B4-BE49-F238E27FC236}">
                  <a16:creationId xmlns:a16="http://schemas.microsoft.com/office/drawing/2014/main" id="{9B57411C-E8EF-4421-9AF9-3E4399E1A42D}"/>
                </a:ext>
              </a:extLst>
            </p:cNvPr>
            <p:cNvSpPr txBox="1"/>
            <p:nvPr/>
          </p:nvSpPr>
          <p:spPr>
            <a:xfrm>
              <a:off x="10784028" y="1376049"/>
              <a:ext cx="1197764" cy="276999"/>
            </a:xfrm>
            <a:prstGeom prst="rect">
              <a:avLst/>
            </a:prstGeom>
            <a:noFill/>
          </p:spPr>
          <p:txBody>
            <a:bodyPr wrap="none" rtlCol="0">
              <a:spAutoFit/>
            </a:bodyPr>
            <a:lstStyle/>
            <a:p>
              <a:r>
                <a:rPr kumimoji="1" lang="en-US" altLang="ja-JP" sz="1200" dirty="0"/>
                <a:t>Yuka Kaneda</a:t>
              </a:r>
              <a:endParaRPr kumimoji="1" lang="ja-JP" altLang="en-US" sz="1200" dirty="0"/>
            </a:p>
          </p:txBody>
        </p:sp>
      </p:grpSp>
      <p:sp>
        <p:nvSpPr>
          <p:cNvPr id="11" name="テキスト ボックス 10">
            <a:extLst>
              <a:ext uri="{FF2B5EF4-FFF2-40B4-BE49-F238E27FC236}">
                <a16:creationId xmlns:a16="http://schemas.microsoft.com/office/drawing/2014/main" id="{6FA7B6DB-48C6-4A62-8DA4-424B87771122}"/>
              </a:ext>
            </a:extLst>
          </p:cNvPr>
          <p:cNvSpPr txBox="1"/>
          <p:nvPr/>
        </p:nvSpPr>
        <p:spPr>
          <a:xfrm>
            <a:off x="5312846" y="1716998"/>
            <a:ext cx="5995617" cy="369332"/>
          </a:xfrm>
          <a:prstGeom prst="rect">
            <a:avLst/>
          </a:prstGeom>
          <a:noFill/>
        </p:spPr>
        <p:txBody>
          <a:bodyPr wrap="square" rtlCol="0">
            <a:spAutoFit/>
          </a:bodyPr>
          <a:lstStyle/>
          <a:p>
            <a:r>
              <a:rPr kumimoji="1" lang="en-US" altLang="ja-JP" dirty="0"/>
              <a:t>Kaneda, MM, Miki, </a:t>
            </a:r>
            <a:r>
              <a:rPr kumimoji="1" lang="en-US" altLang="ja-JP" dirty="0" err="1"/>
              <a:t>Kirihara</a:t>
            </a:r>
            <a:r>
              <a:rPr kumimoji="1" lang="en-US" altLang="ja-JP" dirty="0"/>
              <a:t>, Burkert, to be submitted</a:t>
            </a:r>
            <a:endParaRPr kumimoji="1" lang="ja-JP" altLang="en-US" dirty="0"/>
          </a:p>
        </p:txBody>
      </p:sp>
      <p:pic>
        <p:nvPicPr>
          <p:cNvPr id="12" name="図 11">
            <a:extLst>
              <a:ext uri="{FF2B5EF4-FFF2-40B4-BE49-F238E27FC236}">
                <a16:creationId xmlns:a16="http://schemas.microsoft.com/office/drawing/2014/main" id="{E13D06AD-4635-4575-A613-171C99E453A8}"/>
              </a:ext>
            </a:extLst>
          </p:cNvPr>
          <p:cNvPicPr>
            <a:picLocks noChangeAspect="1"/>
          </p:cNvPicPr>
          <p:nvPr/>
        </p:nvPicPr>
        <p:blipFill>
          <a:blip r:embed="rId5"/>
          <a:stretch>
            <a:fillRect/>
          </a:stretch>
        </p:blipFill>
        <p:spPr>
          <a:xfrm rot="10800000">
            <a:off x="109138" y="2383444"/>
            <a:ext cx="891404" cy="1229911"/>
          </a:xfrm>
          <a:prstGeom prst="rect">
            <a:avLst/>
          </a:prstGeom>
        </p:spPr>
      </p:pic>
      <p:pic>
        <p:nvPicPr>
          <p:cNvPr id="14" name="図 13">
            <a:extLst>
              <a:ext uri="{FF2B5EF4-FFF2-40B4-BE49-F238E27FC236}">
                <a16:creationId xmlns:a16="http://schemas.microsoft.com/office/drawing/2014/main" id="{7A1A3CD7-0482-4B50-86FF-204EAA42BA7F}"/>
              </a:ext>
            </a:extLst>
          </p:cNvPr>
          <p:cNvPicPr>
            <a:picLocks noChangeAspect="1"/>
          </p:cNvPicPr>
          <p:nvPr/>
        </p:nvPicPr>
        <p:blipFill>
          <a:blip r:embed="rId5"/>
          <a:stretch>
            <a:fillRect/>
          </a:stretch>
        </p:blipFill>
        <p:spPr>
          <a:xfrm rot="10800000">
            <a:off x="2084001" y="2753032"/>
            <a:ext cx="249414" cy="344128"/>
          </a:xfrm>
          <a:prstGeom prst="rect">
            <a:avLst/>
          </a:prstGeom>
        </p:spPr>
      </p:pic>
      <p:cxnSp>
        <p:nvCxnSpPr>
          <p:cNvPr id="16" name="直線コネクタ 15">
            <a:extLst>
              <a:ext uri="{FF2B5EF4-FFF2-40B4-BE49-F238E27FC236}">
                <a16:creationId xmlns:a16="http://schemas.microsoft.com/office/drawing/2014/main" id="{2124504C-29A4-4319-A9FC-38858F688FCF}"/>
              </a:ext>
            </a:extLst>
          </p:cNvPr>
          <p:cNvCxnSpPr/>
          <p:nvPr/>
        </p:nvCxnSpPr>
        <p:spPr>
          <a:xfrm>
            <a:off x="958645" y="2383444"/>
            <a:ext cx="1374770" cy="369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45E2BD84-03E3-4A84-BA3F-31C63F2A7CF0}"/>
              </a:ext>
            </a:extLst>
          </p:cNvPr>
          <p:cNvCxnSpPr>
            <a:cxnSpLocks/>
          </p:cNvCxnSpPr>
          <p:nvPr/>
        </p:nvCxnSpPr>
        <p:spPr>
          <a:xfrm flipV="1">
            <a:off x="1000543" y="3097161"/>
            <a:ext cx="1332872" cy="49986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FF66EC2-2ACB-4F50-AE99-5F9FE3682513}"/>
              </a:ext>
            </a:extLst>
          </p:cNvPr>
          <p:cNvSpPr txBox="1"/>
          <p:nvPr/>
        </p:nvSpPr>
        <p:spPr>
          <a:xfrm>
            <a:off x="280566" y="3613355"/>
            <a:ext cx="548548" cy="307777"/>
          </a:xfrm>
          <a:prstGeom prst="rect">
            <a:avLst/>
          </a:prstGeom>
          <a:noFill/>
        </p:spPr>
        <p:txBody>
          <a:bodyPr wrap="none" rtlCol="0">
            <a:spAutoFit/>
          </a:bodyPr>
          <a:lstStyle/>
          <a:p>
            <a:r>
              <a:rPr kumimoji="1" lang="en-US" altLang="ja-JP" sz="1400" dirty="0"/>
              <a:t>M31</a:t>
            </a:r>
            <a:endParaRPr kumimoji="1" lang="ja-JP" altLang="en-US" sz="1400" dirty="0"/>
          </a:p>
        </p:txBody>
      </p:sp>
    </p:spTree>
    <p:extLst>
      <p:ext uri="{BB962C8B-B14F-4D97-AF65-F5344CB8AC3E}">
        <p14:creationId xmlns:p14="http://schemas.microsoft.com/office/powerpoint/2010/main" val="1918629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AB5CD6-1335-494C-9DEB-C345BB717C6A}"/>
              </a:ext>
            </a:extLst>
          </p:cNvPr>
          <p:cNvSpPr>
            <a:spLocks noGrp="1"/>
          </p:cNvSpPr>
          <p:nvPr>
            <p:ph type="title"/>
          </p:nvPr>
        </p:nvSpPr>
        <p:spPr/>
        <p:txBody>
          <a:bodyPr>
            <a:normAutofit/>
          </a:bodyPr>
          <a:lstStyle/>
          <a:p>
            <a:r>
              <a:rPr lang="en-US" altLang="ja-JP" sz="2800" dirty="0"/>
              <a:t>Cosmological evolution of dark matter subhalos</a:t>
            </a:r>
            <a:br>
              <a:rPr lang="en-US" altLang="ja-JP" sz="2800" dirty="0"/>
            </a:br>
            <a:r>
              <a:rPr lang="en-US" altLang="ja-JP" sz="2800" dirty="0"/>
              <a:t>under tidal stripping by growing Milky Way–like galaxies</a:t>
            </a:r>
            <a:endParaRPr kumimoji="1" lang="ja-JP" altLang="en-US" sz="2800" dirty="0"/>
          </a:p>
        </p:txBody>
      </p:sp>
      <p:sp>
        <p:nvSpPr>
          <p:cNvPr id="3" name="コンテンツ プレースホルダー 2">
            <a:extLst>
              <a:ext uri="{FF2B5EF4-FFF2-40B4-BE49-F238E27FC236}">
                <a16:creationId xmlns:a16="http://schemas.microsoft.com/office/drawing/2014/main" id="{240E0364-94C4-49BC-9523-B0F32E6B2723}"/>
              </a:ext>
            </a:extLst>
          </p:cNvPr>
          <p:cNvSpPr>
            <a:spLocks noGrp="1"/>
          </p:cNvSpPr>
          <p:nvPr>
            <p:ph idx="1"/>
          </p:nvPr>
        </p:nvSpPr>
        <p:spPr>
          <a:xfrm>
            <a:off x="1097280" y="1845733"/>
            <a:ext cx="10058400" cy="4418995"/>
          </a:xfrm>
        </p:spPr>
        <p:txBody>
          <a:bodyPr>
            <a:noAutofit/>
          </a:bodyPr>
          <a:lstStyle/>
          <a:p>
            <a:pPr marL="0" indent="0" algn="r">
              <a:buNone/>
            </a:pPr>
            <a:r>
              <a:rPr lang="en-US" altLang="ja-JP" sz="1800" dirty="0"/>
              <a:t> </a:t>
            </a:r>
            <a:r>
              <a:rPr kumimoji="0" lang="en-US" altLang="ja-JP" sz="1800" dirty="0">
                <a:solidFill>
                  <a:srgbClr val="2A2A2A"/>
                </a:solidFill>
                <a:effectLst/>
              </a:rPr>
              <a:t>Kazuno, MM, Kaneda, Otaki, PASJ, 76, L39 (2024) </a:t>
            </a:r>
          </a:p>
          <a:p>
            <a:pPr>
              <a:buFont typeface="Wingdings" panose="05000000000000000000" pitchFamily="2" charset="2"/>
              <a:buChar char="l"/>
              <a:defRPr sz="1600"/>
            </a:pPr>
            <a:r>
              <a:rPr lang="en-US" altLang="ja-JP" sz="1800" dirty="0"/>
              <a:t> How do subhalos grow and then lose mass inside a growing host?</a:t>
            </a:r>
          </a:p>
          <a:p>
            <a:pPr>
              <a:buFont typeface="Wingdings" panose="05000000000000000000" pitchFamily="2" charset="2"/>
              <a:buChar char="l"/>
              <a:defRPr sz="1600"/>
            </a:pPr>
            <a:r>
              <a:rPr lang="en-US" altLang="ja-JP" sz="1800" dirty="0"/>
              <a:t> We analyze </a:t>
            </a:r>
            <a:r>
              <a:rPr lang="en-US" altLang="ja-JP" sz="1800" b="1" dirty="0"/>
              <a:t>Phi-4096</a:t>
            </a:r>
            <a:r>
              <a:rPr lang="en-US" altLang="ja-JP" sz="1800" dirty="0"/>
              <a:t> (Ishiyama et al. 2021), </a:t>
            </a:r>
          </a:p>
          <a:p>
            <a:pPr lvl="1">
              <a:buFont typeface="Wingdings" panose="05000000000000000000" pitchFamily="2" charset="2"/>
              <a:buChar char="ü"/>
              <a:defRPr sz="1600"/>
            </a:pPr>
            <a:r>
              <a:rPr lang="en-US" altLang="ja-JP" dirty="0"/>
              <a:t>a high resolution </a:t>
            </a:r>
            <a:r>
              <a:rPr lang="en-US" altLang="ja-JP" i="1" dirty="0"/>
              <a:t>N</a:t>
            </a:r>
            <a:r>
              <a:rPr lang="en-US" altLang="ja-JP" dirty="0"/>
              <a:t>-body simulation, </a:t>
            </a:r>
          </a:p>
          <a:p>
            <a:pPr lvl="1">
              <a:buFont typeface="Wingdings" panose="05000000000000000000" pitchFamily="2" charset="2"/>
              <a:buChar char="ü"/>
              <a:defRPr sz="1600"/>
            </a:pPr>
            <a:r>
              <a:rPr lang="en-US" altLang="ja-JP" dirty="0"/>
              <a:t>following 27 Milky Way like hosts </a:t>
            </a:r>
          </a:p>
          <a:p>
            <a:pPr lvl="1">
              <a:buFont typeface="Wingdings" panose="05000000000000000000" pitchFamily="2" charset="2"/>
              <a:buChar char="ü"/>
              <a:defRPr sz="1600"/>
            </a:pPr>
            <a:r>
              <a:rPr lang="en-US" altLang="ja-JP" dirty="0"/>
              <a:t>and 1,652,109 subhalos</a:t>
            </a:r>
          </a:p>
          <a:p>
            <a:pPr marL="0" indent="0">
              <a:buNone/>
              <a:defRPr sz="1600"/>
            </a:pPr>
            <a:r>
              <a:rPr lang="en-US" altLang="ja-JP" sz="1800" dirty="0"/>
              <a:t> to fit their mass histories, derive orbits, and compare the results with the GAIA satellite.</a:t>
            </a:r>
            <a:br>
              <a:rPr lang="en-US" altLang="ja-JP" sz="1800" dirty="0"/>
            </a:br>
            <a:br>
              <a:rPr lang="en-US" altLang="ja-JP" sz="1800" dirty="0"/>
            </a:br>
            <a:endParaRPr lang="en-US" altLang="ja-JP" sz="1800" dirty="0"/>
          </a:p>
          <a:p>
            <a:pPr>
              <a:buFont typeface="Wingdings" panose="05000000000000000000" pitchFamily="2" charset="2"/>
              <a:buChar char="l"/>
              <a:defRPr sz="1600"/>
            </a:pPr>
            <a:r>
              <a:rPr lang="en-US" altLang="ja-JP" sz="1800" dirty="0"/>
              <a:t>Subhalo evolution is universally two phase, with accretion first and stripping later; mass peaks near redshift one, smaller subhalos peak earlier, and over eighty percent show net mass loss.</a:t>
            </a:r>
          </a:p>
        </p:txBody>
      </p:sp>
      <p:sp>
        <p:nvSpPr>
          <p:cNvPr id="4" name="日付プレースホルダー 3">
            <a:extLst>
              <a:ext uri="{FF2B5EF4-FFF2-40B4-BE49-F238E27FC236}">
                <a16:creationId xmlns:a16="http://schemas.microsoft.com/office/drawing/2014/main" id="{67A9CA8D-F8EA-4E7B-9F20-B08B6484BC5B}"/>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595573E8-8E3F-4EE6-9181-AA5E42B076CD}"/>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1EBC05F8-2351-430A-99DF-D84845A16707}"/>
              </a:ext>
            </a:extLst>
          </p:cNvPr>
          <p:cNvSpPr>
            <a:spLocks noGrp="1"/>
          </p:cNvSpPr>
          <p:nvPr>
            <p:ph type="sldNum" sz="quarter" idx="12"/>
          </p:nvPr>
        </p:nvSpPr>
        <p:spPr/>
        <p:txBody>
          <a:bodyPr/>
          <a:lstStyle/>
          <a:p>
            <a:fld id="{3C1768A4-1D3E-4B83-AD58-B881850BA828}" type="slidenum">
              <a:rPr kumimoji="1" lang="ja-JP" altLang="en-US" smtClean="0"/>
              <a:pPr/>
              <a:t>14</a:t>
            </a:fld>
            <a:endParaRPr kumimoji="1" lang="ja-JP" altLang="en-US" dirty="0"/>
          </a:p>
        </p:txBody>
      </p:sp>
      <p:pic>
        <p:nvPicPr>
          <p:cNvPr id="8" name="図 7">
            <a:extLst>
              <a:ext uri="{FF2B5EF4-FFF2-40B4-BE49-F238E27FC236}">
                <a16:creationId xmlns:a16="http://schemas.microsoft.com/office/drawing/2014/main" id="{5ACDF31C-0A70-4883-8706-4AE055EE644D}"/>
              </a:ext>
            </a:extLst>
          </p:cNvPr>
          <p:cNvPicPr>
            <a:picLocks noChangeAspect="1"/>
          </p:cNvPicPr>
          <p:nvPr/>
        </p:nvPicPr>
        <p:blipFill>
          <a:blip r:embed="rId3"/>
          <a:stretch>
            <a:fillRect/>
          </a:stretch>
        </p:blipFill>
        <p:spPr>
          <a:xfrm>
            <a:off x="10947046" y="172915"/>
            <a:ext cx="1081669" cy="1309515"/>
          </a:xfrm>
          <a:prstGeom prst="rect">
            <a:avLst/>
          </a:prstGeom>
          <a:ln w="25400">
            <a:noFill/>
          </a:ln>
          <a:effectLst>
            <a:softEdge rad="63500"/>
          </a:effectLst>
        </p:spPr>
      </p:pic>
      <p:sp>
        <p:nvSpPr>
          <p:cNvPr id="9" name="テキスト ボックス 8">
            <a:extLst>
              <a:ext uri="{FF2B5EF4-FFF2-40B4-BE49-F238E27FC236}">
                <a16:creationId xmlns:a16="http://schemas.microsoft.com/office/drawing/2014/main" id="{AC60FB9C-3963-41E3-B45F-551339CCF426}"/>
              </a:ext>
            </a:extLst>
          </p:cNvPr>
          <p:cNvSpPr txBox="1"/>
          <p:nvPr/>
        </p:nvSpPr>
        <p:spPr>
          <a:xfrm>
            <a:off x="10868563" y="1460361"/>
            <a:ext cx="123863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i="0" u="none" strike="noStrike" kern="1200" cap="none" spc="0" normalizeH="0" baseline="0" noProof="0" dirty="0" err="1">
                <a:ln>
                  <a:noFill/>
                </a:ln>
                <a:solidFill>
                  <a:prstClr val="black"/>
                </a:solidFill>
                <a:effectLst/>
                <a:uLnTx/>
                <a:uFillTx/>
                <a:latin typeface="Century Gothic"/>
                <a:ea typeface="Yu Gothic Medium"/>
                <a:cs typeface="+mn-cs"/>
              </a:rPr>
              <a:t>Yudai</a:t>
            </a:r>
            <a:r>
              <a:rPr kumimoji="1" lang="en-US" altLang="ja-JP" sz="1200" i="0" u="none" strike="noStrike" kern="1200" cap="none" spc="0" normalizeH="0" baseline="0" noProof="0" dirty="0">
                <a:ln>
                  <a:noFill/>
                </a:ln>
                <a:solidFill>
                  <a:prstClr val="black"/>
                </a:solidFill>
                <a:effectLst/>
                <a:uLnTx/>
                <a:uFillTx/>
                <a:latin typeface="Century Gothic"/>
                <a:ea typeface="Yu Gothic Medium"/>
                <a:cs typeface="+mn-cs"/>
              </a:rPr>
              <a:t> Kazuno</a:t>
            </a:r>
            <a:endParaRPr kumimoji="1" lang="ja-JP" altLang="en-US" sz="1200" i="0" u="none" strike="noStrike" kern="1200" cap="none" spc="0" normalizeH="0" baseline="0" noProof="0" dirty="0">
              <a:ln>
                <a:noFill/>
              </a:ln>
              <a:solidFill>
                <a:prstClr val="black"/>
              </a:solidFill>
              <a:effectLst/>
              <a:uLnTx/>
              <a:uFillTx/>
              <a:latin typeface="Century Gothic"/>
              <a:ea typeface="Yu Gothic Medium"/>
              <a:cs typeface="+mn-cs"/>
            </a:endParaRPr>
          </a:p>
        </p:txBody>
      </p:sp>
    </p:spTree>
    <p:extLst>
      <p:ext uri="{BB962C8B-B14F-4D97-AF65-F5344CB8AC3E}">
        <p14:creationId xmlns:p14="http://schemas.microsoft.com/office/powerpoint/2010/main" val="793717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732C47-DB06-4873-80C9-A8993D62A160}"/>
              </a:ext>
            </a:extLst>
          </p:cNvPr>
          <p:cNvSpPr>
            <a:spLocks noGrp="1"/>
          </p:cNvSpPr>
          <p:nvPr>
            <p:ph type="title"/>
          </p:nvPr>
        </p:nvSpPr>
        <p:spPr>
          <a:xfrm>
            <a:off x="1097280" y="286603"/>
            <a:ext cx="10058400" cy="1450757"/>
          </a:xfrm>
        </p:spPr>
        <p:txBody>
          <a:bodyPr>
            <a:normAutofit/>
          </a:bodyPr>
          <a:lstStyle/>
          <a:p>
            <a:r>
              <a:rPr lang="en-US" altLang="ja-JP" sz="2800" dirty="0"/>
              <a:t>Mass Evolution of Subhalos</a:t>
            </a:r>
            <a:endParaRPr kumimoji="1" lang="ja-JP" altLang="en-US" sz="2800" dirty="0"/>
          </a:p>
        </p:txBody>
      </p:sp>
      <p:sp>
        <p:nvSpPr>
          <p:cNvPr id="4" name="日付プレースホルダー 3">
            <a:extLst>
              <a:ext uri="{FF2B5EF4-FFF2-40B4-BE49-F238E27FC236}">
                <a16:creationId xmlns:a16="http://schemas.microsoft.com/office/drawing/2014/main" id="{77BB2734-52C4-45C9-B5D8-A2243A738057}"/>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F02628E0-D855-4701-B61C-CE50F2C2DB7B}"/>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94E4CE9F-789A-4B63-9468-E6950DB55E08}"/>
              </a:ext>
            </a:extLst>
          </p:cNvPr>
          <p:cNvSpPr>
            <a:spLocks noGrp="1"/>
          </p:cNvSpPr>
          <p:nvPr>
            <p:ph type="sldNum" sz="quarter" idx="12"/>
          </p:nvPr>
        </p:nvSpPr>
        <p:spPr/>
        <p:txBody>
          <a:bodyPr/>
          <a:lstStyle/>
          <a:p>
            <a:fld id="{3C1768A4-1D3E-4B83-AD58-B881850BA828}" type="slidenum">
              <a:rPr kumimoji="1" lang="ja-JP" altLang="en-US" smtClean="0"/>
              <a:pPr/>
              <a:t>15</a:t>
            </a:fld>
            <a:endParaRPr kumimoji="1" lang="ja-JP" altLang="en-US" dirty="0"/>
          </a:p>
        </p:txBody>
      </p:sp>
      <p:sp>
        <p:nvSpPr>
          <p:cNvPr id="9" name="コンテンツ プレースホルダー 2">
            <a:extLst>
              <a:ext uri="{FF2B5EF4-FFF2-40B4-BE49-F238E27FC236}">
                <a16:creationId xmlns:a16="http://schemas.microsoft.com/office/drawing/2014/main" id="{4FC46BA4-DB61-48CF-A0DA-6999527530F2}"/>
              </a:ext>
            </a:extLst>
          </p:cNvPr>
          <p:cNvSpPr txBox="1">
            <a:spLocks/>
          </p:cNvSpPr>
          <p:nvPr/>
        </p:nvSpPr>
        <p:spPr>
          <a:xfrm>
            <a:off x="8001094" y="2470366"/>
            <a:ext cx="3382147" cy="1676813"/>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buFont typeface="Wingdings" panose="05000000000000000000" pitchFamily="2" charset="2"/>
              <a:buChar char="l"/>
            </a:pPr>
            <a:r>
              <a:rPr lang="en-US" altLang="ja-JP" sz="1600" dirty="0"/>
              <a:t> Two phases: accretion and stripping</a:t>
            </a:r>
          </a:p>
          <a:p>
            <a:pPr>
              <a:buFont typeface="Wingdings" panose="05000000000000000000" pitchFamily="2" charset="2"/>
              <a:buChar char="l"/>
            </a:pPr>
            <a:r>
              <a:rPr lang="en-US" altLang="ja-JP" sz="1600" dirty="0"/>
              <a:t> Over 80% of subhalos lose mass</a:t>
            </a:r>
          </a:p>
          <a:p>
            <a:pPr>
              <a:buFont typeface="Wingdings" panose="05000000000000000000" pitchFamily="2" charset="2"/>
              <a:buChar char="l"/>
            </a:pPr>
            <a:r>
              <a:rPr lang="en-US" altLang="ja-JP" sz="1600" dirty="0"/>
              <a:t> Peak redshift decreases with mass</a:t>
            </a:r>
          </a:p>
          <a:p>
            <a:pPr>
              <a:buFont typeface="Wingdings" panose="05000000000000000000" pitchFamily="2" charset="2"/>
              <a:buChar char="l"/>
            </a:pPr>
            <a:r>
              <a:rPr lang="en-US" altLang="ja-JP" sz="1600" dirty="0"/>
              <a:t> The late start of the stripping phase as the host grows.</a:t>
            </a:r>
          </a:p>
          <a:p>
            <a:r>
              <a:rPr lang="en-US" altLang="ja-JP" sz="1600" dirty="0"/>
              <a:t>→ Universal two-phase pattern</a:t>
            </a:r>
            <a:br>
              <a:rPr lang="en-US" altLang="ja-JP" sz="1600" dirty="0"/>
            </a:br>
            <a:endParaRPr lang="en-US" altLang="ja-JP" sz="1600" dirty="0"/>
          </a:p>
          <a:p>
            <a:endParaRPr lang="ja-JP" altLang="en-US" dirty="0"/>
          </a:p>
        </p:txBody>
      </p:sp>
      <p:pic>
        <p:nvPicPr>
          <p:cNvPr id="12" name="図 11">
            <a:extLst>
              <a:ext uri="{FF2B5EF4-FFF2-40B4-BE49-F238E27FC236}">
                <a16:creationId xmlns:a16="http://schemas.microsoft.com/office/drawing/2014/main" id="{3E3125E8-59CC-45F6-822B-4D83DF7D35A5}"/>
              </a:ext>
            </a:extLst>
          </p:cNvPr>
          <p:cNvPicPr>
            <a:picLocks noChangeAspect="1"/>
          </p:cNvPicPr>
          <p:nvPr/>
        </p:nvPicPr>
        <p:blipFill>
          <a:blip r:embed="rId3"/>
          <a:stretch>
            <a:fillRect/>
          </a:stretch>
        </p:blipFill>
        <p:spPr>
          <a:xfrm>
            <a:off x="217142" y="2417418"/>
            <a:ext cx="7783952" cy="3135657"/>
          </a:xfrm>
          <a:prstGeom prst="rect">
            <a:avLst/>
          </a:prstGeom>
        </p:spPr>
      </p:pic>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AB6B2B6A-0211-4FBA-A198-FE897D8FF4D1}"/>
                  </a:ext>
                </a:extLst>
              </p:cNvPr>
              <p:cNvSpPr txBox="1"/>
              <p:nvPr/>
            </p:nvSpPr>
            <p:spPr>
              <a:xfrm>
                <a:off x="1408516" y="5621068"/>
                <a:ext cx="1617751" cy="3853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0</m:t>
                          </m:r>
                        </m:sub>
                      </m:sSub>
                      <m:r>
                        <a:rPr kumimoji="1" lang="en-US" altLang="ja-JP" b="0" i="1" smtClean="0">
                          <a:latin typeface="Cambria Math" panose="02040503050406030204" pitchFamily="18" charset="0"/>
                        </a:rPr>
                        <m:t>≥</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10</m:t>
                          </m:r>
                        </m:e>
                        <m:sup>
                          <m:r>
                            <a:rPr kumimoji="1" lang="en-US" altLang="ja-JP" b="0" i="1" smtClean="0">
                              <a:latin typeface="Cambria Math" panose="02040503050406030204" pitchFamily="18" charset="0"/>
                            </a:rPr>
                            <m:t>7</m:t>
                          </m:r>
                        </m:sup>
                      </m:sSup>
                      <m:r>
                        <a:rPr kumimoji="1" lang="en-US" altLang="ja-JP" b="0" i="1" smtClean="0">
                          <a:latin typeface="Cambria Math" panose="02040503050406030204" pitchFamily="18" charset="0"/>
                        </a:rPr>
                        <m:t> </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𝑀</m:t>
                          </m:r>
                        </m:e>
                        <m:sub>
                          <m:r>
                            <a:rPr kumimoji="1" lang="en-US" altLang="ja-JP" b="0" i="1" smtClean="0">
                              <a:latin typeface="Cambria Math" panose="02040503050406030204" pitchFamily="18" charset="0"/>
                            </a:rPr>
                            <m:t>⊙</m:t>
                          </m:r>
                        </m:sub>
                      </m:sSub>
                    </m:oMath>
                  </m:oMathPara>
                </a14:m>
                <a:endParaRPr kumimoji="1" lang="ja-JP" altLang="en-US" dirty="0"/>
              </a:p>
            </p:txBody>
          </p:sp>
        </mc:Choice>
        <mc:Fallback xmlns="">
          <p:sp>
            <p:nvSpPr>
              <p:cNvPr id="3" name="テキスト ボックス 2">
                <a:extLst>
                  <a:ext uri="{FF2B5EF4-FFF2-40B4-BE49-F238E27FC236}">
                    <a16:creationId xmlns:a16="http://schemas.microsoft.com/office/drawing/2014/main" id="{AB6B2B6A-0211-4FBA-A198-FE897D8FF4D1}"/>
                  </a:ext>
                </a:extLst>
              </p:cNvPr>
              <p:cNvSpPr txBox="1">
                <a:spLocks noRot="1" noChangeAspect="1" noMove="1" noResize="1" noEditPoints="1" noAdjustHandles="1" noChangeArrowheads="1" noChangeShapeType="1" noTextEdit="1"/>
              </p:cNvSpPr>
              <p:nvPr/>
            </p:nvSpPr>
            <p:spPr>
              <a:xfrm>
                <a:off x="1408516" y="5621068"/>
                <a:ext cx="1617751" cy="385362"/>
              </a:xfrm>
              <a:prstGeom prst="rect">
                <a:avLst/>
              </a:prstGeom>
              <a:blipFill>
                <a:blip r:embed="rId4"/>
                <a:stretch>
                  <a:fillRect b="-793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62D87ED1-A6E7-4445-AA79-366A95018111}"/>
                  </a:ext>
                </a:extLst>
              </p:cNvPr>
              <p:cNvSpPr txBox="1"/>
              <p:nvPr/>
            </p:nvSpPr>
            <p:spPr>
              <a:xfrm>
                <a:off x="4341938" y="2160216"/>
                <a:ext cx="1490856" cy="3101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5</m:t>
                          </m:r>
                        </m:sup>
                      </m:sSup>
                      <m:r>
                        <a:rPr kumimoji="1" lang="en-US" altLang="ja-JP" sz="1400" b="0" i="1" smtClean="0">
                          <a:latin typeface="Cambria Math" panose="02040503050406030204" pitchFamily="18" charset="0"/>
                        </a:rPr>
                        <m:t>≤</m:t>
                      </m:r>
                      <m:sSub>
                        <m:sSubPr>
                          <m:ctrlPr>
                            <a:rPr kumimoji="1" lang="en-US" altLang="ja-JP" sz="1400" b="0" i="1" smtClean="0">
                              <a:latin typeface="Cambria Math" panose="02040503050406030204" pitchFamily="18" charset="0"/>
                            </a:rPr>
                          </m:ctrlPr>
                        </m:sSubPr>
                        <m:e>
                          <m:r>
                            <a:rPr kumimoji="1" lang="en-US" altLang="ja-JP" sz="1400" b="0" i="1" smtClean="0">
                              <a:latin typeface="Cambria Math" panose="02040503050406030204" pitchFamily="18" charset="0"/>
                            </a:rPr>
                            <m:t>𝑀</m:t>
                          </m:r>
                        </m:e>
                        <m:sub>
                          <m:r>
                            <a:rPr kumimoji="1" lang="en-US" altLang="ja-JP" sz="1400" b="0" i="1" smtClean="0">
                              <a:latin typeface="Cambria Math" panose="02040503050406030204" pitchFamily="18" charset="0"/>
                            </a:rPr>
                            <m:t>0</m:t>
                          </m:r>
                        </m:sub>
                      </m:sSub>
                      <m:r>
                        <a:rPr kumimoji="1" lang="en-US" altLang="ja-JP" sz="1400" b="0" i="1" smtClean="0">
                          <a:latin typeface="Cambria Math" panose="02040503050406030204" pitchFamily="18" charset="0"/>
                        </a:rPr>
                        <m:t>&lt;</m:t>
                      </m:r>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6</m:t>
                          </m:r>
                        </m:sup>
                      </m:sSup>
                    </m:oMath>
                  </m:oMathPara>
                </a14:m>
                <a:endParaRPr kumimoji="1" lang="ja-JP" altLang="en-US" sz="1400" dirty="0"/>
              </a:p>
            </p:txBody>
          </p:sp>
        </mc:Choice>
        <mc:Fallback xmlns="">
          <p:sp>
            <p:nvSpPr>
              <p:cNvPr id="10" name="テキスト ボックス 9">
                <a:extLst>
                  <a:ext uri="{FF2B5EF4-FFF2-40B4-BE49-F238E27FC236}">
                    <a16:creationId xmlns:a16="http://schemas.microsoft.com/office/drawing/2014/main" id="{62D87ED1-A6E7-4445-AA79-366A95018111}"/>
                  </a:ext>
                </a:extLst>
              </p:cNvPr>
              <p:cNvSpPr txBox="1">
                <a:spLocks noRot="1" noChangeAspect="1" noMove="1" noResize="1" noEditPoints="1" noAdjustHandles="1" noChangeArrowheads="1" noChangeShapeType="1" noTextEdit="1"/>
              </p:cNvSpPr>
              <p:nvPr/>
            </p:nvSpPr>
            <p:spPr>
              <a:xfrm>
                <a:off x="4341938" y="2160216"/>
                <a:ext cx="1490856" cy="31015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022E2BB3-9D69-45F6-93B6-98122B4AFECB}"/>
                  </a:ext>
                </a:extLst>
              </p:cNvPr>
              <p:cNvSpPr txBox="1"/>
              <p:nvPr/>
            </p:nvSpPr>
            <p:spPr>
              <a:xfrm>
                <a:off x="5772229" y="2174676"/>
                <a:ext cx="149085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6</m:t>
                          </m:r>
                        </m:sup>
                      </m:sSup>
                      <m:r>
                        <a:rPr kumimoji="1" lang="en-US" altLang="ja-JP" sz="1400" b="0" i="1" smtClean="0">
                          <a:latin typeface="Cambria Math" panose="02040503050406030204" pitchFamily="18" charset="0"/>
                        </a:rPr>
                        <m:t>≤</m:t>
                      </m:r>
                      <m:sSub>
                        <m:sSubPr>
                          <m:ctrlPr>
                            <a:rPr kumimoji="1" lang="en-US" altLang="ja-JP" sz="1400" b="0" i="1" smtClean="0">
                              <a:latin typeface="Cambria Math" panose="02040503050406030204" pitchFamily="18" charset="0"/>
                            </a:rPr>
                          </m:ctrlPr>
                        </m:sSubPr>
                        <m:e>
                          <m:r>
                            <a:rPr kumimoji="1" lang="en-US" altLang="ja-JP" sz="1400" b="0" i="1" smtClean="0">
                              <a:latin typeface="Cambria Math" panose="02040503050406030204" pitchFamily="18" charset="0"/>
                            </a:rPr>
                            <m:t>𝑀</m:t>
                          </m:r>
                        </m:e>
                        <m:sub>
                          <m:r>
                            <a:rPr kumimoji="1" lang="en-US" altLang="ja-JP" sz="1400" b="0" i="1" smtClean="0">
                              <a:latin typeface="Cambria Math" panose="02040503050406030204" pitchFamily="18" charset="0"/>
                            </a:rPr>
                            <m:t>0</m:t>
                          </m:r>
                        </m:sub>
                      </m:sSub>
                      <m:r>
                        <a:rPr kumimoji="1" lang="en-US" altLang="ja-JP" sz="1400" b="0" i="1" smtClean="0">
                          <a:latin typeface="Cambria Math" panose="02040503050406030204" pitchFamily="18" charset="0"/>
                        </a:rPr>
                        <m:t>&lt;</m:t>
                      </m:r>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7</m:t>
                          </m:r>
                        </m:sup>
                      </m:sSup>
                    </m:oMath>
                  </m:oMathPara>
                </a14:m>
                <a:endParaRPr kumimoji="1" lang="ja-JP" altLang="en-US" sz="1400" dirty="0"/>
              </a:p>
            </p:txBody>
          </p:sp>
        </mc:Choice>
        <mc:Fallback xmlns="">
          <p:sp>
            <p:nvSpPr>
              <p:cNvPr id="11" name="テキスト ボックス 10">
                <a:extLst>
                  <a:ext uri="{FF2B5EF4-FFF2-40B4-BE49-F238E27FC236}">
                    <a16:creationId xmlns:a16="http://schemas.microsoft.com/office/drawing/2014/main" id="{022E2BB3-9D69-45F6-93B6-98122B4AFECB}"/>
                  </a:ext>
                </a:extLst>
              </p:cNvPr>
              <p:cNvSpPr txBox="1">
                <a:spLocks noRot="1" noChangeAspect="1" noMove="1" noResize="1" noEditPoints="1" noAdjustHandles="1" noChangeArrowheads="1" noChangeShapeType="1" noTextEdit="1"/>
              </p:cNvSpPr>
              <p:nvPr/>
            </p:nvSpPr>
            <p:spPr>
              <a:xfrm>
                <a:off x="5772229" y="2174676"/>
                <a:ext cx="1490856" cy="307777"/>
              </a:xfrm>
              <a:prstGeom prst="rect">
                <a:avLst/>
              </a:prstGeom>
              <a:blipFill>
                <a:blip r:embed="rId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211C3F6A-BA34-4284-9A6C-BAC26C3C2850}"/>
                  </a:ext>
                </a:extLst>
              </p:cNvPr>
              <p:cNvSpPr txBox="1"/>
              <p:nvPr/>
            </p:nvSpPr>
            <p:spPr>
              <a:xfrm>
                <a:off x="4323956" y="5572704"/>
                <a:ext cx="1490856"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7</m:t>
                          </m:r>
                        </m:sup>
                      </m:sSup>
                      <m:r>
                        <a:rPr kumimoji="1" lang="en-US" altLang="ja-JP" sz="1400" b="0" i="1" smtClean="0">
                          <a:latin typeface="Cambria Math" panose="02040503050406030204" pitchFamily="18" charset="0"/>
                        </a:rPr>
                        <m:t>≤</m:t>
                      </m:r>
                      <m:sSub>
                        <m:sSubPr>
                          <m:ctrlPr>
                            <a:rPr kumimoji="1" lang="en-US" altLang="ja-JP" sz="1400" b="0" i="1" smtClean="0">
                              <a:latin typeface="Cambria Math" panose="02040503050406030204" pitchFamily="18" charset="0"/>
                            </a:rPr>
                          </m:ctrlPr>
                        </m:sSubPr>
                        <m:e>
                          <m:r>
                            <a:rPr kumimoji="1" lang="en-US" altLang="ja-JP" sz="1400" b="0" i="1" smtClean="0">
                              <a:latin typeface="Cambria Math" panose="02040503050406030204" pitchFamily="18" charset="0"/>
                            </a:rPr>
                            <m:t>𝑀</m:t>
                          </m:r>
                        </m:e>
                        <m:sub>
                          <m:r>
                            <a:rPr kumimoji="1" lang="en-US" altLang="ja-JP" sz="1400" b="0" i="1" smtClean="0">
                              <a:latin typeface="Cambria Math" panose="02040503050406030204" pitchFamily="18" charset="0"/>
                            </a:rPr>
                            <m:t>0</m:t>
                          </m:r>
                        </m:sub>
                      </m:sSub>
                      <m:r>
                        <a:rPr kumimoji="1" lang="en-US" altLang="ja-JP" sz="1400" b="0" i="1" smtClean="0">
                          <a:latin typeface="Cambria Math" panose="02040503050406030204" pitchFamily="18" charset="0"/>
                        </a:rPr>
                        <m:t>&lt;</m:t>
                      </m:r>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8</m:t>
                          </m:r>
                        </m:sup>
                      </m:sSup>
                    </m:oMath>
                  </m:oMathPara>
                </a14:m>
                <a:endParaRPr kumimoji="1" lang="ja-JP" altLang="en-US" sz="1400" dirty="0"/>
              </a:p>
            </p:txBody>
          </p:sp>
        </mc:Choice>
        <mc:Fallback xmlns="">
          <p:sp>
            <p:nvSpPr>
              <p:cNvPr id="13" name="テキスト ボックス 12">
                <a:extLst>
                  <a:ext uri="{FF2B5EF4-FFF2-40B4-BE49-F238E27FC236}">
                    <a16:creationId xmlns:a16="http://schemas.microsoft.com/office/drawing/2014/main" id="{211C3F6A-BA34-4284-9A6C-BAC26C3C2850}"/>
                  </a:ext>
                </a:extLst>
              </p:cNvPr>
              <p:cNvSpPr txBox="1">
                <a:spLocks noRot="1" noChangeAspect="1" noMove="1" noResize="1" noEditPoints="1" noAdjustHandles="1" noChangeArrowheads="1" noChangeShapeType="1" noTextEdit="1"/>
              </p:cNvSpPr>
              <p:nvPr/>
            </p:nvSpPr>
            <p:spPr>
              <a:xfrm>
                <a:off x="4323956" y="5572704"/>
                <a:ext cx="1490856" cy="307777"/>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44ED692D-25B6-489D-9359-57354CB7DE5E}"/>
                  </a:ext>
                </a:extLst>
              </p:cNvPr>
              <p:cNvSpPr txBox="1"/>
              <p:nvPr/>
            </p:nvSpPr>
            <p:spPr>
              <a:xfrm>
                <a:off x="6043562" y="5555270"/>
                <a:ext cx="974882" cy="3077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1400" b="0" i="1" smtClean="0">
                              <a:latin typeface="Cambria Math" panose="02040503050406030204" pitchFamily="18" charset="0"/>
                            </a:rPr>
                          </m:ctrlPr>
                        </m:sSubPr>
                        <m:e>
                          <m:r>
                            <a:rPr kumimoji="1" lang="en-US" altLang="ja-JP" sz="1400" b="0" i="1" smtClean="0">
                              <a:latin typeface="Cambria Math" panose="02040503050406030204" pitchFamily="18" charset="0"/>
                            </a:rPr>
                            <m:t>𝑀</m:t>
                          </m:r>
                        </m:e>
                        <m:sub>
                          <m:r>
                            <a:rPr kumimoji="1" lang="en-US" altLang="ja-JP" sz="1400" b="0" i="1" smtClean="0">
                              <a:latin typeface="Cambria Math" panose="02040503050406030204" pitchFamily="18" charset="0"/>
                            </a:rPr>
                            <m:t>0</m:t>
                          </m:r>
                        </m:sub>
                      </m:sSub>
                      <m:r>
                        <a:rPr kumimoji="1" lang="en-US" altLang="ja-JP" sz="1400" b="0" i="1" smtClean="0">
                          <a:latin typeface="Cambria Math" panose="02040503050406030204" pitchFamily="18" charset="0"/>
                        </a:rPr>
                        <m:t>≥</m:t>
                      </m:r>
                      <m:sSup>
                        <m:sSupPr>
                          <m:ctrlPr>
                            <a:rPr kumimoji="1" lang="en-US" altLang="ja-JP" sz="1400" b="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8</m:t>
                          </m:r>
                        </m:sup>
                      </m:sSup>
                    </m:oMath>
                  </m:oMathPara>
                </a14:m>
                <a:endParaRPr kumimoji="1" lang="ja-JP" altLang="en-US" sz="1400" dirty="0"/>
              </a:p>
            </p:txBody>
          </p:sp>
        </mc:Choice>
        <mc:Fallback xmlns="">
          <p:sp>
            <p:nvSpPr>
              <p:cNvPr id="14" name="テキスト ボックス 13">
                <a:extLst>
                  <a:ext uri="{FF2B5EF4-FFF2-40B4-BE49-F238E27FC236}">
                    <a16:creationId xmlns:a16="http://schemas.microsoft.com/office/drawing/2014/main" id="{44ED692D-25B6-489D-9359-57354CB7DE5E}"/>
                  </a:ext>
                </a:extLst>
              </p:cNvPr>
              <p:cNvSpPr txBox="1">
                <a:spLocks noRot="1" noChangeAspect="1" noMove="1" noResize="1" noEditPoints="1" noAdjustHandles="1" noChangeArrowheads="1" noChangeShapeType="1" noTextEdit="1"/>
              </p:cNvSpPr>
              <p:nvPr/>
            </p:nvSpPr>
            <p:spPr>
              <a:xfrm>
                <a:off x="6043562" y="5555270"/>
                <a:ext cx="974882" cy="307777"/>
              </a:xfrm>
              <a:prstGeom prst="rect">
                <a:avLst/>
              </a:prstGeom>
              <a:blipFill>
                <a:blip r:embed="rId8"/>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1715696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8D03F8-EEB8-4833-9CB3-57BD1F155160}"/>
              </a:ext>
            </a:extLst>
          </p:cNvPr>
          <p:cNvSpPr>
            <a:spLocks noGrp="1"/>
          </p:cNvSpPr>
          <p:nvPr>
            <p:ph type="title"/>
          </p:nvPr>
        </p:nvSpPr>
        <p:spPr/>
        <p:txBody>
          <a:bodyPr>
            <a:normAutofit/>
          </a:bodyPr>
          <a:lstStyle/>
          <a:p>
            <a:r>
              <a:rPr lang="en-US" altLang="ja-JP" sz="2800" dirty="0"/>
              <a:t>Classification of mass histories</a:t>
            </a:r>
            <a:endParaRPr kumimoji="1" lang="ja-JP" altLang="en-US" sz="2800"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E1853D43-F14F-4BD3-A5A9-4FB966DEF454}"/>
                  </a:ext>
                </a:extLst>
              </p:cNvPr>
              <p:cNvSpPr>
                <a:spLocks noGrp="1"/>
              </p:cNvSpPr>
              <p:nvPr>
                <p:ph idx="1"/>
              </p:nvPr>
            </p:nvSpPr>
            <p:spPr>
              <a:xfrm>
                <a:off x="1097280" y="2187392"/>
                <a:ext cx="4107766" cy="3527608"/>
              </a:xfrm>
            </p:spPr>
            <p:txBody>
              <a:bodyPr>
                <a:noAutofit/>
              </a:bodyPr>
              <a:lstStyle/>
              <a:p>
                <a:pPr marL="0" indent="0">
                  <a:buNone/>
                  <a:defRPr sz="1600"/>
                </a:pPr>
                <a:r>
                  <a:rPr lang="en-US" altLang="ja-JP" sz="1400" b="1" dirty="0"/>
                  <a:t>What fraction of subhalos have evolved under tidal stripping by the host?</a:t>
                </a:r>
              </a:p>
              <a:p>
                <a:pPr>
                  <a:defRPr sz="1600"/>
                </a:pPr>
                <a:endParaRPr lang="en-US" altLang="ja-JP" sz="1400" b="0" i="1" dirty="0">
                  <a:latin typeface="Cambria Math" panose="02040503050406030204" pitchFamily="18" charset="0"/>
                </a:endParaRPr>
              </a:p>
              <a:p>
                <a:pPr marL="0" indent="0">
                  <a:buNone/>
                  <a:defRPr sz="1600"/>
                </a:pPr>
                <a:r>
                  <a:rPr lang="en-US" altLang="ja-JP" sz="1400" dirty="0"/>
                  <a:t>Mass evolution (</a:t>
                </a:r>
                <a:r>
                  <a:rPr lang="en-US" altLang="ja-JP" sz="1600" dirty="0"/>
                  <a:t>McBride et al. 2009):</a:t>
                </a:r>
                <a:endParaRPr lang="en-US" altLang="ja-JP" sz="1400" dirty="0"/>
              </a:p>
              <a:p>
                <a:pPr>
                  <a:defRPr sz="1600"/>
                </a:pPr>
                <a14:m>
                  <m:oMath xmlns:m="http://schemas.openxmlformats.org/officeDocument/2006/math">
                    <m:r>
                      <a:rPr lang="en-US" altLang="ja-JP" sz="1400" b="0" i="1" smtClean="0">
                        <a:latin typeface="Cambria Math" panose="02040503050406030204" pitchFamily="18" charset="0"/>
                      </a:rPr>
                      <m:t>𝑀</m:t>
                    </m:r>
                    <m:d>
                      <m:dPr>
                        <m:ctrlPr>
                          <a:rPr lang="en-US" altLang="ja-JP" sz="1400" b="0" i="1" smtClean="0">
                            <a:latin typeface="Cambria Math" panose="02040503050406030204" pitchFamily="18" charset="0"/>
                          </a:rPr>
                        </m:ctrlPr>
                      </m:dPr>
                      <m:e>
                        <m:r>
                          <a:rPr lang="en-US" altLang="ja-JP" sz="1400" b="0" i="1" smtClean="0">
                            <a:latin typeface="Cambria Math" panose="02040503050406030204" pitchFamily="18" charset="0"/>
                          </a:rPr>
                          <m:t>𝑧</m:t>
                        </m:r>
                      </m:e>
                    </m:d>
                    <m:r>
                      <a:rPr lang="en-US" altLang="ja-JP" sz="1400" b="0" i="1" smtClean="0">
                        <a:latin typeface="Cambria Math" panose="02040503050406030204" pitchFamily="18" charset="0"/>
                      </a:rPr>
                      <m:t>=</m:t>
                    </m:r>
                    <m:sSub>
                      <m:sSubPr>
                        <m:ctrlPr>
                          <a:rPr lang="en-US" altLang="ja-JP" sz="1400" b="0" i="1" smtClean="0">
                            <a:latin typeface="Cambria Math" panose="02040503050406030204" pitchFamily="18" charset="0"/>
                          </a:rPr>
                        </m:ctrlPr>
                      </m:sSubPr>
                      <m:e>
                        <m:r>
                          <a:rPr lang="en-US" altLang="ja-JP" sz="1400" b="0" i="1" smtClean="0">
                            <a:latin typeface="Cambria Math" panose="02040503050406030204" pitchFamily="18" charset="0"/>
                          </a:rPr>
                          <m:t>𝑀</m:t>
                        </m:r>
                      </m:e>
                      <m:sub>
                        <m:r>
                          <a:rPr lang="en-US" altLang="ja-JP" sz="1400" b="0" i="1" smtClean="0">
                            <a:latin typeface="Cambria Math" panose="02040503050406030204" pitchFamily="18" charset="0"/>
                          </a:rPr>
                          <m:t>0</m:t>
                        </m:r>
                      </m:sub>
                    </m:sSub>
                    <m:sSup>
                      <m:sSupPr>
                        <m:ctrlPr>
                          <a:rPr lang="en-US" altLang="ja-JP" sz="1400" b="0" i="1" smtClean="0">
                            <a:latin typeface="Cambria Math" panose="02040503050406030204" pitchFamily="18" charset="0"/>
                          </a:rPr>
                        </m:ctrlPr>
                      </m:sSupPr>
                      <m:e>
                        <m:d>
                          <m:dPr>
                            <m:ctrlPr>
                              <a:rPr lang="en-US" altLang="ja-JP" sz="1400" b="0" i="1" smtClean="0">
                                <a:latin typeface="Cambria Math" panose="02040503050406030204" pitchFamily="18" charset="0"/>
                              </a:rPr>
                            </m:ctrlPr>
                          </m:dPr>
                          <m:e>
                            <m:r>
                              <a:rPr lang="en-US" altLang="ja-JP" sz="1400" b="0" i="1" smtClean="0">
                                <a:latin typeface="Cambria Math" panose="02040503050406030204" pitchFamily="18" charset="0"/>
                              </a:rPr>
                              <m:t>1+</m:t>
                            </m:r>
                            <m:r>
                              <a:rPr lang="en-US" altLang="ja-JP" sz="1400" b="0" i="1" smtClean="0">
                                <a:latin typeface="Cambria Math" panose="02040503050406030204" pitchFamily="18" charset="0"/>
                              </a:rPr>
                              <m:t>𝑧</m:t>
                            </m:r>
                          </m:e>
                        </m:d>
                      </m:e>
                      <m:sup>
                        <m:r>
                          <a:rPr lang="en-US" altLang="ja-JP" sz="1400" b="0" i="1" smtClean="0">
                            <a:latin typeface="Cambria Math" panose="02040503050406030204" pitchFamily="18" charset="0"/>
                          </a:rPr>
                          <m:t>𝛽</m:t>
                        </m:r>
                      </m:sup>
                    </m:sSup>
                    <m:func>
                      <m:funcPr>
                        <m:ctrlPr>
                          <a:rPr lang="en-US" altLang="ja-JP" sz="1400" b="0" i="1" smtClean="0">
                            <a:latin typeface="Cambria Math" panose="02040503050406030204" pitchFamily="18" charset="0"/>
                          </a:rPr>
                        </m:ctrlPr>
                      </m:funcPr>
                      <m:fName>
                        <m:r>
                          <m:rPr>
                            <m:sty m:val="p"/>
                          </m:rPr>
                          <a:rPr lang="en-US" altLang="ja-JP" sz="1400" b="0" i="0" smtClean="0">
                            <a:latin typeface="Cambria Math" panose="02040503050406030204" pitchFamily="18" charset="0"/>
                          </a:rPr>
                          <m:t>exp</m:t>
                        </m:r>
                      </m:fName>
                      <m:e>
                        <m:r>
                          <a:rPr lang="en-US" altLang="ja-JP" sz="1400" b="0" i="1" smtClean="0">
                            <a:latin typeface="Cambria Math" panose="02040503050406030204" pitchFamily="18" charset="0"/>
                          </a:rPr>
                          <m:t>(−</m:t>
                        </m:r>
                        <m:r>
                          <a:rPr lang="en-US" altLang="ja-JP" sz="1400" b="0" i="1" smtClean="0">
                            <a:latin typeface="Cambria Math" panose="02040503050406030204" pitchFamily="18" charset="0"/>
                          </a:rPr>
                          <m:t>𝛾</m:t>
                        </m:r>
                        <m:r>
                          <a:rPr lang="en-US" altLang="ja-JP" sz="1400" b="0" i="1" smtClean="0">
                            <a:latin typeface="Cambria Math" panose="02040503050406030204" pitchFamily="18" charset="0"/>
                          </a:rPr>
                          <m:t>𝑧</m:t>
                        </m:r>
                      </m:e>
                    </m:func>
                    <m:r>
                      <a:rPr lang="en-US" altLang="ja-JP" sz="1400" b="0" i="1" smtClean="0">
                        <a:latin typeface="Cambria Math" panose="02040503050406030204" pitchFamily="18" charset="0"/>
                      </a:rPr>
                      <m:t>)</m:t>
                    </m:r>
                  </m:oMath>
                </a14:m>
                <a:r>
                  <a:rPr lang="en-US" altLang="ja-JP" sz="1400" dirty="0"/>
                  <a:t> </a:t>
                </a:r>
              </a:p>
              <a:p>
                <a:pPr>
                  <a:defRPr sz="1600"/>
                </a:pPr>
                <a:endParaRPr lang="en-US" altLang="ja-JP" sz="1400" dirty="0"/>
              </a:p>
              <a:p>
                <a:pPr marL="0" indent="0">
                  <a:buNone/>
                  <a:defRPr sz="1600"/>
                </a:pPr>
                <a:r>
                  <a:rPr lang="en-US" altLang="ja-JP" sz="1400" dirty="0"/>
                  <a:t>Type IV dominates.</a:t>
                </a:r>
              </a:p>
              <a:p>
                <a:pPr marL="0" indent="0">
                  <a:buNone/>
                  <a:defRPr sz="1600"/>
                </a:pPr>
                <a:r>
                  <a:rPr lang="en-US" altLang="ja-JP" sz="1400" dirty="0"/>
                  <a:t> </a:t>
                </a:r>
                <a:br>
                  <a:rPr lang="en-US" altLang="ja-JP" sz="1400" dirty="0"/>
                </a:br>
                <a:r>
                  <a:rPr lang="en-US" altLang="ja-JP" sz="1400" dirty="0"/>
                  <a:t>Over 80% of subhalos between </a:t>
                </a:r>
                <a14:m>
                  <m:oMath xmlns:m="http://schemas.openxmlformats.org/officeDocument/2006/math">
                    <m:sSup>
                      <m:sSupPr>
                        <m:ctrlPr>
                          <a:rPr lang="en-US" altLang="ja-JP" sz="1400" i="1" dirty="0">
                            <a:latin typeface="Cambria Math" panose="02040503050406030204" pitchFamily="18" charset="0"/>
                          </a:rPr>
                        </m:ctrlPr>
                      </m:sSupPr>
                      <m:e>
                        <m:r>
                          <a:rPr lang="en-US" altLang="ja-JP" sz="1400" i="1" dirty="0">
                            <a:latin typeface="Cambria Math" panose="02040503050406030204" pitchFamily="18" charset="0"/>
                          </a:rPr>
                          <m:t>10</m:t>
                        </m:r>
                      </m:e>
                      <m:sup>
                        <m:r>
                          <a:rPr lang="en-US" altLang="ja-JP" sz="1400" i="1" dirty="0">
                            <a:latin typeface="Cambria Math" panose="02040503050406030204" pitchFamily="18" charset="0"/>
                          </a:rPr>
                          <m:t>7</m:t>
                        </m:r>
                      </m:sup>
                    </m:sSup>
                  </m:oMath>
                </a14:m>
                <a:r>
                  <a:rPr lang="en-US" altLang="ja-JP" sz="1400" dirty="0"/>
                  <a:t> to </a:t>
                </a:r>
                <a14:m>
                  <m:oMath xmlns:m="http://schemas.openxmlformats.org/officeDocument/2006/math">
                    <m:sSup>
                      <m:sSupPr>
                        <m:ctrlPr>
                          <a:rPr lang="en-US" altLang="ja-JP" sz="1400" i="1" dirty="0">
                            <a:latin typeface="Cambria Math" panose="02040503050406030204" pitchFamily="18" charset="0"/>
                          </a:rPr>
                        </m:ctrlPr>
                      </m:sSupPr>
                      <m:e>
                        <m:r>
                          <a:rPr lang="en-US" altLang="ja-JP" sz="1400" i="1" dirty="0">
                            <a:latin typeface="Cambria Math" panose="02040503050406030204" pitchFamily="18" charset="0"/>
                          </a:rPr>
                          <m:t>10</m:t>
                        </m:r>
                      </m:e>
                      <m:sup>
                        <m:r>
                          <a:rPr lang="en-US" altLang="ja-JP" sz="1400" i="1" dirty="0">
                            <a:latin typeface="Cambria Math" panose="02040503050406030204" pitchFamily="18" charset="0"/>
                          </a:rPr>
                          <m:t>9</m:t>
                        </m:r>
                      </m:sup>
                    </m:sSup>
                    <m:r>
                      <a:rPr lang="en-US" altLang="ja-JP" sz="1400" i="1" dirty="0">
                        <a:latin typeface="Cambria Math" panose="02040503050406030204" pitchFamily="18" charset="0"/>
                      </a:rPr>
                      <m:t> </m:t>
                    </m:r>
                    <m:sSup>
                      <m:sSupPr>
                        <m:ctrlPr>
                          <a:rPr lang="en-US" altLang="ja-JP" sz="1400" i="1" dirty="0">
                            <a:latin typeface="Cambria Math" panose="02040503050406030204" pitchFamily="18" charset="0"/>
                          </a:rPr>
                        </m:ctrlPr>
                      </m:sSupPr>
                      <m:e>
                        <m:r>
                          <a:rPr lang="en-US" altLang="ja-JP" sz="1400" i="1" dirty="0">
                            <a:latin typeface="Cambria Math" panose="02040503050406030204" pitchFamily="18" charset="0"/>
                          </a:rPr>
                          <m:t>h</m:t>
                        </m:r>
                      </m:e>
                      <m:sup>
                        <m:r>
                          <a:rPr lang="en-US" altLang="ja-JP" sz="1400" i="1" dirty="0">
                            <a:latin typeface="Cambria Math" panose="02040503050406030204" pitchFamily="18" charset="0"/>
                          </a:rPr>
                          <m:t>−1</m:t>
                        </m:r>
                      </m:sup>
                    </m:sSup>
                    <m:r>
                      <a:rPr lang="en-US" altLang="ja-JP" sz="1400" i="1" dirty="0">
                        <a:latin typeface="Cambria Math" panose="02040503050406030204" pitchFamily="18" charset="0"/>
                      </a:rPr>
                      <m:t> </m:t>
                    </m:r>
                    <m:sSub>
                      <m:sSubPr>
                        <m:ctrlPr>
                          <a:rPr lang="en-US" altLang="ja-JP" sz="1400" i="1" dirty="0">
                            <a:latin typeface="Cambria Math" panose="02040503050406030204" pitchFamily="18" charset="0"/>
                          </a:rPr>
                        </m:ctrlPr>
                      </m:sSubPr>
                      <m:e>
                        <m:r>
                          <a:rPr lang="en-US" altLang="ja-JP" sz="1400" i="1" dirty="0" err="1">
                            <a:latin typeface="Cambria Math" panose="02040503050406030204" pitchFamily="18" charset="0"/>
                          </a:rPr>
                          <m:t>𝑀</m:t>
                        </m:r>
                      </m:e>
                      <m:sub>
                        <m:r>
                          <a:rPr lang="en-US" altLang="ja-JP" sz="1400" i="1" dirty="0">
                            <a:latin typeface="Cambria Math" panose="02040503050406030204" pitchFamily="18" charset="0"/>
                          </a:rPr>
                          <m:t>⊙</m:t>
                        </m:r>
                      </m:sub>
                    </m:sSub>
                  </m:oMath>
                </a14:m>
                <a:r>
                  <a:rPr lang="en-US" altLang="ja-JP" sz="1400" dirty="0"/>
                  <a:t> lose mass and that their evolution plateaus at late times.</a:t>
                </a:r>
              </a:p>
            </p:txBody>
          </p:sp>
        </mc:Choice>
        <mc:Fallback>
          <p:sp>
            <p:nvSpPr>
              <p:cNvPr id="3" name="コンテンツ プレースホルダー 2">
                <a:extLst>
                  <a:ext uri="{FF2B5EF4-FFF2-40B4-BE49-F238E27FC236}">
                    <a16:creationId xmlns:a16="http://schemas.microsoft.com/office/drawing/2014/main" id="{E1853D43-F14F-4BD3-A5A9-4FB966DEF454}"/>
                  </a:ext>
                </a:extLst>
              </p:cNvPr>
              <p:cNvSpPr>
                <a:spLocks noGrp="1" noRot="1" noChangeAspect="1" noMove="1" noResize="1" noEditPoints="1" noAdjustHandles="1" noChangeArrowheads="1" noChangeShapeType="1" noTextEdit="1"/>
              </p:cNvSpPr>
              <p:nvPr>
                <p:ph idx="1"/>
              </p:nvPr>
            </p:nvSpPr>
            <p:spPr>
              <a:xfrm>
                <a:off x="1097280" y="2187392"/>
                <a:ext cx="4107766" cy="3527608"/>
              </a:xfrm>
              <a:blipFill>
                <a:blip r:embed="rId3"/>
                <a:stretch>
                  <a:fillRect l="-3264" t="-1727" r="-74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B6D521B0-7B97-48E5-B20A-1B822AAD0544}"/>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5FED8DA8-C8FB-4ED4-A0E5-A4F503DF0C8A}"/>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63BF107D-90B8-4E80-9FF7-7A436485456E}"/>
              </a:ext>
            </a:extLst>
          </p:cNvPr>
          <p:cNvSpPr>
            <a:spLocks noGrp="1"/>
          </p:cNvSpPr>
          <p:nvPr>
            <p:ph type="sldNum" sz="quarter" idx="12"/>
          </p:nvPr>
        </p:nvSpPr>
        <p:spPr/>
        <p:txBody>
          <a:bodyPr/>
          <a:lstStyle/>
          <a:p>
            <a:fld id="{3C1768A4-1D3E-4B83-AD58-B881850BA828}" type="slidenum">
              <a:rPr kumimoji="1" lang="ja-JP" altLang="en-US" smtClean="0"/>
              <a:pPr/>
              <a:t>16</a:t>
            </a:fld>
            <a:endParaRPr kumimoji="1" lang="ja-JP" altLang="en-US" dirty="0"/>
          </a:p>
        </p:txBody>
      </p:sp>
      <p:pic>
        <p:nvPicPr>
          <p:cNvPr id="8" name="図 7">
            <a:extLst>
              <a:ext uri="{FF2B5EF4-FFF2-40B4-BE49-F238E27FC236}">
                <a16:creationId xmlns:a16="http://schemas.microsoft.com/office/drawing/2014/main" id="{62B50A50-B4E6-4432-810C-A288351D7D54}"/>
              </a:ext>
            </a:extLst>
          </p:cNvPr>
          <p:cNvPicPr>
            <a:picLocks noChangeAspect="1"/>
          </p:cNvPicPr>
          <p:nvPr/>
        </p:nvPicPr>
        <p:blipFill>
          <a:blip r:embed="rId4"/>
          <a:stretch>
            <a:fillRect/>
          </a:stretch>
        </p:blipFill>
        <p:spPr>
          <a:xfrm>
            <a:off x="5205046" y="1950312"/>
            <a:ext cx="6195249" cy="4345634"/>
          </a:xfrm>
          <a:prstGeom prst="rect">
            <a:avLst/>
          </a:prstGeom>
        </p:spPr>
      </p:pic>
      <p:grpSp>
        <p:nvGrpSpPr>
          <p:cNvPr id="12" name="グループ化 11">
            <a:extLst>
              <a:ext uri="{FF2B5EF4-FFF2-40B4-BE49-F238E27FC236}">
                <a16:creationId xmlns:a16="http://schemas.microsoft.com/office/drawing/2014/main" id="{117AF4E6-B7D0-41F2-874F-46BEFAD0CE84}"/>
              </a:ext>
            </a:extLst>
          </p:cNvPr>
          <p:cNvGrpSpPr/>
          <p:nvPr/>
        </p:nvGrpSpPr>
        <p:grpSpPr>
          <a:xfrm>
            <a:off x="7194305" y="3112671"/>
            <a:ext cx="3553412" cy="1339754"/>
            <a:chOff x="7118339" y="3573887"/>
            <a:chExt cx="2781300" cy="941949"/>
          </a:xfrm>
        </p:grpSpPr>
        <p:pic>
          <p:nvPicPr>
            <p:cNvPr id="10" name="図 9">
              <a:extLst>
                <a:ext uri="{FF2B5EF4-FFF2-40B4-BE49-F238E27FC236}">
                  <a16:creationId xmlns:a16="http://schemas.microsoft.com/office/drawing/2014/main" id="{EFBE14D2-C6A8-44DF-8410-95FBD022CA4A}"/>
                </a:ext>
              </a:extLst>
            </p:cNvPr>
            <p:cNvPicPr>
              <a:picLocks noChangeAspect="1"/>
            </p:cNvPicPr>
            <p:nvPr/>
          </p:nvPicPr>
          <p:blipFill rotWithShape="1">
            <a:blip r:embed="rId5"/>
            <a:srcRect l="5374" t="21113" r="6041" b="6688"/>
            <a:stretch/>
          </p:blipFill>
          <p:spPr>
            <a:xfrm>
              <a:off x="7118339" y="3573887"/>
              <a:ext cx="2781300" cy="941949"/>
            </a:xfrm>
            <a:prstGeom prst="rect">
              <a:avLst/>
            </a:prstGeom>
            <a:ln w="9525">
              <a:solidFill>
                <a:schemeClr val="tx1"/>
              </a:solidFill>
            </a:ln>
          </p:spPr>
        </p:pic>
        <p:pic>
          <p:nvPicPr>
            <p:cNvPr id="11" name="図 10">
              <a:extLst>
                <a:ext uri="{FF2B5EF4-FFF2-40B4-BE49-F238E27FC236}">
                  <a16:creationId xmlns:a16="http://schemas.microsoft.com/office/drawing/2014/main" id="{4311A10F-F059-477A-B3E1-D2F58AFF262F}"/>
                </a:ext>
              </a:extLst>
            </p:cNvPr>
            <p:cNvPicPr>
              <a:picLocks noChangeAspect="1"/>
            </p:cNvPicPr>
            <p:nvPr/>
          </p:nvPicPr>
          <p:blipFill>
            <a:blip r:embed="rId6"/>
            <a:stretch>
              <a:fillRect/>
            </a:stretch>
          </p:blipFill>
          <p:spPr>
            <a:xfrm>
              <a:off x="7728397" y="3607694"/>
              <a:ext cx="1416676" cy="151327"/>
            </a:xfrm>
            <a:prstGeom prst="rect">
              <a:avLst/>
            </a:prstGeom>
          </p:spPr>
        </p:pic>
      </p:grpSp>
      <p:sp>
        <p:nvSpPr>
          <p:cNvPr id="7" name="正方形/長方形 6">
            <a:extLst>
              <a:ext uri="{FF2B5EF4-FFF2-40B4-BE49-F238E27FC236}">
                <a16:creationId xmlns:a16="http://schemas.microsoft.com/office/drawing/2014/main" id="{673BE4C6-B643-449E-B5BC-2045901A55E3}"/>
              </a:ext>
            </a:extLst>
          </p:cNvPr>
          <p:cNvSpPr/>
          <p:nvPr/>
        </p:nvSpPr>
        <p:spPr>
          <a:xfrm>
            <a:off x="7087823" y="2774117"/>
            <a:ext cx="1790875" cy="338554"/>
          </a:xfrm>
          <a:prstGeom prst="rect">
            <a:avLst/>
          </a:prstGeom>
        </p:spPr>
        <p:txBody>
          <a:bodyPr wrap="none">
            <a:spAutoFit/>
          </a:bodyPr>
          <a:lstStyle/>
          <a:p>
            <a:r>
              <a:rPr lang="en-US" altLang="ja-JP" sz="1600" dirty="0"/>
              <a:t>McBride+ (2009)</a:t>
            </a:r>
            <a:endParaRPr lang="ja-JP" altLang="en-US" sz="1600" dirty="0"/>
          </a:p>
        </p:txBody>
      </p:sp>
    </p:spTree>
    <p:extLst>
      <p:ext uri="{BB962C8B-B14F-4D97-AF65-F5344CB8AC3E}">
        <p14:creationId xmlns:p14="http://schemas.microsoft.com/office/powerpoint/2010/main" val="2436357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3C0297-40C9-4BE1-86B4-728AF861FE9D}"/>
              </a:ext>
            </a:extLst>
          </p:cNvPr>
          <p:cNvSpPr>
            <a:spLocks noGrp="1"/>
          </p:cNvSpPr>
          <p:nvPr>
            <p:ph type="title"/>
          </p:nvPr>
        </p:nvSpPr>
        <p:spPr/>
        <p:txBody>
          <a:bodyPr>
            <a:normAutofit/>
          </a:bodyPr>
          <a:lstStyle/>
          <a:p>
            <a:r>
              <a:rPr lang="en-US" altLang="ja-JP" sz="2800" dirty="0"/>
              <a:t>Possibility of central collision</a:t>
            </a:r>
            <a:r>
              <a:rPr lang="ja-JP" altLang="en-US" sz="2800" dirty="0"/>
              <a:t>：</a:t>
            </a:r>
            <a:r>
              <a:rPr lang="en-US" altLang="ja-JP" sz="2800" dirty="0"/>
              <a:t>cosmological simulations</a:t>
            </a:r>
            <a:endParaRPr kumimoji="1" lang="ja-JP" altLang="en-US" sz="2800" dirty="0"/>
          </a:p>
        </p:txBody>
      </p:sp>
      <p:sp>
        <p:nvSpPr>
          <p:cNvPr id="4" name="日付プレースホルダー 3">
            <a:extLst>
              <a:ext uri="{FF2B5EF4-FFF2-40B4-BE49-F238E27FC236}">
                <a16:creationId xmlns:a16="http://schemas.microsoft.com/office/drawing/2014/main" id="{4D53E205-5842-4215-B926-8A55A6261AB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5" name="フッター プレースホルダー 4">
            <a:extLst>
              <a:ext uri="{FF2B5EF4-FFF2-40B4-BE49-F238E27FC236}">
                <a16:creationId xmlns:a16="http://schemas.microsoft.com/office/drawing/2014/main" id="{476C1658-530E-47F4-994F-392A0E827DA5}"/>
              </a:ext>
            </a:extLst>
          </p:cNvPr>
          <p:cNvSpPr>
            <a:spLocks noGrp="1"/>
          </p:cNvSpPr>
          <p:nvPr>
            <p:ph type="ftr" sz="quarter" idx="11"/>
          </p:nvPr>
        </p:nvSpPr>
        <p:spPr/>
        <p:txBody>
          <a:bodyPr/>
          <a:lstStyle/>
          <a:p>
            <a:r>
              <a:rPr kumimoji="1" lang="en-US" altLang="ja-JP" dirty="0"/>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0C3F9745-B2A7-4310-A839-33ABCD2A5F1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pic>
        <p:nvPicPr>
          <p:cNvPr id="8" name="図 7">
            <a:extLst>
              <a:ext uri="{FF2B5EF4-FFF2-40B4-BE49-F238E27FC236}">
                <a16:creationId xmlns:a16="http://schemas.microsoft.com/office/drawing/2014/main" id="{94C27277-F50D-4F37-9F09-E8E0647E0D1E}"/>
              </a:ext>
            </a:extLst>
          </p:cNvPr>
          <p:cNvPicPr>
            <a:picLocks noChangeAspect="1"/>
          </p:cNvPicPr>
          <p:nvPr/>
        </p:nvPicPr>
        <p:blipFill>
          <a:blip r:embed="rId3"/>
          <a:stretch>
            <a:fillRect/>
          </a:stretch>
        </p:blipFill>
        <p:spPr>
          <a:xfrm>
            <a:off x="5173679" y="2107197"/>
            <a:ext cx="6235741" cy="4231396"/>
          </a:xfrm>
          <a:prstGeom prst="rect">
            <a:avLst/>
          </a:prstGeom>
        </p:spPr>
      </p:pic>
      <mc:AlternateContent xmlns:mc="http://schemas.openxmlformats.org/markup-compatibility/2006">
        <mc:Choice xmlns:a14="http://schemas.microsoft.com/office/drawing/2010/main" Requires="a14">
          <p:sp>
            <p:nvSpPr>
              <p:cNvPr id="9" name="コンテンツ プレースホルダー 3">
                <a:extLst>
                  <a:ext uri="{FF2B5EF4-FFF2-40B4-BE49-F238E27FC236}">
                    <a16:creationId xmlns:a16="http://schemas.microsoft.com/office/drawing/2014/main" id="{5E37ECA8-D01A-4E9F-9A1B-D65C2F7CDA0F}"/>
                  </a:ext>
                </a:extLst>
              </p:cNvPr>
              <p:cNvSpPr txBox="1">
                <a:spLocks/>
              </p:cNvSpPr>
              <p:nvPr/>
            </p:nvSpPr>
            <p:spPr>
              <a:xfrm>
                <a:off x="1097280" y="2269154"/>
                <a:ext cx="3939294" cy="3826845"/>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91440" marR="0" lvl="0" indent="-91440" algn="l" defTabSz="914400" rtl="0" eaLnBrk="1" fontAlgn="auto" latinLnBrk="0" hangingPunct="1">
                  <a:lnSpc>
                    <a:spcPct val="90000"/>
                  </a:lnSpc>
                  <a:spcBef>
                    <a:spcPts val="1200"/>
                  </a:spcBef>
                  <a:spcAft>
                    <a:spcPts val="200"/>
                  </a:spcAft>
                  <a:buClr>
                    <a:srgbClr val="1CADE4"/>
                  </a:buClr>
                  <a:buSzPct val="100000"/>
                  <a:buFont typeface="Wingdings" panose="05000000000000000000" pitchFamily="2" charset="2"/>
                  <a:buChar char="l"/>
                  <a:tabLst/>
                  <a:defRPr/>
                </a:pPr>
                <a:r>
                  <a:rPr kumimoji="1" lang="en-US" altLang="ja-JP" sz="1600" b="0" i="0" u="none" strike="noStrike" kern="1200" cap="none" spc="0" normalizeH="0" baseline="0" noProof="0" dirty="0">
                    <a:ln>
                      <a:noFill/>
                    </a:ln>
                    <a:solidFill>
                      <a:prstClr val="black">
                        <a:lumMod val="65000"/>
                        <a:lumOff val="35000"/>
                      </a:prstClr>
                    </a:solidFill>
                    <a:effectLst>
                      <a:glow rad="63500">
                        <a:prstClr val="black">
                          <a:lumMod val="65000"/>
                          <a:lumOff val="35000"/>
                          <a:alpha val="10000"/>
                        </a:prstClr>
                      </a:glow>
                    </a:effectLst>
                    <a:uLnTx/>
                    <a:uFillTx/>
                    <a:latin typeface="Century Gothic"/>
                    <a:ea typeface="Yu Gothic Medium"/>
                    <a:cs typeface="+mn-cs"/>
                  </a:rPr>
                  <a:t> The orbital eccentricity </a:t>
                </a:r>
                <a:r>
                  <a:rPr kumimoji="1" lang="en-US" altLang="ja-JP" sz="1600" b="0" i="0" u="none" strike="noStrike" kern="1200" cap="none" spc="0" normalizeH="0" baseline="0" noProof="0" dirty="0">
                    <a:ln>
                      <a:noFill/>
                    </a:ln>
                    <a:solidFill>
                      <a:srgbClr val="000000"/>
                    </a:solidFill>
                    <a:effectLst>
                      <a:glow rad="63500">
                        <a:prstClr val="black">
                          <a:lumMod val="65000"/>
                          <a:lumOff val="35000"/>
                          <a:alpha val="10000"/>
                        </a:prstClr>
                      </a:glow>
                    </a:effectLst>
                    <a:uLnTx/>
                    <a:uFillTx/>
                    <a:latin typeface="Century Gothic"/>
                    <a:ea typeface="Yu Gothic Medium"/>
                    <a:cs typeface="+mn-cs"/>
                  </a:rPr>
                  <a:t>distribution of sub-galactic dark matter haloes is </a:t>
                </a:r>
                <a:r>
                  <a:rPr kumimoji="1" lang="en-US" altLang="ja-JP" sz="1600" b="1" i="0" u="none" strike="noStrike" kern="1200" cap="none" spc="0" normalizeH="0" baseline="0" noProof="0" dirty="0">
                    <a:ln>
                      <a:noFill/>
                    </a:ln>
                    <a:solidFill>
                      <a:srgbClr val="000000"/>
                    </a:solidFill>
                    <a:effectLst>
                      <a:glow rad="63500">
                        <a:prstClr val="black">
                          <a:lumMod val="65000"/>
                          <a:lumOff val="35000"/>
                          <a:alpha val="10000"/>
                        </a:prstClr>
                      </a:glow>
                    </a:effectLst>
                    <a:uLnTx/>
                    <a:uFillTx/>
                    <a:latin typeface="Century Gothic"/>
                    <a:ea typeface="Yu Gothic Medium"/>
                    <a:cs typeface="+mn-cs"/>
                  </a:rPr>
                  <a:t>radially biased </a:t>
                </a:r>
                <a:r>
                  <a:rPr kumimoji="1" lang="en-US" altLang="ja-JP" sz="1600" b="0" i="0" u="none" strike="noStrike" kern="1200" cap="none" spc="0" normalizeH="0" baseline="0" noProof="0" dirty="0">
                    <a:ln>
                      <a:noFill/>
                    </a:ln>
                    <a:solidFill>
                      <a:srgbClr val="000000"/>
                    </a:solidFill>
                    <a:effectLst>
                      <a:glow rad="63500">
                        <a:prstClr val="black">
                          <a:lumMod val="65000"/>
                          <a:lumOff val="35000"/>
                          <a:alpha val="10000"/>
                        </a:prstClr>
                      </a:glow>
                    </a:effectLst>
                    <a:uLnTx/>
                    <a:uFillTx/>
                    <a:latin typeface="Century Gothic"/>
                    <a:ea typeface="Yu Gothic Medium"/>
                    <a:cs typeface="+mn-cs"/>
                  </a:rPr>
                  <a:t>relative to that of all subhalos associated with the host halo (</a:t>
                </a:r>
                <a:r>
                  <a:rPr kumimoji="1" lang="en-US" altLang="ja-JP" sz="1600" b="0" i="0" u="none" strike="noStrike" kern="1200" cap="none" spc="0" normalizeH="0" baseline="0" noProof="0" dirty="0">
                    <a:ln>
                      <a:noFill/>
                    </a:ln>
                    <a:solidFill>
                      <a:prstClr val="black">
                        <a:lumMod val="65000"/>
                        <a:lumOff val="35000"/>
                      </a:prstClr>
                    </a:solidFill>
                    <a:effectLst>
                      <a:glow rad="63500">
                        <a:prstClr val="black">
                          <a:lumMod val="65000"/>
                          <a:lumOff val="35000"/>
                          <a:alpha val="10000"/>
                        </a:prstClr>
                      </a:glow>
                    </a:effectLst>
                    <a:uLnTx/>
                    <a:uFillTx/>
                    <a:latin typeface="Century Gothic"/>
                    <a:ea typeface="Yu Gothic Medium"/>
                    <a:cs typeface="+mn-cs"/>
                  </a:rPr>
                  <a:t>Benson 2005; </a:t>
                </a:r>
                <a:r>
                  <a:rPr kumimoji="1" lang="en-US" altLang="ja-JP" sz="1600" b="0" i="0" u="none" strike="noStrike" kern="1200" cap="none" spc="0" normalizeH="0" baseline="0" noProof="0" dirty="0" err="1">
                    <a:ln>
                      <a:noFill/>
                    </a:ln>
                    <a:solidFill>
                      <a:prstClr val="black">
                        <a:lumMod val="65000"/>
                        <a:lumOff val="35000"/>
                      </a:prstClr>
                    </a:solidFill>
                    <a:effectLst>
                      <a:glow rad="63500">
                        <a:prstClr val="black">
                          <a:lumMod val="65000"/>
                          <a:lumOff val="35000"/>
                          <a:alpha val="10000"/>
                        </a:prstClr>
                      </a:glow>
                    </a:effectLst>
                    <a:uLnTx/>
                    <a:uFillTx/>
                    <a:latin typeface="Century Gothic"/>
                    <a:ea typeface="Yu Gothic Medium"/>
                    <a:cs typeface="+mn-cs"/>
                  </a:rPr>
                  <a:t>Khochfar</a:t>
                </a:r>
                <a:r>
                  <a:rPr kumimoji="1" lang="en-US" altLang="ja-JP" sz="1600" b="0" i="0" u="none" strike="noStrike" kern="1200" cap="none" spc="0" normalizeH="0" baseline="0" noProof="0" dirty="0">
                    <a:ln>
                      <a:noFill/>
                    </a:ln>
                    <a:solidFill>
                      <a:prstClr val="black">
                        <a:lumMod val="65000"/>
                        <a:lumOff val="35000"/>
                      </a:prstClr>
                    </a:solidFill>
                    <a:effectLst>
                      <a:glow rad="63500">
                        <a:prstClr val="black">
                          <a:lumMod val="65000"/>
                          <a:lumOff val="35000"/>
                          <a:alpha val="10000"/>
                        </a:prstClr>
                      </a:glow>
                    </a:effectLst>
                    <a:uLnTx/>
                    <a:uFillTx/>
                    <a:latin typeface="Century Gothic"/>
                    <a:ea typeface="Yu Gothic Medium"/>
                    <a:cs typeface="+mn-cs"/>
                  </a:rPr>
                  <a:t> &amp; Burkert 2006; Barber et al. 2014; Morinaga et al.  2019).</a:t>
                </a:r>
                <a:br>
                  <a:rPr kumimoji="1" lang="en-US" altLang="ja-JP" sz="1600" b="0" i="0" u="none" strike="noStrike" kern="1200" cap="none" spc="0" normalizeH="0" baseline="0" noProof="0" dirty="0">
                    <a:ln>
                      <a:noFill/>
                    </a:ln>
                    <a:solidFill>
                      <a:prstClr val="black">
                        <a:lumMod val="65000"/>
                        <a:lumOff val="35000"/>
                      </a:prstClr>
                    </a:solidFill>
                    <a:effectLst>
                      <a:glow rad="63500">
                        <a:prstClr val="black">
                          <a:lumMod val="65000"/>
                          <a:lumOff val="35000"/>
                          <a:alpha val="10000"/>
                        </a:prstClr>
                      </a:glow>
                    </a:effectLst>
                    <a:uLnTx/>
                    <a:uFillTx/>
                    <a:latin typeface="Century Gothic"/>
                    <a:ea typeface="Yu Gothic Medium"/>
                    <a:cs typeface="+mn-cs"/>
                  </a:rPr>
                </a:br>
                <a:endParaRPr kumimoji="1" lang="en-US" altLang="ja-JP" sz="1600" b="0" i="0" u="none" strike="noStrike" kern="1200" cap="none" spc="0" normalizeH="0" baseline="0" noProof="0" dirty="0">
                  <a:ln>
                    <a:noFill/>
                  </a:ln>
                  <a:solidFill>
                    <a:prstClr val="black"/>
                  </a:solidFill>
                  <a:effectLst>
                    <a:glow rad="63500">
                      <a:prstClr val="black">
                        <a:lumMod val="65000"/>
                        <a:lumOff val="35000"/>
                        <a:alpha val="10000"/>
                      </a:prstClr>
                    </a:glow>
                  </a:effectLst>
                  <a:uLnTx/>
                  <a:uFillTx/>
                  <a:latin typeface="Century Gothic"/>
                  <a:ea typeface="Yu Gothic Medium"/>
                  <a:cs typeface="+mn-cs"/>
                </a:endParaRPr>
              </a:p>
              <a:p>
                <a:pPr lvl="0">
                  <a:buClr>
                    <a:srgbClr val="1CADE4"/>
                  </a:buClr>
                  <a:buFont typeface="Wingdings" panose="05000000000000000000" pitchFamily="2" charset="2"/>
                  <a:buChar char="l"/>
                  <a:defRPr/>
                </a:pPr>
                <a:r>
                  <a:rPr kumimoji="1" lang="en-US" altLang="ja-JP" sz="1600" b="0" i="0" u="none" strike="noStrike" kern="1200" cap="none" spc="0" normalizeH="0" baseline="0" noProof="0" dirty="0">
                    <a:ln>
                      <a:noFill/>
                    </a:ln>
                    <a:solidFill>
                      <a:prstClr val="black"/>
                    </a:solidFill>
                    <a:effectLst>
                      <a:glow rad="63500">
                        <a:prstClr val="black">
                          <a:lumMod val="65000"/>
                          <a:lumOff val="35000"/>
                          <a:alpha val="10000"/>
                        </a:prstClr>
                      </a:glow>
                    </a:effectLst>
                    <a:uLnTx/>
                    <a:uFillTx/>
                    <a:latin typeface="Century Gothic"/>
                    <a:ea typeface="Yu Gothic Medium"/>
                    <a:cs typeface="+mn-cs"/>
                  </a:rPr>
                  <a:t> </a:t>
                </a:r>
                <a:r>
                  <a:rPr lang="en-US" altLang="ja-JP" sz="1600" dirty="0"/>
                  <a:t>Over cosmic time, the typical encounter interval is about </a:t>
                </a:r>
                <a14:m>
                  <m:oMath xmlns:m="http://schemas.openxmlformats.org/officeDocument/2006/math">
                    <m:sSup>
                      <m:sSupPr>
                        <m:ctrlPr>
                          <a:rPr lang="en-US" altLang="ja-JP" sz="1600" b="0" i="1" dirty="0" smtClean="0">
                            <a:latin typeface="Cambria Math" panose="02040503050406030204" pitchFamily="18" charset="0"/>
                          </a:rPr>
                        </m:ctrlPr>
                      </m:sSupPr>
                      <m:e>
                        <m:r>
                          <a:rPr lang="en-US" altLang="ja-JP" sz="1600" i="1" dirty="0" smtClean="0">
                            <a:latin typeface="Cambria Math" panose="02040503050406030204" pitchFamily="18" charset="0"/>
                          </a:rPr>
                          <m:t>10</m:t>
                        </m:r>
                      </m:e>
                      <m:sup>
                        <m:r>
                          <a:rPr lang="en-US" altLang="ja-JP" sz="1600" b="0" i="1" dirty="0" smtClean="0">
                            <a:latin typeface="Cambria Math" panose="02040503050406030204" pitchFamily="18" charset="0"/>
                          </a:rPr>
                          <m:t>8</m:t>
                        </m:r>
                      </m:sup>
                    </m:sSup>
                  </m:oMath>
                </a14:m>
                <a:r>
                  <a:rPr lang="en-US" altLang="ja-JP" sz="1600" dirty="0"/>
                  <a:t> years per halo. </a:t>
                </a:r>
              </a:p>
              <a:p>
                <a:pPr lvl="0">
                  <a:buClr>
                    <a:srgbClr val="1CADE4"/>
                  </a:buClr>
                  <a:buFont typeface="Wingdings" panose="05000000000000000000" pitchFamily="2" charset="2"/>
                  <a:buChar char="l"/>
                  <a:defRPr/>
                </a:pPr>
                <a:endParaRPr lang="en-US" altLang="ja-JP" sz="1600" dirty="0"/>
              </a:p>
              <a:p>
                <a:pPr lvl="0">
                  <a:buClr>
                    <a:srgbClr val="1CADE4"/>
                  </a:buClr>
                  <a:buFont typeface="Wingdings" panose="05000000000000000000" pitchFamily="2" charset="2"/>
                  <a:buChar char="l"/>
                  <a:defRPr/>
                </a:pPr>
                <a:r>
                  <a:rPr lang="en-US" altLang="ja-JP" sz="1600" b="1" dirty="0"/>
                  <a:t> High eccentricity collisions are common; in other words, radial </a:t>
                </a:r>
                <a:r>
                  <a:rPr lang="en-US" altLang="ja-JP" sz="1600" b="1" dirty="0" err="1"/>
                  <a:t>infalls</a:t>
                </a:r>
                <a:r>
                  <a:rPr lang="en-US" altLang="ja-JP" sz="1600" b="1" dirty="0"/>
                  <a:t> are frequent.</a:t>
                </a:r>
                <a:endParaRPr kumimoji="1" lang="ja-JP" altLang="en-US" sz="1600" b="1" i="0" u="none" strike="noStrike" kern="1200" cap="none" spc="0" normalizeH="0" baseline="0" noProof="0" dirty="0">
                  <a:ln>
                    <a:noFill/>
                  </a:ln>
                  <a:solidFill>
                    <a:prstClr val="black"/>
                  </a:solidFill>
                  <a:effectLst>
                    <a:glow rad="63500">
                      <a:prstClr val="black">
                        <a:lumMod val="65000"/>
                        <a:lumOff val="35000"/>
                        <a:alpha val="10000"/>
                      </a:prstClr>
                    </a:glow>
                  </a:effectLst>
                  <a:uLnTx/>
                  <a:uFillTx/>
                  <a:latin typeface="Century Gothic"/>
                  <a:ea typeface="Yu Gothic Medium"/>
                  <a:cs typeface="+mn-cs"/>
                </a:endParaRPr>
              </a:p>
            </p:txBody>
          </p:sp>
        </mc:Choice>
        <mc:Fallback>
          <p:sp>
            <p:nvSpPr>
              <p:cNvPr id="9" name="コンテンツ プレースホルダー 3">
                <a:extLst>
                  <a:ext uri="{FF2B5EF4-FFF2-40B4-BE49-F238E27FC236}">
                    <a16:creationId xmlns:a16="http://schemas.microsoft.com/office/drawing/2014/main" id="{5E37ECA8-D01A-4E9F-9A1B-D65C2F7CDA0F}"/>
                  </a:ext>
                </a:extLst>
              </p:cNvPr>
              <p:cNvSpPr txBox="1">
                <a:spLocks noRot="1" noChangeAspect="1" noMove="1" noResize="1" noEditPoints="1" noAdjustHandles="1" noChangeArrowheads="1" noChangeShapeType="1" noTextEdit="1"/>
              </p:cNvSpPr>
              <p:nvPr/>
            </p:nvSpPr>
            <p:spPr>
              <a:xfrm>
                <a:off x="1097280" y="2269154"/>
                <a:ext cx="3939294" cy="3826845"/>
              </a:xfrm>
              <a:prstGeom prst="rect">
                <a:avLst/>
              </a:prstGeom>
              <a:blipFill>
                <a:blip r:embed="rId4"/>
                <a:stretch>
                  <a:fillRect l="-3560" t="-1752" r="-3870" b="-4936"/>
                </a:stretch>
              </a:blipFill>
            </p:spPr>
            <p:txBody>
              <a:bodyPr/>
              <a:lstStyle/>
              <a:p>
                <a:r>
                  <a:rPr lang="ja-JP" altLang="en-US">
                    <a:noFill/>
                  </a:rPr>
                  <a:t> </a:t>
                </a:r>
              </a:p>
            </p:txBody>
          </p:sp>
        </mc:Fallback>
      </mc:AlternateContent>
      <p:sp>
        <p:nvSpPr>
          <p:cNvPr id="3" name="正方形/長方形 2">
            <a:extLst>
              <a:ext uri="{FF2B5EF4-FFF2-40B4-BE49-F238E27FC236}">
                <a16:creationId xmlns:a16="http://schemas.microsoft.com/office/drawing/2014/main" id="{4B7C62B1-0E65-4F76-9A7F-348A274B73C1}"/>
              </a:ext>
            </a:extLst>
          </p:cNvPr>
          <p:cNvSpPr/>
          <p:nvPr/>
        </p:nvSpPr>
        <p:spPr>
          <a:xfrm>
            <a:off x="7018322" y="1818591"/>
            <a:ext cx="4161717"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800" b="0" i="0" u="none" strike="noStrike" kern="1200" cap="none" spc="0" normalizeH="0" baseline="0" noProof="0" dirty="0">
                <a:ln>
                  <a:noFill/>
                </a:ln>
                <a:solidFill>
                  <a:srgbClr val="2A2A2A"/>
                </a:solidFill>
                <a:effectLst/>
                <a:uLnTx/>
                <a:uFillTx/>
                <a:latin typeface="Source Sans Pro" panose="020B0503030403020204" pitchFamily="34" charset="0"/>
                <a:ea typeface="Yu Gothic Medium"/>
                <a:cs typeface="+mn-cs"/>
              </a:rPr>
              <a:t> Kazuno, MM, Otaki, PASJ, 76, L39 (2024)</a:t>
            </a:r>
            <a:endParaRPr kumimoji="0" lang="ja-JP" altLang="en-US" sz="1800" b="0" i="0" u="none" strike="noStrike" kern="1200" cap="none" spc="0" normalizeH="0" baseline="0" noProof="0" dirty="0">
              <a:ln>
                <a:noFill/>
              </a:ln>
              <a:solidFill>
                <a:prstClr val="black"/>
              </a:solidFill>
              <a:effectLst/>
              <a:uLnTx/>
              <a:uFillTx/>
              <a:latin typeface="Century Gothic"/>
              <a:ea typeface="Yu Gothic Medium"/>
              <a:cs typeface="+mn-cs"/>
            </a:endParaRPr>
          </a:p>
        </p:txBody>
      </p:sp>
    </p:spTree>
    <p:extLst>
      <p:ext uri="{BB962C8B-B14F-4D97-AF65-F5344CB8AC3E}">
        <p14:creationId xmlns:p14="http://schemas.microsoft.com/office/powerpoint/2010/main" val="4189500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931849-B8E6-42A5-BE2C-613179248509}"/>
              </a:ext>
            </a:extLst>
          </p:cNvPr>
          <p:cNvSpPr>
            <a:spLocks noGrp="1"/>
          </p:cNvSpPr>
          <p:nvPr>
            <p:ph type="title"/>
          </p:nvPr>
        </p:nvSpPr>
        <p:spPr/>
        <p:txBody>
          <a:bodyPr>
            <a:normAutofit/>
          </a:bodyPr>
          <a:lstStyle/>
          <a:p>
            <a:r>
              <a:rPr lang="en-US" altLang="ja-JP" sz="2800" dirty="0"/>
              <a:t>Possibility of central collision</a:t>
            </a:r>
            <a:r>
              <a:rPr lang="ja-JP" altLang="en-US" sz="2800" dirty="0"/>
              <a:t>：</a:t>
            </a:r>
            <a:br>
              <a:rPr lang="en-US" altLang="ja-JP" sz="2800" dirty="0"/>
            </a:br>
            <a:r>
              <a:rPr lang="en-US" altLang="ja-JP" sz="2800" dirty="0"/>
              <a:t>Orbit of MW satellites from GAIA</a:t>
            </a:r>
            <a:endParaRPr kumimoji="1" lang="ja-JP" altLang="en-US" sz="2800" dirty="0"/>
          </a:p>
        </p:txBody>
      </p:sp>
      <p:pic>
        <p:nvPicPr>
          <p:cNvPr id="7" name="コンテンツ プレースホルダー 6">
            <a:extLst>
              <a:ext uri="{FF2B5EF4-FFF2-40B4-BE49-F238E27FC236}">
                <a16:creationId xmlns:a16="http://schemas.microsoft.com/office/drawing/2014/main" id="{D285BD33-AA9A-434C-B1F6-41FAFA4CF529}"/>
              </a:ext>
            </a:extLst>
          </p:cNvPr>
          <p:cNvPicPr>
            <a:picLocks noGrp="1" noChangeAspect="1"/>
          </p:cNvPicPr>
          <p:nvPr>
            <p:ph idx="1"/>
          </p:nvPr>
        </p:nvPicPr>
        <p:blipFill>
          <a:blip r:embed="rId3"/>
          <a:stretch>
            <a:fillRect/>
          </a:stretch>
        </p:blipFill>
        <p:spPr>
          <a:xfrm>
            <a:off x="7371140" y="1783080"/>
            <a:ext cx="4659124" cy="4496109"/>
          </a:xfrm>
          <a:prstGeom prst="rect">
            <a:avLst/>
          </a:prstGeom>
        </p:spPr>
      </p:pic>
      <p:sp>
        <p:nvSpPr>
          <p:cNvPr id="9" name="正方形/長方形 8">
            <a:extLst>
              <a:ext uri="{FF2B5EF4-FFF2-40B4-BE49-F238E27FC236}">
                <a16:creationId xmlns:a16="http://schemas.microsoft.com/office/drawing/2014/main" id="{956FCE50-BFC6-40BC-9057-8766F5DA7470}"/>
              </a:ext>
            </a:extLst>
          </p:cNvPr>
          <p:cNvSpPr/>
          <p:nvPr/>
        </p:nvSpPr>
        <p:spPr>
          <a:xfrm>
            <a:off x="1097280" y="1825339"/>
            <a:ext cx="6370320" cy="4508927"/>
          </a:xfrm>
          <a:prstGeom prst="rect">
            <a:avLst/>
          </a:prstGeom>
        </p:spPr>
        <p:txBody>
          <a:bodyPr wrap="square">
            <a:spAutoFit/>
          </a:bodyPr>
          <a:lstStyle/>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GB" altLang="ja-JP" sz="2000" dirty="0">
                <a:solidFill>
                  <a:prstClr val="black">
                    <a:lumMod val="75000"/>
                    <a:lumOff val="25000"/>
                  </a:prstClr>
                </a:solidFill>
                <a:latin typeface="+mj-lt"/>
              </a:rPr>
              <a:t> Integrated orbits </a:t>
            </a:r>
            <a:r>
              <a:rPr kumimoji="1" lang="en-US" altLang="ja-JP" sz="2000" dirty="0">
                <a:solidFill>
                  <a:prstClr val="black">
                    <a:lumMod val="75000"/>
                    <a:lumOff val="25000"/>
                  </a:prstClr>
                </a:solidFill>
                <a:latin typeface="+mj-lt"/>
              </a:rPr>
              <a:t>of the satellite galaxies surrounding the Milky Way using the proper motion measurements provided by the Gaia DR2.</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US" altLang="ja-JP" sz="2000" dirty="0">
                <a:solidFill>
                  <a:srgbClr val="000000"/>
                </a:solidFill>
                <a:latin typeface="+mj-lt"/>
              </a:rPr>
              <a:t> The distributions of orbital periods and </a:t>
            </a:r>
            <a:r>
              <a:rPr kumimoji="1" lang="en-US" altLang="ja-JP" sz="2000" dirty="0" err="1">
                <a:solidFill>
                  <a:srgbClr val="000000"/>
                </a:solidFill>
                <a:latin typeface="+mj-lt"/>
              </a:rPr>
              <a:t>periapsises</a:t>
            </a:r>
            <a:r>
              <a:rPr kumimoji="1" lang="en-US" altLang="ja-JP" sz="2000" dirty="0">
                <a:solidFill>
                  <a:srgbClr val="000000"/>
                </a:solidFill>
                <a:latin typeface="+mj-lt"/>
              </a:rPr>
              <a:t> show a linear trend from the upper right towards the lower left.</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GB" altLang="ja-JP" sz="2000" dirty="0">
                <a:solidFill>
                  <a:prstClr val="black">
                    <a:lumMod val="75000"/>
                    <a:lumOff val="25000"/>
                  </a:prstClr>
                </a:solidFill>
                <a:latin typeface="+mj-lt"/>
              </a:rPr>
              <a:t> This figure </a:t>
            </a:r>
            <a:r>
              <a:rPr kumimoji="1" lang="en-US" altLang="ja-JP" sz="2000" dirty="0">
                <a:solidFill>
                  <a:prstClr val="black">
                    <a:lumMod val="75000"/>
                    <a:lumOff val="25000"/>
                  </a:prstClr>
                </a:solidFill>
                <a:latin typeface="+mj-lt"/>
              </a:rPr>
              <a:t>indicate that sub haloes with smaller pericentric distance may be stretched and disrupted by the tidal force of the central galaxy, and that the debris has fallen into the galactic centre.</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US" altLang="ja-JP" sz="2000" dirty="0">
                <a:solidFill>
                  <a:prstClr val="black">
                    <a:lumMod val="75000"/>
                    <a:lumOff val="25000"/>
                  </a:prstClr>
                </a:solidFill>
                <a:latin typeface="+mj-lt"/>
              </a:rPr>
              <a:t> Their orbital periods are </a:t>
            </a:r>
            <a:r>
              <a:rPr kumimoji="1" lang="ja-JP" altLang="en-US" sz="2000" dirty="0">
                <a:solidFill>
                  <a:prstClr val="black">
                    <a:lumMod val="75000"/>
                    <a:lumOff val="25000"/>
                  </a:prstClr>
                </a:solidFill>
                <a:latin typeface="+mj-lt"/>
              </a:rPr>
              <a:t>～</a:t>
            </a:r>
            <a:r>
              <a:rPr kumimoji="1" lang="en-US" altLang="ja-JP" sz="2000" dirty="0">
                <a:solidFill>
                  <a:prstClr val="black">
                    <a:lumMod val="75000"/>
                    <a:lumOff val="25000"/>
                  </a:prstClr>
                </a:solidFill>
                <a:latin typeface="+mj-lt"/>
              </a:rPr>
              <a:t>10</a:t>
            </a:r>
            <a:r>
              <a:rPr kumimoji="1" lang="en-US" altLang="ja-JP" sz="2000" baseline="30000" dirty="0">
                <a:solidFill>
                  <a:prstClr val="black">
                    <a:lumMod val="75000"/>
                    <a:lumOff val="25000"/>
                  </a:prstClr>
                </a:solidFill>
                <a:latin typeface="+mj-lt"/>
              </a:rPr>
              <a:t>8</a:t>
            </a:r>
            <a:r>
              <a:rPr kumimoji="1" lang="en-US" altLang="ja-JP" sz="2000" dirty="0">
                <a:solidFill>
                  <a:prstClr val="black">
                    <a:lumMod val="75000"/>
                    <a:lumOff val="25000"/>
                  </a:prstClr>
                </a:solidFill>
                <a:latin typeface="+mj-lt"/>
              </a:rPr>
              <a:t> yr. </a:t>
            </a:r>
            <a:r>
              <a:rPr kumimoji="1" lang="en-GB" altLang="ja-JP" sz="2000" dirty="0">
                <a:solidFill>
                  <a:srgbClr val="000000"/>
                </a:solidFill>
                <a:latin typeface="+mj-lt"/>
              </a:rPr>
              <a:t>This is consistent with the inferred </a:t>
            </a:r>
            <a:r>
              <a:rPr kumimoji="1" lang="en-US" altLang="ja-JP" sz="2000" dirty="0">
                <a:solidFill>
                  <a:srgbClr val="000000"/>
                </a:solidFill>
                <a:latin typeface="+mj-lt"/>
              </a:rPr>
              <a:t>average merger rate derived by the cosmological simulation.</a:t>
            </a:r>
            <a:endParaRPr kumimoji="1" lang="en-US" altLang="ja-JP" sz="2000" dirty="0">
              <a:solidFill>
                <a:prstClr val="black">
                  <a:lumMod val="75000"/>
                  <a:lumOff val="25000"/>
                </a:prstClr>
              </a:solidFill>
              <a:latin typeface="+mj-lt"/>
            </a:endParaRPr>
          </a:p>
        </p:txBody>
      </p:sp>
      <p:sp>
        <p:nvSpPr>
          <p:cNvPr id="8" name="日付プレースホルダー 3">
            <a:extLst>
              <a:ext uri="{FF2B5EF4-FFF2-40B4-BE49-F238E27FC236}">
                <a16:creationId xmlns:a16="http://schemas.microsoft.com/office/drawing/2014/main" id="{DE46AD21-B7FE-4CF1-ACFD-DE726C7DC046}"/>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0" name="フッター プレースホルダー 4">
            <a:extLst>
              <a:ext uri="{FF2B5EF4-FFF2-40B4-BE49-F238E27FC236}">
                <a16:creationId xmlns:a16="http://schemas.microsoft.com/office/drawing/2014/main" id="{DCF1576D-6BA0-47D8-A174-503231D496AA}"/>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1" name="スライド番号プレースホルダー 5">
            <a:extLst>
              <a:ext uri="{FF2B5EF4-FFF2-40B4-BE49-F238E27FC236}">
                <a16:creationId xmlns:a16="http://schemas.microsoft.com/office/drawing/2014/main" id="{6E604CEA-7121-4B22-BC03-E7A88DA260E8}"/>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1817395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324DE9E8-38EA-498C-ADFA-95DEC7208230}"/>
              </a:ext>
            </a:extLst>
          </p:cNvPr>
          <p:cNvPicPr>
            <a:picLocks noChangeAspect="1"/>
          </p:cNvPicPr>
          <p:nvPr/>
        </p:nvPicPr>
        <p:blipFill>
          <a:blip r:embed="rId3"/>
          <a:stretch>
            <a:fillRect/>
          </a:stretch>
        </p:blipFill>
        <p:spPr>
          <a:xfrm>
            <a:off x="-4406" y="-1"/>
            <a:ext cx="12196405" cy="6867183"/>
          </a:xfrm>
          <a:prstGeom prst="rect">
            <a:avLst/>
          </a:prstGeom>
        </p:spPr>
      </p:pic>
      <p:sp>
        <p:nvSpPr>
          <p:cNvPr id="2" name="タイトル 1">
            <a:extLst>
              <a:ext uri="{FF2B5EF4-FFF2-40B4-BE49-F238E27FC236}">
                <a16:creationId xmlns:a16="http://schemas.microsoft.com/office/drawing/2014/main" id="{2F8DC6E6-BDE8-48A4-B34F-67E8908ECB8B}"/>
              </a:ext>
            </a:extLst>
          </p:cNvPr>
          <p:cNvSpPr>
            <a:spLocks noGrp="1"/>
          </p:cNvSpPr>
          <p:nvPr>
            <p:ph type="ctrTitle"/>
          </p:nvPr>
        </p:nvSpPr>
        <p:spPr>
          <a:xfrm>
            <a:off x="336627" y="360280"/>
            <a:ext cx="10585803" cy="1587499"/>
          </a:xfrm>
        </p:spPr>
        <p:txBody>
          <a:bodyPr>
            <a:normAutofit/>
          </a:bodyPr>
          <a:lstStyle/>
          <a:p>
            <a:r>
              <a:rPr kumimoji="1" lang="en-US" altLang="ja-JP" sz="3200" dirty="0">
                <a:solidFill>
                  <a:schemeClr val="bg1"/>
                </a:solidFill>
                <a:latin typeface="+mn-lt"/>
                <a:ea typeface="游ゴシック" panose="020B0400000000000000" pitchFamily="50" charset="-128"/>
              </a:rPr>
              <a:t>Destruction of the central black hole gas reservoir through head-on galaxy collisions</a:t>
            </a:r>
            <a:br>
              <a:rPr kumimoji="1" lang="en-US" altLang="ja-JP" sz="3600" b="1" dirty="0">
                <a:solidFill>
                  <a:schemeClr val="bg1"/>
                </a:solidFill>
                <a:latin typeface="+mn-lt"/>
                <a:ea typeface="游ゴシック" panose="020B0400000000000000" pitchFamily="50" charset="-128"/>
              </a:rPr>
            </a:br>
            <a:endParaRPr kumimoji="1" lang="ja-JP" altLang="en-US" sz="2200" b="1" dirty="0">
              <a:solidFill>
                <a:schemeClr val="bg1"/>
              </a:solidFill>
              <a:latin typeface="游ゴシック" panose="020B0400000000000000" pitchFamily="50" charset="-128"/>
              <a:ea typeface="游ゴシック" panose="020B0400000000000000" pitchFamily="50" charset="-128"/>
            </a:endParaRPr>
          </a:p>
        </p:txBody>
      </p:sp>
      <p:sp>
        <p:nvSpPr>
          <p:cNvPr id="11" name="pptTeX_Preamble" descr="\documentclass[12pt]{article}&#10;\pagestyle{empty}&#10;\usepackage{amsmath}&#10;\usepackage[dvi2ps]{color}&#10;">
            <a:extLst>
              <a:ext uri="{FF2B5EF4-FFF2-40B4-BE49-F238E27FC236}">
                <a16:creationId xmlns:a16="http://schemas.microsoft.com/office/drawing/2014/main" id="{313515D6-8325-4BF1-8977-BCE424286377}"/>
              </a:ext>
            </a:extLst>
          </p:cNvPr>
          <p:cNvSpPr txBox="1"/>
          <p:nvPr/>
        </p:nvSpPr>
        <p:spPr>
          <a:xfrm>
            <a:off x="-1651000" y="-635000"/>
            <a:ext cx="1651000" cy="635000"/>
          </a:xfrm>
          <a:prstGeom prst="rect">
            <a:avLst/>
          </a:prstGeom>
          <a:noFill/>
        </p:spPr>
        <p:txBody>
          <a:bodyPr vert="horz"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Century Gothic"/>
              <a:ea typeface="Yu Gothic Medium"/>
              <a:cs typeface="+mn-cs"/>
            </a:endParaRPr>
          </a:p>
        </p:txBody>
      </p:sp>
      <p:sp>
        <p:nvSpPr>
          <p:cNvPr id="4" name="テキスト ボックス 3">
            <a:extLst>
              <a:ext uri="{FF2B5EF4-FFF2-40B4-BE49-F238E27FC236}">
                <a16:creationId xmlns:a16="http://schemas.microsoft.com/office/drawing/2014/main" id="{F805829E-D314-4ECE-999A-CDA3A78FCA49}"/>
              </a:ext>
            </a:extLst>
          </p:cNvPr>
          <p:cNvSpPr txBox="1"/>
          <p:nvPr/>
        </p:nvSpPr>
        <p:spPr>
          <a:xfrm>
            <a:off x="336627" y="1600174"/>
            <a:ext cx="5069016" cy="707886"/>
          </a:xfrm>
          <a:prstGeom prst="rect">
            <a:avLst/>
          </a:prstGeom>
          <a:noFill/>
        </p:spPr>
        <p:txBody>
          <a:bodyPr wrap="non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err="1">
                <a:ln>
                  <a:noFill/>
                </a:ln>
                <a:solidFill>
                  <a:prstClr val="white"/>
                </a:solidFill>
                <a:effectLst/>
                <a:uLnTx/>
                <a:uFillTx/>
                <a:latin typeface="Century Gothic"/>
                <a:ea typeface="游ゴシック" panose="020B0400000000000000" pitchFamily="50" charset="-128"/>
                <a:cs typeface="+mn-cs"/>
              </a:rPr>
              <a:t>Yohei</a:t>
            </a:r>
            <a:r>
              <a:rPr kumimoji="1" lang="en-US" altLang="ja-JP" sz="2000" b="0" i="0" u="none" strike="noStrike" kern="1200" cap="none" spc="0" normalizeH="0" baseline="0" noProof="0" dirty="0">
                <a:ln>
                  <a:noFill/>
                </a:ln>
                <a:solidFill>
                  <a:prstClr val="white"/>
                </a:solidFill>
                <a:effectLst/>
                <a:uLnTx/>
                <a:uFillTx/>
                <a:latin typeface="Century Gothic"/>
                <a:ea typeface="游ゴシック" panose="020B0400000000000000" pitchFamily="50" charset="-128"/>
                <a:cs typeface="+mn-cs"/>
              </a:rPr>
              <a:t> MIKI, MM, Toshihiro KAWAGUCHI, </a:t>
            </a:r>
            <a:br>
              <a:rPr kumimoji="1" lang="en-US" altLang="ja-JP" sz="2000" b="0" i="0" u="none" strike="noStrike" kern="1200" cap="none" spc="0" normalizeH="0" baseline="0" noProof="0" dirty="0">
                <a:ln>
                  <a:noFill/>
                </a:ln>
                <a:solidFill>
                  <a:prstClr val="white"/>
                </a:solidFill>
                <a:effectLst/>
                <a:uLnTx/>
                <a:uFillTx/>
                <a:latin typeface="Century Gothic"/>
                <a:ea typeface="游ゴシック" panose="020B0400000000000000" pitchFamily="50" charset="-128"/>
                <a:cs typeface="+mn-cs"/>
              </a:rPr>
            </a:br>
            <a:r>
              <a:rPr kumimoji="1" lang="en-US" altLang="ja-JP" sz="2000" b="0" i="0" u="none" strike="noStrike" kern="1200" cap="none" spc="0" normalizeH="0" baseline="0" noProof="0" dirty="0">
                <a:ln>
                  <a:noFill/>
                </a:ln>
                <a:solidFill>
                  <a:prstClr val="white"/>
                </a:solidFill>
                <a:effectLst/>
                <a:uLnTx/>
                <a:uFillTx/>
                <a:latin typeface="Century Gothic"/>
                <a:ea typeface="游ゴシック" panose="020B0400000000000000" pitchFamily="50" charset="-128"/>
                <a:cs typeface="+mn-cs"/>
              </a:rPr>
              <a:t>Nature Astronomy, 5, 478–484 (2021)</a:t>
            </a:r>
            <a:endParaRPr kumimoji="1" lang="ja-JP" altLang="en-US" sz="2000" b="0" i="0" u="none" strike="noStrike" kern="1200" cap="none" spc="0" normalizeH="0" baseline="0" noProof="0" dirty="0">
              <a:ln>
                <a:noFill/>
              </a:ln>
              <a:solidFill>
                <a:prstClr val="white"/>
              </a:solidFill>
              <a:effectLst/>
              <a:uLnTx/>
              <a:uFillTx/>
              <a:latin typeface="Century Gothic"/>
              <a:ea typeface="Yu Gothic Medium"/>
              <a:cs typeface="+mn-cs"/>
            </a:endParaRPr>
          </a:p>
        </p:txBody>
      </p:sp>
      <p:pic>
        <p:nvPicPr>
          <p:cNvPr id="3" name="図 2">
            <a:extLst>
              <a:ext uri="{FF2B5EF4-FFF2-40B4-BE49-F238E27FC236}">
                <a16:creationId xmlns:a16="http://schemas.microsoft.com/office/drawing/2014/main" id="{68FF1B07-37B6-4E96-8335-547816EE7235}"/>
              </a:ext>
            </a:extLst>
          </p:cNvPr>
          <p:cNvPicPr>
            <a:picLocks noChangeAspect="1"/>
          </p:cNvPicPr>
          <p:nvPr/>
        </p:nvPicPr>
        <p:blipFill>
          <a:blip r:embed="rId4"/>
          <a:stretch>
            <a:fillRect/>
          </a:stretch>
        </p:blipFill>
        <p:spPr>
          <a:xfrm>
            <a:off x="10953457" y="242059"/>
            <a:ext cx="1057165" cy="1086945"/>
          </a:xfrm>
          <a:prstGeom prst="rect">
            <a:avLst/>
          </a:prstGeom>
          <a:ln w="25400">
            <a:noFill/>
          </a:ln>
          <a:effectLst>
            <a:softEdge rad="63500"/>
          </a:effectLst>
        </p:spPr>
      </p:pic>
      <p:sp>
        <p:nvSpPr>
          <p:cNvPr id="5" name="正方形/長方形 4">
            <a:extLst>
              <a:ext uri="{FF2B5EF4-FFF2-40B4-BE49-F238E27FC236}">
                <a16:creationId xmlns:a16="http://schemas.microsoft.com/office/drawing/2014/main" id="{C0B3F901-F689-404A-BEEC-C7557E16579C}"/>
              </a:ext>
            </a:extLst>
          </p:cNvPr>
          <p:cNvSpPr/>
          <p:nvPr/>
        </p:nvSpPr>
        <p:spPr>
          <a:xfrm>
            <a:off x="10922430" y="1263287"/>
            <a:ext cx="1119217" cy="307777"/>
          </a:xfrm>
          <a:prstGeom prst="rect">
            <a:avLst/>
          </a:prstGeom>
        </p:spPr>
        <p:txBody>
          <a:bodyPr wrap="none">
            <a:spAutoFit/>
          </a:bodyPr>
          <a:lstStyle/>
          <a:p>
            <a:r>
              <a:rPr lang="en-US" altLang="ja-JP" sz="1400" dirty="0" err="1">
                <a:solidFill>
                  <a:schemeClr val="bg1"/>
                </a:solidFill>
              </a:rPr>
              <a:t>Yohei</a:t>
            </a:r>
            <a:r>
              <a:rPr lang="en-US" altLang="ja-JP" sz="1400" dirty="0">
                <a:solidFill>
                  <a:schemeClr val="bg1"/>
                </a:solidFill>
              </a:rPr>
              <a:t> MIKI </a:t>
            </a:r>
            <a:endParaRPr lang="ja-JP" altLang="en-US" sz="1400" dirty="0">
              <a:solidFill>
                <a:schemeClr val="bg1"/>
              </a:solidFill>
            </a:endParaRPr>
          </a:p>
        </p:txBody>
      </p:sp>
    </p:spTree>
    <p:extLst>
      <p:ext uri="{BB962C8B-B14F-4D97-AF65-F5344CB8AC3E}">
        <p14:creationId xmlns:p14="http://schemas.microsoft.com/office/powerpoint/2010/main" val="1846784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139E1598-0ED1-4D40-9557-741892BD9759}"/>
                  </a:ext>
                </a:extLst>
              </p:cNvPr>
              <p:cNvSpPr>
                <a:spLocks noGrp="1"/>
              </p:cNvSpPr>
              <p:nvPr>
                <p:ph idx="1"/>
              </p:nvPr>
            </p:nvSpPr>
            <p:spPr>
              <a:xfrm>
                <a:off x="5712835" y="2137410"/>
                <a:ext cx="5804361" cy="3898918"/>
              </a:xfrm>
            </p:spPr>
            <p:txBody>
              <a:bodyPr>
                <a:noAutofit/>
              </a:bodyPr>
              <a:lstStyle/>
              <a:p>
                <a:pPr marL="0" indent="0">
                  <a:buNone/>
                </a:pPr>
                <a:r>
                  <a:rPr lang="en-US" altLang="ja-JP" dirty="0"/>
                  <a:t>Theory: NFW profile++</a:t>
                </a:r>
                <a:br>
                  <a:rPr lang="en-US" altLang="ja-JP" dirty="0"/>
                </a:br>
                <a:r>
                  <a:rPr lang="en-US" altLang="ja-JP" sz="1800" dirty="0"/>
                  <a:t> (Navarro, </a:t>
                </a:r>
                <a:r>
                  <a:rPr lang="en-US" altLang="ja-JP" sz="1800" dirty="0" err="1"/>
                  <a:t>Frenk</a:t>
                </a:r>
                <a:r>
                  <a:rPr lang="en-US" altLang="ja-JP" sz="1800" dirty="0"/>
                  <a:t>, White, 1996, 1997)</a:t>
                </a:r>
              </a:p>
              <a:p>
                <a:pPr marL="0" indent="0">
                  <a:buNone/>
                </a:pPr>
                <a14:m>
                  <m:oMathPara xmlns:m="http://schemas.openxmlformats.org/officeDocument/2006/math">
                    <m:oMathParaPr>
                      <m:jc m:val="center"/>
                    </m:oMathParaPr>
                    <m:oMath xmlns:m="http://schemas.openxmlformats.org/officeDocument/2006/math">
                      <m:r>
                        <a:rPr lang="en-US" altLang="ja-JP" i="1">
                          <a:solidFill>
                            <a:schemeClr val="tx1"/>
                          </a:solidFill>
                          <a:effectLst>
                            <a:glow>
                              <a:schemeClr val="tx1">
                                <a:lumMod val="65000"/>
                                <a:lumOff val="35000"/>
                                <a:alpha val="10000"/>
                              </a:schemeClr>
                            </a:glow>
                          </a:effectLst>
                          <a:latin typeface="Cambria Math" panose="02040503050406030204" pitchFamily="18" charset="0"/>
                        </a:rPr>
                        <m:t>𝜌</m:t>
                      </m:r>
                      <m:d>
                        <m:d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dPr>
                        <m:e>
                          <m:r>
                            <a:rPr lang="en-US" altLang="ja-JP" i="1">
                              <a:solidFill>
                                <a:schemeClr val="tx1"/>
                              </a:solidFill>
                              <a:effectLst>
                                <a:glow>
                                  <a:schemeClr val="tx1">
                                    <a:lumMod val="65000"/>
                                    <a:lumOff val="35000"/>
                                    <a:alpha val="10000"/>
                                  </a:schemeClr>
                                </a:glow>
                              </a:effectLst>
                              <a:latin typeface="Cambria Math" panose="02040503050406030204" pitchFamily="18" charset="0"/>
                            </a:rPr>
                            <m:t>𝑟</m:t>
                          </m:r>
                        </m:e>
                      </m:d>
                      <m:r>
                        <a:rPr lang="en-US" altLang="ja-JP" i="1">
                          <a:solidFill>
                            <a:schemeClr val="tx1"/>
                          </a:solidFill>
                          <a:effectLst>
                            <a:glow>
                              <a:schemeClr val="tx1">
                                <a:lumMod val="65000"/>
                                <a:lumOff val="35000"/>
                                <a:alpha val="10000"/>
                              </a:schemeClr>
                            </a:glow>
                          </a:effectLst>
                          <a:latin typeface="Cambria Math" panose="02040503050406030204" pitchFamily="18" charset="0"/>
                        </a:rPr>
                        <m:t>=</m:t>
                      </m:r>
                      <m:f>
                        <m:f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fPr>
                        <m:num>
                          <m:sSub>
                            <m:sSub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𝜌</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𝑠</m:t>
                              </m:r>
                            </m:sub>
                          </m:s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 </m:t>
                          </m:r>
                          <m:sSubSup>
                            <m:sSubSup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sSubSupPr>
                            <m:e>
                              <m:r>
                                <a:rPr lang="en-US" altLang="ja-JP" i="1">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𝑠</m:t>
                              </m:r>
                            </m:sub>
                            <m:sup>
                              <m:r>
                                <a:rPr lang="en-US" altLang="ja-JP" i="1">
                                  <a:solidFill>
                                    <a:schemeClr val="tx1"/>
                                  </a:solidFill>
                                  <a:effectLst>
                                    <a:glow>
                                      <a:schemeClr val="tx1">
                                        <a:lumMod val="65000"/>
                                        <a:lumOff val="35000"/>
                                        <a:alpha val="10000"/>
                                      </a:schemeClr>
                                    </a:glow>
                                  </a:effectLst>
                                  <a:latin typeface="Cambria Math" panose="02040503050406030204" pitchFamily="18" charset="0"/>
                                </a:rPr>
                                <m:t>3</m:t>
                              </m:r>
                            </m:sup>
                          </m:sSubSup>
                        </m:num>
                        <m:den>
                          <m:r>
                            <a:rPr lang="en-US" altLang="ja-JP" i="1">
                              <a:solidFill>
                                <a:schemeClr val="tx1"/>
                              </a:solidFill>
                              <a:effectLst>
                                <a:glow>
                                  <a:schemeClr val="tx1">
                                    <a:lumMod val="65000"/>
                                    <a:lumOff val="35000"/>
                                    <a:alpha val="10000"/>
                                  </a:schemeClr>
                                </a:glow>
                              </a:effectLst>
                              <a:latin typeface="Cambria Math" panose="02040503050406030204" pitchFamily="18" charset="0"/>
                            </a:rPr>
                            <m:t>𝑟</m:t>
                          </m:r>
                          <m:sSup>
                            <m:sSup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pPr>
                            <m:e>
                              <m:d>
                                <m:d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d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sSub>
                                    <m:sSub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𝑠</m:t>
                                      </m:r>
                                    </m:sub>
                                  </m:sSub>
                                </m:e>
                              </m:d>
                            </m:e>
                            <m: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2</m:t>
                              </m:r>
                            </m:sup>
                          </m:sSup>
                        </m:den>
                      </m:f>
                    </m:oMath>
                  </m:oMathPara>
                </a14:m>
                <a:endParaRPr lang="en-US" altLang="ja-JP" dirty="0">
                  <a:solidFill>
                    <a:schemeClr val="tx1"/>
                  </a:solidFill>
                  <a:effectLst>
                    <a:glow>
                      <a:schemeClr val="tx1">
                        <a:lumMod val="65000"/>
                        <a:lumOff val="35000"/>
                        <a:alpha val="10000"/>
                      </a:schemeClr>
                    </a:glow>
                  </a:effectLst>
                  <a:latin typeface="Cambria Math" panose="02040503050406030204" pitchFamily="18" charset="0"/>
                </a:endParaRPr>
              </a:p>
              <a:p>
                <a:pPr marL="0" indent="0">
                  <a:buNone/>
                </a:pPr>
                <a:r>
                  <a:rPr lang="en-US" altLang="ja-JP" dirty="0"/>
                  <a:t>Observation: core profile</a:t>
                </a:r>
                <a:br>
                  <a:rPr lang="en-US" altLang="ja-JP" b="0" i="1" dirty="0">
                    <a:solidFill>
                      <a:schemeClr val="tx1"/>
                    </a:solidFill>
                    <a:effectLst>
                      <a:glow>
                        <a:schemeClr val="tx1">
                          <a:lumMod val="65000"/>
                          <a:lumOff val="35000"/>
                          <a:alpha val="10000"/>
                        </a:schemeClr>
                      </a:glow>
                    </a:effectLst>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𝜌</m:t>
                      </m:r>
                      <m:d>
                        <m:d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d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d>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f>
                        <m:f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fPr>
                        <m:num>
                          <m:sSub>
                            <m:sSub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𝜌</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𝐵</m:t>
                              </m:r>
                            </m:sub>
                          </m:sSub>
                          <m:sSubSup>
                            <m:sSubSup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Sup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𝐵</m:t>
                              </m:r>
                            </m:sub>
                            <m: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3</m:t>
                              </m:r>
                            </m:sup>
                          </m:sSubSup>
                        </m:num>
                        <m:den>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sSub>
                            <m:sSub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𝐵</m:t>
                              </m:r>
                            </m:sub>
                          </m:s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sSup>
                            <m:sSup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p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2</m:t>
                              </m:r>
                            </m:sup>
                          </m:s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sSubSup>
                            <m:sSubSupPr>
                              <m:ctrlP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ctrlPr>
                            </m:sSubSupPr>
                            <m:e>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𝐵</m:t>
                              </m:r>
                            </m:sub>
                            <m: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2</m:t>
                              </m:r>
                            </m:sup>
                          </m:sSubSup>
                          <m:r>
                            <a:rPr lang="en-US" altLang="ja-JP" b="0" i="1" smtClean="0">
                              <a:solidFill>
                                <a:schemeClr val="tx1"/>
                              </a:solidFill>
                              <a:effectLst>
                                <a:glow>
                                  <a:schemeClr val="tx1">
                                    <a:lumMod val="65000"/>
                                    <a:lumOff val="35000"/>
                                    <a:alpha val="10000"/>
                                  </a:schemeClr>
                                </a:glow>
                              </a:effectLst>
                              <a:latin typeface="Cambria Math" panose="02040503050406030204" pitchFamily="18" charset="0"/>
                            </a:rPr>
                            <m:t>)</m:t>
                          </m:r>
                        </m:den>
                      </m:f>
                    </m:oMath>
                  </m:oMathPara>
                </a14:m>
                <a:br>
                  <a:rPr lang="en-US" altLang="ja-JP" dirty="0">
                    <a:solidFill>
                      <a:schemeClr val="tx1"/>
                    </a:solidFill>
                    <a:effectLst>
                      <a:glow>
                        <a:schemeClr val="tx1">
                          <a:lumMod val="65000"/>
                          <a:lumOff val="35000"/>
                          <a:alpha val="10000"/>
                        </a:schemeClr>
                      </a:glow>
                    </a:effectLst>
                    <a:latin typeface="Cambria Math" panose="02040503050406030204" pitchFamily="18" charset="0"/>
                  </a:rPr>
                </a:br>
                <a:endParaRPr lang="en-US" altLang="ja-JP" dirty="0">
                  <a:solidFill>
                    <a:schemeClr val="tx1"/>
                  </a:solidFill>
                  <a:effectLst>
                    <a:glow>
                      <a:schemeClr val="tx1">
                        <a:lumMod val="65000"/>
                        <a:lumOff val="35000"/>
                        <a:alpha val="10000"/>
                      </a:schemeClr>
                    </a:glow>
                  </a:effectLst>
                  <a:latin typeface="Cambria Math" panose="02040503050406030204" pitchFamily="18" charset="0"/>
                </a:endParaRPr>
              </a:p>
              <a:p>
                <a:pPr marL="0" indent="0">
                  <a:buNone/>
                </a:pPr>
                <a:r>
                  <a:rPr lang="en-US" altLang="ja-JP" dirty="0"/>
                  <a:t>Scaling Relation: Burkert (1995)</a:t>
                </a:r>
                <a:br>
                  <a:rPr lang="en-US" altLang="ja-JP" dirty="0"/>
                </a:br>
                <a:br>
                  <a:rPr lang="en-US" altLang="ja-JP" i="1" dirty="0">
                    <a:solidFill>
                      <a:schemeClr val="tx1"/>
                    </a:solidFill>
                    <a:effectLst>
                      <a:glow>
                        <a:schemeClr val="tx1">
                          <a:lumMod val="65000"/>
                          <a:lumOff val="35000"/>
                          <a:alpha val="10000"/>
                        </a:schemeClr>
                      </a:glow>
                    </a:effectLst>
                    <a:latin typeface="Cambria Math" panose="02040503050406030204" pitchFamily="18" charset="0"/>
                  </a:rPr>
                </a:br>
                <a14:m>
                  <m:oMathPara xmlns:m="http://schemas.openxmlformats.org/officeDocument/2006/math">
                    <m:oMathParaPr>
                      <m:jc m:val="center"/>
                    </m:oMathParaPr>
                    <m:oMath xmlns:m="http://schemas.openxmlformats.org/officeDocument/2006/math">
                      <m:sSub>
                        <m:sSubPr>
                          <m:ctrlPr>
                            <a:rPr lang="en-US" altLang="ja-JP" i="1" smtClean="0">
                              <a:solidFill>
                                <a:schemeClr val="tx1"/>
                              </a:solidFill>
                              <a:effectLst>
                                <a:glow>
                                  <a:schemeClr val="tx1">
                                    <a:lumMod val="65000"/>
                                    <a:lumOff val="35000"/>
                                    <a:alpha val="10000"/>
                                  </a:schemeClr>
                                </a:glow>
                              </a:effectLst>
                              <a:latin typeface="Cambria Math" panose="02040503050406030204" pitchFamily="18" charset="0"/>
                            </a:rPr>
                          </m:ctrlPr>
                        </m:sSubPr>
                        <m:e>
                          <m:r>
                            <a:rPr lang="ja-JP" altLang="en-US" i="1">
                              <a:solidFill>
                                <a:schemeClr val="tx1"/>
                              </a:solidFill>
                              <a:effectLst>
                                <a:glow>
                                  <a:schemeClr val="tx1">
                                    <a:lumMod val="65000"/>
                                    <a:lumOff val="35000"/>
                                    <a:alpha val="10000"/>
                                  </a:schemeClr>
                                </a:glow>
                              </a:effectLst>
                              <a:latin typeface="Cambria Math" panose="02040503050406030204" pitchFamily="18" charset="0"/>
                            </a:rPr>
                            <m:t>𝜌</m:t>
                          </m:r>
                        </m:e>
                        <m:sub>
                          <m:r>
                            <a:rPr lang="en-US" altLang="ja-JP" i="1">
                              <a:solidFill>
                                <a:schemeClr val="tx1"/>
                              </a:solidFill>
                              <a:effectLst>
                                <a:glow>
                                  <a:schemeClr val="tx1">
                                    <a:lumMod val="65000"/>
                                    <a:lumOff val="35000"/>
                                    <a:alpha val="10000"/>
                                  </a:schemeClr>
                                </a:glow>
                              </a:effectLst>
                              <a:latin typeface="Cambria Math" panose="02040503050406030204" pitchFamily="18" charset="0"/>
                            </a:rPr>
                            <m:t>𝐵</m:t>
                          </m:r>
                        </m:sub>
                      </m:sSub>
                      <m:r>
                        <a:rPr lang="en-US" altLang="ja-JP" i="1">
                          <a:solidFill>
                            <a:schemeClr val="tx1"/>
                          </a:solidFill>
                          <a:effectLst>
                            <a:glow>
                              <a:schemeClr val="tx1">
                                <a:lumMod val="65000"/>
                                <a:lumOff val="35000"/>
                                <a:alpha val="10000"/>
                              </a:schemeClr>
                            </a:glow>
                          </a:effectLst>
                          <a:latin typeface="Cambria Math" panose="02040503050406030204" pitchFamily="18" charset="0"/>
                        </a:rPr>
                        <m:t>=1.5</m:t>
                      </m:r>
                      <m:r>
                        <a:rPr lang="en-US" altLang="ja-JP" i="1">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t>×</m:t>
                      </m:r>
                      <m:sSup>
                        <m:sSupPr>
                          <m:ctrlPr>
                            <a:rPr lang="en-US" altLang="ja-JP" i="1">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ctrlPr>
                        </m:sSupPr>
                        <m:e>
                          <m:r>
                            <a:rPr lang="en-US" altLang="ja-JP" i="1">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t>10</m:t>
                          </m:r>
                        </m:e>
                        <m:sup>
                          <m:r>
                            <a:rPr lang="en-US" altLang="ja-JP" i="1">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t>−24</m:t>
                          </m:r>
                        </m:sup>
                      </m:sSup>
                      <m:sSup>
                        <m:sSup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sSupPr>
                        <m:e>
                          <m:d>
                            <m:d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dPr>
                            <m:e>
                              <m:f>
                                <m:f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fPr>
                                <m:num>
                                  <m:sSub>
                                    <m:sSub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sSubPr>
                                    <m:e>
                                      <m:r>
                                        <a:rPr lang="en-US" altLang="ja-JP" i="1">
                                          <a:solidFill>
                                            <a:schemeClr val="tx1"/>
                                          </a:solidFill>
                                          <a:effectLst>
                                            <a:glow>
                                              <a:schemeClr val="tx1">
                                                <a:lumMod val="65000"/>
                                                <a:lumOff val="35000"/>
                                                <a:alpha val="10000"/>
                                              </a:schemeClr>
                                            </a:glow>
                                          </a:effectLst>
                                          <a:latin typeface="Cambria Math" panose="02040503050406030204" pitchFamily="18" charset="0"/>
                                        </a:rPr>
                                        <m:t>𝑟</m:t>
                                      </m:r>
                                    </m:e>
                                    <m:sub>
                                      <m:r>
                                        <a:rPr lang="en-US" altLang="ja-JP" i="1">
                                          <a:solidFill>
                                            <a:schemeClr val="tx1"/>
                                          </a:solidFill>
                                          <a:effectLst>
                                            <a:glow>
                                              <a:schemeClr val="tx1">
                                                <a:lumMod val="65000"/>
                                                <a:lumOff val="35000"/>
                                                <a:alpha val="10000"/>
                                              </a:schemeClr>
                                            </a:glow>
                                          </a:effectLst>
                                          <a:latin typeface="Cambria Math" panose="02040503050406030204" pitchFamily="18" charset="0"/>
                                        </a:rPr>
                                        <m:t>𝐵</m:t>
                                      </m:r>
                                    </m:sub>
                                  </m:sSub>
                                </m:num>
                                <m:den>
                                  <m:r>
                                    <a:rPr lang="en-US" altLang="ja-JP">
                                      <a:solidFill>
                                        <a:schemeClr val="tx1"/>
                                      </a:solidFill>
                                      <a:effectLst>
                                        <a:glow>
                                          <a:schemeClr val="tx1">
                                            <a:lumMod val="65000"/>
                                            <a:lumOff val="35000"/>
                                            <a:alpha val="10000"/>
                                          </a:schemeClr>
                                        </a:glow>
                                      </a:effectLst>
                                      <a:latin typeface="Cambria Math" panose="02040503050406030204" pitchFamily="18" charset="0"/>
                                    </a:rPr>
                                    <m:t>3.1 </m:t>
                                  </m:r>
                                  <m:r>
                                    <m:rPr>
                                      <m:sty m:val="p"/>
                                    </m:rPr>
                                    <a:rPr lang="en-US" altLang="ja-JP">
                                      <a:solidFill>
                                        <a:schemeClr val="tx1"/>
                                      </a:solidFill>
                                      <a:effectLst>
                                        <a:glow>
                                          <a:schemeClr val="tx1">
                                            <a:lumMod val="65000"/>
                                            <a:lumOff val="35000"/>
                                            <a:alpha val="10000"/>
                                          </a:schemeClr>
                                        </a:glow>
                                      </a:effectLst>
                                      <a:latin typeface="Cambria Math" panose="02040503050406030204" pitchFamily="18" charset="0"/>
                                    </a:rPr>
                                    <m:t>kpc</m:t>
                                  </m:r>
                                </m:den>
                              </m:f>
                            </m:e>
                          </m:d>
                        </m:e>
                        <m:sup>
                          <m:r>
                            <a:rPr lang="en-US" altLang="ja-JP" i="1">
                              <a:solidFill>
                                <a:schemeClr val="tx1"/>
                              </a:solidFill>
                              <a:effectLst>
                                <a:glow>
                                  <a:schemeClr val="tx1">
                                    <a:lumMod val="65000"/>
                                    <a:lumOff val="35000"/>
                                    <a:alpha val="10000"/>
                                  </a:schemeClr>
                                </a:glow>
                              </a:effectLst>
                              <a:latin typeface="Cambria Math" panose="02040503050406030204" pitchFamily="18" charset="0"/>
                            </a:rPr>
                            <m:t>−</m:t>
                          </m:r>
                          <m:f>
                            <m:fPr>
                              <m:ctrlPr>
                                <a:rPr lang="en-US" altLang="ja-JP" i="1">
                                  <a:solidFill>
                                    <a:schemeClr val="tx1"/>
                                  </a:solidFill>
                                  <a:effectLst>
                                    <a:glow>
                                      <a:schemeClr val="tx1">
                                        <a:lumMod val="65000"/>
                                        <a:lumOff val="35000"/>
                                        <a:alpha val="10000"/>
                                      </a:schemeClr>
                                    </a:glow>
                                  </a:effectLst>
                                  <a:latin typeface="Cambria Math" panose="02040503050406030204" pitchFamily="18" charset="0"/>
                                </a:rPr>
                              </m:ctrlPr>
                            </m:fPr>
                            <m:num>
                              <m:r>
                                <a:rPr lang="en-US" altLang="ja-JP" i="1">
                                  <a:solidFill>
                                    <a:schemeClr val="tx1"/>
                                  </a:solidFill>
                                  <a:effectLst>
                                    <a:glow>
                                      <a:schemeClr val="tx1">
                                        <a:lumMod val="65000"/>
                                        <a:lumOff val="35000"/>
                                        <a:alpha val="10000"/>
                                      </a:schemeClr>
                                    </a:glow>
                                  </a:effectLst>
                                  <a:latin typeface="Cambria Math" panose="02040503050406030204" pitchFamily="18" charset="0"/>
                                </a:rPr>
                                <m:t>2</m:t>
                              </m:r>
                            </m:num>
                            <m:den>
                              <m:r>
                                <a:rPr lang="en-US" altLang="ja-JP" i="1">
                                  <a:solidFill>
                                    <a:schemeClr val="tx1"/>
                                  </a:solidFill>
                                  <a:effectLst>
                                    <a:glow>
                                      <a:schemeClr val="tx1">
                                        <a:lumMod val="65000"/>
                                        <a:lumOff val="35000"/>
                                        <a:alpha val="10000"/>
                                      </a:schemeClr>
                                    </a:glow>
                                  </a:effectLst>
                                  <a:latin typeface="Cambria Math" panose="02040503050406030204" pitchFamily="18" charset="0"/>
                                </a:rPr>
                                <m:t>3</m:t>
                              </m:r>
                            </m:den>
                          </m:f>
                        </m:sup>
                      </m:sSup>
                      <m:r>
                        <m:rPr>
                          <m:sty m:val="p"/>
                        </m:rPr>
                        <a:rPr lang="en-US" altLang="ja-JP">
                          <a:solidFill>
                            <a:schemeClr val="tx1"/>
                          </a:solidFill>
                          <a:effectLst>
                            <a:glow>
                              <a:schemeClr val="tx1">
                                <a:lumMod val="65000"/>
                                <a:lumOff val="35000"/>
                                <a:alpha val="10000"/>
                              </a:schemeClr>
                            </a:glow>
                          </a:effectLst>
                          <a:latin typeface="Cambria Math" panose="02040503050406030204" pitchFamily="18" charset="0"/>
                        </a:rPr>
                        <m:t>g</m:t>
                      </m:r>
                      <m:r>
                        <a:rPr lang="en-US" altLang="ja-JP" i="1">
                          <a:solidFill>
                            <a:schemeClr val="tx1"/>
                          </a:solidFill>
                          <a:effectLst>
                            <a:glow>
                              <a:schemeClr val="tx1">
                                <a:lumMod val="65000"/>
                                <a:lumOff val="35000"/>
                                <a:alpha val="10000"/>
                              </a:schemeClr>
                            </a:glow>
                          </a:effectLst>
                          <a:latin typeface="Cambria Math" panose="02040503050406030204" pitchFamily="18" charset="0"/>
                        </a:rPr>
                        <m:t> </m:t>
                      </m:r>
                      <m:sSup>
                        <m:sSupPr>
                          <m:ctrlPr>
                            <a:rPr lang="en-US" altLang="ja-JP" i="1">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ctrlPr>
                        </m:sSupPr>
                        <m:e>
                          <m:r>
                            <m:rPr>
                              <m:sty m:val="p"/>
                            </m:rPr>
                            <a:rPr lang="en-US" altLang="ja-JP">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t>cm</m:t>
                          </m:r>
                        </m:e>
                        <m:sup>
                          <m:r>
                            <a:rPr lang="en-US" altLang="ja-JP">
                              <a:solidFill>
                                <a:schemeClr val="tx1"/>
                              </a:solidFill>
                              <a:effectLst>
                                <a:glow>
                                  <a:schemeClr val="tx1">
                                    <a:lumMod val="65000"/>
                                    <a:lumOff val="35000"/>
                                    <a:alpha val="10000"/>
                                  </a:schemeClr>
                                </a:glow>
                              </a:effectLst>
                              <a:latin typeface="Cambria Math" panose="02040503050406030204" pitchFamily="18" charset="0"/>
                              <a:ea typeface="Cambria Math" panose="02040503050406030204" pitchFamily="18" charset="0"/>
                            </a:rPr>
                            <m:t>−3</m:t>
                          </m:r>
                        </m:sup>
                      </m:sSup>
                    </m:oMath>
                  </m:oMathPara>
                </a14:m>
                <a:endParaRPr lang="ja-JP" altLang="en-US" dirty="0">
                  <a:solidFill>
                    <a:schemeClr val="tx1"/>
                  </a:solidFill>
                </a:endParaRPr>
              </a:p>
              <a:p>
                <a:endParaRPr kumimoji="1" lang="ja-JP" altLang="en-US" dirty="0"/>
              </a:p>
            </p:txBody>
          </p:sp>
        </mc:Choice>
        <mc:Fallback>
          <p:sp>
            <p:nvSpPr>
              <p:cNvPr id="3" name="コンテンツ プレースホルダー 2">
                <a:extLst>
                  <a:ext uri="{FF2B5EF4-FFF2-40B4-BE49-F238E27FC236}">
                    <a16:creationId xmlns:a16="http://schemas.microsoft.com/office/drawing/2014/main" id="{139E1598-0ED1-4D40-9557-741892BD9759}"/>
                  </a:ext>
                </a:extLst>
              </p:cNvPr>
              <p:cNvSpPr>
                <a:spLocks noGrp="1" noRot="1" noChangeAspect="1" noMove="1" noResize="1" noEditPoints="1" noAdjustHandles="1" noChangeArrowheads="1" noChangeShapeType="1" noTextEdit="1"/>
              </p:cNvSpPr>
              <p:nvPr>
                <p:ph idx="1"/>
              </p:nvPr>
            </p:nvSpPr>
            <p:spPr>
              <a:xfrm>
                <a:off x="5712835" y="2137410"/>
                <a:ext cx="5804361" cy="3898918"/>
              </a:xfrm>
              <a:blipFill>
                <a:blip r:embed="rId3"/>
                <a:stretch>
                  <a:fillRect l="-3151" t="-2504"/>
                </a:stretch>
              </a:blipFill>
            </p:spPr>
            <p:txBody>
              <a:bodyPr/>
              <a:lstStyle/>
              <a:p>
                <a:r>
                  <a:rPr lang="ja-JP" altLang="en-US">
                    <a:noFill/>
                  </a:rPr>
                  <a:t> </a:t>
                </a:r>
              </a:p>
            </p:txBody>
          </p:sp>
        </mc:Fallback>
      </mc:AlternateContent>
      <p:sp>
        <p:nvSpPr>
          <p:cNvPr id="2" name="タイトル 1">
            <a:extLst>
              <a:ext uri="{FF2B5EF4-FFF2-40B4-BE49-F238E27FC236}">
                <a16:creationId xmlns:a16="http://schemas.microsoft.com/office/drawing/2014/main" id="{869C8E01-0151-418C-A03F-C9968133611E}"/>
              </a:ext>
            </a:extLst>
          </p:cNvPr>
          <p:cNvSpPr>
            <a:spLocks noGrp="1"/>
          </p:cNvSpPr>
          <p:nvPr>
            <p:ph type="title"/>
          </p:nvPr>
        </p:nvSpPr>
        <p:spPr>
          <a:xfrm>
            <a:off x="1097280" y="286603"/>
            <a:ext cx="10058400" cy="1450757"/>
          </a:xfrm>
        </p:spPr>
        <p:txBody>
          <a:bodyPr>
            <a:normAutofit/>
          </a:bodyPr>
          <a:lstStyle/>
          <a:p>
            <a:r>
              <a:rPr lang="en-US" altLang="ja-JP" sz="2800" dirty="0"/>
              <a:t>Observed Dark Matter Density Profile and Scaling Relation</a:t>
            </a:r>
            <a:endParaRPr kumimoji="1" lang="ja-JP" altLang="en-US" sz="2800" dirty="0"/>
          </a:p>
        </p:txBody>
      </p:sp>
      <p:sp>
        <p:nvSpPr>
          <p:cNvPr id="4" name="日付プレースホルダー 3">
            <a:extLst>
              <a:ext uri="{FF2B5EF4-FFF2-40B4-BE49-F238E27FC236}">
                <a16:creationId xmlns:a16="http://schemas.microsoft.com/office/drawing/2014/main" id="{02C2B840-4BA8-438B-A0CE-E1612AFCFBC0}"/>
              </a:ext>
            </a:extLst>
          </p:cNvPr>
          <p:cNvSpPr>
            <a:spLocks noGrp="1"/>
          </p:cNvSpPr>
          <p:nvPr>
            <p:ph type="dt" sz="half" idx="10"/>
          </p:nvPr>
        </p:nvSpPr>
        <p:spPr>
          <a:xfrm>
            <a:off x="13740155" y="6351411"/>
            <a:ext cx="2472271" cy="365125"/>
          </a:xfrm>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2AD1076F-B28B-4CC1-AD18-16F839505C06}"/>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72807483-38CC-41ED-8F37-57ECC892E673}"/>
              </a:ext>
            </a:extLst>
          </p:cNvPr>
          <p:cNvSpPr>
            <a:spLocks noGrp="1"/>
          </p:cNvSpPr>
          <p:nvPr>
            <p:ph type="sldNum" sz="quarter" idx="12"/>
          </p:nvPr>
        </p:nvSpPr>
        <p:spPr/>
        <p:txBody>
          <a:bodyPr/>
          <a:lstStyle/>
          <a:p>
            <a:fld id="{3C1768A4-1D3E-4B83-AD58-B881850BA828}" type="slidenum">
              <a:rPr kumimoji="1" lang="ja-JP" altLang="en-US" smtClean="0"/>
              <a:pPr/>
              <a:t>2</a:t>
            </a:fld>
            <a:endParaRPr kumimoji="1" lang="ja-JP" altLang="en-US" dirty="0"/>
          </a:p>
        </p:txBody>
      </p:sp>
      <p:grpSp>
        <p:nvGrpSpPr>
          <p:cNvPr id="7" name="グループ化 6">
            <a:extLst>
              <a:ext uri="{FF2B5EF4-FFF2-40B4-BE49-F238E27FC236}">
                <a16:creationId xmlns:a16="http://schemas.microsoft.com/office/drawing/2014/main" id="{CE5C28A4-A1D3-4745-814C-03E7FA2EDF40}"/>
              </a:ext>
            </a:extLst>
          </p:cNvPr>
          <p:cNvGrpSpPr/>
          <p:nvPr/>
        </p:nvGrpSpPr>
        <p:grpSpPr>
          <a:xfrm>
            <a:off x="972589" y="2137410"/>
            <a:ext cx="4259234" cy="3936076"/>
            <a:chOff x="682046" y="1768745"/>
            <a:chExt cx="4086275" cy="3680259"/>
          </a:xfrm>
        </p:grpSpPr>
        <p:pic>
          <p:nvPicPr>
            <p:cNvPr id="8" name="図 7">
              <a:extLst>
                <a:ext uri="{FF2B5EF4-FFF2-40B4-BE49-F238E27FC236}">
                  <a16:creationId xmlns:a16="http://schemas.microsoft.com/office/drawing/2014/main" id="{45AB3301-442E-430E-8C74-94D0D405C992}"/>
                </a:ext>
              </a:extLst>
            </p:cNvPr>
            <p:cNvPicPr>
              <a:picLocks noChangeAspect="1"/>
            </p:cNvPicPr>
            <p:nvPr/>
          </p:nvPicPr>
          <p:blipFill rotWithShape="1">
            <a:blip r:embed="rId4"/>
            <a:srcRect l="7547" b="8464"/>
            <a:stretch/>
          </p:blipFill>
          <p:spPr>
            <a:xfrm>
              <a:off x="1239929" y="1768745"/>
              <a:ext cx="3528392" cy="3269491"/>
            </a:xfrm>
            <a:prstGeom prst="rect">
              <a:avLst/>
            </a:prstGeom>
          </p:spPr>
        </p:pic>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B1013575-7860-4E14-A03A-CB9B1583F9CE}"/>
                    </a:ext>
                  </a:extLst>
                </p:cNvPr>
                <p:cNvSpPr txBox="1"/>
                <p:nvPr/>
              </p:nvSpPr>
              <p:spPr>
                <a:xfrm rot="5400000" flipH="1" flipV="1">
                  <a:off x="-266394" y="3058680"/>
                  <a:ext cx="2463285" cy="566405"/>
                </a:xfrm>
                <a:prstGeom prst="rect">
                  <a:avLst/>
                </a:prstGeom>
                <a:noFill/>
              </p:spPr>
              <p:txBody>
                <a:bodyPr wrap="square" rtlCol="0">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sSubSup>
                          <m:sSubSupPr>
                            <m:ctrlPr>
                              <a:rPr kumimoji="1" lang="en-US" altLang="ja-JP" sz="1662" i="1" smtClean="0">
                                <a:latin typeface="Cambria Math" panose="02040503050406030204" pitchFamily="18" charset="0"/>
                              </a:rPr>
                            </m:ctrlPr>
                          </m:sSubSupPr>
                          <m:e>
                            <m:r>
                              <a:rPr kumimoji="1" lang="en-US" altLang="ja-JP" sz="1662" i="1">
                                <a:latin typeface="Cambria Math" panose="02040503050406030204" pitchFamily="18" charset="0"/>
                              </a:rPr>
                              <m:t>𝑣</m:t>
                            </m:r>
                          </m:e>
                          <m:sub>
                            <m:r>
                              <a:rPr kumimoji="1" lang="en-US" altLang="ja-JP" sz="1662" i="1">
                                <a:latin typeface="Cambria Math" panose="02040503050406030204" pitchFamily="18" charset="0"/>
                              </a:rPr>
                              <m:t>𝜙</m:t>
                            </m:r>
                          </m:sub>
                          <m:sup>
                            <m:r>
                              <a:rPr kumimoji="1" lang="en-US" altLang="ja-JP" sz="1662" i="1">
                                <a:latin typeface="Cambria Math" panose="02040503050406030204" pitchFamily="18" charset="0"/>
                              </a:rPr>
                              <m:t>1.5</m:t>
                            </m:r>
                          </m:sup>
                        </m:sSubSup>
                        <m:sSub>
                          <m:sSubPr>
                            <m:ctrlPr>
                              <a:rPr kumimoji="1" lang="en-US" altLang="ja-JP" sz="1662" i="1">
                                <a:latin typeface="Cambria Math" panose="02040503050406030204" pitchFamily="18" charset="0"/>
                              </a:rPr>
                            </m:ctrlPr>
                          </m:sSubPr>
                          <m:e>
                            <m:r>
                              <a:rPr kumimoji="1" lang="en-US" altLang="ja-JP" sz="1662" i="1">
                                <a:latin typeface="Cambria Math" panose="02040503050406030204" pitchFamily="18" charset="0"/>
                              </a:rPr>
                              <m:t>𝑟</m:t>
                            </m:r>
                          </m:e>
                          <m:sub>
                            <m:r>
                              <a:rPr kumimoji="1" lang="en-US" altLang="ja-JP" sz="1662" i="1">
                                <a:latin typeface="Cambria Math" panose="02040503050406030204" pitchFamily="18" charset="0"/>
                              </a:rPr>
                              <m:t>𝐵</m:t>
                            </m:r>
                          </m:sub>
                        </m:sSub>
                        <m:r>
                          <a:rPr kumimoji="1" lang="en-US" altLang="ja-JP" sz="1662" b="0" i="1" smtClean="0">
                            <a:latin typeface="Cambria Math" panose="02040503050406030204" pitchFamily="18" charset="0"/>
                          </a:rPr>
                          <m:t> </m:t>
                        </m:r>
                        <m:r>
                          <a:rPr kumimoji="1" lang="en-US" altLang="ja-JP" sz="1662" i="1">
                            <a:latin typeface="Cambria Math" panose="02040503050406030204" pitchFamily="18" charset="0"/>
                          </a:rPr>
                          <m:t>[</m:t>
                        </m:r>
                        <m:sSup>
                          <m:sSupPr>
                            <m:ctrlPr>
                              <a:rPr kumimoji="1" lang="en-US" altLang="ja-JP" sz="1662" i="1">
                                <a:latin typeface="Cambria Math" panose="02040503050406030204" pitchFamily="18" charset="0"/>
                                <a:ea typeface="Cambria Math" panose="02040503050406030204" pitchFamily="18" charset="0"/>
                              </a:rPr>
                            </m:ctrlPr>
                          </m:sSupPr>
                          <m:e>
                            <m:d>
                              <m:dPr>
                                <m:ctrlPr>
                                  <a:rPr kumimoji="1" lang="en-US" altLang="ja-JP" sz="1662" i="1">
                                    <a:latin typeface="Cambria Math" panose="02040503050406030204" pitchFamily="18" charset="0"/>
                                  </a:rPr>
                                </m:ctrlPr>
                              </m:dPr>
                              <m:e>
                                <m:r>
                                  <m:rPr>
                                    <m:sty m:val="p"/>
                                  </m:rPr>
                                  <a:rPr kumimoji="1" lang="en-US" altLang="ja-JP" sz="1662">
                                    <a:latin typeface="Cambria Math" panose="02040503050406030204" pitchFamily="18" charset="0"/>
                                  </a:rPr>
                                  <m:t>km</m:t>
                                </m:r>
                                <m:r>
                                  <a:rPr kumimoji="1" lang="en-US" altLang="ja-JP" sz="1662">
                                    <a:latin typeface="Cambria Math" panose="02040503050406030204" pitchFamily="18" charset="0"/>
                                    <a:ea typeface="Cambria Math" panose="02040503050406030204" pitchFamily="18" charset="0"/>
                                  </a:rPr>
                                  <m:t>∙</m:t>
                                </m:r>
                                <m:sSup>
                                  <m:sSupPr>
                                    <m:ctrlPr>
                                      <a:rPr kumimoji="1" lang="en-US" altLang="ja-JP" sz="1662" i="1">
                                        <a:latin typeface="Cambria Math" panose="02040503050406030204" pitchFamily="18" charset="0"/>
                                        <a:ea typeface="Cambria Math" panose="02040503050406030204" pitchFamily="18" charset="0"/>
                                      </a:rPr>
                                    </m:ctrlPr>
                                  </m:sSupPr>
                                  <m:e>
                                    <m:r>
                                      <m:rPr>
                                        <m:sty m:val="p"/>
                                      </m:rPr>
                                      <a:rPr kumimoji="1" lang="en-US" altLang="ja-JP" sz="1662">
                                        <a:latin typeface="Cambria Math" panose="02040503050406030204" pitchFamily="18" charset="0"/>
                                        <a:ea typeface="Cambria Math" panose="02040503050406030204" pitchFamily="18" charset="0"/>
                                      </a:rPr>
                                      <m:t>s</m:t>
                                    </m:r>
                                  </m:e>
                                  <m:sup>
                                    <m:r>
                                      <a:rPr kumimoji="1" lang="en-US" altLang="ja-JP" sz="1662">
                                        <a:latin typeface="Cambria Math" panose="02040503050406030204" pitchFamily="18" charset="0"/>
                                        <a:ea typeface="Cambria Math" panose="02040503050406030204" pitchFamily="18" charset="0"/>
                                      </a:rPr>
                                      <m:t>−1</m:t>
                                    </m:r>
                                  </m:sup>
                                </m:sSup>
                              </m:e>
                            </m:d>
                          </m:e>
                          <m:sup>
                            <m:r>
                              <a:rPr kumimoji="1" lang="en-US" altLang="ja-JP" sz="1662" i="1">
                                <a:latin typeface="Cambria Math" panose="02040503050406030204" pitchFamily="18" charset="0"/>
                                <a:ea typeface="Cambria Math" panose="02040503050406030204" pitchFamily="18" charset="0"/>
                              </a:rPr>
                              <m:t>1.5</m:t>
                            </m:r>
                          </m:sup>
                        </m:sSup>
                        <m:r>
                          <a:rPr kumimoji="1" lang="en-US" altLang="ja-JP" sz="1662" i="1">
                            <a:latin typeface="Cambria Math" panose="02040503050406030204" pitchFamily="18" charset="0"/>
                          </a:rPr>
                          <m:t>]</m:t>
                        </m:r>
                      </m:oMath>
                    </m:oMathPara>
                  </a14:m>
                  <a:endParaRPr kumimoji="1" lang="ja-JP" altLang="en-US" sz="1662" dirty="0"/>
                </a:p>
              </p:txBody>
            </p:sp>
          </mc:Choice>
          <mc:Fallback xmlns="">
            <p:sp>
              <p:nvSpPr>
                <p:cNvPr id="9" name="テキスト ボックス 8">
                  <a:extLst>
                    <a:ext uri="{FF2B5EF4-FFF2-40B4-BE49-F238E27FC236}">
                      <a16:creationId xmlns:a16="http://schemas.microsoft.com/office/drawing/2014/main" id="{B1013575-7860-4E14-A03A-CB9B1583F9CE}"/>
                    </a:ext>
                  </a:extLst>
                </p:cNvPr>
                <p:cNvSpPr txBox="1">
                  <a:spLocks noRot="1" noChangeAspect="1" noMove="1" noResize="1" noEditPoints="1" noAdjustHandles="1" noChangeArrowheads="1" noChangeShapeType="1" noTextEdit="1"/>
                </p:cNvSpPr>
                <p:nvPr/>
              </p:nvSpPr>
              <p:spPr>
                <a:xfrm rot="5400000" flipH="1" flipV="1">
                  <a:off x="-266394" y="3058680"/>
                  <a:ext cx="2463285" cy="566405"/>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D70F6A4D-A4FC-489F-A7AB-53AA818AA010}"/>
                    </a:ext>
                  </a:extLst>
                </p:cNvPr>
                <p:cNvSpPr txBox="1"/>
                <p:nvPr/>
              </p:nvSpPr>
              <p:spPr>
                <a:xfrm>
                  <a:off x="2644742" y="4961023"/>
                  <a:ext cx="1029310" cy="487981"/>
                </a:xfrm>
                <a:prstGeom prst="rect">
                  <a:avLst/>
                </a:prstGeom>
                <a:noFill/>
              </p:spPr>
              <p:txBody>
                <a:bodyPr wrap="none" rtlCol="0">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sSub>
                          <m:sSubPr>
                            <m:ctrlPr>
                              <a:rPr kumimoji="1" lang="en-US" altLang="ja-JP" sz="1662" i="1">
                                <a:latin typeface="Cambria Math" panose="02040503050406030204" pitchFamily="18" charset="0"/>
                              </a:rPr>
                            </m:ctrlPr>
                          </m:sSubPr>
                          <m:e>
                            <m:r>
                              <a:rPr kumimoji="1" lang="en-US" altLang="ja-JP" sz="1662" i="1">
                                <a:latin typeface="Cambria Math" panose="02040503050406030204" pitchFamily="18" charset="0"/>
                              </a:rPr>
                              <m:t>𝑟</m:t>
                            </m:r>
                          </m:e>
                          <m:sub>
                            <m:r>
                              <a:rPr kumimoji="1" lang="en-US" altLang="ja-JP" sz="1662" i="1">
                                <a:latin typeface="Cambria Math" panose="02040503050406030204" pitchFamily="18" charset="0"/>
                              </a:rPr>
                              <m:t>𝐵</m:t>
                            </m:r>
                          </m:sub>
                        </m:sSub>
                        <m:r>
                          <a:rPr kumimoji="1" lang="en-US" altLang="ja-JP" sz="1662" i="1">
                            <a:latin typeface="Cambria Math" panose="02040503050406030204" pitchFamily="18" charset="0"/>
                          </a:rPr>
                          <m:t> [</m:t>
                        </m:r>
                        <m:r>
                          <m:rPr>
                            <m:sty m:val="p"/>
                          </m:rPr>
                          <a:rPr kumimoji="1" lang="en-US" altLang="ja-JP" sz="1662">
                            <a:latin typeface="Cambria Math" panose="02040503050406030204" pitchFamily="18" charset="0"/>
                          </a:rPr>
                          <m:t>kpc</m:t>
                        </m:r>
                        <m:r>
                          <a:rPr kumimoji="1" lang="en-US" altLang="ja-JP" sz="1662" i="1">
                            <a:latin typeface="Cambria Math" panose="02040503050406030204" pitchFamily="18" charset="0"/>
                          </a:rPr>
                          <m:t>]</m:t>
                        </m:r>
                      </m:oMath>
                    </m:oMathPara>
                  </a14:m>
                  <a:endParaRPr kumimoji="1" lang="ja-JP" altLang="en-US" sz="1662" dirty="0"/>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2644742" y="4961023"/>
                  <a:ext cx="1029310" cy="487981"/>
                </a:xfrm>
                <a:prstGeom prst="rect">
                  <a:avLst/>
                </a:prstGeom>
                <a:blipFill>
                  <a:blip r:embed="rId6"/>
                  <a:stretch>
                    <a:fillRect b="-4054"/>
                  </a:stretch>
                </a:blipFill>
              </p:spPr>
              <p:txBody>
                <a:bodyPr/>
                <a:lstStyle/>
                <a:p>
                  <a:r>
                    <a:rPr lang="ja-JP" altLang="en-US">
                      <a:noFill/>
                    </a:rPr>
                    <a:t> </a:t>
                  </a:r>
                </a:p>
              </p:txBody>
            </p:sp>
          </mc:Fallback>
        </mc:AlternateContent>
      </p:grpSp>
      <p:sp>
        <p:nvSpPr>
          <p:cNvPr id="11" name="正方形/長方形 10">
            <a:extLst>
              <a:ext uri="{FF2B5EF4-FFF2-40B4-BE49-F238E27FC236}">
                <a16:creationId xmlns:a16="http://schemas.microsoft.com/office/drawing/2014/main" id="{ED695988-9E60-46EF-9E4C-6A0AF1EE6C4E}"/>
              </a:ext>
            </a:extLst>
          </p:cNvPr>
          <p:cNvSpPr/>
          <p:nvPr/>
        </p:nvSpPr>
        <p:spPr>
          <a:xfrm>
            <a:off x="6180290" y="4984124"/>
            <a:ext cx="4657398" cy="9906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D15F8A55-A2E7-4A57-9FAC-63BCC55E50FF}"/>
              </a:ext>
            </a:extLst>
          </p:cNvPr>
          <p:cNvSpPr/>
          <p:nvPr/>
        </p:nvSpPr>
        <p:spPr>
          <a:xfrm>
            <a:off x="2859243" y="5917666"/>
            <a:ext cx="1727569" cy="369332"/>
          </a:xfrm>
          <a:prstGeom prst="rect">
            <a:avLst/>
          </a:prstGeom>
        </p:spPr>
        <p:txBody>
          <a:bodyPr wrap="square">
            <a:spAutoFit/>
          </a:bodyPr>
          <a:lstStyle/>
          <a:p>
            <a:r>
              <a:rPr lang="en-US" altLang="ja-JP" dirty="0"/>
              <a:t>Burkert (1995)</a:t>
            </a:r>
            <a:endParaRPr lang="ja-JP" altLang="en-US" dirty="0"/>
          </a:p>
        </p:txBody>
      </p:sp>
      <p:sp>
        <p:nvSpPr>
          <p:cNvPr id="14" name="正方形/長方形 13">
            <a:extLst>
              <a:ext uri="{FF2B5EF4-FFF2-40B4-BE49-F238E27FC236}">
                <a16:creationId xmlns:a16="http://schemas.microsoft.com/office/drawing/2014/main" id="{C2174CB7-8FA6-4ABA-A71B-6360E329E74B}"/>
              </a:ext>
            </a:extLst>
          </p:cNvPr>
          <p:cNvSpPr/>
          <p:nvPr/>
        </p:nvSpPr>
        <p:spPr>
          <a:xfrm>
            <a:off x="8577989" y="5974733"/>
            <a:ext cx="2468946" cy="369332"/>
          </a:xfrm>
          <a:prstGeom prst="rect">
            <a:avLst/>
          </a:prstGeom>
        </p:spPr>
        <p:txBody>
          <a:bodyPr wrap="none">
            <a:spAutoFit/>
          </a:bodyPr>
          <a:lstStyle/>
          <a:p>
            <a:r>
              <a:rPr kumimoji="1" lang="en-US" altLang="ja-JP" dirty="0"/>
              <a:t>Mori &amp; Burkert (2000)</a:t>
            </a:r>
            <a:endParaRPr lang="ja-JP" altLang="en-US" dirty="0"/>
          </a:p>
        </p:txBody>
      </p:sp>
    </p:spTree>
    <p:extLst>
      <p:ext uri="{BB962C8B-B14F-4D97-AF65-F5344CB8AC3E}">
        <p14:creationId xmlns:p14="http://schemas.microsoft.com/office/powerpoint/2010/main" val="1903453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6EF402-C2CC-4536-898D-16E01DEA7C23}"/>
              </a:ext>
            </a:extLst>
          </p:cNvPr>
          <p:cNvSpPr>
            <a:spLocks noGrp="1"/>
          </p:cNvSpPr>
          <p:nvPr>
            <p:ph type="title"/>
          </p:nvPr>
        </p:nvSpPr>
        <p:spPr/>
        <p:txBody>
          <a:bodyPr>
            <a:normAutofit/>
          </a:bodyPr>
          <a:lstStyle/>
          <a:p>
            <a:r>
              <a:rPr lang="en-US" altLang="ja-JP" sz="2800" dirty="0"/>
              <a:t>Can galaxy mergers shut down AGN activity?</a:t>
            </a:r>
            <a:endParaRPr kumimoji="1" lang="ja-JP" altLang="en-US" sz="2800" dirty="0"/>
          </a:p>
        </p:txBody>
      </p:sp>
      <p:sp>
        <p:nvSpPr>
          <p:cNvPr id="3" name="コンテンツ プレースホルダー 2">
            <a:extLst>
              <a:ext uri="{FF2B5EF4-FFF2-40B4-BE49-F238E27FC236}">
                <a16:creationId xmlns:a16="http://schemas.microsoft.com/office/drawing/2014/main" id="{6DE5CA45-97E7-4BBB-8B34-82510E2FCEA6}"/>
              </a:ext>
            </a:extLst>
          </p:cNvPr>
          <p:cNvSpPr>
            <a:spLocks noGrp="1"/>
          </p:cNvSpPr>
          <p:nvPr>
            <p:ph idx="1"/>
          </p:nvPr>
        </p:nvSpPr>
        <p:spPr>
          <a:xfrm>
            <a:off x="1097280" y="1866587"/>
            <a:ext cx="10289474" cy="4471738"/>
          </a:xfrm>
          <a:solidFill>
            <a:schemeClr val="bg1"/>
          </a:solidFill>
        </p:spPr>
        <p:txBody>
          <a:bodyPr>
            <a:normAutofit/>
          </a:bodyPr>
          <a:lstStyle/>
          <a:p>
            <a:pPr algn="l">
              <a:buFont typeface="Wingdings" panose="05000000000000000000" pitchFamily="2" charset="2"/>
              <a:buChar char="l"/>
            </a:pPr>
            <a:r>
              <a:rPr lang="en-US" altLang="ja-JP" sz="1800" b="0" i="0" u="none" strike="noStrike" baseline="0" dirty="0"/>
              <a:t> Galaxy collisions have been supposed to enhance the central activity of galaxies, starburst and/or gas </a:t>
            </a:r>
            <a:r>
              <a:rPr lang="en-US" altLang="ja-JP" sz="1800" b="0" i="0" u="none" strike="noStrike" baseline="0" dirty="0" err="1"/>
              <a:t>fuelling</a:t>
            </a:r>
            <a:r>
              <a:rPr lang="en-US" altLang="ja-JP" sz="1800" b="0" i="0" u="none" strike="noStrike" baseline="0" dirty="0"/>
              <a:t> towards central black holes, via angular momentum transfer, resulting in the ignition of the AGNs (Sanders et al. 1988; Hopkins </a:t>
            </a:r>
            <a:r>
              <a:rPr lang="en-GB" altLang="ja-JP" sz="1800" b="0" i="0" u="none" strike="noStrike" baseline="0" dirty="0"/>
              <a:t>&amp; </a:t>
            </a:r>
            <a:r>
              <a:rPr lang="en-GB" altLang="ja-JP" sz="1800" b="0" i="0" u="none" strike="noStrike" baseline="0" dirty="0" err="1"/>
              <a:t>Quataert</a:t>
            </a:r>
            <a:r>
              <a:rPr lang="en-GB" altLang="ja-JP" sz="1800" b="0" i="0" u="none" strike="noStrike" baseline="0" dirty="0"/>
              <a:t> 2010, etc.).</a:t>
            </a:r>
            <a:br>
              <a:rPr lang="en-GB" altLang="ja-JP" sz="1800" b="0" i="0" u="none" strike="noStrike" baseline="0" dirty="0"/>
            </a:br>
            <a:endParaRPr lang="en-GB" altLang="ja-JP" sz="1800" b="0" i="0" u="none" strike="noStrike" baseline="0" dirty="0"/>
          </a:p>
          <a:p>
            <a:pPr algn="l">
              <a:buFont typeface="Wingdings" panose="05000000000000000000" pitchFamily="2" charset="2"/>
              <a:buChar char="l"/>
            </a:pPr>
            <a:r>
              <a:rPr lang="en-US" altLang="ja-JP" sz="1800" b="0" i="0" u="none" strike="noStrike" baseline="0" dirty="0">
                <a:solidFill>
                  <a:srgbClr val="000000"/>
                </a:solidFill>
              </a:rPr>
              <a:t> On the other hand, a fraction of </a:t>
            </a:r>
            <a:r>
              <a:rPr lang="en-GB" altLang="ja-JP" sz="1800" b="0" i="0" u="none" strike="noStrike" baseline="0" dirty="0">
                <a:solidFill>
                  <a:srgbClr val="000000"/>
                </a:solidFill>
              </a:rPr>
              <a:t>luminous merging galaxies, such as ultra-luminous infrared galaxies, </a:t>
            </a:r>
            <a:r>
              <a:rPr lang="en-US" altLang="ja-JP" sz="1800" b="0" i="0" u="none" strike="noStrike" baseline="0" dirty="0">
                <a:solidFill>
                  <a:srgbClr val="000000"/>
                </a:solidFill>
              </a:rPr>
              <a:t>do not always </a:t>
            </a:r>
            <a:r>
              <a:rPr lang="en-US" altLang="ja-JP" sz="1800" b="0" i="0" u="none" strike="noStrike" baseline="0" dirty="0" err="1">
                <a:solidFill>
                  <a:srgbClr val="000000"/>
                </a:solidFill>
              </a:rPr>
              <a:t>harbour</a:t>
            </a:r>
            <a:r>
              <a:rPr lang="en-US" altLang="ja-JP" sz="1800" b="0" i="0" u="none" strike="noStrike" baseline="0" dirty="0">
                <a:solidFill>
                  <a:srgbClr val="000000"/>
                </a:solidFill>
              </a:rPr>
              <a:t> AGNs (e.g. </a:t>
            </a:r>
            <a:r>
              <a:rPr lang="en-US" altLang="ja-JP" sz="1800" b="0" i="0" u="none" strike="noStrike" baseline="0" dirty="0" err="1"/>
              <a:t>Imanishi</a:t>
            </a:r>
            <a:r>
              <a:rPr lang="en-US" altLang="ja-JP" sz="1800" b="0" i="0" u="none" strike="noStrike" baseline="0" dirty="0"/>
              <a:t> et al. 2010). Nor, </a:t>
            </a:r>
            <a:r>
              <a:rPr lang="en-US" altLang="ja-JP" sz="1800" b="0" i="0" u="none" strike="noStrike" baseline="0" dirty="0">
                <a:solidFill>
                  <a:srgbClr val="000000"/>
                </a:solidFill>
              </a:rPr>
              <a:t>searching for signatures of major mergers in host galaxies of AGNs using HST images shows no clear difference from inactive galaxies (</a:t>
            </a:r>
            <a:r>
              <a:rPr lang="en-US" altLang="ja-JP" sz="1800" b="0" i="0" u="none" strike="noStrike" baseline="0" dirty="0" err="1"/>
              <a:t>Cisternas</a:t>
            </a:r>
            <a:r>
              <a:rPr lang="en-US" altLang="ja-JP" sz="1800" b="0" i="0" u="none" strike="noStrike" baseline="0" dirty="0"/>
              <a:t> et al. 2011).</a:t>
            </a:r>
            <a:br>
              <a:rPr lang="en-US" altLang="ja-JP" sz="1800" b="0" i="0" u="none" strike="noStrike" baseline="0" dirty="0"/>
            </a:br>
            <a:r>
              <a:rPr lang="en-US" altLang="ja-JP" sz="1800" b="0" i="0" u="none" strike="noStrike" baseline="0" dirty="0"/>
              <a:t> </a:t>
            </a:r>
            <a:endParaRPr lang="en-US" altLang="ja-JP" sz="1800" b="0" i="0" u="none" strike="noStrike" baseline="0" dirty="0">
              <a:solidFill>
                <a:srgbClr val="000000"/>
              </a:solidFill>
            </a:endParaRPr>
          </a:p>
          <a:p>
            <a:pPr algn="l">
              <a:buFont typeface="Wingdings" panose="05000000000000000000" pitchFamily="2" charset="2"/>
              <a:buChar char="l"/>
            </a:pPr>
            <a:r>
              <a:rPr lang="en-US" altLang="ja-JP" sz="1800" b="0" i="0" u="none" strike="noStrike" baseline="0" dirty="0">
                <a:solidFill>
                  <a:srgbClr val="000000"/>
                </a:solidFill>
              </a:rPr>
              <a:t> Namely, it is still controversial what controls the fates (e.g., ignition and duration) of the AGN activity.</a:t>
            </a:r>
            <a:br>
              <a:rPr lang="en-US" altLang="ja-JP" sz="1800" b="0" i="0" u="none" strike="noStrike" baseline="0" dirty="0">
                <a:solidFill>
                  <a:srgbClr val="000000"/>
                </a:solidFill>
              </a:rPr>
            </a:br>
            <a:endParaRPr lang="en-US" altLang="ja-JP" sz="1800" b="0" i="0" u="none" strike="noStrike" baseline="0" dirty="0">
              <a:solidFill>
                <a:srgbClr val="000000"/>
              </a:solidFill>
            </a:endParaRPr>
          </a:p>
          <a:p>
            <a:pPr>
              <a:buFont typeface="Wingdings" panose="05000000000000000000" pitchFamily="2" charset="2"/>
              <a:buChar char="l"/>
            </a:pPr>
            <a:r>
              <a:rPr lang="en-US" altLang="ja-JP" sz="1800" dirty="0">
                <a:solidFill>
                  <a:srgbClr val="FF0000"/>
                </a:solidFill>
              </a:rPr>
              <a:t> Here, we show that galaxy collisions are also capable of suppressing black hole </a:t>
            </a:r>
            <a:r>
              <a:rPr lang="en-US" altLang="ja-JP" sz="1800" dirty="0" err="1">
                <a:solidFill>
                  <a:srgbClr val="FF0000"/>
                </a:solidFill>
              </a:rPr>
              <a:t>fuelling</a:t>
            </a:r>
            <a:r>
              <a:rPr lang="en-US" altLang="ja-JP" sz="1800" dirty="0">
                <a:solidFill>
                  <a:srgbClr val="FF0000"/>
                </a:solidFill>
              </a:rPr>
              <a:t>, by using an analytic model and three-dimensional hydrodynamic simulations and by applying the well-determined parameter sets for the galactic collision in the Andromeda Galaxy.</a:t>
            </a:r>
            <a:endParaRPr lang="en-US" altLang="ja-JP" sz="1800" b="0" i="0" u="none" strike="noStrike" baseline="0" dirty="0">
              <a:solidFill>
                <a:srgbClr val="000000"/>
              </a:solidFill>
            </a:endParaRPr>
          </a:p>
        </p:txBody>
      </p:sp>
      <p:sp>
        <p:nvSpPr>
          <p:cNvPr id="7" name="日付プレースホルダー 3">
            <a:extLst>
              <a:ext uri="{FF2B5EF4-FFF2-40B4-BE49-F238E27FC236}">
                <a16:creationId xmlns:a16="http://schemas.microsoft.com/office/drawing/2014/main" id="{620F801E-7697-48CB-A363-6F178225EC61}"/>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8" name="フッター プレースホルダー 4">
            <a:extLst>
              <a:ext uri="{FF2B5EF4-FFF2-40B4-BE49-F238E27FC236}">
                <a16:creationId xmlns:a16="http://schemas.microsoft.com/office/drawing/2014/main" id="{7225571A-D179-4A58-B0C0-83BBED42ACF5}"/>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9" name="スライド番号プレースホルダー 5">
            <a:extLst>
              <a:ext uri="{FF2B5EF4-FFF2-40B4-BE49-F238E27FC236}">
                <a16:creationId xmlns:a16="http://schemas.microsoft.com/office/drawing/2014/main" id="{46FE7C49-66A2-48C1-9779-6F8A4FA571F8}"/>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3738497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995A85-6E70-4CB4-9610-635209B47802}"/>
              </a:ext>
            </a:extLst>
          </p:cNvPr>
          <p:cNvSpPr>
            <a:spLocks noGrp="1"/>
          </p:cNvSpPr>
          <p:nvPr>
            <p:ph type="title"/>
          </p:nvPr>
        </p:nvSpPr>
        <p:spPr/>
        <p:txBody>
          <a:bodyPr>
            <a:normAutofit/>
          </a:bodyPr>
          <a:lstStyle/>
          <a:p>
            <a:r>
              <a:rPr kumimoji="1" lang="en-US" altLang="ja-JP" sz="2800" dirty="0"/>
              <a:t>Galaxy collision between M31 and formation of the Andromeda Giant Stellar Stream</a:t>
            </a:r>
            <a:endParaRPr kumimoji="1" lang="ja-JP" altLang="en-US" sz="2800" dirty="0"/>
          </a:p>
        </p:txBody>
      </p:sp>
      <p:sp>
        <p:nvSpPr>
          <p:cNvPr id="3" name="コンテンツ プレースホルダー 2">
            <a:extLst>
              <a:ext uri="{FF2B5EF4-FFF2-40B4-BE49-F238E27FC236}">
                <a16:creationId xmlns:a16="http://schemas.microsoft.com/office/drawing/2014/main" id="{2A3079BD-1613-48FE-A156-658D27F70AEC}"/>
              </a:ext>
            </a:extLst>
          </p:cNvPr>
          <p:cNvSpPr>
            <a:spLocks noGrp="1"/>
          </p:cNvSpPr>
          <p:nvPr>
            <p:ph idx="1"/>
          </p:nvPr>
        </p:nvSpPr>
        <p:spPr>
          <a:xfrm>
            <a:off x="7609344" y="2582758"/>
            <a:ext cx="4216565" cy="3357024"/>
          </a:xfrm>
        </p:spPr>
        <p:txBody>
          <a:bodyPr>
            <a:normAutofit/>
          </a:bodyPr>
          <a:lstStyle/>
          <a:p>
            <a:r>
              <a:rPr lang="en-US" altLang="ja-JP" sz="1600" dirty="0"/>
              <a:t>The Andromeda Giant Stellar Stream (AGSS), in particular, has been studied extensively due to its massive and distinctive structure and remains a focal point of research.</a:t>
            </a:r>
            <a:br>
              <a:rPr lang="en-US" altLang="ja-JP" sz="1600" dirty="0"/>
            </a:br>
            <a:endParaRPr lang="en-US" altLang="ja-JP" sz="1600" dirty="0"/>
          </a:p>
          <a:p>
            <a:r>
              <a:rPr lang="en-US" altLang="ja-JP" sz="1600" dirty="0"/>
              <a:t>Progenitor galaxy is predicted as a disk galaxy (</a:t>
            </a:r>
            <a:r>
              <a:rPr lang="en-US" altLang="ja-JP" sz="1600" dirty="0" err="1"/>
              <a:t>Fardal</a:t>
            </a:r>
            <a:r>
              <a:rPr lang="en-US" altLang="ja-JP" sz="1600" dirty="0"/>
              <a:t>+ 2008; Hammer+ 2010; </a:t>
            </a:r>
            <a:r>
              <a:rPr lang="en-US" altLang="ja-JP" sz="1600" dirty="0" err="1"/>
              <a:t>Kirihara</a:t>
            </a:r>
            <a:r>
              <a:rPr lang="en-US" altLang="ja-JP" sz="1600" dirty="0"/>
              <a:t>, MM+ 2017), and the orbit is almost radial and central collision (</a:t>
            </a:r>
            <a:r>
              <a:rPr lang="en-US" altLang="ja-JP" sz="1600" dirty="0" err="1"/>
              <a:t>Fardal</a:t>
            </a:r>
            <a:r>
              <a:rPr lang="en-US" altLang="ja-JP" sz="1600" dirty="0"/>
              <a:t>+ 2007; Miki, MM+ 2014) for miner merger model.</a:t>
            </a:r>
          </a:p>
        </p:txBody>
      </p:sp>
      <p:sp>
        <p:nvSpPr>
          <p:cNvPr id="29" name="正方形/長方形 28">
            <a:extLst>
              <a:ext uri="{FF2B5EF4-FFF2-40B4-BE49-F238E27FC236}">
                <a16:creationId xmlns:a16="http://schemas.microsoft.com/office/drawing/2014/main" id="{125ADB40-1E0F-4220-83F7-99E91621C8BE}"/>
              </a:ext>
            </a:extLst>
          </p:cNvPr>
          <p:cNvSpPr/>
          <p:nvPr/>
        </p:nvSpPr>
        <p:spPr>
          <a:xfrm>
            <a:off x="10713108" y="1460361"/>
            <a:ext cx="1338984" cy="276999"/>
          </a:xfrm>
          <a:prstGeom prst="rect">
            <a:avLst/>
          </a:prstGeom>
        </p:spPr>
        <p:txBody>
          <a:bodyPr wrap="square">
            <a:spAutoFit/>
          </a:bodyPr>
          <a:lstStyle/>
          <a:p>
            <a:pPr algn="r"/>
            <a:r>
              <a:rPr kumimoji="1" lang="en-US" altLang="ja-JP" sz="1200" dirty="0"/>
              <a:t>M. Yamaguchi</a:t>
            </a:r>
            <a:endParaRPr kumimoji="1" lang="ja-JP" altLang="en-US" sz="1200" dirty="0"/>
          </a:p>
        </p:txBody>
      </p:sp>
      <p:pic>
        <p:nvPicPr>
          <p:cNvPr id="30" name="図 29">
            <a:extLst>
              <a:ext uri="{FF2B5EF4-FFF2-40B4-BE49-F238E27FC236}">
                <a16:creationId xmlns:a16="http://schemas.microsoft.com/office/drawing/2014/main" id="{92073333-AB5B-440E-AC60-73FCCF61D414}"/>
              </a:ext>
            </a:extLst>
          </p:cNvPr>
          <p:cNvPicPr>
            <a:picLocks noChangeAspect="1"/>
          </p:cNvPicPr>
          <p:nvPr/>
        </p:nvPicPr>
        <p:blipFill>
          <a:blip r:embed="rId5"/>
          <a:stretch>
            <a:fillRect/>
          </a:stretch>
        </p:blipFill>
        <p:spPr>
          <a:xfrm>
            <a:off x="10968342" y="195334"/>
            <a:ext cx="968827" cy="1258570"/>
          </a:xfrm>
          <a:prstGeom prst="rect">
            <a:avLst/>
          </a:prstGeom>
          <a:ln w="19050">
            <a:solidFill>
              <a:schemeClr val="bg1">
                <a:lumMod val="50000"/>
              </a:schemeClr>
            </a:solidFill>
          </a:ln>
        </p:spPr>
      </p:pic>
      <p:grpSp>
        <p:nvGrpSpPr>
          <p:cNvPr id="10" name="グループ化 9">
            <a:extLst>
              <a:ext uri="{FF2B5EF4-FFF2-40B4-BE49-F238E27FC236}">
                <a16:creationId xmlns:a16="http://schemas.microsoft.com/office/drawing/2014/main" id="{88558693-1E60-4D50-8CED-3BF0A5E38630}"/>
              </a:ext>
            </a:extLst>
          </p:cNvPr>
          <p:cNvGrpSpPr/>
          <p:nvPr/>
        </p:nvGrpSpPr>
        <p:grpSpPr>
          <a:xfrm>
            <a:off x="366091" y="2218963"/>
            <a:ext cx="3619500" cy="3900182"/>
            <a:chOff x="788696" y="1766952"/>
            <a:chExt cx="3928084" cy="4549414"/>
          </a:xfrm>
        </p:grpSpPr>
        <p:pic>
          <p:nvPicPr>
            <p:cNvPr id="7" name="DMhm9.0e9_Bm1.0e9_rs2.6896_xi-eta_paper1revise">
              <a:hlinkClick r:id="" action="ppaction://media"/>
              <a:extLst>
                <a:ext uri="{FF2B5EF4-FFF2-40B4-BE49-F238E27FC236}">
                  <a16:creationId xmlns:a16="http://schemas.microsoft.com/office/drawing/2014/main" id="{DF0580F7-1C39-49E3-ADCD-0E0ED8190865}"/>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88696" y="1766952"/>
              <a:ext cx="3928084" cy="4549414"/>
            </a:xfrm>
            <a:prstGeom prst="rect">
              <a:avLst/>
            </a:prstGeom>
          </p:spPr>
        </p:pic>
        <p:cxnSp>
          <p:nvCxnSpPr>
            <p:cNvPr id="22" name="直線矢印コネクタ 21">
              <a:extLst>
                <a:ext uri="{FF2B5EF4-FFF2-40B4-BE49-F238E27FC236}">
                  <a16:creationId xmlns:a16="http://schemas.microsoft.com/office/drawing/2014/main" id="{9EFAA550-3F41-4104-8EDA-3CB9B1898900}"/>
                </a:ext>
              </a:extLst>
            </p:cNvPr>
            <p:cNvCxnSpPr>
              <a:cxnSpLocks/>
            </p:cNvCxnSpPr>
            <p:nvPr/>
          </p:nvCxnSpPr>
          <p:spPr>
            <a:xfrm>
              <a:off x="1200509" y="5782951"/>
              <a:ext cx="3341011" cy="0"/>
            </a:xfrm>
            <a:prstGeom prst="straightConnector1">
              <a:avLst/>
            </a:prstGeom>
            <a:ln>
              <a:solidFill>
                <a:schemeClr val="bg1"/>
              </a:solidFill>
              <a:headEnd type="triangle"/>
              <a:tailEnd type="triangle"/>
            </a:ln>
          </p:spPr>
          <p:style>
            <a:lnRef idx="2">
              <a:schemeClr val="dk1"/>
            </a:lnRef>
            <a:fillRef idx="0">
              <a:schemeClr val="dk1"/>
            </a:fillRef>
            <a:effectRef idx="1">
              <a:schemeClr val="dk1"/>
            </a:effectRef>
            <a:fontRef idx="minor">
              <a:schemeClr val="tx1"/>
            </a:fontRef>
          </p:style>
        </p:cxnSp>
        <p:sp>
          <p:nvSpPr>
            <p:cNvPr id="23" name="テキスト ボックス 22">
              <a:extLst>
                <a:ext uri="{FF2B5EF4-FFF2-40B4-BE49-F238E27FC236}">
                  <a16:creationId xmlns:a16="http://schemas.microsoft.com/office/drawing/2014/main" id="{0DDBEA0C-DA7F-4D9A-B977-88ACACBFB366}"/>
                </a:ext>
              </a:extLst>
            </p:cNvPr>
            <p:cNvSpPr txBox="1"/>
            <p:nvPr/>
          </p:nvSpPr>
          <p:spPr>
            <a:xfrm>
              <a:off x="3431787" y="5414805"/>
              <a:ext cx="1046749" cy="338554"/>
            </a:xfrm>
            <a:prstGeom prst="rect">
              <a:avLst/>
            </a:prstGeom>
            <a:noFill/>
          </p:spPr>
          <p:txBody>
            <a:bodyPr wrap="square">
              <a:spAutoFit/>
            </a:bodyPr>
            <a:lstStyle/>
            <a:p>
              <a:r>
                <a:rPr kumimoji="1" lang="en-US" altLang="ja-JP" sz="1600" dirty="0">
                  <a:solidFill>
                    <a:schemeClr val="bg1"/>
                  </a:solidFill>
                </a:rPr>
                <a:t>160kpc</a:t>
              </a:r>
              <a:endParaRPr kumimoji="1" lang="ja-JP" altLang="en-US" sz="1600" dirty="0">
                <a:solidFill>
                  <a:schemeClr val="bg1"/>
                </a:solidFill>
              </a:endParaRPr>
            </a:p>
          </p:txBody>
        </p:sp>
      </p:grpSp>
      <p:pic>
        <p:nvPicPr>
          <p:cNvPr id="8" name="図 7">
            <a:extLst>
              <a:ext uri="{FF2B5EF4-FFF2-40B4-BE49-F238E27FC236}">
                <a16:creationId xmlns:a16="http://schemas.microsoft.com/office/drawing/2014/main" id="{C888B769-3C07-4D0D-9C4B-B80DAC893057}"/>
              </a:ext>
            </a:extLst>
          </p:cNvPr>
          <p:cNvPicPr>
            <a:picLocks noChangeAspect="1"/>
          </p:cNvPicPr>
          <p:nvPr/>
        </p:nvPicPr>
        <p:blipFill rotWithShape="1">
          <a:blip r:embed="rId7"/>
          <a:srcRect l="49638" b="8716"/>
          <a:stretch/>
        </p:blipFill>
        <p:spPr>
          <a:xfrm>
            <a:off x="3906405" y="2845401"/>
            <a:ext cx="3111897" cy="3174398"/>
          </a:xfrm>
          <a:prstGeom prst="rect">
            <a:avLst/>
          </a:prstGeom>
        </p:spPr>
      </p:pic>
      <p:sp>
        <p:nvSpPr>
          <p:cNvPr id="12" name="コンテンツ プレースホルダー 2">
            <a:extLst>
              <a:ext uri="{FF2B5EF4-FFF2-40B4-BE49-F238E27FC236}">
                <a16:creationId xmlns:a16="http://schemas.microsoft.com/office/drawing/2014/main" id="{7114D507-83BB-49BE-822D-AAD580AE695B}"/>
              </a:ext>
            </a:extLst>
          </p:cNvPr>
          <p:cNvSpPr txBox="1">
            <a:spLocks/>
          </p:cNvSpPr>
          <p:nvPr/>
        </p:nvSpPr>
        <p:spPr>
          <a:xfrm>
            <a:off x="3766063" y="299650"/>
            <a:ext cx="4216565" cy="335702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endParaRPr lang="en-US" altLang="ja-JP" sz="1600" dirty="0"/>
          </a:p>
        </p:txBody>
      </p:sp>
      <p:sp>
        <p:nvSpPr>
          <p:cNvPr id="13" name="コンテンツ プレースホルダー 2">
            <a:extLst>
              <a:ext uri="{FF2B5EF4-FFF2-40B4-BE49-F238E27FC236}">
                <a16:creationId xmlns:a16="http://schemas.microsoft.com/office/drawing/2014/main" id="{D06EA93D-4428-468D-90E0-E7066DBB0685}"/>
              </a:ext>
            </a:extLst>
          </p:cNvPr>
          <p:cNvSpPr txBox="1">
            <a:spLocks/>
          </p:cNvSpPr>
          <p:nvPr/>
        </p:nvSpPr>
        <p:spPr>
          <a:xfrm>
            <a:off x="6828065" y="1828629"/>
            <a:ext cx="3686369" cy="288106"/>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r>
              <a:rPr lang="en-US" altLang="ja-JP" sz="1600" dirty="0"/>
              <a:t>Yamaguchi, MM+, PASJ,  77, L36 (2025)</a:t>
            </a:r>
            <a:endParaRPr lang="ja-JP" altLang="en-US" sz="1600" dirty="0"/>
          </a:p>
          <a:p>
            <a:endParaRPr lang="en-US" altLang="ja-JP" sz="1600" dirty="0"/>
          </a:p>
        </p:txBody>
      </p:sp>
    </p:spTree>
    <p:extLst>
      <p:ext uri="{BB962C8B-B14F-4D97-AF65-F5344CB8AC3E}">
        <p14:creationId xmlns:p14="http://schemas.microsoft.com/office/powerpoint/2010/main" val="1771969820"/>
      </p:ext>
    </p:extLst>
  </p:cSld>
  <p:clrMapOvr>
    <a:masterClrMapping/>
  </p:clrMapOvr>
  <p:timing>
    <p:tnLst>
      <p:par>
        <p:cTn id="1" dur="indefinite" restart="never" nodeType="tmRoot">
          <p:childTnLst>
            <p:video>
              <p:cMediaNode vol="80000">
                <p:cTn id="2" repeatCount="indefinite" fill="remove" display="0">
                  <p:stCondLst>
                    <p:cond delay="indefinite"/>
                  </p:stCondLst>
                </p:cTn>
                <p:tgtEl>
                  <p:spTgt spid="7"/>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712610-4BFF-401A-ACC8-8A4812D1F5BB}"/>
              </a:ext>
            </a:extLst>
          </p:cNvPr>
          <p:cNvSpPr>
            <a:spLocks noGrp="1"/>
          </p:cNvSpPr>
          <p:nvPr>
            <p:ph type="title"/>
          </p:nvPr>
        </p:nvSpPr>
        <p:spPr/>
        <p:txBody>
          <a:bodyPr>
            <a:normAutofit/>
          </a:bodyPr>
          <a:lstStyle/>
          <a:p>
            <a:r>
              <a:rPr lang="en-US" altLang="ja-JP" sz="2800" dirty="0">
                <a:solidFill>
                  <a:schemeClr val="tx1"/>
                </a:solidFill>
              </a:rPr>
              <a:t>Hydrodynamic interaction between torus and infalling gas</a:t>
            </a:r>
            <a:endParaRPr kumimoji="1" lang="ja-JP" altLang="en-US" sz="2800" dirty="0"/>
          </a:p>
        </p:txBody>
      </p:sp>
      <p:sp>
        <p:nvSpPr>
          <p:cNvPr id="3" name="コンテンツ プレースホルダー 2">
            <a:extLst>
              <a:ext uri="{FF2B5EF4-FFF2-40B4-BE49-F238E27FC236}">
                <a16:creationId xmlns:a16="http://schemas.microsoft.com/office/drawing/2014/main" id="{7AAD3A39-F64D-45B0-BB57-0DF598DE1722}"/>
              </a:ext>
            </a:extLst>
          </p:cNvPr>
          <p:cNvSpPr>
            <a:spLocks noGrp="1"/>
          </p:cNvSpPr>
          <p:nvPr>
            <p:ph idx="1"/>
          </p:nvPr>
        </p:nvSpPr>
        <p:spPr>
          <a:xfrm>
            <a:off x="1097280" y="1946787"/>
            <a:ext cx="10058400" cy="3922307"/>
          </a:xfrm>
        </p:spPr>
        <p:txBody>
          <a:bodyPr/>
          <a:lstStyle/>
          <a:p>
            <a:r>
              <a:rPr lang="en-US" altLang="ja-JP" dirty="0"/>
              <a:t>Can central galaxy collisions have a negative effect on AGN activity?</a:t>
            </a:r>
          </a:p>
          <a:p>
            <a:r>
              <a:rPr lang="en-US" altLang="ja-JP" dirty="0"/>
              <a:t> </a:t>
            </a:r>
            <a:r>
              <a:rPr lang="ja-JP" altLang="en-US" dirty="0"/>
              <a:t>⇒ </a:t>
            </a:r>
            <a:r>
              <a:rPr lang="en-US" altLang="ja-JP" dirty="0"/>
              <a:t>hydrodynamical simulations.</a:t>
            </a:r>
          </a:p>
          <a:p>
            <a:pPr marL="0" indent="0">
              <a:buNone/>
            </a:pPr>
            <a:endParaRPr kumimoji="1" lang="ja-JP" altLang="en-US" dirty="0"/>
          </a:p>
        </p:txBody>
      </p:sp>
      <p:pic>
        <p:nvPicPr>
          <p:cNvPr id="7" name="図 6">
            <a:extLst>
              <a:ext uri="{FF2B5EF4-FFF2-40B4-BE49-F238E27FC236}">
                <a16:creationId xmlns:a16="http://schemas.microsoft.com/office/drawing/2014/main" id="{E2CF3973-D7EF-4CA4-832E-A24F26E82F1D}"/>
              </a:ext>
            </a:extLst>
          </p:cNvPr>
          <p:cNvPicPr>
            <a:picLocks noChangeAspect="1"/>
          </p:cNvPicPr>
          <p:nvPr>
            <p:custDataLst>
              <p:tags r:id="rId1"/>
            </p:custDataLst>
          </p:nvPr>
        </p:nvPicPr>
        <p:blipFill>
          <a:blip r:embed="rId7" cstate="print">
            <a:lum/>
            <a:extLst>
              <a:ext uri="{28A0092B-C50C-407E-A947-70E740481C1C}">
                <a14:useLocalDpi xmlns:a14="http://schemas.microsoft.com/office/drawing/2010/main" val="0"/>
              </a:ext>
            </a:extLst>
          </a:blip>
          <a:stretch>
            <a:fillRect/>
          </a:stretch>
        </p:blipFill>
        <p:spPr>
          <a:xfrm>
            <a:off x="1360973" y="3072402"/>
            <a:ext cx="3657608" cy="329184"/>
          </a:xfrm>
          <a:prstGeom prst="rect">
            <a:avLst/>
          </a:prstGeom>
        </p:spPr>
      </p:pic>
      <p:pic>
        <p:nvPicPr>
          <p:cNvPr id="8" name="図 7">
            <a:extLst>
              <a:ext uri="{FF2B5EF4-FFF2-40B4-BE49-F238E27FC236}">
                <a16:creationId xmlns:a16="http://schemas.microsoft.com/office/drawing/2014/main" id="{D62E3D3E-CEF5-403F-9484-29C707C98CBE}"/>
              </a:ext>
            </a:extLst>
          </p:cNvPr>
          <p:cNvPicPr>
            <a:picLocks noChangeAspect="1"/>
          </p:cNvPicPr>
          <p:nvPr/>
        </p:nvPicPr>
        <p:blipFill>
          <a:blip r:embed="rId8"/>
          <a:stretch>
            <a:fillRect/>
          </a:stretch>
        </p:blipFill>
        <p:spPr>
          <a:xfrm>
            <a:off x="1904604" y="4973519"/>
            <a:ext cx="3368548" cy="1241042"/>
          </a:xfrm>
          <a:prstGeom prst="rect">
            <a:avLst/>
          </a:prstGeom>
        </p:spPr>
      </p:pic>
      <p:pic>
        <p:nvPicPr>
          <p:cNvPr id="9" name="Picture 2">
            <a:extLst>
              <a:ext uri="{FF2B5EF4-FFF2-40B4-BE49-F238E27FC236}">
                <a16:creationId xmlns:a16="http://schemas.microsoft.com/office/drawing/2014/main" id="{4D5EF7B8-2A6F-4471-9A20-DEBA48A03831}"/>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75670" y="2569456"/>
            <a:ext cx="4105400"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図 9">
            <a:extLst>
              <a:ext uri="{FF2B5EF4-FFF2-40B4-BE49-F238E27FC236}">
                <a16:creationId xmlns:a16="http://schemas.microsoft.com/office/drawing/2014/main" id="{33FF0126-6CC6-4C1E-86FA-BA238F429259}"/>
              </a:ext>
            </a:extLst>
          </p:cNvPr>
          <p:cNvPicPr>
            <a:picLocks noChangeAspect="1"/>
          </p:cNvPicPr>
          <p:nvPr>
            <p:custDataLst>
              <p:tags r:id="rId2"/>
            </p:custDataLst>
          </p:nvPr>
        </p:nvPicPr>
        <p:blipFill>
          <a:blip r:embed="rId10" cstate="print">
            <a:lum/>
            <a:extLst>
              <a:ext uri="{28A0092B-C50C-407E-A947-70E740481C1C}">
                <a14:useLocalDpi xmlns:a14="http://schemas.microsoft.com/office/drawing/2010/main" val="0"/>
              </a:ext>
            </a:extLst>
          </a:blip>
          <a:stretch>
            <a:fillRect/>
          </a:stretch>
        </p:blipFill>
        <p:spPr>
          <a:xfrm>
            <a:off x="2763630" y="4092520"/>
            <a:ext cx="1650496" cy="252984"/>
          </a:xfrm>
          <a:prstGeom prst="rect">
            <a:avLst/>
          </a:prstGeom>
        </p:spPr>
      </p:pic>
      <p:pic>
        <p:nvPicPr>
          <p:cNvPr id="11" name="図 10">
            <a:extLst>
              <a:ext uri="{FF2B5EF4-FFF2-40B4-BE49-F238E27FC236}">
                <a16:creationId xmlns:a16="http://schemas.microsoft.com/office/drawing/2014/main" id="{C5D189DE-65CE-4A72-B57C-65144050EEA1}"/>
              </a:ext>
            </a:extLst>
          </p:cNvPr>
          <p:cNvPicPr>
            <a:picLocks noChangeAspect="1"/>
          </p:cNvPicPr>
          <p:nvPr>
            <p:custDataLst>
              <p:tags r:id="rId3"/>
            </p:custDataLst>
          </p:nvPr>
        </p:nvPicPr>
        <p:blipFill>
          <a:blip r:embed="rId11" cstate="print">
            <a:lum/>
            <a:extLst>
              <a:ext uri="{28A0092B-C50C-407E-A947-70E740481C1C}">
                <a14:useLocalDpi xmlns:a14="http://schemas.microsoft.com/office/drawing/2010/main" val="0"/>
              </a:ext>
            </a:extLst>
          </a:blip>
          <a:stretch>
            <a:fillRect/>
          </a:stretch>
        </p:blipFill>
        <p:spPr>
          <a:xfrm>
            <a:off x="1358954" y="4109996"/>
            <a:ext cx="1143002" cy="252984"/>
          </a:xfrm>
          <a:prstGeom prst="rect">
            <a:avLst/>
          </a:prstGeom>
        </p:spPr>
      </p:pic>
      <p:pic>
        <p:nvPicPr>
          <p:cNvPr id="12" name="図 11">
            <a:extLst>
              <a:ext uri="{FF2B5EF4-FFF2-40B4-BE49-F238E27FC236}">
                <a16:creationId xmlns:a16="http://schemas.microsoft.com/office/drawing/2014/main" id="{C7B93B55-F77D-453E-8512-6D565B583744}"/>
              </a:ext>
            </a:extLst>
          </p:cNvPr>
          <p:cNvPicPr>
            <a:picLocks noChangeAspect="1"/>
          </p:cNvPicPr>
          <p:nvPr>
            <p:custDataLst>
              <p:tags r:id="rId4"/>
            </p:custDataLst>
          </p:nvPr>
        </p:nvPicPr>
        <p:blipFill>
          <a:blip r:embed="rId12" cstate="print">
            <a:lum/>
            <a:extLst>
              <a:ext uri="{28A0092B-C50C-407E-A947-70E740481C1C}">
                <a14:useLocalDpi xmlns:a14="http://schemas.microsoft.com/office/drawing/2010/main" val="0"/>
              </a:ext>
            </a:extLst>
          </a:blip>
          <a:stretch>
            <a:fillRect/>
          </a:stretch>
        </p:blipFill>
        <p:spPr>
          <a:xfrm>
            <a:off x="1358954" y="3536479"/>
            <a:ext cx="2717298" cy="329184"/>
          </a:xfrm>
          <a:prstGeom prst="rect">
            <a:avLst/>
          </a:prstGeom>
        </p:spPr>
      </p:pic>
      <p:sp>
        <p:nvSpPr>
          <p:cNvPr id="13" name="テキスト ボックス 12">
            <a:extLst>
              <a:ext uri="{FF2B5EF4-FFF2-40B4-BE49-F238E27FC236}">
                <a16:creationId xmlns:a16="http://schemas.microsoft.com/office/drawing/2014/main" id="{83B89D3E-6EDD-44AC-AB17-513A01A40B55}"/>
              </a:ext>
            </a:extLst>
          </p:cNvPr>
          <p:cNvSpPr txBox="1"/>
          <p:nvPr/>
        </p:nvSpPr>
        <p:spPr>
          <a:xfrm>
            <a:off x="7333367" y="5521784"/>
            <a:ext cx="4769318" cy="738664"/>
          </a:xfrm>
          <a:prstGeom prst="rect">
            <a:avLst/>
          </a:prstGeom>
          <a:noFill/>
        </p:spPr>
        <p:txBody>
          <a:bodyPr wrap="square">
            <a:spAutoFit/>
          </a:bodyPr>
          <a:lstStyle/>
          <a:p>
            <a:r>
              <a:rPr lang="en-GB" altLang="ja-JP" sz="1400" dirty="0"/>
              <a:t>(Krolik &amp; Begelman 1988; Greenhill &amp; Gwinn 1997; </a:t>
            </a:r>
            <a:r>
              <a:rPr lang="en-GB" altLang="ja-JP" sz="1400" dirty="0" err="1"/>
              <a:t>Beckert</a:t>
            </a:r>
            <a:r>
              <a:rPr lang="en-GB" altLang="ja-JP" sz="1400" dirty="0"/>
              <a:t> &amp; </a:t>
            </a:r>
            <a:r>
              <a:rPr lang="en-GB" altLang="ja-JP" sz="1400" dirty="0" err="1"/>
              <a:t>Duschl</a:t>
            </a:r>
            <a:r>
              <a:rPr lang="en-GB" altLang="ja-JP" sz="1400" dirty="0"/>
              <a:t> 2004; </a:t>
            </a:r>
            <a:r>
              <a:rPr lang="en-GB" altLang="ja-JP" sz="1400" dirty="0" err="1"/>
              <a:t>Schartmann</a:t>
            </a:r>
            <a:r>
              <a:rPr lang="en-GB" altLang="ja-JP" sz="1400" dirty="0"/>
              <a:t> et al. 2005; Honig et al. 2006; </a:t>
            </a:r>
            <a:r>
              <a:rPr lang="en-GB" altLang="ja-JP" sz="1400" dirty="0" err="1"/>
              <a:t>Nenkova</a:t>
            </a:r>
            <a:r>
              <a:rPr lang="en-GB" altLang="ja-JP" sz="1400" dirty="0"/>
              <a:t> et al. 2008; </a:t>
            </a:r>
            <a:r>
              <a:rPr lang="en-GB" altLang="ja-JP" sz="1400" dirty="0" err="1"/>
              <a:t>Mor</a:t>
            </a:r>
            <a:r>
              <a:rPr lang="en-GB" altLang="ja-JP" sz="1400" dirty="0"/>
              <a:t> et al. 2009)</a:t>
            </a:r>
          </a:p>
        </p:txBody>
      </p:sp>
      <p:sp>
        <p:nvSpPr>
          <p:cNvPr id="14" name="コンテンツ プレースホルダー 2">
            <a:extLst>
              <a:ext uri="{FF2B5EF4-FFF2-40B4-BE49-F238E27FC236}">
                <a16:creationId xmlns:a16="http://schemas.microsoft.com/office/drawing/2014/main" id="{E61828E9-8EF0-4DA3-BFF6-79AD4B0993EB}"/>
              </a:ext>
            </a:extLst>
          </p:cNvPr>
          <p:cNvSpPr txBox="1">
            <a:spLocks/>
          </p:cNvSpPr>
          <p:nvPr/>
        </p:nvSpPr>
        <p:spPr>
          <a:xfrm>
            <a:off x="1236921" y="4844229"/>
            <a:ext cx="2351957" cy="384418"/>
          </a:xfrm>
          <a:prstGeom prst="rect">
            <a:avLst/>
          </a:prstGeom>
        </p:spPr>
        <p:txBody>
          <a:bodyPr vert="horz" lIns="0" tIns="45720" rIns="0" bIns="45720" rtlCol="0">
            <a:normAutofit fontScale="925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65000"/>
                    <a:lumOff val="35000"/>
                  </a:schemeClr>
                </a:solidFill>
                <a:effectLst>
                  <a:glow rad="63500">
                    <a:schemeClr val="tx1">
                      <a:lumMod val="65000"/>
                      <a:lumOff val="35000"/>
                      <a:alpha val="10000"/>
                    </a:schemeClr>
                  </a:glow>
                </a:effectLst>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altLang="ja-JP" dirty="0"/>
              <a:t>Control parameter:</a:t>
            </a:r>
          </a:p>
        </p:txBody>
      </p:sp>
      <p:sp>
        <p:nvSpPr>
          <p:cNvPr id="15" name="日付プレースホルダー 3">
            <a:extLst>
              <a:ext uri="{FF2B5EF4-FFF2-40B4-BE49-F238E27FC236}">
                <a16:creationId xmlns:a16="http://schemas.microsoft.com/office/drawing/2014/main" id="{48DDD5A4-7CBB-483A-B25D-99EADC977E94}"/>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6" name="フッター プレースホルダー 4">
            <a:extLst>
              <a:ext uri="{FF2B5EF4-FFF2-40B4-BE49-F238E27FC236}">
                <a16:creationId xmlns:a16="http://schemas.microsoft.com/office/drawing/2014/main" id="{5336EB23-2BAB-4F74-8A67-26E94B1A28EE}"/>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7" name="スライド番号プレースホルダー 5">
            <a:extLst>
              <a:ext uri="{FF2B5EF4-FFF2-40B4-BE49-F238E27FC236}">
                <a16:creationId xmlns:a16="http://schemas.microsoft.com/office/drawing/2014/main" id="{CD9F1CF4-4F9A-4A04-AB7A-40FEC260B23F}"/>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14542266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テキスト プレースホルダー 7">
                <a:extLst>
                  <a:ext uri="{FF2B5EF4-FFF2-40B4-BE49-F238E27FC236}">
                    <a16:creationId xmlns:a16="http://schemas.microsoft.com/office/drawing/2014/main" id="{9D9A8DC4-C8E8-420A-966A-27561F0E1DB8}"/>
                  </a:ext>
                </a:extLst>
              </p:cNvPr>
              <p:cNvSpPr>
                <a:spLocks noGrp="1"/>
              </p:cNvSpPr>
              <p:nvPr>
                <p:ph idx="1"/>
              </p:nvPr>
            </p:nvSpPr>
            <p:spPr>
              <a:xfrm>
                <a:off x="1096963" y="1846263"/>
                <a:ext cx="10058400" cy="4022725"/>
              </a:xfrm>
            </p:spPr>
            <p:txBody>
              <a:bodyPr>
                <a:normAutofit/>
              </a:bodyPr>
              <a:lstStyle/>
              <a:p>
                <a:pPr marL="0" indent="0">
                  <a:buNone/>
                </a:pPr>
                <a:r>
                  <a:rPr lang="en-US" altLang="ja-JP" sz="1900" dirty="0"/>
                  <a:t>Low density torus        </a:t>
                </a:r>
                <a14:m>
                  <m:oMath xmlns:m="http://schemas.openxmlformats.org/officeDocument/2006/math">
                    <m:sSub>
                      <m:sSubPr>
                        <m:ctrlPr>
                          <a:rPr lang="en-US" altLang="ja-JP" sz="1900" i="1">
                            <a:latin typeface="Cambria Math" panose="02040503050406030204" pitchFamily="18" charset="0"/>
                          </a:rPr>
                        </m:ctrlPr>
                      </m:sSubPr>
                      <m:e>
                        <m:r>
                          <m:rPr>
                            <m:sty m:val="p"/>
                          </m:rPr>
                          <a:rPr lang="en-US" altLang="ja-JP" sz="1900">
                            <a:latin typeface="Cambria Math" panose="02040503050406030204" pitchFamily="18" charset="0"/>
                          </a:rPr>
                          <m:t>Σ</m:t>
                        </m:r>
                      </m:e>
                      <m:sub>
                        <m:r>
                          <a:rPr lang="en-US" altLang="ja-JP" sz="1900" i="1">
                            <a:latin typeface="Cambria Math" panose="02040503050406030204" pitchFamily="18" charset="0"/>
                          </a:rPr>
                          <m:t>𝑡𝑜𝑟𝑢𝑠</m:t>
                        </m:r>
                      </m:sub>
                    </m:sSub>
                    <m:r>
                      <a:rPr lang="en-US" altLang="ja-JP" sz="1900" i="1">
                        <a:latin typeface="Cambria Math" panose="02040503050406030204" pitchFamily="18" charset="0"/>
                      </a:rPr>
                      <m:t>&lt;</m:t>
                    </m:r>
                    <m:sSub>
                      <m:sSubPr>
                        <m:ctrlPr>
                          <a:rPr lang="en-US" altLang="ja-JP" sz="1900" i="1">
                            <a:latin typeface="Cambria Math" panose="02040503050406030204" pitchFamily="18" charset="0"/>
                          </a:rPr>
                        </m:ctrlPr>
                      </m:sSubPr>
                      <m:e>
                        <m:r>
                          <m:rPr>
                            <m:sty m:val="p"/>
                          </m:rPr>
                          <a:rPr lang="en-US" altLang="ja-JP" sz="1900">
                            <a:latin typeface="Cambria Math" panose="02040503050406030204" pitchFamily="18" charset="0"/>
                          </a:rPr>
                          <m:t>Σ</m:t>
                        </m:r>
                      </m:e>
                      <m:sub>
                        <m:r>
                          <a:rPr lang="en-US" altLang="ja-JP" sz="1900" i="1">
                            <a:latin typeface="Cambria Math" panose="02040503050406030204" pitchFamily="18" charset="0"/>
                          </a:rPr>
                          <m:t>𝑠𝑎𝑡</m:t>
                        </m:r>
                      </m:sub>
                    </m:sSub>
                  </m:oMath>
                </a14:m>
                <a:r>
                  <a:rPr lang="en-US" altLang="ja-JP" sz="1900" dirty="0"/>
                  <a:t>                           High density torus     </a:t>
                </a:r>
                <a14:m>
                  <m:oMath xmlns:m="http://schemas.openxmlformats.org/officeDocument/2006/math">
                    <m:sSub>
                      <m:sSubPr>
                        <m:ctrlPr>
                          <a:rPr lang="en-US" altLang="ja-JP" sz="1900" i="1">
                            <a:latin typeface="Cambria Math" panose="02040503050406030204" pitchFamily="18" charset="0"/>
                          </a:rPr>
                        </m:ctrlPr>
                      </m:sSubPr>
                      <m:e>
                        <m:r>
                          <m:rPr>
                            <m:sty m:val="p"/>
                          </m:rPr>
                          <a:rPr lang="en-US" altLang="ja-JP" sz="1900">
                            <a:latin typeface="Cambria Math" panose="02040503050406030204" pitchFamily="18" charset="0"/>
                          </a:rPr>
                          <m:t>Σ</m:t>
                        </m:r>
                      </m:e>
                      <m:sub>
                        <m:r>
                          <a:rPr lang="en-US" altLang="ja-JP" sz="1900" i="1">
                            <a:latin typeface="Cambria Math" panose="02040503050406030204" pitchFamily="18" charset="0"/>
                          </a:rPr>
                          <m:t>𝑡𝑜𝑟𝑢𝑠</m:t>
                        </m:r>
                      </m:sub>
                    </m:sSub>
                    <m:r>
                      <a:rPr lang="en-US" altLang="ja-JP" sz="1900" b="0" i="1" smtClean="0">
                        <a:latin typeface="Cambria Math" panose="02040503050406030204" pitchFamily="18" charset="0"/>
                      </a:rPr>
                      <m:t>&gt;</m:t>
                    </m:r>
                    <m:sSub>
                      <m:sSubPr>
                        <m:ctrlPr>
                          <a:rPr lang="en-US" altLang="ja-JP" sz="1900" i="1">
                            <a:latin typeface="Cambria Math" panose="02040503050406030204" pitchFamily="18" charset="0"/>
                          </a:rPr>
                        </m:ctrlPr>
                      </m:sSubPr>
                      <m:e>
                        <m:r>
                          <m:rPr>
                            <m:sty m:val="p"/>
                          </m:rPr>
                          <a:rPr lang="en-US" altLang="ja-JP" sz="1900">
                            <a:latin typeface="Cambria Math" panose="02040503050406030204" pitchFamily="18" charset="0"/>
                          </a:rPr>
                          <m:t>Σ</m:t>
                        </m:r>
                      </m:e>
                      <m:sub>
                        <m:r>
                          <a:rPr lang="en-US" altLang="ja-JP" sz="1900" i="1">
                            <a:latin typeface="Cambria Math" panose="02040503050406030204" pitchFamily="18" charset="0"/>
                          </a:rPr>
                          <m:t>𝑠𝑎𝑡</m:t>
                        </m:r>
                      </m:sub>
                    </m:sSub>
                  </m:oMath>
                </a14:m>
                <a:r>
                  <a:rPr lang="en-US" altLang="ja-JP" sz="1900" dirty="0"/>
                  <a:t> </a:t>
                </a:r>
                <a:endParaRPr lang="ja-JP" altLang="en-US" sz="1900" dirty="0"/>
              </a:p>
              <a:p>
                <a:r>
                  <a:rPr lang="en-US" altLang="ja-JP" sz="2000" b="0" dirty="0"/>
                  <a:t>        </a:t>
                </a:r>
                <a:endParaRPr lang="ja-JP" altLang="en-US" sz="2000" b="0" dirty="0"/>
              </a:p>
            </p:txBody>
          </p:sp>
        </mc:Choice>
        <mc:Fallback xmlns="">
          <p:sp>
            <p:nvSpPr>
              <p:cNvPr id="14" name="テキスト プレースホルダー 7">
                <a:extLst>
                  <a:ext uri="{FF2B5EF4-FFF2-40B4-BE49-F238E27FC236}">
                    <a16:creationId xmlns:a16="http://schemas.microsoft.com/office/drawing/2014/main" id="{9D9A8DC4-C8E8-420A-966A-27561F0E1DB8}"/>
                  </a:ext>
                </a:extLst>
              </p:cNvPr>
              <p:cNvSpPr>
                <a:spLocks noGrp="1" noRot="1" noChangeAspect="1" noMove="1" noResize="1" noEditPoints="1" noAdjustHandles="1" noChangeArrowheads="1" noChangeShapeType="1" noTextEdit="1"/>
              </p:cNvSpPr>
              <p:nvPr>
                <p:ph idx="1"/>
              </p:nvPr>
            </p:nvSpPr>
            <p:spPr>
              <a:xfrm>
                <a:off x="1096963" y="1846263"/>
                <a:ext cx="10058400" cy="4022725"/>
              </a:xfrm>
              <a:blipFill>
                <a:blip r:embed="rId7"/>
                <a:stretch>
                  <a:fillRect l="-1758" t="-2273"/>
                </a:stretch>
              </a:blipFill>
            </p:spPr>
            <p:txBody>
              <a:bodyPr/>
              <a:lstStyle/>
              <a:p>
                <a:r>
                  <a:rPr lang="ja-JP" altLang="en-US">
                    <a:noFill/>
                  </a:rPr>
                  <a:t> </a:t>
                </a:r>
              </a:p>
            </p:txBody>
          </p:sp>
        </mc:Fallback>
      </mc:AlternateContent>
      <p:sp>
        <p:nvSpPr>
          <p:cNvPr id="2" name="タイトル 1">
            <a:extLst>
              <a:ext uri="{FF2B5EF4-FFF2-40B4-BE49-F238E27FC236}">
                <a16:creationId xmlns:a16="http://schemas.microsoft.com/office/drawing/2014/main" id="{B3FA1243-BAB5-4BA2-82F6-1B8AA03EA1F7}"/>
              </a:ext>
            </a:extLst>
          </p:cNvPr>
          <p:cNvSpPr>
            <a:spLocks noGrp="1"/>
          </p:cNvSpPr>
          <p:nvPr>
            <p:ph type="title"/>
          </p:nvPr>
        </p:nvSpPr>
        <p:spPr/>
        <p:txBody>
          <a:bodyPr>
            <a:normAutofit/>
          </a:bodyPr>
          <a:lstStyle/>
          <a:p>
            <a:r>
              <a:rPr lang="en-US" altLang="ja-JP" sz="2800" dirty="0"/>
              <a:t>Result of simulation</a:t>
            </a:r>
            <a:endParaRPr kumimoji="1" lang="ja-JP" altLang="en-US" sz="2800" dirty="0"/>
          </a:p>
        </p:txBody>
      </p:sp>
      <p:pic>
        <p:nvPicPr>
          <p:cNvPr id="12" name="strip_r14">
            <a:hlinkClick r:id="" action="ppaction://media"/>
            <a:extLst>
              <a:ext uri="{FF2B5EF4-FFF2-40B4-BE49-F238E27FC236}">
                <a16:creationId xmlns:a16="http://schemas.microsoft.com/office/drawing/2014/main" id="{90A39968-F91B-4A0C-B275-BE3A1B032381}"/>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33164" y="2166678"/>
            <a:ext cx="5567362" cy="4175125"/>
          </a:xfrm>
          <a:prstGeom prst="rect">
            <a:avLst/>
          </a:prstGeom>
        </p:spPr>
      </p:pic>
      <p:pic>
        <p:nvPicPr>
          <p:cNvPr id="13" name="survive_r07">
            <a:hlinkClick r:id="" action="ppaction://media"/>
            <a:extLst>
              <a:ext uri="{FF2B5EF4-FFF2-40B4-BE49-F238E27FC236}">
                <a16:creationId xmlns:a16="http://schemas.microsoft.com/office/drawing/2014/main" id="{ED2C7871-511E-4CB6-8C2E-691F52B17A03}"/>
              </a:ext>
            </a:extLst>
          </p:cNvPr>
          <p:cNvPicPr>
            <a:picLocks noChangeAspect="1"/>
          </p:cNvPicPr>
          <p:nvPr>
            <a:videoFile r:link="rId4"/>
            <p:extLst>
              <p:ext uri="{DAA4B4D4-6D71-4841-9C94-3DE7FCFB9230}">
                <p14:media xmlns:p14="http://schemas.microsoft.com/office/powerpoint/2010/main" r:embed="rId3"/>
              </p:ext>
            </p:extLst>
          </p:nvPr>
        </p:nvPicPr>
        <p:blipFill>
          <a:blip r:embed="rId9"/>
          <a:stretch>
            <a:fillRect/>
          </a:stretch>
        </p:blipFill>
        <p:spPr>
          <a:xfrm>
            <a:off x="6212592" y="2152493"/>
            <a:ext cx="5567363" cy="4175125"/>
          </a:xfrm>
          <a:prstGeom prst="rect">
            <a:avLst/>
          </a:prstGeom>
        </p:spPr>
      </p:pic>
      <p:sp>
        <p:nvSpPr>
          <p:cNvPr id="3" name="正方形/長方形 2">
            <a:extLst>
              <a:ext uri="{FF2B5EF4-FFF2-40B4-BE49-F238E27FC236}">
                <a16:creationId xmlns:a16="http://schemas.microsoft.com/office/drawing/2014/main" id="{57693FFD-021E-4F8E-9AE6-D7B6E2FCB35E}"/>
              </a:ext>
            </a:extLst>
          </p:cNvPr>
          <p:cNvSpPr/>
          <p:nvPr/>
        </p:nvSpPr>
        <p:spPr>
          <a:xfrm>
            <a:off x="5831140" y="1417551"/>
            <a:ext cx="5463277" cy="338554"/>
          </a:xfrm>
          <a:prstGeom prst="rect">
            <a:avLst/>
          </a:prstGeom>
        </p:spPr>
        <p:txBody>
          <a:bodyPr wrap="square">
            <a:spAutoFit/>
          </a:bodyPr>
          <a:lstStyle/>
          <a:p>
            <a:r>
              <a:rPr lang="en-US" altLang="ja-JP" sz="1600" dirty="0"/>
              <a:t>Miki, MM,</a:t>
            </a:r>
            <a:r>
              <a:rPr lang="ja-JP" altLang="en-US" sz="1600" dirty="0"/>
              <a:t> </a:t>
            </a:r>
            <a:r>
              <a:rPr lang="en-US" altLang="ja-JP" sz="1600" dirty="0"/>
              <a:t>Kawaguchi, Nature Astronomy, 5, 478(2021)</a:t>
            </a:r>
          </a:p>
        </p:txBody>
      </p:sp>
      <p:sp>
        <p:nvSpPr>
          <p:cNvPr id="10" name="日付プレースホルダー 3">
            <a:extLst>
              <a:ext uri="{FF2B5EF4-FFF2-40B4-BE49-F238E27FC236}">
                <a16:creationId xmlns:a16="http://schemas.microsoft.com/office/drawing/2014/main" id="{B18FCEFD-FC43-4971-B234-C0CBD0BB64B7}"/>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1" name="フッター プレースホルダー 4">
            <a:extLst>
              <a:ext uri="{FF2B5EF4-FFF2-40B4-BE49-F238E27FC236}">
                <a16:creationId xmlns:a16="http://schemas.microsoft.com/office/drawing/2014/main" id="{688697CF-5298-4BB6-91D6-6B237951C3A6}"/>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5" name="スライド番号プレースホルダー 5">
            <a:extLst>
              <a:ext uri="{FF2B5EF4-FFF2-40B4-BE49-F238E27FC236}">
                <a16:creationId xmlns:a16="http://schemas.microsoft.com/office/drawing/2014/main" id="{8C995439-7397-4EC7-9AFD-6DF104F6F6F5}"/>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3617872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786"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0858"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12"/>
                </p:tgtEl>
              </p:cMediaNode>
            </p:video>
            <p:video>
              <p:cMediaNode vol="80000">
                <p:cTn id="12" repeatCount="indefinite" fill="hold" display="0">
                  <p:stCondLst>
                    <p:cond delay="indefinite"/>
                  </p:stCondLst>
                </p:cTn>
                <p:tgtEl>
                  <p:spTgt spid="13"/>
                </p:tgtEl>
              </p:cMediaNode>
            </p:vide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515658-0C0E-4986-97FB-D1CF265CD8CA}"/>
              </a:ext>
            </a:extLst>
          </p:cNvPr>
          <p:cNvSpPr>
            <a:spLocks noGrp="1"/>
          </p:cNvSpPr>
          <p:nvPr>
            <p:ph type="title"/>
          </p:nvPr>
        </p:nvSpPr>
        <p:spPr/>
        <p:txBody>
          <a:bodyPr>
            <a:normAutofit/>
          </a:bodyPr>
          <a:lstStyle/>
          <a:p>
            <a:r>
              <a:rPr lang="en-US" altLang="ja-JP" sz="2800" dirty="0"/>
              <a:t>Critical condition for torus stripping</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76511A35-A074-457E-95C5-B414D3D75124}"/>
                  </a:ext>
                </a:extLst>
              </p:cNvPr>
              <p:cNvSpPr>
                <a:spLocks noGrp="1"/>
              </p:cNvSpPr>
              <p:nvPr>
                <p:ph idx="1"/>
              </p:nvPr>
            </p:nvSpPr>
            <p:spPr>
              <a:xfrm>
                <a:off x="1097279" y="1845734"/>
                <a:ext cx="5621572" cy="4445864"/>
              </a:xfrm>
            </p:spPr>
            <p:txBody>
              <a:bodyPr>
                <a:noAutofit/>
              </a:bodyPr>
              <a:lstStyle/>
              <a:p>
                <a:pPr>
                  <a:buFont typeface="Wingdings" panose="05000000000000000000" pitchFamily="2" charset="2"/>
                  <a:buChar char="l"/>
                </a:pPr>
                <a:r>
                  <a:rPr lang="en-US" altLang="ja-JP" sz="1800" dirty="0"/>
                  <a:t> A central galaxy collision can strip the torus gas around the MBH.</a:t>
                </a:r>
              </a:p>
              <a:p>
                <a:pPr>
                  <a:buFont typeface="Wingdings" panose="05000000000000000000" pitchFamily="2" charset="2"/>
                  <a:buChar char="l"/>
                </a:pPr>
                <a:r>
                  <a:rPr lang="en-US" altLang="ja-JP" sz="1800" dirty="0"/>
                  <a:t> Momentum transfer between the torus gas and the infalling gas.</a:t>
                </a:r>
              </a:p>
              <a:p>
                <a:pPr>
                  <a:buFont typeface="Wingdings" panose="05000000000000000000" pitchFamily="2" charset="2"/>
                  <a:buChar char="l"/>
                </a:pPr>
                <a:r>
                  <a:rPr lang="en-US" altLang="ja-JP" sz="1800" dirty="0"/>
                  <a:t> Stripping occurs when the column density of the infalling gas exceeds that of the torus.</a:t>
                </a:r>
              </a:p>
              <a:p>
                <a:pPr>
                  <a:buFont typeface="Wingdings" panose="05000000000000000000" pitchFamily="2" charset="2"/>
                  <a:buChar char="l"/>
                </a:pPr>
                <a:r>
                  <a:rPr lang="en-US" altLang="ja-JP" sz="1800" dirty="0"/>
                  <a:t> The MBH loses its fueling supply, which can reduce AGN activity.</a:t>
                </a:r>
                <a:br>
                  <a:rPr lang="en-US" altLang="ja-JP" sz="1800" dirty="0"/>
                </a:br>
                <a:endParaRPr lang="en-US" altLang="ja-JP" sz="1800" dirty="0"/>
              </a:p>
              <a:p>
                <a:pPr>
                  <a:buFont typeface="Wingdings" panose="05000000000000000000" pitchFamily="2" charset="2"/>
                  <a:buChar char="l"/>
                </a:pPr>
                <a:endParaRPr lang="en-US" altLang="ja-JP" sz="1800" dirty="0"/>
              </a:p>
              <a:p>
                <a:r>
                  <a:rPr lang="en-US" altLang="ja-JP" b="1" dirty="0"/>
                  <a:t>Resultant critical condition:  </a:t>
                </a:r>
                <a:r>
                  <a:rPr lang="el-GR" altLang="ja-JP" b="1" dirty="0"/>
                  <a:t>η</a:t>
                </a:r>
                <a:r>
                  <a:rPr lang="en-US" altLang="ja-JP" b="1" dirty="0"/>
                  <a:t> &gt; 25</a:t>
                </a:r>
              </a:p>
              <a:p>
                <a14:m>
                  <m:oMath xmlns:m="http://schemas.openxmlformats.org/officeDocument/2006/math">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𝑴</m:t>
                        </m:r>
                      </m:e>
                      <m:sub>
                        <m:r>
                          <a:rPr lang="en-US" altLang="ja-JP" b="1" i="1" smtClean="0">
                            <a:solidFill>
                              <a:schemeClr val="tx1">
                                <a:lumMod val="65000"/>
                                <a:lumOff val="35000"/>
                              </a:schemeClr>
                            </a:solidFill>
                            <a:latin typeface="Cambria Math" panose="02040503050406030204" pitchFamily="18" charset="0"/>
                          </a:rPr>
                          <m:t>𝒈𝒂𝒔</m:t>
                        </m:r>
                        <m:r>
                          <a:rPr lang="en-US" altLang="ja-JP" b="1" i="1" smtClean="0">
                            <a:solidFill>
                              <a:schemeClr val="tx1">
                                <a:lumMod val="65000"/>
                                <a:lumOff val="35000"/>
                              </a:schemeClr>
                            </a:solidFill>
                            <a:latin typeface="Cambria Math" panose="02040503050406030204" pitchFamily="18" charset="0"/>
                          </a:rPr>
                          <m:t>, </m:t>
                        </m:r>
                        <m:r>
                          <a:rPr lang="en-US" altLang="ja-JP" b="1" i="1" smtClean="0">
                            <a:solidFill>
                              <a:schemeClr val="tx1">
                                <a:lumMod val="65000"/>
                                <a:lumOff val="35000"/>
                              </a:schemeClr>
                            </a:solidFill>
                            <a:latin typeface="Cambria Math" panose="02040503050406030204" pitchFamily="18" charset="0"/>
                          </a:rPr>
                          <m:t>𝒔𝒂𝒕</m:t>
                        </m:r>
                      </m:sub>
                    </m:sSub>
                    <m:r>
                      <a:rPr lang="en-US" altLang="ja-JP" b="1" i="1" smtClean="0">
                        <a:solidFill>
                          <a:schemeClr val="tx1">
                            <a:lumMod val="65000"/>
                            <a:lumOff val="35000"/>
                          </a:schemeClr>
                        </a:solidFill>
                        <a:latin typeface="Cambria Math" panose="02040503050406030204" pitchFamily="18" charset="0"/>
                      </a:rPr>
                      <m:t> ≳</m:t>
                    </m:r>
                    <m:r>
                      <a:rPr lang="en-US" altLang="ja-JP" b="1" i="1" smtClean="0">
                        <a:solidFill>
                          <a:schemeClr val="tx1">
                            <a:lumMod val="65000"/>
                            <a:lumOff val="35000"/>
                          </a:schemeClr>
                        </a:solidFill>
                        <a:latin typeface="Cambria Math" panose="02040503050406030204" pitchFamily="18" charset="0"/>
                      </a:rPr>
                      <m:t>𝟑</m:t>
                    </m:r>
                    <m:r>
                      <a:rPr lang="en-US" altLang="ja-JP" b="1" i="1" smtClean="0">
                        <a:solidFill>
                          <a:schemeClr val="tx1">
                            <a:lumMod val="65000"/>
                            <a:lumOff val="35000"/>
                          </a:schemeClr>
                        </a:solidFill>
                        <a:latin typeface="Cambria Math" panose="02040503050406030204" pitchFamily="18" charset="0"/>
                      </a:rPr>
                      <m:t>×</m:t>
                    </m:r>
                    <m:r>
                      <a:rPr lang="en-US" altLang="ja-JP" b="1" i="1" smtClean="0">
                        <a:solidFill>
                          <a:schemeClr val="tx1">
                            <a:lumMod val="65000"/>
                            <a:lumOff val="35000"/>
                          </a:schemeClr>
                        </a:solidFill>
                        <a:latin typeface="Cambria Math" panose="02040503050406030204" pitchFamily="18" charset="0"/>
                      </a:rPr>
                      <m:t>𝟏</m:t>
                    </m:r>
                    <m:sSup>
                      <m:sSupPr>
                        <m:ctrlPr>
                          <a:rPr lang="en-US" altLang="ja-JP" b="1" i="1" smtClean="0">
                            <a:solidFill>
                              <a:schemeClr val="tx1">
                                <a:lumMod val="65000"/>
                                <a:lumOff val="35000"/>
                              </a:schemeClr>
                            </a:solidFill>
                            <a:latin typeface="Cambria Math" panose="02040503050406030204" pitchFamily="18" charset="0"/>
                          </a:rPr>
                        </m:ctrlPr>
                      </m:sSupPr>
                      <m:e>
                        <m:r>
                          <a:rPr lang="en-US" altLang="ja-JP" b="1" i="1" smtClean="0">
                            <a:solidFill>
                              <a:schemeClr val="tx1">
                                <a:lumMod val="65000"/>
                                <a:lumOff val="35000"/>
                              </a:schemeClr>
                            </a:solidFill>
                            <a:latin typeface="Cambria Math" panose="02040503050406030204" pitchFamily="18" charset="0"/>
                          </a:rPr>
                          <m:t>𝟎</m:t>
                        </m:r>
                      </m:e>
                      <m:sup>
                        <m:r>
                          <a:rPr lang="en-US" altLang="ja-JP" b="1" i="1" smtClean="0">
                            <a:solidFill>
                              <a:schemeClr val="tx1">
                                <a:lumMod val="65000"/>
                                <a:lumOff val="35000"/>
                              </a:schemeClr>
                            </a:solidFill>
                            <a:latin typeface="Cambria Math" panose="02040503050406030204" pitchFamily="18" charset="0"/>
                          </a:rPr>
                          <m:t>𝟕</m:t>
                        </m:r>
                      </m:sup>
                    </m:sSup>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𝑴</m:t>
                        </m:r>
                      </m:e>
                      <m:sub>
                        <m:r>
                          <a:rPr lang="en-US" altLang="ja-JP" b="1" i="1" smtClean="0">
                            <a:solidFill>
                              <a:schemeClr val="tx1">
                                <a:lumMod val="65000"/>
                                <a:lumOff val="35000"/>
                              </a:schemeClr>
                            </a:solidFill>
                            <a:latin typeface="Cambria Math" panose="02040503050406030204" pitchFamily="18" charset="0"/>
                          </a:rPr>
                          <m:t>⊙</m:t>
                        </m:r>
                      </m:sub>
                    </m:sSub>
                    <m:d>
                      <m:dPr>
                        <m:ctrlPr>
                          <a:rPr lang="en-US" altLang="ja-JP" b="1" i="1" smtClean="0">
                            <a:solidFill>
                              <a:schemeClr val="tx1">
                                <a:lumMod val="65000"/>
                                <a:lumOff val="35000"/>
                              </a:schemeClr>
                            </a:solidFill>
                            <a:latin typeface="Cambria Math" panose="02040503050406030204" pitchFamily="18" charset="0"/>
                          </a:rPr>
                        </m:ctrlPr>
                      </m:dPr>
                      <m:e>
                        <m:f>
                          <m:fPr>
                            <m:ctrlPr>
                              <a:rPr lang="en-US" altLang="ja-JP" b="1" i="1" smtClean="0">
                                <a:solidFill>
                                  <a:schemeClr val="tx1">
                                    <a:lumMod val="65000"/>
                                    <a:lumOff val="35000"/>
                                  </a:schemeClr>
                                </a:solidFill>
                                <a:latin typeface="Cambria Math" panose="02040503050406030204" pitchFamily="18" charset="0"/>
                              </a:rPr>
                            </m:ctrlPr>
                          </m:fPr>
                          <m:num>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𝑴</m:t>
                                </m:r>
                              </m:e>
                              <m:sub>
                                <m:r>
                                  <a:rPr lang="en-US" altLang="ja-JP" b="1" i="1" smtClean="0">
                                    <a:solidFill>
                                      <a:schemeClr val="tx1">
                                        <a:lumMod val="65000"/>
                                        <a:lumOff val="35000"/>
                                      </a:schemeClr>
                                    </a:solidFill>
                                    <a:latin typeface="Cambria Math" panose="02040503050406030204" pitchFamily="18" charset="0"/>
                                  </a:rPr>
                                  <m:t>𝒕𝒐𝒓𝒖𝒔</m:t>
                                </m:r>
                              </m:sub>
                            </m:sSub>
                          </m:num>
                          <m:den>
                            <m:r>
                              <a:rPr lang="en-US" altLang="ja-JP" b="1" i="1" smtClean="0">
                                <a:solidFill>
                                  <a:schemeClr val="tx1">
                                    <a:lumMod val="65000"/>
                                    <a:lumOff val="35000"/>
                                  </a:schemeClr>
                                </a:solidFill>
                                <a:latin typeface="Cambria Math" panose="02040503050406030204" pitchFamily="18" charset="0"/>
                              </a:rPr>
                              <m:t>𝟏</m:t>
                            </m:r>
                            <m:sSup>
                              <m:sSupPr>
                                <m:ctrlPr>
                                  <a:rPr lang="en-US" altLang="ja-JP" b="1" i="1" smtClean="0">
                                    <a:solidFill>
                                      <a:schemeClr val="tx1">
                                        <a:lumMod val="65000"/>
                                        <a:lumOff val="35000"/>
                                      </a:schemeClr>
                                    </a:solidFill>
                                    <a:latin typeface="Cambria Math" panose="02040503050406030204" pitchFamily="18" charset="0"/>
                                  </a:rPr>
                                </m:ctrlPr>
                              </m:sSupPr>
                              <m:e>
                                <m:r>
                                  <a:rPr lang="en-US" altLang="ja-JP" b="1" i="1" smtClean="0">
                                    <a:solidFill>
                                      <a:schemeClr val="tx1">
                                        <a:lumMod val="65000"/>
                                        <a:lumOff val="35000"/>
                                      </a:schemeClr>
                                    </a:solidFill>
                                    <a:latin typeface="Cambria Math" panose="02040503050406030204" pitchFamily="18" charset="0"/>
                                  </a:rPr>
                                  <m:t>𝟎</m:t>
                                </m:r>
                              </m:e>
                              <m:sup>
                                <m:r>
                                  <a:rPr lang="en-US" altLang="ja-JP" b="1" i="1" smtClean="0">
                                    <a:solidFill>
                                      <a:schemeClr val="tx1">
                                        <a:lumMod val="65000"/>
                                        <a:lumOff val="35000"/>
                                      </a:schemeClr>
                                    </a:solidFill>
                                    <a:latin typeface="Cambria Math" panose="02040503050406030204" pitchFamily="18" charset="0"/>
                                  </a:rPr>
                                  <m:t>𝟓</m:t>
                                </m:r>
                              </m:sup>
                            </m:sSup>
                            <m:r>
                              <a:rPr lang="en-US" altLang="ja-JP" b="1" i="1" smtClean="0">
                                <a:solidFill>
                                  <a:schemeClr val="tx1">
                                    <a:lumMod val="65000"/>
                                    <a:lumOff val="35000"/>
                                  </a:schemeClr>
                                </a:solidFill>
                                <a:latin typeface="Cambria Math" panose="02040503050406030204" pitchFamily="18" charset="0"/>
                              </a:rPr>
                              <m:t> </m:t>
                            </m:r>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𝑴</m:t>
                                </m:r>
                              </m:e>
                              <m:sub>
                                <m:r>
                                  <a:rPr lang="en-US" altLang="ja-JP" b="1" i="1" smtClean="0">
                                    <a:solidFill>
                                      <a:schemeClr val="tx1">
                                        <a:lumMod val="65000"/>
                                        <a:lumOff val="35000"/>
                                      </a:schemeClr>
                                    </a:solidFill>
                                    <a:latin typeface="Cambria Math" panose="02040503050406030204" pitchFamily="18" charset="0"/>
                                  </a:rPr>
                                  <m:t>⊙</m:t>
                                </m:r>
                              </m:sub>
                            </m:sSub>
                          </m:den>
                        </m:f>
                      </m:e>
                    </m:d>
                    <m:sSup>
                      <m:sSupPr>
                        <m:ctrlPr>
                          <a:rPr lang="en-US" altLang="ja-JP" b="1" i="1" smtClean="0">
                            <a:solidFill>
                              <a:schemeClr val="tx1">
                                <a:lumMod val="65000"/>
                                <a:lumOff val="35000"/>
                              </a:schemeClr>
                            </a:solidFill>
                            <a:latin typeface="Cambria Math" panose="02040503050406030204" pitchFamily="18" charset="0"/>
                          </a:rPr>
                        </m:ctrlPr>
                      </m:sSupPr>
                      <m:e>
                        <m:d>
                          <m:dPr>
                            <m:ctrlPr>
                              <a:rPr lang="en-US" altLang="ja-JP" b="1" i="1" smtClean="0">
                                <a:solidFill>
                                  <a:schemeClr val="tx1">
                                    <a:lumMod val="65000"/>
                                    <a:lumOff val="35000"/>
                                  </a:schemeClr>
                                </a:solidFill>
                                <a:latin typeface="Cambria Math" panose="02040503050406030204" pitchFamily="18" charset="0"/>
                              </a:rPr>
                            </m:ctrlPr>
                          </m:dPr>
                          <m:e>
                            <m:f>
                              <m:fPr>
                                <m:ctrlPr>
                                  <a:rPr lang="en-US" altLang="ja-JP" b="1" i="1" smtClean="0">
                                    <a:solidFill>
                                      <a:schemeClr val="tx1">
                                        <a:lumMod val="65000"/>
                                        <a:lumOff val="35000"/>
                                      </a:schemeClr>
                                    </a:solidFill>
                                    <a:latin typeface="Cambria Math" panose="02040503050406030204" pitchFamily="18" charset="0"/>
                                  </a:rPr>
                                </m:ctrlPr>
                              </m:fPr>
                              <m:num>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𝑹</m:t>
                                    </m:r>
                                  </m:e>
                                  <m:sub>
                                    <m:r>
                                      <a:rPr lang="en-US" altLang="ja-JP" b="1" i="1" smtClean="0">
                                        <a:solidFill>
                                          <a:schemeClr val="tx1">
                                            <a:lumMod val="65000"/>
                                            <a:lumOff val="35000"/>
                                          </a:schemeClr>
                                        </a:solidFill>
                                        <a:latin typeface="Cambria Math" panose="02040503050406030204" pitchFamily="18" charset="0"/>
                                      </a:rPr>
                                      <m:t>𝒐𝒖𝒕</m:t>
                                    </m:r>
                                  </m:sub>
                                </m:sSub>
                              </m:num>
                              <m:den>
                                <m:r>
                                  <a:rPr lang="en-US" altLang="ja-JP" b="1" i="1" smtClean="0">
                                    <a:solidFill>
                                      <a:schemeClr val="tx1">
                                        <a:lumMod val="65000"/>
                                        <a:lumOff val="35000"/>
                                      </a:schemeClr>
                                    </a:solidFill>
                                    <a:latin typeface="Cambria Math" panose="02040503050406030204" pitchFamily="18" charset="0"/>
                                  </a:rPr>
                                  <m:t>𝟓𝟎</m:t>
                                </m:r>
                                <m:r>
                                  <a:rPr lang="en-US" altLang="ja-JP" b="1" i="1" smtClean="0">
                                    <a:solidFill>
                                      <a:schemeClr val="tx1">
                                        <a:lumMod val="65000"/>
                                        <a:lumOff val="35000"/>
                                      </a:schemeClr>
                                    </a:solidFill>
                                    <a:latin typeface="Cambria Math" panose="02040503050406030204" pitchFamily="18" charset="0"/>
                                  </a:rPr>
                                  <m:t>𝒑𝒄</m:t>
                                </m:r>
                              </m:den>
                            </m:f>
                          </m:e>
                        </m:d>
                      </m:e>
                      <m:sup>
                        <m:r>
                          <a:rPr lang="en-US" altLang="ja-JP" b="1" i="1" smtClean="0">
                            <a:solidFill>
                              <a:schemeClr val="tx1">
                                <a:lumMod val="65000"/>
                                <a:lumOff val="35000"/>
                              </a:schemeClr>
                            </a:solidFill>
                            <a:latin typeface="Cambria Math" panose="02040503050406030204" pitchFamily="18" charset="0"/>
                          </a:rPr>
                          <m:t>−</m:t>
                        </m:r>
                        <m:r>
                          <a:rPr lang="en-US" altLang="ja-JP" b="1" i="1" smtClean="0">
                            <a:solidFill>
                              <a:schemeClr val="tx1">
                                <a:lumMod val="65000"/>
                                <a:lumOff val="35000"/>
                              </a:schemeClr>
                            </a:solidFill>
                            <a:latin typeface="Cambria Math" panose="02040503050406030204" pitchFamily="18" charset="0"/>
                          </a:rPr>
                          <m:t>𝟐</m:t>
                        </m:r>
                      </m:sup>
                    </m:sSup>
                    <m:sSup>
                      <m:sSupPr>
                        <m:ctrlPr>
                          <a:rPr lang="en-US" altLang="ja-JP" b="1" i="1" smtClean="0">
                            <a:solidFill>
                              <a:schemeClr val="tx1">
                                <a:lumMod val="65000"/>
                                <a:lumOff val="35000"/>
                              </a:schemeClr>
                            </a:solidFill>
                            <a:latin typeface="Cambria Math" panose="02040503050406030204" pitchFamily="18" charset="0"/>
                          </a:rPr>
                        </m:ctrlPr>
                      </m:sSupPr>
                      <m:e>
                        <m:d>
                          <m:dPr>
                            <m:ctrlPr>
                              <a:rPr lang="en-US" altLang="ja-JP" b="1" i="1" smtClean="0">
                                <a:solidFill>
                                  <a:schemeClr val="tx1">
                                    <a:lumMod val="65000"/>
                                    <a:lumOff val="35000"/>
                                  </a:schemeClr>
                                </a:solidFill>
                                <a:latin typeface="Cambria Math" panose="02040503050406030204" pitchFamily="18" charset="0"/>
                              </a:rPr>
                            </m:ctrlPr>
                          </m:dPr>
                          <m:e>
                            <m:f>
                              <m:fPr>
                                <m:ctrlPr>
                                  <a:rPr lang="en-US" altLang="ja-JP" b="1" i="1" smtClean="0">
                                    <a:solidFill>
                                      <a:schemeClr val="tx1">
                                        <a:lumMod val="65000"/>
                                        <a:lumOff val="35000"/>
                                      </a:schemeClr>
                                    </a:solidFill>
                                    <a:latin typeface="Cambria Math" panose="02040503050406030204" pitchFamily="18" charset="0"/>
                                  </a:rPr>
                                </m:ctrlPr>
                              </m:fPr>
                              <m:num>
                                <m:sSub>
                                  <m:sSubPr>
                                    <m:ctrlPr>
                                      <a:rPr lang="en-US" altLang="ja-JP" b="1" i="1" smtClean="0">
                                        <a:solidFill>
                                          <a:schemeClr val="tx1">
                                            <a:lumMod val="65000"/>
                                            <a:lumOff val="35000"/>
                                          </a:schemeClr>
                                        </a:solidFill>
                                        <a:latin typeface="Cambria Math" panose="02040503050406030204" pitchFamily="18" charset="0"/>
                                      </a:rPr>
                                    </m:ctrlPr>
                                  </m:sSubPr>
                                  <m:e>
                                    <m:r>
                                      <a:rPr lang="en-US" altLang="ja-JP" b="1" i="1" smtClean="0">
                                        <a:solidFill>
                                          <a:schemeClr val="tx1">
                                            <a:lumMod val="65000"/>
                                            <a:lumOff val="35000"/>
                                          </a:schemeClr>
                                        </a:solidFill>
                                        <a:latin typeface="Cambria Math" panose="02040503050406030204" pitchFamily="18" charset="0"/>
                                      </a:rPr>
                                      <m:t>𝒓</m:t>
                                    </m:r>
                                  </m:e>
                                  <m:sub>
                                    <m:r>
                                      <a:rPr lang="en-US" altLang="ja-JP" b="1" i="1" smtClean="0">
                                        <a:solidFill>
                                          <a:schemeClr val="tx1">
                                            <a:lumMod val="65000"/>
                                            <a:lumOff val="35000"/>
                                          </a:schemeClr>
                                        </a:solidFill>
                                        <a:latin typeface="Cambria Math" panose="02040503050406030204" pitchFamily="18" charset="0"/>
                                      </a:rPr>
                                      <m:t>𝒈𝒂𝒔</m:t>
                                    </m:r>
                                  </m:sub>
                                </m:sSub>
                              </m:num>
                              <m:den>
                                <m:r>
                                  <a:rPr lang="en-US" altLang="ja-JP" b="1" i="1" smtClean="0">
                                    <a:solidFill>
                                      <a:schemeClr val="tx1">
                                        <a:lumMod val="65000"/>
                                        <a:lumOff val="35000"/>
                                      </a:schemeClr>
                                    </a:solidFill>
                                    <a:latin typeface="Cambria Math" panose="02040503050406030204" pitchFamily="18" charset="0"/>
                                  </a:rPr>
                                  <m:t>𝟏</m:t>
                                </m:r>
                                <m:r>
                                  <a:rPr lang="en-US" altLang="ja-JP" b="1" i="1" smtClean="0">
                                    <a:solidFill>
                                      <a:schemeClr val="tx1">
                                        <a:lumMod val="65000"/>
                                        <a:lumOff val="35000"/>
                                      </a:schemeClr>
                                    </a:solidFill>
                                    <a:latin typeface="Cambria Math" panose="02040503050406030204" pitchFamily="18" charset="0"/>
                                  </a:rPr>
                                  <m:t>𝒌𝒑𝒄</m:t>
                                </m:r>
                              </m:den>
                            </m:f>
                          </m:e>
                        </m:d>
                      </m:e>
                      <m:sup>
                        <m:r>
                          <a:rPr lang="en-US" altLang="ja-JP" b="1" i="1" smtClean="0">
                            <a:solidFill>
                              <a:schemeClr val="tx1">
                                <a:lumMod val="65000"/>
                                <a:lumOff val="35000"/>
                              </a:schemeClr>
                            </a:solidFill>
                            <a:latin typeface="Cambria Math" panose="02040503050406030204" pitchFamily="18" charset="0"/>
                          </a:rPr>
                          <m:t>𝟐</m:t>
                        </m:r>
                      </m:sup>
                    </m:sSup>
                  </m:oMath>
                </a14:m>
                <a:br>
                  <a:rPr lang="en-US" altLang="ja-JP" b="1" dirty="0">
                    <a:solidFill>
                      <a:schemeClr val="accent2"/>
                    </a:solidFill>
                  </a:rPr>
                </a:br>
                <a:endParaRPr lang="ja-JP" altLang="en-US" b="1" dirty="0">
                  <a:solidFill>
                    <a:schemeClr val="accent2"/>
                  </a:solidFill>
                </a:endParaRPr>
              </a:p>
              <a:p>
                <a:endParaRPr lang="en-US" altLang="ja-JP" dirty="0"/>
              </a:p>
              <a:p>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76511A35-A074-457E-95C5-B414D3D75124}"/>
                  </a:ext>
                </a:extLst>
              </p:cNvPr>
              <p:cNvSpPr>
                <a:spLocks noGrp="1" noRot="1" noChangeAspect="1" noMove="1" noResize="1" noEditPoints="1" noAdjustHandles="1" noChangeArrowheads="1" noChangeShapeType="1" noTextEdit="1"/>
              </p:cNvSpPr>
              <p:nvPr>
                <p:ph idx="1"/>
              </p:nvPr>
            </p:nvSpPr>
            <p:spPr>
              <a:xfrm>
                <a:off x="1097279" y="1845734"/>
                <a:ext cx="5621572" cy="4445864"/>
              </a:xfrm>
              <a:blipFill>
                <a:blip r:embed="rId3"/>
                <a:stretch>
                  <a:fillRect l="-2820" t="-2058" r="-3254" b="-686"/>
                </a:stretch>
              </a:blipFill>
            </p:spPr>
            <p:txBody>
              <a:bodyPr/>
              <a:lstStyle/>
              <a:p>
                <a:r>
                  <a:rPr lang="ja-JP" altLang="en-US">
                    <a:noFill/>
                  </a:rPr>
                  <a:t> </a:t>
                </a:r>
              </a:p>
            </p:txBody>
          </p:sp>
        </mc:Fallback>
      </mc:AlternateContent>
      <p:pic>
        <p:nvPicPr>
          <p:cNvPr id="7" name="図 6">
            <a:extLst>
              <a:ext uri="{FF2B5EF4-FFF2-40B4-BE49-F238E27FC236}">
                <a16:creationId xmlns:a16="http://schemas.microsoft.com/office/drawing/2014/main" id="{B91503B4-9717-4722-9DB5-CD00280A3F1F}"/>
              </a:ext>
            </a:extLst>
          </p:cNvPr>
          <p:cNvPicPr>
            <a:picLocks noChangeAspect="1"/>
          </p:cNvPicPr>
          <p:nvPr/>
        </p:nvPicPr>
        <p:blipFill>
          <a:blip r:embed="rId4"/>
          <a:stretch>
            <a:fillRect/>
          </a:stretch>
        </p:blipFill>
        <p:spPr>
          <a:xfrm>
            <a:off x="6670221" y="1797782"/>
            <a:ext cx="4485459" cy="4445864"/>
          </a:xfrm>
          <a:prstGeom prst="rect">
            <a:avLst/>
          </a:prstGeom>
        </p:spPr>
      </p:pic>
      <p:cxnSp>
        <p:nvCxnSpPr>
          <p:cNvPr id="9" name="直線コネクタ 8">
            <a:extLst>
              <a:ext uri="{FF2B5EF4-FFF2-40B4-BE49-F238E27FC236}">
                <a16:creationId xmlns:a16="http://schemas.microsoft.com/office/drawing/2014/main" id="{91E8CF16-D5D5-4424-B6E8-B77C116B0D44}"/>
              </a:ext>
            </a:extLst>
          </p:cNvPr>
          <p:cNvCxnSpPr>
            <a:cxnSpLocks/>
          </p:cNvCxnSpPr>
          <p:nvPr/>
        </p:nvCxnSpPr>
        <p:spPr>
          <a:xfrm>
            <a:off x="9311310" y="1845734"/>
            <a:ext cx="1" cy="4023360"/>
          </a:xfrm>
          <a:prstGeom prst="line">
            <a:avLst/>
          </a:prstGeom>
          <a:ln w="50800">
            <a:solidFill>
              <a:schemeClr val="accent2"/>
            </a:solidFill>
            <a:prstDash val="sysDash"/>
          </a:ln>
        </p:spPr>
        <p:style>
          <a:lnRef idx="1">
            <a:schemeClr val="accent2"/>
          </a:lnRef>
          <a:fillRef idx="0">
            <a:schemeClr val="accent2"/>
          </a:fillRef>
          <a:effectRef idx="0">
            <a:schemeClr val="accent2"/>
          </a:effectRef>
          <a:fontRef idx="minor">
            <a:schemeClr val="tx1"/>
          </a:fontRef>
        </p:style>
      </p:cxnSp>
      <p:sp>
        <p:nvSpPr>
          <p:cNvPr id="10" name="日付プレースホルダー 3">
            <a:extLst>
              <a:ext uri="{FF2B5EF4-FFF2-40B4-BE49-F238E27FC236}">
                <a16:creationId xmlns:a16="http://schemas.microsoft.com/office/drawing/2014/main" id="{435673EC-ABF1-4552-8E44-21B45ABC8C3F}"/>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1" name="フッター プレースホルダー 4">
            <a:extLst>
              <a:ext uri="{FF2B5EF4-FFF2-40B4-BE49-F238E27FC236}">
                <a16:creationId xmlns:a16="http://schemas.microsoft.com/office/drawing/2014/main" id="{01C19E88-B2EA-4DF2-9376-C8D65BA793E7}"/>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2" name="スライド番号プレースホルダー 5">
            <a:extLst>
              <a:ext uri="{FF2B5EF4-FFF2-40B4-BE49-F238E27FC236}">
                <a16:creationId xmlns:a16="http://schemas.microsoft.com/office/drawing/2014/main" id="{42A93849-98C0-436C-9051-D47160686994}"/>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287198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931849-B8E6-42A5-BE2C-613179248509}"/>
              </a:ext>
            </a:extLst>
          </p:cNvPr>
          <p:cNvSpPr>
            <a:spLocks noGrp="1"/>
          </p:cNvSpPr>
          <p:nvPr>
            <p:ph type="title"/>
          </p:nvPr>
        </p:nvSpPr>
        <p:spPr/>
        <p:txBody>
          <a:bodyPr>
            <a:normAutofit/>
          </a:bodyPr>
          <a:lstStyle/>
          <a:p>
            <a:r>
              <a:rPr lang="en-US" altLang="ja-JP" sz="2800" dirty="0"/>
              <a:t>Possibility of central collision</a:t>
            </a:r>
            <a:r>
              <a:rPr lang="ja-JP" altLang="en-US" sz="2800" dirty="0"/>
              <a:t>：</a:t>
            </a:r>
            <a:br>
              <a:rPr lang="en-US" altLang="ja-JP" sz="2800" dirty="0"/>
            </a:br>
            <a:r>
              <a:rPr lang="en-US" altLang="ja-JP" sz="2800" dirty="0"/>
              <a:t>Orbit of MW satellites from GAIA</a:t>
            </a:r>
            <a:endParaRPr kumimoji="1" lang="ja-JP" altLang="en-US" sz="2800" dirty="0"/>
          </a:p>
        </p:txBody>
      </p:sp>
      <p:pic>
        <p:nvPicPr>
          <p:cNvPr id="7" name="コンテンツ プレースホルダー 6">
            <a:extLst>
              <a:ext uri="{FF2B5EF4-FFF2-40B4-BE49-F238E27FC236}">
                <a16:creationId xmlns:a16="http://schemas.microsoft.com/office/drawing/2014/main" id="{D285BD33-AA9A-434C-B1F6-41FAFA4CF529}"/>
              </a:ext>
            </a:extLst>
          </p:cNvPr>
          <p:cNvPicPr>
            <a:picLocks noGrp="1" noChangeAspect="1"/>
          </p:cNvPicPr>
          <p:nvPr>
            <p:ph idx="1"/>
          </p:nvPr>
        </p:nvPicPr>
        <p:blipFill>
          <a:blip r:embed="rId3"/>
          <a:stretch>
            <a:fillRect/>
          </a:stretch>
        </p:blipFill>
        <p:spPr>
          <a:xfrm>
            <a:off x="7371140" y="1783080"/>
            <a:ext cx="4659124" cy="4496109"/>
          </a:xfrm>
          <a:prstGeom prst="rect">
            <a:avLst/>
          </a:prstGeom>
        </p:spPr>
      </p:pic>
      <p:sp>
        <p:nvSpPr>
          <p:cNvPr id="9" name="正方形/長方形 8">
            <a:extLst>
              <a:ext uri="{FF2B5EF4-FFF2-40B4-BE49-F238E27FC236}">
                <a16:creationId xmlns:a16="http://schemas.microsoft.com/office/drawing/2014/main" id="{956FCE50-BFC6-40BC-9057-8766F5DA7470}"/>
              </a:ext>
            </a:extLst>
          </p:cNvPr>
          <p:cNvSpPr/>
          <p:nvPr/>
        </p:nvSpPr>
        <p:spPr>
          <a:xfrm>
            <a:off x="1097280" y="1825339"/>
            <a:ext cx="6370320" cy="4508927"/>
          </a:xfrm>
          <a:prstGeom prst="rect">
            <a:avLst/>
          </a:prstGeom>
        </p:spPr>
        <p:txBody>
          <a:bodyPr wrap="square">
            <a:spAutoFit/>
          </a:bodyPr>
          <a:lstStyle/>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GB" altLang="ja-JP" sz="2000" dirty="0">
                <a:solidFill>
                  <a:prstClr val="black">
                    <a:lumMod val="75000"/>
                    <a:lumOff val="25000"/>
                  </a:prstClr>
                </a:solidFill>
                <a:latin typeface="+mj-lt"/>
              </a:rPr>
              <a:t> Integrated orbits </a:t>
            </a:r>
            <a:r>
              <a:rPr kumimoji="1" lang="en-US" altLang="ja-JP" sz="2000" dirty="0">
                <a:solidFill>
                  <a:prstClr val="black">
                    <a:lumMod val="75000"/>
                    <a:lumOff val="25000"/>
                  </a:prstClr>
                </a:solidFill>
                <a:latin typeface="+mj-lt"/>
              </a:rPr>
              <a:t>of the satellite galaxies surrounding the Milky Way using the proper motion measurements provided by the Gaia DR2.</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US" altLang="ja-JP" sz="2000" dirty="0">
                <a:solidFill>
                  <a:srgbClr val="000000"/>
                </a:solidFill>
                <a:latin typeface="+mj-lt"/>
              </a:rPr>
              <a:t> The distributions of orbital periods and </a:t>
            </a:r>
            <a:r>
              <a:rPr kumimoji="1" lang="en-US" altLang="ja-JP" sz="2000" dirty="0" err="1">
                <a:solidFill>
                  <a:srgbClr val="000000"/>
                </a:solidFill>
                <a:latin typeface="+mj-lt"/>
              </a:rPr>
              <a:t>periapsises</a:t>
            </a:r>
            <a:r>
              <a:rPr kumimoji="1" lang="en-US" altLang="ja-JP" sz="2000" dirty="0">
                <a:solidFill>
                  <a:srgbClr val="000000"/>
                </a:solidFill>
                <a:latin typeface="+mj-lt"/>
              </a:rPr>
              <a:t> show a linear trend from the upper right towards the lower left.</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GB" altLang="ja-JP" sz="2000" dirty="0">
                <a:solidFill>
                  <a:prstClr val="black">
                    <a:lumMod val="75000"/>
                    <a:lumOff val="25000"/>
                  </a:prstClr>
                </a:solidFill>
                <a:latin typeface="+mj-lt"/>
              </a:rPr>
              <a:t> This figure </a:t>
            </a:r>
            <a:r>
              <a:rPr kumimoji="1" lang="en-US" altLang="ja-JP" sz="2000" dirty="0">
                <a:solidFill>
                  <a:prstClr val="black">
                    <a:lumMod val="75000"/>
                    <a:lumOff val="25000"/>
                  </a:prstClr>
                </a:solidFill>
                <a:latin typeface="+mj-lt"/>
              </a:rPr>
              <a:t>indicate that sub haloes with smaller pericentric distance may be stretched and disrupted by the tidal force of the central galaxy, and that the debris has fallen into the galactic centre.</a:t>
            </a:r>
          </a:p>
          <a:p>
            <a:pPr marL="91440" lvl="0" indent="-91440">
              <a:lnSpc>
                <a:spcPct val="90000"/>
              </a:lnSpc>
              <a:spcBef>
                <a:spcPts val="1200"/>
              </a:spcBef>
              <a:spcAft>
                <a:spcPts val="200"/>
              </a:spcAft>
              <a:buClr>
                <a:srgbClr val="1CADE4"/>
              </a:buClr>
              <a:buSzPct val="100000"/>
              <a:buFont typeface="Wingdings" panose="05000000000000000000" pitchFamily="2" charset="2"/>
              <a:buChar char="l"/>
            </a:pPr>
            <a:r>
              <a:rPr kumimoji="1" lang="en-US" altLang="ja-JP" sz="2000" dirty="0">
                <a:solidFill>
                  <a:prstClr val="black">
                    <a:lumMod val="75000"/>
                    <a:lumOff val="25000"/>
                  </a:prstClr>
                </a:solidFill>
                <a:latin typeface="+mj-lt"/>
              </a:rPr>
              <a:t> Their orbital periods are </a:t>
            </a:r>
            <a:r>
              <a:rPr kumimoji="1" lang="ja-JP" altLang="en-US" sz="2000" dirty="0">
                <a:solidFill>
                  <a:prstClr val="black">
                    <a:lumMod val="75000"/>
                    <a:lumOff val="25000"/>
                  </a:prstClr>
                </a:solidFill>
                <a:latin typeface="+mj-lt"/>
              </a:rPr>
              <a:t>～</a:t>
            </a:r>
            <a:r>
              <a:rPr kumimoji="1" lang="en-US" altLang="ja-JP" sz="2000" dirty="0">
                <a:solidFill>
                  <a:prstClr val="black">
                    <a:lumMod val="75000"/>
                    <a:lumOff val="25000"/>
                  </a:prstClr>
                </a:solidFill>
                <a:latin typeface="+mj-lt"/>
              </a:rPr>
              <a:t>10</a:t>
            </a:r>
            <a:r>
              <a:rPr kumimoji="1" lang="en-US" altLang="ja-JP" sz="2000" baseline="30000" dirty="0">
                <a:solidFill>
                  <a:prstClr val="black">
                    <a:lumMod val="75000"/>
                    <a:lumOff val="25000"/>
                  </a:prstClr>
                </a:solidFill>
                <a:latin typeface="+mj-lt"/>
              </a:rPr>
              <a:t>8</a:t>
            </a:r>
            <a:r>
              <a:rPr kumimoji="1" lang="en-US" altLang="ja-JP" sz="2000" dirty="0">
                <a:solidFill>
                  <a:prstClr val="black">
                    <a:lumMod val="75000"/>
                    <a:lumOff val="25000"/>
                  </a:prstClr>
                </a:solidFill>
                <a:latin typeface="+mj-lt"/>
              </a:rPr>
              <a:t> yr. </a:t>
            </a:r>
            <a:r>
              <a:rPr kumimoji="1" lang="en-GB" altLang="ja-JP" sz="2000" dirty="0">
                <a:solidFill>
                  <a:srgbClr val="000000"/>
                </a:solidFill>
                <a:latin typeface="+mj-lt"/>
              </a:rPr>
              <a:t>This is consistent with the inferred </a:t>
            </a:r>
            <a:r>
              <a:rPr kumimoji="1" lang="en-US" altLang="ja-JP" sz="2000" dirty="0">
                <a:solidFill>
                  <a:srgbClr val="000000"/>
                </a:solidFill>
                <a:latin typeface="+mj-lt"/>
              </a:rPr>
              <a:t>average merger rate derived by the cosmological simulation.</a:t>
            </a:r>
            <a:endParaRPr kumimoji="1" lang="en-US" altLang="ja-JP" sz="2000" dirty="0">
              <a:solidFill>
                <a:prstClr val="black">
                  <a:lumMod val="75000"/>
                  <a:lumOff val="25000"/>
                </a:prstClr>
              </a:solidFill>
              <a:latin typeface="+mj-lt"/>
            </a:endParaRPr>
          </a:p>
        </p:txBody>
      </p:sp>
      <p:sp>
        <p:nvSpPr>
          <p:cNvPr id="8" name="日付プレースホルダー 3">
            <a:extLst>
              <a:ext uri="{FF2B5EF4-FFF2-40B4-BE49-F238E27FC236}">
                <a16:creationId xmlns:a16="http://schemas.microsoft.com/office/drawing/2014/main" id="{DE46AD21-B7FE-4CF1-ACFD-DE726C7DC046}"/>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0" name="フッター プレースホルダー 4">
            <a:extLst>
              <a:ext uri="{FF2B5EF4-FFF2-40B4-BE49-F238E27FC236}">
                <a16:creationId xmlns:a16="http://schemas.microsoft.com/office/drawing/2014/main" id="{DCF1576D-6BA0-47D8-A174-503231D496AA}"/>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1" name="スライド番号プレースホルダー 5">
            <a:extLst>
              <a:ext uri="{FF2B5EF4-FFF2-40B4-BE49-F238E27FC236}">
                <a16:creationId xmlns:a16="http://schemas.microsoft.com/office/drawing/2014/main" id="{6E604CEA-7121-4B22-BC03-E7A88DA260E8}"/>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42639885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312A7F-236C-4604-95BC-43EA2DEA8675}"/>
              </a:ext>
            </a:extLst>
          </p:cNvPr>
          <p:cNvSpPr>
            <a:spLocks noGrp="1"/>
          </p:cNvSpPr>
          <p:nvPr>
            <p:ph type="title"/>
          </p:nvPr>
        </p:nvSpPr>
        <p:spPr/>
        <p:txBody>
          <a:bodyPr>
            <a:normAutofit/>
          </a:bodyPr>
          <a:lstStyle/>
          <a:p>
            <a:r>
              <a:rPr lang="en-US" altLang="ja-JP" sz="2800" dirty="0"/>
              <a:t>Application to the AGNs</a:t>
            </a:r>
            <a:endParaRPr kumimoji="1" lang="ja-JP" altLang="en-US" sz="2800" dirty="0"/>
          </a:p>
        </p:txBody>
      </p:sp>
      <p:sp>
        <p:nvSpPr>
          <p:cNvPr id="3" name="コンテンツ プレースホルダー 2">
            <a:extLst>
              <a:ext uri="{FF2B5EF4-FFF2-40B4-BE49-F238E27FC236}">
                <a16:creationId xmlns:a16="http://schemas.microsoft.com/office/drawing/2014/main" id="{ACFF8258-0B1A-476E-A5EF-3C7945AEFA74}"/>
              </a:ext>
            </a:extLst>
          </p:cNvPr>
          <p:cNvSpPr>
            <a:spLocks noGrp="1"/>
          </p:cNvSpPr>
          <p:nvPr>
            <p:ph idx="1"/>
          </p:nvPr>
        </p:nvSpPr>
        <p:spPr>
          <a:xfrm>
            <a:off x="1097280" y="2050557"/>
            <a:ext cx="6157364" cy="4023360"/>
          </a:xfrm>
        </p:spPr>
        <p:txBody>
          <a:bodyPr>
            <a:normAutofit/>
          </a:bodyPr>
          <a:lstStyle/>
          <a:p>
            <a:pPr marL="72000" indent="288000">
              <a:buFont typeface="Wingdings" panose="05000000000000000000" pitchFamily="2" charset="2"/>
              <a:buChar char="l"/>
            </a:pPr>
            <a:r>
              <a:rPr lang="en-US" altLang="ja-JP" sz="1900" dirty="0"/>
              <a:t>We now translate the critical condition for AGN shut-off to a condition involving AGN parameters. </a:t>
            </a:r>
          </a:p>
          <a:p>
            <a:pPr marL="72000" indent="288000">
              <a:buFont typeface="Wingdings" panose="05000000000000000000" pitchFamily="2" charset="2"/>
              <a:buChar char="l"/>
            </a:pPr>
            <a:r>
              <a:rPr lang="en-US" altLang="ja-JP" sz="1900" dirty="0">
                <a:solidFill>
                  <a:srgbClr val="000000"/>
                </a:solidFill>
              </a:rPr>
              <a:t>Below the critical zone (yellow to cyan </a:t>
            </a:r>
            <a:r>
              <a:rPr lang="en-US" altLang="ja-JP" sz="1900" dirty="0" err="1">
                <a:solidFill>
                  <a:srgbClr val="000000"/>
                </a:solidFill>
              </a:rPr>
              <a:t>coloured</a:t>
            </a:r>
            <a:r>
              <a:rPr lang="en-US" altLang="ja-JP" sz="1900" dirty="0">
                <a:solidFill>
                  <a:srgbClr val="000000"/>
                </a:solidFill>
              </a:rPr>
              <a:t> patch), where we find a notable fraction of AGN to be located, the AGN activity can cease by a central collision of a satellite galaxy.</a:t>
            </a:r>
            <a:endParaRPr lang="en-US" altLang="ja-JP" sz="1900" dirty="0"/>
          </a:p>
          <a:p>
            <a:pPr marL="72000" indent="288000">
              <a:buFont typeface="Wingdings" panose="05000000000000000000" pitchFamily="2" charset="2"/>
              <a:buChar char="l"/>
            </a:pPr>
            <a:r>
              <a:rPr lang="en-US" altLang="ja-JP" sz="1900" dirty="0"/>
              <a:t>The shaded zone indicates the stripping criterion for various orientation angles θ between torus and satellite rotation axis.</a:t>
            </a:r>
          </a:p>
          <a:p>
            <a:pPr marL="72000" indent="288000">
              <a:buFont typeface="Wingdings" panose="05000000000000000000" pitchFamily="2" charset="2"/>
              <a:buChar char="l"/>
            </a:pPr>
            <a:r>
              <a:rPr lang="en-US" altLang="ja-JP" sz="1900" dirty="0">
                <a:solidFill>
                  <a:srgbClr val="000000"/>
                </a:solidFill>
              </a:rPr>
              <a:t>Edge-on infall increases the column density of the infalling gas and therefore enhances the torus stripping compared to the face-on infall. </a:t>
            </a:r>
            <a:endParaRPr lang="en-US" altLang="ja-JP" sz="1900" dirty="0"/>
          </a:p>
          <a:p>
            <a:endParaRPr kumimoji="1" lang="ja-JP" altLang="en-US" dirty="0"/>
          </a:p>
        </p:txBody>
      </p:sp>
      <p:pic>
        <p:nvPicPr>
          <p:cNvPr id="7" name="図 6">
            <a:extLst>
              <a:ext uri="{FF2B5EF4-FFF2-40B4-BE49-F238E27FC236}">
                <a16:creationId xmlns:a16="http://schemas.microsoft.com/office/drawing/2014/main" id="{63C0F0FF-0ACD-4596-8506-177F6B2644CA}"/>
              </a:ext>
            </a:extLst>
          </p:cNvPr>
          <p:cNvPicPr>
            <a:picLocks noChangeAspect="1"/>
          </p:cNvPicPr>
          <p:nvPr/>
        </p:nvPicPr>
        <p:blipFill rotWithShape="1">
          <a:blip r:embed="rId3"/>
          <a:srcRect b="34115"/>
          <a:stretch/>
        </p:blipFill>
        <p:spPr>
          <a:xfrm>
            <a:off x="7288738" y="1804863"/>
            <a:ext cx="4084674" cy="4514748"/>
          </a:xfrm>
          <a:prstGeom prst="rect">
            <a:avLst/>
          </a:prstGeom>
        </p:spPr>
      </p:pic>
      <p:sp>
        <p:nvSpPr>
          <p:cNvPr id="8" name="日付プレースホルダー 3">
            <a:extLst>
              <a:ext uri="{FF2B5EF4-FFF2-40B4-BE49-F238E27FC236}">
                <a16:creationId xmlns:a16="http://schemas.microsoft.com/office/drawing/2014/main" id="{2A52483C-74D2-4AA6-99E4-96065234ABC9}"/>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9" name="フッター プレースホルダー 4">
            <a:extLst>
              <a:ext uri="{FF2B5EF4-FFF2-40B4-BE49-F238E27FC236}">
                <a16:creationId xmlns:a16="http://schemas.microsoft.com/office/drawing/2014/main" id="{3DB86A64-18D5-47BF-8010-72590BF72C0E}"/>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0" name="スライド番号プレースホルダー 5">
            <a:extLst>
              <a:ext uri="{FF2B5EF4-FFF2-40B4-BE49-F238E27FC236}">
                <a16:creationId xmlns:a16="http://schemas.microsoft.com/office/drawing/2014/main" id="{C80011DB-9B1C-4148-864C-D262DFF82418}"/>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7267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1BFDA2-1FBF-4E4D-BE35-4E95B846C7B0}"/>
              </a:ext>
            </a:extLst>
          </p:cNvPr>
          <p:cNvSpPr>
            <a:spLocks noGrp="1"/>
          </p:cNvSpPr>
          <p:nvPr>
            <p:ph type="title"/>
          </p:nvPr>
        </p:nvSpPr>
        <p:spPr>
          <a:xfrm>
            <a:off x="1097280" y="286603"/>
            <a:ext cx="10058400" cy="1450757"/>
          </a:xfrm>
        </p:spPr>
        <p:txBody>
          <a:bodyPr>
            <a:normAutofit/>
          </a:bodyPr>
          <a:lstStyle/>
          <a:p>
            <a:r>
              <a:rPr kumimoji="1" lang="en-US" altLang="ja-JP" sz="2800" dirty="0"/>
              <a:t>Short summary</a:t>
            </a:r>
            <a:endParaRPr kumimoji="1" lang="ja-JP" altLang="en-US" sz="2800" dirty="0"/>
          </a:p>
        </p:txBody>
      </p:sp>
      <p:sp>
        <p:nvSpPr>
          <p:cNvPr id="3" name="コンテンツ プレースホルダー 2">
            <a:extLst>
              <a:ext uri="{FF2B5EF4-FFF2-40B4-BE49-F238E27FC236}">
                <a16:creationId xmlns:a16="http://schemas.microsoft.com/office/drawing/2014/main" id="{8CA86A51-B504-41E5-A7C8-4F4E7FEFF416}"/>
              </a:ext>
            </a:extLst>
          </p:cNvPr>
          <p:cNvSpPr>
            <a:spLocks noGrp="1"/>
          </p:cNvSpPr>
          <p:nvPr>
            <p:ph idx="1"/>
          </p:nvPr>
        </p:nvSpPr>
        <p:spPr>
          <a:xfrm>
            <a:off x="1097281" y="1931747"/>
            <a:ext cx="10058400" cy="4390330"/>
          </a:xfrm>
        </p:spPr>
        <p:txBody>
          <a:bodyPr>
            <a:normAutofit lnSpcReduction="10000"/>
          </a:bodyPr>
          <a:lstStyle/>
          <a:p>
            <a:pPr>
              <a:buFont typeface="Wingdings" panose="05000000000000000000" pitchFamily="2" charset="2"/>
              <a:buChar char="l"/>
            </a:pPr>
            <a:r>
              <a:rPr lang="en-US" altLang="ja-JP" sz="2000" b="0" i="0" u="none" strike="noStrike" baseline="0" dirty="0"/>
              <a:t> Central collisions of galaxies open up the new channel for suppressing central </a:t>
            </a:r>
            <a:r>
              <a:rPr lang="en-GB" altLang="ja-JP" sz="2000" b="0" i="0" u="none" strike="noStrike" baseline="0" dirty="0"/>
              <a:t>MBH fuelling.</a:t>
            </a:r>
            <a:br>
              <a:rPr lang="en-GB" altLang="ja-JP" sz="2000" b="0" i="0" u="none" strike="noStrike" baseline="0" dirty="0"/>
            </a:br>
            <a:endParaRPr lang="en-GB" altLang="ja-JP" sz="2000" b="0" i="0" u="none" strike="noStrike" baseline="0" dirty="0"/>
          </a:p>
          <a:p>
            <a:pPr>
              <a:buFont typeface="Wingdings" panose="05000000000000000000" pitchFamily="2" charset="2"/>
              <a:buChar char="l"/>
            </a:pPr>
            <a:r>
              <a:rPr lang="en-US" altLang="ja-JP" sz="2000" b="0" i="0" u="none" strike="noStrike" baseline="0" dirty="0">
                <a:solidFill>
                  <a:srgbClr val="000000"/>
                </a:solidFill>
              </a:rPr>
              <a:t> Far-off-centre collisions or encounters are thought to trigger gas flows to the central MBH via angular momentum transfer and then enhance AGN activity occasionally</a:t>
            </a:r>
            <a:r>
              <a:rPr lang="en-US" altLang="ja-JP" sz="2000" b="0" i="0" u="none" strike="noStrike" baseline="0" dirty="0">
                <a:solidFill>
                  <a:srgbClr val="3B6A9E"/>
                </a:solidFill>
              </a:rPr>
              <a:t>.</a:t>
            </a:r>
            <a:br>
              <a:rPr lang="en-US" altLang="ja-JP" sz="2000" b="0" i="0" u="none" strike="noStrike" baseline="0" dirty="0">
                <a:solidFill>
                  <a:srgbClr val="3B6A9E"/>
                </a:solidFill>
              </a:rPr>
            </a:br>
            <a:endParaRPr lang="en-US" altLang="ja-JP" sz="2000" dirty="0"/>
          </a:p>
          <a:p>
            <a:pPr>
              <a:buFont typeface="Wingdings" panose="05000000000000000000" pitchFamily="2" charset="2"/>
              <a:buChar char="l"/>
            </a:pPr>
            <a:r>
              <a:rPr lang="en-GB" altLang="ja-JP" sz="2000" b="0" i="0" u="none" strike="noStrike" baseline="0" dirty="0"/>
              <a:t> Once gas fuelling </a:t>
            </a:r>
            <a:r>
              <a:rPr lang="en-US" altLang="ja-JP" sz="2000" b="0" i="0" u="none" strike="noStrike" baseline="0" dirty="0"/>
              <a:t>is triggered, however, the nuclear activity could be suppressed by the central collisions, which happen every ~10</a:t>
            </a:r>
            <a:r>
              <a:rPr lang="en-US" altLang="ja-JP" sz="2000" b="0" i="0" u="none" strike="noStrike" baseline="30000" dirty="0"/>
              <a:t>8</a:t>
            </a:r>
            <a:r>
              <a:rPr lang="en-US" altLang="ja-JP" sz="2000" b="0" i="0" u="none" strike="noStrike" baseline="0" dirty="0"/>
              <a:t> </a:t>
            </a:r>
            <a:r>
              <a:rPr lang="en-US" altLang="ja-JP" sz="2000" b="0" i="0" u="none" strike="noStrike" baseline="0" dirty="0" err="1"/>
              <a:t>yr</a:t>
            </a:r>
            <a:r>
              <a:rPr lang="en-US" altLang="ja-JP" sz="2000" b="0" i="0" u="none" strike="noStrike" baseline="0" dirty="0"/>
              <a:t>, consistent with the current estimate of the AGN durations.</a:t>
            </a:r>
            <a:r>
              <a:rPr lang="en-GB" altLang="ja-JP" sz="2000" b="0" i="0" u="none" strike="noStrike" baseline="0" dirty="0"/>
              <a:t> </a:t>
            </a:r>
            <a:br>
              <a:rPr lang="en-GB" altLang="ja-JP" sz="2000" b="0" i="0" u="none" strike="noStrike" baseline="0" dirty="0"/>
            </a:br>
            <a:endParaRPr lang="en-GB" altLang="ja-JP" sz="2000" b="0" i="0" u="none" strike="noStrike" baseline="0" dirty="0"/>
          </a:p>
          <a:p>
            <a:pPr algn="l">
              <a:buFont typeface="Wingdings" panose="05000000000000000000" pitchFamily="2" charset="2"/>
              <a:buChar char="l"/>
            </a:pPr>
            <a:r>
              <a:rPr lang="en-GB" altLang="ja-JP" sz="2000" b="0" i="0" u="none" strike="noStrike" baseline="0" dirty="0"/>
              <a:t> If orbital properties </a:t>
            </a:r>
            <a:r>
              <a:rPr lang="en-US" altLang="ja-JP" sz="2000" b="0" i="0" u="none" strike="noStrike" baseline="0" dirty="0"/>
              <a:t>of satellite galaxies make a critical impact on the turning on/off of MBH </a:t>
            </a:r>
            <a:r>
              <a:rPr lang="en-US" altLang="ja-JP" sz="2000" b="0" i="0" u="none" strike="noStrike" baseline="0" dirty="0" err="1"/>
              <a:t>fuelling</a:t>
            </a:r>
            <a:r>
              <a:rPr lang="en-US" altLang="ja-JP" sz="2000" b="0" i="0" u="none" strike="noStrike" baseline="0" dirty="0"/>
              <a:t>, merging events of galaxies may play an essential role in the AGN duty cycle.</a:t>
            </a:r>
            <a:endParaRPr kumimoji="1" lang="en-US" altLang="ja-JP" dirty="0"/>
          </a:p>
        </p:txBody>
      </p:sp>
      <p:sp>
        <p:nvSpPr>
          <p:cNvPr id="4" name="日付プレースホルダー 3">
            <a:extLst>
              <a:ext uri="{FF2B5EF4-FFF2-40B4-BE49-F238E27FC236}">
                <a16:creationId xmlns:a16="http://schemas.microsoft.com/office/drawing/2014/main" id="{77B2CADC-B5E2-4C43-83BE-71099A53C20E}"/>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5" name="フッター プレースホルダー 4">
            <a:extLst>
              <a:ext uri="{FF2B5EF4-FFF2-40B4-BE49-F238E27FC236}">
                <a16:creationId xmlns:a16="http://schemas.microsoft.com/office/drawing/2014/main" id="{65BE4139-D507-4B53-952E-88A8C915C179}"/>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F318EE30-772C-4EDA-9E7C-234D08BA7675}"/>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19745341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3A83D6-9F9F-44BE-ABE2-BB1F9364B5E5}"/>
              </a:ext>
            </a:extLst>
          </p:cNvPr>
          <p:cNvSpPr>
            <a:spLocks noGrp="1"/>
          </p:cNvSpPr>
          <p:nvPr>
            <p:ph type="title"/>
          </p:nvPr>
        </p:nvSpPr>
        <p:spPr/>
        <p:txBody>
          <a:bodyPr>
            <a:normAutofit/>
          </a:bodyPr>
          <a:lstStyle/>
          <a:p>
            <a:r>
              <a:rPr lang="en-US" altLang="ja-JP" sz="2800" dirty="0"/>
              <a:t>Collision Parameter Study and Fate of Stripped Gas</a:t>
            </a:r>
            <a:endParaRPr kumimoji="1" lang="ja-JP" altLang="en-US" sz="2800" dirty="0"/>
          </a:p>
        </p:txBody>
      </p:sp>
      <p:sp>
        <p:nvSpPr>
          <p:cNvPr id="3" name="コンテンツ プレースホルダー 2">
            <a:extLst>
              <a:ext uri="{FF2B5EF4-FFF2-40B4-BE49-F238E27FC236}">
                <a16:creationId xmlns:a16="http://schemas.microsoft.com/office/drawing/2014/main" id="{EBC190B1-FBAD-4848-BB71-B71507E48841}"/>
              </a:ext>
            </a:extLst>
          </p:cNvPr>
          <p:cNvSpPr>
            <a:spLocks noGrp="1"/>
          </p:cNvSpPr>
          <p:nvPr>
            <p:ph idx="1"/>
          </p:nvPr>
        </p:nvSpPr>
        <p:spPr>
          <a:xfrm>
            <a:off x="1097280" y="2023962"/>
            <a:ext cx="10058400" cy="4226818"/>
          </a:xfrm>
        </p:spPr>
        <p:txBody>
          <a:bodyPr>
            <a:normAutofit/>
          </a:bodyPr>
          <a:lstStyle/>
          <a:p>
            <a:r>
              <a:rPr lang="en-US" altLang="ja-JP" dirty="0"/>
              <a:t>In Miki et al. (2021), only a limited parameter range was explored.</a:t>
            </a:r>
          </a:p>
          <a:p>
            <a:r>
              <a:rPr lang="en-US" altLang="ja-JP" dirty="0"/>
              <a:t>Here, we conduct an extended collision parameter study:</a:t>
            </a:r>
          </a:p>
          <a:p>
            <a:pPr lvl="2">
              <a:lnSpc>
                <a:spcPct val="160000"/>
              </a:lnSpc>
              <a:buFont typeface="Wingdings" panose="05000000000000000000" pitchFamily="2" charset="2"/>
              <a:buChar char="Ø"/>
            </a:pPr>
            <a:r>
              <a:rPr lang="en-US" altLang="ja-JP" sz="2000" dirty="0"/>
              <a:t>Collision angle</a:t>
            </a:r>
          </a:p>
          <a:p>
            <a:pPr lvl="2">
              <a:lnSpc>
                <a:spcPct val="160000"/>
              </a:lnSpc>
              <a:buFont typeface="Wingdings" panose="05000000000000000000" pitchFamily="2" charset="2"/>
              <a:buChar char="Ø"/>
            </a:pPr>
            <a:r>
              <a:rPr lang="en-US" altLang="ja-JP" sz="2000" dirty="0"/>
              <a:t>Collision velocity</a:t>
            </a:r>
          </a:p>
          <a:p>
            <a:pPr lvl="2">
              <a:lnSpc>
                <a:spcPct val="160000"/>
              </a:lnSpc>
              <a:buFont typeface="Wingdings" panose="05000000000000000000" pitchFamily="2" charset="2"/>
              <a:buChar char="Ø"/>
            </a:pPr>
            <a:r>
              <a:rPr lang="en-US" altLang="ja-JP" sz="2000" dirty="0"/>
              <a:t>Collision location</a:t>
            </a:r>
          </a:p>
          <a:p>
            <a:r>
              <a:rPr lang="en-US" altLang="ja-JP" dirty="0"/>
              <a:t>Key question: the fate of stripped torus gas</a:t>
            </a:r>
            <a:br>
              <a:rPr lang="en-US" altLang="ja-JP" dirty="0"/>
            </a:br>
            <a:endParaRPr lang="en-US" altLang="ja-JP" dirty="0"/>
          </a:p>
          <a:p>
            <a:pPr marL="566928" lvl="3" indent="0">
              <a:buNone/>
            </a:pPr>
            <a:r>
              <a:rPr lang="en-US" altLang="ja-JP" sz="2000" b="1" dirty="0"/>
              <a:t>Will the stripped gas escape, or re-accrete?</a:t>
            </a:r>
          </a:p>
          <a:p>
            <a:pPr marL="566928" lvl="3" indent="0">
              <a:buNone/>
            </a:pPr>
            <a:r>
              <a:rPr lang="en-US" altLang="ja-JP" sz="2000" b="1" dirty="0"/>
              <a:t>If re-accreted, how much, and on what timescale?</a:t>
            </a:r>
          </a:p>
        </p:txBody>
      </p:sp>
      <p:sp>
        <p:nvSpPr>
          <p:cNvPr id="10" name="日付プレースホルダー 3">
            <a:extLst>
              <a:ext uri="{FF2B5EF4-FFF2-40B4-BE49-F238E27FC236}">
                <a16:creationId xmlns:a16="http://schemas.microsoft.com/office/drawing/2014/main" id="{D762375A-BDA4-4ABA-AA11-E7DB3748D44A}"/>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1" name="フッター プレースホルダー 4">
            <a:extLst>
              <a:ext uri="{FF2B5EF4-FFF2-40B4-BE49-F238E27FC236}">
                <a16:creationId xmlns:a16="http://schemas.microsoft.com/office/drawing/2014/main" id="{335207E3-42A1-4A59-B06D-809D05FCE076}"/>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2" name="スライド番号プレースホルダー 5">
            <a:extLst>
              <a:ext uri="{FF2B5EF4-FFF2-40B4-BE49-F238E27FC236}">
                <a16:creationId xmlns:a16="http://schemas.microsoft.com/office/drawing/2014/main" id="{06FD71E0-7223-4DEC-91C6-7CEAA02D04D0}"/>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pic>
        <p:nvPicPr>
          <p:cNvPr id="7" name="図 6">
            <a:extLst>
              <a:ext uri="{FF2B5EF4-FFF2-40B4-BE49-F238E27FC236}">
                <a16:creationId xmlns:a16="http://schemas.microsoft.com/office/drawing/2014/main" id="{A56EDCA0-2C15-4DC0-AEBB-EE50FBD2D02C}"/>
              </a:ext>
            </a:extLst>
          </p:cNvPr>
          <p:cNvPicPr>
            <a:picLocks noChangeAspect="1"/>
          </p:cNvPicPr>
          <p:nvPr/>
        </p:nvPicPr>
        <p:blipFill rotWithShape="1">
          <a:blip r:embed="rId3"/>
          <a:srcRect t="4036" b="4258"/>
          <a:stretch/>
        </p:blipFill>
        <p:spPr>
          <a:xfrm>
            <a:off x="10972608" y="158876"/>
            <a:ext cx="1037870" cy="1215564"/>
          </a:xfrm>
          <a:prstGeom prst="rect">
            <a:avLst/>
          </a:prstGeom>
          <a:ln w="25400">
            <a:noFill/>
          </a:ln>
          <a:effectLst>
            <a:softEdge rad="63500"/>
          </a:effectLst>
        </p:spPr>
      </p:pic>
      <p:sp>
        <p:nvSpPr>
          <p:cNvPr id="8" name="正方形/長方形 7">
            <a:extLst>
              <a:ext uri="{FF2B5EF4-FFF2-40B4-BE49-F238E27FC236}">
                <a16:creationId xmlns:a16="http://schemas.microsoft.com/office/drawing/2014/main" id="{A70E2ADA-6B73-4653-82A5-B00F95A229FE}"/>
              </a:ext>
            </a:extLst>
          </p:cNvPr>
          <p:cNvSpPr/>
          <p:nvPr/>
        </p:nvSpPr>
        <p:spPr>
          <a:xfrm>
            <a:off x="10881440" y="1286909"/>
            <a:ext cx="1220206" cy="276999"/>
          </a:xfrm>
          <a:prstGeom prst="rect">
            <a:avLst/>
          </a:prstGeom>
        </p:spPr>
        <p:txBody>
          <a:bodyPr wrap="none">
            <a:spAutoFit/>
          </a:bodyPr>
          <a:lstStyle/>
          <a:p>
            <a:pPr algn="ctr"/>
            <a:r>
              <a:rPr lang="en-US" altLang="ja-JP" sz="1200" dirty="0"/>
              <a:t>A. Takayama </a:t>
            </a:r>
          </a:p>
        </p:txBody>
      </p:sp>
      <p:sp>
        <p:nvSpPr>
          <p:cNvPr id="4" name="正方形/長方形 3">
            <a:extLst>
              <a:ext uri="{FF2B5EF4-FFF2-40B4-BE49-F238E27FC236}">
                <a16:creationId xmlns:a16="http://schemas.microsoft.com/office/drawing/2014/main" id="{53DD21F4-57B8-4FA1-B50F-D29D26866612}"/>
              </a:ext>
            </a:extLst>
          </p:cNvPr>
          <p:cNvSpPr/>
          <p:nvPr/>
        </p:nvSpPr>
        <p:spPr>
          <a:xfrm>
            <a:off x="7953042" y="1734794"/>
            <a:ext cx="3369833" cy="369332"/>
          </a:xfrm>
          <a:prstGeom prst="rect">
            <a:avLst/>
          </a:prstGeom>
        </p:spPr>
        <p:txBody>
          <a:bodyPr wrap="none">
            <a:spAutoFit/>
          </a:bodyPr>
          <a:lstStyle/>
          <a:p>
            <a:r>
              <a:rPr lang="en-US" altLang="ja-JP" dirty="0"/>
              <a:t>A. Takayama &amp; MM, in prep.</a:t>
            </a:r>
          </a:p>
        </p:txBody>
      </p:sp>
    </p:spTree>
    <p:extLst>
      <p:ext uri="{BB962C8B-B14F-4D97-AF65-F5344CB8AC3E}">
        <p14:creationId xmlns:p14="http://schemas.microsoft.com/office/powerpoint/2010/main" val="23205392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970914-8F46-4308-B485-3928B4659DE2}"/>
              </a:ext>
            </a:extLst>
          </p:cNvPr>
          <p:cNvSpPr>
            <a:spLocks noGrp="1"/>
          </p:cNvSpPr>
          <p:nvPr>
            <p:ph type="title"/>
          </p:nvPr>
        </p:nvSpPr>
        <p:spPr/>
        <p:txBody>
          <a:bodyPr>
            <a:normAutofit/>
          </a:bodyPr>
          <a:lstStyle/>
          <a:p>
            <a:r>
              <a:rPr lang="ja-JP" altLang="en-US" sz="2800" dirty="0">
                <a:solidFill>
                  <a:srgbClr val="666666"/>
                </a:solidFill>
              </a:rPr>
              <a:t>Simulation Setup </a:t>
            </a:r>
            <a:r>
              <a:rPr lang="en-US" altLang="ja-JP" sz="2800" dirty="0">
                <a:solidFill>
                  <a:srgbClr val="666666"/>
                </a:solidFill>
              </a:rPr>
              <a:t>I</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5001136A-9DA3-4220-8958-A3098007D2AA}"/>
                  </a:ext>
                </a:extLst>
              </p:cNvPr>
              <p:cNvSpPr>
                <a:spLocks noGrp="1"/>
              </p:cNvSpPr>
              <p:nvPr>
                <p:ph idx="1"/>
              </p:nvPr>
            </p:nvSpPr>
            <p:spPr>
              <a:xfrm>
                <a:off x="1041400" y="1866900"/>
                <a:ext cx="6429174" cy="4388604"/>
              </a:xfrm>
            </p:spPr>
            <p:txBody>
              <a:bodyPr>
                <a:normAutofit/>
              </a:bodyPr>
              <a:lstStyle/>
              <a:p>
                <a:r>
                  <a:rPr lang="ja-JP" altLang="en-US" dirty="0">
                    <a:solidFill>
                      <a:srgbClr val="666666"/>
                    </a:solidFill>
                  </a:rPr>
                  <a:t>Three-dimensional adiabatic hydrodynamic simulations in which uniform-density gas collides with a steady-state torus</a:t>
                </a:r>
                <a:r>
                  <a:rPr lang="en-US" altLang="ja-JP" dirty="0">
                    <a:solidFill>
                      <a:srgbClr val="666666"/>
                    </a:solidFill>
                  </a:rPr>
                  <a:t>.</a:t>
                </a:r>
                <a:br>
                  <a:rPr lang="en-US" altLang="ja-JP" dirty="0">
                    <a:solidFill>
                      <a:srgbClr val="666666"/>
                    </a:solidFill>
                  </a:rPr>
                </a:br>
                <a:endParaRPr lang="ja-JP" altLang="en-US" dirty="0"/>
              </a:p>
              <a:p>
                <a14:m>
                  <m:oMath xmlns:m="http://schemas.openxmlformats.org/officeDocument/2006/math">
                    <m:f>
                      <m:fPr>
                        <m:ctrlPr>
                          <a:rPr lang="en-US" altLang="ja-JP" i="1">
                            <a:latin typeface="Cambria Math" panose="02040503050406030204" pitchFamily="18" charset="0"/>
                          </a:rPr>
                        </m:ctrlPr>
                      </m:fPr>
                      <m:num>
                        <m:r>
                          <a:rPr lang="en-US" altLang="ja-JP" i="1">
                            <a:latin typeface="Cambria Math" panose="02040503050406030204" pitchFamily="18" charset="0"/>
                          </a:rPr>
                          <m:t>𝜕</m:t>
                        </m:r>
                        <m:r>
                          <a:rPr lang="ja-JP" altLang="en-US" i="1">
                            <a:latin typeface="Cambria Math" panose="02040503050406030204" pitchFamily="18" charset="0"/>
                          </a:rPr>
                          <m:t>𝜌</m:t>
                        </m:r>
                      </m:num>
                      <m:den>
                        <m:r>
                          <a:rPr lang="en-US" altLang="ja-JP" i="1">
                            <a:latin typeface="Cambria Math" panose="02040503050406030204" pitchFamily="18" charset="0"/>
                          </a:rPr>
                          <m:t>𝜕</m:t>
                        </m:r>
                        <m:r>
                          <a:rPr lang="en-US" altLang="ja-JP" i="1">
                            <a:latin typeface="Cambria Math" panose="02040503050406030204" pitchFamily="18" charset="0"/>
                          </a:rPr>
                          <m:t>𝑡</m:t>
                        </m:r>
                      </m:den>
                    </m:f>
                    <m:r>
                      <a:rPr lang="en-US" altLang="ja-JP" i="1">
                        <a:latin typeface="Cambria Math" panose="02040503050406030204" pitchFamily="18" charset="0"/>
                      </a:rPr>
                      <m:t>+</m:t>
                    </m:r>
                    <m:r>
                      <m:rPr>
                        <m:sty m:val="p"/>
                      </m:rP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d>
                      <m:dPr>
                        <m:ctrlPr>
                          <a:rPr lang="en-US" altLang="ja-JP" i="1">
                            <a:latin typeface="Cambria Math" panose="02040503050406030204" pitchFamily="18" charset="0"/>
                            <a:ea typeface="Cambria Math" panose="02040503050406030204" pitchFamily="18" charset="0"/>
                          </a:rPr>
                        </m:ctrlPr>
                      </m:dPr>
                      <m:e>
                        <m:r>
                          <a:rPr lang="ja-JP" altLang="en-US" i="1">
                            <a:latin typeface="Cambria Math" panose="02040503050406030204" pitchFamily="18" charset="0"/>
                            <a:ea typeface="Cambria Math" panose="02040503050406030204" pitchFamily="18" charset="0"/>
                          </a:rPr>
                          <m:t>𝜌</m:t>
                        </m:r>
                        <m:r>
                          <a:rPr lang="en-US" altLang="ja-JP" b="1" i="1">
                            <a:latin typeface="Cambria Math" panose="02040503050406030204" pitchFamily="18" charset="0"/>
                            <a:ea typeface="Cambria Math" panose="02040503050406030204" pitchFamily="18" charset="0"/>
                          </a:rPr>
                          <m:t>𝒖</m:t>
                        </m:r>
                      </m:e>
                    </m:d>
                    <m:r>
                      <a:rPr lang="en-US" altLang="ja-JP" i="1">
                        <a:latin typeface="Cambria Math" panose="02040503050406030204" pitchFamily="18" charset="0"/>
                        <a:ea typeface="Cambria Math" panose="02040503050406030204" pitchFamily="18" charset="0"/>
                      </a:rPr>
                      <m:t>=0</m:t>
                    </m:r>
                  </m:oMath>
                </a14:m>
                <a:endParaRPr lang="en-US" altLang="ja-JP" dirty="0">
                  <a:ea typeface="Cambria Math" panose="02040503050406030204" pitchFamily="18" charset="0"/>
                </a:endParaRPr>
              </a:p>
              <a:p>
                <a14:m>
                  <m:oMath xmlns:m="http://schemas.openxmlformats.org/officeDocument/2006/math">
                    <m:r>
                      <a:rPr lang="ja-JP" altLang="en-US" i="1">
                        <a:latin typeface="Cambria Math" panose="02040503050406030204" pitchFamily="18" charset="0"/>
                      </a:rPr>
                      <m:t>𝜌</m:t>
                    </m:r>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m:t>
                            </m:r>
                            <m:r>
                              <a:rPr lang="en-US" altLang="ja-JP" b="1" i="1">
                                <a:latin typeface="Cambria Math" panose="02040503050406030204" pitchFamily="18" charset="0"/>
                              </a:rPr>
                              <m:t>𝒖</m:t>
                            </m:r>
                          </m:num>
                          <m:den>
                            <m:r>
                              <a:rPr lang="en-US" altLang="ja-JP" i="1">
                                <a:latin typeface="Cambria Math" panose="02040503050406030204" pitchFamily="18" charset="0"/>
                              </a:rPr>
                              <m:t>𝜕</m:t>
                            </m:r>
                            <m:r>
                              <a:rPr lang="en-US" altLang="ja-JP" i="1">
                                <a:latin typeface="Cambria Math" panose="02040503050406030204" pitchFamily="18" charset="0"/>
                              </a:rPr>
                              <m:t>𝑡</m:t>
                            </m:r>
                          </m:den>
                        </m:f>
                        <m:r>
                          <a:rPr lang="en-US" altLang="ja-JP" i="1">
                            <a:latin typeface="Cambria Math" panose="02040503050406030204" pitchFamily="18" charset="0"/>
                          </a:rPr>
                          <m:t>+</m:t>
                        </m:r>
                        <m:d>
                          <m:dPr>
                            <m:ctrlPr>
                              <a:rPr lang="en-US" altLang="ja-JP" i="1">
                                <a:latin typeface="Cambria Math" panose="02040503050406030204" pitchFamily="18" charset="0"/>
                              </a:rPr>
                            </m:ctrlPr>
                          </m:dPr>
                          <m:e>
                            <m:r>
                              <a:rPr lang="en-US" altLang="ja-JP" b="1" i="1">
                                <a:latin typeface="Cambria Math" panose="02040503050406030204" pitchFamily="18" charset="0"/>
                              </a:rPr>
                              <m:t>𝒖</m:t>
                            </m:r>
                            <m:r>
                              <a:rPr lang="en-US" altLang="ja-JP" i="1">
                                <a:latin typeface="Cambria Math" panose="02040503050406030204" pitchFamily="18" charset="0"/>
                                <a:ea typeface="Cambria Math" panose="02040503050406030204" pitchFamily="18" charset="0"/>
                              </a:rPr>
                              <m:t>⋅</m:t>
                            </m:r>
                            <m:r>
                              <m:rPr>
                                <m:sty m:val="p"/>
                              </m:rPr>
                              <a:rPr lang="en-US" altLang="ja-JP" i="1">
                                <a:latin typeface="Cambria Math" panose="02040503050406030204" pitchFamily="18" charset="0"/>
                                <a:ea typeface="Cambria Math" panose="02040503050406030204" pitchFamily="18" charset="0"/>
                              </a:rPr>
                              <m:t>∇</m:t>
                            </m:r>
                          </m:e>
                        </m:d>
                        <m:r>
                          <a:rPr lang="en-US" altLang="ja-JP" b="1" i="1">
                            <a:latin typeface="Cambria Math" panose="02040503050406030204" pitchFamily="18" charset="0"/>
                          </a:rPr>
                          <m:t>𝒖</m:t>
                        </m:r>
                      </m:e>
                    </m:d>
                    <m:r>
                      <a:rPr lang="en-US" altLang="ja-JP" i="1">
                        <a:latin typeface="Cambria Math" panose="02040503050406030204" pitchFamily="18" charset="0"/>
                      </a:rPr>
                      <m:t>=−</m:t>
                    </m:r>
                    <m:r>
                      <m:rPr>
                        <m:sty m:val="p"/>
                      </m:rP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𝑝</m:t>
                    </m:r>
                    <m:r>
                      <a:rPr lang="en-US" altLang="ja-JP" i="1">
                        <a:latin typeface="Cambria Math" panose="02040503050406030204" pitchFamily="18" charset="0"/>
                        <a:ea typeface="Cambria Math" panose="02040503050406030204" pitchFamily="18" charset="0"/>
                      </a:rPr>
                      <m:t>+</m:t>
                    </m:r>
                    <m:r>
                      <a:rPr lang="ja-JP" altLang="en-US" i="1">
                        <a:latin typeface="Cambria Math" panose="02040503050406030204" pitchFamily="18" charset="0"/>
                        <a:ea typeface="Cambria Math" panose="02040503050406030204" pitchFamily="18" charset="0"/>
                      </a:rPr>
                      <m:t>𝜌</m:t>
                    </m:r>
                    <m:r>
                      <a:rPr lang="en-US" altLang="ja-JP" b="1" i="1">
                        <a:latin typeface="Cambria Math" panose="02040503050406030204" pitchFamily="18" charset="0"/>
                        <a:ea typeface="Cambria Math" panose="02040503050406030204" pitchFamily="18" charset="0"/>
                      </a:rPr>
                      <m:t>𝒈</m:t>
                    </m:r>
                  </m:oMath>
                </a14:m>
                <a:endParaRPr lang="en-US" altLang="ja-JP" b="1" dirty="0"/>
              </a:p>
              <a:p>
                <a14:m>
                  <m:oMath xmlns:m="http://schemas.openxmlformats.org/officeDocument/2006/math">
                    <m:f>
                      <m:fPr>
                        <m:ctrlPr>
                          <a:rPr lang="en-US" altLang="ja-JP" i="1">
                            <a:latin typeface="Cambria Math" panose="02040503050406030204" pitchFamily="18" charset="0"/>
                          </a:rPr>
                        </m:ctrlPr>
                      </m:fPr>
                      <m:num>
                        <m:r>
                          <a:rPr lang="en-US" altLang="ja-JP" i="1">
                            <a:latin typeface="Cambria Math" panose="02040503050406030204" pitchFamily="18" charset="0"/>
                          </a:rPr>
                          <m:t>𝜕</m:t>
                        </m:r>
                      </m:num>
                      <m:den>
                        <m:r>
                          <a:rPr lang="en-US" altLang="ja-JP" i="1">
                            <a:latin typeface="Cambria Math" panose="02040503050406030204" pitchFamily="18" charset="0"/>
                          </a:rPr>
                          <m:t>𝜕</m:t>
                        </m:r>
                        <m:r>
                          <a:rPr lang="en-US" altLang="ja-JP" i="1">
                            <a:latin typeface="Cambria Math" panose="02040503050406030204" pitchFamily="18" charset="0"/>
                          </a:rPr>
                          <m:t>𝑡</m:t>
                        </m:r>
                      </m:den>
                    </m:f>
                    <m:d>
                      <m:dPr>
                        <m:begChr m:val="["/>
                        <m:endChr m:val="]"/>
                        <m:ctrlPr>
                          <a:rPr lang="en-US" altLang="ja-JP" i="1">
                            <a:latin typeface="Cambria Math" panose="02040503050406030204" pitchFamily="18" charset="0"/>
                          </a:rPr>
                        </m:ctrlPr>
                      </m:dPr>
                      <m:e>
                        <m:r>
                          <a:rPr lang="ja-JP" altLang="en-US" i="1">
                            <a:latin typeface="Cambria Math" panose="02040503050406030204" pitchFamily="18" charset="0"/>
                          </a:rPr>
                          <m:t>𝜌</m:t>
                        </m:r>
                        <m:d>
                          <m:dPr>
                            <m:ctrlPr>
                              <a:rPr lang="en-US" altLang="ja-JP" i="1">
                                <a:latin typeface="Cambria Math" panose="02040503050406030204" pitchFamily="18" charset="0"/>
                              </a:rPr>
                            </m:ctrlPr>
                          </m:dPr>
                          <m:e>
                            <m:f>
                              <m:fPr>
                                <m:ctrlPr>
                                  <a:rPr lang="en-US" altLang="ja-JP" i="1">
                                    <a:latin typeface="Cambria Math" panose="02040503050406030204" pitchFamily="18" charset="0"/>
                                  </a:rPr>
                                </m:ctrlPr>
                              </m:fPr>
                              <m:num>
                                <m:r>
                                  <a:rPr lang="en-US" altLang="ja-JP" i="1">
                                    <a:latin typeface="Cambria Math" panose="02040503050406030204" pitchFamily="18" charset="0"/>
                                  </a:rPr>
                                  <m:t>1</m:t>
                                </m:r>
                              </m:num>
                              <m:den>
                                <m:r>
                                  <a:rPr lang="en-US" altLang="ja-JP" i="1">
                                    <a:latin typeface="Cambria Math" panose="02040503050406030204" pitchFamily="18" charset="0"/>
                                  </a:rPr>
                                  <m:t>2</m:t>
                                </m:r>
                              </m:den>
                            </m:f>
                            <m:sSup>
                              <m:sSupPr>
                                <m:ctrlPr>
                                  <a:rPr lang="en-US" altLang="ja-JP" i="1">
                                    <a:latin typeface="Cambria Math" panose="02040503050406030204" pitchFamily="18" charset="0"/>
                                  </a:rPr>
                                </m:ctrlPr>
                              </m:sSupPr>
                              <m:e>
                                <m:r>
                                  <a:rPr lang="en-US" altLang="ja-JP" b="1" i="1">
                                    <a:latin typeface="Cambria Math" panose="02040503050406030204" pitchFamily="18" charset="0"/>
                                  </a:rPr>
                                  <m:t>𝒖</m:t>
                                </m:r>
                              </m:e>
                              <m:sup>
                                <m:r>
                                  <a:rPr lang="en-US" altLang="ja-JP" i="1">
                                    <a:latin typeface="Cambria Math" panose="02040503050406030204" pitchFamily="18" charset="0"/>
                                  </a:rPr>
                                  <m:t>2</m:t>
                                </m:r>
                              </m:sup>
                            </m:sSup>
                            <m:r>
                              <a:rPr lang="en-US" altLang="ja-JP" i="1">
                                <a:latin typeface="Cambria Math" panose="02040503050406030204" pitchFamily="18" charset="0"/>
                              </a:rPr>
                              <m:t>+</m:t>
                            </m:r>
                            <m:r>
                              <a:rPr lang="en-US" altLang="ja-JP" i="1">
                                <a:latin typeface="Cambria Math" panose="02040503050406030204" pitchFamily="18" charset="0"/>
                              </a:rPr>
                              <m:t>𝑈</m:t>
                            </m:r>
                          </m:e>
                        </m:d>
                      </m:e>
                    </m:d>
                    <m:r>
                      <a:rPr lang="en-US" altLang="ja-JP" i="1">
                        <a:latin typeface="Cambria Math" panose="02040503050406030204" pitchFamily="18" charset="0"/>
                      </a:rPr>
                      <m:t>+</m:t>
                    </m:r>
                    <m:r>
                      <m:rPr>
                        <m:sty m:val="p"/>
                      </m:rP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m:t>
                    </m:r>
                    <m:d>
                      <m:dPr>
                        <m:begChr m:val="["/>
                        <m:endChr m:val="]"/>
                        <m:ctrlPr>
                          <a:rPr lang="en-US" altLang="ja-JP" i="1">
                            <a:latin typeface="Cambria Math" panose="02040503050406030204" pitchFamily="18" charset="0"/>
                            <a:ea typeface="Cambria Math" panose="02040503050406030204" pitchFamily="18" charset="0"/>
                          </a:rPr>
                        </m:ctrlPr>
                      </m:dPr>
                      <m:e>
                        <m:r>
                          <a:rPr lang="ja-JP" altLang="en-US" i="1">
                            <a:latin typeface="Cambria Math" panose="02040503050406030204" pitchFamily="18" charset="0"/>
                            <a:ea typeface="Cambria Math" panose="02040503050406030204" pitchFamily="18" charset="0"/>
                          </a:rPr>
                          <m:t>𝜌</m:t>
                        </m:r>
                        <m:d>
                          <m:dPr>
                            <m:ctrlPr>
                              <a:rPr lang="en-US" altLang="ja-JP" i="1">
                                <a:latin typeface="Cambria Math" panose="02040503050406030204" pitchFamily="18" charset="0"/>
                                <a:ea typeface="Cambria Math" panose="02040503050406030204" pitchFamily="18" charset="0"/>
                              </a:rPr>
                            </m:ctrlPr>
                          </m:dPr>
                          <m:e>
                            <m:f>
                              <m:fPr>
                                <m:ctrlPr>
                                  <a:rPr lang="en-US" altLang="ja-JP"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1</m:t>
                                </m:r>
                              </m:num>
                              <m:den>
                                <m:r>
                                  <a:rPr lang="en-US" altLang="ja-JP" i="1">
                                    <a:latin typeface="Cambria Math" panose="02040503050406030204" pitchFamily="18" charset="0"/>
                                    <a:ea typeface="Cambria Math" panose="02040503050406030204" pitchFamily="18" charset="0"/>
                                  </a:rPr>
                                  <m:t>2</m:t>
                                </m:r>
                              </m:den>
                            </m:f>
                            <m:sSup>
                              <m:sSupPr>
                                <m:ctrlPr>
                                  <a:rPr lang="en-US" altLang="ja-JP" i="1">
                                    <a:latin typeface="Cambria Math" panose="02040503050406030204" pitchFamily="18" charset="0"/>
                                    <a:ea typeface="Cambria Math" panose="02040503050406030204" pitchFamily="18" charset="0"/>
                                  </a:rPr>
                                </m:ctrlPr>
                              </m:sSupPr>
                              <m:e>
                                <m:r>
                                  <a:rPr lang="en-US" altLang="ja-JP" b="1" i="1">
                                    <a:latin typeface="Cambria Math" panose="02040503050406030204" pitchFamily="18" charset="0"/>
                                    <a:ea typeface="Cambria Math" panose="02040503050406030204" pitchFamily="18" charset="0"/>
                                  </a:rPr>
                                  <m:t>𝒖</m:t>
                                </m:r>
                              </m:e>
                              <m:sup>
                                <m:r>
                                  <a:rPr lang="en-US" altLang="ja-JP" i="1">
                                    <a:latin typeface="Cambria Math" panose="02040503050406030204" pitchFamily="18" charset="0"/>
                                    <a:ea typeface="Cambria Math" panose="02040503050406030204" pitchFamily="18" charset="0"/>
                                  </a:rPr>
                                  <m:t>2</m:t>
                                </m:r>
                              </m:sup>
                            </m:sSup>
                            <m:r>
                              <a:rPr lang="en-US" altLang="ja-JP" i="1">
                                <a:latin typeface="Cambria Math" panose="02040503050406030204" pitchFamily="18" charset="0"/>
                                <a:ea typeface="Cambria Math" panose="02040503050406030204" pitchFamily="18" charset="0"/>
                              </a:rPr>
                              <m:t>+</m:t>
                            </m:r>
                            <m:r>
                              <a:rPr lang="en-US" altLang="ja-JP" i="1">
                                <a:latin typeface="Cambria Math" panose="02040503050406030204" pitchFamily="18" charset="0"/>
                                <a:ea typeface="Cambria Math" panose="02040503050406030204" pitchFamily="18" charset="0"/>
                              </a:rPr>
                              <m:t>𝑈</m:t>
                            </m:r>
                            <m:r>
                              <a:rPr lang="en-US" altLang="ja-JP" i="1">
                                <a:latin typeface="Cambria Math" panose="02040503050406030204" pitchFamily="18" charset="0"/>
                                <a:ea typeface="Cambria Math" panose="02040503050406030204" pitchFamily="18" charset="0"/>
                              </a:rPr>
                              <m:t>+</m:t>
                            </m:r>
                            <m:f>
                              <m:fPr>
                                <m:ctrlPr>
                                  <a:rPr lang="en-US" altLang="ja-JP" i="1">
                                    <a:latin typeface="Cambria Math" panose="02040503050406030204" pitchFamily="18" charset="0"/>
                                    <a:ea typeface="Cambria Math" panose="02040503050406030204" pitchFamily="18" charset="0"/>
                                  </a:rPr>
                                </m:ctrlPr>
                              </m:fPr>
                              <m:num>
                                <m:r>
                                  <a:rPr lang="en-US" altLang="ja-JP" i="1">
                                    <a:latin typeface="Cambria Math" panose="02040503050406030204" pitchFamily="18" charset="0"/>
                                    <a:ea typeface="Cambria Math" panose="02040503050406030204" pitchFamily="18" charset="0"/>
                                  </a:rPr>
                                  <m:t>𝑝</m:t>
                                </m:r>
                              </m:num>
                              <m:den>
                                <m:r>
                                  <a:rPr lang="ja-JP" altLang="en-US" i="1">
                                    <a:latin typeface="Cambria Math" panose="02040503050406030204" pitchFamily="18" charset="0"/>
                                    <a:ea typeface="Cambria Math" panose="02040503050406030204" pitchFamily="18" charset="0"/>
                                  </a:rPr>
                                  <m:t>𝜌</m:t>
                                </m:r>
                              </m:den>
                            </m:f>
                          </m:e>
                        </m:d>
                        <m:r>
                          <a:rPr lang="en-US" altLang="ja-JP" b="1" i="1">
                            <a:latin typeface="Cambria Math" panose="02040503050406030204" pitchFamily="18" charset="0"/>
                            <a:ea typeface="Cambria Math" panose="02040503050406030204" pitchFamily="18" charset="0"/>
                          </a:rPr>
                          <m:t>𝒖</m:t>
                        </m:r>
                      </m:e>
                    </m:d>
                    <m:r>
                      <a:rPr lang="en-US" altLang="ja-JP" i="1">
                        <a:latin typeface="Cambria Math" panose="02040503050406030204" pitchFamily="18" charset="0"/>
                        <a:ea typeface="Cambria Math" panose="02040503050406030204" pitchFamily="18" charset="0"/>
                      </a:rPr>
                      <m:t>=</m:t>
                    </m:r>
                    <m:r>
                      <a:rPr lang="ja-JP" altLang="en-US" i="1">
                        <a:latin typeface="Cambria Math" panose="02040503050406030204" pitchFamily="18" charset="0"/>
                        <a:ea typeface="Cambria Math" panose="02040503050406030204" pitchFamily="18" charset="0"/>
                      </a:rPr>
                      <m:t>𝜌</m:t>
                    </m:r>
                    <m:r>
                      <a:rPr lang="en-US" altLang="ja-JP" b="1" i="1">
                        <a:latin typeface="Cambria Math" panose="02040503050406030204" pitchFamily="18" charset="0"/>
                        <a:ea typeface="Cambria Math" panose="02040503050406030204" pitchFamily="18" charset="0"/>
                      </a:rPr>
                      <m:t>𝒈</m:t>
                    </m:r>
                    <m:r>
                      <a:rPr lang="en-US" altLang="ja-JP" i="1">
                        <a:latin typeface="Cambria Math" panose="02040503050406030204" pitchFamily="18" charset="0"/>
                        <a:ea typeface="Cambria Math" panose="02040503050406030204" pitchFamily="18" charset="0"/>
                      </a:rPr>
                      <m:t>∙</m:t>
                    </m:r>
                    <m:r>
                      <a:rPr lang="en-US" altLang="ja-JP" b="1" i="1">
                        <a:latin typeface="Cambria Math" panose="02040503050406030204" pitchFamily="18" charset="0"/>
                        <a:ea typeface="Cambria Math" panose="02040503050406030204" pitchFamily="18" charset="0"/>
                      </a:rPr>
                      <m:t>𝒖</m:t>
                    </m:r>
                    <m:r>
                      <a:rPr lang="en-US" altLang="ja-JP" b="1" i="1" smtClean="0">
                        <a:latin typeface="Cambria Math" panose="02040503050406030204" pitchFamily="18" charset="0"/>
                        <a:ea typeface="Cambria Math" panose="02040503050406030204" pitchFamily="18" charset="0"/>
                      </a:rPr>
                      <m:t>−</m:t>
                    </m:r>
                    <m:r>
                      <a:rPr lang="en-US" altLang="ja-JP" b="1" i="0" smtClean="0">
                        <a:latin typeface="Cambria Math" panose="02040503050406030204" pitchFamily="18" charset="0"/>
                        <a:ea typeface="Cambria Math" panose="02040503050406030204" pitchFamily="18" charset="0"/>
                      </a:rPr>
                      <m:t>𝚲</m:t>
                    </m:r>
                  </m:oMath>
                </a14:m>
                <a:endParaRPr lang="en-US" altLang="ja-JP" b="1" dirty="0"/>
              </a:p>
              <a:p>
                <a14:m>
                  <m:oMath xmlns:m="http://schemas.openxmlformats.org/officeDocument/2006/math">
                    <m:r>
                      <a:rPr lang="en-US" altLang="ja-JP" i="1">
                        <a:latin typeface="Cambria Math" panose="02040503050406030204" pitchFamily="18" charset="0"/>
                      </a:rPr>
                      <m:t>𝑃</m:t>
                    </m:r>
                    <m:r>
                      <a:rPr lang="en-US" altLang="ja-JP" i="1">
                        <a:latin typeface="Cambria Math" panose="02040503050406030204" pitchFamily="18" charset="0"/>
                      </a:rPr>
                      <m:t>=</m:t>
                    </m:r>
                    <m:f>
                      <m:fPr>
                        <m:ctrlPr>
                          <a:rPr lang="en-US" altLang="ja-JP" i="1">
                            <a:latin typeface="Cambria Math" panose="02040503050406030204" pitchFamily="18" charset="0"/>
                          </a:rPr>
                        </m:ctrlPr>
                      </m:fPr>
                      <m:num>
                        <m:r>
                          <a:rPr lang="en-US" altLang="ja-JP" i="1">
                            <a:latin typeface="Cambria Math" panose="02040503050406030204" pitchFamily="18" charset="0"/>
                          </a:rPr>
                          <m:t>𝑘</m:t>
                        </m:r>
                      </m:num>
                      <m:den>
                        <m:r>
                          <a:rPr lang="ja-JP" altLang="en-US" i="1">
                            <a:latin typeface="Cambria Math" panose="02040503050406030204" pitchFamily="18" charset="0"/>
                          </a:rPr>
                          <m:t>𝜇</m:t>
                        </m:r>
                        <m:sSub>
                          <m:sSubPr>
                            <m:ctrlPr>
                              <a:rPr lang="en-US" altLang="ja-JP" i="1">
                                <a:latin typeface="Cambria Math" panose="02040503050406030204" pitchFamily="18" charset="0"/>
                              </a:rPr>
                            </m:ctrlPr>
                          </m:sSubPr>
                          <m:e>
                            <m:r>
                              <a:rPr lang="en-US" altLang="ja-JP" i="1">
                                <a:latin typeface="Cambria Math" panose="02040503050406030204" pitchFamily="18" charset="0"/>
                              </a:rPr>
                              <m:t>𝑚</m:t>
                            </m:r>
                          </m:e>
                          <m:sub>
                            <m:r>
                              <a:rPr lang="en-US" altLang="ja-JP" i="1">
                                <a:latin typeface="Cambria Math" panose="02040503050406030204" pitchFamily="18" charset="0"/>
                              </a:rPr>
                              <m:t>𝑝</m:t>
                            </m:r>
                          </m:sub>
                        </m:sSub>
                      </m:den>
                    </m:f>
                    <m:r>
                      <a:rPr lang="ja-JP" altLang="en-US" i="1">
                        <a:latin typeface="Cambria Math" panose="02040503050406030204" pitchFamily="18" charset="0"/>
                      </a:rPr>
                      <m:t>𝜌</m:t>
                    </m:r>
                    <m:r>
                      <a:rPr lang="en-US" altLang="ja-JP" i="1">
                        <a:latin typeface="Cambria Math" panose="02040503050406030204" pitchFamily="18" charset="0"/>
                      </a:rPr>
                      <m:t>𝑇</m:t>
                    </m:r>
                  </m:oMath>
                </a14:m>
                <a:endParaRPr lang="ja-JP" altLang="en-US" dirty="0"/>
              </a:p>
              <a:p>
                <a:r>
                  <a:rPr lang="en-US" altLang="ja-JP" dirty="0"/>
                  <a:t>To broaden the dynamic range, we adopt a nested-grid method(ATHENA++ by Stone+ 2019).</a:t>
                </a:r>
                <a:endParaRPr kumimoji="1" lang="ja-JP" altLang="en-US" dirty="0"/>
              </a:p>
            </p:txBody>
          </p:sp>
        </mc:Choice>
        <mc:Fallback xmlns="">
          <p:sp>
            <p:nvSpPr>
              <p:cNvPr id="3" name="コンテンツ プレースホルダー 2">
                <a:extLst>
                  <a:ext uri="{FF2B5EF4-FFF2-40B4-BE49-F238E27FC236}">
                    <a16:creationId xmlns:a16="http://schemas.microsoft.com/office/drawing/2014/main" id="{5001136A-9DA3-4220-8958-A3098007D2AA}"/>
                  </a:ext>
                </a:extLst>
              </p:cNvPr>
              <p:cNvSpPr>
                <a:spLocks noGrp="1" noRot="1" noChangeAspect="1" noMove="1" noResize="1" noEditPoints="1" noAdjustHandles="1" noChangeArrowheads="1" noChangeShapeType="1" noTextEdit="1"/>
              </p:cNvSpPr>
              <p:nvPr>
                <p:ph idx="1"/>
              </p:nvPr>
            </p:nvSpPr>
            <p:spPr>
              <a:xfrm>
                <a:off x="1041400" y="1866900"/>
                <a:ext cx="6429174" cy="4388604"/>
              </a:xfrm>
              <a:blipFill>
                <a:blip r:embed="rId3"/>
                <a:stretch>
                  <a:fillRect l="-1423" t="-2083" b="-3056"/>
                </a:stretch>
              </a:blipFill>
            </p:spPr>
            <p:txBody>
              <a:bodyPr/>
              <a:lstStyle/>
              <a:p>
                <a:r>
                  <a:rPr lang="ja-JP" altLang="en-US">
                    <a:noFill/>
                  </a:rPr>
                  <a:t> </a:t>
                </a:r>
              </a:p>
            </p:txBody>
          </p:sp>
        </mc:Fallback>
      </mc:AlternateContent>
      <p:grpSp>
        <p:nvGrpSpPr>
          <p:cNvPr id="226" name="グループ化 225">
            <a:extLst>
              <a:ext uri="{FF2B5EF4-FFF2-40B4-BE49-F238E27FC236}">
                <a16:creationId xmlns:a16="http://schemas.microsoft.com/office/drawing/2014/main" id="{E91CDC06-4CA4-4A0B-80E2-CC57C108E460}"/>
              </a:ext>
            </a:extLst>
          </p:cNvPr>
          <p:cNvGrpSpPr/>
          <p:nvPr/>
        </p:nvGrpSpPr>
        <p:grpSpPr>
          <a:xfrm>
            <a:off x="7532258" y="2269635"/>
            <a:ext cx="4514560" cy="4019364"/>
            <a:chOff x="7532258" y="2269635"/>
            <a:chExt cx="4514560" cy="4019364"/>
          </a:xfrm>
        </p:grpSpPr>
        <p:pic>
          <p:nvPicPr>
            <p:cNvPr id="16" name="図 15" descr="グラフ&#10;&#10;AI 生成コンテンツは誤りを含む可能性があります。">
              <a:extLst>
                <a:ext uri="{FF2B5EF4-FFF2-40B4-BE49-F238E27FC236}">
                  <a16:creationId xmlns:a16="http://schemas.microsoft.com/office/drawing/2014/main" id="{CC16F775-3FBD-4219-95A1-A231B2BF087F}"/>
                </a:ext>
              </a:extLst>
            </p:cNvPr>
            <p:cNvPicPr>
              <a:picLocks noChangeAspect="1"/>
            </p:cNvPicPr>
            <p:nvPr/>
          </p:nvPicPr>
          <p:blipFill>
            <a:blip r:embed="rId4">
              <a:extLst>
                <a:ext uri="{28A0092B-C50C-407E-A947-70E740481C1C}">
                  <a14:useLocalDpi xmlns:a14="http://schemas.microsoft.com/office/drawing/2010/main" val="0"/>
                </a:ext>
              </a:extLst>
            </a:blip>
            <a:srcRect l="22310" t="14619" r="16538" b="13665"/>
            <a:stretch>
              <a:fillRect/>
            </a:stretch>
          </p:blipFill>
          <p:spPr>
            <a:xfrm>
              <a:off x="7821385" y="2269635"/>
              <a:ext cx="3535024" cy="3416400"/>
            </a:xfrm>
            <a:prstGeom prst="rect">
              <a:avLst/>
            </a:prstGeom>
          </p:spPr>
        </p:pic>
        <p:cxnSp>
          <p:nvCxnSpPr>
            <p:cNvPr id="17" name="直線コネクタ 16">
              <a:extLst>
                <a:ext uri="{FF2B5EF4-FFF2-40B4-BE49-F238E27FC236}">
                  <a16:creationId xmlns:a16="http://schemas.microsoft.com/office/drawing/2014/main" id="{0D9C0FA9-4005-4310-8591-F57FC1C7C67D}"/>
                </a:ext>
              </a:extLst>
            </p:cNvPr>
            <p:cNvCxnSpPr>
              <a:cxnSpLocks/>
            </p:cNvCxnSpPr>
            <p:nvPr/>
          </p:nvCxnSpPr>
          <p:spPr>
            <a:xfrm>
              <a:off x="10383003" y="2345863"/>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18" name="直線コネクタ 17">
              <a:extLst>
                <a:ext uri="{FF2B5EF4-FFF2-40B4-BE49-F238E27FC236}">
                  <a16:creationId xmlns:a16="http://schemas.microsoft.com/office/drawing/2014/main" id="{D327B509-D00F-406F-80DE-AAFF1223519F}"/>
                </a:ext>
              </a:extLst>
            </p:cNvPr>
            <p:cNvCxnSpPr>
              <a:cxnSpLocks/>
            </p:cNvCxnSpPr>
            <p:nvPr/>
          </p:nvCxnSpPr>
          <p:spPr>
            <a:xfrm>
              <a:off x="9179719" y="3163781"/>
              <a:ext cx="0" cy="1595947"/>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19" name="直線コネクタ 18">
              <a:extLst>
                <a:ext uri="{FF2B5EF4-FFF2-40B4-BE49-F238E27FC236}">
                  <a16:creationId xmlns:a16="http://schemas.microsoft.com/office/drawing/2014/main" id="{3DBA834D-7703-4A27-9238-9CE1BBBE0C3C}"/>
                </a:ext>
              </a:extLst>
            </p:cNvPr>
            <p:cNvCxnSpPr>
              <a:cxnSpLocks/>
            </p:cNvCxnSpPr>
            <p:nvPr/>
          </p:nvCxnSpPr>
          <p:spPr>
            <a:xfrm>
              <a:off x="9572249" y="2328051"/>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20" name="直線コネクタ 19">
              <a:extLst>
                <a:ext uri="{FF2B5EF4-FFF2-40B4-BE49-F238E27FC236}">
                  <a16:creationId xmlns:a16="http://schemas.microsoft.com/office/drawing/2014/main" id="{7CD74A9E-DEB5-4339-9A16-C730C07D1A13}"/>
                </a:ext>
              </a:extLst>
            </p:cNvPr>
            <p:cNvCxnSpPr>
              <a:cxnSpLocks/>
            </p:cNvCxnSpPr>
            <p:nvPr/>
          </p:nvCxnSpPr>
          <p:spPr>
            <a:xfrm>
              <a:off x="8781945" y="2355997"/>
              <a:ext cx="0" cy="3222955"/>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grpSp>
          <p:nvGrpSpPr>
            <p:cNvPr id="21" name="グループ化 20">
              <a:extLst>
                <a:ext uri="{FF2B5EF4-FFF2-40B4-BE49-F238E27FC236}">
                  <a16:creationId xmlns:a16="http://schemas.microsoft.com/office/drawing/2014/main" id="{A857C3A4-F74B-4177-88A7-FDE19D4915D5}"/>
                </a:ext>
              </a:extLst>
            </p:cNvPr>
            <p:cNvGrpSpPr/>
            <p:nvPr/>
          </p:nvGrpSpPr>
          <p:grpSpPr>
            <a:xfrm>
              <a:off x="7532258" y="5606275"/>
              <a:ext cx="4514560" cy="202549"/>
              <a:chOff x="6727182" y="6176486"/>
              <a:chExt cx="5886804" cy="291107"/>
            </a:xfrm>
          </p:grpSpPr>
          <p:sp>
            <p:nvSpPr>
              <p:cNvPr id="22" name="正方形/長方形 21">
                <a:extLst>
                  <a:ext uri="{FF2B5EF4-FFF2-40B4-BE49-F238E27FC236}">
                    <a16:creationId xmlns:a16="http://schemas.microsoft.com/office/drawing/2014/main" id="{E310E9F6-2785-4E88-9072-99055FB6A91F}"/>
                  </a:ext>
                </a:extLst>
              </p:cNvPr>
              <p:cNvSpPr/>
              <p:nvPr/>
            </p:nvSpPr>
            <p:spPr>
              <a:xfrm>
                <a:off x="11864949" y="6176486"/>
                <a:ext cx="749037" cy="2628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rPr>
                  <a:t>[</a:t>
                </a:r>
                <a:r>
                  <a:rPr lang="en-US" altLang="ja-JP" sz="1200" dirty="0">
                    <a:solidFill>
                      <a:schemeClr val="tx1"/>
                    </a:solidFill>
                  </a:rPr>
                  <a:t>pc</a:t>
                </a:r>
                <a:r>
                  <a:rPr kumimoji="1" lang="en-US" altLang="ja-JP" sz="1200" dirty="0">
                    <a:solidFill>
                      <a:schemeClr val="tx1"/>
                    </a:solidFill>
                  </a:rPr>
                  <a:t>]</a:t>
                </a:r>
                <a:endParaRPr kumimoji="1" lang="ja-JP" altLang="en-US" sz="1200" dirty="0">
                  <a:solidFill>
                    <a:schemeClr val="tx1"/>
                  </a:solidFill>
                </a:endParaRPr>
              </a:p>
            </p:txBody>
          </p:sp>
          <mc:AlternateContent xmlns:mc="http://schemas.openxmlformats.org/markup-compatibility/2006" xmlns:a14="http://schemas.microsoft.com/office/drawing/2010/main">
            <mc:Choice Requires="a14">
              <p:sp>
                <p:nvSpPr>
                  <p:cNvPr id="23" name="正方形/長方形 22">
                    <a:extLst>
                      <a:ext uri="{FF2B5EF4-FFF2-40B4-BE49-F238E27FC236}">
                        <a16:creationId xmlns:a16="http://schemas.microsoft.com/office/drawing/2014/main" id="{9D2D2A91-DEE6-4485-BC38-544D02167281}"/>
                      </a:ext>
                    </a:extLst>
                  </p:cNvPr>
                  <p:cNvSpPr/>
                  <p:nvPr/>
                </p:nvSpPr>
                <p:spPr>
                  <a:xfrm>
                    <a:off x="9168376" y="6187303"/>
                    <a:ext cx="491490" cy="2628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kumimoji="1" lang="en-US" altLang="ja-JP" sz="1200" b="0" i="1" smtClean="0">
                              <a:solidFill>
                                <a:schemeClr val="tx1"/>
                              </a:solidFill>
                              <a:latin typeface="Cambria Math" panose="02040503050406030204" pitchFamily="18" charset="0"/>
                            </a:rPr>
                            <m:t>0</m:t>
                          </m:r>
                        </m:oMath>
                      </m:oMathPara>
                    </a14:m>
                    <a:endParaRPr kumimoji="1" lang="en-US" altLang="ja-JP" sz="1200" b="0" dirty="0">
                      <a:solidFill>
                        <a:schemeClr val="tx1"/>
                      </a:solidFill>
                    </a:endParaRPr>
                  </a:p>
                </p:txBody>
              </p:sp>
            </mc:Choice>
            <mc:Fallback xmlns="">
              <p:sp>
                <p:nvSpPr>
                  <p:cNvPr id="8" name="正方形/長方形 7">
                    <a:extLst>
                      <a:ext uri="{FF2B5EF4-FFF2-40B4-BE49-F238E27FC236}">
                        <a16:creationId xmlns:a16="http://schemas.microsoft.com/office/drawing/2014/main" id="{91EC21DC-C43C-4C82-6A32-1D204F7DFE30}"/>
                      </a:ext>
                    </a:extLst>
                  </p:cNvPr>
                  <p:cNvSpPr>
                    <a:spLocks noRot="1" noChangeAspect="1" noMove="1" noResize="1" noEditPoints="1" noAdjustHandles="1" noChangeArrowheads="1" noChangeShapeType="1" noTextEdit="1"/>
                  </p:cNvSpPr>
                  <p:nvPr/>
                </p:nvSpPr>
                <p:spPr>
                  <a:xfrm>
                    <a:off x="9168376" y="6187303"/>
                    <a:ext cx="491490" cy="262890"/>
                  </a:xfrm>
                  <a:prstGeom prst="rect">
                    <a:avLst/>
                  </a:prstGeom>
                  <a:blipFill>
                    <a:blip r:embed="rId8"/>
                    <a:stretch>
                      <a:fillRect b="-6667"/>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正方形/長方形 23">
                    <a:extLst>
                      <a:ext uri="{FF2B5EF4-FFF2-40B4-BE49-F238E27FC236}">
                        <a16:creationId xmlns:a16="http://schemas.microsoft.com/office/drawing/2014/main" id="{FF790CBE-67AB-41A5-80EE-461C7F5EF2D0}"/>
                      </a:ext>
                    </a:extLst>
                  </p:cNvPr>
                  <p:cNvSpPr/>
                  <p:nvPr/>
                </p:nvSpPr>
                <p:spPr>
                  <a:xfrm>
                    <a:off x="7781412" y="6208251"/>
                    <a:ext cx="1218293" cy="2593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ja-JP" sz="1400" i="1">
                              <a:solidFill>
                                <a:schemeClr val="tx1"/>
                              </a:solidFill>
                              <a:latin typeface="Cambria Math" panose="02040503050406030204" pitchFamily="18" charset="0"/>
                            </a:rPr>
                            <m:t>8</m:t>
                          </m:r>
                          <m:r>
                            <a:rPr kumimoji="1" lang="en-US" altLang="ja-JP" sz="1400" b="0" i="1" smtClean="0">
                              <a:solidFill>
                                <a:schemeClr val="tx1"/>
                              </a:solidFill>
                              <a:latin typeface="Cambria Math" panose="02040503050406030204" pitchFamily="18" charset="0"/>
                            </a:rPr>
                            <m:t>00</m:t>
                          </m:r>
                        </m:oMath>
                      </m:oMathPara>
                    </a14:m>
                    <a:endParaRPr kumimoji="1" lang="ja-JP" altLang="en-US" sz="1400" dirty="0">
                      <a:solidFill>
                        <a:schemeClr val="tx1"/>
                      </a:solidFill>
                    </a:endParaRPr>
                  </a:p>
                </p:txBody>
              </p:sp>
            </mc:Choice>
            <mc:Fallback xmlns="">
              <p:sp>
                <p:nvSpPr>
                  <p:cNvPr id="13" name="正方形/長方形 12">
                    <a:extLst>
                      <a:ext uri="{FF2B5EF4-FFF2-40B4-BE49-F238E27FC236}">
                        <a16:creationId xmlns:a16="http://schemas.microsoft.com/office/drawing/2014/main" id="{EA8B7CCB-DF3C-95BA-3E8F-5DFE1403E0FA}"/>
                      </a:ext>
                    </a:extLst>
                  </p:cNvPr>
                  <p:cNvSpPr>
                    <a:spLocks noRot="1" noChangeAspect="1" noMove="1" noResize="1" noEditPoints="1" noAdjustHandles="1" noChangeArrowheads="1" noChangeShapeType="1" noTextEdit="1"/>
                  </p:cNvSpPr>
                  <p:nvPr/>
                </p:nvSpPr>
                <p:spPr>
                  <a:xfrm>
                    <a:off x="7781412" y="6208251"/>
                    <a:ext cx="1218293" cy="259342"/>
                  </a:xfrm>
                  <a:prstGeom prst="rect">
                    <a:avLst/>
                  </a:prstGeom>
                  <a:blipFill>
                    <a:blip r:embed="rId9"/>
                    <a:stretch>
                      <a:fillRect b="-13333"/>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正方形/長方形 24">
                    <a:extLst>
                      <a:ext uri="{FF2B5EF4-FFF2-40B4-BE49-F238E27FC236}">
                        <a16:creationId xmlns:a16="http://schemas.microsoft.com/office/drawing/2014/main" id="{F43CEF12-A062-4934-9C23-00CA6E29FF85}"/>
                      </a:ext>
                    </a:extLst>
                  </p:cNvPr>
                  <p:cNvSpPr/>
                  <p:nvPr/>
                </p:nvSpPr>
                <p:spPr>
                  <a:xfrm>
                    <a:off x="9935538" y="6193598"/>
                    <a:ext cx="1044444" cy="2628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ja-JP" sz="1400" i="1">
                              <a:solidFill>
                                <a:schemeClr val="tx1"/>
                              </a:solidFill>
                              <a:latin typeface="Cambria Math" panose="02040503050406030204" pitchFamily="18" charset="0"/>
                            </a:rPr>
                            <m:t>8</m:t>
                          </m:r>
                          <m:r>
                            <a:rPr kumimoji="1" lang="en-US" altLang="ja-JP" sz="1400" b="0" i="1" smtClean="0">
                              <a:solidFill>
                                <a:schemeClr val="tx1"/>
                              </a:solidFill>
                              <a:latin typeface="Cambria Math" panose="02040503050406030204" pitchFamily="18" charset="0"/>
                            </a:rPr>
                            <m:t>00</m:t>
                          </m:r>
                        </m:oMath>
                      </m:oMathPara>
                    </a14:m>
                    <a:endParaRPr kumimoji="1" lang="ja-JP" altLang="en-US" sz="1400" dirty="0">
                      <a:solidFill>
                        <a:schemeClr val="tx1"/>
                      </a:solidFill>
                    </a:endParaRPr>
                  </a:p>
                </p:txBody>
              </p:sp>
            </mc:Choice>
            <mc:Fallback xmlns="">
              <p:sp>
                <p:nvSpPr>
                  <p:cNvPr id="14" name="正方形/長方形 13">
                    <a:extLst>
                      <a:ext uri="{FF2B5EF4-FFF2-40B4-BE49-F238E27FC236}">
                        <a16:creationId xmlns:a16="http://schemas.microsoft.com/office/drawing/2014/main" id="{7F88ED00-9683-2827-B6B8-356515029FCC}"/>
                      </a:ext>
                    </a:extLst>
                  </p:cNvPr>
                  <p:cNvSpPr>
                    <a:spLocks noRot="1" noChangeAspect="1" noMove="1" noResize="1" noEditPoints="1" noAdjustHandles="1" noChangeArrowheads="1" noChangeShapeType="1" noTextEdit="1"/>
                  </p:cNvSpPr>
                  <p:nvPr/>
                </p:nvSpPr>
                <p:spPr>
                  <a:xfrm>
                    <a:off x="9935538" y="6193598"/>
                    <a:ext cx="1044444" cy="262890"/>
                  </a:xfrm>
                  <a:prstGeom prst="rect">
                    <a:avLst/>
                  </a:prstGeom>
                  <a:blipFill>
                    <a:blip r:embed="rId10"/>
                    <a:stretch>
                      <a:fillRect b="-16667"/>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6" name="正方形/長方形 25">
                    <a:extLst>
                      <a:ext uri="{FF2B5EF4-FFF2-40B4-BE49-F238E27FC236}">
                        <a16:creationId xmlns:a16="http://schemas.microsoft.com/office/drawing/2014/main" id="{C867A564-223B-4983-B939-00F610193A78}"/>
                      </a:ext>
                    </a:extLst>
                  </p:cNvPr>
                  <p:cNvSpPr/>
                  <p:nvPr/>
                </p:nvSpPr>
                <p:spPr>
                  <a:xfrm>
                    <a:off x="11012647" y="6191268"/>
                    <a:ext cx="1044444" cy="2628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ja-JP" sz="1400" i="1" smtClean="0">
                              <a:solidFill>
                                <a:schemeClr val="tx1"/>
                              </a:solidFill>
                              <a:latin typeface="Cambria Math" panose="02040503050406030204" pitchFamily="18" charset="0"/>
                            </a:rPr>
                            <m:t>1</m:t>
                          </m:r>
                          <m:r>
                            <a:rPr lang="en-US" altLang="ja-JP" sz="1400" b="0" i="1" smtClean="0">
                              <a:solidFill>
                                <a:schemeClr val="tx1"/>
                              </a:solidFill>
                              <a:latin typeface="Cambria Math" panose="02040503050406030204" pitchFamily="18" charset="0"/>
                            </a:rPr>
                            <m:t>6</m:t>
                          </m:r>
                          <m:r>
                            <a:rPr kumimoji="1" lang="en-US" altLang="ja-JP" sz="1400" b="0" i="1" smtClean="0">
                              <a:solidFill>
                                <a:schemeClr val="tx1"/>
                              </a:solidFill>
                              <a:latin typeface="Cambria Math" panose="02040503050406030204" pitchFamily="18" charset="0"/>
                            </a:rPr>
                            <m:t>00</m:t>
                          </m:r>
                        </m:oMath>
                      </m:oMathPara>
                    </a14:m>
                    <a:endParaRPr kumimoji="1" lang="ja-JP" altLang="en-US" sz="1400" dirty="0">
                      <a:solidFill>
                        <a:schemeClr val="tx1"/>
                      </a:solidFill>
                    </a:endParaRPr>
                  </a:p>
                </p:txBody>
              </p:sp>
            </mc:Choice>
            <mc:Fallback xmlns="">
              <p:sp>
                <p:nvSpPr>
                  <p:cNvPr id="19" name="正方形/長方形 18">
                    <a:extLst>
                      <a:ext uri="{FF2B5EF4-FFF2-40B4-BE49-F238E27FC236}">
                        <a16:creationId xmlns:a16="http://schemas.microsoft.com/office/drawing/2014/main" id="{B3C031C3-F7EA-D8C0-F33F-CD24A9D4BF7F}"/>
                      </a:ext>
                    </a:extLst>
                  </p:cNvPr>
                  <p:cNvSpPr>
                    <a:spLocks noRot="1" noChangeAspect="1" noMove="1" noResize="1" noEditPoints="1" noAdjustHandles="1" noChangeArrowheads="1" noChangeShapeType="1" noTextEdit="1"/>
                  </p:cNvSpPr>
                  <p:nvPr/>
                </p:nvSpPr>
                <p:spPr>
                  <a:xfrm>
                    <a:off x="11012647" y="6191268"/>
                    <a:ext cx="1044444" cy="262890"/>
                  </a:xfrm>
                  <a:prstGeom prst="rect">
                    <a:avLst/>
                  </a:prstGeom>
                  <a:blipFill>
                    <a:blip r:embed="rId11"/>
                    <a:stretch>
                      <a:fillRect b="-16667"/>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7" name="正方形/長方形 26">
                    <a:extLst>
                      <a:ext uri="{FF2B5EF4-FFF2-40B4-BE49-F238E27FC236}">
                        <a16:creationId xmlns:a16="http://schemas.microsoft.com/office/drawing/2014/main" id="{56FC2A6B-449A-4DF6-A985-A142E9B1F4A7}"/>
                      </a:ext>
                    </a:extLst>
                  </p:cNvPr>
                  <p:cNvSpPr/>
                  <p:nvPr/>
                </p:nvSpPr>
                <p:spPr>
                  <a:xfrm>
                    <a:off x="6727182" y="6226439"/>
                    <a:ext cx="1218295" cy="23803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altLang="ja-JP" sz="1400" i="1" smtClean="0">
                              <a:solidFill>
                                <a:schemeClr val="tx1"/>
                              </a:solidFill>
                              <a:latin typeface="Cambria Math" panose="02040503050406030204" pitchFamily="18" charset="0"/>
                            </a:rPr>
                            <m:t>1</m:t>
                          </m:r>
                          <m:r>
                            <a:rPr lang="en-US" altLang="ja-JP" sz="1400" b="0" i="1" smtClean="0">
                              <a:solidFill>
                                <a:schemeClr val="tx1"/>
                              </a:solidFill>
                              <a:latin typeface="Cambria Math" panose="02040503050406030204" pitchFamily="18" charset="0"/>
                            </a:rPr>
                            <m:t>60</m:t>
                          </m:r>
                          <m:r>
                            <a:rPr kumimoji="1" lang="en-US" altLang="ja-JP" sz="1400" b="0" i="1" smtClean="0">
                              <a:solidFill>
                                <a:schemeClr val="tx1"/>
                              </a:solidFill>
                              <a:latin typeface="Cambria Math" panose="02040503050406030204" pitchFamily="18" charset="0"/>
                            </a:rPr>
                            <m:t>0</m:t>
                          </m:r>
                        </m:oMath>
                      </m:oMathPara>
                    </a14:m>
                    <a:endParaRPr kumimoji="1" lang="ja-JP" altLang="en-US" sz="1400" dirty="0">
                      <a:solidFill>
                        <a:schemeClr val="tx1"/>
                      </a:solidFill>
                    </a:endParaRPr>
                  </a:p>
                </p:txBody>
              </p:sp>
            </mc:Choice>
            <mc:Fallback xmlns="">
              <p:sp>
                <p:nvSpPr>
                  <p:cNvPr id="20" name="正方形/長方形 19">
                    <a:extLst>
                      <a:ext uri="{FF2B5EF4-FFF2-40B4-BE49-F238E27FC236}">
                        <a16:creationId xmlns:a16="http://schemas.microsoft.com/office/drawing/2014/main" id="{909984C2-A7E8-2BD2-3492-E2D0B8BF35BD}"/>
                      </a:ext>
                    </a:extLst>
                  </p:cNvPr>
                  <p:cNvSpPr>
                    <a:spLocks noRot="1" noChangeAspect="1" noMove="1" noResize="1" noEditPoints="1" noAdjustHandles="1" noChangeArrowheads="1" noChangeShapeType="1" noTextEdit="1"/>
                  </p:cNvSpPr>
                  <p:nvPr/>
                </p:nvSpPr>
                <p:spPr>
                  <a:xfrm>
                    <a:off x="6727182" y="6226439"/>
                    <a:ext cx="1218295" cy="238030"/>
                  </a:xfrm>
                  <a:prstGeom prst="rect">
                    <a:avLst/>
                  </a:prstGeom>
                  <a:blipFill>
                    <a:blip r:embed="rId12"/>
                    <a:stretch>
                      <a:fillRect t="-3704" b="-22222"/>
                    </a:stretch>
                  </a:blipFill>
                  <a:ln>
                    <a:noFill/>
                  </a:ln>
                </p:spPr>
                <p:txBody>
                  <a:bodyPr/>
                  <a:lstStyle/>
                  <a:p>
                    <a:r>
                      <a:rPr lang="ja-JP" altLang="en-US">
                        <a:noFill/>
                      </a:rPr>
                      <a:t> </a:t>
                    </a:r>
                  </a:p>
                </p:txBody>
              </p:sp>
            </mc:Fallback>
          </mc:AlternateContent>
        </p:grpSp>
        <p:cxnSp>
          <p:nvCxnSpPr>
            <p:cNvPr id="28" name="直線コネクタ 27">
              <a:extLst>
                <a:ext uri="{FF2B5EF4-FFF2-40B4-BE49-F238E27FC236}">
                  <a16:creationId xmlns:a16="http://schemas.microsoft.com/office/drawing/2014/main" id="{75F9EA10-B029-4670-92A2-78F57D7DF19C}"/>
                </a:ext>
              </a:extLst>
            </p:cNvPr>
            <p:cNvCxnSpPr>
              <a:cxnSpLocks/>
            </p:cNvCxnSpPr>
            <p:nvPr/>
          </p:nvCxnSpPr>
          <p:spPr>
            <a:xfrm>
              <a:off x="9979809" y="3163781"/>
              <a:ext cx="0" cy="1595947"/>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29" name="直線矢印コネクタ 28">
              <a:extLst>
                <a:ext uri="{FF2B5EF4-FFF2-40B4-BE49-F238E27FC236}">
                  <a16:creationId xmlns:a16="http://schemas.microsoft.com/office/drawing/2014/main" id="{3D8A60F6-56B7-40FA-90D3-9F1328451B92}"/>
                </a:ext>
              </a:extLst>
            </p:cNvPr>
            <p:cNvCxnSpPr>
              <a:cxnSpLocks/>
            </p:cNvCxnSpPr>
            <p:nvPr/>
          </p:nvCxnSpPr>
          <p:spPr>
            <a:xfrm>
              <a:off x="7950449" y="2284344"/>
              <a:ext cx="3243840" cy="0"/>
            </a:xfrm>
            <a:prstGeom prst="straightConnector1">
              <a:avLst/>
            </a:prstGeom>
            <a:ln w="31750">
              <a:solidFill>
                <a:srgbClr val="FFC000"/>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9CFA3937-5BC2-4E20-81A7-1C56C7366D12}"/>
                    </a:ext>
                  </a:extLst>
                </p:cNvPr>
                <p:cNvSpPr txBox="1"/>
                <p:nvPr/>
              </p:nvSpPr>
              <p:spPr>
                <a:xfrm>
                  <a:off x="9227689" y="2427502"/>
                  <a:ext cx="787075" cy="307777"/>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smtClean="0">
                            <a:solidFill>
                              <a:srgbClr val="FFC000"/>
                            </a:solidFill>
                            <a:latin typeface="Cambria Math" panose="02040503050406030204" pitchFamily="18" charset="0"/>
                          </a:rPr>
                          <m:t>3</m:t>
                        </m:r>
                        <m:r>
                          <a:rPr lang="en-US" altLang="ja-JP" sz="2000" b="0" i="1" smtClean="0">
                            <a:solidFill>
                              <a:srgbClr val="FFC000"/>
                            </a:solidFill>
                            <a:latin typeface="Cambria Math" panose="02040503050406030204" pitchFamily="18" charset="0"/>
                          </a:rPr>
                          <m:t>.2</m:t>
                        </m:r>
                        <m:r>
                          <m:rPr>
                            <m:sty m:val="p"/>
                          </m:rPr>
                          <a:rPr kumimoji="1" lang="en-US" altLang="ja-JP" sz="2000" b="0" i="0" smtClean="0">
                            <a:solidFill>
                              <a:srgbClr val="FFC000"/>
                            </a:solidFill>
                            <a:latin typeface="Cambria Math" panose="02040503050406030204" pitchFamily="18" charset="0"/>
                          </a:rPr>
                          <m:t>kpc</m:t>
                        </m:r>
                      </m:oMath>
                    </m:oMathPara>
                  </a14:m>
                  <a:endParaRPr kumimoji="1" lang="ja-JP" altLang="en-US" sz="2000" dirty="0">
                    <a:solidFill>
                      <a:srgbClr val="FFC000"/>
                    </a:solidFill>
                  </a:endParaRPr>
                </a:p>
              </p:txBody>
            </p:sp>
          </mc:Choice>
          <mc:Fallback xmlns="">
            <p:sp>
              <p:nvSpPr>
                <p:cNvPr id="30" name="テキスト ボックス 29">
                  <a:extLst>
                    <a:ext uri="{FF2B5EF4-FFF2-40B4-BE49-F238E27FC236}">
                      <a16:creationId xmlns:a16="http://schemas.microsoft.com/office/drawing/2014/main" id="{9CFA3937-5BC2-4E20-81A7-1C56C7366D12}"/>
                    </a:ext>
                  </a:extLst>
                </p:cNvPr>
                <p:cNvSpPr txBox="1">
                  <a:spLocks noRot="1" noChangeAspect="1" noMove="1" noResize="1" noEditPoints="1" noAdjustHandles="1" noChangeArrowheads="1" noChangeShapeType="1" noTextEdit="1"/>
                </p:cNvSpPr>
                <p:nvPr/>
              </p:nvSpPr>
              <p:spPr>
                <a:xfrm>
                  <a:off x="9227689" y="2427502"/>
                  <a:ext cx="787075" cy="307777"/>
                </a:xfrm>
                <a:prstGeom prst="rect">
                  <a:avLst/>
                </a:prstGeom>
                <a:blipFill>
                  <a:blip r:embed="rId13"/>
                  <a:stretch>
                    <a:fillRect l="-7752" r="-10853" b="-37255"/>
                  </a:stretch>
                </a:blipFill>
                <a:ln>
                  <a:noFill/>
                </a:ln>
              </p:spPr>
              <p:txBody>
                <a:bodyPr/>
                <a:lstStyle/>
                <a:p>
                  <a:r>
                    <a:rPr lang="ja-JP" altLang="en-US">
                      <a:noFill/>
                    </a:rPr>
                    <a:t> </a:t>
                  </a:r>
                </a:p>
              </p:txBody>
            </p:sp>
          </mc:Fallback>
        </mc:AlternateContent>
        <p:cxnSp>
          <p:nvCxnSpPr>
            <p:cNvPr id="31" name="直線矢印コネクタ 30">
              <a:extLst>
                <a:ext uri="{FF2B5EF4-FFF2-40B4-BE49-F238E27FC236}">
                  <a16:creationId xmlns:a16="http://schemas.microsoft.com/office/drawing/2014/main" id="{AF4F63D2-EE31-4633-A212-497D40E55A6B}"/>
                </a:ext>
              </a:extLst>
            </p:cNvPr>
            <p:cNvCxnSpPr>
              <a:cxnSpLocks/>
            </p:cNvCxnSpPr>
            <p:nvPr/>
          </p:nvCxnSpPr>
          <p:spPr>
            <a:xfrm>
              <a:off x="8779503" y="3242324"/>
              <a:ext cx="1597780" cy="0"/>
            </a:xfrm>
            <a:prstGeom prst="straightConnector1">
              <a:avLst/>
            </a:prstGeom>
            <a:ln w="31750">
              <a:solidFill>
                <a:srgbClr val="FFC0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2" name="直線コネクタ 31">
              <a:extLst>
                <a:ext uri="{FF2B5EF4-FFF2-40B4-BE49-F238E27FC236}">
                  <a16:creationId xmlns:a16="http://schemas.microsoft.com/office/drawing/2014/main" id="{7C4D4B01-243B-45B8-8F8A-8DB09976CC93}"/>
                </a:ext>
              </a:extLst>
            </p:cNvPr>
            <p:cNvCxnSpPr>
              <a:cxnSpLocks/>
            </p:cNvCxnSpPr>
            <p:nvPr/>
          </p:nvCxnSpPr>
          <p:spPr>
            <a:xfrm>
              <a:off x="7950449" y="4755435"/>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33" name="直線矢印コネクタ 32">
              <a:extLst>
                <a:ext uri="{FF2B5EF4-FFF2-40B4-BE49-F238E27FC236}">
                  <a16:creationId xmlns:a16="http://schemas.microsoft.com/office/drawing/2014/main" id="{92A25CA4-4D07-4D52-8168-539FBA43C061}"/>
                </a:ext>
              </a:extLst>
            </p:cNvPr>
            <p:cNvCxnSpPr>
              <a:cxnSpLocks/>
            </p:cNvCxnSpPr>
            <p:nvPr/>
          </p:nvCxnSpPr>
          <p:spPr>
            <a:xfrm>
              <a:off x="9163459" y="3595258"/>
              <a:ext cx="829271" cy="0"/>
            </a:xfrm>
            <a:prstGeom prst="straightConnector1">
              <a:avLst/>
            </a:prstGeom>
            <a:ln w="31750">
              <a:solidFill>
                <a:srgbClr val="FFC000"/>
              </a:solidFill>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4D5844B3-600B-4668-BC12-678E1BEB6425}"/>
                    </a:ext>
                  </a:extLst>
                </p:cNvPr>
                <p:cNvSpPr txBox="1"/>
                <p:nvPr/>
              </p:nvSpPr>
              <p:spPr>
                <a:xfrm>
                  <a:off x="9204043" y="2916768"/>
                  <a:ext cx="787075" cy="307777"/>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smtClean="0">
                            <a:solidFill>
                              <a:srgbClr val="FFC000"/>
                            </a:solidFill>
                            <a:latin typeface="Cambria Math" panose="02040503050406030204" pitchFamily="18" charset="0"/>
                          </a:rPr>
                          <m:t>1</m:t>
                        </m:r>
                        <m:r>
                          <a:rPr lang="en-US" altLang="ja-JP" sz="2000" b="0" i="0" smtClean="0">
                            <a:solidFill>
                              <a:srgbClr val="FFC000"/>
                            </a:solidFill>
                            <a:latin typeface="Cambria Math" panose="02040503050406030204" pitchFamily="18" charset="0"/>
                          </a:rPr>
                          <m:t>.6</m:t>
                        </m:r>
                        <m:r>
                          <m:rPr>
                            <m:sty m:val="p"/>
                          </m:rPr>
                          <a:rPr lang="en-US" altLang="ja-JP" sz="2000" b="0" i="0" smtClean="0">
                            <a:solidFill>
                              <a:srgbClr val="FFC000"/>
                            </a:solidFill>
                            <a:latin typeface="Cambria Math" panose="02040503050406030204" pitchFamily="18" charset="0"/>
                          </a:rPr>
                          <m:t>kpc</m:t>
                        </m:r>
                      </m:oMath>
                    </m:oMathPara>
                  </a14:m>
                  <a:endParaRPr kumimoji="1" lang="ja-JP" altLang="en-US" sz="2000" dirty="0">
                    <a:solidFill>
                      <a:srgbClr val="FFC000"/>
                    </a:solidFill>
                  </a:endParaRPr>
                </a:p>
              </p:txBody>
            </p:sp>
          </mc:Choice>
          <mc:Fallback xmlns="">
            <p:sp>
              <p:nvSpPr>
                <p:cNvPr id="34" name="テキスト ボックス 33">
                  <a:extLst>
                    <a:ext uri="{FF2B5EF4-FFF2-40B4-BE49-F238E27FC236}">
                      <a16:creationId xmlns:a16="http://schemas.microsoft.com/office/drawing/2014/main" id="{4D5844B3-600B-4668-BC12-678E1BEB6425}"/>
                    </a:ext>
                  </a:extLst>
                </p:cNvPr>
                <p:cNvSpPr txBox="1">
                  <a:spLocks noRot="1" noChangeAspect="1" noMove="1" noResize="1" noEditPoints="1" noAdjustHandles="1" noChangeArrowheads="1" noChangeShapeType="1" noTextEdit="1"/>
                </p:cNvSpPr>
                <p:nvPr/>
              </p:nvSpPr>
              <p:spPr>
                <a:xfrm>
                  <a:off x="9204043" y="2916768"/>
                  <a:ext cx="787075" cy="307777"/>
                </a:xfrm>
                <a:prstGeom prst="rect">
                  <a:avLst/>
                </a:prstGeom>
                <a:blipFill>
                  <a:blip r:embed="rId14"/>
                  <a:stretch>
                    <a:fillRect l="-7752" r="-10853" b="-37255"/>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45024665-7D2D-4105-8FB4-5CC811331191}"/>
                    </a:ext>
                  </a:extLst>
                </p:cNvPr>
                <p:cNvSpPr txBox="1"/>
                <p:nvPr/>
              </p:nvSpPr>
              <p:spPr>
                <a:xfrm>
                  <a:off x="9243038" y="3286473"/>
                  <a:ext cx="742191" cy="307777"/>
                </a:xfrm>
                <a:prstGeom prst="rect">
                  <a:avLst/>
                </a:prstGeom>
                <a:no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smtClean="0">
                            <a:solidFill>
                              <a:srgbClr val="FFC000"/>
                            </a:solidFill>
                            <a:latin typeface="Cambria Math" panose="02040503050406030204" pitchFamily="18" charset="0"/>
                          </a:rPr>
                          <m:t>8</m:t>
                        </m:r>
                        <m:r>
                          <a:rPr lang="en-US" altLang="ja-JP" sz="2000" b="0" i="0" smtClean="0">
                            <a:solidFill>
                              <a:srgbClr val="FFC000"/>
                            </a:solidFill>
                            <a:latin typeface="Cambria Math" panose="02040503050406030204" pitchFamily="18" charset="0"/>
                          </a:rPr>
                          <m:t>00</m:t>
                        </m:r>
                        <m:r>
                          <m:rPr>
                            <m:sty m:val="p"/>
                          </m:rPr>
                          <a:rPr kumimoji="1" lang="en-US" altLang="ja-JP" sz="2000" b="0" i="0" smtClean="0">
                            <a:solidFill>
                              <a:srgbClr val="FFC000"/>
                            </a:solidFill>
                            <a:latin typeface="Cambria Math" panose="02040503050406030204" pitchFamily="18" charset="0"/>
                          </a:rPr>
                          <m:t>pc</m:t>
                        </m:r>
                      </m:oMath>
                    </m:oMathPara>
                  </a14:m>
                  <a:endParaRPr kumimoji="1" lang="ja-JP" altLang="en-US" sz="2000" dirty="0">
                    <a:solidFill>
                      <a:srgbClr val="FFC000"/>
                    </a:solidFill>
                  </a:endParaRPr>
                </a:p>
              </p:txBody>
            </p:sp>
          </mc:Choice>
          <mc:Fallback xmlns="">
            <p:sp>
              <p:nvSpPr>
                <p:cNvPr id="35" name="テキスト ボックス 34">
                  <a:extLst>
                    <a:ext uri="{FF2B5EF4-FFF2-40B4-BE49-F238E27FC236}">
                      <a16:creationId xmlns:a16="http://schemas.microsoft.com/office/drawing/2014/main" id="{45024665-7D2D-4105-8FB4-5CC811331191}"/>
                    </a:ext>
                  </a:extLst>
                </p:cNvPr>
                <p:cNvSpPr txBox="1">
                  <a:spLocks noRot="1" noChangeAspect="1" noMove="1" noResize="1" noEditPoints="1" noAdjustHandles="1" noChangeArrowheads="1" noChangeShapeType="1" noTextEdit="1"/>
                </p:cNvSpPr>
                <p:nvPr/>
              </p:nvSpPr>
              <p:spPr>
                <a:xfrm>
                  <a:off x="9243038" y="3286473"/>
                  <a:ext cx="742191" cy="307777"/>
                </a:xfrm>
                <a:prstGeom prst="rect">
                  <a:avLst/>
                </a:prstGeom>
                <a:blipFill>
                  <a:blip r:embed="rId15"/>
                  <a:stretch>
                    <a:fillRect l="-7377" r="-7377" b="-27451"/>
                  </a:stretch>
                </a:blipFill>
                <a:ln>
                  <a:noFill/>
                </a:ln>
              </p:spPr>
              <p:txBody>
                <a:bodyPr/>
                <a:lstStyle/>
                <a:p>
                  <a:r>
                    <a:rPr lang="ja-JP" altLang="en-US">
                      <a:noFill/>
                    </a:rPr>
                    <a:t> </a:t>
                  </a:r>
                </a:p>
              </p:txBody>
            </p:sp>
          </mc:Fallback>
        </mc:AlternateContent>
        <p:cxnSp>
          <p:nvCxnSpPr>
            <p:cNvPr id="36" name="直線コネクタ 35">
              <a:extLst>
                <a:ext uri="{FF2B5EF4-FFF2-40B4-BE49-F238E27FC236}">
                  <a16:creationId xmlns:a16="http://schemas.microsoft.com/office/drawing/2014/main" id="{2F95ADB2-3697-4D03-B452-25BD164BD3DC}"/>
                </a:ext>
              </a:extLst>
            </p:cNvPr>
            <p:cNvCxnSpPr>
              <a:cxnSpLocks/>
            </p:cNvCxnSpPr>
            <p:nvPr/>
          </p:nvCxnSpPr>
          <p:spPr>
            <a:xfrm>
              <a:off x="7994469" y="3163266"/>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37" name="直線コネクタ 36">
              <a:extLst>
                <a:ext uri="{FF2B5EF4-FFF2-40B4-BE49-F238E27FC236}">
                  <a16:creationId xmlns:a16="http://schemas.microsoft.com/office/drawing/2014/main" id="{D8C20788-DA02-41A6-B894-15B2194250C2}"/>
                </a:ext>
              </a:extLst>
            </p:cNvPr>
            <p:cNvCxnSpPr>
              <a:cxnSpLocks/>
            </p:cNvCxnSpPr>
            <p:nvPr/>
          </p:nvCxnSpPr>
          <p:spPr>
            <a:xfrm>
              <a:off x="7950449" y="3954528"/>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38" name="直線コネクタ 37">
              <a:extLst>
                <a:ext uri="{FF2B5EF4-FFF2-40B4-BE49-F238E27FC236}">
                  <a16:creationId xmlns:a16="http://schemas.microsoft.com/office/drawing/2014/main" id="{D2061D3B-9919-42CB-91BF-23FA624F0F57}"/>
                </a:ext>
              </a:extLst>
            </p:cNvPr>
            <p:cNvCxnSpPr>
              <a:cxnSpLocks/>
            </p:cNvCxnSpPr>
            <p:nvPr/>
          </p:nvCxnSpPr>
          <p:spPr>
            <a:xfrm>
              <a:off x="8781945" y="4356288"/>
              <a:ext cx="164398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39" name="直線コネクタ 38">
              <a:extLst>
                <a:ext uri="{FF2B5EF4-FFF2-40B4-BE49-F238E27FC236}">
                  <a16:creationId xmlns:a16="http://schemas.microsoft.com/office/drawing/2014/main" id="{72E58A50-DAC1-44EC-A61E-42403F84621E}"/>
                </a:ext>
              </a:extLst>
            </p:cNvPr>
            <p:cNvCxnSpPr>
              <a:cxnSpLocks/>
            </p:cNvCxnSpPr>
            <p:nvPr/>
          </p:nvCxnSpPr>
          <p:spPr>
            <a:xfrm>
              <a:off x="8750255" y="3548486"/>
              <a:ext cx="164398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0" name="直線コネクタ 39">
              <a:extLst>
                <a:ext uri="{FF2B5EF4-FFF2-40B4-BE49-F238E27FC236}">
                  <a16:creationId xmlns:a16="http://schemas.microsoft.com/office/drawing/2014/main" id="{8BEACE84-F757-44A7-99E6-618CD5E6C0A9}"/>
                </a:ext>
              </a:extLst>
            </p:cNvPr>
            <p:cNvCxnSpPr>
              <a:cxnSpLocks/>
            </p:cNvCxnSpPr>
            <p:nvPr/>
          </p:nvCxnSpPr>
          <p:spPr>
            <a:xfrm>
              <a:off x="9179719" y="4152625"/>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1" name="直線コネクタ 40">
              <a:extLst>
                <a:ext uri="{FF2B5EF4-FFF2-40B4-BE49-F238E27FC236}">
                  <a16:creationId xmlns:a16="http://schemas.microsoft.com/office/drawing/2014/main" id="{DF0BCD69-ED6F-495F-8335-F88F4C8C1E33}"/>
                </a:ext>
              </a:extLst>
            </p:cNvPr>
            <p:cNvCxnSpPr>
              <a:cxnSpLocks/>
            </p:cNvCxnSpPr>
            <p:nvPr/>
          </p:nvCxnSpPr>
          <p:spPr>
            <a:xfrm>
              <a:off x="9380898" y="4057302"/>
              <a:ext cx="40148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2" name="直線コネクタ 41">
              <a:extLst>
                <a:ext uri="{FF2B5EF4-FFF2-40B4-BE49-F238E27FC236}">
                  <a16:creationId xmlns:a16="http://schemas.microsoft.com/office/drawing/2014/main" id="{0331241E-5021-459E-B7C0-336C4FEC9AC6}"/>
                </a:ext>
              </a:extLst>
            </p:cNvPr>
            <p:cNvCxnSpPr>
              <a:cxnSpLocks/>
            </p:cNvCxnSpPr>
            <p:nvPr/>
          </p:nvCxnSpPr>
          <p:spPr>
            <a:xfrm>
              <a:off x="9382247" y="3851818"/>
              <a:ext cx="40148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3" name="直線コネクタ 42">
              <a:extLst>
                <a:ext uri="{FF2B5EF4-FFF2-40B4-BE49-F238E27FC236}">
                  <a16:creationId xmlns:a16="http://schemas.microsoft.com/office/drawing/2014/main" id="{523DEC2E-E208-48C4-959F-113A4CEA9CD5}"/>
                </a:ext>
              </a:extLst>
            </p:cNvPr>
            <p:cNvCxnSpPr>
              <a:cxnSpLocks/>
            </p:cNvCxnSpPr>
            <p:nvPr/>
          </p:nvCxnSpPr>
          <p:spPr>
            <a:xfrm>
              <a:off x="9179719" y="3753477"/>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4" name="直線コネクタ 43">
              <a:extLst>
                <a:ext uri="{FF2B5EF4-FFF2-40B4-BE49-F238E27FC236}">
                  <a16:creationId xmlns:a16="http://schemas.microsoft.com/office/drawing/2014/main" id="{AB2B816E-7B97-41C7-A967-AAFF1260B1DF}"/>
                </a:ext>
              </a:extLst>
            </p:cNvPr>
            <p:cNvCxnSpPr>
              <a:cxnSpLocks/>
            </p:cNvCxnSpPr>
            <p:nvPr/>
          </p:nvCxnSpPr>
          <p:spPr>
            <a:xfrm>
              <a:off x="9481764" y="3905679"/>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5" name="直線コネクタ 44">
              <a:extLst>
                <a:ext uri="{FF2B5EF4-FFF2-40B4-BE49-F238E27FC236}">
                  <a16:creationId xmlns:a16="http://schemas.microsoft.com/office/drawing/2014/main" id="{30DF1834-6160-4F44-AC75-8EAC04E23B35}"/>
                </a:ext>
              </a:extLst>
            </p:cNvPr>
            <p:cNvCxnSpPr>
              <a:cxnSpLocks/>
            </p:cNvCxnSpPr>
            <p:nvPr/>
          </p:nvCxnSpPr>
          <p:spPr>
            <a:xfrm>
              <a:off x="9483352" y="4003315"/>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6" name="直線コネクタ 45">
              <a:extLst>
                <a:ext uri="{FF2B5EF4-FFF2-40B4-BE49-F238E27FC236}">
                  <a16:creationId xmlns:a16="http://schemas.microsoft.com/office/drawing/2014/main" id="{53C45A1B-148F-45D9-9267-7CCCF84B58C0}"/>
                </a:ext>
              </a:extLst>
            </p:cNvPr>
            <p:cNvCxnSpPr>
              <a:cxnSpLocks/>
            </p:cNvCxnSpPr>
            <p:nvPr/>
          </p:nvCxnSpPr>
          <p:spPr>
            <a:xfrm>
              <a:off x="9781318" y="3562559"/>
              <a:ext cx="0" cy="79802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7" name="直線コネクタ 46">
              <a:extLst>
                <a:ext uri="{FF2B5EF4-FFF2-40B4-BE49-F238E27FC236}">
                  <a16:creationId xmlns:a16="http://schemas.microsoft.com/office/drawing/2014/main" id="{EF7FC295-6FF8-4598-9F02-2122AD8B4D0C}"/>
                </a:ext>
              </a:extLst>
            </p:cNvPr>
            <p:cNvCxnSpPr>
              <a:cxnSpLocks/>
            </p:cNvCxnSpPr>
            <p:nvPr/>
          </p:nvCxnSpPr>
          <p:spPr>
            <a:xfrm>
              <a:off x="9679784" y="3760004"/>
              <a:ext cx="0" cy="394855"/>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8" name="直線コネクタ 47">
              <a:extLst>
                <a:ext uri="{FF2B5EF4-FFF2-40B4-BE49-F238E27FC236}">
                  <a16:creationId xmlns:a16="http://schemas.microsoft.com/office/drawing/2014/main" id="{0FA0EEE1-41FE-42C6-B666-1AC39514BBCA}"/>
                </a:ext>
              </a:extLst>
            </p:cNvPr>
            <p:cNvCxnSpPr>
              <a:cxnSpLocks/>
            </p:cNvCxnSpPr>
            <p:nvPr/>
          </p:nvCxnSpPr>
          <p:spPr>
            <a:xfrm>
              <a:off x="9473962" y="3760004"/>
              <a:ext cx="4624" cy="394855"/>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49" name="直線コネクタ 48">
              <a:extLst>
                <a:ext uri="{FF2B5EF4-FFF2-40B4-BE49-F238E27FC236}">
                  <a16:creationId xmlns:a16="http://schemas.microsoft.com/office/drawing/2014/main" id="{B4F99CFA-F85A-4E57-A509-53F5D5105AA0}"/>
                </a:ext>
              </a:extLst>
            </p:cNvPr>
            <p:cNvCxnSpPr>
              <a:cxnSpLocks/>
            </p:cNvCxnSpPr>
            <p:nvPr/>
          </p:nvCxnSpPr>
          <p:spPr>
            <a:xfrm>
              <a:off x="9375545" y="3558266"/>
              <a:ext cx="0" cy="79802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0" name="直線コネクタ 49">
              <a:extLst>
                <a:ext uri="{FF2B5EF4-FFF2-40B4-BE49-F238E27FC236}">
                  <a16:creationId xmlns:a16="http://schemas.microsoft.com/office/drawing/2014/main" id="{15398EE0-FAD5-4F57-8829-4B9B341AADAD}"/>
                </a:ext>
              </a:extLst>
            </p:cNvPr>
            <p:cNvCxnSpPr>
              <a:cxnSpLocks/>
            </p:cNvCxnSpPr>
            <p:nvPr/>
          </p:nvCxnSpPr>
          <p:spPr>
            <a:xfrm>
              <a:off x="9630573" y="3851818"/>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1" name="直線コネクタ 50">
              <a:extLst>
                <a:ext uri="{FF2B5EF4-FFF2-40B4-BE49-F238E27FC236}">
                  <a16:creationId xmlns:a16="http://schemas.microsoft.com/office/drawing/2014/main" id="{661B7311-1F8A-4D2C-B29D-8A85DF938A93}"/>
                </a:ext>
              </a:extLst>
            </p:cNvPr>
            <p:cNvCxnSpPr>
              <a:cxnSpLocks/>
            </p:cNvCxnSpPr>
            <p:nvPr/>
          </p:nvCxnSpPr>
          <p:spPr>
            <a:xfrm>
              <a:off x="9527383" y="3852580"/>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2" name="直線コネクタ 51">
              <a:extLst>
                <a:ext uri="{FF2B5EF4-FFF2-40B4-BE49-F238E27FC236}">
                  <a16:creationId xmlns:a16="http://schemas.microsoft.com/office/drawing/2014/main" id="{118E1F3A-A675-4C92-BADE-1030C837C59D}"/>
                </a:ext>
              </a:extLst>
            </p:cNvPr>
            <p:cNvCxnSpPr>
              <a:cxnSpLocks/>
            </p:cNvCxnSpPr>
            <p:nvPr/>
          </p:nvCxnSpPr>
          <p:spPr>
            <a:xfrm>
              <a:off x="8379814" y="2345096"/>
              <a:ext cx="0" cy="3222955"/>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3" name="直線コネクタ 52">
              <a:extLst>
                <a:ext uri="{FF2B5EF4-FFF2-40B4-BE49-F238E27FC236}">
                  <a16:creationId xmlns:a16="http://schemas.microsoft.com/office/drawing/2014/main" id="{6742DA30-B087-4C8B-B229-675FDB528117}"/>
                </a:ext>
              </a:extLst>
            </p:cNvPr>
            <p:cNvCxnSpPr>
              <a:cxnSpLocks/>
            </p:cNvCxnSpPr>
            <p:nvPr/>
          </p:nvCxnSpPr>
          <p:spPr>
            <a:xfrm>
              <a:off x="9178644" y="2345863"/>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4" name="直線コネクタ 53">
              <a:extLst>
                <a:ext uri="{FF2B5EF4-FFF2-40B4-BE49-F238E27FC236}">
                  <a16:creationId xmlns:a16="http://schemas.microsoft.com/office/drawing/2014/main" id="{ACF23BF6-4CD8-48B6-B620-C5B50631055F}"/>
                </a:ext>
              </a:extLst>
            </p:cNvPr>
            <p:cNvCxnSpPr>
              <a:cxnSpLocks/>
            </p:cNvCxnSpPr>
            <p:nvPr/>
          </p:nvCxnSpPr>
          <p:spPr>
            <a:xfrm>
              <a:off x="9179719" y="2334528"/>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5" name="直線コネクタ 54">
              <a:extLst>
                <a:ext uri="{FF2B5EF4-FFF2-40B4-BE49-F238E27FC236}">
                  <a16:creationId xmlns:a16="http://schemas.microsoft.com/office/drawing/2014/main" id="{FDC03BF3-60BD-48F2-B046-6DCA16E690E0}"/>
                </a:ext>
              </a:extLst>
            </p:cNvPr>
            <p:cNvCxnSpPr>
              <a:cxnSpLocks/>
            </p:cNvCxnSpPr>
            <p:nvPr/>
          </p:nvCxnSpPr>
          <p:spPr>
            <a:xfrm>
              <a:off x="9979809" y="2334528"/>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6" name="直線コネクタ 55">
              <a:extLst>
                <a:ext uri="{FF2B5EF4-FFF2-40B4-BE49-F238E27FC236}">
                  <a16:creationId xmlns:a16="http://schemas.microsoft.com/office/drawing/2014/main" id="{96E4AADE-4DA8-4CE7-90A4-CD0CC2DFAD34}"/>
                </a:ext>
              </a:extLst>
            </p:cNvPr>
            <p:cNvCxnSpPr>
              <a:cxnSpLocks/>
            </p:cNvCxnSpPr>
            <p:nvPr/>
          </p:nvCxnSpPr>
          <p:spPr>
            <a:xfrm>
              <a:off x="10774889" y="2328051"/>
              <a:ext cx="0" cy="324000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7" name="直線コネクタ 56">
              <a:extLst>
                <a:ext uri="{FF2B5EF4-FFF2-40B4-BE49-F238E27FC236}">
                  <a16:creationId xmlns:a16="http://schemas.microsoft.com/office/drawing/2014/main" id="{FE6BF293-9BD3-4671-BC5F-338D32EBCAE8}"/>
                </a:ext>
              </a:extLst>
            </p:cNvPr>
            <p:cNvCxnSpPr>
              <a:cxnSpLocks/>
            </p:cNvCxnSpPr>
            <p:nvPr/>
          </p:nvCxnSpPr>
          <p:spPr>
            <a:xfrm>
              <a:off x="7983573" y="2753450"/>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8" name="直線コネクタ 57">
              <a:extLst>
                <a:ext uri="{FF2B5EF4-FFF2-40B4-BE49-F238E27FC236}">
                  <a16:creationId xmlns:a16="http://schemas.microsoft.com/office/drawing/2014/main" id="{8A124509-8A7A-4559-9D61-312477179E86}"/>
                </a:ext>
              </a:extLst>
            </p:cNvPr>
            <p:cNvCxnSpPr>
              <a:cxnSpLocks/>
            </p:cNvCxnSpPr>
            <p:nvPr/>
          </p:nvCxnSpPr>
          <p:spPr>
            <a:xfrm>
              <a:off x="7925249" y="3549504"/>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59" name="直線コネクタ 58">
              <a:extLst>
                <a:ext uri="{FF2B5EF4-FFF2-40B4-BE49-F238E27FC236}">
                  <a16:creationId xmlns:a16="http://schemas.microsoft.com/office/drawing/2014/main" id="{8FB29208-DAF3-44F5-A508-EA12E79470AC}"/>
                </a:ext>
              </a:extLst>
            </p:cNvPr>
            <p:cNvCxnSpPr>
              <a:cxnSpLocks/>
            </p:cNvCxnSpPr>
            <p:nvPr/>
          </p:nvCxnSpPr>
          <p:spPr>
            <a:xfrm>
              <a:off x="7950449" y="4356288"/>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0" name="直線コネクタ 59">
              <a:extLst>
                <a:ext uri="{FF2B5EF4-FFF2-40B4-BE49-F238E27FC236}">
                  <a16:creationId xmlns:a16="http://schemas.microsoft.com/office/drawing/2014/main" id="{011D366C-FE5E-4FAB-B459-F2C6601FAE83}"/>
                </a:ext>
              </a:extLst>
            </p:cNvPr>
            <p:cNvCxnSpPr>
              <a:cxnSpLocks/>
            </p:cNvCxnSpPr>
            <p:nvPr/>
          </p:nvCxnSpPr>
          <p:spPr>
            <a:xfrm>
              <a:off x="7950449" y="5155005"/>
              <a:ext cx="3294000"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1" name="直線コネクタ 60">
              <a:extLst>
                <a:ext uri="{FF2B5EF4-FFF2-40B4-BE49-F238E27FC236}">
                  <a16:creationId xmlns:a16="http://schemas.microsoft.com/office/drawing/2014/main" id="{98FA8DD5-797C-4DE1-82AD-2DC9661F9C97}"/>
                </a:ext>
              </a:extLst>
            </p:cNvPr>
            <p:cNvCxnSpPr>
              <a:cxnSpLocks/>
            </p:cNvCxnSpPr>
            <p:nvPr/>
          </p:nvCxnSpPr>
          <p:spPr>
            <a:xfrm>
              <a:off x="8972250" y="3163266"/>
              <a:ext cx="0" cy="1592169"/>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2" name="直線コネクタ 61">
              <a:extLst>
                <a:ext uri="{FF2B5EF4-FFF2-40B4-BE49-F238E27FC236}">
                  <a16:creationId xmlns:a16="http://schemas.microsoft.com/office/drawing/2014/main" id="{7DF1C71B-F928-4494-A712-5543AC540BA2}"/>
                </a:ext>
              </a:extLst>
            </p:cNvPr>
            <p:cNvCxnSpPr>
              <a:cxnSpLocks/>
            </p:cNvCxnSpPr>
            <p:nvPr/>
          </p:nvCxnSpPr>
          <p:spPr>
            <a:xfrm>
              <a:off x="9375545" y="3163266"/>
              <a:ext cx="0" cy="1592169"/>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3" name="直線コネクタ 62">
              <a:extLst>
                <a:ext uri="{FF2B5EF4-FFF2-40B4-BE49-F238E27FC236}">
                  <a16:creationId xmlns:a16="http://schemas.microsoft.com/office/drawing/2014/main" id="{A0706DAF-0147-46E4-9D97-4B3FF9468511}"/>
                </a:ext>
              </a:extLst>
            </p:cNvPr>
            <p:cNvCxnSpPr>
              <a:cxnSpLocks/>
            </p:cNvCxnSpPr>
            <p:nvPr/>
          </p:nvCxnSpPr>
          <p:spPr>
            <a:xfrm>
              <a:off x="9781318" y="3158443"/>
              <a:ext cx="0" cy="1592169"/>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4" name="直線コネクタ 63">
              <a:extLst>
                <a:ext uri="{FF2B5EF4-FFF2-40B4-BE49-F238E27FC236}">
                  <a16:creationId xmlns:a16="http://schemas.microsoft.com/office/drawing/2014/main" id="{465EE706-3DB0-49E1-8A57-77AF3A1BDC1E}"/>
                </a:ext>
              </a:extLst>
            </p:cNvPr>
            <p:cNvCxnSpPr>
              <a:cxnSpLocks/>
            </p:cNvCxnSpPr>
            <p:nvPr/>
          </p:nvCxnSpPr>
          <p:spPr>
            <a:xfrm>
              <a:off x="10173204" y="3163266"/>
              <a:ext cx="0" cy="1605584"/>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5" name="直線コネクタ 64">
              <a:extLst>
                <a:ext uri="{FF2B5EF4-FFF2-40B4-BE49-F238E27FC236}">
                  <a16:creationId xmlns:a16="http://schemas.microsoft.com/office/drawing/2014/main" id="{5AF8BBFE-6D9B-4D1D-B001-75DD556E5DBE}"/>
                </a:ext>
              </a:extLst>
            </p:cNvPr>
            <p:cNvCxnSpPr>
              <a:cxnSpLocks/>
            </p:cNvCxnSpPr>
            <p:nvPr/>
          </p:nvCxnSpPr>
          <p:spPr>
            <a:xfrm>
              <a:off x="8781945" y="3349719"/>
              <a:ext cx="16010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6" name="直線コネクタ 65">
              <a:extLst>
                <a:ext uri="{FF2B5EF4-FFF2-40B4-BE49-F238E27FC236}">
                  <a16:creationId xmlns:a16="http://schemas.microsoft.com/office/drawing/2014/main" id="{F1995513-060C-4502-8DFF-F8EB48E64231}"/>
                </a:ext>
              </a:extLst>
            </p:cNvPr>
            <p:cNvCxnSpPr>
              <a:cxnSpLocks/>
            </p:cNvCxnSpPr>
            <p:nvPr/>
          </p:nvCxnSpPr>
          <p:spPr>
            <a:xfrm>
              <a:off x="9179719" y="3645900"/>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7" name="直線コネクタ 66">
              <a:extLst>
                <a:ext uri="{FF2B5EF4-FFF2-40B4-BE49-F238E27FC236}">
                  <a16:creationId xmlns:a16="http://schemas.microsoft.com/office/drawing/2014/main" id="{7607C660-1C16-4918-B56B-36C1A3D7D3FC}"/>
                </a:ext>
              </a:extLst>
            </p:cNvPr>
            <p:cNvCxnSpPr>
              <a:cxnSpLocks/>
            </p:cNvCxnSpPr>
            <p:nvPr/>
          </p:nvCxnSpPr>
          <p:spPr>
            <a:xfrm>
              <a:off x="8771720" y="3754882"/>
              <a:ext cx="16010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8" name="直線コネクタ 67">
              <a:extLst>
                <a:ext uri="{FF2B5EF4-FFF2-40B4-BE49-F238E27FC236}">
                  <a16:creationId xmlns:a16="http://schemas.microsoft.com/office/drawing/2014/main" id="{55051B5A-4913-4FBC-B0D8-4B0F60DE7B82}"/>
                </a:ext>
              </a:extLst>
            </p:cNvPr>
            <p:cNvCxnSpPr>
              <a:cxnSpLocks/>
            </p:cNvCxnSpPr>
            <p:nvPr/>
          </p:nvCxnSpPr>
          <p:spPr>
            <a:xfrm>
              <a:off x="9169494" y="4058746"/>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69" name="直線コネクタ 68">
              <a:extLst>
                <a:ext uri="{FF2B5EF4-FFF2-40B4-BE49-F238E27FC236}">
                  <a16:creationId xmlns:a16="http://schemas.microsoft.com/office/drawing/2014/main" id="{98FD7ECA-3FEB-4020-8187-496C7718629B}"/>
                </a:ext>
              </a:extLst>
            </p:cNvPr>
            <p:cNvCxnSpPr>
              <a:cxnSpLocks/>
            </p:cNvCxnSpPr>
            <p:nvPr/>
          </p:nvCxnSpPr>
          <p:spPr>
            <a:xfrm>
              <a:off x="8771720" y="4152625"/>
              <a:ext cx="16010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0" name="直線コネクタ 69">
              <a:extLst>
                <a:ext uri="{FF2B5EF4-FFF2-40B4-BE49-F238E27FC236}">
                  <a16:creationId xmlns:a16="http://schemas.microsoft.com/office/drawing/2014/main" id="{5277B631-C354-4F9A-B47B-685FCDFD4534}"/>
                </a:ext>
              </a:extLst>
            </p:cNvPr>
            <p:cNvCxnSpPr>
              <a:cxnSpLocks/>
            </p:cNvCxnSpPr>
            <p:nvPr/>
          </p:nvCxnSpPr>
          <p:spPr>
            <a:xfrm>
              <a:off x="9169494" y="3851818"/>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1" name="直線コネクタ 70">
              <a:extLst>
                <a:ext uri="{FF2B5EF4-FFF2-40B4-BE49-F238E27FC236}">
                  <a16:creationId xmlns:a16="http://schemas.microsoft.com/office/drawing/2014/main" id="{89DB30A9-B737-43DF-B5C6-E8A0BA1EDDE3}"/>
                </a:ext>
              </a:extLst>
            </p:cNvPr>
            <p:cNvCxnSpPr>
              <a:cxnSpLocks/>
            </p:cNvCxnSpPr>
            <p:nvPr/>
          </p:nvCxnSpPr>
          <p:spPr>
            <a:xfrm>
              <a:off x="9178644" y="4250892"/>
              <a:ext cx="823236"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2" name="直線コネクタ 71">
              <a:extLst>
                <a:ext uri="{FF2B5EF4-FFF2-40B4-BE49-F238E27FC236}">
                  <a16:creationId xmlns:a16="http://schemas.microsoft.com/office/drawing/2014/main" id="{2DCBDA3D-43C0-4B9D-BA98-564E17F6A964}"/>
                </a:ext>
              </a:extLst>
            </p:cNvPr>
            <p:cNvCxnSpPr>
              <a:cxnSpLocks/>
            </p:cNvCxnSpPr>
            <p:nvPr/>
          </p:nvCxnSpPr>
          <p:spPr>
            <a:xfrm>
              <a:off x="9871543" y="3548486"/>
              <a:ext cx="0" cy="80780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3" name="直線コネクタ 72">
              <a:extLst>
                <a:ext uri="{FF2B5EF4-FFF2-40B4-BE49-F238E27FC236}">
                  <a16:creationId xmlns:a16="http://schemas.microsoft.com/office/drawing/2014/main" id="{A3AED275-9B7F-40D8-B754-7A67330E704C}"/>
                </a:ext>
              </a:extLst>
            </p:cNvPr>
            <p:cNvCxnSpPr>
              <a:cxnSpLocks/>
            </p:cNvCxnSpPr>
            <p:nvPr/>
          </p:nvCxnSpPr>
          <p:spPr>
            <a:xfrm>
              <a:off x="9675022" y="3548486"/>
              <a:ext cx="0" cy="80780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4" name="直線コネクタ 73">
              <a:extLst>
                <a:ext uri="{FF2B5EF4-FFF2-40B4-BE49-F238E27FC236}">
                  <a16:creationId xmlns:a16="http://schemas.microsoft.com/office/drawing/2014/main" id="{152D9011-D1FD-45CE-9057-44758806F39C}"/>
                </a:ext>
              </a:extLst>
            </p:cNvPr>
            <p:cNvCxnSpPr>
              <a:cxnSpLocks/>
            </p:cNvCxnSpPr>
            <p:nvPr/>
          </p:nvCxnSpPr>
          <p:spPr>
            <a:xfrm>
              <a:off x="9473962" y="3536340"/>
              <a:ext cx="0" cy="80780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5" name="直線コネクタ 74">
              <a:extLst>
                <a:ext uri="{FF2B5EF4-FFF2-40B4-BE49-F238E27FC236}">
                  <a16:creationId xmlns:a16="http://schemas.microsoft.com/office/drawing/2014/main" id="{6CFFECF4-2791-48D9-9F6F-DFEB2198ABE7}"/>
                </a:ext>
              </a:extLst>
            </p:cNvPr>
            <p:cNvCxnSpPr>
              <a:cxnSpLocks/>
            </p:cNvCxnSpPr>
            <p:nvPr/>
          </p:nvCxnSpPr>
          <p:spPr>
            <a:xfrm>
              <a:off x="9275045" y="3550627"/>
              <a:ext cx="0" cy="807802"/>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6" name="直線コネクタ 75">
              <a:extLst>
                <a:ext uri="{FF2B5EF4-FFF2-40B4-BE49-F238E27FC236}">
                  <a16:creationId xmlns:a16="http://schemas.microsoft.com/office/drawing/2014/main" id="{211FD8C7-6B84-42E5-9D7E-42CF9B5B8633}"/>
                </a:ext>
              </a:extLst>
            </p:cNvPr>
            <p:cNvCxnSpPr>
              <a:cxnSpLocks/>
            </p:cNvCxnSpPr>
            <p:nvPr/>
          </p:nvCxnSpPr>
          <p:spPr>
            <a:xfrm>
              <a:off x="9725341" y="3753477"/>
              <a:ext cx="0" cy="399148"/>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7" name="直線コネクタ 76">
              <a:extLst>
                <a:ext uri="{FF2B5EF4-FFF2-40B4-BE49-F238E27FC236}">
                  <a16:creationId xmlns:a16="http://schemas.microsoft.com/office/drawing/2014/main" id="{ED3F1406-8798-48DF-84CF-42422EDC985A}"/>
                </a:ext>
              </a:extLst>
            </p:cNvPr>
            <p:cNvCxnSpPr>
              <a:cxnSpLocks/>
            </p:cNvCxnSpPr>
            <p:nvPr/>
          </p:nvCxnSpPr>
          <p:spPr>
            <a:xfrm>
              <a:off x="9652799" y="3852580"/>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8" name="直線コネクタ 77">
              <a:extLst>
                <a:ext uri="{FF2B5EF4-FFF2-40B4-BE49-F238E27FC236}">
                  <a16:creationId xmlns:a16="http://schemas.microsoft.com/office/drawing/2014/main" id="{D287F3C6-5D81-4BE6-BD2E-4926E7C93820}"/>
                </a:ext>
              </a:extLst>
            </p:cNvPr>
            <p:cNvCxnSpPr>
              <a:cxnSpLocks/>
            </p:cNvCxnSpPr>
            <p:nvPr/>
          </p:nvCxnSpPr>
          <p:spPr>
            <a:xfrm>
              <a:off x="9600412" y="3851818"/>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79" name="直線コネクタ 78">
              <a:extLst>
                <a:ext uri="{FF2B5EF4-FFF2-40B4-BE49-F238E27FC236}">
                  <a16:creationId xmlns:a16="http://schemas.microsoft.com/office/drawing/2014/main" id="{493CEBF2-26CB-4E86-BF24-1E991C997FF8}"/>
                </a:ext>
              </a:extLst>
            </p:cNvPr>
            <p:cNvCxnSpPr>
              <a:cxnSpLocks/>
            </p:cNvCxnSpPr>
            <p:nvPr/>
          </p:nvCxnSpPr>
          <p:spPr>
            <a:xfrm>
              <a:off x="9481764" y="3878691"/>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0" name="直線コネクタ 79">
              <a:extLst>
                <a:ext uri="{FF2B5EF4-FFF2-40B4-BE49-F238E27FC236}">
                  <a16:creationId xmlns:a16="http://schemas.microsoft.com/office/drawing/2014/main" id="{8B10F0FC-EE7B-4CC5-BEA8-4E5F21CF1368}"/>
                </a:ext>
              </a:extLst>
            </p:cNvPr>
            <p:cNvCxnSpPr>
              <a:cxnSpLocks/>
            </p:cNvCxnSpPr>
            <p:nvPr/>
          </p:nvCxnSpPr>
          <p:spPr>
            <a:xfrm>
              <a:off x="9475620" y="3927903"/>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1" name="直線コネクタ 80">
              <a:extLst>
                <a:ext uri="{FF2B5EF4-FFF2-40B4-BE49-F238E27FC236}">
                  <a16:creationId xmlns:a16="http://schemas.microsoft.com/office/drawing/2014/main" id="{253F51BD-0624-404B-ADFF-D87327C39CE6}"/>
                </a:ext>
              </a:extLst>
            </p:cNvPr>
            <p:cNvCxnSpPr>
              <a:cxnSpLocks/>
            </p:cNvCxnSpPr>
            <p:nvPr/>
          </p:nvCxnSpPr>
          <p:spPr>
            <a:xfrm>
              <a:off x="9527383" y="3852580"/>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2" name="直線コネクタ 81">
              <a:extLst>
                <a:ext uri="{FF2B5EF4-FFF2-40B4-BE49-F238E27FC236}">
                  <a16:creationId xmlns:a16="http://schemas.microsoft.com/office/drawing/2014/main" id="{7B837F51-4F8D-45BE-AD4F-318576B2EFB0}"/>
                </a:ext>
              </a:extLst>
            </p:cNvPr>
            <p:cNvCxnSpPr>
              <a:cxnSpLocks/>
            </p:cNvCxnSpPr>
            <p:nvPr/>
          </p:nvCxnSpPr>
          <p:spPr>
            <a:xfrm>
              <a:off x="9551196" y="3852580"/>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3" name="直線コネクタ 82">
              <a:extLst>
                <a:ext uri="{FF2B5EF4-FFF2-40B4-BE49-F238E27FC236}">
                  <a16:creationId xmlns:a16="http://schemas.microsoft.com/office/drawing/2014/main" id="{F968DC44-B277-43C8-ADDB-B257B9FBD991}"/>
                </a:ext>
              </a:extLst>
            </p:cNvPr>
            <p:cNvCxnSpPr>
              <a:cxnSpLocks/>
            </p:cNvCxnSpPr>
            <p:nvPr/>
          </p:nvCxnSpPr>
          <p:spPr>
            <a:xfrm>
              <a:off x="9473962" y="3977835"/>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4" name="直線コネクタ 83">
              <a:extLst>
                <a:ext uri="{FF2B5EF4-FFF2-40B4-BE49-F238E27FC236}">
                  <a16:creationId xmlns:a16="http://schemas.microsoft.com/office/drawing/2014/main" id="{6B8C26CA-5071-4FFD-A061-63A155E9B32A}"/>
                </a:ext>
              </a:extLst>
            </p:cNvPr>
            <p:cNvCxnSpPr>
              <a:cxnSpLocks/>
            </p:cNvCxnSpPr>
            <p:nvPr/>
          </p:nvCxnSpPr>
          <p:spPr>
            <a:xfrm>
              <a:off x="9473962" y="4027047"/>
              <a:ext cx="1932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5" name="直線コネクタ 84">
              <a:extLst>
                <a:ext uri="{FF2B5EF4-FFF2-40B4-BE49-F238E27FC236}">
                  <a16:creationId xmlns:a16="http://schemas.microsoft.com/office/drawing/2014/main" id="{698E84A8-5627-49E8-81A8-B30CFE102050}"/>
                </a:ext>
              </a:extLst>
            </p:cNvPr>
            <p:cNvCxnSpPr>
              <a:cxnSpLocks/>
            </p:cNvCxnSpPr>
            <p:nvPr/>
          </p:nvCxnSpPr>
          <p:spPr>
            <a:xfrm>
              <a:off x="9506746" y="3851818"/>
              <a:ext cx="0" cy="203896"/>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6" name="直線コネクタ 85">
              <a:extLst>
                <a:ext uri="{FF2B5EF4-FFF2-40B4-BE49-F238E27FC236}">
                  <a16:creationId xmlns:a16="http://schemas.microsoft.com/office/drawing/2014/main" id="{8A7264B3-812C-46DE-9BDA-D9D48C44FCBD}"/>
                </a:ext>
              </a:extLst>
            </p:cNvPr>
            <p:cNvCxnSpPr>
              <a:cxnSpLocks/>
            </p:cNvCxnSpPr>
            <p:nvPr/>
          </p:nvCxnSpPr>
          <p:spPr>
            <a:xfrm>
              <a:off x="9628389" y="3748842"/>
              <a:ext cx="0" cy="399148"/>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7" name="直線コネクタ 86">
              <a:extLst>
                <a:ext uri="{FF2B5EF4-FFF2-40B4-BE49-F238E27FC236}">
                  <a16:creationId xmlns:a16="http://schemas.microsoft.com/office/drawing/2014/main" id="{733AF2AB-4C0B-4E62-BEB6-DBB7F471A6B9}"/>
                </a:ext>
              </a:extLst>
            </p:cNvPr>
            <p:cNvCxnSpPr>
              <a:cxnSpLocks/>
            </p:cNvCxnSpPr>
            <p:nvPr/>
          </p:nvCxnSpPr>
          <p:spPr>
            <a:xfrm>
              <a:off x="9527383" y="3753477"/>
              <a:ext cx="0" cy="399148"/>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8" name="直線コネクタ 87">
              <a:extLst>
                <a:ext uri="{FF2B5EF4-FFF2-40B4-BE49-F238E27FC236}">
                  <a16:creationId xmlns:a16="http://schemas.microsoft.com/office/drawing/2014/main" id="{A80084EE-C67D-4C3E-AE08-3DF46D217384}"/>
                </a:ext>
              </a:extLst>
            </p:cNvPr>
            <p:cNvCxnSpPr>
              <a:cxnSpLocks/>
            </p:cNvCxnSpPr>
            <p:nvPr/>
          </p:nvCxnSpPr>
          <p:spPr>
            <a:xfrm>
              <a:off x="9433721" y="3753477"/>
              <a:ext cx="0" cy="399148"/>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89" name="直線コネクタ 88">
              <a:extLst>
                <a:ext uri="{FF2B5EF4-FFF2-40B4-BE49-F238E27FC236}">
                  <a16:creationId xmlns:a16="http://schemas.microsoft.com/office/drawing/2014/main" id="{564064A3-81E7-4C8D-897F-E08F00FB58A7}"/>
                </a:ext>
              </a:extLst>
            </p:cNvPr>
            <p:cNvCxnSpPr>
              <a:cxnSpLocks/>
            </p:cNvCxnSpPr>
            <p:nvPr/>
          </p:nvCxnSpPr>
          <p:spPr>
            <a:xfrm>
              <a:off x="9382247" y="3801475"/>
              <a:ext cx="399071"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90" name="直線コネクタ 89">
              <a:extLst>
                <a:ext uri="{FF2B5EF4-FFF2-40B4-BE49-F238E27FC236}">
                  <a16:creationId xmlns:a16="http://schemas.microsoft.com/office/drawing/2014/main" id="{B3CC1A7D-1DCB-4D2B-BC2D-BFD76713D299}"/>
                </a:ext>
              </a:extLst>
            </p:cNvPr>
            <p:cNvCxnSpPr>
              <a:cxnSpLocks/>
            </p:cNvCxnSpPr>
            <p:nvPr/>
          </p:nvCxnSpPr>
          <p:spPr>
            <a:xfrm>
              <a:off x="9372713" y="3905679"/>
              <a:ext cx="399071"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91" name="直線コネクタ 90">
              <a:extLst>
                <a:ext uri="{FF2B5EF4-FFF2-40B4-BE49-F238E27FC236}">
                  <a16:creationId xmlns:a16="http://schemas.microsoft.com/office/drawing/2014/main" id="{001668D6-9831-481C-AC31-AB3CD2456B1F}"/>
                </a:ext>
              </a:extLst>
            </p:cNvPr>
            <p:cNvCxnSpPr>
              <a:cxnSpLocks/>
            </p:cNvCxnSpPr>
            <p:nvPr/>
          </p:nvCxnSpPr>
          <p:spPr>
            <a:xfrm>
              <a:off x="9382247" y="3999356"/>
              <a:ext cx="399071"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92" name="直線コネクタ 91">
              <a:extLst>
                <a:ext uri="{FF2B5EF4-FFF2-40B4-BE49-F238E27FC236}">
                  <a16:creationId xmlns:a16="http://schemas.microsoft.com/office/drawing/2014/main" id="{B979DB2A-B488-49DB-8D1A-2B4D7B22CB63}"/>
                </a:ext>
              </a:extLst>
            </p:cNvPr>
            <p:cNvCxnSpPr>
              <a:cxnSpLocks/>
            </p:cNvCxnSpPr>
            <p:nvPr/>
          </p:nvCxnSpPr>
          <p:spPr>
            <a:xfrm>
              <a:off x="9372713" y="4099369"/>
              <a:ext cx="399071"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cxnSp>
          <p:nvCxnSpPr>
            <p:cNvPr id="93" name="直線コネクタ 92">
              <a:extLst>
                <a:ext uri="{FF2B5EF4-FFF2-40B4-BE49-F238E27FC236}">
                  <a16:creationId xmlns:a16="http://schemas.microsoft.com/office/drawing/2014/main" id="{F85328DE-296D-4F2E-8E21-64BF8669FEEB}"/>
                </a:ext>
              </a:extLst>
            </p:cNvPr>
            <p:cNvCxnSpPr>
              <a:cxnSpLocks/>
            </p:cNvCxnSpPr>
            <p:nvPr/>
          </p:nvCxnSpPr>
          <p:spPr>
            <a:xfrm>
              <a:off x="8779503" y="4551636"/>
              <a:ext cx="1601058" cy="0"/>
            </a:xfrm>
            <a:prstGeom prst="line">
              <a:avLst/>
            </a:prstGeom>
            <a:ln w="12700">
              <a:solidFill>
                <a:schemeClr val="bg1"/>
              </a:solidFill>
            </a:ln>
          </p:spPr>
          <p:style>
            <a:lnRef idx="2">
              <a:schemeClr val="dk1"/>
            </a:lnRef>
            <a:fillRef idx="0">
              <a:schemeClr val="dk1"/>
            </a:fillRef>
            <a:effectRef idx="1">
              <a:schemeClr val="dk1"/>
            </a:effectRef>
            <a:fontRef idx="minor">
              <a:schemeClr val="tx1"/>
            </a:fontRef>
          </p:style>
        </p:cxnSp>
        <p:sp>
          <p:nvSpPr>
            <p:cNvPr id="94" name="正方形/長方形 93">
              <a:extLst>
                <a:ext uri="{FF2B5EF4-FFF2-40B4-BE49-F238E27FC236}">
                  <a16:creationId xmlns:a16="http://schemas.microsoft.com/office/drawing/2014/main" id="{3D754BE3-4DB5-4602-9CEE-E2DFB398262F}"/>
                </a:ext>
              </a:extLst>
            </p:cNvPr>
            <p:cNvSpPr/>
            <p:nvPr/>
          </p:nvSpPr>
          <p:spPr>
            <a:xfrm>
              <a:off x="9534527" y="3912688"/>
              <a:ext cx="82800" cy="828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5" name="グループ化 94">
              <a:extLst>
                <a:ext uri="{FF2B5EF4-FFF2-40B4-BE49-F238E27FC236}">
                  <a16:creationId xmlns:a16="http://schemas.microsoft.com/office/drawing/2014/main" id="{4BAB71CF-A9A3-4AB8-A615-80FD3EDAD510}"/>
                </a:ext>
              </a:extLst>
            </p:cNvPr>
            <p:cNvGrpSpPr/>
            <p:nvPr/>
          </p:nvGrpSpPr>
          <p:grpSpPr>
            <a:xfrm>
              <a:off x="8229655" y="5981222"/>
              <a:ext cx="1867607" cy="307777"/>
              <a:chOff x="8240056" y="2982396"/>
              <a:chExt cx="3406513" cy="307777"/>
            </a:xfrm>
          </p:grpSpPr>
          <p:sp>
            <p:nvSpPr>
              <p:cNvPr id="96" name="正方形/長方形 95">
                <a:extLst>
                  <a:ext uri="{FF2B5EF4-FFF2-40B4-BE49-F238E27FC236}">
                    <a16:creationId xmlns:a16="http://schemas.microsoft.com/office/drawing/2014/main" id="{A1EA24A6-2F1F-4C50-9388-02E732BA3380}"/>
                  </a:ext>
                </a:extLst>
              </p:cNvPr>
              <p:cNvSpPr/>
              <p:nvPr/>
            </p:nvSpPr>
            <p:spPr>
              <a:xfrm>
                <a:off x="8240056" y="3039373"/>
                <a:ext cx="180000" cy="1800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テキスト ボックス 96">
                <a:extLst>
                  <a:ext uri="{FF2B5EF4-FFF2-40B4-BE49-F238E27FC236}">
                    <a16:creationId xmlns:a16="http://schemas.microsoft.com/office/drawing/2014/main" id="{4B19A928-4DB0-452A-8E57-DF77166D8939}"/>
                  </a:ext>
                </a:extLst>
              </p:cNvPr>
              <p:cNvSpPr txBox="1"/>
              <p:nvPr/>
            </p:nvSpPr>
            <p:spPr>
              <a:xfrm>
                <a:off x="8345297" y="2982396"/>
                <a:ext cx="3301272" cy="307777"/>
              </a:xfrm>
              <a:prstGeom prst="rect">
                <a:avLst/>
              </a:prstGeom>
              <a:noFill/>
            </p:spPr>
            <p:txBody>
              <a:bodyPr wrap="square" rtlCol="0">
                <a:spAutoFit/>
              </a:bodyPr>
              <a:lstStyle/>
              <a:p>
                <a:r>
                  <a:rPr lang="ja-JP" altLang="en-US" sz="1400" dirty="0"/>
                  <a:t>：</a:t>
                </a:r>
                <a:r>
                  <a:rPr lang="en-US" altLang="ja-JP" sz="1400" dirty="0"/>
                  <a:t>Miki et al. 2021</a:t>
                </a:r>
              </a:p>
            </p:txBody>
          </p:sp>
        </p:grpSp>
      </p:grpSp>
      <p:sp>
        <p:nvSpPr>
          <p:cNvPr id="98" name="日付プレースホルダー 3">
            <a:extLst>
              <a:ext uri="{FF2B5EF4-FFF2-40B4-BE49-F238E27FC236}">
                <a16:creationId xmlns:a16="http://schemas.microsoft.com/office/drawing/2014/main" id="{B42DB5E2-0733-41E8-810A-986295D18140}"/>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99" name="フッター プレースホルダー 4">
            <a:extLst>
              <a:ext uri="{FF2B5EF4-FFF2-40B4-BE49-F238E27FC236}">
                <a16:creationId xmlns:a16="http://schemas.microsoft.com/office/drawing/2014/main" id="{D9EB05BE-480B-4698-9BB5-E4875FAC04F9}"/>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00" name="スライド番号プレースホルダー 5">
            <a:extLst>
              <a:ext uri="{FF2B5EF4-FFF2-40B4-BE49-F238E27FC236}">
                <a16:creationId xmlns:a16="http://schemas.microsoft.com/office/drawing/2014/main" id="{F05DBB7F-8B21-4344-B1C2-EE3B863F5D3E}"/>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1572152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62676F4-6E61-481C-926D-EA9E2ABCF0E6}"/>
              </a:ext>
            </a:extLst>
          </p:cNvPr>
          <p:cNvSpPr>
            <a:spLocks noGrp="1"/>
          </p:cNvSpPr>
          <p:nvPr>
            <p:ph type="title"/>
          </p:nvPr>
        </p:nvSpPr>
        <p:spPr/>
        <p:txBody>
          <a:bodyPr>
            <a:normAutofit/>
          </a:bodyPr>
          <a:lstStyle/>
          <a:p>
            <a:r>
              <a:rPr lang="en-US" altLang="ja-JP" sz="2800" dirty="0"/>
              <a:t>Observed Scaling Relation</a:t>
            </a:r>
            <a:endParaRPr kumimoji="1" lang="ja-JP" altLang="en-US" sz="2800" dirty="0"/>
          </a:p>
        </p:txBody>
      </p:sp>
      <p:sp>
        <p:nvSpPr>
          <p:cNvPr id="4" name="日付プレースホルダー 3">
            <a:extLst>
              <a:ext uri="{FF2B5EF4-FFF2-40B4-BE49-F238E27FC236}">
                <a16:creationId xmlns:a16="http://schemas.microsoft.com/office/drawing/2014/main" id="{592BCDA2-E40E-457A-BE3B-D4A529A9BAA0}"/>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9CD21D4D-6D4D-47CC-845D-767ED62CCA52}"/>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97A58037-51A6-4C52-9B3C-AF5C02C0EAAE}"/>
              </a:ext>
            </a:extLst>
          </p:cNvPr>
          <p:cNvSpPr>
            <a:spLocks noGrp="1"/>
          </p:cNvSpPr>
          <p:nvPr>
            <p:ph type="sldNum" sz="quarter" idx="12"/>
          </p:nvPr>
        </p:nvSpPr>
        <p:spPr/>
        <p:txBody>
          <a:bodyPr/>
          <a:lstStyle/>
          <a:p>
            <a:fld id="{3C1768A4-1D3E-4B83-AD58-B881850BA828}" type="slidenum">
              <a:rPr kumimoji="1" lang="ja-JP" altLang="en-US" smtClean="0"/>
              <a:pPr/>
              <a:t>3</a:t>
            </a:fld>
            <a:endParaRPr kumimoji="1" lang="ja-JP" altLang="en-US" dirty="0"/>
          </a:p>
        </p:txBody>
      </p:sp>
      <p:pic>
        <p:nvPicPr>
          <p:cNvPr id="15" name="コンテンツ プレースホルダー 4">
            <a:extLst>
              <a:ext uri="{FF2B5EF4-FFF2-40B4-BE49-F238E27FC236}">
                <a16:creationId xmlns:a16="http://schemas.microsoft.com/office/drawing/2014/main" id="{128ECAC7-52C8-4F82-B601-F486DD6C0CE5}"/>
              </a:ext>
            </a:extLst>
          </p:cNvPr>
          <p:cNvPicPr>
            <a:picLocks noChangeAspect="1"/>
          </p:cNvPicPr>
          <p:nvPr/>
        </p:nvPicPr>
        <p:blipFill>
          <a:blip r:embed="rId2"/>
          <a:stretch>
            <a:fillRect/>
          </a:stretch>
        </p:blipFill>
        <p:spPr>
          <a:xfrm>
            <a:off x="7025544" y="1905494"/>
            <a:ext cx="4266201" cy="2989935"/>
          </a:xfrm>
          <a:prstGeom prst="rect">
            <a:avLst/>
          </a:prstGeom>
        </p:spPr>
      </p:pic>
      <p:sp>
        <p:nvSpPr>
          <p:cNvPr id="16" name="テキスト ボックス 15">
            <a:extLst>
              <a:ext uri="{FF2B5EF4-FFF2-40B4-BE49-F238E27FC236}">
                <a16:creationId xmlns:a16="http://schemas.microsoft.com/office/drawing/2014/main" id="{A2AB64CD-9364-43B8-81FB-E0073D19E201}"/>
              </a:ext>
            </a:extLst>
          </p:cNvPr>
          <p:cNvSpPr txBox="1"/>
          <p:nvPr/>
        </p:nvSpPr>
        <p:spPr>
          <a:xfrm>
            <a:off x="7832045" y="3706487"/>
            <a:ext cx="668773" cy="390235"/>
          </a:xfrm>
          <a:prstGeom prst="rect">
            <a:avLst/>
          </a:prstGeom>
          <a:noFill/>
          <a:ln w="12700">
            <a:noFill/>
          </a:ln>
        </p:spPr>
        <p:txBody>
          <a:bodyPr wrap="none" rtlCol="0">
            <a:spAutoFit/>
          </a:bodyPr>
          <a:lstStyle/>
          <a:p>
            <a:pPr>
              <a:lnSpc>
                <a:spcPct val="130000"/>
              </a:lnSpc>
              <a:spcAft>
                <a:spcPts val="1662"/>
              </a:spcAft>
            </a:pPr>
            <a:r>
              <a:rPr lang="en-US" altLang="ja-JP" sz="1600" dirty="0" err="1"/>
              <a:t>dSph</a:t>
            </a:r>
            <a:endParaRPr kumimoji="1" lang="ja-JP" altLang="en-US" sz="1600" dirty="0"/>
          </a:p>
        </p:txBody>
      </p:sp>
      <p:sp>
        <p:nvSpPr>
          <p:cNvPr id="17" name="テキスト ボックス 16">
            <a:extLst>
              <a:ext uri="{FF2B5EF4-FFF2-40B4-BE49-F238E27FC236}">
                <a16:creationId xmlns:a16="http://schemas.microsoft.com/office/drawing/2014/main" id="{8334B76B-FC78-490A-9C93-7B601A97F231}"/>
              </a:ext>
            </a:extLst>
          </p:cNvPr>
          <p:cNvSpPr txBox="1"/>
          <p:nvPr/>
        </p:nvSpPr>
        <p:spPr>
          <a:xfrm>
            <a:off x="9277916" y="3671800"/>
            <a:ext cx="1226618" cy="390235"/>
          </a:xfrm>
          <a:prstGeom prst="rect">
            <a:avLst/>
          </a:prstGeom>
          <a:noFill/>
          <a:ln w="12700">
            <a:noFill/>
          </a:ln>
        </p:spPr>
        <p:txBody>
          <a:bodyPr wrap="none" rtlCol="0">
            <a:spAutoFit/>
          </a:bodyPr>
          <a:lstStyle/>
          <a:p>
            <a:pPr>
              <a:lnSpc>
                <a:spcPct val="130000"/>
              </a:lnSpc>
              <a:spcAft>
                <a:spcPts val="1662"/>
              </a:spcAft>
            </a:pPr>
            <a:r>
              <a:rPr kumimoji="1" lang="en-US" altLang="ja-JP" sz="1600" dirty="0"/>
              <a:t>disk galaxy</a:t>
            </a:r>
            <a:endParaRPr kumimoji="1" lang="ja-JP" altLang="en-US" sz="1600" dirty="0"/>
          </a:p>
        </p:txBody>
      </p:sp>
      <mc:AlternateContent xmlns:mc="http://schemas.openxmlformats.org/markup-compatibility/2006" xmlns:a14="http://schemas.microsoft.com/office/drawing/2010/main">
        <mc:Choice Requires="a14">
          <p:sp>
            <p:nvSpPr>
              <p:cNvPr id="18" name="角丸四角形 22">
                <a:extLst>
                  <a:ext uri="{FF2B5EF4-FFF2-40B4-BE49-F238E27FC236}">
                    <a16:creationId xmlns:a16="http://schemas.microsoft.com/office/drawing/2014/main" id="{5320547F-27B2-4BCC-9E32-857170CFF380}"/>
                  </a:ext>
                </a:extLst>
              </p:cNvPr>
              <p:cNvSpPr/>
              <p:nvPr/>
            </p:nvSpPr>
            <p:spPr bwMode="auto">
              <a:xfrm>
                <a:off x="7956849" y="4805338"/>
                <a:ext cx="2946900" cy="753389"/>
              </a:xfrm>
              <a:prstGeom prst="roundRect">
                <a:avLst>
                  <a:gd name="adj" fmla="val 10512"/>
                </a:avLst>
              </a:prstGeom>
              <a:noFill/>
              <a:ln w="25400">
                <a:noFill/>
              </a:ln>
              <a:effectLst/>
            </p:spPr>
            <p:txBody>
              <a:bodyPr wrap="square" lIns="166154" tIns="66462" rIns="166154" bIns="166154" rtlCol="0" anchor="ctr" anchorCtr="1">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r>
                        <a:rPr lang="en-US" altLang="ja-JP" sz="2215" b="1" i="1" smtClean="0">
                          <a:solidFill>
                            <a:schemeClr val="tx1"/>
                          </a:solidFill>
                          <a:latin typeface="Cambria Math" panose="02040503050406030204" pitchFamily="18" charset="0"/>
                        </a:rPr>
                        <m:t> </m:t>
                      </m:r>
                      <m:sSub>
                        <m:sSubPr>
                          <m:ctrlPr>
                            <a:rPr lang="en-US" altLang="ja-JP" sz="2215" i="1" smtClean="0">
                              <a:solidFill>
                                <a:schemeClr val="tx1"/>
                              </a:solidFill>
                              <a:latin typeface="Cambria Math" panose="02040503050406030204" pitchFamily="18" charset="0"/>
                            </a:rPr>
                          </m:ctrlPr>
                        </m:sSubPr>
                        <m:e>
                          <m:r>
                            <m:rPr>
                              <m:sty m:val="p"/>
                            </m:rPr>
                            <a:rPr lang="el-GR" altLang="ja-JP" sz="2215" b="0" i="0">
                              <a:latin typeface="Cambria Math" panose="02040503050406030204" pitchFamily="18" charset="0"/>
                            </a:rPr>
                            <m:t>Σ</m:t>
                          </m:r>
                        </m:e>
                        <m:sub>
                          <m:r>
                            <m:rPr>
                              <m:sty m:val="p"/>
                            </m:rPr>
                            <a:rPr lang="en-US" altLang="ja-JP" sz="2215" b="0" i="0" smtClean="0">
                              <a:solidFill>
                                <a:schemeClr val="tx1"/>
                              </a:solidFill>
                              <a:latin typeface="Cambria Math" panose="02040503050406030204" pitchFamily="18" charset="0"/>
                            </a:rPr>
                            <m:t>Vmax</m:t>
                          </m:r>
                        </m:sub>
                      </m:sSub>
                      <m:r>
                        <a:rPr lang="en-US" altLang="ja-JP" sz="2215" b="0" i="0">
                          <a:solidFill>
                            <a:schemeClr val="tx1"/>
                          </a:solidFill>
                          <a:latin typeface="Cambria Math" panose="02040503050406030204" pitchFamily="18" charset="0"/>
                        </a:rPr>
                        <m:t>~</m:t>
                      </m:r>
                      <m:r>
                        <m:rPr>
                          <m:sty m:val="p"/>
                        </m:rPr>
                        <a:rPr lang="en-US" altLang="ja-JP" sz="2215" b="0" i="0" smtClean="0">
                          <a:solidFill>
                            <a:schemeClr val="tx1"/>
                          </a:solidFill>
                          <a:latin typeface="Cambria Math" panose="02040503050406030204" pitchFamily="18" charset="0"/>
                        </a:rPr>
                        <m:t>constant</m:t>
                      </m:r>
                    </m:oMath>
                  </m:oMathPara>
                </a14:m>
                <a:endParaRPr kumimoji="1" lang="ja-JP" altLang="en-US" sz="2215" dirty="0">
                  <a:solidFill>
                    <a:schemeClr val="tx1"/>
                  </a:solidFill>
                </a:endParaRPr>
              </a:p>
            </p:txBody>
          </p:sp>
        </mc:Choice>
        <mc:Fallback xmlns="">
          <p:sp>
            <p:nvSpPr>
              <p:cNvPr id="18" name="角丸四角形 22">
                <a:extLst>
                  <a:ext uri="{FF2B5EF4-FFF2-40B4-BE49-F238E27FC236}">
                    <a16:creationId xmlns:a16="http://schemas.microsoft.com/office/drawing/2014/main" id="{5320547F-27B2-4BCC-9E32-857170CFF380}"/>
                  </a:ext>
                </a:extLst>
              </p:cNvPr>
              <p:cNvSpPr>
                <a:spLocks noRot="1" noChangeAspect="1" noMove="1" noResize="1" noEditPoints="1" noAdjustHandles="1" noChangeArrowheads="1" noChangeShapeType="1" noTextEdit="1"/>
              </p:cNvSpPr>
              <p:nvPr/>
            </p:nvSpPr>
            <p:spPr bwMode="auto">
              <a:xfrm>
                <a:off x="7956849" y="4805338"/>
                <a:ext cx="2946900" cy="753389"/>
              </a:xfrm>
              <a:prstGeom prst="roundRect">
                <a:avLst>
                  <a:gd name="adj" fmla="val 10512"/>
                </a:avLst>
              </a:prstGeom>
              <a:blipFill>
                <a:blip r:embed="rId3"/>
                <a:stretch>
                  <a:fillRect/>
                </a:stretch>
              </a:blipFill>
              <a:ln w="25400">
                <a:noFill/>
              </a:ln>
              <a:effectLst/>
            </p:spPr>
            <p:txBody>
              <a:bodyPr/>
              <a:lstStyle/>
              <a:p>
                <a:r>
                  <a:rPr lang="ja-JP" altLang="en-US">
                    <a:noFill/>
                  </a:rPr>
                  <a:t> </a:t>
                </a:r>
              </a:p>
            </p:txBody>
          </p:sp>
        </mc:Fallback>
      </mc:AlternateContent>
      <p:sp>
        <p:nvSpPr>
          <p:cNvPr id="19" name="テキスト ボックス 18">
            <a:extLst>
              <a:ext uri="{FF2B5EF4-FFF2-40B4-BE49-F238E27FC236}">
                <a16:creationId xmlns:a16="http://schemas.microsoft.com/office/drawing/2014/main" id="{5C7483B9-C450-4D9D-8FEE-3FE63053EEE7}"/>
              </a:ext>
            </a:extLst>
          </p:cNvPr>
          <p:cNvSpPr txBox="1"/>
          <p:nvPr/>
        </p:nvSpPr>
        <p:spPr>
          <a:xfrm>
            <a:off x="7193050" y="5389530"/>
            <a:ext cx="4169731" cy="369332"/>
          </a:xfrm>
          <a:prstGeom prst="rect">
            <a:avLst/>
          </a:prstGeom>
          <a:noFill/>
        </p:spPr>
        <p:txBody>
          <a:bodyPr wrap="none" rtlCol="0">
            <a:spAutoFit/>
          </a:bodyPr>
          <a:lstStyle/>
          <a:p>
            <a:r>
              <a:rPr kumimoji="1" lang="en-US" altLang="ja-JP" dirty="0"/>
              <a:t>Hayashi &amp; Chiba, ApJ, 810, 22 (2015) </a:t>
            </a:r>
            <a:endParaRPr kumimoji="1" lang="ja-JP" altLang="en-US" dirty="0"/>
          </a:p>
        </p:txBody>
      </p:sp>
      <p:grpSp>
        <p:nvGrpSpPr>
          <p:cNvPr id="20" name="グループ化 19">
            <a:extLst>
              <a:ext uri="{FF2B5EF4-FFF2-40B4-BE49-F238E27FC236}">
                <a16:creationId xmlns:a16="http://schemas.microsoft.com/office/drawing/2014/main" id="{DA8337BF-C378-4FBB-A7A9-16902CBFAD70}"/>
              </a:ext>
            </a:extLst>
          </p:cNvPr>
          <p:cNvGrpSpPr/>
          <p:nvPr/>
        </p:nvGrpSpPr>
        <p:grpSpPr>
          <a:xfrm>
            <a:off x="937640" y="2009059"/>
            <a:ext cx="4906334" cy="3034391"/>
            <a:chOff x="6168142" y="1980493"/>
            <a:chExt cx="4645699" cy="2844222"/>
          </a:xfrm>
        </p:grpSpPr>
        <p:pic>
          <p:nvPicPr>
            <p:cNvPr id="21" name="図 20">
              <a:extLst>
                <a:ext uri="{FF2B5EF4-FFF2-40B4-BE49-F238E27FC236}">
                  <a16:creationId xmlns:a16="http://schemas.microsoft.com/office/drawing/2014/main" id="{584E9274-76CC-4F40-8EBA-071EDD1A51DD}"/>
                </a:ext>
              </a:extLst>
            </p:cNvPr>
            <p:cNvPicPr>
              <a:picLocks noChangeAspect="1"/>
            </p:cNvPicPr>
            <p:nvPr/>
          </p:nvPicPr>
          <p:blipFill rotWithShape="1">
            <a:blip r:embed="rId4"/>
            <a:srcRect l="5129" b="6399"/>
            <a:stretch/>
          </p:blipFill>
          <p:spPr>
            <a:xfrm>
              <a:off x="6722456" y="1980493"/>
              <a:ext cx="4091385" cy="2540346"/>
            </a:xfrm>
            <a:prstGeom prst="rect">
              <a:avLst/>
            </a:prstGeom>
          </p:spPr>
        </p:pic>
        <p:sp>
          <p:nvSpPr>
            <p:cNvPr id="22" name="テキスト ボックス 21">
              <a:extLst>
                <a:ext uri="{FF2B5EF4-FFF2-40B4-BE49-F238E27FC236}">
                  <a16:creationId xmlns:a16="http://schemas.microsoft.com/office/drawing/2014/main" id="{86572128-B7C9-42AB-A67B-8DBB134E07EC}"/>
                </a:ext>
              </a:extLst>
            </p:cNvPr>
            <p:cNvSpPr txBox="1"/>
            <p:nvPr/>
          </p:nvSpPr>
          <p:spPr>
            <a:xfrm>
              <a:off x="7940077" y="3436670"/>
              <a:ext cx="1116087" cy="464506"/>
            </a:xfrm>
            <a:prstGeom prst="rect">
              <a:avLst/>
            </a:prstGeom>
            <a:noFill/>
          </p:spPr>
          <p:txBody>
            <a:bodyPr wrap="none" rtlCol="0">
              <a:spAutoFit/>
            </a:bodyPr>
            <a:lstStyle/>
            <a:p>
              <a:pPr algn="just">
                <a:lnSpc>
                  <a:spcPct val="140000"/>
                </a:lnSpc>
                <a:spcBef>
                  <a:spcPts val="1108"/>
                </a:spcBef>
              </a:pPr>
              <a:r>
                <a:rPr kumimoji="1" lang="en-US" altLang="ja-JP" sz="2215" dirty="0" err="1">
                  <a:solidFill>
                    <a:srgbClr val="7EA17E"/>
                  </a:solidFill>
                </a:rPr>
                <a:t>dSph</a:t>
              </a:r>
              <a:r>
                <a:rPr kumimoji="1" lang="en-US" altLang="ja-JP" sz="2215" dirty="0">
                  <a:solidFill>
                    <a:srgbClr val="7EA17E"/>
                  </a:solidFill>
                </a:rPr>
                <a:t>, </a:t>
              </a:r>
              <a:r>
                <a:rPr kumimoji="1" lang="en-US" altLang="ja-JP" sz="2215" dirty="0" err="1">
                  <a:solidFill>
                    <a:srgbClr val="7EA17E"/>
                  </a:solidFill>
                </a:rPr>
                <a:t>dIm</a:t>
              </a:r>
              <a:endParaRPr kumimoji="1" lang="ja-JP" altLang="en-US" sz="2215" dirty="0">
                <a:solidFill>
                  <a:srgbClr val="7EA17E"/>
                </a:solidFill>
              </a:endParaRPr>
            </a:p>
          </p:txBody>
        </p:sp>
        <p:sp>
          <p:nvSpPr>
            <p:cNvPr id="23" name="テキスト ボックス 22">
              <a:extLst>
                <a:ext uri="{FF2B5EF4-FFF2-40B4-BE49-F238E27FC236}">
                  <a16:creationId xmlns:a16="http://schemas.microsoft.com/office/drawing/2014/main" id="{37039899-5B84-43EA-8EDD-E3A91B22722B}"/>
                </a:ext>
              </a:extLst>
            </p:cNvPr>
            <p:cNvSpPr txBox="1"/>
            <p:nvPr/>
          </p:nvSpPr>
          <p:spPr>
            <a:xfrm>
              <a:off x="9578330" y="3478522"/>
              <a:ext cx="681197" cy="353322"/>
            </a:xfrm>
            <a:prstGeom prst="rect">
              <a:avLst/>
            </a:prstGeom>
            <a:noFill/>
          </p:spPr>
          <p:txBody>
            <a:bodyPr wrap="none" rtlCol="0">
              <a:spAutoFit/>
            </a:bodyPr>
            <a:lstStyle/>
            <a:p>
              <a:pPr algn="just">
                <a:spcBef>
                  <a:spcPts val="1108"/>
                </a:spcBef>
              </a:pPr>
              <a:r>
                <a:rPr kumimoji="1" lang="en-US" altLang="ja-JP" sz="2215" dirty="0" err="1">
                  <a:solidFill>
                    <a:srgbClr val="FF1616"/>
                  </a:solidFill>
                </a:rPr>
                <a:t>Sc-Im</a:t>
              </a:r>
              <a:endParaRPr kumimoji="1" lang="ja-JP" altLang="en-US" sz="2215" dirty="0">
                <a:solidFill>
                  <a:srgbClr val="FF1616"/>
                </a:solidFill>
              </a:endParaRPr>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AC519C2F-7846-403E-9707-D71B78BAF9B5}"/>
                    </a:ext>
                  </a:extLst>
                </p:cNvPr>
                <p:cNvSpPr txBox="1"/>
                <p:nvPr/>
              </p:nvSpPr>
              <p:spPr>
                <a:xfrm rot="16200000">
                  <a:off x="5344641" y="2942986"/>
                  <a:ext cx="2144719" cy="497717"/>
                </a:xfrm>
                <a:prstGeom prst="rect">
                  <a:avLst/>
                </a:prstGeom>
                <a:noFill/>
              </p:spPr>
              <p:txBody>
                <a:bodyPr wrap="none" rtlCol="0">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r>
                          <m:rPr>
                            <m:sty m:val="p"/>
                          </m:rPr>
                          <a:rPr kumimoji="1" lang="en-US" altLang="ja-JP" sz="2215" i="1">
                            <a:latin typeface="Cambria Math" panose="02040503050406030204" pitchFamily="18" charset="0"/>
                          </a:rPr>
                          <m:t>log</m:t>
                        </m:r>
                        <m:sSub>
                          <m:sSubPr>
                            <m:ctrlPr>
                              <a:rPr kumimoji="1" lang="en-US" altLang="ja-JP" sz="2215" i="1">
                                <a:latin typeface="Cambria Math" panose="02040503050406030204" pitchFamily="18" charset="0"/>
                              </a:rPr>
                            </m:ctrlPr>
                          </m:sSubPr>
                          <m:e>
                            <m:r>
                              <a:rPr kumimoji="1" lang="en-US" altLang="ja-JP" sz="2215" i="1">
                                <a:latin typeface="Cambria Math" panose="02040503050406030204" pitchFamily="18" charset="0"/>
                              </a:rPr>
                              <m:t> </m:t>
                            </m:r>
                            <m:r>
                              <a:rPr kumimoji="1" lang="en-US" altLang="ja-JP" sz="2215" i="1">
                                <a:latin typeface="Cambria Math" panose="02040503050406030204" pitchFamily="18" charset="0"/>
                              </a:rPr>
                              <m:t>𝜌</m:t>
                            </m:r>
                          </m:e>
                          <m:sub>
                            <m:r>
                              <a:rPr kumimoji="1" lang="en-US" altLang="ja-JP" sz="2215" i="1">
                                <a:latin typeface="Cambria Math" panose="02040503050406030204" pitchFamily="18" charset="0"/>
                              </a:rPr>
                              <m:t>𝐼</m:t>
                            </m:r>
                          </m:sub>
                        </m:sSub>
                        <m:sSub>
                          <m:sSubPr>
                            <m:ctrlPr>
                              <a:rPr kumimoji="1" lang="en-US" altLang="ja-JP" sz="2215" i="1">
                                <a:latin typeface="Cambria Math" panose="02040503050406030204" pitchFamily="18" charset="0"/>
                              </a:rPr>
                            </m:ctrlPr>
                          </m:sSubPr>
                          <m:e>
                            <m:r>
                              <a:rPr kumimoji="1" lang="en-US" altLang="ja-JP" sz="2215" i="1">
                                <a:latin typeface="Cambria Math" panose="02040503050406030204" pitchFamily="18" charset="0"/>
                              </a:rPr>
                              <m:t>𝑟</m:t>
                            </m:r>
                          </m:e>
                          <m:sub>
                            <m:r>
                              <a:rPr kumimoji="1" lang="en-US" altLang="ja-JP" sz="2215" i="1">
                                <a:latin typeface="Cambria Math" panose="02040503050406030204" pitchFamily="18" charset="0"/>
                              </a:rPr>
                              <m:t>𝐼</m:t>
                            </m:r>
                          </m:sub>
                        </m:sSub>
                        <m:r>
                          <a:rPr kumimoji="1" lang="en-US" altLang="ja-JP" sz="2215">
                            <a:latin typeface="Cambria Math" panose="02040503050406030204" pitchFamily="18" charset="0"/>
                          </a:rPr>
                          <m:t> [</m:t>
                        </m:r>
                        <m:sSub>
                          <m:sSubPr>
                            <m:ctrlPr>
                              <a:rPr kumimoji="1" lang="en-US" altLang="ja-JP" sz="2215" i="1">
                                <a:latin typeface="Cambria Math" panose="02040503050406030204" pitchFamily="18" charset="0"/>
                              </a:rPr>
                            </m:ctrlPr>
                          </m:sSubPr>
                          <m:e>
                            <m:r>
                              <m:rPr>
                                <m:sty m:val="p"/>
                              </m:rPr>
                              <a:rPr kumimoji="1" lang="en-US" altLang="ja-JP" sz="2215">
                                <a:latin typeface="Cambria Math" panose="02040503050406030204" pitchFamily="18" charset="0"/>
                              </a:rPr>
                              <m:t>M</m:t>
                            </m:r>
                          </m:e>
                          <m:sub>
                            <m:r>
                              <a:rPr kumimoji="1" lang="en-US" altLang="ja-JP" sz="2215" i="1">
                                <a:latin typeface="Cambria Math" panose="02040503050406030204" pitchFamily="18" charset="0"/>
                              </a:rPr>
                              <m:t>⊙</m:t>
                            </m:r>
                          </m:sub>
                        </m:sSub>
                        <m:r>
                          <a:rPr kumimoji="1" lang="en-US" altLang="ja-JP" sz="2215" i="1">
                            <a:latin typeface="Cambria Math" panose="02040503050406030204" pitchFamily="18" charset="0"/>
                            <a:ea typeface="Cambria Math" panose="02040503050406030204" pitchFamily="18" charset="0"/>
                          </a:rPr>
                          <m:t>∙</m:t>
                        </m:r>
                        <m:sSup>
                          <m:sSupPr>
                            <m:ctrlPr>
                              <a:rPr kumimoji="1" lang="en-US" altLang="ja-JP" sz="2215" i="1">
                                <a:latin typeface="Cambria Math" panose="02040503050406030204" pitchFamily="18" charset="0"/>
                              </a:rPr>
                            </m:ctrlPr>
                          </m:sSupPr>
                          <m:e>
                            <m:r>
                              <m:rPr>
                                <m:sty m:val="p"/>
                              </m:rPr>
                              <a:rPr kumimoji="1" lang="en-US" altLang="ja-JP" sz="2215">
                                <a:latin typeface="Cambria Math" panose="02040503050406030204" pitchFamily="18" charset="0"/>
                              </a:rPr>
                              <m:t>pc</m:t>
                            </m:r>
                          </m:e>
                          <m:sup>
                            <m:r>
                              <a:rPr kumimoji="1" lang="en-US" altLang="ja-JP" sz="2215">
                                <a:latin typeface="Cambria Math" panose="02040503050406030204" pitchFamily="18" charset="0"/>
                              </a:rPr>
                              <m:t>−2</m:t>
                            </m:r>
                          </m:sup>
                        </m:sSup>
                        <m:r>
                          <a:rPr kumimoji="1" lang="en-US" altLang="ja-JP" sz="2215">
                            <a:latin typeface="Cambria Math" panose="02040503050406030204" pitchFamily="18" charset="0"/>
                          </a:rPr>
                          <m:t>]</m:t>
                        </m:r>
                      </m:oMath>
                    </m:oMathPara>
                  </a14:m>
                  <a:endParaRPr kumimoji="1" lang="ja-JP" altLang="en-US" sz="2215" dirty="0"/>
                </a:p>
              </p:txBody>
            </p:sp>
          </mc:Choice>
          <mc:Fallback xmlns="">
            <p:sp>
              <p:nvSpPr>
                <p:cNvPr id="24" name="テキスト ボックス 23">
                  <a:extLst>
                    <a:ext uri="{FF2B5EF4-FFF2-40B4-BE49-F238E27FC236}">
                      <a16:creationId xmlns:a16="http://schemas.microsoft.com/office/drawing/2014/main" id="{AC519C2F-7846-403E-9707-D71B78BAF9B5}"/>
                    </a:ext>
                  </a:extLst>
                </p:cNvPr>
                <p:cNvSpPr txBox="1">
                  <a:spLocks noRot="1" noChangeAspect="1" noMove="1" noResize="1" noEditPoints="1" noAdjustHandles="1" noChangeArrowheads="1" noChangeShapeType="1" noTextEdit="1"/>
                </p:cNvSpPr>
                <p:nvPr/>
              </p:nvSpPr>
              <p:spPr>
                <a:xfrm rot="16200000">
                  <a:off x="5344641" y="2942986"/>
                  <a:ext cx="2144719" cy="497717"/>
                </a:xfrm>
                <a:prstGeom prst="rect">
                  <a:avLst/>
                </a:prstGeom>
                <a:blipFill>
                  <a:blip r:embed="rId5"/>
                  <a:stretch>
                    <a:fillRect t="-61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368D58D6-B19A-4FCD-BE66-5CDF3430D22C}"/>
                    </a:ext>
                  </a:extLst>
                </p:cNvPr>
                <p:cNvSpPr txBox="1"/>
                <p:nvPr/>
              </p:nvSpPr>
              <p:spPr>
                <a:xfrm>
                  <a:off x="8624487" y="4360209"/>
                  <a:ext cx="524848" cy="464506"/>
                </a:xfrm>
                <a:prstGeom prst="rect">
                  <a:avLst/>
                </a:prstGeom>
                <a:noFill/>
              </p:spPr>
              <p:txBody>
                <a:bodyPr wrap="none" rtlCol="0">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sSub>
                          <m:sSubPr>
                            <m:ctrlPr>
                              <a:rPr kumimoji="1" lang="en-US" altLang="ja-JP" sz="2215" i="1">
                                <a:latin typeface="Cambria Math" panose="02040503050406030204" pitchFamily="18" charset="0"/>
                              </a:rPr>
                            </m:ctrlPr>
                          </m:sSubPr>
                          <m:e>
                            <m:r>
                              <a:rPr kumimoji="1" lang="en-US" altLang="ja-JP" sz="2215" i="1">
                                <a:latin typeface="Cambria Math" panose="02040503050406030204" pitchFamily="18" charset="0"/>
                              </a:rPr>
                              <m:t>𝑀</m:t>
                            </m:r>
                          </m:e>
                          <m:sub>
                            <m:r>
                              <a:rPr kumimoji="1" lang="en-US" altLang="ja-JP" sz="2215" i="1">
                                <a:latin typeface="Cambria Math" panose="02040503050406030204" pitchFamily="18" charset="0"/>
                              </a:rPr>
                              <m:t>𝐵</m:t>
                            </m:r>
                          </m:sub>
                        </m:sSub>
                      </m:oMath>
                    </m:oMathPara>
                  </a14:m>
                  <a:endParaRPr kumimoji="1" lang="ja-JP" altLang="en-US" sz="2215" dirty="0"/>
                </a:p>
              </p:txBody>
            </p:sp>
          </mc:Choice>
          <mc:Fallback xmlns="">
            <p:sp>
              <p:nvSpPr>
                <p:cNvPr id="25" name="テキスト ボックス 24">
                  <a:extLst>
                    <a:ext uri="{FF2B5EF4-FFF2-40B4-BE49-F238E27FC236}">
                      <a16:creationId xmlns:a16="http://schemas.microsoft.com/office/drawing/2014/main" id="{368D58D6-B19A-4FCD-BE66-5CDF3430D22C}"/>
                    </a:ext>
                  </a:extLst>
                </p:cNvPr>
                <p:cNvSpPr txBox="1">
                  <a:spLocks noRot="1" noChangeAspect="1" noMove="1" noResize="1" noEditPoints="1" noAdjustHandles="1" noChangeArrowheads="1" noChangeShapeType="1" noTextEdit="1"/>
                </p:cNvSpPr>
                <p:nvPr/>
              </p:nvSpPr>
              <p:spPr>
                <a:xfrm>
                  <a:off x="8624487" y="4360209"/>
                  <a:ext cx="524848" cy="464506"/>
                </a:xfrm>
                <a:prstGeom prst="rect">
                  <a:avLst/>
                </a:prstGeom>
                <a:blipFill>
                  <a:blip r:embed="rId10"/>
                  <a:stretch>
                    <a:fillRect/>
                  </a:stretch>
                </a:blipFill>
              </p:spPr>
              <p:txBody>
                <a:bodyPr/>
                <a:lstStyle/>
                <a:p>
                  <a:r>
                    <a:rPr lang="ja-JP" altLang="en-US">
                      <a:noFill/>
                    </a:rPr>
                    <a:t> </a:t>
                  </a:r>
                </a:p>
              </p:txBody>
            </p:sp>
          </mc:Fallback>
        </mc:AlternateContent>
      </p:grpSp>
      <mc:AlternateContent xmlns:mc="http://schemas.openxmlformats.org/markup-compatibility/2006" xmlns:a14="http://schemas.microsoft.com/office/drawing/2010/main">
        <mc:Choice Requires="a14">
          <p:sp>
            <p:nvSpPr>
              <p:cNvPr id="26" name="角丸四角形 25">
                <a:extLst>
                  <a:ext uri="{FF2B5EF4-FFF2-40B4-BE49-F238E27FC236}">
                    <a16:creationId xmlns:a16="http://schemas.microsoft.com/office/drawing/2014/main" id="{3361ED8B-B0A9-45E0-B4B9-4823A6145612}"/>
                  </a:ext>
                </a:extLst>
              </p:cNvPr>
              <p:cNvSpPr/>
              <p:nvPr/>
            </p:nvSpPr>
            <p:spPr bwMode="auto">
              <a:xfrm>
                <a:off x="2145226" y="4949139"/>
                <a:ext cx="3521709" cy="684938"/>
              </a:xfrm>
              <a:prstGeom prst="roundRect">
                <a:avLst>
                  <a:gd name="adj" fmla="val 10512"/>
                </a:avLst>
              </a:prstGeom>
              <a:noFill/>
              <a:ln>
                <a:noFill/>
              </a:ln>
              <a:effectLst/>
            </p:spPr>
            <p:txBody>
              <a:bodyPr wrap="square" lIns="166154" tIns="66462" rIns="166154" bIns="166154" rtlCol="0" anchor="ctr" anchorCtr="1">
                <a:spAutoFit/>
              </a:bodyPr>
              <a:lstStyle/>
              <a:p>
                <a:pPr algn="just">
                  <a:lnSpc>
                    <a:spcPct val="140000"/>
                  </a:lnSpc>
                  <a:spcBef>
                    <a:spcPts val="1108"/>
                  </a:spcBef>
                </a:pPr>
                <a14:m>
                  <m:oMathPara xmlns:m="http://schemas.openxmlformats.org/officeDocument/2006/math">
                    <m:oMathParaPr>
                      <m:jc m:val="centerGroup"/>
                    </m:oMathParaPr>
                    <m:oMath xmlns:m="http://schemas.openxmlformats.org/officeDocument/2006/math">
                      <m:sSub>
                        <m:sSubPr>
                          <m:ctrlPr>
                            <a:rPr lang="en-US" altLang="ja-JP" i="1" smtClean="0">
                              <a:solidFill>
                                <a:schemeClr val="tx1"/>
                              </a:solidFill>
                              <a:latin typeface="Cambria Math" panose="02040503050406030204" pitchFamily="18" charset="0"/>
                            </a:rPr>
                          </m:ctrlPr>
                        </m:sSubPr>
                        <m:e>
                          <m:r>
                            <a:rPr lang="en-US" altLang="ja-JP" b="0" i="1">
                              <a:solidFill>
                                <a:schemeClr val="tx1"/>
                              </a:solidFill>
                              <a:latin typeface="Cambria Math" panose="02040503050406030204" pitchFamily="18" charset="0"/>
                            </a:rPr>
                            <m:t>𝜌</m:t>
                          </m:r>
                        </m:e>
                        <m:sub>
                          <m:r>
                            <a:rPr lang="en-US" altLang="ja-JP" b="0" i="1">
                              <a:solidFill>
                                <a:schemeClr val="tx1"/>
                              </a:solidFill>
                              <a:latin typeface="Cambria Math" panose="02040503050406030204" pitchFamily="18" charset="0"/>
                            </a:rPr>
                            <m:t>𝐼</m:t>
                          </m:r>
                        </m:sub>
                      </m:sSub>
                      <m:sSub>
                        <m:sSubPr>
                          <m:ctrlPr>
                            <a:rPr lang="en-US" altLang="ja-JP" i="1">
                              <a:solidFill>
                                <a:schemeClr val="tx1"/>
                              </a:solidFill>
                              <a:latin typeface="Cambria Math" panose="02040503050406030204" pitchFamily="18" charset="0"/>
                            </a:rPr>
                          </m:ctrlPr>
                        </m:sSubPr>
                        <m:e>
                          <m:r>
                            <a:rPr lang="en-US" altLang="ja-JP" b="0" i="1">
                              <a:solidFill>
                                <a:schemeClr val="tx1"/>
                              </a:solidFill>
                              <a:latin typeface="Cambria Math" panose="02040503050406030204" pitchFamily="18" charset="0"/>
                            </a:rPr>
                            <m:t>𝑟</m:t>
                          </m:r>
                        </m:e>
                        <m:sub>
                          <m:r>
                            <a:rPr lang="en-US" altLang="ja-JP" b="0" i="1">
                              <a:solidFill>
                                <a:schemeClr val="tx1"/>
                              </a:solidFill>
                              <a:latin typeface="Cambria Math" panose="02040503050406030204" pitchFamily="18" charset="0"/>
                            </a:rPr>
                            <m:t>𝐼</m:t>
                          </m:r>
                        </m:sub>
                      </m:sSub>
                      <m:r>
                        <a:rPr lang="en-US" altLang="ja-JP" b="0" i="1">
                          <a:solidFill>
                            <a:schemeClr val="tx1"/>
                          </a:solidFill>
                          <a:latin typeface="Cambria Math" panose="02040503050406030204" pitchFamily="18" charset="0"/>
                        </a:rPr>
                        <m:t>=70±4</m:t>
                      </m:r>
                      <m:r>
                        <a:rPr lang="en-US" altLang="ja-JP" b="0">
                          <a:solidFill>
                            <a:schemeClr val="tx1"/>
                          </a:solidFill>
                          <a:latin typeface="Cambria Math" panose="02040503050406030204" pitchFamily="18" charset="0"/>
                        </a:rPr>
                        <m:t> </m:t>
                      </m:r>
                      <m:sSub>
                        <m:sSubPr>
                          <m:ctrlPr>
                            <a:rPr lang="en-US" altLang="ja-JP" i="1">
                              <a:solidFill>
                                <a:schemeClr val="tx1"/>
                              </a:solidFill>
                              <a:latin typeface="Cambria Math" panose="02040503050406030204" pitchFamily="18" charset="0"/>
                            </a:rPr>
                          </m:ctrlPr>
                        </m:sSubPr>
                        <m:e>
                          <m:r>
                            <a:rPr lang="en-US" altLang="ja-JP" b="0" i="1">
                              <a:solidFill>
                                <a:schemeClr val="tx1"/>
                              </a:solidFill>
                              <a:latin typeface="Cambria Math" panose="02040503050406030204" pitchFamily="18" charset="0"/>
                            </a:rPr>
                            <m:t>𝑀</m:t>
                          </m:r>
                        </m:e>
                        <m:sub>
                          <m:r>
                            <a:rPr lang="en-US" altLang="ja-JP" b="0">
                              <a:solidFill>
                                <a:schemeClr val="tx1"/>
                              </a:solidFill>
                              <a:latin typeface="Cambria Math" panose="02040503050406030204" pitchFamily="18" charset="0"/>
                            </a:rPr>
                            <m:t>⊙</m:t>
                          </m:r>
                        </m:sub>
                      </m:sSub>
                      <m:r>
                        <a:rPr lang="en-US" altLang="ja-JP" b="0" i="1">
                          <a:solidFill>
                            <a:schemeClr val="tx1"/>
                          </a:solidFill>
                          <a:latin typeface="Cambria Math" panose="02040503050406030204" pitchFamily="18" charset="0"/>
                          <a:ea typeface="Cambria Math" panose="02040503050406030204" pitchFamily="18" charset="0"/>
                        </a:rPr>
                        <m:t>∙</m:t>
                      </m:r>
                      <m:r>
                        <m:rPr>
                          <m:sty m:val="p"/>
                        </m:rPr>
                        <a:rPr lang="en-US" altLang="ja-JP" b="0" i="0">
                          <a:solidFill>
                            <a:schemeClr val="tx1"/>
                          </a:solidFill>
                          <a:latin typeface="Cambria Math" panose="02040503050406030204" pitchFamily="18" charset="0"/>
                        </a:rPr>
                        <m:t>p</m:t>
                      </m:r>
                      <m:sSup>
                        <m:sSupPr>
                          <m:ctrlPr>
                            <a:rPr lang="en-US" altLang="ja-JP" i="1">
                              <a:solidFill>
                                <a:schemeClr val="tx1"/>
                              </a:solidFill>
                              <a:latin typeface="Cambria Math" panose="02040503050406030204" pitchFamily="18" charset="0"/>
                            </a:rPr>
                          </m:ctrlPr>
                        </m:sSupPr>
                        <m:e>
                          <m:r>
                            <m:rPr>
                              <m:sty m:val="p"/>
                            </m:rPr>
                            <a:rPr lang="en-US" altLang="ja-JP" b="0" i="0">
                              <a:solidFill>
                                <a:schemeClr val="tx1"/>
                              </a:solidFill>
                              <a:latin typeface="Cambria Math" panose="02040503050406030204" pitchFamily="18" charset="0"/>
                            </a:rPr>
                            <m:t>c</m:t>
                          </m:r>
                        </m:e>
                        <m:sup>
                          <m:r>
                            <a:rPr lang="en-US" altLang="ja-JP" b="0" i="0">
                              <a:solidFill>
                                <a:schemeClr val="tx1"/>
                              </a:solidFill>
                              <a:latin typeface="Cambria Math" panose="02040503050406030204" pitchFamily="18" charset="0"/>
                            </a:rPr>
                            <m:t>−2</m:t>
                          </m:r>
                        </m:sup>
                      </m:sSup>
                    </m:oMath>
                  </m:oMathPara>
                </a14:m>
                <a:endParaRPr kumimoji="1" lang="ja-JP" altLang="en-US" dirty="0">
                  <a:solidFill>
                    <a:schemeClr val="tx1"/>
                  </a:solidFill>
                </a:endParaRPr>
              </a:p>
            </p:txBody>
          </p:sp>
        </mc:Choice>
        <mc:Fallback xmlns="">
          <p:sp>
            <p:nvSpPr>
              <p:cNvPr id="26" name="角丸四角形 25">
                <a:extLst>
                  <a:ext uri="{FF2B5EF4-FFF2-40B4-BE49-F238E27FC236}">
                    <a16:creationId xmlns:a16="http://schemas.microsoft.com/office/drawing/2014/main" id="{3361ED8B-B0A9-45E0-B4B9-4823A6145612}"/>
                  </a:ext>
                </a:extLst>
              </p:cNvPr>
              <p:cNvSpPr>
                <a:spLocks noRot="1" noChangeAspect="1" noMove="1" noResize="1" noEditPoints="1" noAdjustHandles="1" noChangeArrowheads="1" noChangeShapeType="1" noTextEdit="1"/>
              </p:cNvSpPr>
              <p:nvPr/>
            </p:nvSpPr>
            <p:spPr bwMode="auto">
              <a:xfrm>
                <a:off x="2145226" y="4949139"/>
                <a:ext cx="3521709" cy="684938"/>
              </a:xfrm>
              <a:prstGeom prst="roundRect">
                <a:avLst>
                  <a:gd name="adj" fmla="val 10512"/>
                </a:avLst>
              </a:prstGeom>
              <a:blipFill>
                <a:blip r:embed="rId11"/>
                <a:stretch>
                  <a:fillRect/>
                </a:stretch>
              </a:blipFill>
              <a:ln>
                <a:noFill/>
              </a:ln>
              <a:effectLst/>
            </p:spPr>
            <p:txBody>
              <a:bodyPr/>
              <a:lstStyle/>
              <a:p>
                <a:r>
                  <a:rPr lang="ja-JP" altLang="en-US">
                    <a:noFill/>
                  </a:rPr>
                  <a:t> </a:t>
                </a:r>
              </a:p>
            </p:txBody>
          </p:sp>
        </mc:Fallback>
      </mc:AlternateContent>
      <p:sp>
        <p:nvSpPr>
          <p:cNvPr id="27" name="正方形/長方形 26">
            <a:extLst>
              <a:ext uri="{FF2B5EF4-FFF2-40B4-BE49-F238E27FC236}">
                <a16:creationId xmlns:a16="http://schemas.microsoft.com/office/drawing/2014/main" id="{2C0F095E-0B38-40F5-BDC5-30F71A694F05}"/>
              </a:ext>
            </a:extLst>
          </p:cNvPr>
          <p:cNvSpPr/>
          <p:nvPr/>
        </p:nvSpPr>
        <p:spPr>
          <a:xfrm>
            <a:off x="2223017" y="5450140"/>
            <a:ext cx="2920992" cy="412421"/>
          </a:xfrm>
          <a:prstGeom prst="rect">
            <a:avLst/>
          </a:prstGeom>
        </p:spPr>
        <p:txBody>
          <a:bodyPr wrap="none">
            <a:spAutoFit/>
          </a:bodyPr>
          <a:lstStyle/>
          <a:p>
            <a:pPr algn="ctr">
              <a:lnSpc>
                <a:spcPct val="130000"/>
              </a:lnSpc>
              <a:spcAft>
                <a:spcPts val="1662"/>
              </a:spcAft>
              <a:buClr>
                <a:schemeClr val="accent1"/>
              </a:buClr>
            </a:pPr>
            <a:r>
              <a:rPr lang="en-US" altLang="ja-JP" sz="1600" dirty="0" err="1"/>
              <a:t>Kormendy</a:t>
            </a:r>
            <a:r>
              <a:rPr lang="en-US" altLang="ja-JP" sz="1600" dirty="0"/>
              <a:t> &amp; Freeman (2016)</a:t>
            </a:r>
            <a:endParaRPr lang="ja-JP" altLang="en-US" sz="1600" dirty="0"/>
          </a:p>
        </p:txBody>
      </p:sp>
      <p:sp>
        <p:nvSpPr>
          <p:cNvPr id="3" name="正方形/長方形 2">
            <a:extLst>
              <a:ext uri="{FF2B5EF4-FFF2-40B4-BE49-F238E27FC236}">
                <a16:creationId xmlns:a16="http://schemas.microsoft.com/office/drawing/2014/main" id="{2EAEDC2C-C81E-460B-922D-BC02EB36EA2D}"/>
              </a:ext>
            </a:extLst>
          </p:cNvPr>
          <p:cNvSpPr/>
          <p:nvPr/>
        </p:nvSpPr>
        <p:spPr>
          <a:xfrm>
            <a:off x="1701957" y="5758862"/>
            <a:ext cx="5136164" cy="369332"/>
          </a:xfrm>
          <a:prstGeom prst="rect">
            <a:avLst/>
          </a:prstGeom>
        </p:spPr>
        <p:txBody>
          <a:bodyPr wrap="square">
            <a:spAutoFit/>
          </a:bodyPr>
          <a:lstStyle/>
          <a:p>
            <a:r>
              <a:rPr lang="it-IT" altLang="ja-JP" dirty="0"/>
              <a:t> </a:t>
            </a:r>
            <a:r>
              <a:rPr lang="it-IT" altLang="ja-JP" sz="1600" dirty="0"/>
              <a:t>Cf. Donato et al. (2009); Salucci et al. (2012)</a:t>
            </a:r>
            <a:endParaRPr lang="ja-JP" altLang="en-US" sz="1600" dirty="0"/>
          </a:p>
        </p:txBody>
      </p:sp>
    </p:spTree>
    <p:extLst>
      <p:ext uri="{BB962C8B-B14F-4D97-AF65-F5344CB8AC3E}">
        <p14:creationId xmlns:p14="http://schemas.microsoft.com/office/powerpoint/2010/main" val="10512072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3CB4C0-C377-472C-A843-6E20F68D5BD0}"/>
              </a:ext>
            </a:extLst>
          </p:cNvPr>
          <p:cNvSpPr>
            <a:spLocks noGrp="1"/>
          </p:cNvSpPr>
          <p:nvPr>
            <p:ph type="title"/>
          </p:nvPr>
        </p:nvSpPr>
        <p:spPr/>
        <p:txBody>
          <a:bodyPr/>
          <a:lstStyle/>
          <a:p>
            <a:r>
              <a:rPr lang="en-US" altLang="ja-JP" dirty="0">
                <a:solidFill>
                  <a:srgbClr val="666666"/>
                </a:solidFill>
              </a:rPr>
              <a:t>Parameters</a:t>
            </a:r>
            <a:endParaRPr kumimoji="1" lang="ja-JP" altLang="en-US" dirty="0"/>
          </a:p>
        </p:txBody>
      </p:sp>
      <p:grpSp>
        <p:nvGrpSpPr>
          <p:cNvPr id="141" name="グループ化 140">
            <a:extLst>
              <a:ext uri="{FF2B5EF4-FFF2-40B4-BE49-F238E27FC236}">
                <a16:creationId xmlns:a16="http://schemas.microsoft.com/office/drawing/2014/main" id="{95BE6082-B131-4343-9244-4B9869C1D581}"/>
              </a:ext>
            </a:extLst>
          </p:cNvPr>
          <p:cNvGrpSpPr/>
          <p:nvPr/>
        </p:nvGrpSpPr>
        <p:grpSpPr>
          <a:xfrm>
            <a:off x="1097280" y="2208533"/>
            <a:ext cx="9935789" cy="3534521"/>
            <a:chOff x="1093294" y="1852933"/>
            <a:chExt cx="9935789" cy="3534521"/>
          </a:xfrm>
        </p:grpSpPr>
        <p:cxnSp>
          <p:nvCxnSpPr>
            <p:cNvPr id="8" name="直線コネクタ 7">
              <a:extLst>
                <a:ext uri="{FF2B5EF4-FFF2-40B4-BE49-F238E27FC236}">
                  <a16:creationId xmlns:a16="http://schemas.microsoft.com/office/drawing/2014/main" id="{37B5181A-DD56-4671-836D-52D22D8AE690}"/>
                </a:ext>
              </a:extLst>
            </p:cNvPr>
            <p:cNvCxnSpPr>
              <a:cxnSpLocks/>
            </p:cNvCxnSpPr>
            <p:nvPr/>
          </p:nvCxnSpPr>
          <p:spPr>
            <a:xfrm>
              <a:off x="1093294" y="2232717"/>
              <a:ext cx="5400720" cy="0"/>
            </a:xfrm>
            <a:prstGeom prst="line">
              <a:avLst/>
            </a:prstGeom>
          </p:spPr>
          <p:style>
            <a:lnRef idx="2">
              <a:schemeClr val="dk1"/>
            </a:lnRef>
            <a:fillRef idx="0">
              <a:schemeClr val="dk1"/>
            </a:fillRef>
            <a:effectRef idx="1">
              <a:schemeClr val="dk1"/>
            </a:effectRef>
            <a:fontRef idx="minor">
              <a:schemeClr val="tx1"/>
            </a:fontRef>
          </p:style>
        </p:cxnSp>
        <p:sp>
          <p:nvSpPr>
            <p:cNvPr id="9" name="テキスト ボックス 8">
              <a:extLst>
                <a:ext uri="{FF2B5EF4-FFF2-40B4-BE49-F238E27FC236}">
                  <a16:creationId xmlns:a16="http://schemas.microsoft.com/office/drawing/2014/main" id="{FE95094E-6F30-48F9-A8F2-51CCBBA9BE9E}"/>
                </a:ext>
              </a:extLst>
            </p:cNvPr>
            <p:cNvSpPr txBox="1"/>
            <p:nvPr/>
          </p:nvSpPr>
          <p:spPr>
            <a:xfrm>
              <a:off x="1102522" y="2210434"/>
              <a:ext cx="1911829" cy="307777"/>
            </a:xfrm>
            <a:prstGeom prst="rect">
              <a:avLst/>
            </a:prstGeom>
            <a:noFill/>
          </p:spPr>
          <p:txBody>
            <a:bodyPr wrap="square" rtlCol="0">
              <a:spAutoFit/>
            </a:bodyPr>
            <a:lstStyle/>
            <a:p>
              <a:r>
                <a:rPr kumimoji="1" lang="en-US" altLang="ja-JP" sz="1400" dirty="0">
                  <a:solidFill>
                    <a:srgbClr val="666666"/>
                  </a:solidFill>
                </a:rPr>
                <a:t>M31 potential:</a:t>
              </a:r>
              <a:endParaRPr kumimoji="1" lang="ja-JP" altLang="en-US" sz="1400" dirty="0"/>
            </a:p>
          </p:txBody>
        </p:sp>
        <p:sp>
          <p:nvSpPr>
            <p:cNvPr id="10" name="テキスト ボックス 9">
              <a:extLst>
                <a:ext uri="{FF2B5EF4-FFF2-40B4-BE49-F238E27FC236}">
                  <a16:creationId xmlns:a16="http://schemas.microsoft.com/office/drawing/2014/main" id="{A050AB49-3969-4890-9B9F-6B7AC8008041}"/>
                </a:ext>
              </a:extLst>
            </p:cNvPr>
            <p:cNvSpPr txBox="1"/>
            <p:nvPr/>
          </p:nvSpPr>
          <p:spPr>
            <a:xfrm>
              <a:off x="1244325" y="2497764"/>
              <a:ext cx="1679542" cy="307777"/>
            </a:xfrm>
            <a:prstGeom prst="rect">
              <a:avLst/>
            </a:prstGeom>
            <a:noFill/>
          </p:spPr>
          <p:txBody>
            <a:bodyPr wrap="square" rtlCol="0">
              <a:spAutoFit/>
            </a:bodyPr>
            <a:lstStyle/>
            <a:p>
              <a:r>
                <a:rPr kumimoji="1" lang="en-US" altLang="ja-JP" sz="1400" dirty="0">
                  <a:solidFill>
                    <a:srgbClr val="666666"/>
                  </a:solidFill>
                </a:rPr>
                <a:t>Black hole mass</a:t>
              </a:r>
              <a:endParaRPr kumimoji="1" lang="ja-JP" altLang="en-US" sz="1400"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72E60BA8-F5B9-424B-97FA-5EDF2BC33448}"/>
                    </a:ext>
                  </a:extLst>
                </p:cNvPr>
                <p:cNvSpPr txBox="1"/>
                <p:nvPr/>
              </p:nvSpPr>
              <p:spPr>
                <a:xfrm>
                  <a:off x="3158469" y="2486414"/>
                  <a:ext cx="1481751" cy="322076"/>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kumimoji="1" lang="en-US" altLang="ja-JP" sz="1400" b="1" i="1" smtClean="0">
                            <a:latin typeface="Cambria Math" panose="02040503050406030204" pitchFamily="18" charset="0"/>
                          </a:rPr>
                          <m:t>𝟏</m:t>
                        </m:r>
                        <m:r>
                          <a:rPr kumimoji="1" lang="en-US" altLang="ja-JP" sz="1400" b="1" i="1" smtClean="0">
                            <a:latin typeface="Cambria Math" panose="02040503050406030204" pitchFamily="18" charset="0"/>
                          </a:rPr>
                          <m:t>.</m:t>
                        </m:r>
                        <m:r>
                          <a:rPr kumimoji="1" lang="en-US" altLang="ja-JP" sz="1400" b="1" i="1" smtClean="0">
                            <a:latin typeface="Cambria Math" panose="02040503050406030204" pitchFamily="18" charset="0"/>
                          </a:rPr>
                          <m:t>𝟒</m:t>
                        </m:r>
                        <m:r>
                          <a:rPr kumimoji="1" lang="en-US" altLang="ja-JP" sz="1400" b="1" i="1" smtClean="0">
                            <a:latin typeface="Cambria Math" panose="02040503050406030204" pitchFamily="18" charset="0"/>
                            <a:ea typeface="Cambria Math" panose="02040503050406030204" pitchFamily="18" charset="0"/>
                          </a:rPr>
                          <m:t>×</m:t>
                        </m:r>
                        <m:sSup>
                          <m:sSupPr>
                            <m:ctrlPr>
                              <a:rPr kumimoji="1" lang="en-US" altLang="ja-JP" sz="1400" b="1" i="1" smtClean="0">
                                <a:latin typeface="Cambria Math" panose="02040503050406030204" pitchFamily="18" charset="0"/>
                                <a:ea typeface="Cambria Math" panose="02040503050406030204" pitchFamily="18" charset="0"/>
                              </a:rPr>
                            </m:ctrlPr>
                          </m:sSupPr>
                          <m:e>
                            <m:r>
                              <a:rPr kumimoji="1" lang="en-US" altLang="ja-JP" sz="1400" b="1" i="1" smtClean="0">
                                <a:latin typeface="Cambria Math" panose="02040503050406030204" pitchFamily="18" charset="0"/>
                                <a:ea typeface="Cambria Math" panose="02040503050406030204" pitchFamily="18" charset="0"/>
                              </a:rPr>
                              <m:t>𝟏𝟎</m:t>
                            </m:r>
                          </m:e>
                          <m:sup>
                            <m:r>
                              <a:rPr kumimoji="1" lang="en-US" altLang="ja-JP" sz="1400" b="1" i="1" smtClean="0">
                                <a:latin typeface="Cambria Math" panose="02040503050406030204" pitchFamily="18" charset="0"/>
                                <a:ea typeface="Cambria Math" panose="02040503050406030204" pitchFamily="18" charset="0"/>
                              </a:rPr>
                              <m:t>𝟖</m:t>
                            </m:r>
                          </m:sup>
                        </m:sSup>
                        <m:sSub>
                          <m:sSubPr>
                            <m:ctrlPr>
                              <a:rPr lang="en-US" altLang="ja-JP" sz="1400" b="1" i="1">
                                <a:latin typeface="Cambria Math" panose="02040503050406030204" pitchFamily="18" charset="0"/>
                                <a:ea typeface="Cambria Math" panose="02040503050406030204" pitchFamily="18" charset="0"/>
                              </a:rPr>
                            </m:ctrlPr>
                          </m:sSubPr>
                          <m:e>
                            <m:r>
                              <a:rPr lang="en-US" altLang="ja-JP" sz="1400" b="1" i="1">
                                <a:latin typeface="Cambria Math" panose="02040503050406030204" pitchFamily="18" charset="0"/>
                                <a:ea typeface="Cambria Math" panose="02040503050406030204" pitchFamily="18" charset="0"/>
                              </a:rPr>
                              <m:t>𝑴</m:t>
                            </m:r>
                          </m:e>
                          <m:sub>
                            <m:r>
                              <a:rPr lang="en-US" altLang="ja-JP" sz="1400" b="1">
                                <a:latin typeface="Cambria Math" panose="02040503050406030204" pitchFamily="18" charset="0"/>
                                <a:ea typeface="Cambria Math" panose="02040503050406030204" pitchFamily="18" charset="0"/>
                              </a:rPr>
                              <m:t>⨀</m:t>
                            </m:r>
                          </m:sub>
                        </m:sSub>
                      </m:oMath>
                    </m:oMathPara>
                  </a14:m>
                  <a:endParaRPr lang="ja-JP" altLang="en-US" sz="1400" b="1" dirty="0"/>
                </a:p>
              </p:txBody>
            </p:sp>
          </mc:Choice>
          <mc:Fallback xmlns="">
            <p:sp>
              <p:nvSpPr>
                <p:cNvPr id="11" name="テキスト ボックス 10">
                  <a:extLst>
                    <a:ext uri="{FF2B5EF4-FFF2-40B4-BE49-F238E27FC236}">
                      <a16:creationId xmlns:a16="http://schemas.microsoft.com/office/drawing/2014/main" id="{72E60BA8-F5B9-424B-97FA-5EDF2BC33448}"/>
                    </a:ext>
                  </a:extLst>
                </p:cNvPr>
                <p:cNvSpPr txBox="1">
                  <a:spLocks noRot="1" noChangeAspect="1" noMove="1" noResize="1" noEditPoints="1" noAdjustHandles="1" noChangeArrowheads="1" noChangeShapeType="1" noTextEdit="1"/>
                </p:cNvSpPr>
                <p:nvPr/>
              </p:nvSpPr>
              <p:spPr>
                <a:xfrm>
                  <a:off x="3158469" y="2486414"/>
                  <a:ext cx="1481751" cy="322076"/>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AB26E976-FA70-43B8-848A-E1BF7396C17B}"/>
                    </a:ext>
                  </a:extLst>
                </p:cNvPr>
                <p:cNvSpPr txBox="1"/>
                <p:nvPr/>
              </p:nvSpPr>
              <p:spPr>
                <a:xfrm>
                  <a:off x="3158469" y="3616866"/>
                  <a:ext cx="1911829" cy="325282"/>
                </a:xfrm>
                <a:prstGeom prst="rect">
                  <a:avLst/>
                </a:prstGeom>
                <a:noFill/>
              </p:spPr>
              <p:txBody>
                <a:bodyPr wrap="square">
                  <a:spAutoFit/>
                </a:bodyPr>
                <a:lstStyle/>
                <a:p>
                  <a14:m>
                    <m:oMath xmlns:m="http://schemas.openxmlformats.org/officeDocument/2006/math">
                      <m:sSup>
                        <m:sSupPr>
                          <m:ctrlPr>
                            <a:rPr kumimoji="1" lang="en-US" altLang="ja-JP" sz="1400" b="1" i="1" smtClean="0">
                              <a:solidFill>
                                <a:srgbClr val="FF0000"/>
                              </a:solidFill>
                              <a:latin typeface="Cambria Math" panose="02040503050406030204" pitchFamily="18" charset="0"/>
                              <a:ea typeface="Cambria Math" panose="02040503050406030204" pitchFamily="18" charset="0"/>
                            </a:rPr>
                          </m:ctrlPr>
                        </m:sSupPr>
                        <m:e>
                          <m:r>
                            <a:rPr kumimoji="1" lang="en-US" altLang="ja-JP" sz="1400" b="1" i="1" smtClean="0">
                              <a:solidFill>
                                <a:srgbClr val="FF0000"/>
                              </a:solidFill>
                              <a:latin typeface="Cambria Math" panose="02040503050406030204" pitchFamily="18" charset="0"/>
                              <a:ea typeface="Cambria Math" panose="02040503050406030204" pitchFamily="18" charset="0"/>
                            </a:rPr>
                            <m:t>𝟏𝟎</m:t>
                          </m:r>
                        </m:e>
                        <m:sup>
                          <m:r>
                            <a:rPr kumimoji="1" lang="en-US" altLang="ja-JP" sz="1400" b="1" i="1" smtClean="0">
                              <a:solidFill>
                                <a:srgbClr val="FF0000"/>
                              </a:solidFill>
                              <a:latin typeface="Cambria Math" panose="02040503050406030204" pitchFamily="18" charset="0"/>
                              <a:ea typeface="Cambria Math" panose="02040503050406030204" pitchFamily="18" charset="0"/>
                            </a:rPr>
                            <m:t>𝟔</m:t>
                          </m:r>
                        </m:sup>
                      </m:sSup>
                      <m:sSub>
                        <m:sSubPr>
                          <m:ctrlPr>
                            <a:rPr lang="en-US" altLang="ja-JP" sz="1400" b="1" i="1">
                              <a:solidFill>
                                <a:srgbClr val="FF0000"/>
                              </a:solidFill>
                              <a:latin typeface="Cambria Math" panose="02040503050406030204" pitchFamily="18" charset="0"/>
                              <a:ea typeface="Cambria Math" panose="02040503050406030204" pitchFamily="18" charset="0"/>
                            </a:rPr>
                          </m:ctrlPr>
                        </m:sSubPr>
                        <m:e>
                          <m:r>
                            <a:rPr lang="en-US" altLang="ja-JP" sz="1400" b="1" i="1">
                              <a:solidFill>
                                <a:srgbClr val="FF0000"/>
                              </a:solidFill>
                              <a:latin typeface="Cambria Math" panose="02040503050406030204" pitchFamily="18" charset="0"/>
                              <a:ea typeface="Cambria Math" panose="02040503050406030204" pitchFamily="18" charset="0"/>
                            </a:rPr>
                            <m:t>𝑴</m:t>
                          </m:r>
                        </m:e>
                        <m:sub>
                          <m:r>
                            <a:rPr lang="en-US" altLang="ja-JP" sz="1400" b="1">
                              <a:solidFill>
                                <a:srgbClr val="FF0000"/>
                              </a:solidFill>
                              <a:latin typeface="Cambria Math" panose="02040503050406030204" pitchFamily="18" charset="0"/>
                              <a:ea typeface="Cambria Math" panose="02040503050406030204" pitchFamily="18" charset="0"/>
                            </a:rPr>
                            <m:t>⨀</m:t>
                          </m:r>
                        </m:sub>
                      </m:sSub>
                    </m:oMath>
                  </a14:m>
                  <a:r>
                    <a:rPr lang="en-US" altLang="ja-JP" sz="1400" b="1" dirty="0">
                      <a:solidFill>
                        <a:srgbClr val="FF0000"/>
                      </a:solidFill>
                      <a:ea typeface="Cambria Math" panose="02040503050406030204" pitchFamily="18" charset="0"/>
                    </a:rPr>
                    <a:t> , </a:t>
                  </a:r>
                  <a14:m>
                    <m:oMath xmlns:m="http://schemas.openxmlformats.org/officeDocument/2006/math">
                      <m:sSup>
                        <m:sSupPr>
                          <m:ctrlPr>
                            <a:rPr lang="en-US" altLang="ja-JP" sz="1400" b="1" i="1">
                              <a:solidFill>
                                <a:srgbClr val="FF0000"/>
                              </a:solidFill>
                              <a:latin typeface="Cambria Math" panose="02040503050406030204" pitchFamily="18" charset="0"/>
                              <a:ea typeface="Cambria Math" panose="02040503050406030204" pitchFamily="18" charset="0"/>
                            </a:rPr>
                          </m:ctrlPr>
                        </m:sSupPr>
                        <m:e>
                          <m:r>
                            <a:rPr lang="en-US" altLang="ja-JP" sz="1400" b="1" i="1">
                              <a:solidFill>
                                <a:srgbClr val="FF0000"/>
                              </a:solidFill>
                              <a:latin typeface="Cambria Math" panose="02040503050406030204" pitchFamily="18" charset="0"/>
                              <a:ea typeface="Cambria Math" panose="02040503050406030204" pitchFamily="18" charset="0"/>
                            </a:rPr>
                            <m:t>𝟏𝟎</m:t>
                          </m:r>
                        </m:e>
                        <m:sup>
                          <m:r>
                            <a:rPr lang="en-US" altLang="ja-JP" sz="1400" b="1" i="1">
                              <a:solidFill>
                                <a:srgbClr val="FF0000"/>
                              </a:solidFill>
                              <a:latin typeface="Cambria Math" panose="02040503050406030204" pitchFamily="18" charset="0"/>
                              <a:ea typeface="Cambria Math" panose="02040503050406030204" pitchFamily="18" charset="0"/>
                            </a:rPr>
                            <m:t>𝟓</m:t>
                          </m:r>
                        </m:sup>
                      </m:sSup>
                      <m:sSub>
                        <m:sSubPr>
                          <m:ctrlPr>
                            <a:rPr lang="en-US" altLang="ja-JP" sz="1400" b="1" i="1">
                              <a:solidFill>
                                <a:srgbClr val="FF0000"/>
                              </a:solidFill>
                              <a:latin typeface="Cambria Math" panose="02040503050406030204" pitchFamily="18" charset="0"/>
                              <a:ea typeface="Cambria Math" panose="02040503050406030204" pitchFamily="18" charset="0"/>
                            </a:rPr>
                          </m:ctrlPr>
                        </m:sSubPr>
                        <m:e>
                          <m:r>
                            <a:rPr lang="en-US" altLang="ja-JP" sz="1400" b="1" i="1">
                              <a:solidFill>
                                <a:srgbClr val="FF0000"/>
                              </a:solidFill>
                              <a:latin typeface="Cambria Math" panose="02040503050406030204" pitchFamily="18" charset="0"/>
                              <a:ea typeface="Cambria Math" panose="02040503050406030204" pitchFamily="18" charset="0"/>
                            </a:rPr>
                            <m:t>𝑴</m:t>
                          </m:r>
                        </m:e>
                        <m:sub>
                          <m:r>
                            <a:rPr lang="en-US" altLang="ja-JP" sz="1400" b="1">
                              <a:solidFill>
                                <a:srgbClr val="FF0000"/>
                              </a:solidFill>
                              <a:latin typeface="Cambria Math" panose="02040503050406030204" pitchFamily="18" charset="0"/>
                              <a:ea typeface="Cambria Math" panose="02040503050406030204" pitchFamily="18" charset="0"/>
                            </a:rPr>
                            <m:t>⨀</m:t>
                          </m:r>
                        </m:sub>
                      </m:sSub>
                    </m:oMath>
                  </a14:m>
                  <a:endParaRPr lang="ja-JP" altLang="en-US" sz="1400" b="1" dirty="0"/>
                </a:p>
              </p:txBody>
            </p:sp>
          </mc:Choice>
          <mc:Fallback xmlns="">
            <p:sp>
              <p:nvSpPr>
                <p:cNvPr id="12" name="テキスト ボックス 11">
                  <a:extLst>
                    <a:ext uri="{FF2B5EF4-FFF2-40B4-BE49-F238E27FC236}">
                      <a16:creationId xmlns:a16="http://schemas.microsoft.com/office/drawing/2014/main" id="{AB26E976-FA70-43B8-848A-E1BF7396C17B}"/>
                    </a:ext>
                  </a:extLst>
                </p:cNvPr>
                <p:cNvSpPr txBox="1">
                  <a:spLocks noRot="1" noChangeAspect="1" noMove="1" noResize="1" noEditPoints="1" noAdjustHandles="1" noChangeArrowheads="1" noChangeShapeType="1" noTextEdit="1"/>
                </p:cNvSpPr>
                <p:nvPr/>
              </p:nvSpPr>
              <p:spPr>
                <a:xfrm>
                  <a:off x="3158469" y="3616866"/>
                  <a:ext cx="1911829" cy="325282"/>
                </a:xfrm>
                <a:prstGeom prst="rect">
                  <a:avLst/>
                </a:prstGeom>
                <a:blipFill>
                  <a:blip r:embed="rId4"/>
                  <a:stretch>
                    <a:fillRect t="-1887" b="-1509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00B776D7-F2ED-499F-A050-BB1DA07A0453}"/>
                    </a:ext>
                  </a:extLst>
                </p:cNvPr>
                <p:cNvSpPr txBox="1"/>
                <p:nvPr/>
              </p:nvSpPr>
              <p:spPr>
                <a:xfrm>
                  <a:off x="3158469" y="2751457"/>
                  <a:ext cx="1679542" cy="3165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kumimoji="1" lang="en-US" altLang="ja-JP" sz="1400" b="0" i="1" smtClean="0">
                            <a:latin typeface="Cambria Math" panose="02040503050406030204" pitchFamily="18" charset="0"/>
                          </a:rPr>
                          <m:t>3.24</m:t>
                        </m:r>
                        <m:r>
                          <a:rPr kumimoji="1" lang="en-US" altLang="ja-JP" sz="1400" b="0" i="1" smtClean="0">
                            <a:latin typeface="Cambria Math" panose="02040503050406030204" pitchFamily="18" charset="0"/>
                            <a:ea typeface="Cambria Math" panose="02040503050406030204" pitchFamily="18" charset="0"/>
                          </a:rPr>
                          <m:t>×</m:t>
                        </m:r>
                        <m:sSup>
                          <m:sSupPr>
                            <m:ctrlPr>
                              <a:rPr kumimoji="1" lang="en-US" altLang="ja-JP" sz="1400" b="0" i="1" smtClean="0">
                                <a:latin typeface="Cambria Math" panose="02040503050406030204" pitchFamily="18" charset="0"/>
                                <a:ea typeface="Cambria Math" panose="02040503050406030204" pitchFamily="18" charset="0"/>
                              </a:rPr>
                            </m:ctrlPr>
                          </m:sSupPr>
                          <m:e>
                            <m:r>
                              <a:rPr kumimoji="1" lang="en-US" altLang="ja-JP" sz="1400" b="0" i="1" smtClean="0">
                                <a:latin typeface="Cambria Math" panose="02040503050406030204" pitchFamily="18" charset="0"/>
                                <a:ea typeface="Cambria Math" panose="02040503050406030204" pitchFamily="18" charset="0"/>
                              </a:rPr>
                              <m:t>10</m:t>
                            </m:r>
                          </m:e>
                          <m:sup>
                            <m:r>
                              <a:rPr kumimoji="1" lang="en-US" altLang="ja-JP" sz="1400" b="0" i="1" smtClean="0">
                                <a:latin typeface="Cambria Math" panose="02040503050406030204" pitchFamily="18" charset="0"/>
                                <a:ea typeface="Cambria Math" panose="02040503050406030204" pitchFamily="18" charset="0"/>
                              </a:rPr>
                              <m:t>10</m:t>
                            </m:r>
                          </m:sup>
                        </m:sSup>
                        <m:sSub>
                          <m:sSubPr>
                            <m:ctrlPr>
                              <a:rPr lang="en-US" altLang="ja-JP" sz="1400" i="1">
                                <a:latin typeface="Cambria Math" panose="02040503050406030204" pitchFamily="18" charset="0"/>
                                <a:ea typeface="Cambria Math" panose="02040503050406030204" pitchFamily="18" charset="0"/>
                              </a:rPr>
                            </m:ctrlPr>
                          </m:sSubPr>
                          <m:e>
                            <m:r>
                              <m:rPr>
                                <m:sty m:val="p"/>
                              </m:rPr>
                              <a:rPr lang="en-US" altLang="ja-JP" sz="1400">
                                <a:latin typeface="Cambria Math" panose="02040503050406030204" pitchFamily="18" charset="0"/>
                                <a:ea typeface="Cambria Math" panose="02040503050406030204" pitchFamily="18" charset="0"/>
                              </a:rPr>
                              <m:t>M</m:t>
                            </m:r>
                          </m:e>
                          <m:sub>
                            <m:r>
                              <a:rPr lang="en-US" altLang="ja-JP" sz="1400">
                                <a:latin typeface="Cambria Math" panose="02040503050406030204" pitchFamily="18" charset="0"/>
                                <a:ea typeface="Cambria Math" panose="02040503050406030204" pitchFamily="18" charset="0"/>
                              </a:rPr>
                              <m:t>⨀</m:t>
                            </m:r>
                          </m:sub>
                        </m:sSub>
                      </m:oMath>
                    </m:oMathPara>
                  </a14:m>
                  <a:endParaRPr lang="ja-JP" altLang="en-US" sz="1400" dirty="0"/>
                </a:p>
              </p:txBody>
            </p:sp>
          </mc:Choice>
          <mc:Fallback xmlns="">
            <p:sp>
              <p:nvSpPr>
                <p:cNvPr id="13" name="テキスト ボックス 12">
                  <a:extLst>
                    <a:ext uri="{FF2B5EF4-FFF2-40B4-BE49-F238E27FC236}">
                      <a16:creationId xmlns:a16="http://schemas.microsoft.com/office/drawing/2014/main" id="{00B776D7-F2ED-499F-A050-BB1DA07A0453}"/>
                    </a:ext>
                  </a:extLst>
                </p:cNvPr>
                <p:cNvSpPr txBox="1">
                  <a:spLocks noRot="1" noChangeAspect="1" noMove="1" noResize="1" noEditPoints="1" noAdjustHandles="1" noChangeArrowheads="1" noChangeShapeType="1" noTextEdit="1"/>
                </p:cNvSpPr>
                <p:nvPr/>
              </p:nvSpPr>
              <p:spPr>
                <a:xfrm>
                  <a:off x="3158469" y="2751457"/>
                  <a:ext cx="1679542" cy="316562"/>
                </a:xfrm>
                <a:prstGeom prst="rect">
                  <a:avLst/>
                </a:prstGeom>
                <a:blipFill>
                  <a:blip r:embed="rId5"/>
                  <a:stretch>
                    <a:fillRect/>
                  </a:stretch>
                </a:blipFill>
              </p:spPr>
              <p:txBody>
                <a:bodyPr/>
                <a:lstStyle/>
                <a:p>
                  <a:r>
                    <a:rPr lang="ja-JP" altLang="en-US">
                      <a:noFill/>
                    </a:rPr>
                    <a:t> </a:t>
                  </a:r>
                </a:p>
              </p:txBody>
            </p:sp>
          </mc:Fallback>
        </mc:AlternateContent>
        <p:sp>
          <p:nvSpPr>
            <p:cNvPr id="15" name="テキスト ボックス 14">
              <a:extLst>
                <a:ext uri="{FF2B5EF4-FFF2-40B4-BE49-F238E27FC236}">
                  <a16:creationId xmlns:a16="http://schemas.microsoft.com/office/drawing/2014/main" id="{B38BF203-F7CC-4C65-95A2-6101D6A20C69}"/>
                </a:ext>
              </a:extLst>
            </p:cNvPr>
            <p:cNvSpPr txBox="1"/>
            <p:nvPr/>
          </p:nvSpPr>
          <p:spPr>
            <a:xfrm>
              <a:off x="1158381" y="1852962"/>
              <a:ext cx="1911829" cy="307777"/>
            </a:xfrm>
            <a:prstGeom prst="rect">
              <a:avLst/>
            </a:prstGeom>
            <a:noFill/>
          </p:spPr>
          <p:txBody>
            <a:bodyPr wrap="square" rtlCol="0">
              <a:spAutoFit/>
            </a:bodyPr>
            <a:lstStyle/>
            <a:p>
              <a:r>
                <a:rPr lang="en-US" altLang="ja-JP" sz="1400" b="1" dirty="0">
                  <a:solidFill>
                    <a:srgbClr val="666666"/>
                  </a:solidFill>
                </a:rPr>
                <a:t>Parameter</a:t>
              </a:r>
              <a:endParaRPr kumimoji="1" lang="ja-JP" altLang="en-US" sz="1400" b="1" dirty="0"/>
            </a:p>
          </p:txBody>
        </p:sp>
        <p:sp>
          <p:nvSpPr>
            <p:cNvPr id="16" name="テキスト ボックス 15">
              <a:extLst>
                <a:ext uri="{FF2B5EF4-FFF2-40B4-BE49-F238E27FC236}">
                  <a16:creationId xmlns:a16="http://schemas.microsoft.com/office/drawing/2014/main" id="{9D884D47-30A2-469A-A705-3AB70C04F409}"/>
                </a:ext>
              </a:extLst>
            </p:cNvPr>
            <p:cNvSpPr txBox="1"/>
            <p:nvPr/>
          </p:nvSpPr>
          <p:spPr>
            <a:xfrm>
              <a:off x="3115554" y="1852933"/>
              <a:ext cx="926073" cy="307777"/>
            </a:xfrm>
            <a:prstGeom prst="rect">
              <a:avLst/>
            </a:prstGeom>
            <a:noFill/>
          </p:spPr>
          <p:txBody>
            <a:bodyPr wrap="square" rtlCol="0">
              <a:spAutoFit/>
            </a:bodyPr>
            <a:lstStyle/>
            <a:p>
              <a:r>
                <a:rPr kumimoji="1" lang="en-US" altLang="ja-JP" sz="1400" b="1" dirty="0">
                  <a:solidFill>
                    <a:srgbClr val="666666"/>
                  </a:solidFill>
                </a:rPr>
                <a:t>Value</a:t>
              </a:r>
              <a:endParaRPr kumimoji="1" lang="ja-JP" altLang="en-US" sz="1400" b="1" dirty="0"/>
            </a:p>
          </p:txBody>
        </p:sp>
        <p:sp>
          <p:nvSpPr>
            <p:cNvPr id="17" name="テキスト ボックス 16">
              <a:extLst>
                <a:ext uri="{FF2B5EF4-FFF2-40B4-BE49-F238E27FC236}">
                  <a16:creationId xmlns:a16="http://schemas.microsoft.com/office/drawing/2014/main" id="{FC88EC9E-C459-4C1D-92F3-D55B3AEA9BFA}"/>
                </a:ext>
              </a:extLst>
            </p:cNvPr>
            <p:cNvSpPr txBox="1"/>
            <p:nvPr/>
          </p:nvSpPr>
          <p:spPr>
            <a:xfrm>
              <a:off x="1239063" y="2751656"/>
              <a:ext cx="1282977" cy="307777"/>
            </a:xfrm>
            <a:prstGeom prst="rect">
              <a:avLst/>
            </a:prstGeom>
            <a:noFill/>
          </p:spPr>
          <p:txBody>
            <a:bodyPr wrap="square" rtlCol="0">
              <a:spAutoFit/>
            </a:bodyPr>
            <a:lstStyle/>
            <a:p>
              <a:r>
                <a:rPr kumimoji="1" lang="en-US" altLang="ja-JP" sz="1400" dirty="0">
                  <a:solidFill>
                    <a:srgbClr val="666666"/>
                  </a:solidFill>
                </a:rPr>
                <a:t>Bulge mass</a:t>
              </a:r>
              <a:endParaRPr kumimoji="1" lang="ja-JP" altLang="en-US" sz="1400" dirty="0"/>
            </a:p>
          </p:txBody>
        </p:sp>
        <p:sp>
          <p:nvSpPr>
            <p:cNvPr id="18" name="テキスト ボックス 17">
              <a:extLst>
                <a:ext uri="{FF2B5EF4-FFF2-40B4-BE49-F238E27FC236}">
                  <a16:creationId xmlns:a16="http://schemas.microsoft.com/office/drawing/2014/main" id="{23A728A3-45A8-4B63-AC29-2A37C9EFF293}"/>
                </a:ext>
              </a:extLst>
            </p:cNvPr>
            <p:cNvSpPr txBox="1"/>
            <p:nvPr/>
          </p:nvSpPr>
          <p:spPr>
            <a:xfrm>
              <a:off x="1235480" y="3027851"/>
              <a:ext cx="2124263" cy="307777"/>
            </a:xfrm>
            <a:prstGeom prst="rect">
              <a:avLst/>
            </a:prstGeom>
            <a:noFill/>
          </p:spPr>
          <p:txBody>
            <a:bodyPr wrap="square" rtlCol="0">
              <a:spAutoFit/>
            </a:bodyPr>
            <a:lstStyle/>
            <a:p>
              <a:r>
                <a:rPr kumimoji="1" lang="en-US" altLang="ja-JP" sz="1400" dirty="0">
                  <a:solidFill>
                    <a:srgbClr val="666666"/>
                  </a:solidFill>
                </a:rPr>
                <a:t>Bulge scale length</a:t>
              </a:r>
              <a:endParaRPr kumimoji="1" lang="ja-JP" altLang="en-US" sz="1400" dirty="0"/>
            </a:p>
          </p:txBody>
        </p:sp>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4BA80027-9697-450B-8B40-645D79155AF4}"/>
                    </a:ext>
                  </a:extLst>
                </p:cNvPr>
                <p:cNvSpPr txBox="1"/>
                <p:nvPr/>
              </p:nvSpPr>
              <p:spPr>
                <a:xfrm>
                  <a:off x="3258150" y="3094765"/>
                  <a:ext cx="525785" cy="2154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kumimoji="1" lang="en-US" altLang="ja-JP" sz="1400" b="0" i="1" smtClean="0">
                            <a:latin typeface="Cambria Math" panose="02040503050406030204" pitchFamily="18" charset="0"/>
                          </a:rPr>
                          <m:t>610</m:t>
                        </m:r>
                        <m:r>
                          <m:rPr>
                            <m:sty m:val="p"/>
                          </m:rPr>
                          <a:rPr kumimoji="1" lang="en-US" altLang="ja-JP" sz="1400" b="0" i="0" smtClean="0">
                            <a:latin typeface="Cambria Math" panose="02040503050406030204" pitchFamily="18" charset="0"/>
                          </a:rPr>
                          <m:t>pc</m:t>
                        </m:r>
                      </m:oMath>
                    </m:oMathPara>
                  </a14:m>
                  <a:endParaRPr kumimoji="1" lang="ja-JP" altLang="en-US" sz="1400" dirty="0"/>
                </a:p>
              </p:txBody>
            </p:sp>
          </mc:Choice>
          <mc:Fallback xmlns="">
            <p:sp>
              <p:nvSpPr>
                <p:cNvPr id="19" name="テキスト ボックス 18">
                  <a:extLst>
                    <a:ext uri="{FF2B5EF4-FFF2-40B4-BE49-F238E27FC236}">
                      <a16:creationId xmlns:a16="http://schemas.microsoft.com/office/drawing/2014/main" id="{4BA80027-9697-450B-8B40-645D79155AF4}"/>
                    </a:ext>
                  </a:extLst>
                </p:cNvPr>
                <p:cNvSpPr txBox="1">
                  <a:spLocks noRot="1" noChangeAspect="1" noMove="1" noResize="1" noEditPoints="1" noAdjustHandles="1" noChangeArrowheads="1" noChangeShapeType="1" noTextEdit="1"/>
                </p:cNvSpPr>
                <p:nvPr/>
              </p:nvSpPr>
              <p:spPr>
                <a:xfrm>
                  <a:off x="3258150" y="3094765"/>
                  <a:ext cx="525785" cy="215444"/>
                </a:xfrm>
                <a:prstGeom prst="rect">
                  <a:avLst/>
                </a:prstGeom>
                <a:blipFill>
                  <a:blip r:embed="rId6"/>
                  <a:stretch>
                    <a:fillRect l="-11628" r="-2326" b="-31429"/>
                  </a:stretch>
                </a:blipFill>
              </p:spPr>
              <p:txBody>
                <a:bodyPr/>
                <a:lstStyle/>
                <a:p>
                  <a:r>
                    <a:rPr lang="ja-JP" altLang="en-US">
                      <a:noFill/>
                    </a:rPr>
                    <a:t> </a:t>
                  </a:r>
                </a:p>
              </p:txBody>
            </p:sp>
          </mc:Fallback>
        </mc:AlternateContent>
        <p:cxnSp>
          <p:nvCxnSpPr>
            <p:cNvPr id="20" name="直線コネクタ 19">
              <a:extLst>
                <a:ext uri="{FF2B5EF4-FFF2-40B4-BE49-F238E27FC236}">
                  <a16:creationId xmlns:a16="http://schemas.microsoft.com/office/drawing/2014/main" id="{632D21CE-44A3-4AD3-B355-BA0F10410EB0}"/>
                </a:ext>
              </a:extLst>
            </p:cNvPr>
            <p:cNvCxnSpPr>
              <a:cxnSpLocks/>
            </p:cNvCxnSpPr>
            <p:nvPr/>
          </p:nvCxnSpPr>
          <p:spPr>
            <a:xfrm>
              <a:off x="1093294" y="3408334"/>
              <a:ext cx="5400720" cy="0"/>
            </a:xfrm>
            <a:prstGeom prst="line">
              <a:avLst/>
            </a:prstGeom>
          </p:spPr>
          <p:style>
            <a:lnRef idx="2">
              <a:schemeClr val="dk1"/>
            </a:lnRef>
            <a:fillRef idx="0">
              <a:schemeClr val="dk1"/>
            </a:fillRef>
            <a:effectRef idx="1">
              <a:schemeClr val="dk1"/>
            </a:effectRef>
            <a:fontRef idx="minor">
              <a:schemeClr val="tx1"/>
            </a:fontRef>
          </p:style>
        </p:cxnSp>
        <p:sp>
          <p:nvSpPr>
            <p:cNvPr id="21" name="テキスト ボックス 20">
              <a:extLst>
                <a:ext uri="{FF2B5EF4-FFF2-40B4-BE49-F238E27FC236}">
                  <a16:creationId xmlns:a16="http://schemas.microsoft.com/office/drawing/2014/main" id="{A4AD06CF-C78A-4125-9E2B-E98EE49A2498}"/>
                </a:ext>
              </a:extLst>
            </p:cNvPr>
            <p:cNvSpPr txBox="1"/>
            <p:nvPr/>
          </p:nvSpPr>
          <p:spPr>
            <a:xfrm>
              <a:off x="1102522" y="3369108"/>
              <a:ext cx="1911829" cy="307777"/>
            </a:xfrm>
            <a:prstGeom prst="rect">
              <a:avLst/>
            </a:prstGeom>
            <a:noFill/>
          </p:spPr>
          <p:txBody>
            <a:bodyPr wrap="square" rtlCol="0">
              <a:spAutoFit/>
            </a:bodyPr>
            <a:lstStyle/>
            <a:p>
              <a:r>
                <a:rPr lang="en-US" altLang="ja-JP" sz="1400" dirty="0">
                  <a:solidFill>
                    <a:srgbClr val="666666"/>
                  </a:solidFill>
                </a:rPr>
                <a:t>Torus properties</a:t>
              </a:r>
              <a:r>
                <a:rPr kumimoji="1" lang="en-US" altLang="ja-JP" sz="1400" dirty="0">
                  <a:solidFill>
                    <a:srgbClr val="666666"/>
                  </a:solidFill>
                </a:rPr>
                <a:t>:</a:t>
              </a:r>
              <a:endParaRPr kumimoji="1" lang="ja-JP" altLang="en-US" sz="1400" dirty="0"/>
            </a:p>
          </p:txBody>
        </p:sp>
        <p:sp>
          <p:nvSpPr>
            <p:cNvPr id="22" name="テキスト ボックス 21">
              <a:extLst>
                <a:ext uri="{FF2B5EF4-FFF2-40B4-BE49-F238E27FC236}">
                  <a16:creationId xmlns:a16="http://schemas.microsoft.com/office/drawing/2014/main" id="{496FD808-799A-4541-ADCD-60D24AA121B1}"/>
                </a:ext>
              </a:extLst>
            </p:cNvPr>
            <p:cNvSpPr txBox="1"/>
            <p:nvPr/>
          </p:nvSpPr>
          <p:spPr>
            <a:xfrm>
              <a:off x="1244325" y="3634706"/>
              <a:ext cx="1282977" cy="307777"/>
            </a:xfrm>
            <a:prstGeom prst="rect">
              <a:avLst/>
            </a:prstGeom>
            <a:noFill/>
          </p:spPr>
          <p:txBody>
            <a:bodyPr wrap="square" rtlCol="0">
              <a:spAutoFit/>
            </a:bodyPr>
            <a:lstStyle/>
            <a:p>
              <a:r>
                <a:rPr lang="en-US" altLang="ja-JP" sz="1400" dirty="0">
                  <a:solidFill>
                    <a:srgbClr val="666666"/>
                  </a:solidFill>
                </a:rPr>
                <a:t>Torus</a:t>
              </a:r>
              <a:r>
                <a:rPr kumimoji="1" lang="en-US" altLang="ja-JP" sz="1400" dirty="0">
                  <a:solidFill>
                    <a:srgbClr val="666666"/>
                  </a:solidFill>
                </a:rPr>
                <a:t> mass</a:t>
              </a:r>
              <a:endParaRPr kumimoji="1" lang="ja-JP" altLang="en-US" sz="1400" dirty="0"/>
            </a:p>
          </p:txBody>
        </p:sp>
        <p:sp>
          <p:nvSpPr>
            <p:cNvPr id="23" name="テキスト ボックス 22">
              <a:extLst>
                <a:ext uri="{FF2B5EF4-FFF2-40B4-BE49-F238E27FC236}">
                  <a16:creationId xmlns:a16="http://schemas.microsoft.com/office/drawing/2014/main" id="{C632A8A0-8E8D-47B6-BACD-D18BF179C31F}"/>
                </a:ext>
              </a:extLst>
            </p:cNvPr>
            <p:cNvSpPr txBox="1"/>
            <p:nvPr/>
          </p:nvSpPr>
          <p:spPr>
            <a:xfrm>
              <a:off x="1244325" y="3899740"/>
              <a:ext cx="1862482" cy="307777"/>
            </a:xfrm>
            <a:prstGeom prst="rect">
              <a:avLst/>
            </a:prstGeom>
            <a:noFill/>
          </p:spPr>
          <p:txBody>
            <a:bodyPr wrap="square" rtlCol="0">
              <a:spAutoFit/>
            </a:bodyPr>
            <a:lstStyle/>
            <a:p>
              <a:r>
                <a:rPr kumimoji="1" lang="en-US" altLang="ja-JP" sz="1400" dirty="0">
                  <a:solidFill>
                    <a:srgbClr val="666666"/>
                  </a:solidFill>
                </a:rPr>
                <a:t>Outermost </a:t>
              </a:r>
              <a:r>
                <a:rPr lang="en-US" altLang="ja-JP" sz="1400" dirty="0">
                  <a:solidFill>
                    <a:srgbClr val="666666"/>
                  </a:solidFill>
                </a:rPr>
                <a:t>radius</a:t>
              </a:r>
              <a:endParaRPr kumimoji="1" lang="ja-JP" altLang="en-US" sz="1400" dirty="0"/>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41BCA393-9276-45A1-849B-FC87C3E728AD}"/>
                    </a:ext>
                  </a:extLst>
                </p:cNvPr>
                <p:cNvSpPr txBox="1"/>
                <p:nvPr/>
              </p:nvSpPr>
              <p:spPr>
                <a:xfrm>
                  <a:off x="3272282" y="3926875"/>
                  <a:ext cx="426399" cy="2154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US" altLang="ja-JP" sz="1400" i="1" smtClean="0">
                            <a:latin typeface="Cambria Math" panose="02040503050406030204" pitchFamily="18" charset="0"/>
                          </a:rPr>
                          <m:t>5</m:t>
                        </m:r>
                        <m:r>
                          <a:rPr lang="en-US" altLang="ja-JP" sz="1400" b="0" i="1" smtClean="0">
                            <a:latin typeface="Cambria Math" panose="02040503050406030204" pitchFamily="18" charset="0"/>
                          </a:rPr>
                          <m:t>0</m:t>
                        </m:r>
                        <m:r>
                          <m:rPr>
                            <m:sty m:val="p"/>
                          </m:rPr>
                          <a:rPr kumimoji="1" lang="en-US" altLang="ja-JP" sz="1400" b="0" i="0" smtClean="0">
                            <a:latin typeface="Cambria Math" panose="02040503050406030204" pitchFamily="18" charset="0"/>
                          </a:rPr>
                          <m:t>pc</m:t>
                        </m:r>
                      </m:oMath>
                    </m:oMathPara>
                  </a14:m>
                  <a:endParaRPr kumimoji="1" lang="ja-JP" altLang="en-US" sz="1400" dirty="0"/>
                </a:p>
              </p:txBody>
            </p:sp>
          </mc:Choice>
          <mc:Fallback xmlns="">
            <p:sp>
              <p:nvSpPr>
                <p:cNvPr id="24" name="テキスト ボックス 23">
                  <a:extLst>
                    <a:ext uri="{FF2B5EF4-FFF2-40B4-BE49-F238E27FC236}">
                      <a16:creationId xmlns:a16="http://schemas.microsoft.com/office/drawing/2014/main" id="{41BCA393-9276-45A1-849B-FC87C3E728AD}"/>
                    </a:ext>
                  </a:extLst>
                </p:cNvPr>
                <p:cNvSpPr txBox="1">
                  <a:spLocks noRot="1" noChangeAspect="1" noMove="1" noResize="1" noEditPoints="1" noAdjustHandles="1" noChangeArrowheads="1" noChangeShapeType="1" noTextEdit="1"/>
                </p:cNvSpPr>
                <p:nvPr/>
              </p:nvSpPr>
              <p:spPr>
                <a:xfrm>
                  <a:off x="3272282" y="3926875"/>
                  <a:ext cx="426399" cy="215444"/>
                </a:xfrm>
                <a:prstGeom prst="rect">
                  <a:avLst/>
                </a:prstGeom>
                <a:blipFill>
                  <a:blip r:embed="rId7"/>
                  <a:stretch>
                    <a:fillRect l="-14286" r="-2857" b="-28571"/>
                  </a:stretch>
                </a:blipFill>
              </p:spPr>
              <p:txBody>
                <a:bodyPr/>
                <a:lstStyle/>
                <a:p>
                  <a:r>
                    <a:rPr lang="ja-JP" altLang="en-US">
                      <a:noFill/>
                    </a:rPr>
                    <a:t> </a:t>
                  </a:r>
                </a:p>
              </p:txBody>
            </p:sp>
          </mc:Fallback>
        </mc:AlternateContent>
        <p:sp>
          <p:nvSpPr>
            <p:cNvPr id="25" name="テキスト ボックス 24">
              <a:extLst>
                <a:ext uri="{FF2B5EF4-FFF2-40B4-BE49-F238E27FC236}">
                  <a16:creationId xmlns:a16="http://schemas.microsoft.com/office/drawing/2014/main" id="{56E0ADCF-09E8-4964-8E35-65703A7B2B6B}"/>
                </a:ext>
              </a:extLst>
            </p:cNvPr>
            <p:cNvSpPr txBox="1"/>
            <p:nvPr/>
          </p:nvSpPr>
          <p:spPr>
            <a:xfrm>
              <a:off x="1244325" y="4155675"/>
              <a:ext cx="1862482" cy="307777"/>
            </a:xfrm>
            <a:prstGeom prst="rect">
              <a:avLst/>
            </a:prstGeom>
            <a:noFill/>
          </p:spPr>
          <p:txBody>
            <a:bodyPr wrap="square" rtlCol="0">
              <a:spAutoFit/>
            </a:bodyPr>
            <a:lstStyle/>
            <a:p>
              <a:r>
                <a:rPr lang="en-US" altLang="ja-JP" sz="1400" dirty="0">
                  <a:solidFill>
                    <a:srgbClr val="666666"/>
                  </a:solidFill>
                </a:rPr>
                <a:t>Scale</a:t>
              </a:r>
              <a:r>
                <a:rPr kumimoji="1" lang="en-US" altLang="ja-JP" sz="1400" dirty="0">
                  <a:solidFill>
                    <a:srgbClr val="666666"/>
                  </a:solidFill>
                </a:rPr>
                <a:t> </a:t>
              </a:r>
              <a:r>
                <a:rPr lang="en-US" altLang="ja-JP" sz="1400" dirty="0">
                  <a:solidFill>
                    <a:srgbClr val="666666"/>
                  </a:solidFill>
                </a:rPr>
                <a:t>radius</a:t>
              </a:r>
              <a:endParaRPr kumimoji="1" lang="ja-JP" altLang="en-US" sz="1400" dirty="0"/>
            </a:p>
          </p:txBody>
        </p:sp>
        <mc:AlternateContent xmlns:mc="http://schemas.openxmlformats.org/markup-compatibility/2006" xmlns:a14="http://schemas.microsoft.com/office/drawing/2010/main">
          <mc:Choice Requires="a14">
            <p:sp>
              <p:nvSpPr>
                <p:cNvPr id="26" name="テキスト ボックス 25">
                  <a:extLst>
                    <a:ext uri="{FF2B5EF4-FFF2-40B4-BE49-F238E27FC236}">
                      <a16:creationId xmlns:a16="http://schemas.microsoft.com/office/drawing/2014/main" id="{C31BE6CB-B3B1-49B9-84D2-D5DA900A5EC1}"/>
                    </a:ext>
                  </a:extLst>
                </p:cNvPr>
                <p:cNvSpPr txBox="1"/>
                <p:nvPr/>
              </p:nvSpPr>
              <p:spPr>
                <a:xfrm>
                  <a:off x="3274911" y="4190671"/>
                  <a:ext cx="327013" cy="2154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US" altLang="ja-JP" sz="1400" i="1">
                            <a:latin typeface="Cambria Math" panose="02040503050406030204" pitchFamily="18" charset="0"/>
                          </a:rPr>
                          <m:t>9</m:t>
                        </m:r>
                        <m:r>
                          <m:rPr>
                            <m:sty m:val="p"/>
                          </m:rPr>
                          <a:rPr kumimoji="1" lang="en-US" altLang="ja-JP" sz="1400" b="0" i="0" smtClean="0">
                            <a:latin typeface="Cambria Math" panose="02040503050406030204" pitchFamily="18" charset="0"/>
                          </a:rPr>
                          <m:t>pc</m:t>
                        </m:r>
                      </m:oMath>
                    </m:oMathPara>
                  </a14:m>
                  <a:endParaRPr kumimoji="1" lang="ja-JP" altLang="en-US" sz="1400" dirty="0"/>
                </a:p>
              </p:txBody>
            </p:sp>
          </mc:Choice>
          <mc:Fallback xmlns="">
            <p:sp>
              <p:nvSpPr>
                <p:cNvPr id="26" name="テキスト ボックス 25">
                  <a:extLst>
                    <a:ext uri="{FF2B5EF4-FFF2-40B4-BE49-F238E27FC236}">
                      <a16:creationId xmlns:a16="http://schemas.microsoft.com/office/drawing/2014/main" id="{C31BE6CB-B3B1-49B9-84D2-D5DA900A5EC1}"/>
                    </a:ext>
                  </a:extLst>
                </p:cNvPr>
                <p:cNvSpPr txBox="1">
                  <a:spLocks noRot="1" noChangeAspect="1" noMove="1" noResize="1" noEditPoints="1" noAdjustHandles="1" noChangeArrowheads="1" noChangeShapeType="1" noTextEdit="1"/>
                </p:cNvSpPr>
                <p:nvPr/>
              </p:nvSpPr>
              <p:spPr>
                <a:xfrm>
                  <a:off x="3274911" y="4190671"/>
                  <a:ext cx="327013" cy="215444"/>
                </a:xfrm>
                <a:prstGeom prst="rect">
                  <a:avLst/>
                </a:prstGeom>
                <a:blipFill>
                  <a:blip r:embed="rId8"/>
                  <a:stretch>
                    <a:fillRect l="-18519" r="-1852" b="-28571"/>
                  </a:stretch>
                </a:blipFill>
              </p:spPr>
              <p:txBody>
                <a:bodyPr/>
                <a:lstStyle/>
                <a:p>
                  <a:r>
                    <a:rPr lang="ja-JP" altLang="en-US">
                      <a:noFill/>
                    </a:rPr>
                    <a:t> </a:t>
                  </a:r>
                </a:p>
              </p:txBody>
            </p:sp>
          </mc:Fallback>
        </mc:AlternateContent>
        <p:sp>
          <p:nvSpPr>
            <p:cNvPr id="44" name="テキスト ボックス 43">
              <a:extLst>
                <a:ext uri="{FF2B5EF4-FFF2-40B4-BE49-F238E27FC236}">
                  <a16:creationId xmlns:a16="http://schemas.microsoft.com/office/drawing/2014/main" id="{87516747-7F1F-4ADB-94E4-81A43BA18E63}"/>
                </a:ext>
              </a:extLst>
            </p:cNvPr>
            <p:cNvSpPr txBox="1"/>
            <p:nvPr/>
          </p:nvSpPr>
          <p:spPr>
            <a:xfrm>
              <a:off x="4885236" y="3985830"/>
              <a:ext cx="2006775" cy="307777"/>
            </a:xfrm>
            <a:prstGeom prst="rect">
              <a:avLst/>
            </a:prstGeom>
            <a:noFill/>
          </p:spPr>
          <p:txBody>
            <a:bodyPr wrap="square" rtlCol="0">
              <a:spAutoFit/>
            </a:bodyPr>
            <a:lstStyle/>
            <a:p>
              <a:r>
                <a:rPr kumimoji="1" lang="en-US" altLang="ja-JP" sz="1400" dirty="0">
                  <a:solidFill>
                    <a:srgbClr val="666666"/>
                  </a:solidFill>
                </a:rPr>
                <a:t>(Hönig </a:t>
              </a:r>
              <a:r>
                <a:rPr lang="en-US" altLang="ja-JP" sz="1400" dirty="0">
                  <a:solidFill>
                    <a:srgbClr val="666666"/>
                  </a:solidFill>
                </a:rPr>
                <a:t>et al.</a:t>
              </a:r>
              <a:r>
                <a:rPr kumimoji="1" lang="en-US" altLang="ja-JP" sz="1400" dirty="0">
                  <a:solidFill>
                    <a:srgbClr val="666666"/>
                  </a:solidFill>
                </a:rPr>
                <a:t> 2006)</a:t>
              </a:r>
              <a:endParaRPr kumimoji="1" lang="ja-JP" altLang="en-US" sz="1400" dirty="0"/>
            </a:p>
          </p:txBody>
        </p:sp>
        <p:sp>
          <p:nvSpPr>
            <p:cNvPr id="45" name="テキスト ボックス 44">
              <a:extLst>
                <a:ext uri="{FF2B5EF4-FFF2-40B4-BE49-F238E27FC236}">
                  <a16:creationId xmlns:a16="http://schemas.microsoft.com/office/drawing/2014/main" id="{E4C41B30-30DE-46C2-9D3C-E07D46F91971}"/>
                </a:ext>
              </a:extLst>
            </p:cNvPr>
            <p:cNvSpPr txBox="1"/>
            <p:nvPr/>
          </p:nvSpPr>
          <p:spPr>
            <a:xfrm>
              <a:off x="4820385" y="2492213"/>
              <a:ext cx="2082778" cy="307777"/>
            </a:xfrm>
            <a:prstGeom prst="rect">
              <a:avLst/>
            </a:prstGeom>
            <a:noFill/>
          </p:spPr>
          <p:txBody>
            <a:bodyPr wrap="square" rtlCol="0">
              <a:spAutoFit/>
            </a:bodyPr>
            <a:lstStyle/>
            <a:p>
              <a:r>
                <a:rPr kumimoji="1" lang="en-US" altLang="ja-JP" sz="1400" dirty="0">
                  <a:solidFill>
                    <a:srgbClr val="666666"/>
                  </a:solidFill>
                </a:rPr>
                <a:t>(Bender</a:t>
              </a:r>
              <a:r>
                <a:rPr lang="en-US" altLang="ja-JP" sz="1400" dirty="0">
                  <a:solidFill>
                    <a:srgbClr val="666666"/>
                  </a:solidFill>
                </a:rPr>
                <a:t> et al.</a:t>
              </a:r>
              <a:r>
                <a:rPr kumimoji="1" lang="en-US" altLang="ja-JP" sz="1400" dirty="0">
                  <a:solidFill>
                    <a:srgbClr val="666666"/>
                  </a:solidFill>
                </a:rPr>
                <a:t> 2005)</a:t>
              </a:r>
              <a:endParaRPr kumimoji="1" lang="ja-JP" altLang="en-US" sz="1400" dirty="0"/>
            </a:p>
          </p:txBody>
        </p:sp>
        <p:sp>
          <p:nvSpPr>
            <p:cNvPr id="46" name="テキスト ボックス 45">
              <a:extLst>
                <a:ext uri="{FF2B5EF4-FFF2-40B4-BE49-F238E27FC236}">
                  <a16:creationId xmlns:a16="http://schemas.microsoft.com/office/drawing/2014/main" id="{61D2DD81-45A1-4D8C-BD96-2E569FFAE5A6}"/>
                </a:ext>
              </a:extLst>
            </p:cNvPr>
            <p:cNvSpPr txBox="1"/>
            <p:nvPr/>
          </p:nvSpPr>
          <p:spPr>
            <a:xfrm>
              <a:off x="4887823" y="3017826"/>
              <a:ext cx="2000808" cy="307777"/>
            </a:xfrm>
            <a:prstGeom prst="rect">
              <a:avLst/>
            </a:prstGeom>
            <a:noFill/>
          </p:spPr>
          <p:txBody>
            <a:bodyPr wrap="square" rtlCol="0">
              <a:spAutoFit/>
            </a:bodyPr>
            <a:lstStyle/>
            <a:p>
              <a:r>
                <a:rPr kumimoji="1" lang="en-US" altLang="ja-JP" sz="1400" dirty="0" err="1">
                  <a:solidFill>
                    <a:srgbClr val="666666"/>
                  </a:solidFill>
                </a:rPr>
                <a:t>Hernquist</a:t>
              </a:r>
              <a:r>
                <a:rPr kumimoji="1" lang="en-US" altLang="ja-JP" sz="1400" dirty="0">
                  <a:solidFill>
                    <a:srgbClr val="666666"/>
                  </a:solidFill>
                </a:rPr>
                <a:t> potential</a:t>
              </a:r>
              <a:endParaRPr kumimoji="1" lang="ja-JP" altLang="en-US" sz="1400" dirty="0"/>
            </a:p>
          </p:txBody>
        </p:sp>
        <mc:AlternateContent xmlns:mc="http://schemas.openxmlformats.org/markup-compatibility/2006" xmlns:a14="http://schemas.microsoft.com/office/drawing/2010/main">
          <mc:Choice Requires="a14">
            <p:sp>
              <p:nvSpPr>
                <p:cNvPr id="108" name="テキスト ボックス 107">
                  <a:extLst>
                    <a:ext uri="{FF2B5EF4-FFF2-40B4-BE49-F238E27FC236}">
                      <a16:creationId xmlns:a16="http://schemas.microsoft.com/office/drawing/2014/main" id="{D6E55A1C-73E7-4335-9AFA-3BC8A1BF12A8}"/>
                    </a:ext>
                  </a:extLst>
                </p:cNvPr>
                <p:cNvSpPr txBox="1"/>
                <p:nvPr/>
              </p:nvSpPr>
              <p:spPr>
                <a:xfrm>
                  <a:off x="3158469" y="4713261"/>
                  <a:ext cx="1561785" cy="316562"/>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altLang="ja-JP" sz="1400" i="1" smtClean="0">
                            <a:latin typeface="Cambria Math" panose="02040503050406030204" pitchFamily="18" charset="0"/>
                          </a:rPr>
                          <m:t>4</m:t>
                        </m:r>
                        <m:r>
                          <a:rPr kumimoji="1" lang="en-US" altLang="ja-JP" sz="1400" b="0" i="1" smtClean="0">
                            <a:latin typeface="Cambria Math" panose="02040503050406030204" pitchFamily="18" charset="0"/>
                            <a:ea typeface="Cambria Math" panose="02040503050406030204" pitchFamily="18" charset="0"/>
                          </a:rPr>
                          <m:t>×</m:t>
                        </m:r>
                        <m:sSup>
                          <m:sSupPr>
                            <m:ctrlPr>
                              <a:rPr kumimoji="1" lang="en-US" altLang="ja-JP" sz="1400" b="0" i="1" smtClean="0">
                                <a:latin typeface="Cambria Math" panose="02040503050406030204" pitchFamily="18" charset="0"/>
                                <a:ea typeface="Cambria Math" panose="02040503050406030204" pitchFamily="18" charset="0"/>
                              </a:rPr>
                            </m:ctrlPr>
                          </m:sSupPr>
                          <m:e>
                            <m:r>
                              <a:rPr kumimoji="1" lang="en-US" altLang="ja-JP" sz="1400" b="0" i="1" smtClean="0">
                                <a:latin typeface="Cambria Math" panose="02040503050406030204" pitchFamily="18" charset="0"/>
                                <a:ea typeface="Cambria Math" panose="02040503050406030204" pitchFamily="18" charset="0"/>
                              </a:rPr>
                              <m:t>10</m:t>
                            </m:r>
                          </m:e>
                          <m:sup>
                            <m:r>
                              <a:rPr kumimoji="1" lang="en-US" altLang="ja-JP" sz="1400" b="0" i="1" smtClean="0">
                                <a:latin typeface="Cambria Math" panose="02040503050406030204" pitchFamily="18" charset="0"/>
                                <a:ea typeface="Cambria Math" panose="02040503050406030204" pitchFamily="18" charset="0"/>
                              </a:rPr>
                              <m:t>6</m:t>
                            </m:r>
                          </m:sup>
                        </m:sSup>
                        <m:sSub>
                          <m:sSubPr>
                            <m:ctrlPr>
                              <a:rPr lang="en-US" altLang="ja-JP" sz="1400" i="1">
                                <a:latin typeface="Cambria Math" panose="02040503050406030204" pitchFamily="18" charset="0"/>
                                <a:ea typeface="Cambria Math" panose="02040503050406030204" pitchFamily="18" charset="0"/>
                              </a:rPr>
                            </m:ctrlPr>
                          </m:sSubPr>
                          <m:e>
                            <m:r>
                              <m:rPr>
                                <m:sty m:val="p"/>
                              </m:rPr>
                              <a:rPr lang="en-US" altLang="ja-JP" sz="1400">
                                <a:latin typeface="Cambria Math" panose="02040503050406030204" pitchFamily="18" charset="0"/>
                                <a:ea typeface="Cambria Math" panose="02040503050406030204" pitchFamily="18" charset="0"/>
                              </a:rPr>
                              <m:t>M</m:t>
                            </m:r>
                          </m:e>
                          <m:sub>
                            <m:r>
                              <a:rPr lang="en-US" altLang="ja-JP" sz="1400">
                                <a:latin typeface="Cambria Math" panose="02040503050406030204" pitchFamily="18" charset="0"/>
                                <a:ea typeface="Cambria Math" panose="02040503050406030204" pitchFamily="18" charset="0"/>
                              </a:rPr>
                              <m:t>⨀</m:t>
                            </m:r>
                          </m:sub>
                        </m:sSub>
                      </m:oMath>
                    </m:oMathPara>
                  </a14:m>
                  <a:endParaRPr lang="ja-JP" altLang="en-US" sz="1400" dirty="0"/>
                </a:p>
              </p:txBody>
            </p:sp>
          </mc:Choice>
          <mc:Fallback xmlns="">
            <p:sp>
              <p:nvSpPr>
                <p:cNvPr id="108" name="テキスト ボックス 107">
                  <a:extLst>
                    <a:ext uri="{FF2B5EF4-FFF2-40B4-BE49-F238E27FC236}">
                      <a16:creationId xmlns:a16="http://schemas.microsoft.com/office/drawing/2014/main" id="{D6E55A1C-73E7-4335-9AFA-3BC8A1BF12A8}"/>
                    </a:ext>
                  </a:extLst>
                </p:cNvPr>
                <p:cNvSpPr txBox="1">
                  <a:spLocks noRot="1" noChangeAspect="1" noMove="1" noResize="1" noEditPoints="1" noAdjustHandles="1" noChangeArrowheads="1" noChangeShapeType="1" noTextEdit="1"/>
                </p:cNvSpPr>
                <p:nvPr/>
              </p:nvSpPr>
              <p:spPr>
                <a:xfrm>
                  <a:off x="3158469" y="4713261"/>
                  <a:ext cx="1561785" cy="316562"/>
                </a:xfrm>
                <a:prstGeom prst="rect">
                  <a:avLst/>
                </a:prstGeom>
                <a:blipFill>
                  <a:blip r:embed="rId9"/>
                  <a:stretch>
                    <a:fillRect b="-1961"/>
                  </a:stretch>
                </a:blipFill>
              </p:spPr>
              <p:txBody>
                <a:bodyPr/>
                <a:lstStyle/>
                <a:p>
                  <a:r>
                    <a:rPr lang="ja-JP" altLang="en-US">
                      <a:noFill/>
                    </a:rPr>
                    <a:t> </a:t>
                  </a:r>
                </a:p>
              </p:txBody>
            </p:sp>
          </mc:Fallback>
        </mc:AlternateContent>
        <p:cxnSp>
          <p:nvCxnSpPr>
            <p:cNvPr id="109" name="直線コネクタ 108">
              <a:extLst>
                <a:ext uri="{FF2B5EF4-FFF2-40B4-BE49-F238E27FC236}">
                  <a16:creationId xmlns:a16="http://schemas.microsoft.com/office/drawing/2014/main" id="{ABB61090-178A-4300-8DBA-5E727128DF01}"/>
                </a:ext>
              </a:extLst>
            </p:cNvPr>
            <p:cNvCxnSpPr>
              <a:cxnSpLocks/>
            </p:cNvCxnSpPr>
            <p:nvPr/>
          </p:nvCxnSpPr>
          <p:spPr>
            <a:xfrm>
              <a:off x="1093294" y="4519727"/>
              <a:ext cx="5400720" cy="0"/>
            </a:xfrm>
            <a:prstGeom prst="line">
              <a:avLst/>
            </a:prstGeom>
          </p:spPr>
          <p:style>
            <a:lnRef idx="2">
              <a:schemeClr val="dk1"/>
            </a:lnRef>
            <a:fillRef idx="0">
              <a:schemeClr val="dk1"/>
            </a:fillRef>
            <a:effectRef idx="1">
              <a:schemeClr val="dk1"/>
            </a:effectRef>
            <a:fontRef idx="minor">
              <a:schemeClr val="tx1"/>
            </a:fontRef>
          </p:style>
        </p:cxnSp>
        <p:sp>
          <p:nvSpPr>
            <p:cNvPr id="110" name="テキスト ボックス 109">
              <a:extLst>
                <a:ext uri="{FF2B5EF4-FFF2-40B4-BE49-F238E27FC236}">
                  <a16:creationId xmlns:a16="http://schemas.microsoft.com/office/drawing/2014/main" id="{1E4827AF-D02D-4942-8CF2-3F6055748047}"/>
                </a:ext>
              </a:extLst>
            </p:cNvPr>
            <p:cNvSpPr txBox="1"/>
            <p:nvPr/>
          </p:nvSpPr>
          <p:spPr>
            <a:xfrm>
              <a:off x="1102521" y="4458900"/>
              <a:ext cx="1911829" cy="307777"/>
            </a:xfrm>
            <a:prstGeom prst="rect">
              <a:avLst/>
            </a:prstGeom>
            <a:noFill/>
          </p:spPr>
          <p:txBody>
            <a:bodyPr wrap="square" rtlCol="0">
              <a:spAutoFit/>
            </a:bodyPr>
            <a:lstStyle/>
            <a:p>
              <a:r>
                <a:rPr lang="en-US" altLang="ja-JP" sz="1400" dirty="0">
                  <a:solidFill>
                    <a:srgbClr val="666666"/>
                  </a:solidFill>
                </a:rPr>
                <a:t>Bulge properties</a:t>
              </a:r>
              <a:r>
                <a:rPr kumimoji="1" lang="en-US" altLang="ja-JP" sz="1400" dirty="0">
                  <a:solidFill>
                    <a:srgbClr val="666666"/>
                  </a:solidFill>
                </a:rPr>
                <a:t>:</a:t>
              </a:r>
              <a:endParaRPr kumimoji="1" lang="ja-JP" altLang="en-US" sz="1400" dirty="0"/>
            </a:p>
          </p:txBody>
        </p:sp>
        <p:sp>
          <p:nvSpPr>
            <p:cNvPr id="111" name="テキスト ボックス 110">
              <a:extLst>
                <a:ext uri="{FF2B5EF4-FFF2-40B4-BE49-F238E27FC236}">
                  <a16:creationId xmlns:a16="http://schemas.microsoft.com/office/drawing/2014/main" id="{AC491D18-EA68-4545-9791-0FC091B892FE}"/>
                </a:ext>
              </a:extLst>
            </p:cNvPr>
            <p:cNvSpPr txBox="1"/>
            <p:nvPr/>
          </p:nvSpPr>
          <p:spPr>
            <a:xfrm>
              <a:off x="1235480" y="4716770"/>
              <a:ext cx="1609914" cy="307777"/>
            </a:xfrm>
            <a:prstGeom prst="rect">
              <a:avLst/>
            </a:prstGeom>
            <a:noFill/>
          </p:spPr>
          <p:txBody>
            <a:bodyPr wrap="square">
              <a:spAutoFit/>
            </a:bodyPr>
            <a:lstStyle/>
            <a:p>
              <a:r>
                <a:rPr kumimoji="1" lang="en-US" altLang="ja-JP" sz="1400" dirty="0">
                  <a:solidFill>
                    <a:srgbClr val="666666"/>
                  </a:solidFill>
                </a:rPr>
                <a:t>Bulge gas mass</a:t>
              </a:r>
              <a:endParaRPr kumimoji="1" lang="ja-JP" altLang="en-US" sz="1400" dirty="0"/>
            </a:p>
          </p:txBody>
        </p:sp>
        <p:sp>
          <p:nvSpPr>
            <p:cNvPr id="112" name="テキスト ボックス 111">
              <a:extLst>
                <a:ext uri="{FF2B5EF4-FFF2-40B4-BE49-F238E27FC236}">
                  <a16:creationId xmlns:a16="http://schemas.microsoft.com/office/drawing/2014/main" id="{A9EE2DE4-34E8-4069-9913-286E6D24375F}"/>
                </a:ext>
              </a:extLst>
            </p:cNvPr>
            <p:cNvSpPr txBox="1"/>
            <p:nvPr/>
          </p:nvSpPr>
          <p:spPr>
            <a:xfrm>
              <a:off x="1249031" y="4987228"/>
              <a:ext cx="1609914" cy="307777"/>
            </a:xfrm>
            <a:prstGeom prst="rect">
              <a:avLst/>
            </a:prstGeom>
            <a:noFill/>
          </p:spPr>
          <p:txBody>
            <a:bodyPr wrap="square">
              <a:spAutoFit/>
            </a:bodyPr>
            <a:lstStyle/>
            <a:p>
              <a:r>
                <a:rPr kumimoji="1" lang="en-US" altLang="ja-JP" sz="1400" dirty="0">
                  <a:solidFill>
                    <a:srgbClr val="666666"/>
                  </a:solidFill>
                </a:rPr>
                <a:t>Temperature</a:t>
              </a:r>
              <a:endParaRPr kumimoji="1" lang="ja-JP" altLang="en-US" sz="1400" dirty="0"/>
            </a:p>
          </p:txBody>
        </p:sp>
        <mc:AlternateContent xmlns:mc="http://schemas.openxmlformats.org/markup-compatibility/2006" xmlns:a14="http://schemas.microsoft.com/office/drawing/2010/main">
          <mc:Choice Requires="a14">
            <p:sp>
              <p:nvSpPr>
                <p:cNvPr id="113" name="テキスト ボックス 112">
                  <a:extLst>
                    <a:ext uri="{FF2B5EF4-FFF2-40B4-BE49-F238E27FC236}">
                      <a16:creationId xmlns:a16="http://schemas.microsoft.com/office/drawing/2014/main" id="{01D10236-EA19-45F6-93DC-AE3DD6EF9260}"/>
                    </a:ext>
                  </a:extLst>
                </p:cNvPr>
                <p:cNvSpPr txBox="1"/>
                <p:nvPr/>
              </p:nvSpPr>
              <p:spPr>
                <a:xfrm>
                  <a:off x="3198013" y="4994730"/>
                  <a:ext cx="443455"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140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7</m:t>
                            </m:r>
                          </m:sup>
                        </m:sSup>
                        <m:r>
                          <m:rPr>
                            <m:sty m:val="p"/>
                          </m:rPr>
                          <a:rPr kumimoji="1" lang="en-US" altLang="ja-JP" sz="1400" b="0" i="0" smtClean="0">
                            <a:latin typeface="Cambria Math" panose="02040503050406030204" pitchFamily="18" charset="0"/>
                          </a:rPr>
                          <m:t>K</m:t>
                        </m:r>
                      </m:oMath>
                    </m:oMathPara>
                  </a14:m>
                  <a:endParaRPr kumimoji="1" lang="ja-JP" altLang="en-US" sz="1400" dirty="0"/>
                </a:p>
              </p:txBody>
            </p:sp>
          </mc:Choice>
          <mc:Fallback xmlns="">
            <p:sp>
              <p:nvSpPr>
                <p:cNvPr id="113" name="テキスト ボックス 112">
                  <a:extLst>
                    <a:ext uri="{FF2B5EF4-FFF2-40B4-BE49-F238E27FC236}">
                      <a16:creationId xmlns:a16="http://schemas.microsoft.com/office/drawing/2014/main" id="{01D10236-EA19-45F6-93DC-AE3DD6EF9260}"/>
                    </a:ext>
                  </a:extLst>
                </p:cNvPr>
                <p:cNvSpPr txBox="1">
                  <a:spLocks noRot="1" noChangeAspect="1" noMove="1" noResize="1" noEditPoints="1" noAdjustHandles="1" noChangeArrowheads="1" noChangeShapeType="1" noTextEdit="1"/>
                </p:cNvSpPr>
                <p:nvPr/>
              </p:nvSpPr>
              <p:spPr>
                <a:xfrm>
                  <a:off x="3198013" y="4994730"/>
                  <a:ext cx="443455" cy="215444"/>
                </a:xfrm>
                <a:prstGeom prst="rect">
                  <a:avLst/>
                </a:prstGeom>
                <a:blipFill>
                  <a:blip r:embed="rId10"/>
                  <a:stretch>
                    <a:fillRect l="-8219" r="-6849" b="-11429"/>
                  </a:stretch>
                </a:blipFill>
              </p:spPr>
              <p:txBody>
                <a:bodyPr/>
                <a:lstStyle/>
                <a:p>
                  <a:r>
                    <a:rPr lang="ja-JP" altLang="en-US">
                      <a:noFill/>
                    </a:rPr>
                    <a:t> </a:t>
                  </a:r>
                </a:p>
              </p:txBody>
            </p:sp>
          </mc:Fallback>
        </mc:AlternateContent>
        <p:cxnSp>
          <p:nvCxnSpPr>
            <p:cNvPr id="114" name="直線コネクタ 113">
              <a:extLst>
                <a:ext uri="{FF2B5EF4-FFF2-40B4-BE49-F238E27FC236}">
                  <a16:creationId xmlns:a16="http://schemas.microsoft.com/office/drawing/2014/main" id="{3660516A-C049-469F-9E02-AA4DBCB22417}"/>
                </a:ext>
              </a:extLst>
            </p:cNvPr>
            <p:cNvCxnSpPr>
              <a:cxnSpLocks/>
            </p:cNvCxnSpPr>
            <p:nvPr/>
          </p:nvCxnSpPr>
          <p:spPr>
            <a:xfrm>
              <a:off x="1093294" y="5387454"/>
              <a:ext cx="5400720" cy="0"/>
            </a:xfrm>
            <a:prstGeom prst="line">
              <a:avLst/>
            </a:prstGeom>
          </p:spPr>
          <p:style>
            <a:lnRef idx="2">
              <a:schemeClr val="dk1"/>
            </a:lnRef>
            <a:fillRef idx="0">
              <a:schemeClr val="dk1"/>
            </a:fillRef>
            <a:effectRef idx="1">
              <a:schemeClr val="dk1"/>
            </a:effectRef>
            <a:fontRef idx="minor">
              <a:schemeClr val="tx1"/>
            </a:fontRef>
          </p:style>
        </p:cxnSp>
        <p:grpSp>
          <p:nvGrpSpPr>
            <p:cNvPr id="139" name="グループ化 138">
              <a:extLst>
                <a:ext uri="{FF2B5EF4-FFF2-40B4-BE49-F238E27FC236}">
                  <a16:creationId xmlns:a16="http://schemas.microsoft.com/office/drawing/2014/main" id="{8CFAA95E-E898-4384-9191-4DBC94C3E199}"/>
                </a:ext>
              </a:extLst>
            </p:cNvPr>
            <p:cNvGrpSpPr/>
            <p:nvPr/>
          </p:nvGrpSpPr>
          <p:grpSpPr>
            <a:xfrm>
              <a:off x="7031633" y="2143362"/>
              <a:ext cx="3997450" cy="1725763"/>
              <a:chOff x="7031633" y="2143362"/>
              <a:chExt cx="3997450" cy="1725763"/>
            </a:xfrm>
          </p:grpSpPr>
          <p:cxnSp>
            <p:nvCxnSpPr>
              <p:cNvPr id="126" name="直線コネクタ 125">
                <a:extLst>
                  <a:ext uri="{FF2B5EF4-FFF2-40B4-BE49-F238E27FC236}">
                    <a16:creationId xmlns:a16="http://schemas.microsoft.com/office/drawing/2014/main" id="{27540AB5-3C78-47E5-BC4F-2EE697FA7434}"/>
                  </a:ext>
                </a:extLst>
              </p:cNvPr>
              <p:cNvCxnSpPr>
                <a:cxnSpLocks/>
              </p:cNvCxnSpPr>
              <p:nvPr/>
            </p:nvCxnSpPr>
            <p:spPr>
              <a:xfrm>
                <a:off x="7031633" y="2210434"/>
                <a:ext cx="3941167" cy="0"/>
              </a:xfrm>
              <a:prstGeom prst="line">
                <a:avLst/>
              </a:prstGeom>
            </p:spPr>
            <p:style>
              <a:lnRef idx="2">
                <a:schemeClr val="dk1"/>
              </a:lnRef>
              <a:fillRef idx="0">
                <a:schemeClr val="dk1"/>
              </a:fillRef>
              <a:effectRef idx="1">
                <a:schemeClr val="dk1"/>
              </a:effectRef>
              <a:fontRef idx="minor">
                <a:schemeClr val="tx1"/>
              </a:fontRef>
            </p:style>
          </p:cxnSp>
          <p:sp>
            <p:nvSpPr>
              <p:cNvPr id="127" name="テキスト ボックス 126">
                <a:extLst>
                  <a:ext uri="{FF2B5EF4-FFF2-40B4-BE49-F238E27FC236}">
                    <a16:creationId xmlns:a16="http://schemas.microsoft.com/office/drawing/2014/main" id="{7408052F-94FB-4169-BBEA-0430359D4423}"/>
                  </a:ext>
                </a:extLst>
              </p:cNvPr>
              <p:cNvSpPr txBox="1"/>
              <p:nvPr/>
            </p:nvSpPr>
            <p:spPr>
              <a:xfrm>
                <a:off x="7108318" y="2143362"/>
                <a:ext cx="2143641" cy="307777"/>
              </a:xfrm>
              <a:prstGeom prst="rect">
                <a:avLst/>
              </a:prstGeom>
              <a:noFill/>
            </p:spPr>
            <p:txBody>
              <a:bodyPr wrap="square" rtlCol="0">
                <a:spAutoFit/>
              </a:bodyPr>
              <a:lstStyle/>
              <a:p>
                <a:r>
                  <a:rPr lang="en-US" altLang="ja-JP" sz="1400" dirty="0">
                    <a:solidFill>
                      <a:srgbClr val="666666"/>
                    </a:solidFill>
                  </a:rPr>
                  <a:t>Satellite properties</a:t>
                </a:r>
                <a:r>
                  <a:rPr kumimoji="1" lang="en-US" altLang="ja-JP" sz="1400" dirty="0">
                    <a:solidFill>
                      <a:srgbClr val="666666"/>
                    </a:solidFill>
                  </a:rPr>
                  <a:t>:</a:t>
                </a:r>
                <a:endParaRPr kumimoji="1" lang="ja-JP" altLang="en-US" sz="1400" dirty="0"/>
              </a:p>
            </p:txBody>
          </p:sp>
          <p:sp>
            <p:nvSpPr>
              <p:cNvPr id="128" name="テキスト ボックス 127">
                <a:extLst>
                  <a:ext uri="{FF2B5EF4-FFF2-40B4-BE49-F238E27FC236}">
                    <a16:creationId xmlns:a16="http://schemas.microsoft.com/office/drawing/2014/main" id="{3996BA5C-4ABF-4CD5-A749-DCCBCE310C76}"/>
                  </a:ext>
                </a:extLst>
              </p:cNvPr>
              <p:cNvSpPr txBox="1"/>
              <p:nvPr/>
            </p:nvSpPr>
            <p:spPr>
              <a:xfrm>
                <a:off x="7115968" y="2408141"/>
                <a:ext cx="1609914" cy="307777"/>
              </a:xfrm>
              <a:prstGeom prst="rect">
                <a:avLst/>
              </a:prstGeom>
              <a:noFill/>
            </p:spPr>
            <p:txBody>
              <a:bodyPr wrap="square">
                <a:spAutoFit/>
              </a:bodyPr>
              <a:lstStyle/>
              <a:p>
                <a:r>
                  <a:rPr kumimoji="1" lang="en-US" altLang="ja-JP" sz="1400" dirty="0">
                    <a:solidFill>
                      <a:srgbClr val="666666"/>
                    </a:solidFill>
                  </a:rPr>
                  <a:t> Satellite mass</a:t>
                </a:r>
                <a:endParaRPr kumimoji="1" lang="ja-JP" altLang="en-US" sz="1400" dirty="0"/>
              </a:p>
            </p:txBody>
          </p:sp>
          <mc:AlternateContent xmlns:mc="http://schemas.openxmlformats.org/markup-compatibility/2006" xmlns:a14="http://schemas.microsoft.com/office/drawing/2010/main">
            <mc:Choice Requires="a14">
              <p:sp>
                <p:nvSpPr>
                  <p:cNvPr id="129" name="テキスト ボックス 128">
                    <a:extLst>
                      <a:ext uri="{FF2B5EF4-FFF2-40B4-BE49-F238E27FC236}">
                        <a16:creationId xmlns:a16="http://schemas.microsoft.com/office/drawing/2014/main" id="{CB578BDE-F690-43CA-BE9A-2F308438F8FA}"/>
                      </a:ext>
                    </a:extLst>
                  </p:cNvPr>
                  <p:cNvSpPr txBox="1"/>
                  <p:nvPr/>
                </p:nvSpPr>
                <p:spPr>
                  <a:xfrm>
                    <a:off x="8981293" y="2403264"/>
                    <a:ext cx="1561785" cy="315407"/>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altLang="ja-JP" sz="1400" i="1" smtClean="0">
                              <a:solidFill>
                                <a:srgbClr val="FF0000"/>
                              </a:solidFill>
                              <a:latin typeface="Cambria Math" panose="02040503050406030204" pitchFamily="18" charset="0"/>
                            </a:rPr>
                            <m:t>3</m:t>
                          </m:r>
                          <m:r>
                            <a:rPr lang="en-US" altLang="ja-JP" sz="1400" b="0" i="1" smtClean="0">
                              <a:solidFill>
                                <a:srgbClr val="FF0000"/>
                              </a:solidFill>
                              <a:latin typeface="Cambria Math" panose="02040503050406030204" pitchFamily="18" charset="0"/>
                            </a:rPr>
                            <m:t>.4</m:t>
                          </m:r>
                          <m:r>
                            <a:rPr kumimoji="1" lang="en-US" altLang="ja-JP" sz="1400" b="0" i="1" smtClean="0">
                              <a:solidFill>
                                <a:srgbClr val="FF0000"/>
                              </a:solidFill>
                              <a:latin typeface="Cambria Math" panose="02040503050406030204" pitchFamily="18" charset="0"/>
                              <a:ea typeface="Cambria Math" panose="02040503050406030204" pitchFamily="18" charset="0"/>
                            </a:rPr>
                            <m:t>×</m:t>
                          </m:r>
                          <m:sSup>
                            <m:sSupPr>
                              <m:ctrlPr>
                                <a:rPr kumimoji="1" lang="en-US" altLang="ja-JP" sz="1400" b="0" i="1" smtClean="0">
                                  <a:solidFill>
                                    <a:srgbClr val="FF0000"/>
                                  </a:solidFill>
                                  <a:latin typeface="Cambria Math" panose="02040503050406030204" pitchFamily="18" charset="0"/>
                                  <a:ea typeface="Cambria Math" panose="02040503050406030204" pitchFamily="18" charset="0"/>
                                </a:rPr>
                              </m:ctrlPr>
                            </m:sSupPr>
                            <m:e>
                              <m:r>
                                <a:rPr kumimoji="1" lang="en-US" altLang="ja-JP" sz="1400" b="0" i="1" smtClean="0">
                                  <a:solidFill>
                                    <a:srgbClr val="FF0000"/>
                                  </a:solidFill>
                                  <a:latin typeface="Cambria Math" panose="02040503050406030204" pitchFamily="18" charset="0"/>
                                  <a:ea typeface="Cambria Math" panose="02040503050406030204" pitchFamily="18" charset="0"/>
                                </a:rPr>
                                <m:t>10</m:t>
                              </m:r>
                            </m:e>
                            <m:sup>
                              <m:r>
                                <a:rPr kumimoji="1" lang="en-US" altLang="ja-JP" sz="1400" b="0" i="1" smtClean="0">
                                  <a:solidFill>
                                    <a:srgbClr val="FF0000"/>
                                  </a:solidFill>
                                  <a:latin typeface="Cambria Math" panose="02040503050406030204" pitchFamily="18" charset="0"/>
                                  <a:ea typeface="Cambria Math" panose="02040503050406030204" pitchFamily="18" charset="0"/>
                                </a:rPr>
                                <m:t>7</m:t>
                              </m:r>
                            </m:sup>
                          </m:sSup>
                          <m:sSub>
                            <m:sSubPr>
                              <m:ctrlPr>
                                <a:rPr lang="en-US" altLang="ja-JP" sz="1400" i="1">
                                  <a:solidFill>
                                    <a:srgbClr val="FF0000"/>
                                  </a:solidFill>
                                  <a:latin typeface="Cambria Math" panose="02040503050406030204" pitchFamily="18" charset="0"/>
                                  <a:ea typeface="Cambria Math" panose="02040503050406030204" pitchFamily="18" charset="0"/>
                                </a:rPr>
                              </m:ctrlPr>
                            </m:sSubPr>
                            <m:e>
                              <m:r>
                                <m:rPr>
                                  <m:sty m:val="p"/>
                                </m:rPr>
                                <a:rPr lang="en-US" altLang="ja-JP" sz="1400">
                                  <a:solidFill>
                                    <a:srgbClr val="FF0000"/>
                                  </a:solidFill>
                                  <a:latin typeface="Cambria Math" panose="02040503050406030204" pitchFamily="18" charset="0"/>
                                  <a:ea typeface="Cambria Math" panose="02040503050406030204" pitchFamily="18" charset="0"/>
                                </a:rPr>
                                <m:t>M</m:t>
                              </m:r>
                            </m:e>
                            <m:sub>
                              <m:r>
                                <a:rPr lang="en-US" altLang="ja-JP" sz="1400">
                                  <a:solidFill>
                                    <a:srgbClr val="FF0000"/>
                                  </a:solidFill>
                                  <a:latin typeface="Cambria Math" panose="02040503050406030204" pitchFamily="18" charset="0"/>
                                  <a:ea typeface="Cambria Math" panose="02040503050406030204" pitchFamily="18" charset="0"/>
                                </a:rPr>
                                <m:t>⨀</m:t>
                              </m:r>
                            </m:sub>
                          </m:sSub>
                        </m:oMath>
                      </m:oMathPara>
                    </a14:m>
                    <a:endParaRPr lang="ja-JP" altLang="en-US" sz="1400" dirty="0">
                      <a:solidFill>
                        <a:srgbClr val="FF0000"/>
                      </a:solidFill>
                    </a:endParaRPr>
                  </a:p>
                </p:txBody>
              </p:sp>
            </mc:Choice>
            <mc:Fallback xmlns="">
              <p:sp>
                <p:nvSpPr>
                  <p:cNvPr id="129" name="テキスト ボックス 128">
                    <a:extLst>
                      <a:ext uri="{FF2B5EF4-FFF2-40B4-BE49-F238E27FC236}">
                        <a16:creationId xmlns:a16="http://schemas.microsoft.com/office/drawing/2014/main" id="{CB578BDE-F690-43CA-BE9A-2F308438F8FA}"/>
                      </a:ext>
                    </a:extLst>
                  </p:cNvPr>
                  <p:cNvSpPr txBox="1">
                    <a:spLocks noRot="1" noChangeAspect="1" noMove="1" noResize="1" noEditPoints="1" noAdjustHandles="1" noChangeArrowheads="1" noChangeShapeType="1" noTextEdit="1"/>
                  </p:cNvSpPr>
                  <p:nvPr/>
                </p:nvSpPr>
                <p:spPr>
                  <a:xfrm>
                    <a:off x="8981293" y="2403264"/>
                    <a:ext cx="1561785" cy="315407"/>
                  </a:xfrm>
                  <a:prstGeom prst="rect">
                    <a:avLst/>
                  </a:prstGeom>
                  <a:blipFill>
                    <a:blip r:embed="rId11"/>
                    <a:stretch>
                      <a:fillRect b="-1961"/>
                    </a:stretch>
                  </a:blipFill>
                </p:spPr>
                <p:txBody>
                  <a:bodyPr/>
                  <a:lstStyle/>
                  <a:p>
                    <a:r>
                      <a:rPr lang="ja-JP" altLang="en-US">
                        <a:noFill/>
                      </a:rPr>
                      <a:t> </a:t>
                    </a:r>
                  </a:p>
                </p:txBody>
              </p:sp>
            </mc:Fallback>
          </mc:AlternateContent>
          <p:sp>
            <p:nvSpPr>
              <p:cNvPr id="130" name="テキスト ボックス 129">
                <a:extLst>
                  <a:ext uri="{FF2B5EF4-FFF2-40B4-BE49-F238E27FC236}">
                    <a16:creationId xmlns:a16="http://schemas.microsoft.com/office/drawing/2014/main" id="{29B53DD5-A072-4D3F-A118-E8272CDFE936}"/>
                  </a:ext>
                </a:extLst>
              </p:cNvPr>
              <p:cNvSpPr txBox="1"/>
              <p:nvPr/>
            </p:nvSpPr>
            <p:spPr>
              <a:xfrm>
                <a:off x="7168984" y="2683302"/>
                <a:ext cx="1609914" cy="307777"/>
              </a:xfrm>
              <a:prstGeom prst="rect">
                <a:avLst/>
              </a:prstGeom>
              <a:noFill/>
            </p:spPr>
            <p:txBody>
              <a:bodyPr wrap="square">
                <a:spAutoFit/>
              </a:bodyPr>
              <a:lstStyle/>
              <a:p>
                <a:r>
                  <a:rPr kumimoji="1" lang="en-US" altLang="ja-JP" sz="1400" dirty="0">
                    <a:solidFill>
                      <a:srgbClr val="666666"/>
                    </a:solidFill>
                  </a:rPr>
                  <a:t>Temperature</a:t>
                </a:r>
                <a:endParaRPr kumimoji="1" lang="ja-JP" altLang="en-US" sz="1400" dirty="0"/>
              </a:p>
            </p:txBody>
          </p:sp>
          <mc:AlternateContent xmlns:mc="http://schemas.openxmlformats.org/markup-compatibility/2006" xmlns:a14="http://schemas.microsoft.com/office/drawing/2010/main">
            <mc:Choice Requires="a14">
              <p:sp>
                <p:nvSpPr>
                  <p:cNvPr id="131" name="テキスト ボックス 130">
                    <a:extLst>
                      <a:ext uri="{FF2B5EF4-FFF2-40B4-BE49-F238E27FC236}">
                        <a16:creationId xmlns:a16="http://schemas.microsoft.com/office/drawing/2014/main" id="{478D64F3-A1DB-435D-B8BD-2D818CB50079}"/>
                      </a:ext>
                    </a:extLst>
                  </p:cNvPr>
                  <p:cNvSpPr txBox="1"/>
                  <p:nvPr/>
                </p:nvSpPr>
                <p:spPr>
                  <a:xfrm>
                    <a:off x="9030231" y="2726443"/>
                    <a:ext cx="443455"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sz="1400" i="1" smtClean="0">
                                  <a:latin typeface="Cambria Math" panose="02040503050406030204" pitchFamily="18" charset="0"/>
                                </a:rPr>
                              </m:ctrlPr>
                            </m:sSupPr>
                            <m:e>
                              <m:r>
                                <a:rPr kumimoji="1" lang="en-US" altLang="ja-JP" sz="1400" b="0" i="1" smtClean="0">
                                  <a:latin typeface="Cambria Math" panose="02040503050406030204" pitchFamily="18" charset="0"/>
                                </a:rPr>
                                <m:t>10</m:t>
                              </m:r>
                            </m:e>
                            <m:sup>
                              <m:r>
                                <a:rPr kumimoji="1" lang="en-US" altLang="ja-JP" sz="1400" b="0" i="1" smtClean="0">
                                  <a:latin typeface="Cambria Math" panose="02040503050406030204" pitchFamily="18" charset="0"/>
                                </a:rPr>
                                <m:t>4</m:t>
                              </m:r>
                            </m:sup>
                          </m:sSup>
                          <m:r>
                            <m:rPr>
                              <m:sty m:val="p"/>
                            </m:rPr>
                            <a:rPr kumimoji="1" lang="en-US" altLang="ja-JP" sz="1400" b="0" i="0" smtClean="0">
                              <a:latin typeface="Cambria Math" panose="02040503050406030204" pitchFamily="18" charset="0"/>
                            </a:rPr>
                            <m:t>K</m:t>
                          </m:r>
                        </m:oMath>
                      </m:oMathPara>
                    </a14:m>
                    <a:endParaRPr kumimoji="1" lang="ja-JP" altLang="en-US" sz="1400" dirty="0"/>
                  </a:p>
                </p:txBody>
              </p:sp>
            </mc:Choice>
            <mc:Fallback xmlns="">
              <p:sp>
                <p:nvSpPr>
                  <p:cNvPr id="131" name="テキスト ボックス 130">
                    <a:extLst>
                      <a:ext uri="{FF2B5EF4-FFF2-40B4-BE49-F238E27FC236}">
                        <a16:creationId xmlns:a16="http://schemas.microsoft.com/office/drawing/2014/main" id="{478D64F3-A1DB-435D-B8BD-2D818CB50079}"/>
                      </a:ext>
                    </a:extLst>
                  </p:cNvPr>
                  <p:cNvSpPr txBox="1">
                    <a:spLocks noRot="1" noChangeAspect="1" noMove="1" noResize="1" noEditPoints="1" noAdjustHandles="1" noChangeArrowheads="1" noChangeShapeType="1" noTextEdit="1"/>
                  </p:cNvSpPr>
                  <p:nvPr/>
                </p:nvSpPr>
                <p:spPr>
                  <a:xfrm>
                    <a:off x="9030231" y="2726443"/>
                    <a:ext cx="443455" cy="215444"/>
                  </a:xfrm>
                  <a:prstGeom prst="rect">
                    <a:avLst/>
                  </a:prstGeom>
                  <a:blipFill>
                    <a:blip r:embed="rId12"/>
                    <a:stretch>
                      <a:fillRect l="-8219" r="-6849" b="-11429"/>
                    </a:stretch>
                  </a:blipFill>
                </p:spPr>
                <p:txBody>
                  <a:bodyPr/>
                  <a:lstStyle/>
                  <a:p>
                    <a:r>
                      <a:rPr lang="ja-JP" altLang="en-US">
                        <a:noFill/>
                      </a:rPr>
                      <a:t> </a:t>
                    </a:r>
                  </a:p>
                </p:txBody>
              </p:sp>
            </mc:Fallback>
          </mc:AlternateContent>
          <p:sp>
            <p:nvSpPr>
              <p:cNvPr id="132" name="テキスト ボックス 131">
                <a:extLst>
                  <a:ext uri="{FF2B5EF4-FFF2-40B4-BE49-F238E27FC236}">
                    <a16:creationId xmlns:a16="http://schemas.microsoft.com/office/drawing/2014/main" id="{8DCC7F65-D01D-45D5-8CEF-8493154FB305}"/>
                  </a:ext>
                </a:extLst>
              </p:cNvPr>
              <p:cNvSpPr txBox="1"/>
              <p:nvPr/>
            </p:nvSpPr>
            <p:spPr>
              <a:xfrm>
                <a:off x="7168984" y="2978048"/>
                <a:ext cx="928598" cy="307777"/>
              </a:xfrm>
              <a:prstGeom prst="rect">
                <a:avLst/>
              </a:prstGeom>
              <a:noFill/>
            </p:spPr>
            <p:txBody>
              <a:bodyPr wrap="square">
                <a:spAutoFit/>
              </a:bodyPr>
              <a:lstStyle/>
              <a:p>
                <a:r>
                  <a:rPr lang="en-US" altLang="ja-JP" sz="1400" dirty="0">
                    <a:solidFill>
                      <a:srgbClr val="666666"/>
                    </a:solidFill>
                  </a:rPr>
                  <a:t>Velocity</a:t>
                </a:r>
                <a:endParaRPr kumimoji="1" lang="ja-JP" altLang="en-US" sz="1400" dirty="0"/>
              </a:p>
            </p:txBody>
          </p:sp>
          <mc:AlternateContent xmlns:mc="http://schemas.openxmlformats.org/markup-compatibility/2006" xmlns:a14="http://schemas.microsoft.com/office/drawing/2010/main">
            <mc:Choice Requires="a14">
              <p:sp>
                <p:nvSpPr>
                  <p:cNvPr id="133" name="テキスト ボックス 132">
                    <a:extLst>
                      <a:ext uri="{FF2B5EF4-FFF2-40B4-BE49-F238E27FC236}">
                        <a16:creationId xmlns:a16="http://schemas.microsoft.com/office/drawing/2014/main" id="{42B4BD3D-27D8-4314-ABE1-998689E0EAFA}"/>
                      </a:ext>
                    </a:extLst>
                  </p:cNvPr>
                  <p:cNvSpPr txBox="1"/>
                  <p:nvPr/>
                </p:nvSpPr>
                <p:spPr>
                  <a:xfrm>
                    <a:off x="9061047" y="3054714"/>
                    <a:ext cx="756617"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400" b="0" i="0" smtClean="0">
                              <a:latin typeface="Cambria Math" panose="02040503050406030204" pitchFamily="18" charset="0"/>
                            </a:rPr>
                            <m:t>850</m:t>
                          </m:r>
                          <m:r>
                            <m:rPr>
                              <m:sty m:val="p"/>
                            </m:rPr>
                            <a:rPr kumimoji="1" lang="en-US" altLang="ja-JP" sz="1400" b="0" i="0" smtClean="0">
                              <a:latin typeface="Cambria Math" panose="02040503050406030204" pitchFamily="18" charset="0"/>
                            </a:rPr>
                            <m:t>km</m:t>
                          </m:r>
                          <m:r>
                            <a:rPr kumimoji="1" lang="en-US" altLang="ja-JP" sz="1400" b="0" i="0" smtClean="0">
                              <a:latin typeface="Cambria Math" panose="02040503050406030204" pitchFamily="18" charset="0"/>
                            </a:rPr>
                            <m:t>/</m:t>
                          </m:r>
                          <m:r>
                            <m:rPr>
                              <m:sty m:val="p"/>
                            </m:rPr>
                            <a:rPr kumimoji="1" lang="en-US" altLang="ja-JP" sz="1400" b="0" i="0" smtClean="0">
                              <a:latin typeface="Cambria Math" panose="02040503050406030204" pitchFamily="18" charset="0"/>
                            </a:rPr>
                            <m:t>s</m:t>
                          </m:r>
                        </m:oMath>
                      </m:oMathPara>
                    </a14:m>
                    <a:endParaRPr kumimoji="1" lang="ja-JP" altLang="en-US" sz="1400" dirty="0"/>
                  </a:p>
                </p:txBody>
              </p:sp>
            </mc:Choice>
            <mc:Fallback xmlns="">
              <p:sp>
                <p:nvSpPr>
                  <p:cNvPr id="133" name="テキスト ボックス 132">
                    <a:extLst>
                      <a:ext uri="{FF2B5EF4-FFF2-40B4-BE49-F238E27FC236}">
                        <a16:creationId xmlns:a16="http://schemas.microsoft.com/office/drawing/2014/main" id="{42B4BD3D-27D8-4314-ABE1-998689E0EAFA}"/>
                      </a:ext>
                    </a:extLst>
                  </p:cNvPr>
                  <p:cNvSpPr txBox="1">
                    <a:spLocks noRot="1" noChangeAspect="1" noMove="1" noResize="1" noEditPoints="1" noAdjustHandles="1" noChangeArrowheads="1" noChangeShapeType="1" noTextEdit="1"/>
                  </p:cNvSpPr>
                  <p:nvPr/>
                </p:nvSpPr>
                <p:spPr>
                  <a:xfrm>
                    <a:off x="9061047" y="3054714"/>
                    <a:ext cx="756617" cy="215444"/>
                  </a:xfrm>
                  <a:prstGeom prst="rect">
                    <a:avLst/>
                  </a:prstGeom>
                  <a:blipFill>
                    <a:blip r:embed="rId13"/>
                    <a:stretch>
                      <a:fillRect l="-4032" r="-2419" b="-36111"/>
                    </a:stretch>
                  </a:blipFill>
                </p:spPr>
                <p:txBody>
                  <a:bodyPr/>
                  <a:lstStyle/>
                  <a:p>
                    <a:r>
                      <a:rPr lang="ja-JP" altLang="en-US">
                        <a:noFill/>
                      </a:rPr>
                      <a:t> </a:t>
                    </a:r>
                  </a:p>
                </p:txBody>
              </p:sp>
            </mc:Fallback>
          </mc:AlternateContent>
          <p:sp>
            <p:nvSpPr>
              <p:cNvPr id="134" name="テキスト ボックス 133">
                <a:extLst>
                  <a:ext uri="{FF2B5EF4-FFF2-40B4-BE49-F238E27FC236}">
                    <a16:creationId xmlns:a16="http://schemas.microsoft.com/office/drawing/2014/main" id="{5D146EF6-8752-4ABF-ABBF-E83D289C636E}"/>
                  </a:ext>
                </a:extLst>
              </p:cNvPr>
              <p:cNvSpPr txBox="1"/>
              <p:nvPr/>
            </p:nvSpPr>
            <p:spPr>
              <a:xfrm>
                <a:off x="7166474" y="3255443"/>
                <a:ext cx="1209405" cy="307777"/>
              </a:xfrm>
              <a:prstGeom prst="rect">
                <a:avLst/>
              </a:prstGeom>
              <a:noFill/>
            </p:spPr>
            <p:txBody>
              <a:bodyPr wrap="square">
                <a:spAutoFit/>
              </a:bodyPr>
              <a:lstStyle/>
              <a:p>
                <a:r>
                  <a:rPr lang="en-US" altLang="ja-JP" sz="1400" dirty="0">
                    <a:solidFill>
                      <a:srgbClr val="666666"/>
                    </a:solidFill>
                  </a:rPr>
                  <a:t>Duration</a:t>
                </a:r>
                <a:endParaRPr kumimoji="1" lang="ja-JP" altLang="en-US" sz="1400" dirty="0"/>
              </a:p>
            </p:txBody>
          </p:sp>
          <mc:AlternateContent xmlns:mc="http://schemas.openxmlformats.org/markup-compatibility/2006" xmlns:a14="http://schemas.microsoft.com/office/drawing/2010/main">
            <mc:Choice Requires="a14">
              <p:sp>
                <p:nvSpPr>
                  <p:cNvPr id="135" name="テキスト ボックス 134">
                    <a:extLst>
                      <a:ext uri="{FF2B5EF4-FFF2-40B4-BE49-F238E27FC236}">
                        <a16:creationId xmlns:a16="http://schemas.microsoft.com/office/drawing/2014/main" id="{7F5B4B17-328D-4C94-9DBE-759DEAF4AD91}"/>
                      </a:ext>
                    </a:extLst>
                  </p:cNvPr>
                  <p:cNvSpPr txBox="1"/>
                  <p:nvPr/>
                </p:nvSpPr>
                <p:spPr>
                  <a:xfrm>
                    <a:off x="9103510" y="3312569"/>
                    <a:ext cx="594715"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1400" b="0" i="1" smtClean="0">
                              <a:latin typeface="Cambria Math" panose="02040503050406030204" pitchFamily="18" charset="0"/>
                            </a:rPr>
                            <m:t>1.</m:t>
                          </m:r>
                          <m:r>
                            <a:rPr kumimoji="1" lang="en-US" altLang="ja-JP" sz="1400" b="0" i="0" smtClean="0">
                              <a:latin typeface="Cambria Math" panose="02040503050406030204" pitchFamily="18" charset="0"/>
                            </a:rPr>
                            <m:t>1</m:t>
                          </m:r>
                          <m:r>
                            <m:rPr>
                              <m:sty m:val="p"/>
                            </m:rPr>
                            <a:rPr kumimoji="1" lang="en-US" altLang="ja-JP" sz="1400" b="0" i="0" smtClean="0">
                              <a:latin typeface="Cambria Math" panose="02040503050406030204" pitchFamily="18" charset="0"/>
                            </a:rPr>
                            <m:t>Myr</m:t>
                          </m:r>
                        </m:oMath>
                      </m:oMathPara>
                    </a14:m>
                    <a:endParaRPr kumimoji="1" lang="ja-JP" altLang="en-US" sz="1400" dirty="0"/>
                  </a:p>
                </p:txBody>
              </p:sp>
            </mc:Choice>
            <mc:Fallback xmlns="">
              <p:sp>
                <p:nvSpPr>
                  <p:cNvPr id="135" name="テキスト ボックス 134">
                    <a:extLst>
                      <a:ext uri="{FF2B5EF4-FFF2-40B4-BE49-F238E27FC236}">
                        <a16:creationId xmlns:a16="http://schemas.microsoft.com/office/drawing/2014/main" id="{7F5B4B17-328D-4C94-9DBE-759DEAF4AD91}"/>
                      </a:ext>
                    </a:extLst>
                  </p:cNvPr>
                  <p:cNvSpPr txBox="1">
                    <a:spLocks noRot="1" noChangeAspect="1" noMove="1" noResize="1" noEditPoints="1" noAdjustHandles="1" noChangeArrowheads="1" noChangeShapeType="1" noTextEdit="1"/>
                  </p:cNvSpPr>
                  <p:nvPr/>
                </p:nvSpPr>
                <p:spPr>
                  <a:xfrm>
                    <a:off x="9103510" y="3312569"/>
                    <a:ext cx="594715" cy="215444"/>
                  </a:xfrm>
                  <a:prstGeom prst="rect">
                    <a:avLst/>
                  </a:prstGeom>
                  <a:blipFill>
                    <a:blip r:embed="rId14"/>
                    <a:stretch>
                      <a:fillRect l="-6122" r="-9184" b="-37143"/>
                    </a:stretch>
                  </a:blipFill>
                </p:spPr>
                <p:txBody>
                  <a:bodyPr/>
                  <a:lstStyle/>
                  <a:p>
                    <a:r>
                      <a:rPr lang="ja-JP" altLang="en-US">
                        <a:noFill/>
                      </a:rPr>
                      <a:t> </a:t>
                    </a:r>
                  </a:p>
                </p:txBody>
              </p:sp>
            </mc:Fallback>
          </mc:AlternateContent>
          <p:sp>
            <p:nvSpPr>
              <p:cNvPr id="136" name="テキスト ボックス 135">
                <a:extLst>
                  <a:ext uri="{FF2B5EF4-FFF2-40B4-BE49-F238E27FC236}">
                    <a16:creationId xmlns:a16="http://schemas.microsoft.com/office/drawing/2014/main" id="{CDE506EE-7015-49A3-9A7A-CE19ACA0926B}"/>
                  </a:ext>
                </a:extLst>
              </p:cNvPr>
              <p:cNvSpPr txBox="1"/>
              <p:nvPr/>
            </p:nvSpPr>
            <p:spPr>
              <a:xfrm>
                <a:off x="7173231" y="3561348"/>
                <a:ext cx="1209405" cy="307777"/>
              </a:xfrm>
              <a:prstGeom prst="rect">
                <a:avLst/>
              </a:prstGeom>
              <a:noFill/>
            </p:spPr>
            <p:txBody>
              <a:bodyPr wrap="square">
                <a:spAutoFit/>
              </a:bodyPr>
              <a:lstStyle/>
              <a:p>
                <a:r>
                  <a:rPr kumimoji="1" lang="en-US" altLang="ja-JP" sz="1400" dirty="0">
                    <a:solidFill>
                      <a:srgbClr val="666666"/>
                    </a:solidFill>
                  </a:rPr>
                  <a:t>Inclination</a:t>
                </a:r>
                <a:endParaRPr kumimoji="1" lang="ja-JP" altLang="en-US" sz="1400" dirty="0"/>
              </a:p>
            </p:txBody>
          </p:sp>
          <mc:AlternateContent xmlns:mc="http://schemas.openxmlformats.org/markup-compatibility/2006" xmlns:a14="http://schemas.microsoft.com/office/drawing/2010/main">
            <mc:Choice Requires="a14">
              <p:sp>
                <p:nvSpPr>
                  <p:cNvPr id="137" name="テキスト ボックス 136">
                    <a:extLst>
                      <a:ext uri="{FF2B5EF4-FFF2-40B4-BE49-F238E27FC236}">
                        <a16:creationId xmlns:a16="http://schemas.microsoft.com/office/drawing/2014/main" id="{C4D98BE0-3478-4BB8-AC09-6259E5BC3369}"/>
                      </a:ext>
                    </a:extLst>
                  </p:cNvPr>
                  <p:cNvSpPr txBox="1"/>
                  <p:nvPr/>
                </p:nvSpPr>
                <p:spPr>
                  <a:xfrm>
                    <a:off x="9112917" y="3606201"/>
                    <a:ext cx="1916166"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1400" i="1" smtClean="0">
                              <a:latin typeface="Cambria Math" panose="02040503050406030204" pitchFamily="18" charset="0"/>
                            </a:rPr>
                            <m:t>0</m:t>
                          </m:r>
                          <m:r>
                            <a:rPr lang="en-US" altLang="ja-JP" sz="1400" b="0" i="0" smtClean="0">
                              <a:latin typeface="Cambria Math" panose="02040503050406030204" pitchFamily="18" charset="0"/>
                            </a:rPr>
                            <m:t>.0</m:t>
                          </m:r>
                          <m:r>
                            <m:rPr>
                              <m:sty m:val="p"/>
                            </m:rPr>
                            <a:rPr lang="en-US" altLang="ja-JP" sz="1400" b="0" i="0" smtClean="0">
                              <a:latin typeface="Cambria Math" panose="02040503050406030204" pitchFamily="18" charset="0"/>
                            </a:rPr>
                            <m:t>deg</m:t>
                          </m:r>
                          <m:r>
                            <a:rPr lang="en-US" altLang="ja-JP" sz="1400" b="0" i="0" smtClean="0">
                              <a:latin typeface="Cambria Math" panose="02040503050406030204" pitchFamily="18" charset="0"/>
                            </a:rPr>
                            <m:t>, 45.0</m:t>
                          </m:r>
                          <m:r>
                            <m:rPr>
                              <m:sty m:val="p"/>
                            </m:rPr>
                            <a:rPr lang="en-US" altLang="ja-JP" sz="1400" b="0" i="0" smtClean="0">
                              <a:latin typeface="Cambria Math" panose="02040503050406030204" pitchFamily="18" charset="0"/>
                            </a:rPr>
                            <m:t>deg</m:t>
                          </m:r>
                          <m:r>
                            <a:rPr lang="en-US" altLang="ja-JP" sz="1400" b="0" i="0" smtClean="0">
                              <a:latin typeface="Cambria Math" panose="02040503050406030204" pitchFamily="18" charset="0"/>
                            </a:rPr>
                            <m:t>, 90.0</m:t>
                          </m:r>
                          <m:r>
                            <m:rPr>
                              <m:sty m:val="p"/>
                            </m:rPr>
                            <a:rPr lang="en-US" altLang="ja-JP" sz="1400" b="0" i="0" smtClean="0">
                              <a:latin typeface="Cambria Math" panose="02040503050406030204" pitchFamily="18" charset="0"/>
                            </a:rPr>
                            <m:t>deg</m:t>
                          </m:r>
                        </m:oMath>
                      </m:oMathPara>
                    </a14:m>
                    <a:endParaRPr kumimoji="1" lang="ja-JP" altLang="en-US" sz="1400" dirty="0"/>
                  </a:p>
                </p:txBody>
              </p:sp>
            </mc:Choice>
            <mc:Fallback xmlns="">
              <p:sp>
                <p:nvSpPr>
                  <p:cNvPr id="137" name="テキスト ボックス 136">
                    <a:extLst>
                      <a:ext uri="{FF2B5EF4-FFF2-40B4-BE49-F238E27FC236}">
                        <a16:creationId xmlns:a16="http://schemas.microsoft.com/office/drawing/2014/main" id="{C4D98BE0-3478-4BB8-AC09-6259E5BC3369}"/>
                      </a:ext>
                    </a:extLst>
                  </p:cNvPr>
                  <p:cNvSpPr txBox="1">
                    <a:spLocks noRot="1" noChangeAspect="1" noMove="1" noResize="1" noEditPoints="1" noAdjustHandles="1" noChangeArrowheads="1" noChangeShapeType="1" noTextEdit="1"/>
                  </p:cNvSpPr>
                  <p:nvPr/>
                </p:nvSpPr>
                <p:spPr>
                  <a:xfrm>
                    <a:off x="9112917" y="3606201"/>
                    <a:ext cx="1916166" cy="215444"/>
                  </a:xfrm>
                  <a:prstGeom prst="rect">
                    <a:avLst/>
                  </a:prstGeom>
                  <a:blipFill>
                    <a:blip r:embed="rId15"/>
                    <a:stretch>
                      <a:fillRect l="-1274" r="-2229" b="-37143"/>
                    </a:stretch>
                  </a:blipFill>
                </p:spPr>
                <p:txBody>
                  <a:bodyPr/>
                  <a:lstStyle/>
                  <a:p>
                    <a:r>
                      <a:rPr lang="ja-JP" altLang="en-US">
                        <a:noFill/>
                      </a:rPr>
                      <a:t> </a:t>
                    </a:r>
                  </a:p>
                </p:txBody>
              </p:sp>
            </mc:Fallback>
          </mc:AlternateContent>
        </p:grpSp>
      </p:grpSp>
      <p:sp>
        <p:nvSpPr>
          <p:cNvPr id="48" name="日付プレースホルダー 3">
            <a:extLst>
              <a:ext uri="{FF2B5EF4-FFF2-40B4-BE49-F238E27FC236}">
                <a16:creationId xmlns:a16="http://schemas.microsoft.com/office/drawing/2014/main" id="{0C3913E9-719C-49FC-AD9A-8E2F4231EA9E}"/>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49" name="フッター プレースホルダー 4">
            <a:extLst>
              <a:ext uri="{FF2B5EF4-FFF2-40B4-BE49-F238E27FC236}">
                <a16:creationId xmlns:a16="http://schemas.microsoft.com/office/drawing/2014/main" id="{EF22B1C2-4322-4B5B-8E29-77664D207A68}"/>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50" name="スライド番号プレースホルダー 5">
            <a:extLst>
              <a:ext uri="{FF2B5EF4-FFF2-40B4-BE49-F238E27FC236}">
                <a16:creationId xmlns:a16="http://schemas.microsoft.com/office/drawing/2014/main" id="{6868C811-8033-4381-A9A2-CBF2CC128F86}"/>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2984132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C46341E5-AE07-48DE-B53F-E75F4FF2853A}"/>
              </a:ext>
            </a:extLst>
          </p:cNvPr>
          <p:cNvGrpSpPr/>
          <p:nvPr/>
        </p:nvGrpSpPr>
        <p:grpSpPr>
          <a:xfrm>
            <a:off x="1139021" y="1757574"/>
            <a:ext cx="9417449" cy="670278"/>
            <a:chOff x="1335817" y="277714"/>
            <a:chExt cx="9417449" cy="670278"/>
          </a:xfrm>
        </p:grpSpPr>
        <p:sp>
          <p:nvSpPr>
            <p:cNvPr id="105" name="テキスト ボックス 104">
              <a:extLst>
                <a:ext uri="{FF2B5EF4-FFF2-40B4-BE49-F238E27FC236}">
                  <a16:creationId xmlns:a16="http://schemas.microsoft.com/office/drawing/2014/main" id="{A67424A9-A519-4986-8002-949EB0837000}"/>
                </a:ext>
              </a:extLst>
            </p:cNvPr>
            <p:cNvSpPr txBox="1"/>
            <p:nvPr/>
          </p:nvSpPr>
          <p:spPr>
            <a:xfrm>
              <a:off x="1367474" y="277714"/>
              <a:ext cx="9385792" cy="369332"/>
            </a:xfrm>
            <a:prstGeom prst="rect">
              <a:avLst/>
            </a:prstGeom>
            <a:noFill/>
          </p:spPr>
          <p:txBody>
            <a:bodyPr wrap="square" rtlCol="0">
              <a:spAutoFit/>
            </a:bodyPr>
            <a:lstStyle/>
            <a:p>
              <a:r>
                <a:rPr kumimoji="1" lang="en-US" altLang="ja-JP" dirty="0"/>
                <a:t>High density torus:                                                           Low density torus: </a:t>
              </a:r>
              <a:endParaRPr kumimoji="1" lang="ja-JP" altLang="en-US" dirty="0"/>
            </a:p>
          </p:txBody>
        </p:sp>
        <mc:AlternateContent xmlns:mc="http://schemas.openxmlformats.org/markup-compatibility/2006" xmlns:a14="http://schemas.microsoft.com/office/drawing/2010/main">
          <mc:Choice Requires="a14">
            <p:sp>
              <p:nvSpPr>
                <p:cNvPr id="106" name="テキスト ボックス 105">
                  <a:extLst>
                    <a:ext uri="{FF2B5EF4-FFF2-40B4-BE49-F238E27FC236}">
                      <a16:creationId xmlns:a16="http://schemas.microsoft.com/office/drawing/2014/main" id="{FBAE4792-DCA3-493D-9C3A-E1F997A53440}"/>
                    </a:ext>
                  </a:extLst>
                </p:cNvPr>
                <p:cNvSpPr txBox="1"/>
                <p:nvPr/>
              </p:nvSpPr>
              <p:spPr>
                <a:xfrm>
                  <a:off x="1335817" y="578660"/>
                  <a:ext cx="159351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r>
                          <a:rPr kumimoji="1" lang="en-US" altLang="ja-JP" b="0" i="1" smtClean="0">
                            <a:latin typeface="Cambria Math" panose="02040503050406030204" pitchFamily="18" charset="0"/>
                          </a:rPr>
                          <m:t>&gt; </m:t>
                        </m:r>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06" name="テキスト ボックス 105">
                  <a:extLst>
                    <a:ext uri="{FF2B5EF4-FFF2-40B4-BE49-F238E27FC236}">
                      <a16:creationId xmlns:a16="http://schemas.microsoft.com/office/drawing/2014/main" id="{FBAE4792-DCA3-493D-9C3A-E1F997A53440}"/>
                    </a:ext>
                  </a:extLst>
                </p:cNvPr>
                <p:cNvSpPr txBox="1">
                  <a:spLocks noRot="1" noChangeAspect="1" noMove="1" noResize="1" noEditPoints="1" noAdjustHandles="1" noChangeArrowheads="1" noChangeShapeType="1" noTextEdit="1"/>
                </p:cNvSpPr>
                <p:nvPr/>
              </p:nvSpPr>
              <p:spPr>
                <a:xfrm>
                  <a:off x="1335817" y="578660"/>
                  <a:ext cx="1593513" cy="369332"/>
                </a:xfrm>
                <a:prstGeom prst="rect">
                  <a:avLst/>
                </a:prstGeom>
                <a:blipFill>
                  <a:blip r:embed="rId9"/>
                  <a:stretch>
                    <a:fillRect b="-1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7" name="テキスト ボックス 106">
                  <a:extLst>
                    <a:ext uri="{FF2B5EF4-FFF2-40B4-BE49-F238E27FC236}">
                      <a16:creationId xmlns:a16="http://schemas.microsoft.com/office/drawing/2014/main" id="{66136AE0-ABB9-4FB9-A8AB-3DEDCD886249}"/>
                    </a:ext>
                  </a:extLst>
                </p:cNvPr>
                <p:cNvSpPr txBox="1"/>
                <p:nvPr/>
              </p:nvSpPr>
              <p:spPr>
                <a:xfrm>
                  <a:off x="7051056" y="557586"/>
                  <a:ext cx="159671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sSub>
                          <m:sSubPr>
                            <m:ctrlPr>
                              <a:rPr kumimoji="1" lang="en-US" altLang="ja-JP" b="0" i="1" smtClean="0">
                                <a:latin typeface="Cambria Math" panose="02040503050406030204" pitchFamily="18" charset="0"/>
                              </a:rPr>
                            </m:ctrlPr>
                          </m:sSubPr>
                          <m:e>
                            <m:r>
                              <a:rPr kumimoji="1" lang="en-US" altLang="ja-JP" b="0" i="0" smtClean="0">
                                <a:latin typeface="Cambria Math" panose="02040503050406030204" pitchFamily="18" charset="0"/>
                              </a:rPr>
                              <m:t>&lt; </m:t>
                            </m:r>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07" name="テキスト ボックス 106">
                  <a:extLst>
                    <a:ext uri="{FF2B5EF4-FFF2-40B4-BE49-F238E27FC236}">
                      <a16:creationId xmlns:a16="http://schemas.microsoft.com/office/drawing/2014/main" id="{66136AE0-ABB9-4FB9-A8AB-3DEDCD886249}"/>
                    </a:ext>
                  </a:extLst>
                </p:cNvPr>
                <p:cNvSpPr txBox="1">
                  <a:spLocks noRot="1" noChangeAspect="1" noMove="1" noResize="1" noEditPoints="1" noAdjustHandles="1" noChangeArrowheads="1" noChangeShapeType="1" noTextEdit="1"/>
                </p:cNvSpPr>
                <p:nvPr/>
              </p:nvSpPr>
              <p:spPr>
                <a:xfrm>
                  <a:off x="7051056" y="557586"/>
                  <a:ext cx="1596719" cy="369332"/>
                </a:xfrm>
                <a:prstGeom prst="rect">
                  <a:avLst/>
                </a:prstGeom>
                <a:blipFill>
                  <a:blip r:embed="rId10"/>
                  <a:stretch>
                    <a:fillRect b="-1639"/>
                  </a:stretch>
                </a:blipFill>
              </p:spPr>
              <p:txBody>
                <a:bodyPr/>
                <a:lstStyle/>
                <a:p>
                  <a:r>
                    <a:rPr lang="ja-JP" altLang="en-US">
                      <a:noFill/>
                    </a:rPr>
                    <a:t> </a:t>
                  </a:r>
                </a:p>
              </p:txBody>
            </p:sp>
          </mc:Fallback>
        </mc:AlternateContent>
      </p:grpSp>
      <p:sp>
        <p:nvSpPr>
          <p:cNvPr id="2" name="タイトル 1">
            <a:extLst>
              <a:ext uri="{FF2B5EF4-FFF2-40B4-BE49-F238E27FC236}">
                <a16:creationId xmlns:a16="http://schemas.microsoft.com/office/drawing/2014/main" id="{3B62FFA4-7751-436E-829F-4D58FD38019B}"/>
              </a:ext>
            </a:extLst>
          </p:cNvPr>
          <p:cNvSpPr>
            <a:spLocks noGrp="1"/>
          </p:cNvSpPr>
          <p:nvPr>
            <p:ph type="title"/>
          </p:nvPr>
        </p:nvSpPr>
        <p:spPr/>
        <p:txBody>
          <a:bodyPr/>
          <a:lstStyle/>
          <a:p>
            <a:r>
              <a:rPr lang="en-US" altLang="ja-JP" dirty="0"/>
              <a:t>S</a:t>
            </a:r>
            <a:r>
              <a:rPr kumimoji="1" lang="en-US" altLang="ja-JP" dirty="0"/>
              <a:t>imulation results: Face-on collision </a:t>
            </a:r>
            <a:endParaRPr kumimoji="1" lang="ja-JP" altLang="en-US" dirty="0"/>
          </a:p>
        </p:txBody>
      </p:sp>
      <p:pic>
        <p:nvPicPr>
          <p:cNvPr id="69" name="t71_rho_movie">
            <a:hlinkClick r:id="" action="ppaction://media"/>
            <a:extLst>
              <a:ext uri="{FF2B5EF4-FFF2-40B4-BE49-F238E27FC236}">
                <a16:creationId xmlns:a16="http://schemas.microsoft.com/office/drawing/2014/main" id="{27DAD9F7-4B06-40CA-AC8A-F4A0F327C90C}"/>
              </a:ext>
            </a:extLst>
          </p:cNvPr>
          <p:cNvPicPr>
            <a:picLocks noChangeAspect="1"/>
          </p:cNvPicPr>
          <p:nvPr>
            <a:videoFile r:link="rId1"/>
            <p:extLst>
              <p:ext uri="{DAA4B4D4-6D71-4841-9C94-3DE7FCFB9230}">
                <p14:media xmlns:p14="http://schemas.microsoft.com/office/powerpoint/2010/main" r:embed="rId2">
                  <p14:trim end="100"/>
                </p14:media>
              </p:ext>
            </p:extLst>
          </p:nvPr>
        </p:nvPicPr>
        <p:blipFill>
          <a:blip r:embed="rId11"/>
          <a:stretch>
            <a:fillRect/>
          </a:stretch>
        </p:blipFill>
        <p:spPr>
          <a:xfrm>
            <a:off x="7060018" y="2475543"/>
            <a:ext cx="3310009" cy="3310009"/>
          </a:xfrm>
          <a:prstGeom prst="rect">
            <a:avLst/>
          </a:prstGeom>
        </p:spPr>
      </p:pic>
      <p:pic>
        <p:nvPicPr>
          <p:cNvPr id="103" name="t68_rho_movie">
            <a:hlinkClick r:id="" action="ppaction://media"/>
            <a:extLst>
              <a:ext uri="{FF2B5EF4-FFF2-40B4-BE49-F238E27FC236}">
                <a16:creationId xmlns:a16="http://schemas.microsoft.com/office/drawing/2014/main" id="{2EEF26B9-A3E1-4FF8-AD8B-512078F2F1AA}"/>
              </a:ext>
            </a:extLst>
          </p:cNvPr>
          <p:cNvPicPr>
            <a:picLocks noChangeAspect="1"/>
          </p:cNvPicPr>
          <p:nvPr>
            <a:videoFile r:link="rId1"/>
            <p:extLst>
              <p:ext uri="{DAA4B4D4-6D71-4841-9C94-3DE7FCFB9230}">
                <p14:media xmlns:p14="http://schemas.microsoft.com/office/powerpoint/2010/main" r:embed="rId3">
                  <p14:trim end="100"/>
                </p14:media>
              </p:ext>
            </p:extLst>
          </p:nvPr>
        </p:nvPicPr>
        <p:blipFill>
          <a:blip r:embed="rId12"/>
          <a:stretch>
            <a:fillRect/>
          </a:stretch>
        </p:blipFill>
        <p:spPr>
          <a:xfrm>
            <a:off x="1273492" y="2443514"/>
            <a:ext cx="3310009" cy="3310009"/>
          </a:xfrm>
          <a:prstGeom prst="rect">
            <a:avLst/>
          </a:prstGeom>
        </p:spPr>
      </p:pic>
      <p:grpSp>
        <p:nvGrpSpPr>
          <p:cNvPr id="104" name="グループ化 103">
            <a:extLst>
              <a:ext uri="{FF2B5EF4-FFF2-40B4-BE49-F238E27FC236}">
                <a16:creationId xmlns:a16="http://schemas.microsoft.com/office/drawing/2014/main" id="{E0BD59EC-66BE-4D1D-BC88-D80611A66342}"/>
              </a:ext>
            </a:extLst>
          </p:cNvPr>
          <p:cNvGrpSpPr>
            <a:grpSpLocks noChangeAspect="1"/>
          </p:cNvGrpSpPr>
          <p:nvPr/>
        </p:nvGrpSpPr>
        <p:grpSpPr>
          <a:xfrm>
            <a:off x="6709212" y="5808114"/>
            <a:ext cx="4331226" cy="368471"/>
            <a:chOff x="3617042" y="1764154"/>
            <a:chExt cx="2491233" cy="440828"/>
          </a:xfrm>
        </p:grpSpPr>
        <p:grpSp>
          <p:nvGrpSpPr>
            <p:cNvPr id="108" name="グループ化 107">
              <a:extLst>
                <a:ext uri="{FF2B5EF4-FFF2-40B4-BE49-F238E27FC236}">
                  <a16:creationId xmlns:a16="http://schemas.microsoft.com/office/drawing/2014/main" id="{CC00AED2-C6E0-4DCE-8BBD-F3811508D386}"/>
                </a:ext>
              </a:extLst>
            </p:cNvPr>
            <p:cNvGrpSpPr/>
            <p:nvPr/>
          </p:nvGrpSpPr>
          <p:grpSpPr>
            <a:xfrm>
              <a:off x="3617042" y="1764154"/>
              <a:ext cx="2250204" cy="440828"/>
              <a:chOff x="9258518" y="1805430"/>
              <a:chExt cx="2250204" cy="440828"/>
            </a:xfrm>
          </p:grpSpPr>
          <p:cxnSp>
            <p:nvCxnSpPr>
              <p:cNvPr id="110" name="直線コネクタ 109">
                <a:extLst>
                  <a:ext uri="{FF2B5EF4-FFF2-40B4-BE49-F238E27FC236}">
                    <a16:creationId xmlns:a16="http://schemas.microsoft.com/office/drawing/2014/main" id="{E84BAAE2-C61D-45DB-A3A0-F52AB4604292}"/>
                  </a:ext>
                </a:extLst>
              </p:cNvPr>
              <p:cNvCxnSpPr>
                <a:cxnSpLocks/>
              </p:cNvCxnSpPr>
              <p:nvPr/>
            </p:nvCxnSpPr>
            <p:spPr>
              <a:xfrm>
                <a:off x="10404209"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1" name="直線コネクタ 110">
                <a:extLst>
                  <a:ext uri="{FF2B5EF4-FFF2-40B4-BE49-F238E27FC236}">
                    <a16:creationId xmlns:a16="http://schemas.microsoft.com/office/drawing/2014/main" id="{38A03913-0754-4360-8D9C-CC534FF0853D}"/>
                  </a:ext>
                </a:extLst>
              </p:cNvPr>
              <p:cNvCxnSpPr>
                <a:cxnSpLocks/>
              </p:cNvCxnSpPr>
              <p:nvPr/>
            </p:nvCxnSpPr>
            <p:spPr>
              <a:xfrm>
                <a:off x="11328092"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2" name="直線コネクタ 111">
                <a:extLst>
                  <a:ext uri="{FF2B5EF4-FFF2-40B4-BE49-F238E27FC236}">
                    <a16:creationId xmlns:a16="http://schemas.microsoft.com/office/drawing/2014/main" id="{EC3C1E28-B112-498E-8338-4B8241604EFD}"/>
                  </a:ext>
                </a:extLst>
              </p:cNvPr>
              <p:cNvCxnSpPr>
                <a:cxnSpLocks/>
              </p:cNvCxnSpPr>
              <p:nvPr/>
            </p:nvCxnSpPr>
            <p:spPr>
              <a:xfrm>
                <a:off x="9439638" y="181280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13" name="テキスト ボックス 112">
                    <a:extLst>
                      <a:ext uri="{FF2B5EF4-FFF2-40B4-BE49-F238E27FC236}">
                        <a16:creationId xmlns:a16="http://schemas.microsoft.com/office/drawing/2014/main" id="{F8AE368E-D2DC-4B9E-9ACD-F265917FA700}"/>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66" name="テキスト ボックス 65">
                    <a:extLst>
                      <a:ext uri="{FF2B5EF4-FFF2-40B4-BE49-F238E27FC236}">
                        <a16:creationId xmlns:a16="http://schemas.microsoft.com/office/drawing/2014/main" id="{2E6AA9C4-A8BF-5FCB-4219-34A79EA8BF9B}"/>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4" name="テキスト ボックス 113">
                    <a:extLst>
                      <a:ext uri="{FF2B5EF4-FFF2-40B4-BE49-F238E27FC236}">
                        <a16:creationId xmlns:a16="http://schemas.microsoft.com/office/drawing/2014/main" id="{911DB36D-C1D9-40D3-B0D9-E5D5BAFCAEDE}"/>
                      </a:ext>
                    </a:extLst>
                  </p:cNvPr>
                  <p:cNvSpPr txBox="1"/>
                  <p:nvPr/>
                </p:nvSpPr>
                <p:spPr>
                  <a:xfrm>
                    <a:off x="10226506" y="1846148"/>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80" name="テキスト ボックス 79">
                    <a:extLst>
                      <a:ext uri="{FF2B5EF4-FFF2-40B4-BE49-F238E27FC236}">
                        <a16:creationId xmlns:a16="http://schemas.microsoft.com/office/drawing/2014/main" id="{71F7BDFD-4285-0EE6-AE19-E2AFC719FFAB}"/>
                      </a:ext>
                    </a:extLst>
                  </p:cNvPr>
                  <p:cNvSpPr txBox="1">
                    <a:spLocks noRot="1" noChangeAspect="1" noMove="1" noResize="1" noEditPoints="1" noAdjustHandles="1" noChangeArrowheads="1" noChangeShapeType="1" noTextEdit="1"/>
                  </p:cNvSpPr>
                  <p:nvPr/>
                </p:nvSpPr>
                <p:spPr>
                  <a:xfrm>
                    <a:off x="10226506" y="1846148"/>
                    <a:ext cx="379785" cy="400110"/>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5" name="テキスト ボックス 114">
                    <a:extLst>
                      <a:ext uri="{FF2B5EF4-FFF2-40B4-BE49-F238E27FC236}">
                        <a16:creationId xmlns:a16="http://schemas.microsoft.com/office/drawing/2014/main" id="{FED93952-A470-4943-B13C-68D47D8C629B}"/>
                      </a:ext>
                    </a:extLst>
                  </p:cNvPr>
                  <p:cNvSpPr txBox="1"/>
                  <p:nvPr/>
                </p:nvSpPr>
                <p:spPr>
                  <a:xfrm>
                    <a:off x="11163464" y="1841591"/>
                    <a:ext cx="345258"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81" name="テキスト ボックス 80">
                    <a:extLst>
                      <a:ext uri="{FF2B5EF4-FFF2-40B4-BE49-F238E27FC236}">
                        <a16:creationId xmlns:a16="http://schemas.microsoft.com/office/drawing/2014/main" id="{DA3A183D-6204-8D01-76B2-87922FAE2537}"/>
                      </a:ext>
                    </a:extLst>
                  </p:cNvPr>
                  <p:cNvSpPr txBox="1">
                    <a:spLocks noRot="1" noChangeAspect="1" noMove="1" noResize="1" noEditPoints="1" noAdjustHandles="1" noChangeArrowheads="1" noChangeShapeType="1" noTextEdit="1"/>
                  </p:cNvSpPr>
                  <p:nvPr/>
                </p:nvSpPr>
                <p:spPr>
                  <a:xfrm>
                    <a:off x="11163464" y="1841591"/>
                    <a:ext cx="345258" cy="400110"/>
                  </a:xfrm>
                  <a:prstGeom prst="rect">
                    <a:avLst/>
                  </a:prstGeom>
                  <a:blipFill>
                    <a:blip r:embed="rId15"/>
                    <a:stretch>
                      <a:fillRect/>
                    </a:stretch>
                  </a:blipFill>
                </p:spPr>
                <p:txBody>
                  <a:bodyPr/>
                  <a:lstStyle/>
                  <a:p>
                    <a:r>
                      <a:rPr lang="ja-JP" altLang="en-US">
                        <a:noFill/>
                      </a:rPr>
                      <a:t> </a:t>
                    </a:r>
                  </a:p>
                </p:txBody>
              </p:sp>
            </mc:Fallback>
          </mc:AlternateContent>
        </p:grpSp>
        <p:sp>
          <p:nvSpPr>
            <p:cNvPr id="109" name="テキスト ボックス 108">
              <a:extLst>
                <a:ext uri="{FF2B5EF4-FFF2-40B4-BE49-F238E27FC236}">
                  <a16:creationId xmlns:a16="http://schemas.microsoft.com/office/drawing/2014/main" id="{23FB6F2F-43D4-417A-ACAF-9AB96B9FC8EF}"/>
                </a:ext>
              </a:extLst>
            </p:cNvPr>
            <p:cNvSpPr txBox="1"/>
            <p:nvPr/>
          </p:nvSpPr>
          <p:spPr>
            <a:xfrm>
              <a:off x="5655725" y="1795070"/>
              <a:ext cx="452550"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mc:AlternateContent xmlns:mc="http://schemas.openxmlformats.org/markup-compatibility/2006" xmlns:a14="http://schemas.microsoft.com/office/drawing/2010/main">
        <mc:Choice Requires="a14">
          <p:sp>
            <p:nvSpPr>
              <p:cNvPr id="116" name="テキスト ボックス 115">
                <a:extLst>
                  <a:ext uri="{FF2B5EF4-FFF2-40B4-BE49-F238E27FC236}">
                    <a16:creationId xmlns:a16="http://schemas.microsoft.com/office/drawing/2014/main" id="{A5D99291-C892-4DC3-8889-3E2B0B7B9A60}"/>
                  </a:ext>
                </a:extLst>
              </p:cNvPr>
              <p:cNvSpPr txBox="1">
                <a:spLocks noChangeAspect="1"/>
              </p:cNvSpPr>
              <p:nvPr/>
            </p:nvSpPr>
            <p:spPr>
              <a:xfrm rot="16200000">
                <a:off x="798950" y="3631838"/>
                <a:ext cx="155052"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𝑧</m:t>
                      </m:r>
                    </m:oMath>
                  </m:oMathPara>
                </a14:m>
                <a:endParaRPr kumimoji="1" lang="ja-JP" altLang="en-US" sz="2000" dirty="0"/>
              </a:p>
            </p:txBody>
          </p:sp>
        </mc:Choice>
        <mc:Fallback xmlns="">
          <p:sp>
            <p:nvSpPr>
              <p:cNvPr id="116" name="テキスト ボックス 115">
                <a:extLst>
                  <a:ext uri="{FF2B5EF4-FFF2-40B4-BE49-F238E27FC236}">
                    <a16:creationId xmlns:a16="http://schemas.microsoft.com/office/drawing/2014/main" id="{A5D99291-C892-4DC3-8889-3E2B0B7B9A60}"/>
                  </a:ext>
                </a:extLst>
              </p:cNvPr>
              <p:cNvSpPr txBox="1">
                <a:spLocks noRot="1" noChangeAspect="1" noMove="1" noResize="1" noEditPoints="1" noAdjustHandles="1" noChangeArrowheads="1" noChangeShapeType="1" noTextEdit="1"/>
              </p:cNvSpPr>
              <p:nvPr/>
            </p:nvSpPr>
            <p:spPr>
              <a:xfrm rot="16200000">
                <a:off x="798950" y="3631838"/>
                <a:ext cx="155052" cy="257259"/>
              </a:xfrm>
              <a:prstGeom prst="rect">
                <a:avLst/>
              </a:prstGeom>
              <a:blipFill>
                <a:blip r:embed="rId16"/>
                <a:stretch>
                  <a:fillRect t="-26923" r="-21429" b="-30769"/>
                </a:stretch>
              </a:blipFill>
            </p:spPr>
            <p:txBody>
              <a:bodyPr/>
              <a:lstStyle/>
              <a:p>
                <a:r>
                  <a:rPr lang="ja-JP" altLang="en-US">
                    <a:noFill/>
                  </a:rPr>
                  <a:t> </a:t>
                </a:r>
              </a:p>
            </p:txBody>
          </p:sp>
        </mc:Fallback>
      </mc:AlternateContent>
      <p:sp>
        <p:nvSpPr>
          <p:cNvPr id="120" name="正方形/長方形 119">
            <a:extLst>
              <a:ext uri="{FF2B5EF4-FFF2-40B4-BE49-F238E27FC236}">
                <a16:creationId xmlns:a16="http://schemas.microsoft.com/office/drawing/2014/main" id="{E669542C-0DA0-48D5-B998-923FC95E40D7}"/>
              </a:ext>
            </a:extLst>
          </p:cNvPr>
          <p:cNvSpPr>
            <a:spLocks noChangeAspect="1"/>
          </p:cNvSpPr>
          <p:nvPr/>
        </p:nvSpPr>
        <p:spPr>
          <a:xfrm>
            <a:off x="1248834" y="2414454"/>
            <a:ext cx="3340100" cy="3340100"/>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p:sp>
        <p:nvSpPr>
          <p:cNvPr id="121" name="正方形/長方形 120">
            <a:extLst>
              <a:ext uri="{FF2B5EF4-FFF2-40B4-BE49-F238E27FC236}">
                <a16:creationId xmlns:a16="http://schemas.microsoft.com/office/drawing/2014/main" id="{4566993C-2B95-4540-BF68-576283957638}"/>
              </a:ext>
            </a:extLst>
          </p:cNvPr>
          <p:cNvSpPr>
            <a:spLocks noChangeAspect="1"/>
          </p:cNvSpPr>
          <p:nvPr/>
        </p:nvSpPr>
        <p:spPr>
          <a:xfrm>
            <a:off x="7044920" y="2457928"/>
            <a:ext cx="3340100" cy="3340100"/>
          </a:xfrm>
          <a:prstGeom prst="rect">
            <a:avLst/>
          </a:prstGeom>
          <a:no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122" name="テキスト ボックス 121">
                <a:extLst>
                  <a:ext uri="{FF2B5EF4-FFF2-40B4-BE49-F238E27FC236}">
                    <a16:creationId xmlns:a16="http://schemas.microsoft.com/office/drawing/2014/main" id="{FB78087E-2E1A-4951-B665-D497840E4A03}"/>
                  </a:ext>
                </a:extLst>
              </p:cNvPr>
              <p:cNvSpPr txBox="1">
                <a:spLocks noChangeAspect="1"/>
              </p:cNvSpPr>
              <p:nvPr/>
            </p:nvSpPr>
            <p:spPr>
              <a:xfrm>
                <a:off x="5179152" y="4686912"/>
                <a:ext cx="1331549" cy="369332"/>
              </a:xfrm>
              <a:prstGeom prst="rect">
                <a:avLst/>
              </a:prstGeom>
              <a:noFill/>
            </p:spPr>
            <p:txBody>
              <a:bodyPr wrap="square" rtlCol="0">
                <a:spAutoFit/>
              </a:bodyPr>
              <a:lstStyle/>
              <a:p>
                <a:r>
                  <a:rPr kumimoji="1" lang="en-US" altLang="ja-JP" dirty="0"/>
                  <a:t>Time:[</a:t>
                </a:r>
                <a14:m>
                  <m:oMath xmlns:m="http://schemas.openxmlformats.org/officeDocument/2006/math">
                    <m:r>
                      <m:rPr>
                        <m:sty m:val="p"/>
                      </m:rPr>
                      <a:rPr kumimoji="1" lang="en-US" altLang="ja-JP" b="0" i="0" smtClean="0">
                        <a:latin typeface="Cambria Math" panose="02040503050406030204" pitchFamily="18" charset="0"/>
                      </a:rPr>
                      <m:t>Myr</m:t>
                    </m:r>
                  </m:oMath>
                </a14:m>
                <a:r>
                  <a:rPr kumimoji="1" lang="en-US" altLang="ja-JP" dirty="0"/>
                  <a:t>]</a:t>
                </a:r>
                <a:endParaRPr kumimoji="1" lang="ja-JP" altLang="en-US" dirty="0"/>
              </a:p>
            </p:txBody>
          </p:sp>
        </mc:Choice>
        <mc:Fallback xmlns="">
          <p:sp>
            <p:nvSpPr>
              <p:cNvPr id="122" name="テキスト ボックス 121">
                <a:extLst>
                  <a:ext uri="{FF2B5EF4-FFF2-40B4-BE49-F238E27FC236}">
                    <a16:creationId xmlns:a16="http://schemas.microsoft.com/office/drawing/2014/main" id="{FB78087E-2E1A-4951-B665-D497840E4A03}"/>
                  </a:ext>
                </a:extLst>
              </p:cNvPr>
              <p:cNvSpPr txBox="1">
                <a:spLocks noRot="1" noChangeAspect="1" noMove="1" noResize="1" noEditPoints="1" noAdjustHandles="1" noChangeArrowheads="1" noChangeShapeType="1" noTextEdit="1"/>
              </p:cNvSpPr>
              <p:nvPr/>
            </p:nvSpPr>
            <p:spPr>
              <a:xfrm>
                <a:off x="5179152" y="4686912"/>
                <a:ext cx="1331549" cy="369332"/>
              </a:xfrm>
              <a:prstGeom prst="rect">
                <a:avLst/>
              </a:prstGeom>
              <a:blipFill>
                <a:blip r:embed="rId17"/>
                <a:stretch>
                  <a:fillRect l="-4128" t="-10000" r="-3670" b="-26667"/>
                </a:stretch>
              </a:blipFill>
            </p:spPr>
            <p:txBody>
              <a:bodyPr/>
              <a:lstStyle/>
              <a:p>
                <a:r>
                  <a:rPr lang="ja-JP" altLang="en-US">
                    <a:noFill/>
                  </a:rPr>
                  <a:t> </a:t>
                </a:r>
              </a:p>
            </p:txBody>
          </p:sp>
        </mc:Fallback>
      </mc:AlternateContent>
      <p:grpSp>
        <p:nvGrpSpPr>
          <p:cNvPr id="123" name="グループ化 122">
            <a:extLst>
              <a:ext uri="{FF2B5EF4-FFF2-40B4-BE49-F238E27FC236}">
                <a16:creationId xmlns:a16="http://schemas.microsoft.com/office/drawing/2014/main" id="{6F603A1E-B6E2-4B0B-AAE8-54775DDB21B3}"/>
              </a:ext>
            </a:extLst>
          </p:cNvPr>
          <p:cNvGrpSpPr>
            <a:grpSpLocks noChangeAspect="1"/>
          </p:cNvGrpSpPr>
          <p:nvPr/>
        </p:nvGrpSpPr>
        <p:grpSpPr>
          <a:xfrm>
            <a:off x="903163" y="5770216"/>
            <a:ext cx="4331229" cy="368471"/>
            <a:chOff x="3617042" y="1764154"/>
            <a:chExt cx="2491235" cy="440828"/>
          </a:xfrm>
        </p:grpSpPr>
        <p:grpSp>
          <p:nvGrpSpPr>
            <p:cNvPr id="124" name="グループ化 123">
              <a:extLst>
                <a:ext uri="{FF2B5EF4-FFF2-40B4-BE49-F238E27FC236}">
                  <a16:creationId xmlns:a16="http://schemas.microsoft.com/office/drawing/2014/main" id="{DF14000E-5FEB-4046-ABA3-671C08BC8F33}"/>
                </a:ext>
              </a:extLst>
            </p:cNvPr>
            <p:cNvGrpSpPr/>
            <p:nvPr/>
          </p:nvGrpSpPr>
          <p:grpSpPr>
            <a:xfrm>
              <a:off x="3617042" y="1764154"/>
              <a:ext cx="2267468" cy="440828"/>
              <a:chOff x="9258518" y="1805430"/>
              <a:chExt cx="2267468" cy="440828"/>
            </a:xfrm>
          </p:grpSpPr>
          <p:cxnSp>
            <p:nvCxnSpPr>
              <p:cNvPr id="126" name="直線コネクタ 125">
                <a:extLst>
                  <a:ext uri="{FF2B5EF4-FFF2-40B4-BE49-F238E27FC236}">
                    <a16:creationId xmlns:a16="http://schemas.microsoft.com/office/drawing/2014/main" id="{F7CD5DD9-1D06-490F-A13F-6056DE4EABC1}"/>
                  </a:ext>
                </a:extLst>
              </p:cNvPr>
              <p:cNvCxnSpPr>
                <a:cxnSpLocks/>
              </p:cNvCxnSpPr>
              <p:nvPr/>
            </p:nvCxnSpPr>
            <p:spPr>
              <a:xfrm>
                <a:off x="10404209"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7" name="直線コネクタ 126">
                <a:extLst>
                  <a:ext uri="{FF2B5EF4-FFF2-40B4-BE49-F238E27FC236}">
                    <a16:creationId xmlns:a16="http://schemas.microsoft.com/office/drawing/2014/main" id="{948F4F2C-EAAD-47DB-8787-FCC4D885E075}"/>
                  </a:ext>
                </a:extLst>
              </p:cNvPr>
              <p:cNvCxnSpPr>
                <a:cxnSpLocks/>
              </p:cNvCxnSpPr>
              <p:nvPr/>
            </p:nvCxnSpPr>
            <p:spPr>
              <a:xfrm>
                <a:off x="11328092"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8" name="直線コネクタ 127">
                <a:extLst>
                  <a:ext uri="{FF2B5EF4-FFF2-40B4-BE49-F238E27FC236}">
                    <a16:creationId xmlns:a16="http://schemas.microsoft.com/office/drawing/2014/main" id="{C49D1747-21EF-44F0-8BC8-415C7EED5A71}"/>
                  </a:ext>
                </a:extLst>
              </p:cNvPr>
              <p:cNvCxnSpPr>
                <a:cxnSpLocks/>
              </p:cNvCxnSpPr>
              <p:nvPr/>
            </p:nvCxnSpPr>
            <p:spPr>
              <a:xfrm>
                <a:off x="9439638" y="181280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29" name="テキスト ボックス 128">
                    <a:extLst>
                      <a:ext uri="{FF2B5EF4-FFF2-40B4-BE49-F238E27FC236}">
                        <a16:creationId xmlns:a16="http://schemas.microsoft.com/office/drawing/2014/main" id="{0DCEBB0E-1164-4B33-BFBC-98E05B3C80A9}"/>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46" name="テキスト ボックス 45">
                    <a:extLst>
                      <a:ext uri="{FF2B5EF4-FFF2-40B4-BE49-F238E27FC236}">
                        <a16:creationId xmlns:a16="http://schemas.microsoft.com/office/drawing/2014/main" id="{8F61FEC4-848F-5DD4-4A9D-1B300C750B75}"/>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21"/>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0" name="テキスト ボックス 129">
                    <a:extLst>
                      <a:ext uri="{FF2B5EF4-FFF2-40B4-BE49-F238E27FC236}">
                        <a16:creationId xmlns:a16="http://schemas.microsoft.com/office/drawing/2014/main" id="{A9624DA4-EA0B-418F-96FA-BC2971A55394}"/>
                      </a:ext>
                    </a:extLst>
                  </p:cNvPr>
                  <p:cNvSpPr txBox="1"/>
                  <p:nvPr/>
                </p:nvSpPr>
                <p:spPr>
                  <a:xfrm>
                    <a:off x="10226506" y="1846148"/>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47" name="テキスト ボックス 46">
                    <a:extLst>
                      <a:ext uri="{FF2B5EF4-FFF2-40B4-BE49-F238E27FC236}">
                        <a16:creationId xmlns:a16="http://schemas.microsoft.com/office/drawing/2014/main" id="{2A49039E-583D-C7DB-47D5-B3CB779FAC32}"/>
                      </a:ext>
                    </a:extLst>
                  </p:cNvPr>
                  <p:cNvSpPr txBox="1">
                    <a:spLocks noRot="1" noChangeAspect="1" noMove="1" noResize="1" noEditPoints="1" noAdjustHandles="1" noChangeArrowheads="1" noChangeShapeType="1" noTextEdit="1"/>
                  </p:cNvSpPr>
                  <p:nvPr/>
                </p:nvSpPr>
                <p:spPr>
                  <a:xfrm>
                    <a:off x="10226506" y="1846148"/>
                    <a:ext cx="379785" cy="400110"/>
                  </a:xfrm>
                  <a:prstGeom prst="rect">
                    <a:avLst/>
                  </a:prstGeom>
                  <a:blipFill>
                    <a:blip r:embed="rId2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1" name="テキスト ボックス 130">
                    <a:extLst>
                      <a:ext uri="{FF2B5EF4-FFF2-40B4-BE49-F238E27FC236}">
                        <a16:creationId xmlns:a16="http://schemas.microsoft.com/office/drawing/2014/main" id="{EB2331B4-BDB0-4252-A554-47B7F7562436}"/>
                      </a:ext>
                    </a:extLst>
                  </p:cNvPr>
                  <p:cNvSpPr txBox="1"/>
                  <p:nvPr/>
                </p:nvSpPr>
                <p:spPr>
                  <a:xfrm>
                    <a:off x="11146201" y="1841591"/>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48" name="テキスト ボックス 47">
                    <a:extLst>
                      <a:ext uri="{FF2B5EF4-FFF2-40B4-BE49-F238E27FC236}">
                        <a16:creationId xmlns:a16="http://schemas.microsoft.com/office/drawing/2014/main" id="{046EAA05-544B-352B-A2B0-E5F181687779}"/>
                      </a:ext>
                    </a:extLst>
                  </p:cNvPr>
                  <p:cNvSpPr txBox="1">
                    <a:spLocks noRot="1" noChangeAspect="1" noMove="1" noResize="1" noEditPoints="1" noAdjustHandles="1" noChangeArrowheads="1" noChangeShapeType="1" noTextEdit="1"/>
                  </p:cNvSpPr>
                  <p:nvPr/>
                </p:nvSpPr>
                <p:spPr>
                  <a:xfrm>
                    <a:off x="11146201" y="1841591"/>
                    <a:ext cx="379785" cy="400110"/>
                  </a:xfrm>
                  <a:prstGeom prst="rect">
                    <a:avLst/>
                  </a:prstGeom>
                  <a:blipFill>
                    <a:blip r:embed="rId23"/>
                    <a:stretch>
                      <a:fillRect/>
                    </a:stretch>
                  </a:blipFill>
                </p:spPr>
                <p:txBody>
                  <a:bodyPr/>
                  <a:lstStyle/>
                  <a:p>
                    <a:r>
                      <a:rPr lang="ja-JP" altLang="en-US">
                        <a:noFill/>
                      </a:rPr>
                      <a:t> </a:t>
                    </a:r>
                  </a:p>
                </p:txBody>
              </p:sp>
            </mc:Fallback>
          </mc:AlternateContent>
        </p:grpSp>
        <p:sp>
          <p:nvSpPr>
            <p:cNvPr id="125" name="テキスト ボックス 124">
              <a:extLst>
                <a:ext uri="{FF2B5EF4-FFF2-40B4-BE49-F238E27FC236}">
                  <a16:creationId xmlns:a16="http://schemas.microsoft.com/office/drawing/2014/main" id="{1BF11768-3DA8-4211-97CF-B0DAFE65180C}"/>
                </a:ext>
              </a:extLst>
            </p:cNvPr>
            <p:cNvSpPr txBox="1"/>
            <p:nvPr/>
          </p:nvSpPr>
          <p:spPr>
            <a:xfrm>
              <a:off x="5655728" y="1795070"/>
              <a:ext cx="452549"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mc:AlternateContent xmlns:mc="http://schemas.openxmlformats.org/markup-compatibility/2006" xmlns:a14="http://schemas.microsoft.com/office/drawing/2010/main">
        <mc:Choice Requires="a14">
          <p:sp>
            <p:nvSpPr>
              <p:cNvPr id="132" name="テキスト ボックス 131">
                <a:extLst>
                  <a:ext uri="{FF2B5EF4-FFF2-40B4-BE49-F238E27FC236}">
                    <a16:creationId xmlns:a16="http://schemas.microsoft.com/office/drawing/2014/main" id="{C8EA9A8B-7254-4B48-80B9-8ACA418F98B4}"/>
                  </a:ext>
                </a:extLst>
              </p:cNvPr>
              <p:cNvSpPr txBox="1">
                <a:spLocks noChangeAspect="1"/>
              </p:cNvSpPr>
              <p:nvPr/>
            </p:nvSpPr>
            <p:spPr>
              <a:xfrm rot="16200000">
                <a:off x="6468782" y="3631838"/>
                <a:ext cx="155052"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𝑧</m:t>
                      </m:r>
                    </m:oMath>
                  </m:oMathPara>
                </a14:m>
                <a:endParaRPr kumimoji="1" lang="ja-JP" altLang="en-US" sz="2000" dirty="0"/>
              </a:p>
            </p:txBody>
          </p:sp>
        </mc:Choice>
        <mc:Fallback xmlns="">
          <p:sp>
            <p:nvSpPr>
              <p:cNvPr id="132" name="テキスト ボックス 131">
                <a:extLst>
                  <a:ext uri="{FF2B5EF4-FFF2-40B4-BE49-F238E27FC236}">
                    <a16:creationId xmlns:a16="http://schemas.microsoft.com/office/drawing/2014/main" id="{C8EA9A8B-7254-4B48-80B9-8ACA418F98B4}"/>
                  </a:ext>
                </a:extLst>
              </p:cNvPr>
              <p:cNvSpPr txBox="1">
                <a:spLocks noRot="1" noChangeAspect="1" noMove="1" noResize="1" noEditPoints="1" noAdjustHandles="1" noChangeArrowheads="1" noChangeShapeType="1" noTextEdit="1"/>
              </p:cNvSpPr>
              <p:nvPr/>
            </p:nvSpPr>
            <p:spPr>
              <a:xfrm rot="16200000">
                <a:off x="6468782" y="3631838"/>
                <a:ext cx="155052" cy="257259"/>
              </a:xfrm>
              <a:prstGeom prst="rect">
                <a:avLst/>
              </a:prstGeom>
              <a:blipFill>
                <a:blip r:embed="rId24"/>
                <a:stretch>
                  <a:fillRect t="-26923" r="-21429" b="-30769"/>
                </a:stretch>
              </a:blipFill>
            </p:spPr>
            <p:txBody>
              <a:bodyPr/>
              <a:lstStyle/>
              <a:p>
                <a:r>
                  <a:rPr lang="ja-JP" altLang="en-US">
                    <a:noFill/>
                  </a:rPr>
                  <a:t> </a:t>
                </a:r>
              </a:p>
            </p:txBody>
          </p:sp>
        </mc:Fallback>
      </mc:AlternateContent>
      <p:pic>
        <p:nvPicPr>
          <p:cNvPr id="134" name="t68_rho_movie">
            <a:hlinkClick r:id="" action="ppaction://media"/>
            <a:extLst>
              <a:ext uri="{FF2B5EF4-FFF2-40B4-BE49-F238E27FC236}">
                <a16:creationId xmlns:a16="http://schemas.microsoft.com/office/drawing/2014/main" id="{D00B1B7B-5E92-4FF7-81B3-EDEAC5C9821E}"/>
              </a:ext>
            </a:extLst>
          </p:cNvPr>
          <p:cNvPicPr>
            <a:picLocks noChangeAspect="1"/>
          </p:cNvPicPr>
          <p:nvPr>
            <a:videoFile r:link="rId1"/>
            <p:extLst>
              <p:ext uri="{DAA4B4D4-6D71-4841-9C94-3DE7FCFB9230}">
                <p14:media xmlns:p14="http://schemas.microsoft.com/office/powerpoint/2010/main" r:embed="rId4">
                  <p14:trim end="100"/>
                </p14:media>
              </p:ext>
            </p:extLst>
          </p:nvPr>
        </p:nvPicPr>
        <p:blipFill>
          <a:blip r:embed="rId25"/>
          <a:srcRect l="18870" t="20596" r="20845" b="19602"/>
          <a:stretch>
            <a:fillRect/>
          </a:stretch>
        </p:blipFill>
        <p:spPr>
          <a:xfrm>
            <a:off x="4391764" y="1844675"/>
            <a:ext cx="1516682" cy="1504550"/>
          </a:xfrm>
          <a:prstGeom prst="rect">
            <a:avLst/>
          </a:prstGeom>
        </p:spPr>
      </p:pic>
      <mc:AlternateContent xmlns:mc="http://schemas.openxmlformats.org/markup-compatibility/2006" xmlns:a14="http://schemas.microsoft.com/office/drawing/2010/main">
        <mc:Choice Requires="a14">
          <p:sp>
            <p:nvSpPr>
              <p:cNvPr id="138" name="テキスト ボックス 137">
                <a:extLst>
                  <a:ext uri="{FF2B5EF4-FFF2-40B4-BE49-F238E27FC236}">
                    <a16:creationId xmlns:a16="http://schemas.microsoft.com/office/drawing/2014/main" id="{4B64877B-078D-416C-BDB8-21FEFC2D0530}"/>
                  </a:ext>
                </a:extLst>
              </p:cNvPr>
              <p:cNvSpPr txBox="1">
                <a:spLocks noChangeAspect="1"/>
              </p:cNvSpPr>
              <p:nvPr/>
            </p:nvSpPr>
            <p:spPr>
              <a:xfrm>
                <a:off x="11510724" y="3786921"/>
                <a:ext cx="569453"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2.181</m:t>
                      </m:r>
                    </m:oMath>
                  </m:oMathPara>
                </a14:m>
                <a:endParaRPr kumimoji="1" lang="en-US" altLang="ja-JP" sz="2000" b="0" dirty="0"/>
              </a:p>
            </p:txBody>
          </p:sp>
        </mc:Choice>
        <mc:Fallback xmlns="">
          <p:sp>
            <p:nvSpPr>
              <p:cNvPr id="138" name="テキスト ボックス 137">
                <a:extLst>
                  <a:ext uri="{FF2B5EF4-FFF2-40B4-BE49-F238E27FC236}">
                    <a16:creationId xmlns:a16="http://schemas.microsoft.com/office/drawing/2014/main" id="{4B64877B-078D-416C-BDB8-21FEFC2D0530}"/>
                  </a:ext>
                </a:extLst>
              </p:cNvPr>
              <p:cNvSpPr txBox="1">
                <a:spLocks noRot="1" noChangeAspect="1" noMove="1" noResize="1" noEditPoints="1" noAdjustHandles="1" noChangeArrowheads="1" noChangeShapeType="1" noTextEdit="1"/>
              </p:cNvSpPr>
              <p:nvPr/>
            </p:nvSpPr>
            <p:spPr>
              <a:xfrm>
                <a:off x="11510724" y="3786921"/>
                <a:ext cx="569453" cy="257259"/>
              </a:xfrm>
              <a:prstGeom prst="rect">
                <a:avLst/>
              </a:prstGeom>
              <a:blipFill>
                <a:blip r:embed="rId26"/>
                <a:stretch>
                  <a:fillRect l="-14894" r="-23404" b="-3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9" name="テキスト ボックス 138">
                <a:extLst>
                  <a:ext uri="{FF2B5EF4-FFF2-40B4-BE49-F238E27FC236}">
                    <a16:creationId xmlns:a16="http://schemas.microsoft.com/office/drawing/2014/main" id="{7321E101-E775-4162-AE0B-51B2AB38FD10}"/>
                  </a:ext>
                </a:extLst>
              </p:cNvPr>
              <p:cNvSpPr txBox="1">
                <a:spLocks noChangeAspect="1"/>
              </p:cNvSpPr>
              <p:nvPr/>
            </p:nvSpPr>
            <p:spPr>
              <a:xfrm>
                <a:off x="11501406" y="4264044"/>
                <a:ext cx="569453"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0.567</m:t>
                      </m:r>
                    </m:oMath>
                  </m:oMathPara>
                </a14:m>
                <a:endParaRPr kumimoji="1" lang="ja-JP" altLang="en-US" sz="2000" dirty="0"/>
              </a:p>
            </p:txBody>
          </p:sp>
        </mc:Choice>
        <mc:Fallback xmlns="">
          <p:sp>
            <p:nvSpPr>
              <p:cNvPr id="139" name="テキスト ボックス 138">
                <a:extLst>
                  <a:ext uri="{FF2B5EF4-FFF2-40B4-BE49-F238E27FC236}">
                    <a16:creationId xmlns:a16="http://schemas.microsoft.com/office/drawing/2014/main" id="{7321E101-E775-4162-AE0B-51B2AB38FD10}"/>
                  </a:ext>
                </a:extLst>
              </p:cNvPr>
              <p:cNvSpPr txBox="1">
                <a:spLocks noRot="1" noChangeAspect="1" noMove="1" noResize="1" noEditPoints="1" noAdjustHandles="1" noChangeArrowheads="1" noChangeShapeType="1" noTextEdit="1"/>
              </p:cNvSpPr>
              <p:nvPr/>
            </p:nvSpPr>
            <p:spPr>
              <a:xfrm>
                <a:off x="11501406" y="4264044"/>
                <a:ext cx="569453" cy="257259"/>
              </a:xfrm>
              <a:prstGeom prst="rect">
                <a:avLst/>
              </a:prstGeom>
              <a:blipFill>
                <a:blip r:embed="rId27"/>
                <a:stretch>
                  <a:fillRect l="-16129" r="-24731" b="-302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0" name="テキスト ボックス 139">
                <a:extLst>
                  <a:ext uri="{FF2B5EF4-FFF2-40B4-BE49-F238E27FC236}">
                    <a16:creationId xmlns:a16="http://schemas.microsoft.com/office/drawing/2014/main" id="{A917833E-5DF4-4CC1-8360-C795FAA83505}"/>
                  </a:ext>
                </a:extLst>
              </p:cNvPr>
              <p:cNvSpPr txBox="1">
                <a:spLocks noChangeAspect="1"/>
              </p:cNvSpPr>
              <p:nvPr/>
            </p:nvSpPr>
            <p:spPr>
              <a:xfrm>
                <a:off x="11510723" y="4701728"/>
                <a:ext cx="569453"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0.147</m:t>
                      </m:r>
                    </m:oMath>
                  </m:oMathPara>
                </a14:m>
                <a:endParaRPr kumimoji="1" lang="ja-JP" altLang="en-US" sz="2000" dirty="0"/>
              </a:p>
            </p:txBody>
          </p:sp>
        </mc:Choice>
        <mc:Fallback xmlns="">
          <p:sp>
            <p:nvSpPr>
              <p:cNvPr id="140" name="テキスト ボックス 139">
                <a:extLst>
                  <a:ext uri="{FF2B5EF4-FFF2-40B4-BE49-F238E27FC236}">
                    <a16:creationId xmlns:a16="http://schemas.microsoft.com/office/drawing/2014/main" id="{A917833E-5DF4-4CC1-8360-C795FAA83505}"/>
                  </a:ext>
                </a:extLst>
              </p:cNvPr>
              <p:cNvSpPr txBox="1">
                <a:spLocks noRot="1" noChangeAspect="1" noMove="1" noResize="1" noEditPoints="1" noAdjustHandles="1" noChangeArrowheads="1" noChangeShapeType="1" noTextEdit="1"/>
              </p:cNvSpPr>
              <p:nvPr/>
            </p:nvSpPr>
            <p:spPr>
              <a:xfrm>
                <a:off x="11510723" y="4701728"/>
                <a:ext cx="569453" cy="257259"/>
              </a:xfrm>
              <a:prstGeom prst="rect">
                <a:avLst/>
              </a:prstGeom>
              <a:blipFill>
                <a:blip r:embed="rId28"/>
                <a:stretch>
                  <a:fillRect l="-14894" r="-23404" b="-3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1" name="テキスト ボックス 140">
                <a:extLst>
                  <a:ext uri="{FF2B5EF4-FFF2-40B4-BE49-F238E27FC236}">
                    <a16:creationId xmlns:a16="http://schemas.microsoft.com/office/drawing/2014/main" id="{EE899E34-4782-4744-AE68-B2417244CB63}"/>
                  </a:ext>
                </a:extLst>
              </p:cNvPr>
              <p:cNvSpPr txBox="1">
                <a:spLocks noChangeAspect="1"/>
              </p:cNvSpPr>
              <p:nvPr/>
            </p:nvSpPr>
            <p:spPr>
              <a:xfrm>
                <a:off x="11510722" y="5191386"/>
                <a:ext cx="569453"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0.038</m:t>
                      </m:r>
                    </m:oMath>
                  </m:oMathPara>
                </a14:m>
                <a:endParaRPr kumimoji="1" lang="ja-JP" altLang="en-US" sz="2000" dirty="0"/>
              </a:p>
            </p:txBody>
          </p:sp>
        </mc:Choice>
        <mc:Fallback xmlns="">
          <p:sp>
            <p:nvSpPr>
              <p:cNvPr id="141" name="テキスト ボックス 140">
                <a:extLst>
                  <a:ext uri="{FF2B5EF4-FFF2-40B4-BE49-F238E27FC236}">
                    <a16:creationId xmlns:a16="http://schemas.microsoft.com/office/drawing/2014/main" id="{EE899E34-4782-4744-AE68-B2417244CB63}"/>
                  </a:ext>
                </a:extLst>
              </p:cNvPr>
              <p:cNvSpPr txBox="1">
                <a:spLocks noRot="1" noChangeAspect="1" noMove="1" noResize="1" noEditPoints="1" noAdjustHandles="1" noChangeArrowheads="1" noChangeShapeType="1" noTextEdit="1"/>
              </p:cNvSpPr>
              <p:nvPr/>
            </p:nvSpPr>
            <p:spPr>
              <a:xfrm>
                <a:off x="11510722" y="5191386"/>
                <a:ext cx="569453" cy="257259"/>
              </a:xfrm>
              <a:prstGeom prst="rect">
                <a:avLst/>
              </a:prstGeom>
              <a:blipFill>
                <a:blip r:embed="rId29"/>
                <a:stretch>
                  <a:fillRect l="-14894" r="-23404" b="-3095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2" name="テキスト ボックス 141">
                <a:extLst>
                  <a:ext uri="{FF2B5EF4-FFF2-40B4-BE49-F238E27FC236}">
                    <a16:creationId xmlns:a16="http://schemas.microsoft.com/office/drawing/2014/main" id="{604FCF6B-3270-439C-887E-391665CB51F2}"/>
                  </a:ext>
                </a:extLst>
              </p:cNvPr>
              <p:cNvSpPr txBox="1">
                <a:spLocks noChangeAspect="1"/>
              </p:cNvSpPr>
              <p:nvPr/>
            </p:nvSpPr>
            <p:spPr>
              <a:xfrm>
                <a:off x="11505462" y="5661595"/>
                <a:ext cx="450202" cy="2572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0.01</m:t>
                      </m:r>
                    </m:oMath>
                  </m:oMathPara>
                </a14:m>
                <a:endParaRPr kumimoji="1" lang="ja-JP" altLang="en-US" sz="2000" dirty="0"/>
              </a:p>
            </p:txBody>
          </p:sp>
        </mc:Choice>
        <mc:Fallback xmlns="">
          <p:sp>
            <p:nvSpPr>
              <p:cNvPr id="142" name="テキスト ボックス 141">
                <a:extLst>
                  <a:ext uri="{FF2B5EF4-FFF2-40B4-BE49-F238E27FC236}">
                    <a16:creationId xmlns:a16="http://schemas.microsoft.com/office/drawing/2014/main" id="{604FCF6B-3270-439C-887E-391665CB51F2}"/>
                  </a:ext>
                </a:extLst>
              </p:cNvPr>
              <p:cNvSpPr txBox="1">
                <a:spLocks noRot="1" noChangeAspect="1" noMove="1" noResize="1" noEditPoints="1" noAdjustHandles="1" noChangeArrowheads="1" noChangeShapeType="1" noTextEdit="1"/>
              </p:cNvSpPr>
              <p:nvPr/>
            </p:nvSpPr>
            <p:spPr>
              <a:xfrm>
                <a:off x="11505462" y="5661595"/>
                <a:ext cx="450202" cy="257259"/>
              </a:xfrm>
              <a:prstGeom prst="rect">
                <a:avLst/>
              </a:prstGeom>
              <a:blipFill>
                <a:blip r:embed="rId30"/>
                <a:stretch>
                  <a:fillRect l="-18919" r="-25676" b="-30952"/>
                </a:stretch>
              </a:blipFill>
            </p:spPr>
            <p:txBody>
              <a:bodyPr/>
              <a:lstStyle/>
              <a:p>
                <a:r>
                  <a:rPr lang="ja-JP" altLang="en-US">
                    <a:noFill/>
                  </a:rPr>
                  <a:t> </a:t>
                </a:r>
              </a:p>
            </p:txBody>
          </p:sp>
        </mc:Fallback>
      </mc:AlternateContent>
      <p:pic>
        <p:nvPicPr>
          <p:cNvPr id="143" name="t69_rho_movie">
            <a:hlinkClick r:id="" action="ppaction://media"/>
            <a:extLst>
              <a:ext uri="{FF2B5EF4-FFF2-40B4-BE49-F238E27FC236}">
                <a16:creationId xmlns:a16="http://schemas.microsoft.com/office/drawing/2014/main" id="{01E07239-E6A5-41F5-8214-4430C9DC9CAD}"/>
              </a:ext>
            </a:extLst>
          </p:cNvPr>
          <p:cNvPicPr>
            <a:picLocks noChangeAspect="1"/>
          </p:cNvPicPr>
          <p:nvPr>
            <a:videoFile r:link="rId1"/>
            <p:extLst>
              <p:ext uri="{DAA4B4D4-6D71-4841-9C94-3DE7FCFB9230}">
                <p14:media xmlns:p14="http://schemas.microsoft.com/office/powerpoint/2010/main" r:embed="rId5">
                  <p14:trim end="100"/>
                </p14:media>
              </p:ext>
            </p:extLst>
          </p:nvPr>
        </p:nvPicPr>
        <p:blipFill>
          <a:blip r:embed="rId31"/>
          <a:srcRect l="12685" t="5118" r="71272" b="91558"/>
          <a:stretch>
            <a:fillRect/>
          </a:stretch>
        </p:blipFill>
        <p:spPr>
          <a:xfrm>
            <a:off x="5679709" y="5009424"/>
            <a:ext cx="879901" cy="182388"/>
          </a:xfrm>
          <a:prstGeom prst="rect">
            <a:avLst/>
          </a:prstGeom>
        </p:spPr>
      </p:pic>
      <p:pic>
        <p:nvPicPr>
          <p:cNvPr id="144" name="図 143" descr="グラフ&#10;&#10;AI 生成コンテンツは誤りを含む可能性があります。">
            <a:extLst>
              <a:ext uri="{FF2B5EF4-FFF2-40B4-BE49-F238E27FC236}">
                <a16:creationId xmlns:a16="http://schemas.microsoft.com/office/drawing/2014/main" id="{40E0F0BE-163B-46B7-8E1E-F98ECDDDF2ED}"/>
              </a:ext>
            </a:extLst>
          </p:cNvPr>
          <p:cNvPicPr>
            <a:picLocks noChangeAspect="1"/>
          </p:cNvPicPr>
          <p:nvPr/>
        </p:nvPicPr>
        <p:blipFill>
          <a:blip r:embed="rId32">
            <a:extLst>
              <a:ext uri="{28A0092B-C50C-407E-A947-70E740481C1C}">
                <a14:useLocalDpi xmlns:a14="http://schemas.microsoft.com/office/drawing/2010/main" val="0"/>
              </a:ext>
            </a:extLst>
          </a:blip>
          <a:srcRect l="7565" t="12757" r="90559" b="67232"/>
          <a:stretch>
            <a:fillRect/>
          </a:stretch>
        </p:blipFill>
        <p:spPr>
          <a:xfrm>
            <a:off x="11307221" y="3844422"/>
            <a:ext cx="158403" cy="1690437"/>
          </a:xfrm>
          <a:prstGeom prst="rect">
            <a:avLst/>
          </a:prstGeom>
        </p:spPr>
      </p:pic>
      <p:grpSp>
        <p:nvGrpSpPr>
          <p:cNvPr id="145" name="グループ化 144">
            <a:extLst>
              <a:ext uri="{FF2B5EF4-FFF2-40B4-BE49-F238E27FC236}">
                <a16:creationId xmlns:a16="http://schemas.microsoft.com/office/drawing/2014/main" id="{81805E63-A14C-4CE8-8C0F-40ABAD0E8521}"/>
              </a:ext>
            </a:extLst>
          </p:cNvPr>
          <p:cNvGrpSpPr>
            <a:grpSpLocks noChangeAspect="1"/>
          </p:cNvGrpSpPr>
          <p:nvPr/>
        </p:nvGrpSpPr>
        <p:grpSpPr>
          <a:xfrm>
            <a:off x="118351" y="3737245"/>
            <a:ext cx="802134" cy="1795742"/>
            <a:chOff x="130379" y="4154728"/>
            <a:chExt cx="959650" cy="2148373"/>
          </a:xfrm>
        </p:grpSpPr>
        <mc:AlternateContent xmlns:mc="http://schemas.openxmlformats.org/markup-compatibility/2006" xmlns:a14="http://schemas.microsoft.com/office/drawing/2010/main">
          <mc:Choice Requires="a14">
            <p:sp>
              <p:nvSpPr>
                <p:cNvPr id="146" name="テキスト ボックス 145">
                  <a:extLst>
                    <a:ext uri="{FF2B5EF4-FFF2-40B4-BE49-F238E27FC236}">
                      <a16:creationId xmlns:a16="http://schemas.microsoft.com/office/drawing/2014/main" id="{32639D19-D323-48A8-AAAA-871520AA9CC2}"/>
                    </a:ext>
                  </a:extLst>
                </p:cNvPr>
                <p:cNvSpPr txBox="1"/>
                <p:nvPr/>
              </p:nvSpPr>
              <p:spPr>
                <a:xfrm>
                  <a:off x="408752" y="4154728"/>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2</m:t>
                        </m:r>
                        <m:r>
                          <a:rPr kumimoji="1" lang="en-US" altLang="ja-JP" sz="2000" b="0" i="1" smtClean="0">
                            <a:latin typeface="Cambria Math" panose="02040503050406030204" pitchFamily="18" charset="0"/>
                          </a:rPr>
                          <m:t>1.81</m:t>
                        </m:r>
                      </m:oMath>
                    </m:oMathPara>
                  </a14:m>
                  <a:endParaRPr kumimoji="1" lang="en-US" altLang="ja-JP" sz="2000" b="0" dirty="0"/>
                </a:p>
              </p:txBody>
            </p:sp>
          </mc:Choice>
          <mc:Fallback xmlns="">
            <p:sp>
              <p:nvSpPr>
                <p:cNvPr id="22" name="テキスト ボックス 21">
                  <a:extLst>
                    <a:ext uri="{FF2B5EF4-FFF2-40B4-BE49-F238E27FC236}">
                      <a16:creationId xmlns:a16="http://schemas.microsoft.com/office/drawing/2014/main" id="{1141524E-D8DD-C47E-D819-8C19A67CB76E}"/>
                    </a:ext>
                  </a:extLst>
                </p:cNvPr>
                <p:cNvSpPr txBox="1">
                  <a:spLocks noRot="1" noChangeAspect="1" noMove="1" noResize="1" noEditPoints="1" noAdjustHandles="1" noChangeArrowheads="1" noChangeShapeType="1" noTextEdit="1"/>
                </p:cNvSpPr>
                <p:nvPr/>
              </p:nvSpPr>
              <p:spPr>
                <a:xfrm>
                  <a:off x="408752" y="4154728"/>
                  <a:ext cx="681277" cy="307777"/>
                </a:xfrm>
                <a:prstGeom prst="rect">
                  <a:avLst/>
                </a:prstGeom>
                <a:blipFill>
                  <a:blip r:embed="rId35"/>
                  <a:stretch>
                    <a:fillRect l="-8036" r="-8929"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7" name="テキスト ボックス 146">
                  <a:extLst>
                    <a:ext uri="{FF2B5EF4-FFF2-40B4-BE49-F238E27FC236}">
                      <a16:creationId xmlns:a16="http://schemas.microsoft.com/office/drawing/2014/main" id="{71490621-2C33-46AD-98CF-86130A7D3B8C}"/>
                    </a:ext>
                  </a:extLst>
                </p:cNvPr>
                <p:cNvSpPr txBox="1"/>
                <p:nvPr/>
              </p:nvSpPr>
              <p:spPr>
                <a:xfrm>
                  <a:off x="408751" y="4592061"/>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3.191</m:t>
                        </m:r>
                      </m:oMath>
                    </m:oMathPara>
                  </a14:m>
                  <a:endParaRPr kumimoji="1" lang="ja-JP" altLang="en-US" sz="2000" dirty="0"/>
                </a:p>
              </p:txBody>
            </p:sp>
          </mc:Choice>
          <mc:Fallback xmlns="">
            <p:sp>
              <p:nvSpPr>
                <p:cNvPr id="24" name="テキスト ボックス 23">
                  <a:extLst>
                    <a:ext uri="{FF2B5EF4-FFF2-40B4-BE49-F238E27FC236}">
                      <a16:creationId xmlns:a16="http://schemas.microsoft.com/office/drawing/2014/main" id="{E3E6658B-4B34-315F-45BB-B460EF088FCE}"/>
                    </a:ext>
                  </a:extLst>
                </p:cNvPr>
                <p:cNvSpPr txBox="1">
                  <a:spLocks noRot="1" noChangeAspect="1" noMove="1" noResize="1" noEditPoints="1" noAdjustHandles="1" noChangeArrowheads="1" noChangeShapeType="1" noTextEdit="1"/>
                </p:cNvSpPr>
                <p:nvPr/>
              </p:nvSpPr>
              <p:spPr>
                <a:xfrm>
                  <a:off x="408751" y="4592061"/>
                  <a:ext cx="681277" cy="307777"/>
                </a:xfrm>
                <a:prstGeom prst="rect">
                  <a:avLst/>
                </a:prstGeom>
                <a:blipFill>
                  <a:blip r:embed="rId36"/>
                  <a:stretch>
                    <a:fillRect l="-8036" r="-8036"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8" name="テキスト ボックス 147">
                  <a:extLst>
                    <a:ext uri="{FF2B5EF4-FFF2-40B4-BE49-F238E27FC236}">
                      <a16:creationId xmlns:a16="http://schemas.microsoft.com/office/drawing/2014/main" id="{E01CE3AD-2BDB-4E3F-9D1A-07836C7A2D62}"/>
                    </a:ext>
                  </a:extLst>
                </p:cNvPr>
                <p:cNvSpPr txBox="1"/>
                <p:nvPr/>
              </p:nvSpPr>
              <p:spPr>
                <a:xfrm>
                  <a:off x="407023" y="5070382"/>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0.467</m:t>
                        </m:r>
                      </m:oMath>
                    </m:oMathPara>
                  </a14:m>
                  <a:endParaRPr kumimoji="1" lang="ja-JP" altLang="en-US" sz="2000" dirty="0"/>
                </a:p>
              </p:txBody>
            </p:sp>
          </mc:Choice>
          <mc:Fallback xmlns="">
            <p:sp>
              <p:nvSpPr>
                <p:cNvPr id="26" name="テキスト ボックス 25">
                  <a:extLst>
                    <a:ext uri="{FF2B5EF4-FFF2-40B4-BE49-F238E27FC236}">
                      <a16:creationId xmlns:a16="http://schemas.microsoft.com/office/drawing/2014/main" id="{3BC413C8-BCF5-F568-BFFE-47CA0A93AE94}"/>
                    </a:ext>
                  </a:extLst>
                </p:cNvPr>
                <p:cNvSpPr txBox="1">
                  <a:spLocks noRot="1" noChangeAspect="1" noMove="1" noResize="1" noEditPoints="1" noAdjustHandles="1" noChangeArrowheads="1" noChangeShapeType="1" noTextEdit="1"/>
                </p:cNvSpPr>
                <p:nvPr/>
              </p:nvSpPr>
              <p:spPr>
                <a:xfrm>
                  <a:off x="407023" y="5070382"/>
                  <a:ext cx="681277" cy="307777"/>
                </a:xfrm>
                <a:prstGeom prst="rect">
                  <a:avLst/>
                </a:prstGeom>
                <a:blipFill>
                  <a:blip r:embed="rId37"/>
                  <a:stretch>
                    <a:fillRect l="-8929" r="-7143"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9" name="テキスト ボックス 148">
                  <a:extLst>
                    <a:ext uri="{FF2B5EF4-FFF2-40B4-BE49-F238E27FC236}">
                      <a16:creationId xmlns:a16="http://schemas.microsoft.com/office/drawing/2014/main" id="{5E687542-FD4E-44DA-94CC-3AF55E31353F}"/>
                    </a:ext>
                  </a:extLst>
                </p:cNvPr>
                <p:cNvSpPr txBox="1"/>
                <p:nvPr/>
              </p:nvSpPr>
              <p:spPr>
                <a:xfrm>
                  <a:off x="407023" y="5545422"/>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0.068</m:t>
                        </m:r>
                      </m:oMath>
                    </m:oMathPara>
                  </a14:m>
                  <a:endParaRPr kumimoji="1" lang="ja-JP" altLang="en-US" sz="2000" dirty="0"/>
                </a:p>
              </p:txBody>
            </p:sp>
          </mc:Choice>
          <mc:Fallback xmlns="">
            <p:sp>
              <p:nvSpPr>
                <p:cNvPr id="26" name="テキスト ボックス 25">
                  <a:extLst>
                    <a:ext uri="{FF2B5EF4-FFF2-40B4-BE49-F238E27FC236}">
                      <a16:creationId xmlns:a16="http://schemas.microsoft.com/office/drawing/2014/main" id="{186D8853-6717-2E34-F244-6FE4E1C86FBA}"/>
                    </a:ext>
                  </a:extLst>
                </p:cNvPr>
                <p:cNvSpPr txBox="1">
                  <a:spLocks noRot="1" noChangeAspect="1" noMove="1" noResize="1" noEditPoints="1" noAdjustHandles="1" noChangeArrowheads="1" noChangeShapeType="1" noTextEdit="1"/>
                </p:cNvSpPr>
                <p:nvPr/>
              </p:nvSpPr>
              <p:spPr>
                <a:xfrm>
                  <a:off x="407023" y="5545422"/>
                  <a:ext cx="681277" cy="307777"/>
                </a:xfrm>
                <a:prstGeom prst="rect">
                  <a:avLst/>
                </a:prstGeom>
                <a:blipFill>
                  <a:blip r:embed="rId38"/>
                  <a:stretch>
                    <a:fillRect l="-8929" r="-7143"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0" name="テキスト ボックス 149">
                  <a:extLst>
                    <a:ext uri="{FF2B5EF4-FFF2-40B4-BE49-F238E27FC236}">
                      <a16:creationId xmlns:a16="http://schemas.microsoft.com/office/drawing/2014/main" id="{A632F5A0-B961-452A-89F1-186E80D166E4}"/>
                    </a:ext>
                  </a:extLst>
                </p:cNvPr>
                <p:cNvSpPr txBox="1"/>
                <p:nvPr/>
              </p:nvSpPr>
              <p:spPr>
                <a:xfrm>
                  <a:off x="407023" y="5995324"/>
                  <a:ext cx="53860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0.01</m:t>
                        </m:r>
                      </m:oMath>
                    </m:oMathPara>
                  </a14:m>
                  <a:endParaRPr kumimoji="1" lang="ja-JP" altLang="en-US" sz="2000" dirty="0"/>
                </a:p>
              </p:txBody>
            </p:sp>
          </mc:Choice>
          <mc:Fallback xmlns="">
            <p:sp>
              <p:nvSpPr>
                <p:cNvPr id="30" name="テキスト ボックス 29">
                  <a:extLst>
                    <a:ext uri="{FF2B5EF4-FFF2-40B4-BE49-F238E27FC236}">
                      <a16:creationId xmlns:a16="http://schemas.microsoft.com/office/drawing/2014/main" id="{A5A836F0-CDE0-A45F-F389-60AEC03570C7}"/>
                    </a:ext>
                  </a:extLst>
                </p:cNvPr>
                <p:cNvSpPr txBox="1">
                  <a:spLocks noRot="1" noChangeAspect="1" noMove="1" noResize="1" noEditPoints="1" noAdjustHandles="1" noChangeArrowheads="1" noChangeShapeType="1" noTextEdit="1"/>
                </p:cNvSpPr>
                <p:nvPr/>
              </p:nvSpPr>
              <p:spPr>
                <a:xfrm>
                  <a:off x="407023" y="5995324"/>
                  <a:ext cx="538609" cy="307777"/>
                </a:xfrm>
                <a:prstGeom prst="rect">
                  <a:avLst/>
                </a:prstGeom>
                <a:blipFill>
                  <a:blip r:embed="rId39"/>
                  <a:stretch>
                    <a:fillRect l="-11364" r="-10227" b="-6000"/>
                  </a:stretch>
                </a:blipFill>
              </p:spPr>
              <p:txBody>
                <a:bodyPr/>
                <a:lstStyle/>
                <a:p>
                  <a:r>
                    <a:rPr lang="ja-JP" altLang="en-US">
                      <a:noFill/>
                    </a:rPr>
                    <a:t> </a:t>
                  </a:r>
                </a:p>
              </p:txBody>
            </p:sp>
          </mc:Fallback>
        </mc:AlternateContent>
        <p:pic>
          <p:nvPicPr>
            <p:cNvPr id="151" name="図 150" descr="グラフ&#10;&#10;AI 生成コンテンツは誤りを含む可能性があります。">
              <a:extLst>
                <a:ext uri="{FF2B5EF4-FFF2-40B4-BE49-F238E27FC236}">
                  <a16:creationId xmlns:a16="http://schemas.microsoft.com/office/drawing/2014/main" id="{42E816BD-81AC-48A6-AF97-3E018BF3E961}"/>
                </a:ext>
              </a:extLst>
            </p:cNvPr>
            <p:cNvPicPr>
              <a:picLocks noChangeAspect="1"/>
            </p:cNvPicPr>
            <p:nvPr/>
          </p:nvPicPr>
          <p:blipFill>
            <a:blip r:embed="rId40">
              <a:extLst>
                <a:ext uri="{28A0092B-C50C-407E-A947-70E740481C1C}">
                  <a14:useLocalDpi xmlns:a14="http://schemas.microsoft.com/office/drawing/2010/main" val="0"/>
                </a:ext>
              </a:extLst>
            </a:blip>
            <a:srcRect l="7565" t="12757" r="90559" b="67232"/>
            <a:stretch>
              <a:fillRect/>
            </a:stretch>
          </p:blipFill>
          <p:spPr>
            <a:xfrm>
              <a:off x="130379" y="4205236"/>
              <a:ext cx="189508" cy="2022390"/>
            </a:xfrm>
            <a:prstGeom prst="rect">
              <a:avLst/>
            </a:prstGeom>
          </p:spPr>
        </p:pic>
      </p:grpSp>
      <p:pic>
        <p:nvPicPr>
          <p:cNvPr id="152" name="図 151" descr="グラフ&#10;&#10;AI 生成コンテンツは誤りを含む可能性があります。">
            <a:extLst>
              <a:ext uri="{FF2B5EF4-FFF2-40B4-BE49-F238E27FC236}">
                <a16:creationId xmlns:a16="http://schemas.microsoft.com/office/drawing/2014/main" id="{BD16DFDC-0DF0-4FF8-99BE-D2CCE9C09B75}"/>
              </a:ext>
            </a:extLst>
          </p:cNvPr>
          <p:cNvPicPr>
            <a:picLocks noChangeAspect="1"/>
          </p:cNvPicPr>
          <p:nvPr/>
        </p:nvPicPr>
        <p:blipFill>
          <a:blip r:embed="rId40">
            <a:extLst>
              <a:ext uri="{28A0092B-C50C-407E-A947-70E740481C1C}">
                <a14:useLocalDpi xmlns:a14="http://schemas.microsoft.com/office/drawing/2010/main" val="0"/>
              </a:ext>
            </a:extLst>
          </a:blip>
          <a:srcRect l="7565" t="12757" r="90559" b="67232"/>
          <a:stretch>
            <a:fillRect/>
          </a:stretch>
        </p:blipFill>
        <p:spPr>
          <a:xfrm>
            <a:off x="11187122" y="3841694"/>
            <a:ext cx="158403" cy="1690437"/>
          </a:xfrm>
          <a:prstGeom prst="rect">
            <a:avLst/>
          </a:prstGeom>
        </p:spPr>
      </p:pic>
      <p:sp>
        <p:nvSpPr>
          <p:cNvPr id="135" name="正方形/長方形 134">
            <a:extLst>
              <a:ext uri="{FF2B5EF4-FFF2-40B4-BE49-F238E27FC236}">
                <a16:creationId xmlns:a16="http://schemas.microsoft.com/office/drawing/2014/main" id="{FAE59D29-94A6-42D1-BF1F-1B643DEF00F1}"/>
              </a:ext>
            </a:extLst>
          </p:cNvPr>
          <p:cNvSpPr>
            <a:spLocks noChangeAspect="1"/>
          </p:cNvSpPr>
          <p:nvPr/>
        </p:nvSpPr>
        <p:spPr>
          <a:xfrm>
            <a:off x="5134016" y="2547084"/>
            <a:ext cx="90273" cy="9027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p:pic>
        <p:nvPicPr>
          <p:cNvPr id="136" name="t71_rho_movie">
            <a:hlinkClick r:id="" action="ppaction://media"/>
            <a:extLst>
              <a:ext uri="{FF2B5EF4-FFF2-40B4-BE49-F238E27FC236}">
                <a16:creationId xmlns:a16="http://schemas.microsoft.com/office/drawing/2014/main" id="{01782E0E-DC0D-4563-BFC2-8CDBE1B32E2E}"/>
              </a:ext>
            </a:extLst>
          </p:cNvPr>
          <p:cNvPicPr>
            <a:picLocks noChangeAspect="1"/>
          </p:cNvPicPr>
          <p:nvPr>
            <a:videoFile r:link="rId1"/>
            <p:extLst>
              <p:ext uri="{DAA4B4D4-6D71-4841-9C94-3DE7FCFB9230}">
                <p14:media xmlns:p14="http://schemas.microsoft.com/office/powerpoint/2010/main" r:embed="rId6">
                  <p14:trim end="100"/>
                </p14:media>
              </p:ext>
            </p:extLst>
          </p:nvPr>
        </p:nvPicPr>
        <p:blipFill>
          <a:blip r:embed="rId41"/>
          <a:srcRect l="18870" t="20596" r="20845" b="19602"/>
          <a:stretch>
            <a:fillRect/>
          </a:stretch>
        </p:blipFill>
        <p:spPr>
          <a:xfrm>
            <a:off x="10203317" y="1805002"/>
            <a:ext cx="1516697" cy="1495064"/>
          </a:xfrm>
          <a:prstGeom prst="rect">
            <a:avLst/>
          </a:prstGeom>
          <a:ln>
            <a:solidFill>
              <a:schemeClr val="accent1"/>
            </a:solidFill>
          </a:ln>
        </p:spPr>
      </p:pic>
      <p:sp>
        <p:nvSpPr>
          <p:cNvPr id="137" name="正方形/長方形 136">
            <a:extLst>
              <a:ext uri="{FF2B5EF4-FFF2-40B4-BE49-F238E27FC236}">
                <a16:creationId xmlns:a16="http://schemas.microsoft.com/office/drawing/2014/main" id="{18AB92B2-AA56-4FCB-8815-DA380A929B47}"/>
              </a:ext>
            </a:extLst>
          </p:cNvPr>
          <p:cNvSpPr>
            <a:spLocks noChangeAspect="1"/>
          </p:cNvSpPr>
          <p:nvPr/>
        </p:nvSpPr>
        <p:spPr>
          <a:xfrm>
            <a:off x="10947001" y="2498783"/>
            <a:ext cx="90273" cy="90273"/>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p:cxnSp>
        <p:nvCxnSpPr>
          <p:cNvPr id="12" name="直線コネクタ 11">
            <a:extLst>
              <a:ext uri="{FF2B5EF4-FFF2-40B4-BE49-F238E27FC236}">
                <a16:creationId xmlns:a16="http://schemas.microsoft.com/office/drawing/2014/main" id="{F28063A4-F47A-48C9-807D-336615BED32C}"/>
              </a:ext>
            </a:extLst>
          </p:cNvPr>
          <p:cNvCxnSpPr/>
          <p:nvPr/>
        </p:nvCxnSpPr>
        <p:spPr>
          <a:xfrm>
            <a:off x="7044920" y="2443514"/>
            <a:ext cx="3902081" cy="55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直線コネクタ 153">
            <a:extLst>
              <a:ext uri="{FF2B5EF4-FFF2-40B4-BE49-F238E27FC236}">
                <a16:creationId xmlns:a16="http://schemas.microsoft.com/office/drawing/2014/main" id="{50CFB7CF-EF22-4FE3-A657-8FFAC3EE57A0}"/>
              </a:ext>
            </a:extLst>
          </p:cNvPr>
          <p:cNvCxnSpPr>
            <a:cxnSpLocks/>
          </p:cNvCxnSpPr>
          <p:nvPr/>
        </p:nvCxnSpPr>
        <p:spPr>
          <a:xfrm flipV="1">
            <a:off x="10385020" y="2597926"/>
            <a:ext cx="652254" cy="31688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直線コネクタ 154">
            <a:extLst>
              <a:ext uri="{FF2B5EF4-FFF2-40B4-BE49-F238E27FC236}">
                <a16:creationId xmlns:a16="http://schemas.microsoft.com/office/drawing/2014/main" id="{BAECB056-B6B2-49A9-8662-5C15F3A6A582}"/>
              </a:ext>
            </a:extLst>
          </p:cNvPr>
          <p:cNvCxnSpPr>
            <a:cxnSpLocks/>
            <a:endCxn id="135" idx="0"/>
          </p:cNvCxnSpPr>
          <p:nvPr/>
        </p:nvCxnSpPr>
        <p:spPr>
          <a:xfrm>
            <a:off x="1244999" y="2432518"/>
            <a:ext cx="3934154" cy="114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直線コネクタ 155">
            <a:extLst>
              <a:ext uri="{FF2B5EF4-FFF2-40B4-BE49-F238E27FC236}">
                <a16:creationId xmlns:a16="http://schemas.microsoft.com/office/drawing/2014/main" id="{994A8D27-AD0D-4C21-9FC0-17211C845474}"/>
              </a:ext>
            </a:extLst>
          </p:cNvPr>
          <p:cNvCxnSpPr>
            <a:cxnSpLocks/>
          </p:cNvCxnSpPr>
          <p:nvPr/>
        </p:nvCxnSpPr>
        <p:spPr>
          <a:xfrm flipV="1">
            <a:off x="4603927" y="2631698"/>
            <a:ext cx="632328" cy="3116219"/>
          </a:xfrm>
          <a:prstGeom prst="line">
            <a:avLst/>
          </a:prstGeom>
        </p:spPr>
        <p:style>
          <a:lnRef idx="1">
            <a:schemeClr val="accent1"/>
          </a:lnRef>
          <a:fillRef idx="0">
            <a:schemeClr val="accent1"/>
          </a:fillRef>
          <a:effectRef idx="0">
            <a:schemeClr val="accent1"/>
          </a:effectRef>
          <a:fontRef idx="minor">
            <a:schemeClr val="tx1"/>
          </a:fontRef>
        </p:style>
      </p:cxnSp>
      <p:sp>
        <p:nvSpPr>
          <p:cNvPr id="58" name="日付プレースホルダー 3">
            <a:extLst>
              <a:ext uri="{FF2B5EF4-FFF2-40B4-BE49-F238E27FC236}">
                <a16:creationId xmlns:a16="http://schemas.microsoft.com/office/drawing/2014/main" id="{411FA782-DFBF-4A51-BF92-40E6E61EE968}"/>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59" name="フッター プレースホルダー 4">
            <a:extLst>
              <a:ext uri="{FF2B5EF4-FFF2-40B4-BE49-F238E27FC236}">
                <a16:creationId xmlns:a16="http://schemas.microsoft.com/office/drawing/2014/main" id="{9925D661-326D-4B5A-96C8-1DF73526851B}"/>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60" name="スライド番号プレースホルダー 5">
            <a:extLst>
              <a:ext uri="{FF2B5EF4-FFF2-40B4-BE49-F238E27FC236}">
                <a16:creationId xmlns:a16="http://schemas.microsoft.com/office/drawing/2014/main" id="{F059F170-5C31-40B9-AE86-57082133320D}"/>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grpSp>
        <p:nvGrpSpPr>
          <p:cNvPr id="7" name="グループ化 6">
            <a:extLst>
              <a:ext uri="{FF2B5EF4-FFF2-40B4-BE49-F238E27FC236}">
                <a16:creationId xmlns:a16="http://schemas.microsoft.com/office/drawing/2014/main" id="{1DA25031-F1CB-4EE3-B95D-29F9E22264B8}"/>
              </a:ext>
            </a:extLst>
          </p:cNvPr>
          <p:cNvGrpSpPr/>
          <p:nvPr/>
        </p:nvGrpSpPr>
        <p:grpSpPr>
          <a:xfrm>
            <a:off x="5915880" y="1882877"/>
            <a:ext cx="712054" cy="1417189"/>
            <a:chOff x="5915880" y="1882877"/>
            <a:chExt cx="712054" cy="1417189"/>
          </a:xfrm>
        </p:grpSpPr>
        <p:cxnSp>
          <p:nvCxnSpPr>
            <p:cNvPr id="4" name="直線矢印コネクタ 3">
              <a:extLst>
                <a:ext uri="{FF2B5EF4-FFF2-40B4-BE49-F238E27FC236}">
                  <a16:creationId xmlns:a16="http://schemas.microsoft.com/office/drawing/2014/main" id="{0C47503B-3832-48A6-BDE4-02462EAA28EA}"/>
                </a:ext>
              </a:extLst>
            </p:cNvPr>
            <p:cNvCxnSpPr>
              <a:cxnSpLocks/>
            </p:cNvCxnSpPr>
            <p:nvPr/>
          </p:nvCxnSpPr>
          <p:spPr>
            <a:xfrm>
              <a:off x="6020757" y="1882877"/>
              <a:ext cx="0" cy="141718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81AFBA32-9E58-4530-91CF-86EF8886780F}"/>
                </a:ext>
              </a:extLst>
            </p:cNvPr>
            <p:cNvSpPr txBox="1"/>
            <p:nvPr/>
          </p:nvSpPr>
          <p:spPr>
            <a:xfrm>
              <a:off x="5915880" y="2381319"/>
              <a:ext cx="712054" cy="307777"/>
            </a:xfrm>
            <a:prstGeom prst="rect">
              <a:avLst/>
            </a:prstGeom>
            <a:solidFill>
              <a:schemeClr val="bg1"/>
            </a:solidFill>
          </p:spPr>
          <p:txBody>
            <a:bodyPr wrap="none" rtlCol="0">
              <a:spAutoFit/>
            </a:bodyPr>
            <a:lstStyle/>
            <a:p>
              <a:r>
                <a:rPr kumimoji="1" lang="en-US" altLang="ja-JP" sz="1400" dirty="0">
                  <a:latin typeface="Arial" panose="020B0604020202020204" pitchFamily="34" charset="0"/>
                  <a:cs typeface="Arial" panose="020B0604020202020204" pitchFamily="34" charset="0"/>
                </a:rPr>
                <a:t>10 kpc</a:t>
              </a:r>
              <a:endParaRPr kumimoji="1" lang="ja-JP" altLang="en-US" sz="14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59409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000" fill="hold"/>
                                        <p:tgtEl>
                                          <p:spTgt spid="134"/>
                                        </p:tgtEl>
                                      </p:cBhvr>
                                    </p:cmd>
                                  </p:childTnLst>
                                </p:cTn>
                              </p:par>
                              <p:par>
                                <p:cTn id="7" presetID="1" presetClass="mediacall" presetSubtype="0" fill="hold" nodeType="withEffect">
                                  <p:stCondLst>
                                    <p:cond delay="0"/>
                                  </p:stCondLst>
                                  <p:childTnLst>
                                    <p:cmd type="call" cmd="playFrom(0.0)">
                                      <p:cBhvr>
                                        <p:cTn id="8" dur="30000" fill="hold"/>
                                        <p:tgtEl>
                                          <p:spTgt spid="69"/>
                                        </p:tgtEl>
                                      </p:cBhvr>
                                    </p:cmd>
                                  </p:childTnLst>
                                </p:cTn>
                              </p:par>
                              <p:par>
                                <p:cTn id="9" presetID="1" presetClass="mediacall" presetSubtype="0" fill="hold" nodeType="withEffect">
                                  <p:stCondLst>
                                    <p:cond delay="0"/>
                                  </p:stCondLst>
                                  <p:childTnLst>
                                    <p:cmd type="call" cmd="playFrom(0.0)">
                                      <p:cBhvr>
                                        <p:cTn id="10" dur="30000" fill="hold"/>
                                        <p:tgtEl>
                                          <p:spTgt spid="136"/>
                                        </p:tgtEl>
                                      </p:cBhvr>
                                    </p:cmd>
                                  </p:childTnLst>
                                </p:cTn>
                              </p:par>
                              <p:par>
                                <p:cTn id="11" presetID="1" presetClass="mediacall" presetSubtype="0" fill="hold" nodeType="withEffect">
                                  <p:stCondLst>
                                    <p:cond delay="0"/>
                                  </p:stCondLst>
                                  <p:childTnLst>
                                    <p:cmd type="call" cmd="playFrom(0.0)">
                                      <p:cBhvr>
                                        <p:cTn id="12" dur="30000" fill="hold"/>
                                        <p:tgtEl>
                                          <p:spTgt spid="143"/>
                                        </p:tgtEl>
                                      </p:cBhvr>
                                    </p:cmd>
                                  </p:childTnLst>
                                </p:cTn>
                              </p:par>
                              <p:par>
                                <p:cTn id="13" presetID="1" presetClass="mediacall" presetSubtype="0" fill="hold" nodeType="withEffect">
                                  <p:stCondLst>
                                    <p:cond delay="0"/>
                                  </p:stCondLst>
                                  <p:childTnLst>
                                    <p:cmd type="call" cmd="playFrom(0.0)">
                                      <p:cBhvr>
                                        <p:cTn id="14" dur="30000" fill="hold"/>
                                        <p:tgtEl>
                                          <p:spTgt spid="10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134"/>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134"/>
                                        </p:tgtEl>
                                      </p:cBhvr>
                                    </p:cmd>
                                  </p:childTnLst>
                                </p:cTn>
                              </p:par>
                            </p:childTnLst>
                          </p:cTn>
                        </p:par>
                      </p:childTnLst>
                    </p:cTn>
                  </p:par>
                </p:childTnLst>
              </p:cTn>
              <p:nextCondLst>
                <p:cond evt="onClick" delay="0">
                  <p:tgtEl>
                    <p:spTgt spid="134"/>
                  </p:tgtEl>
                </p:cond>
              </p:nextCondLst>
            </p:seq>
            <p:seq concurrent="1" nextAc="seek">
              <p:cTn id="20" restart="whenNotActive" fill="hold" evtFilter="cancelBubble" nodeType="interactiveSeq">
                <p:stCondLst>
                  <p:cond evt="onClick" delay="0">
                    <p:tgtEl>
                      <p:spTgt spid="69"/>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69"/>
                                        </p:tgtEl>
                                      </p:cBhvr>
                                    </p:cmd>
                                  </p:childTnLst>
                                </p:cTn>
                              </p:par>
                            </p:childTnLst>
                          </p:cTn>
                        </p:par>
                      </p:childTnLst>
                    </p:cTn>
                  </p:par>
                </p:childTnLst>
              </p:cTn>
              <p:nextCondLst>
                <p:cond evt="onClick" delay="0">
                  <p:tgtEl>
                    <p:spTgt spid="69"/>
                  </p:tgtEl>
                </p:cond>
              </p:nextCondLst>
            </p:seq>
            <p:seq concurrent="1" nextAc="seek">
              <p:cTn id="25" restart="whenNotActive" fill="hold" evtFilter="cancelBubble" nodeType="interactiveSeq">
                <p:stCondLst>
                  <p:cond evt="onClick" delay="0">
                    <p:tgtEl>
                      <p:spTgt spid="136"/>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136"/>
                                        </p:tgtEl>
                                      </p:cBhvr>
                                    </p:cmd>
                                  </p:childTnLst>
                                </p:cTn>
                              </p:par>
                            </p:childTnLst>
                          </p:cTn>
                        </p:par>
                      </p:childTnLst>
                    </p:cTn>
                  </p:par>
                </p:childTnLst>
              </p:cTn>
              <p:nextCondLst>
                <p:cond evt="onClick" delay="0">
                  <p:tgtEl>
                    <p:spTgt spid="136"/>
                  </p:tgtEl>
                </p:cond>
              </p:nextCondLst>
            </p:seq>
            <p:seq concurrent="1" nextAc="seek">
              <p:cTn id="30" restart="whenNotActive" fill="hold" evtFilter="cancelBubble" nodeType="interactiveSeq">
                <p:stCondLst>
                  <p:cond evt="onClick" delay="0">
                    <p:tgtEl>
                      <p:spTgt spid="143"/>
                    </p:tgtEl>
                  </p:cond>
                </p:stCondLst>
                <p:endSync evt="end" delay="0">
                  <p:rtn val="all"/>
                </p:endSync>
                <p:childTnLst>
                  <p:par>
                    <p:cTn id="31" fill="hold">
                      <p:stCondLst>
                        <p:cond delay="0"/>
                      </p:stCondLst>
                      <p:childTnLst>
                        <p:par>
                          <p:cTn id="32" fill="hold">
                            <p:stCondLst>
                              <p:cond delay="0"/>
                            </p:stCondLst>
                            <p:childTnLst>
                              <p:par>
                                <p:cTn id="33" presetID="2" presetClass="mediacall" presetSubtype="0" fill="hold" nodeType="clickEffect">
                                  <p:stCondLst>
                                    <p:cond delay="0"/>
                                  </p:stCondLst>
                                  <p:childTnLst>
                                    <p:cmd type="call" cmd="togglePause">
                                      <p:cBhvr>
                                        <p:cTn id="34" dur="1" fill="hold"/>
                                        <p:tgtEl>
                                          <p:spTgt spid="143"/>
                                        </p:tgtEl>
                                      </p:cBhvr>
                                    </p:cmd>
                                  </p:childTnLst>
                                </p:cTn>
                              </p:par>
                            </p:childTnLst>
                          </p:cTn>
                        </p:par>
                      </p:childTnLst>
                    </p:cTn>
                  </p:par>
                </p:childTnLst>
              </p:cTn>
              <p:nextCondLst>
                <p:cond evt="onClick" delay="0">
                  <p:tgtEl>
                    <p:spTgt spid="143"/>
                  </p:tgtEl>
                </p:cond>
              </p:nextCondLst>
            </p:seq>
            <p:seq concurrent="1" nextAc="seek">
              <p:cTn id="35" restart="whenNotActive" fill="hold" evtFilter="cancelBubble" nodeType="interactiveSeq">
                <p:stCondLst>
                  <p:cond evt="onClick" delay="0">
                    <p:tgtEl>
                      <p:spTgt spid="103"/>
                    </p:tgtEl>
                  </p:cond>
                </p:stCondLst>
                <p:endSync evt="end" delay="0">
                  <p:rtn val="all"/>
                </p:endSync>
                <p:childTnLst>
                  <p:par>
                    <p:cTn id="36" fill="hold">
                      <p:stCondLst>
                        <p:cond delay="0"/>
                      </p:stCondLst>
                      <p:childTnLst>
                        <p:par>
                          <p:cTn id="37" fill="hold">
                            <p:stCondLst>
                              <p:cond delay="0"/>
                            </p:stCondLst>
                            <p:childTnLst>
                              <p:par>
                                <p:cTn id="38" presetID="2" presetClass="mediacall" presetSubtype="0" fill="hold" nodeType="withEffect">
                                  <p:stCondLst>
                                    <p:cond delay="0"/>
                                  </p:stCondLst>
                                  <p:childTnLst>
                                    <p:cmd type="call" cmd="togglePause">
                                      <p:cBhvr>
                                        <p:cTn id="39" dur="1" fill="hold"/>
                                        <p:tgtEl>
                                          <p:spTgt spid="103"/>
                                        </p:tgtEl>
                                      </p:cBhvr>
                                    </p:cmd>
                                  </p:childTnLst>
                                </p:cTn>
                              </p:par>
                            </p:childTnLst>
                          </p:cTn>
                        </p:par>
                      </p:childTnLst>
                    </p:cTn>
                  </p:par>
                </p:childTnLst>
              </p:cTn>
              <p:nextCondLst>
                <p:cond evt="onClick" delay="0">
                  <p:tgtEl>
                    <p:spTgt spid="103"/>
                  </p:tgtEl>
                </p:cond>
              </p:nextCondLst>
            </p:seq>
            <p:video>
              <p:cMediaNode vol="80000">
                <p:cTn id="40" repeatCount="indefinite" fill="remove" display="0">
                  <p:stCondLst>
                    <p:cond delay="indefinite"/>
                  </p:stCondLst>
                </p:cTn>
                <p:tgtEl>
                  <p:spTgt spid="134"/>
                </p:tgtEl>
              </p:cMediaNode>
            </p:video>
            <p:video>
              <p:cMediaNode vol="80000">
                <p:cTn id="41" repeatCount="indefinite" fill="remove" display="0">
                  <p:stCondLst>
                    <p:cond delay="indefinite"/>
                  </p:stCondLst>
                </p:cTn>
                <p:tgtEl>
                  <p:spTgt spid="69"/>
                </p:tgtEl>
              </p:cMediaNode>
            </p:video>
            <p:video>
              <p:cMediaNode vol="80000">
                <p:cTn id="42" repeatCount="indefinite" fill="remove" display="0">
                  <p:stCondLst>
                    <p:cond delay="indefinite"/>
                  </p:stCondLst>
                </p:cTn>
                <p:tgtEl>
                  <p:spTgt spid="136"/>
                </p:tgtEl>
              </p:cMediaNode>
            </p:video>
            <p:video>
              <p:cMediaNode vol="80000">
                <p:cTn id="43" repeatCount="indefinite" fill="remove" display="0">
                  <p:stCondLst>
                    <p:cond delay="indefinite"/>
                  </p:stCondLst>
                </p:cTn>
                <p:tgtEl>
                  <p:spTgt spid="143"/>
                </p:tgtEl>
              </p:cMediaNode>
            </p:video>
            <p:video>
              <p:cMediaNode vol="80000">
                <p:cTn id="44" repeatCount="indefinite" fill="remove" display="0">
                  <p:stCondLst>
                    <p:cond delay="indefinite"/>
                  </p:stCondLst>
                </p:cTn>
                <p:tgtEl>
                  <p:spTgt spid="103"/>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BD4556-3951-4FAB-AD13-2AAB9F822FBC}"/>
              </a:ext>
            </a:extLst>
          </p:cNvPr>
          <p:cNvSpPr>
            <a:spLocks noGrp="1"/>
          </p:cNvSpPr>
          <p:nvPr>
            <p:ph type="title"/>
          </p:nvPr>
        </p:nvSpPr>
        <p:spPr/>
        <p:txBody>
          <a:bodyPr>
            <a:normAutofit/>
          </a:bodyPr>
          <a:lstStyle/>
          <a:p>
            <a:r>
              <a:rPr lang="en-US" altLang="ja-JP" sz="2800" dirty="0">
                <a:solidFill>
                  <a:srgbClr val="666666"/>
                </a:solidFill>
              </a:rPr>
              <a:t>Simulation </a:t>
            </a:r>
            <a:r>
              <a:rPr lang="en-US" altLang="ja-JP" sz="2800" dirty="0" err="1">
                <a:solidFill>
                  <a:srgbClr val="666666"/>
                </a:solidFill>
              </a:rPr>
              <a:t>resuls</a:t>
            </a:r>
            <a:r>
              <a:rPr lang="en-US" altLang="ja-JP" sz="2800" dirty="0">
                <a:solidFill>
                  <a:srgbClr val="666666"/>
                </a:solidFill>
              </a:rPr>
              <a:t>: Edge-on collision</a:t>
            </a:r>
            <a:br>
              <a:rPr lang="en-US" altLang="ja-JP" sz="2800" dirty="0">
                <a:solidFill>
                  <a:srgbClr val="666666"/>
                </a:solidFill>
              </a:rPr>
            </a:br>
            <a:r>
              <a:rPr lang="en-US" altLang="ja-JP" sz="2800" dirty="0">
                <a:solidFill>
                  <a:srgbClr val="666666"/>
                </a:solidFill>
              </a:rPr>
              <a:t>Edge-on view and Face-on view</a:t>
            </a:r>
            <a:endParaRPr kumimoji="1" lang="ja-JP" altLang="en-US" sz="2800" dirty="0"/>
          </a:p>
        </p:txBody>
      </p:sp>
      <p:sp>
        <p:nvSpPr>
          <p:cNvPr id="3" name="コンテンツ プレースホルダー 2">
            <a:extLst>
              <a:ext uri="{FF2B5EF4-FFF2-40B4-BE49-F238E27FC236}">
                <a16:creationId xmlns:a16="http://schemas.microsoft.com/office/drawing/2014/main" id="{9219121A-BC62-4DA6-BB65-7D914F72C545}"/>
              </a:ext>
            </a:extLst>
          </p:cNvPr>
          <p:cNvSpPr>
            <a:spLocks noGrp="1"/>
          </p:cNvSpPr>
          <p:nvPr>
            <p:ph idx="1"/>
          </p:nvPr>
        </p:nvSpPr>
        <p:spPr>
          <a:xfrm>
            <a:off x="1325879" y="1888545"/>
            <a:ext cx="10058400" cy="349078"/>
          </a:xfrm>
        </p:spPr>
        <p:txBody>
          <a:bodyPr>
            <a:normAutofit lnSpcReduction="10000"/>
          </a:bodyPr>
          <a:lstStyle/>
          <a:p>
            <a:r>
              <a:rPr lang="en-US" altLang="ja-JP" dirty="0">
                <a:solidFill>
                  <a:srgbClr val="666666"/>
                </a:solidFill>
              </a:rPr>
              <a:t>Face-on view                                                           Edge-on view </a:t>
            </a:r>
            <a:endParaRPr kumimoji="1" lang="ja-JP" altLang="en-US" dirty="0"/>
          </a:p>
        </p:txBody>
      </p:sp>
      <p:grpSp>
        <p:nvGrpSpPr>
          <p:cNvPr id="8" name="グループ化 7">
            <a:extLst>
              <a:ext uri="{FF2B5EF4-FFF2-40B4-BE49-F238E27FC236}">
                <a16:creationId xmlns:a16="http://schemas.microsoft.com/office/drawing/2014/main" id="{2A3646AD-01D5-483A-8C20-E7CD38E2A6E3}"/>
              </a:ext>
            </a:extLst>
          </p:cNvPr>
          <p:cNvGrpSpPr>
            <a:grpSpLocks noChangeAspect="1"/>
          </p:cNvGrpSpPr>
          <p:nvPr/>
        </p:nvGrpSpPr>
        <p:grpSpPr>
          <a:xfrm>
            <a:off x="6937811" y="5912427"/>
            <a:ext cx="4663580" cy="415178"/>
            <a:chOff x="3617042" y="1764154"/>
            <a:chExt cx="2491233" cy="461309"/>
          </a:xfrm>
        </p:grpSpPr>
        <p:grpSp>
          <p:nvGrpSpPr>
            <p:cNvPr id="9" name="グループ化 8">
              <a:extLst>
                <a:ext uri="{FF2B5EF4-FFF2-40B4-BE49-F238E27FC236}">
                  <a16:creationId xmlns:a16="http://schemas.microsoft.com/office/drawing/2014/main" id="{01F5617A-7A7C-4064-B813-9D3F15F1EB67}"/>
                </a:ext>
              </a:extLst>
            </p:cNvPr>
            <p:cNvGrpSpPr/>
            <p:nvPr/>
          </p:nvGrpSpPr>
          <p:grpSpPr>
            <a:xfrm>
              <a:off x="3617042" y="1764154"/>
              <a:ext cx="2250204" cy="461309"/>
              <a:chOff x="9258518" y="1805430"/>
              <a:chExt cx="2250204" cy="461309"/>
            </a:xfrm>
          </p:grpSpPr>
          <p:cxnSp>
            <p:nvCxnSpPr>
              <p:cNvPr id="11" name="直線コネクタ 10">
                <a:extLst>
                  <a:ext uri="{FF2B5EF4-FFF2-40B4-BE49-F238E27FC236}">
                    <a16:creationId xmlns:a16="http://schemas.microsoft.com/office/drawing/2014/main" id="{B05886FE-ADF7-41E7-8AA2-84DF32C439C7}"/>
                  </a:ext>
                </a:extLst>
              </p:cNvPr>
              <p:cNvCxnSpPr>
                <a:cxnSpLocks/>
              </p:cNvCxnSpPr>
              <p:nvPr/>
            </p:nvCxnSpPr>
            <p:spPr>
              <a:xfrm>
                <a:off x="10404209" y="180543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直線コネクタ 11">
                <a:extLst>
                  <a:ext uri="{FF2B5EF4-FFF2-40B4-BE49-F238E27FC236}">
                    <a16:creationId xmlns:a16="http://schemas.microsoft.com/office/drawing/2014/main" id="{9FE9C941-C8A3-4292-A6BA-D8D1072B14FB}"/>
                  </a:ext>
                </a:extLst>
              </p:cNvPr>
              <p:cNvCxnSpPr>
                <a:cxnSpLocks/>
              </p:cNvCxnSpPr>
              <p:nvPr/>
            </p:nvCxnSpPr>
            <p:spPr>
              <a:xfrm>
                <a:off x="11328092" y="180543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779E04E3-032F-4871-A917-BE9C18EB7441}"/>
                  </a:ext>
                </a:extLst>
              </p:cNvPr>
              <p:cNvCxnSpPr>
                <a:cxnSpLocks/>
              </p:cNvCxnSpPr>
              <p:nvPr/>
            </p:nvCxnSpPr>
            <p:spPr>
              <a:xfrm>
                <a:off x="9439638" y="181280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64FF5C65-BF58-45B6-B0E9-5A681C39BAA7}"/>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67" name="テキスト ボックス 66">
                    <a:extLst>
                      <a:ext uri="{FF2B5EF4-FFF2-40B4-BE49-F238E27FC236}">
                        <a16:creationId xmlns:a16="http://schemas.microsoft.com/office/drawing/2014/main" id="{311D2480-7D17-C095-1453-88E13E5930F1}"/>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2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FF12BD62-BACC-4562-8830-9AA712A6D951}"/>
                      </a:ext>
                    </a:extLst>
                  </p:cNvPr>
                  <p:cNvSpPr txBox="1"/>
                  <p:nvPr/>
                </p:nvSpPr>
                <p:spPr>
                  <a:xfrm>
                    <a:off x="10225318" y="1866629"/>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68" name="テキスト ボックス 67">
                    <a:extLst>
                      <a:ext uri="{FF2B5EF4-FFF2-40B4-BE49-F238E27FC236}">
                        <a16:creationId xmlns:a16="http://schemas.microsoft.com/office/drawing/2014/main" id="{FA7BF627-53B8-D9EA-8AAA-87F1881A7BB6}"/>
                      </a:ext>
                    </a:extLst>
                  </p:cNvPr>
                  <p:cNvSpPr txBox="1">
                    <a:spLocks noRot="1" noChangeAspect="1" noMove="1" noResize="1" noEditPoints="1" noAdjustHandles="1" noChangeArrowheads="1" noChangeShapeType="1" noTextEdit="1"/>
                  </p:cNvSpPr>
                  <p:nvPr/>
                </p:nvSpPr>
                <p:spPr>
                  <a:xfrm>
                    <a:off x="10225318" y="1866629"/>
                    <a:ext cx="379785" cy="400110"/>
                  </a:xfrm>
                  <a:prstGeom prst="rect">
                    <a:avLst/>
                  </a:prstGeom>
                  <a:blipFill>
                    <a:blip r:embed="rId2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0FFE4A99-5C7A-4FD8-917B-3503BED334B3}"/>
                      </a:ext>
                    </a:extLst>
                  </p:cNvPr>
                  <p:cNvSpPr txBox="1"/>
                  <p:nvPr/>
                </p:nvSpPr>
                <p:spPr>
                  <a:xfrm>
                    <a:off x="11163464" y="1841591"/>
                    <a:ext cx="345258"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69" name="テキスト ボックス 68">
                    <a:extLst>
                      <a:ext uri="{FF2B5EF4-FFF2-40B4-BE49-F238E27FC236}">
                        <a16:creationId xmlns:a16="http://schemas.microsoft.com/office/drawing/2014/main" id="{674511FB-2BED-3EE4-D0CC-5E7E232318D7}"/>
                      </a:ext>
                    </a:extLst>
                  </p:cNvPr>
                  <p:cNvSpPr txBox="1">
                    <a:spLocks noRot="1" noChangeAspect="1" noMove="1" noResize="1" noEditPoints="1" noAdjustHandles="1" noChangeArrowheads="1" noChangeShapeType="1" noTextEdit="1"/>
                  </p:cNvSpPr>
                  <p:nvPr/>
                </p:nvSpPr>
                <p:spPr>
                  <a:xfrm>
                    <a:off x="11163464" y="1841591"/>
                    <a:ext cx="345258" cy="400110"/>
                  </a:xfrm>
                  <a:prstGeom prst="rect">
                    <a:avLst/>
                  </a:prstGeom>
                  <a:blipFill>
                    <a:blip r:embed="rId25"/>
                    <a:stretch>
                      <a:fillRect/>
                    </a:stretch>
                  </a:blipFill>
                </p:spPr>
                <p:txBody>
                  <a:bodyPr/>
                  <a:lstStyle/>
                  <a:p>
                    <a:r>
                      <a:rPr lang="ja-JP" altLang="en-US">
                        <a:noFill/>
                      </a:rPr>
                      <a:t> </a:t>
                    </a:r>
                  </a:p>
                </p:txBody>
              </p:sp>
            </mc:Fallback>
          </mc:AlternateContent>
        </p:grpSp>
        <p:sp>
          <p:nvSpPr>
            <p:cNvPr id="10" name="テキスト ボックス 9">
              <a:extLst>
                <a:ext uri="{FF2B5EF4-FFF2-40B4-BE49-F238E27FC236}">
                  <a16:creationId xmlns:a16="http://schemas.microsoft.com/office/drawing/2014/main" id="{AFF56077-7EFB-4C5D-B4ED-B933AE43ECF4}"/>
                </a:ext>
              </a:extLst>
            </p:cNvPr>
            <p:cNvSpPr txBox="1"/>
            <p:nvPr/>
          </p:nvSpPr>
          <p:spPr>
            <a:xfrm>
              <a:off x="5655725" y="1795070"/>
              <a:ext cx="452550"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p:grpSp>
        <p:nvGrpSpPr>
          <p:cNvPr id="17" name="グループ化 16">
            <a:extLst>
              <a:ext uri="{FF2B5EF4-FFF2-40B4-BE49-F238E27FC236}">
                <a16:creationId xmlns:a16="http://schemas.microsoft.com/office/drawing/2014/main" id="{FD2D8478-0572-487B-8559-05DDAA77E067}"/>
              </a:ext>
            </a:extLst>
          </p:cNvPr>
          <p:cNvGrpSpPr>
            <a:grpSpLocks noChangeAspect="1"/>
          </p:cNvGrpSpPr>
          <p:nvPr/>
        </p:nvGrpSpPr>
        <p:grpSpPr>
          <a:xfrm>
            <a:off x="1131761" y="5874529"/>
            <a:ext cx="4663582" cy="403003"/>
            <a:chOff x="3617042" y="1764154"/>
            <a:chExt cx="2491235" cy="447781"/>
          </a:xfrm>
        </p:grpSpPr>
        <p:grpSp>
          <p:nvGrpSpPr>
            <p:cNvPr id="18" name="グループ化 17">
              <a:extLst>
                <a:ext uri="{FF2B5EF4-FFF2-40B4-BE49-F238E27FC236}">
                  <a16:creationId xmlns:a16="http://schemas.microsoft.com/office/drawing/2014/main" id="{DD84C481-9833-45D9-95FA-AC0B1F72F799}"/>
                </a:ext>
              </a:extLst>
            </p:cNvPr>
            <p:cNvGrpSpPr/>
            <p:nvPr/>
          </p:nvGrpSpPr>
          <p:grpSpPr>
            <a:xfrm>
              <a:off x="3617042" y="1764154"/>
              <a:ext cx="2267468" cy="447781"/>
              <a:chOff x="9258518" y="1805430"/>
              <a:chExt cx="2267468" cy="447781"/>
            </a:xfrm>
          </p:grpSpPr>
          <p:cxnSp>
            <p:nvCxnSpPr>
              <p:cNvPr id="20" name="直線コネクタ 19">
                <a:extLst>
                  <a:ext uri="{FF2B5EF4-FFF2-40B4-BE49-F238E27FC236}">
                    <a16:creationId xmlns:a16="http://schemas.microsoft.com/office/drawing/2014/main" id="{6AAEF7E7-3075-476B-95BF-5FA5A3F5E6D7}"/>
                  </a:ext>
                </a:extLst>
              </p:cNvPr>
              <p:cNvCxnSpPr>
                <a:cxnSpLocks/>
              </p:cNvCxnSpPr>
              <p:nvPr/>
            </p:nvCxnSpPr>
            <p:spPr>
              <a:xfrm>
                <a:off x="10404209" y="180543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直線コネクタ 20">
                <a:extLst>
                  <a:ext uri="{FF2B5EF4-FFF2-40B4-BE49-F238E27FC236}">
                    <a16:creationId xmlns:a16="http://schemas.microsoft.com/office/drawing/2014/main" id="{72788CD6-2937-4CDC-9829-4D253D4DBCB8}"/>
                  </a:ext>
                </a:extLst>
              </p:cNvPr>
              <p:cNvCxnSpPr>
                <a:cxnSpLocks/>
              </p:cNvCxnSpPr>
              <p:nvPr/>
            </p:nvCxnSpPr>
            <p:spPr>
              <a:xfrm>
                <a:off x="11328092" y="180543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直線コネクタ 21">
                <a:extLst>
                  <a:ext uri="{FF2B5EF4-FFF2-40B4-BE49-F238E27FC236}">
                    <a16:creationId xmlns:a16="http://schemas.microsoft.com/office/drawing/2014/main" id="{79757E25-32C2-4931-BF00-85B4BBCB3AD2}"/>
                  </a:ext>
                </a:extLst>
              </p:cNvPr>
              <p:cNvCxnSpPr>
                <a:cxnSpLocks/>
              </p:cNvCxnSpPr>
              <p:nvPr/>
            </p:nvCxnSpPr>
            <p:spPr>
              <a:xfrm>
                <a:off x="9439638" y="1812800"/>
                <a:ext cx="0" cy="9720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C0838E1B-C782-474E-8740-E81810EF92FC}"/>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83" name="テキスト ボックス 82">
                    <a:extLst>
                      <a:ext uri="{FF2B5EF4-FFF2-40B4-BE49-F238E27FC236}">
                        <a16:creationId xmlns:a16="http://schemas.microsoft.com/office/drawing/2014/main" id="{B453DF3B-D3E8-9F5F-C743-24651049E133}"/>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26"/>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E60D07A1-193B-4215-B82B-2D666B9A7571}"/>
                      </a:ext>
                    </a:extLst>
                  </p:cNvPr>
                  <p:cNvSpPr txBox="1"/>
                  <p:nvPr/>
                </p:nvSpPr>
                <p:spPr>
                  <a:xfrm>
                    <a:off x="10231069" y="1853101"/>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84" name="テキスト ボックス 83">
                    <a:extLst>
                      <a:ext uri="{FF2B5EF4-FFF2-40B4-BE49-F238E27FC236}">
                        <a16:creationId xmlns:a16="http://schemas.microsoft.com/office/drawing/2014/main" id="{6B8EBA73-0469-7A46-2B5D-F463B79CB882}"/>
                      </a:ext>
                    </a:extLst>
                  </p:cNvPr>
                  <p:cNvSpPr txBox="1">
                    <a:spLocks noRot="1" noChangeAspect="1" noMove="1" noResize="1" noEditPoints="1" noAdjustHandles="1" noChangeArrowheads="1" noChangeShapeType="1" noTextEdit="1"/>
                  </p:cNvSpPr>
                  <p:nvPr/>
                </p:nvSpPr>
                <p:spPr>
                  <a:xfrm>
                    <a:off x="10231069" y="1853101"/>
                    <a:ext cx="379785" cy="400110"/>
                  </a:xfrm>
                  <a:prstGeom prst="rect">
                    <a:avLst/>
                  </a:prstGeom>
                  <a:blipFill>
                    <a:blip r:embed="rId2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5" name="テキスト ボックス 24">
                    <a:extLst>
                      <a:ext uri="{FF2B5EF4-FFF2-40B4-BE49-F238E27FC236}">
                        <a16:creationId xmlns:a16="http://schemas.microsoft.com/office/drawing/2014/main" id="{A0B68647-213F-482B-8B7D-6BE4DF1D72F8}"/>
                      </a:ext>
                    </a:extLst>
                  </p:cNvPr>
                  <p:cNvSpPr txBox="1"/>
                  <p:nvPr/>
                </p:nvSpPr>
                <p:spPr>
                  <a:xfrm>
                    <a:off x="11146201" y="1841591"/>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85" name="テキスト ボックス 84">
                    <a:extLst>
                      <a:ext uri="{FF2B5EF4-FFF2-40B4-BE49-F238E27FC236}">
                        <a16:creationId xmlns:a16="http://schemas.microsoft.com/office/drawing/2014/main" id="{93BAA8A8-2F56-A2EF-3998-AA837BF5FBAC}"/>
                      </a:ext>
                    </a:extLst>
                  </p:cNvPr>
                  <p:cNvSpPr txBox="1">
                    <a:spLocks noRot="1" noChangeAspect="1" noMove="1" noResize="1" noEditPoints="1" noAdjustHandles="1" noChangeArrowheads="1" noChangeShapeType="1" noTextEdit="1"/>
                  </p:cNvSpPr>
                  <p:nvPr/>
                </p:nvSpPr>
                <p:spPr>
                  <a:xfrm>
                    <a:off x="11146201" y="1841591"/>
                    <a:ext cx="379785" cy="400110"/>
                  </a:xfrm>
                  <a:prstGeom prst="rect">
                    <a:avLst/>
                  </a:prstGeom>
                  <a:blipFill>
                    <a:blip r:embed="rId28"/>
                    <a:stretch>
                      <a:fillRect/>
                    </a:stretch>
                  </a:blipFill>
                </p:spPr>
                <p:txBody>
                  <a:bodyPr/>
                  <a:lstStyle/>
                  <a:p>
                    <a:r>
                      <a:rPr lang="ja-JP" altLang="en-US">
                        <a:noFill/>
                      </a:rPr>
                      <a:t> </a:t>
                    </a:r>
                  </a:p>
                </p:txBody>
              </p:sp>
            </mc:Fallback>
          </mc:AlternateContent>
        </p:grpSp>
        <p:sp>
          <p:nvSpPr>
            <p:cNvPr id="19" name="テキスト ボックス 18">
              <a:extLst>
                <a:ext uri="{FF2B5EF4-FFF2-40B4-BE49-F238E27FC236}">
                  <a16:creationId xmlns:a16="http://schemas.microsoft.com/office/drawing/2014/main" id="{CF4F27ED-E5C7-4420-9936-B273C9C6FEA9}"/>
                </a:ext>
              </a:extLst>
            </p:cNvPr>
            <p:cNvSpPr txBox="1"/>
            <p:nvPr/>
          </p:nvSpPr>
          <p:spPr>
            <a:xfrm>
              <a:off x="5655728" y="1795070"/>
              <a:ext cx="452549"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p:pic>
        <p:nvPicPr>
          <p:cNvPr id="26" name="t70_rho_movie">
            <a:hlinkClick r:id="" action="ppaction://media"/>
            <a:extLst>
              <a:ext uri="{FF2B5EF4-FFF2-40B4-BE49-F238E27FC236}">
                <a16:creationId xmlns:a16="http://schemas.microsoft.com/office/drawing/2014/main" id="{B083CA66-0AD1-41DD-97A4-B2EEFDE3655C}"/>
              </a:ext>
            </a:extLst>
          </p:cNvPr>
          <p:cNvPicPr>
            <a:picLocks noChangeAspect="1"/>
          </p:cNvPicPr>
          <p:nvPr>
            <a:videoFile r:link="rId1"/>
            <p:extLst>
              <p:ext uri="{DAA4B4D4-6D71-4841-9C94-3DE7FCFB9230}">
                <p14:media xmlns:p14="http://schemas.microsoft.com/office/powerpoint/2010/main" r:embed="rId2">
                  <p14:trim end="100"/>
                </p14:media>
              </p:ext>
            </p:extLst>
          </p:nvPr>
        </p:nvPicPr>
        <p:blipFill>
          <a:blip r:embed="rId29"/>
          <a:stretch>
            <a:fillRect/>
          </a:stretch>
        </p:blipFill>
        <p:spPr>
          <a:xfrm>
            <a:off x="7290451" y="2331318"/>
            <a:ext cx="3564000" cy="3564000"/>
          </a:xfrm>
          <a:prstGeom prst="rect">
            <a:avLst/>
          </a:prstGeom>
        </p:spPr>
      </p:pic>
      <mc:AlternateContent xmlns:mc="http://schemas.openxmlformats.org/markup-compatibility/2006" xmlns:a14="http://schemas.microsoft.com/office/drawing/2010/main">
        <mc:Choice Requires="a14">
          <p:sp>
            <p:nvSpPr>
              <p:cNvPr id="27" name="テキスト ボックス 26">
                <a:extLst>
                  <a:ext uri="{FF2B5EF4-FFF2-40B4-BE49-F238E27FC236}">
                    <a16:creationId xmlns:a16="http://schemas.microsoft.com/office/drawing/2014/main" id="{3F81AAB5-5356-45BD-8BBB-8A5B0CE7292D}"/>
                  </a:ext>
                </a:extLst>
              </p:cNvPr>
              <p:cNvSpPr txBox="1">
                <a:spLocks noChangeAspect="1"/>
              </p:cNvSpPr>
              <p:nvPr/>
            </p:nvSpPr>
            <p:spPr>
              <a:xfrm rot="16200000">
                <a:off x="1023519" y="3640811"/>
                <a:ext cx="18570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𝑦</m:t>
                      </m:r>
                    </m:oMath>
                  </m:oMathPara>
                </a14:m>
                <a:endParaRPr kumimoji="1" lang="ja-JP" altLang="en-US" sz="2000" dirty="0"/>
              </a:p>
            </p:txBody>
          </p:sp>
        </mc:Choice>
        <mc:Fallback xmlns="">
          <p:sp>
            <p:nvSpPr>
              <p:cNvPr id="27" name="テキスト ボックス 26">
                <a:extLst>
                  <a:ext uri="{FF2B5EF4-FFF2-40B4-BE49-F238E27FC236}">
                    <a16:creationId xmlns:a16="http://schemas.microsoft.com/office/drawing/2014/main" id="{3F81AAB5-5356-45BD-8BBB-8A5B0CE7292D}"/>
                  </a:ext>
                </a:extLst>
              </p:cNvPr>
              <p:cNvSpPr txBox="1">
                <a:spLocks noRot="1" noChangeAspect="1" noMove="1" noResize="1" noEditPoints="1" noAdjustHandles="1" noChangeArrowheads="1" noChangeShapeType="1" noTextEdit="1"/>
              </p:cNvSpPr>
              <p:nvPr/>
            </p:nvSpPr>
            <p:spPr>
              <a:xfrm rot="16200000">
                <a:off x="1023519" y="3640811"/>
                <a:ext cx="185705" cy="276999"/>
              </a:xfrm>
              <a:prstGeom prst="rect">
                <a:avLst/>
              </a:prstGeom>
              <a:blipFill>
                <a:blip r:embed="rId30"/>
                <a:stretch>
                  <a:fillRect t="-40000" r="-41304" b="-40000"/>
                </a:stretch>
              </a:blipFill>
            </p:spPr>
            <p:txBody>
              <a:bodyPr/>
              <a:lstStyle/>
              <a:p>
                <a:r>
                  <a:rPr lang="ja-JP" altLang="en-US">
                    <a:noFill/>
                  </a:rPr>
                  <a:t> </a:t>
                </a:r>
              </a:p>
            </p:txBody>
          </p:sp>
        </mc:Fallback>
      </mc:AlternateContent>
      <p:sp>
        <p:nvSpPr>
          <p:cNvPr id="28" name="正方形/長方形 27">
            <a:extLst>
              <a:ext uri="{FF2B5EF4-FFF2-40B4-BE49-F238E27FC236}">
                <a16:creationId xmlns:a16="http://schemas.microsoft.com/office/drawing/2014/main" id="{8EF5A177-B223-46C0-9566-4BE4880C81E2}"/>
              </a:ext>
            </a:extLst>
          </p:cNvPr>
          <p:cNvSpPr>
            <a:spLocks noChangeAspect="1"/>
          </p:cNvSpPr>
          <p:nvPr/>
        </p:nvSpPr>
        <p:spPr>
          <a:xfrm>
            <a:off x="1477433" y="2269000"/>
            <a:ext cx="3596400" cy="3596400"/>
          </a:xfrm>
          <a:prstGeom prst="rect">
            <a:avLst/>
          </a:prstGeom>
          <a:noFill/>
          <a:ln w="381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p:sp>
        <p:nvSpPr>
          <p:cNvPr id="29" name="正方形/長方形 28">
            <a:extLst>
              <a:ext uri="{FF2B5EF4-FFF2-40B4-BE49-F238E27FC236}">
                <a16:creationId xmlns:a16="http://schemas.microsoft.com/office/drawing/2014/main" id="{16E033D3-02E3-4AC8-9E56-3E95A1A5FBF5}"/>
              </a:ext>
            </a:extLst>
          </p:cNvPr>
          <p:cNvSpPr>
            <a:spLocks noChangeAspect="1"/>
          </p:cNvSpPr>
          <p:nvPr/>
        </p:nvSpPr>
        <p:spPr>
          <a:xfrm>
            <a:off x="7273519" y="2312474"/>
            <a:ext cx="3596400" cy="3596400"/>
          </a:xfrm>
          <a:prstGeom prst="rect">
            <a:avLst/>
          </a:prstGeom>
          <a:noFill/>
          <a:ln w="38100">
            <a:solidFill>
              <a:srgbClr val="6AB2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30" name="テキスト ボックス 29">
                <a:extLst>
                  <a:ext uri="{FF2B5EF4-FFF2-40B4-BE49-F238E27FC236}">
                    <a16:creationId xmlns:a16="http://schemas.microsoft.com/office/drawing/2014/main" id="{78DFB064-2D70-4637-ABA7-EEED659F3FAF}"/>
                  </a:ext>
                </a:extLst>
              </p:cNvPr>
              <p:cNvSpPr txBox="1">
                <a:spLocks noChangeAspect="1"/>
              </p:cNvSpPr>
              <p:nvPr/>
            </p:nvSpPr>
            <p:spPr>
              <a:xfrm rot="16200000">
                <a:off x="6701301" y="4072906"/>
                <a:ext cx="1669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𝑧</m:t>
                      </m:r>
                    </m:oMath>
                  </m:oMathPara>
                </a14:m>
                <a:endParaRPr kumimoji="1" lang="ja-JP" altLang="en-US" sz="2000" dirty="0"/>
              </a:p>
            </p:txBody>
          </p:sp>
        </mc:Choice>
        <mc:Fallback xmlns="">
          <p:sp>
            <p:nvSpPr>
              <p:cNvPr id="30" name="テキスト ボックス 29">
                <a:extLst>
                  <a:ext uri="{FF2B5EF4-FFF2-40B4-BE49-F238E27FC236}">
                    <a16:creationId xmlns:a16="http://schemas.microsoft.com/office/drawing/2014/main" id="{78DFB064-2D70-4637-ABA7-EEED659F3FAF}"/>
                  </a:ext>
                </a:extLst>
              </p:cNvPr>
              <p:cNvSpPr txBox="1">
                <a:spLocks noRot="1" noChangeAspect="1" noMove="1" noResize="1" noEditPoints="1" noAdjustHandles="1" noChangeArrowheads="1" noChangeShapeType="1" noTextEdit="1"/>
              </p:cNvSpPr>
              <p:nvPr/>
            </p:nvSpPr>
            <p:spPr>
              <a:xfrm rot="16200000">
                <a:off x="6701301" y="4072906"/>
                <a:ext cx="166950" cy="276999"/>
              </a:xfrm>
              <a:prstGeom prst="rect">
                <a:avLst/>
              </a:prstGeom>
              <a:blipFill>
                <a:blip r:embed="rId31"/>
                <a:stretch>
                  <a:fillRect t="-21429" r="-13043" b="-25000"/>
                </a:stretch>
              </a:blipFill>
            </p:spPr>
            <p:txBody>
              <a:bodyPr/>
              <a:lstStyle/>
              <a:p>
                <a:r>
                  <a:rPr lang="ja-JP" altLang="en-US">
                    <a:noFill/>
                  </a:rPr>
                  <a:t> </a:t>
                </a:r>
              </a:p>
            </p:txBody>
          </p:sp>
        </mc:Fallback>
      </mc:AlternateContent>
      <p:pic>
        <p:nvPicPr>
          <p:cNvPr id="31" name="t70_rho_movie">
            <a:hlinkClick r:id="" action="ppaction://media"/>
            <a:extLst>
              <a:ext uri="{FF2B5EF4-FFF2-40B4-BE49-F238E27FC236}">
                <a16:creationId xmlns:a16="http://schemas.microsoft.com/office/drawing/2014/main" id="{C7A8BF09-C614-444F-A7FE-DAC7242021FA}"/>
              </a:ext>
            </a:extLst>
          </p:cNvPr>
          <p:cNvPicPr>
            <a:picLocks noChangeAspect="1"/>
          </p:cNvPicPr>
          <p:nvPr>
            <a:videoFile r:link="rId1"/>
            <p:extLst>
              <p:ext uri="{DAA4B4D4-6D71-4841-9C94-3DE7FCFB9230}">
                <p14:media xmlns:p14="http://schemas.microsoft.com/office/powerpoint/2010/main" r:embed="rId3">
                  <p14:trim end="100"/>
                </p14:media>
              </p:ext>
            </p:extLst>
          </p:nvPr>
        </p:nvPicPr>
        <p:blipFill>
          <a:blip r:embed="rId32"/>
          <a:stretch>
            <a:fillRect/>
          </a:stretch>
        </p:blipFill>
        <p:spPr>
          <a:xfrm>
            <a:off x="1507284" y="2293990"/>
            <a:ext cx="3564000" cy="3564000"/>
          </a:xfrm>
          <a:prstGeom prst="rect">
            <a:avLst/>
          </a:prstGeom>
        </p:spPr>
      </p:pic>
      <p:pic>
        <p:nvPicPr>
          <p:cNvPr id="32" name="t70_rho_movie">
            <a:hlinkClick r:id="" action="ppaction://media"/>
            <a:extLst>
              <a:ext uri="{FF2B5EF4-FFF2-40B4-BE49-F238E27FC236}">
                <a16:creationId xmlns:a16="http://schemas.microsoft.com/office/drawing/2014/main" id="{21A675A2-F9D0-47CB-81F1-647F85D7C838}"/>
              </a:ext>
            </a:extLst>
          </p:cNvPr>
          <p:cNvPicPr>
            <a:picLocks noChangeAspect="1"/>
          </p:cNvPicPr>
          <p:nvPr>
            <a:videoFile r:link="rId1"/>
            <p:extLst>
              <p:ext uri="{DAA4B4D4-6D71-4841-9C94-3DE7FCFB9230}">
                <p14:media xmlns:p14="http://schemas.microsoft.com/office/powerpoint/2010/main" r:embed="rId4">
                  <p14:trim end="100"/>
                </p14:media>
              </p:ext>
            </p:extLst>
          </p:nvPr>
        </p:nvPicPr>
        <p:blipFill>
          <a:blip r:embed="rId33"/>
          <a:srcRect l="18870" t="20891" r="20845" b="18827"/>
          <a:stretch>
            <a:fillRect/>
          </a:stretch>
        </p:blipFill>
        <p:spPr>
          <a:xfrm>
            <a:off x="9714960" y="551579"/>
            <a:ext cx="2238262" cy="2235600"/>
          </a:xfrm>
          <a:prstGeom prst="rect">
            <a:avLst/>
          </a:prstGeom>
        </p:spPr>
      </p:pic>
      <p:sp>
        <p:nvSpPr>
          <p:cNvPr id="33" name="正方形/長方形 32">
            <a:extLst>
              <a:ext uri="{FF2B5EF4-FFF2-40B4-BE49-F238E27FC236}">
                <a16:creationId xmlns:a16="http://schemas.microsoft.com/office/drawing/2014/main" id="{54941841-EE63-4A7E-BE4A-BB8882240073}"/>
              </a:ext>
            </a:extLst>
          </p:cNvPr>
          <p:cNvSpPr>
            <a:spLocks noChangeAspect="1"/>
          </p:cNvSpPr>
          <p:nvPr/>
        </p:nvSpPr>
        <p:spPr>
          <a:xfrm>
            <a:off x="10821319" y="1585794"/>
            <a:ext cx="97200" cy="9720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E01E7BD1-C4EC-445E-95BD-2A961CFBE104}"/>
                  </a:ext>
                </a:extLst>
              </p:cNvPr>
              <p:cNvSpPr txBox="1">
                <a:spLocks noChangeAspect="1"/>
              </p:cNvSpPr>
              <p:nvPr/>
            </p:nvSpPr>
            <p:spPr>
              <a:xfrm>
                <a:off x="5524786" y="4972277"/>
                <a:ext cx="1292588" cy="338554"/>
              </a:xfrm>
              <a:prstGeom prst="rect">
                <a:avLst/>
              </a:prstGeom>
              <a:noFill/>
            </p:spPr>
            <p:txBody>
              <a:bodyPr wrap="square" rtlCol="0">
                <a:spAutoFit/>
              </a:bodyPr>
              <a:lstStyle/>
              <a:p>
                <a:r>
                  <a:rPr kumimoji="1" lang="en-US" altLang="ja-JP" sz="1600" dirty="0"/>
                  <a:t>Time:[</a:t>
                </a:r>
                <a14:m>
                  <m:oMath xmlns:m="http://schemas.openxmlformats.org/officeDocument/2006/math">
                    <m:r>
                      <m:rPr>
                        <m:sty m:val="p"/>
                      </m:rPr>
                      <a:rPr kumimoji="1" lang="en-US" altLang="ja-JP" sz="1600" b="0" i="0" smtClean="0">
                        <a:latin typeface="Cambria Math" panose="02040503050406030204" pitchFamily="18" charset="0"/>
                      </a:rPr>
                      <m:t>Myr</m:t>
                    </m:r>
                  </m:oMath>
                </a14:m>
                <a:r>
                  <a:rPr kumimoji="1" lang="en-US" altLang="ja-JP" sz="1600" dirty="0"/>
                  <a:t>]</a:t>
                </a:r>
                <a:endParaRPr kumimoji="1" lang="ja-JP" altLang="en-US" sz="1600" dirty="0"/>
              </a:p>
            </p:txBody>
          </p:sp>
        </mc:Choice>
        <mc:Fallback xmlns="">
          <p:sp>
            <p:nvSpPr>
              <p:cNvPr id="34" name="テキスト ボックス 33">
                <a:extLst>
                  <a:ext uri="{FF2B5EF4-FFF2-40B4-BE49-F238E27FC236}">
                    <a16:creationId xmlns:a16="http://schemas.microsoft.com/office/drawing/2014/main" id="{E01E7BD1-C4EC-445E-95BD-2A961CFBE104}"/>
                  </a:ext>
                </a:extLst>
              </p:cNvPr>
              <p:cNvSpPr txBox="1">
                <a:spLocks noRot="1" noChangeAspect="1" noMove="1" noResize="1" noEditPoints="1" noAdjustHandles="1" noChangeArrowheads="1" noChangeShapeType="1" noTextEdit="1"/>
              </p:cNvSpPr>
              <p:nvPr/>
            </p:nvSpPr>
            <p:spPr>
              <a:xfrm>
                <a:off x="5524786" y="4972277"/>
                <a:ext cx="1292588" cy="338554"/>
              </a:xfrm>
              <a:prstGeom prst="rect">
                <a:avLst/>
              </a:prstGeom>
              <a:blipFill>
                <a:blip r:embed="rId34"/>
                <a:stretch>
                  <a:fillRect l="-2358" t="-5455" b="-23636"/>
                </a:stretch>
              </a:blipFill>
            </p:spPr>
            <p:txBody>
              <a:bodyPr/>
              <a:lstStyle/>
              <a:p>
                <a:r>
                  <a:rPr lang="ja-JP" altLang="en-US">
                    <a:noFill/>
                  </a:rPr>
                  <a:t> </a:t>
                </a:r>
              </a:p>
            </p:txBody>
          </p:sp>
        </mc:Fallback>
      </mc:AlternateContent>
      <p:pic>
        <p:nvPicPr>
          <p:cNvPr id="35" name="t69_rho_movie">
            <a:hlinkClick r:id="" action="ppaction://media"/>
            <a:extLst>
              <a:ext uri="{FF2B5EF4-FFF2-40B4-BE49-F238E27FC236}">
                <a16:creationId xmlns:a16="http://schemas.microsoft.com/office/drawing/2014/main" id="{2441EBB9-6C9E-42AE-9CDF-4DB132CB0406}"/>
              </a:ext>
            </a:extLst>
          </p:cNvPr>
          <p:cNvPicPr>
            <a:picLocks noChangeAspect="1"/>
          </p:cNvPicPr>
          <p:nvPr>
            <a:videoFile r:link="rId1"/>
            <p:extLst>
              <p:ext uri="{DAA4B4D4-6D71-4841-9C94-3DE7FCFB9230}">
                <p14:media xmlns:p14="http://schemas.microsoft.com/office/powerpoint/2010/main" r:embed="rId5">
                  <p14:trim end="100"/>
                </p14:media>
              </p:ext>
            </p:extLst>
          </p:nvPr>
        </p:nvPicPr>
        <p:blipFill>
          <a:blip r:embed="rId35"/>
          <a:srcRect l="12685" t="5118" r="71272" b="91558"/>
          <a:stretch>
            <a:fillRect/>
          </a:stretch>
        </p:blipFill>
        <p:spPr>
          <a:xfrm>
            <a:off x="5908308" y="5391360"/>
            <a:ext cx="947419" cy="196385"/>
          </a:xfrm>
          <a:prstGeom prst="rect">
            <a:avLst/>
          </a:prstGeom>
        </p:spPr>
      </p:pic>
      <p:grpSp>
        <p:nvGrpSpPr>
          <p:cNvPr id="36" name="グループ化 35">
            <a:extLst>
              <a:ext uri="{FF2B5EF4-FFF2-40B4-BE49-F238E27FC236}">
                <a16:creationId xmlns:a16="http://schemas.microsoft.com/office/drawing/2014/main" id="{54382A3F-CD14-40D8-9F92-C6A7A64FC00E}"/>
              </a:ext>
            </a:extLst>
          </p:cNvPr>
          <p:cNvGrpSpPr>
            <a:grpSpLocks noChangeAspect="1"/>
          </p:cNvGrpSpPr>
          <p:nvPr/>
        </p:nvGrpSpPr>
        <p:grpSpPr>
          <a:xfrm>
            <a:off x="346950" y="4163104"/>
            <a:ext cx="863685" cy="1933536"/>
            <a:chOff x="130379" y="4154728"/>
            <a:chExt cx="959650" cy="2148373"/>
          </a:xfrm>
        </p:grpSpPr>
        <mc:AlternateContent xmlns:mc="http://schemas.openxmlformats.org/markup-compatibility/2006" xmlns:a14="http://schemas.microsoft.com/office/drawing/2010/main">
          <mc:Choice Requires="a14">
            <p:sp>
              <p:nvSpPr>
                <p:cNvPr id="37" name="テキスト ボックス 36">
                  <a:extLst>
                    <a:ext uri="{FF2B5EF4-FFF2-40B4-BE49-F238E27FC236}">
                      <a16:creationId xmlns:a16="http://schemas.microsoft.com/office/drawing/2014/main" id="{732E6317-B226-42AF-9E21-87714E296F60}"/>
                    </a:ext>
                  </a:extLst>
                </p:cNvPr>
                <p:cNvSpPr txBox="1"/>
                <p:nvPr/>
              </p:nvSpPr>
              <p:spPr>
                <a:xfrm>
                  <a:off x="408752" y="4154728"/>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2</m:t>
                        </m:r>
                        <m:r>
                          <a:rPr kumimoji="1" lang="en-US" altLang="ja-JP" sz="2000" b="0" i="1" smtClean="0">
                            <a:latin typeface="Cambria Math" panose="02040503050406030204" pitchFamily="18" charset="0"/>
                          </a:rPr>
                          <m:t>1.81</m:t>
                        </m:r>
                      </m:oMath>
                    </m:oMathPara>
                  </a14:m>
                  <a:endParaRPr kumimoji="1" lang="en-US" altLang="ja-JP" sz="2000" b="0" dirty="0"/>
                </a:p>
              </p:txBody>
            </p:sp>
          </mc:Choice>
          <mc:Fallback xmlns="">
            <p:sp>
              <p:nvSpPr>
                <p:cNvPr id="22" name="テキスト ボックス 21">
                  <a:extLst>
                    <a:ext uri="{FF2B5EF4-FFF2-40B4-BE49-F238E27FC236}">
                      <a16:creationId xmlns:a16="http://schemas.microsoft.com/office/drawing/2014/main" id="{1141524E-D8DD-C47E-D819-8C19A67CB76E}"/>
                    </a:ext>
                  </a:extLst>
                </p:cNvPr>
                <p:cNvSpPr txBox="1">
                  <a:spLocks noRot="1" noChangeAspect="1" noMove="1" noResize="1" noEditPoints="1" noAdjustHandles="1" noChangeArrowheads="1" noChangeShapeType="1" noTextEdit="1"/>
                </p:cNvSpPr>
                <p:nvPr/>
              </p:nvSpPr>
              <p:spPr>
                <a:xfrm>
                  <a:off x="408752" y="4154728"/>
                  <a:ext cx="681277" cy="307777"/>
                </a:xfrm>
                <a:prstGeom prst="rect">
                  <a:avLst/>
                </a:prstGeom>
                <a:blipFill>
                  <a:blip r:embed="rId17"/>
                  <a:stretch>
                    <a:fillRect l="-8036" r="-8929"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8" name="テキスト ボックス 37">
                  <a:extLst>
                    <a:ext uri="{FF2B5EF4-FFF2-40B4-BE49-F238E27FC236}">
                      <a16:creationId xmlns:a16="http://schemas.microsoft.com/office/drawing/2014/main" id="{8F4D5F17-D5F9-4ACB-80FC-52C38D68DE3B}"/>
                    </a:ext>
                  </a:extLst>
                </p:cNvPr>
                <p:cNvSpPr txBox="1"/>
                <p:nvPr/>
              </p:nvSpPr>
              <p:spPr>
                <a:xfrm>
                  <a:off x="408751" y="4592061"/>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3.191</m:t>
                        </m:r>
                      </m:oMath>
                    </m:oMathPara>
                  </a14:m>
                  <a:endParaRPr kumimoji="1" lang="ja-JP" altLang="en-US" sz="2000" dirty="0"/>
                </a:p>
              </p:txBody>
            </p:sp>
          </mc:Choice>
          <mc:Fallback xmlns="">
            <p:sp>
              <p:nvSpPr>
                <p:cNvPr id="24" name="テキスト ボックス 23">
                  <a:extLst>
                    <a:ext uri="{FF2B5EF4-FFF2-40B4-BE49-F238E27FC236}">
                      <a16:creationId xmlns:a16="http://schemas.microsoft.com/office/drawing/2014/main" id="{E3E6658B-4B34-315F-45BB-B460EF088FCE}"/>
                    </a:ext>
                  </a:extLst>
                </p:cNvPr>
                <p:cNvSpPr txBox="1">
                  <a:spLocks noRot="1" noChangeAspect="1" noMove="1" noResize="1" noEditPoints="1" noAdjustHandles="1" noChangeArrowheads="1" noChangeShapeType="1" noTextEdit="1"/>
                </p:cNvSpPr>
                <p:nvPr/>
              </p:nvSpPr>
              <p:spPr>
                <a:xfrm>
                  <a:off x="408751" y="4592061"/>
                  <a:ext cx="681277" cy="307777"/>
                </a:xfrm>
                <a:prstGeom prst="rect">
                  <a:avLst/>
                </a:prstGeom>
                <a:blipFill>
                  <a:blip r:embed="rId18"/>
                  <a:stretch>
                    <a:fillRect l="-8036" r="-8036"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 name="テキスト ボックス 38">
                  <a:extLst>
                    <a:ext uri="{FF2B5EF4-FFF2-40B4-BE49-F238E27FC236}">
                      <a16:creationId xmlns:a16="http://schemas.microsoft.com/office/drawing/2014/main" id="{6C865A77-1D75-49D4-BD6F-411813444F5B}"/>
                    </a:ext>
                  </a:extLst>
                </p:cNvPr>
                <p:cNvSpPr txBox="1"/>
                <p:nvPr/>
              </p:nvSpPr>
              <p:spPr>
                <a:xfrm>
                  <a:off x="407023" y="5070382"/>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0.467</m:t>
                        </m:r>
                      </m:oMath>
                    </m:oMathPara>
                  </a14:m>
                  <a:endParaRPr kumimoji="1" lang="ja-JP" altLang="en-US" sz="2000" dirty="0"/>
                </a:p>
              </p:txBody>
            </p:sp>
          </mc:Choice>
          <mc:Fallback xmlns="">
            <p:sp>
              <p:nvSpPr>
                <p:cNvPr id="25" name="テキスト ボックス 24">
                  <a:extLst>
                    <a:ext uri="{FF2B5EF4-FFF2-40B4-BE49-F238E27FC236}">
                      <a16:creationId xmlns:a16="http://schemas.microsoft.com/office/drawing/2014/main" id="{9A3C9DB2-AA77-62B1-1E51-1437C4CEB674}"/>
                    </a:ext>
                  </a:extLst>
                </p:cNvPr>
                <p:cNvSpPr txBox="1">
                  <a:spLocks noRot="1" noChangeAspect="1" noMove="1" noResize="1" noEditPoints="1" noAdjustHandles="1" noChangeArrowheads="1" noChangeShapeType="1" noTextEdit="1"/>
                </p:cNvSpPr>
                <p:nvPr/>
              </p:nvSpPr>
              <p:spPr>
                <a:xfrm>
                  <a:off x="407023" y="5070382"/>
                  <a:ext cx="681277" cy="307777"/>
                </a:xfrm>
                <a:prstGeom prst="rect">
                  <a:avLst/>
                </a:prstGeom>
                <a:blipFill>
                  <a:blip r:embed="rId36"/>
                  <a:stretch>
                    <a:fillRect l="-8929" r="-7143"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0" name="テキスト ボックス 39">
                  <a:extLst>
                    <a:ext uri="{FF2B5EF4-FFF2-40B4-BE49-F238E27FC236}">
                      <a16:creationId xmlns:a16="http://schemas.microsoft.com/office/drawing/2014/main" id="{448FB77C-578D-43F2-8E11-C06374A2FEC5}"/>
                    </a:ext>
                  </a:extLst>
                </p:cNvPr>
                <p:cNvSpPr txBox="1"/>
                <p:nvPr/>
              </p:nvSpPr>
              <p:spPr>
                <a:xfrm>
                  <a:off x="407023" y="5545422"/>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0.068</m:t>
                        </m:r>
                      </m:oMath>
                    </m:oMathPara>
                  </a14:m>
                  <a:endParaRPr kumimoji="1" lang="ja-JP" altLang="en-US" sz="2000" dirty="0"/>
                </a:p>
              </p:txBody>
            </p:sp>
          </mc:Choice>
          <mc:Fallback xmlns="">
            <p:sp>
              <p:nvSpPr>
                <p:cNvPr id="26" name="テキスト ボックス 25">
                  <a:extLst>
                    <a:ext uri="{FF2B5EF4-FFF2-40B4-BE49-F238E27FC236}">
                      <a16:creationId xmlns:a16="http://schemas.microsoft.com/office/drawing/2014/main" id="{186D8853-6717-2E34-F244-6FE4E1C86FBA}"/>
                    </a:ext>
                  </a:extLst>
                </p:cNvPr>
                <p:cNvSpPr txBox="1">
                  <a:spLocks noRot="1" noChangeAspect="1" noMove="1" noResize="1" noEditPoints="1" noAdjustHandles="1" noChangeArrowheads="1" noChangeShapeType="1" noTextEdit="1"/>
                </p:cNvSpPr>
                <p:nvPr/>
              </p:nvSpPr>
              <p:spPr>
                <a:xfrm>
                  <a:off x="407023" y="5545422"/>
                  <a:ext cx="681277" cy="307777"/>
                </a:xfrm>
                <a:prstGeom prst="rect">
                  <a:avLst/>
                </a:prstGeom>
                <a:blipFill>
                  <a:blip r:embed="rId20"/>
                  <a:stretch>
                    <a:fillRect l="-8929" r="-7143"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1" name="テキスト ボックス 40">
                  <a:extLst>
                    <a:ext uri="{FF2B5EF4-FFF2-40B4-BE49-F238E27FC236}">
                      <a16:creationId xmlns:a16="http://schemas.microsoft.com/office/drawing/2014/main" id="{32BBE83F-CDED-4A5D-BB98-DECEB4727404}"/>
                    </a:ext>
                  </a:extLst>
                </p:cNvPr>
                <p:cNvSpPr txBox="1"/>
                <p:nvPr/>
              </p:nvSpPr>
              <p:spPr>
                <a:xfrm>
                  <a:off x="407023" y="5995324"/>
                  <a:ext cx="53860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0.01</m:t>
                        </m:r>
                      </m:oMath>
                    </m:oMathPara>
                  </a14:m>
                  <a:endParaRPr kumimoji="1" lang="ja-JP" altLang="en-US" sz="2000" dirty="0"/>
                </a:p>
              </p:txBody>
            </p:sp>
          </mc:Choice>
          <mc:Fallback xmlns="">
            <p:sp>
              <p:nvSpPr>
                <p:cNvPr id="30" name="テキスト ボックス 29">
                  <a:extLst>
                    <a:ext uri="{FF2B5EF4-FFF2-40B4-BE49-F238E27FC236}">
                      <a16:creationId xmlns:a16="http://schemas.microsoft.com/office/drawing/2014/main" id="{A5A836F0-CDE0-A45F-F389-60AEC03570C7}"/>
                    </a:ext>
                  </a:extLst>
                </p:cNvPr>
                <p:cNvSpPr txBox="1">
                  <a:spLocks noRot="1" noChangeAspect="1" noMove="1" noResize="1" noEditPoints="1" noAdjustHandles="1" noChangeArrowheads="1" noChangeShapeType="1" noTextEdit="1"/>
                </p:cNvSpPr>
                <p:nvPr/>
              </p:nvSpPr>
              <p:spPr>
                <a:xfrm>
                  <a:off x="407023" y="5995324"/>
                  <a:ext cx="538609" cy="307777"/>
                </a:xfrm>
                <a:prstGeom prst="rect">
                  <a:avLst/>
                </a:prstGeom>
                <a:blipFill>
                  <a:blip r:embed="rId21"/>
                  <a:stretch>
                    <a:fillRect l="-11364" r="-10227" b="-6000"/>
                  </a:stretch>
                </a:blipFill>
              </p:spPr>
              <p:txBody>
                <a:bodyPr/>
                <a:lstStyle/>
                <a:p>
                  <a:r>
                    <a:rPr lang="ja-JP" altLang="en-US">
                      <a:noFill/>
                    </a:rPr>
                    <a:t> </a:t>
                  </a:r>
                </a:p>
              </p:txBody>
            </p:sp>
          </mc:Fallback>
        </mc:AlternateContent>
        <p:pic>
          <p:nvPicPr>
            <p:cNvPr id="42" name="図 41" descr="グラフ&#10;&#10;AI 生成コンテンツは誤りを含む可能性があります。">
              <a:extLst>
                <a:ext uri="{FF2B5EF4-FFF2-40B4-BE49-F238E27FC236}">
                  <a16:creationId xmlns:a16="http://schemas.microsoft.com/office/drawing/2014/main" id="{0BD7C349-69DB-427C-A3CE-DE2A20569304}"/>
                </a:ext>
              </a:extLst>
            </p:cNvPr>
            <p:cNvPicPr>
              <a:picLocks noChangeAspect="1"/>
            </p:cNvPicPr>
            <p:nvPr/>
          </p:nvPicPr>
          <p:blipFill>
            <a:blip r:embed="rId37">
              <a:extLst>
                <a:ext uri="{28A0092B-C50C-407E-A947-70E740481C1C}">
                  <a14:useLocalDpi xmlns:a14="http://schemas.microsoft.com/office/drawing/2010/main" val="0"/>
                </a:ext>
              </a:extLst>
            </a:blip>
            <a:srcRect l="7565" t="12757" r="90559" b="67232"/>
            <a:stretch>
              <a:fillRect/>
            </a:stretch>
          </p:blipFill>
          <p:spPr>
            <a:xfrm>
              <a:off x="130379" y="4205236"/>
              <a:ext cx="189508" cy="2022390"/>
            </a:xfrm>
            <a:prstGeom prst="rect">
              <a:avLst/>
            </a:prstGeom>
          </p:spPr>
        </p:pic>
      </p:grpSp>
      <p:cxnSp>
        <p:nvCxnSpPr>
          <p:cNvPr id="45" name="直線コネクタ 44">
            <a:extLst>
              <a:ext uri="{FF2B5EF4-FFF2-40B4-BE49-F238E27FC236}">
                <a16:creationId xmlns:a16="http://schemas.microsoft.com/office/drawing/2014/main" id="{2CDCFB0D-E970-4800-B6F0-FE2745FA7D25}"/>
              </a:ext>
            </a:extLst>
          </p:cNvPr>
          <p:cNvCxnSpPr>
            <a:cxnSpLocks/>
          </p:cNvCxnSpPr>
          <p:nvPr/>
        </p:nvCxnSpPr>
        <p:spPr>
          <a:xfrm flipV="1">
            <a:off x="7273519" y="1585794"/>
            <a:ext cx="3538528" cy="70819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DAB92EAB-4BEA-4379-8AE5-1C36A9E39EC0}"/>
              </a:ext>
            </a:extLst>
          </p:cNvPr>
          <p:cNvCxnSpPr>
            <a:cxnSpLocks/>
          </p:cNvCxnSpPr>
          <p:nvPr/>
        </p:nvCxnSpPr>
        <p:spPr>
          <a:xfrm flipV="1">
            <a:off x="10869919" y="1688814"/>
            <a:ext cx="56428" cy="4213539"/>
          </a:xfrm>
          <a:prstGeom prst="line">
            <a:avLst/>
          </a:prstGeom>
        </p:spPr>
        <p:style>
          <a:lnRef idx="1">
            <a:schemeClr val="accent1"/>
          </a:lnRef>
          <a:fillRef idx="0">
            <a:schemeClr val="accent1"/>
          </a:fillRef>
          <a:effectRef idx="0">
            <a:schemeClr val="accent1"/>
          </a:effectRef>
          <a:fontRef idx="minor">
            <a:schemeClr val="tx1"/>
          </a:fontRef>
        </p:style>
      </p:cxnSp>
      <p:sp>
        <p:nvSpPr>
          <p:cNvPr id="44" name="日付プレースホルダー 3">
            <a:extLst>
              <a:ext uri="{FF2B5EF4-FFF2-40B4-BE49-F238E27FC236}">
                <a16:creationId xmlns:a16="http://schemas.microsoft.com/office/drawing/2014/main" id="{56926529-19F5-4EF6-B2F0-674E80CD6890}"/>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46" name="フッター プレースホルダー 4">
            <a:extLst>
              <a:ext uri="{FF2B5EF4-FFF2-40B4-BE49-F238E27FC236}">
                <a16:creationId xmlns:a16="http://schemas.microsoft.com/office/drawing/2014/main" id="{C42C56CB-F0E9-42C6-AB2A-1CAB0CAD2B4D}"/>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47" name="スライド番号プレースホルダー 5">
            <a:extLst>
              <a:ext uri="{FF2B5EF4-FFF2-40B4-BE49-F238E27FC236}">
                <a16:creationId xmlns:a16="http://schemas.microsoft.com/office/drawing/2014/main" id="{65C64D3E-2887-4111-9829-EA134811C6E3}"/>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2210256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000" fill="hold"/>
                                        <p:tgtEl>
                                          <p:spTgt spid="35"/>
                                        </p:tgtEl>
                                      </p:cBhvr>
                                    </p:cmd>
                                  </p:childTnLst>
                                </p:cTn>
                              </p:par>
                              <p:par>
                                <p:cTn id="7" presetID="1" presetClass="mediacall" presetSubtype="0" fill="hold" nodeType="withEffect">
                                  <p:stCondLst>
                                    <p:cond delay="0"/>
                                  </p:stCondLst>
                                  <p:childTnLst>
                                    <p:cmd type="call" cmd="playFrom(0.0)">
                                      <p:cBhvr>
                                        <p:cTn id="8" dur="30000" fill="hold"/>
                                        <p:tgtEl>
                                          <p:spTgt spid="31"/>
                                        </p:tgtEl>
                                      </p:cBhvr>
                                    </p:cmd>
                                  </p:childTnLst>
                                </p:cTn>
                              </p:par>
                              <p:par>
                                <p:cTn id="9" presetID="1" presetClass="mediacall" presetSubtype="0" fill="hold" nodeType="withEffect">
                                  <p:stCondLst>
                                    <p:cond delay="0"/>
                                  </p:stCondLst>
                                  <p:childTnLst>
                                    <p:cmd type="call" cmd="playFrom(0.0)">
                                      <p:cBhvr>
                                        <p:cTn id="10" dur="30000" fill="hold"/>
                                        <p:tgtEl>
                                          <p:spTgt spid="26"/>
                                        </p:tgtEl>
                                      </p:cBhvr>
                                    </p:cmd>
                                  </p:childTnLst>
                                </p:cTn>
                              </p:par>
                              <p:par>
                                <p:cTn id="11" presetID="1" presetClass="mediacall" presetSubtype="0" fill="hold" nodeType="withEffect">
                                  <p:stCondLst>
                                    <p:cond delay="0"/>
                                  </p:stCondLst>
                                  <p:childTnLst>
                                    <p:cmd type="call" cmd="playFrom(0.0)">
                                      <p:cBhvr>
                                        <p:cTn id="12" dur="30000" fill="hold"/>
                                        <p:tgtEl>
                                          <p:spTgt spid="3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3" restart="whenNotActive" fill="hold" evtFilter="cancelBubble" nodeType="interactiveSeq">
                <p:stCondLst>
                  <p:cond evt="onClick" delay="0">
                    <p:tgtEl>
                      <p:spTgt spid="35"/>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35"/>
                                        </p:tgtEl>
                                      </p:cBhvr>
                                    </p:cmd>
                                  </p:childTnLst>
                                </p:cTn>
                              </p:par>
                            </p:childTnLst>
                          </p:cTn>
                        </p:par>
                      </p:childTnLst>
                    </p:cTn>
                  </p:par>
                </p:childTnLst>
              </p:cTn>
              <p:nextCondLst>
                <p:cond evt="onClick" delay="0">
                  <p:tgtEl>
                    <p:spTgt spid="35"/>
                  </p:tgtEl>
                </p:cond>
              </p:nextCondLst>
            </p:seq>
            <p:seq concurrent="1" nextAc="seek">
              <p:cTn id="18" restart="whenNotActive" fill="hold" evtFilter="cancelBubble" nodeType="interactiveSeq">
                <p:stCondLst>
                  <p:cond evt="onClick" delay="0">
                    <p:tgtEl>
                      <p:spTgt spid="31"/>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31"/>
                                        </p:tgtEl>
                                      </p:cBhvr>
                                    </p:cmd>
                                  </p:childTnLst>
                                </p:cTn>
                              </p:par>
                            </p:childTnLst>
                          </p:cTn>
                        </p:par>
                      </p:childTnLst>
                    </p:cTn>
                  </p:par>
                </p:childTnLst>
              </p:cTn>
              <p:nextCondLst>
                <p:cond evt="onClick" delay="0">
                  <p:tgtEl>
                    <p:spTgt spid="31"/>
                  </p:tgtEl>
                </p:cond>
              </p:nextCondLst>
            </p:seq>
            <p:seq concurrent="1" nextAc="seek">
              <p:cTn id="23" restart="whenNotActive" fill="hold" evtFilter="cancelBubble" nodeType="interactiveSeq">
                <p:stCondLst>
                  <p:cond evt="onClick" delay="0">
                    <p:tgtEl>
                      <p:spTgt spid="26"/>
                    </p:tgtEl>
                  </p:cond>
                </p:stCondLst>
                <p:endSync evt="end" delay="0">
                  <p:rtn val="all"/>
                </p:endSync>
                <p:childTnLst>
                  <p:par>
                    <p:cTn id="24" fill="hold">
                      <p:stCondLst>
                        <p:cond delay="0"/>
                      </p:stCondLst>
                      <p:childTnLst>
                        <p:par>
                          <p:cTn id="25" fill="hold">
                            <p:stCondLst>
                              <p:cond delay="0"/>
                            </p:stCondLst>
                            <p:childTnLst>
                              <p:par>
                                <p:cTn id="26" presetID="2" presetClass="mediacall" presetSubtype="0" fill="hold" nodeType="clickEffect">
                                  <p:stCondLst>
                                    <p:cond delay="0"/>
                                  </p:stCondLst>
                                  <p:childTnLst>
                                    <p:cmd type="call" cmd="togglePause">
                                      <p:cBhvr>
                                        <p:cTn id="27" dur="1" fill="hold"/>
                                        <p:tgtEl>
                                          <p:spTgt spid="26"/>
                                        </p:tgtEl>
                                      </p:cBhvr>
                                    </p:cmd>
                                  </p:childTnLst>
                                </p:cTn>
                              </p:par>
                            </p:childTnLst>
                          </p:cTn>
                        </p:par>
                      </p:childTnLst>
                    </p:cTn>
                  </p:par>
                </p:childTnLst>
              </p:cTn>
              <p:nextCondLst>
                <p:cond evt="onClick" delay="0">
                  <p:tgtEl>
                    <p:spTgt spid="26"/>
                  </p:tgtEl>
                </p:cond>
              </p:nextCondLst>
            </p:seq>
            <p:seq concurrent="1" nextAc="seek">
              <p:cTn id="28" restart="whenNotActive" fill="hold" evtFilter="cancelBubble" nodeType="interactiveSeq">
                <p:stCondLst>
                  <p:cond evt="onClick" delay="0">
                    <p:tgtEl>
                      <p:spTgt spid="32"/>
                    </p:tgtEl>
                  </p:cond>
                </p:stCondLst>
                <p:endSync evt="end" delay="0">
                  <p:rtn val="all"/>
                </p:endSync>
                <p:childTnLst>
                  <p:par>
                    <p:cTn id="29" fill="hold">
                      <p:stCondLst>
                        <p:cond delay="0"/>
                      </p:stCondLst>
                      <p:childTnLst>
                        <p:par>
                          <p:cTn id="30" fill="hold">
                            <p:stCondLst>
                              <p:cond delay="0"/>
                            </p:stCondLst>
                            <p:childTnLst>
                              <p:par>
                                <p:cTn id="31" presetID="2" presetClass="mediacall" presetSubtype="0" fill="hold" nodeType="clickEffect">
                                  <p:stCondLst>
                                    <p:cond delay="0"/>
                                  </p:stCondLst>
                                  <p:childTnLst>
                                    <p:cmd type="call" cmd="togglePause">
                                      <p:cBhvr>
                                        <p:cTn id="32" dur="1" fill="hold"/>
                                        <p:tgtEl>
                                          <p:spTgt spid="32"/>
                                        </p:tgtEl>
                                      </p:cBhvr>
                                    </p:cmd>
                                  </p:childTnLst>
                                </p:cTn>
                              </p:par>
                            </p:childTnLst>
                          </p:cTn>
                        </p:par>
                      </p:childTnLst>
                    </p:cTn>
                  </p:par>
                </p:childTnLst>
              </p:cTn>
              <p:nextCondLst>
                <p:cond evt="onClick" delay="0">
                  <p:tgtEl>
                    <p:spTgt spid="32"/>
                  </p:tgtEl>
                </p:cond>
              </p:nextCondLst>
            </p:seq>
            <p:video>
              <p:cMediaNode vol="80000">
                <p:cTn id="33" repeatCount="indefinite" fill="remove" display="0">
                  <p:stCondLst>
                    <p:cond delay="indefinite"/>
                  </p:stCondLst>
                </p:cTn>
                <p:tgtEl>
                  <p:spTgt spid="35"/>
                </p:tgtEl>
              </p:cMediaNode>
            </p:video>
            <p:video>
              <p:cMediaNode vol="80000">
                <p:cTn id="34" repeatCount="indefinite" fill="remove" display="0">
                  <p:stCondLst>
                    <p:cond delay="indefinite"/>
                  </p:stCondLst>
                </p:cTn>
                <p:tgtEl>
                  <p:spTgt spid="31"/>
                </p:tgtEl>
              </p:cMediaNode>
            </p:video>
            <p:video>
              <p:cMediaNode vol="80000">
                <p:cTn id="35" repeatCount="indefinite" fill="remove" display="0">
                  <p:stCondLst>
                    <p:cond delay="indefinite"/>
                  </p:stCondLst>
                </p:cTn>
                <p:tgtEl>
                  <p:spTgt spid="26"/>
                </p:tgtEl>
              </p:cMediaNode>
            </p:video>
            <p:video>
              <p:cMediaNode vol="80000">
                <p:cTn id="36" repeatCount="indefinite" fill="remove" display="0">
                  <p:stCondLst>
                    <p:cond delay="indefinite"/>
                  </p:stCondLst>
                </p:cTn>
                <p:tgtEl>
                  <p:spTgt spid="32"/>
                </p:tgtEl>
              </p:cMediaNode>
            </p:vide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32E90B-402B-472F-8E29-937081153847}"/>
              </a:ext>
            </a:extLst>
          </p:cNvPr>
          <p:cNvSpPr>
            <a:spLocks noGrp="1"/>
          </p:cNvSpPr>
          <p:nvPr>
            <p:ph type="title"/>
          </p:nvPr>
        </p:nvSpPr>
        <p:spPr/>
        <p:txBody>
          <a:bodyPr>
            <a:normAutofit/>
          </a:bodyPr>
          <a:lstStyle/>
          <a:p>
            <a:r>
              <a:rPr lang="en-US" altLang="ja-JP" sz="2800" dirty="0">
                <a:solidFill>
                  <a:srgbClr val="666666"/>
                </a:solidFill>
              </a:rPr>
              <a:t>Simulation results: Dependence on Collision Angle</a:t>
            </a:r>
            <a:endParaRPr kumimoji="1" lang="ja-JP" altLang="en-US" sz="2800" dirty="0"/>
          </a:p>
        </p:txBody>
      </p:sp>
      <p:pic>
        <p:nvPicPr>
          <p:cNvPr id="52" name="t68_rho_movie">
            <a:hlinkClick r:id="" action="ppaction://media"/>
            <a:extLst>
              <a:ext uri="{FF2B5EF4-FFF2-40B4-BE49-F238E27FC236}">
                <a16:creationId xmlns:a16="http://schemas.microsoft.com/office/drawing/2014/main" id="{02DB4A4A-BA32-459C-B66B-B491A02A0726}"/>
              </a:ext>
            </a:extLst>
          </p:cNvPr>
          <p:cNvPicPr>
            <a:picLocks noChangeAspect="1"/>
          </p:cNvPicPr>
          <p:nvPr>
            <a:videoFile r:link="rId1"/>
            <p:extLst>
              <p:ext uri="{DAA4B4D4-6D71-4841-9C94-3DE7FCFB9230}">
                <p14:media xmlns:p14="http://schemas.microsoft.com/office/powerpoint/2010/main" r:embed="rId2">
                  <p14:trim end="100"/>
                </p14:media>
              </p:ext>
            </p:extLst>
          </p:nvPr>
        </p:nvPicPr>
        <p:blipFill>
          <a:blip r:embed="rId8"/>
          <a:stretch>
            <a:fillRect/>
          </a:stretch>
        </p:blipFill>
        <p:spPr>
          <a:xfrm>
            <a:off x="1273491" y="2330372"/>
            <a:ext cx="3564000" cy="3564000"/>
          </a:xfrm>
          <a:prstGeom prst="rect">
            <a:avLst/>
          </a:prstGeom>
        </p:spPr>
      </p:pic>
      <p:grpSp>
        <p:nvGrpSpPr>
          <p:cNvPr id="53" name="グループ化 52">
            <a:extLst>
              <a:ext uri="{FF2B5EF4-FFF2-40B4-BE49-F238E27FC236}">
                <a16:creationId xmlns:a16="http://schemas.microsoft.com/office/drawing/2014/main" id="{EF522211-B1B2-416A-B2E6-D6AF3D287352}"/>
              </a:ext>
            </a:extLst>
          </p:cNvPr>
          <p:cNvGrpSpPr>
            <a:grpSpLocks noChangeAspect="1"/>
          </p:cNvGrpSpPr>
          <p:nvPr/>
        </p:nvGrpSpPr>
        <p:grpSpPr>
          <a:xfrm>
            <a:off x="6709212" y="5949960"/>
            <a:ext cx="4663579" cy="396745"/>
            <a:chOff x="3617042" y="1764154"/>
            <a:chExt cx="2491233" cy="440828"/>
          </a:xfrm>
        </p:grpSpPr>
        <p:grpSp>
          <p:nvGrpSpPr>
            <p:cNvPr id="54" name="グループ化 53">
              <a:extLst>
                <a:ext uri="{FF2B5EF4-FFF2-40B4-BE49-F238E27FC236}">
                  <a16:creationId xmlns:a16="http://schemas.microsoft.com/office/drawing/2014/main" id="{2038EE33-9DE2-4E7E-BCF7-B89CB51EE20D}"/>
                </a:ext>
              </a:extLst>
            </p:cNvPr>
            <p:cNvGrpSpPr/>
            <p:nvPr/>
          </p:nvGrpSpPr>
          <p:grpSpPr>
            <a:xfrm>
              <a:off x="3617042" y="1764154"/>
              <a:ext cx="2250204" cy="440828"/>
              <a:chOff x="9258518" y="1805430"/>
              <a:chExt cx="2250204" cy="440828"/>
            </a:xfrm>
          </p:grpSpPr>
          <p:cxnSp>
            <p:nvCxnSpPr>
              <p:cNvPr id="56" name="直線コネクタ 55">
                <a:extLst>
                  <a:ext uri="{FF2B5EF4-FFF2-40B4-BE49-F238E27FC236}">
                    <a16:creationId xmlns:a16="http://schemas.microsoft.com/office/drawing/2014/main" id="{A39B49CF-C660-4347-8C12-3DC2019437CE}"/>
                  </a:ext>
                </a:extLst>
              </p:cNvPr>
              <p:cNvCxnSpPr>
                <a:cxnSpLocks/>
              </p:cNvCxnSpPr>
              <p:nvPr/>
            </p:nvCxnSpPr>
            <p:spPr>
              <a:xfrm>
                <a:off x="10404209"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296641E6-4874-4441-A101-EE6B69F15583}"/>
                  </a:ext>
                </a:extLst>
              </p:cNvPr>
              <p:cNvCxnSpPr>
                <a:cxnSpLocks/>
              </p:cNvCxnSpPr>
              <p:nvPr/>
            </p:nvCxnSpPr>
            <p:spPr>
              <a:xfrm>
                <a:off x="11328092"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C3570EA2-E1E1-4661-884E-FC6FBD53F05E}"/>
                  </a:ext>
                </a:extLst>
              </p:cNvPr>
              <p:cNvCxnSpPr>
                <a:cxnSpLocks/>
              </p:cNvCxnSpPr>
              <p:nvPr/>
            </p:nvCxnSpPr>
            <p:spPr>
              <a:xfrm>
                <a:off x="9439638" y="181280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9" name="テキスト ボックス 58">
                    <a:extLst>
                      <a:ext uri="{FF2B5EF4-FFF2-40B4-BE49-F238E27FC236}">
                        <a16:creationId xmlns:a16="http://schemas.microsoft.com/office/drawing/2014/main" id="{D0103BEF-4763-4794-8C66-91F9AD7560FF}"/>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24" name="テキスト ボックス 23">
                    <a:extLst>
                      <a:ext uri="{FF2B5EF4-FFF2-40B4-BE49-F238E27FC236}">
                        <a16:creationId xmlns:a16="http://schemas.microsoft.com/office/drawing/2014/main" id="{480F6AF4-F2BA-B7C8-D310-1375EE7596AB}"/>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9"/>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0" name="テキスト ボックス 59">
                    <a:extLst>
                      <a:ext uri="{FF2B5EF4-FFF2-40B4-BE49-F238E27FC236}">
                        <a16:creationId xmlns:a16="http://schemas.microsoft.com/office/drawing/2014/main" id="{6F349D0B-B107-4069-B71E-832540F048AA}"/>
                      </a:ext>
                    </a:extLst>
                  </p:cNvPr>
                  <p:cNvSpPr txBox="1"/>
                  <p:nvPr/>
                </p:nvSpPr>
                <p:spPr>
                  <a:xfrm>
                    <a:off x="10226506" y="1846148"/>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25" name="テキスト ボックス 24">
                    <a:extLst>
                      <a:ext uri="{FF2B5EF4-FFF2-40B4-BE49-F238E27FC236}">
                        <a16:creationId xmlns:a16="http://schemas.microsoft.com/office/drawing/2014/main" id="{6082AA93-8999-DC23-7089-2042AB5DFEF4}"/>
                      </a:ext>
                    </a:extLst>
                  </p:cNvPr>
                  <p:cNvSpPr txBox="1">
                    <a:spLocks noRot="1" noChangeAspect="1" noMove="1" noResize="1" noEditPoints="1" noAdjustHandles="1" noChangeArrowheads="1" noChangeShapeType="1" noTextEdit="1"/>
                  </p:cNvSpPr>
                  <p:nvPr/>
                </p:nvSpPr>
                <p:spPr>
                  <a:xfrm>
                    <a:off x="10226506" y="1846148"/>
                    <a:ext cx="379785" cy="400110"/>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1" name="テキスト ボックス 60">
                    <a:extLst>
                      <a:ext uri="{FF2B5EF4-FFF2-40B4-BE49-F238E27FC236}">
                        <a16:creationId xmlns:a16="http://schemas.microsoft.com/office/drawing/2014/main" id="{B3EAD2D8-C365-4E59-97F5-269043661B4A}"/>
                      </a:ext>
                    </a:extLst>
                  </p:cNvPr>
                  <p:cNvSpPr txBox="1"/>
                  <p:nvPr/>
                </p:nvSpPr>
                <p:spPr>
                  <a:xfrm>
                    <a:off x="11163464" y="1841591"/>
                    <a:ext cx="345258"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26" name="テキスト ボックス 25">
                    <a:extLst>
                      <a:ext uri="{FF2B5EF4-FFF2-40B4-BE49-F238E27FC236}">
                        <a16:creationId xmlns:a16="http://schemas.microsoft.com/office/drawing/2014/main" id="{492E0F64-19C3-3B78-EF0E-3F9DCD6BCB63}"/>
                      </a:ext>
                    </a:extLst>
                  </p:cNvPr>
                  <p:cNvSpPr txBox="1">
                    <a:spLocks noRot="1" noChangeAspect="1" noMove="1" noResize="1" noEditPoints="1" noAdjustHandles="1" noChangeArrowheads="1" noChangeShapeType="1" noTextEdit="1"/>
                  </p:cNvSpPr>
                  <p:nvPr/>
                </p:nvSpPr>
                <p:spPr>
                  <a:xfrm>
                    <a:off x="11163464" y="1841591"/>
                    <a:ext cx="345258" cy="400110"/>
                  </a:xfrm>
                  <a:prstGeom prst="rect">
                    <a:avLst/>
                  </a:prstGeom>
                  <a:blipFill>
                    <a:blip r:embed="rId11"/>
                    <a:stretch>
                      <a:fillRect/>
                    </a:stretch>
                  </a:blipFill>
                </p:spPr>
                <p:txBody>
                  <a:bodyPr/>
                  <a:lstStyle/>
                  <a:p>
                    <a:r>
                      <a:rPr lang="ja-JP" altLang="en-US">
                        <a:noFill/>
                      </a:rPr>
                      <a:t> </a:t>
                    </a:r>
                  </a:p>
                </p:txBody>
              </p:sp>
            </mc:Fallback>
          </mc:AlternateContent>
        </p:grpSp>
        <p:sp>
          <p:nvSpPr>
            <p:cNvPr id="55" name="テキスト ボックス 54">
              <a:extLst>
                <a:ext uri="{FF2B5EF4-FFF2-40B4-BE49-F238E27FC236}">
                  <a16:creationId xmlns:a16="http://schemas.microsoft.com/office/drawing/2014/main" id="{FB32C907-D867-4437-B937-369D9175D00A}"/>
                </a:ext>
              </a:extLst>
            </p:cNvPr>
            <p:cNvSpPr txBox="1"/>
            <p:nvPr/>
          </p:nvSpPr>
          <p:spPr>
            <a:xfrm>
              <a:off x="5655725" y="1795070"/>
              <a:ext cx="452550"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p:grpSp>
        <p:nvGrpSpPr>
          <p:cNvPr id="62" name="グループ化 61">
            <a:extLst>
              <a:ext uri="{FF2B5EF4-FFF2-40B4-BE49-F238E27FC236}">
                <a16:creationId xmlns:a16="http://schemas.microsoft.com/office/drawing/2014/main" id="{DC56360F-6C7C-494B-8F83-0964EFE27EF4}"/>
              </a:ext>
            </a:extLst>
          </p:cNvPr>
          <p:cNvGrpSpPr>
            <a:grpSpLocks noChangeAspect="1"/>
          </p:cNvGrpSpPr>
          <p:nvPr/>
        </p:nvGrpSpPr>
        <p:grpSpPr>
          <a:xfrm>
            <a:off x="903162" y="5960190"/>
            <a:ext cx="4663582" cy="396745"/>
            <a:chOff x="3617042" y="1764154"/>
            <a:chExt cx="2491235" cy="440828"/>
          </a:xfrm>
        </p:grpSpPr>
        <p:grpSp>
          <p:nvGrpSpPr>
            <p:cNvPr id="63" name="グループ化 62">
              <a:extLst>
                <a:ext uri="{FF2B5EF4-FFF2-40B4-BE49-F238E27FC236}">
                  <a16:creationId xmlns:a16="http://schemas.microsoft.com/office/drawing/2014/main" id="{E288B4C1-76B6-4156-8907-32DC38DEA91E}"/>
                </a:ext>
              </a:extLst>
            </p:cNvPr>
            <p:cNvGrpSpPr/>
            <p:nvPr/>
          </p:nvGrpSpPr>
          <p:grpSpPr>
            <a:xfrm>
              <a:off x="3617042" y="1764154"/>
              <a:ext cx="2267468" cy="440828"/>
              <a:chOff x="9258518" y="1805430"/>
              <a:chExt cx="2267468" cy="440828"/>
            </a:xfrm>
          </p:grpSpPr>
          <p:cxnSp>
            <p:nvCxnSpPr>
              <p:cNvPr id="65" name="直線コネクタ 64">
                <a:extLst>
                  <a:ext uri="{FF2B5EF4-FFF2-40B4-BE49-F238E27FC236}">
                    <a16:creationId xmlns:a16="http://schemas.microsoft.com/office/drawing/2014/main" id="{0492662A-D4FC-4094-AC86-58E7FE958D48}"/>
                  </a:ext>
                </a:extLst>
              </p:cNvPr>
              <p:cNvCxnSpPr>
                <a:cxnSpLocks/>
              </p:cNvCxnSpPr>
              <p:nvPr/>
            </p:nvCxnSpPr>
            <p:spPr>
              <a:xfrm>
                <a:off x="10404209"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3AA4D8A4-84AD-4F5B-8FD3-94DEA67F194C}"/>
                  </a:ext>
                </a:extLst>
              </p:cNvPr>
              <p:cNvCxnSpPr>
                <a:cxnSpLocks/>
              </p:cNvCxnSpPr>
              <p:nvPr/>
            </p:nvCxnSpPr>
            <p:spPr>
              <a:xfrm>
                <a:off x="11328092" y="180543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0BFC360A-2BFD-4B70-9C50-528B194E8416}"/>
                  </a:ext>
                </a:extLst>
              </p:cNvPr>
              <p:cNvCxnSpPr>
                <a:cxnSpLocks/>
              </p:cNvCxnSpPr>
              <p:nvPr/>
            </p:nvCxnSpPr>
            <p:spPr>
              <a:xfrm>
                <a:off x="9439638" y="1812800"/>
                <a:ext cx="0" cy="97200"/>
              </a:xfrm>
              <a:prstGeom prst="line">
                <a:avLst/>
              </a:prstGeom>
              <a:ln w="41275">
                <a:solidFill>
                  <a:srgbClr val="FF0000"/>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68" name="テキスト ボックス 67">
                    <a:extLst>
                      <a:ext uri="{FF2B5EF4-FFF2-40B4-BE49-F238E27FC236}">
                        <a16:creationId xmlns:a16="http://schemas.microsoft.com/office/drawing/2014/main" id="{95E0529F-614B-47FF-B251-F6C7420E8E01}"/>
                      </a:ext>
                    </a:extLst>
                  </p:cNvPr>
                  <p:cNvSpPr txBox="1"/>
                  <p:nvPr/>
                </p:nvSpPr>
                <p:spPr>
                  <a:xfrm>
                    <a:off x="9258518" y="1845512"/>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65" name="テキスト ボックス 64">
                    <a:extLst>
                      <a:ext uri="{FF2B5EF4-FFF2-40B4-BE49-F238E27FC236}">
                        <a16:creationId xmlns:a16="http://schemas.microsoft.com/office/drawing/2014/main" id="{79726928-309B-4512-13CA-72B3C351E238}"/>
                      </a:ext>
                    </a:extLst>
                  </p:cNvPr>
                  <p:cNvSpPr txBox="1">
                    <a:spLocks noRot="1" noChangeAspect="1" noMove="1" noResize="1" noEditPoints="1" noAdjustHandles="1" noChangeArrowheads="1" noChangeShapeType="1" noTextEdit="1"/>
                  </p:cNvSpPr>
                  <p:nvPr/>
                </p:nvSpPr>
                <p:spPr>
                  <a:xfrm>
                    <a:off x="9258518" y="1845512"/>
                    <a:ext cx="379785" cy="400110"/>
                  </a:xfrm>
                  <a:prstGeom prst="rect">
                    <a:avLst/>
                  </a:prstGeom>
                  <a:blipFill>
                    <a:blip r:embed="rId1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69" name="テキスト ボックス 68">
                    <a:extLst>
                      <a:ext uri="{FF2B5EF4-FFF2-40B4-BE49-F238E27FC236}">
                        <a16:creationId xmlns:a16="http://schemas.microsoft.com/office/drawing/2014/main" id="{E4D8CA49-48A6-4824-8557-D14D3B0A64A2}"/>
                      </a:ext>
                    </a:extLst>
                  </p:cNvPr>
                  <p:cNvSpPr txBox="1"/>
                  <p:nvPr/>
                </p:nvSpPr>
                <p:spPr>
                  <a:xfrm>
                    <a:off x="10226506" y="1846148"/>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73" name="テキスト ボックス 72">
                    <a:extLst>
                      <a:ext uri="{FF2B5EF4-FFF2-40B4-BE49-F238E27FC236}">
                        <a16:creationId xmlns:a16="http://schemas.microsoft.com/office/drawing/2014/main" id="{319F9E14-2F3C-0A7B-A8B9-01B74A51F345}"/>
                      </a:ext>
                    </a:extLst>
                  </p:cNvPr>
                  <p:cNvSpPr txBox="1">
                    <a:spLocks noRot="1" noChangeAspect="1" noMove="1" noResize="1" noEditPoints="1" noAdjustHandles="1" noChangeArrowheads="1" noChangeShapeType="1" noTextEdit="1"/>
                  </p:cNvSpPr>
                  <p:nvPr/>
                </p:nvSpPr>
                <p:spPr>
                  <a:xfrm>
                    <a:off x="10226506" y="1846148"/>
                    <a:ext cx="379785" cy="400110"/>
                  </a:xfrm>
                  <a:prstGeom prst="rect">
                    <a:avLst/>
                  </a:prstGeom>
                  <a:blipFill>
                    <a:blip r:embed="rId1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0" name="テキスト ボックス 69">
                    <a:extLst>
                      <a:ext uri="{FF2B5EF4-FFF2-40B4-BE49-F238E27FC236}">
                        <a16:creationId xmlns:a16="http://schemas.microsoft.com/office/drawing/2014/main" id="{660E7E37-9207-4B91-8101-C35BF61C4393}"/>
                      </a:ext>
                    </a:extLst>
                  </p:cNvPr>
                  <p:cNvSpPr txBox="1"/>
                  <p:nvPr/>
                </p:nvSpPr>
                <p:spPr>
                  <a:xfrm>
                    <a:off x="11146201" y="1841591"/>
                    <a:ext cx="379785" cy="400110"/>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8</m:t>
                          </m:r>
                          <m:r>
                            <a:rPr kumimoji="1" lang="en-US" altLang="ja-JP" sz="2000" b="0" i="1" smtClean="0">
                              <a:solidFill>
                                <a:schemeClr val="tx1"/>
                              </a:solidFill>
                              <a:latin typeface="Cambria Math" panose="02040503050406030204" pitchFamily="18" charset="0"/>
                            </a:rPr>
                            <m:t>0</m:t>
                          </m:r>
                        </m:oMath>
                      </m:oMathPara>
                    </a14:m>
                    <a:endParaRPr kumimoji="1" lang="ja-JP" altLang="en-US" sz="2000" dirty="0">
                      <a:solidFill>
                        <a:schemeClr val="tx1"/>
                      </a:solidFill>
                    </a:endParaRPr>
                  </a:p>
                </p:txBody>
              </p:sp>
            </mc:Choice>
            <mc:Fallback xmlns="">
              <p:sp>
                <p:nvSpPr>
                  <p:cNvPr id="76" name="テキスト ボックス 75">
                    <a:extLst>
                      <a:ext uri="{FF2B5EF4-FFF2-40B4-BE49-F238E27FC236}">
                        <a16:creationId xmlns:a16="http://schemas.microsoft.com/office/drawing/2014/main" id="{E6737F12-900E-F041-45CC-EEBA378C6941}"/>
                      </a:ext>
                    </a:extLst>
                  </p:cNvPr>
                  <p:cNvSpPr txBox="1">
                    <a:spLocks noRot="1" noChangeAspect="1" noMove="1" noResize="1" noEditPoints="1" noAdjustHandles="1" noChangeArrowheads="1" noChangeShapeType="1" noTextEdit="1"/>
                  </p:cNvSpPr>
                  <p:nvPr/>
                </p:nvSpPr>
                <p:spPr>
                  <a:xfrm>
                    <a:off x="11146201" y="1841591"/>
                    <a:ext cx="379785" cy="400110"/>
                  </a:xfrm>
                  <a:prstGeom prst="rect">
                    <a:avLst/>
                  </a:prstGeom>
                  <a:blipFill>
                    <a:blip r:embed="rId15"/>
                    <a:stretch>
                      <a:fillRect/>
                    </a:stretch>
                  </a:blipFill>
                </p:spPr>
                <p:txBody>
                  <a:bodyPr/>
                  <a:lstStyle/>
                  <a:p>
                    <a:r>
                      <a:rPr lang="ja-JP" altLang="en-US">
                        <a:noFill/>
                      </a:rPr>
                      <a:t> </a:t>
                    </a:r>
                  </a:p>
                </p:txBody>
              </p:sp>
            </mc:Fallback>
          </mc:AlternateContent>
        </p:grpSp>
        <p:sp>
          <p:nvSpPr>
            <p:cNvPr id="64" name="テキスト ボックス 63">
              <a:extLst>
                <a:ext uri="{FF2B5EF4-FFF2-40B4-BE49-F238E27FC236}">
                  <a16:creationId xmlns:a16="http://schemas.microsoft.com/office/drawing/2014/main" id="{267426D6-BEF8-44FC-9D98-75F9A8A9B37F}"/>
                </a:ext>
              </a:extLst>
            </p:cNvPr>
            <p:cNvSpPr txBox="1"/>
            <p:nvPr/>
          </p:nvSpPr>
          <p:spPr>
            <a:xfrm>
              <a:off x="5655728" y="1795070"/>
              <a:ext cx="452549" cy="400110"/>
            </a:xfrm>
            <a:prstGeom prst="rect">
              <a:avLst/>
            </a:prstGeom>
            <a:noFill/>
          </p:spPr>
          <p:txBody>
            <a:bodyPr wrap="square">
              <a:spAutoFit/>
            </a:bodyPr>
            <a:lstStyle/>
            <a:p>
              <a:pPr algn="ctr"/>
              <a:r>
                <a:rPr kumimoji="1" lang="en-US" altLang="ja-JP" sz="2000" dirty="0">
                  <a:solidFill>
                    <a:schemeClr val="tx1"/>
                  </a:solidFill>
                </a:rPr>
                <a:t>[</a:t>
              </a:r>
              <a:r>
                <a:rPr lang="en-US" altLang="ja-JP" sz="2000" dirty="0">
                  <a:solidFill>
                    <a:schemeClr val="tx1"/>
                  </a:solidFill>
                </a:rPr>
                <a:t>pc</a:t>
              </a:r>
              <a:r>
                <a:rPr kumimoji="1" lang="en-US" altLang="ja-JP" sz="2000" dirty="0">
                  <a:solidFill>
                    <a:schemeClr val="tx1"/>
                  </a:solidFill>
                </a:rPr>
                <a:t>]</a:t>
              </a:r>
              <a:endParaRPr kumimoji="1" lang="ja-JP" altLang="en-US" sz="2000" dirty="0">
                <a:solidFill>
                  <a:schemeClr val="tx1"/>
                </a:solidFill>
              </a:endParaRPr>
            </a:p>
          </p:txBody>
        </p:sp>
      </p:grpSp>
      <p:pic>
        <p:nvPicPr>
          <p:cNvPr id="71" name="t69_rho_movie">
            <a:hlinkClick r:id="" action="ppaction://media"/>
            <a:extLst>
              <a:ext uri="{FF2B5EF4-FFF2-40B4-BE49-F238E27FC236}">
                <a16:creationId xmlns:a16="http://schemas.microsoft.com/office/drawing/2014/main" id="{FF08C2D2-AA3D-42A3-84FD-483870267763}"/>
              </a:ext>
            </a:extLst>
          </p:cNvPr>
          <p:cNvPicPr>
            <a:picLocks noChangeAspect="1"/>
          </p:cNvPicPr>
          <p:nvPr>
            <a:videoFile r:link="rId1"/>
            <p:extLst>
              <p:ext uri="{DAA4B4D4-6D71-4841-9C94-3DE7FCFB9230}">
                <p14:media xmlns:p14="http://schemas.microsoft.com/office/powerpoint/2010/main" r:embed="rId3">
                  <p14:trim end="100"/>
                </p14:media>
              </p:ext>
            </p:extLst>
          </p:nvPr>
        </p:nvPicPr>
        <p:blipFill>
          <a:blip r:embed="rId16"/>
          <a:stretch>
            <a:fillRect/>
          </a:stretch>
        </p:blipFill>
        <p:spPr>
          <a:xfrm>
            <a:off x="7106958" y="2351001"/>
            <a:ext cx="3564000" cy="3564000"/>
          </a:xfrm>
          <a:prstGeom prst="rect">
            <a:avLst/>
          </a:prstGeom>
        </p:spPr>
      </p:pic>
      <p:sp>
        <p:nvSpPr>
          <p:cNvPr id="72" name="正方形/長方形 71">
            <a:extLst>
              <a:ext uri="{FF2B5EF4-FFF2-40B4-BE49-F238E27FC236}">
                <a16:creationId xmlns:a16="http://schemas.microsoft.com/office/drawing/2014/main" id="{EAD83133-314B-4AB9-9F93-40FED96755FF}"/>
              </a:ext>
            </a:extLst>
          </p:cNvPr>
          <p:cNvSpPr>
            <a:spLocks noChangeAspect="1"/>
          </p:cNvSpPr>
          <p:nvPr/>
        </p:nvSpPr>
        <p:spPr>
          <a:xfrm>
            <a:off x="7081463" y="2329387"/>
            <a:ext cx="3596400" cy="3596400"/>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73" name="テキスト ボックス 72">
                <a:extLst>
                  <a:ext uri="{FF2B5EF4-FFF2-40B4-BE49-F238E27FC236}">
                    <a16:creationId xmlns:a16="http://schemas.microsoft.com/office/drawing/2014/main" id="{43F0CC34-6034-4777-89BB-C334A6818B35}"/>
                  </a:ext>
                </a:extLst>
              </p:cNvPr>
              <p:cNvSpPr txBox="1">
                <a:spLocks noChangeAspect="1"/>
              </p:cNvSpPr>
              <p:nvPr/>
            </p:nvSpPr>
            <p:spPr>
              <a:xfrm rot="16200000">
                <a:off x="802870" y="4128416"/>
                <a:ext cx="1669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𝑧</m:t>
                      </m:r>
                    </m:oMath>
                  </m:oMathPara>
                </a14:m>
                <a:endParaRPr kumimoji="1" lang="ja-JP" altLang="en-US" sz="2000" dirty="0"/>
              </a:p>
            </p:txBody>
          </p:sp>
        </mc:Choice>
        <mc:Fallback xmlns="">
          <p:sp>
            <p:nvSpPr>
              <p:cNvPr id="73" name="テキスト ボックス 72">
                <a:extLst>
                  <a:ext uri="{FF2B5EF4-FFF2-40B4-BE49-F238E27FC236}">
                    <a16:creationId xmlns:a16="http://schemas.microsoft.com/office/drawing/2014/main" id="{43F0CC34-6034-4777-89BB-C334A6818B35}"/>
                  </a:ext>
                </a:extLst>
              </p:cNvPr>
              <p:cNvSpPr txBox="1">
                <a:spLocks noRot="1" noChangeAspect="1" noMove="1" noResize="1" noEditPoints="1" noAdjustHandles="1" noChangeArrowheads="1" noChangeShapeType="1" noTextEdit="1"/>
              </p:cNvSpPr>
              <p:nvPr/>
            </p:nvSpPr>
            <p:spPr>
              <a:xfrm rot="16200000">
                <a:off x="802870" y="4128416"/>
                <a:ext cx="166950" cy="276999"/>
              </a:xfrm>
              <a:prstGeom prst="rect">
                <a:avLst/>
              </a:prstGeom>
              <a:blipFill>
                <a:blip r:embed="rId17"/>
                <a:stretch>
                  <a:fillRect t="-21429" r="-13333" b="-25000"/>
                </a:stretch>
              </a:blipFill>
            </p:spPr>
            <p:txBody>
              <a:bodyPr/>
              <a:lstStyle/>
              <a:p>
                <a:r>
                  <a:rPr lang="ja-JP" altLang="en-US">
                    <a:noFill/>
                  </a:rPr>
                  <a:t> </a:t>
                </a:r>
              </a:p>
            </p:txBody>
          </p:sp>
        </mc:Fallback>
      </mc:AlternateContent>
      <p:sp>
        <p:nvSpPr>
          <p:cNvPr id="74" name="正方形/長方形 73">
            <a:extLst>
              <a:ext uri="{FF2B5EF4-FFF2-40B4-BE49-F238E27FC236}">
                <a16:creationId xmlns:a16="http://schemas.microsoft.com/office/drawing/2014/main" id="{983C3073-1826-4A05-AB01-FC5E10AD01DD}"/>
              </a:ext>
            </a:extLst>
          </p:cNvPr>
          <p:cNvSpPr>
            <a:spLocks noChangeAspect="1"/>
          </p:cNvSpPr>
          <p:nvPr/>
        </p:nvSpPr>
        <p:spPr>
          <a:xfrm>
            <a:off x="1248834" y="2324510"/>
            <a:ext cx="3596400" cy="3596400"/>
          </a:xfrm>
          <a:prstGeom prst="rect">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75" name="テキスト ボックス 74">
                <a:extLst>
                  <a:ext uri="{FF2B5EF4-FFF2-40B4-BE49-F238E27FC236}">
                    <a16:creationId xmlns:a16="http://schemas.microsoft.com/office/drawing/2014/main" id="{937465F4-3F1E-4F5D-861D-DF512532C805}"/>
                  </a:ext>
                </a:extLst>
              </p:cNvPr>
              <p:cNvSpPr txBox="1">
                <a:spLocks noChangeAspect="1"/>
              </p:cNvSpPr>
              <p:nvPr/>
            </p:nvSpPr>
            <p:spPr>
              <a:xfrm rot="16200000">
                <a:off x="6472702" y="4161864"/>
                <a:ext cx="16695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𝑧</m:t>
                      </m:r>
                    </m:oMath>
                  </m:oMathPara>
                </a14:m>
                <a:endParaRPr kumimoji="1" lang="ja-JP" altLang="en-US" sz="2000" dirty="0"/>
              </a:p>
            </p:txBody>
          </p:sp>
        </mc:Choice>
        <mc:Fallback xmlns="">
          <p:sp>
            <p:nvSpPr>
              <p:cNvPr id="75" name="テキスト ボックス 74">
                <a:extLst>
                  <a:ext uri="{FF2B5EF4-FFF2-40B4-BE49-F238E27FC236}">
                    <a16:creationId xmlns:a16="http://schemas.microsoft.com/office/drawing/2014/main" id="{937465F4-3F1E-4F5D-861D-DF512532C805}"/>
                  </a:ext>
                </a:extLst>
              </p:cNvPr>
              <p:cNvSpPr txBox="1">
                <a:spLocks noRot="1" noChangeAspect="1" noMove="1" noResize="1" noEditPoints="1" noAdjustHandles="1" noChangeArrowheads="1" noChangeShapeType="1" noTextEdit="1"/>
              </p:cNvSpPr>
              <p:nvPr/>
            </p:nvSpPr>
            <p:spPr>
              <a:xfrm rot="16200000">
                <a:off x="6472702" y="4161864"/>
                <a:ext cx="166950" cy="276999"/>
              </a:xfrm>
              <a:prstGeom prst="rect">
                <a:avLst/>
              </a:prstGeom>
              <a:blipFill>
                <a:blip r:embed="rId18"/>
                <a:stretch>
                  <a:fillRect t="-22222" r="-13333" b="-29630"/>
                </a:stretch>
              </a:blipFill>
            </p:spPr>
            <p:txBody>
              <a:bodyPr/>
              <a:lstStyle/>
              <a:p>
                <a:r>
                  <a:rPr lang="ja-JP" altLang="en-US">
                    <a:noFill/>
                  </a:rPr>
                  <a:t> </a:t>
                </a:r>
              </a:p>
            </p:txBody>
          </p:sp>
        </mc:Fallback>
      </mc:AlternateContent>
      <p:pic>
        <p:nvPicPr>
          <p:cNvPr id="76" name="t68_rho_movie">
            <a:hlinkClick r:id="" action="ppaction://media"/>
            <a:extLst>
              <a:ext uri="{FF2B5EF4-FFF2-40B4-BE49-F238E27FC236}">
                <a16:creationId xmlns:a16="http://schemas.microsoft.com/office/drawing/2014/main" id="{C31BEBCF-6B8B-4E2C-A81E-1A1D33E3D53C}"/>
              </a:ext>
            </a:extLst>
          </p:cNvPr>
          <p:cNvPicPr>
            <a:picLocks noChangeAspect="1"/>
          </p:cNvPicPr>
          <p:nvPr>
            <a:videoFile r:link="rId1"/>
            <p:extLst>
              <p:ext uri="{DAA4B4D4-6D71-4841-9C94-3DE7FCFB9230}">
                <p14:media xmlns:p14="http://schemas.microsoft.com/office/powerpoint/2010/main" r:embed="rId4">
                  <p14:trim end="100"/>
                </p14:media>
              </p:ext>
            </p:extLst>
          </p:nvPr>
        </p:nvPicPr>
        <p:blipFill>
          <a:blip r:embed="rId19"/>
          <a:srcRect l="18870" t="20596" r="20845" b="19602"/>
          <a:stretch>
            <a:fillRect/>
          </a:stretch>
        </p:blipFill>
        <p:spPr>
          <a:xfrm>
            <a:off x="4391764" y="1754732"/>
            <a:ext cx="1633064" cy="1620000"/>
          </a:xfrm>
          <a:prstGeom prst="rect">
            <a:avLst/>
          </a:prstGeom>
        </p:spPr>
      </p:pic>
      <p:sp>
        <p:nvSpPr>
          <p:cNvPr id="77" name="正方形/長方形 76">
            <a:extLst>
              <a:ext uri="{FF2B5EF4-FFF2-40B4-BE49-F238E27FC236}">
                <a16:creationId xmlns:a16="http://schemas.microsoft.com/office/drawing/2014/main" id="{1BF8FD15-8619-4E29-9726-A0648822C74C}"/>
              </a:ext>
            </a:extLst>
          </p:cNvPr>
          <p:cNvSpPr>
            <a:spLocks noChangeAspect="1"/>
          </p:cNvSpPr>
          <p:nvPr/>
        </p:nvSpPr>
        <p:spPr>
          <a:xfrm>
            <a:off x="5185594" y="2500103"/>
            <a:ext cx="97200" cy="9720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p:pic>
        <p:nvPicPr>
          <p:cNvPr id="78" name="t69_rho_movie">
            <a:hlinkClick r:id="" action="ppaction://media"/>
            <a:extLst>
              <a:ext uri="{FF2B5EF4-FFF2-40B4-BE49-F238E27FC236}">
                <a16:creationId xmlns:a16="http://schemas.microsoft.com/office/drawing/2014/main" id="{4A8598A8-1D46-450D-8B32-8699D683470D}"/>
              </a:ext>
            </a:extLst>
          </p:cNvPr>
          <p:cNvPicPr>
            <a:picLocks noChangeAspect="1"/>
          </p:cNvPicPr>
          <p:nvPr>
            <a:videoFile r:link="rId1"/>
            <p:extLst>
              <p:ext uri="{DAA4B4D4-6D71-4841-9C94-3DE7FCFB9230}">
                <p14:media xmlns:p14="http://schemas.microsoft.com/office/powerpoint/2010/main" r:embed="rId5">
                  <p14:trim end="100"/>
                </p14:media>
              </p:ext>
            </p:extLst>
          </p:nvPr>
        </p:nvPicPr>
        <p:blipFill>
          <a:blip r:embed="rId20"/>
          <a:srcRect l="18110" t="20258" r="20078" b="18828"/>
          <a:stretch>
            <a:fillRect/>
          </a:stretch>
        </p:blipFill>
        <p:spPr>
          <a:xfrm>
            <a:off x="10279856" y="1725925"/>
            <a:ext cx="1643892" cy="1620000"/>
          </a:xfrm>
          <a:prstGeom prst="rect">
            <a:avLst/>
          </a:prstGeom>
        </p:spPr>
      </p:pic>
      <p:sp>
        <p:nvSpPr>
          <p:cNvPr id="79" name="正方形/長方形 78">
            <a:extLst>
              <a:ext uri="{FF2B5EF4-FFF2-40B4-BE49-F238E27FC236}">
                <a16:creationId xmlns:a16="http://schemas.microsoft.com/office/drawing/2014/main" id="{A73AD521-D5AE-4C19-939E-EBC3941F0BA1}"/>
              </a:ext>
            </a:extLst>
          </p:cNvPr>
          <p:cNvSpPr>
            <a:spLocks noChangeAspect="1"/>
          </p:cNvSpPr>
          <p:nvPr/>
        </p:nvSpPr>
        <p:spPr>
          <a:xfrm>
            <a:off x="11079052" y="2470778"/>
            <a:ext cx="97200" cy="9720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a:p>
        </p:txBody>
      </p:sp>
      <mc:AlternateContent xmlns:mc="http://schemas.openxmlformats.org/markup-compatibility/2006" xmlns:a14="http://schemas.microsoft.com/office/drawing/2010/main">
        <mc:Choice Requires="a14">
          <p:sp>
            <p:nvSpPr>
              <p:cNvPr id="80" name="テキスト ボックス 79">
                <a:extLst>
                  <a:ext uri="{FF2B5EF4-FFF2-40B4-BE49-F238E27FC236}">
                    <a16:creationId xmlns:a16="http://schemas.microsoft.com/office/drawing/2014/main" id="{DCB2C3BE-7E14-4E8C-AFF7-38CC3A73D0AC}"/>
                  </a:ext>
                </a:extLst>
              </p:cNvPr>
              <p:cNvSpPr txBox="1">
                <a:spLocks noChangeAspect="1"/>
              </p:cNvSpPr>
              <p:nvPr/>
            </p:nvSpPr>
            <p:spPr>
              <a:xfrm>
                <a:off x="5296187" y="5057767"/>
                <a:ext cx="1292588" cy="338554"/>
              </a:xfrm>
              <a:prstGeom prst="rect">
                <a:avLst/>
              </a:prstGeom>
              <a:noFill/>
            </p:spPr>
            <p:txBody>
              <a:bodyPr wrap="square" rtlCol="0">
                <a:spAutoFit/>
              </a:bodyPr>
              <a:lstStyle/>
              <a:p>
                <a:r>
                  <a:rPr kumimoji="1" lang="en-US" altLang="ja-JP" sz="1600" dirty="0"/>
                  <a:t>Time:[</a:t>
                </a:r>
                <a14:m>
                  <m:oMath xmlns:m="http://schemas.openxmlformats.org/officeDocument/2006/math">
                    <m:r>
                      <m:rPr>
                        <m:sty m:val="p"/>
                      </m:rPr>
                      <a:rPr kumimoji="1" lang="en-US" altLang="ja-JP" sz="1600" b="0" i="0" smtClean="0">
                        <a:latin typeface="Cambria Math" panose="02040503050406030204" pitchFamily="18" charset="0"/>
                      </a:rPr>
                      <m:t>Myr</m:t>
                    </m:r>
                  </m:oMath>
                </a14:m>
                <a:r>
                  <a:rPr kumimoji="1" lang="en-US" altLang="ja-JP" sz="1600" dirty="0"/>
                  <a:t>]</a:t>
                </a:r>
                <a:endParaRPr kumimoji="1" lang="ja-JP" altLang="en-US" sz="1600" dirty="0"/>
              </a:p>
            </p:txBody>
          </p:sp>
        </mc:Choice>
        <mc:Fallback xmlns="">
          <p:sp>
            <p:nvSpPr>
              <p:cNvPr id="80" name="テキスト ボックス 79">
                <a:extLst>
                  <a:ext uri="{FF2B5EF4-FFF2-40B4-BE49-F238E27FC236}">
                    <a16:creationId xmlns:a16="http://schemas.microsoft.com/office/drawing/2014/main" id="{DCB2C3BE-7E14-4E8C-AFF7-38CC3A73D0AC}"/>
                  </a:ext>
                </a:extLst>
              </p:cNvPr>
              <p:cNvSpPr txBox="1">
                <a:spLocks noRot="1" noChangeAspect="1" noMove="1" noResize="1" noEditPoints="1" noAdjustHandles="1" noChangeArrowheads="1" noChangeShapeType="1" noTextEdit="1"/>
              </p:cNvSpPr>
              <p:nvPr/>
            </p:nvSpPr>
            <p:spPr>
              <a:xfrm>
                <a:off x="5296187" y="5057767"/>
                <a:ext cx="1292588" cy="338554"/>
              </a:xfrm>
              <a:prstGeom prst="rect">
                <a:avLst/>
              </a:prstGeom>
              <a:blipFill>
                <a:blip r:embed="rId21"/>
                <a:stretch>
                  <a:fillRect l="-2830" t="-5455" b="-23636"/>
                </a:stretch>
              </a:blipFill>
            </p:spPr>
            <p:txBody>
              <a:bodyPr/>
              <a:lstStyle/>
              <a:p>
                <a:r>
                  <a:rPr lang="ja-JP" altLang="en-US">
                    <a:noFill/>
                  </a:rPr>
                  <a:t> </a:t>
                </a:r>
              </a:p>
            </p:txBody>
          </p:sp>
        </mc:Fallback>
      </mc:AlternateContent>
      <p:pic>
        <p:nvPicPr>
          <p:cNvPr id="81" name="t69_rho_movie">
            <a:hlinkClick r:id="" action="ppaction://media"/>
            <a:extLst>
              <a:ext uri="{FF2B5EF4-FFF2-40B4-BE49-F238E27FC236}">
                <a16:creationId xmlns:a16="http://schemas.microsoft.com/office/drawing/2014/main" id="{807593E7-505A-4ABB-8E8D-49A102CBD34E}"/>
              </a:ext>
            </a:extLst>
          </p:cNvPr>
          <p:cNvPicPr>
            <a:picLocks noChangeAspect="1"/>
          </p:cNvPicPr>
          <p:nvPr>
            <a:videoFile r:link="rId1"/>
            <p:extLst>
              <p:ext uri="{DAA4B4D4-6D71-4841-9C94-3DE7FCFB9230}">
                <p14:media xmlns:p14="http://schemas.microsoft.com/office/powerpoint/2010/main" r:embed="rId5">
                  <p14:trim end="100"/>
                </p14:media>
              </p:ext>
            </p:extLst>
          </p:nvPr>
        </p:nvPicPr>
        <p:blipFill>
          <a:blip r:embed="rId20"/>
          <a:srcRect l="12685" t="5118" r="71272" b="91558"/>
          <a:stretch>
            <a:fillRect/>
          </a:stretch>
        </p:blipFill>
        <p:spPr>
          <a:xfrm>
            <a:off x="5679709" y="5476850"/>
            <a:ext cx="947419" cy="196384"/>
          </a:xfrm>
          <a:prstGeom prst="rect">
            <a:avLst/>
          </a:prstGeom>
        </p:spPr>
      </p:pic>
      <p:grpSp>
        <p:nvGrpSpPr>
          <p:cNvPr id="82" name="グループ化 81">
            <a:extLst>
              <a:ext uri="{FF2B5EF4-FFF2-40B4-BE49-F238E27FC236}">
                <a16:creationId xmlns:a16="http://schemas.microsoft.com/office/drawing/2014/main" id="{9E2E2636-BB18-47A7-AE59-7239C0C04517}"/>
              </a:ext>
            </a:extLst>
          </p:cNvPr>
          <p:cNvGrpSpPr>
            <a:grpSpLocks noChangeAspect="1"/>
          </p:cNvGrpSpPr>
          <p:nvPr/>
        </p:nvGrpSpPr>
        <p:grpSpPr>
          <a:xfrm>
            <a:off x="130380" y="4397184"/>
            <a:ext cx="863685" cy="1933536"/>
            <a:chOff x="130379" y="4154728"/>
            <a:chExt cx="959650" cy="2148373"/>
          </a:xfrm>
        </p:grpSpPr>
        <mc:AlternateContent xmlns:mc="http://schemas.openxmlformats.org/markup-compatibility/2006" xmlns:a14="http://schemas.microsoft.com/office/drawing/2010/main">
          <mc:Choice Requires="a14">
            <p:sp>
              <p:nvSpPr>
                <p:cNvPr id="83" name="テキスト ボックス 82">
                  <a:extLst>
                    <a:ext uri="{FF2B5EF4-FFF2-40B4-BE49-F238E27FC236}">
                      <a16:creationId xmlns:a16="http://schemas.microsoft.com/office/drawing/2014/main" id="{433C7988-A4C9-4014-838A-91AD7DAF74C9}"/>
                    </a:ext>
                  </a:extLst>
                </p:cNvPr>
                <p:cNvSpPr txBox="1"/>
                <p:nvPr/>
              </p:nvSpPr>
              <p:spPr>
                <a:xfrm>
                  <a:off x="408752" y="4154728"/>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ja-JP" sz="2000" i="1" smtClean="0">
                            <a:latin typeface="Cambria Math" panose="02040503050406030204" pitchFamily="18" charset="0"/>
                          </a:rPr>
                          <m:t>2</m:t>
                        </m:r>
                        <m:r>
                          <a:rPr kumimoji="1" lang="en-US" altLang="ja-JP" sz="2000" b="0" i="1" smtClean="0">
                            <a:latin typeface="Cambria Math" panose="02040503050406030204" pitchFamily="18" charset="0"/>
                          </a:rPr>
                          <m:t>1.81</m:t>
                        </m:r>
                      </m:oMath>
                    </m:oMathPara>
                  </a14:m>
                  <a:endParaRPr kumimoji="1" lang="en-US" altLang="ja-JP" sz="2000" b="0" dirty="0"/>
                </a:p>
              </p:txBody>
            </p:sp>
          </mc:Choice>
          <mc:Fallback xmlns="">
            <p:sp>
              <p:nvSpPr>
                <p:cNvPr id="11" name="テキスト ボックス 10">
                  <a:extLst>
                    <a:ext uri="{FF2B5EF4-FFF2-40B4-BE49-F238E27FC236}">
                      <a16:creationId xmlns:a16="http://schemas.microsoft.com/office/drawing/2014/main" id="{23DFC522-1ACE-690D-0092-5268BFFCF1C3}"/>
                    </a:ext>
                  </a:extLst>
                </p:cNvPr>
                <p:cNvSpPr txBox="1">
                  <a:spLocks noRot="1" noChangeAspect="1" noMove="1" noResize="1" noEditPoints="1" noAdjustHandles="1" noChangeArrowheads="1" noChangeShapeType="1" noTextEdit="1"/>
                </p:cNvSpPr>
                <p:nvPr/>
              </p:nvSpPr>
              <p:spPr>
                <a:xfrm>
                  <a:off x="408752" y="4154728"/>
                  <a:ext cx="681277" cy="307777"/>
                </a:xfrm>
                <a:prstGeom prst="rect">
                  <a:avLst/>
                </a:prstGeom>
                <a:blipFill>
                  <a:blip r:embed="rId27"/>
                  <a:stretch>
                    <a:fillRect l="-8036" r="-8929"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4" name="テキスト ボックス 83">
                  <a:extLst>
                    <a:ext uri="{FF2B5EF4-FFF2-40B4-BE49-F238E27FC236}">
                      <a16:creationId xmlns:a16="http://schemas.microsoft.com/office/drawing/2014/main" id="{B3566E3F-72EC-4F81-B47C-DF6B44A40B4C}"/>
                    </a:ext>
                  </a:extLst>
                </p:cNvPr>
                <p:cNvSpPr txBox="1"/>
                <p:nvPr/>
              </p:nvSpPr>
              <p:spPr>
                <a:xfrm>
                  <a:off x="408751" y="4635605"/>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3.191</m:t>
                        </m:r>
                      </m:oMath>
                    </m:oMathPara>
                  </a14:m>
                  <a:endParaRPr kumimoji="1" lang="ja-JP" altLang="en-US" sz="2000" dirty="0"/>
                </a:p>
              </p:txBody>
            </p:sp>
          </mc:Choice>
          <mc:Fallback xmlns="">
            <p:sp>
              <p:nvSpPr>
                <p:cNvPr id="12" name="テキスト ボックス 11">
                  <a:extLst>
                    <a:ext uri="{FF2B5EF4-FFF2-40B4-BE49-F238E27FC236}">
                      <a16:creationId xmlns:a16="http://schemas.microsoft.com/office/drawing/2014/main" id="{6FDFA95F-BB82-8362-FD73-C1296BBCB57B}"/>
                    </a:ext>
                  </a:extLst>
                </p:cNvPr>
                <p:cNvSpPr txBox="1">
                  <a:spLocks noRot="1" noChangeAspect="1" noMove="1" noResize="1" noEditPoints="1" noAdjustHandles="1" noChangeArrowheads="1" noChangeShapeType="1" noTextEdit="1"/>
                </p:cNvSpPr>
                <p:nvPr/>
              </p:nvSpPr>
              <p:spPr>
                <a:xfrm>
                  <a:off x="408751" y="4635605"/>
                  <a:ext cx="681277" cy="307777"/>
                </a:xfrm>
                <a:prstGeom prst="rect">
                  <a:avLst/>
                </a:prstGeom>
                <a:blipFill>
                  <a:blip r:embed="rId28"/>
                  <a:stretch>
                    <a:fillRect l="-8036" r="-8036"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5" name="テキスト ボックス 84">
                  <a:extLst>
                    <a:ext uri="{FF2B5EF4-FFF2-40B4-BE49-F238E27FC236}">
                      <a16:creationId xmlns:a16="http://schemas.microsoft.com/office/drawing/2014/main" id="{E8AE8FF4-527B-477C-9AD9-C63796F8E880}"/>
                    </a:ext>
                  </a:extLst>
                </p:cNvPr>
                <p:cNvSpPr txBox="1"/>
                <p:nvPr/>
              </p:nvSpPr>
              <p:spPr>
                <a:xfrm>
                  <a:off x="407023" y="5103040"/>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0.467</m:t>
                        </m:r>
                      </m:oMath>
                    </m:oMathPara>
                  </a14:m>
                  <a:endParaRPr kumimoji="1" lang="ja-JP" altLang="en-US" sz="2000" dirty="0"/>
                </a:p>
              </p:txBody>
            </p:sp>
          </mc:Choice>
          <mc:Fallback xmlns="">
            <p:sp>
              <p:nvSpPr>
                <p:cNvPr id="13" name="テキスト ボックス 12">
                  <a:extLst>
                    <a:ext uri="{FF2B5EF4-FFF2-40B4-BE49-F238E27FC236}">
                      <a16:creationId xmlns:a16="http://schemas.microsoft.com/office/drawing/2014/main" id="{A6E782F5-F525-4252-27A2-A7F8E71C4BD5}"/>
                    </a:ext>
                  </a:extLst>
                </p:cNvPr>
                <p:cNvSpPr txBox="1">
                  <a:spLocks noRot="1" noChangeAspect="1" noMove="1" noResize="1" noEditPoints="1" noAdjustHandles="1" noChangeArrowheads="1" noChangeShapeType="1" noTextEdit="1"/>
                </p:cNvSpPr>
                <p:nvPr/>
              </p:nvSpPr>
              <p:spPr>
                <a:xfrm>
                  <a:off x="407023" y="5103040"/>
                  <a:ext cx="681277" cy="307777"/>
                </a:xfrm>
                <a:prstGeom prst="rect">
                  <a:avLst/>
                </a:prstGeom>
                <a:blipFill>
                  <a:blip r:embed="rId29"/>
                  <a:stretch>
                    <a:fillRect l="-8929" r="-7143" b="-588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6" name="テキスト ボックス 85">
                  <a:extLst>
                    <a:ext uri="{FF2B5EF4-FFF2-40B4-BE49-F238E27FC236}">
                      <a16:creationId xmlns:a16="http://schemas.microsoft.com/office/drawing/2014/main" id="{38460189-B311-4049-B1DD-4335347F117B}"/>
                    </a:ext>
                  </a:extLst>
                </p:cNvPr>
                <p:cNvSpPr txBox="1"/>
                <p:nvPr/>
              </p:nvSpPr>
              <p:spPr>
                <a:xfrm>
                  <a:off x="407023" y="5545422"/>
                  <a:ext cx="681277"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0.068</m:t>
                        </m:r>
                      </m:oMath>
                    </m:oMathPara>
                  </a14:m>
                  <a:endParaRPr kumimoji="1" lang="ja-JP" altLang="en-US" sz="2000" dirty="0"/>
                </a:p>
              </p:txBody>
            </p:sp>
          </mc:Choice>
          <mc:Fallback xmlns="">
            <p:sp>
              <p:nvSpPr>
                <p:cNvPr id="14" name="テキスト ボックス 13">
                  <a:extLst>
                    <a:ext uri="{FF2B5EF4-FFF2-40B4-BE49-F238E27FC236}">
                      <a16:creationId xmlns:a16="http://schemas.microsoft.com/office/drawing/2014/main" id="{FFC8CB4A-A2A8-9227-D680-D322A7DD9A27}"/>
                    </a:ext>
                  </a:extLst>
                </p:cNvPr>
                <p:cNvSpPr txBox="1">
                  <a:spLocks noRot="1" noChangeAspect="1" noMove="1" noResize="1" noEditPoints="1" noAdjustHandles="1" noChangeArrowheads="1" noChangeShapeType="1" noTextEdit="1"/>
                </p:cNvSpPr>
                <p:nvPr/>
              </p:nvSpPr>
              <p:spPr>
                <a:xfrm>
                  <a:off x="407023" y="5545422"/>
                  <a:ext cx="681277" cy="307777"/>
                </a:xfrm>
                <a:prstGeom prst="rect">
                  <a:avLst/>
                </a:prstGeom>
                <a:blipFill>
                  <a:blip r:embed="rId30"/>
                  <a:stretch>
                    <a:fillRect l="-8929" r="-7143" b="-6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7" name="テキスト ボックス 86">
                  <a:extLst>
                    <a:ext uri="{FF2B5EF4-FFF2-40B4-BE49-F238E27FC236}">
                      <a16:creationId xmlns:a16="http://schemas.microsoft.com/office/drawing/2014/main" id="{0AB43817-2139-4939-B36A-04F39C90D174}"/>
                    </a:ext>
                  </a:extLst>
                </p:cNvPr>
                <p:cNvSpPr txBox="1"/>
                <p:nvPr/>
              </p:nvSpPr>
              <p:spPr>
                <a:xfrm>
                  <a:off x="407023" y="5995324"/>
                  <a:ext cx="53860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0.01</m:t>
                        </m:r>
                      </m:oMath>
                    </m:oMathPara>
                  </a14:m>
                  <a:endParaRPr kumimoji="1" lang="ja-JP" altLang="en-US" sz="2000" dirty="0"/>
                </a:p>
              </p:txBody>
            </p:sp>
          </mc:Choice>
          <mc:Fallback xmlns="">
            <p:sp>
              <p:nvSpPr>
                <p:cNvPr id="15" name="テキスト ボックス 14">
                  <a:extLst>
                    <a:ext uri="{FF2B5EF4-FFF2-40B4-BE49-F238E27FC236}">
                      <a16:creationId xmlns:a16="http://schemas.microsoft.com/office/drawing/2014/main" id="{E3A42FF9-D66A-68A1-EF70-9E5452AB21EB}"/>
                    </a:ext>
                  </a:extLst>
                </p:cNvPr>
                <p:cNvSpPr txBox="1">
                  <a:spLocks noRot="1" noChangeAspect="1" noMove="1" noResize="1" noEditPoints="1" noAdjustHandles="1" noChangeArrowheads="1" noChangeShapeType="1" noTextEdit="1"/>
                </p:cNvSpPr>
                <p:nvPr/>
              </p:nvSpPr>
              <p:spPr>
                <a:xfrm>
                  <a:off x="407023" y="5995324"/>
                  <a:ext cx="538609" cy="307777"/>
                </a:xfrm>
                <a:prstGeom prst="rect">
                  <a:avLst/>
                </a:prstGeom>
                <a:blipFill>
                  <a:blip r:embed="rId31"/>
                  <a:stretch>
                    <a:fillRect l="-11364" r="-10227" b="-5882"/>
                  </a:stretch>
                </a:blipFill>
              </p:spPr>
              <p:txBody>
                <a:bodyPr/>
                <a:lstStyle/>
                <a:p>
                  <a:r>
                    <a:rPr lang="ja-JP" altLang="en-US">
                      <a:noFill/>
                    </a:rPr>
                    <a:t> </a:t>
                  </a:r>
                </a:p>
              </p:txBody>
            </p:sp>
          </mc:Fallback>
        </mc:AlternateContent>
        <p:pic>
          <p:nvPicPr>
            <p:cNvPr id="88" name="図 87" descr="グラフ&#10;&#10;AI 生成コンテンツは誤りを含む可能性があります。">
              <a:extLst>
                <a:ext uri="{FF2B5EF4-FFF2-40B4-BE49-F238E27FC236}">
                  <a16:creationId xmlns:a16="http://schemas.microsoft.com/office/drawing/2014/main" id="{8F73866A-9751-447A-9279-FBA964C0AD95}"/>
                </a:ext>
              </a:extLst>
            </p:cNvPr>
            <p:cNvPicPr>
              <a:picLocks noChangeAspect="1"/>
            </p:cNvPicPr>
            <p:nvPr/>
          </p:nvPicPr>
          <p:blipFill>
            <a:blip r:embed="rId32">
              <a:extLst>
                <a:ext uri="{28A0092B-C50C-407E-A947-70E740481C1C}">
                  <a14:useLocalDpi xmlns:a14="http://schemas.microsoft.com/office/drawing/2010/main" val="0"/>
                </a:ext>
              </a:extLst>
            </a:blip>
            <a:srcRect l="7565" t="12757" r="90559" b="67232"/>
            <a:stretch>
              <a:fillRect/>
            </a:stretch>
          </p:blipFill>
          <p:spPr>
            <a:xfrm>
              <a:off x="130379" y="4205236"/>
              <a:ext cx="189508" cy="2022390"/>
            </a:xfrm>
            <a:prstGeom prst="rect">
              <a:avLst/>
            </a:prstGeom>
          </p:spPr>
        </p:pic>
      </p:grpSp>
      <p:pic>
        <p:nvPicPr>
          <p:cNvPr id="89" name="図 88" descr="グラフ&#10;&#10;AI 生成コンテンツは誤りを含む可能性があります。">
            <a:extLst>
              <a:ext uri="{FF2B5EF4-FFF2-40B4-BE49-F238E27FC236}">
                <a16:creationId xmlns:a16="http://schemas.microsoft.com/office/drawing/2014/main" id="{D434D77A-B53A-487B-BC16-FD36229E5648}"/>
              </a:ext>
            </a:extLst>
          </p:cNvPr>
          <p:cNvPicPr>
            <a:picLocks noChangeAspect="1"/>
          </p:cNvPicPr>
          <p:nvPr/>
        </p:nvPicPr>
        <p:blipFill>
          <a:blip r:embed="rId33">
            <a:extLst>
              <a:ext uri="{28A0092B-C50C-407E-A947-70E740481C1C}">
                <a14:useLocalDpi xmlns:a14="http://schemas.microsoft.com/office/drawing/2010/main" val="0"/>
              </a:ext>
            </a:extLst>
          </a:blip>
          <a:srcRect l="7565" t="12757" r="90559" b="67232"/>
          <a:stretch>
            <a:fillRect/>
          </a:stretch>
        </p:blipFill>
        <p:spPr>
          <a:xfrm>
            <a:off x="151397" y="4493288"/>
            <a:ext cx="170557" cy="1820151"/>
          </a:xfrm>
          <a:prstGeom prst="rect">
            <a:avLst/>
          </a:prstGeom>
        </p:spPr>
      </p:pic>
      <mc:AlternateContent xmlns:mc="http://schemas.openxmlformats.org/markup-compatibility/2006" xmlns:a14="http://schemas.microsoft.com/office/drawing/2010/main">
        <mc:Choice Requires="a14">
          <p:sp>
            <p:nvSpPr>
              <p:cNvPr id="90" name="テキスト ボックス 89">
                <a:extLst>
                  <a:ext uri="{FF2B5EF4-FFF2-40B4-BE49-F238E27FC236}">
                    <a16:creationId xmlns:a16="http://schemas.microsoft.com/office/drawing/2014/main" id="{A19231AB-4125-424B-9790-E823C49D2335}"/>
                  </a:ext>
                </a:extLst>
              </p:cNvPr>
              <p:cNvSpPr txBox="1"/>
              <p:nvPr/>
            </p:nvSpPr>
            <p:spPr>
              <a:xfrm>
                <a:off x="1867131" y="1835645"/>
                <a:ext cx="2117434" cy="44627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sz="2300" i="1" smtClean="0">
                          <a:latin typeface="Cambria Math" panose="02040503050406030204" pitchFamily="18" charset="0"/>
                        </a:rPr>
                        <m:t>𝜃</m:t>
                      </m:r>
                      <m:r>
                        <a:rPr lang="en-US" altLang="ja-JP" sz="2300" b="0" i="1" smtClean="0">
                          <a:latin typeface="Cambria Math" panose="02040503050406030204" pitchFamily="18" charset="0"/>
                        </a:rPr>
                        <m:t>=</m:t>
                      </m:r>
                      <m:r>
                        <a:rPr lang="en-US" altLang="ja-JP" sz="2300" b="0" i="0" smtClean="0">
                          <a:latin typeface="Cambria Math" panose="02040503050406030204" pitchFamily="18" charset="0"/>
                        </a:rPr>
                        <m:t>90.0</m:t>
                      </m:r>
                      <m:r>
                        <m:rPr>
                          <m:sty m:val="p"/>
                        </m:rPr>
                        <a:rPr lang="en-US" altLang="ja-JP" sz="2300" b="0" i="0" smtClean="0">
                          <a:latin typeface="Cambria Math" panose="02040503050406030204" pitchFamily="18" charset="0"/>
                        </a:rPr>
                        <m:t>deg</m:t>
                      </m:r>
                    </m:oMath>
                  </m:oMathPara>
                </a14:m>
                <a:endParaRPr lang="en-US" altLang="ja-JP" sz="2300" dirty="0"/>
              </a:p>
            </p:txBody>
          </p:sp>
        </mc:Choice>
        <mc:Fallback xmlns="">
          <p:sp>
            <p:nvSpPr>
              <p:cNvPr id="90" name="テキスト ボックス 89">
                <a:extLst>
                  <a:ext uri="{FF2B5EF4-FFF2-40B4-BE49-F238E27FC236}">
                    <a16:creationId xmlns:a16="http://schemas.microsoft.com/office/drawing/2014/main" id="{A19231AB-4125-424B-9790-E823C49D2335}"/>
                  </a:ext>
                </a:extLst>
              </p:cNvPr>
              <p:cNvSpPr txBox="1">
                <a:spLocks noRot="1" noChangeAspect="1" noMove="1" noResize="1" noEditPoints="1" noAdjustHandles="1" noChangeArrowheads="1" noChangeShapeType="1" noTextEdit="1"/>
              </p:cNvSpPr>
              <p:nvPr/>
            </p:nvSpPr>
            <p:spPr>
              <a:xfrm>
                <a:off x="1867131" y="1835645"/>
                <a:ext cx="2117434" cy="446276"/>
              </a:xfrm>
              <a:prstGeom prst="rect">
                <a:avLst/>
              </a:prstGeom>
              <a:blipFill>
                <a:blip r:embed="rId34"/>
                <a:stretch>
                  <a:fillRect b="-1917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1" name="テキスト ボックス 90">
                <a:extLst>
                  <a:ext uri="{FF2B5EF4-FFF2-40B4-BE49-F238E27FC236}">
                    <a16:creationId xmlns:a16="http://schemas.microsoft.com/office/drawing/2014/main" id="{1CF62718-F376-419A-8ADF-D50D6593D782}"/>
                  </a:ext>
                </a:extLst>
              </p:cNvPr>
              <p:cNvSpPr txBox="1"/>
              <p:nvPr/>
            </p:nvSpPr>
            <p:spPr>
              <a:xfrm>
                <a:off x="7968111" y="1796984"/>
                <a:ext cx="1771662" cy="44627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ja-JP" altLang="en-US" sz="2300" i="1" smtClean="0">
                          <a:latin typeface="Cambria Math" panose="02040503050406030204" pitchFamily="18" charset="0"/>
                        </a:rPr>
                        <m:t>𝜃</m:t>
                      </m:r>
                      <m:r>
                        <a:rPr lang="en-US" altLang="ja-JP" sz="2300" i="1">
                          <a:latin typeface="Cambria Math" panose="02040503050406030204" pitchFamily="18" charset="0"/>
                        </a:rPr>
                        <m:t>=</m:t>
                      </m:r>
                      <m:r>
                        <a:rPr lang="en-US" altLang="ja-JP" sz="2300" b="0" i="0" smtClean="0">
                          <a:latin typeface="Cambria Math" panose="02040503050406030204" pitchFamily="18" charset="0"/>
                        </a:rPr>
                        <m:t>45</m:t>
                      </m:r>
                      <m:r>
                        <a:rPr lang="en-US" altLang="ja-JP" sz="2300">
                          <a:latin typeface="Cambria Math" panose="02040503050406030204" pitchFamily="18" charset="0"/>
                        </a:rPr>
                        <m:t>.0</m:t>
                      </m:r>
                      <m:r>
                        <m:rPr>
                          <m:sty m:val="p"/>
                        </m:rPr>
                        <a:rPr lang="en-US" altLang="ja-JP" sz="2300">
                          <a:latin typeface="Cambria Math" panose="02040503050406030204" pitchFamily="18" charset="0"/>
                        </a:rPr>
                        <m:t>deg</m:t>
                      </m:r>
                    </m:oMath>
                  </m:oMathPara>
                </a14:m>
                <a:endParaRPr lang="en-US" altLang="ja-JP" sz="2300" dirty="0"/>
              </a:p>
            </p:txBody>
          </p:sp>
        </mc:Choice>
        <mc:Fallback xmlns="">
          <p:sp>
            <p:nvSpPr>
              <p:cNvPr id="91" name="テキスト ボックス 90">
                <a:extLst>
                  <a:ext uri="{FF2B5EF4-FFF2-40B4-BE49-F238E27FC236}">
                    <a16:creationId xmlns:a16="http://schemas.microsoft.com/office/drawing/2014/main" id="{1CF62718-F376-419A-8ADF-D50D6593D782}"/>
                  </a:ext>
                </a:extLst>
              </p:cNvPr>
              <p:cNvSpPr txBox="1">
                <a:spLocks noRot="1" noChangeAspect="1" noMove="1" noResize="1" noEditPoints="1" noAdjustHandles="1" noChangeArrowheads="1" noChangeShapeType="1" noTextEdit="1"/>
              </p:cNvSpPr>
              <p:nvPr/>
            </p:nvSpPr>
            <p:spPr>
              <a:xfrm>
                <a:off x="7968111" y="1796984"/>
                <a:ext cx="1771662" cy="446276"/>
              </a:xfrm>
              <a:prstGeom prst="rect">
                <a:avLst/>
              </a:prstGeom>
              <a:blipFill>
                <a:blip r:embed="rId35"/>
                <a:stretch>
                  <a:fillRect r="-1718" b="-19178"/>
                </a:stretch>
              </a:blipFill>
            </p:spPr>
            <p:txBody>
              <a:bodyPr/>
              <a:lstStyle/>
              <a:p>
                <a:r>
                  <a:rPr lang="ja-JP" altLang="en-US">
                    <a:noFill/>
                  </a:rPr>
                  <a:t> </a:t>
                </a:r>
              </a:p>
            </p:txBody>
          </p:sp>
        </mc:Fallback>
      </mc:AlternateContent>
      <p:cxnSp>
        <p:nvCxnSpPr>
          <p:cNvPr id="7" name="直線コネクタ 6">
            <a:extLst>
              <a:ext uri="{FF2B5EF4-FFF2-40B4-BE49-F238E27FC236}">
                <a16:creationId xmlns:a16="http://schemas.microsoft.com/office/drawing/2014/main" id="{AC8F9E51-9BF9-4F25-829A-255C56CDC590}"/>
              </a:ext>
            </a:extLst>
          </p:cNvPr>
          <p:cNvCxnSpPr>
            <a:cxnSpLocks/>
          </p:cNvCxnSpPr>
          <p:nvPr/>
        </p:nvCxnSpPr>
        <p:spPr>
          <a:xfrm>
            <a:off x="1248834" y="2325651"/>
            <a:ext cx="3936760" cy="16896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058D9D11-1DD7-49DF-8160-179C36E6DB4D}"/>
              </a:ext>
            </a:extLst>
          </p:cNvPr>
          <p:cNvCxnSpPr>
            <a:cxnSpLocks/>
          </p:cNvCxnSpPr>
          <p:nvPr/>
        </p:nvCxnSpPr>
        <p:spPr>
          <a:xfrm flipV="1">
            <a:off x="4852342" y="2606283"/>
            <a:ext cx="436102" cy="3308720"/>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直線コネクタ 92">
            <a:extLst>
              <a:ext uri="{FF2B5EF4-FFF2-40B4-BE49-F238E27FC236}">
                <a16:creationId xmlns:a16="http://schemas.microsoft.com/office/drawing/2014/main" id="{62774387-3730-4ECC-99EC-A7518A01198C}"/>
              </a:ext>
            </a:extLst>
          </p:cNvPr>
          <p:cNvCxnSpPr>
            <a:cxnSpLocks/>
          </p:cNvCxnSpPr>
          <p:nvPr/>
        </p:nvCxnSpPr>
        <p:spPr>
          <a:xfrm flipV="1">
            <a:off x="10683279" y="2572699"/>
            <a:ext cx="487272" cy="3355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直線コネクタ 98">
            <a:extLst>
              <a:ext uri="{FF2B5EF4-FFF2-40B4-BE49-F238E27FC236}">
                <a16:creationId xmlns:a16="http://schemas.microsoft.com/office/drawing/2014/main" id="{A26046A9-7282-4286-ABAB-7160BBB69B9C}"/>
              </a:ext>
            </a:extLst>
          </p:cNvPr>
          <p:cNvCxnSpPr>
            <a:cxnSpLocks/>
          </p:cNvCxnSpPr>
          <p:nvPr/>
        </p:nvCxnSpPr>
        <p:spPr>
          <a:xfrm>
            <a:off x="7106958" y="2340215"/>
            <a:ext cx="3974660" cy="135002"/>
          </a:xfrm>
          <a:prstGeom prst="line">
            <a:avLst/>
          </a:prstGeom>
        </p:spPr>
        <p:style>
          <a:lnRef idx="1">
            <a:schemeClr val="accent1"/>
          </a:lnRef>
          <a:fillRef idx="0">
            <a:schemeClr val="accent1"/>
          </a:fillRef>
          <a:effectRef idx="0">
            <a:schemeClr val="accent1"/>
          </a:effectRef>
          <a:fontRef idx="minor">
            <a:schemeClr val="tx1"/>
          </a:fontRef>
        </p:style>
      </p:cxnSp>
      <p:sp>
        <p:nvSpPr>
          <p:cNvPr id="50" name="日付プレースホルダー 3">
            <a:extLst>
              <a:ext uri="{FF2B5EF4-FFF2-40B4-BE49-F238E27FC236}">
                <a16:creationId xmlns:a16="http://schemas.microsoft.com/office/drawing/2014/main" id="{C7F76773-C90C-496F-9504-A53FC5B8E0A4}"/>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51" name="フッター プレースホルダー 4">
            <a:extLst>
              <a:ext uri="{FF2B5EF4-FFF2-40B4-BE49-F238E27FC236}">
                <a16:creationId xmlns:a16="http://schemas.microsoft.com/office/drawing/2014/main" id="{601B6390-676E-41B1-B441-A833C33A8061}"/>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94" name="スライド番号プレースホルダー 5">
            <a:extLst>
              <a:ext uri="{FF2B5EF4-FFF2-40B4-BE49-F238E27FC236}">
                <a16:creationId xmlns:a16="http://schemas.microsoft.com/office/drawing/2014/main" id="{A55422AD-8FC8-404D-A1E5-652D8CF6CBCF}"/>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45022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000" fill="hold"/>
                                        <p:tgtEl>
                                          <p:spTgt spid="81"/>
                                        </p:tgtEl>
                                      </p:cBhvr>
                                    </p:cmd>
                                  </p:childTnLst>
                                </p:cTn>
                              </p:par>
                              <p:par>
                                <p:cTn id="7" presetID="1" presetClass="mediacall" presetSubtype="0" fill="hold" nodeType="withEffect">
                                  <p:stCondLst>
                                    <p:cond delay="0"/>
                                  </p:stCondLst>
                                  <p:childTnLst>
                                    <p:cmd type="call" cmd="playFrom(0.0)">
                                      <p:cBhvr>
                                        <p:cTn id="8" dur="30000" fill="hold"/>
                                        <p:tgtEl>
                                          <p:spTgt spid="76"/>
                                        </p:tgtEl>
                                      </p:cBhvr>
                                    </p:cmd>
                                  </p:childTnLst>
                                </p:cTn>
                              </p:par>
                              <p:par>
                                <p:cTn id="9" presetID="1" presetClass="mediacall" presetSubtype="0" fill="hold" nodeType="withEffect">
                                  <p:stCondLst>
                                    <p:cond delay="0"/>
                                  </p:stCondLst>
                                  <p:childTnLst>
                                    <p:cmd type="call" cmd="playFrom(0.0)">
                                      <p:cBhvr>
                                        <p:cTn id="10" dur="30000" fill="hold"/>
                                        <p:tgtEl>
                                          <p:spTgt spid="71"/>
                                        </p:tgtEl>
                                      </p:cBhvr>
                                    </p:cmd>
                                  </p:childTnLst>
                                </p:cTn>
                              </p:par>
                              <p:par>
                                <p:cTn id="11" presetID="1" presetClass="mediacall" presetSubtype="0" fill="hold" nodeType="withEffect">
                                  <p:stCondLst>
                                    <p:cond delay="0"/>
                                  </p:stCondLst>
                                  <p:childTnLst>
                                    <p:cmd type="call" cmd="playFrom(0.0)">
                                      <p:cBhvr>
                                        <p:cTn id="12" dur="30000" fill="hold"/>
                                        <p:tgtEl>
                                          <p:spTgt spid="78"/>
                                        </p:tgtEl>
                                      </p:cBhvr>
                                    </p:cmd>
                                  </p:childTnLst>
                                </p:cTn>
                              </p:par>
                              <p:par>
                                <p:cTn id="13" presetID="1" presetClass="mediacall" presetSubtype="0" fill="hold" nodeType="withEffect">
                                  <p:stCondLst>
                                    <p:cond delay="0"/>
                                  </p:stCondLst>
                                  <p:childTnLst>
                                    <p:cmd type="call" cmd="playFrom(0.0)">
                                      <p:cBhvr>
                                        <p:cTn id="14" dur="30000" fill="hold"/>
                                        <p:tgtEl>
                                          <p:spTgt spid="5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81"/>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81"/>
                                        </p:tgtEl>
                                      </p:cBhvr>
                                    </p:cmd>
                                  </p:childTnLst>
                                </p:cTn>
                              </p:par>
                            </p:childTnLst>
                          </p:cTn>
                        </p:par>
                      </p:childTnLst>
                    </p:cTn>
                  </p:par>
                </p:childTnLst>
              </p:cTn>
              <p:nextCondLst>
                <p:cond evt="onClick" delay="0">
                  <p:tgtEl>
                    <p:spTgt spid="81"/>
                  </p:tgtEl>
                </p:cond>
              </p:nextCondLst>
            </p:seq>
            <p:seq concurrent="1" nextAc="seek">
              <p:cTn id="20" restart="whenNotActive" fill="hold" evtFilter="cancelBubble" nodeType="interactiveSeq">
                <p:stCondLst>
                  <p:cond evt="onClick" delay="0">
                    <p:tgtEl>
                      <p:spTgt spid="76"/>
                    </p:tgtEl>
                  </p:cond>
                </p:stCondLst>
                <p:endSync evt="end" delay="0">
                  <p:rtn val="all"/>
                </p:endSync>
                <p:childTnLst>
                  <p:par>
                    <p:cTn id="21" fill="hold">
                      <p:stCondLst>
                        <p:cond delay="0"/>
                      </p:stCondLst>
                      <p:childTnLst>
                        <p:par>
                          <p:cTn id="22" fill="hold">
                            <p:stCondLst>
                              <p:cond delay="0"/>
                            </p:stCondLst>
                            <p:childTnLst>
                              <p:par>
                                <p:cTn id="23" presetID="2" presetClass="mediacall" presetSubtype="0" fill="hold" nodeType="clickEffect">
                                  <p:stCondLst>
                                    <p:cond delay="0"/>
                                  </p:stCondLst>
                                  <p:childTnLst>
                                    <p:cmd type="call" cmd="togglePause">
                                      <p:cBhvr>
                                        <p:cTn id="24" dur="1" fill="hold"/>
                                        <p:tgtEl>
                                          <p:spTgt spid="76"/>
                                        </p:tgtEl>
                                      </p:cBhvr>
                                    </p:cmd>
                                  </p:childTnLst>
                                </p:cTn>
                              </p:par>
                            </p:childTnLst>
                          </p:cTn>
                        </p:par>
                      </p:childTnLst>
                    </p:cTn>
                  </p:par>
                </p:childTnLst>
              </p:cTn>
              <p:nextCondLst>
                <p:cond evt="onClick" delay="0">
                  <p:tgtEl>
                    <p:spTgt spid="76"/>
                  </p:tgtEl>
                </p:cond>
              </p:nextCondLst>
            </p:seq>
            <p:seq concurrent="1" nextAc="seek">
              <p:cTn id="25" restart="whenNotActive" fill="hold" evtFilter="cancelBubble" nodeType="interactiveSeq">
                <p:stCondLst>
                  <p:cond evt="onClick" delay="0">
                    <p:tgtEl>
                      <p:spTgt spid="71"/>
                    </p:tgtEl>
                  </p:cond>
                </p:stCondLst>
                <p:endSync evt="end" delay="0">
                  <p:rtn val="all"/>
                </p:endSync>
                <p:childTnLst>
                  <p:par>
                    <p:cTn id="26" fill="hold">
                      <p:stCondLst>
                        <p:cond delay="0"/>
                      </p:stCondLst>
                      <p:childTnLst>
                        <p:par>
                          <p:cTn id="27" fill="hold">
                            <p:stCondLst>
                              <p:cond delay="0"/>
                            </p:stCondLst>
                            <p:childTnLst>
                              <p:par>
                                <p:cTn id="28" presetID="2" presetClass="mediacall" presetSubtype="0" fill="hold" nodeType="clickEffect">
                                  <p:stCondLst>
                                    <p:cond delay="0"/>
                                  </p:stCondLst>
                                  <p:childTnLst>
                                    <p:cmd type="call" cmd="togglePause">
                                      <p:cBhvr>
                                        <p:cTn id="29" dur="1" fill="hold"/>
                                        <p:tgtEl>
                                          <p:spTgt spid="71"/>
                                        </p:tgtEl>
                                      </p:cBhvr>
                                    </p:cmd>
                                  </p:childTnLst>
                                </p:cTn>
                              </p:par>
                            </p:childTnLst>
                          </p:cTn>
                        </p:par>
                      </p:childTnLst>
                    </p:cTn>
                  </p:par>
                </p:childTnLst>
              </p:cTn>
              <p:nextCondLst>
                <p:cond evt="onClick" delay="0">
                  <p:tgtEl>
                    <p:spTgt spid="71"/>
                  </p:tgtEl>
                </p:cond>
              </p:nextCondLst>
            </p:seq>
            <p:seq concurrent="1" nextAc="seek">
              <p:cTn id="30" restart="whenNotActive" fill="hold" evtFilter="cancelBubble" nodeType="interactiveSeq">
                <p:stCondLst>
                  <p:cond evt="onClick" delay="0">
                    <p:tgtEl>
                      <p:spTgt spid="78"/>
                    </p:tgtEl>
                  </p:cond>
                </p:stCondLst>
                <p:endSync evt="end" delay="0">
                  <p:rtn val="all"/>
                </p:endSync>
                <p:childTnLst>
                  <p:par>
                    <p:cTn id="31" fill="hold">
                      <p:stCondLst>
                        <p:cond delay="0"/>
                      </p:stCondLst>
                      <p:childTnLst>
                        <p:par>
                          <p:cTn id="32" fill="hold">
                            <p:stCondLst>
                              <p:cond delay="0"/>
                            </p:stCondLst>
                            <p:childTnLst>
                              <p:par>
                                <p:cTn id="33" presetID="2" presetClass="mediacall" presetSubtype="0" fill="hold" nodeType="clickEffect">
                                  <p:stCondLst>
                                    <p:cond delay="0"/>
                                  </p:stCondLst>
                                  <p:childTnLst>
                                    <p:cmd type="call" cmd="togglePause">
                                      <p:cBhvr>
                                        <p:cTn id="34" dur="1" fill="hold"/>
                                        <p:tgtEl>
                                          <p:spTgt spid="78"/>
                                        </p:tgtEl>
                                      </p:cBhvr>
                                    </p:cmd>
                                  </p:childTnLst>
                                </p:cTn>
                              </p:par>
                            </p:childTnLst>
                          </p:cTn>
                        </p:par>
                      </p:childTnLst>
                    </p:cTn>
                  </p:par>
                </p:childTnLst>
              </p:cTn>
              <p:nextCondLst>
                <p:cond evt="onClick" delay="0">
                  <p:tgtEl>
                    <p:spTgt spid="78"/>
                  </p:tgtEl>
                </p:cond>
              </p:nextCondLst>
            </p:seq>
            <p:seq concurrent="1" nextAc="seek">
              <p:cTn id="35" restart="whenNotActive" fill="hold" evtFilter="cancelBubble" nodeType="interactiveSeq">
                <p:stCondLst>
                  <p:cond evt="onClick" delay="0">
                    <p:tgtEl>
                      <p:spTgt spid="52"/>
                    </p:tgtEl>
                  </p:cond>
                </p:stCondLst>
                <p:endSync evt="end" delay="0">
                  <p:rtn val="all"/>
                </p:endSync>
                <p:childTnLst>
                  <p:par>
                    <p:cTn id="36" fill="hold">
                      <p:stCondLst>
                        <p:cond delay="0"/>
                      </p:stCondLst>
                      <p:childTnLst>
                        <p:par>
                          <p:cTn id="37" fill="hold">
                            <p:stCondLst>
                              <p:cond delay="0"/>
                            </p:stCondLst>
                            <p:childTnLst>
                              <p:par>
                                <p:cTn id="38" presetID="2" presetClass="mediacall" presetSubtype="0" fill="hold" nodeType="withEffect">
                                  <p:stCondLst>
                                    <p:cond delay="0"/>
                                  </p:stCondLst>
                                  <p:childTnLst>
                                    <p:cmd type="call" cmd="togglePause">
                                      <p:cBhvr>
                                        <p:cTn id="39" dur="1" fill="hold"/>
                                        <p:tgtEl>
                                          <p:spTgt spid="52"/>
                                        </p:tgtEl>
                                      </p:cBhvr>
                                    </p:cmd>
                                  </p:childTnLst>
                                </p:cTn>
                              </p:par>
                            </p:childTnLst>
                          </p:cTn>
                        </p:par>
                      </p:childTnLst>
                    </p:cTn>
                  </p:par>
                </p:childTnLst>
              </p:cTn>
              <p:nextCondLst>
                <p:cond evt="onClick" delay="0">
                  <p:tgtEl>
                    <p:spTgt spid="52"/>
                  </p:tgtEl>
                </p:cond>
              </p:nextCondLst>
            </p:seq>
            <p:video>
              <p:cMediaNode vol="80000">
                <p:cTn id="40" repeatCount="indefinite" fill="remove" display="0">
                  <p:stCondLst>
                    <p:cond delay="indefinite"/>
                  </p:stCondLst>
                </p:cTn>
                <p:tgtEl>
                  <p:spTgt spid="81"/>
                </p:tgtEl>
              </p:cMediaNode>
            </p:video>
            <p:video>
              <p:cMediaNode vol="80000">
                <p:cTn id="41" repeatCount="indefinite" fill="remove" display="0">
                  <p:stCondLst>
                    <p:cond delay="indefinite"/>
                  </p:stCondLst>
                </p:cTn>
                <p:tgtEl>
                  <p:spTgt spid="76"/>
                </p:tgtEl>
              </p:cMediaNode>
            </p:video>
            <p:video>
              <p:cMediaNode vol="80000">
                <p:cTn id="42" repeatCount="indefinite" fill="remove" display="0">
                  <p:stCondLst>
                    <p:cond delay="indefinite"/>
                  </p:stCondLst>
                </p:cTn>
                <p:tgtEl>
                  <p:spTgt spid="71"/>
                </p:tgtEl>
              </p:cMediaNode>
            </p:video>
            <p:video>
              <p:cMediaNode vol="80000">
                <p:cTn id="43" repeatCount="indefinite" fill="remove" display="0">
                  <p:stCondLst>
                    <p:cond delay="indefinite"/>
                  </p:stCondLst>
                </p:cTn>
                <p:tgtEl>
                  <p:spTgt spid="78"/>
                </p:tgtEl>
              </p:cMediaNode>
            </p:video>
            <p:video>
              <p:cMediaNode vol="80000">
                <p:cTn id="44" repeatCount="indefinite" fill="remove" display="0">
                  <p:stCondLst>
                    <p:cond delay="indefinite"/>
                  </p:stCondLst>
                </p:cTn>
                <p:tgtEl>
                  <p:spTgt spid="52"/>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2184FF-558D-4563-99FC-C0B96257CFDF}"/>
              </a:ext>
            </a:extLst>
          </p:cNvPr>
          <p:cNvSpPr>
            <a:spLocks noGrp="1"/>
          </p:cNvSpPr>
          <p:nvPr>
            <p:ph type="title"/>
          </p:nvPr>
        </p:nvSpPr>
        <p:spPr/>
        <p:txBody>
          <a:bodyPr>
            <a:normAutofit/>
          </a:bodyPr>
          <a:lstStyle/>
          <a:p>
            <a:r>
              <a:rPr lang="ja-JP" altLang="en-US" sz="2800" dirty="0">
                <a:solidFill>
                  <a:srgbClr val="666666"/>
                </a:solidFill>
              </a:rPr>
              <a:t>Time evolution of the total mass of torus gas</a:t>
            </a:r>
            <a:endParaRPr kumimoji="1" lang="ja-JP" altLang="en-US" sz="2800"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CC73FEE4-C35B-41B3-BC7E-7370C6D21B66}"/>
                  </a:ext>
                </a:extLst>
              </p:cNvPr>
              <p:cNvSpPr txBox="1"/>
              <p:nvPr/>
            </p:nvSpPr>
            <p:spPr>
              <a:xfrm>
                <a:off x="7183821" y="5995162"/>
                <a:ext cx="5060731" cy="338554"/>
              </a:xfrm>
              <a:prstGeom prst="rect">
                <a:avLst/>
              </a:prstGeom>
              <a:noFill/>
            </p:spPr>
            <p:txBody>
              <a:bodyPr wrap="square" rtlCol="0">
                <a:spAutoFit/>
              </a:bodyPr>
              <a:lstStyle/>
              <a:p>
                <a14:m>
                  <m:oMath xmlns:m="http://schemas.openxmlformats.org/officeDocument/2006/math">
                    <m:sSub>
                      <m:sSubPr>
                        <m:ctrlPr>
                          <a:rPr kumimoji="1" lang="en-US" altLang="ja-JP" sz="1600" i="1" smtClean="0">
                            <a:latin typeface="Cambria Math" panose="02040503050406030204" pitchFamily="18" charset="0"/>
                          </a:rPr>
                        </m:ctrlPr>
                      </m:sSubPr>
                      <m:e>
                        <m:r>
                          <a:rPr kumimoji="1" lang="en-US" altLang="ja-JP" sz="1600" b="0" i="1" smtClean="0">
                            <a:latin typeface="Cambria Math" panose="02040503050406030204" pitchFamily="18" charset="0"/>
                          </a:rPr>
                          <m:t>𝑡</m:t>
                        </m:r>
                      </m:e>
                      <m:sub>
                        <m:r>
                          <a:rPr kumimoji="1" lang="en-US" altLang="ja-JP" sz="1600" b="0" i="1" smtClean="0">
                            <a:latin typeface="Cambria Math" panose="02040503050406030204" pitchFamily="18" charset="0"/>
                          </a:rPr>
                          <m:t>𝑐𝑜𝑙𝑙</m:t>
                        </m:r>
                      </m:sub>
                    </m:sSub>
                  </m:oMath>
                </a14:m>
                <a:r>
                  <a:rPr kumimoji="1" lang="ja-JP" altLang="en-US" sz="1600" dirty="0"/>
                  <a:t>：</a:t>
                </a:r>
                <a:r>
                  <a:rPr kumimoji="1" lang="en-US" altLang="ja-JP" sz="1600" dirty="0"/>
                  <a:t>crossing time of the satellite galaxy (1.1Myr)</a:t>
                </a:r>
                <a:endParaRPr kumimoji="1" lang="ja-JP" altLang="en-US" sz="1600" dirty="0"/>
              </a:p>
            </p:txBody>
          </p:sp>
        </mc:Choice>
        <mc:Fallback xmlns="">
          <p:sp>
            <p:nvSpPr>
              <p:cNvPr id="11" name="テキスト ボックス 10">
                <a:extLst>
                  <a:ext uri="{FF2B5EF4-FFF2-40B4-BE49-F238E27FC236}">
                    <a16:creationId xmlns:a16="http://schemas.microsoft.com/office/drawing/2014/main" id="{CC73FEE4-C35B-41B3-BC7E-7370C6D21B66}"/>
                  </a:ext>
                </a:extLst>
              </p:cNvPr>
              <p:cNvSpPr txBox="1">
                <a:spLocks noRot="1" noChangeAspect="1" noMove="1" noResize="1" noEditPoints="1" noAdjustHandles="1" noChangeArrowheads="1" noChangeShapeType="1" noTextEdit="1"/>
              </p:cNvSpPr>
              <p:nvPr/>
            </p:nvSpPr>
            <p:spPr>
              <a:xfrm>
                <a:off x="7183821" y="5995162"/>
                <a:ext cx="5060731" cy="338554"/>
              </a:xfrm>
              <a:prstGeom prst="rect">
                <a:avLst/>
              </a:prstGeom>
              <a:blipFill>
                <a:blip r:embed="rId3"/>
                <a:stretch>
                  <a:fillRect t="-8929" b="-21429"/>
                </a:stretch>
              </a:blipFill>
            </p:spPr>
            <p:txBody>
              <a:bodyPr/>
              <a:lstStyle/>
              <a:p>
                <a:r>
                  <a:rPr lang="ja-JP" altLang="en-US">
                    <a:noFill/>
                  </a:rPr>
                  <a:t> </a:t>
                </a:r>
              </a:p>
            </p:txBody>
          </p:sp>
        </mc:Fallback>
      </mc:AlternateContent>
      <p:pic>
        <p:nvPicPr>
          <p:cNvPr id="12" name="図 11" descr="グラフ, 折れ線グラフ&#10;&#10;AI 生成コンテンツは誤りを含む可能性があります。">
            <a:extLst>
              <a:ext uri="{FF2B5EF4-FFF2-40B4-BE49-F238E27FC236}">
                <a16:creationId xmlns:a16="http://schemas.microsoft.com/office/drawing/2014/main" id="{D080FC47-8216-4C34-AC51-141C70AE5AB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688" y="2571615"/>
            <a:ext cx="5869970" cy="3495600"/>
          </a:xfrm>
          <a:prstGeom prst="rect">
            <a:avLst/>
          </a:prstGeom>
        </p:spPr>
      </p:pic>
      <p:pic>
        <p:nvPicPr>
          <p:cNvPr id="13" name="図 12" descr="グラフ, 折れ線グラフ&#10;&#10;AI 生成コンテンツは誤りを含む可能性があります。">
            <a:extLst>
              <a:ext uri="{FF2B5EF4-FFF2-40B4-BE49-F238E27FC236}">
                <a16:creationId xmlns:a16="http://schemas.microsoft.com/office/drawing/2014/main" id="{14B5C194-6ECE-41C4-A559-F3E67FA048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0267" y="2579737"/>
            <a:ext cx="5869970" cy="3495600"/>
          </a:xfrm>
          <a:prstGeom prst="rect">
            <a:avLst/>
          </a:prstGeom>
        </p:spPr>
      </p:pic>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D81204DD-815B-445B-8B06-60AAB051869F}"/>
                  </a:ext>
                </a:extLst>
              </p:cNvPr>
              <p:cNvSpPr txBox="1"/>
              <p:nvPr/>
            </p:nvSpPr>
            <p:spPr>
              <a:xfrm>
                <a:off x="2464676" y="2076794"/>
                <a:ext cx="159351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r>
                        <a:rPr kumimoji="1" lang="en-US" altLang="ja-JP" b="0" i="1" smtClean="0">
                          <a:latin typeface="Cambria Math" panose="02040503050406030204" pitchFamily="18" charset="0"/>
                        </a:rPr>
                        <m:t>&gt;</m:t>
                      </m:r>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D81204DD-815B-445B-8B06-60AAB051869F}"/>
                  </a:ext>
                </a:extLst>
              </p:cNvPr>
              <p:cNvSpPr txBox="1">
                <a:spLocks noRot="1" noChangeAspect="1" noMove="1" noResize="1" noEditPoints="1" noAdjustHandles="1" noChangeArrowheads="1" noChangeShapeType="1" noTextEdit="1"/>
              </p:cNvSpPr>
              <p:nvPr/>
            </p:nvSpPr>
            <p:spPr>
              <a:xfrm>
                <a:off x="2464676" y="2076794"/>
                <a:ext cx="1593513" cy="369332"/>
              </a:xfrm>
              <a:prstGeom prst="rect">
                <a:avLst/>
              </a:prstGeom>
              <a:blipFill>
                <a:blip r:embed="rId6"/>
                <a:stretch>
                  <a:fillRect b="-1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900AE550-6893-40DE-B077-B2C2B09266AA}"/>
                  </a:ext>
                </a:extLst>
              </p:cNvPr>
              <p:cNvSpPr txBox="1"/>
              <p:nvPr/>
            </p:nvSpPr>
            <p:spPr>
              <a:xfrm>
                <a:off x="8760397" y="2076794"/>
                <a:ext cx="154542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r>
                        <a:rPr kumimoji="1" lang="en-US" altLang="ja-JP" b="0" i="1" smtClean="0">
                          <a:latin typeface="Cambria Math" panose="02040503050406030204" pitchFamily="18" charset="0"/>
                        </a:rPr>
                        <m:t>&lt;</m:t>
                      </m:r>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900AE550-6893-40DE-B077-B2C2B09266AA}"/>
                  </a:ext>
                </a:extLst>
              </p:cNvPr>
              <p:cNvSpPr txBox="1">
                <a:spLocks noRot="1" noChangeAspect="1" noMove="1" noResize="1" noEditPoints="1" noAdjustHandles="1" noChangeArrowheads="1" noChangeShapeType="1" noTextEdit="1"/>
              </p:cNvSpPr>
              <p:nvPr/>
            </p:nvSpPr>
            <p:spPr>
              <a:xfrm>
                <a:off x="8760397" y="2076794"/>
                <a:ext cx="1545423" cy="369332"/>
              </a:xfrm>
              <a:prstGeom prst="rect">
                <a:avLst/>
              </a:prstGeom>
              <a:blipFill>
                <a:blip r:embed="rId7"/>
                <a:stretch>
                  <a:fillRect b="-1667"/>
                </a:stretch>
              </a:blipFill>
            </p:spPr>
            <p:txBody>
              <a:bodyPr/>
              <a:lstStyle/>
              <a:p>
                <a:r>
                  <a:rPr lang="ja-JP" altLang="en-US">
                    <a:noFill/>
                  </a:rPr>
                  <a:t> </a:t>
                </a:r>
              </a:p>
            </p:txBody>
          </p:sp>
        </mc:Fallback>
      </mc:AlternateContent>
      <p:sp>
        <p:nvSpPr>
          <p:cNvPr id="16" name="日付プレースホルダー 3">
            <a:extLst>
              <a:ext uri="{FF2B5EF4-FFF2-40B4-BE49-F238E27FC236}">
                <a16:creationId xmlns:a16="http://schemas.microsoft.com/office/drawing/2014/main" id="{46C0FCC9-4193-45E4-B3AF-A019D3797220}"/>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7" name="フッター プレースホルダー 4">
            <a:extLst>
              <a:ext uri="{FF2B5EF4-FFF2-40B4-BE49-F238E27FC236}">
                <a16:creationId xmlns:a16="http://schemas.microsoft.com/office/drawing/2014/main" id="{E1C889F5-3424-4E50-BC05-45CEDC1FC7A9}"/>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8" name="スライド番号プレースホルダー 5">
            <a:extLst>
              <a:ext uri="{FF2B5EF4-FFF2-40B4-BE49-F238E27FC236}">
                <a16:creationId xmlns:a16="http://schemas.microsoft.com/office/drawing/2014/main" id="{AB909FF7-3E7B-48BA-83E7-9E0A906AD19E}"/>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39102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2184FF-558D-4563-99FC-C0B96257CFDF}"/>
              </a:ext>
            </a:extLst>
          </p:cNvPr>
          <p:cNvSpPr>
            <a:spLocks noGrp="1"/>
          </p:cNvSpPr>
          <p:nvPr>
            <p:ph type="title"/>
          </p:nvPr>
        </p:nvSpPr>
        <p:spPr/>
        <p:txBody>
          <a:bodyPr>
            <a:normAutofit/>
          </a:bodyPr>
          <a:lstStyle/>
          <a:p>
            <a:r>
              <a:rPr lang="ja-JP" altLang="en-US" sz="2800" dirty="0">
                <a:solidFill>
                  <a:srgbClr val="666666"/>
                </a:solidFill>
              </a:rPr>
              <a:t>Time evolution of of the </a:t>
            </a:r>
            <a:r>
              <a:rPr lang="en-US" altLang="ja-JP" sz="2800" dirty="0">
                <a:solidFill>
                  <a:srgbClr val="666666"/>
                </a:solidFill>
              </a:rPr>
              <a:t>m</a:t>
            </a:r>
            <a:r>
              <a:rPr lang="ja-JP" altLang="en-US" sz="2800" dirty="0">
                <a:solidFill>
                  <a:srgbClr val="666666"/>
                </a:solidFill>
              </a:rPr>
              <a:t>ass </a:t>
            </a:r>
            <a:r>
              <a:rPr lang="en-US" altLang="ja-JP" sz="2800" dirty="0">
                <a:solidFill>
                  <a:srgbClr val="666666"/>
                </a:solidFill>
              </a:rPr>
              <a:t>a</a:t>
            </a:r>
            <a:r>
              <a:rPr lang="ja-JP" altLang="en-US" sz="2800" dirty="0">
                <a:solidFill>
                  <a:srgbClr val="666666"/>
                </a:solidFill>
              </a:rPr>
              <a:t>ccretion </a:t>
            </a:r>
            <a:r>
              <a:rPr lang="en-US" altLang="ja-JP" sz="2800" dirty="0">
                <a:solidFill>
                  <a:srgbClr val="666666"/>
                </a:solidFill>
              </a:rPr>
              <a:t>r</a:t>
            </a:r>
            <a:r>
              <a:rPr lang="ja-JP" altLang="en-US" sz="2800" dirty="0">
                <a:solidFill>
                  <a:srgbClr val="666666"/>
                </a:solidFill>
              </a:rPr>
              <a:t>ate</a:t>
            </a:r>
            <a:endParaRPr kumimoji="1" lang="ja-JP" altLang="en-US" sz="2800"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CC73FEE4-C35B-41B3-BC7E-7370C6D21B66}"/>
                  </a:ext>
                </a:extLst>
              </p:cNvPr>
              <p:cNvSpPr txBox="1"/>
              <p:nvPr/>
            </p:nvSpPr>
            <p:spPr>
              <a:xfrm>
                <a:off x="7183821" y="5995162"/>
                <a:ext cx="5060731" cy="338554"/>
              </a:xfrm>
              <a:prstGeom prst="rect">
                <a:avLst/>
              </a:prstGeom>
              <a:noFill/>
            </p:spPr>
            <p:txBody>
              <a:bodyPr wrap="square" rtlCol="0">
                <a:spAutoFit/>
              </a:bodyPr>
              <a:lstStyle/>
              <a:p>
                <a14:m>
                  <m:oMath xmlns:m="http://schemas.openxmlformats.org/officeDocument/2006/math">
                    <m:sSub>
                      <m:sSubPr>
                        <m:ctrlPr>
                          <a:rPr kumimoji="1" lang="en-US" altLang="ja-JP" sz="1600" i="1" smtClean="0">
                            <a:latin typeface="Cambria Math" panose="02040503050406030204" pitchFamily="18" charset="0"/>
                          </a:rPr>
                        </m:ctrlPr>
                      </m:sSubPr>
                      <m:e>
                        <m:r>
                          <a:rPr kumimoji="1" lang="en-US" altLang="ja-JP" sz="1600" b="0" i="1" smtClean="0">
                            <a:latin typeface="Cambria Math" panose="02040503050406030204" pitchFamily="18" charset="0"/>
                          </a:rPr>
                          <m:t>𝑡</m:t>
                        </m:r>
                      </m:e>
                      <m:sub>
                        <m:r>
                          <a:rPr kumimoji="1" lang="en-US" altLang="ja-JP" sz="1600" b="0" i="1" smtClean="0">
                            <a:latin typeface="Cambria Math" panose="02040503050406030204" pitchFamily="18" charset="0"/>
                          </a:rPr>
                          <m:t>𝑐𝑜𝑙𝑙</m:t>
                        </m:r>
                      </m:sub>
                    </m:sSub>
                  </m:oMath>
                </a14:m>
                <a:r>
                  <a:rPr kumimoji="1" lang="ja-JP" altLang="en-US" sz="1600" dirty="0"/>
                  <a:t>：</a:t>
                </a:r>
                <a:r>
                  <a:rPr kumimoji="1" lang="en-US" altLang="ja-JP" sz="1600" dirty="0"/>
                  <a:t>crossing time of the satellite galaxy (1.1Myr)</a:t>
                </a:r>
                <a:endParaRPr kumimoji="1" lang="ja-JP" altLang="en-US" sz="1600" dirty="0"/>
              </a:p>
            </p:txBody>
          </p:sp>
        </mc:Choice>
        <mc:Fallback xmlns="">
          <p:sp>
            <p:nvSpPr>
              <p:cNvPr id="11" name="テキスト ボックス 10">
                <a:extLst>
                  <a:ext uri="{FF2B5EF4-FFF2-40B4-BE49-F238E27FC236}">
                    <a16:creationId xmlns:a16="http://schemas.microsoft.com/office/drawing/2014/main" id="{CC73FEE4-C35B-41B3-BC7E-7370C6D21B66}"/>
                  </a:ext>
                </a:extLst>
              </p:cNvPr>
              <p:cNvSpPr txBox="1">
                <a:spLocks noRot="1" noChangeAspect="1" noMove="1" noResize="1" noEditPoints="1" noAdjustHandles="1" noChangeArrowheads="1" noChangeShapeType="1" noTextEdit="1"/>
              </p:cNvSpPr>
              <p:nvPr/>
            </p:nvSpPr>
            <p:spPr>
              <a:xfrm>
                <a:off x="7183821" y="5995162"/>
                <a:ext cx="5060731" cy="338554"/>
              </a:xfrm>
              <a:prstGeom prst="rect">
                <a:avLst/>
              </a:prstGeom>
              <a:blipFill>
                <a:blip r:embed="rId3"/>
                <a:stretch>
                  <a:fillRect t="-8929" b="-2142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D81204DD-815B-445B-8B06-60AAB051869F}"/>
                  </a:ext>
                </a:extLst>
              </p:cNvPr>
              <p:cNvSpPr txBox="1"/>
              <p:nvPr/>
            </p:nvSpPr>
            <p:spPr>
              <a:xfrm>
                <a:off x="2464676" y="2076794"/>
                <a:ext cx="159351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r>
                        <a:rPr kumimoji="1" lang="en-US" altLang="ja-JP" b="0" i="1" smtClean="0">
                          <a:latin typeface="Cambria Math" panose="02040503050406030204" pitchFamily="18" charset="0"/>
                        </a:rPr>
                        <m:t>&gt;</m:t>
                      </m:r>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4" name="テキスト ボックス 13">
                <a:extLst>
                  <a:ext uri="{FF2B5EF4-FFF2-40B4-BE49-F238E27FC236}">
                    <a16:creationId xmlns:a16="http://schemas.microsoft.com/office/drawing/2014/main" id="{D81204DD-815B-445B-8B06-60AAB051869F}"/>
                  </a:ext>
                </a:extLst>
              </p:cNvPr>
              <p:cNvSpPr txBox="1">
                <a:spLocks noRot="1" noChangeAspect="1" noMove="1" noResize="1" noEditPoints="1" noAdjustHandles="1" noChangeArrowheads="1" noChangeShapeType="1" noTextEdit="1"/>
              </p:cNvSpPr>
              <p:nvPr/>
            </p:nvSpPr>
            <p:spPr>
              <a:xfrm>
                <a:off x="2464676" y="2076794"/>
                <a:ext cx="1593513" cy="369332"/>
              </a:xfrm>
              <a:prstGeom prst="rect">
                <a:avLst/>
              </a:prstGeom>
              <a:blipFill>
                <a:blip r:embed="rId4"/>
                <a:stretch>
                  <a:fillRect b="-166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900AE550-6893-40DE-B077-B2C2B09266AA}"/>
                  </a:ext>
                </a:extLst>
              </p:cNvPr>
              <p:cNvSpPr txBox="1"/>
              <p:nvPr/>
            </p:nvSpPr>
            <p:spPr>
              <a:xfrm>
                <a:off x="8760397" y="2076794"/>
                <a:ext cx="154542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𝑡𝑜𝑟𝑢𝑠</m:t>
                          </m:r>
                        </m:sub>
                      </m:sSub>
                      <m:r>
                        <a:rPr kumimoji="1" lang="en-US" altLang="ja-JP" b="0" i="1" smtClean="0">
                          <a:latin typeface="Cambria Math" panose="02040503050406030204" pitchFamily="18" charset="0"/>
                        </a:rPr>
                        <m:t>&lt;</m:t>
                      </m:r>
                      <m:sSub>
                        <m:sSubPr>
                          <m:ctrlPr>
                            <a:rPr kumimoji="1" lang="en-US" altLang="ja-JP" b="0" i="1" smtClean="0">
                              <a:latin typeface="Cambria Math" panose="02040503050406030204" pitchFamily="18" charset="0"/>
                            </a:rPr>
                          </m:ctrlPr>
                        </m:sSubPr>
                        <m:e>
                          <m:r>
                            <m:rPr>
                              <m:sty m:val="p"/>
                            </m:rPr>
                            <a:rPr kumimoji="1" lang="en-US" altLang="ja-JP" b="0" i="0" smtClean="0">
                              <a:latin typeface="Cambria Math" panose="02040503050406030204" pitchFamily="18" charset="0"/>
                            </a:rPr>
                            <m:t>Σ</m:t>
                          </m:r>
                        </m:e>
                        <m:sub>
                          <m:r>
                            <a:rPr kumimoji="1" lang="en-US" altLang="ja-JP" b="0" i="1" smtClean="0">
                              <a:latin typeface="Cambria Math" panose="02040503050406030204" pitchFamily="18" charset="0"/>
                            </a:rPr>
                            <m:t>𝑠𝑎𝑡</m:t>
                          </m:r>
                        </m:sub>
                      </m:sSub>
                    </m:oMath>
                  </m:oMathPara>
                </a14:m>
                <a:endParaRPr kumimoji="1" lang="ja-JP" altLang="en-US" dirty="0"/>
              </a:p>
            </p:txBody>
          </p:sp>
        </mc:Choice>
        <mc:Fallback xmlns="">
          <p:sp>
            <p:nvSpPr>
              <p:cNvPr id="15" name="テキスト ボックス 14">
                <a:extLst>
                  <a:ext uri="{FF2B5EF4-FFF2-40B4-BE49-F238E27FC236}">
                    <a16:creationId xmlns:a16="http://schemas.microsoft.com/office/drawing/2014/main" id="{900AE550-6893-40DE-B077-B2C2B09266AA}"/>
                  </a:ext>
                </a:extLst>
              </p:cNvPr>
              <p:cNvSpPr txBox="1">
                <a:spLocks noRot="1" noChangeAspect="1" noMove="1" noResize="1" noEditPoints="1" noAdjustHandles="1" noChangeArrowheads="1" noChangeShapeType="1" noTextEdit="1"/>
              </p:cNvSpPr>
              <p:nvPr/>
            </p:nvSpPr>
            <p:spPr>
              <a:xfrm>
                <a:off x="8760397" y="2076794"/>
                <a:ext cx="1545423" cy="369332"/>
              </a:xfrm>
              <a:prstGeom prst="rect">
                <a:avLst/>
              </a:prstGeom>
              <a:blipFill>
                <a:blip r:embed="rId5"/>
                <a:stretch>
                  <a:fillRect b="-1667"/>
                </a:stretch>
              </a:blipFill>
            </p:spPr>
            <p:txBody>
              <a:bodyPr/>
              <a:lstStyle/>
              <a:p>
                <a:r>
                  <a:rPr lang="ja-JP" altLang="en-US">
                    <a:noFill/>
                  </a:rPr>
                  <a:t> </a:t>
                </a:r>
              </a:p>
            </p:txBody>
          </p:sp>
        </mc:Fallback>
      </mc:AlternateContent>
      <p:pic>
        <p:nvPicPr>
          <p:cNvPr id="16" name="図 15" descr="グラフ, ヒストグラム&#10;&#10;AI 生成コンテンツは誤りを含む可能性があります。">
            <a:extLst>
              <a:ext uri="{FF2B5EF4-FFF2-40B4-BE49-F238E27FC236}">
                <a16:creationId xmlns:a16="http://schemas.microsoft.com/office/drawing/2014/main" id="{F8EE510C-83CC-4B8A-B1AB-5963795F4F5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834" y="2425472"/>
            <a:ext cx="5877129" cy="3495600"/>
          </a:xfrm>
          <a:prstGeom prst="rect">
            <a:avLst/>
          </a:prstGeom>
        </p:spPr>
      </p:pic>
      <p:pic>
        <p:nvPicPr>
          <p:cNvPr id="17" name="図 16" descr="グラフ, ヒストグラム&#10;&#10;AI 生成コンテンツは誤りを含む可能性があります。">
            <a:extLst>
              <a:ext uri="{FF2B5EF4-FFF2-40B4-BE49-F238E27FC236}">
                <a16:creationId xmlns:a16="http://schemas.microsoft.com/office/drawing/2014/main" id="{26E9C98D-B76F-4C2D-9A16-A189706639F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5037" y="2446724"/>
            <a:ext cx="5877129" cy="3495600"/>
          </a:xfrm>
          <a:prstGeom prst="rect">
            <a:avLst/>
          </a:prstGeom>
        </p:spPr>
      </p:pic>
      <p:sp>
        <p:nvSpPr>
          <p:cNvPr id="12" name="日付プレースホルダー 3">
            <a:extLst>
              <a:ext uri="{FF2B5EF4-FFF2-40B4-BE49-F238E27FC236}">
                <a16:creationId xmlns:a16="http://schemas.microsoft.com/office/drawing/2014/main" id="{F68A1737-F5A2-437D-B6C3-D0DE88B6BA2E}"/>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13" name="フッター プレースホルダー 4">
            <a:extLst>
              <a:ext uri="{FF2B5EF4-FFF2-40B4-BE49-F238E27FC236}">
                <a16:creationId xmlns:a16="http://schemas.microsoft.com/office/drawing/2014/main" id="{5020C8BE-2E06-4F44-9925-558C3E673DE7}"/>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18" name="スライド番号プレースホルダー 5">
            <a:extLst>
              <a:ext uri="{FF2B5EF4-FFF2-40B4-BE49-F238E27FC236}">
                <a16:creationId xmlns:a16="http://schemas.microsoft.com/office/drawing/2014/main" id="{E45602AF-044F-4896-BB8E-32495A6685A3}"/>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9676565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244E1A-2E3C-45E7-8492-D2CDBA78A21D}"/>
              </a:ext>
            </a:extLst>
          </p:cNvPr>
          <p:cNvSpPr>
            <a:spLocks noGrp="1"/>
          </p:cNvSpPr>
          <p:nvPr>
            <p:ph type="title"/>
          </p:nvPr>
        </p:nvSpPr>
        <p:spPr/>
        <p:txBody>
          <a:bodyPr/>
          <a:lstStyle/>
          <a:p>
            <a:r>
              <a:rPr kumimoji="1" lang="en-US" altLang="ja-JP" dirty="0"/>
              <a:t>Summary </a:t>
            </a:r>
            <a:r>
              <a:rPr kumimoji="1" lang="en-US" altLang="ja-JP" dirty="0">
                <a:solidFill>
                  <a:srgbClr val="FF0000"/>
                </a:solidFill>
              </a:rPr>
              <a:t>(Preliminary)</a:t>
            </a:r>
            <a:endParaRPr kumimoji="1" lang="ja-JP" altLang="en-US" dirty="0">
              <a:solidFill>
                <a:srgbClr val="FF0000"/>
              </a:solidFill>
            </a:endParaRPr>
          </a:p>
        </p:txBody>
      </p:sp>
      <p:sp>
        <p:nvSpPr>
          <p:cNvPr id="3" name="コンテンツ プレースホルダー 2">
            <a:extLst>
              <a:ext uri="{FF2B5EF4-FFF2-40B4-BE49-F238E27FC236}">
                <a16:creationId xmlns:a16="http://schemas.microsoft.com/office/drawing/2014/main" id="{AE8AC86F-497A-403B-A80F-3BBF78DE0E14}"/>
              </a:ext>
            </a:extLst>
          </p:cNvPr>
          <p:cNvSpPr>
            <a:spLocks noGrp="1"/>
          </p:cNvSpPr>
          <p:nvPr>
            <p:ph idx="1"/>
          </p:nvPr>
        </p:nvSpPr>
        <p:spPr>
          <a:xfrm>
            <a:off x="1097280" y="1800402"/>
            <a:ext cx="10058400" cy="4515205"/>
          </a:xfrm>
        </p:spPr>
        <p:txBody>
          <a:bodyPr>
            <a:normAutofit fontScale="92500"/>
          </a:bodyPr>
          <a:lstStyle/>
          <a:p>
            <a:pPr>
              <a:lnSpc>
                <a:spcPct val="100000"/>
              </a:lnSpc>
              <a:buFont typeface="Wingdings" panose="05000000000000000000" pitchFamily="2" charset="2"/>
              <a:buChar char="l"/>
            </a:pPr>
            <a:r>
              <a:rPr lang="en-US" altLang="ja-JP" dirty="0"/>
              <a:t> Using three-dimensional hydrodynamic simulations with a nested-grid method, we explore central (and off-center) galaxy collisions.</a:t>
            </a:r>
          </a:p>
          <a:p>
            <a:pPr>
              <a:lnSpc>
                <a:spcPct val="100000"/>
              </a:lnSpc>
              <a:buFont typeface="Wingdings" panose="05000000000000000000" pitchFamily="2" charset="2"/>
              <a:buChar char="l"/>
            </a:pPr>
            <a:r>
              <a:rPr lang="en-US" altLang="ja-JP" dirty="0"/>
              <a:t> Central collisions can suppress MBH </a:t>
            </a:r>
            <a:r>
              <a:rPr lang="en-US" altLang="ja-JP" dirty="0" err="1"/>
              <a:t>fuelling</a:t>
            </a:r>
            <a:r>
              <a:rPr lang="en-US" altLang="ja-JP" dirty="0"/>
              <a:t> by stripping the torus gas.</a:t>
            </a:r>
          </a:p>
          <a:p>
            <a:pPr>
              <a:lnSpc>
                <a:spcPct val="100000"/>
              </a:lnSpc>
              <a:buFont typeface="Wingdings" panose="05000000000000000000" pitchFamily="2" charset="2"/>
              <a:buChar char="l"/>
            </a:pPr>
            <a:r>
              <a:rPr lang="en-US" altLang="ja-JP" dirty="0"/>
              <a:t> Off-center encounters may enhance </a:t>
            </a:r>
            <a:r>
              <a:rPr lang="en-US" altLang="ja-JP" dirty="0" err="1"/>
              <a:t>fuelling</a:t>
            </a:r>
            <a:r>
              <a:rPr lang="en-US" altLang="ja-JP" dirty="0"/>
              <a:t> through angular momentum transfer.</a:t>
            </a:r>
          </a:p>
          <a:p>
            <a:pPr>
              <a:lnSpc>
                <a:spcPct val="100000"/>
              </a:lnSpc>
              <a:buFont typeface="Wingdings" panose="05000000000000000000" pitchFamily="2" charset="2"/>
              <a:buChar char="l"/>
            </a:pPr>
            <a:r>
              <a:rPr lang="en-US" altLang="ja-JP" dirty="0"/>
              <a:t> Gas stripping shows little dependence on collision angle, but BH accretion rate depends strongly on collision angle.</a:t>
            </a:r>
          </a:p>
          <a:p>
            <a:pPr>
              <a:lnSpc>
                <a:spcPct val="100000"/>
              </a:lnSpc>
              <a:buFont typeface="Wingdings" panose="05000000000000000000" pitchFamily="2" charset="2"/>
              <a:buChar char="l"/>
            </a:pPr>
            <a:r>
              <a:rPr lang="en-US" altLang="ja-JP" dirty="0"/>
              <a:t> This suggests that shock-driven angular momentum transport is highly angle-dependent.</a:t>
            </a:r>
          </a:p>
          <a:p>
            <a:pPr>
              <a:lnSpc>
                <a:spcPct val="100000"/>
              </a:lnSpc>
              <a:buFont typeface="Wingdings" panose="05000000000000000000" pitchFamily="2" charset="2"/>
              <a:buChar char="l"/>
            </a:pPr>
            <a:r>
              <a:rPr lang="en-US" altLang="ja-JP" dirty="0"/>
              <a:t> Stripping depends on the relative surface densities of the satellite and the torus (Collision velocity is fixed here; varying it may change the outcome — future work).</a:t>
            </a:r>
          </a:p>
          <a:p>
            <a:pPr>
              <a:lnSpc>
                <a:spcPct val="100000"/>
              </a:lnSpc>
              <a:buFont typeface="Wingdings" panose="05000000000000000000" pitchFamily="2" charset="2"/>
              <a:buChar char="l"/>
            </a:pPr>
            <a:r>
              <a:rPr lang="en-US" altLang="ja-JP" dirty="0"/>
              <a:t> The orbital properties of satellites critically control the on/off states of MBH fueling.</a:t>
            </a:r>
          </a:p>
          <a:p>
            <a:endParaRPr kumimoji="1" lang="ja-JP" altLang="en-US" dirty="0"/>
          </a:p>
        </p:txBody>
      </p:sp>
      <p:sp>
        <p:nvSpPr>
          <p:cNvPr id="7" name="日付プレースホルダー 3">
            <a:extLst>
              <a:ext uri="{FF2B5EF4-FFF2-40B4-BE49-F238E27FC236}">
                <a16:creationId xmlns:a16="http://schemas.microsoft.com/office/drawing/2014/main" id="{2735758D-31E9-4BC3-A9DE-E85B98ADBA39}"/>
              </a:ext>
            </a:extLst>
          </p:cNvPr>
          <p:cNvSpPr>
            <a:spLocks noGrp="1"/>
          </p:cNvSpPr>
          <p:nvPr>
            <p:ph type="dt" sz="half" idx="10"/>
          </p:nvPr>
        </p:nvSpPr>
        <p:spPr>
          <a:xfrm>
            <a:off x="1097280" y="6459785"/>
            <a:ext cx="2472271"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rPr>
              <a:t>11 Sep. 2025</a:t>
            </a:r>
            <a:endParaRPr kumimoji="1" lang="ja-JP" altLang="en-US" sz="900" b="0" i="0" u="none" strike="noStrike" kern="1200" cap="none" spc="0" normalizeH="0" baseline="0" noProof="0" dirty="0">
              <a:ln>
                <a:noFill/>
              </a:ln>
              <a:solidFill>
                <a:prstClr val="white"/>
              </a:solidFill>
              <a:effectLst>
                <a:glow rad="63500">
                  <a:prstClr val="white">
                    <a:lumMod val="95000"/>
                    <a:alpha val="10000"/>
                  </a:prstClr>
                </a:glow>
              </a:effectLst>
              <a:uLnTx/>
              <a:uFillTx/>
              <a:latin typeface="Century Gothic"/>
              <a:ea typeface="Yu Gothic Medium"/>
              <a:cs typeface="+mn-cs"/>
            </a:endParaRPr>
          </a:p>
        </p:txBody>
      </p:sp>
      <p:sp>
        <p:nvSpPr>
          <p:cNvPr id="8" name="フッター プレースホルダー 4">
            <a:extLst>
              <a:ext uri="{FF2B5EF4-FFF2-40B4-BE49-F238E27FC236}">
                <a16:creationId xmlns:a16="http://schemas.microsoft.com/office/drawing/2014/main" id="{627463BB-C8ED-4D02-AC01-DF7E4CD3C504}"/>
              </a:ext>
            </a:extLst>
          </p:cNvPr>
          <p:cNvSpPr>
            <a:spLocks noGrp="1"/>
          </p:cNvSpPr>
          <p:nvPr>
            <p:ph type="ftr" sz="quarter" idx="11"/>
          </p:nvPr>
        </p:nvSpPr>
        <p:spPr>
          <a:xfrm>
            <a:off x="3686185" y="6459785"/>
            <a:ext cx="4822804" cy="365125"/>
          </a:xfrm>
        </p:spPr>
        <p:txBody>
          <a:bodyPr/>
          <a:lstStyle/>
          <a:p>
            <a:r>
              <a:rPr kumimoji="1" lang="en-US" altLang="ja-JP" dirty="0"/>
              <a:t>Cosmology 2025 @ Elba Island</a:t>
            </a:r>
            <a:endParaRPr kumimoji="1" lang="ja-JP" altLang="en-US" dirty="0"/>
          </a:p>
        </p:txBody>
      </p:sp>
      <p:sp>
        <p:nvSpPr>
          <p:cNvPr id="9" name="スライド番号プレースホルダー 5">
            <a:extLst>
              <a:ext uri="{FF2B5EF4-FFF2-40B4-BE49-F238E27FC236}">
                <a16:creationId xmlns:a16="http://schemas.microsoft.com/office/drawing/2014/main" id="{05338146-2131-442F-B968-65547593FBF6}"/>
              </a:ext>
            </a:extLst>
          </p:cNvPr>
          <p:cNvSpPr>
            <a:spLocks noGrp="1"/>
          </p:cNvSpPr>
          <p:nvPr>
            <p:ph type="sldNum" sz="quarter" idx="12"/>
          </p:nvPr>
        </p:nvSpPr>
        <p:spPr>
          <a:xfrm>
            <a:off x="9900458" y="6459785"/>
            <a:ext cx="1312025"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1768A4-1D3E-4B83-AD58-B881850BA828}" type="slidenum">
              <a:rPr kumimoji="1" lang="ja-JP" altLang="en-US" sz="1050" b="0" i="0" u="none" strike="noStrike" kern="1200" cap="none" spc="0" normalizeH="0" baseline="0" noProof="0" smtClean="0">
                <a:ln>
                  <a:noFill/>
                </a:ln>
                <a:solidFill>
                  <a:srgbClr val="FFFFFF"/>
                </a:solidFill>
                <a:effectLst>
                  <a:glow rad="63500">
                    <a:prstClr val="white">
                      <a:lumMod val="95000"/>
                      <a:alpha val="10000"/>
                    </a:prstClr>
                  </a:glow>
                </a:effectLst>
                <a:uLnTx/>
                <a:uFillTx/>
                <a:latin typeface="Century Gothic"/>
                <a:ea typeface="Yu Gothic Medium"/>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1050" b="0" i="0" u="none" strike="noStrike" kern="1200" cap="none" spc="0" normalizeH="0" baseline="0" noProof="0" dirty="0">
              <a:ln>
                <a:noFill/>
              </a:ln>
              <a:solidFill>
                <a:srgbClr val="FFFFFF"/>
              </a:solidFill>
              <a:effectLst>
                <a:glow rad="63500">
                  <a:prstClr val="white">
                    <a:lumMod val="95000"/>
                    <a:alpha val="10000"/>
                  </a:prstClr>
                </a:glow>
              </a:effectLst>
              <a:uLnTx/>
              <a:uFillTx/>
              <a:latin typeface="Century Gothic"/>
              <a:ea typeface="Yu Gothic Medium"/>
              <a:cs typeface="+mn-cs"/>
            </a:endParaRPr>
          </a:p>
        </p:txBody>
      </p:sp>
    </p:spTree>
    <p:extLst>
      <p:ext uri="{BB962C8B-B14F-4D97-AF65-F5344CB8AC3E}">
        <p14:creationId xmlns:p14="http://schemas.microsoft.com/office/powerpoint/2010/main" val="20240404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93F44E-601E-401D-8C7F-DD994D647EE6}"/>
              </a:ext>
            </a:extLst>
          </p:cNvPr>
          <p:cNvSpPr>
            <a:spLocks noGrp="1"/>
          </p:cNvSpPr>
          <p:nvPr>
            <p:ph type="title"/>
          </p:nvPr>
        </p:nvSpPr>
        <p:spPr/>
        <p:txBody>
          <a:bodyPr>
            <a:normAutofit/>
          </a:bodyPr>
          <a:lstStyle/>
          <a:p>
            <a:r>
              <a:rPr lang="en-US" altLang="ja-JP" sz="2800" dirty="0"/>
              <a:t>Universal scaling of dark matter halos</a:t>
            </a:r>
            <a:r>
              <a:rPr lang="ja-JP" altLang="en-US" sz="2800" dirty="0"/>
              <a:t> </a:t>
            </a:r>
            <a:r>
              <a:rPr lang="en-US" altLang="ja-JP" sz="2800" dirty="0"/>
              <a:t>with a cusp to core transition</a:t>
            </a:r>
            <a:endParaRPr kumimoji="1" lang="ja-JP" altLang="en-US" sz="2800" dirty="0"/>
          </a:p>
        </p:txBody>
      </p:sp>
      <p:sp>
        <p:nvSpPr>
          <p:cNvPr id="3" name="コンテンツ プレースホルダー 2">
            <a:extLst>
              <a:ext uri="{FF2B5EF4-FFF2-40B4-BE49-F238E27FC236}">
                <a16:creationId xmlns:a16="http://schemas.microsoft.com/office/drawing/2014/main" id="{D2F904B5-084E-4E07-8D98-191753D0571F}"/>
              </a:ext>
            </a:extLst>
          </p:cNvPr>
          <p:cNvSpPr>
            <a:spLocks noGrp="1"/>
          </p:cNvSpPr>
          <p:nvPr>
            <p:ph idx="1"/>
          </p:nvPr>
        </p:nvSpPr>
        <p:spPr>
          <a:xfrm>
            <a:off x="1097280" y="2207172"/>
            <a:ext cx="10058400" cy="3607150"/>
          </a:xfrm>
        </p:spPr>
        <p:txBody>
          <a:bodyPr>
            <a:noAutofit/>
          </a:bodyPr>
          <a:lstStyle/>
          <a:p>
            <a:pPr>
              <a:buFont typeface="Wingdings" panose="05000000000000000000" pitchFamily="2" charset="2"/>
              <a:buChar char="l"/>
            </a:pPr>
            <a:r>
              <a:rPr lang="en-US" altLang="ja-JP" dirty="0"/>
              <a:t> Observations reveal a clear scaling between surface mass density and mass in dark matter halos, yet its origin remains unknown.</a:t>
            </a:r>
            <a:br>
              <a:rPr lang="en-US" altLang="ja-JP" dirty="0"/>
            </a:br>
            <a:endParaRPr lang="en-US" altLang="ja-JP" dirty="0"/>
          </a:p>
          <a:p>
            <a:pPr>
              <a:buFont typeface="Wingdings" panose="05000000000000000000" pitchFamily="2" charset="2"/>
              <a:buChar char="l"/>
            </a:pPr>
            <a:r>
              <a:rPr lang="en-US" altLang="ja-JP" dirty="0"/>
              <a:t> Using the concentration mass relation from cosmological </a:t>
            </a:r>
            <a:r>
              <a:rPr lang="en-US" altLang="ja-JP" i="1" dirty="0"/>
              <a:t>N</a:t>
            </a:r>
            <a:r>
              <a:rPr lang="en-US" altLang="ja-JP" dirty="0"/>
              <a:t>-body CDM simulations, we derive links among surface mass density, maximum circular velocity, and scale radius.</a:t>
            </a:r>
            <a:br>
              <a:rPr lang="en-US" altLang="ja-JP" dirty="0"/>
            </a:br>
            <a:endParaRPr lang="en-US" altLang="ja-JP" dirty="0"/>
          </a:p>
          <a:p>
            <a:pPr>
              <a:buFont typeface="Wingdings" panose="05000000000000000000" pitchFamily="2" charset="2"/>
              <a:buChar char="l"/>
            </a:pPr>
            <a:r>
              <a:rPr lang="en-US" altLang="ja-JP" dirty="0"/>
              <a:t> The theoretical scaling relation holds from dwarf galaxies to galaxy clusters.</a:t>
            </a:r>
            <a:br>
              <a:rPr lang="en-US" altLang="ja-JP" dirty="0"/>
            </a:br>
            <a:endParaRPr lang="en-US" altLang="ja-JP" dirty="0"/>
          </a:p>
          <a:p>
            <a:pPr>
              <a:buFont typeface="Wingdings" panose="05000000000000000000" pitchFamily="2" charset="2"/>
              <a:buChar char="l"/>
            </a:pPr>
            <a:r>
              <a:rPr lang="en-US" altLang="ja-JP" dirty="0"/>
              <a:t> We add a relation for the cusp to core transition and outline observational tests.</a:t>
            </a:r>
            <a:endParaRPr kumimoji="1" lang="ja-JP" altLang="en-US" dirty="0"/>
          </a:p>
        </p:txBody>
      </p:sp>
      <p:sp>
        <p:nvSpPr>
          <p:cNvPr id="4" name="日付プレースホルダー 3">
            <a:extLst>
              <a:ext uri="{FF2B5EF4-FFF2-40B4-BE49-F238E27FC236}">
                <a16:creationId xmlns:a16="http://schemas.microsoft.com/office/drawing/2014/main" id="{BCCD9E16-0761-4EFE-B515-E7F79FE216A5}"/>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1820118C-2C4F-4151-8E32-185AA0B1FD5C}"/>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61F55F83-1B53-43F9-8F24-CB8FE490A403}"/>
              </a:ext>
            </a:extLst>
          </p:cNvPr>
          <p:cNvSpPr>
            <a:spLocks noGrp="1"/>
          </p:cNvSpPr>
          <p:nvPr>
            <p:ph type="sldNum" sz="quarter" idx="12"/>
          </p:nvPr>
        </p:nvSpPr>
        <p:spPr/>
        <p:txBody>
          <a:bodyPr/>
          <a:lstStyle/>
          <a:p>
            <a:fld id="{3C1768A4-1D3E-4B83-AD58-B881850BA828}" type="slidenum">
              <a:rPr kumimoji="1" lang="ja-JP" altLang="en-US" smtClean="0"/>
              <a:pPr/>
              <a:t>4</a:t>
            </a:fld>
            <a:endParaRPr kumimoji="1" lang="ja-JP" altLang="en-US" dirty="0"/>
          </a:p>
        </p:txBody>
      </p:sp>
      <p:grpSp>
        <p:nvGrpSpPr>
          <p:cNvPr id="9" name="グループ化 8">
            <a:extLst>
              <a:ext uri="{FF2B5EF4-FFF2-40B4-BE49-F238E27FC236}">
                <a16:creationId xmlns:a16="http://schemas.microsoft.com/office/drawing/2014/main" id="{0FEB9B39-0B9F-43BD-87EC-E862E682E96E}"/>
              </a:ext>
            </a:extLst>
          </p:cNvPr>
          <p:cNvGrpSpPr/>
          <p:nvPr/>
        </p:nvGrpSpPr>
        <p:grpSpPr>
          <a:xfrm>
            <a:off x="10784028" y="178229"/>
            <a:ext cx="1197764" cy="1474819"/>
            <a:chOff x="10784028" y="178229"/>
            <a:chExt cx="1197764" cy="1474819"/>
          </a:xfrm>
        </p:grpSpPr>
        <p:pic>
          <p:nvPicPr>
            <p:cNvPr id="7" name="図 6">
              <a:extLst>
                <a:ext uri="{FF2B5EF4-FFF2-40B4-BE49-F238E27FC236}">
                  <a16:creationId xmlns:a16="http://schemas.microsoft.com/office/drawing/2014/main" id="{0060070E-C21A-41DD-A3B0-4F651D4D2EF5}"/>
                </a:ext>
              </a:extLst>
            </p:cNvPr>
            <p:cNvPicPr>
              <a:picLocks noChangeAspect="1"/>
            </p:cNvPicPr>
            <p:nvPr/>
          </p:nvPicPr>
          <p:blipFill rotWithShape="1">
            <a:blip r:embed="rId3"/>
            <a:srcRect l="46833" t="24062" r="34372" b="60076"/>
            <a:stretch/>
          </p:blipFill>
          <p:spPr>
            <a:xfrm>
              <a:off x="10860293" y="178229"/>
              <a:ext cx="1121499" cy="1261688"/>
            </a:xfrm>
            <a:prstGeom prst="rect">
              <a:avLst/>
            </a:prstGeom>
            <a:effectLst>
              <a:softEdge rad="63500"/>
            </a:effectLst>
          </p:spPr>
        </p:pic>
        <p:sp>
          <p:nvSpPr>
            <p:cNvPr id="8" name="テキスト ボックス 7">
              <a:extLst>
                <a:ext uri="{FF2B5EF4-FFF2-40B4-BE49-F238E27FC236}">
                  <a16:creationId xmlns:a16="http://schemas.microsoft.com/office/drawing/2014/main" id="{9A8AC16B-5F21-48E3-A580-CCC2E21919FF}"/>
                </a:ext>
              </a:extLst>
            </p:cNvPr>
            <p:cNvSpPr txBox="1"/>
            <p:nvPr/>
          </p:nvSpPr>
          <p:spPr>
            <a:xfrm>
              <a:off x="10784028" y="1376049"/>
              <a:ext cx="1197764" cy="276999"/>
            </a:xfrm>
            <a:prstGeom prst="rect">
              <a:avLst/>
            </a:prstGeom>
            <a:noFill/>
          </p:spPr>
          <p:txBody>
            <a:bodyPr wrap="none" rtlCol="0">
              <a:spAutoFit/>
            </a:bodyPr>
            <a:lstStyle/>
            <a:p>
              <a:r>
                <a:rPr kumimoji="1" lang="en-US" altLang="ja-JP" sz="1200" dirty="0"/>
                <a:t>Yuka Kaneda</a:t>
              </a:r>
              <a:endParaRPr kumimoji="1" lang="ja-JP" altLang="en-US" sz="1200" dirty="0"/>
            </a:p>
          </p:txBody>
        </p:sp>
      </p:grpSp>
      <p:sp>
        <p:nvSpPr>
          <p:cNvPr id="11" name="正方形/長方形 10">
            <a:extLst>
              <a:ext uri="{FF2B5EF4-FFF2-40B4-BE49-F238E27FC236}">
                <a16:creationId xmlns:a16="http://schemas.microsoft.com/office/drawing/2014/main" id="{1BE830C4-9DC7-43AF-BAC1-FA2E030864EE}"/>
              </a:ext>
            </a:extLst>
          </p:cNvPr>
          <p:cNvSpPr/>
          <p:nvPr/>
        </p:nvSpPr>
        <p:spPr>
          <a:xfrm>
            <a:off x="6584802" y="1745444"/>
            <a:ext cx="4798108" cy="369332"/>
          </a:xfrm>
          <a:prstGeom prst="rect">
            <a:avLst/>
          </a:prstGeom>
        </p:spPr>
        <p:txBody>
          <a:bodyPr wrap="none">
            <a:spAutoFit/>
          </a:bodyPr>
          <a:lstStyle/>
          <a:p>
            <a:r>
              <a:rPr lang="en-US" altLang="ja-JP" dirty="0"/>
              <a:t>Kaneda, MM, Otaki, PASJ. 76, 1206 (2024)</a:t>
            </a:r>
          </a:p>
        </p:txBody>
      </p:sp>
    </p:spTree>
    <p:extLst>
      <p:ext uri="{BB962C8B-B14F-4D97-AF65-F5344CB8AC3E}">
        <p14:creationId xmlns:p14="http://schemas.microsoft.com/office/powerpoint/2010/main" val="2751911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7C40AA-D7A2-49C9-A758-71D83CC3473F}"/>
              </a:ext>
            </a:extLst>
          </p:cNvPr>
          <p:cNvSpPr>
            <a:spLocks noGrp="1"/>
          </p:cNvSpPr>
          <p:nvPr>
            <p:ph type="title"/>
          </p:nvPr>
        </p:nvSpPr>
        <p:spPr/>
        <p:txBody>
          <a:bodyPr>
            <a:normAutofit/>
          </a:bodyPr>
          <a:lstStyle/>
          <a:p>
            <a:r>
              <a:rPr lang="en-US" altLang="ja-JP" sz="2800" dirty="0"/>
              <a:t>Observed surface density relations and theory</a:t>
            </a:r>
            <a:endParaRPr kumimoji="1" lang="ja-JP" altLang="en-US" sz="2800" dirty="0"/>
          </a:p>
        </p:txBody>
      </p:sp>
      <mc:AlternateContent xmlns:mc="http://schemas.openxmlformats.org/markup-compatibility/2006">
        <mc:Choice xmlns:a14="http://schemas.microsoft.com/office/drawing/2010/main" Requires="a14">
          <p:sp>
            <p:nvSpPr>
              <p:cNvPr id="3" name="コンテンツ プレースホルダー 2">
                <a:extLst>
                  <a:ext uri="{FF2B5EF4-FFF2-40B4-BE49-F238E27FC236}">
                    <a16:creationId xmlns:a16="http://schemas.microsoft.com/office/drawing/2014/main" id="{1B36198D-8E24-4C53-AA88-81113F1DEF82}"/>
                  </a:ext>
                </a:extLst>
              </p:cNvPr>
              <p:cNvSpPr>
                <a:spLocks noGrp="1"/>
              </p:cNvSpPr>
              <p:nvPr>
                <p:ph idx="1"/>
              </p:nvPr>
            </p:nvSpPr>
            <p:spPr>
              <a:xfrm>
                <a:off x="1188720" y="2002221"/>
                <a:ext cx="4734562" cy="4203087"/>
              </a:xfrm>
            </p:spPr>
            <p:txBody>
              <a:bodyPr>
                <a:normAutofit fontScale="92500" lnSpcReduction="10000"/>
              </a:bodyPr>
              <a:lstStyle/>
              <a:p>
                <a:pPr>
                  <a:defRPr sz="1800"/>
                </a:pPr>
                <a:r>
                  <a:rPr lang="en-US" altLang="ja-JP" dirty="0"/>
                  <a:t>Characteristic mean surface density </a:t>
                </a:r>
              </a:p>
              <a:p>
                <a:pPr>
                  <a:defRPr sz="1800"/>
                </a:pPr>
                <a:r>
                  <a:rPr lang="en-US" altLang="ja-JP" sz="2400" b="0" dirty="0"/>
                  <a:t>         </a:t>
                </a:r>
                <a14:m>
                  <m:oMath xmlns:m="http://schemas.openxmlformats.org/officeDocument/2006/math">
                    <m:r>
                      <m:rPr>
                        <m:sty m:val="p"/>
                      </m:rPr>
                      <a:rPr lang="en-US" altLang="ja-JP" sz="2400" b="0" i="0" smtClean="0">
                        <a:latin typeface="Cambria Math" panose="02040503050406030204" pitchFamily="18" charset="0"/>
                      </a:rPr>
                      <m:t>Σ</m:t>
                    </m:r>
                    <m:d>
                      <m:dPr>
                        <m:ctrlPr>
                          <a:rPr lang="en-US" altLang="ja-JP" sz="2400" b="0" i="1" smtClean="0">
                            <a:latin typeface="Cambria Math" panose="02040503050406030204" pitchFamily="18" charset="0"/>
                          </a:rPr>
                        </m:ctrlPr>
                      </m:dPr>
                      <m:e>
                        <m:sSub>
                          <m:sSubPr>
                            <m:ctrlPr>
                              <a:rPr lang="en-US" altLang="ja-JP" sz="2400" b="0" i="1" smtClean="0">
                                <a:latin typeface="Cambria Math" panose="02040503050406030204" pitchFamily="18" charset="0"/>
                              </a:rPr>
                            </m:ctrlPr>
                          </m:sSubPr>
                          <m:e>
                            <m:r>
                              <a:rPr lang="en-US" altLang="ja-JP" sz="2400" b="0" i="1" smtClean="0">
                                <a:latin typeface="Cambria Math" panose="02040503050406030204" pitchFamily="18" charset="0"/>
                              </a:rPr>
                              <m:t>&lt;</m:t>
                            </m:r>
                            <m:r>
                              <a:rPr lang="en-US" altLang="ja-JP" sz="2400" b="0" i="1" smtClean="0">
                                <a:latin typeface="Cambria Math" panose="02040503050406030204" pitchFamily="18" charset="0"/>
                              </a:rPr>
                              <m:t>𝑟</m:t>
                            </m:r>
                          </m:e>
                          <m:sub>
                            <m:r>
                              <a:rPr lang="en-US" altLang="ja-JP" sz="2400" b="0" i="1" smtClean="0">
                                <a:latin typeface="Cambria Math" panose="02040503050406030204" pitchFamily="18" charset="0"/>
                              </a:rPr>
                              <m:t>𝑚𝑎𝑥</m:t>
                            </m:r>
                          </m:sub>
                        </m:sSub>
                      </m:e>
                    </m:d>
                    <m:r>
                      <a:rPr lang="en-US" altLang="ja-JP" sz="2400" b="0" i="1" smtClean="0">
                        <a:latin typeface="Cambria Math" panose="02040503050406030204" pitchFamily="18" charset="0"/>
                      </a:rPr>
                      <m:t>≔</m:t>
                    </m:r>
                    <m:f>
                      <m:fPr>
                        <m:ctrlPr>
                          <a:rPr lang="en-US" altLang="ja-JP" sz="2400" b="0" i="1" smtClean="0">
                            <a:latin typeface="Cambria Math" panose="02040503050406030204" pitchFamily="18" charset="0"/>
                          </a:rPr>
                        </m:ctrlPr>
                      </m:fPr>
                      <m:num>
                        <m:r>
                          <a:rPr lang="en-US" altLang="ja-JP" sz="2400" b="0" i="1" smtClean="0">
                            <a:latin typeface="Cambria Math" panose="02040503050406030204" pitchFamily="18" charset="0"/>
                          </a:rPr>
                          <m:t>𝑀</m:t>
                        </m:r>
                        <m:r>
                          <a:rPr lang="en-US" altLang="ja-JP" sz="2400" b="0" i="1" smtClean="0">
                            <a:latin typeface="Cambria Math" panose="02040503050406030204" pitchFamily="18" charset="0"/>
                          </a:rPr>
                          <m:t>(</m:t>
                        </m:r>
                        <m:sSub>
                          <m:sSubPr>
                            <m:ctrlPr>
                              <a:rPr lang="en-US" altLang="ja-JP" sz="2400" b="0" i="1" smtClean="0">
                                <a:latin typeface="Cambria Math" panose="02040503050406030204" pitchFamily="18" charset="0"/>
                              </a:rPr>
                            </m:ctrlPr>
                          </m:sSubPr>
                          <m:e>
                            <m:r>
                              <a:rPr lang="en-US" altLang="ja-JP" sz="2400" b="0" i="1" smtClean="0">
                                <a:latin typeface="Cambria Math" panose="02040503050406030204" pitchFamily="18" charset="0"/>
                              </a:rPr>
                              <m:t>&lt; </m:t>
                            </m:r>
                            <m:r>
                              <a:rPr lang="en-US" altLang="ja-JP" sz="2400" b="0" i="1" smtClean="0">
                                <a:latin typeface="Cambria Math" panose="02040503050406030204" pitchFamily="18" charset="0"/>
                              </a:rPr>
                              <m:t>𝑟</m:t>
                            </m:r>
                          </m:e>
                          <m:sub>
                            <m:r>
                              <a:rPr lang="en-US" altLang="ja-JP" sz="2400" b="0" i="1" smtClean="0">
                                <a:latin typeface="Cambria Math" panose="02040503050406030204" pitchFamily="18" charset="0"/>
                              </a:rPr>
                              <m:t>𝑚𝑎𝑥</m:t>
                            </m:r>
                          </m:sub>
                        </m:sSub>
                        <m:r>
                          <a:rPr lang="en-US" altLang="ja-JP" sz="2400" b="0" i="1" smtClean="0">
                            <a:latin typeface="Cambria Math" panose="02040503050406030204" pitchFamily="18" charset="0"/>
                          </a:rPr>
                          <m:t>)</m:t>
                        </m:r>
                      </m:num>
                      <m:den>
                        <m:r>
                          <a:rPr lang="en-US" altLang="ja-JP" sz="2400" b="0" i="1" smtClean="0">
                            <a:latin typeface="Cambria Math" panose="02040503050406030204" pitchFamily="18" charset="0"/>
                          </a:rPr>
                          <m:t>𝜋</m:t>
                        </m:r>
                        <m:r>
                          <a:rPr lang="en-US" altLang="ja-JP" sz="2400" b="0" i="1" smtClean="0">
                            <a:latin typeface="Cambria Math" panose="02040503050406030204" pitchFamily="18" charset="0"/>
                          </a:rPr>
                          <m:t> </m:t>
                        </m:r>
                        <m:sSubSup>
                          <m:sSubSupPr>
                            <m:ctrlPr>
                              <a:rPr lang="en-US" altLang="ja-JP" sz="2400" b="0" i="1" smtClean="0">
                                <a:latin typeface="Cambria Math" panose="02040503050406030204" pitchFamily="18" charset="0"/>
                              </a:rPr>
                            </m:ctrlPr>
                          </m:sSubSupPr>
                          <m:e>
                            <m:r>
                              <a:rPr lang="en-US" altLang="ja-JP" sz="2400" b="0" i="1" smtClean="0">
                                <a:latin typeface="Cambria Math" panose="02040503050406030204" pitchFamily="18" charset="0"/>
                              </a:rPr>
                              <m:t>𝑟</m:t>
                            </m:r>
                          </m:e>
                          <m:sub>
                            <m:r>
                              <a:rPr lang="en-US" altLang="ja-JP" sz="2400" b="0" i="1" smtClean="0">
                                <a:latin typeface="Cambria Math" panose="02040503050406030204" pitchFamily="18" charset="0"/>
                              </a:rPr>
                              <m:t>𝑚𝑎𝑥</m:t>
                            </m:r>
                          </m:sub>
                          <m:sup>
                            <m:r>
                              <a:rPr lang="en-US" altLang="ja-JP" sz="2400" b="0" i="1" smtClean="0">
                                <a:latin typeface="Cambria Math" panose="02040503050406030204" pitchFamily="18" charset="0"/>
                              </a:rPr>
                              <m:t>2</m:t>
                            </m:r>
                          </m:sup>
                        </m:sSubSup>
                      </m:den>
                    </m:f>
                  </m:oMath>
                </a14:m>
                <a:endParaRPr lang="en-US" altLang="ja-JP" sz="2400" dirty="0"/>
              </a:p>
              <a:p>
                <a:pPr>
                  <a:defRPr sz="1800"/>
                </a:pPr>
                <a:r>
                  <a:rPr lang="en-US" altLang="ja-JP" dirty="0"/>
                  <a:t>relations mapped to </a:t>
                </a:r>
                <a14:m>
                  <m:oMath xmlns:m="http://schemas.openxmlformats.org/officeDocument/2006/math">
                    <m:sSub>
                      <m:sSubPr>
                        <m:ctrlPr>
                          <a:rPr lang="en-US" altLang="ja-JP" i="1">
                            <a:latin typeface="Cambria Math" panose="02040503050406030204" pitchFamily="18" charset="0"/>
                          </a:rPr>
                        </m:ctrlPr>
                      </m:sSubPr>
                      <m:e>
                        <m:r>
                          <a:rPr lang="en-US" altLang="ja-JP" b="0" i="1" smtClean="0">
                            <a:latin typeface="Cambria Math" panose="02040503050406030204" pitchFamily="18" charset="0"/>
                          </a:rPr>
                          <m:t>𝑉</m:t>
                        </m:r>
                      </m:e>
                      <m:sub>
                        <m:r>
                          <a:rPr lang="en-US" altLang="ja-JP" i="1">
                            <a:latin typeface="Cambria Math" panose="02040503050406030204" pitchFamily="18" charset="0"/>
                          </a:rPr>
                          <m:t>𝑚𝑎𝑥</m:t>
                        </m:r>
                      </m:sub>
                    </m:sSub>
                  </m:oMath>
                </a14:m>
                <a:r>
                  <a:rPr lang="en-US" altLang="ja-JP" dirty="0"/>
                  <a:t> versus mean surface density within </a:t>
                </a:r>
                <a14:m>
                  <m:oMath xmlns:m="http://schemas.openxmlformats.org/officeDocument/2006/math">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𝑟</m:t>
                        </m:r>
                      </m:e>
                      <m:sub>
                        <m:r>
                          <a:rPr lang="en-US" altLang="ja-JP" b="0" i="1" smtClean="0">
                            <a:latin typeface="Cambria Math" panose="02040503050406030204" pitchFamily="18" charset="0"/>
                          </a:rPr>
                          <m:t>𝑚𝑎𝑥</m:t>
                        </m:r>
                      </m:sub>
                    </m:sSub>
                  </m:oMath>
                </a14:m>
                <a:r>
                  <a:rPr lang="en-US" altLang="ja-JP" dirty="0"/>
                  <a:t>.</a:t>
                </a:r>
                <a:br>
                  <a:rPr lang="en-US" altLang="ja-JP" dirty="0"/>
                </a:br>
                <a:endParaRPr lang="en-US" altLang="ja-JP" dirty="0"/>
              </a:p>
              <a:p>
                <a:pPr>
                  <a:defRPr sz="1800"/>
                </a:pPr>
                <a:r>
                  <a:rPr lang="en-US" altLang="ja-JP" dirty="0"/>
                  <a:t>Broken pieces align one slow rising curve set by the c-M relation of dark matter halos predicted by LCDM simulations(Ishiyama+ 2021).</a:t>
                </a:r>
              </a:p>
              <a:p>
                <a:pPr>
                  <a:defRPr sz="1800"/>
                </a:pPr>
                <a:endParaRPr lang="en-US" altLang="ja-JP" dirty="0"/>
              </a:p>
              <a:p>
                <a:pPr>
                  <a:defRPr sz="1800"/>
                </a:pPr>
                <a:r>
                  <a:rPr lang="en-US" altLang="ja-JP" dirty="0"/>
                  <a:t>Observed scaling relations in limited mass windows are projections of the c-M relation predicted by the LCDM model.</a:t>
                </a:r>
              </a:p>
            </p:txBody>
          </p:sp>
        </mc:Choice>
        <mc:Fallback>
          <p:sp>
            <p:nvSpPr>
              <p:cNvPr id="3" name="コンテンツ プレースホルダー 2">
                <a:extLst>
                  <a:ext uri="{FF2B5EF4-FFF2-40B4-BE49-F238E27FC236}">
                    <a16:creationId xmlns:a16="http://schemas.microsoft.com/office/drawing/2014/main" id="{1B36198D-8E24-4C53-AA88-81113F1DEF82}"/>
                  </a:ext>
                </a:extLst>
              </p:cNvPr>
              <p:cNvSpPr>
                <a:spLocks noGrp="1" noRot="1" noChangeAspect="1" noMove="1" noResize="1" noEditPoints="1" noAdjustHandles="1" noChangeArrowheads="1" noChangeShapeType="1" noTextEdit="1"/>
              </p:cNvSpPr>
              <p:nvPr>
                <p:ph idx="1"/>
              </p:nvPr>
            </p:nvSpPr>
            <p:spPr>
              <a:xfrm>
                <a:off x="1188720" y="2002221"/>
                <a:ext cx="4734562" cy="4203087"/>
              </a:xfrm>
              <a:blipFill>
                <a:blip r:embed="rId3"/>
                <a:stretch>
                  <a:fillRect l="-1416" t="-2174" r="-3732"/>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62066B46-F11B-4877-99FA-1CED51B4A039}"/>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699BA3A4-DA98-469A-BB3B-54C570CAE91B}"/>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A46D11D4-7EAA-4ADC-8D15-477867694041}"/>
              </a:ext>
            </a:extLst>
          </p:cNvPr>
          <p:cNvSpPr>
            <a:spLocks noGrp="1"/>
          </p:cNvSpPr>
          <p:nvPr>
            <p:ph type="sldNum" sz="quarter" idx="12"/>
          </p:nvPr>
        </p:nvSpPr>
        <p:spPr/>
        <p:txBody>
          <a:bodyPr/>
          <a:lstStyle/>
          <a:p>
            <a:fld id="{3C1768A4-1D3E-4B83-AD58-B881850BA828}" type="slidenum">
              <a:rPr kumimoji="1" lang="ja-JP" altLang="en-US" smtClean="0"/>
              <a:pPr/>
              <a:t>5</a:t>
            </a:fld>
            <a:endParaRPr kumimoji="1" lang="ja-JP" altLang="en-US" dirty="0"/>
          </a:p>
        </p:txBody>
      </p:sp>
      <p:pic>
        <p:nvPicPr>
          <p:cNvPr id="7" name="図 6">
            <a:extLst>
              <a:ext uri="{FF2B5EF4-FFF2-40B4-BE49-F238E27FC236}">
                <a16:creationId xmlns:a16="http://schemas.microsoft.com/office/drawing/2014/main" id="{AA134CE9-EA1B-4025-A6E1-F86862F84489}"/>
              </a:ext>
            </a:extLst>
          </p:cNvPr>
          <p:cNvPicPr>
            <a:picLocks noChangeAspect="1"/>
          </p:cNvPicPr>
          <p:nvPr/>
        </p:nvPicPr>
        <p:blipFill rotWithShape="1">
          <a:blip r:embed="rId4"/>
          <a:srcRect l="12847" t="6359" r="43621" b="64103"/>
          <a:stretch/>
        </p:blipFill>
        <p:spPr>
          <a:xfrm>
            <a:off x="6268719" y="1983523"/>
            <a:ext cx="4850230" cy="4324665"/>
          </a:xfrm>
          <a:prstGeom prst="rect">
            <a:avLst/>
          </a:prstGeom>
        </p:spPr>
      </p:pic>
      <p:sp>
        <p:nvSpPr>
          <p:cNvPr id="8" name="正方形/長方形 7">
            <a:extLst>
              <a:ext uri="{FF2B5EF4-FFF2-40B4-BE49-F238E27FC236}">
                <a16:creationId xmlns:a16="http://schemas.microsoft.com/office/drawing/2014/main" id="{6F6598B3-8D32-4885-B462-EA554D6D51B8}"/>
              </a:ext>
            </a:extLst>
          </p:cNvPr>
          <p:cNvSpPr/>
          <p:nvPr/>
        </p:nvSpPr>
        <p:spPr>
          <a:xfrm>
            <a:off x="6950269" y="1722657"/>
            <a:ext cx="4317207" cy="338554"/>
          </a:xfrm>
          <a:prstGeom prst="rect">
            <a:avLst/>
          </a:prstGeom>
        </p:spPr>
        <p:txBody>
          <a:bodyPr wrap="none">
            <a:spAutoFit/>
          </a:bodyPr>
          <a:lstStyle/>
          <a:p>
            <a:pPr algn="r"/>
            <a:r>
              <a:rPr lang="en-US" altLang="ja-JP" sz="1600" dirty="0"/>
              <a:t>Kaneda, MM, Otaki, PASJ. 76, 1206 (2024)</a:t>
            </a:r>
          </a:p>
        </p:txBody>
      </p:sp>
      <p:sp>
        <p:nvSpPr>
          <p:cNvPr id="9" name="テキスト ボックス 8">
            <a:extLst>
              <a:ext uri="{FF2B5EF4-FFF2-40B4-BE49-F238E27FC236}">
                <a16:creationId xmlns:a16="http://schemas.microsoft.com/office/drawing/2014/main" id="{B4C41BFF-8822-441C-A147-81555ADB7EA1}"/>
              </a:ext>
            </a:extLst>
          </p:cNvPr>
          <p:cNvSpPr txBox="1"/>
          <p:nvPr/>
        </p:nvSpPr>
        <p:spPr>
          <a:xfrm rot="20741143">
            <a:off x="7188314" y="4622450"/>
            <a:ext cx="3841116" cy="461665"/>
          </a:xfrm>
          <a:prstGeom prst="rect">
            <a:avLst/>
          </a:prstGeom>
          <a:noFill/>
        </p:spPr>
        <p:txBody>
          <a:bodyPr wrap="none" rtlCol="0">
            <a:spAutoFit/>
          </a:bodyPr>
          <a:lstStyle/>
          <a:p>
            <a:r>
              <a:rPr kumimoji="1" lang="en-US" altLang="ja-JP" sz="2400" b="1" dirty="0">
                <a:solidFill>
                  <a:schemeClr val="bg1">
                    <a:lumMod val="65000"/>
                  </a:schemeClr>
                </a:solidFill>
              </a:rPr>
              <a:t>Concentration-mass Rel.</a:t>
            </a:r>
            <a:endParaRPr kumimoji="1" lang="ja-JP" altLang="en-US" sz="2400" b="1" dirty="0">
              <a:solidFill>
                <a:schemeClr val="bg1">
                  <a:lumMod val="65000"/>
                </a:schemeClr>
              </a:solidFill>
            </a:endParaRPr>
          </a:p>
        </p:txBody>
      </p:sp>
    </p:spTree>
    <p:extLst>
      <p:ext uri="{BB962C8B-B14F-4D97-AF65-F5344CB8AC3E}">
        <p14:creationId xmlns:p14="http://schemas.microsoft.com/office/powerpoint/2010/main" val="910375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052BD3-42C1-4FD7-A4A3-7FD6E93ADD6B}"/>
              </a:ext>
            </a:extLst>
          </p:cNvPr>
          <p:cNvSpPr>
            <a:spLocks noGrp="1"/>
          </p:cNvSpPr>
          <p:nvPr>
            <p:ph type="title"/>
          </p:nvPr>
        </p:nvSpPr>
        <p:spPr/>
        <p:txBody>
          <a:bodyPr>
            <a:normAutofit/>
          </a:bodyPr>
          <a:lstStyle/>
          <a:p>
            <a:r>
              <a:rPr lang="en-US" altLang="ja-JP" sz="2800" dirty="0"/>
              <a:t>Theory versus data across four planes</a:t>
            </a:r>
            <a:endParaRPr kumimoji="1" lang="ja-JP" altLang="en-US" sz="2800" dirty="0"/>
          </a:p>
        </p:txBody>
      </p:sp>
      <p:sp>
        <p:nvSpPr>
          <p:cNvPr id="3" name="コンテンツ プレースホルダー 2">
            <a:extLst>
              <a:ext uri="{FF2B5EF4-FFF2-40B4-BE49-F238E27FC236}">
                <a16:creationId xmlns:a16="http://schemas.microsoft.com/office/drawing/2014/main" id="{0670A272-7B19-4EFA-A3E7-C67DC6C7DF1F}"/>
              </a:ext>
            </a:extLst>
          </p:cNvPr>
          <p:cNvSpPr>
            <a:spLocks noGrp="1"/>
          </p:cNvSpPr>
          <p:nvPr>
            <p:ph idx="1"/>
          </p:nvPr>
        </p:nvSpPr>
        <p:spPr>
          <a:xfrm>
            <a:off x="1097280" y="2537900"/>
            <a:ext cx="3112979" cy="2648463"/>
          </a:xfrm>
        </p:spPr>
        <p:txBody>
          <a:bodyPr>
            <a:normAutofit lnSpcReduction="10000"/>
          </a:bodyPr>
          <a:lstStyle/>
          <a:p>
            <a:pPr>
              <a:buFont typeface="Wingdings" panose="05000000000000000000" pitchFamily="2" charset="2"/>
              <a:buChar char="l"/>
              <a:defRPr sz="1800"/>
            </a:pPr>
            <a:r>
              <a:rPr lang="en-US" altLang="ja-JP" dirty="0"/>
              <a:t> Dwarfs, spirals, groups, clusters.</a:t>
            </a:r>
          </a:p>
          <a:p>
            <a:pPr>
              <a:buFont typeface="Wingdings" panose="05000000000000000000" pitchFamily="2" charset="2"/>
              <a:buChar char="l"/>
              <a:defRPr sz="1800"/>
            </a:pPr>
            <a:endParaRPr lang="en-US" altLang="ja-JP" dirty="0"/>
          </a:p>
          <a:p>
            <a:pPr>
              <a:buFont typeface="Wingdings" panose="05000000000000000000" pitchFamily="2" charset="2"/>
              <a:buChar char="l"/>
              <a:defRPr sz="1800"/>
            </a:pPr>
            <a:r>
              <a:rPr lang="en-US" altLang="ja-JP" dirty="0"/>
              <a:t> Although there is some scatter, the theory shows no contradiction with observations across seven orders of magnitude in mass.</a:t>
            </a:r>
          </a:p>
        </p:txBody>
      </p:sp>
      <p:sp>
        <p:nvSpPr>
          <p:cNvPr id="4" name="日付プレースホルダー 3">
            <a:extLst>
              <a:ext uri="{FF2B5EF4-FFF2-40B4-BE49-F238E27FC236}">
                <a16:creationId xmlns:a16="http://schemas.microsoft.com/office/drawing/2014/main" id="{D833A9FB-D2AB-4333-8531-C2CF29DEBAD4}"/>
              </a:ext>
            </a:extLst>
          </p:cNvPr>
          <p:cNvSpPr>
            <a:spLocks noGrp="1"/>
          </p:cNvSpPr>
          <p:nvPr>
            <p:ph type="dt" sz="half" idx="10"/>
          </p:nvPr>
        </p:nvSpPr>
        <p:spPr>
          <a:xfrm>
            <a:off x="1097280" y="6459785"/>
            <a:ext cx="2472271" cy="365125"/>
          </a:xfrm>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5561468A-7E8E-4D0E-B8DD-8F9B180138B1}"/>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800CC667-EBB9-404E-B82D-CFE5E0F01F1A}"/>
              </a:ext>
            </a:extLst>
          </p:cNvPr>
          <p:cNvSpPr>
            <a:spLocks noGrp="1"/>
          </p:cNvSpPr>
          <p:nvPr>
            <p:ph type="sldNum" sz="quarter" idx="12"/>
          </p:nvPr>
        </p:nvSpPr>
        <p:spPr/>
        <p:txBody>
          <a:bodyPr/>
          <a:lstStyle/>
          <a:p>
            <a:fld id="{3C1768A4-1D3E-4B83-AD58-B881850BA828}" type="slidenum">
              <a:rPr kumimoji="1" lang="ja-JP" altLang="en-US" smtClean="0"/>
              <a:pPr/>
              <a:t>6</a:t>
            </a:fld>
            <a:endParaRPr kumimoji="1" lang="ja-JP" altLang="en-US" dirty="0"/>
          </a:p>
        </p:txBody>
      </p:sp>
      <p:pic>
        <p:nvPicPr>
          <p:cNvPr id="8" name="図 7">
            <a:extLst>
              <a:ext uri="{FF2B5EF4-FFF2-40B4-BE49-F238E27FC236}">
                <a16:creationId xmlns:a16="http://schemas.microsoft.com/office/drawing/2014/main" id="{0A7FB5CA-F950-4654-B145-8E3F57E476CA}"/>
              </a:ext>
            </a:extLst>
          </p:cNvPr>
          <p:cNvPicPr>
            <a:picLocks noChangeAspect="1"/>
          </p:cNvPicPr>
          <p:nvPr/>
        </p:nvPicPr>
        <p:blipFill>
          <a:blip r:embed="rId3"/>
          <a:stretch>
            <a:fillRect/>
          </a:stretch>
        </p:blipFill>
        <p:spPr>
          <a:xfrm>
            <a:off x="4380688" y="579169"/>
            <a:ext cx="7541937" cy="5699662"/>
          </a:xfrm>
          <a:prstGeom prst="rect">
            <a:avLst/>
          </a:prstGeom>
        </p:spPr>
      </p:pic>
      <p:sp>
        <p:nvSpPr>
          <p:cNvPr id="7" name="テキスト ボックス 6">
            <a:extLst>
              <a:ext uri="{FF2B5EF4-FFF2-40B4-BE49-F238E27FC236}">
                <a16:creationId xmlns:a16="http://schemas.microsoft.com/office/drawing/2014/main" id="{B52CD14B-0D2E-4D6C-82AD-50437D874F88}"/>
              </a:ext>
            </a:extLst>
          </p:cNvPr>
          <p:cNvSpPr txBox="1"/>
          <p:nvPr/>
        </p:nvSpPr>
        <p:spPr>
          <a:xfrm>
            <a:off x="5511202" y="5208926"/>
            <a:ext cx="923651" cy="369332"/>
          </a:xfrm>
          <a:prstGeom prst="rect">
            <a:avLst/>
          </a:prstGeom>
          <a:noFill/>
        </p:spPr>
        <p:txBody>
          <a:bodyPr wrap="none" rtlCol="0">
            <a:spAutoFit/>
          </a:bodyPr>
          <a:lstStyle/>
          <a:p>
            <a:r>
              <a:rPr kumimoji="1" lang="en-US" altLang="ja-JP" b="1" dirty="0">
                <a:solidFill>
                  <a:srgbClr val="E59D1B"/>
                </a:solidFill>
              </a:rPr>
              <a:t>dwarfs</a:t>
            </a:r>
            <a:endParaRPr kumimoji="1" lang="ja-JP" altLang="en-US" b="1" dirty="0">
              <a:solidFill>
                <a:srgbClr val="E59D1B"/>
              </a:solidFill>
            </a:endParaRPr>
          </a:p>
        </p:txBody>
      </p:sp>
      <p:sp>
        <p:nvSpPr>
          <p:cNvPr id="9" name="テキスト ボックス 8">
            <a:extLst>
              <a:ext uri="{FF2B5EF4-FFF2-40B4-BE49-F238E27FC236}">
                <a16:creationId xmlns:a16="http://schemas.microsoft.com/office/drawing/2014/main" id="{23D32296-8F64-4CAA-90F0-8B7052B81E59}"/>
              </a:ext>
            </a:extLst>
          </p:cNvPr>
          <p:cNvSpPr txBox="1"/>
          <p:nvPr/>
        </p:nvSpPr>
        <p:spPr>
          <a:xfrm>
            <a:off x="5973027" y="3972039"/>
            <a:ext cx="896399" cy="369332"/>
          </a:xfrm>
          <a:prstGeom prst="rect">
            <a:avLst/>
          </a:prstGeom>
          <a:noFill/>
        </p:spPr>
        <p:txBody>
          <a:bodyPr wrap="none" rtlCol="0">
            <a:spAutoFit/>
          </a:bodyPr>
          <a:lstStyle/>
          <a:p>
            <a:r>
              <a:rPr kumimoji="1" lang="en-US" altLang="ja-JP" b="1" dirty="0">
                <a:solidFill>
                  <a:schemeClr val="accent5"/>
                </a:solidFill>
              </a:rPr>
              <a:t>Spirals</a:t>
            </a:r>
            <a:endParaRPr kumimoji="1" lang="ja-JP" altLang="en-US" b="1" dirty="0">
              <a:solidFill>
                <a:schemeClr val="accent5"/>
              </a:solidFill>
            </a:endParaRPr>
          </a:p>
        </p:txBody>
      </p:sp>
      <p:sp>
        <p:nvSpPr>
          <p:cNvPr id="10" name="テキスト ボックス 9">
            <a:extLst>
              <a:ext uri="{FF2B5EF4-FFF2-40B4-BE49-F238E27FC236}">
                <a16:creationId xmlns:a16="http://schemas.microsoft.com/office/drawing/2014/main" id="{EB8CF7B2-D209-4A9B-94F1-0FAC2B313D3F}"/>
              </a:ext>
            </a:extLst>
          </p:cNvPr>
          <p:cNvSpPr txBox="1"/>
          <p:nvPr/>
        </p:nvSpPr>
        <p:spPr>
          <a:xfrm>
            <a:off x="7000940" y="4624930"/>
            <a:ext cx="947695" cy="369332"/>
          </a:xfrm>
          <a:prstGeom prst="rect">
            <a:avLst/>
          </a:prstGeom>
          <a:noFill/>
        </p:spPr>
        <p:txBody>
          <a:bodyPr wrap="none" rtlCol="0">
            <a:spAutoFit/>
          </a:bodyPr>
          <a:lstStyle/>
          <a:p>
            <a:r>
              <a:rPr kumimoji="1" lang="en-US" altLang="ja-JP" b="1" dirty="0">
                <a:solidFill>
                  <a:schemeClr val="accent2"/>
                </a:solidFill>
              </a:rPr>
              <a:t>groups</a:t>
            </a:r>
            <a:endParaRPr kumimoji="1" lang="ja-JP" altLang="en-US" b="1" dirty="0">
              <a:solidFill>
                <a:schemeClr val="accent2"/>
              </a:solidFill>
            </a:endParaRPr>
          </a:p>
        </p:txBody>
      </p:sp>
      <p:sp>
        <p:nvSpPr>
          <p:cNvPr id="11" name="テキスト ボックス 10">
            <a:extLst>
              <a:ext uri="{FF2B5EF4-FFF2-40B4-BE49-F238E27FC236}">
                <a16:creationId xmlns:a16="http://schemas.microsoft.com/office/drawing/2014/main" id="{A38F9598-D615-45FB-8155-4169FF4B4C62}"/>
              </a:ext>
            </a:extLst>
          </p:cNvPr>
          <p:cNvSpPr txBox="1"/>
          <p:nvPr/>
        </p:nvSpPr>
        <p:spPr>
          <a:xfrm>
            <a:off x="7134465" y="3492800"/>
            <a:ext cx="1018227" cy="369332"/>
          </a:xfrm>
          <a:prstGeom prst="rect">
            <a:avLst/>
          </a:prstGeom>
          <a:noFill/>
        </p:spPr>
        <p:txBody>
          <a:bodyPr wrap="none" rtlCol="0">
            <a:spAutoFit/>
          </a:bodyPr>
          <a:lstStyle/>
          <a:p>
            <a:r>
              <a:rPr kumimoji="1" lang="en-US" altLang="ja-JP" b="1" dirty="0">
                <a:solidFill>
                  <a:srgbClr val="CC0099"/>
                </a:solidFill>
              </a:rPr>
              <a:t>clusters</a:t>
            </a:r>
            <a:endParaRPr kumimoji="1" lang="ja-JP" altLang="en-US" b="1" dirty="0">
              <a:solidFill>
                <a:srgbClr val="CC0099"/>
              </a:solidFill>
            </a:endParaRPr>
          </a:p>
        </p:txBody>
      </p:sp>
    </p:spTree>
    <p:extLst>
      <p:ext uri="{BB962C8B-B14F-4D97-AF65-F5344CB8AC3E}">
        <p14:creationId xmlns:p14="http://schemas.microsoft.com/office/powerpoint/2010/main" val="3624821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1CFDE0-F939-460E-BAA5-11EA321E2074}"/>
              </a:ext>
            </a:extLst>
          </p:cNvPr>
          <p:cNvSpPr>
            <a:spLocks noGrp="1"/>
          </p:cNvSpPr>
          <p:nvPr>
            <p:ph type="title"/>
          </p:nvPr>
        </p:nvSpPr>
        <p:spPr/>
        <p:txBody>
          <a:bodyPr>
            <a:normAutofit/>
          </a:bodyPr>
          <a:lstStyle/>
          <a:p>
            <a:r>
              <a:rPr lang="en-US" altLang="ja-JP" sz="2800" dirty="0"/>
              <a:t>After CC transition</a:t>
            </a:r>
            <a:endParaRPr kumimoji="1" lang="ja-JP" altLang="en-US" sz="2800" dirty="0"/>
          </a:p>
        </p:txBody>
      </p:sp>
      <mc:AlternateContent xmlns:mc="http://schemas.openxmlformats.org/markup-compatibility/2006" xmlns:a14="http://schemas.microsoft.com/office/drawing/2010/main">
        <mc:Choice Requires="a14">
          <p:sp>
            <p:nvSpPr>
              <p:cNvPr id="3" name="コンテンツ プレースホルダー 2">
                <a:extLst>
                  <a:ext uri="{FF2B5EF4-FFF2-40B4-BE49-F238E27FC236}">
                    <a16:creationId xmlns:a16="http://schemas.microsoft.com/office/drawing/2014/main" id="{0216AE51-A1F4-4F6E-AE2C-219C3C3404DA}"/>
                  </a:ext>
                </a:extLst>
              </p:cNvPr>
              <p:cNvSpPr>
                <a:spLocks noGrp="1"/>
              </p:cNvSpPr>
              <p:nvPr>
                <p:ph idx="1"/>
              </p:nvPr>
            </p:nvSpPr>
            <p:spPr>
              <a:xfrm>
                <a:off x="1045517" y="2123440"/>
                <a:ext cx="3323283" cy="3677920"/>
              </a:xfrm>
            </p:spPr>
            <p:txBody>
              <a:bodyPr>
                <a:normAutofit/>
              </a:bodyPr>
              <a:lstStyle/>
              <a:p>
                <a:pPr>
                  <a:defRPr sz="1800"/>
                </a:pPr>
                <a:r>
                  <a:rPr lang="en-US" altLang="ja-JP" sz="1600" dirty="0"/>
                  <a:t>We convert NFW to Burkert while conserving virial mass and outer match at </a:t>
                </a:r>
                <a14:m>
                  <m:oMath xmlns:m="http://schemas.openxmlformats.org/officeDocument/2006/math">
                    <m:sSub>
                      <m:sSubPr>
                        <m:ctrlPr>
                          <a:rPr lang="en-US" altLang="ja-JP" sz="1600" b="0" i="1" dirty="0" smtClean="0">
                            <a:latin typeface="Cambria Math" panose="02040503050406030204" pitchFamily="18" charset="0"/>
                          </a:rPr>
                        </m:ctrlPr>
                      </m:sSubPr>
                      <m:e>
                        <m:r>
                          <a:rPr lang="en-US" altLang="ja-JP" sz="1600" i="1" dirty="0" smtClean="0">
                            <a:latin typeface="Cambria Math" panose="02040503050406030204" pitchFamily="18" charset="0"/>
                          </a:rPr>
                          <m:t>𝑟</m:t>
                        </m:r>
                      </m:e>
                      <m:sub>
                        <m:r>
                          <a:rPr lang="en-US" altLang="ja-JP" sz="1600" b="0" i="1" dirty="0" smtClean="0">
                            <a:latin typeface="Cambria Math" panose="02040503050406030204" pitchFamily="18" charset="0"/>
                          </a:rPr>
                          <m:t>200</m:t>
                        </m:r>
                      </m:sub>
                    </m:sSub>
                    <m:r>
                      <a:rPr lang="en-US" altLang="ja-JP" sz="1600" b="1" i="0" dirty="0" smtClean="0">
                        <a:solidFill>
                          <a:srgbClr val="FF0000"/>
                        </a:solidFill>
                        <a:latin typeface="Cambria Math" panose="02040503050406030204" pitchFamily="18" charset="0"/>
                      </a:rPr>
                      <m:t>(</m:t>
                    </m:r>
                    <m:r>
                      <a:rPr lang="en-US" altLang="ja-JP" sz="1600" b="1" i="0" dirty="0" smtClean="0">
                        <a:solidFill>
                          <a:srgbClr val="FF0000"/>
                        </a:solidFill>
                        <a:latin typeface="Cambria Math" panose="02040503050406030204" pitchFamily="18" charset="0"/>
                      </a:rPr>
                      <m:t>𝐂𝐂</m:t>
                    </m:r>
                    <m:r>
                      <a:rPr lang="en-US" altLang="ja-JP" sz="1600" b="1" i="0" dirty="0" smtClean="0">
                        <a:solidFill>
                          <a:srgbClr val="FF0000"/>
                        </a:solidFill>
                        <a:latin typeface="Cambria Math" panose="02040503050406030204" pitchFamily="18" charset="0"/>
                      </a:rPr>
                      <m:t> </m:t>
                    </m:r>
                    <m:r>
                      <a:rPr lang="en-US" altLang="ja-JP" sz="1600" b="1" i="0" dirty="0" smtClean="0">
                        <a:solidFill>
                          <a:srgbClr val="FF0000"/>
                        </a:solidFill>
                        <a:latin typeface="Cambria Math" panose="02040503050406030204" pitchFamily="18" charset="0"/>
                      </a:rPr>
                      <m:t>𝐭𝐫𝐚𝐧𝐬𝐢𝐭𝐢𝐨𝐧</m:t>
                    </m:r>
                    <m:r>
                      <a:rPr lang="en-US" altLang="ja-JP" sz="1600" b="1" i="0" dirty="0" smtClean="0">
                        <a:solidFill>
                          <a:srgbClr val="FF0000"/>
                        </a:solidFill>
                        <a:latin typeface="Cambria Math" panose="02040503050406030204" pitchFamily="18" charset="0"/>
                      </a:rPr>
                      <m:t>)</m:t>
                    </m:r>
                  </m:oMath>
                </a14:m>
                <a:r>
                  <a:rPr lang="en-US" altLang="ja-JP" sz="1600" b="1" dirty="0">
                    <a:solidFill>
                      <a:srgbClr val="FF0000"/>
                    </a:solidFill>
                  </a:rPr>
                  <a:t>.</a:t>
                </a:r>
              </a:p>
              <a:p>
                <a:pPr>
                  <a:defRPr sz="1800"/>
                </a:pPr>
                <a:endParaRPr lang="en-US" altLang="ja-JP" sz="1600" dirty="0"/>
              </a:p>
              <a:p>
                <a:pPr>
                  <a:defRPr sz="1800"/>
                </a:pPr>
                <a:r>
                  <a:rPr lang="en-US" altLang="ja-JP" sz="1600" dirty="0"/>
                  <a:t>At </a:t>
                </a:r>
                <a14:m>
                  <m:oMath xmlns:m="http://schemas.openxmlformats.org/officeDocument/2006/math">
                    <m:sSub>
                      <m:sSubPr>
                        <m:ctrlPr>
                          <a:rPr lang="en-US" altLang="ja-JP" sz="1600" i="1">
                            <a:latin typeface="Cambria Math" panose="02040503050406030204" pitchFamily="18" charset="0"/>
                          </a:rPr>
                        </m:ctrlPr>
                      </m:sSubPr>
                      <m:e>
                        <m:r>
                          <a:rPr lang="en-US" altLang="ja-JP" sz="1600" i="1">
                            <a:latin typeface="Cambria Math" panose="02040503050406030204" pitchFamily="18" charset="0"/>
                          </a:rPr>
                          <m:t>𝑟</m:t>
                        </m:r>
                      </m:e>
                      <m:sub>
                        <m:r>
                          <a:rPr lang="en-US" altLang="ja-JP" sz="1600" i="1">
                            <a:latin typeface="Cambria Math" panose="02040503050406030204" pitchFamily="18" charset="0"/>
                          </a:rPr>
                          <m:t>𝑚𝑎𝑥</m:t>
                        </m:r>
                      </m:sub>
                    </m:sSub>
                  </m:oMath>
                </a14:m>
                <a:r>
                  <a:rPr lang="en-US" altLang="ja-JP" sz="1600" dirty="0"/>
                  <a:t>, the difference </a:t>
                </a:r>
                <a14:m>
                  <m:oMath xmlns:m="http://schemas.openxmlformats.org/officeDocument/2006/math">
                    <m:r>
                      <a:rPr lang="en-US" altLang="ja-JP" sz="1600" b="0" i="0" smtClean="0">
                        <a:latin typeface="Cambria Math" panose="02040503050406030204" pitchFamily="18" charset="0"/>
                      </a:rPr>
                      <m:t> </m:t>
                    </m:r>
                    <m:r>
                      <m:rPr>
                        <m:sty m:val="p"/>
                      </m:rPr>
                      <a:rPr lang="en-US" altLang="ja-JP" sz="1600" b="0" i="0" smtClean="0">
                        <a:latin typeface="Cambria Math" panose="02040503050406030204" pitchFamily="18" charset="0"/>
                      </a:rPr>
                      <m:t>of</m:t>
                    </m:r>
                    <m:r>
                      <a:rPr lang="en-US" altLang="ja-JP" sz="1600" b="0" i="0" smtClean="0">
                        <a:latin typeface="Cambria Math" panose="02040503050406030204" pitchFamily="18" charset="0"/>
                      </a:rPr>
                      <m:t> </m:t>
                    </m:r>
                    <m:sSub>
                      <m:sSubPr>
                        <m:ctrlPr>
                          <a:rPr lang="en-US" altLang="ja-JP" sz="1600" i="1" smtClean="0">
                            <a:latin typeface="Cambria Math" panose="02040503050406030204" pitchFamily="18" charset="0"/>
                          </a:rPr>
                        </m:ctrlPr>
                      </m:sSubPr>
                      <m:e>
                        <m:r>
                          <m:rPr>
                            <m:sty m:val="p"/>
                          </m:rPr>
                          <a:rPr lang="en-US" altLang="ja-JP" sz="1600" b="0" i="0" smtClean="0">
                            <a:latin typeface="Cambria Math" panose="02040503050406030204" pitchFamily="18" charset="0"/>
                          </a:rPr>
                          <m:t>Σ</m:t>
                        </m:r>
                        <m:r>
                          <a:rPr lang="en-US" altLang="ja-JP" sz="1600" b="0" i="1" smtClean="0">
                            <a:latin typeface="Cambria Math" panose="02040503050406030204" pitchFamily="18" charset="0"/>
                          </a:rPr>
                          <m:t>(</m:t>
                        </m:r>
                        <m:r>
                          <a:rPr lang="en-US" altLang="ja-JP" sz="1600" b="0" i="1" smtClean="0">
                            <a:latin typeface="Cambria Math" panose="02040503050406030204" pitchFamily="18" charset="0"/>
                          </a:rPr>
                          <m:t>𝑟</m:t>
                        </m:r>
                      </m:e>
                      <m:sub>
                        <m:r>
                          <a:rPr lang="en-US" altLang="ja-JP" sz="1600" b="0" i="1" smtClean="0">
                            <a:latin typeface="Cambria Math" panose="02040503050406030204" pitchFamily="18" charset="0"/>
                          </a:rPr>
                          <m:t>𝑚𝑎𝑥</m:t>
                        </m:r>
                      </m:sub>
                    </m:sSub>
                    <m:r>
                      <a:rPr lang="en-US" altLang="ja-JP" sz="1600" b="0" i="1" smtClean="0">
                        <a:latin typeface="Cambria Math" panose="02040503050406030204" pitchFamily="18" charset="0"/>
                      </a:rPr>
                      <m:t>)</m:t>
                    </m:r>
                  </m:oMath>
                </a14:m>
                <a:r>
                  <a:rPr lang="en-US" altLang="ja-JP" sz="1600" dirty="0"/>
                  <a:t> is small. At </a:t>
                </a:r>
                <a14:m>
                  <m:oMath xmlns:m="http://schemas.openxmlformats.org/officeDocument/2006/math">
                    <m:sSub>
                      <m:sSubPr>
                        <m:ctrlPr>
                          <a:rPr lang="en-US" altLang="ja-JP" sz="1600" i="1">
                            <a:latin typeface="Cambria Math" panose="02040503050406030204" pitchFamily="18" charset="0"/>
                          </a:rPr>
                        </m:ctrlPr>
                      </m:sSubPr>
                      <m:e>
                        <m:r>
                          <a:rPr lang="en-US" altLang="ja-JP" sz="1600" b="0" i="1" smtClean="0">
                            <a:latin typeface="Cambria Math" panose="02040503050406030204" pitchFamily="18" charset="0"/>
                          </a:rPr>
                          <m:t>0.01 </m:t>
                        </m:r>
                        <m:r>
                          <a:rPr lang="en-US" altLang="ja-JP" sz="1600" i="1">
                            <a:latin typeface="Cambria Math" panose="02040503050406030204" pitchFamily="18" charset="0"/>
                          </a:rPr>
                          <m:t>𝑟</m:t>
                        </m:r>
                      </m:e>
                      <m:sub>
                        <m:r>
                          <a:rPr lang="en-US" altLang="ja-JP" sz="1600" i="1">
                            <a:latin typeface="Cambria Math" panose="02040503050406030204" pitchFamily="18" charset="0"/>
                          </a:rPr>
                          <m:t>𝑚𝑎𝑥</m:t>
                        </m:r>
                      </m:sub>
                    </m:sSub>
                    <m:r>
                      <a:rPr lang="en-US" altLang="ja-JP" sz="1600" i="1">
                        <a:latin typeface="Cambria Math" panose="02040503050406030204" pitchFamily="18" charset="0"/>
                      </a:rPr>
                      <m:t> </m:t>
                    </m:r>
                  </m:oMath>
                </a14:m>
                <a:r>
                  <a:rPr lang="en-US" altLang="ja-JP" sz="1600" dirty="0"/>
                  <a:t>the gap is large.</a:t>
                </a:r>
              </a:p>
              <a:p>
                <a:pPr>
                  <a:defRPr sz="1800"/>
                </a:pPr>
                <a:endParaRPr lang="en-US" altLang="ja-JP" sz="1600" dirty="0"/>
              </a:p>
              <a:p>
                <a:pPr>
                  <a:defRPr sz="1800"/>
                </a:pPr>
                <a:r>
                  <a:rPr lang="en-US" altLang="ja-JP" sz="1600" dirty="0"/>
                  <a:t>Critical transition mass is about </a:t>
                </a:r>
                <a14:m>
                  <m:oMath xmlns:m="http://schemas.openxmlformats.org/officeDocument/2006/math">
                    <m:sSup>
                      <m:sSupPr>
                        <m:ctrlPr>
                          <a:rPr lang="en-US" altLang="ja-JP" sz="1600" b="0" i="1" smtClean="0">
                            <a:latin typeface="Cambria Math" panose="02040503050406030204" pitchFamily="18" charset="0"/>
                          </a:rPr>
                        </m:ctrlPr>
                      </m:sSupPr>
                      <m:e>
                        <m:r>
                          <a:rPr lang="en-US" altLang="ja-JP" sz="1600" b="0" i="1" smtClean="0">
                            <a:latin typeface="Cambria Math" panose="02040503050406030204" pitchFamily="18" charset="0"/>
                          </a:rPr>
                          <m:t>10</m:t>
                        </m:r>
                      </m:e>
                      <m:sup>
                        <m:r>
                          <a:rPr lang="en-US" altLang="ja-JP" sz="1600" b="0" i="1" smtClean="0">
                            <a:latin typeface="Cambria Math" panose="02040503050406030204" pitchFamily="18" charset="0"/>
                          </a:rPr>
                          <m:t>11</m:t>
                        </m:r>
                      </m:sup>
                    </m:sSup>
                    <m:sSub>
                      <m:sSubPr>
                        <m:ctrlPr>
                          <a:rPr lang="en-US" altLang="ja-JP" sz="1600" b="0" i="1" smtClean="0">
                            <a:latin typeface="Cambria Math" panose="02040503050406030204" pitchFamily="18" charset="0"/>
                          </a:rPr>
                        </m:ctrlPr>
                      </m:sSubPr>
                      <m:e>
                        <m:r>
                          <a:rPr lang="en-US" altLang="ja-JP" sz="1600" b="0" i="1" smtClean="0">
                            <a:latin typeface="Cambria Math" panose="02040503050406030204" pitchFamily="18" charset="0"/>
                          </a:rPr>
                          <m:t>𝑀</m:t>
                        </m:r>
                      </m:e>
                      <m:sub>
                        <m:r>
                          <a:rPr lang="en-US" altLang="ja-JP" sz="1600" b="0" i="1" smtClean="0">
                            <a:latin typeface="Cambria Math" panose="02040503050406030204" pitchFamily="18" charset="0"/>
                          </a:rPr>
                          <m:t>⊙</m:t>
                        </m:r>
                      </m:sub>
                    </m:sSub>
                  </m:oMath>
                </a14:m>
                <a:r>
                  <a:rPr lang="en-US" altLang="ja-JP" sz="1600" dirty="0"/>
                  <a:t>.</a:t>
                </a:r>
                <a:endParaRPr kumimoji="1" lang="ja-JP" altLang="en-US" sz="1600" dirty="0"/>
              </a:p>
            </p:txBody>
          </p:sp>
        </mc:Choice>
        <mc:Fallback xmlns="">
          <p:sp>
            <p:nvSpPr>
              <p:cNvPr id="3" name="コンテンツ プレースホルダー 2">
                <a:extLst>
                  <a:ext uri="{FF2B5EF4-FFF2-40B4-BE49-F238E27FC236}">
                    <a16:creationId xmlns:a16="http://schemas.microsoft.com/office/drawing/2014/main" id="{0216AE51-A1F4-4F6E-AE2C-219C3C3404DA}"/>
                  </a:ext>
                </a:extLst>
              </p:cNvPr>
              <p:cNvSpPr>
                <a:spLocks noGrp="1" noRot="1" noChangeAspect="1" noMove="1" noResize="1" noEditPoints="1" noAdjustHandles="1" noChangeArrowheads="1" noChangeShapeType="1" noTextEdit="1"/>
              </p:cNvSpPr>
              <p:nvPr>
                <p:ph idx="1"/>
              </p:nvPr>
            </p:nvSpPr>
            <p:spPr>
              <a:xfrm>
                <a:off x="1045517" y="2123440"/>
                <a:ext cx="3323283" cy="3677920"/>
              </a:xfrm>
              <a:blipFill>
                <a:blip r:embed="rId3"/>
                <a:stretch>
                  <a:fillRect l="-1835" t="-1821" r="-4771"/>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73FFF85A-3336-4431-BC84-16F6D8DA9551}"/>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289E369F-583A-424C-A3E2-500278034597}"/>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D61A885F-877D-4AC2-A395-10CB2ECE84DF}"/>
              </a:ext>
            </a:extLst>
          </p:cNvPr>
          <p:cNvSpPr>
            <a:spLocks noGrp="1"/>
          </p:cNvSpPr>
          <p:nvPr>
            <p:ph type="sldNum" sz="quarter" idx="12"/>
          </p:nvPr>
        </p:nvSpPr>
        <p:spPr/>
        <p:txBody>
          <a:bodyPr/>
          <a:lstStyle/>
          <a:p>
            <a:fld id="{3C1768A4-1D3E-4B83-AD58-B881850BA828}" type="slidenum">
              <a:rPr kumimoji="1" lang="ja-JP" altLang="en-US" smtClean="0"/>
              <a:pPr/>
              <a:t>7</a:t>
            </a:fld>
            <a:endParaRPr kumimoji="1" lang="ja-JP" altLang="en-US" dirty="0"/>
          </a:p>
        </p:txBody>
      </p:sp>
      <p:grpSp>
        <p:nvGrpSpPr>
          <p:cNvPr id="9" name="グループ化 8">
            <a:extLst>
              <a:ext uri="{FF2B5EF4-FFF2-40B4-BE49-F238E27FC236}">
                <a16:creationId xmlns:a16="http://schemas.microsoft.com/office/drawing/2014/main" id="{A72114B5-0914-440A-BC64-8A227F212232}"/>
              </a:ext>
            </a:extLst>
          </p:cNvPr>
          <p:cNvGrpSpPr/>
          <p:nvPr/>
        </p:nvGrpSpPr>
        <p:grpSpPr>
          <a:xfrm>
            <a:off x="4724400" y="468420"/>
            <a:ext cx="7303307" cy="5734260"/>
            <a:chOff x="5062380" y="1808949"/>
            <a:chExt cx="6150103" cy="4493240"/>
          </a:xfrm>
        </p:grpSpPr>
        <p:pic>
          <p:nvPicPr>
            <p:cNvPr id="7" name="図 6">
              <a:extLst>
                <a:ext uri="{FF2B5EF4-FFF2-40B4-BE49-F238E27FC236}">
                  <a16:creationId xmlns:a16="http://schemas.microsoft.com/office/drawing/2014/main" id="{C5368C97-CF5A-4F7C-B08D-CDBD53214ED9}"/>
                </a:ext>
              </a:extLst>
            </p:cNvPr>
            <p:cNvPicPr>
              <a:picLocks noChangeAspect="1"/>
            </p:cNvPicPr>
            <p:nvPr/>
          </p:nvPicPr>
          <p:blipFill rotWithShape="1">
            <a:blip r:embed="rId4"/>
            <a:srcRect b="66080"/>
            <a:stretch/>
          </p:blipFill>
          <p:spPr>
            <a:xfrm>
              <a:off x="5108747" y="1808949"/>
              <a:ext cx="6075711" cy="2297748"/>
            </a:xfrm>
            <a:prstGeom prst="rect">
              <a:avLst/>
            </a:prstGeom>
          </p:spPr>
        </p:pic>
        <p:pic>
          <p:nvPicPr>
            <p:cNvPr id="8" name="図 7">
              <a:extLst>
                <a:ext uri="{FF2B5EF4-FFF2-40B4-BE49-F238E27FC236}">
                  <a16:creationId xmlns:a16="http://schemas.microsoft.com/office/drawing/2014/main" id="{A14FF492-6D40-4273-9051-C8F364BE93C8}"/>
                </a:ext>
              </a:extLst>
            </p:cNvPr>
            <p:cNvPicPr>
              <a:picLocks noChangeAspect="1"/>
            </p:cNvPicPr>
            <p:nvPr/>
          </p:nvPicPr>
          <p:blipFill rotWithShape="1">
            <a:blip r:embed="rId4"/>
            <a:srcRect t="66490"/>
            <a:stretch/>
          </p:blipFill>
          <p:spPr>
            <a:xfrm>
              <a:off x="5062380" y="4004441"/>
              <a:ext cx="6150103" cy="2297748"/>
            </a:xfrm>
            <a:prstGeom prst="rect">
              <a:avLst/>
            </a:prstGeom>
          </p:spPr>
        </p:pic>
      </p:grpSp>
      <p:sp>
        <p:nvSpPr>
          <p:cNvPr id="12" name="テキスト ボックス 11">
            <a:extLst>
              <a:ext uri="{FF2B5EF4-FFF2-40B4-BE49-F238E27FC236}">
                <a16:creationId xmlns:a16="http://schemas.microsoft.com/office/drawing/2014/main" id="{80136B8C-08B2-48B6-AD33-F9EC8672B48B}"/>
              </a:ext>
            </a:extLst>
          </p:cNvPr>
          <p:cNvSpPr txBox="1"/>
          <p:nvPr/>
        </p:nvSpPr>
        <p:spPr>
          <a:xfrm>
            <a:off x="5151120" y="5312946"/>
            <a:ext cx="704039" cy="369332"/>
          </a:xfrm>
          <a:prstGeom prst="rect">
            <a:avLst/>
          </a:prstGeom>
          <a:noFill/>
        </p:spPr>
        <p:txBody>
          <a:bodyPr wrap="none" rtlCol="0">
            <a:spAutoFit/>
          </a:bodyPr>
          <a:lstStyle/>
          <a:p>
            <a:r>
              <a:rPr kumimoji="1" lang="en-US" altLang="ja-JP" b="1" dirty="0"/>
              <a:t>core</a:t>
            </a:r>
            <a:endParaRPr kumimoji="1" lang="ja-JP" altLang="en-US" b="1" dirty="0"/>
          </a:p>
        </p:txBody>
      </p:sp>
      <p:sp>
        <p:nvSpPr>
          <p:cNvPr id="13" name="テキスト ボックス 12">
            <a:extLst>
              <a:ext uri="{FF2B5EF4-FFF2-40B4-BE49-F238E27FC236}">
                <a16:creationId xmlns:a16="http://schemas.microsoft.com/office/drawing/2014/main" id="{72D3F084-9A28-411C-BDCB-B67AC6106E58}"/>
              </a:ext>
            </a:extLst>
          </p:cNvPr>
          <p:cNvSpPr txBox="1"/>
          <p:nvPr/>
        </p:nvSpPr>
        <p:spPr>
          <a:xfrm>
            <a:off x="5151120" y="4423212"/>
            <a:ext cx="721672" cy="369332"/>
          </a:xfrm>
          <a:prstGeom prst="rect">
            <a:avLst/>
          </a:prstGeom>
          <a:noFill/>
        </p:spPr>
        <p:txBody>
          <a:bodyPr wrap="none" rtlCol="0">
            <a:spAutoFit/>
          </a:bodyPr>
          <a:lstStyle/>
          <a:p>
            <a:r>
              <a:rPr kumimoji="1" lang="en-US" altLang="ja-JP" b="1" dirty="0"/>
              <a:t>cusp</a:t>
            </a:r>
            <a:endParaRPr kumimoji="1" lang="ja-JP" altLang="en-US" b="1" dirty="0"/>
          </a:p>
        </p:txBody>
      </p:sp>
      <p:sp>
        <p:nvSpPr>
          <p:cNvPr id="10" name="正方形/長方形 9">
            <a:extLst>
              <a:ext uri="{FF2B5EF4-FFF2-40B4-BE49-F238E27FC236}">
                <a16:creationId xmlns:a16="http://schemas.microsoft.com/office/drawing/2014/main" id="{FD545273-1D95-467C-93CA-11B7A32CC5B5}"/>
              </a:ext>
            </a:extLst>
          </p:cNvPr>
          <p:cNvSpPr/>
          <p:nvPr/>
        </p:nvSpPr>
        <p:spPr>
          <a:xfrm>
            <a:off x="4666593" y="3190941"/>
            <a:ext cx="3708050" cy="3011739"/>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a:extLst>
              <a:ext uri="{FF2B5EF4-FFF2-40B4-BE49-F238E27FC236}">
                <a16:creationId xmlns:a16="http://schemas.microsoft.com/office/drawing/2014/main" id="{7D4F3EDD-F0DE-497D-A977-3DE1454642D7}"/>
              </a:ext>
            </a:extLst>
          </p:cNvPr>
          <p:cNvCxnSpPr>
            <a:cxnSpLocks/>
          </p:cNvCxnSpPr>
          <p:nvPr/>
        </p:nvCxnSpPr>
        <p:spPr>
          <a:xfrm>
            <a:off x="5461175" y="4857042"/>
            <a:ext cx="0" cy="547377"/>
          </a:xfrm>
          <a:prstGeom prst="straightConnector1">
            <a:avLst/>
          </a:prstGeom>
          <a:ln w="3810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494996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B53E61DA-34BD-493D-8328-BF6B06BC5A3C}"/>
              </a:ext>
            </a:extLst>
          </p:cNvPr>
          <p:cNvPicPr>
            <a:picLocks noChangeAspect="1"/>
          </p:cNvPicPr>
          <p:nvPr/>
        </p:nvPicPr>
        <p:blipFill>
          <a:blip r:embed="rId3"/>
          <a:stretch>
            <a:fillRect/>
          </a:stretch>
        </p:blipFill>
        <p:spPr>
          <a:xfrm>
            <a:off x="1074364" y="4254696"/>
            <a:ext cx="9998979" cy="1860424"/>
          </a:xfrm>
          <a:prstGeom prst="rect">
            <a:avLst/>
          </a:prstGeom>
        </p:spPr>
      </p:pic>
      <p:sp>
        <p:nvSpPr>
          <p:cNvPr id="2" name="タイトル 1">
            <a:extLst>
              <a:ext uri="{FF2B5EF4-FFF2-40B4-BE49-F238E27FC236}">
                <a16:creationId xmlns:a16="http://schemas.microsoft.com/office/drawing/2014/main" id="{4E940E19-A35D-4F32-8FCF-7472366587A3}"/>
              </a:ext>
            </a:extLst>
          </p:cNvPr>
          <p:cNvSpPr>
            <a:spLocks noGrp="1"/>
          </p:cNvSpPr>
          <p:nvPr>
            <p:ph type="title"/>
          </p:nvPr>
        </p:nvSpPr>
        <p:spPr/>
        <p:txBody>
          <a:bodyPr>
            <a:normAutofit/>
          </a:bodyPr>
          <a:lstStyle/>
          <a:p>
            <a:r>
              <a:rPr lang="en-US" altLang="ja-JP" sz="2800" dirty="0"/>
              <a:t>Fitting Formulas and Coefficients</a:t>
            </a:r>
            <a:endParaRPr kumimoji="1" lang="ja-JP" altLang="en-US" sz="2800" dirty="0"/>
          </a:p>
        </p:txBody>
      </p:sp>
      <p:sp>
        <p:nvSpPr>
          <p:cNvPr id="4" name="日付プレースホルダー 3">
            <a:extLst>
              <a:ext uri="{FF2B5EF4-FFF2-40B4-BE49-F238E27FC236}">
                <a16:creationId xmlns:a16="http://schemas.microsoft.com/office/drawing/2014/main" id="{8DDE4903-A561-478D-84F7-3AB378C5CCEC}"/>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9F4EC383-FAD2-4BAD-AC5F-6D0058DDA3D3}"/>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03A18EF5-0905-4559-AF8C-8FB3B0535969}"/>
              </a:ext>
            </a:extLst>
          </p:cNvPr>
          <p:cNvSpPr>
            <a:spLocks noGrp="1"/>
          </p:cNvSpPr>
          <p:nvPr>
            <p:ph type="sldNum" sz="quarter" idx="12"/>
          </p:nvPr>
        </p:nvSpPr>
        <p:spPr/>
        <p:txBody>
          <a:bodyPr/>
          <a:lstStyle/>
          <a:p>
            <a:fld id="{3C1768A4-1D3E-4B83-AD58-B881850BA828}" type="slidenum">
              <a:rPr kumimoji="1" lang="ja-JP" altLang="en-US" smtClean="0"/>
              <a:pPr/>
              <a:t>8</a:t>
            </a:fld>
            <a:endParaRPr kumimoji="1" lang="ja-JP" altLang="en-US" dirty="0"/>
          </a:p>
        </p:txBody>
      </p:sp>
      <p:sp>
        <p:nvSpPr>
          <p:cNvPr id="3" name="正方形/長方形 2">
            <a:extLst>
              <a:ext uri="{FF2B5EF4-FFF2-40B4-BE49-F238E27FC236}">
                <a16:creationId xmlns:a16="http://schemas.microsoft.com/office/drawing/2014/main" id="{BD1D261F-0662-4F41-B14B-4295BF11507B}"/>
              </a:ext>
            </a:extLst>
          </p:cNvPr>
          <p:cNvSpPr/>
          <p:nvPr/>
        </p:nvSpPr>
        <p:spPr>
          <a:xfrm>
            <a:off x="1118657" y="1956830"/>
            <a:ext cx="4510856" cy="2308324"/>
          </a:xfrm>
          <a:prstGeom prst="rect">
            <a:avLst/>
          </a:prstGeom>
        </p:spPr>
        <p:txBody>
          <a:bodyPr wrap="square">
            <a:spAutoFit/>
          </a:bodyPr>
          <a:lstStyle/>
          <a:p>
            <a:pPr marL="285750" indent="-285750">
              <a:buFont typeface="Wingdings" panose="05000000000000000000" pitchFamily="2" charset="2"/>
              <a:buChar char="ü"/>
              <a:defRPr sz="1800"/>
            </a:pPr>
            <a:r>
              <a:rPr lang="en-US" altLang="ja-JP" dirty="0"/>
              <a:t>The fitting formulas and coefficients for Σ and c are listed.</a:t>
            </a:r>
          </a:p>
          <a:p>
            <a:pPr marL="285750" indent="-285750">
              <a:buFont typeface="Wingdings" panose="05000000000000000000" pitchFamily="2" charset="2"/>
              <a:buChar char="ü"/>
              <a:defRPr sz="1800"/>
            </a:pPr>
            <a:endParaRPr lang="en-US" altLang="ja-JP" dirty="0"/>
          </a:p>
          <a:p>
            <a:pPr marL="285750" indent="-285750">
              <a:buFont typeface="Wingdings" panose="05000000000000000000" pitchFamily="2" charset="2"/>
              <a:buChar char="ü"/>
              <a:defRPr sz="1800"/>
            </a:pPr>
            <a:r>
              <a:rPr lang="en-US" altLang="ja-JP" dirty="0"/>
              <a:t>Both </a:t>
            </a:r>
            <a:r>
              <a:rPr lang="en-US" altLang="ja-JP" dirty="0" err="1"/>
              <a:t>cuspy</a:t>
            </a:r>
            <a:r>
              <a:rPr lang="en-US" altLang="ja-JP" dirty="0"/>
              <a:t> and cored families are provided.</a:t>
            </a:r>
            <a:br>
              <a:rPr lang="en-US" altLang="ja-JP" dirty="0"/>
            </a:br>
            <a:endParaRPr lang="en-US" altLang="ja-JP" dirty="0"/>
          </a:p>
          <a:p>
            <a:pPr marL="285750" indent="-285750">
              <a:buFont typeface="Wingdings" panose="05000000000000000000" pitchFamily="2" charset="2"/>
              <a:buChar char="ü"/>
              <a:defRPr sz="1800"/>
            </a:pPr>
            <a:r>
              <a:rPr lang="en-US" altLang="ja-JP" dirty="0"/>
              <a:t>These fits enable quick mapping to observational planes.</a:t>
            </a:r>
          </a:p>
        </p:txBody>
      </p:sp>
      <p:sp>
        <p:nvSpPr>
          <p:cNvPr id="8" name="テキスト ボックス 7">
            <a:extLst>
              <a:ext uri="{FF2B5EF4-FFF2-40B4-BE49-F238E27FC236}">
                <a16:creationId xmlns:a16="http://schemas.microsoft.com/office/drawing/2014/main" id="{01F0F1A1-12FA-4CAC-82F3-28C360E375E0}"/>
              </a:ext>
            </a:extLst>
          </p:cNvPr>
          <p:cNvSpPr txBox="1"/>
          <p:nvPr/>
        </p:nvSpPr>
        <p:spPr>
          <a:xfrm>
            <a:off x="6515241" y="1772164"/>
            <a:ext cx="4908716" cy="369332"/>
          </a:xfrm>
          <a:prstGeom prst="rect">
            <a:avLst/>
          </a:prstGeom>
          <a:noFill/>
        </p:spPr>
        <p:txBody>
          <a:bodyPr wrap="none" rtlCol="0">
            <a:spAutoFit/>
          </a:bodyPr>
          <a:lstStyle/>
          <a:p>
            <a:r>
              <a:rPr lang="en-US" altLang="ja-JP" dirty="0"/>
              <a:t>Kaneda, MM, Otaki, PASJ. 76, 1206 (2024)</a:t>
            </a:r>
            <a:r>
              <a:rPr kumimoji="1" lang="en-US" altLang="ja-JP" dirty="0"/>
              <a:t> </a:t>
            </a:r>
            <a:endParaRPr kumimoji="1" lang="ja-JP" altLang="en-US" dirty="0"/>
          </a:p>
        </p:txBody>
      </p:sp>
      <p:sp>
        <p:nvSpPr>
          <p:cNvPr id="16" name="正方形/長方形 15">
            <a:extLst>
              <a:ext uri="{FF2B5EF4-FFF2-40B4-BE49-F238E27FC236}">
                <a16:creationId xmlns:a16="http://schemas.microsoft.com/office/drawing/2014/main" id="{59DE7CD0-B624-42C0-9445-1DE1762B6179}"/>
              </a:ext>
            </a:extLst>
          </p:cNvPr>
          <p:cNvSpPr/>
          <p:nvPr/>
        </p:nvSpPr>
        <p:spPr>
          <a:xfrm>
            <a:off x="1118656" y="4716505"/>
            <a:ext cx="9998979" cy="687914"/>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E331A4F6-4293-46B0-A21D-F328B294463E}"/>
              </a:ext>
            </a:extLst>
          </p:cNvPr>
          <p:cNvPicPr>
            <a:picLocks noChangeAspect="1"/>
          </p:cNvPicPr>
          <p:nvPr/>
        </p:nvPicPr>
        <p:blipFill>
          <a:blip r:embed="rId4"/>
          <a:stretch>
            <a:fillRect/>
          </a:stretch>
        </p:blipFill>
        <p:spPr>
          <a:xfrm>
            <a:off x="5830026" y="2790140"/>
            <a:ext cx="5491718" cy="984928"/>
          </a:xfrm>
          <a:prstGeom prst="rect">
            <a:avLst/>
          </a:prstGeom>
        </p:spPr>
      </p:pic>
    </p:spTree>
    <p:extLst>
      <p:ext uri="{BB962C8B-B14F-4D97-AF65-F5344CB8AC3E}">
        <p14:creationId xmlns:p14="http://schemas.microsoft.com/office/powerpoint/2010/main" val="3404238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940E19-A35D-4F32-8FCF-7472366587A3}"/>
              </a:ext>
            </a:extLst>
          </p:cNvPr>
          <p:cNvSpPr>
            <a:spLocks noGrp="1"/>
          </p:cNvSpPr>
          <p:nvPr>
            <p:ph type="title"/>
          </p:nvPr>
        </p:nvSpPr>
        <p:spPr/>
        <p:txBody>
          <a:bodyPr>
            <a:normAutofit/>
          </a:bodyPr>
          <a:lstStyle/>
          <a:p>
            <a:r>
              <a:rPr lang="en-US" altLang="ja-JP" sz="2800" dirty="0"/>
              <a:t>Fitting formula for c-M and c-V fits</a:t>
            </a:r>
            <a:endParaRPr kumimoji="1" lang="ja-JP" altLang="en-US" sz="2800" dirty="0"/>
          </a:p>
        </p:txBody>
      </p:sp>
      <p:sp>
        <p:nvSpPr>
          <p:cNvPr id="4" name="日付プレースホルダー 3">
            <a:extLst>
              <a:ext uri="{FF2B5EF4-FFF2-40B4-BE49-F238E27FC236}">
                <a16:creationId xmlns:a16="http://schemas.microsoft.com/office/drawing/2014/main" id="{8DDE4903-A561-478D-84F7-3AB378C5CCEC}"/>
              </a:ext>
            </a:extLst>
          </p:cNvPr>
          <p:cNvSpPr>
            <a:spLocks noGrp="1"/>
          </p:cNvSpPr>
          <p:nvPr>
            <p:ph type="dt" sz="half" idx="10"/>
          </p:nvPr>
        </p:nvSpPr>
        <p:spPr/>
        <p:txBody>
          <a:bodyPr/>
          <a:lstStyle/>
          <a:p>
            <a:r>
              <a:rPr kumimoji="1" lang="en-US" altLang="ja-JP"/>
              <a:t>11 Sep. 2025</a:t>
            </a:r>
            <a:endParaRPr kumimoji="1" lang="ja-JP" altLang="en-US" dirty="0"/>
          </a:p>
        </p:txBody>
      </p:sp>
      <p:sp>
        <p:nvSpPr>
          <p:cNvPr id="5" name="フッター プレースホルダー 4">
            <a:extLst>
              <a:ext uri="{FF2B5EF4-FFF2-40B4-BE49-F238E27FC236}">
                <a16:creationId xmlns:a16="http://schemas.microsoft.com/office/drawing/2014/main" id="{9F4EC383-FAD2-4BAD-AC5F-6D0058DDA3D3}"/>
              </a:ext>
            </a:extLst>
          </p:cNvPr>
          <p:cNvSpPr>
            <a:spLocks noGrp="1"/>
          </p:cNvSpPr>
          <p:nvPr>
            <p:ph type="ftr" sz="quarter" idx="11"/>
          </p:nvPr>
        </p:nvSpPr>
        <p:spPr/>
        <p:txBody>
          <a:bodyPr/>
          <a:lstStyle/>
          <a:p>
            <a:r>
              <a:rPr kumimoji="1" lang="en-US" altLang="ja-JP"/>
              <a:t>Cosmology 2025 @ Elba Island</a:t>
            </a:r>
            <a:endParaRPr kumimoji="1" lang="ja-JP" altLang="en-US" dirty="0"/>
          </a:p>
        </p:txBody>
      </p:sp>
      <p:sp>
        <p:nvSpPr>
          <p:cNvPr id="6" name="スライド番号プレースホルダー 5">
            <a:extLst>
              <a:ext uri="{FF2B5EF4-FFF2-40B4-BE49-F238E27FC236}">
                <a16:creationId xmlns:a16="http://schemas.microsoft.com/office/drawing/2014/main" id="{03A18EF5-0905-4559-AF8C-8FB3B0535969}"/>
              </a:ext>
            </a:extLst>
          </p:cNvPr>
          <p:cNvSpPr>
            <a:spLocks noGrp="1"/>
          </p:cNvSpPr>
          <p:nvPr>
            <p:ph type="sldNum" sz="quarter" idx="12"/>
          </p:nvPr>
        </p:nvSpPr>
        <p:spPr/>
        <p:txBody>
          <a:bodyPr/>
          <a:lstStyle/>
          <a:p>
            <a:fld id="{3C1768A4-1D3E-4B83-AD58-B881850BA828}" type="slidenum">
              <a:rPr kumimoji="1" lang="ja-JP" altLang="en-US" smtClean="0"/>
              <a:pPr/>
              <a:t>9</a:t>
            </a:fld>
            <a:endParaRPr kumimoji="1" lang="ja-JP" altLang="en-US" dirty="0"/>
          </a:p>
        </p:txBody>
      </p:sp>
      <p:pic>
        <p:nvPicPr>
          <p:cNvPr id="7" name="図 6">
            <a:extLst>
              <a:ext uri="{FF2B5EF4-FFF2-40B4-BE49-F238E27FC236}">
                <a16:creationId xmlns:a16="http://schemas.microsoft.com/office/drawing/2014/main" id="{7FA2F1AF-CD57-46AA-BA27-7045034960CC}"/>
              </a:ext>
            </a:extLst>
          </p:cNvPr>
          <p:cNvPicPr>
            <a:picLocks noChangeAspect="1"/>
          </p:cNvPicPr>
          <p:nvPr/>
        </p:nvPicPr>
        <p:blipFill rotWithShape="1">
          <a:blip r:embed="rId3"/>
          <a:srcRect l="5299" t="29485" r="5209" b="54371"/>
          <a:stretch/>
        </p:blipFill>
        <p:spPr>
          <a:xfrm>
            <a:off x="952358" y="3796658"/>
            <a:ext cx="10607040" cy="2514432"/>
          </a:xfrm>
          <a:prstGeom prst="rect">
            <a:avLst/>
          </a:prstGeom>
        </p:spPr>
      </p:pic>
      <p:pic>
        <p:nvPicPr>
          <p:cNvPr id="12" name="コンテンツ プレースホルダー 11">
            <a:extLst>
              <a:ext uri="{FF2B5EF4-FFF2-40B4-BE49-F238E27FC236}">
                <a16:creationId xmlns:a16="http://schemas.microsoft.com/office/drawing/2014/main" id="{5887E5F1-5AFD-47EA-9939-06B9BCF092E2}"/>
              </a:ext>
            </a:extLst>
          </p:cNvPr>
          <p:cNvPicPr>
            <a:picLocks noGrp="1" noChangeAspect="1"/>
          </p:cNvPicPr>
          <p:nvPr>
            <p:ph idx="1"/>
          </p:nvPr>
        </p:nvPicPr>
        <p:blipFill>
          <a:blip r:embed="rId4"/>
          <a:stretch>
            <a:fillRect/>
          </a:stretch>
        </p:blipFill>
        <p:spPr>
          <a:xfrm>
            <a:off x="7007261" y="2449883"/>
            <a:ext cx="3996811" cy="1038387"/>
          </a:xfrm>
          <a:prstGeom prst="rect">
            <a:avLst/>
          </a:prstGeom>
        </p:spPr>
      </p:pic>
      <mc:AlternateContent xmlns:mc="http://schemas.openxmlformats.org/markup-compatibility/2006" xmlns:a14="http://schemas.microsoft.com/office/drawing/2010/main">
        <mc:Choice Requires="a14">
          <p:sp>
            <p:nvSpPr>
              <p:cNvPr id="3" name="正方形/長方形 2">
                <a:extLst>
                  <a:ext uri="{FF2B5EF4-FFF2-40B4-BE49-F238E27FC236}">
                    <a16:creationId xmlns:a16="http://schemas.microsoft.com/office/drawing/2014/main" id="{BD1D261F-0662-4F41-B14B-4295BF11507B}"/>
                  </a:ext>
                </a:extLst>
              </p:cNvPr>
              <p:cNvSpPr/>
              <p:nvPr/>
            </p:nvSpPr>
            <p:spPr>
              <a:xfrm>
                <a:off x="1092146" y="1956830"/>
                <a:ext cx="5423095" cy="1754326"/>
              </a:xfrm>
              <a:prstGeom prst="rect">
                <a:avLst/>
              </a:prstGeom>
            </p:spPr>
            <p:txBody>
              <a:bodyPr wrap="square">
                <a:spAutoFit/>
              </a:bodyPr>
              <a:lstStyle/>
              <a:p>
                <a:pPr marL="285750" indent="-285750">
                  <a:buFont typeface="Wingdings" panose="05000000000000000000" pitchFamily="2" charset="2"/>
                  <a:buChar char="ü"/>
                  <a:defRPr sz="1800"/>
                </a:pPr>
                <a:r>
                  <a:rPr lang="en-US" altLang="ja-JP" dirty="0"/>
                  <a:t>Fitting formulation </a:t>
                </a:r>
                <a14:m>
                  <m:oMath xmlns:m="http://schemas.openxmlformats.org/officeDocument/2006/math">
                    <m:r>
                      <a:rPr lang="en-US" altLang="ja-JP" b="0" i="1" smtClean="0">
                        <a:latin typeface="Cambria Math" panose="02040503050406030204" pitchFamily="18" charset="0"/>
                      </a:rPr>
                      <m:t>𝑐</m:t>
                    </m:r>
                    <m:r>
                      <a:rPr lang="en-US" altLang="ja-JP" b="0" i="1" smtClean="0">
                        <a:latin typeface="Cambria Math" panose="02040503050406030204" pitchFamily="18" charset="0"/>
                      </a:rPr>
                      <m:t> </m:t>
                    </m:r>
                  </m:oMath>
                </a14:m>
                <a:r>
                  <a:rPr lang="en-US" altLang="ja-JP" dirty="0"/>
                  <a:t>are listed.</a:t>
                </a:r>
                <a:br>
                  <a:rPr lang="en-US" altLang="ja-JP" dirty="0"/>
                </a:br>
                <a:endParaRPr lang="en-US" altLang="ja-JP" dirty="0"/>
              </a:p>
              <a:p>
                <a:pPr marL="285750" indent="-285750">
                  <a:buFont typeface="Wingdings" panose="05000000000000000000" pitchFamily="2" charset="2"/>
                  <a:buChar char="ü"/>
                  <a:defRPr sz="1800"/>
                </a:pPr>
                <a:r>
                  <a:rPr lang="en-US" altLang="ja-JP" dirty="0" err="1"/>
                  <a:t>Cuspy</a:t>
                </a:r>
                <a:r>
                  <a:rPr lang="en-US" altLang="ja-JP" dirty="0"/>
                  <a:t> and cored families are both provided.</a:t>
                </a:r>
                <a:br>
                  <a:rPr lang="en-US" altLang="ja-JP" dirty="0"/>
                </a:br>
                <a:endParaRPr lang="en-US" altLang="ja-JP" dirty="0"/>
              </a:p>
              <a:p>
                <a:pPr marL="285750" indent="-285750">
                  <a:buFont typeface="Wingdings" panose="05000000000000000000" pitchFamily="2" charset="2"/>
                  <a:buChar char="ü"/>
                  <a:defRPr sz="1800"/>
                </a:pPr>
                <a:r>
                  <a:rPr lang="en-US" altLang="ja-JP" dirty="0"/>
                  <a:t>These fits enable fast mapping to observational planes.</a:t>
                </a:r>
              </a:p>
            </p:txBody>
          </p:sp>
        </mc:Choice>
        <mc:Fallback xmlns="">
          <p:sp>
            <p:nvSpPr>
              <p:cNvPr id="3" name="正方形/長方形 2">
                <a:extLst>
                  <a:ext uri="{FF2B5EF4-FFF2-40B4-BE49-F238E27FC236}">
                    <a16:creationId xmlns:a16="http://schemas.microsoft.com/office/drawing/2014/main" id="{BD1D261F-0662-4F41-B14B-4295BF11507B}"/>
                  </a:ext>
                </a:extLst>
              </p:cNvPr>
              <p:cNvSpPr>
                <a:spLocks noRot="1" noChangeAspect="1" noMove="1" noResize="1" noEditPoints="1" noAdjustHandles="1" noChangeArrowheads="1" noChangeShapeType="1" noTextEdit="1"/>
              </p:cNvSpPr>
              <p:nvPr/>
            </p:nvSpPr>
            <p:spPr>
              <a:xfrm>
                <a:off x="1092146" y="1956830"/>
                <a:ext cx="5423095" cy="1754326"/>
              </a:xfrm>
              <a:prstGeom prst="rect">
                <a:avLst/>
              </a:prstGeom>
              <a:blipFill>
                <a:blip r:embed="rId5"/>
                <a:stretch>
                  <a:fillRect l="-674" t="-1736" r="-1461" b="-4514"/>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01F0F1A1-12FA-4CAC-82F3-28C360E375E0}"/>
              </a:ext>
            </a:extLst>
          </p:cNvPr>
          <p:cNvSpPr txBox="1"/>
          <p:nvPr/>
        </p:nvSpPr>
        <p:spPr>
          <a:xfrm>
            <a:off x="6515241" y="1772164"/>
            <a:ext cx="4908716" cy="369332"/>
          </a:xfrm>
          <a:prstGeom prst="rect">
            <a:avLst/>
          </a:prstGeom>
          <a:noFill/>
        </p:spPr>
        <p:txBody>
          <a:bodyPr wrap="none" rtlCol="0">
            <a:spAutoFit/>
          </a:bodyPr>
          <a:lstStyle/>
          <a:p>
            <a:r>
              <a:rPr lang="en-US" altLang="ja-JP" dirty="0"/>
              <a:t>Kaneda, MM, Otaki, PASJ. 76, 1206 (2024)</a:t>
            </a:r>
            <a:r>
              <a:rPr kumimoji="1" lang="en-US" altLang="ja-JP" dirty="0"/>
              <a:t> </a:t>
            </a:r>
            <a:endParaRPr kumimoji="1" lang="ja-JP" altLang="en-US" dirty="0"/>
          </a:p>
        </p:txBody>
      </p:sp>
      <p:sp>
        <p:nvSpPr>
          <p:cNvPr id="16" name="正方形/長方形 15">
            <a:extLst>
              <a:ext uri="{FF2B5EF4-FFF2-40B4-BE49-F238E27FC236}">
                <a16:creationId xmlns:a16="http://schemas.microsoft.com/office/drawing/2014/main" id="{59DE7CD0-B624-42C0-9445-1DE1762B6179}"/>
              </a:ext>
            </a:extLst>
          </p:cNvPr>
          <p:cNvSpPr/>
          <p:nvPr/>
        </p:nvSpPr>
        <p:spPr>
          <a:xfrm>
            <a:off x="1118657" y="5298440"/>
            <a:ext cx="10111882" cy="472014"/>
          </a:xfrm>
          <a:prstGeom prst="rect">
            <a:avLst/>
          </a:prstGeom>
          <a:solidFill>
            <a:srgbClr val="FFC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905793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documentclass{article}&#10;\usepackage{amsmath, amsthm, amssymb, bm}&#10;\usepackage{color}&#10;\pagestyle{empty}&#10;\begin{document}&#10;$$M_\mathrm{torus}/M_\mathrm{BH} = 1,\, 0.1,\, \textcolor{red}{10^{-2}},\, 10^{-3}$$&#10;\end{document}&#10;"/>
  <p:tag name="EXTERNALNAME" val="txp_fig"/>
  <p:tag name="BLEND" val="False"/>
  <p:tag name="TRANSPARENT" val="False"/>
  <p:tag name="KEEPFILES" val="False"/>
  <p:tag name="DEBUGPAUSE" val="False"/>
  <p:tag name="RESOLUTION" val="1200"/>
  <p:tag name="TIMEOUT" val="(none)"/>
  <p:tag name="BOXWIDTH" val="679"/>
  <p:tag name="BOXHEIGHT" val="409"/>
  <p:tag name="BOXFONT" val="10"/>
  <p:tag name="BOXWRAP" val="False"/>
  <p:tag name="WORKAROUNDTRANSPARENCYBUG" val="False"/>
  <p:tag name="ALLOWFONTSUBSTITUTION" val="False"/>
  <p:tag name="BITMAPFORMAT" val="png256"/>
  <p:tag name="ORIGWIDTH" val="144.0003"/>
  <p:tag name="PICTUREFILESIZE" val="8693"/>
</p:tagLst>
</file>

<file path=ppt/tags/tag2.xml><?xml version="1.0" encoding="utf-8"?>
<p:tagLst xmlns:a="http://schemas.openxmlformats.org/drawingml/2006/main" xmlns:r="http://schemas.openxmlformats.org/officeDocument/2006/relationships" xmlns:p="http://schemas.openxmlformats.org/presentationml/2006/main">
  <p:tag name="SOURCE" val="\documentclass{article}&#10;\usepackage{amsmath, amsthm, amssymb, bm}&#10;\usepackage{color}&#10;\pagestyle{empty}&#10;\begin{document}&#10;$$u = 850\, \mathrm{km\, s}^{-1}$$&#10;\end{document}&#10;"/>
  <p:tag name="EXTERNALNAME" val="txp_fig"/>
  <p:tag name="BLEND" val="False"/>
  <p:tag name="TRANSPARENT" val="False"/>
  <p:tag name="KEEPFILES" val="False"/>
  <p:tag name="DEBUGPAUSE" val="False"/>
  <p:tag name="RESOLUTION" val="1200"/>
  <p:tag name="TIMEOUT" val="(none)"/>
  <p:tag name="BOXWIDTH" val="348"/>
  <p:tag name="BOXHEIGHT" val="200"/>
  <p:tag name="BOXFONT" val="10"/>
  <p:tag name="BOXWRAP" val="False"/>
  <p:tag name="WORKAROUNDTRANSPARENCYBUG" val="False"/>
  <p:tag name="ALLOWFONTSUBSTITUTION" val="False"/>
  <p:tag name="BITMAPFORMAT" val="png256"/>
  <p:tag name="ORIGWIDTH" val="64.98016"/>
  <p:tag name="PICTUREFILESIZE" val="4595"/>
</p:tagLst>
</file>

<file path=ppt/tags/tag3.xml><?xml version="1.0" encoding="utf-8"?>
<p:tagLst xmlns:a="http://schemas.openxmlformats.org/drawingml/2006/main" xmlns:r="http://schemas.openxmlformats.org/officeDocument/2006/relationships" xmlns:p="http://schemas.openxmlformats.org/presentationml/2006/main">
  <p:tag name="SOURCE" val="\documentclass{article}&#10;\usepackage{amsmath, amsthm, amssymb, bm}&#10;\usepackage{color}&#10;\pagestyle{empty}&#10;\begin{document}&#10;$$T = 10^4\, \mathrm{K}$$&#10;\end{document}&#10;"/>
  <p:tag name="EXTERNALNAME" val="txp_fig"/>
  <p:tag name="BLEND" val="False"/>
  <p:tag name="TRANSPARENT" val="False"/>
  <p:tag name="KEEPFILES" val="False"/>
  <p:tag name="DEBUGPAUSE" val="False"/>
  <p:tag name="RESOLUTION" val="1200"/>
  <p:tag name="TIMEOUT" val="(none)"/>
  <p:tag name="BOXWIDTH" val="348"/>
  <p:tag name="BOXHEIGHT" val="200"/>
  <p:tag name="BOXFONT" val="10"/>
  <p:tag name="BOXWRAP" val="False"/>
  <p:tag name="WORKAROUNDTRANSPARENCYBUG" val="False"/>
  <p:tag name="ALLOWFONTSUBSTITUTION" val="False"/>
  <p:tag name="BITMAPFORMAT" val="png256"/>
  <p:tag name="ORIGWIDTH" val="45.00008"/>
  <p:tag name="PICTUREFILESIZE" val="2960"/>
</p:tagLst>
</file>

<file path=ppt/tags/tag4.xml><?xml version="1.0" encoding="utf-8"?>
<p:tagLst xmlns:a="http://schemas.openxmlformats.org/drawingml/2006/main" xmlns:r="http://schemas.openxmlformats.org/officeDocument/2006/relationships" xmlns:p="http://schemas.openxmlformats.org/presentationml/2006/main">
  <p:tag name="SOURCE" val="\documentclass{article}&#10;\usepackage{amsmath, amsthm, amssymb, bm}&#10;\usepackage{color}&#10;\pagestyle{empty}&#10;\begin{document}&#10;$$f_\mathrm{gas} = 1,\, \textcolor{red}{0.1},\, 10^{-2},\, 10^{-3}$$&#10;\end{document}&#10;"/>
  <p:tag name="EXTERNALNAME" val="txp_fig"/>
  <p:tag name="BLEND" val="False"/>
  <p:tag name="TRANSPARENT" val="False"/>
  <p:tag name="KEEPFILES" val="False"/>
  <p:tag name="DEBUGPAUSE" val="False"/>
  <p:tag name="RESOLUTION" val="1200"/>
  <p:tag name="TIMEOUT" val="(none)"/>
  <p:tag name="BOXWIDTH" val="558"/>
  <p:tag name="BOXHEIGHT" val="365"/>
  <p:tag name="BOXFONT" val="10"/>
  <p:tag name="BOXWRAP" val="False"/>
  <p:tag name="WORKAROUNDTRANSPARENCYBUG" val="False"/>
  <p:tag name="ALLOWFONTSUBSTITUTION" val="False"/>
  <p:tag name="BITMAPFORMAT" val="png256"/>
  <p:tag name="ORIGWIDTH" val="106.9802"/>
  <p:tag name="PICTUREFILESIZE" val="5790"/>
</p:tagLst>
</file>

<file path=ppt/theme/theme1.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5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1_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ユーザー定義 1">
      <a:majorFont>
        <a:latin typeface="Century Gothic"/>
        <a:ea typeface="游ゴシック"/>
        <a:cs typeface=""/>
      </a:majorFont>
      <a:minorFont>
        <a:latin typeface="Century Gothic"/>
        <a:ea typeface="Yu Gothic Medium"/>
        <a:cs typeface=""/>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10488</TotalTime>
  <Words>5455</Words>
  <Application>Microsoft Office PowerPoint</Application>
  <PresentationFormat>ワイド画面</PresentationFormat>
  <Paragraphs>594</Paragraphs>
  <Slides>36</Slides>
  <Notes>35</Notes>
  <HiddenSlides>0</HiddenSlides>
  <MMClips>17</MMClips>
  <ScaleCrop>false</ScaleCrop>
  <HeadingPairs>
    <vt:vector size="6" baseType="variant">
      <vt:variant>
        <vt:lpstr>使用されているフォント</vt:lpstr>
      </vt:variant>
      <vt:variant>
        <vt:i4>11</vt:i4>
      </vt:variant>
      <vt:variant>
        <vt:lpstr>テーマ</vt:lpstr>
      </vt:variant>
      <vt:variant>
        <vt:i4>8</vt:i4>
      </vt:variant>
      <vt:variant>
        <vt:lpstr>スライド タイトル</vt:lpstr>
      </vt:variant>
      <vt:variant>
        <vt:i4>36</vt:i4>
      </vt:variant>
    </vt:vector>
  </HeadingPairs>
  <TitlesOfParts>
    <vt:vector size="55" baseType="lpstr">
      <vt:lpstr>Noto Sans JP DemiLight</vt:lpstr>
      <vt:lpstr>Yu Gothic Medium</vt:lpstr>
      <vt:lpstr>メイリオ</vt:lpstr>
      <vt:lpstr>游ゴシック</vt:lpstr>
      <vt:lpstr>游ゴシック Light</vt:lpstr>
      <vt:lpstr>Arial</vt:lpstr>
      <vt:lpstr>Calibri</vt:lpstr>
      <vt:lpstr>Cambria Math</vt:lpstr>
      <vt:lpstr>Century Gothic</vt:lpstr>
      <vt:lpstr>Source Sans Pro</vt:lpstr>
      <vt:lpstr>Wingdings</vt:lpstr>
      <vt:lpstr>レトロスペクト</vt:lpstr>
      <vt:lpstr>5_デザインの設定</vt:lpstr>
      <vt:lpstr>4_デザインの設定</vt:lpstr>
      <vt:lpstr>1_デザインの設定</vt:lpstr>
      <vt:lpstr>2_デザインの設定</vt:lpstr>
      <vt:lpstr>3_デザインの設定</vt:lpstr>
      <vt:lpstr>デザインの設定</vt:lpstr>
      <vt:lpstr>1_レトロスペクト</vt:lpstr>
      <vt:lpstr>Evolution of Mass and Structure in Dark Matter Halos:  Scaling Laws from Dwarfs to Galaxy Clusters</vt:lpstr>
      <vt:lpstr>Observed Dark Matter Density Profile and Scaling Relation</vt:lpstr>
      <vt:lpstr>Observed Scaling Relation</vt:lpstr>
      <vt:lpstr>Universal scaling of dark matter halos with a cusp to core transition</vt:lpstr>
      <vt:lpstr>Observed surface density relations and theory</vt:lpstr>
      <vt:lpstr>Theory versus data across four planes</vt:lpstr>
      <vt:lpstr>After CC transition</vt:lpstr>
      <vt:lpstr>Fitting Formulas and Coefficients</vt:lpstr>
      <vt:lpstr>Fitting formula for c-M and c-V fits</vt:lpstr>
      <vt:lpstr>Cusp-to-Core Transition of Dark Matter Halos across Galaxy Mass Scales</vt:lpstr>
      <vt:lpstr>Cusp-to-Core Transition of Dark Matter Halos across Galaxy Mass Scales</vt:lpstr>
      <vt:lpstr>The Characteristic Mass and Energy Coupling Efficiency in the Cusp–Core Transition of Dark Matter Halos</vt:lpstr>
      <vt:lpstr>Stellar Streams as Detectors of Starless Dark Matter Subhalos and Intermediate Mass Black Holes</vt:lpstr>
      <vt:lpstr>Cosmological evolution of dark matter subhalos under tidal stripping by growing Milky Way–like galaxies</vt:lpstr>
      <vt:lpstr>Mass Evolution of Subhalos</vt:lpstr>
      <vt:lpstr>Classification of mass histories</vt:lpstr>
      <vt:lpstr>Possibility of central collision：cosmological simulations</vt:lpstr>
      <vt:lpstr>Possibility of central collision： Orbit of MW satellites from GAIA</vt:lpstr>
      <vt:lpstr>Destruction of the central black hole gas reservoir through head-on galaxy collisions </vt:lpstr>
      <vt:lpstr>Can galaxy mergers shut down AGN activity?</vt:lpstr>
      <vt:lpstr>Galaxy collision between M31 and formation of the Andromeda Giant Stellar Stream</vt:lpstr>
      <vt:lpstr>Hydrodynamic interaction between torus and infalling gas</vt:lpstr>
      <vt:lpstr>Result of simulation</vt:lpstr>
      <vt:lpstr>Critical condition for torus stripping</vt:lpstr>
      <vt:lpstr>Possibility of central collision： Orbit of MW satellites from GAIA</vt:lpstr>
      <vt:lpstr>Application to the AGNs</vt:lpstr>
      <vt:lpstr>Short summary</vt:lpstr>
      <vt:lpstr>Collision Parameter Study and Fate of Stripped Gas</vt:lpstr>
      <vt:lpstr>Simulation Setup I</vt:lpstr>
      <vt:lpstr>Parameters</vt:lpstr>
      <vt:lpstr>Simulation results: Face-on collision </vt:lpstr>
      <vt:lpstr>Simulation resuls: Edge-on collision Edge-on view and Face-on view</vt:lpstr>
      <vt:lpstr>Simulation results: Dependence on Collision Angle</vt:lpstr>
      <vt:lpstr>Time evolution of the total mass of torus gas</vt:lpstr>
      <vt:lpstr>Time evolution of of the mass accretion rate</vt:lpstr>
      <vt:lpstr>Summary (Preliminary)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森正夫</dc:creator>
  <cp:lastModifiedBy>森正夫</cp:lastModifiedBy>
  <cp:revision>444</cp:revision>
  <dcterms:created xsi:type="dcterms:W3CDTF">2025-08-29T14:35:11Z</dcterms:created>
  <dcterms:modified xsi:type="dcterms:W3CDTF">2025-09-11T08:24:38Z</dcterms:modified>
</cp:coreProperties>
</file>