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_rels/presentation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4.xml.rels" ContentType="application/vnd.openxmlformats-package.relationships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3.xml" ContentType="application/vnd.openxmlformats-officedocument.presentationml.slideLayout+xml"/>
  <Override PartName="/ppt/media/image56.png" ContentType="image/png"/>
  <Override PartName="/ppt/media/image55.png" ContentType="image/png"/>
  <Override PartName="/ppt/media/image53.png" ContentType="image/png"/>
  <Override PartName="/ppt/media/image52.png" ContentType="image/png"/>
  <Override PartName="/ppt/media/image51.png" ContentType="image/png"/>
  <Override PartName="/ppt/media/image4.jpeg" ContentType="image/jpeg"/>
  <Override PartName="/ppt/media/image49.png" ContentType="image/png"/>
  <Override PartName="/ppt/media/image71.wmf" ContentType="image/x-wmf"/>
  <Override PartName="/ppt/media/image46.png" ContentType="image/png"/>
  <Override PartName="/ppt/media/image45.png" ContentType="image/png"/>
  <Override PartName="/ppt/media/image44.jpeg" ContentType="image/jpeg"/>
  <Override PartName="/ppt/media/image43.jpeg" ContentType="image/jpeg"/>
  <Override PartName="/ppt/media/image28.png" ContentType="image/png"/>
  <Override PartName="/ppt/media/image42.png" ContentType="image/png"/>
  <Override PartName="/ppt/media/image39.png" ContentType="image/png"/>
  <Override PartName="/ppt/media/image33.png" ContentType="image/png"/>
  <Override PartName="/ppt/media/image31.png" ContentType="image/png"/>
  <Override PartName="/ppt/media/image13.jpeg" ContentType="image/jpeg"/>
  <Override PartName="/ppt/media/image23.png" ContentType="image/png"/>
  <Override PartName="/ppt/media/image34.png" ContentType="image/png"/>
  <Override PartName="/ppt/media/image12.jpeg" ContentType="image/jpeg"/>
  <Override PartName="/ppt/media/image7.png" ContentType="image/png"/>
  <Override PartName="/ppt/media/image19.png" ContentType="image/png"/>
  <Override PartName="/ppt/media/image47.png" ContentType="image/png"/>
  <Override PartName="/ppt/media/image35.jpeg" ContentType="image/jpeg"/>
  <Override PartName="/ppt/media/image1.jpeg" ContentType="image/jpeg"/>
  <Override PartName="/ppt/media/image21.png" ContentType="image/png"/>
  <Override PartName="/ppt/media/image48.png" ContentType="image/png"/>
  <Override PartName="/ppt/media/image9.jpeg" ContentType="image/jpeg"/>
  <Override PartName="/ppt/media/image8.png" ContentType="image/png"/>
  <Override PartName="/ppt/media/image82.jpeg" ContentType="image/jpeg"/>
  <Override PartName="/ppt/media/image22.png" ContentType="image/png"/>
  <Override PartName="/ppt/media/image24.png" ContentType="image/png"/>
  <Override PartName="/ppt/media/image29.png" ContentType="image/png"/>
  <Override PartName="/ppt/media/image60.png" ContentType="image/png"/>
  <Override PartName="/ppt/media/image6.jpeg" ContentType="image/jpeg"/>
  <Override PartName="/ppt/media/image62.png" ContentType="image/png"/>
  <Override PartName="/ppt/media/image63.png" ContentType="image/png"/>
  <Override PartName="/ppt/media/image85.jpeg" ContentType="image/jpeg"/>
  <Override PartName="/ppt/media/image27.png" ContentType="image/png"/>
  <Override PartName="/ppt/media/image64.png" ContentType="image/png"/>
  <Override PartName="/ppt/media/image15.jpeg" ContentType="image/jpeg"/>
  <Override PartName="/ppt/media/image65.png" ContentType="image/png"/>
  <Override PartName="/ppt/media/image58.png" ContentType="image/png"/>
  <Override PartName="/ppt/media/image67.jpeg" ContentType="image/jpeg"/>
  <Override PartName="/ppt/media/image69.png" ContentType="image/png"/>
  <Override PartName="/ppt/media/image2.png" ContentType="image/png"/>
  <Override PartName="/ppt/media/image32.png" ContentType="image/png"/>
  <Override PartName="/ppt/media/image68.png" ContentType="image/png"/>
  <Override PartName="/ppt/media/image70.png" ContentType="image/png"/>
  <Override PartName="/ppt/media/image11.jpeg" ContentType="image/jpeg"/>
  <Override PartName="/ppt/media/image87.jpeg" ContentType="image/jpeg"/>
  <Override PartName="/ppt/media/image83.png" ContentType="image/png"/>
  <Override PartName="/ppt/media/image73.png" ContentType="image/png"/>
  <Override PartName="/ppt/media/image89.png" ContentType="image/png"/>
  <Override PartName="/ppt/media/image77.png" ContentType="image/png"/>
  <Override PartName="/ppt/media/image40.png" ContentType="image/png"/>
  <Override PartName="/ppt/media/image76.png" ContentType="image/png"/>
  <Override PartName="/ppt/media/image88.png" ContentType="image/png"/>
  <Override PartName="/ppt/media/image79.png" ContentType="image/png"/>
  <Override PartName="/ppt/media/image84.jpeg" ContentType="image/jpeg"/>
  <Override PartName="/ppt/media/image80.png" ContentType="image/png"/>
  <Override PartName="/ppt/media/image78.png" ContentType="image/png"/>
  <Override PartName="/ppt/media/image81.jpeg" ContentType="image/jpeg"/>
  <Override PartName="/ppt/media/image75.png" ContentType="image/png"/>
  <Override PartName="/ppt/media/image74.png" ContentType="image/png"/>
  <Override PartName="/ppt/media/image16.jpeg" ContentType="image/jpeg"/>
  <Override PartName="/ppt/media/image59.png" ContentType="image/png"/>
  <Override PartName="/ppt/media/image66.jpeg" ContentType="image/jpeg"/>
  <Override PartName="/ppt/media/image36.jpeg" ContentType="image/jpeg"/>
  <Override PartName="/ppt/media/image57.png" ContentType="image/png"/>
  <Override PartName="/ppt/media/image18.jpeg" ContentType="image/jpeg"/>
  <Override PartName="/ppt/media/image26.png" ContentType="image/png"/>
  <Override PartName="/ppt/media/image17.jpeg" ContentType="image/jpeg"/>
  <Override PartName="/ppt/media/image3.jpeg" ContentType="image/jpeg"/>
  <Override PartName="/ppt/media/image30.png" ContentType="image/png"/>
  <Override PartName="/ppt/media/image20.png" ContentType="image/png"/>
  <Override PartName="/ppt/media/image37.jpeg" ContentType="image/jpeg"/>
  <Override PartName="/ppt/media/image90.png" ContentType="image/png"/>
  <Override PartName="/ppt/media/image25.png" ContentType="image/png"/>
  <Override PartName="/ppt/media/image61.png" ContentType="image/png"/>
  <Override PartName="/ppt/media/image5.jpeg" ContentType="image/jpeg"/>
  <Override PartName="/ppt/media/image50.png" ContentType="image/png"/>
  <Override PartName="/ppt/media/image38.jpeg" ContentType="image/jpeg"/>
  <Override PartName="/ppt/media/image72.png" ContentType="image/png"/>
  <Override PartName="/ppt/media/image86.jpeg" ContentType="image/jpeg"/>
  <Override PartName="/ppt/media/image10.jpeg" ContentType="image/jpeg"/>
  <Override PartName="/ppt/media/image14.jpeg" ContentType="image/jpeg"/>
  <Override PartName="/ppt/media/image41.jpeg" ContentType="image/jpeg"/>
  <Override PartName="/ppt/media/image54.png" ContentType="image/png"/>
  <Override PartName="/ppt/presProps.xml" ContentType="application/vnd.openxmlformats-officedocument.presentationml.presProps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40.xml" ContentType="application/vnd.openxmlformats-officedocument.presentationml.slide+xml"/>
  <Override PartName="/ppt/slides/slide6.xml" ContentType="application/vnd.openxmlformats-officedocument.presentationml.slide+xml"/>
  <Override PartName="/ppt/slides/slide41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3.xml" ContentType="application/vnd.openxmlformats-officedocument.presentationml.slide+xml"/>
  <Override PartName="/ppt/slides/slide45.xml" ContentType="application/vnd.openxmlformats-officedocument.presentationml.slide+xml"/>
  <Override PartName="/ppt/slides/slide34.xml" ContentType="application/vnd.openxmlformats-officedocument.presentationml.slide+xml"/>
  <Override PartName="/ppt/slides/slide46.xml" ContentType="application/vnd.openxmlformats-officedocument.presentationml.slide+xml"/>
  <Override PartName="/ppt/slides/slide39.xml" ContentType="application/vnd.openxmlformats-officedocument.presentationml.slide+xml"/>
  <Override PartName="/ppt/slides/slide50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48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_rels/slide7.xml.rels" ContentType="application/vnd.openxmlformats-package.relationships+xml"/>
  <Override PartName="/ppt/slides/_rels/slide42.xml.rels" ContentType="application/vnd.openxmlformats-package.relationships+xml"/>
  <Override PartName="/ppt/slides/_rels/slide51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0.xml.rels" ContentType="application/vnd.openxmlformats-package.relationships+xml"/>
  <Override PartName="/ppt/slides/_rels/slide10.xml.rels" ContentType="application/vnd.openxmlformats-package.relationships+xml"/>
  <Override PartName="/ppt/slides/_rels/slide32.xml.rels" ContentType="application/vnd.openxmlformats-package.relationships+xml"/>
  <Override PartName="/ppt/slides/_rels/slide16.xml.rels" ContentType="application/vnd.openxmlformats-package.relationships+xml"/>
  <Override PartName="/ppt/slides/_rels/slide25.xml.rels" ContentType="application/vnd.openxmlformats-package.relationships+xml"/>
  <Override PartName="/ppt/slides/_rels/slide47.xml.rels" ContentType="application/vnd.openxmlformats-package.relationships+xml"/>
  <Override PartName="/ppt/slides/_rels/slide4.xml.rels" ContentType="application/vnd.openxmlformats-package.relationships+xml"/>
  <Override PartName="/ppt/slides/_rels/slide8.xml.rels" ContentType="application/vnd.openxmlformats-package.relationships+xml"/>
  <Override PartName="/ppt/slides/_rels/slide43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1.xml.rels" ContentType="application/vnd.openxmlformats-package.relationships+xml"/>
  <Override PartName="/ppt/slides/_rels/slide27.xml.rels" ContentType="application/vnd.openxmlformats-package.relationships+xml"/>
  <Override PartName="/ppt/slides/_rels/slide11.xml.rels" ContentType="application/vnd.openxmlformats-package.relationships+xml"/>
  <Override PartName="/ppt/slides/_rels/slide17.xml.rels" ContentType="application/vnd.openxmlformats-package.relationships+xml"/>
  <Override PartName="/ppt/slides/_rels/slide26.xml.rels" ContentType="application/vnd.openxmlformats-package.relationships+xml"/>
  <Override PartName="/ppt/slides/_rels/slide52.xml.rels" ContentType="application/vnd.openxmlformats-package.relationships+xml"/>
  <Override PartName="/ppt/slides/_rels/slide34.xml.rels" ContentType="application/vnd.openxmlformats-package.relationships+xml"/>
  <Override PartName="/ppt/slides/_rels/slide50.xml.rels" ContentType="application/vnd.openxmlformats-package.relationships+xml"/>
  <Override PartName="/ppt/slides/_rels/slide49.xml.rels" ContentType="application/vnd.openxmlformats-package.relationships+xml"/>
  <Override PartName="/ppt/slides/_rels/slide41.xml.rels" ContentType="application/vnd.openxmlformats-package.relationships+xml"/>
  <Override PartName="/ppt/slides/_rels/slide6.xml.rels" ContentType="application/vnd.openxmlformats-package.relationships+xml"/>
  <Override PartName="/ppt/slides/_rels/slide45.xml.rels" ContentType="application/vnd.openxmlformats-package.relationships+xml"/>
  <Override PartName="/ppt/slides/_rels/slide14.xml.rels" ContentType="application/vnd.openxmlformats-package.relationships+xml"/>
  <Override PartName="/ppt/slides/_rels/slide30.xml.rels" ContentType="application/vnd.openxmlformats-package.relationships+xml"/>
  <Override PartName="/ppt/slides/_rels/slide29.xml.rels" ContentType="application/vnd.openxmlformats-package.relationships+xml"/>
  <Override PartName="/ppt/slides/_rels/slide38.xml.rels" ContentType="application/vnd.openxmlformats-package.relationships+xml"/>
  <Override PartName="/ppt/slides/_rels/slide23.xml.rels" ContentType="application/vnd.openxmlformats-package.relationships+xml"/>
  <Override PartName="/ppt/slides/_rels/slide5.xml.rels" ContentType="application/vnd.openxmlformats-package.relationships+xml"/>
  <Override PartName="/ppt/slides/_rels/slide40.xml.rels" ContentType="application/vnd.openxmlformats-package.relationships+xml"/>
  <Override PartName="/ppt/slides/_rels/slide33.xml.rels" ContentType="application/vnd.openxmlformats-package.relationships+xml"/>
  <Override PartName="/ppt/slides/_rels/slide48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4.xml.rels" ContentType="application/vnd.openxmlformats-package.relationships+xml"/>
  <Override PartName="/ppt/slides/_rels/slide39.xml.rels" ContentType="application/vnd.openxmlformats-package.relationships+xml"/>
  <Override PartName="/ppt/slides/_rels/slide15.xml.rels" ContentType="application/vnd.openxmlformats-package.relationships+xml"/>
  <Override PartName="/ppt/slides/_rels/slide31.xml.rels" ContentType="application/vnd.openxmlformats-package.relationships+xml"/>
  <Override PartName="/ppt/slides/_rels/slide19.xml.rels" ContentType="application/vnd.openxmlformats-package.relationships+xml"/>
  <Override PartName="/ppt/slides/_rels/slide13.xml.rels" ContentType="application/vnd.openxmlformats-package.relationships+xml"/>
  <Override PartName="/ppt/slides/_rels/slide18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44.xml.rels" ContentType="application/vnd.openxmlformats-package.relationships+xml"/>
  <Override PartName="/ppt/slides/_rels/slide37.xml.rels" ContentType="application/vnd.openxmlformats-package.relationships+xml"/>
  <Override PartName="/ppt/slides/_rels/slide28.xml.rels" ContentType="application/vnd.openxmlformats-package.relationships+xml"/>
  <Override PartName="/ppt/slides/_rels/slide22.xml.rels" ContentType="application/vnd.openxmlformats-package.relationships+xml"/>
  <Override PartName="/ppt/slides/_rels/slide3.xml.rels" ContentType="application/vnd.openxmlformats-package.relationships+xml"/>
  <Override PartName="/ppt/slides/slide30.xml" ContentType="application/vnd.openxmlformats-officedocument.presentationml.slide+xml"/>
  <Override PartName="/ppt/slides/slide49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47.xml" ContentType="application/vnd.openxmlformats-officedocument.presentationml.slide+xml"/>
  <Override PartName="/ppt/slides/slide9.xml" ContentType="application/vnd.openxmlformats-officedocument.presentationml.slide+xml"/>
  <Override PartName="/ppt/slides/slide44.xml" ContentType="application/vnd.openxmlformats-officedocument.presentationml.slide+xml"/>
  <Override PartName="/ppt/slides/slide8.xml" ContentType="application/vnd.openxmlformats-officedocument.presentationml.slide+xml"/>
  <Override PartName="/ppt/slides/slide43.xml" ContentType="application/vnd.openxmlformats-officedocument.presentationml.slide+xml"/>
  <Override PartName="/ppt/slides/slide7.xml" ContentType="application/vnd.openxmlformats-officedocument.presentationml.slide+xml"/>
  <Override PartName="/ppt/slides/slide4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6224A2D-FF37-427D-BF21-4966FCF4104D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B81C2F4F-89E7-42EE-9244-F91D2BB3B820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29A35683-6BF4-4C9A-B93F-C4870B5B0B6A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E2DDFA2-4BA6-43A9-86FD-89E4F5D6248A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0DBEC99-49CE-49F1-95B7-E1EDC0D37DA3}" type="slidenum">
              <a:t>&lt;#&gt;</a:t>
            </a:fld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1820E94-CFF2-4D82-9F1E-9246F39A6718}" type="slidenum">
              <a:t>&lt;#&gt;</a:t>
            </a:fld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382994E-5DFE-49DF-8349-AE080DE92355}" type="slidenum">
              <a:t>&lt;#&gt;</a:t>
            </a:fld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E7DA36C-DDB0-4940-89FA-A5CCE9A302F5}" type="slidenum">
              <a:t>&lt;#&gt;</a:t>
            </a:fld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14AA429-9842-4196-ACCA-0AA980302BA4}" type="slidenum">
              <a:t>&lt;#&gt;</a:t>
            </a:fld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365B6C2-A590-4DD8-8A4A-C197343B554B}" type="slidenum">
              <a:t>&lt;#&gt;</a:t>
            </a:fld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1CF7347-D61C-409D-81DA-C79B27D3BCE7}" type="slidenum">
              <a:t>&lt;#&gt;</a:t>
            </a:fld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F017CD8-E1AF-49F9-A232-C6CF0F91A546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C596878-6017-4AA8-9575-4F6B7C628F89}" type="slidenum">
              <a:t>&lt;#&gt;</a:t>
            </a:fld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8343935-6C2B-4C92-98F4-D4CADE72E1F9}" type="slidenum">
              <a:t>&lt;#&gt;</a:t>
            </a:fld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53B01FF-E01D-4225-86A4-30AC4AD23983}" type="slidenum">
              <a:t>&lt;#&gt;</a:t>
            </a:fld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4266FCE-7EFF-4B5C-8147-6B0F9489B2F6}" type="slidenum">
              <a:t>&lt;#&gt;</a:t>
            </a:fld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4C685D4-F08E-462A-94E7-A6D94404B448}" type="slidenum">
              <a:t>&lt;#&gt;</a:t>
            </a:fld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DF8763D-0466-4968-BF2E-A6BDD8CC35BA}" type="slidenum">
              <a:t>&lt;#&gt;</a:t>
            </a:fld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D782B06-D613-4411-A1F1-3584A12D4BE9}" type="slidenum">
              <a:t>&lt;#&gt;</a:t>
            </a:fld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811D7AC-CC4E-4820-90B0-5A176702716B}" type="slidenum">
              <a:t>&lt;#&gt;</a:t>
            </a:fld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A730317-A0CA-42C8-8D5F-4F2C839C59ED}" type="slidenum">
              <a:t>&lt;#&gt;</a:t>
            </a:fld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D4F7522-F201-4D39-AA31-1B0555A3BC1E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B617C7FC-095B-4B77-B085-150B66503B59}" type="slidenum">
              <a:t>&lt;#&gt;</a:t>
            </a:fld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F22CB4B-706A-4C59-BA85-98A8B2320233}" type="slidenum">
              <a:t>&lt;#&gt;</a:t>
            </a:fld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D41E9E6-48A7-432D-81D7-2024FC99BDF3}" type="slidenum">
              <a:t>&lt;#&gt;</a:t>
            </a:fld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013D169-C35A-4EDA-97D6-0B20C2F95D33}" type="slidenum">
              <a:t>&lt;#&gt;</a:t>
            </a:fld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AA2D7DC-9811-42CE-A5D9-FD667F600CC1}" type="slidenum">
              <a:t>&lt;#&gt;</a:t>
            </a:fld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94FD61B-C86D-46A3-8975-BC07E895016F}" type="slidenum">
              <a:t>&lt;#&gt;</a:t>
            </a:fld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F67CA8B-F620-4CC8-A566-6ED99EAB4430}" type="slidenum">
              <a:t>&lt;#&gt;</a:t>
            </a:fld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15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16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ABBE7C5-83B1-40A3-912E-E86DC2E0AAD0}" type="slidenum">
              <a:t>&lt;#&gt;</a:t>
            </a:fld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32BACDD0-278C-415D-A6D7-1CC21775F648}" type="slidenum">
              <a:t>&lt;#&gt;</a:t>
            </a:fld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9D59BB36-7A47-4800-87F1-81D1B4E763B9}" type="slidenum">
              <a:t>&lt;#&gt;</a:t>
            </a:fld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E8D165F4-D647-4231-A3A7-0C681AFCDF0B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C498C84-31DC-40B5-AC8B-60D1DE883B97}" type="slidenum">
              <a:t>&lt;#&gt;</a:t>
            </a:fld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CF7B27CC-DD8A-4304-AD1C-8B4B69E0FAEA}" type="slidenum">
              <a:t>&lt;#&gt;</a:t>
            </a:fld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07B86396-1392-400E-9A40-2F796ED17402}" type="slidenum">
              <a:t>&lt;#&gt;</a:t>
            </a:fld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55F27557-8465-455B-B7EA-FAEC2F290EA7}" type="slidenum">
              <a:t>&lt;#&gt;</a:t>
            </a:fld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DF477942-B1DF-47D6-ADCE-55B49F6C4FE5}" type="slidenum">
              <a:t>&lt;#&gt;</a:t>
            </a:fld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EFF58585-78B2-4BE7-B162-1FFE7DFC56AA}" type="slidenum">
              <a:t>&lt;#&gt;</a:t>
            </a:fld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C3463920-A606-4DC1-A3D9-BB085EAD9865}" type="slidenum">
              <a:t>&lt;#&gt;</a:t>
            </a:fld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1F833776-C374-465E-9D1C-C0687339004F}" type="slidenum">
              <a:t>&lt;#&gt;</a:t>
            </a:fld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27D15AF0-DF5D-4E05-810F-24729B14303B}" type="slidenum">
              <a:t>&lt;#&gt;</a:t>
            </a:fld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54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55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56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DF1ADABA-FE11-4B3E-A566-A068D4D04773}" type="slidenum">
              <a:t>&lt;#&gt;</a:t>
            </a:fld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CB3921A-B108-4D89-9FAA-B9340BB2DFE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7053FB9-E5B3-47CE-9D9D-8E76A54CD46A}" type="slidenum">
              <a:t>&lt;#&gt;</a:t>
            </a:fld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8DFF06E-2B7E-46BC-B98A-C14579BB6C4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5F5E7F0-9D09-4004-BC1C-1942605A070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8C8F1FD-B478-4FDF-B03F-0DA37E03511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528D4FD-4BA2-4396-91C5-E8C44C6BA85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4EC5E6D-6190-4F0D-993C-2D8BCE7972C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15DE68C-89DF-4DE6-B5A2-505A82F5769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C5F2FAE-3FEC-4497-8B7E-FEFF7362237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270BD30-B66D-41FA-8A33-CC58EE00FEA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A35F504-A2C1-4985-8F33-16F0B2A0EF6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90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6E5BCCA-440B-417B-B7CD-15E278A986C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1B0D4442-8583-4F4B-94F2-08072774BE43}" type="slidenum">
              <a:t>&lt;#&gt;</a:t>
            </a:fld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95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96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97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198C684-D7EE-4040-B0EA-5437599B497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s-AR"/>
              <a:t/>
            </a: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D85913D0-AFF6-4E65-A5FB-FA8BBFD2E063}" type="slidenum">
              <a:t>&lt;#&gt;</a:t>
            </a:fld>
          </a:p>
        </p:txBody>
      </p:sp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B3075AF-C437-4870-ADF1-66AE32AEB0F4}" type="slidenum">
              <a:t>&lt;#&gt;</a:t>
            </a:fld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EDDC869D-97B3-4458-AFCD-B6DDC3C68440}" type="slidenum">
              <a:t>&lt;#&gt;</a:t>
            </a:fld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6D7EDEB-923C-41FE-984C-3F5F607220A5}" type="slidenum">
              <a:t>&lt;#&gt;</a:t>
            </a:fld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08EE7B0-5955-48F0-9E4C-1560E673A3E4}" type="slidenum">
              <a:t>&lt;#&gt;</a:t>
            </a:fld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104E1A2D-96A6-49EC-9928-5DA2DA620E74}" type="slidenum">
              <a:t>&lt;#&gt;</a:t>
            </a:fld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1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9D698795-F1B3-41F2-B553-5D051BC8937E}" type="slidenum">
              <a:t>&lt;#&gt;</a:t>
            </a:fld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D47F0893-C4C7-463C-88C8-97399AB40A37}" type="slidenum">
              <a:t>&lt;#&gt;</a:t>
            </a:fld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B22C33D3-1BA8-45C6-A300-CFF2A1006162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8837739-9CF2-44D3-B624-33D7B603D75E}" type="slidenum">
              <a:t>&lt;#&gt;</a:t>
            </a:fld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9CCB700-AD02-4C3B-B190-9FE76DFBD6DB}" type="slidenum">
              <a:t>&lt;#&gt;</a:t>
            </a:fld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30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76F823E-A9BD-4BFB-A16D-31BFBA983AE6}" type="slidenum">
              <a:t>&lt;#&gt;</a:t>
            </a:fld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35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36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37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1CCE2F79-DBB2-47F2-93B2-C3B539FB8CCD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357CE3D-3198-4C52-8309-0B52E1FF2228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A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1A0BDAEE-D108-4221-834C-E8A5D0C3A93B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sldNum" idx="1"/>
          </p:nvPr>
        </p:nvSpPr>
        <p:spPr>
          <a:xfrm>
            <a:off x="8472600" y="4662360"/>
            <a:ext cx="547560" cy="3920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b="0" lang="es-ES" sz="1000" spc="-1" strike="noStrike">
                <a:solidFill>
                  <a:srgbClr val="adadad"/>
                </a:solidFill>
                <a:latin typeface="Arial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59F220D-0196-449D-B438-FE1B1B0AD2DF}" type="slidenum">
              <a:rPr b="0" lang="es-ES" sz="1000" spc="-1" strike="noStrike">
                <a:solidFill>
                  <a:srgbClr val="adadad"/>
                </a:solidFill>
                <a:latin typeface="Arial"/>
                <a:ea typeface="DejaVu Sans"/>
              </a:rPr>
              <a:t>&lt;número&gt;</a:t>
            </a:fld>
            <a:endParaRPr b="0" lang="es-AR" sz="10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s-AR" sz="4400" spc="-1" strike="noStrike">
                <a:latin typeface="Arial"/>
              </a:rPr>
              <a:t>Pulse para editar el formato del texto de título</a:t>
            </a:r>
            <a:endParaRPr b="0" lang="es-AR" sz="44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3200" spc="-1" strike="noStrike">
                <a:latin typeface="Arial"/>
              </a:rPr>
              <a:t>Pulse </a:t>
            </a:r>
            <a:r>
              <a:rPr b="0" lang="es-AR" sz="3200" spc="-1" strike="noStrike">
                <a:latin typeface="Arial"/>
              </a:rPr>
              <a:t>para </a:t>
            </a:r>
            <a:r>
              <a:rPr b="0" lang="es-AR" sz="3200" spc="-1" strike="noStrike">
                <a:latin typeface="Arial"/>
              </a:rPr>
              <a:t>editar el </a:t>
            </a:r>
            <a:r>
              <a:rPr b="0" lang="es-AR" sz="3200" spc="-1" strike="noStrike">
                <a:latin typeface="Arial"/>
              </a:rPr>
              <a:t>formato </a:t>
            </a:r>
            <a:r>
              <a:rPr b="0" lang="es-AR" sz="3200" spc="-1" strike="noStrike">
                <a:latin typeface="Arial"/>
              </a:rPr>
              <a:t>de texto </a:t>
            </a:r>
            <a:r>
              <a:rPr b="0" lang="es-AR" sz="3200" spc="-1" strike="noStrike">
                <a:latin typeface="Arial"/>
              </a:rPr>
              <a:t>del </a:t>
            </a:r>
            <a:r>
              <a:rPr b="0" lang="es-AR" sz="3200" spc="-1" strike="noStrike">
                <a:latin typeface="Arial"/>
              </a:rPr>
              <a:t>esquem</a:t>
            </a:r>
            <a:r>
              <a:rPr b="0" lang="es-AR" sz="3200" spc="-1" strike="noStrike">
                <a:latin typeface="Arial"/>
              </a:rPr>
              <a:t>a</a:t>
            </a:r>
            <a:endParaRPr b="0" lang="es-A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2800" spc="-1" strike="noStrike">
                <a:latin typeface="Arial"/>
              </a:rPr>
              <a:t>Segun</a:t>
            </a:r>
            <a:r>
              <a:rPr b="0" lang="es-AR" sz="2800" spc="-1" strike="noStrike">
                <a:latin typeface="Arial"/>
              </a:rPr>
              <a:t>do </a:t>
            </a:r>
            <a:r>
              <a:rPr b="0" lang="es-AR" sz="2800" spc="-1" strike="noStrike">
                <a:latin typeface="Arial"/>
              </a:rPr>
              <a:t>nivel </a:t>
            </a:r>
            <a:r>
              <a:rPr b="0" lang="es-AR" sz="2800" spc="-1" strike="noStrike">
                <a:latin typeface="Arial"/>
              </a:rPr>
              <a:t>del </a:t>
            </a:r>
            <a:r>
              <a:rPr b="0" lang="es-AR" sz="2800" spc="-1" strike="noStrike">
                <a:latin typeface="Arial"/>
              </a:rPr>
              <a:t>esque</a:t>
            </a:r>
            <a:r>
              <a:rPr b="0" lang="es-AR" sz="2800" spc="-1" strike="noStrike">
                <a:latin typeface="Arial"/>
              </a:rPr>
              <a:t>ma</a:t>
            </a:r>
            <a:endParaRPr b="0" lang="es-A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400" spc="-1" strike="noStrike">
                <a:latin typeface="Arial"/>
              </a:rPr>
              <a:t>Terc</a:t>
            </a:r>
            <a:r>
              <a:rPr b="0" lang="es-AR" sz="2400" spc="-1" strike="noStrike">
                <a:latin typeface="Arial"/>
              </a:rPr>
              <a:t>er </a:t>
            </a:r>
            <a:r>
              <a:rPr b="0" lang="es-AR" sz="2400" spc="-1" strike="noStrike">
                <a:latin typeface="Arial"/>
              </a:rPr>
              <a:t>nivel </a:t>
            </a:r>
            <a:r>
              <a:rPr b="0" lang="es-AR" sz="2400" spc="-1" strike="noStrike">
                <a:latin typeface="Arial"/>
              </a:rPr>
              <a:t>del </a:t>
            </a:r>
            <a:r>
              <a:rPr b="0" lang="es-AR" sz="2400" spc="-1" strike="noStrike">
                <a:latin typeface="Arial"/>
              </a:rPr>
              <a:t>esqu</a:t>
            </a:r>
            <a:r>
              <a:rPr b="0" lang="es-AR" sz="2400" spc="-1" strike="noStrike">
                <a:latin typeface="Arial"/>
              </a:rPr>
              <a:t>ema</a:t>
            </a:r>
            <a:endParaRPr b="0" lang="es-A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2000" spc="-1" strike="noStrike">
                <a:latin typeface="Arial"/>
              </a:rPr>
              <a:t>C</a:t>
            </a:r>
            <a:r>
              <a:rPr b="0" lang="es-AR" sz="2000" spc="-1" strike="noStrike">
                <a:latin typeface="Arial"/>
              </a:rPr>
              <a:t>u</a:t>
            </a:r>
            <a:r>
              <a:rPr b="0" lang="es-AR" sz="2000" spc="-1" strike="noStrike">
                <a:latin typeface="Arial"/>
              </a:rPr>
              <a:t>ar</a:t>
            </a:r>
            <a:r>
              <a:rPr b="0" lang="es-AR" sz="2000" spc="-1" strike="noStrike">
                <a:latin typeface="Arial"/>
              </a:rPr>
              <a:t>to </a:t>
            </a:r>
            <a:r>
              <a:rPr b="0" lang="es-AR" sz="2000" spc="-1" strike="noStrike">
                <a:latin typeface="Arial"/>
              </a:rPr>
              <a:t>ni</a:t>
            </a:r>
            <a:r>
              <a:rPr b="0" lang="es-AR" sz="2000" spc="-1" strike="noStrike">
                <a:latin typeface="Arial"/>
              </a:rPr>
              <a:t>v</a:t>
            </a:r>
            <a:r>
              <a:rPr b="0" lang="es-AR" sz="2000" spc="-1" strike="noStrike">
                <a:latin typeface="Arial"/>
              </a:rPr>
              <a:t>el </a:t>
            </a:r>
            <a:r>
              <a:rPr b="0" lang="es-AR" sz="2000" spc="-1" strike="noStrike">
                <a:latin typeface="Arial"/>
              </a:rPr>
              <a:t>d</a:t>
            </a:r>
            <a:r>
              <a:rPr b="0" lang="es-AR" sz="2000" spc="-1" strike="noStrike">
                <a:latin typeface="Arial"/>
              </a:rPr>
              <a:t>el 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s</a:t>
            </a:r>
            <a:r>
              <a:rPr b="0" lang="es-AR" sz="2000" spc="-1" strike="noStrike">
                <a:latin typeface="Arial"/>
              </a:rPr>
              <a:t>q</a:t>
            </a:r>
            <a:r>
              <a:rPr b="0" lang="es-AR" sz="2000" spc="-1" strike="noStrike">
                <a:latin typeface="Arial"/>
              </a:rPr>
              <a:t>u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m</a:t>
            </a:r>
            <a:r>
              <a:rPr b="0" lang="es-AR" sz="2000" spc="-1" strike="noStrike">
                <a:latin typeface="Arial"/>
              </a:rPr>
              <a:t>a</a:t>
            </a:r>
            <a:endParaRPr b="0" lang="es-A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Q</a:t>
            </a:r>
            <a:r>
              <a:rPr b="0" lang="es-AR" sz="2000" spc="-1" strike="noStrike">
                <a:latin typeface="Arial"/>
              </a:rPr>
              <a:t>u</a:t>
            </a:r>
            <a:r>
              <a:rPr b="0" lang="es-AR" sz="2000" spc="-1" strike="noStrike">
                <a:latin typeface="Arial"/>
              </a:rPr>
              <a:t>i</a:t>
            </a:r>
            <a:r>
              <a:rPr b="0" lang="es-AR" sz="2000" spc="-1" strike="noStrike">
                <a:latin typeface="Arial"/>
              </a:rPr>
              <a:t>n</a:t>
            </a:r>
            <a:r>
              <a:rPr b="0" lang="es-AR" sz="2000" spc="-1" strike="noStrike">
                <a:latin typeface="Arial"/>
              </a:rPr>
              <a:t>t</a:t>
            </a:r>
            <a:r>
              <a:rPr b="0" lang="es-AR" sz="2000" spc="-1" strike="noStrike">
                <a:latin typeface="Arial"/>
              </a:rPr>
              <a:t>o</a:t>
            </a:r>
            <a:r>
              <a:rPr b="0" lang="es-AR" sz="2000" spc="-1" strike="noStrike">
                <a:latin typeface="Arial"/>
              </a:rPr>
              <a:t> </a:t>
            </a:r>
            <a:r>
              <a:rPr b="0" lang="es-AR" sz="2000" spc="-1" strike="noStrike">
                <a:latin typeface="Arial"/>
              </a:rPr>
              <a:t>n</a:t>
            </a:r>
            <a:r>
              <a:rPr b="0" lang="es-AR" sz="2000" spc="-1" strike="noStrike">
                <a:latin typeface="Arial"/>
              </a:rPr>
              <a:t>i</a:t>
            </a:r>
            <a:r>
              <a:rPr b="0" lang="es-AR" sz="2000" spc="-1" strike="noStrike">
                <a:latin typeface="Arial"/>
              </a:rPr>
              <a:t>v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l</a:t>
            </a:r>
            <a:r>
              <a:rPr b="0" lang="es-AR" sz="2000" spc="-1" strike="noStrike">
                <a:latin typeface="Arial"/>
              </a:rPr>
              <a:t> </a:t>
            </a:r>
            <a:r>
              <a:rPr b="0" lang="es-AR" sz="2000" spc="-1" strike="noStrike">
                <a:latin typeface="Arial"/>
              </a:rPr>
              <a:t>d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l</a:t>
            </a:r>
            <a:r>
              <a:rPr b="0" lang="es-AR" sz="2000" spc="-1" strike="noStrike">
                <a:latin typeface="Arial"/>
              </a:rPr>
              <a:t> 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s</a:t>
            </a:r>
            <a:r>
              <a:rPr b="0" lang="es-AR" sz="2000" spc="-1" strike="noStrike">
                <a:latin typeface="Arial"/>
              </a:rPr>
              <a:t>q</a:t>
            </a:r>
            <a:r>
              <a:rPr b="0" lang="es-AR" sz="2000" spc="-1" strike="noStrike">
                <a:latin typeface="Arial"/>
              </a:rPr>
              <a:t>u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m</a:t>
            </a:r>
            <a:r>
              <a:rPr b="0" lang="es-AR" sz="2000" spc="-1" strike="noStrike">
                <a:latin typeface="Arial"/>
              </a:rPr>
              <a:t>a</a:t>
            </a:r>
            <a:endParaRPr b="0" lang="es-A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S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x</a:t>
            </a:r>
            <a:r>
              <a:rPr b="0" lang="es-AR" sz="2000" spc="-1" strike="noStrike">
                <a:latin typeface="Arial"/>
              </a:rPr>
              <a:t>t</a:t>
            </a:r>
            <a:r>
              <a:rPr b="0" lang="es-AR" sz="2000" spc="-1" strike="noStrike">
                <a:latin typeface="Arial"/>
              </a:rPr>
              <a:t>o</a:t>
            </a:r>
            <a:r>
              <a:rPr b="0" lang="es-AR" sz="2000" spc="-1" strike="noStrike">
                <a:latin typeface="Arial"/>
              </a:rPr>
              <a:t> </a:t>
            </a:r>
            <a:r>
              <a:rPr b="0" lang="es-AR" sz="2000" spc="-1" strike="noStrike">
                <a:latin typeface="Arial"/>
              </a:rPr>
              <a:t>n</a:t>
            </a:r>
            <a:r>
              <a:rPr b="0" lang="es-AR" sz="2000" spc="-1" strike="noStrike">
                <a:latin typeface="Arial"/>
              </a:rPr>
              <a:t>i</a:t>
            </a:r>
            <a:r>
              <a:rPr b="0" lang="es-AR" sz="2000" spc="-1" strike="noStrike">
                <a:latin typeface="Arial"/>
              </a:rPr>
              <a:t>v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l</a:t>
            </a:r>
            <a:r>
              <a:rPr b="0" lang="es-AR" sz="2000" spc="-1" strike="noStrike">
                <a:latin typeface="Arial"/>
              </a:rPr>
              <a:t> </a:t>
            </a:r>
            <a:r>
              <a:rPr b="0" lang="es-AR" sz="2000" spc="-1" strike="noStrike">
                <a:latin typeface="Arial"/>
              </a:rPr>
              <a:t>d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l</a:t>
            </a:r>
            <a:r>
              <a:rPr b="0" lang="es-AR" sz="2000" spc="-1" strike="noStrike">
                <a:latin typeface="Arial"/>
              </a:rPr>
              <a:t> 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s</a:t>
            </a:r>
            <a:r>
              <a:rPr b="0" lang="es-AR" sz="2000" spc="-1" strike="noStrike">
                <a:latin typeface="Arial"/>
              </a:rPr>
              <a:t>q</a:t>
            </a:r>
            <a:r>
              <a:rPr b="0" lang="es-AR" sz="2000" spc="-1" strike="noStrike">
                <a:latin typeface="Arial"/>
              </a:rPr>
              <a:t>u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m</a:t>
            </a:r>
            <a:r>
              <a:rPr b="0" lang="es-AR" sz="2000" spc="-1" strike="noStrike">
                <a:latin typeface="Arial"/>
              </a:rPr>
              <a:t>a</a:t>
            </a:r>
            <a:endParaRPr b="0" lang="es-A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S</a:t>
            </a:r>
            <a:r>
              <a:rPr b="0" lang="es-AR" sz="2000" spc="-1" strike="noStrike">
                <a:latin typeface="Arial"/>
              </a:rPr>
              <a:t>é</a:t>
            </a:r>
            <a:r>
              <a:rPr b="0" lang="es-AR" sz="2000" spc="-1" strike="noStrike">
                <a:latin typeface="Arial"/>
              </a:rPr>
              <a:t>p</a:t>
            </a:r>
            <a:r>
              <a:rPr b="0" lang="es-AR" sz="2000" spc="-1" strike="noStrike">
                <a:latin typeface="Arial"/>
              </a:rPr>
              <a:t>t</a:t>
            </a:r>
            <a:r>
              <a:rPr b="0" lang="es-AR" sz="2000" spc="-1" strike="noStrike">
                <a:latin typeface="Arial"/>
              </a:rPr>
              <a:t>i</a:t>
            </a:r>
            <a:r>
              <a:rPr b="0" lang="es-AR" sz="2000" spc="-1" strike="noStrike">
                <a:latin typeface="Arial"/>
              </a:rPr>
              <a:t>m</a:t>
            </a:r>
            <a:r>
              <a:rPr b="0" lang="es-AR" sz="2000" spc="-1" strike="noStrike">
                <a:latin typeface="Arial"/>
              </a:rPr>
              <a:t>o</a:t>
            </a:r>
            <a:r>
              <a:rPr b="0" lang="es-AR" sz="2000" spc="-1" strike="noStrike">
                <a:latin typeface="Arial"/>
              </a:rPr>
              <a:t> </a:t>
            </a:r>
            <a:r>
              <a:rPr b="0" lang="es-AR" sz="2000" spc="-1" strike="noStrike">
                <a:latin typeface="Arial"/>
              </a:rPr>
              <a:t>n</a:t>
            </a:r>
            <a:r>
              <a:rPr b="0" lang="es-AR" sz="2000" spc="-1" strike="noStrike">
                <a:latin typeface="Arial"/>
              </a:rPr>
              <a:t>i</a:t>
            </a:r>
            <a:r>
              <a:rPr b="0" lang="es-AR" sz="2000" spc="-1" strike="noStrike">
                <a:latin typeface="Arial"/>
              </a:rPr>
              <a:t>v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l</a:t>
            </a:r>
            <a:r>
              <a:rPr b="0" lang="es-AR" sz="2000" spc="-1" strike="noStrike">
                <a:latin typeface="Arial"/>
              </a:rPr>
              <a:t> </a:t>
            </a:r>
            <a:r>
              <a:rPr b="0" lang="es-AR" sz="2000" spc="-1" strike="noStrike">
                <a:latin typeface="Arial"/>
              </a:rPr>
              <a:t>d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l</a:t>
            </a:r>
            <a:r>
              <a:rPr b="0" lang="es-AR" sz="2000" spc="-1" strike="noStrike">
                <a:latin typeface="Arial"/>
              </a:rPr>
              <a:t> 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s</a:t>
            </a:r>
            <a:r>
              <a:rPr b="0" lang="es-AR" sz="2000" spc="-1" strike="noStrike">
                <a:latin typeface="Arial"/>
              </a:rPr>
              <a:t>q</a:t>
            </a:r>
            <a:r>
              <a:rPr b="0" lang="es-AR" sz="2000" spc="-1" strike="noStrike">
                <a:latin typeface="Arial"/>
              </a:rPr>
              <a:t>u</a:t>
            </a:r>
            <a:r>
              <a:rPr b="0" lang="es-AR" sz="2000" spc="-1" strike="noStrike">
                <a:latin typeface="Arial"/>
              </a:rPr>
              <a:t>e</a:t>
            </a:r>
            <a:r>
              <a:rPr b="0" lang="es-AR" sz="2000" spc="-1" strike="noStrike">
                <a:latin typeface="Arial"/>
              </a:rPr>
              <a:t>m</a:t>
            </a:r>
            <a:r>
              <a:rPr b="0" lang="es-AR" sz="2000" spc="-1" strike="noStrike">
                <a:latin typeface="Arial"/>
              </a:rPr>
              <a:t>a</a:t>
            </a:r>
            <a:endParaRPr b="0" lang="es-A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sldNum" idx="2"/>
          </p:nvPr>
        </p:nvSpPr>
        <p:spPr>
          <a:xfrm>
            <a:off x="8472600" y="4662360"/>
            <a:ext cx="547560" cy="3920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b="0" lang="es-ES" sz="1000" spc="-1" strike="noStrike">
                <a:solidFill>
                  <a:srgbClr val="adadad"/>
                </a:solidFill>
                <a:latin typeface="Arial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565599B-48E7-4D31-88B2-1849DB9825D9}" type="slidenum">
              <a:rPr b="0" lang="es-ES" sz="1000" spc="-1" strike="noStrike">
                <a:solidFill>
                  <a:srgbClr val="adadad"/>
                </a:solidFill>
                <a:latin typeface="Arial"/>
                <a:ea typeface="DejaVu Sans"/>
              </a:rPr>
              <a:t>&lt;número&gt;</a:t>
            </a:fld>
            <a:endParaRPr b="0" lang="es-AR" sz="1000" spc="-1" strike="noStrike">
              <a:latin typeface="Times New Roman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s-AR" sz="4400" spc="-1" strike="noStrike">
                <a:latin typeface="Arial"/>
              </a:rPr>
              <a:t>Pulse para editar el formato del texto de título</a:t>
            </a:r>
            <a:endParaRPr b="0" lang="es-AR" sz="44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3200" spc="-1" strike="noStrike">
                <a:latin typeface="Arial"/>
              </a:rPr>
              <a:t>Pulse para editar el formato de texto del esquema</a:t>
            </a:r>
            <a:endParaRPr b="0" lang="es-A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2800" spc="-1" strike="noStrike">
                <a:latin typeface="Arial"/>
              </a:rPr>
              <a:t>Segundo nivel del esquema</a:t>
            </a:r>
            <a:endParaRPr b="0" lang="es-A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400" spc="-1" strike="noStrike">
                <a:latin typeface="Arial"/>
              </a:rPr>
              <a:t>Tercer nivel del esquema</a:t>
            </a:r>
            <a:endParaRPr b="0" lang="es-A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2000" spc="-1" strike="noStrike">
                <a:latin typeface="Arial"/>
              </a:rPr>
              <a:t>Cuarto nivel del esquema</a:t>
            </a:r>
            <a:endParaRPr b="0" lang="es-A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Quinto nivel del esquema</a:t>
            </a:r>
            <a:endParaRPr b="0" lang="es-A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Sexto nivel del esquema</a:t>
            </a:r>
            <a:endParaRPr b="0" lang="es-A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Séptimo nivel del esquema</a:t>
            </a:r>
            <a:endParaRPr b="0" lang="es-A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ldNum" idx="3"/>
          </p:nvPr>
        </p:nvSpPr>
        <p:spPr>
          <a:xfrm>
            <a:off x="8472600" y="4662360"/>
            <a:ext cx="547560" cy="3920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b="0" lang="es-ES" sz="1000" spc="-1" strike="noStrike">
                <a:solidFill>
                  <a:srgbClr val="adadad"/>
                </a:solidFill>
                <a:latin typeface="Arial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69CC348-DE87-431D-87A6-AC66477A2CED}" type="slidenum">
              <a:rPr b="0" lang="es-ES" sz="1000" spc="-1" strike="noStrike">
                <a:solidFill>
                  <a:srgbClr val="adadad"/>
                </a:solidFill>
                <a:latin typeface="Arial"/>
                <a:ea typeface="DejaVu Sans"/>
              </a:rPr>
              <a:t>&lt;número&gt;</a:t>
            </a:fld>
            <a:endParaRPr b="0" lang="es-AR" sz="1000" spc="-1" strike="noStrike">
              <a:latin typeface="Times New Roman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s-AR" sz="4400" spc="-1" strike="noStrike">
                <a:latin typeface="Arial"/>
              </a:rPr>
              <a:t>Pulse para editar el formato del texto de título</a:t>
            </a:r>
            <a:endParaRPr b="0" lang="es-AR" sz="44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3200" spc="-1" strike="noStrike">
                <a:latin typeface="Arial"/>
              </a:rPr>
              <a:t>Pulse para editar el formato de texto del esquema</a:t>
            </a:r>
            <a:endParaRPr b="0" lang="es-A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2800" spc="-1" strike="noStrike">
                <a:latin typeface="Arial"/>
              </a:rPr>
              <a:t>Segundo nivel del esquema</a:t>
            </a:r>
            <a:endParaRPr b="0" lang="es-A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400" spc="-1" strike="noStrike">
                <a:latin typeface="Arial"/>
              </a:rPr>
              <a:t>Tercer nivel del esquema</a:t>
            </a:r>
            <a:endParaRPr b="0" lang="es-A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2000" spc="-1" strike="noStrike">
                <a:latin typeface="Arial"/>
              </a:rPr>
              <a:t>Cuarto nivel del esquema</a:t>
            </a:r>
            <a:endParaRPr b="0" lang="es-A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Quinto nivel del esquema</a:t>
            </a:r>
            <a:endParaRPr b="0" lang="es-A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Sexto nivel del esquema</a:t>
            </a:r>
            <a:endParaRPr b="0" lang="es-A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Séptimo nivel del esquema</a:t>
            </a:r>
            <a:endParaRPr b="0" lang="es-A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2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r>
              <a:rPr b="0" lang="es-AR" sz="1800" spc="-1" strike="noStrike">
                <a:latin typeface="Arial"/>
              </a:rPr>
              <a:t>Pulse para editar el formato del texto de título</a:t>
            </a:r>
            <a:endParaRPr b="0" lang="es-AR" sz="18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rmAutofit fontScale="86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Pulse para editar el formato de texto del esquema</a:t>
            </a:r>
            <a:endParaRPr b="0" lang="es-AR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1800" spc="-1" strike="noStrike">
                <a:latin typeface="Arial"/>
              </a:rPr>
              <a:t>Segundo nivel del esquema</a:t>
            </a:r>
            <a:endParaRPr b="0" lang="es-AR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Tercer nivel del esquema</a:t>
            </a:r>
            <a:endParaRPr b="0" lang="es-AR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1800" spc="-1" strike="noStrike">
                <a:latin typeface="Arial"/>
              </a:rPr>
              <a:t>Cuarto nivel del esquema</a:t>
            </a:r>
            <a:endParaRPr b="0" lang="es-AR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Quinto nivel del esquema</a:t>
            </a:r>
            <a:endParaRPr b="0" lang="es-AR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Sexto nivel del esquema</a:t>
            </a:r>
            <a:endParaRPr b="0" lang="es-AR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Séptimo nivel del esquema</a:t>
            </a:r>
            <a:endParaRPr b="0" lang="es-AR" sz="18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rmAutofit fontScale="86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Pulse para editar el formato de texto del esquema</a:t>
            </a:r>
            <a:endParaRPr b="0" lang="es-AR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1800" spc="-1" strike="noStrike">
                <a:latin typeface="Arial"/>
              </a:rPr>
              <a:t>Segundo nivel del esquema</a:t>
            </a:r>
            <a:endParaRPr b="0" lang="es-AR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Tercer nivel del esquema</a:t>
            </a:r>
            <a:endParaRPr b="0" lang="es-AR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1800" spc="-1" strike="noStrike">
                <a:latin typeface="Arial"/>
              </a:rPr>
              <a:t>Cuarto nivel del esquema</a:t>
            </a:r>
            <a:endParaRPr b="0" lang="es-AR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Quinto nivel del esquema</a:t>
            </a:r>
            <a:endParaRPr b="0" lang="es-AR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Sexto nivel del esquema</a:t>
            </a:r>
            <a:endParaRPr b="0" lang="es-AR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Séptimo nivel del esquema</a:t>
            </a:r>
            <a:endParaRPr b="0" lang="es-AR" sz="18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sldNum" idx="4"/>
          </p:nvPr>
        </p:nvSpPr>
        <p:spPr>
          <a:xfrm>
            <a:off x="8472600" y="4662360"/>
            <a:ext cx="547560" cy="3920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b="0" lang="es-ES" sz="1000" spc="-1" strike="noStrike">
                <a:solidFill>
                  <a:srgbClr val="adadad"/>
                </a:solidFill>
                <a:latin typeface="Arial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E583D89-2C05-440F-8E00-DD350893A62F}" type="slidenum">
              <a:rPr b="0" lang="es-ES" sz="1000" spc="-1" strike="noStrike">
                <a:solidFill>
                  <a:srgbClr val="adadad"/>
                </a:solidFill>
                <a:latin typeface="Arial"/>
                <a:ea typeface="DejaVu Sans"/>
              </a:rPr>
              <a:t>&lt;número&gt;</a:t>
            </a:fld>
            <a:endParaRPr b="0" lang="es-AR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ftr" idx="5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0" bIns="0" anchor="t">
            <a:noAutofit/>
          </a:bodyPr>
          <a:lstStyle>
            <a:lvl1pPr algn="ctr">
              <a:lnSpc>
                <a:spcPct val="100000"/>
              </a:lnSpc>
              <a:buNone/>
              <a:defRPr b="0" lang="es-AR" sz="1400" spc="-1" strike="noStrike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s-AR" sz="1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&lt;pie de página&gt;</a:t>
            </a:r>
            <a:endParaRPr b="0" lang="es-AR" sz="1400" spc="-1" strike="noStrike">
              <a:latin typeface="Times New Roman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sldNum" idx="6"/>
          </p:nvPr>
        </p:nvSpPr>
        <p:spPr>
          <a:xfrm>
            <a:off x="8472600" y="4662360"/>
            <a:ext cx="547560" cy="3920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b="0" lang="es-AR" sz="1000" spc="-1" strike="noStrike">
                <a:solidFill>
                  <a:srgbClr val="adadad"/>
                </a:solidFill>
                <a:latin typeface="Arial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5F3CEE3-26E7-449F-994B-24AAA17B83BC}" type="slidenum">
              <a:rPr b="0" lang="es-AR" sz="1000" spc="-1" strike="noStrike">
                <a:solidFill>
                  <a:srgbClr val="adadad"/>
                </a:solidFill>
                <a:latin typeface="Arial"/>
                <a:ea typeface="DejaVu Sans"/>
              </a:rPr>
              <a:t>&lt;número&gt;</a:t>
            </a:fld>
            <a:endParaRPr b="0" lang="es-AR" sz="1000" spc="-1" strike="noStrike">
              <a:latin typeface="Times New Roman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dt" idx="7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0" bIns="0" anchor="t">
            <a:noAutofit/>
          </a:bodyPr>
          <a:lstStyle>
            <a:lvl1pPr>
              <a:defRPr b="0" lang="es-AR" sz="1400" spc="-1" strike="noStrike">
                <a:latin typeface="Times New Roman"/>
              </a:defRPr>
            </a:lvl1pPr>
          </a:lstStyle>
          <a:p>
            <a:r>
              <a:rPr b="0" lang="es-AR" sz="1400" spc="-1" strike="noStrike">
                <a:latin typeface="Times New Roman"/>
              </a:rPr>
              <a:t>&lt;fecha/hora&gt;</a:t>
            </a:r>
            <a:endParaRPr b="0" lang="es-AR" sz="1400" spc="-1" strike="noStrike">
              <a:latin typeface="Times New Roman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s-AR" sz="4400" spc="-1" strike="noStrike">
                <a:latin typeface="Arial"/>
              </a:rPr>
              <a:t>Pulse para editar el formato del texto de título</a:t>
            </a:r>
            <a:endParaRPr b="0" lang="es-AR" sz="4400" spc="-1" strike="noStrike"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3200" spc="-1" strike="noStrike">
                <a:latin typeface="Arial"/>
              </a:rPr>
              <a:t>Pulse para editar el formato de texto del esquema</a:t>
            </a:r>
            <a:endParaRPr b="0" lang="es-A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2800" spc="-1" strike="noStrike">
                <a:latin typeface="Arial"/>
              </a:rPr>
              <a:t>Segundo nivel del esquema</a:t>
            </a:r>
            <a:endParaRPr b="0" lang="es-A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400" spc="-1" strike="noStrike">
                <a:latin typeface="Arial"/>
              </a:rPr>
              <a:t>Tercer nivel del esquema</a:t>
            </a:r>
            <a:endParaRPr b="0" lang="es-A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2000" spc="-1" strike="noStrike">
                <a:latin typeface="Arial"/>
              </a:rPr>
              <a:t>Cuarto nivel del esquema</a:t>
            </a:r>
            <a:endParaRPr b="0" lang="es-A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Quinto nivel del esquema</a:t>
            </a:r>
            <a:endParaRPr b="0" lang="es-A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Sexto nivel del esquema</a:t>
            </a:r>
            <a:endParaRPr b="0" lang="es-A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2000" spc="-1" strike="noStrike">
                <a:latin typeface="Arial"/>
              </a:rPr>
              <a:t>Séptimo nivel del esquema</a:t>
            </a:r>
            <a:endParaRPr b="0" lang="es-A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2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r>
              <a:rPr b="0" lang="es-AR" sz="1800" spc="-1" strike="noStrike">
                <a:latin typeface="Arial"/>
              </a:rPr>
              <a:t>Pulse para editar el formato del texto de título</a:t>
            </a:r>
            <a:endParaRPr b="0" lang="es-AR" sz="1800" spc="-1" strike="noStrike"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rmAutofit fontScale="86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Pulse para editar el formato de texto del esquema</a:t>
            </a:r>
            <a:endParaRPr b="0" lang="es-AR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1800" spc="-1" strike="noStrike">
                <a:latin typeface="Arial"/>
              </a:rPr>
              <a:t>Segundo nivel del esquema</a:t>
            </a:r>
            <a:endParaRPr b="0" lang="es-AR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Tercer nivel del esquema</a:t>
            </a:r>
            <a:endParaRPr b="0" lang="es-AR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1800" spc="-1" strike="noStrike">
                <a:latin typeface="Arial"/>
              </a:rPr>
              <a:t>Cuarto nivel del esquema</a:t>
            </a:r>
            <a:endParaRPr b="0" lang="es-AR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Quinto nivel del esquema</a:t>
            </a:r>
            <a:endParaRPr b="0" lang="es-AR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Sexto nivel del esquema</a:t>
            </a:r>
            <a:endParaRPr b="0" lang="es-AR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Séptimo nivel del esquema</a:t>
            </a:r>
            <a:endParaRPr b="0" lang="es-AR" sz="1800" spc="-1" strike="noStrike"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rmAutofit fontScale="86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Pulse para editar el formato de texto del esquema</a:t>
            </a:r>
            <a:endParaRPr b="0" lang="es-AR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1800" spc="-1" strike="noStrike">
                <a:latin typeface="Arial"/>
              </a:rPr>
              <a:t>Segundo nivel del esquema</a:t>
            </a:r>
            <a:endParaRPr b="0" lang="es-AR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Tercer nivel del esquema</a:t>
            </a:r>
            <a:endParaRPr b="0" lang="es-AR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s-AR" sz="1800" spc="-1" strike="noStrike">
                <a:latin typeface="Arial"/>
              </a:rPr>
              <a:t>Cuarto nivel del esquema</a:t>
            </a:r>
            <a:endParaRPr b="0" lang="es-AR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Quinto nivel del esquema</a:t>
            </a:r>
            <a:endParaRPr b="0" lang="es-AR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Sexto nivel del esquema</a:t>
            </a:r>
            <a:endParaRPr b="0" lang="es-AR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s-AR" sz="1800" spc="-1" strike="noStrike">
                <a:latin typeface="Arial"/>
              </a:rPr>
              <a:t>Séptimo nivel del esquema</a:t>
            </a:r>
            <a:endParaRPr b="0" lang="es-AR" sz="1800" spc="-1" strike="noStrike">
              <a:latin typeface="Arial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sldNum" idx="8"/>
          </p:nvPr>
        </p:nvSpPr>
        <p:spPr>
          <a:xfrm>
            <a:off x="8472600" y="4662360"/>
            <a:ext cx="547560" cy="3920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lstStyle>
            <a:lvl1pPr algn="r">
              <a:lnSpc>
                <a:spcPct val="100000"/>
              </a:lnSpc>
              <a:buNone/>
              <a:defRPr b="0" lang="es-ES" sz="1000" spc="-1" strike="noStrike">
                <a:solidFill>
                  <a:srgbClr val="adadad"/>
                </a:solidFill>
                <a:latin typeface="Arial"/>
                <a:ea typeface="DejaVu Sans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9321BA7-1A42-470A-AA2E-3DFFB252B75E}" type="slidenum">
              <a:rPr b="0" lang="es-ES" sz="1000" spc="-1" strike="noStrike">
                <a:solidFill>
                  <a:srgbClr val="adadad"/>
                </a:solidFill>
                <a:latin typeface="Arial"/>
                <a:ea typeface="DejaVu Sans"/>
              </a:rPr>
              <a:t>&lt;número&gt;</a:t>
            </a:fld>
            <a:endParaRPr b="0" lang="es-AR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slideLayout" Target="../slideLayouts/slideLayout4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40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image" Target="../media/image37.jpeg"/><Relationship Id="rId3" Type="http://schemas.openxmlformats.org/officeDocument/2006/relationships/slideLayout" Target="../slideLayouts/slideLayout40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slideLayout" Target="../slideLayouts/slideLayout4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49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49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image" Target="../media/image42.png"/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slideLayout" Target="../slideLayouts/slideLayout40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slideLayout" Target="../slideLayouts/slideLayout40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image" Target="../media/image50.png"/><Relationship Id="rId3" Type="http://schemas.openxmlformats.org/officeDocument/2006/relationships/slideLayout" Target="../slideLayouts/slideLayout2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slideLayout" Target="../slideLayouts/slideLayout2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55.png"/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4" Type="http://schemas.openxmlformats.org/officeDocument/2006/relationships/slideLayout" Target="../slideLayouts/slideLayout40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image" Target="../media/image59.png"/><Relationship Id="rId3" Type="http://schemas.openxmlformats.org/officeDocument/2006/relationships/slideLayout" Target="../slideLayouts/slideLayout40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image" Target="../media/image61.png"/><Relationship Id="rId3" Type="http://schemas.openxmlformats.org/officeDocument/2006/relationships/slideLayout" Target="../slideLayouts/slideLayout40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slideLayout" Target="../slideLayouts/slideLayout40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63.png"/><Relationship Id="rId2" Type="http://schemas.openxmlformats.org/officeDocument/2006/relationships/slideLayout" Target="../slideLayouts/slideLayout40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slideLayout" Target="../slideLayouts/slideLayout40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65.png"/><Relationship Id="rId2" Type="http://schemas.openxmlformats.org/officeDocument/2006/relationships/image" Target="../media/image66.jpeg"/><Relationship Id="rId3" Type="http://schemas.openxmlformats.org/officeDocument/2006/relationships/image" Target="../media/image67.jpeg"/><Relationship Id="rId4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slideLayout" Target="../slideLayouts/slideLayout40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68.png"/><Relationship Id="rId2" Type="http://schemas.openxmlformats.org/officeDocument/2006/relationships/image" Target="../media/image69.png"/><Relationship Id="rId3" Type="http://schemas.openxmlformats.org/officeDocument/2006/relationships/image" Target="../media/image70.png"/><Relationship Id="rId4" Type="http://schemas.openxmlformats.org/officeDocument/2006/relationships/image" Target="../media/image71.wmf"/><Relationship Id="rId5" Type="http://schemas.openxmlformats.org/officeDocument/2006/relationships/slideLayout" Target="../slideLayouts/slideLayout2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72.png"/><Relationship Id="rId2" Type="http://schemas.openxmlformats.org/officeDocument/2006/relationships/slideLayout" Target="../slideLayouts/slideLayout2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73.png"/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4" Type="http://schemas.openxmlformats.org/officeDocument/2006/relationships/slideLayout" Target="../slideLayouts/slideLayout40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76.png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slideLayout" Target="../slideLayouts/slideLayout2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80.png"/><Relationship Id="rId2" Type="http://schemas.openxmlformats.org/officeDocument/2006/relationships/slideLayout" Target="../slideLayouts/slideLayout40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81.jpeg"/><Relationship Id="rId2" Type="http://schemas.openxmlformats.org/officeDocument/2006/relationships/image" Target="../media/image82.jpeg"/><Relationship Id="rId3" Type="http://schemas.openxmlformats.org/officeDocument/2006/relationships/slideLayout" Target="../slideLayouts/slideLayout2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83.png"/><Relationship Id="rId2" Type="http://schemas.openxmlformats.org/officeDocument/2006/relationships/slideLayout" Target="../slideLayouts/slideLayout40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84.jpeg"/><Relationship Id="rId2" Type="http://schemas.openxmlformats.org/officeDocument/2006/relationships/slideLayout" Target="../slideLayouts/slideLayout40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image" Target="../media/image85.jpeg"/><Relationship Id="rId2" Type="http://schemas.openxmlformats.org/officeDocument/2006/relationships/image" Target="../media/image86.jpeg"/><Relationship Id="rId3" Type="http://schemas.openxmlformats.org/officeDocument/2006/relationships/image" Target="../media/image87.jpeg"/><Relationship Id="rId4" Type="http://schemas.openxmlformats.org/officeDocument/2006/relationships/slideLayout" Target="../slideLayouts/slideLayout40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slideLayout" Target="../slideLayouts/slideLayout40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88.png"/><Relationship Id="rId2" Type="http://schemas.openxmlformats.org/officeDocument/2006/relationships/slideLayout" Target="../slideLayouts/slideLayout40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89.png"/><Relationship Id="rId2" Type="http://schemas.openxmlformats.org/officeDocument/2006/relationships/slideLayout" Target="../slideLayouts/slideLayout64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image" Target="../media/image90.pn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40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40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slideLayout" Target="../slideLayouts/slideLayout40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-5400" y="-3240"/>
            <a:ext cx="9148680" cy="163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b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s-ES" sz="2600" spc="-1" strike="noStrike">
                <a:solidFill>
                  <a:srgbClr val="ffffff"/>
                </a:solidFill>
                <a:latin typeface="Arial"/>
                <a:ea typeface="Arial"/>
              </a:rPr>
              <a:t>A new channel for supermassive black hole formation</a:t>
            </a:r>
            <a:endParaRPr b="0" lang="es-AR" sz="2600" spc="-1" strike="noStrike"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subTitle"/>
          </p:nvPr>
        </p:nvSpPr>
        <p:spPr>
          <a:xfrm>
            <a:off x="180000" y="1246680"/>
            <a:ext cx="9142200" cy="163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s-AR" sz="1800" spc="-1" strike="noStrike"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1800" spc="-1" strike="noStrike">
                <a:solidFill>
                  <a:srgbClr val="adadad"/>
                </a:solidFill>
                <a:latin typeface="Arial"/>
                <a:ea typeface="Arial"/>
              </a:rPr>
              <a:t>Carlos R. Argüelles</a:t>
            </a:r>
            <a:endParaRPr b="0" lang="es-AR" sz="1800" spc="-1" strike="noStrike"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1400" spc="-1" strike="noStrike" u="sng">
                <a:solidFill>
                  <a:srgbClr val="adadad"/>
                </a:solidFill>
                <a:uFillTx/>
                <a:latin typeface="Arial"/>
                <a:ea typeface="Arial"/>
              </a:rPr>
              <a:t>Collaborators</a:t>
            </a:r>
            <a:r>
              <a:rPr b="0" lang="es-ES" sz="1400" spc="-1" strike="noStrike">
                <a:solidFill>
                  <a:srgbClr val="adadad"/>
                </a:solidFill>
                <a:latin typeface="Arial"/>
                <a:ea typeface="Arial"/>
              </a:rPr>
              <a:t>: R. Ruffini, J. A. Rueda, A. Krut, E. A. Becerra-Vergara, M. Díaz, R. Yunis, </a:t>
            </a:r>
            <a:endParaRPr b="0" lang="es-AR" sz="1400" spc="-1" strike="noStrike"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adadad"/>
                </a:solidFill>
                <a:latin typeface="Arial"/>
                <a:ea typeface="Arial"/>
              </a:rPr>
              <a:t>M. Mestre, V. Crespi, K. Boshkayev, J. Uribe-Suárez, P.-H. Chavanis</a:t>
            </a:r>
            <a:endParaRPr b="0" lang="es-AR" sz="1400" spc="-1" strike="noStrike"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1001"/>
              </a:spcBef>
              <a:buClr>
                <a:srgbClr val="ffffff"/>
              </a:buClr>
              <a:buFont typeface="Arial"/>
              <a:buChar char="•"/>
              <a:tabLst>
                <a:tab algn="l" pos="0"/>
              </a:tabLst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Arial"/>
              </a:rPr>
              <a:t>Cosmology 2023 in Miramare– August 28-September 2, SISSA, Italy</a:t>
            </a:r>
            <a:endParaRPr b="0" lang="es-AR" sz="16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s-AR" sz="13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1001"/>
              </a:spcBef>
              <a:buClr>
                <a:srgbClr val="4dd0e1"/>
              </a:buClr>
              <a:buFont typeface="Arial"/>
              <a:buChar char="•"/>
              <a:tabLst>
                <a:tab algn="l" pos="0"/>
              </a:tabLst>
            </a:pPr>
            <a:r>
              <a:rPr b="1" lang="es-ES" sz="1300" spc="-1" strike="noStrike">
                <a:solidFill>
                  <a:srgbClr val="4dd0e1"/>
                </a:solidFill>
                <a:latin typeface="Arial"/>
                <a:ea typeface="Arial"/>
              </a:rPr>
              <a:t>BASED ON: Argüelles, Boshkayev, Krut, et al. MNRAS (2023) </a:t>
            </a:r>
            <a:r>
              <a:rPr b="1" lang="es-ES" sz="1300" spc="-1" strike="noStrike">
                <a:solidFill>
                  <a:srgbClr val="0070c0"/>
                </a:solidFill>
                <a:latin typeface="Arial"/>
                <a:ea typeface="Arial"/>
              </a:rPr>
              <a:t>arXiv:2305.02430</a:t>
            </a:r>
            <a:endParaRPr b="0" lang="es-AR" sz="13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1300" spc="-1" strike="noStrike">
                <a:solidFill>
                  <a:srgbClr val="4dd0e1"/>
                </a:solidFill>
                <a:latin typeface="Arial"/>
                <a:ea typeface="Arial"/>
              </a:rPr>
              <a:t>Argüelles et al. PDU (2018,2019) </a:t>
            </a:r>
            <a:r>
              <a:rPr b="0" lang="es-ES" sz="1300" spc="-1" strike="noStrike">
                <a:solidFill>
                  <a:srgbClr val="0070c0"/>
                </a:solidFill>
                <a:latin typeface="Arial"/>
                <a:ea typeface="Arial"/>
              </a:rPr>
              <a:t>arXiv:1606.07040</a:t>
            </a:r>
            <a:r>
              <a:rPr b="0" lang="es-ES" sz="1200" spc="-1" strike="noStrike">
                <a:solidFill>
                  <a:srgbClr val="0070c0"/>
                </a:solidFill>
                <a:latin typeface="Arial"/>
                <a:ea typeface="Arial"/>
              </a:rPr>
              <a:t>; arXiv:1810.00405</a:t>
            </a:r>
            <a:r>
              <a:rPr b="0" lang="es-ES" sz="1300" spc="-1" strike="noStrike">
                <a:solidFill>
                  <a:srgbClr val="0070c0"/>
                </a:solidFill>
                <a:latin typeface="Arial"/>
                <a:ea typeface="Arial"/>
              </a:rPr>
              <a:t> </a:t>
            </a:r>
            <a:r>
              <a:rPr b="0" lang="es-ES" sz="1300" spc="-1" strike="noStrike">
                <a:solidFill>
                  <a:srgbClr val="4dd0e1"/>
                </a:solidFill>
                <a:latin typeface="Arial"/>
                <a:ea typeface="Arial"/>
              </a:rPr>
              <a:t>&amp; MNRAS (2021)</a:t>
            </a:r>
            <a:r>
              <a:rPr b="0" lang="es-ES" sz="1300" spc="-1" strike="noStrike">
                <a:solidFill>
                  <a:srgbClr val="0070c0"/>
                </a:solidFill>
                <a:latin typeface="Arial"/>
                <a:ea typeface="Arial"/>
              </a:rPr>
              <a:t> 2012.11709   </a:t>
            </a:r>
            <a:endParaRPr b="0" lang="es-AR" sz="13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1300" spc="-1" strike="noStrike">
                <a:solidFill>
                  <a:srgbClr val="4dd0e1"/>
                </a:solidFill>
                <a:latin typeface="Arial"/>
                <a:ea typeface="Arial"/>
              </a:rPr>
              <a:t>Becerra-Vergara, Argüelles, et al. A&amp;A (2020) </a:t>
            </a:r>
            <a:r>
              <a:rPr b="0" lang="es-ES" sz="1300" spc="-1" strike="noStrike">
                <a:solidFill>
                  <a:srgbClr val="0070c0"/>
                </a:solidFill>
                <a:latin typeface="Arial"/>
                <a:ea typeface="Arial"/>
              </a:rPr>
              <a:t>arXiv:2007.11478 </a:t>
            </a:r>
            <a:r>
              <a:rPr b="0" lang="es-ES" sz="1300" spc="-1" strike="noStrike">
                <a:solidFill>
                  <a:srgbClr val="4dd0e1"/>
                </a:solidFill>
                <a:latin typeface="Arial"/>
                <a:ea typeface="Arial"/>
              </a:rPr>
              <a:t>&amp; MNRAS Lett (2021) </a:t>
            </a:r>
            <a:r>
              <a:rPr b="0" lang="es-ES" sz="1300" spc="-1" strike="noStrike">
                <a:solidFill>
                  <a:srgbClr val="0070c0"/>
                </a:solidFill>
                <a:latin typeface="Arial"/>
                <a:ea typeface="Arial"/>
              </a:rPr>
              <a:t>2105.06301</a:t>
            </a:r>
            <a:endParaRPr b="0" lang="es-AR" sz="1300" spc="-1" strike="noStrike">
              <a:latin typeface="Arial"/>
            </a:endParaRPr>
          </a:p>
        </p:txBody>
      </p:sp>
      <p:pic>
        <p:nvPicPr>
          <p:cNvPr id="240" name="Imagen 4" descr="Imagen que contiene dibujo, señal&#10;&#10;Descripción generada automáticamente"/>
          <p:cNvPicPr/>
          <p:nvPr/>
        </p:nvPicPr>
        <p:blipFill>
          <a:blip r:embed="rId1"/>
          <a:stretch/>
        </p:blipFill>
        <p:spPr>
          <a:xfrm>
            <a:off x="-2160" y="-1080"/>
            <a:ext cx="2062080" cy="690480"/>
          </a:xfrm>
          <a:prstGeom prst="rect">
            <a:avLst/>
          </a:prstGeom>
          <a:ln w="0">
            <a:noFill/>
          </a:ln>
        </p:spPr>
      </p:pic>
      <p:pic>
        <p:nvPicPr>
          <p:cNvPr id="241" name="Imagen 5" descr="Imagen que contiene dibujo&#10;&#10;Descripción generada automáticamente"/>
          <p:cNvPicPr/>
          <p:nvPr/>
        </p:nvPicPr>
        <p:blipFill>
          <a:blip r:embed="rId2"/>
          <a:stretch/>
        </p:blipFill>
        <p:spPr>
          <a:xfrm>
            <a:off x="8394840" y="-3240"/>
            <a:ext cx="752760" cy="81360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title"/>
          </p:nvPr>
        </p:nvSpPr>
        <p:spPr>
          <a:xfrm>
            <a:off x="257400" y="2520"/>
            <a:ext cx="870336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How do we obtain realistic DM halos in cosmology via this method ?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311" name="Google Shape;109;p19"/>
          <p:cNvSpPr/>
          <p:nvPr/>
        </p:nvSpPr>
        <p:spPr>
          <a:xfrm flipH="1" rot="10800000">
            <a:off x="256680" y="44784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12" name="PlaceHolder 2"/>
          <p:cNvSpPr>
            <a:spLocks noGrp="1"/>
          </p:cNvSpPr>
          <p:nvPr>
            <p:ph/>
          </p:nvPr>
        </p:nvSpPr>
        <p:spPr>
          <a:xfrm>
            <a:off x="-2081160" y="1208160"/>
            <a:ext cx="1966680" cy="3414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 marL="228600" indent="-228600">
              <a:lnSpc>
                <a:spcPct val="115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Hablar Aca sobre: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Boltzmann Hierarchies (poner termino de interacciones)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Quien es f0 en el caso de neutrinos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13" name="Google Shape;77;p16"/>
          <p:cNvSpPr/>
          <p:nvPr/>
        </p:nvSpPr>
        <p:spPr>
          <a:xfrm>
            <a:off x="192600" y="758160"/>
            <a:ext cx="884052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pic>
        <p:nvPicPr>
          <p:cNvPr id="314" name="Imagen 2" descr="Gráfico&#10;&#10;Descripción generada automáticamente"/>
          <p:cNvPicPr/>
          <p:nvPr/>
        </p:nvPicPr>
        <p:blipFill>
          <a:blip r:embed="rId1"/>
          <a:stretch/>
        </p:blipFill>
        <p:spPr>
          <a:xfrm>
            <a:off x="5939280" y="2266920"/>
            <a:ext cx="3151080" cy="2786040"/>
          </a:xfrm>
          <a:prstGeom prst="rect">
            <a:avLst/>
          </a:prstGeom>
          <a:ln w="0">
            <a:noFill/>
          </a:ln>
        </p:spPr>
      </p:pic>
      <p:sp>
        <p:nvSpPr>
          <p:cNvPr id="315" name="Google Shape;77;p16"/>
          <p:cNvSpPr/>
          <p:nvPr/>
        </p:nvSpPr>
        <p:spPr>
          <a:xfrm>
            <a:off x="-1440" y="488520"/>
            <a:ext cx="9142200" cy="71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One should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 i)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calculate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the power spectrum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P(k)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in a given (~10¹ keV) cosmology (CLASS)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                       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ii)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apply the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 Press-Schechter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formalism to obtain M</a:t>
            </a:r>
            <a:r>
              <a:rPr b="0" lang="es-ES" sz="1600" spc="-1" strike="noStrike" baseline="-25000">
                <a:solidFill>
                  <a:srgbClr val="ffffff"/>
                </a:solidFill>
                <a:latin typeface="Arial"/>
                <a:ea typeface="DejaVu Sans"/>
              </a:rPr>
              <a:t>vir 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= M(R</a:t>
            </a:r>
            <a:r>
              <a:rPr b="0" lang="es-ES" sz="1600" spc="-1" strike="noStrike" baseline="-25000">
                <a:solidFill>
                  <a:srgbClr val="ffffff"/>
                </a:solidFill>
                <a:latin typeface="Arial"/>
                <a:ea typeface="DejaVu Sans"/>
              </a:rPr>
              <a:t>vir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)  at given z</a:t>
            </a:r>
            <a:r>
              <a:rPr b="0" lang="es-ES" sz="1600" spc="-1" strike="noStrike" baseline="-25000">
                <a:solidFill>
                  <a:srgbClr val="ffffff"/>
                </a:solidFill>
                <a:latin typeface="Arial"/>
                <a:ea typeface="DejaVu Sans"/>
              </a:rPr>
              <a:t>vir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;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                      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pic>
        <p:nvPicPr>
          <p:cNvPr id="316" name="Imagen 5" descr=""/>
          <p:cNvPicPr/>
          <p:nvPr/>
        </p:nvPicPr>
        <p:blipFill>
          <a:blip r:embed="rId2"/>
          <a:stretch/>
        </p:blipFill>
        <p:spPr>
          <a:xfrm>
            <a:off x="2381040" y="1207800"/>
            <a:ext cx="2881440" cy="483480"/>
          </a:xfrm>
          <a:prstGeom prst="rect">
            <a:avLst/>
          </a:prstGeom>
          <a:ln w="0">
            <a:noFill/>
          </a:ln>
        </p:spPr>
      </p:pic>
      <p:pic>
        <p:nvPicPr>
          <p:cNvPr id="317" name="Imagen 6" descr="Imagen que contiene reloj&#10;&#10;Descripción generada automáticamente"/>
          <p:cNvPicPr/>
          <p:nvPr/>
        </p:nvPicPr>
        <p:blipFill>
          <a:blip r:embed="rId3"/>
          <a:stretch/>
        </p:blipFill>
        <p:spPr>
          <a:xfrm>
            <a:off x="5823720" y="1208520"/>
            <a:ext cx="1743120" cy="481320"/>
          </a:xfrm>
          <a:prstGeom prst="rect">
            <a:avLst/>
          </a:prstGeom>
          <a:ln w="0">
            <a:noFill/>
          </a:ln>
        </p:spPr>
      </p:pic>
      <p:sp>
        <p:nvSpPr>
          <p:cNvPr id="318" name="CuadroTexto 6"/>
          <p:cNvSpPr/>
          <p:nvPr/>
        </p:nvSpPr>
        <p:spPr>
          <a:xfrm>
            <a:off x="353520" y="1297080"/>
            <a:ext cx="27414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Mass variance 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19" name="Conector recto de flecha 7"/>
          <p:cNvSpPr/>
          <p:nvPr/>
        </p:nvSpPr>
        <p:spPr>
          <a:xfrm>
            <a:off x="1737000" y="1451520"/>
            <a:ext cx="502920" cy="6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eeff41"/>
            </a:solidFill>
            <a:round/>
            <a:tailEnd len="med" type="triangle" w="med"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/>
        </p:style>
      </p:sp>
      <p:sp>
        <p:nvSpPr>
          <p:cNvPr id="320" name="CuadroTexto 8"/>
          <p:cNvSpPr/>
          <p:nvPr/>
        </p:nvSpPr>
        <p:spPr>
          <a:xfrm>
            <a:off x="5863680" y="1803960"/>
            <a:ext cx="342072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Critical overdensity (spherical collapse)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321" name="Imagen 12" descr="Gráfico, Gráfico de líneas&#10;&#10;Descripción generada automáticamente"/>
          <p:cNvPicPr/>
          <p:nvPr/>
        </p:nvPicPr>
        <p:blipFill>
          <a:blip r:embed="rId4"/>
          <a:stretch/>
        </p:blipFill>
        <p:spPr>
          <a:xfrm>
            <a:off x="30240" y="2271240"/>
            <a:ext cx="3097080" cy="2799360"/>
          </a:xfrm>
          <a:prstGeom prst="rect">
            <a:avLst/>
          </a:prstGeom>
          <a:ln w="0">
            <a:noFill/>
          </a:ln>
        </p:spPr>
      </p:pic>
      <p:sp>
        <p:nvSpPr>
          <p:cNvPr id="322" name="CuadroTexto 10"/>
          <p:cNvSpPr/>
          <p:nvPr/>
        </p:nvSpPr>
        <p:spPr>
          <a:xfrm>
            <a:off x="3243600" y="3572280"/>
            <a:ext cx="2741400" cy="118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iii) 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Use the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stable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family of solutions obtained at violent relaxation (i.e. valid at z</a:t>
            </a:r>
            <a:r>
              <a:rPr b="0" lang="es-ES" sz="1400" spc="-1" strike="noStrike" baseline="-25000">
                <a:solidFill>
                  <a:srgbClr val="ffffff"/>
                </a:solidFill>
                <a:latin typeface="Arial"/>
                <a:ea typeface="DejaVu Sans"/>
              </a:rPr>
              <a:t>vir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),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 in agreement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with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avobe 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virial constraints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23" name="CuadroTexto 12"/>
          <p:cNvSpPr/>
          <p:nvPr/>
        </p:nvSpPr>
        <p:spPr>
          <a:xfrm>
            <a:off x="3124800" y="4747680"/>
            <a:ext cx="27414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 </a:t>
            </a: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Argüelles et al. MNRAS (2021)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24" name="CuadroTexto 14"/>
          <p:cNvSpPr/>
          <p:nvPr/>
        </p:nvSpPr>
        <p:spPr>
          <a:xfrm>
            <a:off x="7443360" y="3222000"/>
            <a:ext cx="17384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cd8c"/>
                </a:solidFill>
                <a:latin typeface="Arial"/>
                <a:ea typeface="DejaVu Sans"/>
              </a:rPr>
              <a:t>m=50 keV</a:t>
            </a:r>
            <a:r>
              <a:rPr b="1" lang="es-ES" sz="1400" spc="-1" strike="noStrike">
                <a:solidFill>
                  <a:srgbClr val="ff0000"/>
                </a:solidFill>
                <a:latin typeface="Arial"/>
                <a:ea typeface="DejaVu Sans"/>
              </a:rPr>
              <a:t> </a:t>
            </a: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  </a:t>
            </a: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      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25" name="CuadroTexto 19"/>
          <p:cNvSpPr/>
          <p:nvPr/>
        </p:nvSpPr>
        <p:spPr>
          <a:xfrm>
            <a:off x="3329640" y="1879560"/>
            <a:ext cx="215928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Window</a:t>
            </a:r>
            <a:r>
              <a:rPr b="0" i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top-hat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function 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26" name="Conector recto de flecha 16"/>
          <p:cNvSpPr/>
          <p:nvPr/>
        </p:nvSpPr>
        <p:spPr>
          <a:xfrm flipH="1">
            <a:off x="4122000" y="1575360"/>
            <a:ext cx="237600" cy="265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eeff41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27" name="CuadroTexto 13"/>
          <p:cNvSpPr/>
          <p:nvPr/>
        </p:nvSpPr>
        <p:spPr>
          <a:xfrm>
            <a:off x="3459240" y="2957760"/>
            <a:ext cx="2029680" cy="33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</a:t>
            </a: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M</a:t>
            </a:r>
            <a:r>
              <a:rPr b="1" lang="es-ES" sz="1400" spc="-1" strike="noStrike" baseline="-25000">
                <a:solidFill>
                  <a:srgbClr val="eeff41"/>
                </a:solidFill>
                <a:latin typeface="Arial"/>
                <a:ea typeface="DejaVu Sans"/>
              </a:rPr>
              <a:t>vir</a:t>
            </a: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 = 5.4 x 10</a:t>
            </a:r>
            <a:r>
              <a:rPr b="1" lang="es-ES" sz="1400" spc="-1" strike="noStrike" baseline="30000">
                <a:solidFill>
                  <a:srgbClr val="eeff41"/>
                </a:solidFill>
                <a:latin typeface="Arial"/>
                <a:ea typeface="DejaVu Sans"/>
              </a:rPr>
              <a:t>10</a:t>
            </a: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 Mo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28" name="Conector: curvado 15"/>
          <p:cNvSpPr/>
          <p:nvPr/>
        </p:nvSpPr>
        <p:spPr>
          <a:xfrm flipV="1">
            <a:off x="2176560" y="3062520"/>
            <a:ext cx="1279080" cy="20520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eeff41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29" name="Conector: curvado 18"/>
          <p:cNvSpPr/>
          <p:nvPr/>
        </p:nvSpPr>
        <p:spPr>
          <a:xfrm>
            <a:off x="5392440" y="3058200"/>
            <a:ext cx="1516320" cy="621360"/>
          </a:xfrm>
          <a:prstGeom prst="curvedConnector3">
            <a:avLst>
              <a:gd name="adj1" fmla="val 50000"/>
            </a:avLst>
          </a:prstGeom>
          <a:noFill/>
          <a:ln>
            <a:solidFill>
              <a:srgbClr val="eeff41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/>
        </p:style>
      </p:sp>
      <p:sp>
        <p:nvSpPr>
          <p:cNvPr id="330" name="Conector recto de flecha 23"/>
          <p:cNvSpPr/>
          <p:nvPr/>
        </p:nvSpPr>
        <p:spPr>
          <a:xfrm flipH="1">
            <a:off x="6785280" y="1575360"/>
            <a:ext cx="237600" cy="265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eeff41"/>
            </a:solidFill>
            <a:round/>
            <a:tailEnd len="med" type="triangle" w="med"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/>
        </p:style>
      </p:sp>
    </p:spTree>
  </p:cSld>
  <p:transition spd="slow">
    <p:push dir="u"/>
  </p:transition>
  <p:timing>
    <p:tnLst>
      <p:par>
        <p:cTn id="105" dur="indefinite" restart="never" nodeType="tmRoot">
          <p:childTnLst>
            <p:seq>
              <p:cTn id="106" dur="indefinite" nodeType="mainSeq">
                <p:childTnLst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6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6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1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6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192600" y="-56520"/>
            <a:ext cx="851976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Turning point instability &amp; last stable configuration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332" name="Google Shape;109;p19"/>
          <p:cNvSpPr/>
          <p:nvPr/>
        </p:nvSpPr>
        <p:spPr>
          <a:xfrm flipV="1">
            <a:off x="192600" y="414000"/>
            <a:ext cx="6329520" cy="65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33" name="Google Shape;77;p16"/>
          <p:cNvSpPr/>
          <p:nvPr/>
        </p:nvSpPr>
        <p:spPr>
          <a:xfrm>
            <a:off x="-70200" y="485640"/>
            <a:ext cx="904536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Hystorically, the gravitational collapse of a degenerate (and relativistic) `star’ was understood in terms of the onset of a thermodynamic instabiliy at a Turning-Point (TP), e.g. at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dM/d</a:t>
            </a:r>
            <a:r>
              <a:rPr b="0" lang="el-GR" sz="1600" spc="-1" strike="noStrike">
                <a:solidFill>
                  <a:srgbClr val="eeff41"/>
                </a:solidFill>
                <a:latin typeface="Arial"/>
                <a:ea typeface="DejaVu Sans"/>
              </a:rPr>
              <a:t>ρ</a:t>
            </a:r>
            <a:r>
              <a:rPr b="0" lang="es-ES" sz="1100" spc="-1" strike="noStrike">
                <a:solidFill>
                  <a:srgbClr val="eeff41"/>
                </a:solidFill>
                <a:latin typeface="Arial"/>
                <a:ea typeface="DejaVu Sans"/>
              </a:rPr>
              <a:t>o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 =0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334" name="Google Shape;77;p16"/>
          <p:cNvSpPr/>
          <p:nvPr/>
        </p:nvSpPr>
        <p:spPr>
          <a:xfrm>
            <a:off x="-49320" y="1165320"/>
            <a:ext cx="919152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However TPs don’t provide a necessary condition for thermodynamic instability: the onset of </a:t>
            </a:r>
            <a:r>
              <a:rPr b="0" lang="es-ES" sz="1600" spc="-1" strike="noStrike" u="sng">
                <a:solidFill>
                  <a:srgbClr val="ffffff"/>
                </a:solidFill>
                <a:uFillTx/>
                <a:latin typeface="Arial"/>
                <a:ea typeface="DejaVu Sans"/>
              </a:rPr>
              <a:t>instability can occur prior to the TP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(or even without its existence) </a:t>
            </a: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Schiffrin &amp; Wald (2014)</a:t>
            </a:r>
            <a:r>
              <a:rPr b="0" lang="es-ES" sz="1800" spc="-1" strike="noStrike">
                <a:solidFill>
                  <a:srgbClr val="4dd0e1"/>
                </a:solidFill>
                <a:latin typeface="Arial"/>
                <a:ea typeface="DejaVu Sans"/>
              </a:rPr>
              <a:t>  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</p:txBody>
      </p:sp>
      <p:pic>
        <p:nvPicPr>
          <p:cNvPr id="335" name="Imagen 19" descr=""/>
          <p:cNvPicPr/>
          <p:nvPr/>
        </p:nvPicPr>
        <p:blipFill>
          <a:blip r:embed="rId1"/>
          <a:stretch/>
        </p:blipFill>
        <p:spPr>
          <a:xfrm>
            <a:off x="141120" y="2142360"/>
            <a:ext cx="5153400" cy="2916720"/>
          </a:xfrm>
          <a:prstGeom prst="rect">
            <a:avLst/>
          </a:prstGeom>
          <a:ln w="0">
            <a:noFill/>
          </a:ln>
        </p:spPr>
      </p:pic>
      <p:sp>
        <p:nvSpPr>
          <p:cNvPr id="336" name="Conector recto 21"/>
          <p:cNvSpPr/>
          <p:nvPr/>
        </p:nvSpPr>
        <p:spPr>
          <a:xfrm>
            <a:off x="874440" y="4413960"/>
            <a:ext cx="4267440" cy="360"/>
          </a:xfrm>
          <a:prstGeom prst="line">
            <a:avLst/>
          </a:prstGeom>
          <a:ln>
            <a:solidFill>
              <a:srgbClr val="ffab40"/>
            </a:solidFill>
            <a:rou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/>
        </p:style>
      </p:sp>
      <p:sp>
        <p:nvSpPr>
          <p:cNvPr id="337" name="Conector recto 22"/>
          <p:cNvSpPr/>
          <p:nvPr/>
        </p:nvSpPr>
        <p:spPr>
          <a:xfrm>
            <a:off x="874440" y="4551480"/>
            <a:ext cx="4267440" cy="360"/>
          </a:xfrm>
          <a:prstGeom prst="line">
            <a:avLst/>
          </a:prstGeom>
          <a:ln>
            <a:solidFill>
              <a:srgbClr val="ffab40"/>
            </a:solidFill>
            <a:rou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/>
        </p:style>
      </p:sp>
      <p:sp>
        <p:nvSpPr>
          <p:cNvPr id="338" name="Conector recto 23"/>
          <p:cNvSpPr/>
          <p:nvPr/>
        </p:nvSpPr>
        <p:spPr>
          <a:xfrm>
            <a:off x="788040" y="4724280"/>
            <a:ext cx="4439880" cy="360"/>
          </a:xfrm>
          <a:prstGeom prst="line">
            <a:avLst/>
          </a:prstGeom>
          <a:ln>
            <a:solidFill>
              <a:srgbClr val="ffab40"/>
            </a:solidFill>
            <a:rou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/>
        </p:style>
      </p:sp>
      <p:sp>
        <p:nvSpPr>
          <p:cNvPr id="339" name="Conector recto de flecha 24"/>
          <p:cNvSpPr/>
          <p:nvPr/>
        </p:nvSpPr>
        <p:spPr>
          <a:xfrm>
            <a:off x="1042920" y="1783080"/>
            <a:ext cx="4251600" cy="184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eeff41"/>
            </a:solidFill>
            <a:round/>
            <a:tailEnd len="med" type="triangle" w="med"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/>
        </p:style>
      </p:sp>
      <p:sp>
        <p:nvSpPr>
          <p:cNvPr id="340" name="CuadroTexto 28"/>
          <p:cNvSpPr/>
          <p:nvPr/>
        </p:nvSpPr>
        <p:spPr>
          <a:xfrm>
            <a:off x="5333040" y="1812960"/>
            <a:ext cx="384588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AR" sz="1400" spc="-1" strike="noStrike">
                <a:solidFill>
                  <a:srgbClr val="ffffff"/>
                </a:solidFill>
                <a:latin typeface="Arial"/>
                <a:ea typeface="DejaVu Sans"/>
              </a:rPr>
              <a:t>For our case we have:  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341" name="Imagen 30" descr=""/>
          <p:cNvPicPr/>
          <p:nvPr/>
        </p:nvPicPr>
        <p:blipFill>
          <a:blip r:embed="rId2"/>
          <a:stretch/>
        </p:blipFill>
        <p:spPr>
          <a:xfrm>
            <a:off x="5536800" y="2120760"/>
            <a:ext cx="3438360" cy="2938320"/>
          </a:xfrm>
          <a:prstGeom prst="rect">
            <a:avLst/>
          </a:prstGeom>
          <a:ln w="0">
            <a:noFill/>
          </a:ln>
        </p:spPr>
      </p:pic>
      <p:sp>
        <p:nvSpPr>
          <p:cNvPr id="342" name="CuadroTexto 34"/>
          <p:cNvSpPr/>
          <p:nvPr/>
        </p:nvSpPr>
        <p:spPr>
          <a:xfrm>
            <a:off x="6443280" y="2074320"/>
            <a:ext cx="277236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 </a:t>
            </a:r>
            <a:r>
              <a:rPr b="0" lang="es-ES" sz="1400" spc="-1" strike="noStrike">
                <a:solidFill>
                  <a:srgbClr val="0070c0"/>
                </a:solidFill>
                <a:latin typeface="Arial"/>
                <a:ea typeface="DejaVu Sans"/>
              </a:rPr>
              <a:t>Argüelles et al. MNRAS (2021)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147" dur="indefinite" restart="never" nodeType="tmRoot">
          <p:childTnLst>
            <p:seq>
              <p:cTn id="148" dur="indefinite" nodeType="mainSeq">
                <p:childTnLst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3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0" y="1858680"/>
            <a:ext cx="9143640" cy="839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600" spc="-1" strike="noStrike">
                <a:solidFill>
                  <a:srgbClr val="ffffff"/>
                </a:solidFill>
                <a:latin typeface="Arial"/>
                <a:ea typeface="Arial"/>
              </a:rPr>
              <a:t>Phenomenology </a:t>
            </a:r>
            <a:r>
              <a:rPr b="0" lang="es-AR" sz="2600" spc="-1" strike="noStrike">
                <a:solidFill>
                  <a:srgbClr val="ffffff"/>
                </a:solidFill>
                <a:latin typeface="Arial"/>
                <a:ea typeface="Arial"/>
              </a:rPr>
              <a:t>I</a:t>
            </a:r>
            <a:r>
              <a:rPr b="0" lang="es" sz="2600" spc="-1" strike="noStrike">
                <a:solidFill>
                  <a:srgbClr val="ffffff"/>
                </a:solidFill>
                <a:latin typeface="Arial"/>
                <a:ea typeface="Arial"/>
              </a:rPr>
              <a:t>: A new channel for SMBH formation</a:t>
            </a:r>
            <a:endParaRPr b="0" lang="es-AR" sz="2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3600" spc="-1" strike="noStrike">
              <a:latin typeface="Arial"/>
            </a:endParaRPr>
          </a:p>
        </p:txBody>
      </p:sp>
      <p:sp>
        <p:nvSpPr>
          <p:cNvPr id="344" name="Google Shape;69;p15"/>
          <p:cNvSpPr/>
          <p:nvPr/>
        </p:nvSpPr>
        <p:spPr>
          <a:xfrm>
            <a:off x="129240" y="2404440"/>
            <a:ext cx="8044560" cy="9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u"/>
  </p:transition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Imagen 4" descr=""/>
          <p:cNvPicPr/>
          <p:nvPr/>
        </p:nvPicPr>
        <p:blipFill>
          <a:blip r:embed="rId1"/>
          <a:stretch/>
        </p:blipFill>
        <p:spPr>
          <a:xfrm>
            <a:off x="1075320" y="1409040"/>
            <a:ext cx="6975000" cy="3732840"/>
          </a:xfrm>
          <a:prstGeom prst="rect">
            <a:avLst/>
          </a:prstGeom>
          <a:ln w="0">
            <a:noFill/>
          </a:ln>
        </p:spPr>
      </p:pic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-197280" y="-81000"/>
            <a:ext cx="884340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-ES" sz="1900" spc="-1" strike="noStrike">
                <a:solidFill>
                  <a:srgbClr val="ffffff"/>
                </a:solidFill>
                <a:latin typeface="Arial"/>
                <a:ea typeface="Arial"/>
              </a:rPr>
              <a:t>Stability analysis of fermionic halos in GR: M_vir = 5x10^(10) – 5x10^(12) M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Arial"/>
              </a:rPr>
              <a:t>ʘ</a:t>
            </a:r>
            <a:r>
              <a:rPr b="0" lang="es-ES" sz="1900" spc="-1" strike="noStrike">
                <a:solidFill>
                  <a:srgbClr val="ffffff"/>
                </a:solidFill>
                <a:latin typeface="Arial"/>
                <a:ea typeface="Arial"/>
              </a:rPr>
              <a:t> </a:t>
            </a:r>
            <a:endParaRPr b="0" lang="es-AR" sz="1900" spc="-1" strike="noStrike">
              <a:latin typeface="Arial"/>
            </a:endParaRPr>
          </a:p>
        </p:txBody>
      </p:sp>
      <p:sp>
        <p:nvSpPr>
          <p:cNvPr id="347" name="Google Shape;109;p19"/>
          <p:cNvSpPr/>
          <p:nvPr/>
        </p:nvSpPr>
        <p:spPr>
          <a:xfrm flipV="1">
            <a:off x="63000" y="421200"/>
            <a:ext cx="8795520" cy="15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48" name="Rectángulo 9"/>
          <p:cNvSpPr/>
          <p:nvPr/>
        </p:nvSpPr>
        <p:spPr>
          <a:xfrm>
            <a:off x="0" y="541440"/>
            <a:ext cx="89928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Symbol"/>
              <a:buChar char=""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Critical solutions (at 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C_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i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) fulfill with the boundary conditions from Cosmology at halo-formation 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(M_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vir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; r_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s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)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49" name="Rectángulo 10"/>
          <p:cNvSpPr/>
          <p:nvPr/>
        </p:nvSpPr>
        <p:spPr>
          <a:xfrm>
            <a:off x="-14040" y="898200"/>
            <a:ext cx="89928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Symbol"/>
              <a:buChar char=""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Stable Branch core-halo solutions correspond to B-C (The larger M the shorter the stable-branch up to M*)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50" name="CuadroTexto 7"/>
          <p:cNvSpPr/>
          <p:nvPr/>
        </p:nvSpPr>
        <p:spPr>
          <a:xfrm>
            <a:off x="3046680" y="1170360"/>
            <a:ext cx="3048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00b0f0"/>
                </a:solidFill>
                <a:latin typeface="Arial"/>
                <a:ea typeface="DejaVu Sans"/>
              </a:rPr>
              <a:t> </a:t>
            </a:r>
            <a:r>
              <a:rPr b="0" lang="es-ES" sz="1400" spc="-1" strike="noStrike">
                <a:solidFill>
                  <a:srgbClr val="00b0f0"/>
                </a:solidFill>
                <a:latin typeface="Arial"/>
                <a:ea typeface="DejaVu Sans"/>
              </a:rPr>
              <a:t>Argüelles et al. MNRAS (2023)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154" dur="indefinite" restart="never" nodeType="tmRoot">
          <p:childTnLst>
            <p:seq>
              <p:cTn id="155" dur="indefinite" nodeType="mainSeq">
                <p:childTnLst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0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Imagen 5" descr=""/>
          <p:cNvPicPr/>
          <p:nvPr/>
        </p:nvPicPr>
        <p:blipFill>
          <a:blip r:embed="rId1"/>
          <a:stretch/>
        </p:blipFill>
        <p:spPr>
          <a:xfrm>
            <a:off x="4764960" y="1980000"/>
            <a:ext cx="4286160" cy="3067920"/>
          </a:xfrm>
          <a:prstGeom prst="rect">
            <a:avLst/>
          </a:prstGeom>
          <a:ln w="0">
            <a:noFill/>
          </a:ln>
        </p:spPr>
      </p:pic>
      <p:sp>
        <p:nvSpPr>
          <p:cNvPr id="352" name="Rectángulo 6"/>
          <p:cNvSpPr/>
          <p:nvPr/>
        </p:nvSpPr>
        <p:spPr>
          <a:xfrm>
            <a:off x="140040" y="178200"/>
            <a:ext cx="899280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Symbol"/>
              <a:buChar char="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It does exist solutions of Einstein equations for self-gravitating systems of (neutral) fermions which gives hints to: (i) the mass of the DM particles; (ii) the formation of SMBH at the center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  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of active galaxies; (iii) the phenomenology and stability of DM halos </a:t>
            </a:r>
            <a:endParaRPr b="0" lang="es-AR" sz="1600" spc="-1" strike="noStrike">
              <a:latin typeface="Arial"/>
            </a:endParaRPr>
          </a:p>
        </p:txBody>
      </p:sp>
      <p:sp>
        <p:nvSpPr>
          <p:cNvPr id="353" name="Rectángulo 8"/>
          <p:cNvSpPr/>
          <p:nvPr/>
        </p:nvSpPr>
        <p:spPr>
          <a:xfrm>
            <a:off x="0" y="1103400"/>
            <a:ext cx="46717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Critical solutions (at 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C_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i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) fulfill with the boundary conditions at halo-formation 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(M_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vir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; r_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s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)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354" name="Imagen 10" descr=""/>
          <p:cNvPicPr/>
          <p:nvPr/>
        </p:nvPicPr>
        <p:blipFill>
          <a:blip r:embed="rId2"/>
          <a:stretch/>
        </p:blipFill>
        <p:spPr>
          <a:xfrm>
            <a:off x="33840" y="1980000"/>
            <a:ext cx="4286160" cy="3067920"/>
          </a:xfrm>
          <a:prstGeom prst="rect">
            <a:avLst/>
          </a:prstGeom>
          <a:ln w="0">
            <a:noFill/>
          </a:ln>
        </p:spPr>
      </p:pic>
      <p:sp>
        <p:nvSpPr>
          <p:cNvPr id="355" name="Conector recto de flecha 11"/>
          <p:cNvSpPr/>
          <p:nvPr/>
        </p:nvSpPr>
        <p:spPr>
          <a:xfrm flipH="1" flipV="1">
            <a:off x="2281320" y="1669680"/>
            <a:ext cx="360" cy="282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eeff41"/>
            </a:solidFill>
            <a:round/>
            <a:tailEnd len="med" type="triangle" w="med"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/>
        </p:style>
      </p:sp>
      <p:sp>
        <p:nvSpPr>
          <p:cNvPr id="356" name="Rectángulo 13"/>
          <p:cNvSpPr/>
          <p:nvPr/>
        </p:nvSpPr>
        <p:spPr>
          <a:xfrm>
            <a:off x="4678200" y="1030680"/>
            <a:ext cx="431928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Critical solutions fulfilling with the observational DM-Surface-density relation, </a:t>
            </a:r>
            <a:r>
              <a:rPr b="0" lang="el-GR" sz="1400" spc="-1" strike="noStrike">
                <a:solidFill>
                  <a:srgbClr val="ffffff"/>
                </a:solidFill>
                <a:latin typeface="Arial"/>
                <a:ea typeface="DejaVu Sans"/>
              </a:rPr>
              <a:t>Σ</a:t>
            </a:r>
            <a:r>
              <a:rPr b="0" lang="es-AR" sz="1400" spc="-1" strike="noStrike">
                <a:solidFill>
                  <a:srgbClr val="ffffff"/>
                </a:solidFill>
                <a:latin typeface="Arial"/>
                <a:ea typeface="DejaVu Sans"/>
              </a:rPr>
              <a:t>o  </a:t>
            </a:r>
            <a:r>
              <a:rPr b="0" lang="el-GR" sz="1400" spc="-1" strike="noStrike">
                <a:solidFill>
                  <a:srgbClr val="ffffff"/>
                </a:solidFill>
                <a:latin typeface="Arial"/>
                <a:ea typeface="DejaVu Sans"/>
              </a:rPr>
              <a:t>ρ</a:t>
            </a:r>
            <a:r>
              <a:rPr b="0" lang="es-AR" sz="1000" spc="-1" strike="noStrike">
                <a:solidFill>
                  <a:srgbClr val="ffffff"/>
                </a:solidFill>
                <a:latin typeface="Arial"/>
                <a:ea typeface="DejaVu Sans"/>
              </a:rPr>
              <a:t>_</a:t>
            </a:r>
            <a:r>
              <a:rPr b="0" lang="es-AR" sz="1200" spc="-1" strike="noStrike">
                <a:solidFill>
                  <a:srgbClr val="ffffff"/>
                </a:solidFill>
                <a:latin typeface="Arial"/>
                <a:ea typeface="DejaVu Sans"/>
              </a:rPr>
              <a:t>o </a:t>
            </a:r>
            <a:r>
              <a:rPr b="0" lang="es-AR" sz="1400" spc="-1" strike="noStrike">
                <a:solidFill>
                  <a:srgbClr val="ffffff"/>
                </a:solidFill>
                <a:latin typeface="Arial"/>
                <a:ea typeface="DejaVu Sans"/>
              </a:rPr>
              <a:t>r</a:t>
            </a:r>
            <a:r>
              <a:rPr b="0" lang="es-AR" sz="1000" spc="-1" strike="noStrike">
                <a:solidFill>
                  <a:srgbClr val="ffffff"/>
                </a:solidFill>
                <a:latin typeface="Arial"/>
                <a:ea typeface="DejaVu Sans"/>
              </a:rPr>
              <a:t>_</a:t>
            </a:r>
            <a:r>
              <a:rPr b="0" lang="es-AR" sz="1200" spc="-1" strike="noStrike">
                <a:solidFill>
                  <a:srgbClr val="ffffff"/>
                </a:solidFill>
                <a:latin typeface="Arial"/>
                <a:ea typeface="DejaVu Sans"/>
              </a:rPr>
              <a:t>o = 190 Mʘ/pc^2   </a:t>
            </a:r>
            <a:endParaRPr b="0" lang="es-AR" sz="1200" spc="-1" strike="noStrike">
              <a:latin typeface="Arial"/>
            </a:endParaRPr>
          </a:p>
        </p:txBody>
      </p:sp>
      <p:sp>
        <p:nvSpPr>
          <p:cNvPr id="357" name="Conector recto de flecha 14"/>
          <p:cNvSpPr/>
          <p:nvPr/>
        </p:nvSpPr>
        <p:spPr>
          <a:xfrm flipV="1">
            <a:off x="6791760" y="1695600"/>
            <a:ext cx="360" cy="282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eeff41"/>
            </a:solidFill>
            <a:round/>
            <a:tailEnd len="med" type="triangle" w="med"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/>
        </p:style>
      </p:sp>
      <p:sp>
        <p:nvSpPr>
          <p:cNvPr id="358" name="Conector recto 18"/>
          <p:cNvSpPr/>
          <p:nvPr/>
        </p:nvSpPr>
        <p:spPr>
          <a:xfrm>
            <a:off x="194040" y="1019520"/>
            <a:ext cx="8744400" cy="360"/>
          </a:xfrm>
          <a:prstGeom prst="line">
            <a:avLst/>
          </a:prstGeom>
          <a:ln>
            <a:solidFill>
              <a:srgbClr val="ffab40"/>
            </a:solidFill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359" name="Conector recto 20"/>
          <p:cNvSpPr/>
          <p:nvPr/>
        </p:nvSpPr>
        <p:spPr>
          <a:xfrm flipV="1">
            <a:off x="8939160" y="177840"/>
            <a:ext cx="360" cy="831240"/>
          </a:xfrm>
          <a:prstGeom prst="line">
            <a:avLst/>
          </a:prstGeom>
          <a:ln>
            <a:solidFill>
              <a:srgbClr val="ffab40"/>
            </a:solidFill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360" name="Conector recto 22"/>
          <p:cNvSpPr/>
          <p:nvPr/>
        </p:nvSpPr>
        <p:spPr>
          <a:xfrm flipH="1">
            <a:off x="183240" y="167040"/>
            <a:ext cx="8744400" cy="360"/>
          </a:xfrm>
          <a:prstGeom prst="line">
            <a:avLst/>
          </a:prstGeom>
          <a:ln>
            <a:solidFill>
              <a:srgbClr val="ffab40"/>
            </a:solidFill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361" name="Conector recto 28"/>
          <p:cNvSpPr/>
          <p:nvPr/>
        </p:nvSpPr>
        <p:spPr>
          <a:xfrm flipV="1">
            <a:off x="194040" y="177840"/>
            <a:ext cx="360" cy="831240"/>
          </a:xfrm>
          <a:prstGeom prst="line">
            <a:avLst/>
          </a:prstGeom>
          <a:ln>
            <a:solidFill>
              <a:srgbClr val="ffab40"/>
            </a:solidFill>
            <a:round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/>
        </p:style>
      </p:sp>
      <p:sp>
        <p:nvSpPr>
          <p:cNvPr id="362" name="CuadroTexto 12"/>
          <p:cNvSpPr/>
          <p:nvPr/>
        </p:nvSpPr>
        <p:spPr>
          <a:xfrm>
            <a:off x="3420000" y="4680000"/>
            <a:ext cx="3048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00b0f0"/>
                </a:solidFill>
                <a:latin typeface="Arial"/>
                <a:ea typeface="DejaVu Sans"/>
              </a:rPr>
              <a:t> </a:t>
            </a:r>
            <a:r>
              <a:rPr b="0" lang="es-ES" sz="1400" spc="-1" strike="noStrike">
                <a:solidFill>
                  <a:srgbClr val="00b0f0"/>
                </a:solidFill>
                <a:latin typeface="Arial"/>
                <a:ea typeface="DejaVu Sans"/>
              </a:rPr>
              <a:t>Argüelles et al. MNRAS (2023)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63" name=""/>
          <p:cNvSpPr/>
          <p:nvPr/>
        </p:nvSpPr>
        <p:spPr>
          <a:xfrm>
            <a:off x="4716000" y="1440000"/>
            <a:ext cx="4139640" cy="489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00b0f0"/>
                </a:solidFill>
                <a:latin typeface="Arial"/>
                <a:ea typeface="DejaVu Sans"/>
              </a:rPr>
              <a:t>Donato, Gentile, Salucci et al. MNRAS (2009)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161" dur="indefinite" restart="never" nodeType="tmRoot">
          <p:childTnLst>
            <p:seq>
              <p:cTn id="162" dur="indefinite" nodeType="mainSeq">
                <p:childTnLst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7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Imagen 3" descr=""/>
          <p:cNvPicPr/>
          <p:nvPr/>
        </p:nvPicPr>
        <p:blipFill>
          <a:blip r:embed="rId1"/>
          <a:stretch/>
        </p:blipFill>
        <p:spPr>
          <a:xfrm>
            <a:off x="81360" y="2647080"/>
            <a:ext cx="6876360" cy="2490480"/>
          </a:xfrm>
          <a:prstGeom prst="rect">
            <a:avLst/>
          </a:prstGeom>
          <a:ln w="0">
            <a:noFill/>
          </a:ln>
        </p:spPr>
      </p:pic>
      <p:sp>
        <p:nvSpPr>
          <p:cNvPr id="365" name="Rectángulo 4"/>
          <p:cNvSpPr/>
          <p:nvPr/>
        </p:nvSpPr>
        <p:spPr>
          <a:xfrm>
            <a:off x="81360" y="79560"/>
            <a:ext cx="8288640" cy="379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" sz="1900" spc="-1" strike="noStrike">
                <a:solidFill>
                  <a:srgbClr val="ffffff"/>
                </a:solidFill>
                <a:latin typeface="Arial"/>
                <a:ea typeface="DejaVu Sans"/>
              </a:rPr>
              <a:t>Growth of SMBH seeds formed from the </a:t>
            </a:r>
            <a:r>
              <a:rPr b="0" lang="es-AR" sz="1900" spc="-1" strike="noStrike">
                <a:solidFill>
                  <a:srgbClr val="ffffff"/>
                </a:solidFill>
                <a:latin typeface="Arial"/>
                <a:ea typeface="DejaVu Sans"/>
              </a:rPr>
              <a:t>gravitational </a:t>
            </a:r>
            <a:r>
              <a:rPr b="0" lang="es" sz="1900" spc="-1" strike="noStrike">
                <a:solidFill>
                  <a:srgbClr val="ffffff"/>
                </a:solidFill>
                <a:latin typeface="Arial"/>
                <a:ea typeface="DejaVu Sans"/>
              </a:rPr>
              <a:t>collapse of DM cores </a:t>
            </a:r>
            <a:endParaRPr b="0" lang="es-AR" sz="1900" spc="-1" strike="noStrike">
              <a:latin typeface="Arial"/>
            </a:endParaRPr>
          </a:p>
        </p:txBody>
      </p:sp>
      <p:sp>
        <p:nvSpPr>
          <p:cNvPr id="366" name="Google Shape;109;p19"/>
          <p:cNvSpPr/>
          <p:nvPr/>
        </p:nvSpPr>
        <p:spPr>
          <a:xfrm flipV="1">
            <a:off x="81360" y="415440"/>
            <a:ext cx="8267040" cy="88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367" name="Imagen 8" descr=""/>
          <p:cNvPicPr/>
          <p:nvPr/>
        </p:nvPicPr>
        <p:blipFill>
          <a:blip r:embed="rId2"/>
          <a:stretch/>
        </p:blipFill>
        <p:spPr>
          <a:xfrm>
            <a:off x="154080" y="1872000"/>
            <a:ext cx="1827000" cy="676800"/>
          </a:xfrm>
          <a:prstGeom prst="rect">
            <a:avLst/>
          </a:prstGeom>
          <a:ln w="0">
            <a:noFill/>
          </a:ln>
        </p:spPr>
      </p:pic>
      <p:pic>
        <p:nvPicPr>
          <p:cNvPr id="368" name="Imagen 10" descr=""/>
          <p:cNvPicPr/>
          <p:nvPr/>
        </p:nvPicPr>
        <p:blipFill>
          <a:blip r:embed="rId3"/>
          <a:stretch/>
        </p:blipFill>
        <p:spPr>
          <a:xfrm>
            <a:off x="2212920" y="1858320"/>
            <a:ext cx="1415520" cy="704160"/>
          </a:xfrm>
          <a:prstGeom prst="rect">
            <a:avLst/>
          </a:prstGeom>
          <a:ln w="0">
            <a:noFill/>
          </a:ln>
        </p:spPr>
      </p:pic>
      <p:pic>
        <p:nvPicPr>
          <p:cNvPr id="369" name="Imagen 12" descr=""/>
          <p:cNvPicPr/>
          <p:nvPr/>
        </p:nvPicPr>
        <p:blipFill>
          <a:blip r:embed="rId4"/>
          <a:stretch/>
        </p:blipFill>
        <p:spPr>
          <a:xfrm>
            <a:off x="3860640" y="1827000"/>
            <a:ext cx="2365560" cy="721800"/>
          </a:xfrm>
          <a:prstGeom prst="rect">
            <a:avLst/>
          </a:prstGeom>
          <a:ln w="0">
            <a:noFill/>
          </a:ln>
        </p:spPr>
      </p:pic>
      <p:sp>
        <p:nvSpPr>
          <p:cNvPr id="370" name="Google Shape;77;p16"/>
          <p:cNvSpPr/>
          <p:nvPr/>
        </p:nvSpPr>
        <p:spPr>
          <a:xfrm>
            <a:off x="-202320" y="483480"/>
            <a:ext cx="904536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    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. We compute, in a Kerr metric, the evolution of mass and angular momentum of the BH using a geodesic  general relativistic disc accretion model   </a:t>
            </a: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371" name="CuadroTexto 14"/>
          <p:cNvSpPr/>
          <p:nvPr/>
        </p:nvSpPr>
        <p:spPr>
          <a:xfrm>
            <a:off x="5794200" y="808200"/>
            <a:ext cx="30488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00b0f0"/>
                </a:solidFill>
                <a:latin typeface="Arial"/>
                <a:ea typeface="DejaVu Sans"/>
              </a:rPr>
              <a:t> </a:t>
            </a:r>
            <a:r>
              <a:rPr b="0" lang="es-ES" sz="1400" spc="-1" strike="noStrike">
                <a:solidFill>
                  <a:srgbClr val="00b0f0"/>
                </a:solidFill>
                <a:latin typeface="Arial"/>
                <a:ea typeface="DejaVu Sans"/>
              </a:rPr>
              <a:t>Argüelles et al. MNRAS (2023)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72" name="Google Shape;77;p16"/>
          <p:cNvSpPr/>
          <p:nvPr/>
        </p:nvSpPr>
        <p:spPr>
          <a:xfrm>
            <a:off x="-202320" y="1141200"/>
            <a:ext cx="904536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    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. The rate at which the rest-mass dm flows inward through the </a:t>
            </a:r>
            <a:r>
              <a:rPr b="1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local balance between gravitational acceleratoin and radiation pressure 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(along z-axis) is calculated   </a:t>
            </a: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373" name="CuadroTexto 16"/>
          <p:cNvSpPr/>
          <p:nvPr/>
        </p:nvSpPr>
        <p:spPr>
          <a:xfrm>
            <a:off x="7032240" y="2164320"/>
            <a:ext cx="2028600" cy="2433960"/>
          </a:xfrm>
          <a:prstGeom prst="rect">
            <a:avLst/>
          </a:prstGeom>
          <a:noFill/>
          <a:ln w="38100">
            <a:solidFill>
              <a:srgbClr val="ffc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AR" sz="1400" spc="-1" strike="noStrike">
                <a:solidFill>
                  <a:srgbClr val="ffffff"/>
                </a:solidFill>
                <a:latin typeface="Arial"/>
                <a:ea typeface="DejaVu Sans"/>
              </a:rPr>
              <a:t>This BH-seeds are larger tan typical baryonic-sedes (e.g. Pop. III stars), and can </a:t>
            </a:r>
            <a:r>
              <a:rPr b="0" lang="es-AR" sz="1400" spc="-1" strike="noStrike">
                <a:solidFill>
                  <a:srgbClr val="ffff00"/>
                </a:solidFill>
                <a:latin typeface="Arial"/>
                <a:ea typeface="DejaVu Sans"/>
              </a:rPr>
              <a:t>grow up to 10^9 – 10^(10) M</a:t>
            </a:r>
            <a:r>
              <a:rPr b="0" lang="es-AR" sz="1100" spc="-1" strike="noStrike">
                <a:solidFill>
                  <a:srgbClr val="ffff00"/>
                </a:solidFill>
                <a:latin typeface="Arial"/>
                <a:ea typeface="DejaVu Sans"/>
              </a:rPr>
              <a:t>ʘ  </a:t>
            </a:r>
            <a:r>
              <a:rPr b="0" lang="es-AR" sz="1400" spc="-1" strike="noStrike">
                <a:solidFill>
                  <a:srgbClr val="ffff00"/>
                </a:solidFill>
                <a:latin typeface="Arial"/>
                <a:ea typeface="DejaVu Sans"/>
              </a:rPr>
              <a:t>in a fraction of 1st Gyr of the life of the Universe </a:t>
            </a:r>
            <a:r>
              <a:rPr b="0" lang="es-AR" sz="1400" spc="-1" strike="noStrike">
                <a:solidFill>
                  <a:srgbClr val="ffffff"/>
                </a:solidFill>
                <a:latin typeface="Arial"/>
                <a:ea typeface="DejaVu Sans"/>
              </a:rPr>
              <a:t>without invoking unrealistic accretion rates ! 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168" dur="indefinite" restart="never" nodeType="tmRoot">
          <p:childTnLst>
            <p:seq>
              <p:cTn id="169" dur="indefinite" nodeType="mainSeq">
                <p:childTnLst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4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title"/>
          </p:nvPr>
        </p:nvSpPr>
        <p:spPr>
          <a:xfrm>
            <a:off x="0" y="1858680"/>
            <a:ext cx="9143640" cy="839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600" spc="-1" strike="noStrike">
                <a:solidFill>
                  <a:srgbClr val="ffffff"/>
                </a:solidFill>
                <a:latin typeface="Arial"/>
                <a:ea typeface="Arial"/>
              </a:rPr>
              <a:t>Phenomenology I</a:t>
            </a:r>
            <a:r>
              <a:rPr b="0" lang="es-AR" sz="2600" spc="-1" strike="noStrike">
                <a:solidFill>
                  <a:srgbClr val="ffffff"/>
                </a:solidFill>
                <a:latin typeface="Arial"/>
                <a:ea typeface="Arial"/>
              </a:rPr>
              <a:t>I - </a:t>
            </a:r>
            <a:r>
              <a:rPr b="0" lang="es" sz="2600" spc="-1" strike="noStrike">
                <a:solidFill>
                  <a:srgbClr val="ffffff"/>
                </a:solidFill>
                <a:latin typeface="Arial"/>
                <a:ea typeface="Arial"/>
              </a:rPr>
              <a:t>Below critical core-halo solutions:</a:t>
            </a:r>
            <a:br>
              <a:rPr sz="2600"/>
            </a:br>
            <a:r>
              <a:rPr b="0" lang="es-AR" sz="2600" spc="-1" strike="noStrike">
                <a:solidFill>
                  <a:srgbClr val="ffffff"/>
                </a:solidFill>
                <a:latin typeface="Arial"/>
                <a:ea typeface="Arial"/>
              </a:rPr>
              <a:t>The Milky Way </a:t>
            </a:r>
            <a:r>
              <a:rPr b="0" lang="es-AR" sz="2000" spc="-1" strike="noStrike">
                <a:solidFill>
                  <a:srgbClr val="ffffff"/>
                </a:solidFill>
                <a:latin typeface="Arial"/>
                <a:ea typeface="Arial"/>
              </a:rPr>
              <a:t>(</a:t>
            </a:r>
            <a:r>
              <a:rPr b="0" lang="es" sz="2000" spc="-1" strike="noStrike">
                <a:solidFill>
                  <a:srgbClr val="ffffff"/>
                </a:solidFill>
                <a:latin typeface="Arial"/>
                <a:ea typeface="Arial"/>
              </a:rPr>
              <a:t>Rotation Curve </a:t>
            </a:r>
            <a:r>
              <a:rPr b="0" lang="es-AR" sz="2000" spc="-1" strike="noStrike">
                <a:solidFill>
                  <a:srgbClr val="ffffff"/>
                </a:solidFill>
                <a:latin typeface="Arial"/>
                <a:ea typeface="Arial"/>
              </a:rPr>
              <a:t>and S-stars</a:t>
            </a:r>
            <a:r>
              <a:rPr b="0" lang="es" sz="2000" spc="-1" strike="noStrike">
                <a:solidFill>
                  <a:srgbClr val="ffffff"/>
                </a:solidFill>
                <a:latin typeface="Arial"/>
                <a:ea typeface="Arial"/>
              </a:rPr>
              <a:t>)</a:t>
            </a:r>
            <a:endParaRPr b="0" lang="es-A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3600" spc="-1" strike="noStrike">
              <a:latin typeface="Arial"/>
            </a:endParaRPr>
          </a:p>
        </p:txBody>
      </p:sp>
      <p:sp>
        <p:nvSpPr>
          <p:cNvPr id="375" name="Google Shape;69;p15"/>
          <p:cNvSpPr/>
          <p:nvPr/>
        </p:nvSpPr>
        <p:spPr>
          <a:xfrm>
            <a:off x="129240" y="2404440"/>
            <a:ext cx="88840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u"/>
  </p:transition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192600" y="56160"/>
            <a:ext cx="851976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" sz="2400" spc="-1" strike="noStrike">
                <a:solidFill>
                  <a:srgbClr val="adadad"/>
                </a:solidFill>
                <a:latin typeface="Arial"/>
                <a:ea typeface="Arial"/>
              </a:rPr>
              <a:t>Milky Way observables: from central parsec to outer halo</a:t>
            </a:r>
            <a:endParaRPr b="0" lang="es-AR" sz="2400" spc="-1" strike="noStrike">
              <a:latin typeface="Arial"/>
            </a:endParaRPr>
          </a:p>
        </p:txBody>
      </p:sp>
      <p:pic>
        <p:nvPicPr>
          <p:cNvPr id="377" name="Imagen 2" descr="Imagen que contiene texto&#10;&#10;Descripción generada automáticamente"/>
          <p:cNvPicPr/>
          <p:nvPr/>
        </p:nvPicPr>
        <p:blipFill>
          <a:blip r:embed="rId1"/>
          <a:stretch/>
        </p:blipFill>
        <p:spPr>
          <a:xfrm>
            <a:off x="84240" y="632520"/>
            <a:ext cx="8984880" cy="4512960"/>
          </a:xfrm>
          <a:prstGeom prst="rect">
            <a:avLst/>
          </a:prstGeom>
          <a:ln w="0">
            <a:noFill/>
          </a:ln>
        </p:spPr>
      </p:pic>
      <p:sp>
        <p:nvSpPr>
          <p:cNvPr id="378" name="Elipse 5"/>
          <p:cNvSpPr/>
          <p:nvPr/>
        </p:nvSpPr>
        <p:spPr>
          <a:xfrm>
            <a:off x="192600" y="888120"/>
            <a:ext cx="73800" cy="106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9" name="Elipse 6"/>
          <p:cNvSpPr/>
          <p:nvPr/>
        </p:nvSpPr>
        <p:spPr>
          <a:xfrm>
            <a:off x="192600" y="1405440"/>
            <a:ext cx="73800" cy="95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0" name="Elipse 7"/>
          <p:cNvSpPr/>
          <p:nvPr/>
        </p:nvSpPr>
        <p:spPr>
          <a:xfrm>
            <a:off x="192600" y="1901520"/>
            <a:ext cx="73800" cy="95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1" name="Elipse 8"/>
          <p:cNvSpPr/>
          <p:nvPr/>
        </p:nvSpPr>
        <p:spPr>
          <a:xfrm>
            <a:off x="192600" y="2214360"/>
            <a:ext cx="73800" cy="95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transition spd="slow">
    <p:push dir="u"/>
  </p:transition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311040" y="164160"/>
            <a:ext cx="851976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Milky Way observables. Inside the central </a:t>
            </a:r>
            <a:r>
              <a:rPr b="1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pc:</a:t>
            </a: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  the S-star cluster</a:t>
            </a:r>
            <a:endParaRPr b="0" lang="es-AR" sz="2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2800" spc="-1" strike="noStrike">
              <a:latin typeface="Arial"/>
            </a:endParaRPr>
          </a:p>
        </p:txBody>
      </p:sp>
      <p:sp>
        <p:nvSpPr>
          <p:cNvPr id="383" name="Google Shape;120;p20"/>
          <p:cNvSpPr/>
          <p:nvPr/>
        </p:nvSpPr>
        <p:spPr>
          <a:xfrm flipH="1" rot="10800000">
            <a:off x="310680" y="60984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384" name="Imagen 2" descr="Imagen que contiene pantalla&#10;&#10;Descripción generada automáticamente"/>
          <p:cNvPicPr/>
          <p:nvPr/>
        </p:nvPicPr>
        <p:blipFill>
          <a:blip r:embed="rId1"/>
          <a:stretch/>
        </p:blipFill>
        <p:spPr>
          <a:xfrm>
            <a:off x="310680" y="789840"/>
            <a:ext cx="8327160" cy="4187520"/>
          </a:xfrm>
          <a:prstGeom prst="rect">
            <a:avLst/>
          </a:prstGeom>
          <a:ln w="0">
            <a:noFill/>
          </a:ln>
        </p:spPr>
      </p:pic>
      <p:sp>
        <p:nvSpPr>
          <p:cNvPr id="385" name="Conector recto de flecha 2"/>
          <p:cNvSpPr/>
          <p:nvPr/>
        </p:nvSpPr>
        <p:spPr>
          <a:xfrm flipV="1">
            <a:off x="3424680" y="4872960"/>
            <a:ext cx="4365360" cy="9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fab40"/>
            </a:solidFill>
            <a:round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/>
        </p:style>
      </p:sp>
      <p:pic>
        <p:nvPicPr>
          <p:cNvPr id="386" name="Imagen 4" descr="Imagen que contiene luz, alambre, noche, oscuro&#10;&#10;Descripción generada automáticamente"/>
          <p:cNvPicPr/>
          <p:nvPr/>
        </p:nvPicPr>
        <p:blipFill>
          <a:blip r:embed="rId2"/>
          <a:stretch/>
        </p:blipFill>
        <p:spPr>
          <a:xfrm>
            <a:off x="4526640" y="1919520"/>
            <a:ext cx="4024440" cy="260784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311040" y="1535040"/>
            <a:ext cx="8519760" cy="16592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1" lang="es-ES" sz="2400" spc="-1" strike="noStrike">
                <a:solidFill>
                  <a:srgbClr val="ffffff"/>
                </a:solidFill>
                <a:latin typeface="Arial"/>
                <a:ea typeface="Arial"/>
              </a:rPr>
              <a:t>Fermionic '</a:t>
            </a:r>
            <a:r>
              <a:rPr b="1" lang="es" sz="2400" spc="-1" strike="noStrike">
                <a:solidFill>
                  <a:srgbClr val="ffffff"/>
                </a:solidFill>
                <a:latin typeface="Arial"/>
                <a:ea typeface="Arial"/>
              </a:rPr>
              <a:t>core – halo'</a:t>
            </a:r>
            <a:r>
              <a:rPr b="1" lang="es-ES" sz="2400" spc="-1" strike="noStrike">
                <a:solidFill>
                  <a:srgbClr val="ffffff"/>
                </a:solidFill>
                <a:latin typeface="Arial"/>
                <a:ea typeface="Arial"/>
              </a:rPr>
              <a:t> profiles:  </a:t>
            </a:r>
            <a:r>
              <a:rPr b="1" lang="es-ES" sz="2400" spc="-1" strike="noStrike">
                <a:solidFill>
                  <a:srgbClr val="eeff41"/>
                </a:solidFill>
                <a:latin typeface="Arial"/>
                <a:ea typeface="Arial"/>
              </a:rPr>
              <a:t>can their overall gravitational potential explain the Milky Way rotation curve as well as the S-star dynamics without the central BH hypothesis?</a:t>
            </a:r>
            <a:endParaRPr b="0" lang="es-AR" sz="2400" spc="-1" strike="noStrike">
              <a:latin typeface="Arial"/>
            </a:endParaRPr>
          </a:p>
        </p:txBody>
      </p:sp>
      <p:sp>
        <p:nvSpPr>
          <p:cNvPr id="388" name="CuadroTexto 1"/>
          <p:cNvSpPr/>
          <p:nvPr/>
        </p:nvSpPr>
        <p:spPr>
          <a:xfrm>
            <a:off x="310680" y="3723480"/>
            <a:ext cx="8337960" cy="158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Hint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: Need to solve the former  boundary condition problem searching for a set of free R.A.R parameters able to fulfill:   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Mc= 4.2 x 10</a:t>
            </a:r>
            <a:r>
              <a:rPr b="1" lang="es-ES" sz="1400" spc="-1" strike="noStrike" baseline="30000">
                <a:solidFill>
                  <a:srgbClr val="ffffff"/>
                </a:solidFill>
                <a:latin typeface="Arial"/>
                <a:ea typeface="DejaVu Sans"/>
              </a:rPr>
              <a:t>6   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Mo  </a:t>
            </a: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Gillessen et al., Apj (2017)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M(r = 20 kpc) = 9 x 10</a:t>
            </a:r>
            <a:r>
              <a:rPr b="1" lang="es-ES" sz="1400" spc="-1" strike="noStrike" baseline="30000">
                <a:solidFill>
                  <a:srgbClr val="ffffff"/>
                </a:solidFill>
                <a:latin typeface="Arial"/>
                <a:ea typeface="DejaVu Sans"/>
              </a:rPr>
              <a:t>10   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Mo   </a:t>
            </a: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Sofue, PASJ (2013)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M(r = 40 kpc) = 2 x 10</a:t>
            </a:r>
            <a:r>
              <a:rPr b="1" lang="es-ES" sz="1400" spc="-1" strike="noStrike" baseline="30000">
                <a:solidFill>
                  <a:srgbClr val="ffffff"/>
                </a:solidFill>
                <a:latin typeface="Arial"/>
                <a:ea typeface="DejaVu Sans"/>
              </a:rPr>
              <a:t>11   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Mo   </a:t>
            </a: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 Gibbons, Belokurov and Evans, MNRAS (2014)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  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Imagen 4" descr="Diagrama&#10;&#10;Descripción generada automáticamente"/>
          <p:cNvPicPr/>
          <p:nvPr/>
        </p:nvPicPr>
        <p:blipFill>
          <a:blip r:embed="rId1"/>
          <a:stretch/>
        </p:blipFill>
        <p:spPr>
          <a:xfrm>
            <a:off x="-2160" y="-3240"/>
            <a:ext cx="9146520" cy="514836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/>
          <p:cNvSpPr>
            <a:spLocks noGrp="1"/>
          </p:cNvSpPr>
          <p:nvPr>
            <p:ph/>
          </p:nvPr>
        </p:nvSpPr>
        <p:spPr>
          <a:xfrm>
            <a:off x="-2698920" y="1266840"/>
            <a:ext cx="2620800" cy="3414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 marL="228600" indent="-228600">
              <a:lnSpc>
                <a:spcPct val="115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Hablar Aca sobre: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Expresion para los collision terms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390" name="Imagen 6" descr="Imagen que contiene mapa&#10;&#10;Descripción generada automáticamente"/>
          <p:cNvPicPr/>
          <p:nvPr/>
        </p:nvPicPr>
        <p:blipFill>
          <a:blip r:embed="rId1"/>
          <a:stretch/>
        </p:blipFill>
        <p:spPr>
          <a:xfrm>
            <a:off x="191880" y="58320"/>
            <a:ext cx="8758440" cy="496152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title"/>
          </p:nvPr>
        </p:nvSpPr>
        <p:spPr>
          <a:xfrm>
            <a:off x="0" y="1858680"/>
            <a:ext cx="9143640" cy="839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600" spc="-1" strike="noStrike">
                <a:solidFill>
                  <a:srgbClr val="ffffff"/>
                </a:solidFill>
                <a:latin typeface="Arial"/>
                <a:ea typeface="Arial"/>
              </a:rPr>
              <a:t>Phenomenology </a:t>
            </a:r>
            <a:r>
              <a:rPr b="0" lang="es-AR" sz="2600" spc="-1" strike="noStrike">
                <a:solidFill>
                  <a:srgbClr val="ffffff"/>
                </a:solidFill>
                <a:latin typeface="Arial"/>
                <a:ea typeface="Arial"/>
              </a:rPr>
              <a:t>II</a:t>
            </a:r>
            <a:r>
              <a:rPr b="0" lang="es" sz="2600" spc="-1" strike="noStrike">
                <a:solidFill>
                  <a:srgbClr val="ffffff"/>
                </a:solidFill>
                <a:latin typeface="Arial"/>
                <a:ea typeface="Arial"/>
              </a:rPr>
              <a:t>: The S2-star at t</a:t>
            </a:r>
            <a:r>
              <a:rPr b="0" lang="es-AR" sz="2600" spc="-1" strike="noStrike">
                <a:solidFill>
                  <a:srgbClr val="ffffff"/>
                </a:solidFill>
                <a:latin typeface="Arial"/>
                <a:ea typeface="Arial"/>
              </a:rPr>
              <a:t>he Milky Way Center</a:t>
            </a:r>
            <a:endParaRPr b="0" lang="es-AR" sz="2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3600" spc="-1" strike="noStrike">
              <a:latin typeface="Arial"/>
            </a:endParaRPr>
          </a:p>
        </p:txBody>
      </p:sp>
      <p:sp>
        <p:nvSpPr>
          <p:cNvPr id="392" name="Google Shape;69;p15"/>
          <p:cNvSpPr/>
          <p:nvPr/>
        </p:nvSpPr>
        <p:spPr>
          <a:xfrm flipV="1">
            <a:off x="129240" y="2325240"/>
            <a:ext cx="8227800" cy="73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u"/>
  </p:transition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Imagen 422" descr=""/>
          <p:cNvPicPr/>
          <p:nvPr/>
        </p:nvPicPr>
        <p:blipFill>
          <a:blip r:embed="rId1"/>
          <a:stretch/>
        </p:blipFill>
        <p:spPr>
          <a:xfrm>
            <a:off x="8280" y="5760"/>
            <a:ext cx="9142200" cy="5141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Imagen 4" descr="Diagrama, Esquemático&#10;&#10;Descripción generada automáticamente"/>
          <p:cNvPicPr/>
          <p:nvPr/>
        </p:nvPicPr>
        <p:blipFill>
          <a:blip r:embed="rId1"/>
          <a:stretch/>
        </p:blipFill>
        <p:spPr>
          <a:xfrm>
            <a:off x="2596680" y="78840"/>
            <a:ext cx="6299640" cy="4973400"/>
          </a:xfrm>
          <a:prstGeom prst="rect">
            <a:avLst/>
          </a:prstGeom>
          <a:ln w="0">
            <a:noFill/>
          </a:ln>
        </p:spPr>
      </p:pic>
      <p:sp>
        <p:nvSpPr>
          <p:cNvPr id="395" name="CuadroTexto 4"/>
          <p:cNvSpPr/>
          <p:nvPr/>
        </p:nvSpPr>
        <p:spPr>
          <a:xfrm>
            <a:off x="-2160" y="919800"/>
            <a:ext cx="274140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 marL="216000" indent="-216000">
              <a:lnSpc>
                <a:spcPct val="100000"/>
              </a:lnSpc>
              <a:buClr>
                <a:srgbClr val="ffffff"/>
              </a:buClr>
              <a:buFont typeface="Symbol"/>
              <a:buChar char=""/>
            </a:pPr>
            <a:r>
              <a:rPr b="1" lang="es-ES" sz="18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1" lang="es-ES" sz="1800" spc="-1" strike="noStrike">
                <a:solidFill>
                  <a:srgbClr val="ffffff"/>
                </a:solidFill>
                <a:latin typeface="Arial"/>
                <a:ea typeface="DejaVu Sans"/>
              </a:rPr>
              <a:t>Posteriors of the S2-star orbital parameters</a:t>
            </a:r>
            <a:endParaRPr b="0" lang="es-A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800" spc="-1" strike="noStrike">
                <a:solidFill>
                  <a:srgbClr val="ffffff"/>
                </a:solidFill>
                <a:latin typeface="Arial"/>
                <a:ea typeface="DejaVu Sans"/>
              </a:rPr>
              <a:t>determined from </a:t>
            </a:r>
            <a:r>
              <a:rPr b="0" lang="es-ES" sz="1800" spc="-1" strike="noStrike">
                <a:solidFill>
                  <a:srgbClr val="ffffff"/>
                </a:solidFill>
                <a:latin typeface="Arial"/>
                <a:ea typeface="DejaVu Sans"/>
              </a:rPr>
              <a:t>​</a:t>
            </a:r>
            <a:r>
              <a:rPr b="1" lang="es-ES" sz="1800" spc="-1" strike="noStrike">
                <a:solidFill>
                  <a:srgbClr val="ffffff"/>
                </a:solidFill>
                <a:latin typeface="Arial"/>
                <a:ea typeface="DejaVu Sans"/>
              </a:rPr>
              <a:t>a </a:t>
            </a:r>
            <a:endParaRPr b="0" lang="es-A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800" spc="-1" strike="noStrike">
                <a:solidFill>
                  <a:srgbClr val="ffffff"/>
                </a:solidFill>
                <a:latin typeface="Arial"/>
                <a:ea typeface="DejaVu Sans"/>
              </a:rPr>
              <a:t>Monte-Carlo Markov-Chain method within a core-halo non-criritcal</a:t>
            </a:r>
            <a:endParaRPr b="0" lang="es-A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800" spc="-1" strike="noStrike">
                <a:solidFill>
                  <a:srgbClr val="ffffff"/>
                </a:solidFill>
                <a:latin typeface="Arial"/>
                <a:ea typeface="DejaVu Sans"/>
              </a:rPr>
              <a:t>solution (m=100 keV)</a:t>
            </a:r>
            <a:endParaRPr b="0" lang="es-A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>
            <a:spLocks noGrp="1"/>
          </p:cNvSpPr>
          <p:nvPr>
            <p:ph type="title"/>
          </p:nvPr>
        </p:nvSpPr>
        <p:spPr>
          <a:xfrm>
            <a:off x="225000" y="2520"/>
            <a:ext cx="858456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Fermionic core-halo profiles: From dwarf to elliptical galaxies</a:t>
            </a:r>
            <a:r>
              <a:rPr b="0" lang="es" sz="2100" spc="-1" strike="noStrike">
                <a:solidFill>
                  <a:srgbClr val="adadad"/>
                </a:solidFill>
                <a:latin typeface="Arial"/>
                <a:ea typeface="Arial"/>
              </a:rPr>
              <a:t> </a:t>
            </a:r>
            <a:endParaRPr b="0" lang="es-AR" sz="2100" spc="-1" strike="noStrike">
              <a:latin typeface="Arial"/>
            </a:endParaRPr>
          </a:p>
        </p:txBody>
      </p:sp>
      <p:sp>
        <p:nvSpPr>
          <p:cNvPr id="397" name="Google Shape;109;p19"/>
          <p:cNvSpPr/>
          <p:nvPr/>
        </p:nvSpPr>
        <p:spPr>
          <a:xfrm flipH="1" rot="10800000">
            <a:off x="224280" y="44784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98" name="PlaceHolder 2"/>
          <p:cNvSpPr>
            <a:spLocks noGrp="1"/>
          </p:cNvSpPr>
          <p:nvPr>
            <p:ph/>
          </p:nvPr>
        </p:nvSpPr>
        <p:spPr>
          <a:xfrm>
            <a:off x="-2081160" y="1208160"/>
            <a:ext cx="1966680" cy="3414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 marL="228600" indent="-228600">
              <a:lnSpc>
                <a:spcPct val="115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Hablar Aca sobre: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Boltzmann Hierarchies (poner termino de interacciones)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Quien es f0 en el caso de neutrinos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99" name="Google Shape;77;p16"/>
          <p:cNvSpPr/>
          <p:nvPr/>
        </p:nvSpPr>
        <p:spPr>
          <a:xfrm>
            <a:off x="160200" y="542520"/>
            <a:ext cx="8646480" cy="594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The same fermionic model can be applied to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 other galaxy types, from </a:t>
            </a:r>
            <a:r>
              <a:rPr b="1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dwarf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, to </a:t>
            </a:r>
            <a:r>
              <a:rPr b="1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ellipticals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, to </a:t>
            </a:r>
            <a:r>
              <a:rPr b="1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galaxy clusters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 </a:t>
            </a: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Argüelles, Krut, Rueda, Ruffini, PDU (2019)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pic>
        <p:nvPicPr>
          <p:cNvPr id="400" name="Imagen 4" descr="Imagen que contiene texto, mapa&#10;&#10;Descripción generada automáticamente"/>
          <p:cNvPicPr/>
          <p:nvPr/>
        </p:nvPicPr>
        <p:blipFill>
          <a:blip r:embed="rId1"/>
          <a:stretch/>
        </p:blipFill>
        <p:spPr>
          <a:xfrm>
            <a:off x="116280" y="1286640"/>
            <a:ext cx="5857560" cy="3851640"/>
          </a:xfrm>
          <a:prstGeom prst="rect">
            <a:avLst/>
          </a:prstGeom>
          <a:ln w="0">
            <a:noFill/>
          </a:ln>
        </p:spPr>
      </p:pic>
      <p:sp>
        <p:nvSpPr>
          <p:cNvPr id="401" name="CuadroTexto 1"/>
          <p:cNvSpPr/>
          <p:nvPr/>
        </p:nvSpPr>
        <p:spPr>
          <a:xfrm>
            <a:off x="6241320" y="1211040"/>
            <a:ext cx="2741400" cy="1002240"/>
          </a:xfrm>
          <a:prstGeom prst="rect">
            <a:avLst/>
          </a:prstGeom>
          <a:noFill/>
          <a:ln w="5715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200" spc="-1" strike="noStrike">
                <a:solidFill>
                  <a:srgbClr val="ffff00"/>
                </a:solidFill>
                <a:latin typeface="Arial"/>
                <a:ea typeface="DejaVu Sans"/>
              </a:rPr>
              <a:t>For m ~ 50 keV  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we make a full coverage of free parameters of the theory, for realistic boundary conditions inferred from observables :</a:t>
            </a:r>
            <a:endParaRPr b="0" lang="es-AR" sz="1200" spc="-1" strike="noStrike">
              <a:latin typeface="Arial"/>
            </a:endParaRPr>
          </a:p>
        </p:txBody>
      </p:sp>
      <p:sp>
        <p:nvSpPr>
          <p:cNvPr id="402" name="CuadroTexto 4"/>
          <p:cNvSpPr/>
          <p:nvPr/>
        </p:nvSpPr>
        <p:spPr>
          <a:xfrm>
            <a:off x="6060600" y="2259720"/>
            <a:ext cx="274140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DWARFS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: eight best resolved MW satellites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403" name="Imagen 6" descr="Imagen que contiene objeto, naranja, reloj, jugador&#10;&#10;Descripción generada automáticamente"/>
          <p:cNvPicPr/>
          <p:nvPr/>
        </p:nvPicPr>
        <p:blipFill>
          <a:blip r:embed="rId2"/>
          <a:stretch/>
        </p:blipFill>
        <p:spPr>
          <a:xfrm>
            <a:off x="7318800" y="2524320"/>
            <a:ext cx="1750680" cy="588600"/>
          </a:xfrm>
          <a:prstGeom prst="rect">
            <a:avLst/>
          </a:prstGeom>
          <a:ln w="0">
            <a:noFill/>
          </a:ln>
        </p:spPr>
      </p:pic>
      <p:sp>
        <p:nvSpPr>
          <p:cNvPr id="404" name="CuadroTexto 6"/>
          <p:cNvSpPr/>
          <p:nvPr/>
        </p:nvSpPr>
        <p:spPr>
          <a:xfrm>
            <a:off x="6063120" y="3168000"/>
            <a:ext cx="279540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SPIRALS:</a:t>
            </a: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sample of nearby disk galaxies from THINGS 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405" name="Imagen 9" descr="Imagen que contiene objeto, reloj&#10;&#10;Descripción generada automáticamente"/>
          <p:cNvPicPr/>
          <p:nvPr/>
        </p:nvPicPr>
        <p:blipFill>
          <a:blip r:embed="rId3"/>
          <a:stretch/>
        </p:blipFill>
        <p:spPr>
          <a:xfrm>
            <a:off x="7295040" y="3683160"/>
            <a:ext cx="1798560" cy="579240"/>
          </a:xfrm>
          <a:prstGeom prst="rect">
            <a:avLst/>
          </a:prstGeom>
          <a:ln w="0">
            <a:noFill/>
          </a:ln>
        </p:spPr>
      </p:pic>
      <p:sp>
        <p:nvSpPr>
          <p:cNvPr id="406" name="CuadroTexto 9"/>
          <p:cNvSpPr/>
          <p:nvPr/>
        </p:nvSpPr>
        <p:spPr>
          <a:xfrm>
            <a:off x="6066000" y="4259880"/>
            <a:ext cx="300024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ELLIPTICALS: 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sample analyzed via weak lensing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407" name="Imagen 12" descr="Imagen que contiene objeto, reloj&#10;&#10;Descripción generada automáticamente"/>
          <p:cNvPicPr/>
          <p:nvPr/>
        </p:nvPicPr>
        <p:blipFill>
          <a:blip r:embed="rId4"/>
          <a:stretch/>
        </p:blipFill>
        <p:spPr>
          <a:xfrm>
            <a:off x="7248240" y="4525200"/>
            <a:ext cx="1827000" cy="59832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PlaceHolder 1"/>
          <p:cNvSpPr>
            <a:spLocks noGrp="1"/>
          </p:cNvSpPr>
          <p:nvPr>
            <p:ph type="title"/>
          </p:nvPr>
        </p:nvSpPr>
        <p:spPr>
          <a:xfrm>
            <a:off x="311040" y="1944720"/>
            <a:ext cx="9209880" cy="839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3200" spc="-1" strike="noStrike">
                <a:solidFill>
                  <a:srgbClr val="ffffff"/>
                </a:solidFill>
                <a:latin typeface="Arial"/>
                <a:ea typeface="Arial"/>
              </a:rPr>
              <a:t>Discussion: standard SMBH formation channels</a:t>
            </a:r>
            <a:endParaRPr b="0" lang="es-A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3600" spc="-1" strike="noStrike">
              <a:latin typeface="Arial"/>
            </a:endParaRPr>
          </a:p>
        </p:txBody>
      </p:sp>
      <p:sp>
        <p:nvSpPr>
          <p:cNvPr id="409" name="Google Shape;69;p15"/>
          <p:cNvSpPr/>
          <p:nvPr/>
        </p:nvSpPr>
        <p:spPr>
          <a:xfrm flipV="1">
            <a:off x="248760" y="2407680"/>
            <a:ext cx="8806320" cy="45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u"/>
  </p:transition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title"/>
          </p:nvPr>
        </p:nvSpPr>
        <p:spPr>
          <a:xfrm>
            <a:off x="149400" y="-93600"/>
            <a:ext cx="884340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-ES" sz="1900" spc="-1" strike="noStrike">
                <a:solidFill>
                  <a:srgbClr val="ffffff"/>
                </a:solidFill>
                <a:latin typeface="Arial"/>
                <a:ea typeface="Arial"/>
              </a:rPr>
              <a:t>Different Massive BH formation channels: Baryonic &amp; Early Universe channels</a:t>
            </a:r>
            <a:endParaRPr b="0" lang="es-AR" sz="1900" spc="-1" strike="noStrike">
              <a:latin typeface="Arial"/>
            </a:endParaRPr>
          </a:p>
        </p:txBody>
      </p:sp>
      <p:sp>
        <p:nvSpPr>
          <p:cNvPr id="411" name="Google Shape;109;p19"/>
          <p:cNvSpPr/>
          <p:nvPr/>
        </p:nvSpPr>
        <p:spPr>
          <a:xfrm flipV="1">
            <a:off x="303480" y="398520"/>
            <a:ext cx="845208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412" name="Imagen 7" descr="Diagrama&#10;&#10;Descripción generada automáticamente"/>
          <p:cNvPicPr/>
          <p:nvPr/>
        </p:nvPicPr>
        <p:blipFill>
          <a:blip r:embed="rId1"/>
          <a:stretch/>
        </p:blipFill>
        <p:spPr>
          <a:xfrm>
            <a:off x="202680" y="570240"/>
            <a:ext cx="5598720" cy="4540320"/>
          </a:xfrm>
          <a:prstGeom prst="rect">
            <a:avLst/>
          </a:prstGeom>
          <a:ln w="0">
            <a:noFill/>
          </a:ln>
        </p:spPr>
      </p:pic>
      <p:sp>
        <p:nvSpPr>
          <p:cNvPr id="413" name="CuadroTexto 7"/>
          <p:cNvSpPr/>
          <p:nvPr/>
        </p:nvSpPr>
        <p:spPr>
          <a:xfrm>
            <a:off x="3286800" y="865800"/>
            <a:ext cx="274140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Volonteri et al. Nat. (2021)​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​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414" name="CuadroTexto 1"/>
          <p:cNvSpPr/>
          <p:nvPr/>
        </p:nvSpPr>
        <p:spPr>
          <a:xfrm>
            <a:off x="5837040" y="817920"/>
            <a:ext cx="3305520" cy="3619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(I) Baryonic channels:</a:t>
            </a: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Calibri"/>
              <a:buChar char="-"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Pop. III stars 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(1st stars remnants)</a:t>
            </a:r>
            <a:endParaRPr b="0" lang="es-AR" sz="14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Calibri"/>
              <a:buChar char="-"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Direct collapse of gas clouds</a:t>
            </a: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Calibri"/>
              <a:buChar char="-"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Runnaway collisions in star clusters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(II) Early Universe channels: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(poorly constrained epochs)</a:t>
            </a:r>
            <a:endParaRPr b="0" lang="es-AR" sz="14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Calibri"/>
              <a:buChar char="-"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Topological defects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(cosmic strings, domain walls)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(III) DM channels:</a:t>
            </a: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ffff00"/>
              </a:buClr>
              <a:buFont typeface="Calibri"/>
              <a:buChar char="-"/>
            </a:pPr>
            <a:r>
              <a:rPr b="1" lang="es-ES" sz="1600" spc="-1" strike="noStrike">
                <a:solidFill>
                  <a:srgbClr val="ffff00"/>
                </a:solidFill>
                <a:latin typeface="Arial"/>
                <a:ea typeface="DejaVu Sans"/>
              </a:rPr>
              <a:t>Fermionic DM core-collapse</a:t>
            </a: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Calibri"/>
              <a:buChar char="-"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SIDM (grav. catastrophe)</a:t>
            </a:r>
            <a:endParaRPr b="0" lang="es-AR" sz="1600" spc="-1" strike="noStrike">
              <a:latin typeface="Arial"/>
            </a:endParaRPr>
          </a:p>
        </p:txBody>
      </p:sp>
      <p:sp>
        <p:nvSpPr>
          <p:cNvPr id="415" name="Conector recto de flecha 12"/>
          <p:cNvSpPr/>
          <p:nvPr/>
        </p:nvSpPr>
        <p:spPr>
          <a:xfrm flipH="1">
            <a:off x="4469040" y="3875040"/>
            <a:ext cx="360" cy="783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eeff41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/>
        </p:style>
      </p:sp>
    </p:spTree>
  </p:cSld>
  <p:transition spd="slow">
    <p:push dir="u"/>
  </p:transition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311760" y="2151000"/>
            <a:ext cx="8518680" cy="839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br>
              <a:rPr sz="3600"/>
            </a:br>
            <a:br>
              <a:rPr sz="3600"/>
            </a:br>
            <a:r>
              <a:rPr b="0" lang="es" sz="3600" spc="-1" strike="noStrike">
                <a:solidFill>
                  <a:srgbClr val="ffffff"/>
                </a:solidFill>
                <a:latin typeface="Arial"/>
                <a:ea typeface="Arial"/>
              </a:rPr>
              <a:t>Back up slides</a:t>
            </a:r>
            <a:br>
              <a:rPr sz="3600"/>
            </a:br>
            <a:br>
              <a:rPr sz="3600"/>
            </a:br>
            <a:endParaRPr b="0" lang="es-AR" sz="3600" spc="-1" strike="noStrike">
              <a:latin typeface="Arial"/>
            </a:endParaRPr>
          </a:p>
        </p:txBody>
      </p:sp>
    </p:spTree>
  </p:cSld>
  <p:transition spd="slow">
    <p:push dir="u"/>
  </p:transition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PlaceHolder 1"/>
          <p:cNvSpPr>
            <a:spLocks noGrp="1"/>
          </p:cNvSpPr>
          <p:nvPr>
            <p:ph type="title"/>
          </p:nvPr>
        </p:nvSpPr>
        <p:spPr>
          <a:xfrm>
            <a:off x="192600" y="-56520"/>
            <a:ext cx="851976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Novel SMBH formation scenario from DM core-collapse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418" name="Google Shape;109;p19"/>
          <p:cNvSpPr/>
          <p:nvPr/>
        </p:nvSpPr>
        <p:spPr>
          <a:xfrm flipV="1">
            <a:off x="192600" y="403200"/>
            <a:ext cx="7127280" cy="76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19" name="Google Shape;77;p16"/>
          <p:cNvSpPr/>
          <p:nvPr/>
        </p:nvSpPr>
        <p:spPr>
          <a:xfrm>
            <a:off x="-70200" y="485640"/>
            <a:ext cx="904536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    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This solution may provide initial </a:t>
            </a:r>
            <a:r>
              <a:rPr b="1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seed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for the </a:t>
            </a:r>
            <a:r>
              <a:rPr b="1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formation of observed SMBHs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in active galaxies such as M87 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(without the need of unrealistic super – Eddington accretion rates)</a:t>
            </a: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420" name="Google Shape;77;p16"/>
          <p:cNvSpPr/>
          <p:nvPr/>
        </p:nvSpPr>
        <p:spPr>
          <a:xfrm>
            <a:off x="-49320" y="1165320"/>
            <a:ext cx="919152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  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The degeneracy pressure of the DM core cannot support its own weight and undergo a core-collapse towards a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SMBH-seed from DM !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(i.e. without the need of barionic matter)</a:t>
            </a: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</p:txBody>
      </p:sp>
      <p:pic>
        <p:nvPicPr>
          <p:cNvPr id="421" name="Imagen 19" descr=""/>
          <p:cNvPicPr/>
          <p:nvPr/>
        </p:nvPicPr>
        <p:blipFill>
          <a:blip r:embed="rId1"/>
          <a:stretch/>
        </p:blipFill>
        <p:spPr>
          <a:xfrm>
            <a:off x="73080" y="2160720"/>
            <a:ext cx="5153400" cy="2916720"/>
          </a:xfrm>
          <a:prstGeom prst="rect">
            <a:avLst/>
          </a:prstGeom>
          <a:ln w="0">
            <a:noFill/>
          </a:ln>
        </p:spPr>
      </p:pic>
      <p:sp>
        <p:nvSpPr>
          <p:cNvPr id="422" name="Conector recto 21"/>
          <p:cNvSpPr/>
          <p:nvPr/>
        </p:nvSpPr>
        <p:spPr>
          <a:xfrm>
            <a:off x="874440" y="4413960"/>
            <a:ext cx="4267440" cy="360"/>
          </a:xfrm>
          <a:prstGeom prst="line">
            <a:avLst/>
          </a:prstGeom>
          <a:ln>
            <a:solidFill>
              <a:srgbClr val="ffab40"/>
            </a:solidFill>
            <a:rou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/>
        </p:style>
      </p:sp>
      <p:sp>
        <p:nvSpPr>
          <p:cNvPr id="423" name="Conector recto 22"/>
          <p:cNvSpPr/>
          <p:nvPr/>
        </p:nvSpPr>
        <p:spPr>
          <a:xfrm>
            <a:off x="874440" y="4551480"/>
            <a:ext cx="4267440" cy="360"/>
          </a:xfrm>
          <a:prstGeom prst="line">
            <a:avLst/>
          </a:prstGeom>
          <a:ln>
            <a:solidFill>
              <a:srgbClr val="ffab40"/>
            </a:solidFill>
            <a:rou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/>
        </p:style>
      </p:sp>
      <p:sp>
        <p:nvSpPr>
          <p:cNvPr id="424" name="Conector recto 23"/>
          <p:cNvSpPr/>
          <p:nvPr/>
        </p:nvSpPr>
        <p:spPr>
          <a:xfrm>
            <a:off x="788040" y="4724280"/>
            <a:ext cx="4439880" cy="360"/>
          </a:xfrm>
          <a:prstGeom prst="line">
            <a:avLst/>
          </a:prstGeom>
          <a:ln>
            <a:solidFill>
              <a:srgbClr val="ffab40"/>
            </a:solidFill>
            <a:rou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/>
        </p:style>
      </p:sp>
      <p:pic>
        <p:nvPicPr>
          <p:cNvPr id="425" name="Imagen 2" descr=""/>
          <p:cNvPicPr/>
          <p:nvPr/>
        </p:nvPicPr>
        <p:blipFill>
          <a:blip r:embed="rId2"/>
          <a:stretch/>
        </p:blipFill>
        <p:spPr>
          <a:xfrm>
            <a:off x="5694120" y="2523960"/>
            <a:ext cx="3252960" cy="2592360"/>
          </a:xfrm>
          <a:prstGeom prst="rect">
            <a:avLst/>
          </a:prstGeom>
          <a:ln w="0">
            <a:noFill/>
          </a:ln>
        </p:spPr>
      </p:pic>
      <p:pic>
        <p:nvPicPr>
          <p:cNvPr id="426" name="Imagen 4" descr=""/>
          <p:cNvPicPr/>
          <p:nvPr/>
        </p:nvPicPr>
        <p:blipFill>
          <a:blip r:embed="rId3"/>
          <a:stretch/>
        </p:blipFill>
        <p:spPr>
          <a:xfrm>
            <a:off x="5296320" y="1843920"/>
            <a:ext cx="3838320" cy="631080"/>
          </a:xfrm>
          <a:prstGeom prst="rect">
            <a:avLst/>
          </a:prstGeom>
          <a:ln w="0">
            <a:noFill/>
          </a:ln>
        </p:spPr>
      </p:pic>
      <p:sp>
        <p:nvSpPr>
          <p:cNvPr id="427" name="CuadroTexto 12"/>
          <p:cNvSpPr/>
          <p:nvPr/>
        </p:nvSpPr>
        <p:spPr>
          <a:xfrm>
            <a:off x="2734920" y="1791000"/>
            <a:ext cx="277236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 </a:t>
            </a:r>
            <a:r>
              <a:rPr b="0" lang="es-ES" sz="1400" spc="-1" strike="noStrike">
                <a:solidFill>
                  <a:srgbClr val="00b0f0"/>
                </a:solidFill>
                <a:latin typeface="Arial"/>
                <a:ea typeface="DejaVu Sans"/>
              </a:rPr>
              <a:t>Argüelles et al. MNRAS (2021</a:t>
            </a:r>
            <a:r>
              <a:rPr b="0" lang="es-ES" sz="1400" spc="-1" strike="noStrike">
                <a:solidFill>
                  <a:srgbClr val="0070c0"/>
                </a:solidFill>
                <a:latin typeface="Arial"/>
                <a:ea typeface="DejaVu Sans"/>
              </a:rPr>
              <a:t>)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175" dur="indefinite" restart="never" nodeType="tmRoot">
          <p:childTnLst>
            <p:seq>
              <p:cTn id="176" dur="indefinite" nodeType="mainSeq">
                <p:childTnLst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1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title"/>
          </p:nvPr>
        </p:nvSpPr>
        <p:spPr>
          <a:xfrm>
            <a:off x="1940400" y="2061720"/>
            <a:ext cx="9143640" cy="839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es-AR" sz="3200" spc="-1" strike="noStrike">
                <a:solidFill>
                  <a:srgbClr val="ffffff"/>
                </a:solidFill>
                <a:latin typeface="Arial"/>
                <a:ea typeface="Arial"/>
              </a:rPr>
              <a:t> </a:t>
            </a:r>
            <a:r>
              <a:rPr b="0" lang="es-AR" sz="3200" spc="-1" strike="noStrike">
                <a:solidFill>
                  <a:srgbClr val="ffffff"/>
                </a:solidFill>
                <a:latin typeface="Arial"/>
                <a:ea typeface="Arial"/>
              </a:rPr>
              <a:t>The shadow of SgrA*</a:t>
            </a:r>
            <a:endParaRPr b="0" lang="es-A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3600" spc="-1" strike="noStrike">
              <a:latin typeface="Arial"/>
            </a:endParaRPr>
          </a:p>
        </p:txBody>
      </p:sp>
      <p:sp>
        <p:nvSpPr>
          <p:cNvPr id="429" name="Google Shape;69;p15"/>
          <p:cNvSpPr/>
          <p:nvPr/>
        </p:nvSpPr>
        <p:spPr>
          <a:xfrm>
            <a:off x="1676520" y="2571840"/>
            <a:ext cx="452952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u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-44640" y="1955520"/>
            <a:ext cx="9231840" cy="839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800" spc="-1" strike="noStrike">
                <a:solidFill>
                  <a:srgbClr val="ffffff"/>
                </a:solidFill>
                <a:latin typeface="Arial"/>
                <a:ea typeface="Arial"/>
              </a:rPr>
              <a:t>DM halo formation from a statistical mechanics approach</a:t>
            </a:r>
            <a:endParaRPr b="0" lang="es-AR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3600" spc="-1" strike="noStrike">
              <a:latin typeface="Arial"/>
            </a:endParaRPr>
          </a:p>
        </p:txBody>
      </p:sp>
      <p:sp>
        <p:nvSpPr>
          <p:cNvPr id="244" name="Google Shape;87;p17"/>
          <p:cNvSpPr/>
          <p:nvPr/>
        </p:nvSpPr>
        <p:spPr>
          <a:xfrm flipH="1" rot="10800000">
            <a:off x="245880" y="237816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u"/>
  </p:transition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107;p19"/>
          <p:cNvSpPr/>
          <p:nvPr/>
        </p:nvSpPr>
        <p:spPr>
          <a:xfrm>
            <a:off x="0" y="2520"/>
            <a:ext cx="914220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How does this </a:t>
            </a:r>
            <a:r>
              <a:rPr b="0" lang="es-AR" sz="2200" spc="-1" strike="noStrike">
                <a:solidFill>
                  <a:srgbClr val="adadad"/>
                </a:solidFill>
                <a:latin typeface="Arial"/>
                <a:ea typeface="Arial"/>
              </a:rPr>
              <a:t>DM </a:t>
            </a: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model stands with the recent EHT </a:t>
            </a:r>
            <a:r>
              <a:rPr b="0" lang="es-AR" sz="2200" spc="-1" strike="noStrike">
                <a:solidFill>
                  <a:srgbClr val="adadad"/>
                </a:solidFill>
                <a:latin typeface="Arial"/>
                <a:ea typeface="Arial"/>
              </a:rPr>
              <a:t>results on SgrA*?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431" name="Google Shape;109;p19"/>
          <p:cNvSpPr/>
          <p:nvPr/>
        </p:nvSpPr>
        <p:spPr>
          <a:xfrm flipV="1">
            <a:off x="257400" y="475200"/>
            <a:ext cx="8651160" cy="75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432" name="Imagen 5" descr=""/>
          <p:cNvPicPr/>
          <p:nvPr/>
        </p:nvPicPr>
        <p:blipFill>
          <a:blip r:embed="rId1"/>
          <a:stretch/>
        </p:blipFill>
        <p:spPr>
          <a:xfrm>
            <a:off x="0" y="666360"/>
            <a:ext cx="2262960" cy="2262960"/>
          </a:xfrm>
          <a:prstGeom prst="rect">
            <a:avLst/>
          </a:prstGeom>
          <a:ln w="0">
            <a:noFill/>
          </a:ln>
        </p:spPr>
      </p:pic>
      <p:sp>
        <p:nvSpPr>
          <p:cNvPr id="433" name="CuadroTexto 7"/>
          <p:cNvSpPr/>
          <p:nvPr/>
        </p:nvSpPr>
        <p:spPr>
          <a:xfrm>
            <a:off x="-84960" y="2931120"/>
            <a:ext cx="259236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EHT collaboration, ApjL (2022)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434" name="Google Shape;77;p16"/>
          <p:cNvSpPr/>
          <p:nvPr/>
        </p:nvSpPr>
        <p:spPr>
          <a:xfrm>
            <a:off x="2384640" y="666360"/>
            <a:ext cx="6523560" cy="100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The EHT analysis support an image dominated by a bright thick ring with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diameter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of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52 µas ~ 10 R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g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/D 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   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(R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g=GM/c^2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) </a:t>
            </a: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The EHT collaboration, ApjL (2022)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435" name="Google Shape;77;p16"/>
          <p:cNvSpPr/>
          <p:nvPr/>
        </p:nvSpPr>
        <p:spPr>
          <a:xfrm>
            <a:off x="2349720" y="1604880"/>
            <a:ext cx="6792480" cy="96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Does exist any fermion-core compact enough to deflect light in a similar fashion tan the BH ? 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     YES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!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 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Solution prior to core-collapse has a maximal light deflection at 5 Rg !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436" name="Google Shape;77;p16"/>
          <p:cNvSpPr/>
          <p:nvPr/>
        </p:nvSpPr>
        <p:spPr>
          <a:xfrm>
            <a:off x="0" y="4477320"/>
            <a:ext cx="9033120" cy="100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DM fermion-cores (not yet collapsed) can develope light-images similar to the BH case, with a 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shadow feature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!  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437" name="CuadroTexto 11"/>
          <p:cNvSpPr/>
          <p:nvPr/>
        </p:nvSpPr>
        <p:spPr>
          <a:xfrm>
            <a:off x="6953040" y="2735640"/>
            <a:ext cx="278388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Pelle, Argüelles, et al 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(In prep.)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438" name="CuadroTexto 12"/>
          <p:cNvSpPr/>
          <p:nvPr/>
        </p:nvSpPr>
        <p:spPr>
          <a:xfrm>
            <a:off x="7221240" y="3408120"/>
            <a:ext cx="2050200" cy="136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Done with a GR ray-tracing code: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Skylight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Pelle, Reula, et al.,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MNRAS (2022)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</p:txBody>
      </p:sp>
      <p:sp>
        <p:nvSpPr>
          <p:cNvPr id="439" name="Flecha: a la derecha 1"/>
          <p:cNvSpPr/>
          <p:nvPr/>
        </p:nvSpPr>
        <p:spPr>
          <a:xfrm>
            <a:off x="6789240" y="3741840"/>
            <a:ext cx="429480" cy="1598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688"/>
          </a:solidFill>
          <a:ln>
            <a:solidFill>
              <a:srgbClr val="006e6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40" name="Imagen 13" descr=""/>
          <p:cNvPicPr/>
          <p:nvPr/>
        </p:nvPicPr>
        <p:blipFill>
          <a:blip r:embed="rId2"/>
          <a:stretch/>
        </p:blipFill>
        <p:spPr>
          <a:xfrm>
            <a:off x="2422080" y="2935800"/>
            <a:ext cx="4371840" cy="154188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  <p:timing>
    <p:tnLst>
      <p:par>
        <p:cTn id="182" dur="indefinite" restart="never" nodeType="tmRoot">
          <p:childTnLst>
            <p:seq>
              <p:cTn id="183" dur="indefinite" nodeType="mainSeq">
                <p:childTnLst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107;p19"/>
          <p:cNvSpPr/>
          <p:nvPr/>
        </p:nvSpPr>
        <p:spPr>
          <a:xfrm>
            <a:off x="0" y="-55800"/>
            <a:ext cx="914220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How does the RAR</a:t>
            </a:r>
            <a:r>
              <a:rPr b="0" lang="es-AR" sz="2200" spc="-1" strike="noStrike">
                <a:solidFill>
                  <a:srgbClr val="adadad"/>
                </a:solidFill>
                <a:latin typeface="Arial"/>
                <a:ea typeface="Arial"/>
              </a:rPr>
              <a:t> </a:t>
            </a: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model stands with the recent EHT </a:t>
            </a:r>
            <a:r>
              <a:rPr b="0" lang="es-AR" sz="2200" spc="-1" strike="noStrike">
                <a:solidFill>
                  <a:srgbClr val="adadad"/>
                </a:solidFill>
                <a:latin typeface="Arial"/>
                <a:ea typeface="Arial"/>
              </a:rPr>
              <a:t>results on SgrA*?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442" name="Google Shape;109;p19"/>
          <p:cNvSpPr/>
          <p:nvPr/>
        </p:nvSpPr>
        <p:spPr>
          <a:xfrm flipV="1">
            <a:off x="257400" y="414360"/>
            <a:ext cx="8651160" cy="75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3" name="CuadroTexto 11"/>
          <p:cNvSpPr/>
          <p:nvPr/>
        </p:nvSpPr>
        <p:spPr>
          <a:xfrm>
            <a:off x="3966120" y="4892400"/>
            <a:ext cx="395928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Pelle, Argüelles, et al (In preparation)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444" name="Imagen 6" descr="Imagen que contiene Rectángulo&#10;&#10;Descripción generada automáticamente"/>
          <p:cNvPicPr/>
          <p:nvPr/>
        </p:nvPicPr>
        <p:blipFill>
          <a:blip r:embed="rId1"/>
          <a:stretch/>
        </p:blipFill>
        <p:spPr>
          <a:xfrm>
            <a:off x="0" y="603360"/>
            <a:ext cx="4724280" cy="1821600"/>
          </a:xfrm>
          <a:prstGeom prst="rect">
            <a:avLst/>
          </a:prstGeom>
          <a:ln w="0">
            <a:noFill/>
          </a:ln>
        </p:spPr>
      </p:pic>
      <p:sp>
        <p:nvSpPr>
          <p:cNvPr id="445" name="Google Shape;77;p16"/>
          <p:cNvSpPr/>
          <p:nvPr/>
        </p:nvSpPr>
        <p:spPr>
          <a:xfrm>
            <a:off x="4654800" y="663840"/>
            <a:ext cx="4603680" cy="2550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Blurred  (Gaussian filter) monochromatic Image (</a:t>
            </a:r>
            <a:r>
              <a:rPr b="0" lang="el-GR" sz="1600" spc="-1" strike="noStrike">
                <a:solidFill>
                  <a:srgbClr val="ffffff"/>
                </a:solidFill>
                <a:latin typeface="Arial"/>
                <a:ea typeface="DejaVu Sans"/>
              </a:rPr>
              <a:t>λ</a:t>
            </a:r>
            <a:r>
              <a:rPr b="0" lang="es-AR" sz="1600" spc="-1" strike="noStrike">
                <a:solidFill>
                  <a:srgbClr val="ffffff"/>
                </a:solidFill>
                <a:latin typeface="Arial"/>
                <a:ea typeface="DejaVu Sans"/>
              </a:rPr>
              <a:t>=1.3 mm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) caused by light rays coming from an accretion disk (S&amp;S) onto the stable DM core, seen by a far observer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        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Edge-on view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446" name="Flecha: a la derecha 8"/>
          <p:cNvSpPr/>
          <p:nvPr/>
        </p:nvSpPr>
        <p:spPr>
          <a:xfrm>
            <a:off x="4726080" y="2009520"/>
            <a:ext cx="407880" cy="1598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688"/>
          </a:solidFill>
          <a:ln>
            <a:solidFill>
              <a:srgbClr val="006e6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47" name="Imagen 13" descr=""/>
          <p:cNvPicPr/>
          <p:nvPr/>
        </p:nvPicPr>
        <p:blipFill>
          <a:blip r:embed="rId2"/>
          <a:stretch/>
        </p:blipFill>
        <p:spPr>
          <a:xfrm>
            <a:off x="0" y="2512800"/>
            <a:ext cx="3782880" cy="2613600"/>
          </a:xfrm>
          <a:prstGeom prst="rect">
            <a:avLst/>
          </a:prstGeom>
          <a:ln w="0">
            <a:noFill/>
          </a:ln>
        </p:spPr>
      </p:pic>
      <p:sp>
        <p:nvSpPr>
          <p:cNvPr id="448" name="CuadroTexto 7"/>
          <p:cNvSpPr/>
          <p:nvPr/>
        </p:nvSpPr>
        <p:spPr>
          <a:xfrm flipH="1">
            <a:off x="3898800" y="2638800"/>
            <a:ext cx="150696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Face-on view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</p:txBody>
      </p:sp>
      <p:pic>
        <p:nvPicPr>
          <p:cNvPr id="449" name="Imagen 17" descr=""/>
          <p:cNvPicPr/>
          <p:nvPr/>
        </p:nvPicPr>
        <p:blipFill>
          <a:blip r:embed="rId3"/>
          <a:stretch/>
        </p:blipFill>
        <p:spPr>
          <a:xfrm>
            <a:off x="-412200" y="2426760"/>
            <a:ext cx="4220280" cy="2813040"/>
          </a:xfrm>
          <a:prstGeom prst="rect">
            <a:avLst/>
          </a:prstGeom>
          <a:ln w="0">
            <a:noFill/>
          </a:ln>
        </p:spPr>
      </p:pic>
      <p:sp>
        <p:nvSpPr>
          <p:cNvPr id="450" name="Rectángulo 18"/>
          <p:cNvSpPr/>
          <p:nvPr/>
        </p:nvSpPr>
        <p:spPr>
          <a:xfrm>
            <a:off x="3924720" y="4569120"/>
            <a:ext cx="145836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m=300 keV/c^2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451" name="Flecha: a la derecha 19"/>
          <p:cNvSpPr/>
          <p:nvPr/>
        </p:nvSpPr>
        <p:spPr>
          <a:xfrm rot="10800000">
            <a:off x="3678480" y="4676400"/>
            <a:ext cx="261000" cy="95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688"/>
          </a:solidFill>
          <a:ln>
            <a:solidFill>
              <a:srgbClr val="006e6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52" name="Imagen 25" descr=""/>
          <p:cNvPicPr/>
          <p:nvPr/>
        </p:nvPicPr>
        <p:blipFill>
          <a:blip r:embed="rId4"/>
          <a:stretch/>
        </p:blipFill>
        <p:spPr>
          <a:xfrm>
            <a:off x="5839920" y="2365560"/>
            <a:ext cx="3241080" cy="2550240"/>
          </a:xfrm>
          <a:prstGeom prst="rect">
            <a:avLst/>
          </a:prstGeom>
          <a:ln w="0">
            <a:noFill/>
          </a:ln>
        </p:spPr>
      </p:pic>
      <p:sp>
        <p:nvSpPr>
          <p:cNvPr id="453" name="Rectángulo 26"/>
          <p:cNvSpPr/>
          <p:nvPr/>
        </p:nvSpPr>
        <p:spPr>
          <a:xfrm>
            <a:off x="4084920" y="3390840"/>
            <a:ext cx="145836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m=378 keV/c^2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454" name="Flecha: a la derecha 27"/>
          <p:cNvSpPr/>
          <p:nvPr/>
        </p:nvSpPr>
        <p:spPr>
          <a:xfrm>
            <a:off x="5502960" y="3484800"/>
            <a:ext cx="309600" cy="109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688"/>
          </a:solidFill>
          <a:ln>
            <a:solidFill>
              <a:srgbClr val="006e6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transition spd="slow">
    <p:push dir="u"/>
  </p:transition>
  <p:timing>
    <p:tnLst>
      <p:par>
        <p:cTn id="196" dur="indefinite" restart="never" nodeType="tmRoot">
          <p:childTnLst>
            <p:seq>
              <p:cTn id="197" dur="indefinite" nodeType="mainSeq">
                <p:childTnLst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title"/>
          </p:nvPr>
        </p:nvSpPr>
        <p:spPr>
          <a:xfrm>
            <a:off x="214200" y="1858680"/>
            <a:ext cx="8929800" cy="839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3200" spc="-1" strike="noStrike">
                <a:solidFill>
                  <a:srgbClr val="ffffff"/>
                </a:solidFill>
                <a:latin typeface="Arial"/>
                <a:ea typeface="Arial"/>
              </a:rPr>
              <a:t>Phenomenology II: </a:t>
            </a:r>
            <a:br>
              <a:rPr sz="3200"/>
            </a:br>
            <a:br>
              <a:rPr sz="3200"/>
            </a:br>
            <a:r>
              <a:rPr b="0" lang="es" sz="3200" spc="-1" strike="noStrike">
                <a:solidFill>
                  <a:srgbClr val="ffffff"/>
                </a:solidFill>
                <a:latin typeface="Arial"/>
                <a:ea typeface="Arial"/>
              </a:rPr>
              <a:t>different galaxy types, and galaxy relations</a:t>
            </a:r>
            <a:endParaRPr b="0" lang="es-AR" sz="32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3600" spc="-1" strike="noStrike">
              <a:latin typeface="Arial"/>
            </a:endParaRPr>
          </a:p>
        </p:txBody>
      </p:sp>
      <p:sp>
        <p:nvSpPr>
          <p:cNvPr id="456" name="Google Shape;69;p15"/>
          <p:cNvSpPr/>
          <p:nvPr/>
        </p:nvSpPr>
        <p:spPr>
          <a:xfrm>
            <a:off x="270360" y="1854720"/>
            <a:ext cx="35074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57" name="Google Shape;69;p15"/>
          <p:cNvSpPr/>
          <p:nvPr/>
        </p:nvSpPr>
        <p:spPr>
          <a:xfrm flipV="1">
            <a:off x="216360" y="2752920"/>
            <a:ext cx="7868520" cy="45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u"/>
  </p:transition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107;p19"/>
          <p:cNvSpPr/>
          <p:nvPr/>
        </p:nvSpPr>
        <p:spPr>
          <a:xfrm>
            <a:off x="218160" y="-30960"/>
            <a:ext cx="878940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Testing the RAR model with the SPARC data-set of 120 disk galaxies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459" name="Google Shape;109;p19"/>
          <p:cNvSpPr/>
          <p:nvPr/>
        </p:nvSpPr>
        <p:spPr>
          <a:xfrm flipV="1">
            <a:off x="273600" y="425880"/>
            <a:ext cx="8635680" cy="43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0" name="Google Shape;77;p16"/>
          <p:cNvSpPr/>
          <p:nvPr/>
        </p:nvSpPr>
        <p:spPr>
          <a:xfrm>
            <a:off x="192600" y="618480"/>
            <a:ext cx="8840520" cy="84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600" spc="-1" strike="noStrike">
                <a:solidFill>
                  <a:srgbClr val="00b0f0"/>
                </a:solidFill>
                <a:latin typeface="Arial"/>
                <a:ea typeface="DejaVu Sans"/>
              </a:rPr>
              <a:t>(Blue)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: Fermionic DM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;</a:t>
            </a:r>
            <a:r>
              <a:rPr b="1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 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(Yellow)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: gNFW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; </a:t>
            </a:r>
            <a:r>
              <a:rPr b="1" lang="es-ES" sz="1600" spc="-1" strike="noStrike">
                <a:solidFill>
                  <a:srgbClr val="ff0000"/>
                </a:solidFill>
                <a:latin typeface="Arial"/>
                <a:ea typeface="DejaVu Sans"/>
              </a:rPr>
              <a:t>(Red)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: NFW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pic>
        <p:nvPicPr>
          <p:cNvPr id="461" name="Imagen 3" descr="Gráfico, Gráfico de líneas&#10;&#10;Descripción generada automáticamente"/>
          <p:cNvPicPr/>
          <p:nvPr/>
        </p:nvPicPr>
        <p:blipFill>
          <a:blip r:embed="rId1"/>
          <a:stretch/>
        </p:blipFill>
        <p:spPr>
          <a:xfrm>
            <a:off x="273600" y="1620360"/>
            <a:ext cx="8595000" cy="3211920"/>
          </a:xfrm>
          <a:prstGeom prst="rect">
            <a:avLst/>
          </a:prstGeom>
          <a:ln w="0">
            <a:noFill/>
          </a:ln>
        </p:spPr>
      </p:pic>
      <p:sp>
        <p:nvSpPr>
          <p:cNvPr id="462" name="CuadroTexto 3"/>
          <p:cNvSpPr/>
          <p:nvPr/>
        </p:nvSpPr>
        <p:spPr>
          <a:xfrm>
            <a:off x="41040" y="4834080"/>
            <a:ext cx="563112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1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Krut, Argüelles, Chavanis, Rueda, Ruffini, Apj (2023)</a:t>
            </a:r>
            <a:r>
              <a:rPr b="1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​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463" name="Imagen 4" descr=""/>
          <p:cNvPicPr/>
          <p:nvPr/>
        </p:nvPicPr>
        <p:blipFill>
          <a:blip r:embed="rId2"/>
          <a:stretch/>
        </p:blipFill>
        <p:spPr>
          <a:xfrm>
            <a:off x="3320640" y="603720"/>
            <a:ext cx="2351520" cy="900720"/>
          </a:xfrm>
          <a:prstGeom prst="rect">
            <a:avLst/>
          </a:prstGeom>
          <a:ln w="0">
            <a:noFill/>
          </a:ln>
        </p:spPr>
      </p:pic>
      <p:sp>
        <p:nvSpPr>
          <p:cNvPr id="464" name="Flecha: a la derecha 8"/>
          <p:cNvSpPr/>
          <p:nvPr/>
        </p:nvSpPr>
        <p:spPr>
          <a:xfrm>
            <a:off x="5750640" y="917280"/>
            <a:ext cx="516240" cy="1303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688"/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65" name="Imagen 9" descr=""/>
          <p:cNvPicPr/>
          <p:nvPr/>
        </p:nvPicPr>
        <p:blipFill>
          <a:blip r:embed="rId3"/>
          <a:stretch/>
        </p:blipFill>
        <p:spPr>
          <a:xfrm>
            <a:off x="6467040" y="656280"/>
            <a:ext cx="2482560" cy="63396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  <p:timing>
    <p:tnLst>
      <p:par>
        <p:cTn id="202" dur="indefinite" restart="never" nodeType="tmRoot">
          <p:childTnLst>
            <p:seq>
              <p:cTn id="203" dur="indefinite" nodeType="mainSeq">
                <p:childTnLst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107;p19"/>
          <p:cNvSpPr/>
          <p:nvPr/>
        </p:nvSpPr>
        <p:spPr>
          <a:xfrm>
            <a:off x="181800" y="-73080"/>
            <a:ext cx="878940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Testing the RAR model with the SPARC data-set of 120 disk galaxies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467" name="Google Shape;109;p19"/>
          <p:cNvSpPr/>
          <p:nvPr/>
        </p:nvSpPr>
        <p:spPr>
          <a:xfrm flipV="1">
            <a:off x="181800" y="388800"/>
            <a:ext cx="8635680" cy="43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8" name="Google Shape;77;p16"/>
          <p:cNvSpPr/>
          <p:nvPr/>
        </p:nvSpPr>
        <p:spPr>
          <a:xfrm>
            <a:off x="-66240" y="423720"/>
            <a:ext cx="914220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-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RAR profiles which best-fit SPARC galaxies can develope halo shapes similar to Burkert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-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Cuspy (NFW) DM profiles are clearly disfavoured w.r.t cored profiles by the SPARC RCs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469" name="CuadroTexto 3"/>
          <p:cNvSpPr/>
          <p:nvPr/>
        </p:nvSpPr>
        <p:spPr>
          <a:xfrm>
            <a:off x="62640" y="4834080"/>
            <a:ext cx="563112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1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Krut, Argüelles, Chavanis, Rueda, Ruffini, Apj (2023)</a:t>
            </a:r>
            <a:r>
              <a:rPr b="1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​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470" name="Imagen 4" descr="Diagrama&#10;&#10;Descripción generada automáticamente"/>
          <p:cNvPicPr/>
          <p:nvPr/>
        </p:nvPicPr>
        <p:blipFill>
          <a:blip r:embed="rId1"/>
          <a:stretch/>
        </p:blipFill>
        <p:spPr>
          <a:xfrm>
            <a:off x="-2160" y="1380960"/>
            <a:ext cx="4574520" cy="3447360"/>
          </a:xfrm>
          <a:prstGeom prst="rect">
            <a:avLst/>
          </a:prstGeom>
          <a:ln w="0">
            <a:noFill/>
          </a:ln>
        </p:spPr>
      </p:pic>
      <p:pic>
        <p:nvPicPr>
          <p:cNvPr id="471" name="Imagen 6" descr="Gráfico, Diagrama&#10;&#10;Descripción generada automáticamente"/>
          <p:cNvPicPr/>
          <p:nvPr/>
        </p:nvPicPr>
        <p:blipFill>
          <a:blip r:embed="rId2"/>
          <a:stretch/>
        </p:blipFill>
        <p:spPr>
          <a:xfrm>
            <a:off x="4656240" y="1387440"/>
            <a:ext cx="4423680" cy="333756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107;p19"/>
          <p:cNvSpPr/>
          <p:nvPr/>
        </p:nvSpPr>
        <p:spPr>
          <a:xfrm>
            <a:off x="-1440" y="45360"/>
            <a:ext cx="920988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The RAR model explains the Radial Acceleration Relation and the BTFR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473" name="Google Shape;109;p19"/>
          <p:cNvSpPr/>
          <p:nvPr/>
        </p:nvSpPr>
        <p:spPr>
          <a:xfrm flipV="1">
            <a:off x="257400" y="507600"/>
            <a:ext cx="8635680" cy="43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4" name="Google Shape;77;p16"/>
          <p:cNvSpPr/>
          <p:nvPr/>
        </p:nvSpPr>
        <p:spPr>
          <a:xfrm>
            <a:off x="-12240" y="617760"/>
            <a:ext cx="914220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Radial Acceleration Relation: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Non linear correlation between the radial acceleration caused by the total matter, and the one generated by the baryons only: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Valid at any resolved galaxy radii !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475" name="CuadroTexto 3"/>
          <p:cNvSpPr/>
          <p:nvPr/>
        </p:nvSpPr>
        <p:spPr>
          <a:xfrm>
            <a:off x="5874480" y="4661640"/>
            <a:ext cx="326988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1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Krut, Argüelles, Chavanis, 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Rueda, Ruffini, Apj (submitted 2022)</a:t>
            </a:r>
            <a:r>
              <a:rPr b="1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​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476" name="Imagen 4" descr="Gráfico, Gráfico de dispersión&#10;&#10;Descripción generada automáticamente"/>
          <p:cNvPicPr/>
          <p:nvPr/>
        </p:nvPicPr>
        <p:blipFill>
          <a:blip r:embed="rId1"/>
          <a:stretch/>
        </p:blipFill>
        <p:spPr>
          <a:xfrm>
            <a:off x="41040" y="1573200"/>
            <a:ext cx="5749920" cy="3526560"/>
          </a:xfrm>
          <a:prstGeom prst="rect">
            <a:avLst/>
          </a:prstGeom>
          <a:ln w="0">
            <a:noFill/>
          </a:ln>
        </p:spPr>
      </p:pic>
      <p:pic>
        <p:nvPicPr>
          <p:cNvPr id="477" name="Imagen 6" descr=""/>
          <p:cNvPicPr/>
          <p:nvPr/>
        </p:nvPicPr>
        <p:blipFill>
          <a:blip r:embed="rId2"/>
          <a:stretch/>
        </p:blipFill>
        <p:spPr>
          <a:xfrm>
            <a:off x="6208920" y="1388880"/>
            <a:ext cx="2741400" cy="897480"/>
          </a:xfrm>
          <a:prstGeom prst="rect">
            <a:avLst/>
          </a:prstGeom>
          <a:ln w="0">
            <a:noFill/>
          </a:ln>
        </p:spPr>
      </p:pic>
      <p:sp>
        <p:nvSpPr>
          <p:cNvPr id="478" name="CuadroTexto 8"/>
          <p:cNvSpPr/>
          <p:nvPr/>
        </p:nvSpPr>
        <p:spPr>
          <a:xfrm>
            <a:off x="6122520" y="2612880"/>
            <a:ext cx="2903040" cy="1793160"/>
          </a:xfrm>
          <a:prstGeom prst="rect">
            <a:avLst/>
          </a:prstGeom>
          <a:noFill/>
          <a:ln w="5715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These acceleration relations DO NOT imply of any new physics (i.e. MOND), and can be reproduced by the LCDM, and by the fermionic halos obtained from a MEP</a:t>
            </a:r>
            <a:endParaRPr b="0" lang="es-AR" sz="1600" spc="-1" strike="noStrike">
              <a:latin typeface="Arial"/>
            </a:endParaRPr>
          </a:p>
        </p:txBody>
      </p:sp>
    </p:spTree>
  </p:cSld>
  <p:transition spd="slow">
    <p:push dir="u"/>
  </p:transition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9" name="Imagen 15" descr=""/>
          <p:cNvPicPr/>
          <p:nvPr/>
        </p:nvPicPr>
        <p:blipFill>
          <a:blip r:embed="rId1"/>
          <a:stretch/>
        </p:blipFill>
        <p:spPr>
          <a:xfrm>
            <a:off x="787680" y="0"/>
            <a:ext cx="7492680" cy="5141880"/>
          </a:xfrm>
          <a:prstGeom prst="rect">
            <a:avLst/>
          </a:prstGeom>
          <a:ln w="0">
            <a:noFill/>
          </a:ln>
        </p:spPr>
      </p:pic>
      <p:sp>
        <p:nvSpPr>
          <p:cNvPr id="480" name="Conector recto 17"/>
          <p:cNvSpPr/>
          <p:nvPr/>
        </p:nvSpPr>
        <p:spPr>
          <a:xfrm>
            <a:off x="3657600" y="4709880"/>
            <a:ext cx="4274280" cy="36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1" name="Conector recto 19"/>
          <p:cNvSpPr/>
          <p:nvPr/>
        </p:nvSpPr>
        <p:spPr>
          <a:xfrm>
            <a:off x="1137600" y="4901400"/>
            <a:ext cx="6794280" cy="36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2" name="Conector recto 25"/>
          <p:cNvSpPr/>
          <p:nvPr/>
        </p:nvSpPr>
        <p:spPr>
          <a:xfrm>
            <a:off x="1137600" y="5039640"/>
            <a:ext cx="3104640" cy="36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ransition spd="slow">
    <p:push dir="u"/>
  </p:transition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107;p19"/>
          <p:cNvSpPr/>
          <p:nvPr/>
        </p:nvSpPr>
        <p:spPr>
          <a:xfrm>
            <a:off x="0" y="0"/>
            <a:ext cx="914220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Testing the </a:t>
            </a:r>
            <a:r>
              <a:rPr b="0" lang="es-AR" sz="2200" spc="-1" strike="noStrike">
                <a:solidFill>
                  <a:srgbClr val="adadad"/>
                </a:solidFill>
                <a:latin typeface="Arial"/>
                <a:ea typeface="Arial"/>
              </a:rPr>
              <a:t>DM-core alternative to the BH</a:t>
            </a: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 </a:t>
            </a:r>
            <a:r>
              <a:rPr b="0" lang="es-AR" sz="2200" spc="-1" strike="noStrike">
                <a:solidFill>
                  <a:srgbClr val="adadad"/>
                </a:solidFill>
                <a:latin typeface="Arial"/>
                <a:ea typeface="Arial"/>
              </a:rPr>
              <a:t>with the S-2 star precession 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484" name="Google Shape;109;p19"/>
          <p:cNvSpPr/>
          <p:nvPr/>
        </p:nvSpPr>
        <p:spPr>
          <a:xfrm flipV="1">
            <a:off x="118440" y="490320"/>
            <a:ext cx="8726040" cy="74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485" name="Imagen 8" descr=""/>
          <p:cNvPicPr/>
          <p:nvPr/>
        </p:nvPicPr>
        <p:blipFill>
          <a:blip r:embed="rId1"/>
          <a:stretch/>
        </p:blipFill>
        <p:spPr>
          <a:xfrm>
            <a:off x="643680" y="655200"/>
            <a:ext cx="7855200" cy="4380120"/>
          </a:xfrm>
          <a:prstGeom prst="rect">
            <a:avLst/>
          </a:prstGeom>
          <a:ln w="0">
            <a:noFill/>
          </a:ln>
        </p:spPr>
      </p:pic>
      <p:sp>
        <p:nvSpPr>
          <p:cNvPr id="486" name="Rectángulo 9"/>
          <p:cNvSpPr/>
          <p:nvPr/>
        </p:nvSpPr>
        <p:spPr>
          <a:xfrm>
            <a:off x="3200040" y="4744440"/>
            <a:ext cx="307548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009688"/>
                </a:solidFill>
                <a:latin typeface="Arial"/>
                <a:ea typeface="DejaVu Sans"/>
              </a:rPr>
              <a:t>Argüelles et al. MNRAS Lett. (2022)</a:t>
            </a:r>
            <a:r>
              <a:rPr b="0" lang="es-ES" sz="1600" spc="-1" strike="noStrike">
                <a:solidFill>
                  <a:srgbClr val="009688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</p:txBody>
      </p:sp>
    </p:spTree>
  </p:cSld>
  <p:transition spd="slow">
    <p:push dir="u"/>
  </p:transition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107;p19"/>
          <p:cNvSpPr/>
          <p:nvPr/>
        </p:nvSpPr>
        <p:spPr>
          <a:xfrm>
            <a:off x="0" y="0"/>
            <a:ext cx="914220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Testing the </a:t>
            </a:r>
            <a:r>
              <a:rPr b="0" lang="es-AR" sz="2200" spc="-1" strike="noStrike">
                <a:solidFill>
                  <a:srgbClr val="adadad"/>
                </a:solidFill>
                <a:latin typeface="Arial"/>
                <a:ea typeface="Arial"/>
              </a:rPr>
              <a:t>DM-core alternative with the S-2 star precession 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488" name="Google Shape;109;p19"/>
          <p:cNvSpPr/>
          <p:nvPr/>
        </p:nvSpPr>
        <p:spPr>
          <a:xfrm flipV="1">
            <a:off x="118440" y="490320"/>
            <a:ext cx="8726040" cy="74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489" name="Imagen 2" descr=""/>
          <p:cNvPicPr/>
          <p:nvPr/>
        </p:nvPicPr>
        <p:blipFill>
          <a:blip r:embed="rId1"/>
          <a:stretch/>
        </p:blipFill>
        <p:spPr>
          <a:xfrm>
            <a:off x="892080" y="759600"/>
            <a:ext cx="7179120" cy="4213080"/>
          </a:xfrm>
          <a:prstGeom prst="rect">
            <a:avLst/>
          </a:prstGeom>
          <a:ln w="0">
            <a:noFill/>
          </a:ln>
        </p:spPr>
      </p:pic>
      <p:sp>
        <p:nvSpPr>
          <p:cNvPr id="490" name="Rectángulo 10"/>
          <p:cNvSpPr/>
          <p:nvPr/>
        </p:nvSpPr>
        <p:spPr>
          <a:xfrm>
            <a:off x="897840" y="4649760"/>
            <a:ext cx="307548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009688"/>
                </a:solidFill>
                <a:latin typeface="Arial"/>
                <a:ea typeface="DejaVu Sans"/>
              </a:rPr>
              <a:t>Argüelles et al. MNRAS Lett. (2022)</a:t>
            </a:r>
            <a:r>
              <a:rPr b="0" lang="es-ES" sz="1600" spc="-1" strike="noStrike">
                <a:solidFill>
                  <a:srgbClr val="009688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</p:txBody>
      </p:sp>
    </p:spTree>
  </p:cSld>
  <p:transition spd="slow">
    <p:push dir="u"/>
  </p:transition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CuadroTexto 12"/>
          <p:cNvSpPr/>
          <p:nvPr/>
        </p:nvSpPr>
        <p:spPr>
          <a:xfrm>
            <a:off x="4990320" y="121680"/>
            <a:ext cx="39600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es-ES" sz="1800" spc="-1" strike="noStrike">
                <a:solidFill>
                  <a:srgbClr val="eeff41"/>
                </a:solidFill>
                <a:latin typeface="Arial"/>
                <a:ea typeface="DejaVu Sans"/>
              </a:rPr>
              <a:t>THEORETICAL and OBSERVED</a:t>
            </a:r>
            <a:r>
              <a:rPr b="1" lang="es-ES" sz="1800" spc="-1" strike="noStrike">
                <a:solidFill>
                  <a:srgbClr val="ffc000"/>
                </a:solidFill>
                <a:latin typeface="Arial"/>
                <a:ea typeface="DejaVu Sans"/>
              </a:rPr>
              <a:t> 17 best-resolved S-star</a:t>
            </a:r>
            <a:r>
              <a:rPr b="1" lang="es-ES" sz="1800" spc="-1" strike="noStrike">
                <a:solidFill>
                  <a:srgbClr val="eeff41"/>
                </a:solidFill>
                <a:latin typeface="Arial"/>
                <a:ea typeface="DejaVu Sans"/>
              </a:rPr>
              <a:t> orbits around SgrA*</a:t>
            </a:r>
            <a:endParaRPr b="0" lang="es-AR" sz="1800" spc="-1" strike="noStrike">
              <a:latin typeface="Arial"/>
            </a:endParaRPr>
          </a:p>
        </p:txBody>
      </p:sp>
      <p:sp>
        <p:nvSpPr>
          <p:cNvPr id="492" name="CuadroTexto 15"/>
          <p:cNvSpPr/>
          <p:nvPr/>
        </p:nvSpPr>
        <p:spPr>
          <a:xfrm>
            <a:off x="5084640" y="2211120"/>
            <a:ext cx="367956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1)  Schwarzschild BH of   4.07 x 10</a:t>
            </a:r>
            <a:r>
              <a:rPr b="1" lang="es-ES" sz="1400" spc="-1" strike="noStrike" baseline="30000">
                <a:solidFill>
                  <a:srgbClr val="ffffff"/>
                </a:solidFill>
                <a:latin typeface="Arial"/>
                <a:ea typeface="DejaVu Sans"/>
              </a:rPr>
              <a:t>6   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Mo   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493" name="CuadroTexto 20"/>
          <p:cNvSpPr/>
          <p:nvPr/>
        </p:nvSpPr>
        <p:spPr>
          <a:xfrm>
            <a:off x="5084640" y="3504960"/>
            <a:ext cx="406764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2)  Fermionic DM distribution with 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Mc =  3.5 x 10</a:t>
            </a:r>
            <a:r>
              <a:rPr b="1" lang="es-ES" sz="1400" spc="-1" strike="noStrike" baseline="30000">
                <a:solidFill>
                  <a:srgbClr val="ffffff"/>
                </a:solidFill>
                <a:latin typeface="Arial"/>
                <a:ea typeface="DejaVu Sans"/>
              </a:rPr>
              <a:t>6   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Mo  (fermion mass </a:t>
            </a: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m= 56 keV)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494" name="Imagen 4" descr="Gráfico, Diagrama&#10;&#10;Descripción generada automáticamente"/>
          <p:cNvPicPr/>
          <p:nvPr/>
        </p:nvPicPr>
        <p:blipFill>
          <a:blip r:embed="rId1"/>
          <a:stretch/>
        </p:blipFill>
        <p:spPr>
          <a:xfrm>
            <a:off x="399600" y="20880"/>
            <a:ext cx="4333680" cy="5087520"/>
          </a:xfrm>
          <a:prstGeom prst="rect">
            <a:avLst/>
          </a:prstGeom>
          <a:ln w="0">
            <a:noFill/>
          </a:ln>
        </p:spPr>
      </p:pic>
      <p:pic>
        <p:nvPicPr>
          <p:cNvPr id="495" name="Imagen 11" descr=""/>
          <p:cNvPicPr/>
          <p:nvPr/>
        </p:nvPicPr>
        <p:blipFill>
          <a:blip r:embed="rId2"/>
          <a:stretch/>
        </p:blipFill>
        <p:spPr>
          <a:xfrm>
            <a:off x="5759280" y="4136040"/>
            <a:ext cx="1003680" cy="445320"/>
          </a:xfrm>
          <a:prstGeom prst="rect">
            <a:avLst/>
          </a:prstGeom>
          <a:ln w="0">
            <a:noFill/>
          </a:ln>
        </p:spPr>
      </p:pic>
      <p:sp>
        <p:nvSpPr>
          <p:cNvPr id="496" name="CuadroTexto 5"/>
          <p:cNvSpPr/>
          <p:nvPr/>
        </p:nvSpPr>
        <p:spPr>
          <a:xfrm>
            <a:off x="6904440" y="4182480"/>
            <a:ext cx="1054440" cy="342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68760" rIns="68760" tIns="34200" bIns="342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800" spc="-1" strike="noStrike">
                <a:solidFill>
                  <a:srgbClr val="eeff41"/>
                </a:solidFill>
                <a:latin typeface="Arial"/>
                <a:ea typeface="DejaVu Sans"/>
              </a:rPr>
              <a:t>= 1.5</a:t>
            </a:r>
            <a:endParaRPr b="0" lang="es-AR" sz="1800" spc="-1" strike="noStrike">
              <a:latin typeface="Arial"/>
            </a:endParaRPr>
          </a:p>
        </p:txBody>
      </p:sp>
      <p:pic>
        <p:nvPicPr>
          <p:cNvPr id="497" name="Imagen 13" descr=""/>
          <p:cNvPicPr/>
          <p:nvPr/>
        </p:nvPicPr>
        <p:blipFill>
          <a:blip r:embed="rId3"/>
          <a:stretch/>
        </p:blipFill>
        <p:spPr>
          <a:xfrm>
            <a:off x="5823720" y="2706120"/>
            <a:ext cx="885600" cy="445320"/>
          </a:xfrm>
          <a:prstGeom prst="rect">
            <a:avLst/>
          </a:prstGeom>
          <a:ln w="0">
            <a:noFill/>
          </a:ln>
        </p:spPr>
      </p:pic>
      <p:sp>
        <p:nvSpPr>
          <p:cNvPr id="498" name="CuadroTexto 1"/>
          <p:cNvSpPr/>
          <p:nvPr/>
        </p:nvSpPr>
        <p:spPr>
          <a:xfrm>
            <a:off x="6977160" y="5869800"/>
            <a:ext cx="14068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2000" spc="-1" strike="noStrike">
                <a:solidFill>
                  <a:srgbClr val="ffffff"/>
                </a:solidFill>
                <a:latin typeface="Arial"/>
                <a:ea typeface="DejaVu Sans"/>
              </a:rPr>
              <a:t>= 1.6</a:t>
            </a:r>
            <a:endParaRPr b="0" lang="es-AR" sz="2000" spc="-1" strike="noStrike">
              <a:latin typeface="Arial"/>
            </a:endParaRPr>
          </a:p>
        </p:txBody>
      </p:sp>
      <p:sp>
        <p:nvSpPr>
          <p:cNvPr id="499" name="CuadroTexto 1"/>
          <p:cNvSpPr/>
          <p:nvPr/>
        </p:nvSpPr>
        <p:spPr>
          <a:xfrm>
            <a:off x="7120080" y="6012720"/>
            <a:ext cx="14068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2000" spc="-1" strike="noStrike">
                <a:solidFill>
                  <a:srgbClr val="ffffff"/>
                </a:solidFill>
                <a:latin typeface="Arial"/>
                <a:ea typeface="DejaVu Sans"/>
              </a:rPr>
              <a:t>= 1.6</a:t>
            </a:r>
            <a:endParaRPr b="0" lang="es-AR" sz="2000" spc="-1" strike="noStrike">
              <a:latin typeface="Arial"/>
            </a:endParaRPr>
          </a:p>
        </p:txBody>
      </p:sp>
      <p:sp>
        <p:nvSpPr>
          <p:cNvPr id="500" name="CuadroTexto 1"/>
          <p:cNvSpPr/>
          <p:nvPr/>
        </p:nvSpPr>
        <p:spPr>
          <a:xfrm>
            <a:off x="7263000" y="6155640"/>
            <a:ext cx="14068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2000" spc="-1" strike="noStrike">
                <a:solidFill>
                  <a:srgbClr val="ffffff"/>
                </a:solidFill>
                <a:latin typeface="Arial"/>
                <a:ea typeface="DejaVu Sans"/>
              </a:rPr>
              <a:t>= 1.6</a:t>
            </a:r>
            <a:endParaRPr b="0" lang="es-AR" sz="2000" spc="-1" strike="noStrike">
              <a:latin typeface="Arial"/>
            </a:endParaRPr>
          </a:p>
        </p:txBody>
      </p:sp>
      <p:sp>
        <p:nvSpPr>
          <p:cNvPr id="501" name="CuadroTexto 28"/>
          <p:cNvSpPr/>
          <p:nvPr/>
        </p:nvSpPr>
        <p:spPr>
          <a:xfrm>
            <a:off x="6818040" y="2759400"/>
            <a:ext cx="1054440" cy="342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68760" rIns="68760" tIns="34200" bIns="342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800" spc="-1" strike="noStrike">
                <a:solidFill>
                  <a:srgbClr val="eeff41"/>
                </a:solidFill>
                <a:latin typeface="Arial"/>
                <a:ea typeface="DejaVu Sans"/>
              </a:rPr>
              <a:t>= 1.6</a:t>
            </a:r>
            <a:endParaRPr b="0" lang="es-AR" sz="1800" spc="-1" strike="noStrike">
              <a:latin typeface="Arial"/>
            </a:endParaRPr>
          </a:p>
        </p:txBody>
      </p:sp>
      <p:sp>
        <p:nvSpPr>
          <p:cNvPr id="502" name="CuadroTexto 2"/>
          <p:cNvSpPr/>
          <p:nvPr/>
        </p:nvSpPr>
        <p:spPr>
          <a:xfrm>
            <a:off x="4731480" y="4834080"/>
            <a:ext cx="442368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Becerra-Vergara, Argüelles, et al. MNRAS Lett (2021)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503" name="CuadroTexto 4"/>
          <p:cNvSpPr/>
          <p:nvPr/>
        </p:nvSpPr>
        <p:spPr>
          <a:xfrm>
            <a:off x="5189760" y="1227240"/>
            <a:ext cx="3841200" cy="942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THEORETICAL MODELS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: calculated by solving the geodesic equation of a test particle in the gravitaitonal field of: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41400" y="218160"/>
            <a:ext cx="905904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-ES" sz="2000" spc="-1" strike="noStrike">
                <a:solidFill>
                  <a:srgbClr val="adadad"/>
                </a:solidFill>
                <a:latin typeface="Arial"/>
                <a:ea typeface="Arial"/>
              </a:rPr>
              <a:t>DM halo formation: collisionless relaxation &amp; coarse-grained Entropy maximum</a:t>
            </a:r>
            <a:endParaRPr b="0" lang="es-AR" sz="2000" spc="-1" strike="noStrike"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/>
          </p:nvPr>
        </p:nvSpPr>
        <p:spPr>
          <a:xfrm>
            <a:off x="-1301760" y="1189080"/>
            <a:ext cx="1299960" cy="3414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 marL="228600" indent="-228600">
              <a:lnSpc>
                <a:spcPct val="115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Hablar Aca sobre: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CMB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CDM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Predicciones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247" name="Google Shape;76;p16"/>
          <p:cNvSpPr/>
          <p:nvPr/>
        </p:nvSpPr>
        <p:spPr>
          <a:xfrm flipH="1" rot="10800000">
            <a:off x="310680" y="66348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48" name="Google Shape;77;p16"/>
          <p:cNvSpPr/>
          <p:nvPr/>
        </p:nvSpPr>
        <p:spPr>
          <a:xfrm>
            <a:off x="311040" y="833760"/>
            <a:ext cx="846288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03840" bIns="3038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DM as a collisionless particle system described by a mean-field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 Vlasov-Poisson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equation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</p:txBody>
      </p:sp>
      <p:pic>
        <p:nvPicPr>
          <p:cNvPr id="249" name="Imagen 8" descr=""/>
          <p:cNvPicPr/>
          <p:nvPr/>
        </p:nvPicPr>
        <p:blipFill>
          <a:blip r:embed="rId1"/>
          <a:stretch/>
        </p:blipFill>
        <p:spPr>
          <a:xfrm>
            <a:off x="5117760" y="1278000"/>
            <a:ext cx="4024440" cy="345600"/>
          </a:xfrm>
          <a:prstGeom prst="rect">
            <a:avLst/>
          </a:prstGeom>
          <a:ln w="0">
            <a:noFill/>
          </a:ln>
        </p:spPr>
      </p:pic>
      <p:sp>
        <p:nvSpPr>
          <p:cNvPr id="250" name="CuadroTexto 4"/>
          <p:cNvSpPr/>
          <p:nvPr/>
        </p:nvSpPr>
        <p:spPr>
          <a:xfrm>
            <a:off x="-720" y="3996000"/>
            <a:ext cx="2741400" cy="72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Maximum Entropy production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Pple</a:t>
            </a: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. </a:t>
            </a: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Chavanis, MNRAS (1998)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Chavanis, (2006)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251" name="Imagen 6" descr="Imagen que contiene objeto, reloj&#10;&#10;Descripción generada automáticamente"/>
          <p:cNvPicPr/>
          <p:nvPr/>
        </p:nvPicPr>
        <p:blipFill>
          <a:blip r:embed="rId2"/>
          <a:stretch/>
        </p:blipFill>
        <p:spPr>
          <a:xfrm>
            <a:off x="666360" y="1739880"/>
            <a:ext cx="8219160" cy="1661760"/>
          </a:xfrm>
          <a:prstGeom prst="rect">
            <a:avLst/>
          </a:prstGeom>
          <a:ln w="0">
            <a:noFill/>
          </a:ln>
        </p:spPr>
      </p:pic>
      <p:sp>
        <p:nvSpPr>
          <p:cNvPr id="252" name="CuadroTexto 6"/>
          <p:cNvSpPr/>
          <p:nvPr/>
        </p:nvSpPr>
        <p:spPr>
          <a:xfrm>
            <a:off x="6955560" y="3068280"/>
            <a:ext cx="27414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373737"/>
                </a:solidFill>
                <a:latin typeface="Arial"/>
                <a:ea typeface="DejaVu Sans"/>
              </a:rPr>
              <a:t>Diffusion current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253" name="CuadroTexto 9"/>
          <p:cNvSpPr/>
          <p:nvPr/>
        </p:nvSpPr>
        <p:spPr>
          <a:xfrm>
            <a:off x="4467240" y="2629080"/>
            <a:ext cx="274140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200" spc="-1" strike="noStrike">
                <a:solidFill>
                  <a:srgbClr val="585858"/>
                </a:solidFill>
                <a:latin typeface="Arial"/>
                <a:ea typeface="DejaVu Sans"/>
              </a:rPr>
              <a:t>2) Take local average of V-P</a:t>
            </a:r>
            <a:endParaRPr b="0" lang="es-AR" sz="1200" spc="-1" strike="noStrike">
              <a:latin typeface="Arial"/>
            </a:endParaRPr>
          </a:p>
        </p:txBody>
      </p:sp>
      <p:sp>
        <p:nvSpPr>
          <p:cNvPr id="254" name="CuadroTexto 10"/>
          <p:cNvSpPr/>
          <p:nvPr/>
        </p:nvSpPr>
        <p:spPr>
          <a:xfrm>
            <a:off x="4168080" y="2265120"/>
            <a:ext cx="27414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    </a:t>
            </a:r>
            <a:r>
              <a:rPr b="1" lang="es-ES" sz="1200" spc="-1" strike="noStrike">
                <a:solidFill>
                  <a:srgbClr val="585858"/>
                </a:solidFill>
                <a:latin typeface="Arial"/>
                <a:ea typeface="DejaVu Sans"/>
              </a:rPr>
              <a:t> </a:t>
            </a:r>
            <a:r>
              <a:rPr b="1" lang="es-ES" sz="1200" spc="-1" strike="noStrike">
                <a:solidFill>
                  <a:srgbClr val="585858"/>
                </a:solidFill>
                <a:latin typeface="Arial"/>
                <a:ea typeface="DejaVu Sans"/>
              </a:rPr>
              <a:t>1)</a:t>
            </a: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        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255" name="Imagen 13" descr=""/>
          <p:cNvPicPr/>
          <p:nvPr/>
        </p:nvPicPr>
        <p:blipFill>
          <a:blip r:embed="rId3"/>
          <a:stretch/>
        </p:blipFill>
        <p:spPr>
          <a:xfrm>
            <a:off x="137520" y="1258560"/>
            <a:ext cx="4692960" cy="384480"/>
          </a:xfrm>
          <a:prstGeom prst="rect">
            <a:avLst/>
          </a:prstGeom>
          <a:ln w="0">
            <a:noFill/>
          </a:ln>
        </p:spPr>
      </p:pic>
      <p:pic>
        <p:nvPicPr>
          <p:cNvPr id="256" name="Imagen 2" descr=""/>
          <p:cNvPicPr/>
          <p:nvPr/>
        </p:nvPicPr>
        <p:blipFill>
          <a:blip r:embed="rId4"/>
          <a:stretch/>
        </p:blipFill>
        <p:spPr>
          <a:xfrm>
            <a:off x="2633400" y="3865320"/>
            <a:ext cx="3875400" cy="1074600"/>
          </a:xfrm>
          <a:prstGeom prst="rect">
            <a:avLst/>
          </a:prstGeom>
          <a:ln w="0">
            <a:noFill/>
          </a:ln>
        </p:spPr>
      </p:pic>
      <p:sp>
        <p:nvSpPr>
          <p:cNvPr id="257" name="CuadroTexto 17"/>
          <p:cNvSpPr/>
          <p:nvPr/>
        </p:nvSpPr>
        <p:spPr>
          <a:xfrm>
            <a:off x="6676200" y="4042440"/>
            <a:ext cx="2424600" cy="942120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stationary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solution of Fermi-Dirac type including for evaporation: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generalization of Lynden-Bell DF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258" name="Imagen 3" descr=""/>
          <p:cNvPicPr/>
          <p:nvPr/>
        </p:nvPicPr>
        <p:blipFill>
          <a:blip r:embed="rId5"/>
          <a:stretch/>
        </p:blipFill>
        <p:spPr>
          <a:xfrm>
            <a:off x="1548720" y="4521240"/>
            <a:ext cx="674640" cy="455400"/>
          </a:xfrm>
          <a:prstGeom prst="rect">
            <a:avLst/>
          </a:prstGeom>
          <a:ln w="0">
            <a:noFill/>
          </a:ln>
        </p:spPr>
      </p:pic>
    </p:spTree>
  </p:cSld>
  <p:transition spd="med">
    <p:pull dir="r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4" name="Imagen 3" descr=""/>
          <p:cNvPicPr/>
          <p:nvPr/>
        </p:nvPicPr>
        <p:blipFill>
          <a:blip r:embed="rId1"/>
          <a:stretch/>
        </p:blipFill>
        <p:spPr>
          <a:xfrm>
            <a:off x="5638680" y="519480"/>
            <a:ext cx="3444840" cy="2307960"/>
          </a:xfrm>
          <a:prstGeom prst="rect">
            <a:avLst/>
          </a:prstGeom>
          <a:ln w="0">
            <a:noFill/>
          </a:ln>
        </p:spPr>
      </p:pic>
      <p:pic>
        <p:nvPicPr>
          <p:cNvPr id="505" name="Imagen 5" descr=""/>
          <p:cNvPicPr/>
          <p:nvPr/>
        </p:nvPicPr>
        <p:blipFill>
          <a:blip r:embed="rId2"/>
          <a:stretch/>
        </p:blipFill>
        <p:spPr>
          <a:xfrm>
            <a:off x="88200" y="2743200"/>
            <a:ext cx="2712600" cy="2324880"/>
          </a:xfrm>
          <a:prstGeom prst="rect">
            <a:avLst/>
          </a:prstGeom>
          <a:ln w="0">
            <a:noFill/>
          </a:ln>
        </p:spPr>
      </p:pic>
      <p:sp>
        <p:nvSpPr>
          <p:cNvPr id="506" name="Google Shape;77;p16"/>
          <p:cNvSpPr/>
          <p:nvPr/>
        </p:nvSpPr>
        <p:spPr>
          <a:xfrm>
            <a:off x="88200" y="605160"/>
            <a:ext cx="5696280" cy="97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- Emmited flux for different fermion-core compacities (i.e. different DM particle masses) compared with the BH case </a:t>
            </a:r>
            <a:r>
              <a:rPr b="0" lang="es-ES" sz="1600" spc="-1" strike="noStrike">
                <a:solidFill>
                  <a:srgbClr val="ffffff"/>
                </a:solidFill>
                <a:latin typeface="Wingdings"/>
                <a:ea typeface="DejaVu Sans"/>
              </a:rPr>
              <a:t>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The case of a Milky Way –like galaxy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(shown as example) 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</p:txBody>
      </p:sp>
      <p:sp>
        <p:nvSpPr>
          <p:cNvPr id="507" name="Google Shape;77;p16"/>
          <p:cNvSpPr/>
          <p:nvPr/>
        </p:nvSpPr>
        <p:spPr>
          <a:xfrm>
            <a:off x="58680" y="1563120"/>
            <a:ext cx="5256000" cy="1107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 u="sng">
                <a:solidFill>
                  <a:srgbClr val="ffffff"/>
                </a:solidFill>
                <a:uFillTx/>
                <a:latin typeface="Arial"/>
                <a:ea typeface="DejaVu Sans"/>
              </a:rPr>
              <a:t>Efficiency of energy extraction from the central object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</p:txBody>
      </p:sp>
      <p:sp>
        <p:nvSpPr>
          <p:cNvPr id="508" name="Google Shape;107;p19"/>
          <p:cNvSpPr/>
          <p:nvPr/>
        </p:nvSpPr>
        <p:spPr>
          <a:xfrm>
            <a:off x="0" y="-85680"/>
            <a:ext cx="914220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-AR" sz="2200" spc="-1" strike="noStrike">
                <a:solidFill>
                  <a:srgbClr val="adadad"/>
                </a:solidFill>
                <a:latin typeface="Arial"/>
                <a:ea typeface="Arial"/>
              </a:rPr>
              <a:t>Disc accretion for horizonless dark compact objects: the fermion core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509" name="Google Shape;109;p19"/>
          <p:cNvSpPr/>
          <p:nvPr/>
        </p:nvSpPr>
        <p:spPr>
          <a:xfrm flipV="1">
            <a:off x="307800" y="384840"/>
            <a:ext cx="8651160" cy="75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510" name="Imagen 11" descr=""/>
          <p:cNvPicPr/>
          <p:nvPr/>
        </p:nvPicPr>
        <p:blipFill>
          <a:blip r:embed="rId3"/>
          <a:stretch/>
        </p:blipFill>
        <p:spPr>
          <a:xfrm>
            <a:off x="88200" y="1946520"/>
            <a:ext cx="4249440" cy="723600"/>
          </a:xfrm>
          <a:prstGeom prst="rect">
            <a:avLst/>
          </a:prstGeom>
          <a:ln w="0">
            <a:noFill/>
          </a:ln>
        </p:spPr>
      </p:pic>
      <p:sp>
        <p:nvSpPr>
          <p:cNvPr id="511" name="Google Shape;77;p16"/>
          <p:cNvSpPr/>
          <p:nvPr/>
        </p:nvSpPr>
        <p:spPr>
          <a:xfrm>
            <a:off x="3024360" y="2946960"/>
            <a:ext cx="5696280" cy="71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- The fermion core is transparent and therefore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the disc can eneter inside the core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, where the efficiency saturates  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</p:txBody>
      </p:sp>
      <p:pic>
        <p:nvPicPr>
          <p:cNvPr id="512" name="Imagen 13" descr=""/>
          <p:cNvPicPr/>
          <p:nvPr/>
        </p:nvPicPr>
        <p:blipFill>
          <a:blip r:embed="rId4"/>
          <a:stretch/>
        </p:blipFill>
        <p:spPr>
          <a:xfrm>
            <a:off x="4122360" y="3659040"/>
            <a:ext cx="3963240" cy="136368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" name="Imagen 3" descr="Tabla&#10;&#10;Descripción generada automáticamente"/>
          <p:cNvPicPr/>
          <p:nvPr/>
        </p:nvPicPr>
        <p:blipFill>
          <a:blip r:embed="rId1"/>
          <a:stretch/>
        </p:blipFill>
        <p:spPr>
          <a:xfrm>
            <a:off x="504720" y="56880"/>
            <a:ext cx="8046720" cy="501696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PlaceHolder 1"/>
          <p:cNvSpPr>
            <a:spLocks noGrp="1"/>
          </p:cNvSpPr>
          <p:nvPr>
            <p:ph type="title"/>
          </p:nvPr>
        </p:nvSpPr>
        <p:spPr>
          <a:xfrm>
            <a:off x="311040" y="164160"/>
            <a:ext cx="851976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-ES" sz="2200" spc="-1" strike="noStrike">
                <a:solidFill>
                  <a:srgbClr val="ffffff"/>
                </a:solidFill>
                <a:latin typeface="Arial"/>
                <a:ea typeface="Arial"/>
              </a:rPr>
              <a:t>Effects of self-interacting right handed neutrinos in RAR - halos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515" name="Google Shape;87;p17"/>
          <p:cNvSpPr/>
          <p:nvPr/>
        </p:nvSpPr>
        <p:spPr>
          <a:xfrm flipH="1" rot="10800000">
            <a:off x="289080" y="60984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16" name="Google Shape;77;p16"/>
          <p:cNvSpPr/>
          <p:nvPr/>
        </p:nvSpPr>
        <p:spPr>
          <a:xfrm>
            <a:off x="289440" y="736560"/>
            <a:ext cx="8538480" cy="62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The Higgs portal term in the Lagrangian is neglected given the bulk of sterile neutrinos live longer than the age of the Universe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517" name="Google Shape;77;p16"/>
          <p:cNvSpPr/>
          <p:nvPr/>
        </p:nvSpPr>
        <p:spPr>
          <a:xfrm>
            <a:off x="257400" y="1491480"/>
            <a:ext cx="8484480" cy="56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518" name="Google Shape;77;p16"/>
          <p:cNvSpPr/>
          <p:nvPr/>
        </p:nvSpPr>
        <p:spPr>
          <a:xfrm>
            <a:off x="-1440" y="3346200"/>
            <a:ext cx="2424600" cy="56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We work in the Relativistic Mean Field theory approx. fields are replaced by their mean values in its ground state . </a:t>
            </a:r>
            <a:endParaRPr b="0" lang="es-AR" sz="1600" spc="-1" strike="noStrike">
              <a:latin typeface="Arial"/>
            </a:endParaRPr>
          </a:p>
        </p:txBody>
      </p:sp>
      <p:pic>
        <p:nvPicPr>
          <p:cNvPr id="519" name="Imagen 7" descr="Texto, Carta&#10;&#10;Descripción generada automáticamente"/>
          <p:cNvPicPr/>
          <p:nvPr/>
        </p:nvPicPr>
        <p:blipFill>
          <a:blip r:embed="rId1"/>
          <a:stretch/>
        </p:blipFill>
        <p:spPr>
          <a:xfrm>
            <a:off x="289080" y="1435680"/>
            <a:ext cx="3765960" cy="1904040"/>
          </a:xfrm>
          <a:prstGeom prst="rect">
            <a:avLst/>
          </a:prstGeom>
          <a:ln w="0">
            <a:noFill/>
          </a:ln>
        </p:spPr>
      </p:pic>
      <p:pic>
        <p:nvPicPr>
          <p:cNvPr id="520" name="Imagen 14" descr="Gráfico, Gráfico de líneas&#10;&#10;Descripción generada automáticamente"/>
          <p:cNvPicPr/>
          <p:nvPr/>
        </p:nvPicPr>
        <p:blipFill>
          <a:blip r:embed="rId2"/>
          <a:stretch/>
        </p:blipFill>
        <p:spPr>
          <a:xfrm>
            <a:off x="4990320" y="1154880"/>
            <a:ext cx="4154040" cy="3112200"/>
          </a:xfrm>
          <a:prstGeom prst="rect">
            <a:avLst/>
          </a:prstGeom>
          <a:ln w="0">
            <a:noFill/>
          </a:ln>
        </p:spPr>
      </p:pic>
      <p:pic>
        <p:nvPicPr>
          <p:cNvPr id="521" name="Imagen 17" descr="Texto, Carta&#10;&#10;Descripción generada automáticamente"/>
          <p:cNvPicPr/>
          <p:nvPr/>
        </p:nvPicPr>
        <p:blipFill>
          <a:blip r:embed="rId3"/>
          <a:stretch/>
        </p:blipFill>
        <p:spPr>
          <a:xfrm>
            <a:off x="2456280" y="3861360"/>
            <a:ext cx="2741400" cy="1149840"/>
          </a:xfrm>
          <a:prstGeom prst="rect">
            <a:avLst/>
          </a:prstGeom>
          <a:ln w="0">
            <a:noFill/>
          </a:ln>
        </p:spPr>
      </p:pic>
      <p:sp>
        <p:nvSpPr>
          <p:cNvPr id="522" name="CuadroTexto 17"/>
          <p:cNvSpPr/>
          <p:nvPr/>
        </p:nvSpPr>
        <p:spPr>
          <a:xfrm>
            <a:off x="5497200" y="4542840"/>
            <a:ext cx="378720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Yunis, Argüelles, Mavromatos, Moliné, et al. PDU (2020)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​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208" dur="indefinite" restart="never" nodeType="tmRoot">
          <p:childTnLst>
            <p:seq>
              <p:cTn id="209" dur="indefinite" nodeType="mainSeq">
                <p:childTnLst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PlaceHolder 1"/>
          <p:cNvSpPr>
            <a:spLocks noGrp="1"/>
          </p:cNvSpPr>
          <p:nvPr>
            <p:ph type="title"/>
          </p:nvPr>
        </p:nvSpPr>
        <p:spPr>
          <a:xfrm>
            <a:off x="267840" y="34920"/>
            <a:ext cx="851976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-ES" sz="2200" spc="-1" strike="noStrike">
                <a:solidFill>
                  <a:srgbClr val="ffffff"/>
                </a:solidFill>
                <a:latin typeface="Arial"/>
                <a:ea typeface="Arial"/>
              </a:rPr>
              <a:t>Effects of self-interactions in particle physics (nuMSM) constraints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524" name="Google Shape;87;p17"/>
          <p:cNvSpPr/>
          <p:nvPr/>
        </p:nvSpPr>
        <p:spPr>
          <a:xfrm flipH="1" rot="10800000">
            <a:off x="321480" y="56664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525" name="Imagen 8" descr=""/>
          <p:cNvPicPr/>
          <p:nvPr/>
        </p:nvPicPr>
        <p:blipFill>
          <a:blip r:embed="rId1"/>
          <a:stretch/>
        </p:blipFill>
        <p:spPr>
          <a:xfrm>
            <a:off x="601560" y="2394360"/>
            <a:ext cx="2493360" cy="805680"/>
          </a:xfrm>
          <a:prstGeom prst="rect">
            <a:avLst/>
          </a:prstGeom>
          <a:ln w="0">
            <a:noFill/>
          </a:ln>
        </p:spPr>
      </p:pic>
      <p:pic>
        <p:nvPicPr>
          <p:cNvPr id="526" name="Imagen 9" descr=""/>
          <p:cNvPicPr/>
          <p:nvPr/>
        </p:nvPicPr>
        <p:blipFill>
          <a:blip r:embed="rId2"/>
          <a:stretch/>
        </p:blipFill>
        <p:spPr>
          <a:xfrm>
            <a:off x="364680" y="1053360"/>
            <a:ext cx="2417400" cy="684000"/>
          </a:xfrm>
          <a:prstGeom prst="rect">
            <a:avLst/>
          </a:prstGeom>
          <a:ln w="0">
            <a:noFill/>
          </a:ln>
        </p:spPr>
      </p:pic>
      <p:pic>
        <p:nvPicPr>
          <p:cNvPr id="527" name="Imagen 10" descr="Gráfico, Gráfico de líneas&#10;&#10;Descripción generada automáticamente"/>
          <p:cNvPicPr/>
          <p:nvPr/>
        </p:nvPicPr>
        <p:blipFill>
          <a:blip r:embed="rId3"/>
          <a:stretch/>
        </p:blipFill>
        <p:spPr>
          <a:xfrm>
            <a:off x="4408200" y="1081440"/>
            <a:ext cx="4606920" cy="3421080"/>
          </a:xfrm>
          <a:prstGeom prst="rect">
            <a:avLst/>
          </a:prstGeom>
          <a:ln w="0">
            <a:noFill/>
          </a:ln>
        </p:spPr>
      </p:pic>
      <p:pic>
        <p:nvPicPr>
          <p:cNvPr id="528" name="Imagen 11" descr="Imagen que contiene Diagrama&#10;&#10;Descripción generada automáticamente"/>
          <p:cNvPicPr/>
          <p:nvPr/>
        </p:nvPicPr>
        <p:blipFill>
          <a:blip r:embed="rId4"/>
          <a:stretch/>
        </p:blipFill>
        <p:spPr>
          <a:xfrm>
            <a:off x="321480" y="3680640"/>
            <a:ext cx="3345120" cy="583920"/>
          </a:xfrm>
          <a:prstGeom prst="rect">
            <a:avLst/>
          </a:prstGeom>
          <a:ln w="0">
            <a:noFill/>
          </a:ln>
        </p:spPr>
      </p:pic>
      <p:sp>
        <p:nvSpPr>
          <p:cNvPr id="529" name="Google Shape;77;p16"/>
          <p:cNvSpPr/>
          <p:nvPr/>
        </p:nvSpPr>
        <p:spPr>
          <a:xfrm>
            <a:off x="267840" y="607320"/>
            <a:ext cx="8743320" cy="41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The cross section constraints from colliding galaxy clusters  </a:t>
            </a: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D. Harvey et al. Science (2015)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530" name="Google Shape;77;p16"/>
          <p:cNvSpPr/>
          <p:nvPr/>
        </p:nvSpPr>
        <p:spPr>
          <a:xfrm>
            <a:off x="73800" y="1728720"/>
            <a:ext cx="4602600" cy="62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Theoretical corss-section for the SI sterile neutrinos </a:t>
            </a: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Argüelles, et al. JCAP (2016)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531" name="Flecha: hacia abajo 17"/>
          <p:cNvSpPr/>
          <p:nvPr/>
        </p:nvSpPr>
        <p:spPr>
          <a:xfrm>
            <a:off x="1695960" y="3233520"/>
            <a:ext cx="235440" cy="3538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9688"/>
          </a:solidFill>
          <a:ln>
            <a:solidFill>
              <a:srgbClr val="eeff4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2" name="CuadroTexto 18"/>
          <p:cNvSpPr/>
          <p:nvPr/>
        </p:nvSpPr>
        <p:spPr>
          <a:xfrm>
            <a:off x="105840" y="4510440"/>
            <a:ext cx="907092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NuMSM parameter-space is relaxed by an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additional production channel of s-neutrinos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via the Vµ decay (lowering the bounds on interaction angle) </a:t>
            </a: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Yunis, Argüelles, Mavromatos, et al. PDU (2020)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222" dur="indefinite" restart="never" nodeType="tmRoot">
          <p:childTnLst>
            <p:seq>
              <p:cTn id="223" dur="indefinite" nodeType="mainSeq">
                <p:childTnLst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107;p19"/>
          <p:cNvSpPr/>
          <p:nvPr/>
        </p:nvSpPr>
        <p:spPr>
          <a:xfrm>
            <a:off x="257400" y="45360"/>
            <a:ext cx="851976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Rotation Curve fitting using state-of-the-art Machine Learning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534" name="Google Shape;109;p19"/>
          <p:cNvSpPr/>
          <p:nvPr/>
        </p:nvSpPr>
        <p:spPr>
          <a:xfrm flipV="1">
            <a:off x="257400" y="486000"/>
            <a:ext cx="7837560" cy="75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535" name="Imagen 9" descr="Gráfico, Histograma&#10;&#10;Descripción generada automáticamente"/>
          <p:cNvPicPr/>
          <p:nvPr/>
        </p:nvPicPr>
        <p:blipFill>
          <a:blip r:embed="rId1"/>
          <a:stretch/>
        </p:blipFill>
        <p:spPr>
          <a:xfrm>
            <a:off x="-45360" y="1780560"/>
            <a:ext cx="9189720" cy="2993040"/>
          </a:xfrm>
          <a:prstGeom prst="rect">
            <a:avLst/>
          </a:prstGeom>
          <a:ln w="0">
            <a:noFill/>
          </a:ln>
        </p:spPr>
      </p:pic>
      <p:sp>
        <p:nvSpPr>
          <p:cNvPr id="536" name="Google Shape;77;p16"/>
          <p:cNvSpPr/>
          <p:nvPr/>
        </p:nvSpPr>
        <p:spPr>
          <a:xfrm>
            <a:off x="192600" y="758160"/>
            <a:ext cx="884052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We use machine learning tools (grdient descent, through 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PyTorch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) to fit the observed Milky Way RC: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Very useful to test semi-analitical models for DM (such as RAR, or Fuzzy DM)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: can include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&gt; 10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free parameters (Baryonic + DM), minimizing the Loss-function in few hs time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537" name="Rectángulo 2"/>
          <p:cNvSpPr/>
          <p:nvPr/>
        </p:nvSpPr>
        <p:spPr>
          <a:xfrm>
            <a:off x="2479320" y="4865760"/>
            <a:ext cx="61466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Collazo, Argüelles &amp; Mestre, http://fof.oac.uncor.edu/2022/posters/   (2022) 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PlaceHolder 1"/>
          <p:cNvSpPr>
            <a:spLocks noGrp="1"/>
          </p:cNvSpPr>
          <p:nvPr>
            <p:ph type="title"/>
          </p:nvPr>
        </p:nvSpPr>
        <p:spPr>
          <a:xfrm>
            <a:off x="311760" y="2151000"/>
            <a:ext cx="8518680" cy="839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 algn="ctr">
              <a:buNone/>
            </a:pPr>
            <a:endParaRPr b="0" lang="es-AR" sz="4400" spc="-1" strike="noStrike">
              <a:latin typeface="Arial"/>
            </a:endParaRPr>
          </a:p>
        </p:txBody>
      </p:sp>
      <p:sp>
        <p:nvSpPr>
          <p:cNvPr id="539" name="CuadroTexto 4"/>
          <p:cNvSpPr/>
          <p:nvPr/>
        </p:nvSpPr>
        <p:spPr>
          <a:xfrm>
            <a:off x="62640" y="3240"/>
            <a:ext cx="887688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2000" spc="-1" strike="noStrike">
                <a:solidFill>
                  <a:srgbClr val="adadad"/>
                </a:solidFill>
                <a:latin typeface="Arial"/>
                <a:ea typeface="DejaVu Sans"/>
              </a:rPr>
              <a:t>L.o.S dispersion velocity data and high resolution rotation curves in disk galaxies are well reproduced by  the model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​</a:t>
            </a:r>
            <a:endParaRPr b="0" lang="es-AR" sz="2000" spc="-1" strike="noStrike">
              <a:latin typeface="Arial"/>
            </a:endParaRPr>
          </a:p>
        </p:txBody>
      </p:sp>
      <p:sp>
        <p:nvSpPr>
          <p:cNvPr id="540" name="Google Shape;109;p19"/>
          <p:cNvSpPr/>
          <p:nvPr/>
        </p:nvSpPr>
        <p:spPr>
          <a:xfrm flipH="1" rot="10800000">
            <a:off x="127440" y="67428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541" name="Imagen 8" descr="Gráfico&#10;&#10;Descripción generada automáticamente"/>
          <p:cNvPicPr/>
          <p:nvPr/>
        </p:nvPicPr>
        <p:blipFill>
          <a:blip r:embed="rId1"/>
          <a:stretch/>
        </p:blipFill>
        <p:spPr>
          <a:xfrm>
            <a:off x="127080" y="802080"/>
            <a:ext cx="4013640" cy="4335120"/>
          </a:xfrm>
          <a:prstGeom prst="rect">
            <a:avLst/>
          </a:prstGeom>
          <a:ln w="0">
            <a:noFill/>
          </a:ln>
        </p:spPr>
      </p:pic>
      <p:pic>
        <p:nvPicPr>
          <p:cNvPr id="542" name="Imagen 9" descr="Gráfico, Gráfico de líneas&#10;&#10;Descripción generada automáticamente"/>
          <p:cNvPicPr/>
          <p:nvPr/>
        </p:nvPicPr>
        <p:blipFill>
          <a:blip r:embed="rId2"/>
          <a:stretch/>
        </p:blipFill>
        <p:spPr>
          <a:xfrm>
            <a:off x="4224960" y="994680"/>
            <a:ext cx="4844160" cy="370224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PlaceHolder 1"/>
          <p:cNvSpPr>
            <a:spLocks noGrp="1"/>
          </p:cNvSpPr>
          <p:nvPr>
            <p:ph type="title"/>
          </p:nvPr>
        </p:nvSpPr>
        <p:spPr>
          <a:xfrm>
            <a:off x="214200" y="1858680"/>
            <a:ext cx="8929800" cy="839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3200" spc="-1" strike="noStrike">
                <a:solidFill>
                  <a:srgbClr val="ffffff"/>
                </a:solidFill>
                <a:latin typeface="Arial"/>
                <a:ea typeface="Arial"/>
              </a:rPr>
              <a:t>Applications: Galactic Scales (</a:t>
            </a:r>
            <a:r>
              <a:rPr b="0" lang="es" sz="2400" spc="-1" strike="noStrike">
                <a:solidFill>
                  <a:srgbClr val="ffffff"/>
                </a:solidFill>
                <a:latin typeface="Arial"/>
                <a:ea typeface="Arial"/>
              </a:rPr>
              <a:t>Stellar-Stream tracers)</a:t>
            </a:r>
            <a:endParaRPr b="0" lang="es-A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3600" spc="-1" strike="noStrike">
              <a:latin typeface="Arial"/>
            </a:endParaRPr>
          </a:p>
        </p:txBody>
      </p:sp>
      <p:sp>
        <p:nvSpPr>
          <p:cNvPr id="544" name="Google Shape;69;p15"/>
          <p:cNvSpPr/>
          <p:nvPr/>
        </p:nvSpPr>
        <p:spPr>
          <a:xfrm flipH="1" rot="10800000">
            <a:off x="357120" y="2337840"/>
            <a:ext cx="8418240" cy="66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u"/>
  </p:transition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107;p19"/>
          <p:cNvSpPr/>
          <p:nvPr/>
        </p:nvSpPr>
        <p:spPr>
          <a:xfrm>
            <a:off x="0" y="3960"/>
            <a:ext cx="914220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Stellar streams in the Galaxy: key tracers of </a:t>
            </a:r>
            <a:r>
              <a:rPr b="0" lang="es-AR" sz="2200" spc="-1" strike="noStrike">
                <a:solidFill>
                  <a:srgbClr val="adadad"/>
                </a:solidFill>
                <a:latin typeface="Arial"/>
                <a:ea typeface="Arial"/>
              </a:rPr>
              <a:t>the </a:t>
            </a: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gravitational potential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546" name="Google Shape;109;p19"/>
          <p:cNvSpPr/>
          <p:nvPr/>
        </p:nvSpPr>
        <p:spPr>
          <a:xfrm flipV="1">
            <a:off x="257400" y="475200"/>
            <a:ext cx="8651160" cy="75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547" name="Imagen 12" descr=""/>
          <p:cNvPicPr/>
          <p:nvPr/>
        </p:nvPicPr>
        <p:blipFill>
          <a:blip r:embed="rId1"/>
          <a:stretch/>
        </p:blipFill>
        <p:spPr>
          <a:xfrm>
            <a:off x="1137600" y="600480"/>
            <a:ext cx="7007400" cy="4541040"/>
          </a:xfrm>
          <a:prstGeom prst="rect">
            <a:avLst/>
          </a:prstGeom>
          <a:ln w="0">
            <a:noFill/>
          </a:ln>
        </p:spPr>
      </p:pic>
      <p:sp>
        <p:nvSpPr>
          <p:cNvPr id="548" name="CuadroTexto 13"/>
          <p:cNvSpPr/>
          <p:nvPr/>
        </p:nvSpPr>
        <p:spPr>
          <a:xfrm>
            <a:off x="1307880" y="4860720"/>
            <a:ext cx="442368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Malhan, Ibata, et al. Apj (2022)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107;p19"/>
          <p:cNvSpPr/>
          <p:nvPr/>
        </p:nvSpPr>
        <p:spPr>
          <a:xfrm>
            <a:off x="0" y="3960"/>
            <a:ext cx="914220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Constraining th</a:t>
            </a:r>
            <a:r>
              <a:rPr b="0" lang="es-AR" sz="2200" spc="-1" strike="noStrike">
                <a:solidFill>
                  <a:srgbClr val="adadad"/>
                </a:solidFill>
                <a:latin typeface="Arial"/>
                <a:ea typeface="Arial"/>
              </a:rPr>
              <a:t>e fermionic DM model with the GD-1 stream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550" name="Google Shape;109;p19"/>
          <p:cNvSpPr/>
          <p:nvPr/>
        </p:nvSpPr>
        <p:spPr>
          <a:xfrm>
            <a:off x="839880" y="478440"/>
            <a:ext cx="751536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551" name="Imagen 10" descr=""/>
          <p:cNvPicPr/>
          <p:nvPr/>
        </p:nvPicPr>
        <p:blipFill>
          <a:blip r:embed="rId1"/>
          <a:stretch/>
        </p:blipFill>
        <p:spPr>
          <a:xfrm>
            <a:off x="1148400" y="1424880"/>
            <a:ext cx="6629040" cy="2760120"/>
          </a:xfrm>
          <a:prstGeom prst="rect">
            <a:avLst/>
          </a:prstGeom>
          <a:ln w="0">
            <a:noFill/>
          </a:ln>
        </p:spPr>
      </p:pic>
      <p:sp>
        <p:nvSpPr>
          <p:cNvPr id="552" name="Google Shape;77;p16"/>
          <p:cNvSpPr/>
          <p:nvPr/>
        </p:nvSpPr>
        <p:spPr>
          <a:xfrm>
            <a:off x="140040" y="577080"/>
            <a:ext cx="8646480" cy="594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A cold stream (GD-1) travelling through the halo (shown in self-coordinates along the stream) </a:t>
            </a: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Price-Whelan &amp; Bonaca, Apj (2018)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553" name="Google Shape;77;p16"/>
          <p:cNvSpPr/>
          <p:nvPr/>
        </p:nvSpPr>
        <p:spPr>
          <a:xfrm>
            <a:off x="140040" y="4367160"/>
            <a:ext cx="8646480" cy="594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Can the Gd-1observables be explained for a Milky Way composed of baryons + fermionic DM model ?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232" dur="indefinite" restart="never" nodeType="tmRoot">
          <p:childTnLst>
            <p:seq>
              <p:cTn id="233" dur="indefinite" nodeType="mainSeq">
                <p:childTnLst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8" dur="50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3" dur="50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107;p19"/>
          <p:cNvSpPr/>
          <p:nvPr/>
        </p:nvSpPr>
        <p:spPr>
          <a:xfrm>
            <a:off x="0" y="0"/>
            <a:ext cx="2337480" cy="57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-AR" sz="2000" spc="-1" strike="noStrike">
                <a:solidFill>
                  <a:srgbClr val="eeff41"/>
                </a:solidFill>
                <a:latin typeface="Arial"/>
                <a:ea typeface="Arial"/>
              </a:rPr>
              <a:t>GD-1 observables</a:t>
            </a:r>
            <a:endParaRPr b="0" lang="es-AR" sz="2000" spc="-1" strike="noStrike">
              <a:latin typeface="Arial"/>
            </a:endParaRPr>
          </a:p>
        </p:txBody>
      </p:sp>
      <p:pic>
        <p:nvPicPr>
          <p:cNvPr id="555" name="Imagen 17" descr=""/>
          <p:cNvPicPr/>
          <p:nvPr/>
        </p:nvPicPr>
        <p:blipFill>
          <a:blip r:embed="rId1"/>
          <a:stretch/>
        </p:blipFill>
        <p:spPr>
          <a:xfrm>
            <a:off x="0" y="573120"/>
            <a:ext cx="3558960" cy="3300480"/>
          </a:xfrm>
          <a:prstGeom prst="rect">
            <a:avLst/>
          </a:prstGeom>
          <a:ln w="0">
            <a:noFill/>
          </a:ln>
        </p:spPr>
      </p:pic>
      <p:pic>
        <p:nvPicPr>
          <p:cNvPr id="556" name="Imagen 19" descr=""/>
          <p:cNvPicPr/>
          <p:nvPr/>
        </p:nvPicPr>
        <p:blipFill>
          <a:blip r:embed="rId2"/>
          <a:stretch/>
        </p:blipFill>
        <p:spPr>
          <a:xfrm>
            <a:off x="3680640" y="0"/>
            <a:ext cx="3542400" cy="3321720"/>
          </a:xfrm>
          <a:prstGeom prst="rect">
            <a:avLst/>
          </a:prstGeom>
          <a:ln w="0">
            <a:noFill/>
          </a:ln>
        </p:spPr>
      </p:pic>
      <p:pic>
        <p:nvPicPr>
          <p:cNvPr id="557" name="Imagen 21" descr=""/>
          <p:cNvPicPr/>
          <p:nvPr/>
        </p:nvPicPr>
        <p:blipFill>
          <a:blip r:embed="rId3"/>
          <a:stretch/>
        </p:blipFill>
        <p:spPr>
          <a:xfrm>
            <a:off x="6698160" y="2848680"/>
            <a:ext cx="2444040" cy="2292840"/>
          </a:xfrm>
          <a:prstGeom prst="rect">
            <a:avLst/>
          </a:prstGeom>
          <a:ln w="0">
            <a:noFill/>
          </a:ln>
        </p:spPr>
      </p:pic>
      <p:sp>
        <p:nvSpPr>
          <p:cNvPr id="558" name="Rectángulo 22"/>
          <p:cNvSpPr/>
          <p:nvPr/>
        </p:nvSpPr>
        <p:spPr>
          <a:xfrm>
            <a:off x="151920" y="4262760"/>
            <a:ext cx="5035680" cy="72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STREAMFINDER (Gaia DR2): 811 star candidate members;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Cross correlation with spectroscopy: 156 stars in RV sample 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559" name="CuadroTexto 23"/>
          <p:cNvSpPr/>
          <p:nvPr/>
        </p:nvSpPr>
        <p:spPr>
          <a:xfrm>
            <a:off x="3796200" y="3485160"/>
            <a:ext cx="214596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Ibata, et al. Apj (2020)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244" dur="indefinite" restart="never" nodeType="tmRoot">
          <p:childTnLst>
            <p:seq>
              <p:cTn id="245" dur="indefinite" nodeType="mainSeq">
                <p:childTnLst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41400" y="218160"/>
            <a:ext cx="905904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-ES" sz="2000" spc="-1" strike="noStrike">
                <a:solidFill>
                  <a:srgbClr val="adadad"/>
                </a:solidFill>
                <a:latin typeface="Arial"/>
                <a:ea typeface="Arial"/>
              </a:rPr>
              <a:t>DM halo formation: collisionless relaxation &amp; coarse-grained Entropy maximum</a:t>
            </a:r>
            <a:endParaRPr b="0" lang="es-AR" sz="2000" spc="-1" strike="noStrike">
              <a:latin typeface="Arial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/>
          </p:nvPr>
        </p:nvSpPr>
        <p:spPr>
          <a:xfrm>
            <a:off x="-1301760" y="1189080"/>
            <a:ext cx="1299960" cy="3414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 marL="228600" indent="-228600">
              <a:lnSpc>
                <a:spcPct val="115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Hablar Aca sobre: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CMB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CDM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Predicciones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261" name="Google Shape;76;p16"/>
          <p:cNvSpPr/>
          <p:nvPr/>
        </p:nvSpPr>
        <p:spPr>
          <a:xfrm flipH="1" rot="10800000">
            <a:off x="310680" y="66348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2" name="Google Shape;77;p16"/>
          <p:cNvSpPr/>
          <p:nvPr/>
        </p:nvSpPr>
        <p:spPr>
          <a:xfrm>
            <a:off x="311040" y="833760"/>
            <a:ext cx="846288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303840" bIns="3038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DM as a collisionless particle system described by a mean-field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 Vlasov-Poisson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equation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</p:txBody>
      </p:sp>
      <p:pic>
        <p:nvPicPr>
          <p:cNvPr id="263" name="Imagen 8" descr=""/>
          <p:cNvPicPr/>
          <p:nvPr/>
        </p:nvPicPr>
        <p:blipFill>
          <a:blip r:embed="rId1"/>
          <a:stretch/>
        </p:blipFill>
        <p:spPr>
          <a:xfrm>
            <a:off x="5117760" y="1278000"/>
            <a:ext cx="4024440" cy="345600"/>
          </a:xfrm>
          <a:prstGeom prst="rect">
            <a:avLst/>
          </a:prstGeom>
          <a:ln w="0">
            <a:noFill/>
          </a:ln>
        </p:spPr>
      </p:pic>
      <p:pic>
        <p:nvPicPr>
          <p:cNvPr id="264" name="Imagen 6" descr="Imagen que contiene objeto, reloj&#10;&#10;Descripción generada automáticamente"/>
          <p:cNvPicPr/>
          <p:nvPr/>
        </p:nvPicPr>
        <p:blipFill>
          <a:blip r:embed="rId2"/>
          <a:stretch/>
        </p:blipFill>
        <p:spPr>
          <a:xfrm>
            <a:off x="666360" y="1739880"/>
            <a:ext cx="8219160" cy="1661760"/>
          </a:xfrm>
          <a:prstGeom prst="rect">
            <a:avLst/>
          </a:prstGeom>
          <a:ln w="0">
            <a:noFill/>
          </a:ln>
        </p:spPr>
      </p:pic>
      <p:sp>
        <p:nvSpPr>
          <p:cNvPr id="265" name="CuadroTexto 6"/>
          <p:cNvSpPr/>
          <p:nvPr/>
        </p:nvSpPr>
        <p:spPr>
          <a:xfrm>
            <a:off x="6955560" y="3068280"/>
            <a:ext cx="27414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373737"/>
                </a:solidFill>
                <a:latin typeface="Arial"/>
                <a:ea typeface="DejaVu Sans"/>
              </a:rPr>
              <a:t>Diffusion current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266" name="CuadroTexto 9"/>
          <p:cNvSpPr/>
          <p:nvPr/>
        </p:nvSpPr>
        <p:spPr>
          <a:xfrm>
            <a:off x="4467240" y="2629080"/>
            <a:ext cx="274140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200" spc="-1" strike="noStrike">
                <a:solidFill>
                  <a:srgbClr val="585858"/>
                </a:solidFill>
                <a:latin typeface="Arial"/>
                <a:ea typeface="DejaVu Sans"/>
              </a:rPr>
              <a:t>2) Take local average of V-P</a:t>
            </a:r>
            <a:endParaRPr b="0" lang="es-AR" sz="1200" spc="-1" strike="noStrike">
              <a:latin typeface="Arial"/>
            </a:endParaRPr>
          </a:p>
        </p:txBody>
      </p:sp>
      <p:sp>
        <p:nvSpPr>
          <p:cNvPr id="267" name="CuadroTexto 10"/>
          <p:cNvSpPr/>
          <p:nvPr/>
        </p:nvSpPr>
        <p:spPr>
          <a:xfrm>
            <a:off x="4168080" y="2265120"/>
            <a:ext cx="27414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    </a:t>
            </a:r>
            <a:r>
              <a:rPr b="1" lang="es-ES" sz="1200" spc="-1" strike="noStrike">
                <a:solidFill>
                  <a:srgbClr val="585858"/>
                </a:solidFill>
                <a:latin typeface="Arial"/>
                <a:ea typeface="DejaVu Sans"/>
              </a:rPr>
              <a:t> </a:t>
            </a:r>
            <a:r>
              <a:rPr b="1" lang="es-ES" sz="1200" spc="-1" strike="noStrike">
                <a:solidFill>
                  <a:srgbClr val="585858"/>
                </a:solidFill>
                <a:latin typeface="Arial"/>
                <a:ea typeface="DejaVu Sans"/>
              </a:rPr>
              <a:t>1)</a:t>
            </a: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         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268" name="Imagen 13" descr=""/>
          <p:cNvPicPr/>
          <p:nvPr/>
        </p:nvPicPr>
        <p:blipFill>
          <a:blip r:embed="rId3"/>
          <a:stretch/>
        </p:blipFill>
        <p:spPr>
          <a:xfrm>
            <a:off x="137520" y="1258560"/>
            <a:ext cx="4692960" cy="384480"/>
          </a:xfrm>
          <a:prstGeom prst="rect">
            <a:avLst/>
          </a:prstGeom>
          <a:ln w="0">
            <a:noFill/>
          </a:ln>
        </p:spPr>
      </p:pic>
      <p:sp>
        <p:nvSpPr>
          <p:cNvPr id="269" name="Google Shape;77;p16"/>
          <p:cNvSpPr/>
          <p:nvPr/>
        </p:nvSpPr>
        <p:spPr>
          <a:xfrm>
            <a:off x="289440" y="3453840"/>
            <a:ext cx="8777160" cy="1523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algn="l" pos="0"/>
              </a:tabLst>
            </a:pPr>
            <a:r>
              <a:rPr b="0" lang="es-ES" sz="2000" spc="-1" strike="noStrike">
                <a:solidFill>
                  <a:srgbClr val="eeff41"/>
                </a:solidFill>
                <a:latin typeface="Arial"/>
                <a:ea typeface="DejaVu Sans"/>
              </a:rPr>
              <a:t>For fermions</a:t>
            </a:r>
            <a:r>
              <a:rPr b="0" lang="es-ES" sz="2000" spc="-1" strike="noStrike">
                <a:solidFill>
                  <a:srgbClr val="ffffff"/>
                </a:solidFill>
                <a:latin typeface="Arial"/>
                <a:ea typeface="DejaVu Sans"/>
              </a:rPr>
              <a:t>, the maximum accesible value</a:t>
            </a:r>
            <a:endParaRPr b="0" lang="es-AR" sz="2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2000" spc="-1" strike="noStrike">
                <a:solidFill>
                  <a:srgbClr val="ffffff"/>
                </a:solidFill>
                <a:latin typeface="Arial"/>
                <a:ea typeface="DejaVu Sans"/>
              </a:rPr>
              <a:t>    </a:t>
            </a:r>
            <a:r>
              <a:rPr b="0" lang="es-ES" sz="2000" spc="-1" strike="noStrike">
                <a:solidFill>
                  <a:srgbClr val="ffffff"/>
                </a:solidFill>
                <a:latin typeface="Arial"/>
                <a:ea typeface="DejaVu Sans"/>
              </a:rPr>
              <a:t>of the DF is fixed by the </a:t>
            </a:r>
            <a:r>
              <a:rPr b="0" lang="es-ES" sz="2000" spc="-1" strike="noStrike">
                <a:solidFill>
                  <a:srgbClr val="eeff41"/>
                </a:solidFill>
                <a:latin typeface="Arial"/>
                <a:ea typeface="DejaVu Sans"/>
              </a:rPr>
              <a:t>Pauli principle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</p:txBody>
      </p:sp>
      <p:pic>
        <p:nvPicPr>
          <p:cNvPr id="270" name="Imagen 5" descr="Imagen que contiene dibujo&#10;&#10;Descripción generada automáticamente"/>
          <p:cNvPicPr/>
          <p:nvPr/>
        </p:nvPicPr>
        <p:blipFill>
          <a:blip r:embed="rId4"/>
          <a:stretch/>
        </p:blipFill>
        <p:spPr>
          <a:xfrm>
            <a:off x="6282360" y="4002840"/>
            <a:ext cx="2741400" cy="507600"/>
          </a:xfrm>
          <a:prstGeom prst="rect">
            <a:avLst/>
          </a:prstGeom>
          <a:ln w="0">
            <a:noFill/>
          </a:ln>
        </p:spPr>
      </p:pic>
      <p:sp>
        <p:nvSpPr>
          <p:cNvPr id="271" name="Flecha: a la derecha 18"/>
          <p:cNvSpPr/>
          <p:nvPr/>
        </p:nvSpPr>
        <p:spPr>
          <a:xfrm>
            <a:off x="5592240" y="4173480"/>
            <a:ext cx="634320" cy="1598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688"/>
          </a:solidFill>
          <a:ln>
            <a:solidFill>
              <a:srgbClr val="eeff4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p14:dur="10"/>
    </mc:Choice>
    <mc:Fallback>
      <p:transition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107;p19"/>
          <p:cNvSpPr/>
          <p:nvPr/>
        </p:nvSpPr>
        <p:spPr>
          <a:xfrm>
            <a:off x="0" y="0"/>
            <a:ext cx="9142200" cy="48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91440" bIns="914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Best-fit RAR model parameters to GD-1 </a:t>
            </a:r>
            <a:endParaRPr b="0" lang="es-AR" sz="2200" spc="-1" strike="noStrike">
              <a:latin typeface="Arial"/>
            </a:endParaRPr>
          </a:p>
        </p:txBody>
      </p:sp>
      <p:pic>
        <p:nvPicPr>
          <p:cNvPr id="561" name="Imagen 11" descr=""/>
          <p:cNvPicPr/>
          <p:nvPr/>
        </p:nvPicPr>
        <p:blipFill>
          <a:blip r:embed="rId1"/>
          <a:stretch/>
        </p:blipFill>
        <p:spPr>
          <a:xfrm>
            <a:off x="141120" y="484920"/>
            <a:ext cx="4588560" cy="4652640"/>
          </a:xfrm>
          <a:prstGeom prst="rect">
            <a:avLst/>
          </a:prstGeom>
          <a:ln w="0">
            <a:noFill/>
          </a:ln>
        </p:spPr>
      </p:pic>
      <p:sp>
        <p:nvSpPr>
          <p:cNvPr id="562" name="CuadroTexto 12"/>
          <p:cNvSpPr/>
          <p:nvPr/>
        </p:nvSpPr>
        <p:spPr>
          <a:xfrm>
            <a:off x="4731480" y="4834080"/>
            <a:ext cx="442368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 </a:t>
            </a: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Mestre, Argüelles, et al. (In preparation)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563" name="Rectángulo 13"/>
          <p:cNvSpPr/>
          <p:nvPr/>
        </p:nvSpPr>
        <p:spPr>
          <a:xfrm>
            <a:off x="4872600" y="694080"/>
            <a:ext cx="4570200" cy="374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Full model:  </a:t>
            </a: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Galaxy potential + GD-1 stream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Galaxy potential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: RAR(</a:t>
            </a:r>
            <a:r>
              <a:rPr b="1" lang="el-GR" sz="1400" spc="-1" strike="noStrike">
                <a:solidFill>
                  <a:srgbClr val="ffffff"/>
                </a:solidFill>
                <a:latin typeface="Arial"/>
                <a:ea typeface="DejaVu Sans"/>
              </a:rPr>
              <a:t>θ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0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, W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0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) + Baryons (fixed)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(m and </a:t>
            </a:r>
            <a:r>
              <a:rPr b="1" lang="el-GR" sz="1400" spc="-1" strike="noStrike">
                <a:solidFill>
                  <a:srgbClr val="ffffff"/>
                </a:solidFill>
                <a:latin typeface="Arial"/>
                <a:ea typeface="DejaVu Sans"/>
              </a:rPr>
              <a:t>β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0 </a:t>
            </a: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fixed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to fulfill Mc=M_(SgrA*) 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in agreement with S-stars)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GD-1 stream: 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Orbit (IC)   (6 parameters)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We find a best fit parmeters 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l-GR" sz="1400" spc="-1" strike="noStrike">
                <a:solidFill>
                  <a:srgbClr val="ffffff"/>
                </a:solidFill>
                <a:latin typeface="Arial"/>
                <a:ea typeface="DejaVu Sans"/>
              </a:rPr>
              <a:t>Θ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0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=36.2;  W</a:t>
            </a:r>
            <a:r>
              <a:rPr b="1" lang="es-ES" sz="1200" spc="-1" strike="noStrike">
                <a:solidFill>
                  <a:srgbClr val="ffffff"/>
                </a:solidFill>
                <a:latin typeface="Arial"/>
                <a:ea typeface="DejaVu Sans"/>
              </a:rPr>
              <a:t>0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=63.6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In Good agreement with overall rotation curve 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(independent tracer!)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250" dur="indefinite" restart="never" nodeType="tmRoot">
          <p:childTnLst>
            <p:seq>
              <p:cTn id="251" dur="indefinite" nodeType="mainSeq">
                <p:childTnLst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PlaceHolder 1"/>
          <p:cNvSpPr>
            <a:spLocks noGrp="1"/>
          </p:cNvSpPr>
          <p:nvPr>
            <p:ph type="title"/>
          </p:nvPr>
        </p:nvSpPr>
        <p:spPr>
          <a:xfrm>
            <a:off x="30960" y="1912680"/>
            <a:ext cx="9113040" cy="839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3200" spc="-1" strike="noStrike">
                <a:solidFill>
                  <a:srgbClr val="ffffff"/>
                </a:solidFill>
                <a:latin typeface="Arial"/>
                <a:ea typeface="Arial"/>
              </a:rPr>
              <a:t>Applications: Cosmological Scales </a:t>
            </a:r>
            <a:r>
              <a:rPr b="0" lang="es" sz="2400" spc="-1" strike="noStrike">
                <a:solidFill>
                  <a:srgbClr val="ffffff"/>
                </a:solidFill>
                <a:latin typeface="Arial"/>
                <a:ea typeface="Arial"/>
              </a:rPr>
              <a:t>(non linear regime)</a:t>
            </a:r>
            <a:endParaRPr b="0" lang="es-A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3600" spc="-1" strike="noStrike">
              <a:latin typeface="Arial"/>
            </a:endParaRPr>
          </a:p>
        </p:txBody>
      </p:sp>
      <p:sp>
        <p:nvSpPr>
          <p:cNvPr id="565" name="Google Shape;69;p15"/>
          <p:cNvSpPr/>
          <p:nvPr/>
        </p:nvSpPr>
        <p:spPr>
          <a:xfrm flipV="1">
            <a:off x="248760" y="2332440"/>
            <a:ext cx="8633880" cy="66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u"/>
  </p:transition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PlaceHolder 1"/>
          <p:cNvSpPr>
            <a:spLocks noGrp="1"/>
          </p:cNvSpPr>
          <p:nvPr>
            <p:ph type="title"/>
          </p:nvPr>
        </p:nvSpPr>
        <p:spPr>
          <a:xfrm>
            <a:off x="267840" y="2520"/>
            <a:ext cx="873540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-ES" sz="2700" spc="-1" strike="noStrike">
                <a:solidFill>
                  <a:srgbClr val="ffffff"/>
                </a:solidFill>
                <a:latin typeface="Arial"/>
                <a:ea typeface="Arial"/>
              </a:rPr>
              <a:t>N-body simulations in SI-WDM cosmologies (Gadget-4)</a:t>
            </a:r>
            <a:endParaRPr b="0" lang="es-AR" sz="2700" spc="-1" strike="noStrike">
              <a:latin typeface="Arial"/>
            </a:endParaRPr>
          </a:p>
        </p:txBody>
      </p:sp>
      <p:sp>
        <p:nvSpPr>
          <p:cNvPr id="567" name="Google Shape;488;p50"/>
          <p:cNvSpPr/>
          <p:nvPr/>
        </p:nvSpPr>
        <p:spPr>
          <a:xfrm flipH="1" rot="10800000">
            <a:off x="310680" y="53424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68" name="CuadroTexto 2"/>
          <p:cNvSpPr/>
          <p:nvPr/>
        </p:nvSpPr>
        <p:spPr>
          <a:xfrm>
            <a:off x="5227560" y="4823280"/>
            <a:ext cx="414324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1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Stahl, Yunis, Argüelles, et al. (In preparation)</a:t>
            </a:r>
            <a:r>
              <a:rPr b="1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​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569" name="Imagen 7" descr="Calendario&#10;&#10;Descripción generada automáticamente"/>
          <p:cNvPicPr/>
          <p:nvPr/>
        </p:nvPicPr>
        <p:blipFill>
          <a:blip r:embed="rId1"/>
          <a:stretch/>
        </p:blipFill>
        <p:spPr>
          <a:xfrm>
            <a:off x="267480" y="805680"/>
            <a:ext cx="5081400" cy="4338720"/>
          </a:xfrm>
          <a:prstGeom prst="rect">
            <a:avLst/>
          </a:prstGeom>
          <a:ln w="0">
            <a:noFill/>
          </a:ln>
        </p:spPr>
      </p:pic>
      <p:sp>
        <p:nvSpPr>
          <p:cNvPr id="570" name="Rectángulo 9"/>
          <p:cNvSpPr/>
          <p:nvPr/>
        </p:nvSpPr>
        <p:spPr>
          <a:xfrm>
            <a:off x="5509080" y="1049760"/>
            <a:ext cx="3340800" cy="30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71" name="Rectángulo 11"/>
          <p:cNvSpPr/>
          <p:nvPr/>
        </p:nvSpPr>
        <p:spPr>
          <a:xfrm>
            <a:off x="5509080" y="1092960"/>
            <a:ext cx="3481200" cy="34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72" name="CuadroTexto 12"/>
          <p:cNvSpPr/>
          <p:nvPr/>
        </p:nvSpPr>
        <p:spPr>
          <a:xfrm>
            <a:off x="5583600" y="941400"/>
            <a:ext cx="3151080" cy="374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4 cosmologies (z=0), corresponding to different Power Spectrums within a SI-WDM model: (Box size: 20 Mpc/h; N=512^3 particles, softening length: 1 kpc)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WDM1: m=1 keV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WDM1 I : m=1 keV (C_v ≠ 0)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WDM10: m=10 keV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WDM10 I: m=10 keV (C_v ≠ 0)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6" dur="indefinite" restart="never" nodeType="tmRoot">
          <p:childTnLst>
            <p:seq>
              <p:cTn id="257" dur="indefinite" nodeType="mainSeq">
                <p:childTnLst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" name="Imagen 5" descr=""/>
          <p:cNvPicPr/>
          <p:nvPr/>
        </p:nvPicPr>
        <p:blipFill>
          <a:blip r:embed="rId1"/>
          <a:stretch/>
        </p:blipFill>
        <p:spPr>
          <a:xfrm>
            <a:off x="1557720" y="23040"/>
            <a:ext cx="6026400" cy="509580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311040" y="88560"/>
            <a:ext cx="851976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400" spc="-1" strike="noStrike">
                <a:solidFill>
                  <a:srgbClr val="adadad"/>
                </a:solidFill>
                <a:latin typeface="Arial"/>
                <a:ea typeface="Arial"/>
              </a:rPr>
              <a:t>DM halos as equilibrium systems of self-gravitating fermions </a:t>
            </a:r>
            <a:endParaRPr b="0" lang="es-AR" sz="2400" spc="-1" strike="noStrike">
              <a:latin typeface="Arial"/>
            </a:endParaRPr>
          </a:p>
        </p:txBody>
      </p:sp>
      <p:sp>
        <p:nvSpPr>
          <p:cNvPr id="273" name="Google Shape;98;p18"/>
          <p:cNvSpPr/>
          <p:nvPr/>
        </p:nvSpPr>
        <p:spPr>
          <a:xfrm flipH="1" rot="10800000">
            <a:off x="310680" y="54216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4" name="Google Shape;77;p16"/>
          <p:cNvSpPr/>
          <p:nvPr/>
        </p:nvSpPr>
        <p:spPr>
          <a:xfrm>
            <a:off x="214200" y="648000"/>
            <a:ext cx="8516880" cy="594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Fermions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under self-gravity DO ADMIT a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perfect fluid approximation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Ruffini &amp; Bonazzola, Phys. Rev. (1969) </a:t>
            </a: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- by solving Einstein Dirac equations - 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pic>
        <p:nvPicPr>
          <p:cNvPr id="275" name="Imagen 4" descr=""/>
          <p:cNvPicPr/>
          <p:nvPr/>
        </p:nvPicPr>
        <p:blipFill>
          <a:blip r:embed="rId1"/>
          <a:stretch/>
        </p:blipFill>
        <p:spPr>
          <a:xfrm>
            <a:off x="4989240" y="1928520"/>
            <a:ext cx="2665800" cy="2741760"/>
          </a:xfrm>
          <a:prstGeom prst="rect">
            <a:avLst/>
          </a:prstGeom>
          <a:ln w="0">
            <a:noFill/>
          </a:ln>
        </p:spPr>
      </p:pic>
      <p:sp>
        <p:nvSpPr>
          <p:cNvPr id="276" name="Google Shape;77;p16"/>
          <p:cNvSpPr/>
          <p:nvPr/>
        </p:nvSpPr>
        <p:spPr>
          <a:xfrm>
            <a:off x="214200" y="1241280"/>
            <a:ext cx="8646480" cy="594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We solve Einstein equilibrium equations for Fermi Gas at finite T in hydrostatic equilibrium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    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(i.e.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T.O.V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), in spherical symmetry </a:t>
            </a: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Argüelles, Krut, Rueda, Ruffini, PDU (2018)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pic>
        <p:nvPicPr>
          <p:cNvPr id="277" name="Imagen 4" descr="Imagen que contiene texto&#10;&#10;Descripción generada automáticamente"/>
          <p:cNvPicPr/>
          <p:nvPr/>
        </p:nvPicPr>
        <p:blipFill>
          <a:blip r:embed="rId2"/>
          <a:stretch/>
        </p:blipFill>
        <p:spPr>
          <a:xfrm>
            <a:off x="260280" y="2041920"/>
            <a:ext cx="4250880" cy="2420280"/>
          </a:xfrm>
          <a:prstGeom prst="rect">
            <a:avLst/>
          </a:prstGeom>
          <a:ln w="0">
            <a:noFill/>
          </a:ln>
        </p:spPr>
      </p:pic>
      <p:sp>
        <p:nvSpPr>
          <p:cNvPr id="278" name="CuadroTexto 4"/>
          <p:cNvSpPr/>
          <p:nvPr/>
        </p:nvSpPr>
        <p:spPr>
          <a:xfrm>
            <a:off x="7823160" y="2597760"/>
            <a:ext cx="1512000" cy="222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      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T.O.V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      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KLEIN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      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TOLMAN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      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E conserv. 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</p:txBody>
      </p:sp>
      <p:sp>
        <p:nvSpPr>
          <p:cNvPr id="279" name="Flecha: a la derecha 5"/>
          <p:cNvSpPr/>
          <p:nvPr/>
        </p:nvSpPr>
        <p:spPr>
          <a:xfrm>
            <a:off x="7340040" y="2749320"/>
            <a:ext cx="810360" cy="820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688"/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0" name="Flecha: a la derecha 9"/>
          <p:cNvSpPr/>
          <p:nvPr/>
        </p:nvSpPr>
        <p:spPr>
          <a:xfrm>
            <a:off x="7823160" y="3491280"/>
            <a:ext cx="364680" cy="95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688"/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1" name="Flecha: a la derecha 10"/>
          <p:cNvSpPr/>
          <p:nvPr/>
        </p:nvSpPr>
        <p:spPr>
          <a:xfrm>
            <a:off x="6814080" y="4021200"/>
            <a:ext cx="1335240" cy="95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688"/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2" name="Flecha: a la derecha 11"/>
          <p:cNvSpPr/>
          <p:nvPr/>
        </p:nvSpPr>
        <p:spPr>
          <a:xfrm>
            <a:off x="7331400" y="4415040"/>
            <a:ext cx="817560" cy="95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688"/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83" name="Imagen 8" descr=""/>
          <p:cNvPicPr/>
          <p:nvPr/>
        </p:nvPicPr>
        <p:blipFill>
          <a:blip r:embed="rId3"/>
          <a:stretch/>
        </p:blipFill>
        <p:spPr>
          <a:xfrm>
            <a:off x="24120" y="4804200"/>
            <a:ext cx="4218840" cy="302040"/>
          </a:xfrm>
          <a:prstGeom prst="rect">
            <a:avLst/>
          </a:prstGeom>
          <a:ln w="0">
            <a:noFill/>
          </a:ln>
        </p:spPr>
      </p:pic>
      <p:sp>
        <p:nvSpPr>
          <p:cNvPr id="284" name="CuadroTexto 8"/>
          <p:cNvSpPr/>
          <p:nvPr/>
        </p:nvSpPr>
        <p:spPr>
          <a:xfrm>
            <a:off x="-18000" y="4495320"/>
            <a:ext cx="39168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4 free parameters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285" name="Imagen 13" descr=""/>
          <p:cNvPicPr/>
          <p:nvPr/>
        </p:nvPicPr>
        <p:blipFill>
          <a:blip r:embed="rId4"/>
          <a:stretch/>
        </p:blipFill>
        <p:spPr>
          <a:xfrm>
            <a:off x="4521960" y="4824720"/>
            <a:ext cx="4455720" cy="252360"/>
          </a:xfrm>
          <a:prstGeom prst="rect">
            <a:avLst/>
          </a:prstGeom>
          <a:ln w="0">
            <a:noFill/>
          </a:ln>
        </p:spPr>
      </p:pic>
    </p:spTree>
  </p:cSld>
  <p:transition spd="slow">
    <p:push dir="u"/>
  </p:transition>
  <p:timing>
    <p:tnLst>
      <p:par>
        <p:cTn id="19" dur="indefinite" restart="never" nodeType="tmRoot">
          <p:childTnLst>
            <p:seq>
              <p:cTn id="20" dur="indefinite" nodeType="mainSeq">
                <p:childTnLst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257400" y="185760"/>
            <a:ext cx="851976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200" spc="-1" strike="noStrike">
                <a:solidFill>
                  <a:srgbClr val="adadad"/>
                </a:solidFill>
                <a:latin typeface="Arial"/>
                <a:ea typeface="Arial"/>
              </a:rPr>
              <a:t>A novel "core – halo" Dark Matter profile for fermions</a:t>
            </a:r>
            <a:endParaRPr b="0" lang="es-AR" sz="2200" spc="-1" strike="noStrike">
              <a:latin typeface="Arial"/>
            </a:endParaRPr>
          </a:p>
        </p:txBody>
      </p:sp>
      <p:sp>
        <p:nvSpPr>
          <p:cNvPr id="287" name="Google Shape;109;p19"/>
          <p:cNvSpPr/>
          <p:nvPr/>
        </p:nvSpPr>
        <p:spPr>
          <a:xfrm flipH="1" rot="10800000">
            <a:off x="256680" y="631440"/>
            <a:ext cx="842004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8" name="PlaceHolder 2"/>
          <p:cNvSpPr>
            <a:spLocks noGrp="1"/>
          </p:cNvSpPr>
          <p:nvPr>
            <p:ph/>
          </p:nvPr>
        </p:nvSpPr>
        <p:spPr>
          <a:xfrm>
            <a:off x="-2081160" y="1208160"/>
            <a:ext cx="1966680" cy="3414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 marL="228600" indent="-228600">
              <a:lnSpc>
                <a:spcPct val="115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Hablar Aca sobre: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Boltzmann Hierarchies (poner termino de interacciones)</a:t>
            </a: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buNone/>
              <a:tabLst>
                <a:tab algn="l" pos="0"/>
              </a:tabLst>
            </a:pPr>
            <a:endParaRPr b="0" lang="es-AR" sz="1400" spc="-1" strike="noStrike">
              <a:latin typeface="Arial"/>
            </a:endParaRPr>
          </a:p>
          <a:p>
            <a:pPr marL="228600" indent="-228600">
              <a:lnSpc>
                <a:spcPct val="115000"/>
              </a:lnSpc>
              <a:spcBef>
                <a:spcPts val="1599"/>
              </a:spcBef>
              <a:spcAft>
                <a:spcPts val="1599"/>
              </a:spcAft>
              <a:buNone/>
              <a:tabLst>
                <a:tab algn="l" pos="0"/>
              </a:tabLst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Arial"/>
              </a:rPr>
              <a:t>Quien es f0 en el caso de neutrinos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289" name="Google Shape;77;p16"/>
          <p:cNvSpPr/>
          <p:nvPr/>
        </p:nvSpPr>
        <p:spPr>
          <a:xfrm>
            <a:off x="192600" y="758160"/>
            <a:ext cx="884052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The highly non-linear systemd of coupled ODE is solved fulfilling a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boundary condition problem in agreement with halo observables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</a:t>
            </a: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Ruffini, Argüelles, Rueda, MNRAS (2015)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pic>
        <p:nvPicPr>
          <p:cNvPr id="290" name="Imagen 8" descr="Imagen que contiene texto&#10;&#10;Descripción generada automáticamente"/>
          <p:cNvPicPr/>
          <p:nvPr/>
        </p:nvPicPr>
        <p:blipFill>
          <a:blip r:embed="rId1"/>
          <a:stretch/>
        </p:blipFill>
        <p:spPr>
          <a:xfrm>
            <a:off x="461520" y="1503720"/>
            <a:ext cx="5286240" cy="3277080"/>
          </a:xfrm>
          <a:prstGeom prst="rect">
            <a:avLst/>
          </a:prstGeom>
          <a:ln w="0">
            <a:noFill/>
          </a:ln>
        </p:spPr>
      </p:pic>
      <p:sp>
        <p:nvSpPr>
          <p:cNvPr id="291" name="CuadroTexto 8"/>
          <p:cNvSpPr/>
          <p:nvPr/>
        </p:nvSpPr>
        <p:spPr>
          <a:xfrm>
            <a:off x="6100920" y="4100760"/>
            <a:ext cx="2859840" cy="515880"/>
          </a:xfrm>
          <a:prstGeom prst="rect">
            <a:avLst/>
          </a:prstGeom>
          <a:noFill/>
          <a:ln w="2857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DM profiles </a:t>
            </a: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depend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on the </a:t>
            </a:r>
            <a:r>
              <a:rPr b="1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particle mass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(see next slides)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292" name="CuadroTexto 26"/>
          <p:cNvSpPr/>
          <p:nvPr/>
        </p:nvSpPr>
        <p:spPr>
          <a:xfrm>
            <a:off x="6100920" y="2882160"/>
            <a:ext cx="2741400" cy="515880"/>
          </a:xfrm>
          <a:prstGeom prst="rect">
            <a:avLst/>
          </a:prstGeom>
          <a:noFill/>
          <a:ln w="2857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The dense central core fulfills the 'quantum condition' :</a:t>
            </a:r>
            <a:endParaRPr b="0" lang="es-AR" sz="1400" spc="-1" strike="noStrike">
              <a:latin typeface="Arial"/>
            </a:endParaRPr>
          </a:p>
        </p:txBody>
      </p:sp>
      <p:pic>
        <p:nvPicPr>
          <p:cNvPr id="293" name="Imagen 13" descr=""/>
          <p:cNvPicPr/>
          <p:nvPr/>
        </p:nvPicPr>
        <p:blipFill>
          <a:blip r:embed="rId2"/>
          <a:stretch/>
        </p:blipFill>
        <p:spPr>
          <a:xfrm>
            <a:off x="6176520" y="3371760"/>
            <a:ext cx="2741400" cy="295920"/>
          </a:xfrm>
          <a:prstGeom prst="rect">
            <a:avLst/>
          </a:prstGeom>
          <a:ln w="0">
            <a:noFill/>
          </a:ln>
        </p:spPr>
      </p:pic>
      <p:sp>
        <p:nvSpPr>
          <p:cNvPr id="294" name="CuadroTexto 14"/>
          <p:cNvSpPr/>
          <p:nvPr/>
        </p:nvSpPr>
        <p:spPr>
          <a:xfrm>
            <a:off x="6103800" y="1504800"/>
            <a:ext cx="2741400" cy="115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Example: Typical spiral halo 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Rh ~ 10</a:t>
            </a:r>
            <a:r>
              <a:rPr b="1" lang="es-ES" sz="1400" spc="-1" strike="noStrike" baseline="30000">
                <a:solidFill>
                  <a:srgbClr val="ffffff"/>
                </a:solidFill>
                <a:latin typeface="Arial"/>
                <a:ea typeface="DejaVu Sans"/>
              </a:rPr>
              <a:t>4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 pc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Mh ~ 10</a:t>
            </a:r>
            <a:r>
              <a:rPr b="1" lang="es-ES" sz="1400" spc="-1" strike="noStrike" baseline="30000">
                <a:solidFill>
                  <a:srgbClr val="ffffff"/>
                </a:solidFill>
                <a:latin typeface="Arial"/>
                <a:ea typeface="DejaVu Sans"/>
              </a:rPr>
              <a:t>11</a:t>
            </a:r>
            <a:r>
              <a:rPr b="1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 Mo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000000"/>
                </a:solidFill>
                <a:latin typeface="Arial"/>
                <a:ea typeface="DejaVu Sans"/>
              </a:rPr>
              <a:t>: 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7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2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52200" y="1944720"/>
            <a:ext cx="9048240" cy="839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91440" bIns="91440" anchor="ctr">
            <a:noAutofit/>
          </a:bodyPr>
          <a:p>
            <a:pPr>
              <a:lnSpc>
                <a:spcPct val="100000"/>
              </a:lnSpc>
              <a:buNone/>
            </a:pPr>
            <a:r>
              <a:rPr b="0" lang="es" sz="2800" spc="-1" strike="noStrike">
                <a:solidFill>
                  <a:srgbClr val="ffffff"/>
                </a:solidFill>
                <a:latin typeface="Arial"/>
                <a:ea typeface="Arial"/>
              </a:rPr>
              <a:t>Thermodynamics of self-gravitating fermions: Stability</a:t>
            </a:r>
            <a:endParaRPr b="0" lang="es-AR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3600" spc="-1" strike="noStrike">
              <a:latin typeface="Arial"/>
            </a:endParaRPr>
          </a:p>
        </p:txBody>
      </p:sp>
      <p:sp>
        <p:nvSpPr>
          <p:cNvPr id="296" name="Google Shape;69;p15"/>
          <p:cNvSpPr/>
          <p:nvPr/>
        </p:nvSpPr>
        <p:spPr>
          <a:xfrm flipV="1">
            <a:off x="119520" y="2332440"/>
            <a:ext cx="8590680" cy="45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ransition spd="slow">
    <p:push dir="u"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246600" y="99360"/>
            <a:ext cx="8843400" cy="57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91440" bIns="9144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s-ES" sz="1900" spc="-1" strike="noStrike">
                <a:solidFill>
                  <a:srgbClr val="eeff41"/>
                </a:solidFill>
                <a:latin typeface="Arial"/>
                <a:ea typeface="Arial"/>
              </a:rPr>
              <a:t>How</a:t>
            </a:r>
            <a:r>
              <a:rPr b="0" lang="es-ES" sz="1900" spc="-1" strike="noStrike">
                <a:solidFill>
                  <a:srgbClr val="adadad"/>
                </a:solidFill>
                <a:latin typeface="Arial"/>
                <a:ea typeface="Arial"/>
              </a:rPr>
              <a:t> a self-gravitating system of collisionless fermions reaches the steady state?</a:t>
            </a:r>
            <a:endParaRPr b="0" lang="es-AR" sz="1900" spc="-1" strike="noStrike">
              <a:latin typeface="Arial"/>
            </a:endParaRPr>
          </a:p>
        </p:txBody>
      </p:sp>
      <p:sp>
        <p:nvSpPr>
          <p:cNvPr id="298" name="Google Shape;109;p19"/>
          <p:cNvSpPr/>
          <p:nvPr/>
        </p:nvSpPr>
        <p:spPr>
          <a:xfrm flipV="1">
            <a:off x="246600" y="540000"/>
            <a:ext cx="8689320" cy="64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20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9" name="Google Shape;77;p16"/>
          <p:cNvSpPr/>
          <p:nvPr/>
        </p:nvSpPr>
        <p:spPr>
          <a:xfrm>
            <a:off x="192600" y="672480"/>
            <a:ext cx="9045360" cy="60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Dynamically stability - i.e having f(r,p) solution- DOES NOT necessarily imply thermodynamic stability (Some dynamically stable solutions are more likely in Nature than others)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ab40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s-AR" sz="1600" spc="-1" strike="noStrike">
              <a:latin typeface="Arial"/>
            </a:endParaRPr>
          </a:p>
        </p:txBody>
      </p:sp>
      <p:pic>
        <p:nvPicPr>
          <p:cNvPr id="300" name="Imagen 6" descr="Gráfico&#10;&#10;Descripción generada automáticamente"/>
          <p:cNvPicPr/>
          <p:nvPr/>
        </p:nvPicPr>
        <p:blipFill>
          <a:blip r:embed="rId1"/>
          <a:stretch/>
        </p:blipFill>
        <p:spPr>
          <a:xfrm>
            <a:off x="5324760" y="1581480"/>
            <a:ext cx="3765960" cy="3488400"/>
          </a:xfrm>
          <a:prstGeom prst="rect">
            <a:avLst/>
          </a:prstGeom>
          <a:ln w="0">
            <a:noFill/>
          </a:ln>
        </p:spPr>
      </p:pic>
      <p:sp>
        <p:nvSpPr>
          <p:cNvPr id="301" name="Google Shape;77;p16"/>
          <p:cNvSpPr/>
          <p:nvPr/>
        </p:nvSpPr>
        <p:spPr>
          <a:xfrm>
            <a:off x="192600" y="1372680"/>
            <a:ext cx="5131080" cy="97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To find dynamically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and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thermodynamicaly stable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configurations of fermions in GR, we need </a:t>
            </a:r>
            <a:endParaRPr b="0" lang="es-A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    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solutions that maximize the global entropy </a:t>
            </a:r>
            <a:endParaRPr b="0" lang="es-AR" sz="1600" spc="-1" strike="noStrike">
              <a:latin typeface="Arial"/>
            </a:endParaRPr>
          </a:p>
        </p:txBody>
      </p:sp>
      <p:pic>
        <p:nvPicPr>
          <p:cNvPr id="302" name="Imagen 7" descr=""/>
          <p:cNvPicPr/>
          <p:nvPr/>
        </p:nvPicPr>
        <p:blipFill>
          <a:blip r:embed="rId2"/>
          <a:stretch/>
        </p:blipFill>
        <p:spPr>
          <a:xfrm>
            <a:off x="569520" y="2313360"/>
            <a:ext cx="2741400" cy="407160"/>
          </a:xfrm>
          <a:prstGeom prst="rect">
            <a:avLst/>
          </a:prstGeom>
          <a:ln w="0">
            <a:noFill/>
          </a:ln>
        </p:spPr>
      </p:pic>
      <p:pic>
        <p:nvPicPr>
          <p:cNvPr id="303" name="Imagen 9" descr=""/>
          <p:cNvPicPr/>
          <p:nvPr/>
        </p:nvPicPr>
        <p:blipFill>
          <a:blip r:embed="rId3"/>
          <a:stretch/>
        </p:blipFill>
        <p:spPr>
          <a:xfrm>
            <a:off x="2499480" y="2775240"/>
            <a:ext cx="2741400" cy="518400"/>
          </a:xfrm>
          <a:prstGeom prst="rect">
            <a:avLst/>
          </a:prstGeom>
          <a:ln w="0">
            <a:noFill/>
          </a:ln>
        </p:spPr>
      </p:pic>
      <p:sp>
        <p:nvSpPr>
          <p:cNvPr id="304" name="CuadroTexto 9"/>
          <p:cNvSpPr/>
          <p:nvPr/>
        </p:nvSpPr>
        <p:spPr>
          <a:xfrm>
            <a:off x="526320" y="2882160"/>
            <a:ext cx="27414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400" spc="-1" strike="noStrike">
                <a:solidFill>
                  <a:srgbClr val="ffffff"/>
                </a:solidFill>
                <a:latin typeface="Arial"/>
                <a:ea typeface="DejaVu Sans"/>
              </a:rPr>
              <a:t>Gibbs-Duhem </a:t>
            </a:r>
            <a:endParaRPr b="0" lang="es-AR" sz="1400" spc="-1" strike="noStrike">
              <a:latin typeface="Arial"/>
            </a:endParaRPr>
          </a:p>
        </p:txBody>
      </p:sp>
      <p:sp>
        <p:nvSpPr>
          <p:cNvPr id="305" name="Conector recto de flecha 12"/>
          <p:cNvSpPr/>
          <p:nvPr/>
        </p:nvSpPr>
        <p:spPr>
          <a:xfrm>
            <a:off x="1780200" y="3036600"/>
            <a:ext cx="502920" cy="6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eeff41"/>
            </a:solidFill>
            <a:round/>
            <a:tailEnd len="med" type="triangle" w="med"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/>
        </p:style>
      </p:sp>
      <p:sp>
        <p:nvSpPr>
          <p:cNvPr id="306" name="Google Shape;77;p16"/>
          <p:cNvSpPr/>
          <p:nvPr/>
        </p:nvSpPr>
        <p:spPr>
          <a:xfrm>
            <a:off x="246600" y="3324600"/>
            <a:ext cx="5033880" cy="170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Stability problem can be solved via the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Katz criterion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 </a:t>
            </a: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J. Katz, MNRAS (1978)</a:t>
            </a:r>
            <a:r>
              <a:rPr b="0" lang="es-ES" sz="1600" spc="-1" strike="noStrike">
                <a:solidFill>
                  <a:srgbClr val="4dd0e1"/>
                </a:solidFill>
                <a:latin typeface="Arial"/>
                <a:ea typeface="DejaVu Sans"/>
              </a:rPr>
              <a:t>  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: relies only in the derivatives of the caloric curve (E vs. 1/T</a:t>
            </a:r>
            <a:r>
              <a:rPr b="0" lang="es-ES" sz="1600" spc="-1" strike="noStrike" baseline="-25000">
                <a:solidFill>
                  <a:srgbClr val="ffffff"/>
                </a:solidFill>
                <a:latin typeface="Arial"/>
                <a:ea typeface="DejaVu Sans"/>
              </a:rPr>
              <a:t>∞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)</a:t>
            </a:r>
            <a:endParaRPr b="0" lang="es-AR" sz="1600" spc="-1" strike="noStrike">
              <a:latin typeface="Arial"/>
            </a:endParaRPr>
          </a:p>
        </p:txBody>
      </p:sp>
      <p:sp>
        <p:nvSpPr>
          <p:cNvPr id="307" name="Google Shape;77;p16"/>
          <p:cNvSpPr/>
          <p:nvPr/>
        </p:nvSpPr>
        <p:spPr>
          <a:xfrm>
            <a:off x="246600" y="4251960"/>
            <a:ext cx="4872240" cy="831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Autofit/>
          </a:bodyPr>
          <a:p>
            <a:pPr marL="285840" indent="-285840"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Series of equilibrium along the caloric curve for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fixed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es-ES" sz="1600" spc="-1" strike="noStrike">
                <a:solidFill>
                  <a:srgbClr val="eeff41"/>
                </a:solidFill>
                <a:latin typeface="Arial"/>
                <a:ea typeface="DejaVu Sans"/>
              </a:rPr>
              <a:t>N</a:t>
            </a:r>
            <a:r>
              <a:rPr b="0" lang="es-ES" sz="1600" spc="-1" strike="noStrike">
                <a:solidFill>
                  <a:srgbClr val="ffffff"/>
                </a:solidFill>
                <a:latin typeface="Arial"/>
                <a:ea typeface="DejaVu Sans"/>
              </a:rPr>
              <a:t> and µ. The case of typical DM halos of  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M ~ 5 x 10</a:t>
            </a:r>
            <a:r>
              <a:rPr b="0" lang="es-ES" sz="1400" spc="-1" strike="noStrike" baseline="30000">
                <a:solidFill>
                  <a:srgbClr val="eeff41"/>
                </a:solidFill>
                <a:latin typeface="Arial"/>
                <a:ea typeface="DejaVu Sans"/>
              </a:rPr>
              <a:t>10  </a:t>
            </a:r>
            <a:r>
              <a:rPr b="0" lang="es-ES" sz="1400" spc="-1" strike="noStrike">
                <a:solidFill>
                  <a:srgbClr val="eeff41"/>
                </a:solidFill>
                <a:latin typeface="Arial"/>
                <a:ea typeface="DejaVu Sans"/>
              </a:rPr>
              <a:t> M</a:t>
            </a:r>
            <a:r>
              <a:rPr b="0" lang="es-ES" sz="1100" spc="-1" strike="noStrike">
                <a:solidFill>
                  <a:srgbClr val="eeff41"/>
                </a:solidFill>
                <a:latin typeface="Arial"/>
                <a:ea typeface="DejaVu Sans"/>
              </a:rPr>
              <a:t>o  </a:t>
            </a:r>
            <a:r>
              <a:rPr b="0" lang="es-ES" sz="1100" spc="-1" strike="noStrike">
                <a:solidFill>
                  <a:srgbClr val="4dd0e1"/>
                </a:solidFill>
                <a:latin typeface="Arial"/>
                <a:ea typeface="DejaVu Sans"/>
              </a:rPr>
              <a:t> </a:t>
            </a:r>
            <a:r>
              <a:rPr b="0" lang="es-ES" sz="1400" spc="-1" strike="noStrike">
                <a:solidFill>
                  <a:srgbClr val="4dd0e1"/>
                </a:solidFill>
                <a:latin typeface="Arial"/>
                <a:ea typeface="DejaVu Sans"/>
              </a:rPr>
              <a:t>Argüelles et al. MNRAS (2021)</a:t>
            </a:r>
            <a:endParaRPr b="0" lang="es-AR" sz="1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s-AR" sz="1600" spc="-1" strike="noStrike">
              <a:latin typeface="Arial"/>
            </a:endParaRPr>
          </a:p>
        </p:txBody>
      </p:sp>
      <p:sp>
        <p:nvSpPr>
          <p:cNvPr id="308" name="Conector recto de flecha 1"/>
          <p:cNvSpPr/>
          <p:nvPr/>
        </p:nvSpPr>
        <p:spPr>
          <a:xfrm flipV="1">
            <a:off x="4848120" y="3835440"/>
            <a:ext cx="642960" cy="442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eeff41"/>
            </a:solidFill>
            <a:round/>
            <a:tailEnd len="med" type="triangle" w="med"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/>
        </p:style>
      </p:sp>
      <p:sp>
        <p:nvSpPr>
          <p:cNvPr id="309" name="CuadroTexto 2"/>
          <p:cNvSpPr/>
          <p:nvPr/>
        </p:nvSpPr>
        <p:spPr>
          <a:xfrm>
            <a:off x="3664080" y="2310840"/>
            <a:ext cx="27414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l-GR" sz="1400" spc="-1" strike="noStrike">
                <a:solidFill>
                  <a:srgbClr val="eeff41"/>
                </a:solidFill>
                <a:latin typeface="Arial"/>
                <a:ea typeface="DejaVu Sans"/>
              </a:rPr>
              <a:t>δ^2</a:t>
            </a:r>
            <a:r>
              <a:rPr b="1" lang="es-AR" sz="1400" spc="-1" strike="noStrike">
                <a:solidFill>
                  <a:srgbClr val="eeff41"/>
                </a:solidFill>
                <a:latin typeface="Arial"/>
                <a:ea typeface="DejaVu Sans"/>
              </a:rPr>
              <a:t> S&lt; 0</a:t>
            </a:r>
            <a:endParaRPr b="0" lang="es-AR" sz="1400" spc="-1" strike="noStrike">
              <a:latin typeface="Arial"/>
            </a:endParaRPr>
          </a:p>
        </p:txBody>
      </p:sp>
    </p:spTree>
  </p:cSld>
  <p:transition spd="slow">
    <p:push dir="u"/>
  </p:transition>
  <p:timing>
    <p:tnLst>
      <p:par>
        <p:cTn id="88" dur="indefinite" restart="never" nodeType="tmRoot">
          <p:childTnLst>
            <p:seq>
              <p:cTn id="89" dur="indefinite" nodeType="mainSeq">
                <p:childTnLst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9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Application>LibreOffice/7.3.7.2$Linux_X86_64 LibreOffice_project/30$Build-2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admin</dc:creator>
  <dc:description/>
  <dc:language>es-AR</dc:language>
  <cp:lastModifiedBy/>
  <dcterms:modified xsi:type="dcterms:W3CDTF">2023-09-01T11:09:01Z</dcterms:modified>
  <cp:revision>458</cp:revision>
  <dc:subject/>
  <dc:title>Self Interactions in WDM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29</vt:i4>
  </property>
  <property fmtid="{D5CDD505-2E9C-101B-9397-08002B2CF9AE}" pid="3" name="PresentationFormat">
    <vt:lpwstr>Presentación en pantalla (16:9)</vt:lpwstr>
  </property>
  <property fmtid="{D5CDD505-2E9C-101B-9397-08002B2CF9AE}" pid="4" name="Slides">
    <vt:i4>54</vt:i4>
  </property>
</Properties>
</file>