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63" r:id="rId2"/>
    <p:sldMasterId id="2147483684" r:id="rId3"/>
    <p:sldMasterId id="2147483688" r:id="rId4"/>
    <p:sldMasterId id="2147483648" r:id="rId5"/>
  </p:sldMasterIdLst>
  <p:notesMasterIdLst>
    <p:notesMasterId r:id="rId28"/>
  </p:notesMasterIdLst>
  <p:sldIdLst>
    <p:sldId id="256" r:id="rId6"/>
    <p:sldId id="271" r:id="rId7"/>
    <p:sldId id="262" r:id="rId8"/>
    <p:sldId id="264" r:id="rId9"/>
    <p:sldId id="263" r:id="rId10"/>
    <p:sldId id="265" r:id="rId11"/>
    <p:sldId id="266" r:id="rId12"/>
    <p:sldId id="258" r:id="rId13"/>
    <p:sldId id="275" r:id="rId14"/>
    <p:sldId id="276" r:id="rId15"/>
    <p:sldId id="267" r:id="rId16"/>
    <p:sldId id="268" r:id="rId17"/>
    <p:sldId id="259" r:id="rId18"/>
    <p:sldId id="260" r:id="rId19"/>
    <p:sldId id="261" r:id="rId20"/>
    <p:sldId id="269" r:id="rId21"/>
    <p:sldId id="270" r:id="rId22"/>
    <p:sldId id="277" r:id="rId23"/>
    <p:sldId id="278" r:id="rId24"/>
    <p:sldId id="279" r:id="rId25"/>
    <p:sldId id="280"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291" autoAdjust="0"/>
  </p:normalViewPr>
  <p:slideViewPr>
    <p:cSldViewPr snapToGrid="0">
      <p:cViewPr varScale="1">
        <p:scale>
          <a:sx n="52" d="100"/>
          <a:sy n="52" d="100"/>
        </p:scale>
        <p:origin x="64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E6B46-BE37-40E7-85DF-9F8A3A179D7E}" type="datetimeFigureOut">
              <a:rPr lang="en-AU" smtClean="0"/>
              <a:t>29/08/2023</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3A01DF-323C-4228-9039-C9FEF5B86CDB}" type="slidenum">
              <a:rPr lang="en-AU" smtClean="0"/>
              <a:t>‹#›</a:t>
            </a:fld>
            <a:endParaRPr lang="en-AU"/>
          </a:p>
        </p:txBody>
      </p:sp>
    </p:spTree>
    <p:extLst>
      <p:ext uri="{BB962C8B-B14F-4D97-AF65-F5344CB8AC3E}">
        <p14:creationId xmlns:p14="http://schemas.microsoft.com/office/powerpoint/2010/main" val="3293701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Hi everyone, I am Yan from the University of Queensland in Australia. Today, I am going to talk about using the motion of galaxies to investigate dark energy and dark matter. </a:t>
            </a:r>
          </a:p>
        </p:txBody>
      </p:sp>
      <p:sp>
        <p:nvSpPr>
          <p:cNvPr id="4" name="Slide Number Placeholder 3"/>
          <p:cNvSpPr>
            <a:spLocks noGrp="1"/>
          </p:cNvSpPr>
          <p:nvPr>
            <p:ph type="sldNum" sz="quarter" idx="5"/>
          </p:nvPr>
        </p:nvSpPr>
        <p:spPr/>
        <p:txBody>
          <a:bodyPr/>
          <a:lstStyle/>
          <a:p>
            <a:fld id="{A93A01DF-323C-4228-9039-C9FEF5B86CDB}" type="slidenum">
              <a:rPr lang="en-AU" smtClean="0"/>
              <a:t>1</a:t>
            </a:fld>
            <a:endParaRPr lang="en-AU"/>
          </a:p>
        </p:txBody>
      </p:sp>
    </p:spTree>
    <p:extLst>
      <p:ext uri="{BB962C8B-B14F-4D97-AF65-F5344CB8AC3E}">
        <p14:creationId xmlns:p14="http://schemas.microsoft.com/office/powerpoint/2010/main" val="1982947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Markov Chain Monte Carlo algorithm or MCMC is used to construct the posterior distribution of fsigma8. The walkers of the MCMC chains start at random position and then eventually sample the region with the highest posterior probability. The maxima of the posterior gives the best-fit parameters and the width of the posterior gives the uncertainty. </a:t>
            </a:r>
          </a:p>
        </p:txBody>
      </p:sp>
      <p:sp>
        <p:nvSpPr>
          <p:cNvPr id="4" name="Slide Number Placeholder 3"/>
          <p:cNvSpPr>
            <a:spLocks noGrp="1"/>
          </p:cNvSpPr>
          <p:nvPr>
            <p:ph type="sldNum" sz="quarter" idx="5"/>
          </p:nvPr>
        </p:nvSpPr>
        <p:spPr/>
        <p:txBody>
          <a:bodyPr/>
          <a:lstStyle/>
          <a:p>
            <a:fld id="{A93A01DF-323C-4228-9039-C9FEF5B86CDB}" type="slidenum">
              <a:rPr lang="en-AU" smtClean="0"/>
              <a:t>10</a:t>
            </a:fld>
            <a:endParaRPr lang="en-AU"/>
          </a:p>
        </p:txBody>
      </p:sp>
    </p:spTree>
    <p:extLst>
      <p:ext uri="{BB962C8B-B14F-4D97-AF65-F5344CB8AC3E}">
        <p14:creationId xmlns:p14="http://schemas.microsoft.com/office/powerpoint/2010/main" val="1246159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Since we have a flat prior on the growth rate, the posterior distribution will mainly depend on the likelihood. Previous research found the peculiar velocity doesn’t follow a Gaussian distribution. To use Gaussian likelihood, we convert the peculiar velocity to the log-distance ratios which are Gaussian distributed. The figure on the right shows the distribution of log-distance ratios in the SDSS peculiar velocity survey. We are located in the origin, and these are slices through the y-axis. The log-distance ratios here corresponds to peculiar velocity of few hundred km/s. </a:t>
            </a:r>
          </a:p>
        </p:txBody>
      </p:sp>
      <p:sp>
        <p:nvSpPr>
          <p:cNvPr id="4" name="Slide Number Placeholder 3"/>
          <p:cNvSpPr>
            <a:spLocks noGrp="1"/>
          </p:cNvSpPr>
          <p:nvPr>
            <p:ph type="sldNum" sz="quarter" idx="5"/>
          </p:nvPr>
        </p:nvSpPr>
        <p:spPr/>
        <p:txBody>
          <a:bodyPr/>
          <a:lstStyle/>
          <a:p>
            <a:fld id="{A93A01DF-323C-4228-9039-C9FEF5B86CDB}" type="slidenum">
              <a:rPr lang="en-AU" smtClean="0"/>
              <a:t>11</a:t>
            </a:fld>
            <a:endParaRPr lang="en-AU"/>
          </a:p>
        </p:txBody>
      </p:sp>
    </p:spTree>
    <p:extLst>
      <p:ext uri="{BB962C8B-B14F-4D97-AF65-F5344CB8AC3E}">
        <p14:creationId xmlns:p14="http://schemas.microsoft.com/office/powerpoint/2010/main" val="192869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likelihood function is modelled by a multivariate Gaussian distribution where C is the covariance matrix. The covariance matrix is given by this equation here assuming the mean velocity and galaxy </a:t>
            </a:r>
            <a:r>
              <a:rPr lang="en-AU" dirty="0" err="1"/>
              <a:t>overdensity</a:t>
            </a:r>
            <a:r>
              <a:rPr lang="en-AU" dirty="0"/>
              <a:t> of the universe is zero. The bottom figure shows the log-distance ratios of the SDSS peculiar velocity survey follows the Gaussian distribution. </a:t>
            </a:r>
          </a:p>
        </p:txBody>
      </p:sp>
      <p:sp>
        <p:nvSpPr>
          <p:cNvPr id="4" name="Slide Number Placeholder 3"/>
          <p:cNvSpPr>
            <a:spLocks noGrp="1"/>
          </p:cNvSpPr>
          <p:nvPr>
            <p:ph type="sldNum" sz="quarter" idx="5"/>
          </p:nvPr>
        </p:nvSpPr>
        <p:spPr/>
        <p:txBody>
          <a:bodyPr/>
          <a:lstStyle/>
          <a:p>
            <a:fld id="{A93A01DF-323C-4228-9039-C9FEF5B86CDB}" type="slidenum">
              <a:rPr lang="en-AU" smtClean="0"/>
              <a:t>12</a:t>
            </a:fld>
            <a:endParaRPr lang="en-AU"/>
          </a:p>
        </p:txBody>
      </p:sp>
    </p:spTree>
    <p:extLst>
      <p:ext uri="{BB962C8B-B14F-4D97-AF65-F5344CB8AC3E}">
        <p14:creationId xmlns:p14="http://schemas.microsoft.com/office/powerpoint/2010/main" val="31864172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previous slide shows the constraining power of a survey depends on the covariance matrix. When previous studies computed the covariance matrix, they assume line-of-sight to both galaxies are parallel shown in green instead of the true line of sight shown in red. This approximation breaks down when the distance between two galaxies are big which introduces the wide-angle effect. My new approach accounts for this by using the true line of sight to calculate the covariance matrix. I accounted for other systematics in the data by adding them to the theoretical covariance matrix. The SDSS peculiar velocity survey contains more than 34000 galaxies, so the size of the covariance matrix is huge. During each step of MCMC,  we need to calculate the inverse of the covariance matrix which significantly slows down the algorithm. To solve this problem, we use the second order Taylor expansion around the maximum likelihood to interpolate the likelihood during the MCMC. We only have to calculate the inverse of the covariance matrix when using the optimization algorithm to find the best-fit. </a:t>
            </a:r>
          </a:p>
        </p:txBody>
      </p:sp>
      <p:sp>
        <p:nvSpPr>
          <p:cNvPr id="4" name="Slide Number Placeholder 3"/>
          <p:cNvSpPr>
            <a:spLocks noGrp="1"/>
          </p:cNvSpPr>
          <p:nvPr>
            <p:ph type="sldNum" sz="quarter" idx="5"/>
          </p:nvPr>
        </p:nvSpPr>
        <p:spPr/>
        <p:txBody>
          <a:bodyPr/>
          <a:lstStyle/>
          <a:p>
            <a:fld id="{69738F51-B374-4D13-AC62-E9A9352052B2}" type="slidenum">
              <a:rPr lang="en-AU" smtClean="0"/>
              <a:t>13</a:t>
            </a:fld>
            <a:endParaRPr lang="en-AU"/>
          </a:p>
        </p:txBody>
      </p:sp>
    </p:spTree>
    <p:extLst>
      <p:ext uri="{BB962C8B-B14F-4D97-AF65-F5344CB8AC3E}">
        <p14:creationId xmlns:p14="http://schemas.microsoft.com/office/powerpoint/2010/main" val="1601498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use 201 different mocks to test our new method. We found the Taylor expansion is more than 30 times faster and did not introduce new systematics into our constraints. You can also see from the plot on the right that the data relative uncertainty and best fit are consistent with the mock data. Lastly, the reduced chi-squared for the fits are very close to one, indicates my model is a good fit for the data. </a:t>
            </a:r>
          </a:p>
        </p:txBody>
      </p:sp>
      <p:sp>
        <p:nvSpPr>
          <p:cNvPr id="4" name="Slide Number Placeholder 3"/>
          <p:cNvSpPr>
            <a:spLocks noGrp="1"/>
          </p:cNvSpPr>
          <p:nvPr>
            <p:ph type="sldNum" sz="quarter" idx="5"/>
          </p:nvPr>
        </p:nvSpPr>
        <p:spPr/>
        <p:txBody>
          <a:bodyPr/>
          <a:lstStyle/>
          <a:p>
            <a:fld id="{69738F51-B374-4D13-AC62-E9A9352052B2}" type="slidenum">
              <a:rPr lang="en-AU" smtClean="0"/>
              <a:t>14</a:t>
            </a:fld>
            <a:endParaRPr lang="en-AU"/>
          </a:p>
        </p:txBody>
      </p:sp>
    </p:spTree>
    <p:extLst>
      <p:ext uri="{BB962C8B-B14F-4D97-AF65-F5344CB8AC3E}">
        <p14:creationId xmlns:p14="http://schemas.microsoft.com/office/powerpoint/2010/main" val="725117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My constraints on the growth rate is consistent with the prediction from Lambda CDM which is indicated by the black dashed line. My new method also massively reduce the systematic uncertainty compares to previous approach. The plot on the right shows most measurements are consistent with Lambda CDM. My constraint is here on the plot. My result is consistent with other low-redshift measurements. The result is published on MNRAS. </a:t>
            </a:r>
          </a:p>
        </p:txBody>
      </p:sp>
      <p:sp>
        <p:nvSpPr>
          <p:cNvPr id="4" name="Slide Number Placeholder 3"/>
          <p:cNvSpPr>
            <a:spLocks noGrp="1"/>
          </p:cNvSpPr>
          <p:nvPr>
            <p:ph type="sldNum" sz="quarter" idx="5"/>
          </p:nvPr>
        </p:nvSpPr>
        <p:spPr/>
        <p:txBody>
          <a:bodyPr/>
          <a:lstStyle/>
          <a:p>
            <a:fld id="{69738F51-B374-4D13-AC62-E9A9352052B2}" type="slidenum">
              <a:rPr lang="en-AU" smtClean="0"/>
              <a:t>15</a:t>
            </a:fld>
            <a:endParaRPr lang="en-AU"/>
          </a:p>
        </p:txBody>
      </p:sp>
    </p:spTree>
    <p:extLst>
      <p:ext uri="{BB962C8B-B14F-4D97-AF65-F5344CB8AC3E}">
        <p14:creationId xmlns:p14="http://schemas.microsoft.com/office/powerpoint/2010/main" val="3676953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the future, the Dark Energy Spectroscopic Instrument or DESI and 4HS can obtain an order of magnitude more galaxies than SDSS peculiar velocity survey, Additionally, other surveys can get more accurate distance measurements from supernovae or gravitational wave which reduces the error of the peculiar velocity. Together, these will help to obtain tighter constraints on the growth rate of structure. Furthermore, we can also use peculiar velocity to test the cosmological principle and determine the sum of the masses of neutrinos. </a:t>
            </a:r>
          </a:p>
        </p:txBody>
      </p:sp>
      <p:sp>
        <p:nvSpPr>
          <p:cNvPr id="4" name="Slide Number Placeholder 3"/>
          <p:cNvSpPr>
            <a:spLocks noGrp="1"/>
          </p:cNvSpPr>
          <p:nvPr>
            <p:ph type="sldNum" sz="quarter" idx="5"/>
          </p:nvPr>
        </p:nvSpPr>
        <p:spPr/>
        <p:txBody>
          <a:bodyPr/>
          <a:lstStyle/>
          <a:p>
            <a:fld id="{A93A01DF-323C-4228-9039-C9FEF5B86CDB}" type="slidenum">
              <a:rPr lang="en-AU" smtClean="0"/>
              <a:t>16</a:t>
            </a:fld>
            <a:endParaRPr lang="en-AU"/>
          </a:p>
        </p:txBody>
      </p:sp>
    </p:spTree>
    <p:extLst>
      <p:ext uri="{BB962C8B-B14F-4D97-AF65-F5344CB8AC3E}">
        <p14:creationId xmlns:p14="http://schemas.microsoft.com/office/powerpoint/2010/main" val="1488876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the interest of time, I will show the summary of my talk here. The result is published on MNRAS, you can access it via this link or scan the QR code. Thank you </a:t>
            </a:r>
            <a:r>
              <a:rPr lang="en-AU"/>
              <a:t>for listening. </a:t>
            </a:r>
          </a:p>
        </p:txBody>
      </p:sp>
      <p:sp>
        <p:nvSpPr>
          <p:cNvPr id="4" name="Slide Number Placeholder 3"/>
          <p:cNvSpPr>
            <a:spLocks noGrp="1"/>
          </p:cNvSpPr>
          <p:nvPr>
            <p:ph type="sldNum" sz="quarter" idx="5"/>
          </p:nvPr>
        </p:nvSpPr>
        <p:spPr/>
        <p:txBody>
          <a:bodyPr/>
          <a:lstStyle/>
          <a:p>
            <a:fld id="{A93A01DF-323C-4228-9039-C9FEF5B86CDB}" type="slidenum">
              <a:rPr lang="en-AU" smtClean="0"/>
              <a:t>17</a:t>
            </a:fld>
            <a:endParaRPr lang="en-AU"/>
          </a:p>
        </p:txBody>
      </p:sp>
    </p:spTree>
    <p:extLst>
      <p:ext uri="{BB962C8B-B14F-4D97-AF65-F5344CB8AC3E}">
        <p14:creationId xmlns:p14="http://schemas.microsoft.com/office/powerpoint/2010/main" val="4290940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most successful cosmological model so far is the Lambda CDM model where Lambda stands for cosmological constant and CDM denotes the Cold Dark Matter. Despite its success, the figure on the right here shows the universe only is made up of 5% of ordinary matter. The unknown dark matter and dark energy make up the remaining 95%. Consequently, alternative theories such as modified gravity are developed to explain the dark sector of the universe. For example, Modified Newtonian Dynamics or MOND changes the strength of gravity to explain dark matter. While some other modified gravity theories changes the energy momentum tensor to explain the dark energy. </a:t>
            </a:r>
          </a:p>
        </p:txBody>
      </p:sp>
      <p:sp>
        <p:nvSpPr>
          <p:cNvPr id="4" name="Slide Number Placeholder 3"/>
          <p:cNvSpPr>
            <a:spLocks noGrp="1"/>
          </p:cNvSpPr>
          <p:nvPr>
            <p:ph type="sldNum" sz="quarter" idx="5"/>
          </p:nvPr>
        </p:nvSpPr>
        <p:spPr/>
        <p:txBody>
          <a:bodyPr/>
          <a:lstStyle/>
          <a:p>
            <a:fld id="{3DE9C400-EEF0-47B6-805F-637D3AB4555C}" type="slidenum">
              <a:rPr lang="en-AU" smtClean="0"/>
              <a:t>2</a:t>
            </a:fld>
            <a:endParaRPr lang="en-AU"/>
          </a:p>
        </p:txBody>
      </p:sp>
    </p:spTree>
    <p:extLst>
      <p:ext uri="{BB962C8B-B14F-4D97-AF65-F5344CB8AC3E}">
        <p14:creationId xmlns:p14="http://schemas.microsoft.com/office/powerpoint/2010/main" val="4072986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addition to the unknown dark sector of the Lambda CDM model. Measurements of several cosmological parameters are in disagreement between early and late universes. The figure on the left shows measurement of the expansion rate of the universe or the Hubble parameters. This figure shows the late-universe measurements are consistently higher than the early universe measurements. On the right is the measurement of the sigma8 parameters which determine the amplitude of density fluctuation in the universe. It also shows the early universe measurement in the grey contour disagrees with various late redshift measurements. These differences could be statistical fluke, break down of our cosmological model or unknown systematics. Several modified gravity models are proposed to solve these tensions. To test these models, we want to know whether these models of gravity agree with observations. </a:t>
            </a:r>
          </a:p>
        </p:txBody>
      </p:sp>
      <p:sp>
        <p:nvSpPr>
          <p:cNvPr id="4" name="Slide Number Placeholder 3"/>
          <p:cNvSpPr>
            <a:spLocks noGrp="1"/>
          </p:cNvSpPr>
          <p:nvPr>
            <p:ph type="sldNum" sz="quarter" idx="5"/>
          </p:nvPr>
        </p:nvSpPr>
        <p:spPr/>
        <p:txBody>
          <a:bodyPr/>
          <a:lstStyle/>
          <a:p>
            <a:fld id="{69738F51-B374-4D13-AC62-E9A9352052B2}" type="slidenum">
              <a:rPr lang="en-AU" smtClean="0"/>
              <a:t>3</a:t>
            </a:fld>
            <a:endParaRPr lang="en-AU"/>
          </a:p>
        </p:txBody>
      </p:sp>
    </p:spTree>
    <p:extLst>
      <p:ext uri="{BB962C8B-B14F-4D97-AF65-F5344CB8AC3E}">
        <p14:creationId xmlns:p14="http://schemas.microsoft.com/office/powerpoint/2010/main" val="4025170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From Newton’s law of gravitation, we know the acceleration and hence the velocity of galaxies can help to determine the gravitational constant G. Therefore, we can use the motion of galaxies to determine the strength of gravity. We can use the spectrum of a galaxy to determine its velocity. The total velocity of a galaxy has two components, the first component is called the recession velocity due to the expansion of our universe. We can use Hubble’s law to estimate the recession velocity. To determine the distance “r”, we use either the Tully-Fisher relation which relates the absolute magnitude to rotation velocity of a spiral galaxy, or the fundamental plane which relative the surface brightness of an elliptical galaxy to its velocity dispersion and effective radius. The difference between the total velocity and recession velocity gives the peculiar velocity. In practice, we measure the redshift instead of distances because they are more accurate. Additionally, instead of measuring the gravitational constant G, we determine the growth rate of structure fsigma8. Similar to the gravitational constant, higher growth rate indicates a stronger gravity or vice versa. </a:t>
            </a:r>
          </a:p>
        </p:txBody>
      </p:sp>
      <p:sp>
        <p:nvSpPr>
          <p:cNvPr id="4" name="Slide Number Placeholder 3"/>
          <p:cNvSpPr>
            <a:spLocks noGrp="1"/>
          </p:cNvSpPr>
          <p:nvPr>
            <p:ph type="sldNum" sz="quarter" idx="5"/>
          </p:nvPr>
        </p:nvSpPr>
        <p:spPr/>
        <p:txBody>
          <a:bodyPr/>
          <a:lstStyle/>
          <a:p>
            <a:fld id="{A93A01DF-323C-4228-9039-C9FEF5B86CDB}" type="slidenum">
              <a:rPr lang="en-AU" smtClean="0"/>
              <a:t>4</a:t>
            </a:fld>
            <a:endParaRPr lang="en-AU"/>
          </a:p>
        </p:txBody>
      </p:sp>
    </p:spTree>
    <p:extLst>
      <p:ext uri="{BB962C8B-B14F-4D97-AF65-F5344CB8AC3E}">
        <p14:creationId xmlns:p14="http://schemas.microsoft.com/office/powerpoint/2010/main" val="802425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So how do we convert the peculiar velocity into growth rate measurements. On large scale, the density fluctuations are small, so we can use perturbation theories. Additionally, the general relativistic effect are negligible, so we can use the Newtonian dynamics. Assuming dark matter is a perfect fluid, the motion of galaxies are governed by three hydrodynamic equations: the continuity equation, the Euler equation, and the Poisson equation, each representing the conservation of mass, conservation of momentum, and Newtonian gravity. With a little bit of algebraic manipulation, the peculiar velocity is related to the linear growth rate f with these two equations. </a:t>
            </a:r>
          </a:p>
        </p:txBody>
      </p:sp>
      <p:sp>
        <p:nvSpPr>
          <p:cNvPr id="4" name="Slide Number Placeholder 3"/>
          <p:cNvSpPr>
            <a:spLocks noGrp="1"/>
          </p:cNvSpPr>
          <p:nvPr>
            <p:ph type="sldNum" sz="quarter" idx="5"/>
          </p:nvPr>
        </p:nvSpPr>
        <p:spPr/>
        <p:txBody>
          <a:bodyPr/>
          <a:lstStyle/>
          <a:p>
            <a:fld id="{A93A01DF-323C-4228-9039-C9FEF5B86CDB}" type="slidenum">
              <a:rPr lang="en-AU" smtClean="0"/>
              <a:t>5</a:t>
            </a:fld>
            <a:endParaRPr lang="en-AU"/>
          </a:p>
        </p:txBody>
      </p:sp>
    </p:spTree>
    <p:extLst>
      <p:ext uri="{BB962C8B-B14F-4D97-AF65-F5344CB8AC3E}">
        <p14:creationId xmlns:p14="http://schemas.microsoft.com/office/powerpoint/2010/main" val="3898475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Although the universe is homogeneous and isotropic in real configuration space, the motion of galaxies introduce additional redshift through the Doppler effect in the redshift space such that the distribution of galaxies depends on the line-of-sight. This effect is called the Redshift Space Distortion or RSD. The figure on the right shows on large-scale, the coherent motion of galaxies moving towards the densest region shrinks the distribution of galaxies along the line-of-sight. Mathematically, this is modelled by the Kaiser effect where mu is the cosine of the line-of-sight angle. After accounting for the Kaiser effect, the galaxy </a:t>
            </a:r>
            <a:r>
              <a:rPr lang="en-AU" dirty="0" err="1"/>
              <a:t>overdensity</a:t>
            </a:r>
            <a:r>
              <a:rPr lang="en-AU" dirty="0"/>
              <a:t> delta g also depends on the linear growth rate f. Therefore, we can combine both velocity and galaxy </a:t>
            </a:r>
            <a:r>
              <a:rPr lang="en-AU" dirty="0" err="1"/>
              <a:t>overdensity</a:t>
            </a:r>
            <a:r>
              <a:rPr lang="en-AU" dirty="0"/>
              <a:t> measurements to obtain a tighter constraint on the growth rate of structure.  </a:t>
            </a:r>
          </a:p>
        </p:txBody>
      </p:sp>
      <p:sp>
        <p:nvSpPr>
          <p:cNvPr id="4" name="Slide Number Placeholder 3"/>
          <p:cNvSpPr>
            <a:spLocks noGrp="1"/>
          </p:cNvSpPr>
          <p:nvPr>
            <p:ph type="sldNum" sz="quarter" idx="5"/>
          </p:nvPr>
        </p:nvSpPr>
        <p:spPr/>
        <p:txBody>
          <a:bodyPr/>
          <a:lstStyle/>
          <a:p>
            <a:fld id="{A93A01DF-323C-4228-9039-C9FEF5B86CDB}" type="slidenum">
              <a:rPr lang="en-AU" smtClean="0"/>
              <a:t>6</a:t>
            </a:fld>
            <a:endParaRPr lang="en-AU"/>
          </a:p>
        </p:txBody>
      </p:sp>
    </p:spTree>
    <p:extLst>
      <p:ext uri="{BB962C8B-B14F-4D97-AF65-F5344CB8AC3E}">
        <p14:creationId xmlns:p14="http://schemas.microsoft.com/office/powerpoint/2010/main" val="580338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On small-scale, the motion of galaxies are random, so it elongates the distribution of galaxies along the line-of-sight. Mathematically, it is modelled by a Gaussian kernel for the galaxy </a:t>
            </a:r>
            <a:r>
              <a:rPr lang="en-AU" dirty="0" err="1"/>
              <a:t>overdensity</a:t>
            </a:r>
            <a:r>
              <a:rPr lang="en-AU" dirty="0"/>
              <a:t> and a </a:t>
            </a:r>
            <a:r>
              <a:rPr lang="en-AU" dirty="0" err="1"/>
              <a:t>sinc</a:t>
            </a:r>
            <a:r>
              <a:rPr lang="en-AU" dirty="0"/>
              <a:t> function for the peculiar velocity. Both kernels are empirical but previous research found these are accurate up to scale of 0.23 h/</a:t>
            </a:r>
            <a:r>
              <a:rPr lang="en-AU" dirty="0" err="1"/>
              <a:t>Mpc</a:t>
            </a:r>
            <a:r>
              <a:rPr lang="en-AU" dirty="0"/>
              <a:t>. We also have an additional parameter </a:t>
            </a:r>
            <a:r>
              <a:rPr lang="en-AU" dirty="0" err="1"/>
              <a:t>sigmav</a:t>
            </a:r>
            <a:r>
              <a:rPr lang="en-AU" dirty="0"/>
              <a:t> determines the velocity dispersion of galaxies on small scale. On the right I show the Fisher forecast for the growth rate measurements. It illustrates combining both velocity and density significantly improves the constraints. </a:t>
            </a:r>
          </a:p>
        </p:txBody>
      </p:sp>
      <p:sp>
        <p:nvSpPr>
          <p:cNvPr id="4" name="Slide Number Placeholder 3"/>
          <p:cNvSpPr>
            <a:spLocks noGrp="1"/>
          </p:cNvSpPr>
          <p:nvPr>
            <p:ph type="sldNum" sz="quarter" idx="5"/>
          </p:nvPr>
        </p:nvSpPr>
        <p:spPr/>
        <p:txBody>
          <a:bodyPr/>
          <a:lstStyle/>
          <a:p>
            <a:fld id="{A93A01DF-323C-4228-9039-C9FEF5B86CDB}" type="slidenum">
              <a:rPr lang="en-AU" smtClean="0"/>
              <a:t>7</a:t>
            </a:fld>
            <a:endParaRPr lang="en-AU"/>
          </a:p>
        </p:txBody>
      </p:sp>
    </p:spTree>
    <p:extLst>
      <p:ext uri="{BB962C8B-B14F-4D97-AF65-F5344CB8AC3E}">
        <p14:creationId xmlns:p14="http://schemas.microsoft.com/office/powerpoint/2010/main" val="2462387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my research, I use the largest and deepest sample of peculiar velocity from the Sloan Digital Sky Survey peculiar velocity catalogue. It contains more than 34 thousand galaxies which is more than 3 times larger than any previous peculiar velocity surveys. Additionally, it also contains velocity measurements up to redshift of 0.1 which is much deeper than previous survey which is limited to redshift of 0.055. </a:t>
            </a:r>
          </a:p>
        </p:txBody>
      </p:sp>
      <p:sp>
        <p:nvSpPr>
          <p:cNvPr id="4" name="Slide Number Placeholder 3"/>
          <p:cNvSpPr>
            <a:spLocks noGrp="1"/>
          </p:cNvSpPr>
          <p:nvPr>
            <p:ph type="sldNum" sz="quarter" idx="5"/>
          </p:nvPr>
        </p:nvSpPr>
        <p:spPr/>
        <p:txBody>
          <a:bodyPr/>
          <a:lstStyle/>
          <a:p>
            <a:fld id="{69738F51-B374-4D13-AC62-E9A9352052B2}" type="slidenum">
              <a:rPr lang="en-AU" smtClean="0"/>
              <a:t>8</a:t>
            </a:fld>
            <a:endParaRPr lang="en-AU"/>
          </a:p>
        </p:txBody>
      </p:sp>
    </p:spTree>
    <p:extLst>
      <p:ext uri="{BB962C8B-B14F-4D97-AF65-F5344CB8AC3E}">
        <p14:creationId xmlns:p14="http://schemas.microsoft.com/office/powerpoint/2010/main" val="3132133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To extract the growth rate of structure we use the Bayes theorem where the posterior probability of the growth rate depends on the likelihood multiplies by the prior. To obtain an objective constraint, we use a flat prior for the growth rate between 0 and 1. </a:t>
            </a:r>
          </a:p>
        </p:txBody>
      </p:sp>
      <p:sp>
        <p:nvSpPr>
          <p:cNvPr id="4" name="Slide Number Placeholder 3"/>
          <p:cNvSpPr>
            <a:spLocks noGrp="1"/>
          </p:cNvSpPr>
          <p:nvPr>
            <p:ph type="sldNum" sz="quarter" idx="5"/>
          </p:nvPr>
        </p:nvSpPr>
        <p:spPr/>
        <p:txBody>
          <a:bodyPr/>
          <a:lstStyle/>
          <a:p>
            <a:fld id="{A93A01DF-323C-4228-9039-C9FEF5B86CDB}" type="slidenum">
              <a:rPr lang="en-AU" smtClean="0"/>
              <a:t>9</a:t>
            </a:fld>
            <a:endParaRPr lang="en-AU"/>
          </a:p>
        </p:txBody>
      </p:sp>
    </p:spTree>
    <p:extLst>
      <p:ext uri="{BB962C8B-B14F-4D97-AF65-F5344CB8AC3E}">
        <p14:creationId xmlns:p14="http://schemas.microsoft.com/office/powerpoint/2010/main" val="3889838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C9DA8-0B81-29F7-5284-51C130A524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5967C7CE-63E5-FD45-E9CD-257103382A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6F3885A3-434C-FA97-D1D1-76DA8CCC22B6}"/>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0DD0160D-F128-C272-622E-E97ACF669E2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79E6B12-61EA-CC7B-F935-6697C1A929BB}"/>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60969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C6592-6169-0990-3CE6-705A1863363F}"/>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ABCBCAC0-1338-B147-4C74-4EA882F7AA2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2E63FB0-8947-09F0-1BD4-372F5C58CF54}"/>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D2672325-A9E7-507D-C3CA-5680A5116EC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D3AD100-C281-8C64-5C2B-A99DA2C96ADE}"/>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693224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095E52-F6A2-D448-41D1-A9B36D00535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C421230-A824-1D4C-F65E-A8C32F8E013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1A0FF85-AEB0-6AF8-E93F-D28DD8447738}"/>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E32EE7F4-D58C-E219-A950-84FAA3E1900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02EF183-2F40-EB42-97FC-D67CD8038B57}"/>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671783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A3D1B-B155-43BB-92CA-6DFF3C936C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45A39ECE-31D8-4C92-8E35-B8AB324AB1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99A1E6CF-60DA-410E-9DEA-AACABB05FEFC}"/>
              </a:ext>
            </a:extLst>
          </p:cNvPr>
          <p:cNvSpPr>
            <a:spLocks noGrp="1"/>
          </p:cNvSpPr>
          <p:nvPr>
            <p:ph type="dt" sz="half" idx="10"/>
          </p:nvPr>
        </p:nvSpPr>
        <p:spPr/>
        <p:txBody>
          <a:bodyPr/>
          <a:lstStyle/>
          <a:p>
            <a:fld id="{2194827A-0FA6-49DA-8F79-0B3CD2D50EA6}" type="datetimeFigureOut">
              <a:rPr lang="en-AU" smtClean="0"/>
              <a:t>29/08/2023</a:t>
            </a:fld>
            <a:endParaRPr lang="en-AU"/>
          </a:p>
        </p:txBody>
      </p:sp>
      <p:sp>
        <p:nvSpPr>
          <p:cNvPr id="5" name="Footer Placeholder 4">
            <a:extLst>
              <a:ext uri="{FF2B5EF4-FFF2-40B4-BE49-F238E27FC236}">
                <a16:creationId xmlns:a16="http://schemas.microsoft.com/office/drawing/2014/main" id="{98910433-75E0-4837-9624-7876D09D6DD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83DE7F9-C015-4EBA-A9F9-8610A106C3C6}"/>
              </a:ext>
            </a:extLst>
          </p:cNvPr>
          <p:cNvSpPr>
            <a:spLocks noGrp="1"/>
          </p:cNvSpPr>
          <p:nvPr>
            <p:ph type="sldNum" sz="quarter" idx="12"/>
          </p:nvPr>
        </p:nvSpPr>
        <p:spPr/>
        <p:txBody>
          <a:bodyPr/>
          <a:lstStyle/>
          <a:p>
            <a:fld id="{EB160340-53AA-4381-B20C-3377AD2A95C0}" type="slidenum">
              <a:rPr lang="en-AU" smtClean="0"/>
              <a:t>‹#›</a:t>
            </a:fld>
            <a:endParaRPr lang="en-AU"/>
          </a:p>
        </p:txBody>
      </p:sp>
    </p:spTree>
    <p:extLst>
      <p:ext uri="{BB962C8B-B14F-4D97-AF65-F5344CB8AC3E}">
        <p14:creationId xmlns:p14="http://schemas.microsoft.com/office/powerpoint/2010/main" val="352496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3E240-5D30-4662-9431-7A3F09E4D64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A36A49E-16D5-4F32-BCF8-AC9B4BA79D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DD2DF19-95CB-40B3-9841-606D71B9CD20}"/>
              </a:ext>
            </a:extLst>
          </p:cNvPr>
          <p:cNvSpPr>
            <a:spLocks noGrp="1"/>
          </p:cNvSpPr>
          <p:nvPr>
            <p:ph type="dt" sz="half" idx="10"/>
          </p:nvPr>
        </p:nvSpPr>
        <p:spPr/>
        <p:txBody>
          <a:bodyPr/>
          <a:lstStyle/>
          <a:p>
            <a:fld id="{2194827A-0FA6-49DA-8F79-0B3CD2D50EA6}" type="datetimeFigureOut">
              <a:rPr lang="en-AU" smtClean="0"/>
              <a:t>29/08/2023</a:t>
            </a:fld>
            <a:endParaRPr lang="en-AU"/>
          </a:p>
        </p:txBody>
      </p:sp>
      <p:sp>
        <p:nvSpPr>
          <p:cNvPr id="5" name="Footer Placeholder 4">
            <a:extLst>
              <a:ext uri="{FF2B5EF4-FFF2-40B4-BE49-F238E27FC236}">
                <a16:creationId xmlns:a16="http://schemas.microsoft.com/office/drawing/2014/main" id="{B4F47DBD-D8FF-4738-8112-3B9ABA11065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FE0E3-23C6-47E0-9EB3-F10370064AA8}"/>
              </a:ext>
            </a:extLst>
          </p:cNvPr>
          <p:cNvSpPr>
            <a:spLocks noGrp="1"/>
          </p:cNvSpPr>
          <p:nvPr>
            <p:ph type="sldNum" sz="quarter" idx="12"/>
          </p:nvPr>
        </p:nvSpPr>
        <p:spPr/>
        <p:txBody>
          <a:bodyPr/>
          <a:lstStyle/>
          <a:p>
            <a:fld id="{EB160340-53AA-4381-B20C-3377AD2A95C0}" type="slidenum">
              <a:rPr lang="en-AU" smtClean="0"/>
              <a:t>‹#›</a:t>
            </a:fld>
            <a:endParaRPr lang="en-AU"/>
          </a:p>
        </p:txBody>
      </p:sp>
    </p:spTree>
    <p:extLst>
      <p:ext uri="{BB962C8B-B14F-4D97-AF65-F5344CB8AC3E}">
        <p14:creationId xmlns:p14="http://schemas.microsoft.com/office/powerpoint/2010/main" val="575309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C9B01-B7FC-5154-DAF0-A4B885A8A28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C4B09DFB-4F51-B219-77C4-502B272704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79F3F808-F565-ABAA-5C1C-8805EB2A72D6}"/>
              </a:ext>
            </a:extLst>
          </p:cNvPr>
          <p:cNvSpPr>
            <a:spLocks noGrp="1"/>
          </p:cNvSpPr>
          <p:nvPr>
            <p:ph type="dt" sz="half" idx="10"/>
          </p:nvPr>
        </p:nvSpPr>
        <p:spPr/>
        <p:txBody>
          <a:bodyPr/>
          <a:lstStyle/>
          <a:p>
            <a:fld id="{2D79CCF9-227E-41AD-9D02-D709BBA65F2C}" type="datetimeFigureOut">
              <a:rPr lang="en-AU" smtClean="0"/>
              <a:t>29/08/2023</a:t>
            </a:fld>
            <a:endParaRPr lang="en-AU"/>
          </a:p>
        </p:txBody>
      </p:sp>
      <p:sp>
        <p:nvSpPr>
          <p:cNvPr id="5" name="Footer Placeholder 4">
            <a:extLst>
              <a:ext uri="{FF2B5EF4-FFF2-40B4-BE49-F238E27FC236}">
                <a16:creationId xmlns:a16="http://schemas.microsoft.com/office/drawing/2014/main" id="{FAD53060-B08E-8D0F-F305-2D0623313DD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E71CA1A-61AB-B322-9EBE-75BBC97BC8B9}"/>
              </a:ext>
            </a:extLst>
          </p:cNvPr>
          <p:cNvSpPr>
            <a:spLocks noGrp="1"/>
          </p:cNvSpPr>
          <p:nvPr>
            <p:ph type="sldNum" sz="quarter" idx="12"/>
          </p:nvPr>
        </p:nvSpPr>
        <p:spPr/>
        <p:txBody>
          <a:bodyPr/>
          <a:lstStyle/>
          <a:p>
            <a:fld id="{7A35BE57-363B-4B5F-AEA8-B9D695457BB6}" type="slidenum">
              <a:rPr lang="en-AU" smtClean="0"/>
              <a:t>‹#›</a:t>
            </a:fld>
            <a:endParaRPr lang="en-AU"/>
          </a:p>
        </p:txBody>
      </p:sp>
    </p:spTree>
    <p:extLst>
      <p:ext uri="{BB962C8B-B14F-4D97-AF65-F5344CB8AC3E}">
        <p14:creationId xmlns:p14="http://schemas.microsoft.com/office/powerpoint/2010/main" val="3728936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85263-EF29-4301-9E99-594770C037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03621788-1650-4975-97FE-01CEA1E8E2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48BFD31A-82D0-42FA-8607-ED3EE71EC010}"/>
              </a:ext>
            </a:extLst>
          </p:cNvPr>
          <p:cNvSpPr>
            <a:spLocks noGrp="1"/>
          </p:cNvSpPr>
          <p:nvPr>
            <p:ph type="dt" sz="half" idx="10"/>
          </p:nvPr>
        </p:nvSpPr>
        <p:spPr/>
        <p:txBody>
          <a:bodyPr/>
          <a:lstStyle/>
          <a:p>
            <a:fld id="{E4BA0FF0-CAFF-4D93-ADBF-DBD3A8733D95}" type="datetimeFigureOut">
              <a:rPr lang="en-AU" smtClean="0"/>
              <a:t>29/08/2023</a:t>
            </a:fld>
            <a:endParaRPr lang="en-AU"/>
          </a:p>
        </p:txBody>
      </p:sp>
      <p:sp>
        <p:nvSpPr>
          <p:cNvPr id="5" name="Footer Placeholder 4">
            <a:extLst>
              <a:ext uri="{FF2B5EF4-FFF2-40B4-BE49-F238E27FC236}">
                <a16:creationId xmlns:a16="http://schemas.microsoft.com/office/drawing/2014/main" id="{BBB94F06-F70A-4AE9-827B-C858952B519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891883E-2D1F-4D08-A529-387605E42F9A}"/>
              </a:ext>
            </a:extLst>
          </p:cNvPr>
          <p:cNvSpPr>
            <a:spLocks noGrp="1"/>
          </p:cNvSpPr>
          <p:nvPr>
            <p:ph type="sldNum" sz="quarter" idx="12"/>
          </p:nvPr>
        </p:nvSpPr>
        <p:spPr/>
        <p:txBody>
          <a:bodyPr/>
          <a:lstStyle/>
          <a:p>
            <a:fld id="{70E96686-B50F-4889-858B-3F2EAC68D454}" type="slidenum">
              <a:rPr lang="en-AU" smtClean="0"/>
              <a:t>‹#›</a:t>
            </a:fld>
            <a:endParaRPr lang="en-AU"/>
          </a:p>
        </p:txBody>
      </p:sp>
    </p:spTree>
    <p:extLst>
      <p:ext uri="{BB962C8B-B14F-4D97-AF65-F5344CB8AC3E}">
        <p14:creationId xmlns:p14="http://schemas.microsoft.com/office/powerpoint/2010/main" val="3948463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6304-1220-43DF-8136-3FDB006B42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06F915-6921-4A6C-AB32-AB31809083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5618AD-6D8E-4A03-B51C-68763B26631E}"/>
              </a:ext>
            </a:extLst>
          </p:cNvPr>
          <p:cNvSpPr>
            <a:spLocks noGrp="1"/>
          </p:cNvSpPr>
          <p:nvPr>
            <p:ph type="dt" sz="half" idx="10"/>
          </p:nvPr>
        </p:nvSpPr>
        <p:spPr/>
        <p:txBody>
          <a:bodyPr/>
          <a:lstStyle/>
          <a:p>
            <a:fld id="{99DAAF92-4A6C-48E2-93B3-DDD300B3C51B}" type="datetimeFigureOut">
              <a:rPr lang="en-US" smtClean="0"/>
              <a:t>8/29/2023</a:t>
            </a:fld>
            <a:endParaRPr lang="en-US"/>
          </a:p>
        </p:txBody>
      </p:sp>
      <p:sp>
        <p:nvSpPr>
          <p:cNvPr id="5" name="Footer Placeholder 4">
            <a:extLst>
              <a:ext uri="{FF2B5EF4-FFF2-40B4-BE49-F238E27FC236}">
                <a16:creationId xmlns:a16="http://schemas.microsoft.com/office/drawing/2014/main" id="{36577B3B-65C0-46A5-B366-4EE40B3DA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DF776A-8939-4660-99F7-D4CBF51C9EFE}"/>
              </a:ext>
            </a:extLst>
          </p:cNvPr>
          <p:cNvSpPr>
            <a:spLocks noGrp="1"/>
          </p:cNvSpPr>
          <p:nvPr>
            <p:ph type="sldNum" sz="quarter" idx="12"/>
          </p:nvPr>
        </p:nvSpPr>
        <p:spPr/>
        <p:txBody>
          <a:bodyPr/>
          <a:lstStyle/>
          <a:p>
            <a:fld id="{FF89B1C4-DAD1-445D-B798-5BFDE966EB40}" type="slidenum">
              <a:rPr lang="en-US" smtClean="0"/>
              <a:t>‹#›</a:t>
            </a:fld>
            <a:endParaRPr lang="en-US"/>
          </a:p>
        </p:txBody>
      </p:sp>
    </p:spTree>
    <p:extLst>
      <p:ext uri="{BB962C8B-B14F-4D97-AF65-F5344CB8AC3E}">
        <p14:creationId xmlns:p14="http://schemas.microsoft.com/office/powerpoint/2010/main" val="666302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D3C74-F450-7492-8E26-A19FD8241610}"/>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6175DB54-917B-1B9C-9F59-86300CD538B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78E0FBCD-C606-0936-C958-3C16CF927CFE}"/>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9067326C-4D28-FFD3-8979-2747574204E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9302C04-588D-5E6A-0672-78AE53FA5A61}"/>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092467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F5522-D4DF-DD78-5D84-29454951E49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7EAECA4B-B12D-35B1-7A63-137B2B525C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2FB8D50-BF75-551F-971C-E90A8F64620B}"/>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39709D08-2936-43AA-B913-A984706CC9C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38D41C5-9C66-CE0A-004E-BB92F78C52AD}"/>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335016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9021D-B1B6-F620-D91F-C24E8F3ABCAC}"/>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06715037-2F68-04E3-08D5-00D39347795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B46726EA-4ECF-073B-4FAD-F790B62AF1B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80B3D686-C9F9-B8D4-036D-C48C7953BBAE}"/>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6" name="Footer Placeholder 5">
            <a:extLst>
              <a:ext uri="{FF2B5EF4-FFF2-40B4-BE49-F238E27FC236}">
                <a16:creationId xmlns:a16="http://schemas.microsoft.com/office/drawing/2014/main" id="{DCD80359-FE71-9AE2-9066-756283094D1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B1BA8BA-C8FF-A034-76AE-EC2A5F0DA6F9}"/>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443035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2ACCA-7EDC-D5BF-F88B-F1EC20836BE4}"/>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6F02A783-17D0-88DB-0B0F-DA06451059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55ADC4E-36E9-032C-5502-81ACB667E2A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63A68A9F-7D48-7041-0468-B6766B04BA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5A5A2-6289-1438-D098-4FC826F4D6E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0A94C7FF-D401-AB69-A353-197B3B084130}"/>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8" name="Footer Placeholder 7">
            <a:extLst>
              <a:ext uri="{FF2B5EF4-FFF2-40B4-BE49-F238E27FC236}">
                <a16:creationId xmlns:a16="http://schemas.microsoft.com/office/drawing/2014/main" id="{94AE8658-C1B4-032B-B52E-4638AEC1DE9D}"/>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EBC1A43C-C841-995F-0A7A-90705577C7F5}"/>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1471640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32FD4-10EA-3AAC-1566-A781D58E0D7A}"/>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DD0D61C6-8C02-E18D-9764-707DFA49D645}"/>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4" name="Footer Placeholder 3">
            <a:extLst>
              <a:ext uri="{FF2B5EF4-FFF2-40B4-BE49-F238E27FC236}">
                <a16:creationId xmlns:a16="http://schemas.microsoft.com/office/drawing/2014/main" id="{23D77F03-7221-8554-92B5-0A13B69A0F9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ED9450BC-59E8-7C9C-E0F6-F8B2B3BD3DB1}"/>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3935714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98DAAD-9728-BC99-8887-EC6DD379A2A3}"/>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3" name="Footer Placeholder 2">
            <a:extLst>
              <a:ext uri="{FF2B5EF4-FFF2-40B4-BE49-F238E27FC236}">
                <a16:creationId xmlns:a16="http://schemas.microsoft.com/office/drawing/2014/main" id="{38C30C86-9ECD-5257-9858-4676E275ACA8}"/>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CA26B074-1000-9E43-C9B1-03BDE3AE30D5}"/>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1458098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6DC56-4CDD-C4A8-C7B6-9D9A63E075D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6D80F6A2-34AD-4008-1CF3-CB2A20DD00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41B657EC-62B9-61BF-9C09-4601B6CCEC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6AD5BA-BC82-58F0-3C7E-A02E72D6C044}"/>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6" name="Footer Placeholder 5">
            <a:extLst>
              <a:ext uri="{FF2B5EF4-FFF2-40B4-BE49-F238E27FC236}">
                <a16:creationId xmlns:a16="http://schemas.microsoft.com/office/drawing/2014/main" id="{5EC74BAC-874B-DB3F-F51D-C631C595F28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F67253C-EF4C-C22E-7F14-73353AD356DB}"/>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1194314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E31FB-BCCF-B1BC-637F-0349244F8AA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D4681B31-FE3C-80B3-EFBB-599F3BDAEB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0628A5E1-C5B4-A33E-02F0-D3AC90F2E0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E5A2C48-4DF5-A3E4-1141-8482E98367A9}"/>
              </a:ext>
            </a:extLst>
          </p:cNvPr>
          <p:cNvSpPr>
            <a:spLocks noGrp="1"/>
          </p:cNvSpPr>
          <p:nvPr>
            <p:ph type="dt" sz="half" idx="10"/>
          </p:nvPr>
        </p:nvSpPr>
        <p:spPr/>
        <p:txBody>
          <a:bodyPr/>
          <a:lstStyle/>
          <a:p>
            <a:fld id="{8EB962D6-2217-41A6-A79A-993AFAA11B47}" type="datetimeFigureOut">
              <a:rPr lang="en-AU" smtClean="0"/>
              <a:t>29/08/2023</a:t>
            </a:fld>
            <a:endParaRPr lang="en-AU"/>
          </a:p>
        </p:txBody>
      </p:sp>
      <p:sp>
        <p:nvSpPr>
          <p:cNvPr id="6" name="Footer Placeholder 5">
            <a:extLst>
              <a:ext uri="{FF2B5EF4-FFF2-40B4-BE49-F238E27FC236}">
                <a16:creationId xmlns:a16="http://schemas.microsoft.com/office/drawing/2014/main" id="{FB86E11F-45AE-89AF-83BB-5FB11B70824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75A8A4E-0647-CD3A-EBB4-9184205C14CE}"/>
              </a:ext>
            </a:extLst>
          </p:cNvPr>
          <p:cNvSpPr>
            <a:spLocks noGrp="1"/>
          </p:cNvSpPr>
          <p:nvPr>
            <p:ph type="sldNum" sz="quarter" idx="12"/>
          </p:nvPr>
        </p:nvSpPr>
        <p:spPr/>
        <p:txBody>
          <a:bodyPr/>
          <a:lstStyle/>
          <a:p>
            <a:fld id="{A93FC207-3D03-4DD4-8692-8D9DD7BEB02D}" type="slidenum">
              <a:rPr lang="en-AU" smtClean="0"/>
              <a:t>‹#›</a:t>
            </a:fld>
            <a:endParaRPr lang="en-AU"/>
          </a:p>
        </p:txBody>
      </p:sp>
    </p:spTree>
    <p:extLst>
      <p:ext uri="{BB962C8B-B14F-4D97-AF65-F5344CB8AC3E}">
        <p14:creationId xmlns:p14="http://schemas.microsoft.com/office/powerpoint/2010/main" val="4082065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D3CDF-6666-F7D4-6F6E-2375F1CAB9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DD9AE343-EEA0-F17B-DE74-E71B849E77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DB7A2D4-3E80-78AF-F4AC-4F63C448BD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B962D6-2217-41A6-A79A-993AFAA11B47}" type="datetimeFigureOut">
              <a:rPr lang="en-AU" smtClean="0"/>
              <a:t>29/08/2023</a:t>
            </a:fld>
            <a:endParaRPr lang="en-AU"/>
          </a:p>
        </p:txBody>
      </p:sp>
      <p:sp>
        <p:nvSpPr>
          <p:cNvPr id="5" name="Footer Placeholder 4">
            <a:extLst>
              <a:ext uri="{FF2B5EF4-FFF2-40B4-BE49-F238E27FC236}">
                <a16:creationId xmlns:a16="http://schemas.microsoft.com/office/drawing/2014/main" id="{734409B5-9292-C9C6-BF08-1E825CF5F7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D63A5B89-A7AA-2FBF-FF82-ECE8EB59CC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3FC207-3D03-4DD4-8692-8D9DD7BEB02D}" type="slidenum">
              <a:rPr lang="en-AU" smtClean="0"/>
              <a:t>‹#›</a:t>
            </a:fld>
            <a:endParaRPr lang="en-AU"/>
          </a:p>
        </p:txBody>
      </p:sp>
    </p:spTree>
    <p:extLst>
      <p:ext uri="{BB962C8B-B14F-4D97-AF65-F5344CB8AC3E}">
        <p14:creationId xmlns:p14="http://schemas.microsoft.com/office/powerpoint/2010/main" val="8351844"/>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4">
            <a:extLst>
              <a:ext uri="{BEBA8EAE-BF5A-486C-A8C5-ECC9F3942E4B}">
                <a14:imgProps xmlns:a14="http://schemas.microsoft.com/office/drawing/2010/main">
                  <a14:imgLayer r:embed="rId5">
                    <a14:imgEffect>
                      <a14:brightnessContrast bright="-39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6C54DC-ACD7-434D-A072-AA709090F0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74EBBA0-88A9-4ED4-9051-608EC82CA5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8CDAE56-C9E0-46A5-97BC-D32891BDFE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94827A-0FA6-49DA-8F79-0B3CD2D50EA6}" type="datetimeFigureOut">
              <a:rPr lang="en-AU" smtClean="0"/>
              <a:t>29/08/2023</a:t>
            </a:fld>
            <a:endParaRPr lang="en-AU"/>
          </a:p>
        </p:txBody>
      </p:sp>
      <p:sp>
        <p:nvSpPr>
          <p:cNvPr id="5" name="Footer Placeholder 4">
            <a:extLst>
              <a:ext uri="{FF2B5EF4-FFF2-40B4-BE49-F238E27FC236}">
                <a16:creationId xmlns:a16="http://schemas.microsoft.com/office/drawing/2014/main" id="{70B6DF10-CE7D-443A-93B8-E473B7951F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469DA3F-7769-4CB6-BA7F-D701699495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60340-53AA-4381-B20C-3377AD2A95C0}" type="slidenum">
              <a:rPr lang="en-AU" smtClean="0"/>
              <a:t>‹#›</a:t>
            </a:fld>
            <a:endParaRPr lang="en-AU"/>
          </a:p>
        </p:txBody>
      </p:sp>
    </p:spTree>
    <p:extLst>
      <p:ext uri="{BB962C8B-B14F-4D97-AF65-F5344CB8AC3E}">
        <p14:creationId xmlns:p14="http://schemas.microsoft.com/office/powerpoint/2010/main" val="3474464859"/>
      </p:ext>
    </p:extLst>
  </p:cSld>
  <p:clrMap bg1="lt1" tx1="dk1" bg2="lt2" tx2="dk2" accent1="accent1" accent2="accent2" accent3="accent3" accent4="accent4" accent5="accent5" accent6="accent6" hlink="hlink" folHlink="folHlink"/>
  <p:sldLayoutIdLst>
    <p:sldLayoutId id="2147483666" r:id="rId1"/>
    <p:sldLayoutId id="214748366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B31C4-73E6-1A1B-73E4-2FFB74D2CB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40970A7-3FA9-0F66-7C52-C8D4FA5B4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58B34F65-7C6D-C3DF-DB40-4D5BDE739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9CCF9-227E-41AD-9D02-D709BBA65F2C}" type="datetimeFigureOut">
              <a:rPr lang="en-AU" smtClean="0"/>
              <a:t>29/08/2023</a:t>
            </a:fld>
            <a:endParaRPr lang="en-AU"/>
          </a:p>
        </p:txBody>
      </p:sp>
      <p:sp>
        <p:nvSpPr>
          <p:cNvPr id="5" name="Footer Placeholder 4">
            <a:extLst>
              <a:ext uri="{FF2B5EF4-FFF2-40B4-BE49-F238E27FC236}">
                <a16:creationId xmlns:a16="http://schemas.microsoft.com/office/drawing/2014/main" id="{8CDB6760-EC83-C9A8-C5E3-B45E6387D3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B76555D9-9921-E969-71A1-36DABA7636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5BE57-363B-4B5F-AEA8-B9D695457BB6}" type="slidenum">
              <a:rPr lang="en-AU" smtClean="0"/>
              <a:t>‹#›</a:t>
            </a:fld>
            <a:endParaRPr lang="en-AU"/>
          </a:p>
        </p:txBody>
      </p:sp>
    </p:spTree>
    <p:extLst>
      <p:ext uri="{BB962C8B-B14F-4D97-AF65-F5344CB8AC3E}">
        <p14:creationId xmlns:p14="http://schemas.microsoft.com/office/powerpoint/2010/main" val="1956564070"/>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772824-3F5A-40D6-AF09-6F41367B8A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A8C8460-0F04-4D6C-88FF-3BD3B98B7B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CB61A1F-5F6F-4C64-85E6-C10AD0A314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BA0FF0-CAFF-4D93-ADBF-DBD3A8733D95}" type="datetimeFigureOut">
              <a:rPr lang="en-AU" smtClean="0"/>
              <a:t>29/08/2023</a:t>
            </a:fld>
            <a:endParaRPr lang="en-AU"/>
          </a:p>
        </p:txBody>
      </p:sp>
      <p:sp>
        <p:nvSpPr>
          <p:cNvPr id="5" name="Footer Placeholder 4">
            <a:extLst>
              <a:ext uri="{FF2B5EF4-FFF2-40B4-BE49-F238E27FC236}">
                <a16:creationId xmlns:a16="http://schemas.microsoft.com/office/drawing/2014/main" id="{C2E9A804-F971-4D5F-9F0A-7365CEB33F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DA0DD87E-6F29-4371-85A6-A86DD7B298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E96686-B50F-4889-858B-3F2EAC68D454}" type="slidenum">
              <a:rPr lang="en-AU" smtClean="0"/>
              <a:t>‹#›</a:t>
            </a:fld>
            <a:endParaRPr lang="en-AU"/>
          </a:p>
        </p:txBody>
      </p:sp>
    </p:spTree>
    <p:extLst>
      <p:ext uri="{BB962C8B-B14F-4D97-AF65-F5344CB8AC3E}">
        <p14:creationId xmlns:p14="http://schemas.microsoft.com/office/powerpoint/2010/main" val="1138062307"/>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E82E37-AA05-40F2-9549-D9F8DC6921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81319D-D0E7-4D5F-98E8-662DF9E749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AC13B1-0537-4CBE-8562-01EAF382B8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DAAF92-4A6C-48E2-93B3-DDD300B3C51B}" type="datetimeFigureOut">
              <a:rPr lang="en-US" smtClean="0"/>
              <a:t>8/29/2023</a:t>
            </a:fld>
            <a:endParaRPr lang="en-US"/>
          </a:p>
        </p:txBody>
      </p:sp>
      <p:sp>
        <p:nvSpPr>
          <p:cNvPr id="5" name="Footer Placeholder 4">
            <a:extLst>
              <a:ext uri="{FF2B5EF4-FFF2-40B4-BE49-F238E27FC236}">
                <a16:creationId xmlns:a16="http://schemas.microsoft.com/office/drawing/2014/main" id="{31D77729-695C-40D8-A79B-3B7B631BC8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A3046F4-F1B3-42FF-BADB-347DE0DB24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89B1C4-DAD1-445D-B798-5BFDE966EB40}" type="slidenum">
              <a:rPr lang="en-US" smtClean="0"/>
              <a:t>‹#›</a:t>
            </a:fld>
            <a:endParaRPr lang="en-US"/>
          </a:p>
        </p:txBody>
      </p:sp>
    </p:spTree>
    <p:extLst>
      <p:ext uri="{BB962C8B-B14F-4D97-AF65-F5344CB8AC3E}">
        <p14:creationId xmlns:p14="http://schemas.microsoft.com/office/powerpoint/2010/main" val="3928902777"/>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2.wdp"/><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39.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34.jpg"/><Relationship Id="rId5" Type="http://schemas.openxmlformats.org/officeDocument/2006/relationships/image" Target="../media/image33.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42.png"/><Relationship Id="rId5" Type="http://schemas.openxmlformats.org/officeDocument/2006/relationships/image" Target="../media/image41.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2.png"/><Relationship Id="rId7"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60.png"/><Relationship Id="rId5" Type="http://schemas.openxmlformats.org/officeDocument/2006/relationships/image" Target="../media/image43.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47.png"/><Relationship Id="rId5" Type="http://schemas.openxmlformats.org/officeDocument/2006/relationships/image" Target="../media/image4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450.png"/><Relationship Id="rId5" Type="http://schemas.openxmlformats.org/officeDocument/2006/relationships/hyperlink" Target="https://arxiv.org/abs/2209.04166" TargetMode="Externa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Layout" Target="../slideLayouts/slideLayout1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2.wdp"/><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9.jpg"/><Relationship Id="rId1" Type="http://schemas.openxmlformats.org/officeDocument/2006/relationships/slideLayout" Target="../slideLayouts/slideLayout16.xml"/><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image" Target="../media/image49.jpg"/><Relationship Id="rId1" Type="http://schemas.openxmlformats.org/officeDocument/2006/relationships/slideLayout" Target="../slideLayouts/slideLayout16.xml"/><Relationship Id="rId6" Type="http://schemas.openxmlformats.org/officeDocument/2006/relationships/image" Target="../media/image58.png"/><Relationship Id="rId5" Type="http://schemas.openxmlformats.org/officeDocument/2006/relationships/image" Target="../media/image41.pn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9.jp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8.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png"/><Relationship Id="rId7" Type="http://schemas.openxmlformats.org/officeDocument/2006/relationships/image" Target="../media/image29.png"/><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1.png"/><Relationship Id="rId11" Type="http://schemas.openxmlformats.org/officeDocument/2006/relationships/image" Target="../media/image13.png"/><Relationship Id="rId5" Type="http://schemas.openxmlformats.org/officeDocument/2006/relationships/image" Target="../media/image10.png"/><Relationship Id="rId10" Type="http://schemas.openxmlformats.org/officeDocument/2006/relationships/image" Target="../media/image12.png"/><Relationship Id="rId4" Type="http://schemas.microsoft.com/office/2007/relationships/hdphoto" Target="../media/hdphoto2.wdp"/><Relationship Id="rId9" Type="http://schemas.openxmlformats.org/officeDocument/2006/relationships/image" Target="../media/image31.png"/><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7.png"/><Relationship Id="rId5" Type="http://schemas.openxmlformats.org/officeDocument/2006/relationships/image" Target="../media/image1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1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7.png"/><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FF4A0-4E82-13F4-FB5B-AE982BBBEA74}"/>
              </a:ext>
            </a:extLst>
          </p:cNvPr>
          <p:cNvSpPr>
            <a:spLocks noGrp="1"/>
          </p:cNvSpPr>
          <p:nvPr>
            <p:ph type="ctrTitle"/>
          </p:nvPr>
        </p:nvSpPr>
        <p:spPr/>
        <p:txBody>
          <a:bodyPr>
            <a:normAutofit fontScale="90000"/>
          </a:bodyPr>
          <a:lstStyle/>
          <a:p>
            <a:r>
              <a:rPr lang="en-AU" b="0" i="0" dirty="0">
                <a:solidFill>
                  <a:schemeClr val="bg1"/>
                </a:solidFill>
                <a:effectLst/>
                <a:latin typeface="Arial" panose="020B0604020202020204" pitchFamily="34" charset="0"/>
              </a:rPr>
              <a:t>Investigating the dark side of the universe with the motion of galaxies </a:t>
            </a:r>
            <a:endParaRPr lang="en-AU" dirty="0">
              <a:solidFill>
                <a:schemeClr val="bg1"/>
              </a:solidFill>
            </a:endParaRPr>
          </a:p>
        </p:txBody>
      </p:sp>
      <p:sp>
        <p:nvSpPr>
          <p:cNvPr id="3" name="Subtitle 2">
            <a:extLst>
              <a:ext uri="{FF2B5EF4-FFF2-40B4-BE49-F238E27FC236}">
                <a16:creationId xmlns:a16="http://schemas.microsoft.com/office/drawing/2014/main" id="{43410F39-219F-4675-BA14-3705A4D61233}"/>
              </a:ext>
            </a:extLst>
          </p:cNvPr>
          <p:cNvSpPr>
            <a:spLocks noGrp="1"/>
          </p:cNvSpPr>
          <p:nvPr>
            <p:ph type="subTitle" idx="1"/>
          </p:nvPr>
        </p:nvSpPr>
        <p:spPr/>
        <p:txBody>
          <a:bodyPr/>
          <a:lstStyle/>
          <a:p>
            <a:r>
              <a:rPr lang="en-AU" dirty="0">
                <a:solidFill>
                  <a:schemeClr val="bg1"/>
                </a:solidFill>
              </a:rPr>
              <a:t>Yan Xiang Lai</a:t>
            </a:r>
          </a:p>
          <a:p>
            <a:r>
              <a:rPr lang="en-AU" dirty="0">
                <a:solidFill>
                  <a:schemeClr val="bg1"/>
                </a:solidFill>
              </a:rPr>
              <a:t>Supervisors: </a:t>
            </a:r>
            <a:r>
              <a:rPr lang="en-AU" dirty="0" err="1">
                <a:solidFill>
                  <a:schemeClr val="bg1"/>
                </a:solidFill>
              </a:rPr>
              <a:t>Cullan</a:t>
            </a:r>
            <a:r>
              <a:rPr lang="en-AU" dirty="0">
                <a:solidFill>
                  <a:schemeClr val="bg1"/>
                </a:solidFill>
              </a:rPr>
              <a:t> Howlett, Tamara Davis</a:t>
            </a:r>
          </a:p>
          <a:p>
            <a:r>
              <a:rPr lang="en-AU" dirty="0">
                <a:solidFill>
                  <a:schemeClr val="bg1"/>
                </a:solidFill>
              </a:rPr>
              <a:t>The University of Queensland</a:t>
            </a:r>
          </a:p>
        </p:txBody>
      </p:sp>
    </p:spTree>
    <p:extLst>
      <p:ext uri="{BB962C8B-B14F-4D97-AF65-F5344CB8AC3E}">
        <p14:creationId xmlns:p14="http://schemas.microsoft.com/office/powerpoint/2010/main" val="2622307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DC1D7-3A78-0F47-B8B5-7AF0744F84EE}"/>
              </a:ext>
            </a:extLst>
          </p:cNvPr>
          <p:cNvSpPr txBox="1"/>
          <p:nvPr/>
        </p:nvSpPr>
        <p:spPr>
          <a:xfrm>
            <a:off x="1438" y="0"/>
            <a:ext cx="10979988" cy="646331"/>
          </a:xfrm>
          <a:prstGeom prst="rect">
            <a:avLst/>
          </a:prstGeom>
          <a:noFill/>
        </p:spPr>
        <p:txBody>
          <a:bodyPr wrap="square">
            <a:spAutoFit/>
          </a:bodyPr>
          <a:lstStyle/>
          <a:p>
            <a:r>
              <a:rPr kumimoji="0" lang="en-AU" sz="3600" b="0" i="0" u="none" strike="noStrike" kern="1200" cap="none" spc="0" normalizeH="0" baseline="0" noProof="0" dirty="0">
                <a:ln>
                  <a:noFill/>
                </a:ln>
                <a:solidFill>
                  <a:prstClr val="white"/>
                </a:solidFill>
                <a:effectLst/>
                <a:uLnTx/>
                <a:uFillTx/>
                <a:latin typeface="Calibri Light" panose="020F0302020204030204"/>
                <a:ea typeface="+mj-ea"/>
                <a:cs typeface="+mj-cs"/>
              </a:rPr>
              <a:t>Bayes Theorem and MCMC</a:t>
            </a:r>
            <a:endParaRPr lang="en-AU"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5644C9E-D08D-6475-2FDB-14E64666EEBE}"/>
                  </a:ext>
                </a:extLst>
              </p:cNvPr>
              <p:cNvSpPr txBox="1"/>
              <p:nvPr/>
            </p:nvSpPr>
            <p:spPr>
              <a:xfrm>
                <a:off x="2367275" y="876227"/>
                <a:ext cx="624831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sz="2400" b="0" i="1" smtClean="0">
                          <a:solidFill>
                            <a:schemeClr val="bg1"/>
                          </a:solidFill>
                          <a:latin typeface="Cambria Math" panose="02040503050406030204" pitchFamily="18" charset="0"/>
                        </a:rPr>
                        <m:t>𝑃</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𝑚𝑜𝑑𝑒𝑙</m:t>
                          </m:r>
                        </m:e>
                        <m:e>
                          <m:r>
                            <a:rPr lang="en-AU" sz="2400" b="0" i="1" smtClean="0">
                              <a:solidFill>
                                <a:schemeClr val="bg1"/>
                              </a:solidFill>
                              <a:latin typeface="Cambria Math" panose="02040503050406030204" pitchFamily="18" charset="0"/>
                            </a:rPr>
                            <m:t>𝑑𝑎𝑡𝑎</m:t>
                          </m:r>
                        </m:e>
                      </m:d>
                      <m:r>
                        <a:rPr lang="en-AU" sz="2400" i="1">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𝑑𝑎𝑡𝑎</m:t>
                          </m:r>
                        </m:e>
                        <m:e>
                          <m:r>
                            <a:rPr lang="en-AU" sz="2400" b="0" i="1" smtClean="0">
                              <a:solidFill>
                                <a:schemeClr val="bg1"/>
                              </a:solidFill>
                              <a:latin typeface="Cambria Math" panose="02040503050406030204" pitchFamily="18" charset="0"/>
                              <a:ea typeface="Cambria Math" panose="02040503050406030204" pitchFamily="18" charset="0"/>
                            </a:rPr>
                            <m:t>𝑚𝑜𝑑𝑒𝑙</m:t>
                          </m:r>
                        </m:e>
                      </m:d>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𝑚𝑜𝑑𝑒𝑙</m:t>
                      </m:r>
                      <m:r>
                        <a:rPr lang="en-AU" sz="2400" b="0" i="1" smtClean="0">
                          <a:solidFill>
                            <a:schemeClr val="bg1"/>
                          </a:solidFill>
                          <a:latin typeface="Cambria Math" panose="02040503050406030204" pitchFamily="18" charset="0"/>
                          <a:ea typeface="Cambria Math" panose="02040503050406030204" pitchFamily="18" charset="0"/>
                        </a:rPr>
                        <m:t>)</m:t>
                      </m:r>
                    </m:oMath>
                  </m:oMathPara>
                </a14:m>
                <a:endParaRPr lang="en-AU" sz="2400" dirty="0"/>
              </a:p>
            </p:txBody>
          </p:sp>
        </mc:Choice>
        <mc:Fallback xmlns="">
          <p:sp>
            <p:nvSpPr>
              <p:cNvPr id="6" name="TextBox 5">
                <a:extLst>
                  <a:ext uri="{FF2B5EF4-FFF2-40B4-BE49-F238E27FC236}">
                    <a16:creationId xmlns:a16="http://schemas.microsoft.com/office/drawing/2014/main" id="{95644C9E-D08D-6475-2FDB-14E64666EEBE}"/>
                  </a:ext>
                </a:extLst>
              </p:cNvPr>
              <p:cNvSpPr txBox="1">
                <a:spLocks noRot="1" noChangeAspect="1" noMove="1" noResize="1" noEditPoints="1" noAdjustHandles="1" noChangeArrowheads="1" noChangeShapeType="1" noTextEdit="1"/>
              </p:cNvSpPr>
              <p:nvPr/>
            </p:nvSpPr>
            <p:spPr>
              <a:xfrm>
                <a:off x="2367275" y="876227"/>
                <a:ext cx="6248313" cy="369332"/>
              </a:xfrm>
              <a:prstGeom prst="rect">
                <a:avLst/>
              </a:prstGeom>
              <a:blipFill>
                <a:blip r:embed="rId5"/>
                <a:stretch>
                  <a:fillRect l="-683" r="-1268" b="-35000"/>
                </a:stretch>
              </a:blipFill>
            </p:spPr>
            <p:txBody>
              <a:bodyPr/>
              <a:lstStyle/>
              <a:p>
                <a:r>
                  <a:rPr lang="en-AU">
                    <a:noFill/>
                  </a:rPr>
                  <a:t> </a:t>
                </a:r>
              </a:p>
            </p:txBody>
          </p:sp>
        </mc:Fallback>
      </mc:AlternateContent>
      <p:sp>
        <p:nvSpPr>
          <p:cNvPr id="7" name="Arrow: Down 6">
            <a:extLst>
              <a:ext uri="{FF2B5EF4-FFF2-40B4-BE49-F238E27FC236}">
                <a16:creationId xmlns:a16="http://schemas.microsoft.com/office/drawing/2014/main" id="{558A4AA6-938D-0632-79EA-32B7B647E639}"/>
              </a:ext>
            </a:extLst>
          </p:cNvPr>
          <p:cNvSpPr/>
          <p:nvPr/>
        </p:nvSpPr>
        <p:spPr>
          <a:xfrm>
            <a:off x="5491431" y="1696599"/>
            <a:ext cx="516835" cy="10237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131302A-E944-E47D-CF76-4C63AF9DFAA4}"/>
                  </a:ext>
                </a:extLst>
              </p:cNvPr>
              <p:cNvSpPr txBox="1"/>
              <p:nvPr/>
            </p:nvSpPr>
            <p:spPr>
              <a:xfrm>
                <a:off x="2859845" y="2736504"/>
                <a:ext cx="5060168" cy="425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sz="2400" b="0" i="1" smtClean="0">
                          <a:solidFill>
                            <a:schemeClr val="bg1"/>
                          </a:solidFill>
                          <a:latin typeface="Cambria Math" panose="02040503050406030204" pitchFamily="18" charset="0"/>
                        </a:rPr>
                        <m:t>𝑃</m:t>
                      </m:r>
                      <m:d>
                        <m:dPr>
                          <m:endChr m:val="|"/>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e>
                      </m:d>
                      <m:r>
                        <a:rPr lang="en-AU" sz="2400" b="0" i="1" smtClean="0">
                          <a:solidFill>
                            <a:schemeClr val="bg1"/>
                          </a:solidFill>
                          <a:latin typeface="Cambria Math" panose="02040503050406030204" pitchFamily="18" charset="0"/>
                        </a:rPr>
                        <m:t>𝑣</m:t>
                      </m:r>
                      <m:r>
                        <a:rPr lang="en-AU" sz="2400" b="0" i="1"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𝛿</m:t>
                          </m:r>
                        </m:e>
                        <m:sub>
                          <m:r>
                            <a:rPr lang="en-AU" sz="2400" b="0" i="1" smtClean="0">
                              <a:solidFill>
                                <a:schemeClr val="bg1"/>
                              </a:solidFill>
                              <a:latin typeface="Cambria Math" panose="02040503050406030204" pitchFamily="18" charset="0"/>
                            </a:rPr>
                            <m:t>𝑔</m:t>
                          </m:r>
                        </m:sub>
                      </m:sSub>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𝑣</m:t>
                          </m:r>
                          <m:r>
                            <a:rPr lang="en-AU" sz="2400" b="0" i="1" smtClean="0">
                              <a:solidFill>
                                <a:schemeClr val="bg1"/>
                              </a:solidFill>
                              <a:latin typeface="Cambria Math" panose="02040503050406030204" pitchFamily="18" charset="0"/>
                              <a:ea typeface="Cambria Math" panose="02040503050406030204" pitchFamily="18" charset="0"/>
                            </a:rPr>
                            <m:t>, </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𝑔</m:t>
                              </m:r>
                            </m:sub>
                          </m:sSub>
                        </m:e>
                        <m:e>
                          <m:r>
                            <a:rPr lang="en-AU" sz="2400" b="0" i="1" smtClean="0">
                              <a:solidFill>
                                <a:schemeClr val="bg1"/>
                              </a:solidFill>
                              <a:latin typeface="Cambria Math" panose="02040503050406030204" pitchFamily="18" charset="0"/>
                              <a:ea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𝜎</m:t>
                              </m:r>
                            </m:e>
                            <m:sub>
                              <m:r>
                                <a:rPr lang="en-AU" sz="2400" b="0" i="1" smtClean="0">
                                  <a:solidFill>
                                    <a:schemeClr val="bg1"/>
                                  </a:solidFill>
                                  <a:latin typeface="Cambria Math" panose="02040503050406030204" pitchFamily="18" charset="0"/>
                                  <a:ea typeface="Cambria Math" panose="02040503050406030204" pitchFamily="18" charset="0"/>
                                </a:rPr>
                                <m:t>8</m:t>
                              </m:r>
                            </m:sub>
                          </m:sSub>
                        </m:e>
                      </m:d>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𝜎</m:t>
                          </m:r>
                        </m:e>
                        <m:sub>
                          <m:r>
                            <a:rPr lang="en-AU" sz="2400" b="0" i="1" smtClean="0">
                              <a:solidFill>
                                <a:schemeClr val="bg1"/>
                              </a:solidFill>
                              <a:latin typeface="Cambria Math" panose="02040503050406030204" pitchFamily="18" charset="0"/>
                              <a:ea typeface="Cambria Math" panose="02040503050406030204" pitchFamily="18" charset="0"/>
                            </a:rPr>
                            <m:t>8</m:t>
                          </m:r>
                        </m:sub>
                      </m:sSub>
                      <m:r>
                        <a:rPr lang="en-AU" sz="2400" b="0" i="1" smtClean="0">
                          <a:solidFill>
                            <a:schemeClr val="bg1"/>
                          </a:solidFill>
                          <a:latin typeface="Cambria Math" panose="02040503050406030204" pitchFamily="18" charset="0"/>
                          <a:ea typeface="Cambria Math" panose="02040503050406030204" pitchFamily="18" charset="0"/>
                        </a:rPr>
                        <m:t>)</m:t>
                      </m:r>
                    </m:oMath>
                  </m:oMathPara>
                </a14:m>
                <a:endParaRPr lang="en-AU" sz="2400" dirty="0"/>
              </a:p>
            </p:txBody>
          </p:sp>
        </mc:Choice>
        <mc:Fallback xmlns="">
          <p:sp>
            <p:nvSpPr>
              <p:cNvPr id="9" name="TextBox 8">
                <a:extLst>
                  <a:ext uri="{FF2B5EF4-FFF2-40B4-BE49-F238E27FC236}">
                    <a16:creationId xmlns:a16="http://schemas.microsoft.com/office/drawing/2014/main" id="{7131302A-E944-E47D-CF76-4C63AF9DFAA4}"/>
                  </a:ext>
                </a:extLst>
              </p:cNvPr>
              <p:cNvSpPr txBox="1">
                <a:spLocks noRot="1" noChangeAspect="1" noMove="1" noResize="1" noEditPoints="1" noAdjustHandles="1" noChangeArrowheads="1" noChangeShapeType="1" noTextEdit="1"/>
              </p:cNvSpPr>
              <p:nvPr/>
            </p:nvSpPr>
            <p:spPr>
              <a:xfrm>
                <a:off x="2859845" y="2736504"/>
                <a:ext cx="5060168" cy="425822"/>
              </a:xfrm>
              <a:prstGeom prst="rect">
                <a:avLst/>
              </a:prstGeom>
              <a:blipFill>
                <a:blip r:embed="rId6"/>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01360B0-44D5-E853-F1C4-0EEA75D6C204}"/>
                  </a:ext>
                </a:extLst>
              </p:cNvPr>
              <p:cNvSpPr txBox="1"/>
              <p:nvPr/>
            </p:nvSpPr>
            <p:spPr>
              <a:xfrm>
                <a:off x="198782" y="3335732"/>
                <a:ext cx="4760844" cy="1200329"/>
              </a:xfrm>
              <a:prstGeom prst="rect">
                <a:avLst/>
              </a:prstGeom>
              <a:noFill/>
            </p:spPr>
            <p:txBody>
              <a:bodyPr wrap="square">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ea typeface="+mn-ea"/>
                    <a:cs typeface="+mn-cs"/>
                  </a:rPr>
                  <a:t>Extracting </a:t>
                </a:r>
                <a14:m>
                  <m:oMath xmlns:m="http://schemas.openxmlformats.org/officeDocument/2006/math">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𝑓</m:t>
                    </m:r>
                    <m:sSub>
                      <m:sSub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ctrlPr>
                      </m:sSubPr>
                      <m:e>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𝜎</m:t>
                        </m:r>
                      </m:e>
                      <m: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8</m:t>
                        </m:r>
                      </m:sub>
                    </m:sSub>
                  </m:oMath>
                </a14:m>
                <a:r>
                  <a:rPr kumimoji="0" lang="en-AU" sz="2400" b="0" i="0" u="none" strike="noStrike" kern="1200" cap="none" spc="0" normalizeH="0" baseline="0" noProof="0" dirty="0">
                    <a:ln>
                      <a:noFill/>
                    </a:ln>
                    <a:solidFill>
                      <a:prstClr val="white"/>
                    </a:solidFill>
                    <a:effectLst/>
                    <a:uLnTx/>
                    <a:uFillTx/>
                    <a:latin typeface="Calibri" panose="020F0502020204030204"/>
                    <a:ea typeface="+mn-ea"/>
                    <a:cs typeface="+mn-cs"/>
                  </a:rPr>
                  <a:t> by comparing model to the data using Markov Chain Monte Carlo (MCMC). </a:t>
                </a:r>
              </a:p>
            </p:txBody>
          </p:sp>
        </mc:Choice>
        <mc:Fallback xmlns="">
          <p:sp>
            <p:nvSpPr>
              <p:cNvPr id="13" name="TextBox 12">
                <a:extLst>
                  <a:ext uri="{FF2B5EF4-FFF2-40B4-BE49-F238E27FC236}">
                    <a16:creationId xmlns:a16="http://schemas.microsoft.com/office/drawing/2014/main" id="{101360B0-44D5-E853-F1C4-0EEA75D6C204}"/>
                  </a:ext>
                </a:extLst>
              </p:cNvPr>
              <p:cNvSpPr txBox="1">
                <a:spLocks noRot="1" noChangeAspect="1" noMove="1" noResize="1" noEditPoints="1" noAdjustHandles="1" noChangeArrowheads="1" noChangeShapeType="1" noTextEdit="1"/>
              </p:cNvSpPr>
              <p:nvPr/>
            </p:nvSpPr>
            <p:spPr>
              <a:xfrm>
                <a:off x="198782" y="3335732"/>
                <a:ext cx="4760844" cy="1200329"/>
              </a:xfrm>
              <a:prstGeom prst="rect">
                <a:avLst/>
              </a:prstGeom>
              <a:blipFill>
                <a:blip r:embed="rId7"/>
                <a:stretch>
                  <a:fillRect l="-1793" t="-4061" b="-10660"/>
                </a:stretch>
              </a:blipFill>
            </p:spPr>
            <p:txBody>
              <a:bodyPr/>
              <a:lstStyle/>
              <a:p>
                <a:r>
                  <a:rPr lang="en-AU">
                    <a:noFill/>
                  </a:rPr>
                  <a:t> </a:t>
                </a:r>
              </a:p>
            </p:txBody>
          </p:sp>
        </mc:Fallback>
      </mc:AlternateContent>
      <p:pic>
        <p:nvPicPr>
          <p:cNvPr id="2" name="Picture 1" descr="A graph of a diagram and a diagram of a diagram&#10;&#10;Description automatically generated">
            <a:extLst>
              <a:ext uri="{FF2B5EF4-FFF2-40B4-BE49-F238E27FC236}">
                <a16:creationId xmlns:a16="http://schemas.microsoft.com/office/drawing/2014/main" id="{9CF90B00-1D2F-558F-BD20-F8AE96051C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88226" y="3279744"/>
            <a:ext cx="6667500" cy="333375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105EBAE-360F-EF95-E1AC-F72D311647D9}"/>
                  </a:ext>
                </a:extLst>
              </p:cNvPr>
              <p:cNvSpPr txBox="1"/>
              <p:nvPr/>
            </p:nvSpPr>
            <p:spPr>
              <a:xfrm>
                <a:off x="3017764" y="1201758"/>
                <a:ext cx="6667500" cy="461665"/>
              </a:xfrm>
              <a:prstGeom prst="rect">
                <a:avLst/>
              </a:prstGeom>
              <a:noFill/>
            </p:spPr>
            <p:txBody>
              <a:bodyPr wrap="square" rtlCol="0">
                <a:spAutoFit/>
              </a:bodyPr>
              <a:lstStyle/>
              <a:p>
                <a:r>
                  <a:rPr lang="en-AU" sz="2400" dirty="0">
                    <a:solidFill>
                      <a:schemeClr val="bg1"/>
                    </a:solidFill>
                  </a:rPr>
                  <a:t>Posterior     </a:t>
                </a:r>
                <a14:m>
                  <m:oMath xmlns:m="http://schemas.openxmlformats.org/officeDocument/2006/math">
                    <m:r>
                      <a:rPr lang="en-AU" sz="2400" i="1" smtClean="0">
                        <a:solidFill>
                          <a:schemeClr val="bg1"/>
                        </a:solidFill>
                        <a:latin typeface="Cambria Math" panose="02040503050406030204" pitchFamily="18" charset="0"/>
                        <a:ea typeface="Cambria Math" panose="02040503050406030204" pitchFamily="18" charset="0"/>
                      </a:rPr>
                      <m:t>∝</m:t>
                    </m:r>
                  </m:oMath>
                </a14:m>
                <a:r>
                  <a:rPr lang="en-AU" sz="2400" dirty="0">
                    <a:solidFill>
                      <a:schemeClr val="bg1"/>
                    </a:solidFill>
                  </a:rPr>
                  <a:t>       Likelihood       </a:t>
                </a:r>
                <a14:m>
                  <m:oMath xmlns:m="http://schemas.openxmlformats.org/officeDocument/2006/math">
                    <m:r>
                      <a:rPr lang="en-AU" sz="2400" b="0" i="1" smtClean="0">
                        <a:solidFill>
                          <a:schemeClr val="bg1"/>
                        </a:solidFill>
                        <a:latin typeface="Cambria Math" panose="02040503050406030204" pitchFamily="18" charset="0"/>
                      </a:rPr>
                      <m:t>×</m:t>
                    </m:r>
                  </m:oMath>
                </a14:m>
                <a:r>
                  <a:rPr lang="en-AU" sz="2400" dirty="0">
                    <a:solidFill>
                      <a:schemeClr val="bg1"/>
                    </a:solidFill>
                  </a:rPr>
                  <a:t>          Prior</a:t>
                </a:r>
              </a:p>
            </p:txBody>
          </p:sp>
        </mc:Choice>
        <mc:Fallback xmlns="">
          <p:sp>
            <p:nvSpPr>
              <p:cNvPr id="3" name="TextBox 2">
                <a:extLst>
                  <a:ext uri="{FF2B5EF4-FFF2-40B4-BE49-F238E27FC236}">
                    <a16:creationId xmlns:a16="http://schemas.microsoft.com/office/drawing/2014/main" id="{B105EBAE-360F-EF95-E1AC-F72D311647D9}"/>
                  </a:ext>
                </a:extLst>
              </p:cNvPr>
              <p:cNvSpPr txBox="1">
                <a:spLocks noRot="1" noChangeAspect="1" noMove="1" noResize="1" noEditPoints="1" noAdjustHandles="1" noChangeArrowheads="1" noChangeShapeType="1" noTextEdit="1"/>
              </p:cNvSpPr>
              <p:nvPr/>
            </p:nvSpPr>
            <p:spPr>
              <a:xfrm>
                <a:off x="3017764" y="1201758"/>
                <a:ext cx="6667500" cy="461665"/>
              </a:xfrm>
              <a:prstGeom prst="rect">
                <a:avLst/>
              </a:prstGeom>
              <a:blipFill>
                <a:blip r:embed="rId9"/>
                <a:stretch>
                  <a:fillRect l="-1371" t="-10526" b="-28947"/>
                </a:stretch>
              </a:blipFill>
            </p:spPr>
            <p:txBody>
              <a:bodyPr/>
              <a:lstStyle/>
              <a:p>
                <a:r>
                  <a:rPr lang="en-AU">
                    <a:noFill/>
                  </a:rPr>
                  <a:t> </a:t>
                </a:r>
              </a:p>
            </p:txBody>
          </p:sp>
        </mc:Fallback>
      </mc:AlternateContent>
      <p:sp>
        <p:nvSpPr>
          <p:cNvPr id="4" name="TextBox 3">
            <a:extLst>
              <a:ext uri="{FF2B5EF4-FFF2-40B4-BE49-F238E27FC236}">
                <a16:creationId xmlns:a16="http://schemas.microsoft.com/office/drawing/2014/main" id="{74C0C2FD-5F22-FD17-E672-38B4A1002A66}"/>
              </a:ext>
            </a:extLst>
          </p:cNvPr>
          <p:cNvSpPr txBox="1"/>
          <p:nvPr/>
        </p:nvSpPr>
        <p:spPr>
          <a:xfrm>
            <a:off x="4028303" y="6577023"/>
            <a:ext cx="8781535" cy="307777"/>
          </a:xfrm>
          <a:prstGeom prst="rect">
            <a:avLst/>
          </a:prstGeom>
          <a:noFill/>
        </p:spPr>
        <p:txBody>
          <a:bodyPr wrap="square" rtlCol="0">
            <a:spAutoFit/>
          </a:bodyPr>
          <a:lstStyle/>
          <a:p>
            <a:r>
              <a:rPr lang="en-AU" sz="1400" dirty="0">
                <a:solidFill>
                  <a:schemeClr val="bg1"/>
                </a:solidFill>
              </a:rPr>
              <a:t>https://blog.revolutionanalytics.com/2013/09/an-animated-peek-into-the-workings-of-Bayesian-statistics.html</a:t>
            </a:r>
          </a:p>
        </p:txBody>
      </p:sp>
    </p:spTree>
    <p:extLst>
      <p:ext uri="{BB962C8B-B14F-4D97-AF65-F5344CB8AC3E}">
        <p14:creationId xmlns:p14="http://schemas.microsoft.com/office/powerpoint/2010/main" val="1281145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382B-C42A-42BE-8CC7-312EDA97ED56}"/>
              </a:ext>
            </a:extLst>
          </p:cNvPr>
          <p:cNvSpPr>
            <a:spLocks noGrp="1"/>
          </p:cNvSpPr>
          <p:nvPr>
            <p:ph type="title"/>
          </p:nvPr>
        </p:nvSpPr>
        <p:spPr>
          <a:xfrm>
            <a:off x="82936" y="63620"/>
            <a:ext cx="10515600" cy="1325563"/>
          </a:xfrm>
        </p:spPr>
        <p:txBody>
          <a:bodyPr>
            <a:normAutofit/>
          </a:bodyPr>
          <a:lstStyle/>
          <a:p>
            <a:r>
              <a:rPr lang="en-AU" sz="3600" dirty="0">
                <a:solidFill>
                  <a:schemeClr val="bg1"/>
                </a:solidFill>
              </a:rPr>
              <a:t>The likelihood function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773859E-D912-43B5-80C9-F3F3C52E6414}"/>
                  </a:ext>
                </a:extLst>
              </p:cNvPr>
              <p:cNvSpPr>
                <a:spLocks noGrp="1"/>
              </p:cNvSpPr>
              <p:nvPr>
                <p:ph idx="1"/>
              </p:nvPr>
            </p:nvSpPr>
            <p:spPr>
              <a:xfrm>
                <a:off x="97071" y="1055495"/>
                <a:ext cx="4324009" cy="5623601"/>
              </a:xfrm>
            </p:spPr>
            <p:txBody>
              <a:bodyPr>
                <a:normAutofit/>
              </a:bodyPr>
              <a:lstStyle/>
              <a:p>
                <a:pPr>
                  <a:lnSpc>
                    <a:spcPct val="150000"/>
                  </a:lnSpc>
                </a:pPr>
                <a:r>
                  <a:rPr lang="en-AU" sz="2400" dirty="0">
                    <a:solidFill>
                      <a:schemeClr val="bg1"/>
                    </a:solidFill>
                  </a:rPr>
                  <a:t>Peculiar velocity is log-normal distributed (Johnson et al, 2014). </a:t>
                </a:r>
              </a:p>
              <a:p>
                <a:pPr>
                  <a:lnSpc>
                    <a:spcPct val="150000"/>
                  </a:lnSpc>
                </a:pPr>
                <a:r>
                  <a:rPr lang="en-AU" sz="2400" dirty="0">
                    <a:solidFill>
                      <a:schemeClr val="bg1"/>
                    </a:solidFill>
                  </a:rPr>
                  <a:t>Log-distance ratio (</a:t>
                </a:r>
                <a14:m>
                  <m:oMath xmlns:m="http://schemas.openxmlformats.org/officeDocument/2006/math">
                    <m:r>
                      <a:rPr lang="en-AU" sz="2400" i="1" smtClean="0">
                        <a:solidFill>
                          <a:schemeClr val="bg1"/>
                        </a:solidFill>
                        <a:latin typeface="Cambria Math" panose="02040503050406030204" pitchFamily="18" charset="0"/>
                        <a:ea typeface="Cambria Math" panose="02040503050406030204" pitchFamily="18" charset="0"/>
                      </a:rPr>
                      <m:t>𝜂</m:t>
                    </m:r>
                  </m:oMath>
                </a14:m>
                <a:r>
                  <a:rPr lang="en-AU" sz="2400" dirty="0">
                    <a:solidFill>
                      <a:schemeClr val="bg1"/>
                    </a:solidFill>
                  </a:rPr>
                  <a:t>) = conversion factor </a:t>
                </a:r>
                <a14:m>
                  <m:oMath xmlns:m="http://schemas.openxmlformats.org/officeDocument/2006/math">
                    <m:r>
                      <a:rPr lang="en-AU" sz="2400" b="0" i="1" smtClean="0">
                        <a:solidFill>
                          <a:schemeClr val="bg1"/>
                        </a:solidFill>
                        <a:latin typeface="Cambria Math" panose="02040503050406030204" pitchFamily="18" charset="0"/>
                      </a:rPr>
                      <m:t>×</m:t>
                    </m:r>
                  </m:oMath>
                </a14:m>
                <a:r>
                  <a:rPr lang="en-AU" sz="2400" dirty="0">
                    <a:solidFill>
                      <a:schemeClr val="bg1"/>
                    </a:solidFill>
                  </a:rPr>
                  <a:t> peculiar velocity is Gaussian distributed. </a:t>
                </a:r>
              </a:p>
              <a:p>
                <a:pPr>
                  <a:lnSpc>
                    <a:spcPct val="150000"/>
                  </a:lnSpc>
                </a:pPr>
                <a:endParaRPr lang="en-AU" dirty="0">
                  <a:solidFill>
                    <a:schemeClr val="bg1"/>
                  </a:solidFill>
                </a:endParaRPr>
              </a:p>
            </p:txBody>
          </p:sp>
        </mc:Choice>
        <mc:Fallback xmlns="">
          <p:sp>
            <p:nvSpPr>
              <p:cNvPr id="3" name="Content Placeholder 2">
                <a:extLst>
                  <a:ext uri="{FF2B5EF4-FFF2-40B4-BE49-F238E27FC236}">
                    <a16:creationId xmlns:a16="http://schemas.microsoft.com/office/drawing/2014/main" id="{1773859E-D912-43B5-80C9-F3F3C52E6414}"/>
                  </a:ext>
                </a:extLst>
              </p:cNvPr>
              <p:cNvSpPr>
                <a:spLocks noGrp="1" noRot="1" noChangeAspect="1" noMove="1" noResize="1" noEditPoints="1" noAdjustHandles="1" noChangeArrowheads="1" noChangeShapeType="1" noTextEdit="1"/>
              </p:cNvSpPr>
              <p:nvPr>
                <p:ph idx="1"/>
              </p:nvPr>
            </p:nvSpPr>
            <p:spPr>
              <a:xfrm>
                <a:off x="97071" y="1055495"/>
                <a:ext cx="4324009" cy="5623601"/>
              </a:xfrm>
              <a:blipFill>
                <a:blip r:embed="rId5"/>
                <a:stretch>
                  <a:fillRect l="-1975" r="-3385"/>
                </a:stretch>
              </a:blipFill>
            </p:spPr>
            <p:txBody>
              <a:bodyPr/>
              <a:lstStyle/>
              <a:p>
                <a:r>
                  <a:rPr lang="en-AU">
                    <a:noFill/>
                  </a:rPr>
                  <a:t> </a:t>
                </a:r>
              </a:p>
            </p:txBody>
          </p:sp>
        </mc:Fallback>
      </mc:AlternateContent>
      <p:pic>
        <p:nvPicPr>
          <p:cNvPr id="5" name="Picture 4" descr="Diagram&#10;&#10;Description automatically generated with low confidence">
            <a:extLst>
              <a:ext uri="{FF2B5EF4-FFF2-40B4-BE49-F238E27FC236}">
                <a16:creationId xmlns:a16="http://schemas.microsoft.com/office/drawing/2014/main" id="{D247FD3E-4CF2-41F9-A116-AB5E1A46B9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35214" y="1389183"/>
            <a:ext cx="7731519" cy="4674266"/>
          </a:xfrm>
          <a:prstGeom prst="rect">
            <a:avLst/>
          </a:prstGeom>
        </p:spPr>
      </p:pic>
    </p:spTree>
    <p:extLst>
      <p:ext uri="{BB962C8B-B14F-4D97-AF65-F5344CB8AC3E}">
        <p14:creationId xmlns:p14="http://schemas.microsoft.com/office/powerpoint/2010/main" val="106625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0382B-C42A-42BE-8CC7-312EDA97ED56}"/>
              </a:ext>
            </a:extLst>
          </p:cNvPr>
          <p:cNvSpPr>
            <a:spLocks noGrp="1"/>
          </p:cNvSpPr>
          <p:nvPr>
            <p:ph type="title"/>
          </p:nvPr>
        </p:nvSpPr>
        <p:spPr>
          <a:xfrm>
            <a:off x="95123" y="47364"/>
            <a:ext cx="6175811" cy="1325563"/>
          </a:xfrm>
        </p:spPr>
        <p:txBody>
          <a:bodyPr>
            <a:normAutofit/>
          </a:bodyPr>
          <a:lstStyle/>
          <a:p>
            <a:r>
              <a:rPr lang="en-AU" sz="3600" dirty="0">
                <a:solidFill>
                  <a:schemeClr val="bg1"/>
                </a:solidFill>
              </a:rPr>
              <a:t>The likelihood function</a:t>
            </a:r>
          </a:p>
        </p:txBody>
      </p:sp>
      <p:pic>
        <p:nvPicPr>
          <p:cNvPr id="6" name="Picture 5" descr="Chart, histogram&#10;&#10;Description automatically generated">
            <a:extLst>
              <a:ext uri="{FF2B5EF4-FFF2-40B4-BE49-F238E27FC236}">
                <a16:creationId xmlns:a16="http://schemas.microsoft.com/office/drawing/2014/main" id="{C363905F-BB0C-4466-A726-8B28186166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77009" y="2912290"/>
            <a:ext cx="5790503" cy="3860336"/>
          </a:xfrm>
          <a:prstGeom prst="rect">
            <a:avLst/>
          </a:prstGeom>
        </p:spPr>
      </p:pic>
      <p:pic>
        <p:nvPicPr>
          <p:cNvPr id="10" name="Picture 9">
            <a:extLst>
              <a:ext uri="{FF2B5EF4-FFF2-40B4-BE49-F238E27FC236}">
                <a16:creationId xmlns:a16="http://schemas.microsoft.com/office/drawing/2014/main" id="{BC5BF710-39E9-E080-E60D-5CAC2CFE3C74}"/>
              </a:ext>
            </a:extLst>
          </p:cNvPr>
          <p:cNvPicPr>
            <a:picLocks noChangeAspect="1"/>
          </p:cNvPicPr>
          <p:nvPr/>
        </p:nvPicPr>
        <p:blipFill>
          <a:blip r:embed="rId6"/>
          <a:stretch>
            <a:fillRect/>
          </a:stretch>
        </p:blipFill>
        <p:spPr>
          <a:xfrm>
            <a:off x="95123" y="1908802"/>
            <a:ext cx="9224047" cy="865707"/>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4EFAB07-29F4-FE7C-4B83-4A5090D257EF}"/>
                  </a:ext>
                </a:extLst>
              </p:cNvPr>
              <p:cNvSpPr txBox="1"/>
              <p:nvPr/>
            </p:nvSpPr>
            <p:spPr>
              <a:xfrm>
                <a:off x="95123" y="989221"/>
                <a:ext cx="6197081" cy="848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sz="2400" b="0" i="1" smtClean="0">
                          <a:solidFill>
                            <a:schemeClr val="bg1"/>
                          </a:solidFill>
                          <a:latin typeface="Cambria Math" panose="02040503050406030204" pitchFamily="18" charset="0"/>
                        </a:rPr>
                        <m:t>𝑃</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𝜂</m:t>
                          </m:r>
                          <m:r>
                            <a:rPr lang="en-AU" sz="2400" b="0" i="1"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𝛿</m:t>
                              </m:r>
                            </m:e>
                            <m:sub>
                              <m:r>
                                <a:rPr lang="en-AU" sz="2400" b="0" i="1" smtClean="0">
                                  <a:solidFill>
                                    <a:schemeClr val="bg1"/>
                                  </a:solidFill>
                                  <a:latin typeface="Cambria Math" panose="02040503050406030204" pitchFamily="18" charset="0"/>
                                </a:rPr>
                                <m:t>𝑔</m:t>
                              </m:r>
                            </m:sub>
                          </m:sSub>
                        </m:e>
                        <m:e>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e>
                      </m:d>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1</m:t>
                          </m:r>
                        </m:num>
                        <m:den>
                          <m:rad>
                            <m:radPr>
                              <m:degHide m:val="on"/>
                              <m:ctrlPr>
                                <a:rPr lang="en-AU" sz="2400" b="0" i="1" smtClean="0">
                                  <a:solidFill>
                                    <a:schemeClr val="bg1"/>
                                  </a:solidFill>
                                  <a:latin typeface="Cambria Math" panose="02040503050406030204" pitchFamily="18" charset="0"/>
                                </a:rPr>
                              </m:ctrlPr>
                            </m:radPr>
                            <m:deg/>
                            <m:e>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2</m:t>
                                      </m:r>
                                      <m:r>
                                        <a:rPr lang="en-AU" sz="2400" b="0" i="1" smtClean="0">
                                          <a:solidFill>
                                            <a:schemeClr val="bg1"/>
                                          </a:solidFill>
                                          <a:latin typeface="Cambria Math" panose="02040503050406030204" pitchFamily="18" charset="0"/>
                                        </a:rPr>
                                        <m:t>𝜋</m:t>
                                      </m:r>
                                    </m:e>
                                  </m:d>
                                </m:e>
                                <m:sup>
                                  <m:r>
                                    <a:rPr lang="en-AU" sz="2400" b="0" i="1" smtClean="0">
                                      <a:solidFill>
                                        <a:schemeClr val="bg1"/>
                                      </a:solidFill>
                                      <a:latin typeface="Cambria Math" panose="02040503050406030204" pitchFamily="18" charset="0"/>
                                    </a:rPr>
                                    <m:t>𝑛</m:t>
                                  </m:r>
                                </m:sup>
                              </m:sSup>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𝐶</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e>
                              </m:d>
                              <m:r>
                                <a:rPr lang="en-AU" sz="2400" b="0" i="1" smtClean="0">
                                  <a:solidFill>
                                    <a:schemeClr val="bg1"/>
                                  </a:solidFill>
                                  <a:latin typeface="Cambria Math" panose="02040503050406030204" pitchFamily="18" charset="0"/>
                                </a:rPr>
                                <m:t>|</m:t>
                              </m:r>
                            </m:e>
                          </m:rad>
                        </m:den>
                      </m:f>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𝑒</m:t>
                          </m:r>
                        </m:e>
                        <m:sup>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1</m:t>
                              </m:r>
                            </m:num>
                            <m:den>
                              <m:r>
                                <a:rPr lang="en-AU" sz="2400" b="0" i="1" smtClean="0">
                                  <a:solidFill>
                                    <a:schemeClr val="bg1"/>
                                  </a:solidFill>
                                  <a:latin typeface="Cambria Math" panose="02040503050406030204" pitchFamily="18" charset="0"/>
                                </a:rPr>
                                <m:t>2</m:t>
                              </m:r>
                            </m:den>
                          </m:f>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𝑑</m:t>
                              </m:r>
                            </m:e>
                            <m:sup>
                              <m:r>
                                <a:rPr lang="en-AU" sz="2400" b="0" i="1" smtClean="0">
                                  <a:solidFill>
                                    <a:schemeClr val="bg1"/>
                                  </a:solidFill>
                                  <a:latin typeface="Cambria Math" panose="02040503050406030204" pitchFamily="18" charset="0"/>
                                </a:rPr>
                                <m:t>𝑇</m:t>
                              </m:r>
                            </m:sup>
                          </m:sSup>
                          <m:r>
                            <a:rPr lang="en-AU" sz="2400" b="0" i="1" smtClean="0">
                              <a:solidFill>
                                <a:schemeClr val="bg1"/>
                              </a:solidFill>
                              <a:latin typeface="Cambria Math" panose="02040503050406030204" pitchFamily="18" charset="0"/>
                            </a:rPr>
                            <m:t>𝐶</m:t>
                          </m:r>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e>
                              </m:d>
                            </m:e>
                            <m:sup>
                              <m:r>
                                <a:rPr lang="en-AU" sz="2400" b="0" i="1" smtClean="0">
                                  <a:solidFill>
                                    <a:schemeClr val="bg1"/>
                                  </a:solidFill>
                                  <a:latin typeface="Cambria Math" panose="02040503050406030204" pitchFamily="18" charset="0"/>
                                </a:rPr>
                                <m:t>−1</m:t>
                              </m:r>
                            </m:sup>
                          </m:sSup>
                          <m:r>
                            <a:rPr lang="en-AU" sz="2400" b="0" i="1" smtClean="0">
                              <a:solidFill>
                                <a:schemeClr val="bg1"/>
                              </a:solidFill>
                              <a:latin typeface="Cambria Math" panose="02040503050406030204" pitchFamily="18" charset="0"/>
                            </a:rPr>
                            <m:t>𝑑</m:t>
                          </m:r>
                        </m:sup>
                      </m:sSup>
                    </m:oMath>
                  </m:oMathPara>
                </a14:m>
                <a:endParaRPr lang="en-AU" dirty="0"/>
              </a:p>
            </p:txBody>
          </p:sp>
        </mc:Choice>
        <mc:Fallback xmlns="">
          <p:sp>
            <p:nvSpPr>
              <p:cNvPr id="3" name="TextBox 2">
                <a:extLst>
                  <a:ext uri="{FF2B5EF4-FFF2-40B4-BE49-F238E27FC236}">
                    <a16:creationId xmlns:a16="http://schemas.microsoft.com/office/drawing/2014/main" id="{24EFAB07-29F4-FE7C-4B83-4A5090D257EF}"/>
                  </a:ext>
                </a:extLst>
              </p:cNvPr>
              <p:cNvSpPr txBox="1">
                <a:spLocks noRot="1" noChangeAspect="1" noMove="1" noResize="1" noEditPoints="1" noAdjustHandles="1" noChangeArrowheads="1" noChangeShapeType="1" noTextEdit="1"/>
              </p:cNvSpPr>
              <p:nvPr/>
            </p:nvSpPr>
            <p:spPr>
              <a:xfrm>
                <a:off x="95123" y="989221"/>
                <a:ext cx="6197081" cy="848887"/>
              </a:xfrm>
              <a:prstGeom prst="rect">
                <a:avLst/>
              </a:prstGeom>
              <a:blipFill>
                <a:blip r:embed="rId7"/>
                <a:stretch>
                  <a:fillRect/>
                </a:stretch>
              </a:blipFill>
            </p:spPr>
            <p:txBody>
              <a:bodyPr/>
              <a:lstStyle/>
              <a:p>
                <a:r>
                  <a:rPr lang="en-AU">
                    <a:noFill/>
                  </a:rPr>
                  <a:t> </a:t>
                </a:r>
              </a:p>
            </p:txBody>
          </p:sp>
        </mc:Fallback>
      </mc:AlternateContent>
    </p:spTree>
    <p:extLst>
      <p:ext uri="{BB962C8B-B14F-4D97-AF65-F5344CB8AC3E}">
        <p14:creationId xmlns:p14="http://schemas.microsoft.com/office/powerpoint/2010/main" val="214096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B4989-49A0-4945-8D76-057AE49C9B0D}"/>
              </a:ext>
            </a:extLst>
          </p:cNvPr>
          <p:cNvSpPr>
            <a:spLocks noGrp="1"/>
          </p:cNvSpPr>
          <p:nvPr>
            <p:ph type="title"/>
          </p:nvPr>
        </p:nvSpPr>
        <p:spPr>
          <a:xfrm>
            <a:off x="106155" y="36010"/>
            <a:ext cx="10515600" cy="1325563"/>
          </a:xfrm>
        </p:spPr>
        <p:txBody>
          <a:bodyPr>
            <a:normAutofit/>
          </a:bodyPr>
          <a:lstStyle/>
          <a:p>
            <a:r>
              <a:rPr lang="en-AU" sz="3600" dirty="0">
                <a:solidFill>
                  <a:schemeClr val="bg1"/>
                </a:solidFill>
              </a:rPr>
              <a:t>Accounting for all the systematics</a:t>
            </a:r>
          </a:p>
        </p:txBody>
      </p:sp>
      <p:grpSp>
        <p:nvGrpSpPr>
          <p:cNvPr id="17" name="Group 16">
            <a:extLst>
              <a:ext uri="{FF2B5EF4-FFF2-40B4-BE49-F238E27FC236}">
                <a16:creationId xmlns:a16="http://schemas.microsoft.com/office/drawing/2014/main" id="{97B66A6C-66B1-80DA-4FA3-97D05AB28254}"/>
              </a:ext>
            </a:extLst>
          </p:cNvPr>
          <p:cNvGrpSpPr/>
          <p:nvPr/>
        </p:nvGrpSpPr>
        <p:grpSpPr>
          <a:xfrm>
            <a:off x="39673" y="3139571"/>
            <a:ext cx="1757234" cy="3133582"/>
            <a:chOff x="39673" y="3139571"/>
            <a:chExt cx="1757234" cy="3133582"/>
          </a:xfrm>
        </p:grpSpPr>
        <p:pic>
          <p:nvPicPr>
            <p:cNvPr id="6" name="Picture 5">
              <a:extLst>
                <a:ext uri="{FF2B5EF4-FFF2-40B4-BE49-F238E27FC236}">
                  <a16:creationId xmlns:a16="http://schemas.microsoft.com/office/drawing/2014/main" id="{91D001C2-49BD-4A05-BD29-52EE729C9B02}"/>
                </a:ext>
              </a:extLst>
            </p:cNvPr>
            <p:cNvPicPr>
              <a:picLocks noChangeAspect="1"/>
            </p:cNvPicPr>
            <p:nvPr/>
          </p:nvPicPr>
          <p:blipFill>
            <a:blip r:embed="rId5"/>
            <a:stretch>
              <a:fillRect/>
            </a:stretch>
          </p:blipFill>
          <p:spPr>
            <a:xfrm>
              <a:off x="667332" y="5741506"/>
              <a:ext cx="523829" cy="531647"/>
            </a:xfrm>
            <a:prstGeom prst="rect">
              <a:avLst/>
            </a:prstGeom>
          </p:spPr>
        </p:pic>
        <p:pic>
          <p:nvPicPr>
            <p:cNvPr id="9" name="Picture 8" descr="A planet in space&#10;&#10;Description automatically generated with low confidence">
              <a:extLst>
                <a:ext uri="{FF2B5EF4-FFF2-40B4-BE49-F238E27FC236}">
                  <a16:creationId xmlns:a16="http://schemas.microsoft.com/office/drawing/2014/main" id="{2B2CC77A-3549-4F49-B5C6-1533F79142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73" y="3139571"/>
              <a:ext cx="727658" cy="472682"/>
            </a:xfrm>
            <a:prstGeom prst="rect">
              <a:avLst/>
            </a:prstGeom>
          </p:spPr>
        </p:pic>
        <p:pic>
          <p:nvPicPr>
            <p:cNvPr id="8" name="Picture 7" descr="A planet in space&#10;&#10;Description automatically generated with low confidence">
              <a:extLst>
                <a:ext uri="{FF2B5EF4-FFF2-40B4-BE49-F238E27FC236}">
                  <a16:creationId xmlns:a16="http://schemas.microsoft.com/office/drawing/2014/main" id="{ADABBB0C-037A-4C96-A917-B8DB08D5C8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9249" y="3139571"/>
              <a:ext cx="727658" cy="472682"/>
            </a:xfrm>
            <a:prstGeom prst="rect">
              <a:avLst/>
            </a:prstGeom>
          </p:spPr>
        </p:pic>
        <p:cxnSp>
          <p:nvCxnSpPr>
            <p:cNvPr id="11" name="Straight Arrow Connector 10">
              <a:extLst>
                <a:ext uri="{FF2B5EF4-FFF2-40B4-BE49-F238E27FC236}">
                  <a16:creationId xmlns:a16="http://schemas.microsoft.com/office/drawing/2014/main" id="{6325B59F-DCFB-4210-B8B6-3EEB3DBBA180}"/>
                </a:ext>
              </a:extLst>
            </p:cNvPr>
            <p:cNvCxnSpPr/>
            <p:nvPr/>
          </p:nvCxnSpPr>
          <p:spPr>
            <a:xfrm flipV="1">
              <a:off x="949244" y="3375912"/>
              <a:ext cx="483834" cy="26100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B8408E5-9E09-47CE-AFBD-C05B55AE7FD6}"/>
                </a:ext>
              </a:extLst>
            </p:cNvPr>
            <p:cNvCxnSpPr/>
            <p:nvPr/>
          </p:nvCxnSpPr>
          <p:spPr>
            <a:xfrm flipH="1" flipV="1">
              <a:off x="403502" y="3375912"/>
              <a:ext cx="545742" cy="26100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7" name="Straight Arrow Connector 6">
            <a:extLst>
              <a:ext uri="{FF2B5EF4-FFF2-40B4-BE49-F238E27FC236}">
                <a16:creationId xmlns:a16="http://schemas.microsoft.com/office/drawing/2014/main" id="{C4E42635-5B58-4CD4-BA77-4DC543B43B89}"/>
              </a:ext>
            </a:extLst>
          </p:cNvPr>
          <p:cNvCxnSpPr>
            <a:cxnSpLocks/>
          </p:cNvCxnSpPr>
          <p:nvPr/>
        </p:nvCxnSpPr>
        <p:spPr>
          <a:xfrm flipV="1">
            <a:off x="405000" y="3375911"/>
            <a:ext cx="0" cy="2610035"/>
          </a:xfrm>
          <a:prstGeom prst="straightConnector1">
            <a:avLst/>
          </a:prstGeom>
          <a:ln w="38100">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19" name="Arrow: Right 18">
            <a:extLst>
              <a:ext uri="{FF2B5EF4-FFF2-40B4-BE49-F238E27FC236}">
                <a16:creationId xmlns:a16="http://schemas.microsoft.com/office/drawing/2014/main" id="{15FFB342-CD13-4043-90CD-73FA4A983609}"/>
              </a:ext>
            </a:extLst>
          </p:cNvPr>
          <p:cNvSpPr/>
          <p:nvPr/>
        </p:nvSpPr>
        <p:spPr>
          <a:xfrm>
            <a:off x="1774512" y="4680929"/>
            <a:ext cx="1233996" cy="567079"/>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 name="Group 4">
            <a:extLst>
              <a:ext uri="{FF2B5EF4-FFF2-40B4-BE49-F238E27FC236}">
                <a16:creationId xmlns:a16="http://schemas.microsoft.com/office/drawing/2014/main" id="{5DE626D0-CB74-4AF3-9478-6FF6511CB0E0}"/>
              </a:ext>
            </a:extLst>
          </p:cNvPr>
          <p:cNvGrpSpPr/>
          <p:nvPr/>
        </p:nvGrpSpPr>
        <p:grpSpPr>
          <a:xfrm>
            <a:off x="2217126" y="3139571"/>
            <a:ext cx="4726996" cy="3042298"/>
            <a:chOff x="3066263" y="2385086"/>
            <a:chExt cx="4726996" cy="3042298"/>
          </a:xfrm>
        </p:grpSpPr>
        <p:pic>
          <p:nvPicPr>
            <p:cNvPr id="4" name="Picture 3">
              <a:extLst>
                <a:ext uri="{FF2B5EF4-FFF2-40B4-BE49-F238E27FC236}">
                  <a16:creationId xmlns:a16="http://schemas.microsoft.com/office/drawing/2014/main" id="{F87EC892-1AAE-4AC6-B3A6-CDEBBB38844A}"/>
                </a:ext>
              </a:extLst>
            </p:cNvPr>
            <p:cNvPicPr>
              <a:picLocks noChangeAspect="1"/>
            </p:cNvPicPr>
            <p:nvPr/>
          </p:nvPicPr>
          <p:blipFill>
            <a:blip r:embed="rId7"/>
            <a:stretch>
              <a:fillRect/>
            </a:stretch>
          </p:blipFill>
          <p:spPr>
            <a:xfrm>
              <a:off x="5318953" y="4896986"/>
              <a:ext cx="524301" cy="530398"/>
            </a:xfrm>
            <a:prstGeom prst="rect">
              <a:avLst/>
            </a:prstGeom>
          </p:spPr>
        </p:pic>
        <p:grpSp>
          <p:nvGrpSpPr>
            <p:cNvPr id="21" name="Group 20">
              <a:extLst>
                <a:ext uri="{FF2B5EF4-FFF2-40B4-BE49-F238E27FC236}">
                  <a16:creationId xmlns:a16="http://schemas.microsoft.com/office/drawing/2014/main" id="{B05F20B6-7655-4412-A000-084B6A7A19C9}"/>
                </a:ext>
              </a:extLst>
            </p:cNvPr>
            <p:cNvGrpSpPr/>
            <p:nvPr/>
          </p:nvGrpSpPr>
          <p:grpSpPr>
            <a:xfrm>
              <a:off x="3066263" y="2385086"/>
              <a:ext cx="4726996" cy="2846375"/>
              <a:chOff x="1096273" y="2561339"/>
              <a:chExt cx="1235049" cy="2846375"/>
            </a:xfrm>
          </p:grpSpPr>
          <p:pic>
            <p:nvPicPr>
              <p:cNvPr id="23" name="Picture 22" descr="A planet in space&#10;&#10;Description automatically generated with low confidence">
                <a:extLst>
                  <a:ext uri="{FF2B5EF4-FFF2-40B4-BE49-F238E27FC236}">
                    <a16:creationId xmlns:a16="http://schemas.microsoft.com/office/drawing/2014/main" id="{2452A239-C554-47A0-ABC7-EE5F54C704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6273" y="2561339"/>
                <a:ext cx="222648" cy="472682"/>
              </a:xfrm>
              <a:prstGeom prst="rect">
                <a:avLst/>
              </a:prstGeom>
            </p:spPr>
          </p:pic>
          <p:pic>
            <p:nvPicPr>
              <p:cNvPr id="24" name="Picture 23" descr="A planet in space&#10;&#10;Description automatically generated with low confidence">
                <a:extLst>
                  <a:ext uri="{FF2B5EF4-FFF2-40B4-BE49-F238E27FC236}">
                    <a16:creationId xmlns:a16="http://schemas.microsoft.com/office/drawing/2014/main" id="{984BB8CD-D12C-42BB-9F4F-4053C5F75D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7175" y="2561339"/>
                <a:ext cx="204147" cy="472682"/>
              </a:xfrm>
              <a:prstGeom prst="rect">
                <a:avLst/>
              </a:prstGeom>
            </p:spPr>
          </p:pic>
          <p:cxnSp>
            <p:nvCxnSpPr>
              <p:cNvPr id="26" name="Straight Arrow Connector 25">
                <a:extLst>
                  <a:ext uri="{FF2B5EF4-FFF2-40B4-BE49-F238E27FC236}">
                    <a16:creationId xmlns:a16="http://schemas.microsoft.com/office/drawing/2014/main" id="{65F5BA28-5648-4A09-BFA9-325AB215F5EC}"/>
                  </a:ext>
                </a:extLst>
              </p:cNvPr>
              <p:cNvCxnSpPr/>
              <p:nvPr/>
            </p:nvCxnSpPr>
            <p:spPr>
              <a:xfrm flipV="1">
                <a:off x="1753339" y="2696276"/>
                <a:ext cx="483834" cy="26100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105FA53-EAFB-4FDE-9115-A61C84AE4A49}"/>
                  </a:ext>
                </a:extLst>
              </p:cNvPr>
              <p:cNvCxnSpPr/>
              <p:nvPr/>
            </p:nvCxnSpPr>
            <p:spPr>
              <a:xfrm flipH="1" flipV="1">
                <a:off x="1207597" y="2696276"/>
                <a:ext cx="545742" cy="26100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FA455B6-EDE1-4E10-B0E9-4BC1122C1C25}"/>
                  </a:ext>
                </a:extLst>
              </p:cNvPr>
              <p:cNvCxnSpPr>
                <a:cxnSpLocks/>
              </p:cNvCxnSpPr>
              <p:nvPr/>
            </p:nvCxnSpPr>
            <p:spPr>
              <a:xfrm flipV="1">
                <a:off x="1651916" y="2797679"/>
                <a:ext cx="0" cy="2610035"/>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41" name="Picture 40">
            <a:extLst>
              <a:ext uri="{FF2B5EF4-FFF2-40B4-BE49-F238E27FC236}">
                <a16:creationId xmlns:a16="http://schemas.microsoft.com/office/drawing/2014/main" id="{81E8F009-F931-4608-88BC-94615B3C6895}"/>
              </a:ext>
            </a:extLst>
          </p:cNvPr>
          <p:cNvPicPr>
            <a:picLocks noChangeAspect="1"/>
          </p:cNvPicPr>
          <p:nvPr/>
        </p:nvPicPr>
        <p:blipFill>
          <a:blip r:embed="rId8"/>
          <a:stretch>
            <a:fillRect/>
          </a:stretch>
        </p:blipFill>
        <p:spPr>
          <a:xfrm>
            <a:off x="7157498" y="3179330"/>
            <a:ext cx="4964440" cy="3521209"/>
          </a:xfrm>
          <a:prstGeom prst="rect">
            <a:avLst/>
          </a:prstGeom>
        </p:spPr>
      </p:pic>
      <p:sp>
        <p:nvSpPr>
          <p:cNvPr id="10" name="TextBox 9">
            <a:extLst>
              <a:ext uri="{FF2B5EF4-FFF2-40B4-BE49-F238E27FC236}">
                <a16:creationId xmlns:a16="http://schemas.microsoft.com/office/drawing/2014/main" id="{6B0E6389-5F63-9781-FE3C-ADA0623A6329}"/>
              </a:ext>
            </a:extLst>
          </p:cNvPr>
          <p:cNvSpPr txBox="1"/>
          <p:nvPr/>
        </p:nvSpPr>
        <p:spPr>
          <a:xfrm>
            <a:off x="323017" y="1066802"/>
            <a:ext cx="10669541" cy="1938992"/>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constraining power is determined by the covariance matrix.</a:t>
            </a:r>
          </a:p>
          <a:p>
            <a:pPr marL="342900" indent="-342900">
              <a:buFont typeface="Arial" panose="020B0604020202020204" pitchFamily="34" charset="0"/>
              <a:buChar char="•"/>
            </a:pPr>
            <a:r>
              <a:rPr lang="en-AU" sz="2400" dirty="0">
                <a:solidFill>
                  <a:schemeClr val="bg1"/>
                </a:solidFill>
              </a:rPr>
              <a:t>Accounting for the wide-angle effect when calculating the covariance matrix.  </a:t>
            </a:r>
          </a:p>
          <a:p>
            <a:pPr marL="342900" indent="-342900">
              <a:buFont typeface="Arial" panose="020B0604020202020204" pitchFamily="34" charset="0"/>
              <a:buChar char="•"/>
            </a:pPr>
            <a:r>
              <a:rPr lang="en-AU" sz="2400" dirty="0">
                <a:solidFill>
                  <a:schemeClr val="bg1"/>
                </a:solidFill>
              </a:rPr>
              <a:t>Data systematics are added to the covariance matrix. </a:t>
            </a:r>
          </a:p>
          <a:p>
            <a:pPr marL="342900" indent="-342900">
              <a:buFont typeface="Arial" panose="020B0604020202020204" pitchFamily="34" charset="0"/>
              <a:buChar char="•"/>
            </a:pPr>
            <a:r>
              <a:rPr lang="en-AU" sz="2400" dirty="0">
                <a:solidFill>
                  <a:schemeClr val="bg1"/>
                </a:solidFill>
              </a:rPr>
              <a:t>Using the Taylor expansion to interpolate the likelihood value during MCMC. </a:t>
            </a:r>
          </a:p>
          <a:p>
            <a:pPr marL="342900" indent="-342900">
              <a:buFont typeface="Arial" panose="020B0604020202020204" pitchFamily="34" charset="0"/>
              <a:buChar char="•"/>
            </a:pPr>
            <a:endParaRPr lang="en-AU" sz="2400" dirty="0">
              <a:solidFill>
                <a:schemeClr val="bg1"/>
              </a:solidFill>
            </a:endParaRPr>
          </a:p>
        </p:txBody>
      </p:sp>
      <p:cxnSp>
        <p:nvCxnSpPr>
          <p:cNvPr id="3" name="Straight Arrow Connector 2">
            <a:extLst>
              <a:ext uri="{FF2B5EF4-FFF2-40B4-BE49-F238E27FC236}">
                <a16:creationId xmlns:a16="http://schemas.microsoft.com/office/drawing/2014/main" id="{76AB7F0F-A531-15E4-EC39-08AE60DC3B98}"/>
              </a:ext>
            </a:extLst>
          </p:cNvPr>
          <p:cNvCxnSpPr>
            <a:cxnSpLocks/>
          </p:cNvCxnSpPr>
          <p:nvPr/>
        </p:nvCxnSpPr>
        <p:spPr>
          <a:xfrm flipV="1">
            <a:off x="1433078" y="3375912"/>
            <a:ext cx="0" cy="2610035"/>
          </a:xfrm>
          <a:prstGeom prst="straightConnector1">
            <a:avLst/>
          </a:prstGeom>
          <a:ln w="38100">
            <a:solidFill>
              <a:srgbClr val="00B050"/>
            </a:solidFill>
            <a:tailEnd type="triangle"/>
          </a:ln>
        </p:spPr>
        <p:style>
          <a:lnRef idx="3">
            <a:schemeClr val="accent6"/>
          </a:lnRef>
          <a:fillRef idx="0">
            <a:schemeClr val="accent6"/>
          </a:fillRef>
          <a:effectRef idx="2">
            <a:schemeClr val="accent6"/>
          </a:effectRef>
          <a:fontRef idx="minor">
            <a:schemeClr val="tx1"/>
          </a:fontRef>
        </p:style>
      </p:cxnSp>
      <p:cxnSp>
        <p:nvCxnSpPr>
          <p:cNvPr id="15" name="Straight Arrow Connector 14">
            <a:extLst>
              <a:ext uri="{FF2B5EF4-FFF2-40B4-BE49-F238E27FC236}">
                <a16:creationId xmlns:a16="http://schemas.microsoft.com/office/drawing/2014/main" id="{2B17257C-C67D-D3D9-C617-7524411B975A}"/>
              </a:ext>
            </a:extLst>
          </p:cNvPr>
          <p:cNvCxnSpPr>
            <a:cxnSpLocks/>
          </p:cNvCxnSpPr>
          <p:nvPr/>
        </p:nvCxnSpPr>
        <p:spPr>
          <a:xfrm flipV="1">
            <a:off x="5177667" y="3375910"/>
            <a:ext cx="0" cy="2610035"/>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362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animEffect transition="in" filter="fade">
                                      <p:cBhvr>
                                        <p:cTn id="31" dur="500"/>
                                        <p:tgtEl>
                                          <p:spTgt spid="10">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0">
                                            <p:txEl>
                                              <p:pRg st="2" end="2"/>
                                            </p:txEl>
                                          </p:spTgt>
                                        </p:tgtEl>
                                        <p:attrNameLst>
                                          <p:attrName>style.visibility</p:attrName>
                                        </p:attrNameLst>
                                      </p:cBhvr>
                                      <p:to>
                                        <p:strVal val="visible"/>
                                      </p:to>
                                    </p:set>
                                    <p:animEffect transition="in" filter="fade">
                                      <p:cBhvr>
                                        <p:cTn id="36" dur="500"/>
                                        <p:tgtEl>
                                          <p:spTgt spid="10">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0">
                                            <p:txEl>
                                              <p:pRg st="3" end="3"/>
                                            </p:txEl>
                                          </p:spTgt>
                                        </p:tgtEl>
                                        <p:attrNameLst>
                                          <p:attrName>style.visibility</p:attrName>
                                        </p:attrNameLst>
                                      </p:cBhvr>
                                      <p:to>
                                        <p:strVal val="visible"/>
                                      </p:to>
                                    </p:set>
                                    <p:animEffect transition="in" filter="fade">
                                      <p:cBhvr>
                                        <p:cTn id="41" dur="500"/>
                                        <p:tgtEl>
                                          <p:spTgt spid="10">
                                            <p:txEl>
                                              <p:pRg st="3" end="3"/>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C9AE5-D868-4DC0-9996-E1DA2D169C03}"/>
              </a:ext>
            </a:extLst>
          </p:cNvPr>
          <p:cNvSpPr>
            <a:spLocks noGrp="1"/>
          </p:cNvSpPr>
          <p:nvPr>
            <p:ph type="title"/>
          </p:nvPr>
        </p:nvSpPr>
        <p:spPr>
          <a:xfrm>
            <a:off x="0" y="23232"/>
            <a:ext cx="10515600" cy="1325563"/>
          </a:xfrm>
        </p:spPr>
        <p:txBody>
          <a:bodyPr>
            <a:normAutofit/>
          </a:bodyPr>
          <a:lstStyle/>
          <a:p>
            <a:r>
              <a:rPr lang="en-AU" sz="3600" dirty="0">
                <a:solidFill>
                  <a:schemeClr val="bg1"/>
                </a:solidFill>
              </a:rPr>
              <a:t>Testing the mocks</a:t>
            </a:r>
          </a:p>
        </p:txBody>
      </p:sp>
      <p:sp>
        <p:nvSpPr>
          <p:cNvPr id="8" name="TextBox 7">
            <a:extLst>
              <a:ext uri="{FF2B5EF4-FFF2-40B4-BE49-F238E27FC236}">
                <a16:creationId xmlns:a16="http://schemas.microsoft.com/office/drawing/2014/main" id="{4276FF69-FBDD-4A65-B452-C944EC1D87D3}"/>
              </a:ext>
            </a:extLst>
          </p:cNvPr>
          <p:cNvSpPr txBox="1"/>
          <p:nvPr/>
        </p:nvSpPr>
        <p:spPr>
          <a:xfrm>
            <a:off x="186432" y="1348795"/>
            <a:ext cx="5726096" cy="3487301"/>
          </a:xfrm>
          <a:prstGeom prst="rect">
            <a:avLst/>
          </a:prstGeom>
          <a:noFill/>
        </p:spPr>
        <p:txBody>
          <a:bodyPr wrap="square">
            <a:spAutoFit/>
          </a:bodyPr>
          <a:lstStyle/>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AU" sz="2400" b="0" i="0" u="none" strike="noStrike" kern="1200" cap="none" spc="0" normalizeH="0" baseline="0" noProof="0" dirty="0">
                <a:ln>
                  <a:noFill/>
                </a:ln>
                <a:solidFill>
                  <a:prstClr val="white"/>
                </a:solidFill>
                <a:effectLst/>
                <a:uLnTx/>
                <a:uFillTx/>
                <a:latin typeface="Calibri" panose="020F0502020204030204"/>
              </a:rPr>
              <a:t>We generated 201 different</a:t>
            </a:r>
            <a:r>
              <a:rPr kumimoji="0" lang="en-AU" sz="2400" b="0" i="0" u="none" strike="noStrike" kern="1200" cap="none" spc="0" normalizeH="0" noProof="0" dirty="0">
                <a:ln>
                  <a:noFill/>
                </a:ln>
                <a:solidFill>
                  <a:prstClr val="white"/>
                </a:solidFill>
                <a:effectLst/>
                <a:uLnTx/>
                <a:uFillTx/>
                <a:latin typeface="Calibri" panose="020F0502020204030204"/>
              </a:rPr>
              <a:t> </a:t>
            </a:r>
            <a:r>
              <a:rPr kumimoji="0" lang="en-AU" sz="2400" b="0" i="0" u="none" strike="noStrike" kern="1200" cap="none" spc="0" normalizeH="0" baseline="0" noProof="0" dirty="0">
                <a:ln>
                  <a:noFill/>
                </a:ln>
                <a:solidFill>
                  <a:prstClr val="white"/>
                </a:solidFill>
                <a:effectLst/>
                <a:uLnTx/>
                <a:uFillTx/>
                <a:latin typeface="Calibri" panose="020F0502020204030204"/>
              </a:rPr>
              <a:t>mocks (simulated data sets) to test our new method. </a:t>
            </a: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lang="en-AU" sz="2400" dirty="0">
                <a:solidFill>
                  <a:prstClr val="white"/>
                </a:solidFill>
                <a:latin typeface="Calibri" panose="020F0502020204030204"/>
              </a:rPr>
              <a:t>Using the Taylor expansion is more than 30 times faster than using the exact likelihood. </a:t>
            </a:r>
            <a:endParaRPr kumimoji="0" lang="en-AU" sz="2400" b="0" i="0" u="none" strike="noStrike" kern="1200" cap="none" spc="0" normalizeH="0" baseline="0" noProof="0" dirty="0">
              <a:ln>
                <a:noFill/>
              </a:ln>
              <a:solidFill>
                <a:prstClr val="white"/>
              </a:solidFill>
              <a:effectLst/>
              <a:uLnTx/>
              <a:uFillTx/>
              <a:latin typeface="Calibri" panose="020F0502020204030204"/>
            </a:endParaRPr>
          </a:p>
        </p:txBody>
      </p:sp>
      <p:pic>
        <p:nvPicPr>
          <p:cNvPr id="10" name="Picture 9">
            <a:extLst>
              <a:ext uri="{FF2B5EF4-FFF2-40B4-BE49-F238E27FC236}">
                <a16:creationId xmlns:a16="http://schemas.microsoft.com/office/drawing/2014/main" id="{DE563EBC-4082-42C2-B701-D74704DE1AE3}"/>
              </a:ext>
            </a:extLst>
          </p:cNvPr>
          <p:cNvPicPr>
            <a:picLocks noChangeAspect="1"/>
          </p:cNvPicPr>
          <p:nvPr/>
        </p:nvPicPr>
        <p:blipFill>
          <a:blip r:embed="rId5"/>
          <a:stretch>
            <a:fillRect/>
          </a:stretch>
        </p:blipFill>
        <p:spPr>
          <a:xfrm>
            <a:off x="6758040" y="430567"/>
            <a:ext cx="4865790" cy="5361190"/>
          </a:xfrm>
          <a:prstGeom prst="rect">
            <a:avLst/>
          </a:prstGeom>
        </p:spPr>
      </p:pic>
      <p:pic>
        <p:nvPicPr>
          <p:cNvPr id="4" name="Picture 3" descr="Chart, scatter chart&#10;&#10;Description automatically generated">
            <a:extLst>
              <a:ext uri="{FF2B5EF4-FFF2-40B4-BE49-F238E27FC236}">
                <a16:creationId xmlns:a16="http://schemas.microsoft.com/office/drawing/2014/main" id="{4B40CB2D-5E6F-B756-5F03-D5817FD998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1026" y="860989"/>
            <a:ext cx="5236428" cy="5566444"/>
          </a:xfrm>
          <a:prstGeom prst="rect">
            <a:avLst/>
          </a:prstGeom>
        </p:spPr>
      </p:pic>
    </p:spTree>
    <p:extLst>
      <p:ext uri="{BB962C8B-B14F-4D97-AF65-F5344CB8AC3E}">
        <p14:creationId xmlns:p14="http://schemas.microsoft.com/office/powerpoint/2010/main" val="159809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9FFC1482-85E6-B608-7DC0-D6B9C6B00586}"/>
              </a:ext>
            </a:extLst>
          </p:cNvPr>
          <p:cNvGrpSpPr/>
          <p:nvPr/>
        </p:nvGrpSpPr>
        <p:grpSpPr>
          <a:xfrm>
            <a:off x="5660997" y="2991608"/>
            <a:ext cx="6477000" cy="3800475"/>
            <a:chOff x="5660997" y="2991608"/>
            <a:chExt cx="6477000" cy="3800475"/>
          </a:xfrm>
        </p:grpSpPr>
        <p:pic>
          <p:nvPicPr>
            <p:cNvPr id="4" name="Picture 3">
              <a:extLst>
                <a:ext uri="{FF2B5EF4-FFF2-40B4-BE49-F238E27FC236}">
                  <a16:creationId xmlns:a16="http://schemas.microsoft.com/office/drawing/2014/main" id="{06A545DF-C93A-22E4-6CC0-6AC2639AF171}"/>
                </a:ext>
              </a:extLst>
            </p:cNvPr>
            <p:cNvPicPr>
              <a:picLocks noChangeAspect="1"/>
            </p:cNvPicPr>
            <p:nvPr/>
          </p:nvPicPr>
          <p:blipFill>
            <a:blip r:embed="rId5"/>
            <a:stretch>
              <a:fillRect/>
            </a:stretch>
          </p:blipFill>
          <p:spPr>
            <a:xfrm>
              <a:off x="5660997" y="2991608"/>
              <a:ext cx="6477000" cy="3800475"/>
            </a:xfrm>
            <a:prstGeom prst="rect">
              <a:avLst/>
            </a:prstGeom>
          </p:spPr>
        </p:pic>
        <p:sp>
          <p:nvSpPr>
            <p:cNvPr id="15" name="TextBox 14">
              <a:extLst>
                <a:ext uri="{FF2B5EF4-FFF2-40B4-BE49-F238E27FC236}">
                  <a16:creationId xmlns:a16="http://schemas.microsoft.com/office/drawing/2014/main" id="{AA1498D6-5FC2-7C33-D598-D9C0621DBD8B}"/>
                </a:ext>
              </a:extLst>
            </p:cNvPr>
            <p:cNvSpPr txBox="1"/>
            <p:nvPr/>
          </p:nvSpPr>
          <p:spPr>
            <a:xfrm>
              <a:off x="6482192" y="5963099"/>
              <a:ext cx="1914613" cy="338554"/>
            </a:xfrm>
            <a:prstGeom prst="rect">
              <a:avLst/>
            </a:prstGeom>
            <a:noFill/>
          </p:spPr>
          <p:txBody>
            <a:bodyPr wrap="square" rtlCol="0">
              <a:spAutoFit/>
            </a:bodyPr>
            <a:lstStyle/>
            <a:p>
              <a:r>
                <a:rPr lang="en-AU" sz="1600" dirty="0"/>
                <a:t>(Aubert, et al., 2022)</a:t>
              </a:r>
            </a:p>
          </p:txBody>
        </p:sp>
      </p:grpSp>
      <p:sp>
        <p:nvSpPr>
          <p:cNvPr id="2" name="Title 1">
            <a:extLst>
              <a:ext uri="{FF2B5EF4-FFF2-40B4-BE49-F238E27FC236}">
                <a16:creationId xmlns:a16="http://schemas.microsoft.com/office/drawing/2014/main" id="{C30F39B7-35B2-4237-B49B-BACB01FC040D}"/>
              </a:ext>
            </a:extLst>
          </p:cNvPr>
          <p:cNvSpPr>
            <a:spLocks noGrp="1"/>
          </p:cNvSpPr>
          <p:nvPr>
            <p:ph type="title"/>
          </p:nvPr>
        </p:nvSpPr>
        <p:spPr>
          <a:xfrm>
            <a:off x="0" y="0"/>
            <a:ext cx="10515600" cy="1325563"/>
          </a:xfrm>
        </p:spPr>
        <p:txBody>
          <a:bodyPr>
            <a:normAutofit/>
          </a:bodyPr>
          <a:lstStyle/>
          <a:p>
            <a:r>
              <a:rPr lang="en-AU" sz="3600" dirty="0">
                <a:solidFill>
                  <a:schemeClr val="bg1"/>
                </a:solidFill>
              </a:rPr>
              <a:t>Result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4C40AAB-60A8-4B8D-B4FA-76948018DD92}"/>
                  </a:ext>
                </a:extLst>
              </p:cNvPr>
              <p:cNvSpPr>
                <a:spLocks noGrp="1"/>
              </p:cNvSpPr>
              <p:nvPr>
                <p:ph idx="1"/>
              </p:nvPr>
            </p:nvSpPr>
            <p:spPr>
              <a:xfrm>
                <a:off x="71022" y="1325563"/>
                <a:ext cx="6355703" cy="551815"/>
              </a:xfrm>
            </p:spPr>
            <p:txBody>
              <a:bodyPr>
                <a:normAutofit/>
              </a:bodyPr>
              <a:lstStyle/>
              <a:p>
                <a14:m>
                  <m:oMath xmlns:m="http://schemas.openxmlformats.org/officeDocument/2006/math">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𝜎</m:t>
                        </m:r>
                      </m:e>
                      <m:sub>
                        <m:r>
                          <a:rPr lang="en-AU" sz="2400" b="0" i="1" smtClean="0">
                            <a:solidFill>
                              <a:schemeClr val="bg1"/>
                            </a:solidFill>
                            <a:latin typeface="Cambria Math" panose="02040503050406030204" pitchFamily="18" charset="0"/>
                            <a:ea typeface="Cambria Math" panose="02040503050406030204" pitchFamily="18" charset="0"/>
                          </a:rPr>
                          <m:t>8</m:t>
                        </m:r>
                      </m:sub>
                    </m:sSub>
                    <m:r>
                      <a:rPr lang="en-AU" sz="2400" b="0" i="1" smtClean="0">
                        <a:solidFill>
                          <a:schemeClr val="bg1"/>
                        </a:solidFill>
                        <a:latin typeface="Cambria Math" panose="02040503050406030204" pitchFamily="18" charset="0"/>
                        <a:ea typeface="Cambria Math" panose="02040503050406030204" pitchFamily="18" charset="0"/>
                      </a:rPr>
                      <m:t>=</m:t>
                    </m:r>
                    <m:sSubSup>
                      <m:sSubSupPr>
                        <m:ctrlPr>
                          <a:rPr lang="en-AU" sz="2400" b="0" i="1" smtClean="0">
                            <a:solidFill>
                              <a:schemeClr val="bg1"/>
                            </a:solidFill>
                            <a:latin typeface="Cambria Math" panose="02040503050406030204" pitchFamily="18" charset="0"/>
                            <a:ea typeface="Cambria Math" panose="02040503050406030204" pitchFamily="18" charset="0"/>
                          </a:rPr>
                        </m:ctrlPr>
                      </m:sSubSupPr>
                      <m:e>
                        <m:r>
                          <a:rPr lang="en-AU" sz="2400" b="0" i="1" smtClean="0">
                            <a:solidFill>
                              <a:schemeClr val="bg1"/>
                            </a:solidFill>
                            <a:latin typeface="Cambria Math" panose="02040503050406030204" pitchFamily="18" charset="0"/>
                            <a:ea typeface="Cambria Math" panose="02040503050406030204" pitchFamily="18" charset="0"/>
                          </a:rPr>
                          <m:t>0.405</m:t>
                        </m:r>
                      </m:e>
                      <m:sub>
                        <m:r>
                          <a:rPr lang="en-AU" sz="2400" b="0" i="1" smtClean="0">
                            <a:solidFill>
                              <a:schemeClr val="bg1"/>
                            </a:solidFill>
                            <a:latin typeface="Cambria Math" panose="02040503050406030204" pitchFamily="18" charset="0"/>
                            <a:ea typeface="Cambria Math" panose="02040503050406030204" pitchFamily="18" charset="0"/>
                          </a:rPr>
                          <m:t>−0.071</m:t>
                        </m:r>
                      </m:sub>
                      <m:sup>
                        <m:r>
                          <a:rPr lang="en-AU" sz="2400" b="0" i="1" smtClean="0">
                            <a:solidFill>
                              <a:schemeClr val="bg1"/>
                            </a:solidFill>
                            <a:latin typeface="Cambria Math" panose="02040503050406030204" pitchFamily="18" charset="0"/>
                            <a:ea typeface="Cambria Math" panose="02040503050406030204" pitchFamily="18" charset="0"/>
                          </a:rPr>
                          <m:t>+0.076</m:t>
                        </m:r>
                      </m:sup>
                    </m:sSubSup>
                  </m:oMath>
                </a14:m>
                <a:r>
                  <a:rPr lang="en-AU" sz="2400" dirty="0">
                    <a:solidFill>
                      <a:schemeClr val="bg1"/>
                    </a:solidFill>
                  </a:rPr>
                  <a:t>(stat)</a:t>
                </a:r>
                <a14:m>
                  <m:oMath xmlns:m="http://schemas.openxmlformats.org/officeDocument/2006/math">
                    <m:r>
                      <a:rPr lang="en-AU" sz="2400" b="0" i="1" smtClean="0">
                        <a:solidFill>
                          <a:schemeClr val="bg1"/>
                        </a:solidFill>
                        <a:latin typeface="Cambria Math" panose="02040503050406030204" pitchFamily="18" charset="0"/>
                      </a:rPr>
                      <m:t>+0.009</m:t>
                    </m:r>
                  </m:oMath>
                </a14:m>
                <a:r>
                  <a:rPr lang="en-AU" sz="2400" dirty="0">
                    <a:solidFill>
                      <a:schemeClr val="bg1"/>
                    </a:solidFill>
                  </a:rPr>
                  <a:t>(sys). </a:t>
                </a:r>
              </a:p>
            </p:txBody>
          </p:sp>
        </mc:Choice>
        <mc:Fallback xmlns="">
          <p:sp>
            <p:nvSpPr>
              <p:cNvPr id="3" name="Content Placeholder 2">
                <a:extLst>
                  <a:ext uri="{FF2B5EF4-FFF2-40B4-BE49-F238E27FC236}">
                    <a16:creationId xmlns:a16="http://schemas.microsoft.com/office/drawing/2014/main" id="{E4C40AAB-60A8-4B8D-B4FA-76948018DD92}"/>
                  </a:ext>
                </a:extLst>
              </p:cNvPr>
              <p:cNvSpPr>
                <a:spLocks noGrp="1" noRot="1" noChangeAspect="1" noMove="1" noResize="1" noEditPoints="1" noAdjustHandles="1" noChangeArrowheads="1" noChangeShapeType="1" noTextEdit="1"/>
              </p:cNvSpPr>
              <p:nvPr>
                <p:ph idx="1"/>
              </p:nvPr>
            </p:nvSpPr>
            <p:spPr>
              <a:xfrm>
                <a:off x="71022" y="1325563"/>
                <a:ext cx="6355703" cy="551815"/>
              </a:xfrm>
              <a:blipFill>
                <a:blip r:embed="rId6"/>
                <a:stretch>
                  <a:fillRect l="-1344" t="-13187" b="-3297"/>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4" name="Content Placeholder 2">
                <a:extLst>
                  <a:ext uri="{FF2B5EF4-FFF2-40B4-BE49-F238E27FC236}">
                    <a16:creationId xmlns:a16="http://schemas.microsoft.com/office/drawing/2014/main" id="{F6967C21-EA6F-4DE9-AEFC-BCC0524E6CF8}"/>
                  </a:ext>
                </a:extLst>
              </p:cNvPr>
              <p:cNvSpPr txBox="1">
                <a:spLocks/>
              </p:cNvSpPr>
              <p:nvPr/>
            </p:nvSpPr>
            <p:spPr>
              <a:xfrm>
                <a:off x="71022" y="1970932"/>
                <a:ext cx="5784543" cy="4449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AU" sz="2400" dirty="0">
                    <a:solidFill>
                      <a:schemeClr val="bg1"/>
                    </a:solidFill>
                  </a:rPr>
                  <a:t>Consistent with the </a:t>
                </a:r>
                <a14:m>
                  <m:oMath xmlns:m="http://schemas.openxmlformats.org/officeDocument/2006/math">
                    <m:r>
                      <m:rPr>
                        <m:sty m:val="p"/>
                      </m:rPr>
                      <a:rPr lang="el-GR" sz="2400" i="1" smtClean="0">
                        <a:solidFill>
                          <a:schemeClr val="bg1"/>
                        </a:solidFill>
                        <a:latin typeface="Cambria Math" panose="02040503050406030204" pitchFamily="18" charset="0"/>
                        <a:ea typeface="Cambria Math" panose="02040503050406030204" pitchFamily="18" charset="0"/>
                      </a:rPr>
                      <m:t>Λ</m:t>
                    </m:r>
                  </m:oMath>
                </a14:m>
                <a:r>
                  <a:rPr lang="en-AU" sz="2400" dirty="0">
                    <a:solidFill>
                      <a:schemeClr val="bg1"/>
                    </a:solidFill>
                  </a:rPr>
                  <a:t>CDM model (black dashed line). </a:t>
                </a:r>
              </a:p>
              <a:p>
                <a:pPr>
                  <a:lnSpc>
                    <a:spcPct val="150000"/>
                  </a:lnSpc>
                </a:pPr>
                <a:r>
                  <a:rPr lang="en-AU" sz="2400" dirty="0">
                    <a:solidFill>
                      <a:schemeClr val="bg1"/>
                    </a:solidFill>
                  </a:rPr>
                  <a:t>Massive reduction in systematic uncertainty </a:t>
                </a:r>
                <a14:m>
                  <m:oMath xmlns:m="http://schemas.openxmlformats.org/officeDocument/2006/math">
                    <m:r>
                      <a:rPr lang="en-AU" sz="2400" b="0" i="1" smtClean="0">
                        <a:solidFill>
                          <a:schemeClr val="bg1"/>
                        </a:solidFill>
                        <a:latin typeface="Cambria Math" panose="02040503050406030204" pitchFamily="18" charset="0"/>
                      </a:rPr>
                      <m:t>15.89% </m:t>
                    </m:r>
                    <m:r>
                      <a:rPr lang="en-AU" sz="2400" b="0" i="1" smtClean="0">
                        <a:solidFill>
                          <a:schemeClr val="bg1"/>
                        </a:solidFill>
                        <a:latin typeface="Cambria Math" panose="02040503050406030204" pitchFamily="18" charset="0"/>
                        <a:ea typeface="Cambria Math" panose="02040503050406030204" pitchFamily="18" charset="0"/>
                      </a:rPr>
                      <m:t>→1.81%</m:t>
                    </m:r>
                  </m:oMath>
                </a14:m>
                <a:r>
                  <a:rPr lang="en-AU" sz="2400" dirty="0">
                    <a:solidFill>
                      <a:schemeClr val="bg1"/>
                    </a:solidFill>
                  </a:rPr>
                  <a:t> compares to Adams &amp; Blake (2020).</a:t>
                </a:r>
              </a:p>
            </p:txBody>
          </p:sp>
        </mc:Choice>
        <mc:Fallback xmlns="">
          <p:sp>
            <p:nvSpPr>
              <p:cNvPr id="14" name="Content Placeholder 2">
                <a:extLst>
                  <a:ext uri="{FF2B5EF4-FFF2-40B4-BE49-F238E27FC236}">
                    <a16:creationId xmlns:a16="http://schemas.microsoft.com/office/drawing/2014/main" id="{F6967C21-EA6F-4DE9-AEFC-BCC0524E6CF8}"/>
                  </a:ext>
                </a:extLst>
              </p:cNvPr>
              <p:cNvSpPr txBox="1">
                <a:spLocks noRot="1" noChangeAspect="1" noMove="1" noResize="1" noEditPoints="1" noAdjustHandles="1" noChangeArrowheads="1" noChangeShapeType="1" noTextEdit="1"/>
              </p:cNvSpPr>
              <p:nvPr/>
            </p:nvSpPr>
            <p:spPr>
              <a:xfrm>
                <a:off x="71022" y="1970932"/>
                <a:ext cx="5784543" cy="4449533"/>
              </a:xfrm>
              <a:prstGeom prst="rect">
                <a:avLst/>
              </a:prstGeom>
              <a:blipFill>
                <a:blip r:embed="rId7"/>
                <a:stretch>
                  <a:fillRect l="-1475"/>
                </a:stretch>
              </a:blipFill>
            </p:spPr>
            <p:txBody>
              <a:bodyPr/>
              <a:lstStyle/>
              <a:p>
                <a:r>
                  <a:rPr lang="en-AU">
                    <a:noFill/>
                  </a:rPr>
                  <a:t> </a:t>
                </a:r>
              </a:p>
            </p:txBody>
          </p:sp>
        </mc:Fallback>
      </mc:AlternateContent>
      <p:pic>
        <p:nvPicPr>
          <p:cNvPr id="8" name="Picture 7">
            <a:extLst>
              <a:ext uri="{FF2B5EF4-FFF2-40B4-BE49-F238E27FC236}">
                <a16:creationId xmlns:a16="http://schemas.microsoft.com/office/drawing/2014/main" id="{587325A0-9BF6-8939-7890-457724D87872}"/>
              </a:ext>
            </a:extLst>
          </p:cNvPr>
          <p:cNvPicPr>
            <a:picLocks noChangeAspect="1"/>
          </p:cNvPicPr>
          <p:nvPr/>
        </p:nvPicPr>
        <p:blipFill>
          <a:blip r:embed="rId8"/>
          <a:stretch>
            <a:fillRect/>
          </a:stretch>
        </p:blipFill>
        <p:spPr>
          <a:xfrm>
            <a:off x="6554678" y="645850"/>
            <a:ext cx="5566300" cy="5566300"/>
          </a:xfrm>
          <a:prstGeom prst="rect">
            <a:avLst/>
          </a:prstGeom>
        </p:spPr>
      </p:pic>
      <p:grpSp>
        <p:nvGrpSpPr>
          <p:cNvPr id="13" name="Group 12">
            <a:extLst>
              <a:ext uri="{FF2B5EF4-FFF2-40B4-BE49-F238E27FC236}">
                <a16:creationId xmlns:a16="http://schemas.microsoft.com/office/drawing/2014/main" id="{812E6699-AD45-4827-4790-DCE509D049FC}"/>
              </a:ext>
            </a:extLst>
          </p:cNvPr>
          <p:cNvGrpSpPr/>
          <p:nvPr/>
        </p:nvGrpSpPr>
        <p:grpSpPr>
          <a:xfrm>
            <a:off x="6426725" y="4999777"/>
            <a:ext cx="110934" cy="532660"/>
            <a:chOff x="4175563" y="5631992"/>
            <a:chExt cx="110934" cy="532660"/>
          </a:xfrm>
        </p:grpSpPr>
        <p:sp>
          <p:nvSpPr>
            <p:cNvPr id="5" name="Star: 4 Points 4">
              <a:extLst>
                <a:ext uri="{FF2B5EF4-FFF2-40B4-BE49-F238E27FC236}">
                  <a16:creationId xmlns:a16="http://schemas.microsoft.com/office/drawing/2014/main" id="{4BD8E5C1-3428-E629-854A-5411F059026E}"/>
                </a:ext>
              </a:extLst>
            </p:cNvPr>
            <p:cNvSpPr/>
            <p:nvPr/>
          </p:nvSpPr>
          <p:spPr>
            <a:xfrm>
              <a:off x="4175563" y="5827966"/>
              <a:ext cx="110934" cy="140711"/>
            </a:xfrm>
            <a:prstGeom prst="star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7" name="Straight Connector 6">
              <a:extLst>
                <a:ext uri="{FF2B5EF4-FFF2-40B4-BE49-F238E27FC236}">
                  <a16:creationId xmlns:a16="http://schemas.microsoft.com/office/drawing/2014/main" id="{C15BEDD4-858F-E2A9-CABC-BDDDB4D810BE}"/>
                </a:ext>
              </a:extLst>
            </p:cNvPr>
            <p:cNvCxnSpPr>
              <a:cxnSpLocks/>
            </p:cNvCxnSpPr>
            <p:nvPr/>
          </p:nvCxnSpPr>
          <p:spPr>
            <a:xfrm>
              <a:off x="4231030" y="5631992"/>
              <a:ext cx="0" cy="53266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260524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fade">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xit" presetSubtype="0" fill="hold" nodeType="with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8526470-7834-D707-C9D5-0542FC0D166F}"/>
              </a:ext>
            </a:extLst>
          </p:cNvPr>
          <p:cNvSpPr txBox="1"/>
          <p:nvPr/>
        </p:nvSpPr>
        <p:spPr>
          <a:xfrm>
            <a:off x="0" y="0"/>
            <a:ext cx="11860567" cy="646331"/>
          </a:xfrm>
          <a:prstGeom prst="rect">
            <a:avLst/>
          </a:prstGeom>
          <a:noFill/>
        </p:spPr>
        <p:txBody>
          <a:bodyPr wrap="square" rtlCol="0">
            <a:spAutoFit/>
          </a:bodyPr>
          <a:lstStyle/>
          <a:p>
            <a:r>
              <a:rPr lang="en-AU" sz="3600" dirty="0">
                <a:solidFill>
                  <a:schemeClr val="bg1">
                    <a:lumMod val="95000"/>
                  </a:schemeClr>
                </a:solidFill>
              </a:rPr>
              <a:t>The future of peculiar velocity surveys </a:t>
            </a:r>
          </a:p>
        </p:txBody>
      </p:sp>
      <p:pic>
        <p:nvPicPr>
          <p:cNvPr id="6" name="Picture 5">
            <a:extLst>
              <a:ext uri="{FF2B5EF4-FFF2-40B4-BE49-F238E27FC236}">
                <a16:creationId xmlns:a16="http://schemas.microsoft.com/office/drawing/2014/main" id="{177FDF3F-E283-AA14-57E1-E17F3F726B0F}"/>
              </a:ext>
            </a:extLst>
          </p:cNvPr>
          <p:cNvPicPr>
            <a:picLocks noChangeAspect="1"/>
          </p:cNvPicPr>
          <p:nvPr/>
        </p:nvPicPr>
        <p:blipFill>
          <a:blip r:embed="rId5"/>
          <a:stretch>
            <a:fillRect/>
          </a:stretch>
        </p:blipFill>
        <p:spPr>
          <a:xfrm>
            <a:off x="1565383" y="646331"/>
            <a:ext cx="3164098" cy="2566638"/>
          </a:xfrm>
          <a:prstGeom prst="rect">
            <a:avLst/>
          </a:prstGeom>
        </p:spPr>
      </p:pic>
      <p:sp>
        <p:nvSpPr>
          <p:cNvPr id="7" name="TextBox 6">
            <a:extLst>
              <a:ext uri="{FF2B5EF4-FFF2-40B4-BE49-F238E27FC236}">
                <a16:creationId xmlns:a16="http://schemas.microsoft.com/office/drawing/2014/main" id="{98840ADA-412F-5E31-654B-89CA8DFFB1AC}"/>
              </a:ext>
            </a:extLst>
          </p:cNvPr>
          <p:cNvSpPr txBox="1"/>
          <p:nvPr/>
        </p:nvSpPr>
        <p:spPr>
          <a:xfrm>
            <a:off x="1800215" y="3318525"/>
            <a:ext cx="3016391" cy="830997"/>
          </a:xfrm>
          <a:prstGeom prst="rect">
            <a:avLst/>
          </a:prstGeom>
          <a:noFill/>
        </p:spPr>
        <p:txBody>
          <a:bodyPr wrap="square" rtlCol="0">
            <a:spAutoFit/>
          </a:bodyPr>
          <a:lstStyle/>
          <a:p>
            <a:r>
              <a:rPr lang="en-US" sz="2400" i="1" dirty="0">
                <a:solidFill>
                  <a:schemeClr val="bg1">
                    <a:lumMod val="95000"/>
                  </a:schemeClr>
                </a:solidFill>
              </a:rPr>
              <a:t>40,000,000 Redshifts</a:t>
            </a:r>
          </a:p>
          <a:p>
            <a:r>
              <a:rPr lang="en-US" sz="2400" i="1" dirty="0">
                <a:solidFill>
                  <a:schemeClr val="bg1">
                    <a:lumMod val="95000"/>
                  </a:schemeClr>
                </a:solidFill>
              </a:rPr>
              <a:t>200,000 Velocities</a:t>
            </a:r>
          </a:p>
        </p:txBody>
      </p:sp>
      <p:pic>
        <p:nvPicPr>
          <p:cNvPr id="8" name="Picture 7">
            <a:extLst>
              <a:ext uri="{FF2B5EF4-FFF2-40B4-BE49-F238E27FC236}">
                <a16:creationId xmlns:a16="http://schemas.microsoft.com/office/drawing/2014/main" id="{8C0991A1-E2A6-093C-789A-0F2CDB3D1ADE}"/>
              </a:ext>
            </a:extLst>
          </p:cNvPr>
          <p:cNvPicPr>
            <a:picLocks noChangeAspect="1"/>
          </p:cNvPicPr>
          <p:nvPr/>
        </p:nvPicPr>
        <p:blipFill>
          <a:blip r:embed="rId6"/>
          <a:stretch>
            <a:fillRect/>
          </a:stretch>
        </p:blipFill>
        <p:spPr>
          <a:xfrm>
            <a:off x="6465856" y="646331"/>
            <a:ext cx="4160761" cy="2566638"/>
          </a:xfrm>
          <a:prstGeom prst="rect">
            <a:avLst/>
          </a:prstGeom>
        </p:spPr>
      </p:pic>
      <p:sp>
        <p:nvSpPr>
          <p:cNvPr id="9" name="TextBox 8">
            <a:extLst>
              <a:ext uri="{FF2B5EF4-FFF2-40B4-BE49-F238E27FC236}">
                <a16:creationId xmlns:a16="http://schemas.microsoft.com/office/drawing/2014/main" id="{D6A4A284-6E6E-0863-8F38-63591DA2A1BD}"/>
              </a:ext>
            </a:extLst>
          </p:cNvPr>
          <p:cNvSpPr txBox="1"/>
          <p:nvPr/>
        </p:nvSpPr>
        <p:spPr>
          <a:xfrm>
            <a:off x="7193825" y="3318525"/>
            <a:ext cx="4160760" cy="830997"/>
          </a:xfrm>
          <a:prstGeom prst="rect">
            <a:avLst/>
          </a:prstGeom>
          <a:noFill/>
        </p:spPr>
        <p:txBody>
          <a:bodyPr wrap="square" rtlCol="0">
            <a:spAutoFit/>
          </a:bodyPr>
          <a:lstStyle/>
          <a:p>
            <a:r>
              <a:rPr lang="en-US" sz="2400" i="1" dirty="0">
                <a:solidFill>
                  <a:schemeClr val="bg1">
                    <a:lumMod val="95000"/>
                  </a:schemeClr>
                </a:solidFill>
              </a:rPr>
              <a:t>6,000,000 Redshifts</a:t>
            </a:r>
          </a:p>
          <a:p>
            <a:r>
              <a:rPr lang="en-US" sz="2400" i="1" dirty="0">
                <a:solidFill>
                  <a:schemeClr val="bg1">
                    <a:lumMod val="95000"/>
                  </a:schemeClr>
                </a:solidFill>
              </a:rPr>
              <a:t>450,000 Velocities</a:t>
            </a:r>
          </a:p>
        </p:txBody>
      </p:sp>
      <p:sp>
        <p:nvSpPr>
          <p:cNvPr id="10" name="TextBox 9">
            <a:extLst>
              <a:ext uri="{FF2B5EF4-FFF2-40B4-BE49-F238E27FC236}">
                <a16:creationId xmlns:a16="http://schemas.microsoft.com/office/drawing/2014/main" id="{BB59C712-45F0-028D-1CC3-8B674DA21618}"/>
              </a:ext>
            </a:extLst>
          </p:cNvPr>
          <p:cNvSpPr txBox="1"/>
          <p:nvPr/>
        </p:nvSpPr>
        <p:spPr>
          <a:xfrm>
            <a:off x="186431" y="4421080"/>
            <a:ext cx="11860567" cy="169706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AU" sz="2400" dirty="0">
                <a:solidFill>
                  <a:schemeClr val="bg1">
                    <a:lumMod val="95000"/>
                  </a:schemeClr>
                </a:solidFill>
              </a:rPr>
              <a:t>More accurate distance measurements from Type 1a supernovae and GW. </a:t>
            </a:r>
          </a:p>
          <a:p>
            <a:pPr marL="342900" indent="-342900">
              <a:lnSpc>
                <a:spcPct val="150000"/>
              </a:lnSpc>
              <a:buFont typeface="Arial" panose="020B0604020202020204" pitchFamily="34" charset="0"/>
              <a:buChar char="•"/>
            </a:pPr>
            <a:r>
              <a:rPr lang="en-AU" sz="2400" dirty="0">
                <a:solidFill>
                  <a:schemeClr val="bg1">
                    <a:lumMod val="95000"/>
                  </a:schemeClr>
                </a:solidFill>
              </a:rPr>
              <a:t>Peculiar velocity could also be used to test the cosmological principle and measure neutrino mass.</a:t>
            </a:r>
          </a:p>
        </p:txBody>
      </p:sp>
    </p:spTree>
    <p:extLst>
      <p:ext uri="{BB962C8B-B14F-4D97-AF65-F5344CB8AC3E}">
        <p14:creationId xmlns:p14="http://schemas.microsoft.com/office/powerpoint/2010/main" val="299896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F7408F-B1C9-7DE7-3116-B25A362B016A}"/>
              </a:ext>
            </a:extLst>
          </p:cNvPr>
          <p:cNvSpPr txBox="1"/>
          <p:nvPr/>
        </p:nvSpPr>
        <p:spPr>
          <a:xfrm>
            <a:off x="0" y="0"/>
            <a:ext cx="12126897" cy="646331"/>
          </a:xfrm>
          <a:prstGeom prst="rect">
            <a:avLst/>
          </a:prstGeom>
          <a:noFill/>
        </p:spPr>
        <p:txBody>
          <a:bodyPr wrap="square" rtlCol="0">
            <a:spAutoFit/>
          </a:bodyPr>
          <a:lstStyle/>
          <a:p>
            <a:r>
              <a:rPr lang="en-AU" sz="3600" dirty="0">
                <a:solidFill>
                  <a:schemeClr val="bg1"/>
                </a:solidFill>
              </a:rPr>
              <a:t>Summary</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528EA27-DC5C-FCC4-550B-7056E5F75E9A}"/>
                  </a:ext>
                </a:extLst>
              </p:cNvPr>
              <p:cNvSpPr txBox="1"/>
              <p:nvPr/>
            </p:nvSpPr>
            <p:spPr>
              <a:xfrm>
                <a:off x="65103" y="646331"/>
                <a:ext cx="12061794" cy="3174395"/>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New theory of gravity can help to solve the mystery of dark matter and dark energy.</a:t>
                </a:r>
              </a:p>
              <a:p>
                <a:pPr marL="342900" indent="-342900">
                  <a:lnSpc>
                    <a:spcPct val="150000"/>
                  </a:lnSpc>
                  <a:buFont typeface="Arial" panose="020B0604020202020204" pitchFamily="34" charset="0"/>
                  <a:buChar char="•"/>
                </a:pPr>
                <a:r>
                  <a:rPr lang="en-AU" sz="2400" dirty="0">
                    <a:solidFill>
                      <a:schemeClr val="bg1"/>
                    </a:solidFill>
                  </a:rPr>
                  <a:t>The growth rate of structure (</a:t>
                </a:r>
                <a14:m>
                  <m:oMath xmlns:m="http://schemas.openxmlformats.org/officeDocument/2006/math">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oMath>
                </a14:m>
                <a:r>
                  <a:rPr lang="en-AU" sz="2400" dirty="0">
                    <a:solidFill>
                      <a:schemeClr val="bg1"/>
                    </a:solidFill>
                  </a:rPr>
                  <a:t>) can help to distinguish different models of gravity. </a:t>
                </a:r>
              </a:p>
              <a:p>
                <a:pPr marL="342900" indent="-342900">
                  <a:lnSpc>
                    <a:spcPct val="150000"/>
                  </a:lnSpc>
                  <a:buFont typeface="Arial" panose="020B0604020202020204" pitchFamily="34" charset="0"/>
                  <a:buChar char="•"/>
                </a:pPr>
                <a:r>
                  <a:rPr lang="en-AU" sz="2400" dirty="0">
                    <a:solidFill>
                      <a:schemeClr val="bg1"/>
                    </a:solidFill>
                  </a:rPr>
                  <a:t>The density and velocity of galaxies can help to constrain </a:t>
                </a:r>
                <a14:m>
                  <m:oMath xmlns:m="http://schemas.openxmlformats.org/officeDocument/2006/math">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oMath>
                </a14:m>
                <a:r>
                  <a:rPr lang="en-AU" sz="2400" dirty="0">
                    <a:solidFill>
                      <a:schemeClr val="bg1"/>
                    </a:solidFill>
                  </a:rPr>
                  <a:t>. </a:t>
                </a:r>
              </a:p>
              <a:p>
                <a:pPr marL="342900" indent="-342900">
                  <a:lnSpc>
                    <a:spcPct val="150000"/>
                  </a:lnSpc>
                  <a:buFont typeface="Arial" panose="020B0604020202020204" pitchFamily="34" charset="0"/>
                  <a:buChar char="•"/>
                </a:pPr>
                <a:r>
                  <a:rPr lang="en-AU" sz="2400" dirty="0">
                    <a:solidFill>
                      <a:schemeClr val="bg1"/>
                    </a:solidFill>
                  </a:rPr>
                  <a:t>We use the largest peculiar velocity catalogue to date and find our constraint is consistent with the expected value from </a:t>
                </a:r>
                <a14:m>
                  <m:oMath xmlns:m="http://schemas.openxmlformats.org/officeDocument/2006/math">
                    <m:r>
                      <m:rPr>
                        <m:sty m:val="p"/>
                      </m:rPr>
                      <a:rPr lang="el-GR" sz="2400" i="1" smtClean="0">
                        <a:solidFill>
                          <a:schemeClr val="bg1"/>
                        </a:solidFill>
                        <a:latin typeface="Cambria Math" panose="02040503050406030204" pitchFamily="18" charset="0"/>
                        <a:ea typeface="Cambria Math" panose="02040503050406030204" pitchFamily="18" charset="0"/>
                      </a:rPr>
                      <m:t>Λ</m:t>
                    </m:r>
                  </m:oMath>
                </a14:m>
                <a:r>
                  <a:rPr lang="en-AU" sz="2400" dirty="0">
                    <a:solidFill>
                      <a:schemeClr val="bg1"/>
                    </a:solidFill>
                  </a:rPr>
                  <a:t>CDM. </a:t>
                </a:r>
              </a:p>
              <a:p>
                <a:pPr marL="342900" indent="-342900">
                  <a:lnSpc>
                    <a:spcPct val="150000"/>
                  </a:lnSpc>
                  <a:buFont typeface="Arial" panose="020B0604020202020204" pitchFamily="34" charset="0"/>
                  <a:buChar char="•"/>
                </a:pPr>
                <a:r>
                  <a:rPr lang="en-AU" sz="2400" dirty="0">
                    <a:solidFill>
                      <a:schemeClr val="bg1"/>
                    </a:solidFill>
                  </a:rPr>
                  <a:t>You can access the paper via this link </a:t>
                </a:r>
                <a:r>
                  <a:rPr lang="en-AU" sz="2400" dirty="0">
                    <a:solidFill>
                      <a:schemeClr val="bg1"/>
                    </a:solidFill>
                    <a:hlinkClick r:id="rId5"/>
                  </a:rPr>
                  <a:t>https://arxiv.org/abs/2209.04166</a:t>
                </a:r>
                <a:r>
                  <a:rPr lang="en-AU" sz="2400" dirty="0">
                    <a:solidFill>
                      <a:schemeClr val="bg1"/>
                    </a:solidFill>
                  </a:rPr>
                  <a:t> or scan the QR code. </a:t>
                </a:r>
              </a:p>
            </p:txBody>
          </p:sp>
        </mc:Choice>
        <mc:Fallback xmlns="">
          <p:sp>
            <p:nvSpPr>
              <p:cNvPr id="5" name="TextBox 4">
                <a:extLst>
                  <a:ext uri="{FF2B5EF4-FFF2-40B4-BE49-F238E27FC236}">
                    <a16:creationId xmlns:a16="http://schemas.microsoft.com/office/drawing/2014/main" id="{5528EA27-DC5C-FCC4-550B-7056E5F75E9A}"/>
                  </a:ext>
                </a:extLst>
              </p:cNvPr>
              <p:cNvSpPr txBox="1">
                <a:spLocks noRot="1" noChangeAspect="1" noMove="1" noResize="1" noEditPoints="1" noAdjustHandles="1" noChangeArrowheads="1" noChangeShapeType="1" noTextEdit="1"/>
              </p:cNvSpPr>
              <p:nvPr/>
            </p:nvSpPr>
            <p:spPr>
              <a:xfrm>
                <a:off x="65103" y="646331"/>
                <a:ext cx="12061794" cy="3174395"/>
              </a:xfrm>
              <a:prstGeom prst="rect">
                <a:avLst/>
              </a:prstGeom>
              <a:blipFill>
                <a:blip r:embed="rId6"/>
                <a:stretch>
                  <a:fillRect l="-708" t="-1536" b="-3455"/>
                </a:stretch>
              </a:blipFill>
            </p:spPr>
            <p:txBody>
              <a:bodyPr/>
              <a:lstStyle/>
              <a:p>
                <a:r>
                  <a:rPr lang="en-AU">
                    <a:noFill/>
                  </a:rPr>
                  <a:t> </a:t>
                </a:r>
              </a:p>
            </p:txBody>
          </p:sp>
        </mc:Fallback>
      </mc:AlternateContent>
      <p:pic>
        <p:nvPicPr>
          <p:cNvPr id="6" name="Picture 5">
            <a:extLst>
              <a:ext uri="{FF2B5EF4-FFF2-40B4-BE49-F238E27FC236}">
                <a16:creationId xmlns:a16="http://schemas.microsoft.com/office/drawing/2014/main" id="{ECF1591E-3E8F-79B4-5461-84B02C765D14}"/>
              </a:ext>
            </a:extLst>
          </p:cNvPr>
          <p:cNvPicPr>
            <a:picLocks noChangeAspect="1"/>
          </p:cNvPicPr>
          <p:nvPr/>
        </p:nvPicPr>
        <p:blipFill>
          <a:blip r:embed="rId7"/>
          <a:stretch>
            <a:fillRect/>
          </a:stretch>
        </p:blipFill>
        <p:spPr>
          <a:xfrm>
            <a:off x="3652420" y="3932807"/>
            <a:ext cx="2738761" cy="2738761"/>
          </a:xfrm>
          <a:prstGeom prst="rect">
            <a:avLst/>
          </a:prstGeom>
        </p:spPr>
      </p:pic>
    </p:spTree>
    <p:extLst>
      <p:ext uri="{BB962C8B-B14F-4D97-AF65-F5344CB8AC3E}">
        <p14:creationId xmlns:p14="http://schemas.microsoft.com/office/powerpoint/2010/main" val="274686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5C6E0-7425-D126-68BF-815E9495D4AC}"/>
              </a:ext>
            </a:extLst>
          </p:cNvPr>
          <p:cNvSpPr>
            <a:spLocks noGrp="1"/>
          </p:cNvSpPr>
          <p:nvPr>
            <p:ph type="ctrTitle"/>
          </p:nvPr>
        </p:nvSpPr>
        <p:spPr/>
        <p:txBody>
          <a:bodyPr/>
          <a:lstStyle/>
          <a:p>
            <a:r>
              <a:rPr lang="en-AU" dirty="0">
                <a:solidFill>
                  <a:schemeClr val="bg1"/>
                </a:solidFill>
              </a:rPr>
              <a:t>Supplementary slides</a:t>
            </a:r>
          </a:p>
        </p:txBody>
      </p:sp>
    </p:spTree>
    <p:extLst>
      <p:ext uri="{BB962C8B-B14F-4D97-AF65-F5344CB8AC3E}">
        <p14:creationId xmlns:p14="http://schemas.microsoft.com/office/powerpoint/2010/main" val="3262399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584A5-000C-4932-9215-1FC7554B7699}"/>
              </a:ext>
            </a:extLst>
          </p:cNvPr>
          <p:cNvSpPr>
            <a:spLocks noGrp="1"/>
          </p:cNvSpPr>
          <p:nvPr>
            <p:ph type="title"/>
          </p:nvPr>
        </p:nvSpPr>
        <p:spPr>
          <a:xfrm>
            <a:off x="57478" y="262362"/>
            <a:ext cx="10515600" cy="1325563"/>
          </a:xfrm>
        </p:spPr>
        <p:txBody>
          <a:bodyPr/>
          <a:lstStyle/>
          <a:p>
            <a:r>
              <a:rPr lang="en-US" dirty="0">
                <a:solidFill>
                  <a:schemeClr val="bg1"/>
                </a:solidFill>
              </a:rPr>
              <a:t>Improvement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0A74CEE-A5EB-4DE1-BA18-4FC096207C26}"/>
                  </a:ext>
                </a:extLst>
              </p:cNvPr>
              <p:cNvSpPr>
                <a:spLocks noGrp="1"/>
              </p:cNvSpPr>
              <p:nvPr>
                <p:ph idx="1"/>
              </p:nvPr>
            </p:nvSpPr>
            <p:spPr>
              <a:xfrm>
                <a:off x="57478" y="1590682"/>
                <a:ext cx="5257800" cy="2963562"/>
              </a:xfrm>
            </p:spPr>
            <p:txBody>
              <a:bodyPr>
                <a:normAutofit/>
              </a:bodyPr>
              <a:lstStyle/>
              <a:p>
                <a:r>
                  <a:rPr lang="en-US" dirty="0">
                    <a:solidFill>
                      <a:schemeClr val="bg1"/>
                    </a:solidFill>
                  </a:rPr>
                  <a:t>Previous studies either ignore the effect of small-scale redshift space distortion (</a:t>
                </a: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𝑔</m:t>
                        </m:r>
                      </m:sub>
                    </m:sSub>
                    <m:r>
                      <a:rPr lang="en-US" b="0" i="1" smtClean="0">
                        <a:solidFill>
                          <a:schemeClr val="bg1"/>
                        </a:solidFill>
                        <a:latin typeface="Cambria Math" panose="02040503050406030204" pitchFamily="18" charset="0"/>
                      </a:rPr>
                      <m:t>, </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𝑢</m:t>
                        </m:r>
                      </m:sub>
                    </m:sSub>
                  </m:oMath>
                </a14:m>
                <a:r>
                  <a:rPr lang="en-US" dirty="0">
                    <a:solidFill>
                      <a:schemeClr val="bg1"/>
                    </a:solidFill>
                  </a:rPr>
                  <a:t>) (</a:t>
                </a:r>
                <a:r>
                  <a:rPr lang="en-US" dirty="0" err="1">
                    <a:solidFill>
                      <a:schemeClr val="bg1"/>
                    </a:solidFill>
                  </a:rPr>
                  <a:t>Castorina</a:t>
                </a:r>
                <a:r>
                  <a:rPr lang="en-US" dirty="0">
                    <a:solidFill>
                      <a:schemeClr val="bg1"/>
                    </a:solidFill>
                  </a:rPr>
                  <a:t> &amp; White, 2020) or use the plane-parallel approximation (Adams &amp; Blake, 2020). </a:t>
                </a:r>
              </a:p>
              <a:p>
                <a:endParaRPr lang="en-US" dirty="0">
                  <a:solidFill>
                    <a:schemeClr val="bg1"/>
                  </a:solidFill>
                </a:endParaRPr>
              </a:p>
              <a:p>
                <a:pPr marL="0" indent="0">
                  <a:buNone/>
                </a:pPr>
                <a:endParaRPr lang="en-US" dirty="0">
                  <a:solidFill>
                    <a:schemeClr val="bg1"/>
                  </a:solidFill>
                </a:endParaRPr>
              </a:p>
            </p:txBody>
          </p:sp>
        </mc:Choice>
        <mc:Fallback xmlns="">
          <p:sp>
            <p:nvSpPr>
              <p:cNvPr id="3" name="Content Placeholder 2">
                <a:extLst>
                  <a:ext uri="{FF2B5EF4-FFF2-40B4-BE49-F238E27FC236}">
                    <a16:creationId xmlns:a16="http://schemas.microsoft.com/office/drawing/2014/main" id="{10A74CEE-A5EB-4DE1-BA18-4FC096207C26}"/>
                  </a:ext>
                </a:extLst>
              </p:cNvPr>
              <p:cNvSpPr>
                <a:spLocks noGrp="1" noRot="1" noChangeAspect="1" noMove="1" noResize="1" noEditPoints="1" noAdjustHandles="1" noChangeArrowheads="1" noChangeShapeType="1" noTextEdit="1"/>
              </p:cNvSpPr>
              <p:nvPr>
                <p:ph idx="1"/>
              </p:nvPr>
            </p:nvSpPr>
            <p:spPr>
              <a:xfrm>
                <a:off x="57478" y="1590682"/>
                <a:ext cx="5257800" cy="2963562"/>
              </a:xfrm>
              <a:blipFill>
                <a:blip r:embed="rId3"/>
                <a:stretch>
                  <a:fillRect l="-2086" t="-3498" r="-1622"/>
                </a:stretch>
              </a:blipFill>
            </p:spPr>
            <p:txBody>
              <a:bodyPr/>
              <a:lstStyle/>
              <a:p>
                <a:r>
                  <a:rPr lang="en-AU">
                    <a:noFill/>
                  </a:rPr>
                  <a:t> </a:t>
                </a:r>
              </a:p>
            </p:txBody>
          </p:sp>
        </mc:Fallback>
      </mc:AlternateContent>
      <p:pic>
        <p:nvPicPr>
          <p:cNvPr id="23" name="Picture 22" descr="A picture containing graphical user interface&#10;&#10;Description automatically generated">
            <a:extLst>
              <a:ext uri="{FF2B5EF4-FFF2-40B4-BE49-F238E27FC236}">
                <a16:creationId xmlns:a16="http://schemas.microsoft.com/office/drawing/2014/main" id="{4DEEF63C-909B-4078-92E8-840CD75AF0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7335" y="50053"/>
            <a:ext cx="6125780" cy="4083853"/>
          </a:xfrm>
          <a:prstGeom prst="rect">
            <a:avLst/>
          </a:prstGeom>
        </p:spPr>
      </p:pic>
      <p:pic>
        <p:nvPicPr>
          <p:cNvPr id="21" name="Picture 20">
            <a:extLst>
              <a:ext uri="{FF2B5EF4-FFF2-40B4-BE49-F238E27FC236}">
                <a16:creationId xmlns:a16="http://schemas.microsoft.com/office/drawing/2014/main" id="{83C425C5-4EF0-4DAF-9DFA-AE37077CFE1B}"/>
              </a:ext>
            </a:extLst>
          </p:cNvPr>
          <p:cNvPicPr>
            <a:picLocks noChangeAspect="1"/>
          </p:cNvPicPr>
          <p:nvPr/>
        </p:nvPicPr>
        <p:blipFill>
          <a:blip r:embed="rId5"/>
          <a:stretch>
            <a:fillRect/>
          </a:stretch>
        </p:blipFill>
        <p:spPr>
          <a:xfrm>
            <a:off x="4300483" y="452674"/>
            <a:ext cx="7834039" cy="2097206"/>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A4D66E5-0463-4C9D-8063-1ED0C26F7D03}"/>
                  </a:ext>
                </a:extLst>
              </p:cNvPr>
              <p:cNvSpPr txBox="1"/>
              <p:nvPr/>
            </p:nvSpPr>
            <p:spPr>
              <a:xfrm>
                <a:off x="57478" y="4098195"/>
                <a:ext cx="7479476" cy="2446632"/>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r>
                  <a:rPr lang="en-US" sz="2800" dirty="0">
                    <a:solidFill>
                      <a:prstClr val="white"/>
                    </a:solidFill>
                  </a:rPr>
                  <a:t>To account for both effects, we approximates </a:t>
                </a:r>
                <a14:m>
                  <m:oMath xmlns:m="http://schemas.openxmlformats.org/officeDocument/2006/math">
                    <m:sSub>
                      <m:sSubPr>
                        <m:ctrlPr>
                          <a:rPr lang="en-US" sz="2800" i="1">
                            <a:solidFill>
                              <a:prstClr val="white"/>
                            </a:solidFill>
                            <a:latin typeface="Cambria Math" panose="02040503050406030204" pitchFamily="18" charset="0"/>
                          </a:rPr>
                        </m:ctrlPr>
                      </m:sSubPr>
                      <m:e>
                        <m:r>
                          <a:rPr lang="en-US" sz="2800" i="1">
                            <a:solidFill>
                              <a:prstClr val="white"/>
                            </a:solidFill>
                            <a:latin typeface="Cambria Math" panose="02040503050406030204" pitchFamily="18" charset="0"/>
                          </a:rPr>
                          <m:t>𝐷</m:t>
                        </m:r>
                      </m:e>
                      <m:sub>
                        <m:r>
                          <a:rPr lang="en-US" sz="2800" i="1">
                            <a:solidFill>
                              <a:prstClr val="white"/>
                            </a:solidFill>
                            <a:latin typeface="Cambria Math" panose="02040503050406030204" pitchFamily="18" charset="0"/>
                          </a:rPr>
                          <m:t>𝑔</m:t>
                        </m:r>
                      </m:sub>
                    </m:sSub>
                    <m:r>
                      <a:rPr lang="en-US" sz="2800" i="1">
                        <a:solidFill>
                          <a:prstClr val="white"/>
                        </a:solidFill>
                        <a:latin typeface="Cambria Math" panose="02040503050406030204" pitchFamily="18" charset="0"/>
                      </a:rPr>
                      <m:t>=</m:t>
                    </m:r>
                    <m:sSup>
                      <m:sSupPr>
                        <m:ctrlPr>
                          <a:rPr lang="en-US" sz="2800" i="1">
                            <a:solidFill>
                              <a:prstClr val="white"/>
                            </a:solidFill>
                            <a:latin typeface="Cambria Math" panose="02040503050406030204" pitchFamily="18" charset="0"/>
                          </a:rPr>
                        </m:ctrlPr>
                      </m:sSupPr>
                      <m:e>
                        <m:r>
                          <a:rPr lang="en-US" sz="2800" i="1">
                            <a:solidFill>
                              <a:prstClr val="white"/>
                            </a:solidFill>
                            <a:latin typeface="Cambria Math" panose="02040503050406030204" pitchFamily="18" charset="0"/>
                          </a:rPr>
                          <m:t>𝑒</m:t>
                        </m:r>
                      </m:e>
                      <m:sup>
                        <m:r>
                          <a:rPr lang="en-US" sz="2800" i="1">
                            <a:solidFill>
                              <a:prstClr val="white"/>
                            </a:solidFill>
                            <a:latin typeface="Cambria Math" panose="02040503050406030204" pitchFamily="18" charset="0"/>
                          </a:rPr>
                          <m:t>−</m:t>
                        </m:r>
                        <m:f>
                          <m:fPr>
                            <m:ctrlPr>
                              <a:rPr lang="en-US" sz="2800" i="1">
                                <a:solidFill>
                                  <a:prstClr val="white"/>
                                </a:solidFill>
                                <a:latin typeface="Cambria Math" panose="02040503050406030204" pitchFamily="18" charset="0"/>
                                <a:ea typeface="Cambria Math" panose="02040503050406030204" pitchFamily="18" charset="0"/>
                              </a:rPr>
                            </m:ctrlPr>
                          </m:fPr>
                          <m:num>
                            <m:sSup>
                              <m:sSupPr>
                                <m:ctrlPr>
                                  <a:rPr lang="en-US" sz="2800" i="1">
                                    <a:solidFill>
                                      <a:prstClr val="white"/>
                                    </a:solidFill>
                                    <a:latin typeface="Cambria Math" panose="02040503050406030204" pitchFamily="18" charset="0"/>
                                    <a:ea typeface="Cambria Math" panose="02040503050406030204" pitchFamily="18" charset="0"/>
                                  </a:rPr>
                                </m:ctrlPr>
                              </m:sSupPr>
                              <m:e>
                                <m:d>
                                  <m:dPr>
                                    <m:ctrlPr>
                                      <a:rPr lang="en-US" sz="2800" i="1">
                                        <a:solidFill>
                                          <a:prstClr val="white"/>
                                        </a:solidFill>
                                        <a:latin typeface="Cambria Math" panose="02040503050406030204" pitchFamily="18" charset="0"/>
                                      </a:rPr>
                                    </m:ctrlPr>
                                  </m:dPr>
                                  <m:e>
                                    <m:r>
                                      <a:rPr lang="en-US" sz="2800" i="1">
                                        <a:solidFill>
                                          <a:prstClr val="white"/>
                                        </a:solidFill>
                                        <a:latin typeface="Cambria Math" panose="02040503050406030204" pitchFamily="18" charset="0"/>
                                      </a:rPr>
                                      <m:t>𝑘</m:t>
                                    </m:r>
                                    <m:r>
                                      <a:rPr lang="en-US" sz="2800" i="1">
                                        <a:solidFill>
                                          <a:prstClr val="white"/>
                                        </a:solidFill>
                                        <a:latin typeface="Cambria Math" panose="02040503050406030204" pitchFamily="18" charset="0"/>
                                        <a:ea typeface="Cambria Math" panose="02040503050406030204" pitchFamily="18" charset="0"/>
                                      </a:rPr>
                                      <m:t>𝜇</m:t>
                                    </m:r>
                                    <m:sSub>
                                      <m:sSubPr>
                                        <m:ctrlPr>
                                          <a:rPr lang="en-US" sz="2800" i="1">
                                            <a:solidFill>
                                              <a:prstClr val="white"/>
                                            </a:solidFill>
                                            <a:latin typeface="Cambria Math" panose="02040503050406030204" pitchFamily="18" charset="0"/>
                                            <a:ea typeface="Cambria Math" panose="02040503050406030204" pitchFamily="18" charset="0"/>
                                          </a:rPr>
                                        </m:ctrlPr>
                                      </m:sSubPr>
                                      <m:e>
                                        <m:r>
                                          <a:rPr lang="en-US" sz="2800" i="1">
                                            <a:solidFill>
                                              <a:prstClr val="white"/>
                                            </a:solidFill>
                                            <a:latin typeface="Cambria Math" panose="02040503050406030204" pitchFamily="18" charset="0"/>
                                            <a:ea typeface="Cambria Math" panose="02040503050406030204" pitchFamily="18" charset="0"/>
                                          </a:rPr>
                                          <m:t>𝜎</m:t>
                                        </m:r>
                                      </m:e>
                                      <m:sub>
                                        <m:r>
                                          <a:rPr lang="en-US" sz="2800" i="1">
                                            <a:solidFill>
                                              <a:prstClr val="white"/>
                                            </a:solidFill>
                                            <a:latin typeface="Cambria Math" panose="02040503050406030204" pitchFamily="18" charset="0"/>
                                            <a:ea typeface="Cambria Math" panose="02040503050406030204" pitchFamily="18" charset="0"/>
                                          </a:rPr>
                                          <m:t>𝑔</m:t>
                                        </m:r>
                                      </m:sub>
                                    </m:sSub>
                                  </m:e>
                                </m:d>
                              </m:e>
                              <m:sup>
                                <m:r>
                                  <a:rPr lang="en-US" sz="2800" i="1">
                                    <a:solidFill>
                                      <a:prstClr val="white"/>
                                    </a:solidFill>
                                    <a:latin typeface="Cambria Math" panose="02040503050406030204" pitchFamily="18" charset="0"/>
                                    <a:ea typeface="Cambria Math" panose="02040503050406030204" pitchFamily="18" charset="0"/>
                                  </a:rPr>
                                  <m:t>2</m:t>
                                </m:r>
                              </m:sup>
                            </m:sSup>
                          </m:num>
                          <m:den>
                            <m:r>
                              <a:rPr lang="en-US" sz="2800" i="1">
                                <a:solidFill>
                                  <a:prstClr val="white"/>
                                </a:solidFill>
                                <a:latin typeface="Cambria Math" panose="02040503050406030204" pitchFamily="18" charset="0"/>
                                <a:ea typeface="Cambria Math" panose="02040503050406030204" pitchFamily="18" charset="0"/>
                              </a:rPr>
                              <m:t>2</m:t>
                            </m:r>
                          </m:den>
                        </m:f>
                      </m:sup>
                    </m:sSup>
                    <m:r>
                      <a:rPr lang="en-US" sz="2800" i="1">
                        <a:solidFill>
                          <a:prstClr val="white"/>
                        </a:solidFill>
                        <a:latin typeface="Cambria Math" panose="02040503050406030204" pitchFamily="18" charset="0"/>
                        <a:ea typeface="Cambria Math" panose="02040503050406030204" pitchFamily="18" charset="0"/>
                      </a:rPr>
                      <m:t>=</m:t>
                    </m:r>
                    <m:nary>
                      <m:naryPr>
                        <m:chr m:val="∑"/>
                        <m:ctrlPr>
                          <a:rPr lang="en-US" sz="2800" i="1">
                            <a:solidFill>
                              <a:prstClr val="white"/>
                            </a:solidFill>
                            <a:latin typeface="Cambria Math" panose="02040503050406030204" pitchFamily="18" charset="0"/>
                            <a:ea typeface="Cambria Math" panose="02040503050406030204" pitchFamily="18" charset="0"/>
                          </a:rPr>
                        </m:ctrlPr>
                      </m:naryPr>
                      <m:sub>
                        <m:r>
                          <m:rPr>
                            <m:brk m:alnAt="23"/>
                          </m:rPr>
                          <a:rPr lang="en-US" sz="2800" i="1">
                            <a:solidFill>
                              <a:prstClr val="white"/>
                            </a:solidFill>
                            <a:latin typeface="Cambria Math" panose="02040503050406030204" pitchFamily="18" charset="0"/>
                            <a:ea typeface="Cambria Math" panose="02040503050406030204" pitchFamily="18" charset="0"/>
                          </a:rPr>
                          <m:t>𝑖</m:t>
                        </m:r>
                        <m:r>
                          <a:rPr lang="en-US" sz="2800" i="1">
                            <a:solidFill>
                              <a:prstClr val="white"/>
                            </a:solidFill>
                            <a:latin typeface="Cambria Math" panose="02040503050406030204" pitchFamily="18" charset="0"/>
                            <a:ea typeface="Cambria Math" panose="02040503050406030204" pitchFamily="18" charset="0"/>
                          </a:rPr>
                          <m:t>=0</m:t>
                        </m:r>
                      </m:sub>
                      <m:sup>
                        <m:r>
                          <a:rPr lang="en-US" sz="2800" i="1">
                            <a:solidFill>
                              <a:prstClr val="white"/>
                            </a:solidFill>
                            <a:latin typeface="Cambria Math" panose="02040503050406030204" pitchFamily="18" charset="0"/>
                            <a:ea typeface="Cambria Math" panose="02040503050406030204" pitchFamily="18" charset="0"/>
                          </a:rPr>
                          <m:t>∞</m:t>
                        </m:r>
                      </m:sup>
                      <m:e>
                        <m:f>
                          <m:fPr>
                            <m:ctrlPr>
                              <a:rPr lang="en-US" sz="2800" i="1">
                                <a:solidFill>
                                  <a:prstClr val="white"/>
                                </a:solidFill>
                                <a:latin typeface="Cambria Math" panose="02040503050406030204" pitchFamily="18" charset="0"/>
                                <a:ea typeface="Cambria Math" panose="02040503050406030204" pitchFamily="18" charset="0"/>
                              </a:rPr>
                            </m:ctrlPr>
                          </m:fPr>
                          <m:num>
                            <m:sSup>
                              <m:sSupPr>
                                <m:ctrlPr>
                                  <a:rPr lang="en-US" sz="2800" i="1">
                                    <a:solidFill>
                                      <a:prstClr val="white"/>
                                    </a:solidFill>
                                    <a:latin typeface="Cambria Math" panose="02040503050406030204" pitchFamily="18" charset="0"/>
                                    <a:ea typeface="Cambria Math" panose="02040503050406030204" pitchFamily="18" charset="0"/>
                                  </a:rPr>
                                </m:ctrlPr>
                              </m:sSupPr>
                              <m:e>
                                <m:d>
                                  <m:dPr>
                                    <m:ctrlPr>
                                      <a:rPr lang="en-US" sz="2800" i="1">
                                        <a:solidFill>
                                          <a:prstClr val="white"/>
                                        </a:solidFill>
                                        <a:latin typeface="Cambria Math" panose="02040503050406030204" pitchFamily="18" charset="0"/>
                                        <a:ea typeface="Cambria Math" panose="02040503050406030204" pitchFamily="18" charset="0"/>
                                      </a:rPr>
                                    </m:ctrlPr>
                                  </m:dPr>
                                  <m:e>
                                    <m:r>
                                      <a:rPr lang="en-US" sz="2800" i="1">
                                        <a:solidFill>
                                          <a:prstClr val="white"/>
                                        </a:solidFill>
                                        <a:latin typeface="Cambria Math" panose="02040503050406030204" pitchFamily="18" charset="0"/>
                                        <a:ea typeface="Cambria Math" panose="02040503050406030204" pitchFamily="18" charset="0"/>
                                      </a:rPr>
                                      <m:t>−1</m:t>
                                    </m:r>
                                  </m:e>
                                </m:d>
                              </m:e>
                              <m:sup>
                                <m:r>
                                  <a:rPr lang="en-US" sz="2800" i="1">
                                    <a:solidFill>
                                      <a:prstClr val="white"/>
                                    </a:solidFill>
                                    <a:latin typeface="Cambria Math" panose="02040503050406030204" pitchFamily="18" charset="0"/>
                                    <a:ea typeface="Cambria Math" panose="02040503050406030204" pitchFamily="18" charset="0"/>
                                  </a:rPr>
                                  <m:t>𝑖</m:t>
                                </m:r>
                              </m:sup>
                            </m:sSup>
                            <m:sSup>
                              <m:sSupPr>
                                <m:ctrlPr>
                                  <a:rPr lang="en-US" sz="2800" i="1">
                                    <a:solidFill>
                                      <a:prstClr val="white"/>
                                    </a:solidFill>
                                    <a:latin typeface="Cambria Math" panose="02040503050406030204" pitchFamily="18" charset="0"/>
                                    <a:ea typeface="Cambria Math" panose="02040503050406030204" pitchFamily="18" charset="0"/>
                                  </a:rPr>
                                </m:ctrlPr>
                              </m:sSupPr>
                              <m:e>
                                <m:d>
                                  <m:dPr>
                                    <m:ctrlPr>
                                      <a:rPr lang="en-US" sz="2800" i="1">
                                        <a:solidFill>
                                          <a:prstClr val="white"/>
                                        </a:solidFill>
                                        <a:latin typeface="Cambria Math" panose="02040503050406030204" pitchFamily="18" charset="0"/>
                                        <a:ea typeface="Cambria Math" panose="02040503050406030204" pitchFamily="18" charset="0"/>
                                      </a:rPr>
                                    </m:ctrlPr>
                                  </m:dPr>
                                  <m:e>
                                    <m:r>
                                      <a:rPr lang="en-US" sz="2800" i="1">
                                        <a:solidFill>
                                          <a:prstClr val="white"/>
                                        </a:solidFill>
                                        <a:latin typeface="Cambria Math" panose="02040503050406030204" pitchFamily="18" charset="0"/>
                                        <a:ea typeface="Cambria Math" panose="02040503050406030204" pitchFamily="18" charset="0"/>
                                      </a:rPr>
                                      <m:t>𝑘</m:t>
                                    </m:r>
                                    <m:sSub>
                                      <m:sSubPr>
                                        <m:ctrlPr>
                                          <a:rPr lang="en-US" sz="2800" i="1">
                                            <a:solidFill>
                                              <a:prstClr val="white"/>
                                            </a:solidFill>
                                            <a:latin typeface="Cambria Math" panose="02040503050406030204" pitchFamily="18" charset="0"/>
                                            <a:ea typeface="Cambria Math" panose="02040503050406030204" pitchFamily="18" charset="0"/>
                                          </a:rPr>
                                        </m:ctrlPr>
                                      </m:sSubPr>
                                      <m:e>
                                        <m:r>
                                          <a:rPr lang="en-US" sz="2800" i="1">
                                            <a:solidFill>
                                              <a:prstClr val="white"/>
                                            </a:solidFill>
                                            <a:latin typeface="Cambria Math" panose="02040503050406030204" pitchFamily="18" charset="0"/>
                                            <a:ea typeface="Cambria Math" panose="02040503050406030204" pitchFamily="18" charset="0"/>
                                          </a:rPr>
                                          <m:t>𝜎</m:t>
                                        </m:r>
                                      </m:e>
                                      <m:sub>
                                        <m:r>
                                          <a:rPr lang="en-US" sz="2800" i="1">
                                            <a:solidFill>
                                              <a:prstClr val="white"/>
                                            </a:solidFill>
                                            <a:latin typeface="Cambria Math" panose="02040503050406030204" pitchFamily="18" charset="0"/>
                                            <a:ea typeface="Cambria Math" panose="02040503050406030204" pitchFamily="18" charset="0"/>
                                          </a:rPr>
                                          <m:t>𝑔</m:t>
                                        </m:r>
                                      </m:sub>
                                    </m:sSub>
                                  </m:e>
                                </m:d>
                              </m:e>
                              <m:sup>
                                <m:r>
                                  <a:rPr lang="en-US" sz="2800" i="1">
                                    <a:solidFill>
                                      <a:prstClr val="white"/>
                                    </a:solidFill>
                                    <a:latin typeface="Cambria Math" panose="02040503050406030204" pitchFamily="18" charset="0"/>
                                    <a:ea typeface="Cambria Math" panose="02040503050406030204" pitchFamily="18" charset="0"/>
                                  </a:rPr>
                                  <m:t>2</m:t>
                                </m:r>
                                <m:r>
                                  <a:rPr lang="en-US" sz="2800" i="1">
                                    <a:solidFill>
                                      <a:prstClr val="white"/>
                                    </a:solidFill>
                                    <a:latin typeface="Cambria Math" panose="02040503050406030204" pitchFamily="18" charset="0"/>
                                    <a:ea typeface="Cambria Math" panose="02040503050406030204" pitchFamily="18" charset="0"/>
                                  </a:rPr>
                                  <m:t>𝑖</m:t>
                                </m:r>
                              </m:sup>
                            </m:sSup>
                          </m:num>
                          <m:den>
                            <m:sSup>
                              <m:sSupPr>
                                <m:ctrlPr>
                                  <a:rPr lang="en-US" sz="2800" i="1">
                                    <a:solidFill>
                                      <a:prstClr val="white"/>
                                    </a:solidFill>
                                    <a:latin typeface="Cambria Math" panose="02040503050406030204" pitchFamily="18" charset="0"/>
                                    <a:ea typeface="Cambria Math" panose="02040503050406030204" pitchFamily="18" charset="0"/>
                                  </a:rPr>
                                </m:ctrlPr>
                              </m:sSupPr>
                              <m:e>
                                <m:r>
                                  <a:rPr lang="en-US" sz="2800" i="1">
                                    <a:solidFill>
                                      <a:prstClr val="white"/>
                                    </a:solidFill>
                                    <a:latin typeface="Cambria Math" panose="02040503050406030204" pitchFamily="18" charset="0"/>
                                    <a:ea typeface="Cambria Math" panose="02040503050406030204" pitchFamily="18" charset="0"/>
                                  </a:rPr>
                                  <m:t>2</m:t>
                                </m:r>
                              </m:e>
                              <m:sup>
                                <m:r>
                                  <a:rPr lang="en-US" sz="2800" i="1">
                                    <a:solidFill>
                                      <a:prstClr val="white"/>
                                    </a:solidFill>
                                    <a:latin typeface="Cambria Math" panose="02040503050406030204" pitchFamily="18" charset="0"/>
                                    <a:ea typeface="Cambria Math" panose="02040503050406030204" pitchFamily="18" charset="0"/>
                                  </a:rPr>
                                  <m:t>𝑖</m:t>
                                </m:r>
                              </m:sup>
                            </m:sSup>
                            <m:r>
                              <a:rPr lang="en-US" sz="2800" i="1">
                                <a:solidFill>
                                  <a:prstClr val="white"/>
                                </a:solidFill>
                                <a:latin typeface="Cambria Math" panose="02040503050406030204" pitchFamily="18" charset="0"/>
                                <a:ea typeface="Cambria Math" panose="02040503050406030204" pitchFamily="18" charset="0"/>
                              </a:rPr>
                              <m:t>𝑖</m:t>
                            </m:r>
                            <m:r>
                              <a:rPr lang="en-US" sz="2800" i="1">
                                <a:solidFill>
                                  <a:prstClr val="white"/>
                                </a:solidFill>
                                <a:latin typeface="Cambria Math" panose="02040503050406030204" pitchFamily="18" charset="0"/>
                                <a:ea typeface="Cambria Math" panose="02040503050406030204" pitchFamily="18" charset="0"/>
                              </a:rPr>
                              <m:t>!</m:t>
                            </m:r>
                          </m:den>
                        </m:f>
                        <m:sSup>
                          <m:sSupPr>
                            <m:ctrlPr>
                              <a:rPr lang="en-US" sz="2800" i="1">
                                <a:solidFill>
                                  <a:prstClr val="white"/>
                                </a:solidFill>
                                <a:latin typeface="Cambria Math" panose="02040503050406030204" pitchFamily="18" charset="0"/>
                                <a:ea typeface="Cambria Math" panose="02040503050406030204" pitchFamily="18" charset="0"/>
                              </a:rPr>
                            </m:ctrlPr>
                          </m:sSupPr>
                          <m:e>
                            <m:r>
                              <a:rPr lang="en-US" sz="2800" i="1">
                                <a:solidFill>
                                  <a:prstClr val="white"/>
                                </a:solidFill>
                                <a:latin typeface="Cambria Math" panose="02040503050406030204" pitchFamily="18" charset="0"/>
                                <a:ea typeface="Cambria Math" panose="02040503050406030204" pitchFamily="18" charset="0"/>
                              </a:rPr>
                              <m:t>𝜇</m:t>
                            </m:r>
                          </m:e>
                          <m:sup>
                            <m:r>
                              <a:rPr lang="en-US" sz="2800" i="1">
                                <a:solidFill>
                                  <a:prstClr val="white"/>
                                </a:solidFill>
                                <a:latin typeface="Cambria Math" panose="02040503050406030204" pitchFamily="18" charset="0"/>
                                <a:ea typeface="Cambria Math" panose="02040503050406030204" pitchFamily="18" charset="0"/>
                              </a:rPr>
                              <m:t>2</m:t>
                            </m:r>
                            <m:r>
                              <a:rPr lang="en-US" sz="2800" i="1">
                                <a:solidFill>
                                  <a:prstClr val="white"/>
                                </a:solidFill>
                                <a:latin typeface="Cambria Math" panose="02040503050406030204" pitchFamily="18" charset="0"/>
                                <a:ea typeface="Cambria Math" panose="02040503050406030204" pitchFamily="18" charset="0"/>
                              </a:rPr>
                              <m:t>𝑖</m:t>
                            </m:r>
                          </m:sup>
                        </m:sSup>
                      </m:e>
                    </m:nary>
                  </m:oMath>
                </a14:m>
                <a:r>
                  <a:rPr lang="en-US" sz="2800" dirty="0">
                    <a:solidFill>
                      <a:prstClr val="white"/>
                    </a:solidFill>
                  </a:rPr>
                  <a:t>. </a:t>
                </a:r>
              </a:p>
              <a:p>
                <a:pPr marL="228600" lvl="0" indent="-228600">
                  <a:lnSpc>
                    <a:spcPct val="90000"/>
                  </a:lnSpc>
                  <a:spcBef>
                    <a:spcPts val="1000"/>
                  </a:spcBef>
                  <a:buFont typeface="Arial" panose="020B0604020202020204" pitchFamily="34" charset="0"/>
                  <a:buChar char="•"/>
                </a:pPr>
                <a:r>
                  <a:rPr lang="en-US" sz="2800" dirty="0">
                    <a:solidFill>
                      <a:prstClr val="white"/>
                    </a:solidFill>
                  </a:rPr>
                  <a:t>Multipole expansion </a:t>
                </a:r>
                <a14:m>
                  <m:oMath xmlns:m="http://schemas.openxmlformats.org/officeDocument/2006/math">
                    <m:r>
                      <a:rPr lang="en-US" sz="2800" i="1">
                        <a:solidFill>
                          <a:prstClr val="white"/>
                        </a:solidFill>
                        <a:latin typeface="Cambria Math" panose="02040503050406030204" pitchFamily="18" charset="0"/>
                      </a:rPr>
                      <m:t>𝑃</m:t>
                    </m:r>
                    <m:d>
                      <m:dPr>
                        <m:ctrlPr>
                          <a:rPr lang="en-US" sz="2800" i="1">
                            <a:solidFill>
                              <a:prstClr val="white"/>
                            </a:solidFill>
                            <a:latin typeface="Cambria Math" panose="02040503050406030204" pitchFamily="18" charset="0"/>
                          </a:rPr>
                        </m:ctrlPr>
                      </m:dPr>
                      <m:e>
                        <m:r>
                          <a:rPr lang="en-US" sz="2800" i="1">
                            <a:solidFill>
                              <a:prstClr val="white"/>
                            </a:solidFill>
                            <a:latin typeface="Cambria Math" panose="02040503050406030204" pitchFamily="18" charset="0"/>
                          </a:rPr>
                          <m:t>𝑘</m:t>
                        </m:r>
                        <m:r>
                          <a:rPr lang="en-US" sz="2800" i="1">
                            <a:solidFill>
                              <a:prstClr val="white"/>
                            </a:solidFill>
                            <a:latin typeface="Cambria Math" panose="02040503050406030204" pitchFamily="18" charset="0"/>
                          </a:rPr>
                          <m:t>,</m:t>
                        </m:r>
                        <m:r>
                          <a:rPr lang="en-US" sz="2800" i="1">
                            <a:solidFill>
                              <a:prstClr val="white"/>
                            </a:solidFill>
                            <a:latin typeface="Cambria Math" panose="02040503050406030204" pitchFamily="18" charset="0"/>
                            <a:ea typeface="Cambria Math" panose="02040503050406030204" pitchFamily="18" charset="0"/>
                          </a:rPr>
                          <m:t>𝜇</m:t>
                        </m:r>
                      </m:e>
                    </m:d>
                    <m:r>
                      <a:rPr lang="en-US" sz="2800" i="1">
                        <a:solidFill>
                          <a:prstClr val="white"/>
                        </a:solidFill>
                        <a:latin typeface="Cambria Math" panose="02040503050406030204" pitchFamily="18" charset="0"/>
                        <a:ea typeface="Cambria Math" panose="02040503050406030204" pitchFamily="18" charset="0"/>
                      </a:rPr>
                      <m:t>= </m:t>
                    </m:r>
                    <m:nary>
                      <m:naryPr>
                        <m:chr m:val="∑"/>
                        <m:supHide m:val="on"/>
                        <m:ctrlPr>
                          <a:rPr lang="en-US" sz="2800" i="1">
                            <a:solidFill>
                              <a:prstClr val="white"/>
                            </a:solidFill>
                            <a:latin typeface="Cambria Math" panose="02040503050406030204" pitchFamily="18" charset="0"/>
                            <a:ea typeface="Cambria Math" panose="02040503050406030204" pitchFamily="18" charset="0"/>
                          </a:rPr>
                        </m:ctrlPr>
                      </m:naryPr>
                      <m:sub>
                        <m:r>
                          <m:rPr>
                            <m:brk m:alnAt="7"/>
                          </m:rPr>
                          <a:rPr lang="en-US" sz="2800" i="1">
                            <a:solidFill>
                              <a:prstClr val="white"/>
                            </a:solidFill>
                            <a:latin typeface="Cambria Math" panose="02040503050406030204" pitchFamily="18" charset="0"/>
                            <a:ea typeface="Cambria Math" panose="02040503050406030204" pitchFamily="18" charset="0"/>
                          </a:rPr>
                          <m:t>𝑙</m:t>
                        </m:r>
                        <m:r>
                          <a:rPr lang="en-US" sz="2800" i="1">
                            <a:solidFill>
                              <a:prstClr val="white"/>
                            </a:solidFill>
                            <a:latin typeface="Cambria Math" panose="02040503050406030204" pitchFamily="18" charset="0"/>
                            <a:ea typeface="Cambria Math" panose="02040503050406030204" pitchFamily="18" charset="0"/>
                          </a:rPr>
                          <m:t>=0</m:t>
                        </m:r>
                      </m:sub>
                      <m:sup/>
                      <m:e>
                        <m:sSub>
                          <m:sSubPr>
                            <m:ctrlPr>
                              <a:rPr lang="en-US" sz="2800" i="1">
                                <a:solidFill>
                                  <a:prstClr val="white"/>
                                </a:solidFill>
                                <a:latin typeface="Cambria Math" panose="02040503050406030204" pitchFamily="18" charset="0"/>
                                <a:ea typeface="Cambria Math" panose="02040503050406030204" pitchFamily="18" charset="0"/>
                              </a:rPr>
                            </m:ctrlPr>
                          </m:sSubPr>
                          <m:e>
                            <m:r>
                              <a:rPr lang="en-US" sz="2800" i="1">
                                <a:solidFill>
                                  <a:prstClr val="white"/>
                                </a:solidFill>
                                <a:latin typeface="Cambria Math" panose="02040503050406030204" pitchFamily="18" charset="0"/>
                                <a:ea typeface="Cambria Math" panose="02040503050406030204" pitchFamily="18" charset="0"/>
                              </a:rPr>
                              <m:t>𝑃</m:t>
                            </m:r>
                          </m:e>
                          <m:sub>
                            <m:r>
                              <a:rPr lang="en-US" sz="2800" i="1">
                                <a:solidFill>
                                  <a:prstClr val="white"/>
                                </a:solidFill>
                                <a:latin typeface="Cambria Math" panose="02040503050406030204" pitchFamily="18" charset="0"/>
                                <a:ea typeface="Cambria Math" panose="02040503050406030204" pitchFamily="18" charset="0"/>
                              </a:rPr>
                              <m:t>𝑙</m:t>
                            </m:r>
                          </m:sub>
                        </m:sSub>
                        <m:d>
                          <m:dPr>
                            <m:ctrlPr>
                              <a:rPr lang="en-US" sz="2800" i="1">
                                <a:solidFill>
                                  <a:prstClr val="white"/>
                                </a:solidFill>
                                <a:latin typeface="Cambria Math" panose="02040503050406030204" pitchFamily="18" charset="0"/>
                                <a:ea typeface="Cambria Math" panose="02040503050406030204" pitchFamily="18" charset="0"/>
                              </a:rPr>
                            </m:ctrlPr>
                          </m:dPr>
                          <m:e>
                            <m:r>
                              <a:rPr lang="en-US" sz="2800" i="1">
                                <a:solidFill>
                                  <a:prstClr val="white"/>
                                </a:solidFill>
                                <a:latin typeface="Cambria Math" panose="02040503050406030204" pitchFamily="18" charset="0"/>
                                <a:ea typeface="Cambria Math" panose="02040503050406030204" pitchFamily="18" charset="0"/>
                              </a:rPr>
                              <m:t>𝑘</m:t>
                            </m:r>
                          </m:e>
                        </m:d>
                        <m:sSub>
                          <m:sSubPr>
                            <m:ctrlPr>
                              <a:rPr lang="en-US" sz="2800" i="1">
                                <a:solidFill>
                                  <a:prstClr val="white"/>
                                </a:solidFill>
                                <a:latin typeface="Cambria Math" panose="02040503050406030204" pitchFamily="18" charset="0"/>
                                <a:ea typeface="Cambria Math" panose="02040503050406030204" pitchFamily="18" charset="0"/>
                              </a:rPr>
                            </m:ctrlPr>
                          </m:sSubPr>
                          <m:e>
                            <m:r>
                              <a:rPr lang="en-US" sz="2800" i="1">
                                <a:solidFill>
                                  <a:prstClr val="white"/>
                                </a:solidFill>
                                <a:latin typeface="Cambria Math" panose="02040503050406030204" pitchFamily="18" charset="0"/>
                                <a:ea typeface="Cambria Math" panose="02040503050406030204" pitchFamily="18" charset="0"/>
                              </a:rPr>
                              <m:t>𝐿</m:t>
                            </m:r>
                          </m:e>
                          <m:sub>
                            <m:r>
                              <a:rPr lang="en-US" sz="2800" i="1">
                                <a:solidFill>
                                  <a:prstClr val="white"/>
                                </a:solidFill>
                                <a:latin typeface="Cambria Math" panose="02040503050406030204" pitchFamily="18" charset="0"/>
                                <a:ea typeface="Cambria Math" panose="02040503050406030204" pitchFamily="18" charset="0"/>
                              </a:rPr>
                              <m:t>𝑙</m:t>
                            </m:r>
                          </m:sub>
                        </m:sSub>
                        <m:r>
                          <a:rPr lang="en-US" sz="2800" i="1">
                            <a:solidFill>
                              <a:prstClr val="white"/>
                            </a:solidFill>
                            <a:latin typeface="Cambria Math" panose="02040503050406030204" pitchFamily="18" charset="0"/>
                            <a:ea typeface="Cambria Math" panose="02040503050406030204" pitchFamily="18" charset="0"/>
                          </a:rPr>
                          <m:t>(</m:t>
                        </m:r>
                        <m:r>
                          <a:rPr lang="en-US" sz="2800" i="1">
                            <a:solidFill>
                              <a:prstClr val="white"/>
                            </a:solidFill>
                            <a:latin typeface="Cambria Math" panose="02040503050406030204" pitchFamily="18" charset="0"/>
                            <a:ea typeface="Cambria Math" panose="02040503050406030204" pitchFamily="18" charset="0"/>
                          </a:rPr>
                          <m:t>𝜇</m:t>
                        </m:r>
                        <m:r>
                          <a:rPr lang="en-US" sz="2800" i="1">
                            <a:solidFill>
                              <a:prstClr val="white"/>
                            </a:solidFill>
                            <a:latin typeface="Cambria Math" panose="02040503050406030204" pitchFamily="18" charset="0"/>
                            <a:ea typeface="Cambria Math" panose="02040503050406030204" pitchFamily="18" charset="0"/>
                          </a:rPr>
                          <m:t>)</m:t>
                        </m:r>
                      </m:e>
                    </m:nary>
                  </m:oMath>
                </a14:m>
                <a:r>
                  <a:rPr lang="en-US" sz="2800" dirty="0">
                    <a:solidFill>
                      <a:prstClr val="white"/>
                    </a:solidFill>
                  </a:rPr>
                  <a:t>.</a:t>
                </a:r>
              </a:p>
              <a:p>
                <a:pPr marL="285750" indent="-285750">
                  <a:buFont typeface="Arial" panose="020B0604020202020204" pitchFamily="34" charset="0"/>
                  <a:buChar char="•"/>
                </a:pPr>
                <a:endParaRPr lang="en-US" dirty="0"/>
              </a:p>
            </p:txBody>
          </p:sp>
        </mc:Choice>
        <mc:Fallback xmlns="">
          <p:sp>
            <p:nvSpPr>
              <p:cNvPr id="22" name="TextBox 21">
                <a:extLst>
                  <a:ext uri="{FF2B5EF4-FFF2-40B4-BE49-F238E27FC236}">
                    <a16:creationId xmlns:a16="http://schemas.microsoft.com/office/drawing/2014/main" id="{EA4D66E5-0463-4C9D-8063-1ED0C26F7D03}"/>
                  </a:ext>
                </a:extLst>
              </p:cNvPr>
              <p:cNvSpPr txBox="1">
                <a:spLocks noRot="1" noChangeAspect="1" noMove="1" noResize="1" noEditPoints="1" noAdjustHandles="1" noChangeArrowheads="1" noChangeShapeType="1" noTextEdit="1"/>
              </p:cNvSpPr>
              <p:nvPr/>
            </p:nvSpPr>
            <p:spPr>
              <a:xfrm>
                <a:off x="57478" y="4098195"/>
                <a:ext cx="7479476" cy="2446632"/>
              </a:xfrm>
              <a:prstGeom prst="rect">
                <a:avLst/>
              </a:prstGeom>
              <a:blipFill>
                <a:blip r:embed="rId6"/>
                <a:stretch>
                  <a:fillRect l="-1467" t="-3980"/>
                </a:stretch>
              </a:blipFill>
            </p:spPr>
            <p:txBody>
              <a:bodyPr/>
              <a:lstStyle/>
              <a:p>
                <a:r>
                  <a:rPr lang="en-AU">
                    <a:noFill/>
                  </a:rPr>
                  <a:t> </a:t>
                </a:r>
              </a:p>
            </p:txBody>
          </p:sp>
        </mc:Fallback>
      </mc:AlternateContent>
    </p:spTree>
    <p:extLst>
      <p:ext uri="{BB962C8B-B14F-4D97-AF65-F5344CB8AC3E}">
        <p14:creationId xmlns:p14="http://schemas.microsoft.com/office/powerpoint/2010/main" val="660616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A8A2279-8D23-1952-0256-61808A4797B6}"/>
              </a:ext>
            </a:extLst>
          </p:cNvPr>
          <p:cNvSpPr txBox="1"/>
          <p:nvPr/>
        </p:nvSpPr>
        <p:spPr>
          <a:xfrm>
            <a:off x="97654" y="150920"/>
            <a:ext cx="11984855" cy="646331"/>
          </a:xfrm>
          <a:prstGeom prst="rect">
            <a:avLst/>
          </a:prstGeom>
          <a:noFill/>
        </p:spPr>
        <p:txBody>
          <a:bodyPr wrap="square" rtlCol="0">
            <a:spAutoFit/>
          </a:bodyPr>
          <a:lstStyle/>
          <a:p>
            <a:r>
              <a:rPr lang="en-AU" sz="3600" dirty="0">
                <a:solidFill>
                  <a:schemeClr val="bg1"/>
                </a:solidFill>
              </a:rPr>
              <a:t>What are dark matter and dark energy?</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04395D1-6CE4-DFFE-F40E-4A00A66CA086}"/>
                  </a:ext>
                </a:extLst>
              </p:cNvPr>
              <p:cNvSpPr txBox="1"/>
              <p:nvPr/>
            </p:nvSpPr>
            <p:spPr>
              <a:xfrm>
                <a:off x="27933" y="763052"/>
                <a:ext cx="8043169" cy="169706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AU" sz="2400" dirty="0">
                    <a:solidFill>
                      <a:schemeClr val="bg1"/>
                    </a:solidFill>
                  </a:rPr>
                  <a:t>The most popular cosmological model is the </a:t>
                </a:r>
                <a14:m>
                  <m:oMath xmlns:m="http://schemas.openxmlformats.org/officeDocument/2006/math">
                    <m:r>
                      <m:rPr>
                        <m:sty m:val="p"/>
                      </m:rPr>
                      <a:rPr lang="en-AU" sz="2400" b="0" i="0" smtClean="0">
                        <a:solidFill>
                          <a:schemeClr val="bg1"/>
                        </a:solidFill>
                        <a:latin typeface="Cambria Math" panose="02040503050406030204" pitchFamily="18" charset="0"/>
                      </a:rPr>
                      <m:t>Λ</m:t>
                    </m:r>
                  </m:oMath>
                </a14:m>
                <a:r>
                  <a:rPr lang="en-AU" sz="2400" dirty="0">
                    <a:solidFill>
                      <a:schemeClr val="bg1"/>
                    </a:solidFill>
                  </a:rPr>
                  <a:t>CDM. </a:t>
                </a:r>
              </a:p>
              <a:p>
                <a:pPr marL="342900" indent="-342900">
                  <a:lnSpc>
                    <a:spcPct val="150000"/>
                  </a:lnSpc>
                  <a:buFont typeface="Arial" panose="020B0604020202020204" pitchFamily="34" charset="0"/>
                  <a:buChar char="•"/>
                </a:pPr>
                <a:r>
                  <a:rPr lang="en-AU" sz="2400" dirty="0">
                    <a:solidFill>
                      <a:schemeClr val="bg1"/>
                    </a:solidFill>
                  </a:rPr>
                  <a:t>About 95% of the universe is unknown. </a:t>
                </a:r>
              </a:p>
              <a:p>
                <a:pPr marL="342900" indent="-342900">
                  <a:lnSpc>
                    <a:spcPct val="150000"/>
                  </a:lnSpc>
                  <a:buFont typeface="Arial" panose="020B0604020202020204" pitchFamily="34" charset="0"/>
                  <a:buChar char="•"/>
                </a:pPr>
                <a:r>
                  <a:rPr lang="en-AU" sz="2400" dirty="0">
                    <a:solidFill>
                      <a:schemeClr val="bg1"/>
                    </a:solidFill>
                  </a:rPr>
                  <a:t>It can be explained by a new gravity theory.  </a:t>
                </a:r>
              </a:p>
            </p:txBody>
          </p:sp>
        </mc:Choice>
        <mc:Fallback xmlns="">
          <p:sp>
            <p:nvSpPr>
              <p:cNvPr id="2" name="TextBox 1">
                <a:extLst>
                  <a:ext uri="{FF2B5EF4-FFF2-40B4-BE49-F238E27FC236}">
                    <a16:creationId xmlns:a16="http://schemas.microsoft.com/office/drawing/2014/main" id="{804395D1-6CE4-DFFE-F40E-4A00A66CA086}"/>
                  </a:ext>
                </a:extLst>
              </p:cNvPr>
              <p:cNvSpPr txBox="1">
                <a:spLocks noRot="1" noChangeAspect="1" noMove="1" noResize="1" noEditPoints="1" noAdjustHandles="1" noChangeArrowheads="1" noChangeShapeType="1" noTextEdit="1"/>
              </p:cNvSpPr>
              <p:nvPr/>
            </p:nvSpPr>
            <p:spPr>
              <a:xfrm>
                <a:off x="27933" y="763052"/>
                <a:ext cx="8043169" cy="1697068"/>
              </a:xfrm>
              <a:prstGeom prst="rect">
                <a:avLst/>
              </a:prstGeom>
              <a:blipFill>
                <a:blip r:embed="rId5"/>
                <a:stretch>
                  <a:fillRect l="-1061" b="-7168"/>
                </a:stretch>
              </a:blipFill>
            </p:spPr>
            <p:txBody>
              <a:bodyPr/>
              <a:lstStyle/>
              <a:p>
                <a:r>
                  <a:rPr lang="en-AU">
                    <a:noFill/>
                  </a:rPr>
                  <a:t> </a:t>
                </a:r>
              </a:p>
            </p:txBody>
          </p:sp>
        </mc:Fallback>
      </mc:AlternateContent>
      <p:pic>
        <p:nvPicPr>
          <p:cNvPr id="3" name="Picture 2">
            <a:extLst>
              <a:ext uri="{FF2B5EF4-FFF2-40B4-BE49-F238E27FC236}">
                <a16:creationId xmlns:a16="http://schemas.microsoft.com/office/drawing/2014/main" id="{BD33A341-52FD-8865-A357-AF1C4C10EDE4}"/>
              </a:ext>
            </a:extLst>
          </p:cNvPr>
          <p:cNvPicPr>
            <a:picLocks noChangeAspect="1"/>
          </p:cNvPicPr>
          <p:nvPr/>
        </p:nvPicPr>
        <p:blipFill>
          <a:blip r:embed="rId6"/>
          <a:stretch>
            <a:fillRect/>
          </a:stretch>
        </p:blipFill>
        <p:spPr>
          <a:xfrm>
            <a:off x="6383993" y="1286552"/>
            <a:ext cx="5621205" cy="504601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19B1AFE-6850-B38C-D856-8C68A6B7D8D3}"/>
                  </a:ext>
                </a:extLst>
              </p:cNvPr>
              <p:cNvSpPr txBox="1"/>
              <p:nvPr/>
            </p:nvSpPr>
            <p:spPr>
              <a:xfrm>
                <a:off x="97654" y="2807216"/>
                <a:ext cx="6142182" cy="7863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Λ</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𝐶𝐷𝑀</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m:t>
                      </m:r>
                      <m:sSub>
                        <m:sSub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ctrlPr>
                        </m:sSubPr>
                        <m:e>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𝐺</m:t>
                          </m:r>
                        </m:e>
                        <m: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m:t>
                      </m:r>
                      <m:r>
                        <m:rPr>
                          <m:sty m:val="p"/>
                        </m:rPr>
                        <a:rPr kumimoji="0" lang="en-AU" sz="2400" b="0" i="0"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Λ</m:t>
                      </m:r>
                      <m:sSub>
                        <m:sSub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ctrlPr>
                        </m:sSubPr>
                        <m:e>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𝑔</m:t>
                          </m:r>
                        </m:e>
                        <m: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m:t>
                      </m:r>
                      <m:f>
                        <m:f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ctrlPr>
                        </m:fPr>
                        <m:num>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8</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𝜋</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𝐺</m:t>
                          </m:r>
                        </m:num>
                        <m:den>
                          <m:sSup>
                            <m:sSup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ctrlPr>
                            </m:sSupPr>
                            <m:e>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𝑐</m:t>
                              </m:r>
                            </m:e>
                            <m:sup>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4</m:t>
                              </m:r>
                            </m:sup>
                          </m:sSup>
                        </m:den>
                      </m:f>
                      <m:sSubSup>
                        <m:sSubSupPr>
                          <m:ctrlP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ctrlPr>
                        </m:sSubSupPr>
                        <m:e>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𝑇</m:t>
                          </m:r>
                        </m:e>
                        <m:sub>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up>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𝑐𝑑𝑚</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m:t>
                          </m:r>
                          <m:r>
                            <a:rPr kumimoji="0" lang="en-AU" sz="24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𝑏</m:t>
                          </m:r>
                        </m:sup>
                      </m:sSubSup>
                    </m:oMath>
                  </m:oMathPara>
                </a14:m>
                <a:endParaRPr kumimoji="0" lang="en-AU"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6" name="TextBox 5">
                <a:extLst>
                  <a:ext uri="{FF2B5EF4-FFF2-40B4-BE49-F238E27FC236}">
                    <a16:creationId xmlns:a16="http://schemas.microsoft.com/office/drawing/2014/main" id="{219B1AFE-6850-B38C-D856-8C68A6B7D8D3}"/>
                  </a:ext>
                </a:extLst>
              </p:cNvPr>
              <p:cNvSpPr txBox="1">
                <a:spLocks noRot="1" noChangeAspect="1" noMove="1" noResize="1" noEditPoints="1" noAdjustHandles="1" noChangeArrowheads="1" noChangeShapeType="1" noTextEdit="1"/>
              </p:cNvSpPr>
              <p:nvPr/>
            </p:nvSpPr>
            <p:spPr>
              <a:xfrm>
                <a:off x="97654" y="2807216"/>
                <a:ext cx="6142182" cy="786369"/>
              </a:xfrm>
              <a:prstGeom prst="rect">
                <a:avLst/>
              </a:prstGeom>
              <a:blipFill>
                <a:blip r:embed="rId7"/>
                <a:stretch>
                  <a:fillRect/>
                </a:stretch>
              </a:blipFill>
            </p:spPr>
            <p:txBody>
              <a:bodyPr/>
              <a:lstStyle/>
              <a:p>
                <a:r>
                  <a:rPr lang="en-AU">
                    <a:noFill/>
                  </a:rPr>
                  <a:t> </a:t>
                </a:r>
              </a:p>
            </p:txBody>
          </p:sp>
        </mc:Fallback>
      </mc:AlternateContent>
      <p:sp>
        <p:nvSpPr>
          <p:cNvPr id="9" name="Arrow: Down 8">
            <a:extLst>
              <a:ext uri="{FF2B5EF4-FFF2-40B4-BE49-F238E27FC236}">
                <a16:creationId xmlns:a16="http://schemas.microsoft.com/office/drawing/2014/main" id="{83809C3F-4026-8919-0A67-30C54F6EF490}"/>
              </a:ext>
            </a:extLst>
          </p:cNvPr>
          <p:cNvSpPr/>
          <p:nvPr/>
        </p:nvSpPr>
        <p:spPr>
          <a:xfrm rot="2087410">
            <a:off x="1953819" y="3369704"/>
            <a:ext cx="508000" cy="228495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9EDB276-863D-032B-EDCE-658937CA6DC4}"/>
                  </a:ext>
                </a:extLst>
              </p:cNvPr>
              <p:cNvSpPr txBox="1"/>
              <p:nvPr/>
            </p:nvSpPr>
            <p:spPr>
              <a:xfrm>
                <a:off x="-32864" y="5505240"/>
                <a:ext cx="3463769" cy="1072986"/>
              </a:xfrm>
              <a:prstGeom prst="rect">
                <a:avLst/>
              </a:prstGeom>
              <a:noFill/>
            </p:spPr>
            <p:txBody>
              <a:bodyPr wrap="none" lIns="0" tIns="0" rIns="0" bIns="0" rtlCol="0">
                <a:spAutoFit/>
              </a:bodyPr>
              <a:lstStyle/>
              <a:p>
                <a:pPr algn="ctr"/>
                <a:r>
                  <a:rPr lang="en-AU" sz="2400" b="0" dirty="0">
                    <a:solidFill>
                      <a:schemeClr val="bg1"/>
                    </a:solidFill>
                  </a:rPr>
                  <a:t>MOND:</a:t>
                </a:r>
              </a:p>
              <a:p>
                <a:pPr algn="ctr"/>
                <a14:m>
                  <m:oMathPara xmlns:m="http://schemas.openxmlformats.org/officeDocument/2006/math">
                    <m:oMathParaPr>
                      <m:jc m:val="centerGroup"/>
                    </m:oMathParaPr>
                    <m:oMath xmlns:m="http://schemas.openxmlformats.org/officeDocument/2006/math">
                      <m:r>
                        <a:rPr lang="en-AU" sz="2400" b="0" i="0" smtClean="0">
                          <a:solidFill>
                            <a:schemeClr val="bg1"/>
                          </a:solidFill>
                          <a:latin typeface="Cambria Math" panose="02040503050406030204" pitchFamily="18" charset="0"/>
                        </a:rPr>
                        <m:t> </m:t>
                      </m:r>
                      <m:sSub>
                        <m:sSubPr>
                          <m:ctrlPr>
                            <a:rPr lang="en-AU" sz="2400" i="1">
                              <a:solidFill>
                                <a:schemeClr val="bg1"/>
                              </a:solidFill>
                              <a:latin typeface="Cambria Math" panose="02040503050406030204" pitchFamily="18" charset="0"/>
                            </a:rPr>
                          </m:ctrlPr>
                        </m:sSubPr>
                        <m:e>
                          <m:r>
                            <a:rPr lang="en-AU" sz="2400" i="1">
                              <a:solidFill>
                                <a:schemeClr val="bg1"/>
                              </a:solidFill>
                              <a:latin typeface="Cambria Math" panose="02040503050406030204" pitchFamily="18" charset="0"/>
                            </a:rPr>
                            <m:t>𝐺</m:t>
                          </m:r>
                        </m:e>
                        <m:sub>
                          <m:r>
                            <a:rPr lang="en-AU" sz="2400" i="1">
                              <a:solidFill>
                                <a:schemeClr val="bg1"/>
                              </a:solidFill>
                              <a:latin typeface="Cambria Math" panose="02040503050406030204" pitchFamily="18" charset="0"/>
                            </a:rPr>
                            <m:t>𝜇𝜈</m:t>
                          </m:r>
                        </m:sub>
                      </m:sSub>
                      <m:r>
                        <a:rPr lang="en-AU" sz="2400" i="1">
                          <a:solidFill>
                            <a:prstClr val="white"/>
                          </a:solidFill>
                          <a:latin typeface="Cambria Math" panose="02040503050406030204" pitchFamily="18" charset="0"/>
                          <a:ea typeface="Cambria Math" panose="02040503050406030204" pitchFamily="18" charset="0"/>
                        </a:rPr>
                        <m:t>+</m:t>
                      </m:r>
                      <m:r>
                        <m:rPr>
                          <m:sty m:val="p"/>
                        </m:rPr>
                        <a:rPr lang="en-AU" sz="2400">
                          <a:solidFill>
                            <a:prstClr val="white"/>
                          </a:solidFill>
                          <a:latin typeface="Cambria Math" panose="02040503050406030204" pitchFamily="18" charset="0"/>
                          <a:ea typeface="Cambria Math" panose="02040503050406030204" pitchFamily="18" charset="0"/>
                        </a:rPr>
                        <m:t>Λ</m:t>
                      </m:r>
                      <m:sSub>
                        <m:sSubPr>
                          <m:ctrlPr>
                            <a:rPr lang="en-AU" sz="2400" i="1">
                              <a:solidFill>
                                <a:prstClr val="white"/>
                              </a:solidFill>
                              <a:latin typeface="Cambria Math" panose="02040503050406030204" pitchFamily="18" charset="0"/>
                              <a:ea typeface="Cambria Math" panose="02040503050406030204" pitchFamily="18" charset="0"/>
                            </a:rPr>
                          </m:ctrlPr>
                        </m:sSubPr>
                        <m:e>
                          <m:r>
                            <a:rPr lang="en-AU" sz="2400" i="1">
                              <a:solidFill>
                                <a:prstClr val="white"/>
                              </a:solidFill>
                              <a:latin typeface="Cambria Math" panose="02040503050406030204" pitchFamily="18" charset="0"/>
                              <a:ea typeface="Cambria Math" panose="02040503050406030204" pitchFamily="18" charset="0"/>
                            </a:rPr>
                            <m:t>𝑔</m:t>
                          </m:r>
                        </m:e>
                        <m:sub>
                          <m:r>
                            <a:rPr lang="en-AU" sz="2400" i="1">
                              <a:solidFill>
                                <a:prstClr val="white"/>
                              </a:solidFill>
                              <a:latin typeface="Cambria Math" panose="02040503050406030204" pitchFamily="18" charset="0"/>
                              <a:ea typeface="Cambria Math" panose="02040503050406030204" pitchFamily="18" charset="0"/>
                            </a:rPr>
                            <m:t>𝜇𝜈</m:t>
                          </m:r>
                        </m:sub>
                      </m:sSub>
                      <m:r>
                        <a:rPr lang="en-AU" sz="2400" i="1">
                          <a:solidFill>
                            <a:schemeClr val="bg1"/>
                          </a:solidFill>
                          <a:latin typeface="Cambria Math" panose="02040503050406030204" pitchFamily="18" charset="0"/>
                        </a:rPr>
                        <m:t>=</m:t>
                      </m:r>
                      <m:f>
                        <m:fPr>
                          <m:ctrlPr>
                            <a:rPr lang="en-AU" sz="2400" i="1">
                              <a:solidFill>
                                <a:schemeClr val="bg1"/>
                              </a:solidFill>
                              <a:latin typeface="Cambria Math" panose="02040503050406030204" pitchFamily="18" charset="0"/>
                            </a:rPr>
                          </m:ctrlPr>
                        </m:fPr>
                        <m:num>
                          <m:r>
                            <a:rPr lang="en-AU" sz="2400" i="1">
                              <a:solidFill>
                                <a:schemeClr val="bg1"/>
                              </a:solidFill>
                              <a:latin typeface="Cambria Math" panose="02040503050406030204" pitchFamily="18" charset="0"/>
                            </a:rPr>
                            <m:t>8</m:t>
                          </m:r>
                          <m:r>
                            <a:rPr lang="en-AU" sz="2400" i="1">
                              <a:solidFill>
                                <a:schemeClr val="bg1"/>
                              </a:solidFill>
                              <a:latin typeface="Cambria Math" panose="02040503050406030204" pitchFamily="18" charset="0"/>
                            </a:rPr>
                            <m:t>𝜋</m:t>
                          </m:r>
                          <m:r>
                            <a:rPr lang="en-AU" sz="2400" b="0" i="1" smtClean="0">
                              <a:solidFill>
                                <a:schemeClr val="bg1"/>
                              </a:solidFill>
                              <a:latin typeface="Cambria Math" panose="02040503050406030204" pitchFamily="18" charset="0"/>
                            </a:rPr>
                            <m:t>𝐺</m:t>
                          </m:r>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𝑟</m:t>
                          </m:r>
                          <m:r>
                            <a:rPr lang="en-AU" sz="2400" b="0" i="1" smtClean="0">
                              <a:solidFill>
                                <a:schemeClr val="bg1"/>
                              </a:solidFill>
                              <a:latin typeface="Cambria Math" panose="02040503050406030204" pitchFamily="18" charset="0"/>
                            </a:rPr>
                            <m:t>)</m:t>
                          </m:r>
                        </m:num>
                        <m:den>
                          <m:sSup>
                            <m:sSupPr>
                              <m:ctrlPr>
                                <a:rPr lang="en-AU" sz="2400" i="1">
                                  <a:solidFill>
                                    <a:schemeClr val="bg1"/>
                                  </a:solidFill>
                                  <a:latin typeface="Cambria Math" panose="02040503050406030204" pitchFamily="18" charset="0"/>
                                </a:rPr>
                              </m:ctrlPr>
                            </m:sSupPr>
                            <m:e>
                              <m:r>
                                <a:rPr lang="en-AU" sz="2400" i="1">
                                  <a:solidFill>
                                    <a:schemeClr val="bg1"/>
                                  </a:solidFill>
                                  <a:latin typeface="Cambria Math" panose="02040503050406030204" pitchFamily="18" charset="0"/>
                                </a:rPr>
                                <m:t>𝑐</m:t>
                              </m:r>
                            </m:e>
                            <m:sup>
                              <m:r>
                                <a:rPr lang="en-AU" sz="2400" i="1">
                                  <a:solidFill>
                                    <a:schemeClr val="bg1"/>
                                  </a:solidFill>
                                  <a:latin typeface="Cambria Math" panose="02040503050406030204" pitchFamily="18" charset="0"/>
                                </a:rPr>
                                <m:t>4</m:t>
                              </m:r>
                            </m:sup>
                          </m:sSup>
                        </m:den>
                      </m:f>
                      <m:sSubSup>
                        <m:sSubSupPr>
                          <m:ctrlPr>
                            <a:rPr lang="en-AU" sz="2400" b="0" i="1" smtClean="0">
                              <a:solidFill>
                                <a:schemeClr val="bg1"/>
                              </a:solidFill>
                              <a:latin typeface="Cambria Math" panose="02040503050406030204" pitchFamily="18" charset="0"/>
                            </a:rPr>
                          </m:ctrlPr>
                        </m:sSubSupPr>
                        <m:e>
                          <m:r>
                            <a:rPr lang="en-AU" sz="2400" i="1">
                              <a:solidFill>
                                <a:schemeClr val="bg1"/>
                              </a:solidFill>
                              <a:latin typeface="Cambria Math" panose="02040503050406030204" pitchFamily="18" charset="0"/>
                            </a:rPr>
                            <m:t>𝑇</m:t>
                          </m:r>
                        </m:e>
                        <m:sub>
                          <m:r>
                            <a:rPr lang="en-AU" sz="2400" i="1">
                              <a:solidFill>
                                <a:schemeClr val="bg1"/>
                              </a:solidFill>
                              <a:latin typeface="Cambria Math" panose="02040503050406030204" pitchFamily="18" charset="0"/>
                            </a:rPr>
                            <m:t>𝜇𝜈</m:t>
                          </m:r>
                        </m:sub>
                        <m:sup>
                          <m:r>
                            <a:rPr lang="en-AU" sz="2400" b="0" i="1" smtClean="0">
                              <a:solidFill>
                                <a:schemeClr val="bg1"/>
                              </a:solidFill>
                              <a:latin typeface="Cambria Math" panose="02040503050406030204" pitchFamily="18" charset="0"/>
                            </a:rPr>
                            <m:t>𝑏</m:t>
                          </m:r>
                        </m:sup>
                      </m:sSubSup>
                    </m:oMath>
                  </m:oMathPara>
                </a14:m>
                <a:endParaRPr lang="en-AU" sz="2400" dirty="0"/>
              </a:p>
            </p:txBody>
          </p:sp>
        </mc:Choice>
        <mc:Fallback xmlns="">
          <p:sp>
            <p:nvSpPr>
              <p:cNvPr id="21" name="TextBox 20">
                <a:extLst>
                  <a:ext uri="{FF2B5EF4-FFF2-40B4-BE49-F238E27FC236}">
                    <a16:creationId xmlns:a16="http://schemas.microsoft.com/office/drawing/2014/main" id="{59EDB276-863D-032B-EDCE-658937CA6DC4}"/>
                  </a:ext>
                </a:extLst>
              </p:cNvPr>
              <p:cNvSpPr txBox="1">
                <a:spLocks noRot="1" noChangeAspect="1" noMove="1" noResize="1" noEditPoints="1" noAdjustHandles="1" noChangeArrowheads="1" noChangeShapeType="1" noTextEdit="1"/>
              </p:cNvSpPr>
              <p:nvPr/>
            </p:nvSpPr>
            <p:spPr>
              <a:xfrm>
                <a:off x="-32864" y="5505240"/>
                <a:ext cx="3463769" cy="1072986"/>
              </a:xfrm>
              <a:prstGeom prst="rect">
                <a:avLst/>
              </a:prstGeom>
              <a:blipFill>
                <a:blip r:embed="rId8"/>
                <a:stretch>
                  <a:fillRect t="-8523"/>
                </a:stretch>
              </a:blipFill>
            </p:spPr>
            <p:txBody>
              <a:bodyPr/>
              <a:lstStyle/>
              <a:p>
                <a:r>
                  <a:rPr lang="en-AU">
                    <a:noFill/>
                  </a:rPr>
                  <a:t> </a:t>
                </a:r>
              </a:p>
            </p:txBody>
          </p:sp>
        </mc:Fallback>
      </mc:AlternateContent>
      <p:sp>
        <p:nvSpPr>
          <p:cNvPr id="23" name="Arrow: Down 22">
            <a:extLst>
              <a:ext uri="{FF2B5EF4-FFF2-40B4-BE49-F238E27FC236}">
                <a16:creationId xmlns:a16="http://schemas.microsoft.com/office/drawing/2014/main" id="{F83E327E-ECF5-9E02-46AE-226B2434059B}"/>
              </a:ext>
            </a:extLst>
          </p:cNvPr>
          <p:cNvSpPr/>
          <p:nvPr/>
        </p:nvSpPr>
        <p:spPr>
          <a:xfrm rot="20147060">
            <a:off x="3841808" y="3531759"/>
            <a:ext cx="508000" cy="2143298"/>
          </a:xfrm>
          <a:prstGeom prst="down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B8FEAB8-B45C-EC85-803F-779A09A670C7}"/>
                  </a:ext>
                </a:extLst>
              </p:cNvPr>
              <p:cNvSpPr txBox="1"/>
              <p:nvPr/>
            </p:nvSpPr>
            <p:spPr>
              <a:xfrm>
                <a:off x="3910919" y="5634588"/>
                <a:ext cx="1712200" cy="845681"/>
              </a:xfrm>
              <a:prstGeom prst="rect">
                <a:avLst/>
              </a:prstGeom>
              <a:noFill/>
            </p:spPr>
            <p:txBody>
              <a:bodyPr wrap="none" lIns="0" tIns="0" rIns="0" bIns="0" rtlCol="0">
                <a:spAutoFit/>
              </a:bodyPr>
              <a:lstStyle/>
              <a:p>
                <a:pPr algn="ctr"/>
                <a:r>
                  <a:rPr lang="en-AU" sz="2400" b="0" dirty="0">
                    <a:solidFill>
                      <a:schemeClr val="bg1"/>
                    </a:solidFill>
                  </a:rPr>
                  <a:t>MG:</a:t>
                </a:r>
              </a:p>
              <a:p>
                <a:pPr algn="ctr"/>
                <a:r>
                  <a:rPr lang="en-AU" sz="2400" b="0" dirty="0">
                    <a:solidFill>
                      <a:schemeClr val="bg1"/>
                    </a:solidFill>
                  </a:rPr>
                  <a:t>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𝜇𝜈</m:t>
                        </m:r>
                      </m:sub>
                    </m:sSub>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𝜅</m:t>
                    </m:r>
                    <m:sSubSup>
                      <m:sSubSupPr>
                        <m:ctrlPr>
                          <a:rPr lang="en-AU" sz="2400" b="0" i="1" smtClean="0">
                            <a:solidFill>
                              <a:schemeClr val="bg1"/>
                            </a:solidFill>
                            <a:latin typeface="Cambria Math" panose="02040503050406030204" pitchFamily="18" charset="0"/>
                            <a:ea typeface="Cambria Math" panose="02040503050406030204" pitchFamily="18" charset="0"/>
                          </a:rPr>
                        </m:ctrlPr>
                      </m:sSubSupPr>
                      <m:e>
                        <m:r>
                          <a:rPr lang="en-AU" sz="2400" b="0" i="1" smtClean="0">
                            <a:solidFill>
                              <a:schemeClr val="bg1"/>
                            </a:solidFill>
                            <a:latin typeface="Cambria Math" panose="02040503050406030204" pitchFamily="18" charset="0"/>
                            <a:ea typeface="Cambria Math" panose="02040503050406030204" pitchFamily="18" charset="0"/>
                          </a:rPr>
                          <m:t>𝑇</m:t>
                        </m:r>
                      </m:e>
                      <m:sub>
                        <m:r>
                          <a:rPr lang="en-AU" sz="2400" b="0" i="1" smtClean="0">
                            <a:solidFill>
                              <a:schemeClr val="bg1"/>
                            </a:solidFill>
                            <a:latin typeface="Cambria Math" panose="02040503050406030204" pitchFamily="18" charset="0"/>
                            <a:ea typeface="Cambria Math" panose="02040503050406030204" pitchFamily="18" charset="0"/>
                          </a:rPr>
                          <m:t>𝜇𝜈</m:t>
                        </m:r>
                      </m:sub>
                      <m:sup>
                        <m:r>
                          <a:rPr lang="en-AU" sz="2400" b="0" i="1" smtClean="0">
                            <a:solidFill>
                              <a:schemeClr val="bg1"/>
                            </a:solidFill>
                            <a:latin typeface="Cambria Math" panose="02040503050406030204" pitchFamily="18" charset="0"/>
                            <a:ea typeface="Cambria Math" panose="02040503050406030204" pitchFamily="18" charset="0"/>
                          </a:rPr>
                          <m:t>𝑒𝑓𝑓</m:t>
                        </m:r>
                      </m:sup>
                    </m:sSubSup>
                  </m:oMath>
                </a14:m>
                <a:endParaRPr lang="en-AU" dirty="0"/>
              </a:p>
            </p:txBody>
          </p:sp>
        </mc:Choice>
        <mc:Fallback xmlns="">
          <p:sp>
            <p:nvSpPr>
              <p:cNvPr id="24" name="TextBox 23">
                <a:extLst>
                  <a:ext uri="{FF2B5EF4-FFF2-40B4-BE49-F238E27FC236}">
                    <a16:creationId xmlns:a16="http://schemas.microsoft.com/office/drawing/2014/main" id="{9B8FEAB8-B45C-EC85-803F-779A09A670C7}"/>
                  </a:ext>
                </a:extLst>
              </p:cNvPr>
              <p:cNvSpPr txBox="1">
                <a:spLocks noRot="1" noChangeAspect="1" noMove="1" noResize="1" noEditPoints="1" noAdjustHandles="1" noChangeArrowheads="1" noChangeShapeType="1" noTextEdit="1"/>
              </p:cNvSpPr>
              <p:nvPr/>
            </p:nvSpPr>
            <p:spPr>
              <a:xfrm>
                <a:off x="3910919" y="5634588"/>
                <a:ext cx="1712200" cy="845681"/>
              </a:xfrm>
              <a:prstGeom prst="rect">
                <a:avLst/>
              </a:prstGeom>
              <a:blipFill>
                <a:blip r:embed="rId9"/>
                <a:stretch>
                  <a:fillRect t="-10791"/>
                </a:stretch>
              </a:blipFill>
            </p:spPr>
            <p:txBody>
              <a:bodyPr/>
              <a:lstStyle/>
              <a:p>
                <a:r>
                  <a:rPr lang="en-AU">
                    <a:noFill/>
                  </a:rPr>
                  <a:t> </a:t>
                </a:r>
              </a:p>
            </p:txBody>
          </p:sp>
        </mc:Fallback>
      </mc:AlternateContent>
      <p:sp>
        <p:nvSpPr>
          <p:cNvPr id="25" name="TextBox 24">
            <a:extLst>
              <a:ext uri="{FF2B5EF4-FFF2-40B4-BE49-F238E27FC236}">
                <a16:creationId xmlns:a16="http://schemas.microsoft.com/office/drawing/2014/main" id="{02B88DC6-D13B-1497-BBC6-76E392761836}"/>
              </a:ext>
            </a:extLst>
          </p:cNvPr>
          <p:cNvSpPr txBox="1"/>
          <p:nvPr/>
        </p:nvSpPr>
        <p:spPr>
          <a:xfrm rot="18317891">
            <a:off x="980503" y="3984537"/>
            <a:ext cx="2031060" cy="461665"/>
          </a:xfrm>
          <a:prstGeom prst="rect">
            <a:avLst/>
          </a:prstGeom>
          <a:noFill/>
        </p:spPr>
        <p:txBody>
          <a:bodyPr wrap="square" rtlCol="0">
            <a:spAutoFit/>
          </a:bodyPr>
          <a:lstStyle/>
          <a:p>
            <a:r>
              <a:rPr lang="en-AU" sz="2400" dirty="0">
                <a:solidFill>
                  <a:schemeClr val="bg1"/>
                </a:solidFill>
              </a:rPr>
              <a:t>Dark Matter</a:t>
            </a:r>
          </a:p>
        </p:txBody>
      </p:sp>
      <p:sp>
        <p:nvSpPr>
          <p:cNvPr id="26" name="TextBox 25">
            <a:extLst>
              <a:ext uri="{FF2B5EF4-FFF2-40B4-BE49-F238E27FC236}">
                <a16:creationId xmlns:a16="http://schemas.microsoft.com/office/drawing/2014/main" id="{C4074B45-4050-6A2B-3E35-B05F4D01E28C}"/>
              </a:ext>
            </a:extLst>
          </p:cNvPr>
          <p:cNvSpPr txBox="1"/>
          <p:nvPr/>
        </p:nvSpPr>
        <p:spPr>
          <a:xfrm rot="3793715">
            <a:off x="3490793" y="4408432"/>
            <a:ext cx="2031060" cy="461665"/>
          </a:xfrm>
          <a:prstGeom prst="rect">
            <a:avLst/>
          </a:prstGeom>
          <a:noFill/>
        </p:spPr>
        <p:txBody>
          <a:bodyPr wrap="square" rtlCol="0">
            <a:spAutoFit/>
          </a:bodyPr>
          <a:lstStyle/>
          <a:p>
            <a:r>
              <a:rPr lang="en-AU" sz="2400" dirty="0">
                <a:solidFill>
                  <a:schemeClr val="bg1"/>
                </a:solidFill>
              </a:rPr>
              <a:t>Dark Energy</a:t>
            </a:r>
          </a:p>
        </p:txBody>
      </p:sp>
      <p:sp>
        <p:nvSpPr>
          <p:cNvPr id="4" name="TextBox 3">
            <a:extLst>
              <a:ext uri="{FF2B5EF4-FFF2-40B4-BE49-F238E27FC236}">
                <a16:creationId xmlns:a16="http://schemas.microsoft.com/office/drawing/2014/main" id="{F47B3910-85E6-BC9B-3748-BF6D0E72F45A}"/>
              </a:ext>
            </a:extLst>
          </p:cNvPr>
          <p:cNvSpPr txBox="1"/>
          <p:nvPr/>
        </p:nvSpPr>
        <p:spPr>
          <a:xfrm>
            <a:off x="6351373" y="6396335"/>
            <a:ext cx="5840627" cy="461665"/>
          </a:xfrm>
          <a:prstGeom prst="rect">
            <a:avLst/>
          </a:prstGeom>
          <a:noFill/>
        </p:spPr>
        <p:txBody>
          <a:bodyPr wrap="square" rtlCol="0">
            <a:spAutoFit/>
          </a:bodyPr>
          <a:lstStyle/>
          <a:p>
            <a:r>
              <a:rPr lang="en-AU" sz="2400" dirty="0">
                <a:solidFill>
                  <a:schemeClr val="bg1"/>
                </a:solidFill>
              </a:rPr>
              <a:t>Credit: NASA</a:t>
            </a:r>
          </a:p>
        </p:txBody>
      </p:sp>
    </p:spTree>
    <p:extLst>
      <p:ext uri="{BB962C8B-B14F-4D97-AF65-F5344CB8AC3E}">
        <p14:creationId xmlns:p14="http://schemas.microsoft.com/office/powerpoint/2010/main" val="97194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21" grpId="0"/>
      <p:bldP spid="23" grpId="0" animBg="1"/>
      <p:bldP spid="24" grpId="0"/>
      <p:bldP spid="25" grpId="0"/>
      <p:bldP spid="26"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26D3E-E856-4368-9CA7-F31DD6BABFD7}"/>
              </a:ext>
            </a:extLst>
          </p:cNvPr>
          <p:cNvSpPr>
            <a:spLocks noGrp="1"/>
          </p:cNvSpPr>
          <p:nvPr>
            <p:ph type="title"/>
          </p:nvPr>
        </p:nvSpPr>
        <p:spPr/>
        <p:txBody>
          <a:bodyPr/>
          <a:lstStyle/>
          <a:p>
            <a:r>
              <a:rPr lang="en-US" dirty="0">
                <a:solidFill>
                  <a:schemeClr val="bg1"/>
                </a:solidFill>
              </a:rPr>
              <a:t>Final expressions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939C87F-103D-4FDF-A7BF-856C050515FA}"/>
                  </a:ext>
                </a:extLst>
              </p:cNvPr>
              <p:cNvSpPr>
                <a:spLocks noGrp="1"/>
              </p:cNvSpPr>
              <p:nvPr>
                <p:ph idx="1"/>
              </p:nvPr>
            </p:nvSpPr>
            <p:spPr/>
            <p:txBody>
              <a:bodyPr/>
              <a:lstStyle/>
              <a:p>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𝐶</m:t>
                        </m:r>
                      </m:e>
                      <m:sub>
                        <m:r>
                          <a:rPr lang="en-US" b="0" i="1" smtClean="0">
                            <a:solidFill>
                              <a:schemeClr val="bg1"/>
                            </a:solidFill>
                            <a:latin typeface="Cambria Math" panose="02040503050406030204" pitchFamily="18" charset="0"/>
                          </a:rPr>
                          <m:t>𝑔𝑔</m:t>
                        </m:r>
                      </m:sub>
                    </m:sSub>
                    <m:d>
                      <m:dPr>
                        <m:ctrlPr>
                          <a:rPr lang="en-US" b="0" i="1" smtClean="0">
                            <a:solidFill>
                              <a:schemeClr val="bg1"/>
                            </a:solidFill>
                            <a:latin typeface="Cambria Math" panose="02040503050406030204" pitchFamily="18" charset="0"/>
                          </a:rPr>
                        </m:ctrlPr>
                      </m:dPr>
                      <m:e>
                        <m:acc>
                          <m:accPr>
                            <m:chr m:val="⃗"/>
                            <m:ctrlPr>
                              <a:rPr lang="en-US" b="0" i="1" smtClean="0">
                                <a:solidFill>
                                  <a:schemeClr val="bg1"/>
                                </a:solidFill>
                                <a:latin typeface="Cambria Math" panose="02040503050406030204" pitchFamily="18" charset="0"/>
                              </a:rPr>
                            </m:ctrlPr>
                          </m:accPr>
                          <m:e>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𝑠</m:t>
                                </m:r>
                              </m:e>
                              <m:sub>
                                <m:r>
                                  <a:rPr lang="en-US" b="0" i="1" smtClean="0">
                                    <a:solidFill>
                                      <a:schemeClr val="bg1"/>
                                    </a:solidFill>
                                    <a:latin typeface="Cambria Math" panose="02040503050406030204" pitchFamily="18" charset="0"/>
                                  </a:rPr>
                                  <m:t>1</m:t>
                                </m:r>
                              </m:sub>
                            </m:sSub>
                          </m:e>
                        </m:acc>
                        <m:r>
                          <a:rPr lang="en-US" b="0" i="1" smtClean="0">
                            <a:solidFill>
                              <a:schemeClr val="bg1"/>
                            </a:solidFill>
                            <a:latin typeface="Cambria Math" panose="02040503050406030204" pitchFamily="18" charset="0"/>
                          </a:rPr>
                          <m:t>, </m:t>
                        </m:r>
                        <m:acc>
                          <m:accPr>
                            <m:chr m:val="⃗"/>
                            <m:ctrlPr>
                              <a:rPr lang="en-US" b="0" i="1" smtClean="0">
                                <a:solidFill>
                                  <a:schemeClr val="bg1"/>
                                </a:solidFill>
                                <a:latin typeface="Cambria Math" panose="02040503050406030204" pitchFamily="18" charset="0"/>
                              </a:rPr>
                            </m:ctrlPr>
                          </m:accPr>
                          <m:e>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𝑠</m:t>
                                </m:r>
                              </m:e>
                              <m:sub>
                                <m:r>
                                  <a:rPr lang="en-US" b="0" i="1" smtClean="0">
                                    <a:solidFill>
                                      <a:schemeClr val="bg1"/>
                                    </a:solidFill>
                                    <a:latin typeface="Cambria Math" panose="02040503050406030204" pitchFamily="18" charset="0"/>
                                  </a:rPr>
                                  <m:t>2</m:t>
                                </m:r>
                              </m:sub>
                            </m:sSub>
                          </m:e>
                        </m:acc>
                        <m:r>
                          <a:rPr lang="en-US" b="0" i="1" smtClean="0">
                            <a:solidFill>
                              <a:schemeClr val="bg1"/>
                            </a:solidFill>
                            <a:latin typeface="Cambria Math" panose="02040503050406030204" pitchFamily="18" charset="0"/>
                          </a:rPr>
                          <m:t>, </m:t>
                        </m:r>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𝑟</m:t>
                            </m:r>
                          </m:e>
                        </m:acc>
                      </m:e>
                    </m:d>
                    <m:r>
                      <a:rPr lang="en-US" b="0" i="1" smtClean="0">
                        <a:solidFill>
                          <a:schemeClr val="bg1"/>
                        </a:solidFill>
                        <a:latin typeface="Cambria Math" panose="02040503050406030204" pitchFamily="18" charset="0"/>
                      </a:rPr>
                      <m:t>= </m:t>
                    </m:r>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sub>
                      <m:sup/>
                      <m:e>
                        <m:f>
                          <m:fPr>
                            <m:ctrlPr>
                              <a:rPr lang="en-US" b="0" i="1" smtClean="0">
                                <a:solidFill>
                                  <a:schemeClr val="bg1"/>
                                </a:solidFill>
                                <a:latin typeface="Cambria Math" panose="02040503050406030204" pitchFamily="18" charset="0"/>
                              </a:rPr>
                            </m:ctrlPr>
                          </m:fPr>
                          <m:num>
                            <m:sSup>
                              <m:sSupPr>
                                <m:ctrlPr>
                                  <a:rPr lang="en-US" b="0" i="1" smtClean="0">
                                    <a:solidFill>
                                      <a:schemeClr val="bg1"/>
                                    </a:solidFill>
                                    <a:latin typeface="Cambria Math" panose="02040503050406030204" pitchFamily="18" charset="0"/>
                                  </a:rPr>
                                </m:ctrlPr>
                              </m:sSupPr>
                              <m:e>
                                <m:d>
                                  <m:dPr>
                                    <m:ctrlPr>
                                      <a:rPr lang="en-US" b="0" i="1" smtClean="0">
                                        <a:solidFill>
                                          <a:schemeClr val="bg1"/>
                                        </a:solidFill>
                                        <a:latin typeface="Cambria Math" panose="02040503050406030204" pitchFamily="18" charset="0"/>
                                      </a:rPr>
                                    </m:ctrlPr>
                                  </m:dPr>
                                  <m:e>
                                    <m:r>
                                      <a:rPr lang="en-US" b="0" i="1" smtClean="0">
                                        <a:solidFill>
                                          <a:schemeClr val="bg1"/>
                                        </a:solidFill>
                                        <a:latin typeface="Cambria Math" panose="02040503050406030204" pitchFamily="18" charset="0"/>
                                      </a:rPr>
                                      <m:t>−1</m:t>
                                    </m:r>
                                  </m:e>
                                </m:d>
                              </m:e>
                              <m:sup>
                                <m: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sup>
                            </m:sSup>
                          </m:num>
                          <m:den>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2</m:t>
                                </m:r>
                              </m:e>
                              <m:sup>
                                <m: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sup>
                            </m:sSup>
                            <m: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r>
                              <a:rPr lang="en-US" b="0" i="1" smtClean="0">
                                <a:solidFill>
                                  <a:schemeClr val="bg1"/>
                                </a:solidFill>
                                <a:latin typeface="Cambria Math" panose="02040503050406030204" pitchFamily="18" charset="0"/>
                              </a:rPr>
                              <m:t>!</m:t>
                            </m:r>
                          </m:den>
                        </m:f>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𝑔</m:t>
                            </m:r>
                          </m:sub>
                          <m:sup>
                            <m:r>
                              <a:rPr lang="en-US" b="0" i="1" smtClean="0">
                                <a:solidFill>
                                  <a:schemeClr val="bg1"/>
                                </a:solidFill>
                                <a:latin typeface="Cambria Math" panose="02040503050406030204" pitchFamily="18" charset="0"/>
                                <a:ea typeface="Cambria Math" panose="02040503050406030204" pitchFamily="18" charset="0"/>
                              </a:rPr>
                              <m:t>2</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e>
                            </m:d>
                          </m:sup>
                        </m:sSubSup>
                        <m:nary>
                          <m:naryPr>
                            <m:chr m:val="∑"/>
                            <m:supHide m:val="on"/>
                            <m:ctrlPr>
                              <a:rPr lang="en-US" b="0" i="1" smtClean="0">
                                <a:solidFill>
                                  <a:schemeClr val="bg1"/>
                                </a:solidFill>
                                <a:latin typeface="Cambria Math" panose="02040503050406030204" pitchFamily="18" charset="0"/>
                                <a:ea typeface="Cambria Math" panose="02040503050406030204" pitchFamily="18" charset="0"/>
                              </a:rPr>
                            </m:ctrlPr>
                          </m:naryPr>
                          <m:sub>
                            <m:r>
                              <m:rPr>
                                <m:brk m:alnAt="7"/>
                              </m:rPr>
                              <a:rPr lang="en-US" b="0" i="1" smtClean="0">
                                <a:solidFill>
                                  <a:schemeClr val="bg1"/>
                                </a:solidFill>
                                <a:latin typeface="Cambria Math" panose="02040503050406030204" pitchFamily="18" charset="0"/>
                                <a:ea typeface="Cambria Math" panose="02040503050406030204" pitchFamily="18" charset="0"/>
                              </a:rPr>
                              <m:t>𝑙</m:t>
                            </m:r>
                            <m:r>
                              <a:rPr lang="en-US" b="0" i="1" smtClean="0">
                                <a:solidFill>
                                  <a:schemeClr val="bg1"/>
                                </a:solidFill>
                                <a:latin typeface="Cambria Math" panose="02040503050406030204" pitchFamily="18" charset="0"/>
                                <a:ea typeface="Cambria Math" panose="02040503050406030204" pitchFamily="18" charset="0"/>
                              </a:rPr>
                              <m:t>, </m:t>
                            </m:r>
                            <m:sSub>
                              <m:sSubPr>
                                <m:ctrlPr>
                                  <a:rPr lang="en-US" b="0" i="1" smtClean="0">
                                    <a:solidFill>
                                      <a:schemeClr val="bg1"/>
                                    </a:solidFill>
                                    <a:latin typeface="Cambria Math" panose="02040503050406030204" pitchFamily="18" charset="0"/>
                                    <a:ea typeface="Cambria Math" panose="02040503050406030204" pitchFamily="18" charset="0"/>
                                  </a:rPr>
                                </m:ctrlPr>
                              </m:sSubPr>
                              <m:e>
                                <m:r>
                                  <m:rPr>
                                    <m:brk m:alnAt="7"/>
                                  </m:rPr>
                                  <a:rPr lang="en-US" b="0" i="1" smtClean="0">
                                    <a:solidFill>
                                      <a:schemeClr val="bg1"/>
                                    </a:solidFill>
                                    <a:latin typeface="Cambria Math" panose="02040503050406030204" pitchFamily="18" charset="0"/>
                                    <a:ea typeface="Cambria Math" panose="02040503050406030204" pitchFamily="18" charset="0"/>
                                  </a:rPr>
                                  <m:t>𝑙</m:t>
                                </m:r>
                              </m:e>
                              <m:sub>
                                <m:r>
                                  <m:rPr>
                                    <m:brk m:alnAt="7"/>
                                  </m:rPr>
                                  <a:rPr lang="en-US" b="0" i="1" smtClean="0">
                                    <a:solidFill>
                                      <a:schemeClr val="bg1"/>
                                    </a:solidFill>
                                    <a:latin typeface="Cambria Math" panose="02040503050406030204" pitchFamily="18" charset="0"/>
                                    <a:ea typeface="Cambria Math" panose="02040503050406030204" pitchFamily="18" charset="0"/>
                                  </a:rPr>
                                  <m:t>1</m:t>
                                </m:r>
                              </m:sub>
                            </m:sSub>
                            <m:r>
                              <m:rPr>
                                <m:brk m:alnAt="7"/>
                              </m:rP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 </m:t>
                            </m:r>
                            <m:sSub>
                              <m:sSubPr>
                                <m:ctrlPr>
                                  <a:rPr lang="en-US" b="0" i="1" smtClean="0">
                                    <a:solidFill>
                                      <a:schemeClr val="bg1"/>
                                    </a:solidFill>
                                    <a:latin typeface="Cambria Math" panose="02040503050406030204" pitchFamily="18" charset="0"/>
                                    <a:ea typeface="Cambria Math" panose="02040503050406030204" pitchFamily="18" charset="0"/>
                                  </a:rPr>
                                </m:ctrlPr>
                              </m:sSubPr>
                              <m:e>
                                <m:r>
                                  <m:rPr>
                                    <m:brk m:alnAt="7"/>
                                  </m:rPr>
                                  <a:rPr lang="en-US" b="0" i="1" smtClean="0">
                                    <a:solidFill>
                                      <a:schemeClr val="bg1"/>
                                    </a:solidFill>
                                    <a:latin typeface="Cambria Math" panose="02040503050406030204" pitchFamily="18" charset="0"/>
                                    <a:ea typeface="Cambria Math" panose="02040503050406030204" pitchFamily="18" charset="0"/>
                                  </a:rPr>
                                  <m:t>𝑙</m:t>
                                </m:r>
                              </m:e>
                              <m:sub>
                                <m:r>
                                  <m:rPr>
                                    <m:brk m:alnAt="7"/>
                                  </m:rPr>
                                  <a:rPr lang="en-US" b="0" i="1" smtClean="0">
                                    <a:solidFill>
                                      <a:schemeClr val="bg1"/>
                                    </a:solidFill>
                                    <a:latin typeface="Cambria Math" panose="02040503050406030204" pitchFamily="18" charset="0"/>
                                    <a:ea typeface="Cambria Math" panose="02040503050406030204" pitchFamily="18" charset="0"/>
                                  </a:rPr>
                                  <m:t>2</m:t>
                                </m:r>
                              </m:sub>
                            </m:sSub>
                          </m:sub>
                          <m:sup/>
                          <m:e>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𝑖</m:t>
                                </m:r>
                              </m:e>
                              <m:sup>
                                <m:r>
                                  <a:rPr lang="en-US" b="0" i="1" smtClean="0">
                                    <a:solidFill>
                                      <a:schemeClr val="bg1"/>
                                    </a:solidFill>
                                    <a:latin typeface="Cambria Math" panose="02040503050406030204" pitchFamily="18" charset="0"/>
                                    <a:ea typeface="Cambria Math" panose="02040503050406030204" pitchFamily="18" charset="0"/>
                                  </a:rPr>
                                  <m:t>𝑙</m:t>
                                </m:r>
                              </m:sup>
                            </m:sSup>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𝑏</m:t>
                            </m:r>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𝜉</m:t>
                                </m:r>
                              </m:e>
                              <m:sub>
                                <m:r>
                                  <a:rPr lang="en-US" b="0" i="1" smtClean="0">
                                    <a:solidFill>
                                      <a:schemeClr val="bg1"/>
                                    </a:solidFill>
                                    <a:latin typeface="Cambria Math" panose="02040503050406030204" pitchFamily="18" charset="0"/>
                                    <a:ea typeface="Cambria Math" panose="02040503050406030204" pitchFamily="18" charset="0"/>
                                  </a:rPr>
                                  <m:t>𝑚𝑚</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𝑙</m:t>
                                </m:r>
                              </m:sub>
                              <m:sup>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r>
                                  <a:rPr lang="en-US" b="0" i="1" smtClean="0">
                                    <a:solidFill>
                                      <a:schemeClr val="bg1"/>
                                    </a:solidFill>
                                    <a:latin typeface="Cambria Math" panose="02040503050406030204" pitchFamily="18" charset="0"/>
                                    <a:ea typeface="Cambria Math" panose="02040503050406030204" pitchFamily="18" charset="0"/>
                                  </a:rPr>
                                  <m:t>,0</m:t>
                                </m:r>
                              </m:sup>
                            </m:sSubSup>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𝑟</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e>
                            </m:d>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𝐻</m:t>
                                </m:r>
                              </m:e>
                              <m:sub>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sub>
                              <m:sup>
                                <m:r>
                                  <a:rPr lang="en-US" b="0" i="1" smtClean="0">
                                    <a:solidFill>
                                      <a:schemeClr val="bg1"/>
                                    </a:solidFill>
                                    <a:latin typeface="Cambria Math" panose="02040503050406030204" pitchFamily="18" charset="0"/>
                                    <a:ea typeface="Cambria Math" panose="02040503050406030204" pitchFamily="18" charset="0"/>
                                  </a:rPr>
                                  <m:t>𝑙</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1</m:t>
                                    </m:r>
                                  </m:sub>
                                </m:sSub>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2</m:t>
                                    </m:r>
                                  </m:sub>
                                </m:sSub>
                              </m:sup>
                            </m:sSubSup>
                            <m:r>
                              <a:rPr lang="en-US" b="0" i="1" smtClean="0">
                                <a:solidFill>
                                  <a:schemeClr val="bg1"/>
                                </a:solidFill>
                                <a:latin typeface="Cambria Math" panose="02040503050406030204" pitchFamily="18" charset="0"/>
                                <a:ea typeface="Cambria Math" panose="02040503050406030204" pitchFamily="18" charset="0"/>
                              </a:rPr>
                              <m:t>(</m:t>
                            </m:r>
                          </m:e>
                        </m:nary>
                      </m:e>
                    </m:nary>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1</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2</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𝑟</m:t>
                        </m:r>
                      </m:e>
                    </m:acc>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𝑏𝑓</m:t>
                    </m:r>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𝜉</m:t>
                        </m:r>
                      </m:e>
                      <m:sub>
                        <m:r>
                          <a:rPr lang="en-US" b="0" i="1" smtClean="0">
                            <a:solidFill>
                              <a:schemeClr val="bg1"/>
                            </a:solidFill>
                            <a:latin typeface="Cambria Math" panose="02040503050406030204" pitchFamily="18" charset="0"/>
                            <a:ea typeface="Cambria Math" panose="02040503050406030204" pitchFamily="18" charset="0"/>
                          </a:rPr>
                          <m:t>𝑚</m:t>
                        </m:r>
                        <m:r>
                          <a:rPr lang="en-US" b="0" i="1" smtClean="0">
                            <a:solidFill>
                              <a:schemeClr val="bg1"/>
                            </a:solidFill>
                            <a:latin typeface="Cambria Math" panose="02040503050406030204" pitchFamily="18" charset="0"/>
                            <a:ea typeface="Cambria Math" panose="02040503050406030204" pitchFamily="18" charset="0"/>
                          </a:rPr>
                          <m:t>𝜃</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𝑙</m:t>
                        </m:r>
                      </m:sub>
                      <m:sup>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r>
                          <a:rPr lang="en-US" b="0" i="1" smtClean="0">
                            <a:solidFill>
                              <a:schemeClr val="bg1"/>
                            </a:solidFill>
                            <a:latin typeface="Cambria Math" panose="02040503050406030204" pitchFamily="18" charset="0"/>
                            <a:ea typeface="Cambria Math" panose="02040503050406030204" pitchFamily="18" charset="0"/>
                          </a:rPr>
                          <m:t>,0</m:t>
                        </m:r>
                      </m:sup>
                    </m:sSubSup>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𝑟</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e>
                    </m:d>
                    <m:d>
                      <m:dPr>
                        <m:ctrlPr>
                          <a:rPr lang="en-US" b="0" i="1" smtClean="0">
                            <a:solidFill>
                              <a:schemeClr val="bg1"/>
                            </a:solidFill>
                            <a:latin typeface="Cambria Math" panose="02040503050406030204" pitchFamily="18" charset="0"/>
                            <a:ea typeface="Cambria Math" panose="02040503050406030204" pitchFamily="18" charset="0"/>
                          </a:rPr>
                        </m:ctrlPr>
                      </m:dPr>
                      <m:e>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𝐻</m:t>
                            </m:r>
                          </m:e>
                          <m:sub>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+1,</m:t>
                            </m:r>
                            <m:r>
                              <a:rPr lang="en-US" b="0" i="1" smtClean="0">
                                <a:solidFill>
                                  <a:schemeClr val="bg1"/>
                                </a:solidFill>
                                <a:latin typeface="Cambria Math" panose="02040503050406030204" pitchFamily="18" charset="0"/>
                                <a:ea typeface="Cambria Math" panose="02040503050406030204" pitchFamily="18" charset="0"/>
                              </a:rPr>
                              <m:t>𝑞</m:t>
                            </m:r>
                          </m:sub>
                          <m:sup>
                            <m:r>
                              <a:rPr lang="en-US" b="0" i="1" smtClean="0">
                                <a:solidFill>
                                  <a:schemeClr val="bg1"/>
                                </a:solidFill>
                                <a:latin typeface="Cambria Math" panose="02040503050406030204" pitchFamily="18" charset="0"/>
                                <a:ea typeface="Cambria Math" panose="02040503050406030204" pitchFamily="18" charset="0"/>
                              </a:rPr>
                              <m:t>𝑙</m:t>
                            </m:r>
                            <m:r>
                              <a:rPr lang="en-US" b="0" i="1" smtClean="0">
                                <a:solidFill>
                                  <a:schemeClr val="bg1"/>
                                </a:solidFill>
                                <a:latin typeface="Cambria Math" panose="02040503050406030204" pitchFamily="18" charset="0"/>
                                <a:ea typeface="Cambria Math" panose="02040503050406030204" pitchFamily="18" charset="0"/>
                              </a:rPr>
                              <m:t>, </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1</m:t>
                                </m:r>
                              </m:sub>
                            </m:sSub>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2</m:t>
                                </m:r>
                              </m:sub>
                            </m:sSub>
                          </m:sup>
                        </m:sSubSup>
                        <m:d>
                          <m:dPr>
                            <m:ctrlPr>
                              <a:rPr lang="en-US" b="0" i="1" smtClean="0">
                                <a:solidFill>
                                  <a:schemeClr val="bg1"/>
                                </a:solidFill>
                                <a:latin typeface="Cambria Math" panose="02040503050406030204" pitchFamily="18" charset="0"/>
                                <a:ea typeface="Cambria Math" panose="02040503050406030204" pitchFamily="18" charset="0"/>
                              </a:rPr>
                            </m:ctrlPr>
                          </m:dPr>
                          <m:e>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1</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2</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𝑟</m:t>
                                </m:r>
                              </m:e>
                            </m:acc>
                          </m:e>
                        </m:d>
                        <m:r>
                          <a:rPr lang="en-US" b="0" i="1" smtClean="0">
                            <a:solidFill>
                              <a:schemeClr val="bg1"/>
                            </a:solidFill>
                            <a:latin typeface="Cambria Math" panose="02040503050406030204" pitchFamily="18" charset="0"/>
                          </a:rPr>
                          <m:t>+</m:t>
                        </m:r>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𝐻</m:t>
                            </m:r>
                          </m:e>
                          <m:sub>
                            <m: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r>
                              <a:rPr lang="en-US" b="0" i="1" smtClean="0">
                                <a:solidFill>
                                  <a:schemeClr val="bg1"/>
                                </a:solidFill>
                                <a:latin typeface="Cambria Math" panose="02040503050406030204" pitchFamily="18" charset="0"/>
                              </a:rPr>
                              <m:t>+1</m:t>
                            </m:r>
                          </m:sub>
                          <m:sup>
                            <m:r>
                              <a:rPr lang="en-US" b="0" i="1" smtClean="0">
                                <a:solidFill>
                                  <a:schemeClr val="bg1"/>
                                </a:solidFill>
                                <a:latin typeface="Cambria Math" panose="02040503050406030204" pitchFamily="18" charset="0"/>
                              </a:rPr>
                              <m:t>𝑙</m:t>
                            </m:r>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sup>
                        </m:sSubSup>
                        <m:d>
                          <m:dPr>
                            <m:ctrlPr>
                              <a:rPr lang="en-US" b="0" i="1" smtClean="0">
                                <a:solidFill>
                                  <a:schemeClr val="bg1"/>
                                </a:solidFill>
                                <a:latin typeface="Cambria Math" panose="02040503050406030204" pitchFamily="18" charset="0"/>
                              </a:rPr>
                            </m:ctrlPr>
                          </m:dPr>
                          <m:e>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1</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2</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𝑟</m:t>
                                </m:r>
                              </m:e>
                            </m:acc>
                          </m:e>
                        </m:d>
                      </m:e>
                    </m:d>
                    <m:r>
                      <a:rPr lang="en-US" b="0" i="1" smtClean="0">
                        <a:solidFill>
                          <a:schemeClr val="bg1"/>
                        </a:solidFill>
                        <a:latin typeface="Cambria Math" panose="02040503050406030204" pitchFamily="18" charset="0"/>
                      </a:rPr>
                      <m:t>+</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𝑓</m:t>
                        </m:r>
                      </m:e>
                      <m:sup>
                        <m:r>
                          <a:rPr lang="en-US" b="0" i="1" smtClean="0">
                            <a:solidFill>
                              <a:schemeClr val="bg1"/>
                            </a:solidFill>
                            <a:latin typeface="Cambria Math" panose="02040503050406030204" pitchFamily="18" charset="0"/>
                          </a:rPr>
                          <m:t>2</m:t>
                        </m:r>
                      </m:sup>
                    </m:sSup>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𝜉</m:t>
                        </m:r>
                      </m:e>
                      <m:sub>
                        <m:r>
                          <a:rPr lang="en-US" b="0" i="1" smtClean="0">
                            <a:solidFill>
                              <a:schemeClr val="bg1"/>
                            </a:solidFill>
                            <a:latin typeface="Cambria Math" panose="02040503050406030204" pitchFamily="18" charset="0"/>
                            <a:ea typeface="Cambria Math" panose="02040503050406030204" pitchFamily="18" charset="0"/>
                          </a:rPr>
                          <m:t>𝜃𝜃</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𝑙</m:t>
                        </m:r>
                      </m:sub>
                      <m:sup>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r>
                          <a:rPr lang="en-US" b="0" i="1" smtClean="0">
                            <a:solidFill>
                              <a:schemeClr val="bg1"/>
                            </a:solidFill>
                            <a:latin typeface="Cambria Math" panose="02040503050406030204" pitchFamily="18" charset="0"/>
                            <a:ea typeface="Cambria Math" panose="02040503050406030204" pitchFamily="18" charset="0"/>
                          </a:rPr>
                          <m:t>,0</m:t>
                        </m:r>
                      </m:sup>
                    </m:sSubSup>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𝑟</m:t>
                        </m:r>
                        <m:r>
                          <a:rPr lang="en-US" b="0" i="1" smtClean="0">
                            <a:solidFill>
                              <a:schemeClr val="bg1"/>
                            </a:solidFill>
                            <a:latin typeface="Cambria Math" panose="02040503050406030204" pitchFamily="18" charset="0"/>
                            <a:ea typeface="Cambria Math" panose="02040503050406030204" pitchFamily="18" charset="0"/>
                          </a:rPr>
                          <m:t>, </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e>
                    </m:d>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𝐻</m:t>
                        </m:r>
                      </m:e>
                      <m:sub>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+1,</m:t>
                        </m:r>
                        <m:r>
                          <a:rPr lang="en-US" b="0" i="1" smtClean="0">
                            <a:solidFill>
                              <a:schemeClr val="bg1"/>
                            </a:solidFill>
                            <a:latin typeface="Cambria Math" panose="02040503050406030204" pitchFamily="18" charset="0"/>
                            <a:ea typeface="Cambria Math" panose="02040503050406030204" pitchFamily="18" charset="0"/>
                          </a:rPr>
                          <m:t>𝑞</m:t>
                        </m:r>
                        <m:r>
                          <a:rPr lang="en-US" b="0" i="1" smtClean="0">
                            <a:solidFill>
                              <a:schemeClr val="bg1"/>
                            </a:solidFill>
                            <a:latin typeface="Cambria Math" panose="02040503050406030204" pitchFamily="18" charset="0"/>
                            <a:ea typeface="Cambria Math" panose="02040503050406030204" pitchFamily="18" charset="0"/>
                          </a:rPr>
                          <m:t>+1</m:t>
                        </m:r>
                      </m:sub>
                      <m:sup>
                        <m:r>
                          <a:rPr lang="en-US" b="0" i="1" smtClean="0">
                            <a:solidFill>
                              <a:schemeClr val="bg1"/>
                            </a:solidFill>
                            <a:latin typeface="Cambria Math" panose="02040503050406030204" pitchFamily="18" charset="0"/>
                            <a:ea typeface="Cambria Math" panose="02040503050406030204" pitchFamily="18" charset="0"/>
                          </a:rPr>
                          <m:t>𝑙</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1</m:t>
                            </m:r>
                          </m:sub>
                        </m:sSub>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𝑙</m:t>
                            </m:r>
                          </m:e>
                          <m:sub>
                            <m:r>
                              <a:rPr lang="en-US" b="0" i="1" smtClean="0">
                                <a:solidFill>
                                  <a:schemeClr val="bg1"/>
                                </a:solidFill>
                                <a:latin typeface="Cambria Math" panose="02040503050406030204" pitchFamily="18" charset="0"/>
                                <a:ea typeface="Cambria Math" panose="02040503050406030204" pitchFamily="18" charset="0"/>
                              </a:rPr>
                              <m:t>2</m:t>
                            </m:r>
                          </m:sub>
                        </m:sSub>
                      </m:sup>
                    </m:sSubSup>
                    <m:r>
                      <a:rPr lang="en-US" b="0" i="1" smtClean="0">
                        <a:solidFill>
                          <a:schemeClr val="bg1"/>
                        </a:solidFill>
                        <a:latin typeface="Cambria Math" panose="02040503050406030204" pitchFamily="18" charset="0"/>
                        <a:ea typeface="Cambria Math" panose="02040503050406030204" pitchFamily="18" charset="0"/>
                      </a:rPr>
                      <m:t>(</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1</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2</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𝑟</m:t>
                        </m:r>
                      </m:e>
                    </m:acc>
                    <m:r>
                      <a:rPr lang="en-US" b="0" i="1" smtClean="0">
                        <a:solidFill>
                          <a:schemeClr val="bg1"/>
                        </a:solidFill>
                        <a:latin typeface="Cambria Math" panose="02040503050406030204" pitchFamily="18" charset="0"/>
                      </a:rPr>
                      <m:t>)</m:t>
                    </m:r>
                  </m:oMath>
                </a14:m>
                <a:r>
                  <a:rPr lang="en-US" dirty="0">
                    <a:solidFill>
                      <a:schemeClr val="bg1"/>
                    </a:solidFill>
                  </a:rPr>
                  <a:t>. </a:t>
                </a:r>
              </a:p>
              <a:p>
                <a14:m>
                  <m:oMath xmlns:m="http://schemas.openxmlformats.org/officeDocument/2006/math">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i="1" smtClean="0">
                            <a:solidFill>
                              <a:schemeClr val="bg1"/>
                            </a:solidFill>
                            <a:latin typeface="Cambria Math" panose="02040503050406030204" pitchFamily="18" charset="0"/>
                            <a:ea typeface="Cambria Math" panose="02040503050406030204" pitchFamily="18" charset="0"/>
                          </a:rPr>
                          <m:t>𝜉</m:t>
                        </m:r>
                      </m:e>
                      <m:sub>
                        <m:r>
                          <a:rPr lang="en-US" b="0" i="1" smtClean="0">
                            <a:solidFill>
                              <a:schemeClr val="bg1"/>
                            </a:solidFill>
                            <a:latin typeface="Cambria Math" panose="02040503050406030204" pitchFamily="18" charset="0"/>
                            <a:ea typeface="Cambria Math" panose="02040503050406030204" pitchFamily="18" charset="0"/>
                          </a:rPr>
                          <m:t>𝑎𝑏</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𝑙</m:t>
                        </m:r>
                      </m:sub>
                      <m:sup>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𝑛</m:t>
                        </m:r>
                      </m:sup>
                    </m:sSubSup>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𝑟</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e>
                    </m:d>
                    <m:r>
                      <a:rPr lang="en-US" b="0" i="1" smtClean="0">
                        <a:solidFill>
                          <a:schemeClr val="bg1"/>
                        </a:solidFill>
                        <a:latin typeface="Cambria Math" panose="02040503050406030204" pitchFamily="18" charset="0"/>
                        <a:ea typeface="Cambria Math" panose="02040503050406030204" pitchFamily="18" charset="0"/>
                      </a:rPr>
                      <m:t>=</m:t>
                    </m:r>
                    <m:nary>
                      <m:naryPr>
                        <m:ctrlPr>
                          <a:rPr lang="en-US" b="0" i="1" smtClean="0">
                            <a:solidFill>
                              <a:schemeClr val="bg1"/>
                            </a:solidFill>
                            <a:latin typeface="Cambria Math" panose="02040503050406030204" pitchFamily="18" charset="0"/>
                            <a:ea typeface="Cambria Math" panose="02040503050406030204" pitchFamily="18" charset="0"/>
                          </a:rPr>
                        </m:ctrlPr>
                      </m:naryPr>
                      <m:sub>
                        <m:sSub>
                          <m:sSubPr>
                            <m:ctrlPr>
                              <a:rPr lang="en-US" b="0" i="1" smtClean="0">
                                <a:solidFill>
                                  <a:schemeClr val="bg1"/>
                                </a:solidFill>
                                <a:latin typeface="Cambria Math" panose="02040503050406030204" pitchFamily="18" charset="0"/>
                                <a:ea typeface="Cambria Math" panose="02040503050406030204" pitchFamily="18" charset="0"/>
                              </a:rPr>
                            </m:ctrlPr>
                          </m:sSubPr>
                          <m:e>
                            <m:r>
                              <m:rPr>
                                <m:brk m:alnAt="23"/>
                              </m:rPr>
                              <a:rPr lang="en-US" b="0" i="1" smtClean="0">
                                <a:solidFill>
                                  <a:schemeClr val="bg1"/>
                                </a:solidFill>
                                <a:latin typeface="Cambria Math" panose="02040503050406030204" pitchFamily="18" charset="0"/>
                                <a:ea typeface="Cambria Math" panose="02040503050406030204" pitchFamily="18" charset="0"/>
                              </a:rPr>
                              <m:t>𝑘</m:t>
                            </m:r>
                          </m:e>
                          <m:sub>
                            <m:r>
                              <m:rPr>
                                <m:brk m:alnAt="23"/>
                              </m:rPr>
                              <a:rPr lang="en-US" b="0" i="1" smtClean="0">
                                <a:solidFill>
                                  <a:schemeClr val="bg1"/>
                                </a:solidFill>
                                <a:latin typeface="Cambria Math" panose="02040503050406030204" pitchFamily="18" charset="0"/>
                                <a:ea typeface="Cambria Math" panose="02040503050406030204" pitchFamily="18" charset="0"/>
                              </a:rPr>
                              <m:t>𝑚</m:t>
                            </m:r>
                            <m:r>
                              <a:rPr lang="en-US" b="0" i="1" smtClean="0">
                                <a:solidFill>
                                  <a:schemeClr val="bg1"/>
                                </a:solidFill>
                                <a:latin typeface="Cambria Math" panose="02040503050406030204" pitchFamily="18" charset="0"/>
                                <a:ea typeface="Cambria Math" panose="02040503050406030204" pitchFamily="18" charset="0"/>
                              </a:rPr>
                              <m:t>𝑖𝑛</m:t>
                            </m:r>
                          </m:sub>
                        </m:sSub>
                      </m:sub>
                      <m:sup>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𝑘</m:t>
                            </m:r>
                          </m:e>
                          <m:sub>
                            <m:r>
                              <a:rPr lang="en-US" b="0" i="1" smtClean="0">
                                <a:solidFill>
                                  <a:schemeClr val="bg1"/>
                                </a:solidFill>
                                <a:latin typeface="Cambria Math" panose="02040503050406030204" pitchFamily="18" charset="0"/>
                                <a:ea typeface="Cambria Math" panose="02040503050406030204" pitchFamily="18" charset="0"/>
                              </a:rPr>
                              <m:t>𝑚𝑎𝑥</m:t>
                            </m:r>
                          </m:sub>
                        </m:sSub>
                      </m:sup>
                      <m:e>
                        <m:f>
                          <m:fPr>
                            <m:ctrlPr>
                              <a:rPr lang="en-US" b="0" i="1" smtClean="0">
                                <a:solidFill>
                                  <a:schemeClr val="bg1"/>
                                </a:solidFill>
                                <a:latin typeface="Cambria Math" panose="02040503050406030204" pitchFamily="18" charset="0"/>
                                <a:ea typeface="Cambria Math" panose="02040503050406030204" pitchFamily="18" charset="0"/>
                              </a:rPr>
                            </m:ctrlPr>
                          </m:fPr>
                          <m:num>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𝑘</m:t>
                                </m:r>
                              </m:e>
                              <m:sup>
                                <m:r>
                                  <a:rPr lang="en-US" b="0" i="1" smtClean="0">
                                    <a:solidFill>
                                      <a:schemeClr val="bg1"/>
                                    </a:solidFill>
                                    <a:latin typeface="Cambria Math" panose="02040503050406030204" pitchFamily="18" charset="0"/>
                                    <a:ea typeface="Cambria Math" panose="02040503050406030204" pitchFamily="18" charset="0"/>
                                  </a:rPr>
                                  <m:t>2</m:t>
                                </m:r>
                              </m:sup>
                            </m:sSup>
                            <m:r>
                              <a:rPr lang="en-US" b="0" i="1" smtClean="0">
                                <a:solidFill>
                                  <a:schemeClr val="bg1"/>
                                </a:solidFill>
                                <a:latin typeface="Cambria Math" panose="02040503050406030204" pitchFamily="18" charset="0"/>
                                <a:ea typeface="Cambria Math" panose="02040503050406030204" pitchFamily="18" charset="0"/>
                              </a:rPr>
                              <m:t> </m:t>
                            </m:r>
                            <m:r>
                              <a:rPr lang="en-US" b="0" i="1" smtClean="0">
                                <a:solidFill>
                                  <a:schemeClr val="bg1"/>
                                </a:solidFill>
                                <a:latin typeface="Cambria Math" panose="02040503050406030204" pitchFamily="18" charset="0"/>
                                <a:ea typeface="Cambria Math" panose="02040503050406030204" pitchFamily="18" charset="0"/>
                              </a:rPr>
                              <m:t>𝑑𝑘</m:t>
                            </m:r>
                          </m:num>
                          <m:den>
                            <m:r>
                              <a:rPr lang="en-US" b="0" i="1" smtClean="0">
                                <a:solidFill>
                                  <a:schemeClr val="bg1"/>
                                </a:solidFill>
                                <a:latin typeface="Cambria Math" panose="02040503050406030204" pitchFamily="18" charset="0"/>
                                <a:ea typeface="Cambria Math" panose="02040503050406030204" pitchFamily="18" charset="0"/>
                              </a:rPr>
                              <m:t>2</m:t>
                            </m:r>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𝜋</m:t>
                                </m:r>
                              </m:e>
                              <m:sup>
                                <m:r>
                                  <a:rPr lang="en-US" b="0" i="1" smtClean="0">
                                    <a:solidFill>
                                      <a:schemeClr val="bg1"/>
                                    </a:solidFill>
                                    <a:latin typeface="Cambria Math" panose="02040503050406030204" pitchFamily="18" charset="0"/>
                                    <a:ea typeface="Cambria Math" panose="02040503050406030204" pitchFamily="18" charset="0"/>
                                  </a:rPr>
                                  <m:t>2</m:t>
                                </m:r>
                              </m:sup>
                            </m:sSup>
                          </m:den>
                        </m:f>
                      </m:e>
                    </m:nary>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𝑃</m:t>
                        </m:r>
                      </m:e>
                      <m:sub>
                        <m:r>
                          <a:rPr lang="en-US" b="0" i="1" smtClean="0">
                            <a:solidFill>
                              <a:schemeClr val="bg1"/>
                            </a:solidFill>
                            <a:latin typeface="Cambria Math" panose="02040503050406030204" pitchFamily="18" charset="0"/>
                            <a:ea typeface="Cambria Math" panose="02040503050406030204" pitchFamily="18" charset="0"/>
                          </a:rPr>
                          <m:t>𝑎𝑏</m:t>
                        </m:r>
                      </m:sub>
                    </m:sSub>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𝑘</m:t>
                        </m:r>
                      </m:e>
                    </m:d>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𝑗</m:t>
                        </m:r>
                      </m:e>
                      <m:sub>
                        <m:r>
                          <a:rPr lang="en-US" b="0" i="1" smtClean="0">
                            <a:solidFill>
                              <a:schemeClr val="bg1"/>
                            </a:solidFill>
                            <a:latin typeface="Cambria Math" panose="02040503050406030204" pitchFamily="18" charset="0"/>
                            <a:ea typeface="Cambria Math" panose="02040503050406030204" pitchFamily="18" charset="0"/>
                          </a:rPr>
                          <m:t>𝑙</m:t>
                        </m:r>
                      </m:sub>
                    </m:sSub>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𝑘𝑟</m:t>
                        </m:r>
                      </m:e>
                    </m:d>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𝑘</m:t>
                        </m:r>
                      </m:e>
                      <m:sup>
                        <m:r>
                          <a:rPr lang="en-US" b="0" i="1" smtClean="0">
                            <a:solidFill>
                              <a:schemeClr val="bg1"/>
                            </a:solidFill>
                            <a:latin typeface="Cambria Math" panose="02040503050406030204" pitchFamily="18" charset="0"/>
                            <a:ea typeface="Cambria Math" panose="02040503050406030204" pitchFamily="18" charset="0"/>
                          </a:rPr>
                          <m:t>2</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𝑝</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𝑞</m:t>
                            </m:r>
                          </m:e>
                        </m:d>
                      </m:sup>
                    </m:sSup>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𝐷</m:t>
                        </m:r>
                      </m:e>
                      <m:sub>
                        <m:r>
                          <a:rPr lang="en-US" b="0" i="1" smtClean="0">
                            <a:solidFill>
                              <a:schemeClr val="bg1"/>
                            </a:solidFill>
                            <a:latin typeface="Cambria Math" panose="02040503050406030204" pitchFamily="18" charset="0"/>
                            <a:ea typeface="Cambria Math" panose="02040503050406030204" pitchFamily="18" charset="0"/>
                          </a:rPr>
                          <m:t>𝑢</m:t>
                        </m:r>
                      </m:sub>
                      <m:sup>
                        <m:r>
                          <a:rPr lang="en-US" b="0" i="1" smtClean="0">
                            <a:solidFill>
                              <a:schemeClr val="bg1"/>
                            </a:solidFill>
                            <a:latin typeface="Cambria Math" panose="02040503050406030204" pitchFamily="18" charset="0"/>
                            <a:ea typeface="Cambria Math" panose="02040503050406030204" pitchFamily="18" charset="0"/>
                          </a:rPr>
                          <m:t>𝑛</m:t>
                        </m:r>
                      </m:sup>
                    </m:sSubSup>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𝑘</m:t>
                    </m:r>
                    <m:r>
                      <a:rPr lang="en-US" b="0" i="1" smtClean="0">
                        <a:solidFill>
                          <a:schemeClr val="bg1"/>
                        </a:solidFill>
                        <a:latin typeface="Cambria Math" panose="02040503050406030204" pitchFamily="18" charset="0"/>
                        <a:ea typeface="Cambria Math" panose="02040503050406030204" pitchFamily="18" charset="0"/>
                      </a:rPr>
                      <m:t>,</m:t>
                    </m:r>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r>
                      <a:rPr lang="en-US" b="0" i="1" smtClean="0">
                        <a:solidFill>
                          <a:schemeClr val="bg1"/>
                        </a:solidFill>
                        <a:latin typeface="Cambria Math" panose="02040503050406030204" pitchFamily="18" charset="0"/>
                        <a:ea typeface="Cambria Math" panose="02040503050406030204" pitchFamily="18" charset="0"/>
                      </a:rPr>
                      <m:t>)</m:t>
                    </m:r>
                  </m:oMath>
                </a14:m>
                <a:r>
                  <a:rPr lang="en-US" dirty="0">
                    <a:solidFill>
                      <a:schemeClr val="bg1"/>
                    </a:solidFill>
                  </a:rPr>
                  <a:t>.</a:t>
                </a:r>
              </a:p>
              <a:p>
                <a14:m>
                  <m:oMath xmlns:m="http://schemas.openxmlformats.org/officeDocument/2006/math">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𝐻</m:t>
                        </m:r>
                      </m:e>
                      <m:sub>
                        <m:r>
                          <a:rPr lang="en-US" b="0" i="1" smtClean="0">
                            <a:solidFill>
                              <a:schemeClr val="bg1"/>
                            </a:solidFill>
                            <a:latin typeface="Cambria Math" panose="02040503050406030204" pitchFamily="18" charset="0"/>
                          </a:rPr>
                          <m:t>𝑝</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𝑞</m:t>
                        </m:r>
                      </m:sub>
                      <m:sup>
                        <m:r>
                          <a:rPr lang="en-US" b="0" i="1" smtClean="0">
                            <a:solidFill>
                              <a:schemeClr val="bg1"/>
                            </a:solidFill>
                            <a:latin typeface="Cambria Math" panose="02040503050406030204" pitchFamily="18" charset="0"/>
                          </a:rPr>
                          <m:t>𝑙</m:t>
                        </m:r>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sup>
                    </m:sSubSup>
                    <m:d>
                      <m:dPr>
                        <m:ctrlPr>
                          <a:rPr lang="en-US" i="1">
                            <a:solidFill>
                              <a:schemeClr val="bg1"/>
                            </a:solidFill>
                            <a:latin typeface="Cambria Math" panose="02040503050406030204" pitchFamily="18" charset="0"/>
                          </a:rPr>
                        </m:ctrlPr>
                      </m:dPr>
                      <m:e>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1</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𝑠</m:t>
                                </m:r>
                              </m:e>
                              <m:sub>
                                <m:r>
                                  <a:rPr lang="en-US" i="1">
                                    <a:solidFill>
                                      <a:schemeClr val="bg1"/>
                                    </a:solidFill>
                                    <a:latin typeface="Cambria Math" panose="02040503050406030204" pitchFamily="18" charset="0"/>
                                  </a:rPr>
                                  <m:t>2</m:t>
                                </m:r>
                              </m:sub>
                            </m:sSub>
                          </m:e>
                        </m:acc>
                        <m:r>
                          <a:rPr lang="en-US" i="1">
                            <a:solidFill>
                              <a:schemeClr val="bg1"/>
                            </a:solidFill>
                            <a:latin typeface="Cambria Math" panose="02040503050406030204" pitchFamily="18" charset="0"/>
                          </a:rPr>
                          <m:t>, </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𝑟</m:t>
                            </m:r>
                          </m:e>
                        </m:acc>
                      </m:e>
                    </m:d>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4</m:t>
                        </m:r>
                        <m:sSup>
                          <m:sSupPr>
                            <m:ctrlPr>
                              <a:rPr lang="en-US" b="0"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𝜋</m:t>
                            </m:r>
                          </m:e>
                          <m:sup>
                            <m:r>
                              <a:rPr lang="en-US" b="0" i="1" smtClean="0">
                                <a:solidFill>
                                  <a:schemeClr val="bg1"/>
                                </a:solidFill>
                                <a:latin typeface="Cambria Math" panose="02040503050406030204" pitchFamily="18" charset="0"/>
                                <a:ea typeface="Cambria Math" panose="02040503050406030204" pitchFamily="18" charset="0"/>
                              </a:rPr>
                              <m:t>2</m:t>
                            </m:r>
                          </m:sup>
                        </m:sSup>
                      </m:num>
                      <m:den>
                        <m:r>
                          <a:rPr lang="en-US" b="0" i="1" smtClean="0">
                            <a:solidFill>
                              <a:schemeClr val="bg1"/>
                            </a:solidFill>
                            <a:latin typeface="Cambria Math" panose="02040503050406030204" pitchFamily="18" charset="0"/>
                          </a:rPr>
                          <m:t>(2</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r>
                          <a:rPr lang="en-US" b="0" i="1" smtClean="0">
                            <a:solidFill>
                              <a:schemeClr val="bg1"/>
                            </a:solidFill>
                            <a:latin typeface="Cambria Math" panose="02040503050406030204" pitchFamily="18" charset="0"/>
                          </a:rPr>
                          <m:t>+1)(2</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r>
                          <a:rPr lang="en-US" b="0" i="1" smtClean="0">
                            <a:solidFill>
                              <a:schemeClr val="bg1"/>
                            </a:solidFill>
                            <a:latin typeface="Cambria Math" panose="02040503050406030204" pitchFamily="18" charset="0"/>
                          </a:rPr>
                          <m:t>+1)</m:t>
                        </m:r>
                      </m:den>
                    </m:f>
                    <m:nary>
                      <m:naryPr>
                        <m:chr m:val="∑"/>
                        <m:supHide m:val="on"/>
                        <m:ctrlPr>
                          <a:rPr lang="en-US" b="0" i="1" smtClean="0">
                            <a:solidFill>
                              <a:schemeClr val="bg1"/>
                            </a:solidFill>
                            <a:latin typeface="Cambria Math" panose="02040503050406030204" pitchFamily="18" charset="0"/>
                          </a:rPr>
                        </m:ctrlPr>
                      </m:naryPr>
                      <m:sub>
                        <m:sSub>
                          <m:sSubPr>
                            <m:ctrlPr>
                              <a:rPr lang="en-US" b="0" i="1" smtClean="0">
                                <a:solidFill>
                                  <a:schemeClr val="bg1"/>
                                </a:solidFill>
                                <a:latin typeface="Cambria Math" panose="02040503050406030204" pitchFamily="18" charset="0"/>
                              </a:rPr>
                            </m:ctrlPr>
                          </m:sSubPr>
                          <m:e>
                            <m:r>
                              <m:rPr>
                                <m:brk m:alnAt="7"/>
                              </m:rPr>
                              <a:rPr lang="en-US" b="0" i="1" smtClean="0">
                                <a:solidFill>
                                  <a:schemeClr val="bg1"/>
                                </a:solidFill>
                                <a:latin typeface="Cambria Math" panose="02040503050406030204" pitchFamily="18" charset="0"/>
                              </a:rPr>
                              <m:t>𝑚</m:t>
                            </m:r>
                          </m:e>
                          <m:sub>
                            <m:r>
                              <m:rPr>
                                <m:brk m:alnAt="7"/>
                              </m:rPr>
                              <a:rPr lang="en-US" b="0" i="1" smtClean="0">
                                <a:solidFill>
                                  <a:schemeClr val="bg1"/>
                                </a:solidFill>
                                <a:latin typeface="Cambria Math" panose="02040503050406030204" pitchFamily="18" charset="0"/>
                              </a:rPr>
                              <m:t>1</m:t>
                            </m:r>
                          </m:sub>
                        </m:sSub>
                        <m:r>
                          <m:rPr>
                            <m:brk m:alnAt="7"/>
                          </m:rP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m:rPr>
                                <m:brk m:alnAt="7"/>
                              </m:rPr>
                              <a:rPr lang="en-US" b="0" i="1" smtClean="0">
                                <a:solidFill>
                                  <a:schemeClr val="bg1"/>
                                </a:solidFill>
                                <a:latin typeface="Cambria Math" panose="02040503050406030204" pitchFamily="18" charset="0"/>
                              </a:rPr>
                              <m:t>𝑚</m:t>
                            </m:r>
                          </m:e>
                          <m:sub>
                            <m:r>
                              <m:rPr>
                                <m:brk m:alnAt="7"/>
                              </m:rPr>
                              <a:rPr lang="en-US" b="0" i="1" smtClean="0">
                                <a:solidFill>
                                  <a:schemeClr val="bg1"/>
                                </a:solidFill>
                                <a:latin typeface="Cambria Math" panose="02040503050406030204" pitchFamily="18" charset="0"/>
                              </a:rPr>
                              <m:t>2</m:t>
                            </m:r>
                          </m:sub>
                        </m:sSub>
                        <m:r>
                          <m:rPr>
                            <m:brk m:alnAt="7"/>
                          </m:rP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m:rPr>
                                <m:brk m:alnAt="7"/>
                              </m:rPr>
                              <a:rPr lang="en-US" b="0" i="1" smtClean="0">
                                <a:solidFill>
                                  <a:schemeClr val="bg1"/>
                                </a:solidFill>
                                <a:latin typeface="Cambria Math" panose="02040503050406030204" pitchFamily="18" charset="0"/>
                              </a:rPr>
                              <m:t>𝑚</m:t>
                            </m:r>
                          </m:e>
                          <m:sub>
                            <m:r>
                              <m:rPr>
                                <m:brk m:alnAt="7"/>
                              </m:rPr>
                              <a:rPr lang="en-US" b="0" i="1" smtClean="0">
                                <a:solidFill>
                                  <a:schemeClr val="bg1"/>
                                </a:solidFill>
                                <a:latin typeface="Cambria Math" panose="02040503050406030204" pitchFamily="18" charset="0"/>
                              </a:rPr>
                              <m:t>3</m:t>
                            </m:r>
                          </m:sub>
                        </m:sSub>
                      </m:sub>
                      <m:sup/>
                      <m:e>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𝐺</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1</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2</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3</m:t>
                                </m:r>
                              </m:sub>
                            </m:sSub>
                          </m:sub>
                          <m:sup>
                            <m:r>
                              <a:rPr lang="en-US" b="0" i="1" smtClean="0">
                                <a:solidFill>
                                  <a:schemeClr val="bg1"/>
                                </a:solidFill>
                                <a:latin typeface="Cambria Math" panose="02040503050406030204" pitchFamily="18" charset="0"/>
                              </a:rPr>
                              <m:t>𝑙</m:t>
                            </m:r>
                            <m:r>
                              <a:rPr lang="en-US" b="0" i="1" smtClean="0">
                                <a:solidFill>
                                  <a:schemeClr val="bg1"/>
                                </a:solidFill>
                                <a:latin typeface="Cambria Math" panose="02040503050406030204" pitchFamily="18" charset="0"/>
                              </a:rPr>
                              <m:t>, </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sup>
                        </m:sSubSup>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𝑌</m:t>
                            </m:r>
                          </m:e>
                          <m:sub>
                            <m:r>
                              <a:rPr lang="en-US" b="0" i="1" smtClean="0">
                                <a:solidFill>
                                  <a:schemeClr val="bg1"/>
                                </a:solidFill>
                                <a:latin typeface="Cambria Math" panose="02040503050406030204" pitchFamily="18" charset="0"/>
                              </a:rPr>
                              <m:t>𝑙𝑚</m:t>
                            </m:r>
                          </m:sub>
                          <m:sup>
                            <m:r>
                              <a:rPr lang="en-US" b="0" i="1" smtClean="0">
                                <a:solidFill>
                                  <a:schemeClr val="bg1"/>
                                </a:solidFill>
                                <a:latin typeface="Cambria Math" panose="02040503050406030204" pitchFamily="18" charset="0"/>
                              </a:rPr>
                              <m:t>∗</m:t>
                            </m:r>
                          </m:sup>
                        </m:sSubSup>
                        <m:d>
                          <m:dPr>
                            <m:ctrlPr>
                              <a:rPr lang="en-US" b="0" i="1" smtClean="0">
                                <a:solidFill>
                                  <a:schemeClr val="bg1"/>
                                </a:solidFill>
                                <a:latin typeface="Cambria Math" panose="02040503050406030204" pitchFamily="18" charset="0"/>
                              </a:rPr>
                            </m:ctrlPr>
                          </m:d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𝑟</m:t>
                                </m:r>
                              </m:e>
                            </m:acc>
                          </m:e>
                        </m:d>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𝑌</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1</m:t>
                                </m:r>
                              </m:sub>
                            </m:sSub>
                          </m:sub>
                          <m:sup>
                            <m:r>
                              <a:rPr lang="en-US" b="0" i="1" smtClean="0">
                                <a:solidFill>
                                  <a:schemeClr val="bg1"/>
                                </a:solidFill>
                                <a:latin typeface="Cambria Math" panose="02040503050406030204" pitchFamily="18" charset="0"/>
                              </a:rPr>
                              <m:t>∗</m:t>
                            </m:r>
                          </m:sup>
                        </m:sSubSup>
                        <m:d>
                          <m:dPr>
                            <m:ctrlPr>
                              <a:rPr lang="en-US" b="0" i="1" smtClean="0">
                                <a:solidFill>
                                  <a:schemeClr val="bg1"/>
                                </a:solidFill>
                                <a:latin typeface="Cambria Math" panose="02040503050406030204" pitchFamily="18" charset="0"/>
                              </a:rPr>
                            </m:ctrlPr>
                          </m:dPr>
                          <m:e>
                            <m:acc>
                              <m:accPr>
                                <m:chr m:val="⃗"/>
                                <m:ctrlPr>
                                  <a:rPr lang="en-US" b="0" i="1" smtClean="0">
                                    <a:solidFill>
                                      <a:schemeClr val="bg1"/>
                                    </a:solidFill>
                                    <a:latin typeface="Cambria Math" panose="02040503050406030204" pitchFamily="18" charset="0"/>
                                  </a:rPr>
                                </m:ctrlPr>
                              </m:accPr>
                              <m:e>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𝑠</m:t>
                                    </m:r>
                                  </m:e>
                                  <m:sub>
                                    <m:r>
                                      <a:rPr lang="en-US" b="0" i="1" smtClean="0">
                                        <a:solidFill>
                                          <a:schemeClr val="bg1"/>
                                        </a:solidFill>
                                        <a:latin typeface="Cambria Math" panose="02040503050406030204" pitchFamily="18" charset="0"/>
                                      </a:rPr>
                                      <m:t>1</m:t>
                                    </m:r>
                                  </m:sub>
                                </m:sSub>
                              </m:e>
                            </m:acc>
                          </m:e>
                        </m:d>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𝑌</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𝑚</m:t>
                                </m:r>
                              </m:e>
                              <m:sub>
                                <m:r>
                                  <a:rPr lang="en-US" b="0" i="1" smtClean="0">
                                    <a:solidFill>
                                      <a:schemeClr val="bg1"/>
                                    </a:solidFill>
                                    <a:latin typeface="Cambria Math" panose="02040503050406030204" pitchFamily="18" charset="0"/>
                                  </a:rPr>
                                  <m:t>2</m:t>
                                </m:r>
                              </m:sub>
                            </m:sSub>
                          </m:sub>
                          <m:sup>
                            <m:r>
                              <a:rPr lang="en-US" b="0" i="1" smtClean="0">
                                <a:solidFill>
                                  <a:schemeClr val="bg1"/>
                                </a:solidFill>
                                <a:latin typeface="Cambria Math" panose="02040503050406030204" pitchFamily="18" charset="0"/>
                              </a:rPr>
                              <m:t>∗</m:t>
                            </m:r>
                          </m:sup>
                        </m:sSubSup>
                        <m:d>
                          <m:dPr>
                            <m:ctrlPr>
                              <a:rPr lang="en-US" b="0" i="1" smtClean="0">
                                <a:solidFill>
                                  <a:schemeClr val="bg1"/>
                                </a:solidFill>
                                <a:latin typeface="Cambria Math" panose="02040503050406030204" pitchFamily="18" charset="0"/>
                              </a:rPr>
                            </m:ctrlPr>
                          </m:dPr>
                          <m:e>
                            <m:acc>
                              <m:accPr>
                                <m:chr m:val="⃗"/>
                                <m:ctrlPr>
                                  <a:rPr lang="en-US" b="0" i="1" smtClean="0">
                                    <a:solidFill>
                                      <a:schemeClr val="bg1"/>
                                    </a:solidFill>
                                    <a:latin typeface="Cambria Math" panose="02040503050406030204" pitchFamily="18" charset="0"/>
                                  </a:rPr>
                                </m:ctrlPr>
                              </m:accPr>
                              <m:e>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𝑠</m:t>
                                    </m:r>
                                  </m:e>
                                  <m:sub>
                                    <m:r>
                                      <a:rPr lang="en-US" b="0" i="1" smtClean="0">
                                        <a:solidFill>
                                          <a:schemeClr val="bg1"/>
                                        </a:solidFill>
                                        <a:latin typeface="Cambria Math" panose="02040503050406030204" pitchFamily="18" charset="0"/>
                                      </a:rPr>
                                      <m:t>2</m:t>
                                    </m:r>
                                  </m:sub>
                                </m:sSub>
                              </m:e>
                            </m:acc>
                          </m:e>
                        </m:d>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𝑎</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1</m:t>
                                </m:r>
                              </m:sub>
                            </m:sSub>
                          </m:sub>
                          <m:sup>
                            <m:r>
                              <a:rPr lang="en-US" b="0" i="1" smtClean="0">
                                <a:solidFill>
                                  <a:schemeClr val="bg1"/>
                                </a:solidFill>
                                <a:latin typeface="Cambria Math" panose="02040503050406030204" pitchFamily="18" charset="0"/>
                              </a:rPr>
                              <m:t>2</m:t>
                            </m:r>
                            <m:r>
                              <a:rPr lang="en-US" b="0" i="1" smtClean="0">
                                <a:solidFill>
                                  <a:schemeClr val="bg1"/>
                                </a:solidFill>
                                <a:latin typeface="Cambria Math" panose="02040503050406030204" pitchFamily="18" charset="0"/>
                              </a:rPr>
                              <m:t>𝑝</m:t>
                            </m:r>
                          </m:sup>
                        </m:sSubSup>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rPr>
                              <m:t>𝑎</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𝑙</m:t>
                                </m:r>
                              </m:e>
                              <m:sub>
                                <m:r>
                                  <a:rPr lang="en-US" b="0" i="1" smtClean="0">
                                    <a:solidFill>
                                      <a:schemeClr val="bg1"/>
                                    </a:solidFill>
                                    <a:latin typeface="Cambria Math" panose="02040503050406030204" pitchFamily="18" charset="0"/>
                                  </a:rPr>
                                  <m:t>2</m:t>
                                </m:r>
                              </m:sub>
                            </m:sSub>
                          </m:sub>
                          <m:sup>
                            <m:r>
                              <a:rPr lang="en-US" b="0" i="1" smtClean="0">
                                <a:solidFill>
                                  <a:schemeClr val="bg1"/>
                                </a:solidFill>
                                <a:latin typeface="Cambria Math" panose="02040503050406030204" pitchFamily="18" charset="0"/>
                              </a:rPr>
                              <m:t>2</m:t>
                            </m:r>
                            <m:r>
                              <a:rPr lang="en-US" b="0" i="1" smtClean="0">
                                <a:solidFill>
                                  <a:schemeClr val="bg1"/>
                                </a:solidFill>
                                <a:latin typeface="Cambria Math" panose="02040503050406030204" pitchFamily="18" charset="0"/>
                              </a:rPr>
                              <m:t>𝑞</m:t>
                            </m:r>
                          </m:sup>
                        </m:sSubSup>
                      </m:e>
                    </m:nary>
                  </m:oMath>
                </a14:m>
                <a:r>
                  <a:rPr lang="en-US" dirty="0">
                    <a:solidFill>
                      <a:schemeClr val="bg1"/>
                    </a:solidFill>
                  </a:rPr>
                  <a:t>.</a:t>
                </a:r>
              </a:p>
            </p:txBody>
          </p:sp>
        </mc:Choice>
        <mc:Fallback xmlns="">
          <p:sp>
            <p:nvSpPr>
              <p:cNvPr id="3" name="Content Placeholder 2">
                <a:extLst>
                  <a:ext uri="{FF2B5EF4-FFF2-40B4-BE49-F238E27FC236}">
                    <a16:creationId xmlns:a16="http://schemas.microsoft.com/office/drawing/2014/main" id="{9939C87F-103D-4FDF-A7BF-856C050515FA}"/>
                  </a:ext>
                </a:extLst>
              </p:cNvPr>
              <p:cNvSpPr>
                <a:spLocks noGrp="1" noRot="1" noChangeAspect="1" noMove="1" noResize="1" noEditPoints="1" noAdjustHandles="1" noChangeArrowheads="1" noChangeShapeType="1" noTextEdit="1"/>
              </p:cNvSpPr>
              <p:nvPr>
                <p:ph idx="1"/>
              </p:nvPr>
            </p:nvSpPr>
            <p:spPr>
              <a:blipFill>
                <a:blip r:embed="rId3"/>
                <a:stretch>
                  <a:fillRect l="-1043" t="-3641"/>
                </a:stretch>
              </a:blipFill>
            </p:spPr>
            <p:txBody>
              <a:bodyPr/>
              <a:lstStyle/>
              <a:p>
                <a:r>
                  <a:rPr lang="en-AU">
                    <a:noFill/>
                  </a:rPr>
                  <a:t> </a:t>
                </a:r>
              </a:p>
            </p:txBody>
          </p:sp>
        </mc:Fallback>
      </mc:AlternateContent>
      <p:pic>
        <p:nvPicPr>
          <p:cNvPr id="6" name="Picture 5" descr="Chart, histogram&#10;&#10;Description automatically generated">
            <a:extLst>
              <a:ext uri="{FF2B5EF4-FFF2-40B4-BE49-F238E27FC236}">
                <a16:creationId xmlns:a16="http://schemas.microsoft.com/office/drawing/2014/main" id="{A9A56677-A1CF-4CFE-AED1-BF5B723718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4546" y="115828"/>
            <a:ext cx="7762043" cy="5174695"/>
          </a:xfrm>
          <a:prstGeom prst="rect">
            <a:avLst/>
          </a:prstGeom>
        </p:spPr>
      </p:pic>
    </p:spTree>
    <p:extLst>
      <p:ext uri="{BB962C8B-B14F-4D97-AF65-F5344CB8AC3E}">
        <p14:creationId xmlns:p14="http://schemas.microsoft.com/office/powerpoint/2010/main" val="9180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2D8EF-4049-4328-9802-0229966634A9}"/>
              </a:ext>
            </a:extLst>
          </p:cNvPr>
          <p:cNvSpPr>
            <a:spLocks noGrp="1"/>
          </p:cNvSpPr>
          <p:nvPr>
            <p:ph type="title"/>
          </p:nvPr>
        </p:nvSpPr>
        <p:spPr/>
        <p:txBody>
          <a:bodyPr/>
          <a:lstStyle/>
          <a:p>
            <a:r>
              <a:rPr lang="en-US" dirty="0">
                <a:solidFill>
                  <a:schemeClr val="bg1"/>
                </a:solidFill>
              </a:rPr>
              <a:t>Numerical difficulties and solution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9BD3E4-DFB5-469F-93E9-D32B052EA4CB}"/>
                  </a:ext>
                </a:extLst>
              </p:cNvPr>
              <p:cNvSpPr>
                <a:spLocks noGrp="1"/>
              </p:cNvSpPr>
              <p:nvPr>
                <p:ph idx="1"/>
              </p:nvPr>
            </p:nvSpPr>
            <p:spPr>
              <a:xfrm>
                <a:off x="370031" y="1828037"/>
                <a:ext cx="10515600" cy="4351338"/>
              </a:xfrm>
            </p:spPr>
            <p:txBody>
              <a:bodyPr>
                <a:normAutofit/>
              </a:bodyPr>
              <a:lstStyle/>
              <a:p>
                <a:r>
                  <a:rPr lang="en-US" dirty="0">
                    <a:solidFill>
                      <a:schemeClr val="bg1"/>
                    </a:solidFill>
                  </a:rPr>
                  <a:t>The size of the full covariance matrix is around </a:t>
                </a:r>
                <a14:m>
                  <m:oMath xmlns:m="http://schemas.openxmlformats.org/officeDocument/2006/math">
                    <m:r>
                      <a:rPr lang="en-US" b="0" i="1" smtClean="0">
                        <a:solidFill>
                          <a:schemeClr val="bg1"/>
                        </a:solidFill>
                        <a:latin typeface="Cambria Math" panose="02040503050406030204" pitchFamily="18" charset="0"/>
                      </a:rPr>
                      <m:t>2000</m:t>
                    </m:r>
                    <m:r>
                      <a:rPr lang="en-US" b="0" i="1" smtClean="0">
                        <a:solidFill>
                          <a:schemeClr val="bg1"/>
                        </a:solidFill>
                        <a:latin typeface="Cambria Math" panose="02040503050406030204" pitchFamily="18" charset="0"/>
                        <a:ea typeface="Cambria Math" panose="02040503050406030204" pitchFamily="18" charset="0"/>
                      </a:rPr>
                      <m:t>×2000</m:t>
                    </m:r>
                  </m:oMath>
                </a14:m>
                <a:r>
                  <a:rPr lang="en-US" dirty="0">
                    <a:solidFill>
                      <a:schemeClr val="bg1"/>
                    </a:solidFill>
                  </a:rPr>
                  <a:t> which makes the likelihood calculation extremely slow. </a:t>
                </a:r>
              </a:p>
              <a:p>
                <a:r>
                  <a:rPr lang="en-US" dirty="0">
                    <a:solidFill>
                      <a:schemeClr val="bg1"/>
                    </a:solidFill>
                  </a:rPr>
                  <a:t>It takes up to 1.5 days to finish the MCMC fitting and we cannot vary </a:t>
                </a:r>
                <a14:m>
                  <m:oMath xmlns:m="http://schemas.openxmlformats.org/officeDocument/2006/math">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oMath>
                </a14:m>
                <a:r>
                  <a:rPr lang="en-US" dirty="0">
                    <a:solidFill>
                      <a:schemeClr val="bg1"/>
                    </a:solidFill>
                  </a:rPr>
                  <a:t>, </a:t>
                </a:r>
                <a14:m>
                  <m:oMath xmlns:m="http://schemas.openxmlformats.org/officeDocument/2006/math">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𝑔</m:t>
                        </m:r>
                      </m:sub>
                    </m:sSub>
                  </m:oMath>
                </a14:m>
                <a:r>
                  <a:rPr lang="en-US" dirty="0">
                    <a:solidFill>
                      <a:schemeClr val="bg1"/>
                    </a:solidFill>
                  </a:rPr>
                  <a:t> and </a:t>
                </a: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𝑘</m:t>
                        </m:r>
                      </m:e>
                      <m:sub>
                        <m:r>
                          <a:rPr lang="en-US" b="0" i="1" smtClean="0">
                            <a:solidFill>
                              <a:schemeClr val="bg1"/>
                            </a:solidFill>
                            <a:latin typeface="Cambria Math" panose="02040503050406030204" pitchFamily="18" charset="0"/>
                          </a:rPr>
                          <m:t>𝑚𝑎𝑥</m:t>
                        </m:r>
                      </m:sub>
                    </m:sSub>
                  </m:oMath>
                </a14:m>
                <a:r>
                  <a:rPr lang="en-US" dirty="0">
                    <a:solidFill>
                      <a:schemeClr val="bg1"/>
                    </a:solidFill>
                  </a:rPr>
                  <a:t> as free parameters. </a:t>
                </a:r>
              </a:p>
              <a:p>
                <a:r>
                  <a:rPr lang="en-US" dirty="0">
                    <a:solidFill>
                      <a:schemeClr val="bg1"/>
                    </a:solidFill>
                  </a:rPr>
                  <a:t>Using the Taylor expansion to approximate the likelihood function. </a:t>
                </a:r>
              </a:p>
              <a:p>
                <a:pPr marL="0" indent="0">
                  <a:buNone/>
                </a:pPr>
                <a:endParaRPr lang="en-US" dirty="0">
                  <a:solidFill>
                    <a:schemeClr val="bg1"/>
                  </a:solidFill>
                </a:endParaRPr>
              </a:p>
            </p:txBody>
          </p:sp>
        </mc:Choice>
        <mc:Fallback xmlns="">
          <p:sp>
            <p:nvSpPr>
              <p:cNvPr id="3" name="Content Placeholder 2">
                <a:extLst>
                  <a:ext uri="{FF2B5EF4-FFF2-40B4-BE49-F238E27FC236}">
                    <a16:creationId xmlns:a16="http://schemas.microsoft.com/office/drawing/2014/main" id="{159BD3E4-DFB5-469F-93E9-D32B052EA4CB}"/>
                  </a:ext>
                </a:extLst>
              </p:cNvPr>
              <p:cNvSpPr>
                <a:spLocks noGrp="1" noRot="1" noChangeAspect="1" noMove="1" noResize="1" noEditPoints="1" noAdjustHandles="1" noChangeArrowheads="1" noChangeShapeType="1" noTextEdit="1"/>
              </p:cNvSpPr>
              <p:nvPr>
                <p:ph idx="1"/>
              </p:nvPr>
            </p:nvSpPr>
            <p:spPr>
              <a:xfrm>
                <a:off x="370031" y="1828037"/>
                <a:ext cx="10515600" cy="4351338"/>
              </a:xfrm>
              <a:blipFill>
                <a:blip r:embed="rId3"/>
                <a:stretch>
                  <a:fillRect l="-1043" t="-2381"/>
                </a:stretch>
              </a:blipFill>
            </p:spPr>
            <p:txBody>
              <a:bodyPr/>
              <a:lstStyle/>
              <a:p>
                <a:r>
                  <a:rPr lang="en-AU">
                    <a:noFill/>
                  </a:rPr>
                  <a:t> </a:t>
                </a:r>
              </a:p>
            </p:txBody>
          </p:sp>
        </mc:Fallback>
      </mc:AlternateContent>
      <p:pic>
        <p:nvPicPr>
          <p:cNvPr id="8" name="Picture 7">
            <a:extLst>
              <a:ext uri="{FF2B5EF4-FFF2-40B4-BE49-F238E27FC236}">
                <a16:creationId xmlns:a16="http://schemas.microsoft.com/office/drawing/2014/main" id="{FD5DBE68-5E5A-40C8-B526-18E39F6AE4A0}"/>
              </a:ext>
            </a:extLst>
          </p:cNvPr>
          <p:cNvPicPr>
            <a:picLocks noChangeAspect="1"/>
          </p:cNvPicPr>
          <p:nvPr/>
        </p:nvPicPr>
        <p:blipFill>
          <a:blip r:embed="rId4"/>
          <a:stretch>
            <a:fillRect/>
          </a:stretch>
        </p:blipFill>
        <p:spPr>
          <a:xfrm>
            <a:off x="8482397" y="10141"/>
            <a:ext cx="3709603" cy="3709603"/>
          </a:xfrm>
          <a:prstGeom prst="rect">
            <a:avLst/>
          </a:prstGeom>
        </p:spPr>
      </p:pic>
      <p:pic>
        <p:nvPicPr>
          <p:cNvPr id="9" name="Picture 8">
            <a:extLst>
              <a:ext uri="{FF2B5EF4-FFF2-40B4-BE49-F238E27FC236}">
                <a16:creationId xmlns:a16="http://schemas.microsoft.com/office/drawing/2014/main" id="{27FEE712-5A05-4A3A-BA5B-DDC5E73B354D}"/>
              </a:ext>
            </a:extLst>
          </p:cNvPr>
          <p:cNvPicPr>
            <a:picLocks noChangeAspect="1"/>
          </p:cNvPicPr>
          <p:nvPr/>
        </p:nvPicPr>
        <p:blipFill>
          <a:blip r:embed="rId5"/>
          <a:stretch>
            <a:fillRect/>
          </a:stretch>
        </p:blipFill>
        <p:spPr>
          <a:xfrm>
            <a:off x="5317724" y="45651"/>
            <a:ext cx="2969496" cy="3638581"/>
          </a:xfrm>
          <a:prstGeom prst="rect">
            <a:avLst/>
          </a:prstGeom>
        </p:spPr>
      </p:pic>
      <p:grpSp>
        <p:nvGrpSpPr>
          <p:cNvPr id="7" name="Group 6">
            <a:extLst>
              <a:ext uri="{FF2B5EF4-FFF2-40B4-BE49-F238E27FC236}">
                <a16:creationId xmlns:a16="http://schemas.microsoft.com/office/drawing/2014/main" id="{D3F208CD-586A-4509-83CA-D5CF342274E8}"/>
              </a:ext>
            </a:extLst>
          </p:cNvPr>
          <p:cNvGrpSpPr/>
          <p:nvPr/>
        </p:nvGrpSpPr>
        <p:grpSpPr>
          <a:xfrm>
            <a:off x="604115" y="4152527"/>
            <a:ext cx="10201191" cy="2164197"/>
            <a:chOff x="1491384" y="4895204"/>
            <a:chExt cx="10201191" cy="2164197"/>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90B9ABB-2EEC-44B0-96C4-BED44DE61A89}"/>
                    </a:ext>
                  </a:extLst>
                </p:cNvPr>
                <p:cNvSpPr txBox="1"/>
                <p:nvPr/>
              </p:nvSpPr>
              <p:spPr>
                <a:xfrm>
                  <a:off x="1491384" y="4895204"/>
                  <a:ext cx="10201191" cy="9195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ea typeface="Cambria Math" panose="02040503050406030204" pitchFamily="18" charset="0"/>
                          </a:rPr>
                          <m:t>𝐿</m:t>
                        </m:r>
                        <m:d>
                          <m:dPr>
                            <m:ctrlPr>
                              <a:rPr lang="en-US" sz="2400" b="0" i="1" smtClean="0">
                                <a:solidFill>
                                  <a:schemeClr val="bg1"/>
                                </a:solidFill>
                                <a:latin typeface="Cambria Math" panose="02040503050406030204" pitchFamily="18" charset="0"/>
                                <a:ea typeface="Cambria Math" panose="02040503050406030204" pitchFamily="18" charset="0"/>
                              </a:rPr>
                            </m:ctrlPr>
                          </m:dPr>
                          <m:e>
                            <m:r>
                              <a:rPr lang="en-US" sz="2400" b="0" i="1" smtClean="0">
                                <a:solidFill>
                                  <a:schemeClr val="bg1"/>
                                </a:solidFill>
                                <a:latin typeface="Cambria Math" panose="02040503050406030204" pitchFamily="18" charset="0"/>
                                <a:ea typeface="Cambria Math" panose="02040503050406030204" pitchFamily="18" charset="0"/>
                              </a:rPr>
                              <m:t>𝑥</m:t>
                            </m:r>
                          </m:e>
                        </m:d>
                        <m:r>
                          <a:rPr lang="en-US" sz="2400" b="0" i="1" smtClean="0">
                            <a:solidFill>
                              <a:schemeClr val="bg1"/>
                            </a:solidFill>
                            <a:latin typeface="Cambria Math" panose="02040503050406030204" pitchFamily="18" charset="0"/>
                            <a:ea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𝐿</m:t>
                        </m:r>
                        <m:d>
                          <m:dPr>
                            <m:ctrlPr>
                              <a:rPr lang="en-US" sz="2400" b="0" i="1" smtClean="0">
                                <a:solidFill>
                                  <a:schemeClr val="bg1"/>
                                </a:solidFill>
                                <a:latin typeface="Cambria Math" panose="02040503050406030204" pitchFamily="18" charset="0"/>
                                <a:ea typeface="Cambria Math" panose="02040503050406030204" pitchFamily="18" charset="0"/>
                              </a:rPr>
                            </m:ctrlPr>
                          </m:dPr>
                          <m:e>
                            <m:sSub>
                              <m:sSubPr>
                                <m:ctrlPr>
                                  <a:rPr lang="en-US" sz="2400" b="0" i="1" smtClean="0">
                                    <a:solidFill>
                                      <a:schemeClr val="bg1"/>
                                    </a:solidFill>
                                    <a:latin typeface="Cambria Math" panose="02040503050406030204" pitchFamily="18" charset="0"/>
                                    <a:ea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𝑥</m:t>
                                </m:r>
                              </m:e>
                              <m:sub>
                                <m:r>
                                  <a:rPr lang="en-US" sz="2400" b="0" i="1" smtClean="0">
                                    <a:solidFill>
                                      <a:schemeClr val="bg1"/>
                                    </a:solidFill>
                                    <a:latin typeface="Cambria Math" panose="02040503050406030204" pitchFamily="18" charset="0"/>
                                    <a:ea typeface="Cambria Math" panose="02040503050406030204" pitchFamily="18" charset="0"/>
                                  </a:rPr>
                                  <m:t>𝑚𝑎𝑥</m:t>
                                </m:r>
                              </m:sub>
                            </m:sSub>
                          </m:e>
                        </m:d>
                        <m:r>
                          <a:rPr lang="en-US" sz="2400" b="0" i="1" smtClean="0">
                            <a:solidFill>
                              <a:schemeClr val="bg1"/>
                            </a:solidFill>
                            <a:latin typeface="Cambria Math" panose="02040503050406030204" pitchFamily="18" charset="0"/>
                            <a:ea typeface="Cambria Math" panose="02040503050406030204" pitchFamily="18" charset="0"/>
                          </a:rPr>
                          <m:t>+</m:t>
                        </m:r>
                        <m:nary>
                          <m:naryPr>
                            <m:chr m:val="∑"/>
                            <m:supHide m:val="on"/>
                            <m:ctrlPr>
                              <a:rPr lang="en-US" sz="2400" b="0" i="1" smtClean="0">
                                <a:solidFill>
                                  <a:schemeClr val="bg1"/>
                                </a:solidFill>
                                <a:latin typeface="Cambria Math" panose="02040503050406030204" pitchFamily="18" charset="0"/>
                                <a:ea typeface="Cambria Math" panose="02040503050406030204" pitchFamily="18" charset="0"/>
                              </a:rPr>
                            </m:ctrlPr>
                          </m:naryPr>
                          <m:sub>
                            <m:r>
                              <m:rPr>
                                <m:brk m:alnAt="7"/>
                              </m:rPr>
                              <a:rPr lang="en-US" sz="2400" b="0" i="1" smtClean="0">
                                <a:solidFill>
                                  <a:schemeClr val="bg1"/>
                                </a:solidFill>
                                <a:latin typeface="Cambria Math" panose="02040503050406030204" pitchFamily="18" charset="0"/>
                                <a:ea typeface="Cambria Math" panose="02040503050406030204" pitchFamily="18" charset="0"/>
                              </a:rPr>
                              <m:t>𝑖</m:t>
                            </m:r>
                          </m:sub>
                          <m:sup/>
                          <m:e>
                            <m:r>
                              <a:rPr lang="en-US" sz="2400" i="1">
                                <a:solidFill>
                                  <a:schemeClr val="bg1"/>
                                </a:solidFill>
                                <a:latin typeface="Cambria Math" panose="02040503050406030204" pitchFamily="18" charset="0"/>
                                <a:ea typeface="Cambria Math" panose="02040503050406030204" pitchFamily="18" charset="0"/>
                              </a:rPr>
                              <m:t>𝑇𝑟</m:t>
                            </m:r>
                            <m:d>
                              <m:dPr>
                                <m:ctrlPr>
                                  <a:rPr lang="en-US" sz="2400" i="1">
                                    <a:solidFill>
                                      <a:schemeClr val="bg1"/>
                                    </a:solidFill>
                                    <a:latin typeface="Cambria Math" panose="02040503050406030204" pitchFamily="18" charset="0"/>
                                    <a:ea typeface="Cambria Math" panose="02040503050406030204" pitchFamily="18" charset="0"/>
                                  </a:rPr>
                                </m:ctrlPr>
                              </m:dPr>
                              <m:e>
                                <m:f>
                                  <m:fPr>
                                    <m:ctrlPr>
                                      <a:rPr lang="en-US" sz="2400" i="1">
                                        <a:solidFill>
                                          <a:schemeClr val="bg1"/>
                                        </a:solidFill>
                                        <a:latin typeface="Cambria Math" panose="02040503050406030204" pitchFamily="18" charset="0"/>
                                        <a:ea typeface="Cambria Math" panose="02040503050406030204" pitchFamily="18" charset="0"/>
                                      </a:rPr>
                                    </m:ctrlPr>
                                  </m:fPr>
                                  <m:num>
                                    <m:r>
                                      <a:rPr lang="en-US" sz="2400" i="1">
                                        <a:solidFill>
                                          <a:schemeClr val="bg1"/>
                                        </a:solidFill>
                                        <a:latin typeface="Cambria Math" panose="02040503050406030204" pitchFamily="18" charset="0"/>
                                        <a:ea typeface="Cambria Math" panose="02040503050406030204" pitchFamily="18" charset="0"/>
                                      </a:rPr>
                                      <m:t>𝑑𝐿</m:t>
                                    </m:r>
                                  </m:num>
                                  <m:den>
                                    <m:r>
                                      <a:rPr lang="en-US" sz="2400" i="1">
                                        <a:solidFill>
                                          <a:schemeClr val="bg1"/>
                                        </a:solidFill>
                                        <a:latin typeface="Cambria Math" panose="02040503050406030204" pitchFamily="18" charset="0"/>
                                        <a:ea typeface="Cambria Math" panose="02040503050406030204" pitchFamily="18" charset="0"/>
                                      </a:rPr>
                                      <m:t>𝑑𝐶</m:t>
                                    </m:r>
                                  </m:den>
                                </m:f>
                                <m:f>
                                  <m:fPr>
                                    <m:ctrlPr>
                                      <a:rPr lang="en-US" sz="2400" i="1">
                                        <a:solidFill>
                                          <a:schemeClr val="bg1"/>
                                        </a:solidFill>
                                        <a:latin typeface="Cambria Math" panose="02040503050406030204" pitchFamily="18" charset="0"/>
                                        <a:ea typeface="Cambria Math" panose="02040503050406030204" pitchFamily="18" charset="0"/>
                                      </a:rPr>
                                    </m:ctrlPr>
                                  </m:fPr>
                                  <m:num>
                                    <m:r>
                                      <a:rPr lang="en-US" sz="2400" i="1">
                                        <a:solidFill>
                                          <a:schemeClr val="bg1"/>
                                        </a:solidFill>
                                        <a:latin typeface="Cambria Math" panose="02040503050406030204" pitchFamily="18" charset="0"/>
                                        <a:ea typeface="Cambria Math" panose="02040503050406030204" pitchFamily="18" charset="0"/>
                                      </a:rPr>
                                      <m:t>𝑑𝐶</m:t>
                                    </m:r>
                                  </m:num>
                                  <m:den>
                                    <m:r>
                                      <a:rPr lang="en-US" sz="2400" i="1">
                                        <a:solidFill>
                                          <a:schemeClr val="bg1"/>
                                        </a:solidFill>
                                        <a:latin typeface="Cambria Math" panose="02040503050406030204" pitchFamily="18" charset="0"/>
                                        <a:ea typeface="Cambria Math" panose="02040503050406030204" pitchFamily="18" charset="0"/>
                                      </a:rPr>
                                      <m:t>𝑑</m:t>
                                    </m:r>
                                    <m:sSub>
                                      <m:sSubPr>
                                        <m:ctrlPr>
                                          <a:rPr lang="en-US" sz="2400" i="1">
                                            <a:solidFill>
                                              <a:schemeClr val="bg1"/>
                                            </a:solidFill>
                                            <a:latin typeface="Cambria Math" panose="02040503050406030204" pitchFamily="18" charset="0"/>
                                            <a:ea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𝑥</m:t>
                                        </m:r>
                                      </m:e>
                                      <m:sub>
                                        <m:r>
                                          <a:rPr lang="en-US" sz="2400" i="1">
                                            <a:solidFill>
                                              <a:schemeClr val="bg1"/>
                                            </a:solidFill>
                                            <a:latin typeface="Cambria Math" panose="02040503050406030204" pitchFamily="18" charset="0"/>
                                            <a:ea typeface="Cambria Math" panose="02040503050406030204" pitchFamily="18" charset="0"/>
                                          </a:rPr>
                                          <m:t>𝑖</m:t>
                                        </m:r>
                                      </m:sub>
                                    </m:sSub>
                                  </m:den>
                                </m:f>
                              </m:e>
                            </m:d>
                            <m:d>
                              <m:dPr>
                                <m:ctrlPr>
                                  <a:rPr lang="en-US" sz="2400" b="0" i="1" smtClean="0">
                                    <a:solidFill>
                                      <a:schemeClr val="bg1"/>
                                    </a:solidFill>
                                    <a:latin typeface="Cambria Math" panose="02040503050406030204" pitchFamily="18" charset="0"/>
                                    <a:ea typeface="Cambria Math" panose="02040503050406030204" pitchFamily="18" charset="0"/>
                                  </a:rPr>
                                </m:ctrlPr>
                              </m:dPr>
                              <m:e>
                                <m:sSub>
                                  <m:sSubPr>
                                    <m:ctrlPr>
                                      <a:rPr lang="en-US" sz="2400" b="0" i="1" smtClean="0">
                                        <a:solidFill>
                                          <a:schemeClr val="bg1"/>
                                        </a:solidFill>
                                        <a:latin typeface="Cambria Math" panose="02040503050406030204" pitchFamily="18" charset="0"/>
                                        <a:ea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𝑥</m:t>
                                    </m:r>
                                  </m:e>
                                  <m:sub>
                                    <m:r>
                                      <a:rPr lang="en-US" sz="2400" b="0" i="1" smtClean="0">
                                        <a:solidFill>
                                          <a:schemeClr val="bg1"/>
                                        </a:solidFill>
                                        <a:latin typeface="Cambria Math" panose="02040503050406030204" pitchFamily="18" charset="0"/>
                                        <a:ea typeface="Cambria Math" panose="02040503050406030204" pitchFamily="18" charset="0"/>
                                      </a:rPr>
                                      <m:t>𝑚𝑎𝑥</m:t>
                                    </m:r>
                                    <m:r>
                                      <a:rPr lang="en-US" sz="2400" b="0" i="1" smtClean="0">
                                        <a:solidFill>
                                          <a:schemeClr val="bg1"/>
                                        </a:solidFill>
                                        <a:latin typeface="Cambria Math" panose="02040503050406030204" pitchFamily="18" charset="0"/>
                                        <a:ea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𝑖</m:t>
                                    </m:r>
                                  </m:sub>
                                </m:sSub>
                                <m:r>
                                  <a:rPr lang="en-US" sz="2400" b="0" i="1" smtClean="0">
                                    <a:solidFill>
                                      <a:schemeClr val="bg1"/>
                                    </a:solidFill>
                                    <a:latin typeface="Cambria Math" panose="02040503050406030204" pitchFamily="18" charset="0"/>
                                    <a:ea typeface="Cambria Math" panose="02040503050406030204" pitchFamily="18" charset="0"/>
                                  </a:rPr>
                                  <m:t>−</m:t>
                                </m:r>
                                <m:sSub>
                                  <m:sSubPr>
                                    <m:ctrlPr>
                                      <a:rPr lang="en-US" sz="2400" b="0" i="1" smtClean="0">
                                        <a:solidFill>
                                          <a:schemeClr val="bg1"/>
                                        </a:solidFill>
                                        <a:latin typeface="Cambria Math" panose="02040503050406030204" pitchFamily="18" charset="0"/>
                                        <a:ea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𝑥</m:t>
                                    </m:r>
                                  </m:e>
                                  <m:sub>
                                    <m:r>
                                      <a:rPr lang="en-US" sz="2400" b="0" i="1" smtClean="0">
                                        <a:solidFill>
                                          <a:schemeClr val="bg1"/>
                                        </a:solidFill>
                                        <a:latin typeface="Cambria Math" panose="02040503050406030204" pitchFamily="18" charset="0"/>
                                        <a:ea typeface="Cambria Math" panose="02040503050406030204" pitchFamily="18" charset="0"/>
                                      </a:rPr>
                                      <m:t>𝑖</m:t>
                                    </m:r>
                                  </m:sub>
                                </m:sSub>
                              </m:e>
                            </m:d>
                            <m:r>
                              <a:rPr lang="en-US" sz="2400" b="0" i="1" smtClean="0">
                                <a:solidFill>
                                  <a:schemeClr val="bg1"/>
                                </a:solidFill>
                                <a:latin typeface="Cambria Math" panose="02040503050406030204" pitchFamily="18" charset="0"/>
                                <a:ea typeface="Cambria Math" panose="02040503050406030204" pitchFamily="18" charset="0"/>
                              </a:rPr>
                              <m:t>−</m:t>
                            </m:r>
                            <m:f>
                              <m:fPr>
                                <m:ctrlPr>
                                  <a:rPr lang="en-US" sz="2400" b="0" i="1" smtClean="0">
                                    <a:solidFill>
                                      <a:schemeClr val="bg1"/>
                                    </a:solidFill>
                                    <a:latin typeface="Cambria Math" panose="02040503050406030204" pitchFamily="18" charset="0"/>
                                    <a:ea typeface="Cambria Math" panose="02040503050406030204" pitchFamily="18" charset="0"/>
                                  </a:rPr>
                                </m:ctrlPr>
                              </m:fPr>
                              <m:num>
                                <m:r>
                                  <a:rPr lang="en-US" sz="2400" b="0" i="1" smtClean="0">
                                    <a:solidFill>
                                      <a:schemeClr val="bg1"/>
                                    </a:solidFill>
                                    <a:latin typeface="Cambria Math" panose="02040503050406030204" pitchFamily="18" charset="0"/>
                                    <a:ea typeface="Cambria Math" panose="02040503050406030204" pitchFamily="18" charset="0"/>
                                  </a:rPr>
                                  <m:t>1</m:t>
                                </m:r>
                              </m:num>
                              <m:den>
                                <m:r>
                                  <a:rPr lang="en-US" sz="2400" b="0" i="1" smtClean="0">
                                    <a:solidFill>
                                      <a:schemeClr val="bg1"/>
                                    </a:solidFill>
                                    <a:latin typeface="Cambria Math" panose="02040503050406030204" pitchFamily="18" charset="0"/>
                                    <a:ea typeface="Cambria Math" panose="02040503050406030204" pitchFamily="18" charset="0"/>
                                  </a:rPr>
                                  <m:t>2</m:t>
                                </m:r>
                              </m:den>
                            </m:f>
                            <m:d>
                              <m:dPr>
                                <m:ctrlPr>
                                  <a:rPr lang="en-US" sz="2400" b="0" i="1" smtClean="0">
                                    <a:solidFill>
                                      <a:schemeClr val="bg1"/>
                                    </a:solidFill>
                                    <a:latin typeface="Cambria Math" panose="02040503050406030204" pitchFamily="18" charset="0"/>
                                    <a:ea typeface="Cambria Math" panose="02040503050406030204" pitchFamily="18" charset="0"/>
                                  </a:rPr>
                                </m:ctrlPr>
                              </m:dPr>
                              <m:e>
                                <m:sSub>
                                  <m:sSubPr>
                                    <m:ctrlPr>
                                      <a:rPr lang="en-US" sz="2400" b="0" i="1" smtClean="0">
                                        <a:solidFill>
                                          <a:schemeClr val="bg1"/>
                                        </a:solidFill>
                                        <a:latin typeface="Cambria Math" panose="02040503050406030204" pitchFamily="18" charset="0"/>
                                        <a:ea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𝑥</m:t>
                                    </m:r>
                                  </m:e>
                                  <m:sub>
                                    <m:r>
                                      <a:rPr lang="en-US" sz="2400" b="0" i="1" smtClean="0">
                                        <a:solidFill>
                                          <a:schemeClr val="bg1"/>
                                        </a:solidFill>
                                        <a:latin typeface="Cambria Math" panose="02040503050406030204" pitchFamily="18" charset="0"/>
                                        <a:ea typeface="Cambria Math" panose="02040503050406030204" pitchFamily="18" charset="0"/>
                                      </a:rPr>
                                      <m:t>𝑚𝑎𝑥</m:t>
                                    </m:r>
                                  </m:sub>
                                </m:sSub>
                                <m:r>
                                  <a:rPr lang="en-US" sz="2400" b="0" i="1" smtClean="0">
                                    <a:solidFill>
                                      <a:schemeClr val="bg1"/>
                                    </a:solidFill>
                                    <a:latin typeface="Cambria Math" panose="02040503050406030204" pitchFamily="18" charset="0"/>
                                    <a:ea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𝑥</m:t>
                                </m:r>
                              </m:e>
                            </m:d>
                            <m:r>
                              <a:rPr lang="en-US" sz="2400" b="0" i="1" smtClean="0">
                                <a:solidFill>
                                  <a:schemeClr val="bg1"/>
                                </a:solidFill>
                                <a:latin typeface="Cambria Math" panose="02040503050406030204" pitchFamily="18" charset="0"/>
                                <a:ea typeface="Cambria Math" panose="02040503050406030204" pitchFamily="18" charset="0"/>
                              </a:rPr>
                              <m:t>𝐹</m:t>
                            </m:r>
                            <m:sSup>
                              <m:sSupPr>
                                <m:ctrlPr>
                                  <a:rPr lang="en-US" sz="2400" b="0" i="1" smtClean="0">
                                    <a:solidFill>
                                      <a:schemeClr val="bg1"/>
                                    </a:solidFill>
                                    <a:latin typeface="Cambria Math" panose="02040503050406030204" pitchFamily="18" charset="0"/>
                                    <a:ea typeface="Cambria Math" panose="02040503050406030204" pitchFamily="18" charset="0"/>
                                  </a:rPr>
                                </m:ctrlPr>
                              </m:sSupPr>
                              <m:e>
                                <m:d>
                                  <m:dPr>
                                    <m:ctrlPr>
                                      <a:rPr lang="en-US" sz="2400" b="0" i="1" smtClean="0">
                                        <a:solidFill>
                                          <a:schemeClr val="bg1"/>
                                        </a:solidFill>
                                        <a:latin typeface="Cambria Math" panose="02040503050406030204" pitchFamily="18" charset="0"/>
                                        <a:ea typeface="Cambria Math" panose="02040503050406030204" pitchFamily="18" charset="0"/>
                                      </a:rPr>
                                    </m:ctrlPr>
                                  </m:dPr>
                                  <m:e>
                                    <m:sSub>
                                      <m:sSubPr>
                                        <m:ctrlPr>
                                          <a:rPr lang="en-US" sz="2400" b="0" i="1" smtClean="0">
                                            <a:solidFill>
                                              <a:schemeClr val="bg1"/>
                                            </a:solidFill>
                                            <a:latin typeface="Cambria Math" panose="02040503050406030204" pitchFamily="18" charset="0"/>
                                            <a:ea typeface="Cambria Math" panose="02040503050406030204" pitchFamily="18" charset="0"/>
                                          </a:rPr>
                                        </m:ctrlPr>
                                      </m:sSubPr>
                                      <m:e>
                                        <m:r>
                                          <a:rPr lang="en-US" sz="2400" b="0" i="1" smtClean="0">
                                            <a:solidFill>
                                              <a:schemeClr val="bg1"/>
                                            </a:solidFill>
                                            <a:latin typeface="Cambria Math" panose="02040503050406030204" pitchFamily="18" charset="0"/>
                                            <a:ea typeface="Cambria Math" panose="02040503050406030204" pitchFamily="18" charset="0"/>
                                          </a:rPr>
                                          <m:t>𝑥</m:t>
                                        </m:r>
                                      </m:e>
                                      <m:sub>
                                        <m:r>
                                          <a:rPr lang="en-US" sz="2400" b="0" i="1" smtClean="0">
                                            <a:solidFill>
                                              <a:schemeClr val="bg1"/>
                                            </a:solidFill>
                                            <a:latin typeface="Cambria Math" panose="02040503050406030204" pitchFamily="18" charset="0"/>
                                            <a:ea typeface="Cambria Math" panose="02040503050406030204" pitchFamily="18" charset="0"/>
                                          </a:rPr>
                                          <m:t>𝑚𝑎𝑥</m:t>
                                        </m:r>
                                      </m:sub>
                                    </m:sSub>
                                    <m:r>
                                      <a:rPr lang="en-US" sz="2400" b="0" i="1" smtClean="0">
                                        <a:solidFill>
                                          <a:schemeClr val="bg1"/>
                                        </a:solidFill>
                                        <a:latin typeface="Cambria Math" panose="02040503050406030204" pitchFamily="18" charset="0"/>
                                        <a:ea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𝑥</m:t>
                                    </m:r>
                                  </m:e>
                                </m:d>
                              </m:e>
                              <m:sup>
                                <m:r>
                                  <a:rPr lang="en-US" sz="2400" b="0" i="1" smtClean="0">
                                    <a:solidFill>
                                      <a:schemeClr val="bg1"/>
                                    </a:solidFill>
                                    <a:latin typeface="Cambria Math" panose="02040503050406030204" pitchFamily="18" charset="0"/>
                                    <a:ea typeface="Cambria Math" panose="02040503050406030204" pitchFamily="18" charset="0"/>
                                  </a:rPr>
                                  <m:t>𝑇</m:t>
                                </m:r>
                              </m:sup>
                            </m:sSup>
                          </m:e>
                        </m:nary>
                      </m:oMath>
                    </m:oMathPara>
                  </a14:m>
                  <a:endParaRPr lang="en-US" sz="2400" dirty="0"/>
                </a:p>
              </p:txBody>
            </p:sp>
          </mc:Choice>
          <mc:Fallback xmlns="">
            <p:sp>
              <p:nvSpPr>
                <p:cNvPr id="4" name="TextBox 3">
                  <a:extLst>
                    <a:ext uri="{FF2B5EF4-FFF2-40B4-BE49-F238E27FC236}">
                      <a16:creationId xmlns:a16="http://schemas.microsoft.com/office/drawing/2014/main" id="{290B9ABB-2EEC-44B0-96C4-BED44DE61A89}"/>
                    </a:ext>
                  </a:extLst>
                </p:cNvPr>
                <p:cNvSpPr txBox="1">
                  <a:spLocks noRot="1" noChangeAspect="1" noMove="1" noResize="1" noEditPoints="1" noAdjustHandles="1" noChangeArrowheads="1" noChangeShapeType="1" noTextEdit="1"/>
                </p:cNvSpPr>
                <p:nvPr/>
              </p:nvSpPr>
              <p:spPr>
                <a:xfrm>
                  <a:off x="1491384" y="4895204"/>
                  <a:ext cx="10201191" cy="919547"/>
                </a:xfrm>
                <a:prstGeom prst="rect">
                  <a:avLst/>
                </a:prstGeom>
                <a:blipFill>
                  <a:blip r:embed="rId6"/>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AEE2818-C202-4D66-9E42-9BC99434D651}"/>
                    </a:ext>
                  </a:extLst>
                </p:cNvPr>
                <p:cNvSpPr txBox="1"/>
                <p:nvPr/>
              </p:nvSpPr>
              <p:spPr>
                <a:xfrm>
                  <a:off x="2041864" y="5976925"/>
                  <a:ext cx="3756093" cy="10824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𝐹</m:t>
                            </m:r>
                          </m:e>
                          <m:sub>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𝑥</m:t>
                                </m:r>
                              </m:e>
                              <m:sub>
                                <m:r>
                                  <a:rPr lang="en-US" sz="2400" i="1">
                                    <a:solidFill>
                                      <a:schemeClr val="bg1"/>
                                    </a:solidFill>
                                    <a:latin typeface="Cambria Math" panose="02040503050406030204" pitchFamily="18" charset="0"/>
                                  </a:rPr>
                                  <m:t>𝑖</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𝑥</m:t>
                                </m:r>
                              </m:e>
                              <m:sub>
                                <m:r>
                                  <a:rPr lang="en-US" sz="2400" i="1">
                                    <a:solidFill>
                                      <a:schemeClr val="bg1"/>
                                    </a:solidFill>
                                    <a:latin typeface="Cambria Math" panose="02040503050406030204" pitchFamily="18" charset="0"/>
                                  </a:rPr>
                                  <m:t>𝑗</m:t>
                                </m:r>
                              </m:sub>
                            </m:sSub>
                          </m:sub>
                        </m:sSub>
                        <m:r>
                          <a:rPr lang="en-US" sz="2400" i="1">
                            <a:solidFill>
                              <a:schemeClr val="bg1"/>
                            </a:solidFill>
                            <a:latin typeface="Cambria Math" panose="02040503050406030204" pitchFamily="18" charset="0"/>
                          </a:rPr>
                          <m:t>=</m:t>
                        </m:r>
                        <m:r>
                          <a:rPr lang="en-US" sz="2400" i="1">
                            <a:solidFill>
                              <a:schemeClr val="bg1"/>
                            </a:solidFill>
                            <a:latin typeface="Cambria Math" panose="02040503050406030204" pitchFamily="18" charset="0"/>
                          </a:rPr>
                          <m:t>𝑇𝑟</m:t>
                        </m:r>
                        <m:r>
                          <a:rPr lang="en-US" sz="2400" i="1">
                            <a:solidFill>
                              <a:schemeClr val="bg1"/>
                            </a:solidFill>
                            <a:latin typeface="Cambria Math" panose="02040503050406030204" pitchFamily="18" charset="0"/>
                          </a:rPr>
                          <m:t>(</m:t>
                        </m:r>
                        <m:sSup>
                          <m:sSupPr>
                            <m:ctrlPr>
                              <a:rPr lang="en-US" sz="2400" i="1">
                                <a:solidFill>
                                  <a:schemeClr val="bg1"/>
                                </a:solidFill>
                                <a:latin typeface="Cambria Math" panose="02040503050406030204" pitchFamily="18" charset="0"/>
                              </a:rPr>
                            </m:ctrlPr>
                          </m:sSupPr>
                          <m:e>
                            <m:r>
                              <a:rPr lang="en-US" sz="2400" i="1">
                                <a:solidFill>
                                  <a:schemeClr val="bg1"/>
                                </a:solidFill>
                                <a:latin typeface="Cambria Math" panose="02040503050406030204" pitchFamily="18" charset="0"/>
                              </a:rPr>
                              <m:t>𝐶</m:t>
                            </m:r>
                          </m:e>
                          <m:sup>
                            <m:r>
                              <a:rPr lang="en-US" sz="2400" i="1">
                                <a:solidFill>
                                  <a:schemeClr val="bg1"/>
                                </a:solidFill>
                                <a:latin typeface="Cambria Math" panose="02040503050406030204" pitchFamily="18" charset="0"/>
                              </a:rPr>
                              <m:t>−1</m:t>
                            </m:r>
                          </m:sup>
                        </m:sSup>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𝑑𝐶</m:t>
                            </m:r>
                          </m:num>
                          <m:den>
                            <m:r>
                              <a:rPr lang="en-US" sz="2400" i="1">
                                <a:solidFill>
                                  <a:schemeClr val="bg1"/>
                                </a:solidFill>
                                <a:latin typeface="Cambria Math" panose="02040503050406030204" pitchFamily="18" charset="0"/>
                              </a:rPr>
                              <m:t>𝑑</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𝑥</m:t>
                                </m:r>
                              </m:e>
                              <m:sub>
                                <m:r>
                                  <a:rPr lang="en-US" sz="2400" i="1">
                                    <a:solidFill>
                                      <a:schemeClr val="bg1"/>
                                    </a:solidFill>
                                    <a:latin typeface="Cambria Math" panose="02040503050406030204" pitchFamily="18" charset="0"/>
                                  </a:rPr>
                                  <m:t>𝑖</m:t>
                                </m:r>
                              </m:sub>
                            </m:sSub>
                          </m:den>
                        </m:f>
                        <m:sSup>
                          <m:sSupPr>
                            <m:ctrlPr>
                              <a:rPr lang="en-US" sz="2400" i="1">
                                <a:solidFill>
                                  <a:schemeClr val="bg1"/>
                                </a:solidFill>
                                <a:latin typeface="Cambria Math" panose="02040503050406030204" pitchFamily="18" charset="0"/>
                              </a:rPr>
                            </m:ctrlPr>
                          </m:sSupPr>
                          <m:e>
                            <m:r>
                              <a:rPr lang="en-US" sz="2400" i="1">
                                <a:solidFill>
                                  <a:schemeClr val="bg1"/>
                                </a:solidFill>
                                <a:latin typeface="Cambria Math" panose="02040503050406030204" pitchFamily="18" charset="0"/>
                              </a:rPr>
                              <m:t>𝐶</m:t>
                            </m:r>
                          </m:e>
                          <m:sup>
                            <m:r>
                              <a:rPr lang="en-US" sz="2400" i="1">
                                <a:solidFill>
                                  <a:schemeClr val="bg1"/>
                                </a:solidFill>
                                <a:latin typeface="Cambria Math" panose="02040503050406030204" pitchFamily="18" charset="0"/>
                              </a:rPr>
                              <m:t>−1</m:t>
                            </m:r>
                          </m:sup>
                        </m:sSup>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𝑑𝐶</m:t>
                            </m:r>
                          </m:num>
                          <m:den>
                            <m:r>
                              <a:rPr lang="en-US" sz="2400" i="1">
                                <a:solidFill>
                                  <a:schemeClr val="bg1"/>
                                </a:solidFill>
                                <a:latin typeface="Cambria Math" panose="02040503050406030204" pitchFamily="18" charset="0"/>
                              </a:rPr>
                              <m:t>𝑑</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𝑥</m:t>
                                </m:r>
                              </m:e>
                              <m:sub>
                                <m:r>
                                  <a:rPr lang="en-US" sz="2400" i="1">
                                    <a:solidFill>
                                      <a:schemeClr val="bg1"/>
                                    </a:solidFill>
                                    <a:latin typeface="Cambria Math" panose="02040503050406030204" pitchFamily="18" charset="0"/>
                                  </a:rPr>
                                  <m:t>𝑗</m:t>
                                </m:r>
                              </m:sub>
                            </m:sSub>
                          </m:den>
                        </m:f>
                        <m:r>
                          <a:rPr lang="en-US" sz="2400" i="1">
                            <a:solidFill>
                              <a:schemeClr val="bg1"/>
                            </a:solidFill>
                            <a:latin typeface="Cambria Math" panose="02040503050406030204" pitchFamily="18" charset="0"/>
                          </a:rPr>
                          <m:t>)</m:t>
                        </m:r>
                      </m:oMath>
                    </m:oMathPara>
                  </a14:m>
                  <a:endParaRPr lang="en-US" sz="2400" dirty="0">
                    <a:solidFill>
                      <a:schemeClr val="bg1"/>
                    </a:solidFill>
                  </a:endParaRPr>
                </a:p>
                <a:p>
                  <a:endParaRPr lang="en-US" dirty="0"/>
                </a:p>
              </p:txBody>
            </p:sp>
          </mc:Choice>
          <mc:Fallback xmlns="">
            <p:sp>
              <p:nvSpPr>
                <p:cNvPr id="6" name="TextBox 5">
                  <a:extLst>
                    <a:ext uri="{FF2B5EF4-FFF2-40B4-BE49-F238E27FC236}">
                      <a16:creationId xmlns:a16="http://schemas.microsoft.com/office/drawing/2014/main" id="{EAEE2818-C202-4D66-9E42-9BC99434D651}"/>
                    </a:ext>
                  </a:extLst>
                </p:cNvPr>
                <p:cNvSpPr txBox="1">
                  <a:spLocks noRot="1" noChangeAspect="1" noMove="1" noResize="1" noEditPoints="1" noAdjustHandles="1" noChangeArrowheads="1" noChangeShapeType="1" noTextEdit="1"/>
                </p:cNvSpPr>
                <p:nvPr/>
              </p:nvSpPr>
              <p:spPr>
                <a:xfrm>
                  <a:off x="2041864" y="5976925"/>
                  <a:ext cx="3756093" cy="1082476"/>
                </a:xfrm>
                <a:prstGeom prst="rect">
                  <a:avLst/>
                </a:prstGeom>
                <a:blipFill>
                  <a:blip r:embed="rId7"/>
                  <a:stretch>
                    <a:fillRect/>
                  </a:stretch>
                </a:blipFill>
              </p:spPr>
              <p:txBody>
                <a:bodyPr/>
                <a:lstStyle/>
                <a:p>
                  <a:r>
                    <a:rPr lang="en-AU">
                      <a:noFill/>
                    </a:rPr>
                    <a:t> </a:t>
                  </a:r>
                </a:p>
              </p:txBody>
            </p:sp>
          </mc:Fallback>
        </mc:AlternateContent>
      </p:grpSp>
      <p:pic>
        <p:nvPicPr>
          <p:cNvPr id="5" name="Picture 4">
            <a:extLst>
              <a:ext uri="{FF2B5EF4-FFF2-40B4-BE49-F238E27FC236}">
                <a16:creationId xmlns:a16="http://schemas.microsoft.com/office/drawing/2014/main" id="{011D8ECB-6FBF-4FD9-9930-D8871A6BCE1B}"/>
              </a:ext>
            </a:extLst>
          </p:cNvPr>
          <p:cNvPicPr>
            <a:picLocks noChangeAspect="1"/>
          </p:cNvPicPr>
          <p:nvPr/>
        </p:nvPicPr>
        <p:blipFill>
          <a:blip r:embed="rId8"/>
          <a:stretch>
            <a:fillRect/>
          </a:stretch>
        </p:blipFill>
        <p:spPr>
          <a:xfrm>
            <a:off x="604115" y="4152527"/>
            <a:ext cx="8762259" cy="2788901"/>
          </a:xfrm>
          <a:prstGeom prst="rect">
            <a:avLst/>
          </a:prstGeom>
        </p:spPr>
      </p:pic>
    </p:spTree>
    <p:extLst>
      <p:ext uri="{BB962C8B-B14F-4D97-AF65-F5344CB8AC3E}">
        <p14:creationId xmlns:p14="http://schemas.microsoft.com/office/powerpoint/2010/main" val="173694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p:cTn id="10" dur="indefinite"/>
                                        <p:tgtEl>
                                          <p:spTgt spid="3">
                                            <p:txEl>
                                              <p:pRg st="0" end="0"/>
                                            </p:txEl>
                                          </p:spTgt>
                                        </p:tgtEl>
                                        <p:attrNameLst>
                                          <p:attrName>style.opacity</p:attrName>
                                        </p:attrNameLst>
                                      </p:cBhvr>
                                      <p:to>
                                        <p:strVal val="0.5"/>
                                      </p:to>
                                    </p:set>
                                    <p:animEffect filter="image" prLst="opacity: 0.5">
                                      <p:cBhvr rctx="IE">
                                        <p:cTn id="11" dur="indefinite"/>
                                        <p:tgtEl>
                                          <p:spTgt spid="3">
                                            <p:txEl>
                                              <p:pRg st="0" end="0"/>
                                            </p:txEl>
                                          </p:spTgt>
                                        </p:tgtEl>
                                      </p:cBhvr>
                                    </p:animEffect>
                                  </p:childTnLst>
                                </p:cTn>
                              </p:par>
                              <p:par>
                                <p:cTn id="12" presetID="9" presetClass="emph" presetSubtype="0" nodeType="withEffect">
                                  <p:stCondLst>
                                    <p:cond delay="0"/>
                                  </p:stCondLst>
                                  <p:childTnLst>
                                    <p:set>
                                      <p:cBhvr>
                                        <p:cTn id="13" dur="indefinite"/>
                                        <p:tgtEl>
                                          <p:spTgt spid="3">
                                            <p:txEl>
                                              <p:pRg st="1" end="1"/>
                                            </p:txEl>
                                          </p:spTgt>
                                        </p:tgtEl>
                                        <p:attrNameLst>
                                          <p:attrName>style.opacity</p:attrName>
                                        </p:attrNameLst>
                                      </p:cBhvr>
                                      <p:to>
                                        <p:strVal val="0.5"/>
                                      </p:to>
                                    </p:set>
                                    <p:animEffect filter="image" prLst="opacity: 0.5">
                                      <p:cBhvr rctx="IE">
                                        <p:cTn id="14" dur="indefinite"/>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F6B71-763A-4EBF-B704-287DB50C734F}"/>
              </a:ext>
            </a:extLst>
          </p:cNvPr>
          <p:cNvSpPr>
            <a:spLocks noGrp="1"/>
          </p:cNvSpPr>
          <p:nvPr>
            <p:ph type="title"/>
          </p:nvPr>
        </p:nvSpPr>
        <p:spPr/>
        <p:txBody>
          <a:bodyPr/>
          <a:lstStyle/>
          <a:p>
            <a:r>
              <a:rPr lang="en-US" dirty="0">
                <a:solidFill>
                  <a:schemeClr val="bg1"/>
                </a:solidFill>
              </a:rPr>
              <a:t>Testing systematic uncertainty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DC739BD-8937-4250-8DF5-400551B0C161}"/>
                  </a:ext>
                </a:extLst>
              </p:cNvPr>
              <p:cNvSpPr>
                <a:spLocks noGrp="1"/>
              </p:cNvSpPr>
              <p:nvPr>
                <p:ph idx="1"/>
              </p:nvPr>
            </p:nvSpPr>
            <p:spPr/>
            <p:txBody>
              <a:bodyPr/>
              <a:lstStyle/>
              <a:p>
                <a14:m>
                  <m:oMath xmlns:m="http://schemas.openxmlformats.org/officeDocument/2006/math">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𝑢</m:t>
                        </m:r>
                      </m:sub>
                    </m:sSub>
                  </m:oMath>
                </a14:m>
                <a:r>
                  <a:rPr lang="en-US" dirty="0">
                    <a:solidFill>
                      <a:schemeClr val="bg1"/>
                    </a:solidFill>
                  </a:rPr>
                  <a:t> and </a:t>
                </a: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𝑘</m:t>
                        </m:r>
                      </m:e>
                      <m:sub>
                        <m:r>
                          <a:rPr lang="en-US" b="0" i="1" smtClean="0">
                            <a:solidFill>
                              <a:schemeClr val="bg1"/>
                            </a:solidFill>
                            <a:latin typeface="Cambria Math" panose="02040503050406030204" pitchFamily="18" charset="0"/>
                          </a:rPr>
                          <m:t>𝑚𝑎𝑥</m:t>
                        </m:r>
                      </m:sub>
                    </m:sSub>
                  </m:oMath>
                </a14:m>
                <a:r>
                  <a:rPr lang="en-US" dirty="0">
                    <a:solidFill>
                      <a:schemeClr val="bg1"/>
                    </a:solidFill>
                  </a:rPr>
                  <a:t> are fixed during the fitting which introduce additional systematic error. </a:t>
                </a:r>
              </a:p>
              <a:p>
                <a:r>
                  <a:rPr lang="en-US" dirty="0">
                    <a:solidFill>
                      <a:schemeClr val="bg1"/>
                    </a:solidFill>
                  </a:rPr>
                  <a:t>This additional systematic error is </a:t>
                </a:r>
                <a14:m>
                  <m:oMath xmlns:m="http://schemas.openxmlformats.org/officeDocument/2006/math">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𝑖</m:t>
                        </m:r>
                      </m:sub>
                      <m:sup>
                        <m:r>
                          <a:rPr lang="en-US" b="0" i="1" smtClean="0">
                            <a:solidFill>
                              <a:schemeClr val="bg1"/>
                            </a:solidFill>
                            <a:latin typeface="Cambria Math" panose="02040503050406030204" pitchFamily="18" charset="0"/>
                            <a:ea typeface="Cambria Math" panose="02040503050406030204" pitchFamily="18" charset="0"/>
                          </a:rPr>
                          <m:t>2</m:t>
                        </m:r>
                      </m:sup>
                    </m:sSubSup>
                    <m:r>
                      <a:rPr lang="en-US" b="0" i="1" smtClean="0">
                        <a:solidFill>
                          <a:schemeClr val="bg1"/>
                        </a:solidFill>
                        <a:latin typeface="Cambria Math" panose="02040503050406030204" pitchFamily="18" charset="0"/>
                        <a:ea typeface="Cambria Math" panose="02040503050406030204" pitchFamily="18" charset="0"/>
                      </a:rPr>
                      <m:t>=</m:t>
                    </m:r>
                    <m:sSup>
                      <m:sSupPr>
                        <m:ctrlPr>
                          <a:rPr lang="en-US" b="0" i="1" smtClean="0">
                            <a:solidFill>
                              <a:schemeClr val="bg1"/>
                            </a:solidFill>
                            <a:latin typeface="Cambria Math" panose="02040503050406030204" pitchFamily="18" charset="0"/>
                            <a:ea typeface="Cambria Math" panose="02040503050406030204" pitchFamily="18" charset="0"/>
                          </a:rPr>
                        </m:ctrlPr>
                      </m:sSupPr>
                      <m:e>
                        <m:d>
                          <m:dPr>
                            <m:ctrlPr>
                              <a:rPr lang="en-US" b="0" i="1" smtClean="0">
                                <a:solidFill>
                                  <a:schemeClr val="bg1"/>
                                </a:solidFill>
                                <a:latin typeface="Cambria Math" panose="02040503050406030204" pitchFamily="18" charset="0"/>
                                <a:ea typeface="Cambria Math" panose="02040503050406030204" pitchFamily="18" charset="0"/>
                              </a:rPr>
                            </m:ctrlPr>
                          </m:dPr>
                          <m:e>
                            <m:f>
                              <m:fPr>
                                <m:ctrlPr>
                                  <a:rPr lang="en-US" b="0" i="1" smtClean="0">
                                    <a:solidFill>
                                      <a:schemeClr val="bg1"/>
                                    </a:solidFill>
                                    <a:latin typeface="Cambria Math" panose="02040503050406030204" pitchFamily="18" charset="0"/>
                                    <a:ea typeface="Cambria Math" panose="02040503050406030204" pitchFamily="18" charset="0"/>
                                  </a:rPr>
                                </m:ctrlPr>
                              </m:fPr>
                              <m:num>
                                <m:r>
                                  <a:rPr lang="en-US" b="0" i="1" smtClean="0">
                                    <a:solidFill>
                                      <a:schemeClr val="bg1"/>
                                    </a:solidFill>
                                    <a:latin typeface="Cambria Math" panose="02040503050406030204" pitchFamily="18" charset="0"/>
                                    <a:ea typeface="Cambria Math" panose="02040503050406030204" pitchFamily="18" charset="0"/>
                                  </a:rPr>
                                  <m:t>𝜕𝜑</m:t>
                                </m:r>
                              </m:num>
                              <m:den>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𝑠</m:t>
                                </m:r>
                              </m:den>
                            </m:f>
                          </m:e>
                        </m:d>
                      </m:e>
                      <m:sup>
                        <m:r>
                          <a:rPr lang="en-US" b="0" i="1" smtClean="0">
                            <a:solidFill>
                              <a:schemeClr val="bg1"/>
                            </a:solidFill>
                            <a:latin typeface="Cambria Math" panose="02040503050406030204" pitchFamily="18" charset="0"/>
                            <a:ea typeface="Cambria Math" panose="02040503050406030204" pitchFamily="18" charset="0"/>
                          </a:rPr>
                          <m:t>2</m:t>
                        </m:r>
                      </m:sup>
                    </m:sSup>
                    <m:sSup>
                      <m:sSupPr>
                        <m:ctrlPr>
                          <a:rPr lang="en-US" b="0" i="1" smtClean="0">
                            <a:solidFill>
                              <a:schemeClr val="bg1"/>
                            </a:solidFill>
                            <a:latin typeface="Cambria Math" panose="02040503050406030204" pitchFamily="18" charset="0"/>
                            <a:ea typeface="Cambria Math" panose="02040503050406030204" pitchFamily="18" charset="0"/>
                          </a:rPr>
                        </m:ctrlPr>
                      </m:sSupPr>
                      <m:e>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𝛿</m:t>
                            </m:r>
                            <m:r>
                              <a:rPr lang="en-US" b="0" i="1" smtClean="0">
                                <a:solidFill>
                                  <a:schemeClr val="bg1"/>
                                </a:solidFill>
                                <a:latin typeface="Cambria Math" panose="02040503050406030204" pitchFamily="18" charset="0"/>
                                <a:ea typeface="Cambria Math" panose="02040503050406030204" pitchFamily="18" charset="0"/>
                              </a:rPr>
                              <m:t>𝑠</m:t>
                            </m:r>
                          </m:e>
                        </m:d>
                      </m:e>
                      <m:sup>
                        <m:r>
                          <a:rPr lang="en-US" b="0" i="1" smtClean="0">
                            <a:solidFill>
                              <a:schemeClr val="bg1"/>
                            </a:solidFill>
                            <a:latin typeface="Cambria Math" panose="02040503050406030204" pitchFamily="18" charset="0"/>
                            <a:ea typeface="Cambria Math" panose="02040503050406030204" pitchFamily="18" charset="0"/>
                          </a:rPr>
                          <m:t>2</m:t>
                        </m:r>
                      </m:sup>
                    </m:sSup>
                  </m:oMath>
                </a14:m>
                <a:r>
                  <a:rPr lang="en-US" dirty="0">
                    <a:solidFill>
                      <a:schemeClr val="bg1"/>
                    </a:solidFill>
                  </a:rPr>
                  <a:t>. </a:t>
                </a:r>
              </a:p>
              <a:p>
                <a:r>
                  <a:rPr lang="en-US" dirty="0">
                    <a:solidFill>
                      <a:schemeClr val="bg1"/>
                    </a:solidFill>
                  </a:rPr>
                  <a:t>Central finite difference method </a:t>
                </a:r>
                <a14:m>
                  <m:oMath xmlns:m="http://schemas.openxmlformats.org/officeDocument/2006/math">
                    <m:f>
                      <m:fPr>
                        <m:ctrlPr>
                          <a:rPr lang="en-US" i="1">
                            <a:solidFill>
                              <a:schemeClr val="bg1"/>
                            </a:solidFill>
                            <a:latin typeface="Cambria Math" panose="02040503050406030204" pitchFamily="18" charset="0"/>
                            <a:ea typeface="Cambria Math" panose="02040503050406030204" pitchFamily="18" charset="0"/>
                          </a:rPr>
                        </m:ctrlPr>
                      </m:fPr>
                      <m:num>
                        <m:r>
                          <a:rPr lang="en-US" i="1">
                            <a:solidFill>
                              <a:schemeClr val="bg1"/>
                            </a:solidFill>
                            <a:latin typeface="Cambria Math" panose="02040503050406030204" pitchFamily="18" charset="0"/>
                            <a:ea typeface="Cambria Math" panose="02040503050406030204" pitchFamily="18" charset="0"/>
                          </a:rPr>
                          <m:t>𝜕𝜑</m:t>
                        </m:r>
                      </m:num>
                      <m:den>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𝑠</m:t>
                        </m:r>
                      </m:den>
                    </m:f>
                    <m:r>
                      <a:rPr lang="en-US" b="0" i="1" smtClean="0">
                        <a:solidFill>
                          <a:schemeClr val="bg1"/>
                        </a:solidFill>
                        <a:latin typeface="Cambria Math" panose="02040503050406030204" pitchFamily="18" charset="0"/>
                        <a:ea typeface="Cambria Math" panose="02040503050406030204" pitchFamily="18" charset="0"/>
                      </a:rPr>
                      <m:t>=</m:t>
                    </m:r>
                    <m:f>
                      <m:fPr>
                        <m:ctrlPr>
                          <a:rPr lang="en-US" b="0" i="1" smtClean="0">
                            <a:solidFill>
                              <a:schemeClr val="bg1"/>
                            </a:solidFill>
                            <a:latin typeface="Cambria Math" panose="02040503050406030204" pitchFamily="18" charset="0"/>
                            <a:ea typeface="Cambria Math" panose="02040503050406030204" pitchFamily="18" charset="0"/>
                          </a:rPr>
                        </m:ctrlPr>
                      </m:fPr>
                      <m:num>
                        <m:r>
                          <a:rPr lang="en-US" b="0" i="1" smtClean="0">
                            <a:solidFill>
                              <a:schemeClr val="bg1"/>
                            </a:solidFill>
                            <a:latin typeface="Cambria Math" panose="02040503050406030204" pitchFamily="18" charset="0"/>
                            <a:ea typeface="Cambria Math" panose="02040503050406030204" pitchFamily="18" charset="0"/>
                          </a:rPr>
                          <m:t>𝜑</m:t>
                        </m:r>
                        <m:d>
                          <m:dPr>
                            <m:ctrlPr>
                              <a:rPr lang="en-US" b="0" i="1" smtClean="0">
                                <a:solidFill>
                                  <a:schemeClr val="bg1"/>
                                </a:solidFill>
                                <a:latin typeface="Cambria Math" panose="02040503050406030204" pitchFamily="18" charset="0"/>
                                <a:ea typeface="Cambria Math" panose="02040503050406030204" pitchFamily="18" charset="0"/>
                              </a:rPr>
                            </m:ctrlPr>
                          </m:dPr>
                          <m:e>
                            <m:r>
                              <a:rPr lang="en-US" b="0" i="1" smtClean="0">
                                <a:solidFill>
                                  <a:schemeClr val="bg1"/>
                                </a:solidFill>
                                <a:latin typeface="Cambria Math" panose="02040503050406030204" pitchFamily="18" charset="0"/>
                                <a:ea typeface="Cambria Math" panose="02040503050406030204" pitchFamily="18" charset="0"/>
                              </a:rPr>
                              <m:t>𝑠</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𝛿</m:t>
                            </m:r>
                            <m:r>
                              <a:rPr lang="en-US" b="0" i="1" smtClean="0">
                                <a:solidFill>
                                  <a:schemeClr val="bg1"/>
                                </a:solidFill>
                                <a:latin typeface="Cambria Math" panose="02040503050406030204" pitchFamily="18" charset="0"/>
                                <a:ea typeface="Cambria Math" panose="02040503050406030204" pitchFamily="18" charset="0"/>
                              </a:rPr>
                              <m:t>𝑠</m:t>
                            </m:r>
                          </m:e>
                        </m:d>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𝜑</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𝑠</m:t>
                        </m:r>
                        <m:r>
                          <a:rPr lang="en-US" b="0" i="1" smtClean="0">
                            <a:solidFill>
                              <a:schemeClr val="bg1"/>
                            </a:solidFill>
                            <a:latin typeface="Cambria Math" panose="02040503050406030204" pitchFamily="18" charset="0"/>
                            <a:ea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𝛿</m:t>
                        </m:r>
                        <m:r>
                          <a:rPr lang="en-US" b="0" i="1" smtClean="0">
                            <a:solidFill>
                              <a:schemeClr val="bg1"/>
                            </a:solidFill>
                            <a:latin typeface="Cambria Math" panose="02040503050406030204" pitchFamily="18" charset="0"/>
                            <a:ea typeface="Cambria Math" panose="02040503050406030204" pitchFamily="18" charset="0"/>
                          </a:rPr>
                          <m:t>𝑠</m:t>
                        </m:r>
                        <m:r>
                          <a:rPr lang="en-US" b="0" i="1" smtClean="0">
                            <a:solidFill>
                              <a:schemeClr val="bg1"/>
                            </a:solidFill>
                            <a:latin typeface="Cambria Math" panose="02040503050406030204" pitchFamily="18" charset="0"/>
                            <a:ea typeface="Cambria Math" panose="02040503050406030204" pitchFamily="18" charset="0"/>
                          </a:rPr>
                          <m:t>)</m:t>
                        </m:r>
                      </m:num>
                      <m:den>
                        <m:r>
                          <a:rPr lang="en-US" b="0" i="1" smtClean="0">
                            <a:solidFill>
                              <a:schemeClr val="bg1"/>
                            </a:solidFill>
                            <a:latin typeface="Cambria Math" panose="02040503050406030204" pitchFamily="18" charset="0"/>
                            <a:ea typeface="Cambria Math" panose="02040503050406030204" pitchFamily="18" charset="0"/>
                          </a:rPr>
                          <m:t>2</m:t>
                        </m:r>
                        <m:r>
                          <a:rPr lang="en-US" b="0" i="1" smtClean="0">
                            <a:solidFill>
                              <a:schemeClr val="bg1"/>
                            </a:solidFill>
                            <a:latin typeface="Cambria Math" panose="02040503050406030204" pitchFamily="18" charset="0"/>
                            <a:ea typeface="Cambria Math" panose="02040503050406030204" pitchFamily="18" charset="0"/>
                          </a:rPr>
                          <m:t>𝛿</m:t>
                        </m:r>
                        <m:r>
                          <a:rPr lang="en-US" b="0" i="1" smtClean="0">
                            <a:solidFill>
                              <a:schemeClr val="bg1"/>
                            </a:solidFill>
                            <a:latin typeface="Cambria Math" panose="02040503050406030204" pitchFamily="18" charset="0"/>
                            <a:ea typeface="Cambria Math" panose="02040503050406030204" pitchFamily="18" charset="0"/>
                          </a:rPr>
                          <m:t>𝑠</m:t>
                        </m:r>
                      </m:den>
                    </m:f>
                  </m:oMath>
                </a14:m>
                <a:r>
                  <a:rPr lang="en-US" dirty="0">
                    <a:solidFill>
                      <a:schemeClr val="bg1"/>
                    </a:solidFill>
                  </a:rPr>
                  <a:t>. </a:t>
                </a:r>
              </a:p>
              <a:p>
                <a:r>
                  <a:rPr lang="en-US" dirty="0">
                    <a:solidFill>
                      <a:schemeClr val="bg1"/>
                    </a:solidFill>
                  </a:rPr>
                  <a:t>Total systematic uncertainty </a:t>
                </a:r>
                <a14:m>
                  <m:oMath xmlns:m="http://schemas.openxmlformats.org/officeDocument/2006/math">
                    <m:sSub>
                      <m:sSubPr>
                        <m:ctrlPr>
                          <a:rPr lang="en-US" b="0" i="1" smtClean="0">
                            <a:solidFill>
                              <a:schemeClr val="bg1"/>
                            </a:solidFill>
                            <a:latin typeface="Cambria Math" panose="02040503050406030204" pitchFamily="18" charset="0"/>
                            <a:ea typeface="Cambria Math" panose="02040503050406030204" pitchFamily="18" charset="0"/>
                          </a:rPr>
                        </m:ctrlPr>
                      </m:sSubPr>
                      <m:e>
                        <m:r>
                          <a:rPr lang="en-US"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𝑠𝑦𝑠</m:t>
                        </m:r>
                      </m:sub>
                    </m:sSub>
                    <m:r>
                      <a:rPr lang="en-US" b="0" i="1" smtClean="0">
                        <a:solidFill>
                          <a:schemeClr val="bg1"/>
                        </a:solidFill>
                        <a:latin typeface="Cambria Math" panose="02040503050406030204" pitchFamily="18" charset="0"/>
                        <a:ea typeface="Cambria Math" panose="02040503050406030204" pitchFamily="18" charset="0"/>
                      </a:rPr>
                      <m:t>=</m:t>
                    </m:r>
                    <m:rad>
                      <m:radPr>
                        <m:degHide m:val="on"/>
                        <m:ctrlPr>
                          <a:rPr lang="en-US" b="0" i="1" smtClean="0">
                            <a:solidFill>
                              <a:schemeClr val="bg1"/>
                            </a:solidFill>
                            <a:latin typeface="Cambria Math" panose="02040503050406030204" pitchFamily="18" charset="0"/>
                            <a:ea typeface="Cambria Math" panose="02040503050406030204" pitchFamily="18" charset="0"/>
                          </a:rPr>
                        </m:ctrlPr>
                      </m:radPr>
                      <m:deg/>
                      <m:e>
                        <m:nary>
                          <m:naryPr>
                            <m:chr m:val="∑"/>
                            <m:supHide m:val="on"/>
                            <m:ctrlPr>
                              <a:rPr lang="en-US" b="0" i="1" smtClean="0">
                                <a:solidFill>
                                  <a:schemeClr val="bg1"/>
                                </a:solidFill>
                                <a:latin typeface="Cambria Math" panose="02040503050406030204" pitchFamily="18" charset="0"/>
                                <a:ea typeface="Cambria Math" panose="02040503050406030204" pitchFamily="18" charset="0"/>
                              </a:rPr>
                            </m:ctrlPr>
                          </m:naryPr>
                          <m:sub>
                            <m:r>
                              <m:rPr>
                                <m:brk m:alnAt="7"/>
                              </m:rPr>
                              <a:rPr lang="en-US" b="0" i="1" smtClean="0">
                                <a:solidFill>
                                  <a:schemeClr val="bg1"/>
                                </a:solidFill>
                                <a:latin typeface="Cambria Math" panose="02040503050406030204" pitchFamily="18" charset="0"/>
                                <a:ea typeface="Cambria Math" panose="02040503050406030204" pitchFamily="18" charset="0"/>
                              </a:rPr>
                              <m:t>𝑖</m:t>
                            </m:r>
                          </m:sub>
                          <m:sup/>
                          <m:e>
                            <m:sSubSup>
                              <m:sSubSupPr>
                                <m:ctrlPr>
                                  <a:rPr lang="en-US" b="0" i="1" smtClean="0">
                                    <a:solidFill>
                                      <a:schemeClr val="bg1"/>
                                    </a:solidFill>
                                    <a:latin typeface="Cambria Math" panose="02040503050406030204" pitchFamily="18" charset="0"/>
                                    <a:ea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𝑖</m:t>
                                </m:r>
                              </m:sub>
                              <m:sup>
                                <m:r>
                                  <a:rPr lang="en-US" b="0" i="1" smtClean="0">
                                    <a:solidFill>
                                      <a:schemeClr val="bg1"/>
                                    </a:solidFill>
                                    <a:latin typeface="Cambria Math" panose="02040503050406030204" pitchFamily="18" charset="0"/>
                                    <a:ea typeface="Cambria Math" panose="02040503050406030204" pitchFamily="18" charset="0"/>
                                  </a:rPr>
                                  <m:t>2</m:t>
                                </m:r>
                              </m:sup>
                            </m:sSubSup>
                          </m:e>
                        </m:nary>
                      </m:e>
                    </m:rad>
                  </m:oMath>
                </a14:m>
                <a:r>
                  <a:rPr lang="en-US" dirty="0">
                    <a:solidFill>
                      <a:schemeClr val="bg1"/>
                    </a:solidFill>
                  </a:rPr>
                  <a:t>. </a:t>
                </a:r>
              </a:p>
            </p:txBody>
          </p:sp>
        </mc:Choice>
        <mc:Fallback xmlns="">
          <p:sp>
            <p:nvSpPr>
              <p:cNvPr id="3" name="Content Placeholder 2">
                <a:extLst>
                  <a:ext uri="{FF2B5EF4-FFF2-40B4-BE49-F238E27FC236}">
                    <a16:creationId xmlns:a16="http://schemas.microsoft.com/office/drawing/2014/main" id="{6DC739BD-8937-4250-8DF5-400551B0C161}"/>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AU">
                    <a:noFill/>
                  </a:rPr>
                  <a:t> </a:t>
                </a:r>
              </a:p>
            </p:txBody>
          </p:sp>
        </mc:Fallback>
      </mc:AlternateContent>
    </p:spTree>
    <p:extLst>
      <p:ext uri="{BB962C8B-B14F-4D97-AF65-F5344CB8AC3E}">
        <p14:creationId xmlns:p14="http://schemas.microsoft.com/office/powerpoint/2010/main" val="4255862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D337BA-BC6D-FA77-3400-1439EBBE5585}"/>
              </a:ext>
            </a:extLst>
          </p:cNvPr>
          <p:cNvSpPr txBox="1"/>
          <p:nvPr/>
        </p:nvSpPr>
        <p:spPr>
          <a:xfrm>
            <a:off x="0" y="-91876"/>
            <a:ext cx="12192000" cy="707886"/>
          </a:xfrm>
          <a:prstGeom prst="rect">
            <a:avLst/>
          </a:prstGeom>
          <a:noFill/>
        </p:spPr>
        <p:txBody>
          <a:bodyPr wrap="square" rtlCol="0">
            <a:spAutoFit/>
          </a:bodyPr>
          <a:lstStyle/>
          <a:p>
            <a:r>
              <a:rPr lang="en-AU" sz="4000" dirty="0">
                <a:solidFill>
                  <a:schemeClr val="bg1"/>
                </a:solidFill>
              </a:rPr>
              <a:t>The cosmic tension</a:t>
            </a:r>
          </a:p>
        </p:txBody>
      </p:sp>
      <p:sp>
        <p:nvSpPr>
          <p:cNvPr id="3" name="TextBox 2">
            <a:extLst>
              <a:ext uri="{FF2B5EF4-FFF2-40B4-BE49-F238E27FC236}">
                <a16:creationId xmlns:a16="http://schemas.microsoft.com/office/drawing/2014/main" id="{790BD99A-7C35-772C-BEA2-3DF1E4DC66F2}"/>
              </a:ext>
            </a:extLst>
          </p:cNvPr>
          <p:cNvSpPr txBox="1"/>
          <p:nvPr/>
        </p:nvSpPr>
        <p:spPr>
          <a:xfrm>
            <a:off x="0" y="555733"/>
            <a:ext cx="11207848" cy="1200329"/>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constraints of cosmological parameters from early and late universe do not agree. </a:t>
            </a:r>
          </a:p>
          <a:p>
            <a:pPr marL="342900" indent="-342900">
              <a:buFont typeface="Arial" panose="020B0604020202020204" pitchFamily="34" charset="0"/>
              <a:buChar char="•"/>
            </a:pPr>
            <a:r>
              <a:rPr lang="en-AU" sz="2400" dirty="0">
                <a:solidFill>
                  <a:schemeClr val="bg1"/>
                </a:solidFill>
              </a:rPr>
              <a:t>The differences could be statistical fluke, new model, or unknown systematic errors.</a:t>
            </a:r>
          </a:p>
          <a:p>
            <a:pPr marL="342900" indent="-342900">
              <a:buFont typeface="Arial" panose="020B0604020202020204" pitchFamily="34" charset="0"/>
              <a:buChar char="•"/>
            </a:pPr>
            <a:r>
              <a:rPr lang="en-AU" sz="2400" dirty="0">
                <a:solidFill>
                  <a:schemeClr val="bg1"/>
                </a:solidFill>
              </a:rPr>
              <a:t>Aim: Test whether new models of gravity agree with observations. </a:t>
            </a:r>
          </a:p>
        </p:txBody>
      </p:sp>
      <p:pic>
        <p:nvPicPr>
          <p:cNvPr id="4" name="Picture 3">
            <a:extLst>
              <a:ext uri="{FF2B5EF4-FFF2-40B4-BE49-F238E27FC236}">
                <a16:creationId xmlns:a16="http://schemas.microsoft.com/office/drawing/2014/main" id="{819AF729-04E1-C126-3C70-F08DF6A435DD}"/>
              </a:ext>
            </a:extLst>
          </p:cNvPr>
          <p:cNvPicPr>
            <a:picLocks noChangeAspect="1"/>
          </p:cNvPicPr>
          <p:nvPr/>
        </p:nvPicPr>
        <p:blipFill>
          <a:blip r:embed="rId5"/>
          <a:stretch>
            <a:fillRect/>
          </a:stretch>
        </p:blipFill>
        <p:spPr>
          <a:xfrm>
            <a:off x="369033" y="2234881"/>
            <a:ext cx="6528738" cy="4491727"/>
          </a:xfrm>
          <a:prstGeom prst="rect">
            <a:avLst/>
          </a:prstGeom>
        </p:spPr>
      </p:pic>
      <p:pic>
        <p:nvPicPr>
          <p:cNvPr id="5" name="Picture 4">
            <a:extLst>
              <a:ext uri="{FF2B5EF4-FFF2-40B4-BE49-F238E27FC236}">
                <a16:creationId xmlns:a16="http://schemas.microsoft.com/office/drawing/2014/main" id="{F1E7AAB3-3E2A-EFDD-65C6-8E85C1D6CB9B}"/>
              </a:ext>
            </a:extLst>
          </p:cNvPr>
          <p:cNvPicPr>
            <a:picLocks noChangeAspect="1"/>
          </p:cNvPicPr>
          <p:nvPr/>
        </p:nvPicPr>
        <p:blipFill>
          <a:blip r:embed="rId6"/>
          <a:stretch>
            <a:fillRect/>
          </a:stretch>
        </p:blipFill>
        <p:spPr>
          <a:xfrm>
            <a:off x="7167584" y="1695784"/>
            <a:ext cx="4892128" cy="5073317"/>
          </a:xfrm>
          <a:prstGeom prst="rect">
            <a:avLst/>
          </a:prstGeom>
        </p:spPr>
      </p:pic>
    </p:spTree>
    <p:extLst>
      <p:ext uri="{BB962C8B-B14F-4D97-AF65-F5344CB8AC3E}">
        <p14:creationId xmlns:p14="http://schemas.microsoft.com/office/powerpoint/2010/main" val="153458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DDAA0-9412-4B7F-B5FA-16F1DC2EAC49}"/>
              </a:ext>
            </a:extLst>
          </p:cNvPr>
          <p:cNvSpPr>
            <a:spLocks noGrp="1"/>
          </p:cNvSpPr>
          <p:nvPr>
            <p:ph type="title"/>
          </p:nvPr>
        </p:nvSpPr>
        <p:spPr>
          <a:xfrm>
            <a:off x="394317" y="-273626"/>
            <a:ext cx="10515600" cy="1325563"/>
          </a:xfrm>
        </p:spPr>
        <p:txBody>
          <a:bodyPr/>
          <a:lstStyle/>
          <a:p>
            <a:pPr algn="ctr"/>
            <a:r>
              <a:rPr lang="en-AU" dirty="0">
                <a:solidFill>
                  <a:schemeClr val="bg1"/>
                </a:solidFill>
              </a:rPr>
              <a:t>The peculiar velocity of galaxies</a:t>
            </a:r>
          </a:p>
        </p:txBody>
      </p:sp>
      <p:pic>
        <p:nvPicPr>
          <p:cNvPr id="53" name="Picture 52">
            <a:extLst>
              <a:ext uri="{FF2B5EF4-FFF2-40B4-BE49-F238E27FC236}">
                <a16:creationId xmlns:a16="http://schemas.microsoft.com/office/drawing/2014/main" id="{CFF69121-016D-E120-46EC-A00EC95E3666}"/>
              </a:ext>
            </a:extLst>
          </p:cNvPr>
          <p:cNvPicPr>
            <a:picLocks noChangeAspect="1"/>
          </p:cNvPicPr>
          <p:nvPr/>
        </p:nvPicPr>
        <p:blipFill>
          <a:blip r:embed="rId5"/>
          <a:stretch>
            <a:fillRect/>
          </a:stretch>
        </p:blipFill>
        <p:spPr>
          <a:xfrm>
            <a:off x="3413628" y="3413055"/>
            <a:ext cx="1155429" cy="1028723"/>
          </a:xfrm>
          <a:prstGeom prst="rect">
            <a:avLst/>
          </a:prstGeom>
        </p:spPr>
      </p:pic>
      <p:pic>
        <p:nvPicPr>
          <p:cNvPr id="42" name="Picture 41">
            <a:extLst>
              <a:ext uri="{FF2B5EF4-FFF2-40B4-BE49-F238E27FC236}">
                <a16:creationId xmlns:a16="http://schemas.microsoft.com/office/drawing/2014/main" id="{2C25A95D-E4FF-F1A9-B730-CF3527A6D2B7}"/>
              </a:ext>
            </a:extLst>
          </p:cNvPr>
          <p:cNvPicPr>
            <a:picLocks noChangeAspect="1"/>
          </p:cNvPicPr>
          <p:nvPr/>
        </p:nvPicPr>
        <p:blipFill rotWithShape="1">
          <a:blip r:embed="rId6"/>
          <a:srcRect l="5651" t="4712" r="6089" b="6089"/>
          <a:stretch/>
        </p:blipFill>
        <p:spPr>
          <a:xfrm>
            <a:off x="478367" y="5692018"/>
            <a:ext cx="838278" cy="773527"/>
          </a:xfrm>
          <a:prstGeom prst="ellipse">
            <a:avLst/>
          </a:prstGeom>
        </p:spPr>
      </p:pic>
      <p:grpSp>
        <p:nvGrpSpPr>
          <p:cNvPr id="59" name="Group 58">
            <a:extLst>
              <a:ext uri="{FF2B5EF4-FFF2-40B4-BE49-F238E27FC236}">
                <a16:creationId xmlns:a16="http://schemas.microsoft.com/office/drawing/2014/main" id="{DC5094E3-5991-D088-5445-43A41FBC819D}"/>
              </a:ext>
            </a:extLst>
          </p:cNvPr>
          <p:cNvGrpSpPr/>
          <p:nvPr/>
        </p:nvGrpSpPr>
        <p:grpSpPr>
          <a:xfrm>
            <a:off x="755578" y="2687012"/>
            <a:ext cx="5899846" cy="2467777"/>
            <a:chOff x="545358" y="1301423"/>
            <a:chExt cx="5899846" cy="2467777"/>
          </a:xfrm>
        </p:grpSpPr>
        <p:sp>
          <p:nvSpPr>
            <p:cNvPr id="6" name="TextBox 5">
              <a:extLst>
                <a:ext uri="{FF2B5EF4-FFF2-40B4-BE49-F238E27FC236}">
                  <a16:creationId xmlns:a16="http://schemas.microsoft.com/office/drawing/2014/main" id="{EC5E99FD-5D9A-463E-8A27-F28F221C11EB}"/>
                </a:ext>
              </a:extLst>
            </p:cNvPr>
            <p:cNvSpPr txBox="1"/>
            <p:nvPr/>
          </p:nvSpPr>
          <p:spPr>
            <a:xfrm rot="19279173">
              <a:off x="2974035" y="1301423"/>
              <a:ext cx="3471169" cy="523220"/>
            </a:xfrm>
            <a:prstGeom prst="rect">
              <a:avLst/>
            </a:prstGeom>
            <a:noFill/>
          </p:spPr>
          <p:txBody>
            <a:bodyPr wrap="square" rtlCol="0">
              <a:spAutoFit/>
            </a:bodyPr>
            <a:lstStyle/>
            <a:p>
              <a:r>
                <a:rPr lang="en-AU" dirty="0">
                  <a:solidFill>
                    <a:schemeClr val="bg1"/>
                  </a:solidFill>
                </a:rPr>
                <a:t>Recession velocity</a:t>
              </a:r>
              <a:r>
                <a:rPr lang="en-AU" sz="2800" dirty="0">
                  <a:solidFill>
                    <a:schemeClr val="bg1"/>
                  </a:solidFill>
                </a:rPr>
                <a:t> </a:t>
              </a:r>
            </a:p>
          </p:txBody>
        </p:sp>
        <p:cxnSp>
          <p:nvCxnSpPr>
            <p:cNvPr id="44" name="Straight Arrow Connector 43">
              <a:extLst>
                <a:ext uri="{FF2B5EF4-FFF2-40B4-BE49-F238E27FC236}">
                  <a16:creationId xmlns:a16="http://schemas.microsoft.com/office/drawing/2014/main" id="{B821B9D7-75AD-205A-155D-8353244BE398}"/>
                </a:ext>
              </a:extLst>
            </p:cNvPr>
            <p:cNvCxnSpPr>
              <a:cxnSpLocks/>
            </p:cNvCxnSpPr>
            <p:nvPr/>
          </p:nvCxnSpPr>
          <p:spPr>
            <a:xfrm flipV="1">
              <a:off x="3793414" y="1954814"/>
              <a:ext cx="899665" cy="63730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5" name="Arrow: Left-Right 44">
              <a:extLst>
                <a:ext uri="{FF2B5EF4-FFF2-40B4-BE49-F238E27FC236}">
                  <a16:creationId xmlns:a16="http://schemas.microsoft.com/office/drawing/2014/main" id="{E7819793-DB94-F6CE-3044-A7E7914345D8}"/>
                </a:ext>
              </a:extLst>
            </p:cNvPr>
            <p:cNvSpPr/>
            <p:nvPr/>
          </p:nvSpPr>
          <p:spPr>
            <a:xfrm rot="19516933">
              <a:off x="806793" y="3470497"/>
              <a:ext cx="2510584" cy="298703"/>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TextBox 45">
              <a:extLst>
                <a:ext uri="{FF2B5EF4-FFF2-40B4-BE49-F238E27FC236}">
                  <a16:creationId xmlns:a16="http://schemas.microsoft.com/office/drawing/2014/main" id="{6DE11512-D128-324E-4EB4-A5F21D18405A}"/>
                </a:ext>
              </a:extLst>
            </p:cNvPr>
            <p:cNvSpPr txBox="1"/>
            <p:nvPr/>
          </p:nvSpPr>
          <p:spPr>
            <a:xfrm rot="19464918">
              <a:off x="545358" y="2957969"/>
              <a:ext cx="3146294" cy="328598"/>
            </a:xfrm>
            <a:prstGeom prst="rect">
              <a:avLst/>
            </a:prstGeom>
            <a:noFill/>
          </p:spPr>
          <p:txBody>
            <a:bodyPr wrap="square" rtlCol="0">
              <a:spAutoFit/>
            </a:bodyPr>
            <a:lstStyle/>
            <a:p>
              <a:r>
                <a:rPr lang="en-AU" dirty="0">
                  <a:solidFill>
                    <a:schemeClr val="bg1"/>
                  </a:solidFill>
                </a:rPr>
                <a:t>Expansion of the universe</a:t>
              </a:r>
            </a:p>
          </p:txBody>
        </p:sp>
      </p:grpSp>
      <p:grpSp>
        <p:nvGrpSpPr>
          <p:cNvPr id="58" name="Group 57">
            <a:extLst>
              <a:ext uri="{FF2B5EF4-FFF2-40B4-BE49-F238E27FC236}">
                <a16:creationId xmlns:a16="http://schemas.microsoft.com/office/drawing/2014/main" id="{E84E9F76-A5CB-3FDB-F5D5-1841AD2948CC}"/>
              </a:ext>
            </a:extLst>
          </p:cNvPr>
          <p:cNvGrpSpPr/>
          <p:nvPr/>
        </p:nvGrpSpPr>
        <p:grpSpPr>
          <a:xfrm>
            <a:off x="4086843" y="2684618"/>
            <a:ext cx="2273497" cy="3799642"/>
            <a:chOff x="3430337" y="2361299"/>
            <a:chExt cx="2273497" cy="3799642"/>
          </a:xfrm>
        </p:grpSpPr>
        <p:sp>
          <p:nvSpPr>
            <p:cNvPr id="7" name="TextBox 6">
              <a:extLst>
                <a:ext uri="{FF2B5EF4-FFF2-40B4-BE49-F238E27FC236}">
                  <a16:creationId xmlns:a16="http://schemas.microsoft.com/office/drawing/2014/main" id="{1421BF98-4BF2-47FA-A02B-AC3041D484B4}"/>
                </a:ext>
              </a:extLst>
            </p:cNvPr>
            <p:cNvSpPr txBox="1"/>
            <p:nvPr/>
          </p:nvSpPr>
          <p:spPr>
            <a:xfrm rot="2907411">
              <a:off x="3619347" y="4076454"/>
              <a:ext cx="3799642" cy="369332"/>
            </a:xfrm>
            <a:prstGeom prst="rect">
              <a:avLst/>
            </a:prstGeom>
            <a:noFill/>
          </p:spPr>
          <p:txBody>
            <a:bodyPr wrap="square" rtlCol="0">
              <a:spAutoFit/>
            </a:bodyPr>
            <a:lstStyle/>
            <a:p>
              <a:r>
                <a:rPr lang="en-AU" dirty="0">
                  <a:solidFill>
                    <a:srgbClr val="00B050"/>
                  </a:solidFill>
                </a:rPr>
                <a:t>Peculiar velocity</a:t>
              </a:r>
            </a:p>
          </p:txBody>
        </p:sp>
        <p:pic>
          <p:nvPicPr>
            <p:cNvPr id="49" name="Picture 48">
              <a:extLst>
                <a:ext uri="{FF2B5EF4-FFF2-40B4-BE49-F238E27FC236}">
                  <a16:creationId xmlns:a16="http://schemas.microsoft.com/office/drawing/2014/main" id="{A0122C95-2AE9-138D-4299-E0B8037945E6}"/>
                </a:ext>
              </a:extLst>
            </p:cNvPr>
            <p:cNvPicPr>
              <a:picLocks noChangeAspect="1"/>
            </p:cNvPicPr>
            <p:nvPr/>
          </p:nvPicPr>
          <p:blipFill>
            <a:blip r:embed="rId5"/>
            <a:stretch>
              <a:fillRect/>
            </a:stretch>
          </p:blipFill>
          <p:spPr>
            <a:xfrm>
              <a:off x="3937121" y="4801540"/>
              <a:ext cx="1155429" cy="1028723"/>
            </a:xfrm>
            <a:prstGeom prst="rect">
              <a:avLst/>
            </a:prstGeom>
          </p:spPr>
        </p:pic>
        <p:cxnSp>
          <p:nvCxnSpPr>
            <p:cNvPr id="43" name="Straight Arrow Connector 42">
              <a:extLst>
                <a:ext uri="{FF2B5EF4-FFF2-40B4-BE49-F238E27FC236}">
                  <a16:creationId xmlns:a16="http://schemas.microsoft.com/office/drawing/2014/main" id="{5EB3E57D-B913-7206-72D4-90E14B28B1E4}"/>
                </a:ext>
              </a:extLst>
            </p:cNvPr>
            <p:cNvCxnSpPr>
              <a:cxnSpLocks/>
            </p:cNvCxnSpPr>
            <p:nvPr/>
          </p:nvCxnSpPr>
          <p:spPr>
            <a:xfrm>
              <a:off x="4220666" y="3017084"/>
              <a:ext cx="821455" cy="1041168"/>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7" name="Arrow: Left-Right 46">
              <a:extLst>
                <a:ext uri="{FF2B5EF4-FFF2-40B4-BE49-F238E27FC236}">
                  <a16:creationId xmlns:a16="http://schemas.microsoft.com/office/drawing/2014/main" id="{BFA55FFA-15F1-1A0C-58C9-14B4926E839C}"/>
                </a:ext>
              </a:extLst>
            </p:cNvPr>
            <p:cNvSpPr/>
            <p:nvPr/>
          </p:nvSpPr>
          <p:spPr>
            <a:xfrm rot="3310078">
              <a:off x="2738725" y="4472475"/>
              <a:ext cx="2105218" cy="233360"/>
            </a:xfrm>
            <a:prstGeom prst="lef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00B050"/>
                </a:solidFill>
              </a:endParaRPr>
            </a:p>
          </p:txBody>
        </p:sp>
        <p:sp>
          <p:nvSpPr>
            <p:cNvPr id="48" name="TextBox 47">
              <a:extLst>
                <a:ext uri="{FF2B5EF4-FFF2-40B4-BE49-F238E27FC236}">
                  <a16:creationId xmlns:a16="http://schemas.microsoft.com/office/drawing/2014/main" id="{6902DBAF-C484-D1E1-3A7F-8AD8592BB1AB}"/>
                </a:ext>
              </a:extLst>
            </p:cNvPr>
            <p:cNvSpPr txBox="1"/>
            <p:nvPr/>
          </p:nvSpPr>
          <p:spPr>
            <a:xfrm rot="3305913">
              <a:off x="2387904" y="4688846"/>
              <a:ext cx="2454197" cy="369332"/>
            </a:xfrm>
            <a:prstGeom prst="rect">
              <a:avLst/>
            </a:prstGeom>
            <a:noFill/>
          </p:spPr>
          <p:txBody>
            <a:bodyPr wrap="square" rtlCol="0">
              <a:spAutoFit/>
            </a:bodyPr>
            <a:lstStyle/>
            <a:p>
              <a:r>
                <a:rPr lang="en-AU" dirty="0">
                  <a:solidFill>
                    <a:srgbClr val="00B050"/>
                  </a:solidFill>
                </a:rPr>
                <a:t>Gravitational interaction</a:t>
              </a:r>
            </a:p>
          </p:txBody>
        </p:sp>
      </p:grpSp>
      <p:cxnSp>
        <p:nvCxnSpPr>
          <p:cNvPr id="55" name="Straight Arrow Connector 54">
            <a:extLst>
              <a:ext uri="{FF2B5EF4-FFF2-40B4-BE49-F238E27FC236}">
                <a16:creationId xmlns:a16="http://schemas.microsoft.com/office/drawing/2014/main" id="{BE0BE05D-A98E-837F-064D-FD24E7B631E0}"/>
              </a:ext>
            </a:extLst>
          </p:cNvPr>
          <p:cNvCxnSpPr>
            <a:cxnSpLocks/>
          </p:cNvCxnSpPr>
          <p:nvPr/>
        </p:nvCxnSpPr>
        <p:spPr>
          <a:xfrm>
            <a:off x="3974279" y="3998483"/>
            <a:ext cx="1728162" cy="39470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DD3559D-C106-46E8-92FA-CED7072E6931}"/>
              </a:ext>
            </a:extLst>
          </p:cNvPr>
          <p:cNvSpPr txBox="1"/>
          <p:nvPr/>
        </p:nvSpPr>
        <p:spPr>
          <a:xfrm rot="696589">
            <a:off x="4210881" y="4192540"/>
            <a:ext cx="2512380" cy="523220"/>
          </a:xfrm>
          <a:prstGeom prst="rect">
            <a:avLst/>
          </a:prstGeom>
          <a:noFill/>
        </p:spPr>
        <p:txBody>
          <a:bodyPr wrap="square" rtlCol="0">
            <a:spAutoFit/>
          </a:bodyPr>
          <a:lstStyle/>
          <a:p>
            <a:r>
              <a:rPr lang="en-AU" sz="1600" dirty="0">
                <a:solidFill>
                  <a:srgbClr val="FF0000"/>
                </a:solidFill>
              </a:rPr>
              <a:t>Total velocity</a:t>
            </a:r>
            <a:r>
              <a:rPr lang="en-AU" sz="2800" dirty="0">
                <a:solidFill>
                  <a:schemeClr val="bg1"/>
                </a:solidFill>
              </a:rPr>
              <a:t> </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D0D459F-5B92-28C3-CE53-EC1FA3D7E362}"/>
                  </a:ext>
                </a:extLst>
              </p:cNvPr>
              <p:cNvSpPr txBox="1"/>
              <p:nvPr/>
            </p:nvSpPr>
            <p:spPr>
              <a:xfrm>
                <a:off x="2879393" y="921825"/>
                <a:ext cx="1349408"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3600" b="0" i="1" smtClean="0">
                              <a:solidFill>
                                <a:srgbClr val="FF0000"/>
                              </a:solidFill>
                              <a:latin typeface="Cambria Math" panose="02040503050406030204" pitchFamily="18" charset="0"/>
                            </a:rPr>
                          </m:ctrlPr>
                        </m:sSubPr>
                        <m:e>
                          <m:r>
                            <a:rPr lang="en-AU" sz="3600" b="0" i="1" smtClean="0">
                              <a:solidFill>
                                <a:srgbClr val="FF0000"/>
                              </a:solidFill>
                              <a:latin typeface="Cambria Math" panose="02040503050406030204" pitchFamily="18" charset="0"/>
                            </a:rPr>
                            <m:t>𝑣</m:t>
                          </m:r>
                        </m:e>
                        <m:sub>
                          <m:r>
                            <a:rPr lang="en-AU" sz="3600" b="0" i="1" smtClean="0">
                              <a:solidFill>
                                <a:srgbClr val="FF0000"/>
                              </a:solidFill>
                              <a:latin typeface="Cambria Math" panose="02040503050406030204" pitchFamily="18" charset="0"/>
                            </a:rPr>
                            <m:t>𝑡𝑜𝑡</m:t>
                          </m:r>
                        </m:sub>
                      </m:sSub>
                      <m:r>
                        <a:rPr lang="en-AU" sz="3600" b="0" i="1" smtClean="0">
                          <a:solidFill>
                            <a:schemeClr val="bg1"/>
                          </a:solidFill>
                          <a:latin typeface="Cambria Math" panose="02040503050406030204" pitchFamily="18" charset="0"/>
                        </a:rPr>
                        <m:t>=</m:t>
                      </m:r>
                    </m:oMath>
                  </m:oMathPara>
                </a14:m>
                <a:endParaRPr lang="en-AU" sz="1400" dirty="0"/>
              </a:p>
            </p:txBody>
          </p:sp>
        </mc:Choice>
        <mc:Fallback xmlns="">
          <p:sp>
            <p:nvSpPr>
              <p:cNvPr id="11" name="TextBox 10">
                <a:extLst>
                  <a:ext uri="{FF2B5EF4-FFF2-40B4-BE49-F238E27FC236}">
                    <a16:creationId xmlns:a16="http://schemas.microsoft.com/office/drawing/2014/main" id="{AD0D459F-5B92-28C3-CE53-EC1FA3D7E362}"/>
                  </a:ext>
                </a:extLst>
              </p:cNvPr>
              <p:cNvSpPr txBox="1">
                <a:spLocks noRot="1" noChangeAspect="1" noMove="1" noResize="1" noEditPoints="1" noAdjustHandles="1" noChangeArrowheads="1" noChangeShapeType="1" noTextEdit="1"/>
              </p:cNvSpPr>
              <p:nvPr/>
            </p:nvSpPr>
            <p:spPr>
              <a:xfrm>
                <a:off x="2879393" y="921825"/>
                <a:ext cx="1349408" cy="553998"/>
              </a:xfrm>
              <a:prstGeom prst="rect">
                <a:avLst/>
              </a:prstGeom>
              <a:blipFill>
                <a:blip r:embed="rId7"/>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D4667EB-1B7A-2C81-9B8E-AFD7D4416B23}"/>
                  </a:ext>
                </a:extLst>
              </p:cNvPr>
              <p:cNvSpPr txBox="1"/>
              <p:nvPr/>
            </p:nvSpPr>
            <p:spPr>
              <a:xfrm>
                <a:off x="4242135" y="943997"/>
                <a:ext cx="1406475"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3600" b="0" i="1" smtClean="0">
                              <a:solidFill>
                                <a:schemeClr val="bg1"/>
                              </a:solidFill>
                              <a:latin typeface="Cambria Math" panose="02040503050406030204" pitchFamily="18" charset="0"/>
                            </a:rPr>
                          </m:ctrlPr>
                        </m:sSubPr>
                        <m:e>
                          <m:r>
                            <a:rPr lang="en-AU" sz="3600" b="0" i="1" smtClean="0">
                              <a:solidFill>
                                <a:schemeClr val="bg1"/>
                              </a:solidFill>
                              <a:latin typeface="Cambria Math" panose="02040503050406030204" pitchFamily="18" charset="0"/>
                            </a:rPr>
                            <m:t>𝐻</m:t>
                          </m:r>
                        </m:e>
                        <m:sub>
                          <m:r>
                            <a:rPr lang="en-AU" sz="3600" b="0" i="1" smtClean="0">
                              <a:solidFill>
                                <a:schemeClr val="bg1"/>
                              </a:solidFill>
                              <a:latin typeface="Cambria Math" panose="02040503050406030204" pitchFamily="18" charset="0"/>
                            </a:rPr>
                            <m:t>0</m:t>
                          </m:r>
                        </m:sub>
                      </m:sSub>
                      <m:r>
                        <a:rPr lang="en-AU" sz="3600" b="0" i="1" smtClean="0">
                          <a:solidFill>
                            <a:schemeClr val="bg1"/>
                          </a:solidFill>
                          <a:latin typeface="Cambria Math" panose="02040503050406030204" pitchFamily="18" charset="0"/>
                        </a:rPr>
                        <m:t>𝑟</m:t>
                      </m:r>
                      <m:r>
                        <a:rPr lang="en-AU" sz="3600" b="0" i="1" smtClean="0">
                          <a:solidFill>
                            <a:schemeClr val="bg1"/>
                          </a:solidFill>
                          <a:latin typeface="Cambria Math" panose="02040503050406030204" pitchFamily="18" charset="0"/>
                        </a:rPr>
                        <m:t>+ </m:t>
                      </m:r>
                    </m:oMath>
                  </m:oMathPara>
                </a14:m>
                <a:endParaRPr lang="en-AU" sz="2800" dirty="0">
                  <a:solidFill>
                    <a:schemeClr val="bg1"/>
                  </a:solidFill>
                </a:endParaRPr>
              </a:p>
            </p:txBody>
          </p:sp>
        </mc:Choice>
        <mc:Fallback xmlns="">
          <p:sp>
            <p:nvSpPr>
              <p:cNvPr id="12" name="TextBox 11">
                <a:extLst>
                  <a:ext uri="{FF2B5EF4-FFF2-40B4-BE49-F238E27FC236}">
                    <a16:creationId xmlns:a16="http://schemas.microsoft.com/office/drawing/2014/main" id="{AD4667EB-1B7A-2C81-9B8E-AFD7D4416B23}"/>
                  </a:ext>
                </a:extLst>
              </p:cNvPr>
              <p:cNvSpPr txBox="1">
                <a:spLocks noRot="1" noChangeAspect="1" noMove="1" noResize="1" noEditPoints="1" noAdjustHandles="1" noChangeArrowheads="1" noChangeShapeType="1" noTextEdit="1"/>
              </p:cNvSpPr>
              <p:nvPr/>
            </p:nvSpPr>
            <p:spPr>
              <a:xfrm>
                <a:off x="4242135" y="943997"/>
                <a:ext cx="1406475" cy="553998"/>
              </a:xfrm>
              <a:prstGeom prst="rect">
                <a:avLst/>
              </a:prstGeom>
              <a:blipFill>
                <a:blip r:embed="rId8"/>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A199C7B-3AAA-7BF1-05A5-981AD144FE70}"/>
                  </a:ext>
                </a:extLst>
              </p:cNvPr>
              <p:cNvSpPr txBox="1"/>
              <p:nvPr/>
            </p:nvSpPr>
            <p:spPr>
              <a:xfrm>
                <a:off x="5483660" y="861471"/>
                <a:ext cx="563680" cy="5967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3600" b="0" i="1" smtClean="0">
                              <a:solidFill>
                                <a:srgbClr val="00B050"/>
                              </a:solidFill>
                              <a:latin typeface="Cambria Math" panose="02040503050406030204" pitchFamily="18" charset="0"/>
                            </a:rPr>
                          </m:ctrlPr>
                        </m:sSubPr>
                        <m:e>
                          <m:r>
                            <a:rPr lang="en-AU" sz="3600" b="0" i="1" smtClean="0">
                              <a:solidFill>
                                <a:srgbClr val="00B050"/>
                              </a:solidFill>
                              <a:latin typeface="Cambria Math" panose="02040503050406030204" pitchFamily="18" charset="0"/>
                            </a:rPr>
                            <m:t>𝑣</m:t>
                          </m:r>
                        </m:e>
                        <m:sub>
                          <m:r>
                            <a:rPr lang="en-AU" sz="3600" b="0" i="1" smtClean="0">
                              <a:solidFill>
                                <a:srgbClr val="00B050"/>
                              </a:solidFill>
                              <a:latin typeface="Cambria Math" panose="02040503050406030204" pitchFamily="18" charset="0"/>
                            </a:rPr>
                            <m:t>𝑝</m:t>
                          </m:r>
                        </m:sub>
                      </m:sSub>
                    </m:oMath>
                  </m:oMathPara>
                </a14:m>
                <a:endParaRPr lang="en-AU" dirty="0"/>
              </a:p>
            </p:txBody>
          </p:sp>
        </mc:Choice>
        <mc:Fallback xmlns="">
          <p:sp>
            <p:nvSpPr>
              <p:cNvPr id="13" name="TextBox 12">
                <a:extLst>
                  <a:ext uri="{FF2B5EF4-FFF2-40B4-BE49-F238E27FC236}">
                    <a16:creationId xmlns:a16="http://schemas.microsoft.com/office/drawing/2014/main" id="{0A199C7B-3AAA-7BF1-05A5-981AD144FE70}"/>
                  </a:ext>
                </a:extLst>
              </p:cNvPr>
              <p:cNvSpPr txBox="1">
                <a:spLocks noRot="1" noChangeAspect="1" noMove="1" noResize="1" noEditPoints="1" noAdjustHandles="1" noChangeArrowheads="1" noChangeShapeType="1" noTextEdit="1"/>
              </p:cNvSpPr>
              <p:nvPr/>
            </p:nvSpPr>
            <p:spPr>
              <a:xfrm>
                <a:off x="5483660" y="861471"/>
                <a:ext cx="563680" cy="596766"/>
              </a:xfrm>
              <a:prstGeom prst="rect">
                <a:avLst/>
              </a:prstGeom>
              <a:blipFill>
                <a:blip r:embed="rId9"/>
                <a:stretch>
                  <a:fillRect/>
                </a:stretch>
              </a:blipFill>
            </p:spPr>
            <p:txBody>
              <a:bodyPr/>
              <a:lstStyle/>
              <a:p>
                <a:r>
                  <a:rPr lang="en-AU">
                    <a:noFill/>
                  </a:rPr>
                  <a:t> </a:t>
                </a:r>
              </a:p>
            </p:txBody>
          </p:sp>
        </mc:Fallback>
      </mc:AlternateContent>
      <p:pic>
        <p:nvPicPr>
          <p:cNvPr id="3" name="Picture 2">
            <a:extLst>
              <a:ext uri="{FF2B5EF4-FFF2-40B4-BE49-F238E27FC236}">
                <a16:creationId xmlns:a16="http://schemas.microsoft.com/office/drawing/2014/main" id="{F0B08848-C227-AC66-8B78-5451E166B3B7}"/>
              </a:ext>
            </a:extLst>
          </p:cNvPr>
          <p:cNvPicPr>
            <a:picLocks noChangeAspect="1"/>
          </p:cNvPicPr>
          <p:nvPr/>
        </p:nvPicPr>
        <p:blipFill>
          <a:blip r:embed="rId10"/>
          <a:stretch>
            <a:fillRect/>
          </a:stretch>
        </p:blipFill>
        <p:spPr>
          <a:xfrm>
            <a:off x="7047765" y="3837833"/>
            <a:ext cx="5084505" cy="3017782"/>
          </a:xfrm>
          <a:prstGeom prst="rect">
            <a:avLst/>
          </a:prstGeom>
        </p:spPr>
      </p:pic>
      <p:pic>
        <p:nvPicPr>
          <p:cNvPr id="8" name="Picture 7">
            <a:extLst>
              <a:ext uri="{FF2B5EF4-FFF2-40B4-BE49-F238E27FC236}">
                <a16:creationId xmlns:a16="http://schemas.microsoft.com/office/drawing/2014/main" id="{97AC04A0-6EFC-591B-9B9C-426FFD90F164}"/>
              </a:ext>
            </a:extLst>
          </p:cNvPr>
          <p:cNvPicPr>
            <a:picLocks noChangeAspect="1"/>
          </p:cNvPicPr>
          <p:nvPr/>
        </p:nvPicPr>
        <p:blipFill>
          <a:blip r:embed="rId11"/>
          <a:stretch>
            <a:fillRect/>
          </a:stretch>
        </p:blipFill>
        <p:spPr>
          <a:xfrm>
            <a:off x="7719916" y="633779"/>
            <a:ext cx="4291956" cy="3133616"/>
          </a:xfrm>
          <a:prstGeom prst="rect">
            <a:avLst/>
          </a:prstGeom>
        </p:spPr>
      </p:pic>
      <p:pic>
        <p:nvPicPr>
          <p:cNvPr id="10" name="Picture 9">
            <a:extLst>
              <a:ext uri="{FF2B5EF4-FFF2-40B4-BE49-F238E27FC236}">
                <a16:creationId xmlns:a16="http://schemas.microsoft.com/office/drawing/2014/main" id="{6190FF2F-D8BC-D357-F149-941B76931C92}"/>
              </a:ext>
            </a:extLst>
          </p:cNvPr>
          <p:cNvPicPr>
            <a:picLocks noChangeAspect="1"/>
          </p:cNvPicPr>
          <p:nvPr/>
        </p:nvPicPr>
        <p:blipFill>
          <a:blip r:embed="rId12"/>
          <a:stretch>
            <a:fillRect/>
          </a:stretch>
        </p:blipFill>
        <p:spPr>
          <a:xfrm>
            <a:off x="7491712" y="4544128"/>
            <a:ext cx="4578493" cy="1944793"/>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E5D10DC-5E2D-B8D2-C6FA-43BA07D61C92}"/>
                  </a:ext>
                </a:extLst>
              </p:cNvPr>
              <p:cNvSpPr txBox="1"/>
              <p:nvPr/>
            </p:nvSpPr>
            <p:spPr>
              <a:xfrm>
                <a:off x="2328725" y="1870298"/>
                <a:ext cx="4606069" cy="5304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AU" sz="3200" b="0" i="1" smtClean="0">
                              <a:solidFill>
                                <a:srgbClr val="FF0000"/>
                              </a:solidFill>
                              <a:latin typeface="Cambria Math" panose="02040503050406030204" pitchFamily="18" charset="0"/>
                            </a:rPr>
                          </m:ctrlPr>
                        </m:dPr>
                        <m:e>
                          <m:r>
                            <a:rPr lang="en-AU" sz="3200" b="0" i="1" smtClean="0">
                              <a:solidFill>
                                <a:srgbClr val="FF0000"/>
                              </a:solidFill>
                              <a:latin typeface="Cambria Math" panose="02040503050406030204" pitchFamily="18" charset="0"/>
                            </a:rPr>
                            <m:t>1+</m:t>
                          </m:r>
                          <m:r>
                            <a:rPr lang="en-AU" sz="3200" b="0" i="1" smtClean="0">
                              <a:solidFill>
                                <a:srgbClr val="FF0000"/>
                              </a:solidFill>
                              <a:latin typeface="Cambria Math" panose="02040503050406030204" pitchFamily="18" charset="0"/>
                            </a:rPr>
                            <m:t>𝑧</m:t>
                          </m:r>
                        </m:e>
                      </m:d>
                      <m:r>
                        <a:rPr lang="en-AU" sz="3200" b="0" i="1" smtClean="0">
                          <a:solidFill>
                            <a:srgbClr val="FF0000"/>
                          </a:solidFill>
                          <a:latin typeface="Cambria Math" panose="02040503050406030204" pitchFamily="18" charset="0"/>
                        </a:rPr>
                        <m:t>=</m:t>
                      </m:r>
                      <m:d>
                        <m:dPr>
                          <m:ctrlPr>
                            <a:rPr lang="en-AU" sz="3200" b="0" i="1" smtClean="0">
                              <a:solidFill>
                                <a:schemeClr val="bg1"/>
                              </a:solidFill>
                              <a:latin typeface="Cambria Math" panose="02040503050406030204" pitchFamily="18" charset="0"/>
                            </a:rPr>
                          </m:ctrlPr>
                        </m:dPr>
                        <m:e>
                          <m:r>
                            <a:rPr lang="en-AU" sz="3200" b="0" i="1" smtClean="0">
                              <a:solidFill>
                                <a:schemeClr val="bg1"/>
                              </a:solidFill>
                              <a:latin typeface="Cambria Math" panose="02040503050406030204" pitchFamily="18" charset="0"/>
                            </a:rPr>
                            <m:t>1+</m:t>
                          </m:r>
                          <m:acc>
                            <m:accPr>
                              <m:chr m:val="̅"/>
                              <m:ctrlPr>
                                <a:rPr lang="en-AU" sz="3200" b="0" i="1" smtClean="0">
                                  <a:solidFill>
                                    <a:schemeClr val="bg1"/>
                                  </a:solidFill>
                                  <a:latin typeface="Cambria Math" panose="02040503050406030204" pitchFamily="18" charset="0"/>
                                </a:rPr>
                              </m:ctrlPr>
                            </m:accPr>
                            <m:e>
                              <m:r>
                                <a:rPr lang="en-AU" sz="3200" b="0" i="1" smtClean="0">
                                  <a:solidFill>
                                    <a:schemeClr val="bg1"/>
                                  </a:solidFill>
                                  <a:latin typeface="Cambria Math" panose="02040503050406030204" pitchFamily="18" charset="0"/>
                                </a:rPr>
                                <m:t>𝑧</m:t>
                              </m:r>
                            </m:e>
                          </m:acc>
                        </m:e>
                      </m:d>
                      <m:r>
                        <a:rPr lang="en-AU" sz="3200" b="0" i="1" smtClean="0">
                          <a:solidFill>
                            <a:srgbClr val="00B050"/>
                          </a:solidFill>
                          <a:latin typeface="Cambria Math" panose="02040503050406030204" pitchFamily="18" charset="0"/>
                        </a:rPr>
                        <m:t>(1+</m:t>
                      </m:r>
                      <m:sSub>
                        <m:sSubPr>
                          <m:ctrlPr>
                            <a:rPr lang="en-AU" sz="3200" b="0" i="1" smtClean="0">
                              <a:solidFill>
                                <a:srgbClr val="00B050"/>
                              </a:solidFill>
                              <a:latin typeface="Cambria Math" panose="02040503050406030204" pitchFamily="18" charset="0"/>
                            </a:rPr>
                          </m:ctrlPr>
                        </m:sSubPr>
                        <m:e>
                          <m:r>
                            <a:rPr lang="en-AU" sz="3200" b="0" i="1" smtClean="0">
                              <a:solidFill>
                                <a:srgbClr val="00B050"/>
                              </a:solidFill>
                              <a:latin typeface="Cambria Math" panose="02040503050406030204" pitchFamily="18" charset="0"/>
                            </a:rPr>
                            <m:t>𝑧</m:t>
                          </m:r>
                        </m:e>
                        <m:sub>
                          <m:r>
                            <a:rPr lang="en-AU" sz="3200" b="0" i="1" smtClean="0">
                              <a:solidFill>
                                <a:srgbClr val="00B050"/>
                              </a:solidFill>
                              <a:latin typeface="Cambria Math" panose="02040503050406030204" pitchFamily="18" charset="0"/>
                            </a:rPr>
                            <m:t>𝑝</m:t>
                          </m:r>
                        </m:sub>
                      </m:sSub>
                      <m:r>
                        <a:rPr lang="en-AU" sz="3200" b="0" i="1" smtClean="0">
                          <a:solidFill>
                            <a:srgbClr val="00B050"/>
                          </a:solidFill>
                          <a:latin typeface="Cambria Math" panose="02040503050406030204" pitchFamily="18" charset="0"/>
                        </a:rPr>
                        <m:t>)</m:t>
                      </m:r>
                    </m:oMath>
                  </m:oMathPara>
                </a14:m>
                <a:endParaRPr lang="en-AU" sz="2400" dirty="0"/>
              </a:p>
            </p:txBody>
          </p:sp>
        </mc:Choice>
        <mc:Fallback xmlns="">
          <p:sp>
            <p:nvSpPr>
              <p:cNvPr id="4" name="TextBox 3">
                <a:extLst>
                  <a:ext uri="{FF2B5EF4-FFF2-40B4-BE49-F238E27FC236}">
                    <a16:creationId xmlns:a16="http://schemas.microsoft.com/office/drawing/2014/main" id="{6E5D10DC-5E2D-B8D2-C6FA-43BA07D61C92}"/>
                  </a:ext>
                </a:extLst>
              </p:cNvPr>
              <p:cNvSpPr txBox="1">
                <a:spLocks noRot="1" noChangeAspect="1" noMove="1" noResize="1" noEditPoints="1" noAdjustHandles="1" noChangeArrowheads="1" noChangeShapeType="1" noTextEdit="1"/>
              </p:cNvSpPr>
              <p:nvPr/>
            </p:nvSpPr>
            <p:spPr>
              <a:xfrm>
                <a:off x="2328725" y="1870298"/>
                <a:ext cx="4606069" cy="530402"/>
              </a:xfrm>
              <a:prstGeom prst="rect">
                <a:avLst/>
              </a:prstGeom>
              <a:blipFill>
                <a:blip r:embed="rId13"/>
                <a:stretch>
                  <a:fillRect/>
                </a:stretch>
              </a:blipFill>
            </p:spPr>
            <p:txBody>
              <a:bodyPr/>
              <a:lstStyle/>
              <a:p>
                <a:r>
                  <a:rPr lang="en-AU">
                    <a:noFill/>
                  </a:rPr>
                  <a:t> </a:t>
                </a:r>
              </a:p>
            </p:txBody>
          </p:sp>
        </mc:Fallback>
      </mc:AlternateContent>
      <p:pic>
        <p:nvPicPr>
          <p:cNvPr id="9" name="Picture 8">
            <a:extLst>
              <a:ext uri="{FF2B5EF4-FFF2-40B4-BE49-F238E27FC236}">
                <a16:creationId xmlns:a16="http://schemas.microsoft.com/office/drawing/2014/main" id="{A574E0E3-2EE4-557D-E853-51F514BEABF1}"/>
              </a:ext>
            </a:extLst>
          </p:cNvPr>
          <p:cNvPicPr>
            <a:picLocks noChangeAspect="1"/>
          </p:cNvPicPr>
          <p:nvPr/>
        </p:nvPicPr>
        <p:blipFill>
          <a:blip r:embed="rId14"/>
          <a:stretch>
            <a:fillRect/>
          </a:stretch>
        </p:blipFill>
        <p:spPr>
          <a:xfrm>
            <a:off x="5944778" y="2256032"/>
            <a:ext cx="6224555" cy="4572396"/>
          </a:xfrm>
          <a:prstGeom prst="rect">
            <a:avLst/>
          </a:prstGeom>
        </p:spPr>
      </p:pic>
    </p:spTree>
    <p:extLst>
      <p:ext uri="{BB962C8B-B14F-4D97-AF65-F5344CB8AC3E}">
        <p14:creationId xmlns:p14="http://schemas.microsoft.com/office/powerpoint/2010/main" val="186668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xit" presetSubtype="0" fill="hold" nodeType="withEffect">
                                  <p:stCondLst>
                                    <p:cond delay="0"/>
                                  </p:stCondLst>
                                  <p:childTnLst>
                                    <p:animEffect transition="out" filter="fade">
                                      <p:cBhvr>
                                        <p:cTn id="32" dur="500"/>
                                        <p:tgtEl>
                                          <p:spTgt spid="3"/>
                                        </p:tgtEl>
                                      </p:cBhvr>
                                    </p:animEffect>
                                    <p:set>
                                      <p:cBhvr>
                                        <p:cTn id="33" dur="1" fill="hold">
                                          <p:stCondLst>
                                            <p:cond delay="499"/>
                                          </p:stCondLst>
                                        </p:cTn>
                                        <p:tgtEl>
                                          <p:spTgt spid="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500"/>
                                        <p:tgtEl>
                                          <p:spTgt spid="4">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10"/>
                                        </p:tgtEl>
                                      </p:cBhvr>
                                    </p:animEffect>
                                    <p:set>
                                      <p:cBhvr>
                                        <p:cTn id="51" dur="1" fill="hold">
                                          <p:stCondLst>
                                            <p:cond delay="499"/>
                                          </p:stCondLst>
                                        </p:cTn>
                                        <p:tgtEl>
                                          <p:spTgt spid="10"/>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8"/>
                                        </p:tgtEl>
                                      </p:cBhvr>
                                    </p:animEffect>
                                    <p:set>
                                      <p:cBhvr>
                                        <p:cTn id="54" dur="1" fill="hold">
                                          <p:stCondLst>
                                            <p:cond delay="499"/>
                                          </p:stCondLst>
                                        </p:cTn>
                                        <p:tgtEl>
                                          <p:spTgt spid="8"/>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417940-1C50-09F8-52E1-F8A8AE3006ED}"/>
              </a:ext>
            </a:extLst>
          </p:cNvPr>
          <p:cNvSpPr txBox="1"/>
          <p:nvPr/>
        </p:nvSpPr>
        <p:spPr>
          <a:xfrm>
            <a:off x="0" y="0"/>
            <a:ext cx="12064753" cy="646331"/>
          </a:xfrm>
          <a:prstGeom prst="rect">
            <a:avLst/>
          </a:prstGeom>
          <a:noFill/>
        </p:spPr>
        <p:txBody>
          <a:bodyPr wrap="square" rtlCol="0">
            <a:spAutoFit/>
          </a:bodyPr>
          <a:lstStyle/>
          <a:p>
            <a:r>
              <a:rPr lang="en-AU" sz="3600" dirty="0">
                <a:solidFill>
                  <a:schemeClr val="bg1"/>
                </a:solidFill>
              </a:rPr>
              <a:t>Measuring the growth rate with the velocity of galaxies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91B7A74-F674-06AD-703F-B53E7E242E27}"/>
                  </a:ext>
                </a:extLst>
              </p:cNvPr>
              <p:cNvSpPr txBox="1"/>
              <p:nvPr/>
            </p:nvSpPr>
            <p:spPr>
              <a:xfrm>
                <a:off x="63623" y="1063582"/>
                <a:ext cx="11937506" cy="2619179"/>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On large-scale, the density fluctuation is small and general relativistic effects are negligible.</a:t>
                </a:r>
              </a:p>
              <a:p>
                <a:pPr marL="342900" indent="-342900">
                  <a:lnSpc>
                    <a:spcPct val="150000"/>
                  </a:lnSpc>
                  <a:buFont typeface="Arial" panose="020B0604020202020204" pitchFamily="34" charset="0"/>
                  <a:buChar char="•"/>
                </a:pPr>
                <a14:m>
                  <m:oMath xmlns:m="http://schemas.openxmlformats.org/officeDocument/2006/math">
                    <m:f>
                      <m:fPr>
                        <m:ctrlPr>
                          <a:rPr lang="en-AU" sz="2400" i="1" smtClean="0">
                            <a:solidFill>
                              <a:schemeClr val="bg1"/>
                            </a:solidFill>
                            <a:latin typeface="Cambria Math" panose="02040503050406030204" pitchFamily="18" charset="0"/>
                          </a:rPr>
                        </m:ctrlPr>
                      </m:fPr>
                      <m:num>
                        <m:r>
                          <a:rPr lang="en-AU" sz="2400" i="1" smtClean="0">
                            <a:solidFill>
                              <a:schemeClr val="bg1"/>
                            </a:solidFill>
                            <a:latin typeface="Cambria Math" panose="02040503050406030204" pitchFamily="18" charset="0"/>
                            <a:ea typeface="Cambria Math" panose="02040503050406030204" pitchFamily="18" charset="0"/>
                          </a:rPr>
                          <m:t>𝜕𝜌</m:t>
                        </m:r>
                      </m:num>
                      <m:den>
                        <m:r>
                          <a:rPr lang="en-AU" sz="240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𝑡</m:t>
                        </m:r>
                      </m:den>
                    </m:f>
                    <m:r>
                      <a:rPr lang="en-AU" sz="2400" b="0" i="1" smtClean="0">
                        <a:solidFill>
                          <a:schemeClr val="bg1"/>
                        </a:solidFill>
                        <a:latin typeface="Cambria Math" panose="02040503050406030204" pitchFamily="18" charset="0"/>
                      </a:rPr>
                      <m:t>+</m:t>
                    </m:r>
                    <m:r>
                      <m:rPr>
                        <m:sty m:val="p"/>
                      </m:rP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𝜌</m:t>
                        </m:r>
                        <m:acc>
                          <m:accPr>
                            <m:chr m:val="⃗"/>
                            <m:ctrlPr>
                              <a:rPr lang="en-AU" sz="2400" b="0" i="1" smtClean="0">
                                <a:solidFill>
                                  <a:schemeClr val="bg1"/>
                                </a:solidFill>
                                <a:latin typeface="Cambria Math" panose="02040503050406030204" pitchFamily="18" charset="0"/>
                                <a:ea typeface="Cambria Math" panose="02040503050406030204" pitchFamily="18" charset="0"/>
                              </a:rPr>
                            </m:ctrlPr>
                          </m:accPr>
                          <m:e>
                            <m:r>
                              <a:rPr lang="en-AU" sz="2400" b="0" i="1" smtClean="0">
                                <a:solidFill>
                                  <a:schemeClr val="bg1"/>
                                </a:solidFill>
                                <a:latin typeface="Cambria Math" panose="02040503050406030204" pitchFamily="18" charset="0"/>
                                <a:ea typeface="Cambria Math" panose="02040503050406030204" pitchFamily="18" charset="0"/>
                              </a:rPr>
                              <m:t>𝑣</m:t>
                            </m:r>
                          </m:e>
                        </m:acc>
                      </m:e>
                    </m:d>
                    <m:r>
                      <a:rPr lang="en-AU" sz="2400" b="0" i="1" smtClean="0">
                        <a:solidFill>
                          <a:schemeClr val="bg1"/>
                        </a:solidFill>
                        <a:latin typeface="Cambria Math" panose="02040503050406030204" pitchFamily="18" charset="0"/>
                      </a:rPr>
                      <m:t>=0</m:t>
                    </m:r>
                  </m:oMath>
                </a14:m>
                <a:r>
                  <a:rPr lang="en-AU" sz="2400" dirty="0">
                    <a:solidFill>
                      <a:schemeClr val="bg1"/>
                    </a:solidFill>
                  </a:rPr>
                  <a:t>. Continuity equation, mass is conserved. </a:t>
                </a:r>
              </a:p>
              <a:p>
                <a:pPr marL="342900" indent="-342900">
                  <a:lnSpc>
                    <a:spcPct val="150000"/>
                  </a:lnSpc>
                  <a:buFont typeface="Arial" panose="020B0604020202020204" pitchFamily="34" charset="0"/>
                  <a:buChar char="•"/>
                </a:pPr>
                <a14:m>
                  <m:oMath xmlns:m="http://schemas.openxmlformats.org/officeDocument/2006/math">
                    <m:f>
                      <m:fPr>
                        <m:ctrlPr>
                          <a:rPr lang="en-AU" sz="2400" i="1" smtClean="0">
                            <a:solidFill>
                              <a:schemeClr val="bg1"/>
                            </a:solidFill>
                            <a:latin typeface="Cambria Math" panose="02040503050406030204" pitchFamily="18" charset="0"/>
                          </a:rPr>
                        </m:ctrlPr>
                      </m:fPr>
                      <m:num>
                        <m:r>
                          <a:rPr lang="en-AU" sz="2400" i="1">
                            <a:solidFill>
                              <a:schemeClr val="bg1"/>
                            </a:solidFill>
                            <a:latin typeface="Cambria Math" panose="02040503050406030204" pitchFamily="18" charset="0"/>
                            <a:ea typeface="Cambria Math" panose="02040503050406030204" pitchFamily="18" charset="0"/>
                          </a:rPr>
                          <m:t>𝜕</m:t>
                        </m:r>
                        <m:acc>
                          <m:accPr>
                            <m:chr m:val="⃗"/>
                            <m:ctrlPr>
                              <a:rPr lang="en-AU" sz="2400" i="1" smtClean="0">
                                <a:solidFill>
                                  <a:schemeClr val="bg1"/>
                                </a:solidFill>
                                <a:latin typeface="Cambria Math" panose="02040503050406030204" pitchFamily="18" charset="0"/>
                                <a:ea typeface="Cambria Math" panose="02040503050406030204" pitchFamily="18" charset="0"/>
                              </a:rPr>
                            </m:ctrlPr>
                          </m:accPr>
                          <m:e>
                            <m:r>
                              <a:rPr lang="en-AU" sz="2400" b="0" i="1" smtClean="0">
                                <a:solidFill>
                                  <a:schemeClr val="bg1"/>
                                </a:solidFill>
                                <a:latin typeface="Cambria Math" panose="02040503050406030204" pitchFamily="18" charset="0"/>
                                <a:ea typeface="Cambria Math" panose="02040503050406030204" pitchFamily="18" charset="0"/>
                              </a:rPr>
                              <m:t>𝑣</m:t>
                            </m:r>
                          </m:e>
                        </m:acc>
                      </m:num>
                      <m:den>
                        <m:r>
                          <a:rPr lang="en-AU" sz="240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𝑡</m:t>
                        </m:r>
                      </m:den>
                    </m:f>
                    <m:r>
                      <a:rPr lang="en-AU" sz="2400" b="0" i="1" smtClean="0">
                        <a:solidFill>
                          <a:schemeClr val="bg1"/>
                        </a:solidFill>
                        <a:latin typeface="Cambria Math" panose="02040503050406030204" pitchFamily="18" charset="0"/>
                      </a:rPr>
                      <m:t>+</m:t>
                    </m:r>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𝑣</m:t>
                            </m:r>
                          </m:e>
                        </m:acc>
                        <m:r>
                          <a:rPr lang="en-AU" sz="2400" i="1" smtClean="0">
                            <a:solidFill>
                              <a:schemeClr val="bg1"/>
                            </a:solidFill>
                            <a:latin typeface="Cambria Math" panose="02040503050406030204" pitchFamily="18" charset="0"/>
                            <a:ea typeface="Cambria Math" panose="02040503050406030204" pitchFamily="18" charset="0"/>
                          </a:rPr>
                          <m:t>∙</m:t>
                        </m:r>
                        <m:r>
                          <m:rPr>
                            <m:sty m:val="p"/>
                          </m:rPr>
                          <a:rPr lang="en-AU" sz="2400" i="1" smtClean="0">
                            <a:solidFill>
                              <a:schemeClr val="bg1"/>
                            </a:solidFill>
                            <a:latin typeface="Cambria Math" panose="02040503050406030204" pitchFamily="18" charset="0"/>
                            <a:ea typeface="Cambria Math" panose="02040503050406030204" pitchFamily="18" charset="0"/>
                          </a:rPr>
                          <m:t>∇</m:t>
                        </m:r>
                      </m:e>
                    </m:d>
                    <m:acc>
                      <m:accPr>
                        <m:chr m:val="⃗"/>
                        <m:ctrlPr>
                          <a:rPr lang="en-AU" sz="2400" b="0" i="1" smtClean="0">
                            <a:solidFill>
                              <a:schemeClr val="bg1"/>
                            </a:solidFill>
                            <a:latin typeface="Cambria Math" panose="02040503050406030204" pitchFamily="18" charset="0"/>
                            <a:ea typeface="Cambria Math" panose="02040503050406030204" pitchFamily="18" charset="0"/>
                          </a:rPr>
                        </m:ctrlPr>
                      </m:accPr>
                      <m:e>
                        <m:r>
                          <a:rPr lang="en-AU" sz="2400" b="0" i="1" smtClean="0">
                            <a:solidFill>
                              <a:schemeClr val="bg1"/>
                            </a:solidFill>
                            <a:latin typeface="Cambria Math" panose="02040503050406030204" pitchFamily="18" charset="0"/>
                            <a:ea typeface="Cambria Math" panose="02040503050406030204" pitchFamily="18" charset="0"/>
                          </a:rPr>
                          <m:t>𝑣</m:t>
                        </m:r>
                      </m:e>
                    </m:acc>
                    <m:r>
                      <a:rPr lang="en-AU" sz="2400" b="0" i="1" smtClean="0">
                        <a:solidFill>
                          <a:schemeClr val="bg1"/>
                        </a:solidFill>
                        <a:latin typeface="Cambria Math" panose="02040503050406030204" pitchFamily="18" charset="0"/>
                      </a:rPr>
                      <m:t>+</m:t>
                    </m:r>
                    <m:r>
                      <m:rPr>
                        <m:sty m:val="p"/>
                      </m:rP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𝜙</m:t>
                    </m:r>
                    <m:r>
                      <a:rPr lang="en-AU" sz="2400" b="0" i="1" smtClean="0">
                        <a:solidFill>
                          <a:schemeClr val="bg1"/>
                        </a:solidFill>
                        <a:latin typeface="Cambria Math" panose="02040503050406030204" pitchFamily="18" charset="0"/>
                        <a:ea typeface="Cambria Math" panose="02040503050406030204" pitchFamily="18" charset="0"/>
                      </a:rPr>
                      <m:t>=0</m:t>
                    </m:r>
                  </m:oMath>
                </a14:m>
                <a:r>
                  <a:rPr lang="en-AU" sz="2400" dirty="0">
                    <a:solidFill>
                      <a:schemeClr val="bg1"/>
                    </a:solidFill>
                  </a:rPr>
                  <a:t>. Euler equation, momentum is conversed. </a:t>
                </a:r>
              </a:p>
              <a:p>
                <a:pPr marL="342900" indent="-342900">
                  <a:lnSpc>
                    <a:spcPct val="150000"/>
                  </a:lnSpc>
                  <a:buFont typeface="Arial" panose="020B0604020202020204" pitchFamily="34" charset="0"/>
                  <a:buChar char="•"/>
                </a:pPr>
                <a14:m>
                  <m:oMath xmlns:m="http://schemas.openxmlformats.org/officeDocument/2006/math">
                    <m:sSup>
                      <m:sSupPr>
                        <m:ctrlPr>
                          <a:rPr lang="en-AU" sz="2400" b="0" i="1" smtClean="0">
                            <a:solidFill>
                              <a:schemeClr val="bg1"/>
                            </a:solidFill>
                            <a:latin typeface="Cambria Math" panose="02040503050406030204" pitchFamily="18" charset="0"/>
                            <a:ea typeface="Cambria Math" panose="02040503050406030204" pitchFamily="18" charset="0"/>
                          </a:rPr>
                        </m:ctrlPr>
                      </m:sSupPr>
                      <m:e>
                        <m:r>
                          <m:rPr>
                            <m:sty m:val="p"/>
                          </m:rPr>
                          <a:rPr lang="en-AU" sz="2400" i="1" smtClean="0">
                            <a:solidFill>
                              <a:schemeClr val="bg1"/>
                            </a:solidFill>
                            <a:latin typeface="Cambria Math" panose="02040503050406030204" pitchFamily="18" charset="0"/>
                            <a:ea typeface="Cambria Math" panose="02040503050406030204" pitchFamily="18" charset="0"/>
                          </a:rPr>
                          <m:t>∇</m:t>
                        </m:r>
                      </m:e>
                      <m:sup>
                        <m:r>
                          <a:rPr lang="en-AU" sz="2400" b="0" i="1" smtClean="0">
                            <a:solidFill>
                              <a:schemeClr val="bg1"/>
                            </a:solidFill>
                            <a:latin typeface="Cambria Math" panose="02040503050406030204" pitchFamily="18" charset="0"/>
                            <a:ea typeface="Cambria Math" panose="02040503050406030204" pitchFamily="18" charset="0"/>
                          </a:rPr>
                          <m:t>2</m:t>
                        </m:r>
                      </m:sup>
                    </m:sSup>
                    <m:r>
                      <a:rPr lang="en-AU" sz="2400" b="0" i="1" smtClean="0">
                        <a:solidFill>
                          <a:schemeClr val="bg1"/>
                        </a:solidFill>
                        <a:latin typeface="Cambria Math" panose="02040503050406030204" pitchFamily="18" charset="0"/>
                        <a:ea typeface="Cambria Math" panose="02040503050406030204" pitchFamily="18" charset="0"/>
                      </a:rPr>
                      <m:t>𝜙</m:t>
                    </m:r>
                    <m:r>
                      <a:rPr lang="en-AU" sz="2400" b="0" i="1" smtClean="0">
                        <a:solidFill>
                          <a:schemeClr val="bg1"/>
                        </a:solidFill>
                        <a:latin typeface="Cambria Math" panose="02040503050406030204" pitchFamily="18" charset="0"/>
                        <a:ea typeface="Cambria Math" panose="02040503050406030204" pitchFamily="18" charset="0"/>
                      </a:rPr>
                      <m:t>=4</m:t>
                    </m:r>
                    <m:r>
                      <a:rPr lang="en-AU" sz="2400" b="0" i="1" smtClean="0">
                        <a:solidFill>
                          <a:schemeClr val="bg1"/>
                        </a:solidFill>
                        <a:latin typeface="Cambria Math" panose="02040503050406030204" pitchFamily="18" charset="0"/>
                        <a:ea typeface="Cambria Math" panose="02040503050406030204" pitchFamily="18" charset="0"/>
                      </a:rPr>
                      <m:t>𝜋</m:t>
                    </m:r>
                    <m:r>
                      <a:rPr lang="en-AU" sz="2400" b="0" i="1" smtClean="0">
                        <a:solidFill>
                          <a:schemeClr val="bg1"/>
                        </a:solidFill>
                        <a:latin typeface="Cambria Math" panose="02040503050406030204" pitchFamily="18" charset="0"/>
                        <a:ea typeface="Cambria Math" panose="02040503050406030204" pitchFamily="18" charset="0"/>
                      </a:rPr>
                      <m:t>𝐺</m:t>
                    </m:r>
                    <m:r>
                      <a:rPr lang="en-AU" sz="2400" b="0" i="1" smtClean="0">
                        <a:solidFill>
                          <a:schemeClr val="bg1"/>
                        </a:solidFill>
                        <a:latin typeface="Cambria Math" panose="02040503050406030204" pitchFamily="18" charset="0"/>
                        <a:ea typeface="Cambria Math" panose="02040503050406030204" pitchFamily="18" charset="0"/>
                      </a:rPr>
                      <m:t>𝜌</m:t>
                    </m:r>
                  </m:oMath>
                </a14:m>
                <a:r>
                  <a:rPr lang="en-AU" sz="2400" dirty="0">
                    <a:solidFill>
                      <a:schemeClr val="bg1"/>
                    </a:solidFill>
                  </a:rPr>
                  <a:t>. Poisson equation, Newtonian gravity. </a:t>
                </a:r>
              </a:p>
            </p:txBody>
          </p:sp>
        </mc:Choice>
        <mc:Fallback xmlns="">
          <p:sp>
            <p:nvSpPr>
              <p:cNvPr id="5" name="TextBox 4">
                <a:extLst>
                  <a:ext uri="{FF2B5EF4-FFF2-40B4-BE49-F238E27FC236}">
                    <a16:creationId xmlns:a16="http://schemas.microsoft.com/office/drawing/2014/main" id="{A91B7A74-F674-06AD-703F-B53E7E242E27}"/>
                  </a:ext>
                </a:extLst>
              </p:cNvPr>
              <p:cNvSpPr txBox="1">
                <a:spLocks noRot="1" noChangeAspect="1" noMove="1" noResize="1" noEditPoints="1" noAdjustHandles="1" noChangeArrowheads="1" noChangeShapeType="1" noTextEdit="1"/>
              </p:cNvSpPr>
              <p:nvPr/>
            </p:nvSpPr>
            <p:spPr>
              <a:xfrm>
                <a:off x="63623" y="1063582"/>
                <a:ext cx="11937506" cy="2619179"/>
              </a:xfrm>
              <a:prstGeom prst="rect">
                <a:avLst/>
              </a:prstGeom>
              <a:blipFill>
                <a:blip r:embed="rId5"/>
                <a:stretch>
                  <a:fillRect l="-664" t="-1860" b="-4186"/>
                </a:stretch>
              </a:blipFill>
            </p:spPr>
            <p:txBody>
              <a:bodyPr/>
              <a:lstStyle/>
              <a:p>
                <a:r>
                  <a:rPr lang="en-AU">
                    <a:noFill/>
                  </a:rPr>
                  <a:t> </a:t>
                </a:r>
              </a:p>
            </p:txBody>
          </p:sp>
        </mc:Fallback>
      </mc:AlternateContent>
      <p:sp>
        <p:nvSpPr>
          <p:cNvPr id="6" name="Arrow: Down 5">
            <a:extLst>
              <a:ext uri="{FF2B5EF4-FFF2-40B4-BE49-F238E27FC236}">
                <a16:creationId xmlns:a16="http://schemas.microsoft.com/office/drawing/2014/main" id="{913E6BF6-992C-FF69-C2B3-0301C6641A9B}"/>
              </a:ext>
            </a:extLst>
          </p:cNvPr>
          <p:cNvSpPr/>
          <p:nvPr/>
        </p:nvSpPr>
        <p:spPr>
          <a:xfrm>
            <a:off x="3844030" y="3682761"/>
            <a:ext cx="550416" cy="12339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5271474-615B-D90D-A0AF-8DCAF8955835}"/>
                  </a:ext>
                </a:extLst>
              </p:cNvPr>
              <p:cNvSpPr txBox="1"/>
              <p:nvPr/>
            </p:nvSpPr>
            <p:spPr>
              <a:xfrm>
                <a:off x="1665412" y="5144609"/>
                <a:ext cx="236988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AU" sz="2400" i="1" smtClean="0">
                          <a:solidFill>
                            <a:schemeClr val="bg1"/>
                          </a:solidFill>
                          <a:latin typeface="Cambria Math" panose="02040503050406030204" pitchFamily="18" charset="0"/>
                          <a:ea typeface="Cambria Math" panose="02040503050406030204" pitchFamily="18" charset="0"/>
                        </a:rPr>
                        <m:t>∇</m:t>
                      </m:r>
                      <m:r>
                        <a:rPr lang="en-AU" sz="2400" i="1" smtClean="0">
                          <a:solidFill>
                            <a:schemeClr val="bg1"/>
                          </a:solidFill>
                          <a:latin typeface="Cambria Math" panose="02040503050406030204" pitchFamily="18" charset="0"/>
                          <a:ea typeface="Cambria Math" panose="02040503050406030204" pitchFamily="18" charset="0"/>
                        </a:rPr>
                        <m:t>∙</m:t>
                      </m:r>
                      <m:acc>
                        <m:accPr>
                          <m:chr m:val="⃗"/>
                          <m:ctrlPr>
                            <a:rPr lang="en-AU" sz="2400" i="1" smtClean="0">
                              <a:solidFill>
                                <a:schemeClr val="bg1"/>
                              </a:solidFill>
                              <a:latin typeface="Cambria Math" panose="02040503050406030204" pitchFamily="18" charset="0"/>
                              <a:ea typeface="Cambria Math" panose="02040503050406030204" pitchFamily="18" charset="0"/>
                            </a:rPr>
                          </m:ctrlPr>
                        </m:accPr>
                        <m:e>
                          <m:r>
                            <a:rPr lang="en-AU" sz="2400" b="0" i="1" smtClean="0">
                              <a:solidFill>
                                <a:schemeClr val="bg1"/>
                              </a:solidFill>
                              <a:latin typeface="Cambria Math" panose="02040503050406030204" pitchFamily="18" charset="0"/>
                              <a:ea typeface="Cambria Math" panose="02040503050406030204" pitchFamily="18" charset="0"/>
                            </a:rPr>
                            <m:t>𝑣</m:t>
                          </m:r>
                        </m:e>
                      </m:acc>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𝑎</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𝐻</m:t>
                          </m:r>
                        </m:e>
                        <m:sub>
                          <m:r>
                            <a:rPr lang="en-AU" sz="2400" b="0" i="1" smtClean="0">
                              <a:solidFill>
                                <a:schemeClr val="bg1"/>
                              </a:solidFill>
                              <a:latin typeface="Cambria Math" panose="02040503050406030204" pitchFamily="18" charset="0"/>
                              <a:ea typeface="Cambria Math" panose="02040503050406030204" pitchFamily="18" charset="0"/>
                            </a:rPr>
                            <m:t>0</m:t>
                          </m:r>
                        </m:sub>
                      </m:sSub>
                      <m:r>
                        <a:rPr lang="en-AU" sz="2400" b="0" i="1" smtClean="0">
                          <a:solidFill>
                            <a:schemeClr val="bg1"/>
                          </a:solidFill>
                          <a:latin typeface="Cambria Math" panose="02040503050406030204" pitchFamily="18" charset="0"/>
                          <a:ea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𝑚</m:t>
                          </m:r>
                        </m:sub>
                      </m:sSub>
                    </m:oMath>
                  </m:oMathPara>
                </a14:m>
                <a:endParaRPr lang="en-AU" sz="2400" dirty="0"/>
              </a:p>
            </p:txBody>
          </p:sp>
        </mc:Choice>
        <mc:Fallback xmlns="">
          <p:sp>
            <p:nvSpPr>
              <p:cNvPr id="7" name="TextBox 6">
                <a:extLst>
                  <a:ext uri="{FF2B5EF4-FFF2-40B4-BE49-F238E27FC236}">
                    <a16:creationId xmlns:a16="http://schemas.microsoft.com/office/drawing/2014/main" id="{45271474-615B-D90D-A0AF-8DCAF8955835}"/>
                  </a:ext>
                </a:extLst>
              </p:cNvPr>
              <p:cNvSpPr txBox="1">
                <a:spLocks noRot="1" noChangeAspect="1" noMove="1" noResize="1" noEditPoints="1" noAdjustHandles="1" noChangeArrowheads="1" noChangeShapeType="1" noTextEdit="1"/>
              </p:cNvSpPr>
              <p:nvPr/>
            </p:nvSpPr>
            <p:spPr>
              <a:xfrm>
                <a:off x="1665412" y="5144609"/>
                <a:ext cx="2369880" cy="369332"/>
              </a:xfrm>
              <a:prstGeom prst="rect">
                <a:avLst/>
              </a:prstGeom>
              <a:blipFill>
                <a:blip r:embed="rId6"/>
                <a:stretch>
                  <a:fillRect l="-2571" t="-37705" b="-32787"/>
                </a:stretch>
              </a:blipFill>
            </p:spPr>
            <p:txBody>
              <a:bodyPr/>
              <a:lstStyle/>
              <a:p>
                <a:r>
                  <a:rPr lang="en-AU">
                    <a:noFill/>
                  </a:rPr>
                  <a:t> </a:t>
                </a:r>
              </a:p>
            </p:txBody>
          </p:sp>
        </mc:Fallback>
      </mc:AlternateContent>
      <p:sp>
        <p:nvSpPr>
          <p:cNvPr id="8" name="Arrow: Left-Right 7">
            <a:extLst>
              <a:ext uri="{FF2B5EF4-FFF2-40B4-BE49-F238E27FC236}">
                <a16:creationId xmlns:a16="http://schemas.microsoft.com/office/drawing/2014/main" id="{A694522D-FA90-1184-AC3F-A3F5375DCAFF}"/>
              </a:ext>
            </a:extLst>
          </p:cNvPr>
          <p:cNvSpPr/>
          <p:nvPr/>
        </p:nvSpPr>
        <p:spPr>
          <a:xfrm>
            <a:off x="4208016" y="5185467"/>
            <a:ext cx="1198485" cy="32847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2BB9ADC-765F-C0A8-6E48-CDAA2EA22D56}"/>
                  </a:ext>
                </a:extLst>
              </p:cNvPr>
              <p:cNvSpPr txBox="1"/>
              <p:nvPr/>
            </p:nvSpPr>
            <p:spPr>
              <a:xfrm>
                <a:off x="5579225" y="4853142"/>
                <a:ext cx="3424848" cy="7967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AU" sz="240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𝑣</m:t>
                          </m:r>
                        </m:e>
                      </m:acc>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e>
                      </m:d>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𝑖𝑎</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𝐻</m:t>
                          </m:r>
                        </m:e>
                        <m:sub>
                          <m:r>
                            <a:rPr lang="en-AU" sz="2400" b="0" i="1" smtClean="0">
                              <a:solidFill>
                                <a:schemeClr val="bg1"/>
                              </a:solidFill>
                              <a:latin typeface="Cambria Math" panose="02040503050406030204" pitchFamily="18" charset="0"/>
                            </a:rPr>
                            <m:t>0</m:t>
                          </m:r>
                        </m:sub>
                      </m:sSub>
                      <m:r>
                        <a:rPr lang="en-AU" sz="2400" b="0" i="1" smtClean="0">
                          <a:solidFill>
                            <a:schemeClr val="bg1"/>
                          </a:solidFill>
                          <a:latin typeface="Cambria Math" panose="02040503050406030204" pitchFamily="18" charset="0"/>
                        </a:rPr>
                        <m:t>𝑓</m:t>
                      </m:r>
                      <m:f>
                        <m:fPr>
                          <m:ctrlPr>
                            <a:rPr lang="en-AU" sz="2400" b="0" i="1" smtClean="0">
                              <a:solidFill>
                                <a:schemeClr val="bg1"/>
                              </a:solidFill>
                              <a:latin typeface="Cambria Math" panose="02040503050406030204" pitchFamily="18" charset="0"/>
                            </a:rPr>
                          </m:ctrlPr>
                        </m:fPr>
                        <m:num>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num>
                        <m:den>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𝑘</m:t>
                              </m:r>
                            </m:e>
                            <m:sup>
                              <m:r>
                                <a:rPr lang="en-AU" sz="2400" b="0" i="1" smtClean="0">
                                  <a:solidFill>
                                    <a:schemeClr val="bg1"/>
                                  </a:solidFill>
                                  <a:latin typeface="Cambria Math" panose="02040503050406030204" pitchFamily="18" charset="0"/>
                                </a:rPr>
                                <m:t>2</m:t>
                              </m:r>
                            </m:sup>
                          </m:sSup>
                        </m:den>
                      </m:f>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𝑚</m:t>
                          </m:r>
                        </m:sub>
                      </m:sSub>
                      <m:r>
                        <a:rPr lang="en-AU" sz="2400" b="0" i="1" smtClean="0">
                          <a:solidFill>
                            <a:schemeClr val="bg1"/>
                          </a:solidFill>
                          <a:latin typeface="Cambria Math" panose="02040503050406030204" pitchFamily="18" charset="0"/>
                          <a:ea typeface="Cambria Math" panose="02040503050406030204" pitchFamily="18" charset="0"/>
                        </a:rPr>
                        <m:t>(</m:t>
                      </m:r>
                      <m:acc>
                        <m:accPr>
                          <m:chr m:val="⃗"/>
                          <m:ctrlPr>
                            <a:rPr lang="en-AU" sz="2400" b="0" i="1" smtClean="0">
                              <a:solidFill>
                                <a:schemeClr val="bg1"/>
                              </a:solidFill>
                              <a:latin typeface="Cambria Math" panose="02040503050406030204" pitchFamily="18" charset="0"/>
                              <a:ea typeface="Cambria Math" panose="02040503050406030204" pitchFamily="18" charset="0"/>
                            </a:rPr>
                          </m:ctrlPr>
                        </m:accPr>
                        <m:e>
                          <m:r>
                            <a:rPr lang="en-AU" sz="2400" b="0" i="1" smtClean="0">
                              <a:solidFill>
                                <a:schemeClr val="bg1"/>
                              </a:solidFill>
                              <a:latin typeface="Cambria Math" panose="02040503050406030204" pitchFamily="18" charset="0"/>
                              <a:ea typeface="Cambria Math" panose="02040503050406030204" pitchFamily="18" charset="0"/>
                            </a:rPr>
                            <m:t>𝑘</m:t>
                          </m:r>
                        </m:e>
                      </m:acc>
                      <m:r>
                        <a:rPr lang="en-AU" sz="2400" b="0" i="1" smtClean="0">
                          <a:solidFill>
                            <a:schemeClr val="bg1"/>
                          </a:solidFill>
                          <a:latin typeface="Cambria Math" panose="02040503050406030204" pitchFamily="18" charset="0"/>
                        </a:rPr>
                        <m:t>) </m:t>
                      </m:r>
                    </m:oMath>
                  </m:oMathPara>
                </a14:m>
                <a:endParaRPr lang="en-AU" sz="2400" dirty="0"/>
              </a:p>
            </p:txBody>
          </p:sp>
        </mc:Choice>
        <mc:Fallback xmlns="">
          <p:sp>
            <p:nvSpPr>
              <p:cNvPr id="9" name="TextBox 8">
                <a:extLst>
                  <a:ext uri="{FF2B5EF4-FFF2-40B4-BE49-F238E27FC236}">
                    <a16:creationId xmlns:a16="http://schemas.microsoft.com/office/drawing/2014/main" id="{B2BB9ADC-765F-C0A8-6E48-CDAA2EA22D56}"/>
                  </a:ext>
                </a:extLst>
              </p:cNvPr>
              <p:cNvSpPr txBox="1">
                <a:spLocks noRot="1" noChangeAspect="1" noMove="1" noResize="1" noEditPoints="1" noAdjustHandles="1" noChangeArrowheads="1" noChangeShapeType="1" noTextEdit="1"/>
              </p:cNvSpPr>
              <p:nvPr/>
            </p:nvSpPr>
            <p:spPr>
              <a:xfrm>
                <a:off x="5579225" y="4853142"/>
                <a:ext cx="3424848" cy="796757"/>
              </a:xfrm>
              <a:prstGeom prst="rect">
                <a:avLst/>
              </a:prstGeom>
              <a:blipFill>
                <a:blip r:embed="rId7"/>
                <a:stretch>
                  <a:fillRect/>
                </a:stretch>
              </a:blipFill>
            </p:spPr>
            <p:txBody>
              <a:bodyPr/>
              <a:lstStyle/>
              <a:p>
                <a:r>
                  <a:rPr lang="en-AU">
                    <a:noFill/>
                  </a:rPr>
                  <a:t> </a:t>
                </a:r>
              </a:p>
            </p:txBody>
          </p:sp>
        </mc:Fallback>
      </mc:AlternateContent>
      <p:sp>
        <p:nvSpPr>
          <p:cNvPr id="10" name="TextBox 9">
            <a:extLst>
              <a:ext uri="{FF2B5EF4-FFF2-40B4-BE49-F238E27FC236}">
                <a16:creationId xmlns:a16="http://schemas.microsoft.com/office/drawing/2014/main" id="{7CCB13B1-2E07-D30F-18CB-1BCD2D850A7D}"/>
              </a:ext>
            </a:extLst>
          </p:cNvPr>
          <p:cNvSpPr txBox="1"/>
          <p:nvPr/>
        </p:nvSpPr>
        <p:spPr>
          <a:xfrm>
            <a:off x="1724292" y="5557127"/>
            <a:ext cx="2670154" cy="461665"/>
          </a:xfrm>
          <a:prstGeom prst="rect">
            <a:avLst/>
          </a:prstGeom>
          <a:noFill/>
        </p:spPr>
        <p:txBody>
          <a:bodyPr wrap="square" rtlCol="0">
            <a:spAutoFit/>
          </a:bodyPr>
          <a:lstStyle/>
          <a:p>
            <a:r>
              <a:rPr lang="en-AU" sz="2400" dirty="0">
                <a:solidFill>
                  <a:schemeClr val="bg1"/>
                </a:solidFill>
              </a:rPr>
              <a:t>Configuration space</a:t>
            </a:r>
          </a:p>
        </p:txBody>
      </p:sp>
      <p:sp>
        <p:nvSpPr>
          <p:cNvPr id="11" name="TextBox 10">
            <a:extLst>
              <a:ext uri="{FF2B5EF4-FFF2-40B4-BE49-F238E27FC236}">
                <a16:creationId xmlns:a16="http://schemas.microsoft.com/office/drawing/2014/main" id="{0BBBCCEC-C78C-DEF6-829F-517E6D0E3862}"/>
              </a:ext>
            </a:extLst>
          </p:cNvPr>
          <p:cNvSpPr txBox="1"/>
          <p:nvPr/>
        </p:nvSpPr>
        <p:spPr>
          <a:xfrm>
            <a:off x="5643783" y="5709570"/>
            <a:ext cx="3295731" cy="461665"/>
          </a:xfrm>
          <a:prstGeom prst="rect">
            <a:avLst/>
          </a:prstGeom>
          <a:noFill/>
        </p:spPr>
        <p:txBody>
          <a:bodyPr wrap="square" rtlCol="0">
            <a:spAutoFit/>
          </a:bodyPr>
          <a:lstStyle/>
          <a:p>
            <a:pPr algn="ctr"/>
            <a:r>
              <a:rPr lang="en-AU" sz="2400" dirty="0">
                <a:solidFill>
                  <a:schemeClr val="bg1"/>
                </a:solidFill>
              </a:rPr>
              <a:t>Fourier space</a:t>
            </a:r>
          </a:p>
        </p:txBody>
      </p:sp>
    </p:spTree>
    <p:extLst>
      <p:ext uri="{BB962C8B-B14F-4D97-AF65-F5344CB8AC3E}">
        <p14:creationId xmlns:p14="http://schemas.microsoft.com/office/powerpoint/2010/main" val="3198522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30746FA-D533-1C9B-685A-0B10D0AC63DD}"/>
              </a:ext>
            </a:extLst>
          </p:cNvPr>
          <p:cNvSpPr txBox="1"/>
          <p:nvPr/>
        </p:nvSpPr>
        <p:spPr>
          <a:xfrm>
            <a:off x="0" y="0"/>
            <a:ext cx="11975977" cy="646331"/>
          </a:xfrm>
          <a:prstGeom prst="rect">
            <a:avLst/>
          </a:prstGeom>
          <a:noFill/>
        </p:spPr>
        <p:txBody>
          <a:bodyPr wrap="square" rtlCol="0">
            <a:spAutoFit/>
          </a:bodyPr>
          <a:lstStyle/>
          <a:p>
            <a:r>
              <a:rPr lang="en-AU" sz="3600" dirty="0">
                <a:solidFill>
                  <a:schemeClr val="bg1"/>
                </a:solidFill>
              </a:rPr>
              <a:t>Improving the constraint with Redshift Space Distortion (RSD) </a:t>
            </a:r>
          </a:p>
        </p:txBody>
      </p:sp>
      <p:grpSp>
        <p:nvGrpSpPr>
          <p:cNvPr id="8" name="Group 7">
            <a:extLst>
              <a:ext uri="{FF2B5EF4-FFF2-40B4-BE49-F238E27FC236}">
                <a16:creationId xmlns:a16="http://schemas.microsoft.com/office/drawing/2014/main" id="{6404D925-5B8C-89E5-604C-42B3938AA998}"/>
              </a:ext>
            </a:extLst>
          </p:cNvPr>
          <p:cNvGrpSpPr/>
          <p:nvPr/>
        </p:nvGrpSpPr>
        <p:grpSpPr>
          <a:xfrm>
            <a:off x="6171460" y="1171879"/>
            <a:ext cx="5841284" cy="5393756"/>
            <a:chOff x="6171460" y="1171879"/>
            <a:chExt cx="5841284" cy="5393756"/>
          </a:xfrm>
        </p:grpSpPr>
        <p:pic>
          <p:nvPicPr>
            <p:cNvPr id="6" name="Picture 5">
              <a:extLst>
                <a:ext uri="{FF2B5EF4-FFF2-40B4-BE49-F238E27FC236}">
                  <a16:creationId xmlns:a16="http://schemas.microsoft.com/office/drawing/2014/main" id="{9997BC23-E821-FD24-B423-2FE7070F733F}"/>
                </a:ext>
              </a:extLst>
            </p:cNvPr>
            <p:cNvPicPr>
              <a:picLocks noChangeAspect="1"/>
            </p:cNvPicPr>
            <p:nvPr/>
          </p:nvPicPr>
          <p:blipFill>
            <a:blip r:embed="rId5"/>
            <a:stretch>
              <a:fillRect/>
            </a:stretch>
          </p:blipFill>
          <p:spPr>
            <a:xfrm>
              <a:off x="6171460" y="1171879"/>
              <a:ext cx="5841284" cy="4932091"/>
            </a:xfrm>
            <a:prstGeom prst="rect">
              <a:avLst/>
            </a:prstGeom>
          </p:spPr>
        </p:pic>
        <p:sp>
          <p:nvSpPr>
            <p:cNvPr id="7" name="TextBox 6">
              <a:extLst>
                <a:ext uri="{FF2B5EF4-FFF2-40B4-BE49-F238E27FC236}">
                  <a16:creationId xmlns:a16="http://schemas.microsoft.com/office/drawing/2014/main" id="{FFBBCE01-D714-66F2-CBAC-9D719911E6F3}"/>
                </a:ext>
              </a:extLst>
            </p:cNvPr>
            <p:cNvSpPr txBox="1"/>
            <p:nvPr/>
          </p:nvSpPr>
          <p:spPr>
            <a:xfrm>
              <a:off x="6171460" y="6196303"/>
              <a:ext cx="495006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prstClr val="white"/>
                  </a:solidFill>
                  <a:effectLst/>
                  <a:uLnTx/>
                  <a:uFillTx/>
                </a:rPr>
                <a:t>Shun, S. (2016)</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CEC4B6F-FBAA-8D30-8CBA-AC55715669AB}"/>
                  </a:ext>
                </a:extLst>
              </p:cNvPr>
              <p:cNvSpPr txBox="1"/>
              <p:nvPr/>
            </p:nvSpPr>
            <p:spPr>
              <a:xfrm>
                <a:off x="150920" y="1235762"/>
                <a:ext cx="5776181" cy="3603743"/>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peculiar velocity of galaxies introduces additional redshift through the Doppler effect.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Large-scale correction:</a:t>
                </a:r>
              </a:p>
              <a:p>
                <a:pPr marL="342900" indent="-342900">
                  <a:buFont typeface="Arial" panose="020B0604020202020204" pitchFamily="34" charset="0"/>
                  <a:buChar char="•"/>
                </a:pPr>
                <a14:m>
                  <m:oMath xmlns:m="http://schemas.openxmlformats.org/officeDocument/2006/math">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𝑔</m:t>
                        </m:r>
                      </m:sub>
                    </m:sSub>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𝑏</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𝑚</m:t>
                        </m:r>
                      </m:sub>
                    </m:sSub>
                    <m:r>
                      <a:rPr lang="en-AU" sz="2400" b="0" i="1" smtClean="0">
                        <a:solidFill>
                          <a:srgbClr val="FF0000"/>
                        </a:solidFill>
                        <a:latin typeface="Cambria Math" panose="02040503050406030204" pitchFamily="18" charset="0"/>
                        <a:ea typeface="Cambria Math" panose="02040503050406030204" pitchFamily="18" charset="0"/>
                      </a:rPr>
                      <m:t>+</m:t>
                    </m:r>
                    <m:r>
                      <a:rPr lang="en-AU" sz="2400" b="0" i="1" smtClean="0">
                        <a:solidFill>
                          <a:srgbClr val="FF0000"/>
                        </a:solidFill>
                        <a:latin typeface="Cambria Math" panose="02040503050406030204" pitchFamily="18" charset="0"/>
                        <a:ea typeface="Cambria Math" panose="02040503050406030204" pitchFamily="18" charset="0"/>
                      </a:rPr>
                      <m:t>𝑓</m:t>
                    </m:r>
                    <m:sSup>
                      <m:sSupPr>
                        <m:ctrlPr>
                          <a:rPr lang="en-AU" sz="2400" b="0" i="1" smtClean="0">
                            <a:solidFill>
                              <a:srgbClr val="FF0000"/>
                            </a:solidFill>
                            <a:latin typeface="Cambria Math" panose="02040503050406030204" pitchFamily="18" charset="0"/>
                            <a:ea typeface="Cambria Math" panose="02040503050406030204" pitchFamily="18" charset="0"/>
                          </a:rPr>
                        </m:ctrlPr>
                      </m:sSupPr>
                      <m:e>
                        <m:r>
                          <a:rPr lang="en-AU" sz="2400" b="0" i="1" smtClean="0">
                            <a:solidFill>
                              <a:srgbClr val="FF0000"/>
                            </a:solidFill>
                            <a:latin typeface="Cambria Math" panose="02040503050406030204" pitchFamily="18" charset="0"/>
                            <a:ea typeface="Cambria Math" panose="02040503050406030204" pitchFamily="18" charset="0"/>
                          </a:rPr>
                          <m:t>𝜇</m:t>
                        </m:r>
                      </m:e>
                      <m:sup>
                        <m:r>
                          <a:rPr lang="en-AU" sz="2400" b="0" i="1" smtClean="0">
                            <a:solidFill>
                              <a:srgbClr val="FF0000"/>
                            </a:solidFill>
                            <a:latin typeface="Cambria Math" panose="02040503050406030204" pitchFamily="18" charset="0"/>
                            <a:ea typeface="Cambria Math" panose="02040503050406030204" pitchFamily="18" charset="0"/>
                          </a:rPr>
                          <m:t>2</m:t>
                        </m:r>
                      </m:sup>
                    </m:sSup>
                  </m:oMath>
                </a14:m>
                <a:endParaRPr lang="en-AU" sz="2400" dirty="0">
                  <a:solidFill>
                    <a:schemeClr val="bg1"/>
                  </a:solidFill>
                </a:endParaRPr>
              </a:p>
              <a:p>
                <a:pPr marL="342900" indent="-342900">
                  <a:buFont typeface="Arial" panose="020B0604020202020204" pitchFamily="34" charset="0"/>
                  <a:buChar char="•"/>
                </a:pPr>
                <a14:m>
                  <m:oMath xmlns:m="http://schemas.openxmlformats.org/officeDocument/2006/math">
                    <m:r>
                      <a:rPr lang="en-AU" sz="2400" b="0" i="1" smtClean="0">
                        <a:solidFill>
                          <a:srgbClr val="FF0000"/>
                        </a:solidFill>
                        <a:latin typeface="Cambria Math" panose="02040503050406030204" pitchFamily="18" charset="0"/>
                      </a:rPr>
                      <m:t>𝑣</m:t>
                    </m:r>
                    <m:d>
                      <m:dPr>
                        <m:ctrlPr>
                          <a:rPr lang="en-AU" sz="2400" b="0" i="1" smtClean="0">
                            <a:solidFill>
                              <a:srgbClr val="FF0000"/>
                            </a:solidFill>
                            <a:latin typeface="Cambria Math" panose="02040503050406030204" pitchFamily="18" charset="0"/>
                          </a:rPr>
                        </m:ctrlPr>
                      </m:dPr>
                      <m:e>
                        <m:acc>
                          <m:accPr>
                            <m:chr m:val="⃗"/>
                            <m:ctrlPr>
                              <a:rPr lang="en-AU" sz="2400" b="0" i="1" smtClean="0">
                                <a:solidFill>
                                  <a:srgbClr val="FF0000"/>
                                </a:solidFill>
                                <a:latin typeface="Cambria Math" panose="02040503050406030204" pitchFamily="18" charset="0"/>
                              </a:rPr>
                            </m:ctrlPr>
                          </m:accPr>
                          <m:e>
                            <m:r>
                              <a:rPr lang="en-AU" sz="2400" b="0" i="1" smtClean="0">
                                <a:solidFill>
                                  <a:srgbClr val="FF0000"/>
                                </a:solidFill>
                                <a:latin typeface="Cambria Math" panose="02040503050406030204" pitchFamily="18" charset="0"/>
                              </a:rPr>
                              <m:t>𝑘</m:t>
                            </m:r>
                          </m:e>
                        </m:acc>
                      </m:e>
                    </m:d>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𝑖𝑎</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𝐻</m:t>
                        </m:r>
                      </m:e>
                      <m:sub>
                        <m:r>
                          <a:rPr lang="en-AU" sz="2400" b="0" i="1" smtClean="0">
                            <a:solidFill>
                              <a:schemeClr val="bg1"/>
                            </a:solidFill>
                            <a:latin typeface="Cambria Math" panose="02040503050406030204" pitchFamily="18" charset="0"/>
                          </a:rPr>
                          <m:t>0</m:t>
                        </m:r>
                      </m:sub>
                    </m:sSub>
                    <m:r>
                      <a:rPr lang="en-AU" sz="2400" b="0" i="1" smtClean="0">
                        <a:solidFill>
                          <a:schemeClr val="bg1"/>
                        </a:solidFill>
                        <a:latin typeface="Cambria Math" panose="02040503050406030204" pitchFamily="18" charset="0"/>
                      </a:rPr>
                      <m:t>𝑓</m:t>
                    </m:r>
                    <m:f>
                      <m:fPr>
                        <m:ctrlPr>
                          <a:rPr lang="en-AU" sz="2400" b="0" i="1" smtClean="0">
                            <a:solidFill>
                              <a:srgbClr val="FF0000"/>
                            </a:solidFill>
                            <a:latin typeface="Cambria Math" panose="02040503050406030204" pitchFamily="18" charset="0"/>
                          </a:rPr>
                        </m:ctrlPr>
                      </m:fPr>
                      <m:num>
                        <m:r>
                          <a:rPr lang="en-AU" sz="2400" b="0" i="1" smtClean="0">
                            <a:solidFill>
                              <a:srgbClr val="FF0000"/>
                            </a:solidFill>
                            <a:latin typeface="Cambria Math" panose="02040503050406030204" pitchFamily="18" charset="0"/>
                            <a:ea typeface="Cambria Math" panose="02040503050406030204" pitchFamily="18" charset="0"/>
                          </a:rPr>
                          <m:t>𝜇</m:t>
                        </m:r>
                      </m:num>
                      <m:den>
                        <m:acc>
                          <m:accPr>
                            <m:chr m:val="⃗"/>
                            <m:ctrlPr>
                              <a:rPr lang="en-AU" sz="2400" b="0" i="1" smtClean="0">
                                <a:solidFill>
                                  <a:srgbClr val="FF0000"/>
                                </a:solidFill>
                                <a:latin typeface="Cambria Math" panose="02040503050406030204" pitchFamily="18" charset="0"/>
                              </a:rPr>
                            </m:ctrlPr>
                          </m:accPr>
                          <m:e>
                            <m:r>
                              <a:rPr lang="en-AU" sz="2400" b="0" i="1" smtClean="0">
                                <a:solidFill>
                                  <a:srgbClr val="FF0000"/>
                                </a:solidFill>
                                <a:latin typeface="Cambria Math" panose="02040503050406030204" pitchFamily="18" charset="0"/>
                              </a:rPr>
                              <m:t>𝑘</m:t>
                            </m:r>
                          </m:e>
                        </m:acc>
                      </m:den>
                    </m:f>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𝛿</m:t>
                        </m:r>
                      </m:e>
                      <m:sub>
                        <m:r>
                          <a:rPr lang="en-AU" sz="2400" b="0" i="1" smtClean="0">
                            <a:solidFill>
                              <a:schemeClr val="bg1"/>
                            </a:solidFill>
                            <a:latin typeface="Cambria Math" panose="02040503050406030204" pitchFamily="18" charset="0"/>
                          </a:rPr>
                          <m:t>𝑚</m:t>
                        </m:r>
                      </m:sub>
                    </m:sSub>
                    <m:r>
                      <a:rPr lang="en-AU" sz="2400" b="0" i="1" smtClean="0">
                        <a:solidFill>
                          <a:schemeClr val="bg1"/>
                        </a:solidFill>
                        <a:latin typeface="Cambria Math" panose="02040503050406030204" pitchFamily="18" charset="0"/>
                      </a:rPr>
                      <m:t>(</m:t>
                    </m:r>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r>
                      <a:rPr lang="en-AU" sz="2400" b="0" i="1" smtClean="0">
                        <a:solidFill>
                          <a:schemeClr val="bg1"/>
                        </a:solidFill>
                        <a:latin typeface="Cambria Math" panose="02040503050406030204" pitchFamily="18" charset="0"/>
                      </a:rPr>
                      <m:t>)</m:t>
                    </m:r>
                  </m:oMath>
                </a14:m>
                <a:endParaRPr lang="en-AU" sz="2400" dirty="0">
                  <a:solidFill>
                    <a:schemeClr val="bg1"/>
                  </a:solidFill>
                </a:endParaRPr>
              </a:p>
              <a:p>
                <a:pPr marL="342900" indent="-342900">
                  <a:buFont typeface="Arial" panose="020B0604020202020204" pitchFamily="34" charset="0"/>
                  <a:buChar char="•"/>
                </a:pPr>
                <a14:m>
                  <m:oMath xmlns:m="http://schemas.openxmlformats.org/officeDocument/2006/math">
                    <m:r>
                      <a:rPr lang="en-AU" sz="2400" b="0" i="1" smtClean="0">
                        <a:solidFill>
                          <a:schemeClr val="bg1"/>
                        </a:solidFill>
                        <a:latin typeface="Cambria Math" panose="02040503050406030204" pitchFamily="18" charset="0"/>
                      </a:rPr>
                      <m:t>𝜇</m:t>
                    </m:r>
                  </m:oMath>
                </a14:m>
                <a:r>
                  <a:rPr lang="en-AU" sz="2400" dirty="0">
                    <a:solidFill>
                      <a:schemeClr val="bg1"/>
                    </a:solidFill>
                  </a:rPr>
                  <a:t>: cosine of the line-of-sight angle. </a:t>
                </a:r>
              </a:p>
              <a:p>
                <a:pPr marL="342900" indent="-342900">
                  <a:buFont typeface="Arial" panose="020B0604020202020204" pitchFamily="34" charset="0"/>
                  <a:buChar char="•"/>
                </a:pPr>
                <a:endParaRPr lang="en-AU" sz="2400" dirty="0">
                  <a:solidFill>
                    <a:schemeClr val="bg1"/>
                  </a:solidFill>
                </a:endParaRPr>
              </a:p>
            </p:txBody>
          </p:sp>
        </mc:Choice>
        <mc:Fallback xmlns="">
          <p:sp>
            <p:nvSpPr>
              <p:cNvPr id="9" name="TextBox 8">
                <a:extLst>
                  <a:ext uri="{FF2B5EF4-FFF2-40B4-BE49-F238E27FC236}">
                    <a16:creationId xmlns:a16="http://schemas.microsoft.com/office/drawing/2014/main" id="{4CEC4B6F-FBAA-8D30-8CBA-AC55715669AB}"/>
                  </a:ext>
                </a:extLst>
              </p:cNvPr>
              <p:cNvSpPr txBox="1">
                <a:spLocks noRot="1" noChangeAspect="1" noMove="1" noResize="1" noEditPoints="1" noAdjustHandles="1" noChangeArrowheads="1" noChangeShapeType="1" noTextEdit="1"/>
              </p:cNvSpPr>
              <p:nvPr/>
            </p:nvSpPr>
            <p:spPr>
              <a:xfrm>
                <a:off x="150920" y="1235762"/>
                <a:ext cx="5776181" cy="3603743"/>
              </a:xfrm>
              <a:prstGeom prst="rect">
                <a:avLst/>
              </a:prstGeom>
              <a:blipFill>
                <a:blip r:embed="rId6"/>
                <a:stretch>
                  <a:fillRect l="-1478" t="-1354" r="-1795"/>
                </a:stretch>
              </a:blipFill>
            </p:spPr>
            <p:txBody>
              <a:bodyPr/>
              <a:lstStyle/>
              <a:p>
                <a:r>
                  <a:rPr lang="en-AU">
                    <a:noFill/>
                  </a:rPr>
                  <a:t> </a:t>
                </a:r>
              </a:p>
            </p:txBody>
          </p:sp>
        </mc:Fallback>
      </mc:AlternateContent>
    </p:spTree>
    <p:extLst>
      <p:ext uri="{BB962C8B-B14F-4D97-AF65-F5344CB8AC3E}">
        <p14:creationId xmlns:p14="http://schemas.microsoft.com/office/powerpoint/2010/main" val="114047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500"/>
                                        <p:tgtEl>
                                          <p:spTgt spid="9">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
                                            <p:txEl>
                                              <p:pRg st="3" end="3"/>
                                            </p:txEl>
                                          </p:spTgt>
                                        </p:tgtEl>
                                        <p:attrNameLst>
                                          <p:attrName>style.visibility</p:attrName>
                                        </p:attrNameLst>
                                      </p:cBhvr>
                                      <p:to>
                                        <p:strVal val="visible"/>
                                      </p:to>
                                    </p:set>
                                    <p:animEffect transition="in" filter="fade">
                                      <p:cBhvr>
                                        <p:cTn id="18" dur="500"/>
                                        <p:tgtEl>
                                          <p:spTgt spid="9">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500"/>
                                        <p:tgtEl>
                                          <p:spTgt spid="9">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
                                            <p:txEl>
                                              <p:pRg st="5" end="5"/>
                                            </p:txEl>
                                          </p:spTgt>
                                        </p:tgtEl>
                                        <p:attrNameLst>
                                          <p:attrName>style.visibility</p:attrName>
                                        </p:attrNameLst>
                                      </p:cBhvr>
                                      <p:to>
                                        <p:strVal val="visible"/>
                                      </p:to>
                                    </p:set>
                                    <p:animEffect transition="in" filter="fade">
                                      <p:cBhvr>
                                        <p:cTn id="24"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30746FA-D533-1C9B-685A-0B10D0AC63DD}"/>
              </a:ext>
            </a:extLst>
          </p:cNvPr>
          <p:cNvSpPr txBox="1"/>
          <p:nvPr/>
        </p:nvSpPr>
        <p:spPr>
          <a:xfrm>
            <a:off x="0" y="0"/>
            <a:ext cx="11975977" cy="646331"/>
          </a:xfrm>
          <a:prstGeom prst="rect">
            <a:avLst/>
          </a:prstGeom>
          <a:noFill/>
        </p:spPr>
        <p:txBody>
          <a:bodyPr wrap="square" rtlCol="0">
            <a:spAutoFit/>
          </a:bodyPr>
          <a:lstStyle/>
          <a:p>
            <a:r>
              <a:rPr lang="en-AU" sz="3600" dirty="0">
                <a:solidFill>
                  <a:schemeClr val="bg1"/>
                </a:solidFill>
              </a:rPr>
              <a:t>Improving the constraint with Redshift Space Distortion (RSD) </a:t>
            </a:r>
          </a:p>
        </p:txBody>
      </p:sp>
      <p:grpSp>
        <p:nvGrpSpPr>
          <p:cNvPr id="8" name="Group 7">
            <a:extLst>
              <a:ext uri="{FF2B5EF4-FFF2-40B4-BE49-F238E27FC236}">
                <a16:creationId xmlns:a16="http://schemas.microsoft.com/office/drawing/2014/main" id="{6404D925-5B8C-89E5-604C-42B3938AA998}"/>
              </a:ext>
            </a:extLst>
          </p:cNvPr>
          <p:cNvGrpSpPr/>
          <p:nvPr/>
        </p:nvGrpSpPr>
        <p:grpSpPr>
          <a:xfrm>
            <a:off x="6171460" y="1171879"/>
            <a:ext cx="5841284" cy="5393756"/>
            <a:chOff x="6171460" y="1171879"/>
            <a:chExt cx="5841284" cy="5393756"/>
          </a:xfrm>
        </p:grpSpPr>
        <p:pic>
          <p:nvPicPr>
            <p:cNvPr id="6" name="Picture 5">
              <a:extLst>
                <a:ext uri="{FF2B5EF4-FFF2-40B4-BE49-F238E27FC236}">
                  <a16:creationId xmlns:a16="http://schemas.microsoft.com/office/drawing/2014/main" id="{9997BC23-E821-FD24-B423-2FE7070F733F}"/>
                </a:ext>
              </a:extLst>
            </p:cNvPr>
            <p:cNvPicPr>
              <a:picLocks noChangeAspect="1"/>
            </p:cNvPicPr>
            <p:nvPr/>
          </p:nvPicPr>
          <p:blipFill>
            <a:blip r:embed="rId5"/>
            <a:stretch>
              <a:fillRect/>
            </a:stretch>
          </p:blipFill>
          <p:spPr>
            <a:xfrm>
              <a:off x="6171460" y="1171879"/>
              <a:ext cx="5841284" cy="4932091"/>
            </a:xfrm>
            <a:prstGeom prst="rect">
              <a:avLst/>
            </a:prstGeom>
          </p:spPr>
        </p:pic>
        <p:sp>
          <p:nvSpPr>
            <p:cNvPr id="7" name="TextBox 6">
              <a:extLst>
                <a:ext uri="{FF2B5EF4-FFF2-40B4-BE49-F238E27FC236}">
                  <a16:creationId xmlns:a16="http://schemas.microsoft.com/office/drawing/2014/main" id="{FFBBCE01-D714-66F2-CBAC-9D719911E6F3}"/>
                </a:ext>
              </a:extLst>
            </p:cNvPr>
            <p:cNvSpPr txBox="1"/>
            <p:nvPr/>
          </p:nvSpPr>
          <p:spPr>
            <a:xfrm>
              <a:off x="6171460" y="6196303"/>
              <a:ext cx="495006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prstClr val="white"/>
                  </a:solidFill>
                  <a:effectLst/>
                  <a:uLnTx/>
                  <a:uFillTx/>
                </a:rPr>
                <a:t>Shun, S. (2016)</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CEC4B6F-FBAA-8D30-8CBA-AC55715669AB}"/>
                  </a:ext>
                </a:extLst>
              </p:cNvPr>
              <p:cNvSpPr txBox="1"/>
              <p:nvPr/>
            </p:nvSpPr>
            <p:spPr>
              <a:xfrm>
                <a:off x="150920" y="1235762"/>
                <a:ext cx="5776181" cy="3593420"/>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peculiar velocity of galaxies introduces additional redshift through the Doppler effect. </a:t>
                </a:r>
              </a:p>
              <a:p>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Small-scale correction (empirical):</a:t>
                </a:r>
              </a:p>
              <a:p>
                <a:pPr marL="342900" indent="-342900">
                  <a:buFont typeface="Arial" panose="020B0604020202020204" pitchFamily="34" charset="0"/>
                  <a:buChar char="•"/>
                </a:pPr>
                <a14:m>
                  <m:oMath xmlns:m="http://schemas.openxmlformats.org/officeDocument/2006/math">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𝑔</m:t>
                        </m:r>
                      </m:sub>
                    </m:sSub>
                    <m:r>
                      <a:rPr lang="en-AU" sz="2400" b="0" i="1" smtClean="0">
                        <a:solidFill>
                          <a:schemeClr val="bg1"/>
                        </a:solidFill>
                        <a:latin typeface="Cambria Math" panose="02040503050406030204" pitchFamily="18" charset="0"/>
                        <a:ea typeface="Cambria Math" panose="02040503050406030204" pitchFamily="18" charset="0"/>
                      </a:rPr>
                      <m:t>=</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𝑏</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𝑚</m:t>
                            </m:r>
                          </m:sub>
                        </m:sSub>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𝑓</m:t>
                        </m:r>
                        <m:sSup>
                          <m:sSupPr>
                            <m:ctrlPr>
                              <a:rPr lang="en-AU" sz="2400" b="0" i="1" smtClean="0">
                                <a:solidFill>
                                  <a:schemeClr val="bg1"/>
                                </a:solidFill>
                                <a:latin typeface="Cambria Math" panose="02040503050406030204" pitchFamily="18" charset="0"/>
                                <a:ea typeface="Cambria Math" panose="02040503050406030204" pitchFamily="18" charset="0"/>
                              </a:rPr>
                            </m:ctrlPr>
                          </m:sSupPr>
                          <m:e>
                            <m:r>
                              <a:rPr lang="en-AU" sz="2400" b="0" i="1" smtClean="0">
                                <a:solidFill>
                                  <a:schemeClr val="bg1"/>
                                </a:solidFill>
                                <a:latin typeface="Cambria Math" panose="02040503050406030204" pitchFamily="18" charset="0"/>
                                <a:ea typeface="Cambria Math" panose="02040503050406030204" pitchFamily="18" charset="0"/>
                              </a:rPr>
                              <m:t>𝜇</m:t>
                            </m:r>
                          </m:e>
                          <m:sup>
                            <m:r>
                              <a:rPr lang="en-AU" sz="2400" b="0" i="1" smtClean="0">
                                <a:solidFill>
                                  <a:schemeClr val="bg1"/>
                                </a:solidFill>
                                <a:latin typeface="Cambria Math" panose="02040503050406030204" pitchFamily="18" charset="0"/>
                                <a:ea typeface="Cambria Math" panose="02040503050406030204" pitchFamily="18" charset="0"/>
                              </a:rPr>
                              <m:t>2</m:t>
                            </m:r>
                          </m:sup>
                        </m:sSup>
                      </m:e>
                    </m:d>
                    <m:sSup>
                      <m:sSupPr>
                        <m:ctrlPr>
                          <a:rPr lang="en-AU" sz="2400" b="0" i="1" smtClean="0">
                            <a:solidFill>
                              <a:srgbClr val="FF0000"/>
                            </a:solidFill>
                            <a:latin typeface="Cambria Math" panose="02040503050406030204" pitchFamily="18" charset="0"/>
                            <a:ea typeface="Cambria Math" panose="02040503050406030204" pitchFamily="18" charset="0"/>
                          </a:rPr>
                        </m:ctrlPr>
                      </m:sSupPr>
                      <m:e>
                        <m:r>
                          <a:rPr lang="en-AU" sz="2400" b="0" i="1" smtClean="0">
                            <a:solidFill>
                              <a:srgbClr val="FF0000"/>
                            </a:solidFill>
                            <a:latin typeface="Cambria Math" panose="02040503050406030204" pitchFamily="18" charset="0"/>
                            <a:ea typeface="Cambria Math" panose="02040503050406030204" pitchFamily="18" charset="0"/>
                          </a:rPr>
                          <m:t>𝑒</m:t>
                        </m:r>
                      </m:e>
                      <m:sup>
                        <m:r>
                          <a:rPr lang="en-AU" sz="2400" b="0" i="1" smtClean="0">
                            <a:solidFill>
                              <a:srgbClr val="FF0000"/>
                            </a:solidFill>
                            <a:latin typeface="Cambria Math" panose="02040503050406030204" pitchFamily="18" charset="0"/>
                            <a:ea typeface="Cambria Math" panose="02040503050406030204" pitchFamily="18" charset="0"/>
                          </a:rPr>
                          <m:t>−</m:t>
                        </m:r>
                        <m:f>
                          <m:fPr>
                            <m:ctrlPr>
                              <a:rPr lang="en-AU" sz="2400" b="0" i="1" smtClean="0">
                                <a:solidFill>
                                  <a:srgbClr val="FF0000"/>
                                </a:solidFill>
                                <a:latin typeface="Cambria Math" panose="02040503050406030204" pitchFamily="18" charset="0"/>
                                <a:ea typeface="Cambria Math" panose="02040503050406030204" pitchFamily="18" charset="0"/>
                              </a:rPr>
                            </m:ctrlPr>
                          </m:fPr>
                          <m:num>
                            <m:sSup>
                              <m:sSupPr>
                                <m:ctrlPr>
                                  <a:rPr lang="en-AU" sz="2400" b="0" i="1" smtClean="0">
                                    <a:solidFill>
                                      <a:srgbClr val="FF0000"/>
                                    </a:solidFill>
                                    <a:latin typeface="Cambria Math" panose="02040503050406030204" pitchFamily="18" charset="0"/>
                                    <a:ea typeface="Cambria Math" panose="02040503050406030204" pitchFamily="18" charset="0"/>
                                  </a:rPr>
                                </m:ctrlPr>
                              </m:sSupPr>
                              <m:e>
                                <m:d>
                                  <m:dPr>
                                    <m:ctrlPr>
                                      <a:rPr lang="en-AU" sz="2400" b="0" i="1" smtClean="0">
                                        <a:solidFill>
                                          <a:srgbClr val="FF0000"/>
                                        </a:solidFill>
                                        <a:latin typeface="Cambria Math" panose="02040503050406030204" pitchFamily="18" charset="0"/>
                                        <a:ea typeface="Cambria Math" panose="02040503050406030204" pitchFamily="18" charset="0"/>
                                      </a:rPr>
                                    </m:ctrlPr>
                                  </m:dPr>
                                  <m:e>
                                    <m:r>
                                      <a:rPr lang="en-AU" sz="2400" b="0" i="1" smtClean="0">
                                        <a:solidFill>
                                          <a:srgbClr val="FF0000"/>
                                        </a:solidFill>
                                        <a:latin typeface="Cambria Math" panose="02040503050406030204" pitchFamily="18" charset="0"/>
                                        <a:ea typeface="Cambria Math" panose="02040503050406030204" pitchFamily="18" charset="0"/>
                                      </a:rPr>
                                      <m:t>𝑘</m:t>
                                    </m:r>
                                    <m:r>
                                      <a:rPr lang="en-AU" sz="2400" b="0" i="1" smtClean="0">
                                        <a:solidFill>
                                          <a:srgbClr val="FF0000"/>
                                        </a:solidFill>
                                        <a:latin typeface="Cambria Math" panose="02040503050406030204" pitchFamily="18" charset="0"/>
                                        <a:ea typeface="Cambria Math" panose="02040503050406030204" pitchFamily="18" charset="0"/>
                                      </a:rPr>
                                      <m:t>𝜇</m:t>
                                    </m:r>
                                    <m:sSub>
                                      <m:sSubPr>
                                        <m:ctrlPr>
                                          <a:rPr lang="en-AU" sz="2400" b="0" i="1" smtClean="0">
                                            <a:solidFill>
                                              <a:srgbClr val="FF0000"/>
                                            </a:solidFill>
                                            <a:latin typeface="Cambria Math" panose="02040503050406030204" pitchFamily="18" charset="0"/>
                                            <a:ea typeface="Cambria Math" panose="02040503050406030204" pitchFamily="18" charset="0"/>
                                          </a:rPr>
                                        </m:ctrlPr>
                                      </m:sSubPr>
                                      <m:e>
                                        <m:r>
                                          <a:rPr lang="en-AU" sz="2400" b="0" i="1" smtClean="0">
                                            <a:solidFill>
                                              <a:srgbClr val="FF0000"/>
                                            </a:solidFill>
                                            <a:latin typeface="Cambria Math" panose="02040503050406030204" pitchFamily="18" charset="0"/>
                                            <a:ea typeface="Cambria Math" panose="02040503050406030204" pitchFamily="18" charset="0"/>
                                          </a:rPr>
                                          <m:t>𝜎</m:t>
                                        </m:r>
                                      </m:e>
                                      <m:sub>
                                        <m:r>
                                          <a:rPr lang="en-AU" sz="2400" b="0" i="1" smtClean="0">
                                            <a:solidFill>
                                              <a:srgbClr val="FF0000"/>
                                            </a:solidFill>
                                            <a:latin typeface="Cambria Math" panose="02040503050406030204" pitchFamily="18" charset="0"/>
                                            <a:ea typeface="Cambria Math" panose="02040503050406030204" pitchFamily="18" charset="0"/>
                                          </a:rPr>
                                          <m:t>𝑔</m:t>
                                        </m:r>
                                      </m:sub>
                                    </m:sSub>
                                  </m:e>
                                </m:d>
                              </m:e>
                              <m:sup>
                                <m:r>
                                  <a:rPr lang="en-AU" sz="2400" b="0" i="1" smtClean="0">
                                    <a:solidFill>
                                      <a:srgbClr val="FF0000"/>
                                    </a:solidFill>
                                    <a:latin typeface="Cambria Math" panose="02040503050406030204" pitchFamily="18" charset="0"/>
                                    <a:ea typeface="Cambria Math" panose="02040503050406030204" pitchFamily="18" charset="0"/>
                                  </a:rPr>
                                  <m:t>2</m:t>
                                </m:r>
                              </m:sup>
                            </m:sSup>
                          </m:num>
                          <m:den>
                            <m:r>
                              <a:rPr lang="en-AU" sz="2400" b="0" i="1" smtClean="0">
                                <a:solidFill>
                                  <a:srgbClr val="FF0000"/>
                                </a:solidFill>
                                <a:latin typeface="Cambria Math" panose="02040503050406030204" pitchFamily="18" charset="0"/>
                                <a:ea typeface="Cambria Math" panose="02040503050406030204" pitchFamily="18" charset="0"/>
                              </a:rPr>
                              <m:t>2</m:t>
                            </m:r>
                          </m:den>
                        </m:f>
                      </m:sup>
                    </m:sSup>
                  </m:oMath>
                </a14:m>
                <a:r>
                  <a:rPr lang="en-AU" sz="2400" dirty="0">
                    <a:solidFill>
                      <a:schemeClr val="bg1"/>
                    </a:solidFill>
                  </a:rPr>
                  <a:t>. </a:t>
                </a:r>
              </a:p>
              <a:p>
                <a:pPr marL="342900" indent="-342900">
                  <a:buFont typeface="Arial" panose="020B0604020202020204" pitchFamily="34" charset="0"/>
                  <a:buChar char="•"/>
                </a:pPr>
                <a14:m>
                  <m:oMath xmlns:m="http://schemas.openxmlformats.org/officeDocument/2006/math">
                    <m:r>
                      <a:rPr lang="en-AU" sz="2400" b="0" i="1" smtClean="0">
                        <a:solidFill>
                          <a:schemeClr val="bg1"/>
                        </a:solidFill>
                        <a:latin typeface="Cambria Math" panose="02040503050406030204" pitchFamily="18" charset="0"/>
                      </a:rPr>
                      <m:t>𝑣</m:t>
                    </m:r>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e>
                    </m:d>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𝑖𝑎</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𝐻</m:t>
                        </m:r>
                      </m:e>
                      <m:sub>
                        <m:r>
                          <a:rPr lang="en-AU" sz="2400" b="0" i="1" smtClean="0">
                            <a:solidFill>
                              <a:schemeClr val="bg1"/>
                            </a:solidFill>
                            <a:latin typeface="Cambria Math" panose="02040503050406030204" pitchFamily="18" charset="0"/>
                          </a:rPr>
                          <m:t>0</m:t>
                        </m:r>
                      </m:sub>
                    </m:sSub>
                    <m:r>
                      <a:rPr lang="en-AU" sz="2400" b="0" i="1" smtClean="0">
                        <a:solidFill>
                          <a:schemeClr val="bg1"/>
                        </a:solidFill>
                        <a:latin typeface="Cambria Math" panose="02040503050406030204" pitchFamily="18" charset="0"/>
                      </a:rPr>
                      <m:t>𝑓</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ea typeface="Cambria Math" panose="02040503050406030204" pitchFamily="18" charset="0"/>
                          </a:rPr>
                          <m:t>𝜇</m:t>
                        </m:r>
                      </m:num>
                      <m:den>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den>
                    </m:f>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𝛿</m:t>
                        </m:r>
                      </m:e>
                      <m:sub>
                        <m:r>
                          <a:rPr lang="en-AU" sz="2400" b="0" i="1" smtClean="0">
                            <a:solidFill>
                              <a:schemeClr val="bg1"/>
                            </a:solidFill>
                            <a:latin typeface="Cambria Math" panose="02040503050406030204" pitchFamily="18" charset="0"/>
                          </a:rPr>
                          <m:t>𝑚</m:t>
                        </m:r>
                      </m:sub>
                    </m:sSub>
                    <m:r>
                      <a:rPr lang="en-AU" sz="2400" b="0" i="1" smtClean="0">
                        <a:solidFill>
                          <a:schemeClr val="bg1"/>
                        </a:solidFill>
                        <a:latin typeface="Cambria Math" panose="02040503050406030204" pitchFamily="18" charset="0"/>
                      </a:rPr>
                      <m:t>(</m:t>
                    </m:r>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𝑘</m:t>
                        </m:r>
                      </m:e>
                    </m:acc>
                    <m:r>
                      <a:rPr lang="en-AU" sz="2400" b="0" i="1" smtClean="0">
                        <a:solidFill>
                          <a:schemeClr val="bg1"/>
                        </a:solidFill>
                        <a:latin typeface="Cambria Math" panose="02040503050406030204" pitchFamily="18" charset="0"/>
                      </a:rPr>
                      <m:t>)</m:t>
                    </m:r>
                    <m:f>
                      <m:fPr>
                        <m:ctrlPr>
                          <a:rPr lang="en-AU" sz="2400" b="0" i="1" smtClean="0">
                            <a:solidFill>
                              <a:srgbClr val="FF0000"/>
                            </a:solidFill>
                            <a:latin typeface="Cambria Math" panose="02040503050406030204" pitchFamily="18" charset="0"/>
                          </a:rPr>
                        </m:ctrlPr>
                      </m:fPr>
                      <m:num>
                        <m:r>
                          <m:rPr>
                            <m:sty m:val="p"/>
                          </m:rPr>
                          <a:rPr lang="en-AU" sz="2400" b="0" i="0" smtClean="0">
                            <a:solidFill>
                              <a:srgbClr val="FF0000"/>
                            </a:solidFill>
                            <a:latin typeface="Cambria Math" panose="02040503050406030204" pitchFamily="18" charset="0"/>
                          </a:rPr>
                          <m:t>sin</m:t>
                        </m:r>
                        <m:r>
                          <a:rPr lang="en-AU" sz="2400" b="0" i="1" smtClean="0">
                            <a:solidFill>
                              <a:srgbClr val="FF0000"/>
                            </a:solidFill>
                            <a:latin typeface="Cambria Math" panose="02040503050406030204" pitchFamily="18" charset="0"/>
                          </a:rPr>
                          <m:t>⁡(</m:t>
                        </m:r>
                        <m:r>
                          <a:rPr lang="en-AU" sz="2400" b="0" i="1" smtClean="0">
                            <a:solidFill>
                              <a:srgbClr val="FF0000"/>
                            </a:solidFill>
                            <a:latin typeface="Cambria Math" panose="02040503050406030204" pitchFamily="18" charset="0"/>
                          </a:rPr>
                          <m:t>𝑘</m:t>
                        </m:r>
                        <m:sSub>
                          <m:sSubPr>
                            <m:ctrlPr>
                              <a:rPr lang="en-AU" sz="2400" b="0" i="1" smtClean="0">
                                <a:solidFill>
                                  <a:srgbClr val="FF0000"/>
                                </a:solidFill>
                                <a:latin typeface="Cambria Math" panose="02040503050406030204" pitchFamily="18" charset="0"/>
                              </a:rPr>
                            </m:ctrlPr>
                          </m:sSubPr>
                          <m:e>
                            <m:r>
                              <a:rPr lang="en-AU" sz="2400" b="0" i="1" smtClean="0">
                                <a:solidFill>
                                  <a:srgbClr val="FF0000"/>
                                </a:solidFill>
                                <a:latin typeface="Cambria Math" panose="02040503050406030204" pitchFamily="18" charset="0"/>
                              </a:rPr>
                              <m:t>𝜎</m:t>
                            </m:r>
                          </m:e>
                          <m:sub>
                            <m:r>
                              <a:rPr lang="en-AU" sz="2400" b="0" i="1" smtClean="0">
                                <a:solidFill>
                                  <a:srgbClr val="FF0000"/>
                                </a:solidFill>
                                <a:latin typeface="Cambria Math" panose="02040503050406030204" pitchFamily="18" charset="0"/>
                              </a:rPr>
                              <m:t>𝑢</m:t>
                            </m:r>
                          </m:sub>
                        </m:sSub>
                        <m:r>
                          <a:rPr lang="en-AU" sz="2400" b="0" i="1" smtClean="0">
                            <a:solidFill>
                              <a:srgbClr val="FF0000"/>
                            </a:solidFill>
                            <a:latin typeface="Cambria Math" panose="02040503050406030204" pitchFamily="18" charset="0"/>
                          </a:rPr>
                          <m:t>)</m:t>
                        </m:r>
                      </m:num>
                      <m:den>
                        <m:r>
                          <a:rPr lang="en-AU" sz="2400" b="0" i="1" smtClean="0">
                            <a:solidFill>
                              <a:srgbClr val="FF0000"/>
                            </a:solidFill>
                            <a:latin typeface="Cambria Math" panose="02040503050406030204" pitchFamily="18" charset="0"/>
                          </a:rPr>
                          <m:t>𝑘</m:t>
                        </m:r>
                        <m:sSub>
                          <m:sSubPr>
                            <m:ctrlPr>
                              <a:rPr lang="en-AU" sz="2400" b="0" i="1" smtClean="0">
                                <a:solidFill>
                                  <a:srgbClr val="FF0000"/>
                                </a:solidFill>
                                <a:latin typeface="Cambria Math" panose="02040503050406030204" pitchFamily="18" charset="0"/>
                              </a:rPr>
                            </m:ctrlPr>
                          </m:sSubPr>
                          <m:e>
                            <m:r>
                              <a:rPr lang="en-AU" sz="2400" b="0" i="1" smtClean="0">
                                <a:solidFill>
                                  <a:srgbClr val="FF0000"/>
                                </a:solidFill>
                                <a:latin typeface="Cambria Math" panose="02040503050406030204" pitchFamily="18" charset="0"/>
                              </a:rPr>
                              <m:t>𝜎</m:t>
                            </m:r>
                          </m:e>
                          <m:sub>
                            <m:r>
                              <a:rPr lang="en-AU" sz="2400" b="0" i="1" smtClean="0">
                                <a:solidFill>
                                  <a:srgbClr val="FF0000"/>
                                </a:solidFill>
                                <a:latin typeface="Cambria Math" panose="02040503050406030204" pitchFamily="18" charset="0"/>
                              </a:rPr>
                              <m:t>𝑢</m:t>
                            </m:r>
                          </m:sub>
                        </m:sSub>
                      </m:den>
                    </m:f>
                  </m:oMath>
                </a14:m>
                <a:r>
                  <a:rPr lang="en-AU" sz="2400" dirty="0">
                    <a:solidFill>
                      <a:schemeClr val="bg1"/>
                    </a:solidFill>
                  </a:rPr>
                  <a:t>. </a:t>
                </a:r>
              </a:p>
              <a:p>
                <a:pPr marL="342900" indent="-342900">
                  <a:buFont typeface="Arial" panose="020B0604020202020204" pitchFamily="34" charset="0"/>
                  <a:buChar char="•"/>
                </a:pPr>
                <a14:m>
                  <m:oMath xmlns:m="http://schemas.openxmlformats.org/officeDocument/2006/math">
                    <m:sSub>
                      <m:sSubPr>
                        <m:ctrlPr>
                          <a:rPr lang="en-AU" sz="2400" b="0" i="1" smtClean="0">
                            <a:solidFill>
                              <a:srgbClr val="FF0000"/>
                            </a:solidFill>
                            <a:latin typeface="Cambria Math" panose="02040503050406030204" pitchFamily="18" charset="0"/>
                          </a:rPr>
                        </m:ctrlPr>
                      </m:sSubPr>
                      <m:e>
                        <m:r>
                          <a:rPr lang="en-AU" sz="2400" b="0" i="1" smtClean="0">
                            <a:solidFill>
                              <a:srgbClr val="FF0000"/>
                            </a:solidFill>
                            <a:latin typeface="Cambria Math" panose="02040503050406030204" pitchFamily="18" charset="0"/>
                          </a:rPr>
                          <m:t>𝜎</m:t>
                        </m:r>
                      </m:e>
                      <m:sub>
                        <m:r>
                          <a:rPr lang="en-AU" sz="2400" b="0" i="1" smtClean="0">
                            <a:solidFill>
                              <a:srgbClr val="FF0000"/>
                            </a:solidFill>
                            <a:latin typeface="Cambria Math" panose="02040503050406030204" pitchFamily="18" charset="0"/>
                          </a:rPr>
                          <m:t>𝑣</m:t>
                        </m:r>
                      </m:sub>
                    </m:sSub>
                  </m:oMath>
                </a14:m>
                <a:r>
                  <a:rPr lang="en-AU" sz="2400" dirty="0">
                    <a:solidFill>
                      <a:srgbClr val="FF0000"/>
                    </a:solidFill>
                  </a:rPr>
                  <a:t>: Non-linear velocity dispersion. </a:t>
                </a:r>
                <a:endParaRPr lang="en-AU" sz="2400" dirty="0">
                  <a:solidFill>
                    <a:schemeClr val="bg1"/>
                  </a:solidFill>
                </a:endParaRPr>
              </a:p>
            </p:txBody>
          </p:sp>
        </mc:Choice>
        <mc:Fallback xmlns="">
          <p:sp>
            <p:nvSpPr>
              <p:cNvPr id="9" name="TextBox 8">
                <a:extLst>
                  <a:ext uri="{FF2B5EF4-FFF2-40B4-BE49-F238E27FC236}">
                    <a16:creationId xmlns:a16="http://schemas.microsoft.com/office/drawing/2014/main" id="{4CEC4B6F-FBAA-8D30-8CBA-AC55715669AB}"/>
                  </a:ext>
                </a:extLst>
              </p:cNvPr>
              <p:cNvSpPr txBox="1">
                <a:spLocks noRot="1" noChangeAspect="1" noMove="1" noResize="1" noEditPoints="1" noAdjustHandles="1" noChangeArrowheads="1" noChangeShapeType="1" noTextEdit="1"/>
              </p:cNvSpPr>
              <p:nvPr/>
            </p:nvSpPr>
            <p:spPr>
              <a:xfrm>
                <a:off x="150920" y="1235762"/>
                <a:ext cx="5776181" cy="3593420"/>
              </a:xfrm>
              <a:prstGeom prst="rect">
                <a:avLst/>
              </a:prstGeom>
              <a:blipFill>
                <a:blip r:embed="rId6"/>
                <a:stretch>
                  <a:fillRect l="-1478" t="-1358" r="-1795" b="-3056"/>
                </a:stretch>
              </a:blipFill>
            </p:spPr>
            <p:txBody>
              <a:bodyPr/>
              <a:lstStyle/>
              <a:p>
                <a:r>
                  <a:rPr lang="en-AU">
                    <a:noFill/>
                  </a:rPr>
                  <a:t> </a:t>
                </a:r>
              </a:p>
            </p:txBody>
          </p:sp>
        </mc:Fallback>
      </mc:AlternateContent>
    </p:spTree>
    <p:extLst>
      <p:ext uri="{BB962C8B-B14F-4D97-AF65-F5344CB8AC3E}">
        <p14:creationId xmlns:p14="http://schemas.microsoft.com/office/powerpoint/2010/main" val="198008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3" end="3"/>
                                            </p:txEl>
                                          </p:spTgt>
                                        </p:tgtEl>
                                        <p:attrNameLst>
                                          <p:attrName>style.visibility</p:attrName>
                                        </p:attrNameLst>
                                      </p:cBhvr>
                                      <p:to>
                                        <p:strVal val="visible"/>
                                      </p:to>
                                    </p:set>
                                    <p:animEffect transition="in" filter="fade">
                                      <p:cBhvr>
                                        <p:cTn id="10" dur="500"/>
                                        <p:tgtEl>
                                          <p:spTgt spid="9">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animEffect transition="in" filter="fade">
                                      <p:cBhvr>
                                        <p:cTn id="13" dur="500"/>
                                        <p:tgtEl>
                                          <p:spTgt spid="9">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9">
                                            <p:txEl>
                                              <p:pRg st="5" end="5"/>
                                            </p:txEl>
                                          </p:spTgt>
                                        </p:tgtEl>
                                        <p:attrNameLst>
                                          <p:attrName>style.visibility</p:attrName>
                                        </p:attrNameLst>
                                      </p:cBhvr>
                                      <p:to>
                                        <p:strVal val="visible"/>
                                      </p:to>
                                    </p:set>
                                    <p:animEffect transition="in" filter="fade">
                                      <p:cBhvr>
                                        <p:cTn id="16"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C9AE5-D868-4DC0-9996-E1DA2D169C03}"/>
              </a:ext>
            </a:extLst>
          </p:cNvPr>
          <p:cNvSpPr>
            <a:spLocks noGrp="1"/>
          </p:cNvSpPr>
          <p:nvPr>
            <p:ph type="title"/>
          </p:nvPr>
        </p:nvSpPr>
        <p:spPr>
          <a:xfrm>
            <a:off x="0" y="0"/>
            <a:ext cx="10515600" cy="1325563"/>
          </a:xfrm>
        </p:spPr>
        <p:txBody>
          <a:bodyPr>
            <a:normAutofit/>
          </a:bodyPr>
          <a:lstStyle/>
          <a:p>
            <a:r>
              <a:rPr lang="en-AU" sz="3600" dirty="0">
                <a:solidFill>
                  <a:schemeClr val="bg1"/>
                </a:solidFill>
              </a:rPr>
              <a:t>The SDSS peculiar velocity catalogue </a:t>
            </a:r>
          </a:p>
        </p:txBody>
      </p:sp>
      <p:sp>
        <p:nvSpPr>
          <p:cNvPr id="3" name="Content Placeholder 2">
            <a:extLst>
              <a:ext uri="{FF2B5EF4-FFF2-40B4-BE49-F238E27FC236}">
                <a16:creationId xmlns:a16="http://schemas.microsoft.com/office/drawing/2014/main" id="{20BFAE22-07D3-4CAE-A788-F49BAFA4CCA2}"/>
              </a:ext>
            </a:extLst>
          </p:cNvPr>
          <p:cNvSpPr>
            <a:spLocks noGrp="1"/>
          </p:cNvSpPr>
          <p:nvPr>
            <p:ph idx="1"/>
          </p:nvPr>
        </p:nvSpPr>
        <p:spPr>
          <a:xfrm>
            <a:off x="268856" y="1003148"/>
            <a:ext cx="11273287" cy="845147"/>
          </a:xfrm>
        </p:spPr>
        <p:txBody>
          <a:bodyPr>
            <a:noAutofit/>
          </a:bodyPr>
          <a:lstStyle/>
          <a:p>
            <a:r>
              <a:rPr lang="en-AU" sz="2400" dirty="0">
                <a:solidFill>
                  <a:schemeClr val="bg1"/>
                </a:solidFill>
              </a:rPr>
              <a:t>The Sloan Digital Sky Survey (SDSS) peculiar velocity catalogue contains 34059 galaxies.  </a:t>
            </a:r>
          </a:p>
          <a:p>
            <a:r>
              <a:rPr lang="en-AU" sz="2400" dirty="0">
                <a:solidFill>
                  <a:schemeClr val="bg1"/>
                </a:solidFill>
              </a:rPr>
              <a:t>It is the largest and deepest single catalogue of a peculiar velocity survey. </a:t>
            </a:r>
          </a:p>
        </p:txBody>
      </p:sp>
      <p:grpSp>
        <p:nvGrpSpPr>
          <p:cNvPr id="6" name="Group 5">
            <a:extLst>
              <a:ext uri="{FF2B5EF4-FFF2-40B4-BE49-F238E27FC236}">
                <a16:creationId xmlns:a16="http://schemas.microsoft.com/office/drawing/2014/main" id="{E876B176-0DB1-410A-945C-D3762EEE1EDA}"/>
              </a:ext>
            </a:extLst>
          </p:cNvPr>
          <p:cNvGrpSpPr/>
          <p:nvPr/>
        </p:nvGrpSpPr>
        <p:grpSpPr>
          <a:xfrm>
            <a:off x="1323128" y="2148461"/>
            <a:ext cx="9418852" cy="4647395"/>
            <a:chOff x="113747" y="3026410"/>
            <a:chExt cx="8127544" cy="3831590"/>
          </a:xfrm>
        </p:grpSpPr>
        <p:pic>
          <p:nvPicPr>
            <p:cNvPr id="4" name="Picture 3">
              <a:extLst>
                <a:ext uri="{FF2B5EF4-FFF2-40B4-BE49-F238E27FC236}">
                  <a16:creationId xmlns:a16="http://schemas.microsoft.com/office/drawing/2014/main" id="{C7F20A7E-50D7-42E6-9182-B39A09F72ADA}"/>
                </a:ext>
              </a:extLst>
            </p:cNvPr>
            <p:cNvPicPr>
              <a:picLocks noChangeAspect="1"/>
            </p:cNvPicPr>
            <p:nvPr/>
          </p:nvPicPr>
          <p:blipFill>
            <a:blip r:embed="rId5"/>
            <a:stretch>
              <a:fillRect/>
            </a:stretch>
          </p:blipFill>
          <p:spPr>
            <a:xfrm>
              <a:off x="113747" y="3026410"/>
              <a:ext cx="7663180" cy="3831590"/>
            </a:xfrm>
            <a:prstGeom prst="rect">
              <a:avLst/>
            </a:prstGeom>
          </p:spPr>
        </p:pic>
        <p:sp>
          <p:nvSpPr>
            <p:cNvPr id="5" name="TextBox 4">
              <a:extLst>
                <a:ext uri="{FF2B5EF4-FFF2-40B4-BE49-F238E27FC236}">
                  <a16:creationId xmlns:a16="http://schemas.microsoft.com/office/drawing/2014/main" id="{140603F9-DCFB-4F86-BAE9-398F813F3B9E}"/>
                </a:ext>
              </a:extLst>
            </p:cNvPr>
            <p:cNvSpPr txBox="1"/>
            <p:nvPr/>
          </p:nvSpPr>
          <p:spPr>
            <a:xfrm>
              <a:off x="6098959" y="6505274"/>
              <a:ext cx="2142332" cy="307777"/>
            </a:xfrm>
            <a:prstGeom prst="rect">
              <a:avLst/>
            </a:prstGeom>
            <a:noFill/>
          </p:spPr>
          <p:txBody>
            <a:bodyPr wrap="square" rtlCol="0">
              <a:spAutoFit/>
            </a:bodyPr>
            <a:lstStyle/>
            <a:p>
              <a:r>
                <a:rPr lang="en-AU" sz="1400" dirty="0"/>
                <a:t>(Howlett, </a:t>
              </a:r>
              <a:r>
                <a:rPr lang="en-AU" sz="1400" dirty="0" err="1"/>
                <a:t>etal</a:t>
              </a:r>
              <a:r>
                <a:rPr lang="en-AU" sz="1400" dirty="0"/>
                <a:t>, 2022)</a:t>
              </a:r>
            </a:p>
          </p:txBody>
        </p:sp>
      </p:grpSp>
    </p:spTree>
    <p:extLst>
      <p:ext uri="{BB962C8B-B14F-4D97-AF65-F5344CB8AC3E}">
        <p14:creationId xmlns:p14="http://schemas.microsoft.com/office/powerpoint/2010/main" val="4199211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50000"/>
                    </a14:imgEffect>
                  </a14:imgLayer>
                </a14:imgProps>
              </a:ext>
            </a:extLst>
          </a:blip>
          <a:srcRect/>
          <a:stretch>
            <a:fillRect t="-8000" b="-8000"/>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DC1D7-3A78-0F47-B8B5-7AF0744F84EE}"/>
              </a:ext>
            </a:extLst>
          </p:cNvPr>
          <p:cNvSpPr txBox="1"/>
          <p:nvPr/>
        </p:nvSpPr>
        <p:spPr>
          <a:xfrm>
            <a:off x="1438" y="0"/>
            <a:ext cx="10979988" cy="646331"/>
          </a:xfrm>
          <a:prstGeom prst="rect">
            <a:avLst/>
          </a:prstGeom>
          <a:noFill/>
        </p:spPr>
        <p:txBody>
          <a:bodyPr wrap="square">
            <a:spAutoFit/>
          </a:bodyPr>
          <a:lstStyle/>
          <a:p>
            <a:r>
              <a:rPr kumimoji="0" lang="en-AU" sz="3600" b="0" i="0" u="none" strike="noStrike" kern="1200" cap="none" spc="0" normalizeH="0" baseline="0" noProof="0" dirty="0">
                <a:ln>
                  <a:noFill/>
                </a:ln>
                <a:solidFill>
                  <a:prstClr val="white"/>
                </a:solidFill>
                <a:effectLst/>
                <a:uLnTx/>
                <a:uFillTx/>
                <a:latin typeface="Calibri Light" panose="020F0302020204030204"/>
                <a:ea typeface="+mj-ea"/>
                <a:cs typeface="+mj-cs"/>
              </a:rPr>
              <a:t>Bayes Theorem and MCMC</a:t>
            </a:r>
            <a:endParaRPr lang="en-AU"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5644C9E-D08D-6475-2FDB-14E64666EEBE}"/>
                  </a:ext>
                </a:extLst>
              </p:cNvPr>
              <p:cNvSpPr txBox="1"/>
              <p:nvPr/>
            </p:nvSpPr>
            <p:spPr>
              <a:xfrm>
                <a:off x="2367275" y="876227"/>
                <a:ext cx="624831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sz="2400" b="0" i="1" smtClean="0">
                          <a:solidFill>
                            <a:schemeClr val="bg1"/>
                          </a:solidFill>
                          <a:latin typeface="Cambria Math" panose="02040503050406030204" pitchFamily="18" charset="0"/>
                        </a:rPr>
                        <m:t>𝑃</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𝑚𝑜𝑑𝑒𝑙</m:t>
                          </m:r>
                        </m:e>
                        <m:e>
                          <m:r>
                            <a:rPr lang="en-AU" sz="2400" b="0" i="1" smtClean="0">
                              <a:solidFill>
                                <a:schemeClr val="bg1"/>
                              </a:solidFill>
                              <a:latin typeface="Cambria Math" panose="02040503050406030204" pitchFamily="18" charset="0"/>
                            </a:rPr>
                            <m:t>𝑑𝑎𝑡𝑎</m:t>
                          </m:r>
                        </m:e>
                      </m:d>
                      <m:r>
                        <a:rPr lang="en-AU" sz="2400" i="1">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𝑑𝑎𝑡𝑎</m:t>
                          </m:r>
                        </m:e>
                        <m:e>
                          <m:r>
                            <a:rPr lang="en-AU" sz="2400" b="0" i="1" smtClean="0">
                              <a:solidFill>
                                <a:schemeClr val="bg1"/>
                              </a:solidFill>
                              <a:latin typeface="Cambria Math" panose="02040503050406030204" pitchFamily="18" charset="0"/>
                              <a:ea typeface="Cambria Math" panose="02040503050406030204" pitchFamily="18" charset="0"/>
                            </a:rPr>
                            <m:t>𝑚𝑜𝑑𝑒𝑙</m:t>
                          </m:r>
                        </m:e>
                      </m:d>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𝑚𝑜𝑑𝑒𝑙</m:t>
                      </m:r>
                      <m:r>
                        <a:rPr lang="en-AU" sz="2400" b="0" i="1" smtClean="0">
                          <a:solidFill>
                            <a:schemeClr val="bg1"/>
                          </a:solidFill>
                          <a:latin typeface="Cambria Math" panose="02040503050406030204" pitchFamily="18" charset="0"/>
                          <a:ea typeface="Cambria Math" panose="02040503050406030204" pitchFamily="18" charset="0"/>
                        </a:rPr>
                        <m:t>)</m:t>
                      </m:r>
                    </m:oMath>
                  </m:oMathPara>
                </a14:m>
                <a:endParaRPr lang="en-AU" sz="2400" dirty="0"/>
              </a:p>
            </p:txBody>
          </p:sp>
        </mc:Choice>
        <mc:Fallback xmlns="">
          <p:sp>
            <p:nvSpPr>
              <p:cNvPr id="6" name="TextBox 5">
                <a:extLst>
                  <a:ext uri="{FF2B5EF4-FFF2-40B4-BE49-F238E27FC236}">
                    <a16:creationId xmlns:a16="http://schemas.microsoft.com/office/drawing/2014/main" id="{95644C9E-D08D-6475-2FDB-14E64666EEBE}"/>
                  </a:ext>
                </a:extLst>
              </p:cNvPr>
              <p:cNvSpPr txBox="1">
                <a:spLocks noRot="1" noChangeAspect="1" noMove="1" noResize="1" noEditPoints="1" noAdjustHandles="1" noChangeArrowheads="1" noChangeShapeType="1" noTextEdit="1"/>
              </p:cNvSpPr>
              <p:nvPr/>
            </p:nvSpPr>
            <p:spPr>
              <a:xfrm>
                <a:off x="2367275" y="876227"/>
                <a:ext cx="6248313" cy="369332"/>
              </a:xfrm>
              <a:prstGeom prst="rect">
                <a:avLst/>
              </a:prstGeom>
              <a:blipFill>
                <a:blip r:embed="rId5"/>
                <a:stretch>
                  <a:fillRect l="-683" r="-1268" b="-35000"/>
                </a:stretch>
              </a:blipFill>
            </p:spPr>
            <p:txBody>
              <a:bodyPr/>
              <a:lstStyle/>
              <a:p>
                <a:r>
                  <a:rPr lang="en-AU">
                    <a:noFill/>
                  </a:rPr>
                  <a:t> </a:t>
                </a:r>
              </a:p>
            </p:txBody>
          </p:sp>
        </mc:Fallback>
      </mc:AlternateContent>
      <p:sp>
        <p:nvSpPr>
          <p:cNvPr id="7" name="Arrow: Down 6">
            <a:extLst>
              <a:ext uri="{FF2B5EF4-FFF2-40B4-BE49-F238E27FC236}">
                <a16:creationId xmlns:a16="http://schemas.microsoft.com/office/drawing/2014/main" id="{558A4AA6-938D-0632-79EA-32B7B647E639}"/>
              </a:ext>
            </a:extLst>
          </p:cNvPr>
          <p:cNvSpPr/>
          <p:nvPr/>
        </p:nvSpPr>
        <p:spPr>
          <a:xfrm>
            <a:off x="5491431" y="1696599"/>
            <a:ext cx="516835" cy="10237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131302A-E944-E47D-CF76-4C63AF9DFAA4}"/>
                  </a:ext>
                </a:extLst>
              </p:cNvPr>
              <p:cNvSpPr txBox="1"/>
              <p:nvPr/>
            </p:nvSpPr>
            <p:spPr>
              <a:xfrm>
                <a:off x="2859845" y="2736504"/>
                <a:ext cx="5060168" cy="425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sz="2400" b="0" i="1" smtClean="0">
                          <a:solidFill>
                            <a:schemeClr val="bg1"/>
                          </a:solidFill>
                          <a:latin typeface="Cambria Math" panose="02040503050406030204" pitchFamily="18" charset="0"/>
                        </a:rPr>
                        <m:t>𝑃</m:t>
                      </m:r>
                      <m:d>
                        <m:dPr>
                          <m:endChr m:val="|"/>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𝑓</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8</m:t>
                              </m:r>
                            </m:sub>
                          </m:sSub>
                        </m:e>
                      </m:d>
                      <m:r>
                        <a:rPr lang="en-AU" sz="2400" b="0" i="1" smtClean="0">
                          <a:solidFill>
                            <a:schemeClr val="bg1"/>
                          </a:solidFill>
                          <a:latin typeface="Cambria Math" panose="02040503050406030204" pitchFamily="18" charset="0"/>
                        </a:rPr>
                        <m:t>𝑣</m:t>
                      </m:r>
                      <m:r>
                        <a:rPr lang="en-AU" sz="2400" b="0" i="1"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𝛿</m:t>
                          </m:r>
                        </m:e>
                        <m:sub>
                          <m:r>
                            <a:rPr lang="en-AU" sz="2400" b="0" i="1" smtClean="0">
                              <a:solidFill>
                                <a:schemeClr val="bg1"/>
                              </a:solidFill>
                              <a:latin typeface="Cambria Math" panose="02040503050406030204" pitchFamily="18" charset="0"/>
                            </a:rPr>
                            <m:t>𝑔</m:t>
                          </m:r>
                        </m:sub>
                      </m:sSub>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d>
                        <m:dPr>
                          <m:ctrlPr>
                            <a:rPr lang="en-AU" sz="2400" b="0" i="1" smtClean="0">
                              <a:solidFill>
                                <a:schemeClr val="bg1"/>
                              </a:solidFill>
                              <a:latin typeface="Cambria Math" panose="02040503050406030204" pitchFamily="18" charset="0"/>
                              <a:ea typeface="Cambria Math" panose="02040503050406030204" pitchFamily="18" charset="0"/>
                            </a:rPr>
                          </m:ctrlPr>
                        </m:dPr>
                        <m:e>
                          <m:r>
                            <a:rPr lang="en-AU" sz="2400" b="0" i="1" smtClean="0">
                              <a:solidFill>
                                <a:schemeClr val="bg1"/>
                              </a:solidFill>
                              <a:latin typeface="Cambria Math" panose="02040503050406030204" pitchFamily="18" charset="0"/>
                              <a:ea typeface="Cambria Math" panose="02040503050406030204" pitchFamily="18" charset="0"/>
                            </a:rPr>
                            <m:t>𝑣</m:t>
                          </m:r>
                          <m:r>
                            <a:rPr lang="en-AU" sz="2400" b="0" i="1" smtClean="0">
                              <a:solidFill>
                                <a:schemeClr val="bg1"/>
                              </a:solidFill>
                              <a:latin typeface="Cambria Math" panose="02040503050406030204" pitchFamily="18" charset="0"/>
                              <a:ea typeface="Cambria Math" panose="02040503050406030204" pitchFamily="18" charset="0"/>
                            </a:rPr>
                            <m:t>, </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𝛿</m:t>
                              </m:r>
                            </m:e>
                            <m:sub>
                              <m:r>
                                <a:rPr lang="en-AU" sz="2400" b="0" i="1" smtClean="0">
                                  <a:solidFill>
                                    <a:schemeClr val="bg1"/>
                                  </a:solidFill>
                                  <a:latin typeface="Cambria Math" panose="02040503050406030204" pitchFamily="18" charset="0"/>
                                  <a:ea typeface="Cambria Math" panose="02040503050406030204" pitchFamily="18" charset="0"/>
                                </a:rPr>
                                <m:t>𝑔</m:t>
                              </m:r>
                            </m:sub>
                          </m:sSub>
                        </m:e>
                        <m:e>
                          <m:r>
                            <a:rPr lang="en-AU" sz="2400" b="0" i="1" smtClean="0">
                              <a:solidFill>
                                <a:schemeClr val="bg1"/>
                              </a:solidFill>
                              <a:latin typeface="Cambria Math" panose="02040503050406030204" pitchFamily="18" charset="0"/>
                              <a:ea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𝜎</m:t>
                              </m:r>
                            </m:e>
                            <m:sub>
                              <m:r>
                                <a:rPr lang="en-AU" sz="2400" b="0" i="1" smtClean="0">
                                  <a:solidFill>
                                    <a:schemeClr val="bg1"/>
                                  </a:solidFill>
                                  <a:latin typeface="Cambria Math" panose="02040503050406030204" pitchFamily="18" charset="0"/>
                                  <a:ea typeface="Cambria Math" panose="02040503050406030204" pitchFamily="18" charset="0"/>
                                </a:rPr>
                                <m:t>8</m:t>
                              </m:r>
                            </m:sub>
                          </m:sSub>
                        </m:e>
                      </m:d>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𝑃</m:t>
                      </m:r>
                      <m:r>
                        <a:rPr lang="en-AU" sz="2400" b="0" i="1" smtClean="0">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𝑓</m:t>
                      </m:r>
                      <m:sSub>
                        <m:sSubPr>
                          <m:ctrlPr>
                            <a:rPr lang="en-AU" sz="2400" b="0" i="1" smtClean="0">
                              <a:solidFill>
                                <a:schemeClr val="bg1"/>
                              </a:solidFill>
                              <a:latin typeface="Cambria Math" panose="02040503050406030204" pitchFamily="18" charset="0"/>
                              <a:ea typeface="Cambria Math" panose="02040503050406030204" pitchFamily="18" charset="0"/>
                            </a:rPr>
                          </m:ctrlPr>
                        </m:sSubPr>
                        <m:e>
                          <m:r>
                            <a:rPr lang="en-AU" sz="2400" b="0" i="1" smtClean="0">
                              <a:solidFill>
                                <a:schemeClr val="bg1"/>
                              </a:solidFill>
                              <a:latin typeface="Cambria Math" panose="02040503050406030204" pitchFamily="18" charset="0"/>
                              <a:ea typeface="Cambria Math" panose="02040503050406030204" pitchFamily="18" charset="0"/>
                            </a:rPr>
                            <m:t>𝜎</m:t>
                          </m:r>
                        </m:e>
                        <m:sub>
                          <m:r>
                            <a:rPr lang="en-AU" sz="2400" b="0" i="1" smtClean="0">
                              <a:solidFill>
                                <a:schemeClr val="bg1"/>
                              </a:solidFill>
                              <a:latin typeface="Cambria Math" panose="02040503050406030204" pitchFamily="18" charset="0"/>
                              <a:ea typeface="Cambria Math" panose="02040503050406030204" pitchFamily="18" charset="0"/>
                            </a:rPr>
                            <m:t>8</m:t>
                          </m:r>
                        </m:sub>
                      </m:sSub>
                      <m:r>
                        <a:rPr lang="en-AU" sz="2400" b="0" i="1" smtClean="0">
                          <a:solidFill>
                            <a:schemeClr val="bg1"/>
                          </a:solidFill>
                          <a:latin typeface="Cambria Math" panose="02040503050406030204" pitchFamily="18" charset="0"/>
                          <a:ea typeface="Cambria Math" panose="02040503050406030204" pitchFamily="18" charset="0"/>
                        </a:rPr>
                        <m:t>)</m:t>
                      </m:r>
                    </m:oMath>
                  </m:oMathPara>
                </a14:m>
                <a:endParaRPr lang="en-AU" sz="2400" dirty="0"/>
              </a:p>
            </p:txBody>
          </p:sp>
        </mc:Choice>
        <mc:Fallback xmlns="">
          <p:sp>
            <p:nvSpPr>
              <p:cNvPr id="9" name="TextBox 8">
                <a:extLst>
                  <a:ext uri="{FF2B5EF4-FFF2-40B4-BE49-F238E27FC236}">
                    <a16:creationId xmlns:a16="http://schemas.microsoft.com/office/drawing/2014/main" id="{7131302A-E944-E47D-CF76-4C63AF9DFAA4}"/>
                  </a:ext>
                </a:extLst>
              </p:cNvPr>
              <p:cNvSpPr txBox="1">
                <a:spLocks noRot="1" noChangeAspect="1" noMove="1" noResize="1" noEditPoints="1" noAdjustHandles="1" noChangeArrowheads="1" noChangeShapeType="1" noTextEdit="1"/>
              </p:cNvSpPr>
              <p:nvPr/>
            </p:nvSpPr>
            <p:spPr>
              <a:xfrm>
                <a:off x="2859845" y="2736504"/>
                <a:ext cx="5060168" cy="425822"/>
              </a:xfrm>
              <a:prstGeom prst="rect">
                <a:avLst/>
              </a:prstGeom>
              <a:blipFill>
                <a:blip r:embed="rId6"/>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105EBAE-360F-EF95-E1AC-F72D311647D9}"/>
                  </a:ext>
                </a:extLst>
              </p:cNvPr>
              <p:cNvSpPr txBox="1"/>
              <p:nvPr/>
            </p:nvSpPr>
            <p:spPr>
              <a:xfrm>
                <a:off x="3017764" y="1201758"/>
                <a:ext cx="6667500" cy="461665"/>
              </a:xfrm>
              <a:prstGeom prst="rect">
                <a:avLst/>
              </a:prstGeom>
              <a:noFill/>
            </p:spPr>
            <p:txBody>
              <a:bodyPr wrap="square" rtlCol="0">
                <a:spAutoFit/>
              </a:bodyPr>
              <a:lstStyle/>
              <a:p>
                <a:r>
                  <a:rPr lang="en-AU" sz="2400" dirty="0">
                    <a:solidFill>
                      <a:schemeClr val="bg1"/>
                    </a:solidFill>
                  </a:rPr>
                  <a:t>Posterior     </a:t>
                </a:r>
                <a14:m>
                  <m:oMath xmlns:m="http://schemas.openxmlformats.org/officeDocument/2006/math">
                    <m:r>
                      <a:rPr lang="en-AU" sz="2400" i="1" smtClean="0">
                        <a:solidFill>
                          <a:schemeClr val="bg1"/>
                        </a:solidFill>
                        <a:latin typeface="Cambria Math" panose="02040503050406030204" pitchFamily="18" charset="0"/>
                        <a:ea typeface="Cambria Math" panose="02040503050406030204" pitchFamily="18" charset="0"/>
                      </a:rPr>
                      <m:t>∝</m:t>
                    </m:r>
                  </m:oMath>
                </a14:m>
                <a:r>
                  <a:rPr lang="en-AU" sz="2400" dirty="0">
                    <a:solidFill>
                      <a:schemeClr val="bg1"/>
                    </a:solidFill>
                  </a:rPr>
                  <a:t>       Likelihood       </a:t>
                </a:r>
                <a14:m>
                  <m:oMath xmlns:m="http://schemas.openxmlformats.org/officeDocument/2006/math">
                    <m:r>
                      <a:rPr lang="en-AU" sz="2400" b="0" i="1" smtClean="0">
                        <a:solidFill>
                          <a:schemeClr val="bg1"/>
                        </a:solidFill>
                        <a:latin typeface="Cambria Math" panose="02040503050406030204" pitchFamily="18" charset="0"/>
                      </a:rPr>
                      <m:t>×</m:t>
                    </m:r>
                  </m:oMath>
                </a14:m>
                <a:r>
                  <a:rPr lang="en-AU" sz="2400" dirty="0">
                    <a:solidFill>
                      <a:schemeClr val="bg1"/>
                    </a:solidFill>
                  </a:rPr>
                  <a:t>          Prior</a:t>
                </a:r>
              </a:p>
            </p:txBody>
          </p:sp>
        </mc:Choice>
        <mc:Fallback xmlns="">
          <p:sp>
            <p:nvSpPr>
              <p:cNvPr id="3" name="TextBox 2">
                <a:extLst>
                  <a:ext uri="{FF2B5EF4-FFF2-40B4-BE49-F238E27FC236}">
                    <a16:creationId xmlns:a16="http://schemas.microsoft.com/office/drawing/2014/main" id="{B105EBAE-360F-EF95-E1AC-F72D311647D9}"/>
                  </a:ext>
                </a:extLst>
              </p:cNvPr>
              <p:cNvSpPr txBox="1">
                <a:spLocks noRot="1" noChangeAspect="1" noMove="1" noResize="1" noEditPoints="1" noAdjustHandles="1" noChangeArrowheads="1" noChangeShapeType="1" noTextEdit="1"/>
              </p:cNvSpPr>
              <p:nvPr/>
            </p:nvSpPr>
            <p:spPr>
              <a:xfrm>
                <a:off x="3017764" y="1201758"/>
                <a:ext cx="6667500" cy="461665"/>
              </a:xfrm>
              <a:prstGeom prst="rect">
                <a:avLst/>
              </a:prstGeom>
              <a:blipFill>
                <a:blip r:embed="rId7"/>
                <a:stretch>
                  <a:fillRect l="-1371" t="-10526" b="-28947"/>
                </a:stretch>
              </a:blipFill>
            </p:spPr>
            <p:txBody>
              <a:bodyPr/>
              <a:lstStyle/>
              <a:p>
                <a:r>
                  <a:rPr lang="en-AU">
                    <a:noFill/>
                  </a:rPr>
                  <a:t> </a:t>
                </a:r>
              </a:p>
            </p:txBody>
          </p:sp>
        </mc:Fallback>
      </mc:AlternateContent>
    </p:spTree>
    <p:extLst>
      <p:ext uri="{BB962C8B-B14F-4D97-AF65-F5344CB8AC3E}">
        <p14:creationId xmlns:p14="http://schemas.microsoft.com/office/powerpoint/2010/main" val="1429735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2745</Words>
  <Application>Microsoft Office PowerPoint</Application>
  <PresentationFormat>Widescreen</PresentationFormat>
  <Paragraphs>154</Paragraphs>
  <Slides>22</Slides>
  <Notes>17</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22</vt:i4>
      </vt:variant>
    </vt:vector>
  </HeadingPairs>
  <TitlesOfParts>
    <vt:vector size="31" baseType="lpstr">
      <vt:lpstr>Arial</vt:lpstr>
      <vt:lpstr>Calibri</vt:lpstr>
      <vt:lpstr>Calibri Light</vt:lpstr>
      <vt:lpstr>Cambria Math</vt:lpstr>
      <vt:lpstr>Office Theme</vt:lpstr>
      <vt:lpstr>Office Theme</vt:lpstr>
      <vt:lpstr>Office Theme</vt:lpstr>
      <vt:lpstr>Office Theme</vt:lpstr>
      <vt:lpstr>Office Theme</vt:lpstr>
      <vt:lpstr>Investigating the dark side of the universe with the motion of galaxies </vt:lpstr>
      <vt:lpstr>PowerPoint Presentation</vt:lpstr>
      <vt:lpstr>PowerPoint Presentation</vt:lpstr>
      <vt:lpstr>The peculiar velocity of galaxies</vt:lpstr>
      <vt:lpstr>PowerPoint Presentation</vt:lpstr>
      <vt:lpstr>PowerPoint Presentation</vt:lpstr>
      <vt:lpstr>PowerPoint Presentation</vt:lpstr>
      <vt:lpstr>The SDSS peculiar velocity catalogue </vt:lpstr>
      <vt:lpstr>PowerPoint Presentation</vt:lpstr>
      <vt:lpstr>PowerPoint Presentation</vt:lpstr>
      <vt:lpstr>The likelihood function</vt:lpstr>
      <vt:lpstr>The likelihood function</vt:lpstr>
      <vt:lpstr>Accounting for all the systematics</vt:lpstr>
      <vt:lpstr>Testing the mocks</vt:lpstr>
      <vt:lpstr>Result</vt:lpstr>
      <vt:lpstr>PowerPoint Presentation</vt:lpstr>
      <vt:lpstr>PowerPoint Presentation</vt:lpstr>
      <vt:lpstr>Supplementary slides</vt:lpstr>
      <vt:lpstr>Improvement</vt:lpstr>
      <vt:lpstr>Final expressions</vt:lpstr>
      <vt:lpstr>Numerical difficulties and solution</vt:lpstr>
      <vt:lpstr>Testing systematic uncertainty</vt:lpstr>
    </vt:vector>
  </TitlesOfParts>
  <Company>The University of Queensland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 Lai</dc:creator>
  <cp:lastModifiedBy>Yan Lai</cp:lastModifiedBy>
  <cp:revision>16</cp:revision>
  <dcterms:created xsi:type="dcterms:W3CDTF">2023-08-01T07:19:56Z</dcterms:created>
  <dcterms:modified xsi:type="dcterms:W3CDTF">2023-08-29T12:32:15Z</dcterms:modified>
</cp:coreProperties>
</file>