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4"/>
  </p:notesMasterIdLst>
  <p:sldIdLst>
    <p:sldId id="5145" r:id="rId2"/>
    <p:sldId id="5146" r:id="rId3"/>
    <p:sldId id="5164" r:id="rId4"/>
    <p:sldId id="5147" r:id="rId5"/>
    <p:sldId id="5148" r:id="rId6"/>
    <p:sldId id="288" r:id="rId7"/>
    <p:sldId id="5171" r:id="rId8"/>
    <p:sldId id="5173" r:id="rId9"/>
    <p:sldId id="5139" r:id="rId10"/>
    <p:sldId id="5138" r:id="rId11"/>
    <p:sldId id="5163" r:id="rId12"/>
    <p:sldId id="4545" r:id="rId13"/>
    <p:sldId id="257" r:id="rId14"/>
    <p:sldId id="5134" r:id="rId15"/>
    <p:sldId id="5135" r:id="rId16"/>
    <p:sldId id="258" r:id="rId17"/>
    <p:sldId id="5172" r:id="rId18"/>
    <p:sldId id="263" r:id="rId19"/>
    <p:sldId id="5156" r:id="rId20"/>
    <p:sldId id="5144" r:id="rId21"/>
    <p:sldId id="5150" r:id="rId22"/>
    <p:sldId id="259" r:id="rId23"/>
    <p:sldId id="5143" r:id="rId24"/>
    <p:sldId id="267" r:id="rId25"/>
    <p:sldId id="266" r:id="rId26"/>
    <p:sldId id="5154" r:id="rId27"/>
    <p:sldId id="271" r:id="rId28"/>
    <p:sldId id="272" r:id="rId29"/>
    <p:sldId id="5166" r:id="rId30"/>
    <p:sldId id="5170" r:id="rId31"/>
    <p:sldId id="5153" r:id="rId32"/>
    <p:sldId id="5149" r:id="rId33"/>
  </p:sldIdLst>
  <p:sldSz cx="20104100" cy="11309350"/>
  <p:notesSz cx="20104100" cy="1130935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674"/>
    <p:restoredTop sz="94837"/>
  </p:normalViewPr>
  <p:slideViewPr>
    <p:cSldViewPr>
      <p:cViewPr>
        <p:scale>
          <a:sx n="65" d="100"/>
          <a:sy n="65" d="100"/>
        </p:scale>
        <p:origin x="144" y="-72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9" d="100"/>
        <a:sy n="39" d="100"/>
      </p:scale>
      <p:origin x="0" y="0"/>
    </p:cViewPr>
  </p:sorterViewPr>
  <p:notesViewPr>
    <p:cSldViewPr>
      <p:cViewPr>
        <p:scale>
          <a:sx n="74" d="100"/>
          <a:sy n="74" d="100"/>
        </p:scale>
        <p:origin x="256" y="-23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11387138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3397C3-2265-FA4E-BE56-6CCAE8CA3B18}" type="datetimeFigureOut">
              <a:rPr lang="it-IT" smtClean="0"/>
              <a:t>01/09/23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659563" y="1414463"/>
            <a:ext cx="6784975" cy="3816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2009775" y="5441950"/>
            <a:ext cx="16084550" cy="44545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11387138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1E2689-9F83-4643-8D2B-2A2E1956F3A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3913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atlas.cern/Updates/Press-Statement/10-year-higgs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1E2689-9F83-4643-8D2B-2A2E1956F3A7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66874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1E2689-9F83-4643-8D2B-2A2E1956F3A7}" type="slidenum">
              <a:rPr lang="it-IT" smtClean="0"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4147418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sz="1800" dirty="0"/>
              <a:t>One of the </a:t>
            </a:r>
            <a:r>
              <a:rPr lang="it-IT" sz="1800" dirty="0" err="1"/>
              <a:t>most</a:t>
            </a:r>
            <a:r>
              <a:rPr lang="it-IT" sz="1800" dirty="0"/>
              <a:t> </a:t>
            </a:r>
            <a:r>
              <a:rPr lang="it-IT" sz="1800" dirty="0" err="1"/>
              <a:t>important</a:t>
            </a:r>
            <a:r>
              <a:rPr lang="it-IT" sz="1800" dirty="0"/>
              <a:t> </a:t>
            </a:r>
            <a:r>
              <a:rPr lang="it-IT" sz="1800" dirty="0" err="1"/>
              <a:t>scientific</a:t>
            </a:r>
            <a:r>
              <a:rPr lang="it-IT" sz="1800" dirty="0"/>
              <a:t> goals of the </a:t>
            </a:r>
            <a:r>
              <a:rPr lang="it-IT" sz="1800" dirty="0" err="1"/>
              <a:t>next</a:t>
            </a:r>
            <a:r>
              <a:rPr lang="it-IT" sz="1800" dirty="0"/>
              <a:t> decade </a:t>
            </a:r>
            <a:r>
              <a:rPr lang="it-IT" sz="1800" dirty="0" err="1"/>
              <a:t>is</a:t>
            </a:r>
            <a:r>
              <a:rPr lang="it-IT" sz="1800" dirty="0"/>
              <a:t> to </a:t>
            </a:r>
            <a:r>
              <a:rPr lang="it-IT" sz="1800" dirty="0" err="1"/>
              <a:t>reveal</a:t>
            </a:r>
            <a:r>
              <a:rPr lang="it-IT" sz="1800" dirty="0"/>
              <a:t> the nature of dark </a:t>
            </a:r>
            <a:r>
              <a:rPr lang="it-IT" sz="1800" dirty="0" err="1"/>
              <a:t>matter</a:t>
            </a:r>
            <a:r>
              <a:rPr lang="it-IT" sz="1800" dirty="0"/>
              <a:t> (DM). To </a:t>
            </a:r>
            <a:r>
              <a:rPr lang="it-IT" sz="1800" dirty="0" err="1"/>
              <a:t>accomplish</a:t>
            </a:r>
            <a:r>
              <a:rPr lang="it-IT" sz="1800" dirty="0"/>
              <a:t> </a:t>
            </a:r>
            <a:r>
              <a:rPr lang="it-IT" sz="1800" dirty="0" err="1"/>
              <a:t>this</a:t>
            </a:r>
            <a:r>
              <a:rPr lang="it-IT" sz="1800" dirty="0"/>
              <a:t> goal, </a:t>
            </a:r>
            <a:r>
              <a:rPr lang="it-IT" sz="1800" dirty="0" err="1"/>
              <a:t>we</a:t>
            </a:r>
            <a:r>
              <a:rPr lang="it-IT" sz="1800" dirty="0"/>
              <a:t> must </a:t>
            </a:r>
            <a:r>
              <a:rPr lang="it-IT" sz="1800" dirty="0" err="1"/>
              <a:t>delve</a:t>
            </a:r>
            <a:r>
              <a:rPr lang="it-IT" sz="1800" dirty="0"/>
              <a:t> deep, to cover high </a:t>
            </a:r>
            <a:r>
              <a:rPr lang="it-IT" sz="1800" dirty="0" err="1"/>
              <a:t>priority</a:t>
            </a:r>
            <a:r>
              <a:rPr lang="it-IT" sz="1800" dirty="0"/>
              <a:t> targets </a:t>
            </a:r>
            <a:r>
              <a:rPr lang="it-IT" sz="1800" dirty="0" err="1"/>
              <a:t>including</a:t>
            </a:r>
            <a:r>
              <a:rPr lang="it-IT" sz="1800" dirty="0"/>
              <a:t> </a:t>
            </a:r>
            <a:r>
              <a:rPr lang="it-IT" sz="1800" dirty="0" err="1"/>
              <a:t>weakly-interacting</a:t>
            </a:r>
            <a:r>
              <a:rPr lang="it-IT" sz="1800" dirty="0"/>
              <a:t> massive </a:t>
            </a:r>
            <a:r>
              <a:rPr lang="it-IT" sz="1800" dirty="0" err="1"/>
              <a:t>particles</a:t>
            </a:r>
            <a:r>
              <a:rPr lang="it-IT" sz="1800" dirty="0"/>
              <a:t> (</a:t>
            </a:r>
            <a:r>
              <a:rPr lang="it-IT" sz="1800" dirty="0" err="1"/>
              <a:t>WIMPs</a:t>
            </a:r>
            <a:r>
              <a:rPr lang="it-IT" sz="1800" dirty="0"/>
              <a:t>), and </a:t>
            </a:r>
            <a:r>
              <a:rPr lang="it-IT" sz="1800" dirty="0" err="1"/>
              <a:t>search</a:t>
            </a:r>
            <a:r>
              <a:rPr lang="it-IT" sz="1800" dirty="0"/>
              <a:t> wide, to </a:t>
            </a:r>
            <a:r>
              <a:rPr lang="it-IT" sz="1800" dirty="0" err="1"/>
              <a:t>explore</a:t>
            </a:r>
            <a:r>
              <a:rPr lang="it-IT" sz="1800" dirty="0"/>
              <a:t> </a:t>
            </a:r>
            <a:r>
              <a:rPr lang="it-IT" sz="1800" dirty="0" err="1"/>
              <a:t>as</a:t>
            </a:r>
            <a:r>
              <a:rPr lang="it-IT" sz="1800" dirty="0"/>
              <a:t> </a:t>
            </a:r>
            <a:r>
              <a:rPr lang="it-IT" sz="1800" dirty="0" err="1"/>
              <a:t>much</a:t>
            </a:r>
            <a:r>
              <a:rPr lang="it-IT" sz="1800" dirty="0"/>
              <a:t> </a:t>
            </a:r>
            <a:r>
              <a:rPr lang="it-IT" sz="1800" dirty="0" err="1"/>
              <a:t>motivated</a:t>
            </a:r>
            <a:r>
              <a:rPr lang="it-IT" sz="1800" dirty="0"/>
              <a:t> DM </a:t>
            </a:r>
            <a:r>
              <a:rPr lang="it-IT" sz="1800" dirty="0" err="1"/>
              <a:t>parameter</a:t>
            </a:r>
            <a:r>
              <a:rPr lang="it-IT" sz="1800" dirty="0"/>
              <a:t> </a:t>
            </a:r>
            <a:r>
              <a:rPr lang="it-IT" sz="1800" dirty="0" err="1"/>
              <a:t>space</a:t>
            </a:r>
            <a:r>
              <a:rPr lang="it-IT" sz="1800" dirty="0"/>
              <a:t> </a:t>
            </a:r>
            <a:r>
              <a:rPr lang="it-IT" sz="1800" dirty="0" err="1"/>
              <a:t>as</a:t>
            </a:r>
            <a:r>
              <a:rPr lang="it-IT" sz="1800" dirty="0"/>
              <a:t> </a:t>
            </a:r>
            <a:r>
              <a:rPr lang="it-IT" sz="1800" dirty="0" err="1"/>
              <a:t>possible</a:t>
            </a:r>
            <a:r>
              <a:rPr lang="it-IT" sz="1800" dirty="0"/>
              <a:t>. </a:t>
            </a:r>
          </a:p>
          <a:p>
            <a:r>
              <a:rPr lang="it-IT" sz="1800" dirty="0" err="1"/>
              <a:t>Complementary</a:t>
            </a:r>
            <a:r>
              <a:rPr lang="it-IT" sz="1800" dirty="0"/>
              <a:t> probes of DM are </a:t>
            </a:r>
            <a:r>
              <a:rPr lang="it-IT" sz="1800" dirty="0" err="1"/>
              <a:t>underway</a:t>
            </a:r>
            <a:r>
              <a:rPr lang="it-IT" sz="1800" dirty="0"/>
              <a:t> in </a:t>
            </a:r>
            <a:r>
              <a:rPr lang="it-IT" sz="1800" dirty="0" err="1"/>
              <a:t>several</a:t>
            </a:r>
            <a:r>
              <a:rPr lang="it-IT" sz="1800" dirty="0"/>
              <a:t> </a:t>
            </a:r>
            <a:r>
              <a:rPr lang="it-IT" sz="1800" dirty="0" err="1"/>
              <a:t>areas</a:t>
            </a:r>
            <a:r>
              <a:rPr lang="it-IT" sz="1800" dirty="0"/>
              <a:t>, from </a:t>
            </a:r>
            <a:r>
              <a:rPr lang="it-IT" sz="1800" dirty="0" err="1"/>
              <a:t>indirect</a:t>
            </a:r>
            <a:r>
              <a:rPr lang="it-IT" sz="1800" dirty="0"/>
              <a:t> </a:t>
            </a:r>
            <a:r>
              <a:rPr lang="it-IT" sz="1800" dirty="0" err="1"/>
              <a:t>searches</a:t>
            </a:r>
            <a:r>
              <a:rPr lang="it-IT" sz="1800" dirty="0"/>
              <a:t> for the products of dark </a:t>
            </a:r>
            <a:r>
              <a:rPr lang="it-IT" sz="1800" dirty="0" err="1"/>
              <a:t>matter</a:t>
            </a:r>
            <a:r>
              <a:rPr lang="it-IT" sz="1800" dirty="0"/>
              <a:t> </a:t>
            </a:r>
            <a:r>
              <a:rPr lang="it-IT" sz="1800" dirty="0" err="1"/>
              <a:t>annihilation</a:t>
            </a:r>
            <a:r>
              <a:rPr lang="it-IT" sz="1800" dirty="0"/>
              <a:t> or </a:t>
            </a:r>
            <a:r>
              <a:rPr lang="it-IT" sz="1800" dirty="0" err="1"/>
              <a:t>decay</a:t>
            </a:r>
            <a:r>
              <a:rPr lang="it-IT" sz="1800" dirty="0"/>
              <a:t> [9–17], </a:t>
            </a:r>
            <a:r>
              <a:rPr lang="it-IT" sz="1800" dirty="0" err="1"/>
              <a:t>searches</a:t>
            </a:r>
            <a:r>
              <a:rPr lang="it-IT" sz="1800" dirty="0"/>
              <a:t> for the </a:t>
            </a:r>
            <a:r>
              <a:rPr lang="it-IT" sz="1800" dirty="0" err="1"/>
              <a:t>direct</a:t>
            </a:r>
            <a:r>
              <a:rPr lang="it-IT" sz="1800" dirty="0"/>
              <a:t> </a:t>
            </a:r>
            <a:r>
              <a:rPr lang="it-IT" sz="1800" dirty="0" err="1"/>
              <a:t>detection</a:t>
            </a:r>
            <a:r>
              <a:rPr lang="it-IT" sz="1800" dirty="0"/>
              <a:t> of DM scattering </a:t>
            </a:r>
            <a:r>
              <a:rPr lang="it-IT" sz="1800" dirty="0" err="1"/>
              <a:t>elastically</a:t>
            </a:r>
            <a:r>
              <a:rPr lang="it-IT" sz="1800" dirty="0"/>
              <a:t> off nuclei and </a:t>
            </a:r>
            <a:r>
              <a:rPr lang="it-IT" sz="1800" dirty="0" err="1"/>
              <a:t>electrons</a:t>
            </a:r>
            <a:r>
              <a:rPr lang="it-IT" sz="1800" dirty="0"/>
              <a:t> [18–33], and </a:t>
            </a:r>
            <a:r>
              <a:rPr lang="it-IT" sz="1800" dirty="0" err="1"/>
              <a:t>recent</a:t>
            </a:r>
            <a:r>
              <a:rPr lang="it-IT" sz="1800" dirty="0"/>
              <a:t> </a:t>
            </a:r>
            <a:r>
              <a:rPr lang="it-IT" sz="1800" dirty="0" err="1"/>
              <a:t>searches</a:t>
            </a:r>
            <a:r>
              <a:rPr lang="it-IT" sz="1800" dirty="0"/>
              <a:t> </a:t>
            </a:r>
            <a:r>
              <a:rPr lang="it-IT" sz="1800" dirty="0" err="1"/>
              <a:t>using</a:t>
            </a:r>
            <a:r>
              <a:rPr lang="it-IT" sz="1800" dirty="0"/>
              <a:t> </a:t>
            </a:r>
            <a:r>
              <a:rPr lang="it-IT" sz="1800" dirty="0" err="1"/>
              <a:t>gravitational-wave</a:t>
            </a:r>
            <a:r>
              <a:rPr lang="it-IT" sz="1800" dirty="0"/>
              <a:t> </a:t>
            </a:r>
            <a:r>
              <a:rPr lang="it-IT" sz="1800" dirty="0" err="1"/>
              <a:t>interferometers</a:t>
            </a:r>
            <a:r>
              <a:rPr lang="it-IT" sz="1800" dirty="0"/>
              <a:t> [34, 35], to </a:t>
            </a:r>
            <a:r>
              <a:rPr lang="it-IT" sz="1800" dirty="0" err="1"/>
              <a:t>searches</a:t>
            </a:r>
            <a:r>
              <a:rPr lang="it-IT" sz="1800" dirty="0"/>
              <a:t> for the production of dark </a:t>
            </a:r>
            <a:r>
              <a:rPr lang="it-IT" sz="1800" dirty="0" err="1"/>
              <a:t>matter</a:t>
            </a:r>
            <a:r>
              <a:rPr lang="it-IT" sz="1800" dirty="0"/>
              <a:t> </a:t>
            </a:r>
            <a:r>
              <a:rPr lang="it-IT" sz="1800" dirty="0" err="1"/>
              <a:t>at</a:t>
            </a:r>
            <a:r>
              <a:rPr lang="it-IT" sz="1800" dirty="0"/>
              <a:t> collider </a:t>
            </a:r>
            <a:r>
              <a:rPr lang="it-IT" sz="1800" dirty="0" err="1"/>
              <a:t>experiments</a:t>
            </a:r>
            <a:r>
              <a:rPr lang="it-IT" sz="1800" dirty="0"/>
              <a:t>, </a:t>
            </a:r>
            <a:r>
              <a:rPr lang="it-IT" sz="1800" dirty="0" err="1"/>
              <a:t>such</a:t>
            </a:r>
            <a:r>
              <a:rPr lang="it-IT" sz="1800" dirty="0"/>
              <a:t> </a:t>
            </a:r>
            <a:r>
              <a:rPr lang="it-IT" sz="1800" dirty="0" err="1"/>
              <a:t>as</a:t>
            </a:r>
            <a:r>
              <a:rPr lang="it-IT" sz="1800" dirty="0"/>
              <a:t> the ATLAS </a:t>
            </a:r>
            <a:r>
              <a:rPr lang="it-IT" sz="1800" dirty="0" err="1"/>
              <a:t>experiment</a:t>
            </a:r>
            <a:r>
              <a:rPr lang="it-IT" sz="1800" dirty="0"/>
              <a:t> [36] </a:t>
            </a:r>
            <a:r>
              <a:rPr lang="it-IT" sz="1800" dirty="0" err="1"/>
              <a:t>at</a:t>
            </a:r>
            <a:r>
              <a:rPr lang="it-IT" sz="1800" dirty="0"/>
              <a:t> the Large </a:t>
            </a:r>
            <a:r>
              <a:rPr lang="it-IT" sz="1800" dirty="0" err="1"/>
              <a:t>Hadron</a:t>
            </a:r>
            <a:r>
              <a:rPr lang="it-IT" sz="1800" dirty="0"/>
              <a:t> Collider (LHC) [37]. General </a:t>
            </a:r>
            <a:r>
              <a:rPr lang="it-IT" sz="1800" dirty="0" err="1"/>
              <a:t>purpose</a:t>
            </a:r>
            <a:r>
              <a:rPr lang="it-IT" sz="1800" dirty="0"/>
              <a:t> </a:t>
            </a:r>
            <a:r>
              <a:rPr lang="it-IT" sz="1800" dirty="0" err="1"/>
              <a:t>particle</a:t>
            </a:r>
            <a:r>
              <a:rPr lang="it-IT" sz="1800" dirty="0"/>
              <a:t> </a:t>
            </a:r>
            <a:r>
              <a:rPr lang="it-IT" sz="1800" dirty="0" err="1"/>
              <a:t>physics</a:t>
            </a:r>
            <a:r>
              <a:rPr lang="it-IT" sz="1800" dirty="0"/>
              <a:t> </a:t>
            </a:r>
            <a:r>
              <a:rPr lang="it-IT" sz="1800" dirty="0" err="1"/>
              <a:t>experiments</a:t>
            </a:r>
            <a:r>
              <a:rPr lang="it-IT" sz="1800" dirty="0"/>
              <a:t> are sensitive to a wide </a:t>
            </a:r>
            <a:r>
              <a:rPr lang="it-IT" sz="1800" dirty="0" err="1"/>
              <a:t>variety</a:t>
            </a:r>
            <a:r>
              <a:rPr lang="it-IT" sz="1800" dirty="0"/>
              <a:t> of </a:t>
            </a:r>
            <a:r>
              <a:rPr lang="it-IT" sz="1800" dirty="0" err="1"/>
              <a:t>potential</a:t>
            </a:r>
            <a:r>
              <a:rPr lang="it-IT" sz="1800" dirty="0"/>
              <a:t> dark </a:t>
            </a:r>
            <a:r>
              <a:rPr lang="it-IT" sz="1800" dirty="0" err="1"/>
              <a:t>matter</a:t>
            </a:r>
            <a:r>
              <a:rPr lang="it-IT" sz="1800" dirty="0"/>
              <a:t> </a:t>
            </a:r>
            <a:r>
              <a:rPr lang="it-IT" sz="1800" dirty="0" err="1"/>
              <a:t>candidates</a:t>
            </a:r>
            <a:r>
              <a:rPr lang="it-IT" sz="1800" dirty="0"/>
              <a:t>, </a:t>
            </a:r>
            <a:r>
              <a:rPr lang="it-IT" sz="1800" dirty="0" err="1"/>
              <a:t>such</a:t>
            </a:r>
            <a:r>
              <a:rPr lang="it-IT" sz="1800" dirty="0"/>
              <a:t> </a:t>
            </a:r>
            <a:r>
              <a:rPr lang="it-IT" sz="1800" dirty="0" err="1"/>
              <a:t>as</a:t>
            </a:r>
            <a:r>
              <a:rPr lang="it-IT" sz="1800" dirty="0"/>
              <a:t> </a:t>
            </a:r>
            <a:r>
              <a:rPr lang="it-IT" sz="1800" dirty="0" err="1"/>
              <a:t>axions</a:t>
            </a:r>
            <a:r>
              <a:rPr lang="it-IT" sz="1800" dirty="0"/>
              <a:t> [38–42] or </a:t>
            </a:r>
            <a:r>
              <a:rPr lang="it-IT" sz="1800" dirty="0" err="1"/>
              <a:t>Weakly</a:t>
            </a:r>
            <a:r>
              <a:rPr lang="it-IT" sz="1800" dirty="0"/>
              <a:t> </a:t>
            </a:r>
            <a:r>
              <a:rPr lang="it-IT" sz="1800" dirty="0" err="1"/>
              <a:t>Interacting</a:t>
            </a:r>
            <a:r>
              <a:rPr lang="it-IT" sz="1800" dirty="0"/>
              <a:t> Massive </a:t>
            </a:r>
            <a:r>
              <a:rPr lang="it-IT" sz="1800" dirty="0" err="1"/>
              <a:t>Particles</a:t>
            </a:r>
            <a:r>
              <a:rPr lang="it-IT" sz="1800" dirty="0"/>
              <a:t> (</a:t>
            </a:r>
            <a:r>
              <a:rPr lang="it-IT" sz="1800" dirty="0" err="1"/>
              <a:t>WIMPs</a:t>
            </a:r>
            <a:r>
              <a:rPr lang="it-IT" sz="1800" dirty="0"/>
              <a:t>) [43].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Cartoon figure of the model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space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for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direct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detection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Included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are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candidates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of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thermal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dark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matter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supersymmetry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asymmetric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dark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matter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[16], SIMP/Elder [220–223], dark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monopoles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[226], WIM-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Pzillas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[18], and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hidden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sector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dark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matter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[25]. Note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that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the interaction cross-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section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can be for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either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scattering with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nucleons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or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electrons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depending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on the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specific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model.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Particle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DM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is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well-motivated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encompasses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a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wealth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of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scenarios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that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can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explain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the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observed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properties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of DM, with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characteristic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mass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scales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from 1 eV to the Planck scale. A diverse,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continuous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portfolio of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experiments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at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large, medium, and small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scales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that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includes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both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direct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indirect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detection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techniques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maximizes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the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probability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of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discovering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particle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DM. Dark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matter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dominates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the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matter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content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of the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universe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but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its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identity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is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still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a mystery.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Indeed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some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theorists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speculate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about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the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existence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of an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entire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“dark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sector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” made up of dark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photons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and multiple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species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of dark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matter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Numerous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approaches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are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being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pursued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to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detect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dark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matter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directly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and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these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are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complemented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by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searches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at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the LHC, surveys of large-scale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structure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attempts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to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observe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high-energy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particles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from dark-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matter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annihilation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or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decay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in or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around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our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Galaxy.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Regarding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direct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detection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experiments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are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advancing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steadily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in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sensitivity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: the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latest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examples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reported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at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ICHEP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came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from LUX in the US and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PandaX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-II in China, and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already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they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exclude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a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substantial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fraction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of the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parameter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space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of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supersymmetric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dark-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matter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candidates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. Information on dark energy can be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gleaned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using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both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optical surveys of large-scale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structure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and data from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surveying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the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cosmic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microwave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background. The are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numerous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probes of dark energy: the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distribution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of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objects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of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known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brightness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in the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sky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the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angular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diameter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of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objects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of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known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size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as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a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function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of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distance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structure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growth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in the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universe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as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a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function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of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redshift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or time by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counting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clusters or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through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the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measurment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of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weak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8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lensing</a:t>
            </a:r>
            <a:r>
              <a:rPr lang="it-IT" sz="18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endParaRPr lang="it-IT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sz="1800" dirty="0"/>
          </a:p>
          <a:p>
            <a:endParaRPr lang="it-IT" sz="180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17D2C2-161B-C641-9604-E66860B67BC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98307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1E2689-9F83-4643-8D2B-2A2E1956F3A7}" type="slidenum">
              <a:rPr lang="it-IT" smtClean="0"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8498268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1E2689-9F83-4643-8D2B-2A2E1956F3A7}" type="slidenum">
              <a:rPr lang="it-IT" smtClean="0"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6660394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1E2689-9F83-4643-8D2B-2A2E1956F3A7}" type="slidenum">
              <a:rPr lang="it-IT" smtClean="0"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8222708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sz="2000" dirty="0"/>
              <a:t>The </a:t>
            </a:r>
            <a:r>
              <a:rPr lang="it-IT" sz="2000" dirty="0" err="1"/>
              <a:t>motivation</a:t>
            </a:r>
            <a:r>
              <a:rPr lang="it-IT" sz="2000" dirty="0"/>
              <a:t> for the </a:t>
            </a:r>
            <a:r>
              <a:rPr lang="it-IT" sz="2000" dirty="0" err="1"/>
              <a:t>latter</a:t>
            </a:r>
            <a:r>
              <a:rPr lang="it-IT" sz="2000" dirty="0"/>
              <a:t> </a:t>
            </a:r>
            <a:r>
              <a:rPr lang="it-IT" sz="2000" dirty="0" err="1"/>
              <a:t>arises</a:t>
            </a:r>
            <a:r>
              <a:rPr lang="it-IT" sz="2000" dirty="0"/>
              <a:t> from a </a:t>
            </a:r>
            <a:r>
              <a:rPr lang="it-IT" sz="2000" dirty="0" err="1"/>
              <a:t>paradigm</a:t>
            </a:r>
            <a:r>
              <a:rPr lang="it-IT" sz="2000" dirty="0"/>
              <a:t> </a:t>
            </a:r>
            <a:r>
              <a:rPr lang="it-IT" sz="2000" dirty="0" err="1"/>
              <a:t>known</a:t>
            </a:r>
            <a:r>
              <a:rPr lang="it-IT" sz="2000" dirty="0"/>
              <a:t> </a:t>
            </a:r>
            <a:r>
              <a:rPr lang="it-IT" sz="2000" dirty="0" err="1"/>
              <a:t>as</a:t>
            </a:r>
            <a:r>
              <a:rPr lang="it-IT" sz="2000" dirty="0"/>
              <a:t> the WIMP </a:t>
            </a:r>
            <a:r>
              <a:rPr lang="it-IT" sz="2000" dirty="0" err="1"/>
              <a:t>miracle</a:t>
            </a:r>
            <a:r>
              <a:rPr lang="it-IT" sz="2000" dirty="0"/>
              <a:t>.</a:t>
            </a:r>
          </a:p>
          <a:p>
            <a:r>
              <a:rPr lang="it-IT" sz="2000" dirty="0" err="1"/>
              <a:t>Assuming</a:t>
            </a:r>
            <a:r>
              <a:rPr lang="it-IT" sz="2000" dirty="0"/>
              <a:t> DM to be </a:t>
            </a:r>
            <a:r>
              <a:rPr lang="it-IT" sz="2000" dirty="0" err="1"/>
              <a:t>produced</a:t>
            </a:r>
            <a:r>
              <a:rPr lang="it-IT" sz="2000" dirty="0"/>
              <a:t> via the </a:t>
            </a:r>
            <a:r>
              <a:rPr lang="it-IT" sz="2000" dirty="0" err="1"/>
              <a:t>freeze</a:t>
            </a:r>
            <a:r>
              <a:rPr lang="it-IT" sz="2000" dirty="0"/>
              <a:t>-out </a:t>
            </a:r>
            <a:r>
              <a:rPr lang="it-IT" sz="2000" dirty="0" err="1"/>
              <a:t>mechanism</a:t>
            </a:r>
            <a:r>
              <a:rPr lang="it-IT" sz="2000" dirty="0"/>
              <a:t>, the </a:t>
            </a:r>
            <a:r>
              <a:rPr lang="it-IT" sz="2000" dirty="0" err="1"/>
              <a:t>relic</a:t>
            </a:r>
            <a:r>
              <a:rPr lang="it-IT" sz="2000" dirty="0"/>
              <a:t> </a:t>
            </a:r>
            <a:r>
              <a:rPr lang="it-IT" sz="2000" dirty="0" err="1"/>
              <a:t>density</a:t>
            </a:r>
            <a:r>
              <a:rPr lang="it-IT" sz="2000" dirty="0"/>
              <a:t> of non-</a:t>
            </a:r>
            <a:r>
              <a:rPr lang="it-IT" sz="2000" dirty="0" err="1"/>
              <a:t>relativistic</a:t>
            </a:r>
            <a:r>
              <a:rPr lang="it-IT" sz="2000" dirty="0"/>
              <a:t> </a:t>
            </a:r>
            <a:r>
              <a:rPr lang="it-IT" sz="2000" dirty="0" err="1"/>
              <a:t>matter</a:t>
            </a:r>
            <a:r>
              <a:rPr lang="it-IT" sz="2000" dirty="0"/>
              <a:t> in the </a:t>
            </a:r>
            <a:r>
              <a:rPr lang="it-IT" sz="2000" dirty="0" err="1"/>
              <a:t>early</a:t>
            </a:r>
            <a:r>
              <a:rPr lang="it-IT" sz="2000" dirty="0"/>
              <a:t> </a:t>
            </a:r>
            <a:r>
              <a:rPr lang="it-IT" sz="2000" dirty="0" err="1"/>
              <a:t>universe</a:t>
            </a:r>
            <a:r>
              <a:rPr lang="it-IT" sz="2000" dirty="0"/>
              <a:t> [44], </a:t>
            </a:r>
            <a:r>
              <a:rPr lang="it-IT" sz="2000" dirty="0" err="1"/>
              <a:t>measured</a:t>
            </a:r>
            <a:r>
              <a:rPr lang="it-IT" sz="2000" dirty="0"/>
              <a:t> in data from the WMAP [4] and Planck [5] missions, can be </a:t>
            </a:r>
            <a:r>
              <a:rPr lang="it-IT" sz="2000" dirty="0" err="1"/>
              <a:t>achieved</a:t>
            </a:r>
            <a:r>
              <a:rPr lang="it-IT" sz="2000" dirty="0"/>
              <a:t> </a:t>
            </a:r>
            <a:r>
              <a:rPr lang="it-IT" sz="2000" dirty="0" err="1"/>
              <a:t>when</a:t>
            </a:r>
            <a:r>
              <a:rPr lang="it-IT" sz="2000" dirty="0"/>
              <a:t> the DM mass </a:t>
            </a:r>
            <a:r>
              <a:rPr lang="it-IT" sz="2000" dirty="0" err="1"/>
              <a:t>is</a:t>
            </a:r>
            <a:r>
              <a:rPr lang="it-IT" sz="2000" dirty="0"/>
              <a:t> close to the </a:t>
            </a:r>
            <a:r>
              <a:rPr lang="it-IT" sz="2000" dirty="0" err="1"/>
              <a:t>electroweak</a:t>
            </a:r>
            <a:r>
              <a:rPr lang="it-IT" sz="2000" dirty="0"/>
              <a:t> scale and </a:t>
            </a:r>
            <a:r>
              <a:rPr lang="it-IT" sz="2000" dirty="0" err="1"/>
              <a:t>when</a:t>
            </a:r>
            <a:r>
              <a:rPr lang="it-IT" sz="2000" dirty="0"/>
              <a:t> the DM </a:t>
            </a:r>
            <a:r>
              <a:rPr lang="it-IT" sz="2000" dirty="0" err="1"/>
              <a:t>coupling</a:t>
            </a:r>
            <a:r>
              <a:rPr lang="it-IT" sz="2000" dirty="0"/>
              <a:t> to Standard Model </a:t>
            </a:r>
            <a:r>
              <a:rPr lang="it-IT" sz="2000" dirty="0" err="1"/>
              <a:t>particles</a:t>
            </a:r>
            <a:r>
              <a:rPr lang="it-IT" sz="2000" dirty="0"/>
              <a:t> </a:t>
            </a:r>
            <a:r>
              <a:rPr lang="it-IT" sz="2000" dirty="0" err="1"/>
              <a:t>is</a:t>
            </a:r>
            <a:r>
              <a:rPr lang="it-IT" sz="2000" dirty="0"/>
              <a:t> of the order of the </a:t>
            </a:r>
            <a:r>
              <a:rPr lang="it-IT" sz="2000" dirty="0" err="1"/>
              <a:t>weak</a:t>
            </a:r>
            <a:r>
              <a:rPr lang="it-IT" sz="2000" dirty="0"/>
              <a:t> interaction. </a:t>
            </a:r>
            <a:r>
              <a:rPr lang="it-IT" sz="2000" dirty="0" err="1"/>
              <a:t>Consequently</a:t>
            </a:r>
            <a:r>
              <a:rPr lang="it-IT" sz="2000" dirty="0"/>
              <a:t>, WIMP DM </a:t>
            </a:r>
            <a:r>
              <a:rPr lang="it-IT" sz="2000" dirty="0" err="1"/>
              <a:t>particles</a:t>
            </a:r>
            <a:r>
              <a:rPr lang="it-IT" sz="2000" dirty="0"/>
              <a:t> </a:t>
            </a:r>
            <a:r>
              <a:rPr lang="it-IT" sz="2000" dirty="0" err="1"/>
              <a:t>could</a:t>
            </a:r>
            <a:r>
              <a:rPr lang="it-IT" sz="2000" dirty="0"/>
              <a:t> be </a:t>
            </a:r>
            <a:r>
              <a:rPr lang="it-IT" sz="2000" dirty="0" err="1"/>
              <a:t>produced</a:t>
            </a:r>
            <a:r>
              <a:rPr lang="it-IT" sz="2000" dirty="0"/>
              <a:t> and </a:t>
            </a:r>
            <a:r>
              <a:rPr lang="it-IT" sz="2000" dirty="0" err="1"/>
              <a:t>studied</a:t>
            </a:r>
            <a:r>
              <a:rPr lang="it-IT" sz="2000" dirty="0"/>
              <a:t> </a:t>
            </a:r>
            <a:r>
              <a:rPr lang="it-IT" sz="2000" dirty="0" err="1"/>
              <a:t>at</a:t>
            </a:r>
            <a:r>
              <a:rPr lang="it-IT" sz="2000" dirty="0"/>
              <a:t> the LHC </a:t>
            </a:r>
            <a:r>
              <a:rPr lang="it-IT" sz="2000" dirty="0" err="1"/>
              <a:t>experiments</a:t>
            </a:r>
            <a:r>
              <a:rPr lang="it-IT" sz="2000" dirty="0"/>
              <a:t>.</a:t>
            </a:r>
          </a:p>
          <a:p>
            <a:r>
              <a:rPr lang="it-IT" sz="2000" dirty="0"/>
              <a:t>A </a:t>
            </a:r>
            <a:r>
              <a:rPr lang="it-IT" sz="2000" dirty="0" err="1"/>
              <a:t>particular</a:t>
            </a:r>
            <a:r>
              <a:rPr lang="it-IT" sz="2000" dirty="0"/>
              <a:t> </a:t>
            </a:r>
            <a:r>
              <a:rPr lang="it-IT" sz="2000" dirty="0" err="1"/>
              <a:t>strength</a:t>
            </a:r>
            <a:r>
              <a:rPr lang="it-IT" sz="2000" dirty="0"/>
              <a:t> of collider </a:t>
            </a:r>
            <a:r>
              <a:rPr lang="it-IT" sz="2000" dirty="0" err="1"/>
              <a:t>searches</a:t>
            </a:r>
            <a:r>
              <a:rPr lang="it-IT" sz="2000" dirty="0"/>
              <a:t> </a:t>
            </a:r>
            <a:r>
              <a:rPr lang="it-IT" sz="2000" dirty="0" err="1"/>
              <a:t>lies</a:t>
            </a:r>
            <a:r>
              <a:rPr lang="it-IT" sz="2000" dirty="0"/>
              <a:t> in the </a:t>
            </a:r>
            <a:r>
              <a:rPr lang="it-IT" sz="2000" dirty="0" err="1"/>
              <a:t>fact</a:t>
            </a:r>
            <a:r>
              <a:rPr lang="it-IT" sz="2000" dirty="0"/>
              <a:t> </a:t>
            </a:r>
            <a:r>
              <a:rPr lang="it-IT" sz="2000" dirty="0" err="1"/>
              <a:t>that</a:t>
            </a:r>
            <a:r>
              <a:rPr lang="it-IT" sz="2000" dirty="0"/>
              <a:t> the high-energy </a:t>
            </a:r>
            <a:r>
              <a:rPr lang="it-IT" sz="2000" dirty="0" err="1"/>
              <a:t>collisions</a:t>
            </a:r>
            <a:r>
              <a:rPr lang="it-IT" sz="2000" dirty="0"/>
              <a:t> of SM </a:t>
            </a:r>
            <a:r>
              <a:rPr lang="it-IT" sz="2000" dirty="0" err="1"/>
              <a:t>particles</a:t>
            </a:r>
            <a:r>
              <a:rPr lang="it-IT" sz="2000" dirty="0"/>
              <a:t> </a:t>
            </a:r>
            <a:r>
              <a:rPr lang="it-IT" sz="2000" dirty="0" err="1"/>
              <a:t>could</a:t>
            </a:r>
            <a:r>
              <a:rPr lang="it-IT" sz="2000" dirty="0"/>
              <a:t> </a:t>
            </a:r>
            <a:r>
              <a:rPr lang="it-IT" sz="2000" dirty="0" err="1"/>
              <a:t>not</a:t>
            </a:r>
            <a:r>
              <a:rPr lang="it-IT" sz="2000" dirty="0"/>
              <a:t> </a:t>
            </a:r>
            <a:r>
              <a:rPr lang="it-IT" sz="2000" dirty="0" err="1"/>
              <a:t>only</a:t>
            </a:r>
            <a:r>
              <a:rPr lang="it-IT" sz="2000" dirty="0"/>
              <a:t> produce DM </a:t>
            </a:r>
            <a:r>
              <a:rPr lang="it-IT" sz="2000" dirty="0" err="1"/>
              <a:t>directly</a:t>
            </a:r>
            <a:r>
              <a:rPr lang="it-IT" sz="2000" dirty="0"/>
              <a:t> under </a:t>
            </a:r>
            <a:r>
              <a:rPr lang="it-IT" sz="2000" dirty="0" err="1"/>
              <a:t>controlled</a:t>
            </a:r>
            <a:r>
              <a:rPr lang="it-IT" sz="2000" dirty="0"/>
              <a:t> </a:t>
            </a:r>
            <a:r>
              <a:rPr lang="it-IT" sz="2000" dirty="0" err="1"/>
              <a:t>experimental</a:t>
            </a:r>
            <a:r>
              <a:rPr lang="it-IT" sz="2000" dirty="0"/>
              <a:t> </a:t>
            </a:r>
            <a:r>
              <a:rPr lang="it-IT" sz="2000" dirty="0" err="1"/>
              <a:t>conditions</a:t>
            </a:r>
            <a:r>
              <a:rPr lang="it-IT" sz="2000" dirty="0"/>
              <a:t> </a:t>
            </a:r>
            <a:r>
              <a:rPr lang="it-IT" sz="2000" dirty="0" err="1"/>
              <a:t>but</a:t>
            </a:r>
            <a:r>
              <a:rPr lang="it-IT" sz="2000" dirty="0"/>
              <a:t> </a:t>
            </a:r>
            <a:r>
              <a:rPr lang="it-IT" sz="2000" dirty="0" err="1"/>
              <a:t>also</a:t>
            </a:r>
            <a:r>
              <a:rPr lang="it-IT" sz="2000" dirty="0"/>
              <a:t> </a:t>
            </a:r>
            <a:r>
              <a:rPr lang="it-IT" sz="2000" dirty="0" err="1"/>
              <a:t>provide</a:t>
            </a:r>
            <a:r>
              <a:rPr lang="it-IT" sz="2000" dirty="0"/>
              <a:t> access to </a:t>
            </a:r>
            <a:r>
              <a:rPr lang="it-IT" sz="2000" dirty="0" err="1"/>
              <a:t>particles</a:t>
            </a:r>
            <a:endParaRPr lang="it-IT" sz="2000" dirty="0"/>
          </a:p>
          <a:p>
            <a:r>
              <a:rPr lang="it-IT" sz="2000" dirty="0" err="1"/>
              <a:t>mediating</a:t>
            </a:r>
            <a:r>
              <a:rPr lang="it-IT" sz="2000" dirty="0"/>
              <a:t> the interactions </a:t>
            </a:r>
            <a:r>
              <a:rPr lang="it-IT" sz="2000" dirty="0" err="1"/>
              <a:t>between</a:t>
            </a:r>
            <a:r>
              <a:rPr lang="it-IT" sz="2000" dirty="0"/>
              <a:t> DM and the SM </a:t>
            </a:r>
            <a:r>
              <a:rPr lang="it-IT" sz="2000" dirty="0" err="1"/>
              <a:t>sector</a:t>
            </a:r>
            <a:r>
              <a:rPr lang="it-IT" sz="2000" dirty="0"/>
              <a:t>. A mediator </a:t>
            </a:r>
            <a:r>
              <a:rPr lang="it-IT" sz="2000" dirty="0" err="1"/>
              <a:t>produced</a:t>
            </a:r>
            <a:r>
              <a:rPr lang="it-IT" sz="2000" dirty="0"/>
              <a:t> in a </a:t>
            </a:r>
            <a:r>
              <a:rPr lang="it-IT" sz="2000" dirty="0" err="1"/>
              <a:t>collision</a:t>
            </a:r>
            <a:r>
              <a:rPr lang="it-IT" sz="2000" dirty="0"/>
              <a:t> </a:t>
            </a:r>
            <a:r>
              <a:rPr lang="it-IT" sz="2000" dirty="0" err="1"/>
              <a:t>could</a:t>
            </a:r>
            <a:r>
              <a:rPr lang="it-IT" sz="2000" dirty="0"/>
              <a:t> </a:t>
            </a:r>
            <a:r>
              <a:rPr lang="it-IT" sz="2000" dirty="0" err="1"/>
              <a:t>decay</a:t>
            </a:r>
            <a:r>
              <a:rPr lang="it-IT" sz="2000" dirty="0"/>
              <a:t> </a:t>
            </a:r>
            <a:r>
              <a:rPr lang="it-IT" sz="2000" dirty="0" err="1"/>
              <a:t>into</a:t>
            </a:r>
            <a:r>
              <a:rPr lang="it-IT" sz="2000" dirty="0"/>
              <a:t> DM </a:t>
            </a:r>
            <a:r>
              <a:rPr lang="it-IT" sz="2000" dirty="0" err="1"/>
              <a:t>particles</a:t>
            </a:r>
            <a:r>
              <a:rPr lang="it-IT" sz="2000" dirty="0"/>
              <a:t>, </a:t>
            </a:r>
            <a:r>
              <a:rPr lang="it-IT" sz="2000" dirty="0" err="1"/>
              <a:t>which</a:t>
            </a:r>
            <a:r>
              <a:rPr lang="it-IT" sz="2000" dirty="0"/>
              <a:t> </a:t>
            </a:r>
            <a:r>
              <a:rPr lang="it-IT" sz="2000" dirty="0" err="1"/>
              <a:t>themselves</a:t>
            </a:r>
            <a:r>
              <a:rPr lang="it-IT" sz="2000" dirty="0"/>
              <a:t> </a:t>
            </a:r>
            <a:r>
              <a:rPr lang="it-IT" sz="2000" dirty="0" err="1"/>
              <a:t>could</a:t>
            </a:r>
            <a:r>
              <a:rPr lang="it-IT" sz="2000" dirty="0"/>
              <a:t> </a:t>
            </a:r>
            <a:r>
              <a:rPr lang="it-IT" sz="2000" dirty="0" err="1"/>
              <a:t>not</a:t>
            </a:r>
            <a:r>
              <a:rPr lang="it-IT" sz="2000" dirty="0"/>
              <a:t> be </a:t>
            </a:r>
            <a:r>
              <a:rPr lang="it-IT" sz="2000" dirty="0" err="1"/>
              <a:t>detected</a:t>
            </a:r>
            <a:r>
              <a:rPr lang="it-IT" sz="2000" dirty="0"/>
              <a:t>, </a:t>
            </a:r>
            <a:r>
              <a:rPr lang="it-IT" sz="2000" dirty="0" err="1"/>
              <a:t>resulting</a:t>
            </a:r>
            <a:r>
              <a:rPr lang="it-IT" sz="2000" dirty="0"/>
              <a:t> in a </a:t>
            </a:r>
            <a:r>
              <a:rPr lang="it-IT" sz="2000" dirty="0" err="1"/>
              <a:t>momentum</a:t>
            </a:r>
            <a:r>
              <a:rPr lang="it-IT" sz="2000" dirty="0"/>
              <a:t> </a:t>
            </a:r>
            <a:r>
              <a:rPr lang="it-IT" sz="2000" dirty="0" err="1"/>
              <a:t>imbalance</a:t>
            </a:r>
            <a:r>
              <a:rPr lang="it-IT" sz="2000" dirty="0"/>
              <a:t> in the</a:t>
            </a:r>
          </a:p>
          <a:p>
            <a:r>
              <a:rPr lang="it-IT" sz="2000" dirty="0" err="1"/>
              <a:t>plane</a:t>
            </a:r>
            <a:r>
              <a:rPr lang="it-IT" sz="2000" dirty="0"/>
              <a:t> </a:t>
            </a:r>
            <a:r>
              <a:rPr lang="it-IT" sz="2000" dirty="0" err="1"/>
              <a:t>tranverse</a:t>
            </a:r>
            <a:r>
              <a:rPr lang="it-IT" sz="2000" dirty="0"/>
              <a:t> to the </a:t>
            </a:r>
            <a:r>
              <a:rPr lang="it-IT" sz="2000" dirty="0" err="1"/>
              <a:t>collision</a:t>
            </a:r>
            <a:r>
              <a:rPr lang="it-IT" sz="2000" dirty="0"/>
              <a:t> </a:t>
            </a:r>
            <a:r>
              <a:rPr lang="it-IT" sz="2000" dirty="0" err="1"/>
              <a:t>axis</a:t>
            </a:r>
            <a:r>
              <a:rPr lang="it-IT" sz="2000" dirty="0"/>
              <a:t>, </a:t>
            </a:r>
            <a:r>
              <a:rPr lang="it-IT" sz="2000" dirty="0" err="1"/>
              <a:t>referred</a:t>
            </a:r>
            <a:r>
              <a:rPr lang="it-IT" sz="2000" dirty="0"/>
              <a:t> to </a:t>
            </a:r>
            <a:r>
              <a:rPr lang="it-IT" sz="2000" dirty="0" err="1"/>
              <a:t>as</a:t>
            </a:r>
            <a:r>
              <a:rPr lang="it-IT" sz="2000" dirty="0"/>
              <a:t> </a:t>
            </a:r>
            <a:r>
              <a:rPr lang="it-IT" sz="2000" dirty="0" err="1"/>
              <a:t>missing</a:t>
            </a:r>
            <a:r>
              <a:rPr lang="it-IT" sz="2000" dirty="0"/>
              <a:t> </a:t>
            </a:r>
            <a:r>
              <a:rPr lang="it-IT" sz="2000" dirty="0" err="1"/>
              <a:t>transverse</a:t>
            </a:r>
            <a:r>
              <a:rPr lang="it-IT" sz="2000" dirty="0"/>
              <a:t> </a:t>
            </a:r>
            <a:r>
              <a:rPr lang="it-IT" sz="2000" dirty="0" err="1"/>
              <a:t>momentum</a:t>
            </a:r>
            <a:r>
              <a:rPr lang="it-IT" sz="2000" dirty="0"/>
              <a:t> 𝑝®miss, with </a:t>
            </a:r>
            <a:r>
              <a:rPr lang="it-IT" sz="2000" dirty="0" err="1"/>
              <a:t>magnitude</a:t>
            </a:r>
            <a:r>
              <a:rPr lang="it-IT" sz="2000" dirty="0"/>
              <a:t> 𝐸miss. </a:t>
            </a:r>
            <a:r>
              <a:rPr lang="it-IT" sz="2000" dirty="0" err="1"/>
              <a:t>Alternatively</a:t>
            </a:r>
            <a:r>
              <a:rPr lang="it-IT" sz="2000" dirty="0"/>
              <a:t>, a mediator </a:t>
            </a:r>
            <a:r>
              <a:rPr lang="it-IT" sz="2000" dirty="0" err="1"/>
              <a:t>could</a:t>
            </a:r>
            <a:r>
              <a:rPr lang="it-IT" sz="2000" dirty="0"/>
              <a:t> </a:t>
            </a:r>
            <a:r>
              <a:rPr lang="it-IT" sz="2000" dirty="0" err="1"/>
              <a:t>decay</a:t>
            </a:r>
            <a:r>
              <a:rPr lang="it-IT" sz="2000" dirty="0"/>
              <a:t> back </a:t>
            </a:r>
            <a:r>
              <a:rPr lang="it-IT" sz="2000" dirty="0" err="1"/>
              <a:t>into</a:t>
            </a:r>
            <a:r>
              <a:rPr lang="it-IT" sz="2000" dirty="0"/>
              <a:t> SM </a:t>
            </a:r>
            <a:r>
              <a:rPr lang="it-IT" sz="2000" dirty="0" err="1"/>
              <a:t>particles</a:t>
            </a:r>
            <a:r>
              <a:rPr lang="it-IT" sz="2000" dirty="0"/>
              <a:t>, from </a:t>
            </a:r>
            <a:r>
              <a:rPr lang="it-IT" sz="2000" dirty="0" err="1"/>
              <a:t>which</a:t>
            </a:r>
            <a:r>
              <a:rPr lang="it-IT" sz="2000" dirty="0"/>
              <a:t> </a:t>
            </a:r>
            <a:r>
              <a:rPr lang="it-IT" sz="2000" dirty="0" err="1"/>
              <a:t>its</a:t>
            </a:r>
            <a:r>
              <a:rPr lang="it-IT" sz="2000" dirty="0"/>
              <a:t> </a:t>
            </a:r>
            <a:r>
              <a:rPr lang="it-IT" sz="2000" dirty="0" err="1"/>
              <a:t>properties</a:t>
            </a:r>
            <a:r>
              <a:rPr lang="it-IT" sz="2000" dirty="0"/>
              <a:t> </a:t>
            </a:r>
            <a:r>
              <a:rPr lang="it-IT" sz="2000" dirty="0" err="1"/>
              <a:t>could</a:t>
            </a:r>
            <a:r>
              <a:rPr lang="it-IT" sz="2000" dirty="0"/>
              <a:t> be T</a:t>
            </a:r>
          </a:p>
          <a:p>
            <a:r>
              <a:rPr lang="it-IT" sz="2000" dirty="0" err="1"/>
              <a:t>reconstructed</a:t>
            </a:r>
            <a:r>
              <a:rPr lang="it-IT" sz="2000" dirty="0"/>
              <a:t>. Dark </a:t>
            </a:r>
            <a:r>
              <a:rPr lang="it-IT" sz="2000" dirty="0" err="1"/>
              <a:t>matter</a:t>
            </a:r>
            <a:r>
              <a:rPr lang="it-IT" sz="2000" dirty="0"/>
              <a:t> </a:t>
            </a:r>
            <a:r>
              <a:rPr lang="it-IT" sz="2000" dirty="0" err="1"/>
              <a:t>searches</a:t>
            </a:r>
            <a:r>
              <a:rPr lang="it-IT" sz="2000" dirty="0"/>
              <a:t> </a:t>
            </a:r>
            <a:r>
              <a:rPr lang="it-IT" sz="2000" dirty="0" err="1"/>
              <a:t>at</a:t>
            </a:r>
            <a:r>
              <a:rPr lang="it-IT" sz="2000" dirty="0"/>
              <a:t> the LHC </a:t>
            </a:r>
            <a:r>
              <a:rPr lang="it-IT" sz="2000" dirty="0" err="1"/>
              <a:t>explore</a:t>
            </a:r>
            <a:r>
              <a:rPr lang="it-IT" sz="2000" dirty="0"/>
              <a:t> </a:t>
            </a:r>
            <a:r>
              <a:rPr lang="it-IT" sz="2000" dirty="0" err="1"/>
              <a:t>both</a:t>
            </a:r>
            <a:r>
              <a:rPr lang="it-IT" sz="2000" dirty="0"/>
              <a:t> </a:t>
            </a:r>
            <a:r>
              <a:rPr lang="it-IT" sz="2000" dirty="0" err="1"/>
              <a:t>these</a:t>
            </a:r>
            <a:r>
              <a:rPr lang="it-IT" sz="2000" dirty="0"/>
              <a:t> </a:t>
            </a:r>
            <a:r>
              <a:rPr lang="it-IT" sz="2000" dirty="0" err="1"/>
              <a:t>avenues</a:t>
            </a:r>
            <a:r>
              <a:rPr lang="it-IT" sz="2000" dirty="0"/>
              <a:t> in the </a:t>
            </a:r>
            <a:r>
              <a:rPr lang="it-IT" sz="2000" dirty="0" err="1"/>
              <a:t>quest</a:t>
            </a:r>
            <a:r>
              <a:rPr lang="it-IT" sz="2000" dirty="0"/>
              <a:t> to solve the puzzle of DM.</a:t>
            </a:r>
          </a:p>
          <a:p>
            <a:r>
              <a:rPr lang="it-IT" sz="2000" dirty="0" err="1"/>
              <a:t>Invisible</a:t>
            </a:r>
            <a:r>
              <a:rPr lang="it-IT" sz="2000" dirty="0"/>
              <a:t> mediator </a:t>
            </a:r>
            <a:r>
              <a:rPr lang="it-IT" sz="2000" dirty="0" err="1"/>
              <a:t>decays</a:t>
            </a:r>
            <a:r>
              <a:rPr lang="it-IT" sz="2000" dirty="0"/>
              <a:t> can be </a:t>
            </a:r>
            <a:r>
              <a:rPr lang="it-IT" sz="2000" dirty="0" err="1"/>
              <a:t>detected</a:t>
            </a:r>
            <a:r>
              <a:rPr lang="it-IT" sz="2000" dirty="0"/>
              <a:t> </a:t>
            </a:r>
            <a:r>
              <a:rPr lang="it-IT" sz="2000" dirty="0" err="1"/>
              <a:t>only</a:t>
            </a:r>
            <a:r>
              <a:rPr lang="it-IT" sz="2000" dirty="0"/>
              <a:t> </a:t>
            </a:r>
            <a:r>
              <a:rPr lang="it-IT" sz="2000" dirty="0" err="1"/>
              <a:t>if</a:t>
            </a:r>
            <a:r>
              <a:rPr lang="it-IT" sz="2000" dirty="0"/>
              <a:t> the mediator </a:t>
            </a:r>
            <a:r>
              <a:rPr lang="it-IT" sz="2000" dirty="0" err="1"/>
              <a:t>is</a:t>
            </a:r>
            <a:r>
              <a:rPr lang="it-IT" sz="2000" dirty="0"/>
              <a:t> </a:t>
            </a:r>
            <a:r>
              <a:rPr lang="it-IT" sz="2000" dirty="0" err="1"/>
              <a:t>produced</a:t>
            </a:r>
            <a:r>
              <a:rPr lang="it-IT" sz="2000" dirty="0"/>
              <a:t> in </a:t>
            </a:r>
            <a:r>
              <a:rPr lang="it-IT" sz="2000" dirty="0" err="1"/>
              <a:t>association</a:t>
            </a:r>
            <a:r>
              <a:rPr lang="it-IT" sz="2000" dirty="0"/>
              <a:t> with </a:t>
            </a:r>
            <a:r>
              <a:rPr lang="it-IT" sz="2000" dirty="0" err="1"/>
              <a:t>another</a:t>
            </a:r>
            <a:r>
              <a:rPr lang="it-IT" sz="2000" dirty="0"/>
              <a:t> </a:t>
            </a:r>
            <a:r>
              <a:rPr lang="it-IT" sz="2000" dirty="0" err="1"/>
              <a:t>particle</a:t>
            </a:r>
            <a:r>
              <a:rPr lang="it-IT" sz="2000" dirty="0"/>
              <a:t> or </a:t>
            </a:r>
            <a:r>
              <a:rPr lang="it-IT" sz="2000" dirty="0" err="1"/>
              <a:t>particles</a:t>
            </a:r>
            <a:r>
              <a:rPr lang="it-IT" sz="2000" dirty="0"/>
              <a:t>, for </a:t>
            </a:r>
            <a:r>
              <a:rPr lang="it-IT" sz="2000" dirty="0" err="1"/>
              <a:t>example</a:t>
            </a:r>
            <a:r>
              <a:rPr lang="it-IT" sz="2000" dirty="0"/>
              <a:t> a quark or </a:t>
            </a:r>
            <a:r>
              <a:rPr lang="it-IT" sz="2000" dirty="0" err="1"/>
              <a:t>gluon</a:t>
            </a:r>
            <a:r>
              <a:rPr lang="it-IT" sz="2000" dirty="0"/>
              <a:t> from </a:t>
            </a:r>
            <a:r>
              <a:rPr lang="it-IT" sz="2000" dirty="0" err="1"/>
              <a:t>initial</a:t>
            </a:r>
            <a:r>
              <a:rPr lang="it-IT" sz="2000" dirty="0"/>
              <a:t>-state </a:t>
            </a:r>
            <a:r>
              <a:rPr lang="it-IT" sz="2000" dirty="0" err="1"/>
              <a:t>radiation</a:t>
            </a:r>
            <a:r>
              <a:rPr lang="it-IT" sz="2000" dirty="0"/>
              <a:t> </a:t>
            </a:r>
            <a:r>
              <a:rPr lang="it-IT" sz="2000" dirty="0" err="1"/>
              <a:t>that</a:t>
            </a:r>
            <a:r>
              <a:rPr lang="it-IT" sz="2000" dirty="0"/>
              <a:t> </a:t>
            </a:r>
            <a:r>
              <a:rPr lang="it-IT" sz="2000" dirty="0" err="1"/>
              <a:t>results</a:t>
            </a:r>
            <a:r>
              <a:rPr lang="it-IT" sz="2000" dirty="0"/>
              <a:t> in a </a:t>
            </a:r>
            <a:r>
              <a:rPr lang="it-IT" sz="2000" dirty="0" err="1"/>
              <a:t>hadronic</a:t>
            </a:r>
            <a:r>
              <a:rPr lang="it-IT" sz="2000" dirty="0"/>
              <a:t> jet</a:t>
            </a:r>
          </a:p>
          <a:p>
            <a:r>
              <a:rPr lang="it-IT" sz="2000" dirty="0"/>
              <a:t>(𝑗), </a:t>
            </a:r>
            <a:r>
              <a:rPr lang="it-IT" sz="2000" dirty="0" err="1"/>
              <a:t>leading</a:t>
            </a:r>
            <a:r>
              <a:rPr lang="it-IT" sz="2000" dirty="0"/>
              <a:t> to a </a:t>
            </a:r>
            <a:r>
              <a:rPr lang="it-IT" sz="2000" dirty="0" err="1"/>
              <a:t>characteristic</a:t>
            </a:r>
            <a:r>
              <a:rPr lang="it-IT" sz="2000" dirty="0"/>
              <a:t> 𝐸miss + 𝑗 signature [45, 46]. </a:t>
            </a:r>
            <a:r>
              <a:rPr lang="it-IT" sz="2000" dirty="0" err="1"/>
              <a:t>These</a:t>
            </a:r>
            <a:r>
              <a:rPr lang="it-IT" sz="2000" dirty="0"/>
              <a:t> signatures are </a:t>
            </a:r>
            <a:r>
              <a:rPr lang="it-IT" sz="2000" dirty="0" err="1"/>
              <a:t>referred</a:t>
            </a:r>
            <a:r>
              <a:rPr lang="it-IT" sz="2000" dirty="0"/>
              <a:t> to </a:t>
            </a:r>
            <a:r>
              <a:rPr lang="it-IT" sz="2000" dirty="0" err="1"/>
              <a:t>as</a:t>
            </a:r>
            <a:r>
              <a:rPr lang="it-IT" sz="2000" dirty="0"/>
              <a:t> 𝐸miss + 𝑋 </a:t>
            </a:r>
            <a:r>
              <a:rPr lang="it-IT" sz="2000" dirty="0" err="1"/>
              <a:t>TTsignatures</a:t>
            </a:r>
            <a:r>
              <a:rPr lang="it-IT" sz="2000" dirty="0"/>
              <a:t> in the following. </a:t>
            </a:r>
            <a:r>
              <a:rPr lang="it-IT" sz="2000" dirty="0" err="1"/>
              <a:t>Visible</a:t>
            </a:r>
            <a:r>
              <a:rPr lang="it-IT" sz="2000" dirty="0"/>
              <a:t> mediator </a:t>
            </a:r>
            <a:r>
              <a:rPr lang="it-IT" sz="2000" dirty="0" err="1"/>
              <a:t>decays</a:t>
            </a:r>
            <a:r>
              <a:rPr lang="it-IT" sz="2000" dirty="0"/>
              <a:t> </a:t>
            </a:r>
            <a:r>
              <a:rPr lang="it-IT" sz="2000" dirty="0" err="1"/>
              <a:t>allow</a:t>
            </a:r>
            <a:r>
              <a:rPr lang="it-IT" sz="2000" dirty="0"/>
              <a:t> for the </a:t>
            </a:r>
            <a:r>
              <a:rPr lang="it-IT" sz="2000" dirty="0" err="1"/>
              <a:t>reconstruction</a:t>
            </a:r>
            <a:r>
              <a:rPr lang="it-IT" sz="2000" dirty="0"/>
              <a:t> of the mediator </a:t>
            </a:r>
            <a:r>
              <a:rPr lang="it-IT" sz="2000" dirty="0" err="1"/>
              <a:t>particle</a:t>
            </a:r>
            <a:r>
              <a:rPr lang="it-IT" sz="2000" dirty="0"/>
              <a:t> from </a:t>
            </a:r>
            <a:r>
              <a:rPr lang="it-IT" sz="2000" dirty="0" err="1"/>
              <a:t>its</a:t>
            </a:r>
            <a:r>
              <a:rPr lang="it-IT" sz="2000" dirty="0"/>
              <a:t> </a:t>
            </a:r>
            <a:r>
              <a:rPr lang="it-IT" sz="2000" dirty="0" err="1"/>
              <a:t>decay</a:t>
            </a:r>
            <a:r>
              <a:rPr lang="it-IT" sz="2000" dirty="0"/>
              <a:t> products, for </a:t>
            </a:r>
            <a:r>
              <a:rPr lang="it-IT" sz="2000" dirty="0" err="1"/>
              <a:t>example</a:t>
            </a:r>
            <a:r>
              <a:rPr lang="it-IT" sz="2000" dirty="0"/>
              <a:t> in the </a:t>
            </a:r>
            <a:r>
              <a:rPr lang="it-IT" sz="2000" dirty="0" err="1"/>
              <a:t>context</a:t>
            </a:r>
            <a:r>
              <a:rPr lang="it-IT" sz="2000" dirty="0"/>
              <a:t> of </a:t>
            </a:r>
            <a:r>
              <a:rPr lang="it-IT" sz="2000" dirty="0" err="1"/>
              <a:t>resonance</a:t>
            </a:r>
            <a:r>
              <a:rPr lang="it-IT" sz="2000" dirty="0"/>
              <a:t> </a:t>
            </a:r>
            <a:r>
              <a:rPr lang="it-IT" sz="2000" dirty="0" err="1"/>
              <a:t>searches</a:t>
            </a:r>
            <a:r>
              <a:rPr lang="it-IT" sz="2000" dirty="0"/>
              <a:t>, </a:t>
            </a:r>
            <a:r>
              <a:rPr lang="it-IT" sz="2000" dirty="0" err="1"/>
              <a:t>if</a:t>
            </a:r>
            <a:r>
              <a:rPr lang="it-IT" sz="2000" dirty="0"/>
              <a:t> the mediator </a:t>
            </a:r>
            <a:r>
              <a:rPr lang="it-IT" sz="2000" dirty="0" err="1"/>
              <a:t>is</a:t>
            </a:r>
            <a:r>
              <a:rPr lang="it-IT" sz="2000" dirty="0"/>
              <a:t> </a:t>
            </a:r>
            <a:r>
              <a:rPr lang="it-IT" sz="2000" dirty="0" err="1"/>
              <a:t>produced</a:t>
            </a:r>
            <a:r>
              <a:rPr lang="it-IT" sz="2000" dirty="0"/>
              <a:t> in the 𝑠-</a:t>
            </a:r>
            <a:r>
              <a:rPr lang="it-IT" sz="2000" dirty="0" err="1"/>
              <a:t>channel</a:t>
            </a:r>
            <a:r>
              <a:rPr lang="it-IT" sz="2000" dirty="0"/>
              <a:t> [47–51].</a:t>
            </a:r>
          </a:p>
          <a:p>
            <a:r>
              <a:rPr lang="it-IT" sz="2000" dirty="0"/>
              <a:t>The </a:t>
            </a:r>
            <a:r>
              <a:rPr lang="it-IT" sz="2000" dirty="0" err="1"/>
              <a:t>searches</a:t>
            </a:r>
            <a:r>
              <a:rPr lang="it-IT" sz="2000" dirty="0"/>
              <a:t> </a:t>
            </a:r>
            <a:r>
              <a:rPr lang="it-IT" sz="2000" dirty="0" err="1"/>
              <a:t>mentioned</a:t>
            </a:r>
            <a:r>
              <a:rPr lang="it-IT" sz="2000" dirty="0"/>
              <a:t> </a:t>
            </a:r>
            <a:r>
              <a:rPr lang="it-IT" sz="2000" dirty="0" err="1"/>
              <a:t>above</a:t>
            </a:r>
            <a:r>
              <a:rPr lang="it-IT" sz="2000" dirty="0"/>
              <a:t> are </a:t>
            </a:r>
            <a:r>
              <a:rPr lang="it-IT" sz="2000" dirty="0" err="1"/>
              <a:t>traditionally</a:t>
            </a:r>
            <a:r>
              <a:rPr lang="it-IT" sz="2000" dirty="0"/>
              <a:t> </a:t>
            </a:r>
            <a:r>
              <a:rPr lang="it-IT" sz="2000" dirty="0" err="1"/>
              <a:t>interpreted</a:t>
            </a:r>
            <a:r>
              <a:rPr lang="it-IT" sz="2000" dirty="0"/>
              <a:t> in the </a:t>
            </a:r>
            <a:r>
              <a:rPr lang="it-IT" sz="2000" dirty="0" err="1"/>
              <a:t>context</a:t>
            </a:r>
            <a:r>
              <a:rPr lang="it-IT" sz="2000" dirty="0"/>
              <a:t> of </a:t>
            </a:r>
            <a:r>
              <a:rPr lang="it-IT" sz="2000" dirty="0" err="1"/>
              <a:t>simplified</a:t>
            </a:r>
            <a:r>
              <a:rPr lang="it-IT" sz="2000" dirty="0"/>
              <a:t> models of DM, </a:t>
            </a:r>
            <a:r>
              <a:rPr lang="it-IT" sz="2000" dirty="0" err="1"/>
              <a:t>which</a:t>
            </a:r>
            <a:r>
              <a:rPr lang="it-IT" sz="2000" dirty="0"/>
              <a:t> </a:t>
            </a:r>
            <a:r>
              <a:rPr lang="it-IT" sz="2000" dirty="0" err="1"/>
              <a:t>rely</a:t>
            </a:r>
            <a:r>
              <a:rPr lang="it-IT" sz="2000" dirty="0"/>
              <a:t> on a </a:t>
            </a:r>
            <a:r>
              <a:rPr lang="it-IT" sz="2000" dirty="0" err="1"/>
              <a:t>minimal</a:t>
            </a:r>
            <a:r>
              <a:rPr lang="it-IT" sz="2000" dirty="0"/>
              <a:t> set of new </a:t>
            </a:r>
            <a:r>
              <a:rPr lang="it-IT" sz="2000" dirty="0" err="1"/>
              <a:t>particles</a:t>
            </a:r>
            <a:r>
              <a:rPr lang="it-IT" sz="2000" dirty="0"/>
              <a:t> and interactions. The </a:t>
            </a:r>
            <a:r>
              <a:rPr lang="it-IT" sz="2000" dirty="0" err="1"/>
              <a:t>most</a:t>
            </a:r>
            <a:r>
              <a:rPr lang="it-IT" sz="2000" dirty="0"/>
              <a:t> </a:t>
            </a:r>
            <a:r>
              <a:rPr lang="it-IT" sz="2000" dirty="0" err="1"/>
              <a:t>commonly</a:t>
            </a:r>
            <a:r>
              <a:rPr lang="it-IT" sz="2000" dirty="0"/>
              <a:t> </a:t>
            </a:r>
            <a:r>
              <a:rPr lang="it-IT" sz="2000" dirty="0" err="1"/>
              <a:t>used</a:t>
            </a:r>
            <a:r>
              <a:rPr lang="it-IT" sz="2000" dirty="0"/>
              <a:t> </a:t>
            </a:r>
            <a:r>
              <a:rPr lang="it-IT" sz="2000" dirty="0" err="1"/>
              <a:t>among</a:t>
            </a:r>
            <a:r>
              <a:rPr lang="it-IT" sz="2000" dirty="0"/>
              <a:t> </a:t>
            </a:r>
            <a:r>
              <a:rPr lang="it-IT" sz="2000" dirty="0" err="1"/>
              <a:t>these</a:t>
            </a:r>
            <a:r>
              <a:rPr lang="it-IT" sz="2000" dirty="0"/>
              <a:t> </a:t>
            </a:r>
            <a:r>
              <a:rPr lang="it-IT" sz="2000" dirty="0" err="1"/>
              <a:t>simplified</a:t>
            </a:r>
            <a:r>
              <a:rPr lang="it-IT" sz="2000" dirty="0"/>
              <a:t> models postulate the </a:t>
            </a:r>
            <a:r>
              <a:rPr lang="it-IT" sz="2000" dirty="0" err="1"/>
              <a:t>existence</a:t>
            </a:r>
            <a:r>
              <a:rPr lang="it-IT" sz="2000" dirty="0"/>
              <a:t> of a single </a:t>
            </a:r>
            <a:r>
              <a:rPr lang="it-IT" sz="2000" dirty="0" err="1"/>
              <a:t>fermionic</a:t>
            </a:r>
            <a:r>
              <a:rPr lang="it-IT" sz="2000" dirty="0"/>
              <a:t> DM </a:t>
            </a:r>
            <a:r>
              <a:rPr lang="it-IT" sz="2000" dirty="0" err="1"/>
              <a:t>particle</a:t>
            </a:r>
            <a:r>
              <a:rPr lang="it-IT" sz="2000" dirty="0"/>
              <a:t> and a single mediator, </a:t>
            </a:r>
            <a:r>
              <a:rPr lang="it-IT" sz="2000" dirty="0" err="1"/>
              <a:t>which</a:t>
            </a:r>
            <a:r>
              <a:rPr lang="it-IT" sz="2000" dirty="0"/>
              <a:t>, </a:t>
            </a:r>
            <a:r>
              <a:rPr lang="it-IT" sz="2000" dirty="0" err="1"/>
              <a:t>depending</a:t>
            </a:r>
            <a:r>
              <a:rPr lang="it-IT" sz="2000" dirty="0"/>
              <a:t> on the model, </a:t>
            </a:r>
            <a:r>
              <a:rPr lang="it-IT" sz="2000" dirty="0" err="1"/>
              <a:t>may</a:t>
            </a:r>
            <a:r>
              <a:rPr lang="it-IT" sz="2000" dirty="0"/>
              <a:t> be a </a:t>
            </a:r>
            <a:r>
              <a:rPr lang="it-IT" sz="2000" dirty="0" err="1"/>
              <a:t>vector</a:t>
            </a:r>
            <a:r>
              <a:rPr lang="it-IT" sz="2000" dirty="0"/>
              <a:t>, </a:t>
            </a:r>
            <a:r>
              <a:rPr lang="it-IT" sz="2000" dirty="0" err="1"/>
              <a:t>axial-vector</a:t>
            </a:r>
            <a:r>
              <a:rPr lang="it-IT" sz="2000" dirty="0"/>
              <a:t>, scalar, or pseudo-scalar </a:t>
            </a:r>
            <a:r>
              <a:rPr lang="it-IT" sz="2000" dirty="0" err="1"/>
              <a:t>particle</a:t>
            </a:r>
            <a:r>
              <a:rPr lang="it-IT" sz="2000" dirty="0"/>
              <a:t> [52–54]. The models are </a:t>
            </a:r>
            <a:r>
              <a:rPr lang="it-IT" sz="2000" dirty="0" err="1"/>
              <a:t>characterised</a:t>
            </a:r>
            <a:r>
              <a:rPr lang="it-IT" sz="2000" dirty="0"/>
              <a:t> by a </a:t>
            </a:r>
            <a:r>
              <a:rPr lang="it-IT" sz="2000" dirty="0" err="1"/>
              <a:t>minimal</a:t>
            </a:r>
            <a:r>
              <a:rPr lang="it-IT" sz="2000" dirty="0"/>
              <a:t> set of free </a:t>
            </a:r>
            <a:r>
              <a:rPr lang="it-IT" sz="2000" dirty="0" err="1"/>
              <a:t>parameters</a:t>
            </a:r>
            <a:r>
              <a:rPr lang="it-IT" sz="2000" dirty="0"/>
              <a:t>, </a:t>
            </a:r>
            <a:r>
              <a:rPr lang="it-IT" sz="2000" dirty="0" err="1"/>
              <a:t>typically</a:t>
            </a:r>
            <a:r>
              <a:rPr lang="it-IT" sz="2000" dirty="0"/>
              <a:t> the masses and </a:t>
            </a:r>
            <a:r>
              <a:rPr lang="it-IT" sz="2000" dirty="0" err="1"/>
              <a:t>couplings</a:t>
            </a:r>
            <a:r>
              <a:rPr lang="it-IT" sz="2000" dirty="0"/>
              <a:t> of the DM and mediator </a:t>
            </a:r>
            <a:r>
              <a:rPr lang="it-IT" sz="2000" dirty="0" err="1"/>
              <a:t>particles</a:t>
            </a:r>
            <a:r>
              <a:rPr lang="it-IT" sz="2000" dirty="0"/>
              <a:t>. </a:t>
            </a:r>
            <a:r>
              <a:rPr lang="it-IT" sz="2000" dirty="0" err="1"/>
              <a:t>While</a:t>
            </a:r>
            <a:r>
              <a:rPr lang="it-IT" sz="2000" dirty="0"/>
              <a:t> </a:t>
            </a:r>
            <a:r>
              <a:rPr lang="it-IT" sz="2000" dirty="0" err="1"/>
              <a:t>this</a:t>
            </a:r>
            <a:r>
              <a:rPr lang="it-IT" sz="2000" dirty="0"/>
              <a:t> </a:t>
            </a:r>
            <a:r>
              <a:rPr lang="it-IT" sz="2000" dirty="0" err="1"/>
              <a:t>facilitates</a:t>
            </a:r>
            <a:r>
              <a:rPr lang="it-IT" sz="2000" dirty="0"/>
              <a:t> the </a:t>
            </a:r>
            <a:r>
              <a:rPr lang="it-IT" sz="2000" dirty="0" err="1"/>
              <a:t>definition</a:t>
            </a:r>
            <a:r>
              <a:rPr lang="it-IT" sz="2000" dirty="0"/>
              <a:t> of benchmark </a:t>
            </a:r>
            <a:r>
              <a:rPr lang="it-IT" sz="2000" dirty="0" err="1"/>
              <a:t>scenarios</a:t>
            </a:r>
            <a:r>
              <a:rPr lang="it-IT" sz="2000" dirty="0"/>
              <a:t> </a:t>
            </a:r>
            <a:r>
              <a:rPr lang="it-IT" sz="2000" dirty="0" err="1"/>
              <a:t>that</a:t>
            </a:r>
            <a:r>
              <a:rPr lang="it-IT" sz="2000" dirty="0"/>
              <a:t> can be </a:t>
            </a:r>
            <a:r>
              <a:rPr lang="it-IT" sz="2000" dirty="0" err="1"/>
              <a:t>used</a:t>
            </a:r>
            <a:r>
              <a:rPr lang="it-IT" sz="2000" dirty="0"/>
              <a:t> to compare </a:t>
            </a:r>
            <a:r>
              <a:rPr lang="it-IT" sz="2000" dirty="0" err="1"/>
              <a:t>results</a:t>
            </a:r>
            <a:r>
              <a:rPr lang="it-IT" sz="2000" dirty="0"/>
              <a:t> </a:t>
            </a:r>
            <a:r>
              <a:rPr lang="it-IT" sz="2000" dirty="0" err="1"/>
              <a:t>between</a:t>
            </a:r>
            <a:r>
              <a:rPr lang="it-IT" sz="2000" dirty="0"/>
              <a:t> </a:t>
            </a:r>
            <a:r>
              <a:rPr lang="it-IT" sz="2000" dirty="0" err="1"/>
              <a:t>experiments</a:t>
            </a:r>
            <a:r>
              <a:rPr lang="it-IT" sz="2000" dirty="0"/>
              <a:t>, the </a:t>
            </a:r>
            <a:r>
              <a:rPr lang="it-IT" sz="2000" dirty="0" err="1"/>
              <a:t>theoretical</a:t>
            </a:r>
            <a:r>
              <a:rPr lang="it-IT" sz="2000" dirty="0"/>
              <a:t> </a:t>
            </a:r>
            <a:r>
              <a:rPr lang="it-IT" sz="2000" dirty="0" err="1"/>
              <a:t>incompleteness</a:t>
            </a:r>
            <a:r>
              <a:rPr lang="it-IT" sz="2000" dirty="0"/>
              <a:t> of </a:t>
            </a:r>
            <a:r>
              <a:rPr lang="it-IT" sz="2000" dirty="0" err="1"/>
              <a:t>simplified</a:t>
            </a:r>
            <a:r>
              <a:rPr lang="it-IT" sz="2000" dirty="0"/>
              <a:t> models can </a:t>
            </a:r>
            <a:r>
              <a:rPr lang="it-IT" sz="2000" dirty="0" err="1"/>
              <a:t>limit</a:t>
            </a:r>
            <a:r>
              <a:rPr lang="it-IT" sz="2000" dirty="0"/>
              <a:t> the range of collider signatures </a:t>
            </a:r>
            <a:r>
              <a:rPr lang="it-IT" sz="2000" dirty="0" err="1"/>
              <a:t>realised</a:t>
            </a:r>
            <a:r>
              <a:rPr lang="it-IT" sz="2000" dirty="0"/>
              <a:t>.</a:t>
            </a:r>
          </a:p>
          <a:p>
            <a:endParaRPr lang="it-IT" sz="200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1E2689-9F83-4643-8D2B-2A2E1956F3A7}" type="slidenum">
              <a:rPr lang="it-IT" smtClean="0"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703317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sz="2000" dirty="0" err="1"/>
              <a:t>This</a:t>
            </a:r>
            <a:r>
              <a:rPr lang="it-IT" sz="2000" dirty="0"/>
              <a:t> model </a:t>
            </a:r>
            <a:r>
              <a:rPr lang="it-IT" sz="2000" dirty="0" err="1"/>
              <a:t>introduces</a:t>
            </a:r>
            <a:r>
              <a:rPr lang="it-IT" sz="2000" dirty="0"/>
              <a:t> a Dirac </a:t>
            </a:r>
            <a:r>
              <a:rPr lang="it-IT" sz="2000" dirty="0" err="1"/>
              <a:t>fermion</a:t>
            </a:r>
            <a:r>
              <a:rPr lang="it-IT" sz="2000" dirty="0"/>
              <a:t> dark </a:t>
            </a:r>
            <a:r>
              <a:rPr lang="it-IT" sz="2000" dirty="0" err="1"/>
              <a:t>matter</a:t>
            </a:r>
            <a:r>
              <a:rPr lang="it-IT" sz="2000" dirty="0"/>
              <a:t> candidate, and a new spin zero </a:t>
            </a:r>
            <a:r>
              <a:rPr lang="it-IT" sz="2000" dirty="0" err="1"/>
              <a:t>particle</a:t>
            </a:r>
            <a:r>
              <a:rPr lang="it-IT" sz="2000" dirty="0"/>
              <a:t> , and </a:t>
            </a:r>
            <a:r>
              <a:rPr lang="it-IT" sz="2000" dirty="0" err="1"/>
              <a:t>assumes</a:t>
            </a:r>
            <a:r>
              <a:rPr lang="it-IT" sz="2000" dirty="0"/>
              <a:t> </a:t>
            </a:r>
            <a:r>
              <a:rPr lang="it-IT" sz="2000" dirty="0" err="1"/>
              <a:t>minimal</a:t>
            </a:r>
            <a:r>
              <a:rPr lang="it-IT" sz="2000" dirty="0"/>
              <a:t> </a:t>
            </a:r>
            <a:r>
              <a:rPr lang="it-IT" sz="2000" dirty="0" err="1"/>
              <a:t>flavour</a:t>
            </a:r>
            <a:r>
              <a:rPr lang="it-IT" sz="2000" dirty="0"/>
              <a:t> </a:t>
            </a:r>
            <a:r>
              <a:rPr lang="it-IT" sz="2000" dirty="0" err="1"/>
              <a:t>violation</a:t>
            </a:r>
            <a:r>
              <a:rPr lang="it-IT" sz="2000" dirty="0"/>
              <a:t> and a </a:t>
            </a:r>
            <a:r>
              <a:rPr lang="it-IT" sz="2000" dirty="0" err="1"/>
              <a:t>Yukawa</a:t>
            </a:r>
            <a:r>
              <a:rPr lang="it-IT" sz="2000" dirty="0"/>
              <a:t> like </a:t>
            </a:r>
            <a:r>
              <a:rPr lang="it-IT" sz="2000" dirty="0" err="1"/>
              <a:t>structure</a:t>
            </a:r>
            <a:r>
              <a:rPr lang="it-IT" sz="2000" dirty="0"/>
              <a:t> of the </a:t>
            </a:r>
            <a:r>
              <a:rPr lang="it-IT" sz="2000" dirty="0" err="1"/>
              <a:t>couplings</a:t>
            </a:r>
            <a:r>
              <a:rPr lang="it-IT" sz="2000" dirty="0"/>
              <a:t> of the new mediator to the SM </a:t>
            </a:r>
            <a:r>
              <a:rPr lang="it-IT" sz="2000" dirty="0" err="1"/>
              <a:t>particles</a:t>
            </a:r>
            <a:r>
              <a:rPr lang="it-IT" sz="2000" dirty="0"/>
              <a:t>. </a:t>
            </a:r>
            <a:r>
              <a:rPr lang="it-IT" sz="2000" dirty="0" err="1"/>
              <a:t>There</a:t>
            </a:r>
            <a:r>
              <a:rPr lang="it-IT" sz="2000" dirty="0"/>
              <a:t> </a:t>
            </a:r>
            <a:r>
              <a:rPr lang="it-IT" sz="2000" dirty="0" err="1"/>
              <a:t>is</a:t>
            </a:r>
            <a:r>
              <a:rPr lang="it-IT" sz="2000" dirty="0"/>
              <a:t> a common </a:t>
            </a:r>
            <a:r>
              <a:rPr lang="it-IT" sz="2000" dirty="0" err="1"/>
              <a:t>coupling</a:t>
            </a:r>
            <a:r>
              <a:rPr lang="it-IT" sz="2000" dirty="0"/>
              <a:t> with SM </a:t>
            </a:r>
            <a:r>
              <a:rPr lang="it-IT" sz="2000" dirty="0" err="1"/>
              <a:t>particle</a:t>
            </a:r>
            <a:r>
              <a:rPr lang="it-IT" sz="2000" dirty="0"/>
              <a:t> (</a:t>
            </a:r>
            <a:r>
              <a:rPr lang="it-IT" sz="2000" dirty="0" err="1"/>
              <a:t>g_q</a:t>
            </a:r>
            <a:r>
              <a:rPr lang="it-IT" sz="2000" dirty="0"/>
              <a:t>), mass of the DM, of the mediator and </a:t>
            </a:r>
            <a:r>
              <a:rPr lang="it-IT" sz="2000" dirty="0" err="1"/>
              <a:t>strenght</a:t>
            </a:r>
            <a:r>
              <a:rPr lang="it-IT" sz="2000" dirty="0"/>
              <a:t> of interaction </a:t>
            </a:r>
            <a:r>
              <a:rPr lang="it-IT" sz="2000" dirty="0" err="1"/>
              <a:t>between</a:t>
            </a:r>
            <a:r>
              <a:rPr lang="it-IT" sz="2000" dirty="0"/>
              <a:t> mediator and DM (</a:t>
            </a:r>
            <a:r>
              <a:rPr lang="it-IT" sz="2000" dirty="0" err="1"/>
              <a:t>g_X</a:t>
            </a:r>
            <a:r>
              <a:rPr lang="it-IT" sz="2000" dirty="0"/>
              <a:t>).</a:t>
            </a:r>
          </a:p>
          <a:p>
            <a:endParaRPr lang="it-IT" sz="2000" dirty="0"/>
          </a:p>
          <a:p>
            <a:r>
              <a:rPr lang="it-IT" sz="2000" dirty="0"/>
              <a:t>LEFT: </a:t>
            </a:r>
            <a:r>
              <a:rPr lang="it-IT" sz="2000" dirty="0" err="1"/>
              <a:t>Exclusion</a:t>
            </a:r>
            <a:r>
              <a:rPr lang="it-IT" sz="2000" dirty="0"/>
              <a:t> </a:t>
            </a:r>
            <a:r>
              <a:rPr lang="it-IT" sz="2000" dirty="0" err="1"/>
              <a:t>limits</a:t>
            </a:r>
            <a:r>
              <a:rPr lang="it-IT" sz="2000" dirty="0"/>
              <a:t> for </a:t>
            </a:r>
            <a:r>
              <a:rPr lang="it-IT" sz="2000" dirty="0" err="1"/>
              <a:t>colour-neutral</a:t>
            </a:r>
            <a:r>
              <a:rPr lang="it-IT" sz="2000" dirty="0"/>
              <a:t> scalar mediator dark </a:t>
            </a:r>
            <a:r>
              <a:rPr lang="it-IT" sz="2000" dirty="0" err="1"/>
              <a:t>matter</a:t>
            </a:r>
            <a:r>
              <a:rPr lang="it-IT" sz="2000" dirty="0"/>
              <a:t> models [25] </a:t>
            </a:r>
            <a:r>
              <a:rPr lang="it-IT" sz="2000" dirty="0" err="1"/>
              <a:t>as</a:t>
            </a:r>
            <a:r>
              <a:rPr lang="it-IT" sz="2000" dirty="0"/>
              <a:t> a </a:t>
            </a:r>
            <a:r>
              <a:rPr lang="it-IT" sz="2000" dirty="0" err="1"/>
              <a:t>function</a:t>
            </a:r>
            <a:r>
              <a:rPr lang="it-IT" sz="2000" dirty="0"/>
              <a:t> of the mediator</a:t>
            </a:r>
          </a:p>
          <a:p>
            <a:r>
              <a:rPr lang="it-IT" sz="2000" dirty="0"/>
              <a:t>mass m</a:t>
            </a:r>
            <a:r>
              <a:rPr lang="el-GR" sz="2000" dirty="0"/>
              <a:t>φ </a:t>
            </a:r>
            <a:r>
              <a:rPr lang="it-IT" sz="2000" dirty="0"/>
              <a:t>for a dark </a:t>
            </a:r>
            <a:r>
              <a:rPr lang="it-IT" sz="2000" dirty="0" err="1"/>
              <a:t>matter</a:t>
            </a:r>
            <a:r>
              <a:rPr lang="it-IT" sz="2000" dirty="0"/>
              <a:t> mass m</a:t>
            </a:r>
            <a:r>
              <a:rPr lang="el-GR" sz="2000" dirty="0"/>
              <a:t>χ </a:t>
            </a:r>
            <a:r>
              <a:rPr lang="it-IT" sz="2000" dirty="0"/>
              <a:t>of 1 GeV. The </a:t>
            </a:r>
            <a:r>
              <a:rPr lang="it-IT" sz="2000" dirty="0" err="1"/>
              <a:t>limits</a:t>
            </a:r>
            <a:r>
              <a:rPr lang="it-IT" sz="2000" dirty="0"/>
              <a:t> are </a:t>
            </a:r>
            <a:r>
              <a:rPr lang="it-IT" sz="2000" dirty="0" err="1"/>
              <a:t>calculated</a:t>
            </a:r>
            <a:r>
              <a:rPr lang="it-IT" sz="2000" dirty="0"/>
              <a:t> </a:t>
            </a:r>
            <a:r>
              <a:rPr lang="it-IT" sz="2000" dirty="0" err="1"/>
              <a:t>at</a:t>
            </a:r>
            <a:r>
              <a:rPr lang="it-IT" sz="2000" dirty="0"/>
              <a:t> 95% CL and are </a:t>
            </a:r>
            <a:r>
              <a:rPr lang="it-IT" sz="2000" dirty="0" err="1"/>
              <a:t>expressed</a:t>
            </a:r>
            <a:r>
              <a:rPr lang="it-IT" sz="2000" dirty="0"/>
              <a:t> in </a:t>
            </a:r>
            <a:r>
              <a:rPr lang="it-IT" sz="2000" dirty="0" err="1"/>
              <a:t>terms</a:t>
            </a:r>
            <a:r>
              <a:rPr lang="it-IT" sz="2000" dirty="0"/>
              <a:t> of</a:t>
            </a:r>
          </a:p>
          <a:p>
            <a:r>
              <a:rPr lang="it-IT" sz="2000" dirty="0"/>
              <a:t>the ratio of the </a:t>
            </a:r>
            <a:r>
              <a:rPr lang="it-IT" sz="2000" dirty="0" err="1"/>
              <a:t>excluded</a:t>
            </a:r>
            <a:r>
              <a:rPr lang="it-IT" sz="2000" dirty="0"/>
              <a:t> cross-</a:t>
            </a:r>
            <a:r>
              <a:rPr lang="it-IT" sz="2000" dirty="0" err="1"/>
              <a:t>section</a:t>
            </a:r>
            <a:r>
              <a:rPr lang="it-IT" sz="2000" dirty="0"/>
              <a:t> to the </a:t>
            </a:r>
            <a:r>
              <a:rPr lang="it-IT" sz="2000" dirty="0" err="1"/>
              <a:t>nominal</a:t>
            </a:r>
            <a:r>
              <a:rPr lang="it-IT" sz="2000" dirty="0"/>
              <a:t> cross-</a:t>
            </a:r>
            <a:r>
              <a:rPr lang="it-IT" sz="2000" dirty="0" err="1"/>
              <a:t>section</a:t>
            </a:r>
            <a:r>
              <a:rPr lang="it-IT" sz="2000" dirty="0"/>
              <a:t> for a </a:t>
            </a:r>
            <a:r>
              <a:rPr lang="it-IT" sz="2000" dirty="0" err="1"/>
              <a:t>coupling</a:t>
            </a:r>
            <a:r>
              <a:rPr lang="it-IT" sz="2000" dirty="0"/>
              <a:t> </a:t>
            </a:r>
            <a:r>
              <a:rPr lang="it-IT" sz="2000" dirty="0" err="1"/>
              <a:t>assumption</a:t>
            </a:r>
            <a:r>
              <a:rPr lang="it-IT" sz="2000" dirty="0"/>
              <a:t> of </a:t>
            </a:r>
            <a:r>
              <a:rPr lang="it-IT" sz="2000" dirty="0" err="1"/>
              <a:t>gq</a:t>
            </a:r>
            <a:r>
              <a:rPr lang="it-IT" sz="2000" dirty="0"/>
              <a:t> = g</a:t>
            </a:r>
            <a:r>
              <a:rPr lang="el-GR" sz="2000" dirty="0"/>
              <a:t>χ = 1. </a:t>
            </a:r>
            <a:r>
              <a:rPr lang="it-IT" sz="2000" dirty="0"/>
              <a:t>The</a:t>
            </a:r>
          </a:p>
          <a:p>
            <a:r>
              <a:rPr lang="it-IT" sz="2000" dirty="0" err="1"/>
              <a:t>solid</a:t>
            </a:r>
            <a:r>
              <a:rPr lang="it-IT" sz="2000" dirty="0"/>
              <a:t> (</a:t>
            </a:r>
            <a:r>
              <a:rPr lang="it-IT" sz="2000" dirty="0" err="1"/>
              <a:t>dashed</a:t>
            </a:r>
            <a:r>
              <a:rPr lang="it-IT" sz="2000" dirty="0"/>
              <a:t>) lines show the </a:t>
            </a:r>
            <a:r>
              <a:rPr lang="it-IT" sz="2000" dirty="0" err="1"/>
              <a:t>observed</a:t>
            </a:r>
            <a:r>
              <a:rPr lang="it-IT" sz="2000" dirty="0"/>
              <a:t> (</a:t>
            </a:r>
            <a:r>
              <a:rPr lang="it-IT" sz="2000" dirty="0" err="1"/>
              <a:t>expected</a:t>
            </a:r>
            <a:r>
              <a:rPr lang="it-IT" sz="2000" dirty="0"/>
              <a:t>) </a:t>
            </a:r>
            <a:r>
              <a:rPr lang="it-IT" sz="2000" dirty="0" err="1"/>
              <a:t>exclusion</a:t>
            </a:r>
            <a:r>
              <a:rPr lang="it-IT" sz="2000" dirty="0"/>
              <a:t> </a:t>
            </a:r>
            <a:r>
              <a:rPr lang="it-IT" sz="2000" dirty="0" err="1"/>
              <a:t>limits</a:t>
            </a:r>
            <a:r>
              <a:rPr lang="it-IT" sz="2000" dirty="0"/>
              <a:t> for </a:t>
            </a:r>
            <a:r>
              <a:rPr lang="it-IT" sz="2000" dirty="0" err="1"/>
              <a:t>different</a:t>
            </a:r>
            <a:r>
              <a:rPr lang="it-IT" sz="2000" dirty="0"/>
              <a:t> </a:t>
            </a:r>
            <a:r>
              <a:rPr lang="it-IT" sz="2000" dirty="0" err="1"/>
              <a:t>analyses</a:t>
            </a:r>
            <a:r>
              <a:rPr lang="it-IT" sz="2000" dirty="0"/>
              <a:t>. The </a:t>
            </a:r>
            <a:r>
              <a:rPr lang="it-IT" sz="2000" dirty="0" err="1"/>
              <a:t>interpretation</a:t>
            </a:r>
            <a:r>
              <a:rPr lang="it-IT" sz="2000" dirty="0"/>
              <a:t> of the</a:t>
            </a:r>
          </a:p>
          <a:p>
            <a:r>
              <a:rPr lang="it-IT" sz="2000" dirty="0" err="1"/>
              <a:t>bb</a:t>
            </a:r>
            <a:r>
              <a:rPr lang="it-IT" sz="2000" dirty="0"/>
              <a:t> ̄+</a:t>
            </a:r>
            <a:r>
              <a:rPr lang="it-IT" sz="2000" dirty="0" err="1"/>
              <a:t>Emiss</a:t>
            </a:r>
            <a:r>
              <a:rPr lang="it-IT" sz="2000" dirty="0"/>
              <a:t> 0L </a:t>
            </a:r>
            <a:r>
              <a:rPr lang="it-IT" sz="2000" dirty="0" err="1"/>
              <a:t>analysis</a:t>
            </a:r>
            <a:r>
              <a:rPr lang="it-IT" sz="2000" dirty="0"/>
              <a:t>, the </a:t>
            </a:r>
            <a:r>
              <a:rPr lang="it-IT" sz="2000" dirty="0" err="1"/>
              <a:t>tX+Emiss</a:t>
            </a:r>
            <a:r>
              <a:rPr lang="it-IT" sz="2000" dirty="0"/>
              <a:t> </a:t>
            </a:r>
            <a:r>
              <a:rPr lang="it-IT" sz="2000" dirty="0" err="1"/>
              <a:t>analyses</a:t>
            </a:r>
            <a:r>
              <a:rPr lang="it-IT" sz="2000" dirty="0"/>
              <a:t> and the mono-jet </a:t>
            </a:r>
            <a:r>
              <a:rPr lang="it-IT" sz="2000" dirty="0" err="1"/>
              <a:t>analysis</a:t>
            </a:r>
            <a:r>
              <a:rPr lang="it-IT" sz="2000" dirty="0"/>
              <a:t> </a:t>
            </a:r>
            <a:r>
              <a:rPr lang="it-IT" sz="2000" dirty="0" err="1"/>
              <a:t>is</a:t>
            </a:r>
            <a:r>
              <a:rPr lang="it-IT" sz="2000" dirty="0"/>
              <a:t> made </a:t>
            </a:r>
            <a:r>
              <a:rPr lang="it-IT" sz="2000" dirty="0" err="1"/>
              <a:t>using</a:t>
            </a:r>
            <a:r>
              <a:rPr lang="it-IT" sz="2000" dirty="0"/>
              <a:t> the </a:t>
            </a:r>
            <a:r>
              <a:rPr lang="it-IT" sz="2000" dirty="0" err="1"/>
              <a:t>three</a:t>
            </a:r>
            <a:r>
              <a:rPr lang="it-IT" sz="2000" dirty="0"/>
              <a:t> </a:t>
            </a:r>
            <a:r>
              <a:rPr lang="it-IT" sz="2000" dirty="0" err="1"/>
              <a:t>implementations</a:t>
            </a:r>
            <a:r>
              <a:rPr lang="it-IT" sz="2000" dirty="0"/>
              <a:t> of TT</a:t>
            </a:r>
          </a:p>
          <a:p>
            <a:r>
              <a:rPr lang="it-IT" sz="2000" dirty="0"/>
              <a:t>the </a:t>
            </a:r>
            <a:r>
              <a:rPr lang="it-IT" sz="2000" dirty="0" err="1"/>
              <a:t>simplified</a:t>
            </a:r>
            <a:r>
              <a:rPr lang="it-IT" sz="2000" dirty="0"/>
              <a:t> spin-0 models </a:t>
            </a:r>
            <a:r>
              <a:rPr lang="it-IT" sz="2000" dirty="0" err="1"/>
              <a:t>described</a:t>
            </a:r>
            <a:r>
              <a:rPr lang="it-IT" sz="2000" dirty="0"/>
              <a:t> in the text.</a:t>
            </a:r>
          </a:p>
          <a:p>
            <a:endParaRPr lang="it-IT" sz="2000" dirty="0"/>
          </a:p>
          <a:p>
            <a:r>
              <a:rPr lang="it-IT" sz="2000" dirty="0">
                <a:effectLst/>
                <a:latin typeface="TeXGyreTermes"/>
              </a:rPr>
              <a:t>A </a:t>
            </a:r>
            <a:r>
              <a:rPr lang="it-IT" sz="2000" dirty="0" err="1">
                <a:effectLst/>
                <a:latin typeface="TeXGyreTermes"/>
              </a:rPr>
              <a:t>comparison</a:t>
            </a:r>
            <a:r>
              <a:rPr lang="it-IT" sz="2000" dirty="0">
                <a:effectLst/>
                <a:latin typeface="TeXGyreTermes"/>
              </a:rPr>
              <a:t> of the </a:t>
            </a:r>
            <a:r>
              <a:rPr lang="it-IT" sz="2000" dirty="0" err="1">
                <a:effectLst/>
                <a:latin typeface="TeXGyreTermes"/>
              </a:rPr>
              <a:t>inferred</a:t>
            </a:r>
            <a:r>
              <a:rPr lang="it-IT" sz="2000" dirty="0">
                <a:effectLst/>
                <a:latin typeface="TeXGyreTermes"/>
              </a:rPr>
              <a:t> </a:t>
            </a:r>
            <a:r>
              <a:rPr lang="it-IT" sz="2000" dirty="0" err="1">
                <a:effectLst/>
                <a:latin typeface="TeXGyreTermes"/>
              </a:rPr>
              <a:t>limits</a:t>
            </a:r>
            <a:r>
              <a:rPr lang="it-IT" sz="2000" dirty="0">
                <a:effectLst/>
                <a:latin typeface="TeXGyreTermes"/>
              </a:rPr>
              <a:t> with the </a:t>
            </a:r>
            <a:r>
              <a:rPr lang="it-IT" sz="2000" dirty="0" err="1">
                <a:effectLst/>
                <a:latin typeface="TeXGyreTermes"/>
              </a:rPr>
              <a:t>constraints</a:t>
            </a:r>
            <a:r>
              <a:rPr lang="it-IT" sz="2000" dirty="0">
                <a:effectLst/>
                <a:latin typeface="TeXGyreTermes"/>
              </a:rPr>
              <a:t> from </a:t>
            </a:r>
            <a:r>
              <a:rPr lang="it-IT" sz="2000" dirty="0" err="1">
                <a:effectLst/>
                <a:latin typeface="TeXGyreTermes"/>
              </a:rPr>
              <a:t>direct-detection</a:t>
            </a:r>
            <a:r>
              <a:rPr lang="it-IT" sz="2000" dirty="0">
                <a:effectLst/>
                <a:latin typeface="TeXGyreTermes"/>
              </a:rPr>
              <a:t> </a:t>
            </a:r>
            <a:r>
              <a:rPr lang="it-IT" sz="2000" dirty="0" err="1">
                <a:effectLst/>
                <a:latin typeface="TeXGyreTermes"/>
              </a:rPr>
              <a:t>experiments</a:t>
            </a:r>
            <a:r>
              <a:rPr lang="it-IT" sz="2000" dirty="0">
                <a:effectLst/>
                <a:latin typeface="TeXGyreTermes"/>
              </a:rPr>
              <a:t> on the spin-</a:t>
            </a:r>
            <a:r>
              <a:rPr lang="it-IT" sz="2000" dirty="0" err="1">
                <a:effectLst/>
                <a:latin typeface="TeXGyreTermes"/>
              </a:rPr>
              <a:t>independent</a:t>
            </a:r>
            <a:r>
              <a:rPr lang="it-IT" sz="2000" dirty="0">
                <a:effectLst/>
                <a:latin typeface="TeXGyreTermes"/>
              </a:rPr>
              <a:t> WIMP--</a:t>
            </a:r>
            <a:r>
              <a:rPr lang="it-IT" sz="2000" dirty="0" err="1">
                <a:effectLst/>
                <a:latin typeface="TeXGyreTermes"/>
              </a:rPr>
              <a:t>nucleon</a:t>
            </a:r>
            <a:r>
              <a:rPr lang="it-IT" sz="2000" dirty="0">
                <a:effectLst/>
                <a:latin typeface="TeXGyreTermes"/>
              </a:rPr>
              <a:t> scattering cross-</a:t>
            </a:r>
            <a:r>
              <a:rPr lang="it-IT" sz="2000" dirty="0" err="1">
                <a:effectLst/>
                <a:latin typeface="TeXGyreTermes"/>
              </a:rPr>
              <a:t>section</a:t>
            </a:r>
            <a:r>
              <a:rPr lang="it-IT" sz="2000" dirty="0">
                <a:effectLst/>
                <a:latin typeface="TeXGyreTermes"/>
              </a:rPr>
              <a:t> in the </a:t>
            </a:r>
            <a:r>
              <a:rPr lang="it-IT" sz="2000" dirty="0" err="1">
                <a:effectLst/>
                <a:latin typeface="TeXGyreTermes"/>
              </a:rPr>
              <a:t>context</a:t>
            </a:r>
            <a:r>
              <a:rPr lang="it-IT" sz="2000" dirty="0">
                <a:effectLst/>
                <a:latin typeface="TeXGyreTermes"/>
              </a:rPr>
              <a:t> of the </a:t>
            </a:r>
            <a:r>
              <a:rPr lang="it-IT" sz="2000" dirty="0" err="1">
                <a:effectLst/>
                <a:latin typeface="TeXGyreTermes"/>
              </a:rPr>
              <a:t>leptophilic</a:t>
            </a:r>
            <a:r>
              <a:rPr lang="it-IT" sz="2000" dirty="0">
                <a:effectLst/>
                <a:latin typeface="TeXGyreTermes"/>
              </a:rPr>
              <a:t> </a:t>
            </a:r>
            <a:r>
              <a:rPr lang="it-IT" sz="2000" dirty="0" err="1">
                <a:effectLst/>
                <a:latin typeface="TeXGyreTermes"/>
              </a:rPr>
              <a:t>vector</a:t>
            </a:r>
            <a:r>
              <a:rPr lang="it-IT" sz="2000" dirty="0">
                <a:effectLst/>
                <a:latin typeface="TeXGyreTermes"/>
              </a:rPr>
              <a:t> mediator </a:t>
            </a:r>
            <a:r>
              <a:rPr lang="it-IT" sz="2000" dirty="0" err="1">
                <a:effectLst/>
                <a:latin typeface="TeXGyreTermes"/>
              </a:rPr>
              <a:t>simplified</a:t>
            </a:r>
            <a:r>
              <a:rPr lang="it-IT" sz="2000" dirty="0">
                <a:effectLst/>
                <a:latin typeface="TeXGyreTermes"/>
              </a:rPr>
              <a:t> model. </a:t>
            </a:r>
            <a:r>
              <a:rPr lang="it-IT" sz="2000" dirty="0" err="1">
                <a:effectLst/>
                <a:latin typeface="TeXGyreTermes"/>
              </a:rPr>
              <a:t>Each</a:t>
            </a:r>
            <a:r>
              <a:rPr lang="it-IT" sz="2000" dirty="0">
                <a:effectLst/>
                <a:latin typeface="TeXGyreTermes"/>
              </a:rPr>
              <a:t> </a:t>
            </a:r>
            <a:r>
              <a:rPr lang="it-IT" sz="2000" dirty="0" err="1">
                <a:effectLst/>
                <a:latin typeface="TeXGyreTermes"/>
              </a:rPr>
              <a:t>shaded</a:t>
            </a:r>
            <a:r>
              <a:rPr lang="it-IT" sz="2000" dirty="0">
                <a:effectLst/>
                <a:latin typeface="TeXGyreTermes"/>
              </a:rPr>
              <a:t> </a:t>
            </a:r>
            <a:r>
              <a:rPr lang="it-IT" sz="2000" dirty="0" err="1">
                <a:effectLst/>
                <a:latin typeface="TeXGyreTermes"/>
              </a:rPr>
              <a:t>region</a:t>
            </a:r>
            <a:r>
              <a:rPr lang="it-IT" sz="2000" dirty="0">
                <a:effectLst/>
                <a:latin typeface="TeXGyreTermes"/>
              </a:rPr>
              <a:t> </a:t>
            </a:r>
            <a:r>
              <a:rPr lang="it-IT" sz="2000" dirty="0" err="1">
                <a:effectLst/>
                <a:latin typeface="TeXGyreTermes"/>
              </a:rPr>
              <a:t>represents</a:t>
            </a:r>
            <a:r>
              <a:rPr lang="it-IT" sz="2000" dirty="0">
                <a:effectLst/>
                <a:latin typeface="TeXGyreTermes"/>
              </a:rPr>
              <a:t> the union of the </a:t>
            </a:r>
            <a:r>
              <a:rPr lang="it-IT" sz="2000" dirty="0" err="1">
                <a:effectLst/>
                <a:latin typeface="TeXGyreTermes"/>
              </a:rPr>
              <a:t>exclusion</a:t>
            </a:r>
            <a:r>
              <a:rPr lang="it-IT" sz="2000" dirty="0">
                <a:effectLst/>
                <a:latin typeface="TeXGyreTermes"/>
              </a:rPr>
              <a:t> </a:t>
            </a:r>
            <a:r>
              <a:rPr lang="it-IT" sz="2000" dirty="0" err="1">
                <a:effectLst/>
                <a:latin typeface="TeXGyreTermes"/>
              </a:rPr>
              <a:t>contours</a:t>
            </a:r>
            <a:r>
              <a:rPr lang="it-IT" sz="2000" dirty="0">
                <a:effectLst/>
                <a:latin typeface="TeXGyreTermes"/>
              </a:rPr>
              <a:t> of the </a:t>
            </a:r>
            <a:r>
              <a:rPr lang="it-IT" sz="2000" dirty="0" err="1">
                <a:effectLst/>
                <a:latin typeface="TeXGyreTermes"/>
              </a:rPr>
              <a:t>individual</a:t>
            </a:r>
            <a:r>
              <a:rPr lang="it-IT" sz="2000" dirty="0">
                <a:effectLst/>
                <a:latin typeface="TeXGyreTermes"/>
              </a:rPr>
              <a:t> </a:t>
            </a:r>
            <a:r>
              <a:rPr lang="it-IT" sz="2000" dirty="0" err="1">
                <a:effectLst/>
                <a:latin typeface="TeXGyreTermes"/>
              </a:rPr>
              <a:t>analyses</a:t>
            </a:r>
            <a:r>
              <a:rPr lang="it-IT" sz="2000" dirty="0">
                <a:effectLst/>
                <a:latin typeface="TeXGyreTermes"/>
              </a:rPr>
              <a:t> </a:t>
            </a:r>
            <a:r>
              <a:rPr lang="it-IT" sz="2000" dirty="0" err="1">
                <a:effectLst/>
                <a:latin typeface="TeXGyreTermes"/>
              </a:rPr>
              <a:t>listed</a:t>
            </a:r>
            <a:r>
              <a:rPr lang="it-IT" sz="2000" dirty="0">
                <a:effectLst/>
                <a:latin typeface="TeXGyreTermes"/>
              </a:rPr>
              <a:t> in the </a:t>
            </a:r>
            <a:r>
              <a:rPr lang="it-IT" sz="2000" dirty="0" err="1">
                <a:effectLst/>
                <a:latin typeface="TeXGyreTermes"/>
              </a:rPr>
              <a:t>legend</a:t>
            </a:r>
            <a:r>
              <a:rPr lang="it-IT" sz="2000" dirty="0">
                <a:effectLst/>
                <a:latin typeface="TeXGyreTermes"/>
              </a:rPr>
              <a:t>, </a:t>
            </a:r>
            <a:r>
              <a:rPr lang="it-IT" sz="2000" dirty="0" err="1">
                <a:effectLst/>
                <a:latin typeface="TeXGyreTermes"/>
              </a:rPr>
              <a:t>where</a:t>
            </a:r>
            <a:r>
              <a:rPr lang="it-IT" sz="2000" dirty="0">
                <a:effectLst/>
                <a:latin typeface="TeXGyreTermes"/>
              </a:rPr>
              <a:t> more </a:t>
            </a:r>
            <a:r>
              <a:rPr lang="it-IT" sz="2000" dirty="0" err="1">
                <a:effectLst/>
                <a:latin typeface="TeXGyreTermes"/>
              </a:rPr>
              <a:t>than</a:t>
            </a:r>
            <a:r>
              <a:rPr lang="it-IT" sz="2000" dirty="0">
                <a:effectLst/>
                <a:latin typeface="TeXGyreTermes"/>
              </a:rPr>
              <a:t> one </a:t>
            </a:r>
            <a:r>
              <a:rPr lang="it-IT" sz="2000" dirty="0" err="1">
                <a:effectLst/>
                <a:latin typeface="TeXGyreTermes"/>
              </a:rPr>
              <a:t>result</a:t>
            </a:r>
            <a:r>
              <a:rPr lang="it-IT" sz="2000" dirty="0">
                <a:effectLst/>
                <a:latin typeface="TeXGyreTermes"/>
              </a:rPr>
              <a:t> </a:t>
            </a:r>
            <a:r>
              <a:rPr lang="it-IT" sz="2000" dirty="0" err="1">
                <a:effectLst/>
                <a:latin typeface="TeXGyreTermes"/>
              </a:rPr>
              <a:t>contributes</a:t>
            </a:r>
            <a:r>
              <a:rPr lang="it-IT" sz="2000" dirty="0">
                <a:effectLst/>
                <a:latin typeface="TeXGyreTermes"/>
              </a:rPr>
              <a:t>. The </a:t>
            </a:r>
            <a:r>
              <a:rPr lang="it-IT" sz="2000" dirty="0" err="1">
                <a:effectLst/>
                <a:latin typeface="TeXGyreTermes"/>
              </a:rPr>
              <a:t>results</a:t>
            </a:r>
            <a:r>
              <a:rPr lang="it-IT" sz="2000" dirty="0">
                <a:effectLst/>
                <a:latin typeface="TeXGyreTermes"/>
              </a:rPr>
              <a:t> from </a:t>
            </a:r>
            <a:r>
              <a:rPr lang="it-IT" sz="2000" dirty="0" err="1">
                <a:effectLst/>
                <a:latin typeface="TeXGyreTermes"/>
              </a:rPr>
              <a:t>this</a:t>
            </a:r>
            <a:r>
              <a:rPr lang="it-IT" sz="2000" dirty="0">
                <a:effectLst/>
                <a:latin typeface="TeXGyreTermes"/>
              </a:rPr>
              <a:t> </a:t>
            </a:r>
            <a:r>
              <a:rPr lang="it-IT" sz="2000" dirty="0" err="1">
                <a:effectLst/>
                <a:latin typeface="TeXGyreTermes"/>
              </a:rPr>
              <a:t>analysis</a:t>
            </a:r>
            <a:r>
              <a:rPr lang="it-IT" sz="2000" dirty="0">
                <a:effectLst/>
                <a:latin typeface="TeXGyreTermes"/>
              </a:rPr>
              <a:t> are </a:t>
            </a:r>
            <a:r>
              <a:rPr lang="it-IT" sz="2000" dirty="0" err="1">
                <a:effectLst/>
                <a:latin typeface="TeXGyreTermes"/>
              </a:rPr>
              <a:t>compared</a:t>
            </a:r>
            <a:r>
              <a:rPr lang="it-IT" sz="2000" dirty="0">
                <a:effectLst/>
                <a:latin typeface="TeXGyreTermes"/>
              </a:rPr>
              <a:t> with </a:t>
            </a:r>
            <a:r>
              <a:rPr lang="it-IT" sz="2000" dirty="0" err="1">
                <a:effectLst/>
                <a:latin typeface="TeXGyreTermes"/>
              </a:rPr>
              <a:t>limits</a:t>
            </a:r>
            <a:r>
              <a:rPr lang="it-IT" sz="2000" dirty="0">
                <a:effectLst/>
                <a:latin typeface="TeXGyreTermes"/>
              </a:rPr>
              <a:t> from the </a:t>
            </a:r>
            <a:r>
              <a:rPr lang="it-IT" sz="2000" dirty="0" err="1">
                <a:effectLst/>
                <a:latin typeface="TeXGyreTermes"/>
              </a:rPr>
              <a:t>direct-detection</a:t>
            </a:r>
            <a:r>
              <a:rPr lang="it-IT" sz="2000" dirty="0">
                <a:effectLst/>
                <a:latin typeface="TeXGyreTermes"/>
              </a:rPr>
              <a:t> </a:t>
            </a:r>
            <a:r>
              <a:rPr lang="it-IT" sz="2000" dirty="0" err="1">
                <a:effectLst/>
                <a:latin typeface="TeXGyreTermes"/>
              </a:rPr>
              <a:t>experiments</a:t>
            </a:r>
            <a:r>
              <a:rPr lang="it-IT" sz="2000" dirty="0">
                <a:effectLst/>
                <a:latin typeface="TeXGyreTermes"/>
              </a:rPr>
              <a:t>. LHC </a:t>
            </a:r>
            <a:r>
              <a:rPr lang="it-IT" sz="2000" dirty="0" err="1">
                <a:effectLst/>
                <a:latin typeface="TeXGyreTermes"/>
              </a:rPr>
              <a:t>limits</a:t>
            </a:r>
            <a:r>
              <a:rPr lang="it-IT" sz="2000" dirty="0">
                <a:effectLst/>
                <a:latin typeface="TeXGyreTermes"/>
              </a:rPr>
              <a:t> are </a:t>
            </a:r>
            <a:r>
              <a:rPr lang="it-IT" sz="2000" dirty="0" err="1">
                <a:effectLst/>
                <a:latin typeface="TeXGyreTermes"/>
              </a:rPr>
              <a:t>shown</a:t>
            </a:r>
            <a:r>
              <a:rPr lang="it-IT" sz="2000" dirty="0">
                <a:effectLst/>
                <a:latin typeface="TeXGyreTermes"/>
              </a:rPr>
              <a:t> </a:t>
            </a:r>
            <a:r>
              <a:rPr lang="it-IT" sz="2000" dirty="0" err="1">
                <a:effectLst/>
                <a:latin typeface="TeXGyreTermes"/>
              </a:rPr>
              <a:t>at</a:t>
            </a:r>
            <a:r>
              <a:rPr lang="it-IT" sz="2000" dirty="0">
                <a:effectLst/>
                <a:latin typeface="TeXGyreTermes"/>
              </a:rPr>
              <a:t> 95% CL and </a:t>
            </a:r>
            <a:r>
              <a:rPr lang="it-IT" sz="2000" dirty="0" err="1">
                <a:effectLst/>
                <a:latin typeface="TeXGyreTermes"/>
              </a:rPr>
              <a:t>direct-detection</a:t>
            </a:r>
            <a:r>
              <a:rPr lang="it-IT" sz="2000" dirty="0">
                <a:effectLst/>
                <a:latin typeface="TeXGyreTermes"/>
              </a:rPr>
              <a:t> </a:t>
            </a:r>
            <a:r>
              <a:rPr lang="it-IT" sz="2000" dirty="0" err="1">
                <a:effectLst/>
                <a:latin typeface="TeXGyreTermes"/>
              </a:rPr>
              <a:t>limits</a:t>
            </a:r>
            <a:r>
              <a:rPr lang="it-IT" sz="2000" dirty="0">
                <a:effectLst/>
                <a:latin typeface="TeXGyreTermes"/>
              </a:rPr>
              <a:t> </a:t>
            </a:r>
            <a:r>
              <a:rPr lang="it-IT" sz="2000" dirty="0" err="1">
                <a:effectLst/>
                <a:latin typeface="TeXGyreTermes"/>
              </a:rPr>
              <a:t>at</a:t>
            </a:r>
            <a:r>
              <a:rPr lang="it-IT" sz="2000" dirty="0">
                <a:effectLst/>
                <a:latin typeface="TeXGyreTermes"/>
              </a:rPr>
              <a:t> 90% CL. The </a:t>
            </a:r>
            <a:r>
              <a:rPr lang="it-IT" sz="2000" dirty="0" err="1">
                <a:effectLst/>
                <a:latin typeface="TeXGyreTermes"/>
              </a:rPr>
              <a:t>comparison</a:t>
            </a:r>
            <a:r>
              <a:rPr lang="it-IT" sz="2000" dirty="0">
                <a:effectLst/>
                <a:latin typeface="TeXGyreTermes"/>
              </a:rPr>
              <a:t> </a:t>
            </a:r>
            <a:r>
              <a:rPr lang="it-IT" sz="2000" dirty="0" err="1">
                <a:effectLst/>
                <a:latin typeface="TeXGyreTermes"/>
              </a:rPr>
              <a:t>is</a:t>
            </a:r>
            <a:r>
              <a:rPr lang="it-IT" sz="2000" dirty="0">
                <a:effectLst/>
                <a:latin typeface="TeXGyreTermes"/>
              </a:rPr>
              <a:t> </a:t>
            </a:r>
            <a:r>
              <a:rPr lang="it-IT" sz="2000" dirty="0" err="1">
                <a:effectLst/>
                <a:latin typeface="TeXGyreTermes"/>
              </a:rPr>
              <a:t>valid</a:t>
            </a:r>
            <a:r>
              <a:rPr lang="it-IT" sz="2000" dirty="0">
                <a:effectLst/>
                <a:latin typeface="TeXGyreTermes"/>
              </a:rPr>
              <a:t> </a:t>
            </a:r>
            <a:r>
              <a:rPr lang="it-IT" sz="2000" dirty="0" err="1">
                <a:effectLst/>
                <a:latin typeface="TeXGyreTermes"/>
              </a:rPr>
              <a:t>solely</a:t>
            </a:r>
            <a:r>
              <a:rPr lang="it-IT" sz="2000" dirty="0">
                <a:effectLst/>
                <a:latin typeface="TeXGyreTermes"/>
              </a:rPr>
              <a:t> in the </a:t>
            </a:r>
            <a:r>
              <a:rPr lang="it-IT" sz="2000" dirty="0" err="1">
                <a:effectLst/>
                <a:latin typeface="TeXGyreTermes"/>
              </a:rPr>
              <a:t>context</a:t>
            </a:r>
            <a:r>
              <a:rPr lang="it-IT" sz="2000" dirty="0">
                <a:effectLst/>
                <a:latin typeface="TeXGyreTermes"/>
              </a:rPr>
              <a:t> of </a:t>
            </a:r>
            <a:r>
              <a:rPr lang="it-IT" sz="2000" dirty="0" err="1">
                <a:effectLst/>
                <a:latin typeface="TeXGyreTermes"/>
              </a:rPr>
              <a:t>this</a:t>
            </a:r>
            <a:r>
              <a:rPr lang="it-IT" sz="2000" dirty="0">
                <a:effectLst/>
                <a:latin typeface="TeXGyreTermes"/>
              </a:rPr>
              <a:t> model, </a:t>
            </a:r>
            <a:r>
              <a:rPr lang="it-IT" sz="2000" dirty="0" err="1">
                <a:effectLst/>
                <a:latin typeface="TeXGyreTermes"/>
              </a:rPr>
              <a:t>assuming</a:t>
            </a:r>
            <a:r>
              <a:rPr lang="it-IT" sz="2000" dirty="0">
                <a:effectLst/>
                <a:latin typeface="TeXGyreTermes"/>
              </a:rPr>
              <a:t> a mediator </a:t>
            </a:r>
            <a:r>
              <a:rPr lang="it-IT" sz="2000" dirty="0" err="1">
                <a:effectLst/>
                <a:latin typeface="TeXGyreTermes"/>
              </a:rPr>
              <a:t>width</a:t>
            </a:r>
            <a:r>
              <a:rPr lang="it-IT" sz="2000" dirty="0">
                <a:effectLst/>
                <a:latin typeface="TeXGyreTermes"/>
              </a:rPr>
              <a:t> </a:t>
            </a:r>
            <a:r>
              <a:rPr lang="it-IT" sz="2000" dirty="0" err="1">
                <a:effectLst/>
                <a:latin typeface="TeXGyreTermes"/>
              </a:rPr>
              <a:t>fixed</a:t>
            </a:r>
            <a:r>
              <a:rPr lang="it-IT" sz="2000" dirty="0">
                <a:effectLst/>
                <a:latin typeface="TeXGyreTermes"/>
              </a:rPr>
              <a:t> by the dark </a:t>
            </a:r>
            <a:r>
              <a:rPr lang="it-IT" sz="2000" dirty="0" err="1">
                <a:effectLst/>
                <a:latin typeface="TeXGyreTermes"/>
              </a:rPr>
              <a:t>matter</a:t>
            </a:r>
            <a:r>
              <a:rPr lang="it-IT" sz="2000" dirty="0">
                <a:effectLst/>
                <a:latin typeface="TeXGyreTermes"/>
              </a:rPr>
              <a:t> mass, a DM </a:t>
            </a:r>
            <a:r>
              <a:rPr lang="it-IT" sz="2000" dirty="0" err="1">
                <a:effectLst/>
                <a:latin typeface="TeXGyreTermes"/>
              </a:rPr>
              <a:t>coupling</a:t>
            </a:r>
            <a:r>
              <a:rPr lang="it-IT" sz="2000" dirty="0">
                <a:effectLst/>
                <a:latin typeface="TeXGyreTermes"/>
              </a:rPr>
              <a:t> g</a:t>
            </a:r>
            <a:r>
              <a:rPr lang="el-GR" sz="2000" dirty="0">
                <a:effectLst/>
                <a:latin typeface="TeXGyreTermes"/>
              </a:rPr>
              <a:t>χ = 1, </a:t>
            </a:r>
            <a:r>
              <a:rPr lang="it-IT" sz="2000" dirty="0">
                <a:effectLst/>
                <a:latin typeface="TeXGyreTermes"/>
              </a:rPr>
              <a:t>quark </a:t>
            </a:r>
            <a:r>
              <a:rPr lang="it-IT" sz="2000" dirty="0" err="1">
                <a:effectLst/>
                <a:latin typeface="TeXGyreTermes"/>
              </a:rPr>
              <a:t>coupling</a:t>
            </a:r>
            <a:r>
              <a:rPr lang="it-IT" sz="2000" dirty="0">
                <a:effectLst/>
                <a:latin typeface="TeXGyreTermes"/>
              </a:rPr>
              <a:t> </a:t>
            </a:r>
            <a:r>
              <a:rPr lang="it-IT" sz="2000" dirty="0" err="1">
                <a:effectLst/>
                <a:latin typeface="TeXGyreTermes"/>
              </a:rPr>
              <a:t>gq</a:t>
            </a:r>
            <a:r>
              <a:rPr lang="it-IT" sz="2000" dirty="0">
                <a:effectLst/>
                <a:latin typeface="TeXGyreTermes"/>
              </a:rPr>
              <a:t> = 0.1, and </a:t>
            </a:r>
            <a:r>
              <a:rPr lang="it-IT" sz="2000" dirty="0" err="1">
                <a:effectLst/>
                <a:latin typeface="TeXGyreTermes"/>
              </a:rPr>
              <a:t>lepton</a:t>
            </a:r>
            <a:r>
              <a:rPr lang="it-IT" sz="2000" dirty="0">
                <a:effectLst/>
                <a:latin typeface="TeXGyreTermes"/>
              </a:rPr>
              <a:t> </a:t>
            </a:r>
            <a:r>
              <a:rPr lang="it-IT" sz="2000" dirty="0" err="1">
                <a:effectLst/>
                <a:latin typeface="TeXGyreTermes"/>
              </a:rPr>
              <a:t>coupling</a:t>
            </a:r>
            <a:r>
              <a:rPr lang="it-IT" sz="2000" dirty="0">
                <a:effectLst/>
                <a:latin typeface="TeXGyreTermes"/>
              </a:rPr>
              <a:t> </a:t>
            </a:r>
            <a:r>
              <a:rPr lang="it-IT" sz="2000" dirty="0" err="1">
                <a:effectLst/>
                <a:latin typeface="TeXGyreTermes"/>
              </a:rPr>
              <a:t>gl</a:t>
            </a:r>
            <a:r>
              <a:rPr lang="it-IT" sz="2000" dirty="0">
                <a:effectLst/>
                <a:latin typeface="TeXGyreTermes"/>
              </a:rPr>
              <a:t> = 0.01. LHC </a:t>
            </a:r>
            <a:r>
              <a:rPr lang="it-IT" sz="2000" dirty="0" err="1">
                <a:effectLst/>
                <a:latin typeface="TeXGyreTermes"/>
              </a:rPr>
              <a:t>searches</a:t>
            </a:r>
            <a:r>
              <a:rPr lang="it-IT" sz="2000" dirty="0">
                <a:effectLst/>
                <a:latin typeface="TeXGyreTermes"/>
              </a:rPr>
              <a:t> and </a:t>
            </a:r>
            <a:r>
              <a:rPr lang="it-IT" sz="2000" dirty="0" err="1">
                <a:effectLst/>
                <a:latin typeface="TeXGyreTermes"/>
              </a:rPr>
              <a:t>direct-detection</a:t>
            </a:r>
            <a:r>
              <a:rPr lang="it-IT" sz="2000" dirty="0">
                <a:effectLst/>
                <a:latin typeface="TeXGyreTermes"/>
              </a:rPr>
              <a:t> </a:t>
            </a:r>
            <a:r>
              <a:rPr lang="it-IT" sz="2000" dirty="0" err="1">
                <a:effectLst/>
                <a:latin typeface="TeXGyreTermes"/>
              </a:rPr>
              <a:t>experiments</a:t>
            </a:r>
            <a:r>
              <a:rPr lang="it-IT" sz="2000" dirty="0">
                <a:effectLst/>
                <a:latin typeface="TeXGyreTermes"/>
              </a:rPr>
              <a:t> </a:t>
            </a:r>
            <a:r>
              <a:rPr lang="it-IT" sz="2000" dirty="0" err="1">
                <a:effectLst/>
                <a:latin typeface="TeXGyreTermes"/>
              </a:rPr>
              <a:t>exclude</a:t>
            </a:r>
            <a:r>
              <a:rPr lang="it-IT" sz="2000" dirty="0">
                <a:effectLst/>
                <a:latin typeface="TeXGyreTermes"/>
              </a:rPr>
              <a:t> </a:t>
            </a:r>
            <a:r>
              <a:rPr lang="it-IT" sz="2000" dirty="0" err="1">
                <a:effectLst/>
                <a:latin typeface="TeXGyreTermes"/>
              </a:rPr>
              <a:t>only</a:t>
            </a:r>
            <a:r>
              <a:rPr lang="it-IT" sz="2000" dirty="0">
                <a:effectLst/>
                <a:latin typeface="TeXGyreTermes"/>
              </a:rPr>
              <a:t> the </a:t>
            </a:r>
            <a:r>
              <a:rPr lang="it-IT" sz="2000" dirty="0" err="1">
                <a:effectLst/>
                <a:latin typeface="TeXGyreTermes"/>
              </a:rPr>
              <a:t>shaded</a:t>
            </a:r>
            <a:r>
              <a:rPr lang="it-IT" sz="2000" dirty="0">
                <a:effectLst/>
                <a:latin typeface="TeXGyreTermes"/>
              </a:rPr>
              <a:t> </a:t>
            </a:r>
            <a:r>
              <a:rPr lang="it-IT" sz="2000" dirty="0" err="1">
                <a:effectLst/>
                <a:latin typeface="TeXGyreTermes"/>
              </a:rPr>
              <a:t>areas</a:t>
            </a:r>
            <a:r>
              <a:rPr lang="it-IT" sz="2000" dirty="0">
                <a:effectLst/>
                <a:latin typeface="TeXGyreTermes"/>
              </a:rPr>
              <a:t>. </a:t>
            </a:r>
            <a:r>
              <a:rPr lang="it-IT" sz="2000" dirty="0" err="1">
                <a:effectLst/>
                <a:latin typeface="TeXGyreTermes"/>
              </a:rPr>
              <a:t>Exclusions</a:t>
            </a:r>
            <a:r>
              <a:rPr lang="it-IT" sz="2000" dirty="0">
                <a:effectLst/>
                <a:latin typeface="TeXGyreTermes"/>
              </a:rPr>
              <a:t> of </a:t>
            </a:r>
            <a:r>
              <a:rPr lang="it-IT" sz="2000" dirty="0" err="1">
                <a:effectLst/>
                <a:latin typeface="TeXGyreTermes"/>
              </a:rPr>
              <a:t>smaller</a:t>
            </a:r>
            <a:r>
              <a:rPr lang="it-IT" sz="2000" dirty="0">
                <a:effectLst/>
                <a:latin typeface="TeXGyreTermes"/>
              </a:rPr>
              <a:t> scattering cross-</a:t>
            </a:r>
            <a:r>
              <a:rPr lang="it-IT" sz="2000" dirty="0" err="1">
                <a:effectLst/>
                <a:latin typeface="TeXGyreTermes"/>
              </a:rPr>
              <a:t>sections</a:t>
            </a:r>
            <a:r>
              <a:rPr lang="it-IT" sz="2000" dirty="0">
                <a:effectLst/>
                <a:latin typeface="TeXGyreTermes"/>
              </a:rPr>
              <a:t> do </a:t>
            </a:r>
            <a:r>
              <a:rPr lang="it-IT" sz="2000" dirty="0" err="1">
                <a:effectLst/>
                <a:latin typeface="TeXGyreTermes"/>
              </a:rPr>
              <a:t>not</a:t>
            </a:r>
            <a:r>
              <a:rPr lang="it-IT" sz="2000" dirty="0">
                <a:effectLst/>
                <a:latin typeface="TeXGyreTermes"/>
              </a:rPr>
              <a:t> </a:t>
            </a:r>
            <a:r>
              <a:rPr lang="it-IT" sz="2000" dirty="0" err="1">
                <a:effectLst/>
                <a:latin typeface="TeXGyreTermes"/>
              </a:rPr>
              <a:t>imply</a:t>
            </a:r>
            <a:r>
              <a:rPr lang="it-IT" sz="2000" dirty="0">
                <a:effectLst/>
                <a:latin typeface="TeXGyreTermes"/>
              </a:rPr>
              <a:t> </a:t>
            </a:r>
            <a:r>
              <a:rPr lang="it-IT" sz="2000" dirty="0" err="1">
                <a:effectLst/>
                <a:latin typeface="TeXGyreTermes"/>
              </a:rPr>
              <a:t>that</a:t>
            </a:r>
            <a:r>
              <a:rPr lang="it-IT" sz="2000" dirty="0">
                <a:effectLst/>
                <a:latin typeface="TeXGyreTermes"/>
              </a:rPr>
              <a:t> </a:t>
            </a:r>
            <a:r>
              <a:rPr lang="it-IT" sz="2000" dirty="0" err="1">
                <a:effectLst/>
                <a:latin typeface="TeXGyreTermes"/>
              </a:rPr>
              <a:t>larger</a:t>
            </a:r>
            <a:r>
              <a:rPr lang="it-IT" sz="2000" dirty="0">
                <a:effectLst/>
                <a:latin typeface="TeXGyreTermes"/>
              </a:rPr>
              <a:t> scattering cross-</a:t>
            </a:r>
            <a:r>
              <a:rPr lang="it-IT" sz="2000" dirty="0" err="1">
                <a:effectLst/>
                <a:latin typeface="TeXGyreTermes"/>
              </a:rPr>
              <a:t>sections</a:t>
            </a:r>
            <a:r>
              <a:rPr lang="it-IT" sz="2000" dirty="0">
                <a:effectLst/>
                <a:latin typeface="TeXGyreTermes"/>
              </a:rPr>
              <a:t> are </a:t>
            </a:r>
            <a:r>
              <a:rPr lang="it-IT" sz="2000" dirty="0" err="1">
                <a:effectLst/>
                <a:latin typeface="TeXGyreTermes"/>
              </a:rPr>
              <a:t>also</a:t>
            </a:r>
            <a:r>
              <a:rPr lang="it-IT" sz="2000" dirty="0">
                <a:effectLst/>
                <a:latin typeface="TeXGyreTermes"/>
              </a:rPr>
              <a:t> </a:t>
            </a:r>
            <a:r>
              <a:rPr lang="it-IT" sz="2000" dirty="0" err="1">
                <a:effectLst/>
                <a:latin typeface="TeXGyreTermes"/>
              </a:rPr>
              <a:t>excluded</a:t>
            </a:r>
            <a:r>
              <a:rPr lang="it-IT" sz="2000" dirty="0">
                <a:effectLst/>
                <a:latin typeface="TeXGyreTermes"/>
              </a:rPr>
              <a:t>. The </a:t>
            </a:r>
            <a:r>
              <a:rPr lang="it-IT" sz="2000" dirty="0" err="1">
                <a:effectLst/>
                <a:latin typeface="TeXGyreTermes"/>
              </a:rPr>
              <a:t>resonance</a:t>
            </a:r>
            <a:r>
              <a:rPr lang="it-IT" sz="2000" dirty="0">
                <a:effectLst/>
                <a:latin typeface="TeXGyreTermes"/>
              </a:rPr>
              <a:t> and </a:t>
            </a:r>
            <a:r>
              <a:rPr lang="it-IT" sz="2000" dirty="0" err="1">
                <a:effectLst/>
                <a:latin typeface="TeXGyreTermes"/>
              </a:rPr>
              <a:t>ETmiss+X</a:t>
            </a:r>
            <a:r>
              <a:rPr lang="it-IT" sz="2000" dirty="0">
                <a:effectLst/>
                <a:latin typeface="TeXGyreTermes"/>
              </a:rPr>
              <a:t> </a:t>
            </a:r>
            <a:r>
              <a:rPr lang="it-IT" sz="2000" dirty="0" err="1">
                <a:effectLst/>
                <a:latin typeface="TeXGyreTermes"/>
              </a:rPr>
              <a:t>exclusion</a:t>
            </a:r>
            <a:r>
              <a:rPr lang="it-IT" sz="2000" dirty="0">
                <a:effectLst/>
                <a:latin typeface="TeXGyreTermes"/>
              </a:rPr>
              <a:t> </a:t>
            </a:r>
            <a:r>
              <a:rPr lang="it-IT" sz="2000" dirty="0" err="1">
                <a:effectLst/>
                <a:latin typeface="TeXGyreTermes"/>
              </a:rPr>
              <a:t>region</a:t>
            </a:r>
            <a:r>
              <a:rPr lang="it-IT" sz="2000" dirty="0">
                <a:effectLst/>
                <a:latin typeface="TeXGyreTermes"/>
              </a:rPr>
              <a:t> </a:t>
            </a:r>
            <a:r>
              <a:rPr lang="it-IT" sz="2000" dirty="0" err="1">
                <a:effectLst/>
                <a:latin typeface="TeXGyreTermes"/>
              </a:rPr>
              <a:t>represents</a:t>
            </a:r>
            <a:r>
              <a:rPr lang="it-IT" sz="2000" dirty="0">
                <a:effectLst/>
                <a:latin typeface="TeXGyreTermes"/>
              </a:rPr>
              <a:t> the union of </a:t>
            </a:r>
            <a:r>
              <a:rPr lang="it-IT" sz="2000" dirty="0" err="1">
                <a:effectLst/>
                <a:latin typeface="TeXGyreTermes"/>
              </a:rPr>
              <a:t>exclusions</a:t>
            </a:r>
            <a:r>
              <a:rPr lang="it-IT" sz="2000" dirty="0">
                <a:effectLst/>
                <a:latin typeface="TeXGyreTermes"/>
              </a:rPr>
              <a:t> from </a:t>
            </a:r>
            <a:r>
              <a:rPr lang="it-IT" sz="2000" dirty="0" err="1">
                <a:effectLst/>
                <a:latin typeface="TeXGyreTermes"/>
              </a:rPr>
              <a:t>all</a:t>
            </a:r>
            <a:r>
              <a:rPr lang="it-IT" sz="2000" dirty="0">
                <a:effectLst/>
                <a:latin typeface="TeXGyreTermes"/>
              </a:rPr>
              <a:t> </a:t>
            </a:r>
            <a:r>
              <a:rPr lang="it-IT" sz="2000" dirty="0" err="1">
                <a:effectLst/>
                <a:latin typeface="TeXGyreTermes"/>
              </a:rPr>
              <a:t>analyses</a:t>
            </a:r>
            <a:r>
              <a:rPr lang="it-IT" sz="2000" dirty="0">
                <a:effectLst/>
                <a:latin typeface="TeXGyreTermes"/>
              </a:rPr>
              <a:t> of </a:t>
            </a:r>
            <a:r>
              <a:rPr lang="it-IT" sz="2000" dirty="0" err="1">
                <a:effectLst/>
                <a:latin typeface="TeXGyreTermes"/>
              </a:rPr>
              <a:t>that</a:t>
            </a:r>
            <a:r>
              <a:rPr lang="it-IT" sz="2000" dirty="0">
                <a:effectLst/>
                <a:latin typeface="TeXGyreTermes"/>
              </a:rPr>
              <a:t> </a:t>
            </a:r>
            <a:r>
              <a:rPr lang="it-IT" sz="2000" dirty="0" err="1">
                <a:effectLst/>
                <a:latin typeface="TeXGyreTermes"/>
              </a:rPr>
              <a:t>type</a:t>
            </a:r>
            <a:r>
              <a:rPr lang="it-IT" sz="2000" dirty="0">
                <a:effectLst/>
                <a:latin typeface="TeXGyreTermes"/>
              </a:rPr>
              <a:t>.</a:t>
            </a:r>
          </a:p>
          <a:p>
            <a:endParaRPr lang="it-IT" sz="200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1E2689-9F83-4643-8D2B-2A2E1956F3A7}" type="slidenum">
              <a:rPr lang="it-IT" smtClean="0"/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2410609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>
          <a:xfrm>
            <a:off x="603250" y="5441950"/>
            <a:ext cx="18973800" cy="5546725"/>
          </a:xfrm>
        </p:spPr>
        <p:txBody>
          <a:bodyPr/>
          <a:lstStyle/>
          <a:p>
            <a:r>
              <a:rPr lang="it-IT" sz="2000" dirty="0"/>
              <a:t>A more complete benchmark model with a </a:t>
            </a:r>
            <a:r>
              <a:rPr lang="it-IT" sz="2000" dirty="0" err="1"/>
              <a:t>rich</a:t>
            </a:r>
            <a:r>
              <a:rPr lang="it-IT" sz="2000" dirty="0"/>
              <a:t> collider </a:t>
            </a:r>
            <a:r>
              <a:rPr lang="it-IT" sz="2000" dirty="0" err="1"/>
              <a:t>phenomenology</a:t>
            </a:r>
            <a:r>
              <a:rPr lang="it-IT" sz="2000" dirty="0"/>
              <a:t> </a:t>
            </a:r>
            <a:r>
              <a:rPr lang="it-IT" sz="2000" dirty="0" err="1"/>
              <a:t>is</a:t>
            </a:r>
            <a:r>
              <a:rPr lang="it-IT" sz="2000" dirty="0"/>
              <a:t> </a:t>
            </a:r>
            <a:r>
              <a:rPr lang="it-IT" sz="2000" dirty="0" err="1"/>
              <a:t>explored</a:t>
            </a:r>
            <a:r>
              <a:rPr lang="it-IT" sz="2000" dirty="0"/>
              <a:t> in </a:t>
            </a:r>
            <a:r>
              <a:rPr lang="it-IT" sz="2000" dirty="0" err="1"/>
              <a:t>this</a:t>
            </a:r>
            <a:r>
              <a:rPr lang="it-IT" sz="2000" dirty="0"/>
              <a:t> paper, </a:t>
            </a:r>
            <a:r>
              <a:rPr lang="it-IT" sz="2000" dirty="0" err="1"/>
              <a:t>known</a:t>
            </a:r>
            <a:r>
              <a:rPr lang="it-IT" sz="2000" dirty="0"/>
              <a:t> </a:t>
            </a:r>
            <a:r>
              <a:rPr lang="it-IT" sz="2000" dirty="0" err="1"/>
              <a:t>as</a:t>
            </a:r>
            <a:r>
              <a:rPr lang="it-IT" sz="2000" dirty="0"/>
              <a:t> the Two Higgs </a:t>
            </a:r>
            <a:r>
              <a:rPr lang="it-IT" sz="2000" dirty="0" err="1"/>
              <a:t>Doublet</a:t>
            </a:r>
            <a:r>
              <a:rPr lang="it-IT" sz="2000" dirty="0"/>
              <a:t> Model (2HDM) plus pseudo-scalar mediator 𝑎, </a:t>
            </a:r>
            <a:r>
              <a:rPr lang="it-IT" sz="2000" dirty="0" err="1"/>
              <a:t>denoted</a:t>
            </a:r>
            <a:r>
              <a:rPr lang="it-IT" sz="2000" dirty="0"/>
              <a:t> 2HDM+𝑎 [55]. In </a:t>
            </a:r>
            <a:r>
              <a:rPr lang="it-IT" sz="2000" dirty="0" err="1"/>
              <a:t>this</a:t>
            </a:r>
            <a:r>
              <a:rPr lang="it-IT" sz="2000" dirty="0"/>
              <a:t> model, the scalar </a:t>
            </a:r>
            <a:r>
              <a:rPr lang="it-IT" sz="2000" dirty="0" err="1"/>
              <a:t>sector</a:t>
            </a:r>
            <a:r>
              <a:rPr lang="it-IT" sz="2000" dirty="0"/>
              <a:t> of the SM </a:t>
            </a:r>
            <a:r>
              <a:rPr lang="it-IT" sz="2000" dirty="0" err="1"/>
              <a:t>is</a:t>
            </a:r>
            <a:r>
              <a:rPr lang="it-IT" sz="2000" dirty="0"/>
              <a:t> </a:t>
            </a:r>
            <a:r>
              <a:rPr lang="it-IT" sz="2000" dirty="0" err="1"/>
              <a:t>extended</a:t>
            </a:r>
            <a:r>
              <a:rPr lang="it-IT" sz="2000" dirty="0"/>
              <a:t> by an </a:t>
            </a:r>
            <a:r>
              <a:rPr lang="it-IT" sz="2000" dirty="0" err="1"/>
              <a:t>additional</a:t>
            </a:r>
            <a:r>
              <a:rPr lang="it-IT" sz="2000" dirty="0"/>
              <a:t> </a:t>
            </a:r>
            <a:r>
              <a:rPr lang="it-IT" sz="2000" dirty="0" err="1"/>
              <a:t>complex</a:t>
            </a:r>
            <a:r>
              <a:rPr lang="it-IT" sz="2000" dirty="0"/>
              <a:t> </a:t>
            </a:r>
            <a:r>
              <a:rPr lang="it-IT" sz="2000" dirty="0" err="1"/>
              <a:t>doublet</a:t>
            </a:r>
            <a:r>
              <a:rPr lang="it-IT" sz="2000" dirty="0"/>
              <a:t>, an extension </a:t>
            </a:r>
            <a:r>
              <a:rPr lang="it-IT" sz="2000" dirty="0" err="1"/>
              <a:t>that</a:t>
            </a:r>
            <a:r>
              <a:rPr lang="it-IT" sz="2000" dirty="0"/>
              <a:t> </a:t>
            </a:r>
            <a:r>
              <a:rPr lang="it-IT" sz="2000" dirty="0" err="1"/>
              <a:t>is</a:t>
            </a:r>
            <a:r>
              <a:rPr lang="it-IT" sz="2000" dirty="0"/>
              <a:t> </a:t>
            </a:r>
            <a:r>
              <a:rPr lang="it-IT" sz="2000" dirty="0" err="1"/>
              <a:t>well</a:t>
            </a:r>
            <a:r>
              <a:rPr lang="it-IT" sz="2000" dirty="0"/>
              <a:t> </a:t>
            </a:r>
            <a:r>
              <a:rPr lang="it-IT" sz="2000" dirty="0" err="1"/>
              <a:t>motivated</a:t>
            </a:r>
            <a:r>
              <a:rPr lang="it-IT" sz="2000" dirty="0"/>
              <a:t> by theories </a:t>
            </a:r>
            <a:r>
              <a:rPr lang="it-IT" sz="2000" dirty="0" err="1"/>
              <a:t>beyond</a:t>
            </a:r>
            <a:r>
              <a:rPr lang="it-IT" sz="2000" dirty="0"/>
              <a:t> the SM </a:t>
            </a:r>
            <a:r>
              <a:rPr lang="it-IT" sz="2000" dirty="0" err="1"/>
              <a:t>addressing</a:t>
            </a:r>
            <a:r>
              <a:rPr lang="it-IT" sz="2000" dirty="0"/>
              <a:t>, for </a:t>
            </a:r>
            <a:r>
              <a:rPr lang="it-IT" sz="2000" dirty="0" err="1"/>
              <a:t>example</a:t>
            </a:r>
            <a:r>
              <a:rPr lang="it-IT" sz="2000" dirty="0"/>
              <a:t>, the </a:t>
            </a:r>
            <a:r>
              <a:rPr lang="it-IT" sz="2000" dirty="0" err="1"/>
              <a:t>electroweak</a:t>
            </a:r>
            <a:r>
              <a:rPr lang="it-IT" sz="2000" dirty="0"/>
              <a:t> </a:t>
            </a:r>
            <a:r>
              <a:rPr lang="it-IT" sz="2000" dirty="0" err="1"/>
              <a:t>hierarchy</a:t>
            </a:r>
            <a:r>
              <a:rPr lang="it-IT" sz="2000" dirty="0"/>
              <a:t> </a:t>
            </a:r>
            <a:r>
              <a:rPr lang="it-IT" sz="2000" dirty="0" err="1"/>
              <a:t>problem</a:t>
            </a:r>
            <a:r>
              <a:rPr lang="it-IT" sz="2000" dirty="0"/>
              <a:t> [56–61], </a:t>
            </a:r>
            <a:r>
              <a:rPr lang="it-IT" sz="2000" dirty="0" err="1"/>
              <a:t>baryogenesis</a:t>
            </a:r>
            <a:r>
              <a:rPr lang="it-IT" sz="2000" dirty="0"/>
              <a:t> [62–68], or the strong CP </a:t>
            </a:r>
            <a:r>
              <a:rPr lang="it-IT" sz="2000" dirty="0" err="1"/>
              <a:t>problem</a:t>
            </a:r>
            <a:r>
              <a:rPr lang="it-IT" sz="2000" dirty="0"/>
              <a:t> [69]. The model </a:t>
            </a:r>
            <a:r>
              <a:rPr lang="it-IT" sz="2000" dirty="0" err="1"/>
              <a:t>also</a:t>
            </a:r>
            <a:r>
              <a:rPr lang="it-IT" sz="2000" dirty="0"/>
              <a:t> </a:t>
            </a:r>
            <a:r>
              <a:rPr lang="it-IT" sz="2000" dirty="0" err="1"/>
              <a:t>contains</a:t>
            </a:r>
            <a:r>
              <a:rPr lang="it-IT" sz="2000" dirty="0"/>
              <a:t> a pseudo-scalar mediator </a:t>
            </a:r>
            <a:r>
              <a:rPr lang="it-IT" sz="2000" dirty="0" err="1"/>
              <a:t>which</a:t>
            </a:r>
            <a:r>
              <a:rPr lang="it-IT" sz="2000" dirty="0"/>
              <a:t> </a:t>
            </a:r>
            <a:r>
              <a:rPr lang="it-IT" sz="2000" dirty="0" err="1"/>
              <a:t>couples</a:t>
            </a:r>
            <a:r>
              <a:rPr lang="it-IT" sz="2000" dirty="0"/>
              <a:t> to a </a:t>
            </a:r>
            <a:r>
              <a:rPr lang="it-IT" sz="2000" dirty="0" err="1"/>
              <a:t>fermionic</a:t>
            </a:r>
            <a:r>
              <a:rPr lang="it-IT" sz="2000" dirty="0"/>
              <a:t> dark </a:t>
            </a:r>
            <a:r>
              <a:rPr lang="it-IT" sz="2000" dirty="0" err="1"/>
              <a:t>matter</a:t>
            </a:r>
            <a:r>
              <a:rPr lang="it-IT" sz="2000" dirty="0"/>
              <a:t> candidate, 𝜒.</a:t>
            </a:r>
          </a:p>
          <a:p>
            <a:r>
              <a:rPr lang="it-IT" sz="2000" dirty="0"/>
              <a:t>The 2HDM+𝑎 </a:t>
            </a:r>
            <a:r>
              <a:rPr lang="it-IT" sz="2000" dirty="0" err="1"/>
              <a:t>is</a:t>
            </a:r>
            <a:r>
              <a:rPr lang="it-IT" sz="2000" dirty="0"/>
              <a:t> a </a:t>
            </a:r>
            <a:r>
              <a:rPr lang="it-IT" sz="2000" dirty="0" err="1"/>
              <a:t>simple</a:t>
            </a:r>
            <a:r>
              <a:rPr lang="it-IT" sz="2000" dirty="0"/>
              <a:t>, ultra-</a:t>
            </a:r>
            <a:r>
              <a:rPr lang="it-IT" sz="2000" dirty="0" err="1"/>
              <a:t>violet</a:t>
            </a:r>
            <a:r>
              <a:rPr lang="it-IT" sz="2000" dirty="0"/>
              <a:t>-complete (UV-complete), gauge-</a:t>
            </a:r>
            <a:r>
              <a:rPr lang="it-IT" sz="2000" dirty="0" err="1"/>
              <a:t>invariant</a:t>
            </a:r>
            <a:r>
              <a:rPr lang="it-IT" sz="2000" dirty="0"/>
              <a:t>, and </a:t>
            </a:r>
            <a:r>
              <a:rPr lang="it-IT" sz="2000" dirty="0" err="1"/>
              <a:t>renormalisable</a:t>
            </a:r>
            <a:r>
              <a:rPr lang="it-IT" sz="2000" dirty="0"/>
              <a:t> extension of the pseudo-scalar mediator </a:t>
            </a:r>
            <a:r>
              <a:rPr lang="it-IT" sz="2000" dirty="0" err="1"/>
              <a:t>simplified</a:t>
            </a:r>
            <a:r>
              <a:rPr lang="it-IT" sz="2000" dirty="0"/>
              <a:t> models [52, 70]. A pseudo-scalar mediator </a:t>
            </a:r>
            <a:r>
              <a:rPr lang="it-IT" sz="2000" dirty="0" err="1"/>
              <a:t>is</a:t>
            </a:r>
            <a:r>
              <a:rPr lang="it-IT" sz="2000" dirty="0"/>
              <a:t> </a:t>
            </a:r>
            <a:r>
              <a:rPr lang="it-IT" sz="2000" dirty="0" err="1"/>
              <a:t>chosen</a:t>
            </a:r>
            <a:r>
              <a:rPr lang="it-IT" sz="2000" dirty="0"/>
              <a:t> </a:t>
            </a:r>
            <a:r>
              <a:rPr lang="it-IT" sz="2000" dirty="0" err="1"/>
              <a:t>primarily</a:t>
            </a:r>
            <a:r>
              <a:rPr lang="it-IT" sz="2000" dirty="0"/>
              <a:t> due to the </a:t>
            </a:r>
            <a:r>
              <a:rPr lang="it-IT" sz="2000" dirty="0" err="1"/>
              <a:t>reduced</a:t>
            </a:r>
            <a:r>
              <a:rPr lang="it-IT" sz="2000" dirty="0"/>
              <a:t> </a:t>
            </a:r>
            <a:r>
              <a:rPr lang="it-IT" sz="2000" dirty="0" err="1"/>
              <a:t>constraints</a:t>
            </a:r>
            <a:r>
              <a:rPr lang="it-IT" sz="2000" dirty="0"/>
              <a:t> from </a:t>
            </a:r>
            <a:r>
              <a:rPr lang="it-IT" sz="2000" dirty="0" err="1"/>
              <a:t>direct</a:t>
            </a:r>
            <a:r>
              <a:rPr lang="it-IT" sz="2000" dirty="0"/>
              <a:t> </a:t>
            </a:r>
            <a:r>
              <a:rPr lang="it-IT" sz="2000" dirty="0" err="1"/>
              <a:t>detection</a:t>
            </a:r>
            <a:r>
              <a:rPr lang="it-IT" sz="2000" dirty="0"/>
              <a:t> </a:t>
            </a:r>
            <a:r>
              <a:rPr lang="it-IT" sz="2000" dirty="0" err="1"/>
              <a:t>experiments</a:t>
            </a:r>
            <a:r>
              <a:rPr lang="it-IT" sz="2000" dirty="0"/>
              <a:t>, and </a:t>
            </a:r>
            <a:r>
              <a:rPr lang="it-IT" sz="2000" dirty="0" err="1"/>
              <a:t>its</a:t>
            </a:r>
            <a:r>
              <a:rPr lang="it-IT" sz="2000" dirty="0"/>
              <a:t> </a:t>
            </a:r>
            <a:r>
              <a:rPr lang="it-IT" sz="2000" dirty="0" err="1"/>
              <a:t>ability</a:t>
            </a:r>
            <a:r>
              <a:rPr lang="it-IT" sz="2000" dirty="0"/>
              <a:t> to </a:t>
            </a:r>
            <a:r>
              <a:rPr lang="it-IT" sz="2000" dirty="0" err="1"/>
              <a:t>reproduce</a:t>
            </a:r>
            <a:r>
              <a:rPr lang="it-IT" sz="2000" dirty="0"/>
              <a:t> the </a:t>
            </a:r>
            <a:r>
              <a:rPr lang="it-IT" sz="2000" dirty="0" err="1"/>
              <a:t>observed</a:t>
            </a:r>
            <a:r>
              <a:rPr lang="it-IT" sz="2000" dirty="0"/>
              <a:t> </a:t>
            </a:r>
            <a:r>
              <a:rPr lang="it-IT" sz="2000" dirty="0" err="1"/>
              <a:t>relic</a:t>
            </a:r>
            <a:r>
              <a:rPr lang="it-IT" sz="2000" dirty="0"/>
              <a:t> </a:t>
            </a:r>
            <a:r>
              <a:rPr lang="it-IT" sz="2000" dirty="0" err="1"/>
              <a:t>abundance</a:t>
            </a:r>
            <a:r>
              <a:rPr lang="it-IT" sz="2000" dirty="0"/>
              <a:t> </a:t>
            </a:r>
            <a:r>
              <a:rPr lang="it-IT" sz="2000" dirty="0" err="1"/>
              <a:t>across</a:t>
            </a:r>
            <a:r>
              <a:rPr lang="it-IT" sz="2000" dirty="0"/>
              <a:t> </a:t>
            </a:r>
            <a:r>
              <a:rPr lang="it-IT" sz="2000" dirty="0" err="1"/>
              <a:t>much</a:t>
            </a:r>
            <a:r>
              <a:rPr lang="it-IT" sz="2000" dirty="0"/>
              <a:t> of the model </a:t>
            </a:r>
            <a:r>
              <a:rPr lang="it-IT" sz="2000" dirty="0" err="1"/>
              <a:t>parameter</a:t>
            </a:r>
            <a:r>
              <a:rPr lang="it-IT" sz="2000" dirty="0"/>
              <a:t> </a:t>
            </a:r>
            <a:r>
              <a:rPr lang="it-IT" sz="2000" dirty="0" err="1"/>
              <a:t>space</a:t>
            </a:r>
            <a:r>
              <a:rPr lang="it-IT" sz="2000" dirty="0"/>
              <a:t>, making LHC </a:t>
            </a:r>
            <a:r>
              <a:rPr lang="it-IT" sz="2000" dirty="0" err="1"/>
              <a:t>searches</a:t>
            </a:r>
            <a:r>
              <a:rPr lang="it-IT" sz="2000" dirty="0"/>
              <a:t> </a:t>
            </a:r>
            <a:r>
              <a:rPr lang="it-IT" sz="2000" dirty="0" err="1"/>
              <a:t>particularly</a:t>
            </a:r>
            <a:r>
              <a:rPr lang="it-IT" sz="2000" dirty="0"/>
              <a:t> </a:t>
            </a:r>
            <a:r>
              <a:rPr lang="it-IT" sz="2000" dirty="0" err="1"/>
              <a:t>important</a:t>
            </a:r>
            <a:r>
              <a:rPr lang="it-IT" sz="2000" dirty="0"/>
              <a:t>. </a:t>
            </a:r>
            <a:r>
              <a:rPr lang="it-IT" sz="2000" dirty="0" err="1"/>
              <a:t>Another</a:t>
            </a:r>
            <a:r>
              <a:rPr lang="it-IT" sz="2000" dirty="0"/>
              <a:t> </a:t>
            </a:r>
            <a:r>
              <a:rPr lang="it-IT" sz="2000" dirty="0" err="1"/>
              <a:t>reason</a:t>
            </a:r>
            <a:r>
              <a:rPr lang="it-IT" sz="2000" dirty="0"/>
              <a:t> the 2HDM+𝑎 </a:t>
            </a:r>
            <a:r>
              <a:rPr lang="it-IT" sz="2000" dirty="0" err="1"/>
              <a:t>is</a:t>
            </a:r>
            <a:r>
              <a:rPr lang="it-IT" sz="2000" dirty="0"/>
              <a:t> of high </a:t>
            </a:r>
            <a:r>
              <a:rPr lang="it-IT" sz="2000" dirty="0" err="1"/>
              <a:t>interest</a:t>
            </a:r>
            <a:r>
              <a:rPr lang="it-IT" sz="2000" dirty="0"/>
              <a:t> for the LHC community </a:t>
            </a:r>
            <a:r>
              <a:rPr lang="it-IT" sz="2000" dirty="0" err="1"/>
              <a:t>is</a:t>
            </a:r>
            <a:r>
              <a:rPr lang="it-IT" sz="2000" dirty="0"/>
              <a:t> the </a:t>
            </a:r>
            <a:r>
              <a:rPr lang="it-IT" sz="2000" dirty="0" err="1"/>
              <a:t>fact</a:t>
            </a:r>
            <a:r>
              <a:rPr lang="it-IT" sz="2000" dirty="0"/>
              <a:t> </a:t>
            </a:r>
            <a:r>
              <a:rPr lang="it-IT" sz="2000" dirty="0" err="1"/>
              <a:t>that</a:t>
            </a:r>
            <a:r>
              <a:rPr lang="it-IT" sz="2000" dirty="0"/>
              <a:t> </a:t>
            </a:r>
            <a:r>
              <a:rPr lang="it-IT" sz="2000" dirty="0" err="1"/>
              <a:t>it</a:t>
            </a:r>
            <a:r>
              <a:rPr lang="it-IT" sz="2000" dirty="0"/>
              <a:t> </a:t>
            </a:r>
            <a:r>
              <a:rPr lang="it-IT" sz="2000" dirty="0" err="1"/>
              <a:t>predicts</a:t>
            </a:r>
            <a:r>
              <a:rPr lang="it-IT" sz="2000" dirty="0"/>
              <a:t> a wide range of collider signatures with a </a:t>
            </a:r>
            <a:r>
              <a:rPr lang="it-IT" sz="2000" dirty="0" err="1"/>
              <a:t>complex</a:t>
            </a:r>
            <a:r>
              <a:rPr lang="it-IT" sz="2000" dirty="0"/>
              <a:t> </a:t>
            </a:r>
            <a:r>
              <a:rPr lang="it-IT" sz="2000" dirty="0" err="1"/>
              <a:t>interplay</a:t>
            </a:r>
            <a:r>
              <a:rPr lang="it-IT" sz="2000" dirty="0"/>
              <a:t> </a:t>
            </a:r>
            <a:r>
              <a:rPr lang="it-IT" sz="2000" dirty="0" err="1"/>
              <a:t>across</a:t>
            </a:r>
            <a:r>
              <a:rPr lang="it-IT" sz="2000" dirty="0"/>
              <a:t> the model </a:t>
            </a:r>
            <a:r>
              <a:rPr lang="it-IT" sz="2000" dirty="0" err="1"/>
              <a:t>parameter</a:t>
            </a:r>
            <a:r>
              <a:rPr lang="it-IT" sz="2000" dirty="0"/>
              <a:t> </a:t>
            </a:r>
            <a:r>
              <a:rPr lang="it-IT" sz="2000" dirty="0" err="1"/>
              <a:t>space</a:t>
            </a:r>
            <a:r>
              <a:rPr lang="it-IT" sz="2000" dirty="0"/>
              <a:t>, </a:t>
            </a:r>
            <a:r>
              <a:rPr lang="it-IT" sz="2000" dirty="0" err="1"/>
              <a:t>including</a:t>
            </a:r>
            <a:r>
              <a:rPr lang="it-IT" sz="2000" dirty="0"/>
              <a:t> signatures </a:t>
            </a:r>
            <a:r>
              <a:rPr lang="it-IT" sz="2000" dirty="0" err="1"/>
              <a:t>not</a:t>
            </a:r>
            <a:r>
              <a:rPr lang="it-IT" sz="2000" dirty="0"/>
              <a:t> </a:t>
            </a:r>
            <a:r>
              <a:rPr lang="it-IT" sz="2000" dirty="0" err="1"/>
              <a:t>predicted</a:t>
            </a:r>
            <a:r>
              <a:rPr lang="it-IT" sz="2000" dirty="0"/>
              <a:t> in the </a:t>
            </a:r>
            <a:r>
              <a:rPr lang="it-IT" sz="2000" dirty="0" err="1"/>
              <a:t>commonly</a:t>
            </a:r>
            <a:r>
              <a:rPr lang="it-IT" sz="2000" dirty="0"/>
              <a:t> </a:t>
            </a:r>
            <a:r>
              <a:rPr lang="it-IT" sz="2000" dirty="0" err="1"/>
              <a:t>used</a:t>
            </a:r>
            <a:r>
              <a:rPr lang="it-IT" sz="2000" dirty="0"/>
              <a:t> </a:t>
            </a:r>
            <a:r>
              <a:rPr lang="it-IT" sz="2000" dirty="0" err="1"/>
              <a:t>simplified</a:t>
            </a:r>
            <a:r>
              <a:rPr lang="it-IT" sz="2000" dirty="0"/>
              <a:t> models. </a:t>
            </a:r>
            <a:r>
              <a:rPr lang="it-IT" sz="2000" dirty="0" err="1"/>
              <a:t>It</a:t>
            </a:r>
            <a:r>
              <a:rPr lang="it-IT" sz="2000" dirty="0"/>
              <a:t> </a:t>
            </a:r>
            <a:r>
              <a:rPr lang="it-IT" sz="2000" dirty="0" err="1"/>
              <a:t>is</a:t>
            </a:r>
            <a:r>
              <a:rPr lang="it-IT" sz="2000" dirty="0"/>
              <a:t> </a:t>
            </a:r>
            <a:r>
              <a:rPr lang="it-IT" sz="2000" dirty="0" err="1"/>
              <a:t>promoted</a:t>
            </a:r>
            <a:r>
              <a:rPr lang="it-IT" sz="2000" dirty="0"/>
              <a:t> by the LHC Dark Matter Working Group </a:t>
            </a:r>
            <a:r>
              <a:rPr lang="it-IT" sz="2000" dirty="0" err="1"/>
              <a:t>as</a:t>
            </a:r>
            <a:r>
              <a:rPr lang="it-IT" sz="2000" dirty="0"/>
              <a:t> a complete benchmark model [71].</a:t>
            </a:r>
          </a:p>
          <a:p>
            <a:r>
              <a:rPr lang="it-IT" sz="2000" dirty="0"/>
              <a:t>In </a:t>
            </a:r>
            <a:r>
              <a:rPr lang="it-IT" sz="2000" dirty="0" err="1"/>
              <a:t>total</a:t>
            </a:r>
            <a:r>
              <a:rPr lang="it-IT" sz="2000" dirty="0"/>
              <a:t>, the 2HDM+𝑎 </a:t>
            </a:r>
            <a:r>
              <a:rPr lang="it-IT" sz="2000" dirty="0" err="1"/>
              <a:t>adds</a:t>
            </a:r>
            <a:r>
              <a:rPr lang="it-IT" sz="2000" dirty="0"/>
              <a:t> </a:t>
            </a:r>
            <a:r>
              <a:rPr lang="it-IT" sz="2000" dirty="0" err="1"/>
              <a:t>five</a:t>
            </a:r>
            <a:r>
              <a:rPr lang="it-IT" sz="2000" dirty="0"/>
              <a:t> new </a:t>
            </a:r>
            <a:r>
              <a:rPr lang="it-IT" sz="2000" dirty="0" err="1"/>
              <a:t>states</a:t>
            </a:r>
            <a:r>
              <a:rPr lang="it-IT" sz="2000" dirty="0"/>
              <a:t> to the SM scalar </a:t>
            </a:r>
            <a:r>
              <a:rPr lang="it-IT" sz="2000" dirty="0" err="1"/>
              <a:t>sector</a:t>
            </a:r>
            <a:r>
              <a:rPr lang="it-IT" sz="2000" dirty="0"/>
              <a:t>: a scalar 𝐻, pseudo-scalar 𝐴, </a:t>
            </a:r>
            <a:r>
              <a:rPr lang="it-IT" sz="2000" dirty="0" err="1"/>
              <a:t>charged</a:t>
            </a:r>
            <a:r>
              <a:rPr lang="it-IT" sz="2000" dirty="0"/>
              <a:t> Higgs </a:t>
            </a:r>
            <a:r>
              <a:rPr lang="it-IT" sz="2000" dirty="0" err="1"/>
              <a:t>bosons</a:t>
            </a:r>
            <a:r>
              <a:rPr lang="it-IT" sz="2000" dirty="0"/>
              <a:t> H±, and the pseudo-scalar mediator 𝑎. After the </a:t>
            </a:r>
            <a:r>
              <a:rPr lang="it-IT" sz="2000" dirty="0" err="1"/>
              <a:t>discovery</a:t>
            </a:r>
            <a:r>
              <a:rPr lang="it-IT" sz="2000" dirty="0"/>
              <a:t> of the Higgs </a:t>
            </a:r>
            <a:r>
              <a:rPr lang="it-IT" sz="2000" dirty="0" err="1"/>
              <a:t>boson</a:t>
            </a:r>
            <a:r>
              <a:rPr lang="it-IT" sz="2000" dirty="0"/>
              <a:t> h by the LHC </a:t>
            </a:r>
            <a:r>
              <a:rPr lang="it-IT" sz="2000" dirty="0" err="1"/>
              <a:t>experiments</a:t>
            </a:r>
            <a:r>
              <a:rPr lang="it-IT" sz="2000" dirty="0"/>
              <a:t> [72, 73], the </a:t>
            </a:r>
            <a:r>
              <a:rPr lang="it-IT" sz="2000" dirty="0" err="1"/>
              <a:t>exploration</a:t>
            </a:r>
            <a:r>
              <a:rPr lang="it-IT" sz="2000" dirty="0"/>
              <a:t> of the scalar </a:t>
            </a:r>
            <a:r>
              <a:rPr lang="it-IT" sz="2000" dirty="0" err="1"/>
              <a:t>sector</a:t>
            </a:r>
            <a:r>
              <a:rPr lang="it-IT" sz="2000" dirty="0"/>
              <a:t> of the SM </a:t>
            </a:r>
            <a:r>
              <a:rPr lang="it-IT" sz="2000" dirty="0" err="1"/>
              <a:t>is</a:t>
            </a:r>
            <a:r>
              <a:rPr lang="it-IT" sz="2000" dirty="0"/>
              <a:t> </a:t>
            </a:r>
            <a:r>
              <a:rPr lang="it-IT" sz="2000" dirty="0" err="1"/>
              <a:t>another</a:t>
            </a:r>
            <a:r>
              <a:rPr lang="it-IT" sz="2000" dirty="0"/>
              <a:t> high </a:t>
            </a:r>
            <a:r>
              <a:rPr lang="it-IT" sz="2000" dirty="0" err="1"/>
              <a:t>experimental</a:t>
            </a:r>
            <a:r>
              <a:rPr lang="it-IT" sz="2000" dirty="0"/>
              <a:t> </a:t>
            </a:r>
            <a:r>
              <a:rPr lang="it-IT" sz="2000" dirty="0" err="1"/>
              <a:t>priority</a:t>
            </a:r>
            <a:r>
              <a:rPr lang="it-IT" sz="2000" dirty="0"/>
              <a:t>. The </a:t>
            </a:r>
            <a:r>
              <a:rPr lang="it-IT" sz="2000" dirty="0" err="1"/>
              <a:t>results</a:t>
            </a:r>
            <a:r>
              <a:rPr lang="it-IT" sz="2000" dirty="0"/>
              <a:t> of </a:t>
            </a:r>
            <a:r>
              <a:rPr lang="it-IT" sz="2000" dirty="0" err="1"/>
              <a:t>searches</a:t>
            </a:r>
            <a:r>
              <a:rPr lang="it-IT" sz="2000" dirty="0"/>
              <a:t> for </a:t>
            </a:r>
            <a:r>
              <a:rPr lang="it-IT" sz="2000" dirty="0" err="1"/>
              <a:t>additional</a:t>
            </a:r>
            <a:r>
              <a:rPr lang="it-IT" sz="2000" dirty="0"/>
              <a:t> (pseudo-)scalar </a:t>
            </a:r>
            <a:r>
              <a:rPr lang="it-IT" sz="2000" dirty="0" err="1"/>
              <a:t>bosons</a:t>
            </a:r>
            <a:r>
              <a:rPr lang="it-IT" sz="2000" dirty="0"/>
              <a:t> </a:t>
            </a:r>
            <a:r>
              <a:rPr lang="it-IT" sz="2000" dirty="0" err="1"/>
              <a:t>constrain</a:t>
            </a:r>
            <a:r>
              <a:rPr lang="it-IT" sz="2000" dirty="0"/>
              <a:t> </a:t>
            </a:r>
            <a:r>
              <a:rPr lang="it-IT" sz="2000" dirty="0" err="1"/>
              <a:t>this</a:t>
            </a:r>
            <a:r>
              <a:rPr lang="it-IT" sz="2000" dirty="0"/>
              <a:t> model, </a:t>
            </a:r>
            <a:r>
              <a:rPr lang="it-IT" sz="2000" dirty="0" err="1"/>
              <a:t>thus</a:t>
            </a:r>
            <a:r>
              <a:rPr lang="it-IT" sz="2000" dirty="0"/>
              <a:t> </a:t>
            </a:r>
            <a:r>
              <a:rPr lang="it-IT" sz="2000" dirty="0" err="1"/>
              <a:t>complementing</a:t>
            </a:r>
            <a:endParaRPr lang="it-IT" sz="2000" dirty="0"/>
          </a:p>
          <a:p>
            <a:r>
              <a:rPr lang="it-IT" sz="2000" dirty="0" err="1"/>
              <a:t>constraints</a:t>
            </a:r>
            <a:r>
              <a:rPr lang="it-IT" sz="2000" dirty="0"/>
              <a:t> from </a:t>
            </a:r>
            <a:r>
              <a:rPr lang="it-IT" sz="2000" dirty="0" err="1"/>
              <a:t>searches</a:t>
            </a:r>
            <a:r>
              <a:rPr lang="it-IT" sz="2000" dirty="0"/>
              <a:t> targeting 𝐸miss + 𝑋 signatures. A </a:t>
            </a:r>
            <a:r>
              <a:rPr lang="it-IT" sz="2000" dirty="0" err="1"/>
              <a:t>comprehensive</a:t>
            </a:r>
            <a:r>
              <a:rPr lang="it-IT" sz="2000" dirty="0"/>
              <a:t> </a:t>
            </a:r>
            <a:r>
              <a:rPr lang="it-IT" sz="2000" dirty="0" err="1"/>
              <a:t>synopsis</a:t>
            </a:r>
            <a:r>
              <a:rPr lang="it-IT" sz="2000" dirty="0"/>
              <a:t> </a:t>
            </a:r>
            <a:r>
              <a:rPr lang="it-IT" sz="2000" dirty="0" err="1"/>
              <a:t>is</a:t>
            </a:r>
            <a:r>
              <a:rPr lang="it-IT" sz="2000" dirty="0"/>
              <a:t> </a:t>
            </a:r>
            <a:r>
              <a:rPr lang="it-IT" sz="2000" dirty="0" err="1"/>
              <a:t>presented</a:t>
            </a:r>
            <a:r>
              <a:rPr lang="it-IT" sz="2000" dirty="0"/>
              <a:t> of the diverse set of collider signatures of the 2HDM+𝑎 benchmark </a:t>
            </a:r>
            <a:r>
              <a:rPr lang="it-IT" sz="2000" dirty="0" err="1"/>
              <a:t>explored</a:t>
            </a:r>
            <a:r>
              <a:rPr lang="it-IT" sz="2000" dirty="0"/>
              <a:t> </a:t>
            </a:r>
            <a:r>
              <a:rPr lang="it-IT" sz="2000" dirty="0" err="1"/>
              <a:t>through</a:t>
            </a:r>
            <a:r>
              <a:rPr lang="it-IT" sz="2000" dirty="0"/>
              <a:t> </a:t>
            </a:r>
            <a:r>
              <a:rPr lang="it-IT" sz="2000" dirty="0" err="1"/>
              <a:t>improved</a:t>
            </a:r>
            <a:r>
              <a:rPr lang="it-IT" sz="2000" dirty="0"/>
              <a:t> ATLAS </a:t>
            </a:r>
            <a:r>
              <a:rPr lang="it-IT" sz="2000" dirty="0" err="1"/>
              <a:t>searches</a:t>
            </a:r>
            <a:r>
              <a:rPr lang="it-IT" sz="2000" dirty="0"/>
              <a:t> </a:t>
            </a:r>
            <a:r>
              <a:rPr lang="it-IT" sz="2000" dirty="0" err="1"/>
              <a:t>using</a:t>
            </a:r>
            <a:r>
              <a:rPr lang="it-IT" sz="2000" dirty="0"/>
              <a:t> 139 fb−1 of LHC </a:t>
            </a:r>
            <a:r>
              <a:rPr lang="it-IT" sz="2000" dirty="0" err="1"/>
              <a:t>Run</a:t>
            </a:r>
            <a:r>
              <a:rPr lang="it-IT" sz="2000" dirty="0"/>
              <a:t> 2 data. </a:t>
            </a:r>
            <a:r>
              <a:rPr lang="it-IT" sz="2000" dirty="0" err="1"/>
              <a:t>Compared</a:t>
            </a:r>
            <a:r>
              <a:rPr lang="it-IT" sz="2000" dirty="0"/>
              <a:t> with </a:t>
            </a:r>
            <a:r>
              <a:rPr lang="it-IT" sz="2000" dirty="0" err="1"/>
              <a:t>earlier</a:t>
            </a:r>
            <a:r>
              <a:rPr lang="it-IT" sz="2000" dirty="0"/>
              <a:t> </a:t>
            </a:r>
            <a:r>
              <a:rPr lang="it-IT" sz="2000" dirty="0" err="1"/>
              <a:t>summaries</a:t>
            </a:r>
            <a:r>
              <a:rPr lang="it-IT" sz="2000" dirty="0"/>
              <a:t>, </a:t>
            </a:r>
            <a:r>
              <a:rPr lang="it-IT" sz="2000" dirty="0" err="1"/>
              <a:t>additional</a:t>
            </a:r>
            <a:r>
              <a:rPr lang="it-IT" sz="2000" dirty="0"/>
              <a:t> signatures are </a:t>
            </a:r>
            <a:r>
              <a:rPr lang="it-IT" sz="2000" dirty="0" err="1"/>
              <a:t>considered</a:t>
            </a:r>
            <a:r>
              <a:rPr lang="it-IT" sz="2000" dirty="0"/>
              <a:t>, the </a:t>
            </a:r>
            <a:r>
              <a:rPr lang="it-IT" sz="2000" dirty="0" err="1"/>
              <a:t>individual</a:t>
            </a:r>
            <a:r>
              <a:rPr lang="it-IT" sz="2000" dirty="0"/>
              <a:t> </a:t>
            </a:r>
            <a:r>
              <a:rPr lang="it-IT" sz="2000" dirty="0" err="1"/>
              <a:t>analysis</a:t>
            </a:r>
            <a:r>
              <a:rPr lang="it-IT" sz="2000" dirty="0"/>
              <a:t> </a:t>
            </a:r>
            <a:r>
              <a:rPr lang="it-IT" sz="2000" dirty="0" err="1"/>
              <a:t>exclusions</a:t>
            </a:r>
            <a:r>
              <a:rPr lang="it-IT" sz="2000" dirty="0"/>
              <a:t> are </a:t>
            </a:r>
            <a:r>
              <a:rPr lang="it-IT" sz="2000" dirty="0" err="1"/>
              <a:t>improved</a:t>
            </a:r>
            <a:r>
              <a:rPr lang="it-IT" sz="2000" dirty="0"/>
              <a:t> and a </a:t>
            </a:r>
            <a:r>
              <a:rPr lang="it-IT" sz="2000" dirty="0" err="1"/>
              <a:t>wider</a:t>
            </a:r>
            <a:r>
              <a:rPr lang="it-IT" sz="2000" dirty="0"/>
              <a:t> range of </a:t>
            </a:r>
            <a:r>
              <a:rPr lang="it-IT" sz="2000" dirty="0" err="1"/>
              <a:t>interpretations</a:t>
            </a:r>
            <a:r>
              <a:rPr lang="it-IT" sz="2000" dirty="0"/>
              <a:t> are </a:t>
            </a:r>
            <a:r>
              <a:rPr lang="it-IT" sz="2000" dirty="0" err="1"/>
              <a:t>considered</a:t>
            </a:r>
            <a:r>
              <a:rPr lang="it-IT" sz="2000" dirty="0"/>
              <a:t>. In </a:t>
            </a:r>
            <a:r>
              <a:rPr lang="it-IT" sz="2000" dirty="0" err="1"/>
              <a:t>particular</a:t>
            </a:r>
            <a:r>
              <a:rPr lang="it-IT" sz="2000" dirty="0"/>
              <a:t>, a </a:t>
            </a:r>
            <a:r>
              <a:rPr lang="it-IT" sz="2000" dirty="0" err="1"/>
              <a:t>statistical</a:t>
            </a:r>
            <a:r>
              <a:rPr lang="it-IT" sz="2000" dirty="0"/>
              <a:t> </a:t>
            </a:r>
            <a:r>
              <a:rPr lang="it-IT" sz="2000" dirty="0" err="1"/>
              <a:t>combination</a:t>
            </a:r>
            <a:r>
              <a:rPr lang="it-IT" sz="2000" dirty="0"/>
              <a:t> </a:t>
            </a:r>
            <a:r>
              <a:rPr lang="it-IT" sz="2000" dirty="0" err="1"/>
              <a:t>is</a:t>
            </a:r>
            <a:r>
              <a:rPr lang="it-IT" sz="2000" dirty="0"/>
              <a:t> </a:t>
            </a:r>
            <a:r>
              <a:rPr lang="it-IT" sz="2000" dirty="0" err="1"/>
              <a:t>performed</a:t>
            </a:r>
            <a:r>
              <a:rPr lang="it-IT" sz="2000" dirty="0"/>
              <a:t> of</a:t>
            </a:r>
          </a:p>
          <a:p>
            <a:r>
              <a:rPr lang="it-IT" sz="2000" dirty="0" err="1"/>
              <a:t>three</a:t>
            </a:r>
            <a:r>
              <a:rPr lang="it-IT" sz="2000" dirty="0"/>
              <a:t> of the </a:t>
            </a:r>
            <a:r>
              <a:rPr lang="it-IT" sz="2000" dirty="0" err="1"/>
              <a:t>most</a:t>
            </a:r>
            <a:r>
              <a:rPr lang="it-IT" sz="2000" dirty="0"/>
              <a:t> sensitive </a:t>
            </a:r>
            <a:r>
              <a:rPr lang="it-IT" sz="2000" dirty="0" err="1"/>
              <a:t>analyses</a:t>
            </a:r>
            <a:r>
              <a:rPr lang="it-IT" sz="2000" dirty="0"/>
              <a:t>: a </a:t>
            </a:r>
            <a:r>
              <a:rPr lang="it-IT" sz="2000" dirty="0" err="1"/>
              <a:t>search</a:t>
            </a:r>
            <a:r>
              <a:rPr lang="it-IT" sz="2000" dirty="0"/>
              <a:t> for large 𝐸miss </a:t>
            </a:r>
            <a:r>
              <a:rPr lang="it-IT" sz="2000" dirty="0" err="1"/>
              <a:t>produced</a:t>
            </a:r>
            <a:r>
              <a:rPr lang="it-IT" sz="2000" dirty="0"/>
              <a:t> in </a:t>
            </a:r>
            <a:r>
              <a:rPr lang="it-IT" sz="2000" dirty="0" err="1"/>
              <a:t>association</a:t>
            </a:r>
            <a:r>
              <a:rPr lang="it-IT" sz="2000" dirty="0"/>
              <a:t> with a </a:t>
            </a:r>
            <a:r>
              <a:rPr lang="it-IT" sz="2000" dirty="0" err="1"/>
              <a:t>leptonically</a:t>
            </a:r>
            <a:r>
              <a:rPr lang="it-IT" sz="2000" dirty="0"/>
              <a:t> </a:t>
            </a:r>
            <a:r>
              <a:rPr lang="it-IT" sz="2000" dirty="0" err="1"/>
              <a:t>decaying</a:t>
            </a:r>
            <a:r>
              <a:rPr lang="it-IT" sz="2000" dirty="0"/>
              <a:t> 𝑍 </a:t>
            </a:r>
            <a:r>
              <a:rPr lang="it-IT" sz="2000" dirty="0" err="1"/>
              <a:t>boson</a:t>
            </a:r>
            <a:r>
              <a:rPr lang="it-IT" sz="2000" dirty="0"/>
              <a:t>, 𝐸miss + 𝑍(</a:t>
            </a:r>
            <a:r>
              <a:rPr lang="it-IT" sz="2000" dirty="0" err="1"/>
              <a:t>ll</a:t>
            </a:r>
            <a:r>
              <a:rPr lang="it-IT" sz="2000" dirty="0"/>
              <a:t>) [74], a </a:t>
            </a:r>
            <a:r>
              <a:rPr lang="it-IT" sz="2000" dirty="0" err="1"/>
              <a:t>search</a:t>
            </a:r>
            <a:r>
              <a:rPr lang="it-IT" sz="2000" dirty="0"/>
              <a:t> for large 𝐸miss </a:t>
            </a:r>
            <a:r>
              <a:rPr lang="it-IT" sz="2000" dirty="0" err="1"/>
              <a:t>produced</a:t>
            </a:r>
            <a:r>
              <a:rPr lang="it-IT" sz="2000" dirty="0"/>
              <a:t> in </a:t>
            </a:r>
            <a:r>
              <a:rPr lang="it-IT" sz="2000" dirty="0" err="1"/>
              <a:t>association</a:t>
            </a:r>
            <a:r>
              <a:rPr lang="it-IT" sz="2000" dirty="0"/>
              <a:t> with a SM Higgs TT</a:t>
            </a:r>
          </a:p>
          <a:p>
            <a:r>
              <a:rPr lang="it-IT" sz="2000" dirty="0" err="1"/>
              <a:t>boson</a:t>
            </a:r>
            <a:r>
              <a:rPr lang="it-IT" sz="2000" dirty="0"/>
              <a:t> </a:t>
            </a:r>
            <a:r>
              <a:rPr lang="it-IT" sz="2000" dirty="0" err="1"/>
              <a:t>decaying</a:t>
            </a:r>
            <a:r>
              <a:rPr lang="it-IT" sz="2000" dirty="0"/>
              <a:t> </a:t>
            </a:r>
            <a:r>
              <a:rPr lang="it-IT" sz="2000" dirty="0" err="1"/>
              <a:t>into</a:t>
            </a:r>
            <a:r>
              <a:rPr lang="it-IT" sz="2000" dirty="0"/>
              <a:t> 𝑏𝑏 ̄, 𝐸miss + h(𝑏𝑏 ̄) [75], and a </a:t>
            </a:r>
            <a:r>
              <a:rPr lang="it-IT" sz="2000" dirty="0" err="1"/>
              <a:t>search</a:t>
            </a:r>
            <a:r>
              <a:rPr lang="it-IT" sz="2000" dirty="0"/>
              <a:t> for </a:t>
            </a:r>
            <a:r>
              <a:rPr lang="it-IT" sz="2000" dirty="0" err="1"/>
              <a:t>associated</a:t>
            </a:r>
            <a:r>
              <a:rPr lang="it-IT" sz="2000" dirty="0"/>
              <a:t> production of a top and a bottom quark with a </a:t>
            </a:r>
            <a:r>
              <a:rPr lang="it-IT" sz="2000" dirty="0" err="1"/>
              <a:t>charged</a:t>
            </a:r>
            <a:r>
              <a:rPr lang="it-IT" sz="2000" dirty="0"/>
              <a:t> Higgs </a:t>
            </a:r>
            <a:r>
              <a:rPr lang="it-IT" sz="2000" dirty="0" err="1"/>
              <a:t>boson</a:t>
            </a:r>
            <a:r>
              <a:rPr lang="it-IT" sz="2000" dirty="0"/>
              <a:t> </a:t>
            </a:r>
            <a:r>
              <a:rPr lang="it-IT" sz="2000" dirty="0" err="1"/>
              <a:t>decaying</a:t>
            </a:r>
            <a:r>
              <a:rPr lang="it-IT" sz="2000" dirty="0"/>
              <a:t> </a:t>
            </a:r>
            <a:r>
              <a:rPr lang="it-IT" sz="2000" dirty="0" err="1"/>
              <a:t>into</a:t>
            </a:r>
            <a:r>
              <a:rPr lang="it-IT" sz="2000" dirty="0"/>
              <a:t> a top and a bottom quark, 𝑡𝑏𝐻±(𝑡𝑏) [76].</a:t>
            </a:r>
          </a:p>
          <a:p>
            <a:endParaRPr lang="it-IT" sz="2000" dirty="0"/>
          </a:p>
          <a:p>
            <a:endParaRPr lang="it-IT" sz="200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1E2689-9F83-4643-8D2B-2A2E1956F3A7}" type="slidenum">
              <a:rPr lang="it-IT" smtClean="0"/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9818010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1E2689-9F83-4643-8D2B-2A2E1956F3A7}" type="slidenum">
              <a:rPr lang="it-IT" smtClean="0"/>
              <a:t>19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6571661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>
          <a:xfrm>
            <a:off x="527050" y="5441950"/>
            <a:ext cx="19577050" cy="4454525"/>
          </a:xfrm>
        </p:spPr>
        <p:txBody>
          <a:bodyPr/>
          <a:lstStyle/>
          <a:p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ATLAS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physicists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looked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for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evidence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of “lab-made” dark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matter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–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that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is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, dark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matter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created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in LHC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collisions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Their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searches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are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found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to be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very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complementary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to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other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experiments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that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are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seeking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natural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, “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relic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” dark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matter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left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over from the Big Bang (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see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Figure 2).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Unlike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collider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searches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which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don’t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need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to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see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the dark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matter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to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infer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its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presence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, the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latter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experiments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rely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on the dark-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matter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particles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having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a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sufficiently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large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probability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to hit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normal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materials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and so to be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detected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. the ATLAS Collaboration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provides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its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most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comprehensive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overview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of the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searches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for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weakly-interacting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supersymmetric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particles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. By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developing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new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search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algorithms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and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exploiting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machine learning techniques,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researchers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have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probed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deep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into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this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difficult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-to-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reach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territory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.</a:t>
            </a:r>
          </a:p>
          <a:p>
            <a:endParaRPr lang="it-IT" sz="1400" dirty="0">
              <a:solidFill>
                <a:srgbClr val="626262"/>
              </a:solidFill>
              <a:latin typeface="Open Sans" panose="020B0606030504020204" pitchFamily="34" charset="0"/>
            </a:endParaRPr>
          </a:p>
          <a:p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Two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pMSSM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scans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have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been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processed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with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different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parameter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ranges and sampling strategies. In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both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scans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, the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sleptons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and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all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squarks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and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gluinos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are “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decoupled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”, i.e. mass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parameters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are set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at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sufficiently</a:t>
            </a:r>
            <a:endParaRPr lang="it-IT" sz="1400" b="0" i="0" dirty="0">
              <a:solidFill>
                <a:srgbClr val="626262"/>
              </a:solidFill>
              <a:effectLst/>
              <a:latin typeface="Open Sans" panose="020B0606030504020204" pitchFamily="34" charset="0"/>
            </a:endParaRPr>
          </a:p>
          <a:p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high to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not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influence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the production or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decays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of the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electroweakinos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. The first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scan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focuses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on general 3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electroweakino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production and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is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denoted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the “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EWKino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scan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” for the remainder of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this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article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. The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parameter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ranges for the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EWKino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scan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are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listed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in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Table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3. The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EWKino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scan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comprises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12,704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modelswhich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survive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all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of the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constraints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and filters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when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starting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from an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initial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set of 20,000 models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randomly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sampled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(with a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flat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prior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) from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these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ranges.Applying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the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relic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dark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matter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constraint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el-GR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Ω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h2 ≤ 0.120 (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where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the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inequality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allows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the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neutralino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LSP to be a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subdominant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component of dark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matter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)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would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thus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remove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almost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all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models in the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EWKino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scan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with a bino-like LSP. To compensate for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this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and to produce a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sizable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sample of bino-LSP models with </a:t>
            </a:r>
            <a:r>
              <a:rPr lang="el-GR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Ω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h2 ≤ 0.12, a second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scan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is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performed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which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oversamples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such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models. The ranges of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this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scan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are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thesame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as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those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in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Table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3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except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that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the bino mass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parameter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range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is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tightened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to |𝑀1| &lt; 500 GeV in order to focus on low-mass bino models. 437,500 models are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randomly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sampled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from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these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ranges with a</a:t>
            </a:r>
          </a:p>
          <a:p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flat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prior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, and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only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those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with a bino-like LSP (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defined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as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the LSP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having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a bino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fraction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greater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than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0.5) and </a:t>
            </a:r>
            <a:r>
              <a:rPr lang="el-GR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Ω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h2 ≤ 0.12 are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kept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These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constraints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along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with the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additional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filters, reduce the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number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of models</a:t>
            </a:r>
          </a:p>
          <a:p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to 11,007 .</a:t>
            </a:r>
          </a:p>
          <a:p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While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possible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hiding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-places are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being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systematically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reduced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plenty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of models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remain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stubbornly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evasive.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Improving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the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sensitivity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of ATLAS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searches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to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these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models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will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require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more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collision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data and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further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clever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developments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in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search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strategy. One of the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most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consequential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findings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is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that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some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previously-favoured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regions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for masses –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where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the dark-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matter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particle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has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about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half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the mass of the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Z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boson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or the Higgs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boson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–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have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been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almost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totally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excluded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.</a:t>
            </a:r>
          </a:p>
          <a:p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Figure 15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provides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a visual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summary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of the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constraints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by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showing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the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fraction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of models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excluded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by ATLAS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as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a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function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of the masses of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each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electroweakino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for models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passing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all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of the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external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constraints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. For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both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the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EWKino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and Bino-DM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scans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, the bar for the LSP shows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predictable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behaviour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where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the 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fraction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of models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excluded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decreases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with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increasing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LSP mass. A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similar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trend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is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observed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for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all</a:t>
            </a:r>
            <a:endParaRPr lang="it-IT" sz="1400" b="0" i="0" dirty="0">
              <a:solidFill>
                <a:srgbClr val="626262"/>
              </a:solidFill>
              <a:effectLst/>
              <a:latin typeface="Open Sans" panose="020B0606030504020204" pitchFamily="34" charset="0"/>
            </a:endParaRPr>
          </a:p>
          <a:p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electroweakinos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in the Bino-DM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scan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. For the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EWKino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scan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there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is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an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interesting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effect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for the 𝜒 ̃20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where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models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at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higher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mass show high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exclusion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fractions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This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is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partly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driven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by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wino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-like LSP models,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where</a:t>
            </a:r>
            <a:endParaRPr lang="it-IT" sz="1400" b="0" i="0" dirty="0">
              <a:solidFill>
                <a:srgbClr val="626262"/>
              </a:solidFill>
              <a:effectLst/>
              <a:latin typeface="Open Sans" panose="020B0606030504020204" pitchFamily="34" charset="0"/>
            </a:endParaRPr>
          </a:p>
          <a:p>
            <a:r>
              <a:rPr lang="el-GR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Δ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m(𝜒 ̃1±, 𝜒 ̃10), and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therefore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the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lifetime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and the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sensitivity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of the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disappearing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track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analysis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it-IT" sz="14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depends</a:t>
            </a:r>
            <a:r>
              <a:rPr lang="it-IT" sz="14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on 459 𝑚 ( 𝜒 ̃ 20 ) </a:t>
            </a:r>
            <a:endParaRPr lang="it-IT" sz="1400" dirty="0">
              <a:solidFill>
                <a:srgbClr val="626262"/>
              </a:solidFill>
              <a:latin typeface="Open Sans" panose="020B0606030504020204" pitchFamily="34" charset="0"/>
            </a:endParaRPr>
          </a:p>
          <a:p>
            <a:r>
              <a:rPr lang="it-IT" sz="14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Summary</a:t>
            </a:r>
            <a:r>
              <a:rPr lang="it-IT" sz="14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 plots </a:t>
            </a:r>
            <a:r>
              <a:rPr lang="it-IT" sz="14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showing</a:t>
            </a:r>
            <a:r>
              <a:rPr lang="it-IT" sz="14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 the </a:t>
            </a:r>
            <a:r>
              <a:rPr lang="it-IT" sz="14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fraction</a:t>
            </a:r>
            <a:r>
              <a:rPr lang="it-IT" sz="14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 of models </a:t>
            </a:r>
            <a:r>
              <a:rPr lang="it-IT" sz="14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excluded</a:t>
            </a:r>
            <a:r>
              <a:rPr lang="it-IT" sz="14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 by ATLAS </a:t>
            </a:r>
            <a:r>
              <a:rPr lang="it-IT" sz="14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across</a:t>
            </a:r>
            <a:r>
              <a:rPr lang="it-IT" sz="14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 the masses of </a:t>
            </a:r>
            <a:r>
              <a:rPr lang="it-IT" sz="14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each</a:t>
            </a:r>
            <a:r>
              <a:rPr lang="it-IT" sz="14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14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electroweakino</a:t>
            </a:r>
            <a:r>
              <a:rPr lang="it-IT" sz="14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 for models </a:t>
            </a:r>
            <a:r>
              <a:rPr lang="it-IT" sz="14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which</a:t>
            </a:r>
            <a:r>
              <a:rPr lang="it-IT" sz="14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 pass </a:t>
            </a:r>
            <a:r>
              <a:rPr lang="it-IT" sz="14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external</a:t>
            </a:r>
            <a:r>
              <a:rPr lang="it-IT" sz="14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14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constraints</a:t>
            </a:r>
            <a:r>
              <a:rPr lang="it-IT" sz="14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. The first </a:t>
            </a:r>
            <a:r>
              <a:rPr lang="it-IT" sz="14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column</a:t>
            </a:r>
            <a:r>
              <a:rPr lang="it-IT" sz="14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 shows the </a:t>
            </a:r>
            <a:r>
              <a:rPr lang="it-IT" sz="14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EWKino</a:t>
            </a:r>
            <a:r>
              <a:rPr lang="it-IT" sz="14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14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scan</a:t>
            </a:r>
            <a:r>
              <a:rPr lang="it-IT" sz="14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 and the second </a:t>
            </a:r>
            <a:r>
              <a:rPr lang="it-IT" sz="14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column</a:t>
            </a:r>
            <a:r>
              <a:rPr lang="it-IT" sz="14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 the Bino-DM </a:t>
            </a:r>
            <a:r>
              <a:rPr lang="it-IT" sz="14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scan</a:t>
            </a:r>
            <a:r>
              <a:rPr lang="it-IT" sz="14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. Note </a:t>
            </a:r>
            <a:r>
              <a:rPr lang="it-IT" sz="14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that</a:t>
            </a:r>
            <a:r>
              <a:rPr lang="it-IT" sz="14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14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bins</a:t>
            </a:r>
            <a:r>
              <a:rPr lang="it-IT" sz="14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 in </a:t>
            </a:r>
            <a:r>
              <a:rPr lang="it-IT" sz="14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grey</a:t>
            </a:r>
            <a:r>
              <a:rPr lang="it-IT" sz="14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14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have</a:t>
            </a:r>
            <a:r>
              <a:rPr lang="it-IT" sz="14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 no models to </a:t>
            </a:r>
            <a:r>
              <a:rPr lang="it-IT" sz="14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consider</a:t>
            </a:r>
            <a:r>
              <a:rPr lang="it-IT" sz="14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it-IT" sz="14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while</a:t>
            </a:r>
            <a:r>
              <a:rPr lang="it-IT" sz="14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 for </a:t>
            </a:r>
            <a:r>
              <a:rPr lang="it-IT" sz="14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bins</a:t>
            </a:r>
            <a:r>
              <a:rPr lang="it-IT" sz="14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 in </a:t>
            </a:r>
            <a:r>
              <a:rPr lang="it-IT" sz="14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cream</a:t>
            </a:r>
            <a:r>
              <a:rPr lang="it-IT" sz="14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 (black) </a:t>
            </a:r>
            <a:r>
              <a:rPr lang="it-IT" sz="14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all</a:t>
            </a:r>
            <a:r>
              <a:rPr lang="it-IT" sz="14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 models are (</a:t>
            </a:r>
            <a:r>
              <a:rPr lang="it-IT" sz="14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not</a:t>
            </a:r>
            <a:r>
              <a:rPr lang="it-IT" sz="14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) </a:t>
            </a:r>
            <a:r>
              <a:rPr lang="it-IT" sz="14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excluded</a:t>
            </a:r>
            <a:r>
              <a:rPr lang="it-IT" sz="14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. (a) </a:t>
            </a:r>
            <a:r>
              <a:rPr lang="it-IT" sz="14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EWKino</a:t>
            </a:r>
            <a:r>
              <a:rPr lang="it-IT" sz="14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14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scanr</a:t>
            </a:r>
            <a:r>
              <a:rPr lang="it-IT" sz="14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 scale shows the </a:t>
            </a:r>
            <a:r>
              <a:rPr lang="it-IT" sz="14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fraction</a:t>
            </a:r>
            <a:r>
              <a:rPr lang="it-IT" sz="14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 of the </a:t>
            </a:r>
            <a:r>
              <a:rPr lang="it-IT" sz="14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supersymmetry</a:t>
            </a:r>
            <a:r>
              <a:rPr lang="it-IT" sz="14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 models </a:t>
            </a:r>
            <a:r>
              <a:rPr lang="it-IT" sz="14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excluded</a:t>
            </a:r>
            <a:r>
              <a:rPr lang="it-IT" sz="14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 by the ATLAS Run-2 </a:t>
            </a:r>
            <a:r>
              <a:rPr lang="it-IT" sz="14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searches</a:t>
            </a:r>
            <a:r>
              <a:rPr lang="it-IT" sz="14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, for </a:t>
            </a:r>
            <a:r>
              <a:rPr lang="it-IT" sz="14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various</a:t>
            </a:r>
            <a:r>
              <a:rPr lang="it-IT" sz="14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14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different</a:t>
            </a:r>
            <a:r>
              <a:rPr lang="it-IT" sz="14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14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supersymmetric</a:t>
            </a:r>
            <a:r>
              <a:rPr lang="it-IT" sz="14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14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particles</a:t>
            </a:r>
            <a:r>
              <a:rPr lang="it-IT" sz="14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 (</a:t>
            </a:r>
            <a:r>
              <a:rPr lang="it-IT" sz="14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horizont</a:t>
            </a:r>
            <a:endParaRPr lang="it-IT" sz="1400" b="0" i="0" dirty="0">
              <a:solidFill>
                <a:srgbClr val="C00000"/>
              </a:solidFill>
              <a:effectLst/>
              <a:latin typeface="Open Sans" panose="020B0606030504020204" pitchFamily="34" charset="0"/>
            </a:endParaRPr>
          </a:p>
          <a:p>
            <a:r>
              <a:rPr lang="it-IT" sz="14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al </a:t>
            </a:r>
            <a:r>
              <a:rPr lang="it-IT" sz="14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axis</a:t>
            </a:r>
            <a:r>
              <a:rPr lang="it-IT" sz="14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) </a:t>
            </a:r>
            <a:r>
              <a:rPr lang="it-IT" sz="14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as</a:t>
            </a:r>
            <a:r>
              <a:rPr lang="it-IT" sz="14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 a </a:t>
            </a:r>
            <a:r>
              <a:rPr lang="it-IT" sz="14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function</a:t>
            </a:r>
            <a:r>
              <a:rPr lang="it-IT" sz="14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 of </a:t>
            </a:r>
            <a:r>
              <a:rPr lang="it-IT" sz="14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each</a:t>
            </a:r>
            <a:r>
              <a:rPr lang="it-IT" sz="14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14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particle’s</a:t>
            </a:r>
            <a:r>
              <a:rPr lang="it-IT" sz="14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 mass (</a:t>
            </a:r>
            <a:r>
              <a:rPr lang="it-IT" sz="14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vertical</a:t>
            </a:r>
            <a:r>
              <a:rPr lang="it-IT" sz="14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14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axis</a:t>
            </a:r>
            <a:r>
              <a:rPr lang="it-IT" sz="14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).</a:t>
            </a:r>
          </a:p>
          <a:p>
            <a:endParaRPr lang="it-IT" sz="1400" dirty="0">
              <a:solidFill>
                <a:srgbClr val="C00000"/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883BA1-0E95-A949-AD01-0AE3876FFC6E}" type="slidenum">
              <a:rPr lang="it-IT" smtClean="0"/>
              <a:t>20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466290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sz="1800" dirty="0">
                <a:effectLst/>
                <a:latin typeface="Helvetica" pitchFamily="2" charset="0"/>
              </a:rPr>
              <a:t>HL-LHC </a:t>
            </a:r>
            <a:r>
              <a:rPr lang="it-IT" sz="1800" dirty="0" err="1">
                <a:effectLst/>
                <a:latin typeface="Helvetica" pitchFamily="2" charset="0"/>
              </a:rPr>
              <a:t>promises</a:t>
            </a:r>
            <a:r>
              <a:rPr lang="it-IT" sz="1800" dirty="0">
                <a:effectLst/>
                <a:latin typeface="Helvetica" pitchFamily="2" charset="0"/>
              </a:rPr>
              <a:t> to </a:t>
            </a:r>
            <a:r>
              <a:rPr lang="it-IT" sz="1800" dirty="0" err="1">
                <a:effectLst/>
                <a:latin typeface="Helvetica" pitchFamily="2" charset="0"/>
              </a:rPr>
              <a:t>provide</a:t>
            </a:r>
            <a:r>
              <a:rPr lang="it-IT" sz="1800" dirty="0">
                <a:effectLst/>
                <a:latin typeface="Helvetica" pitchFamily="2" charset="0"/>
              </a:rPr>
              <a:t> 15 times the </a:t>
            </a:r>
            <a:r>
              <a:rPr lang="it-IT" sz="1800" dirty="0" err="1">
                <a:effectLst/>
                <a:latin typeface="Helvetica" pitchFamily="2" charset="0"/>
              </a:rPr>
              <a:t>present</a:t>
            </a:r>
            <a:r>
              <a:rPr lang="it-IT" sz="1800" dirty="0">
                <a:effectLst/>
                <a:latin typeface="Helvetica" pitchFamily="2" charset="0"/>
              </a:rPr>
              <a:t> data sample </a:t>
            </a:r>
            <a:r>
              <a:rPr lang="it-IT" sz="1800" dirty="0" err="1">
                <a:effectLst/>
                <a:latin typeface="Helvetica" pitchFamily="2" charset="0"/>
              </a:rPr>
              <a:t>instantaneous</a:t>
            </a:r>
            <a:r>
              <a:rPr lang="it-IT" sz="1800" dirty="0">
                <a:effectLst/>
                <a:latin typeface="Helvetica" pitchFamily="2" charset="0"/>
              </a:rPr>
              <a:t> </a:t>
            </a:r>
            <a:r>
              <a:rPr lang="it-IT" sz="1800" dirty="0" err="1">
                <a:effectLst/>
                <a:latin typeface="Helvetica" pitchFamily="2" charset="0"/>
              </a:rPr>
              <a:t>luminosity</a:t>
            </a:r>
            <a:r>
              <a:rPr lang="it-IT" sz="1800" dirty="0">
                <a:effectLst/>
                <a:latin typeface="Helvetica" pitchFamily="2" charset="0"/>
              </a:rPr>
              <a:t> a </a:t>
            </a:r>
            <a:r>
              <a:rPr lang="it-IT" sz="1800" dirty="0" err="1">
                <a:effectLst/>
                <a:latin typeface="Helvetica" pitchFamily="2" charset="0"/>
              </a:rPr>
              <a:t>factor</a:t>
            </a:r>
            <a:r>
              <a:rPr lang="it-IT" sz="1800" dirty="0">
                <a:effectLst/>
                <a:latin typeface="Helvetica" pitchFamily="2" charset="0"/>
              </a:rPr>
              <a:t> of 5-7 </a:t>
            </a:r>
            <a:r>
              <a:rPr lang="it-IT" sz="1800" dirty="0" err="1">
                <a:effectLst/>
                <a:latin typeface="Helvetica" pitchFamily="2" charset="0"/>
              </a:rPr>
              <a:t>larger</a:t>
            </a:r>
            <a:r>
              <a:rPr lang="it-IT" sz="1800" dirty="0">
                <a:effectLst/>
                <a:latin typeface="Helvetica" pitchFamily="2" charset="0"/>
              </a:rPr>
              <a:t> </a:t>
            </a:r>
            <a:r>
              <a:rPr lang="it-IT" sz="1800" dirty="0" err="1">
                <a:effectLst/>
                <a:latin typeface="Helvetica" pitchFamily="2" charset="0"/>
              </a:rPr>
              <a:t>than</a:t>
            </a:r>
            <a:r>
              <a:rPr lang="it-IT" sz="1800" dirty="0">
                <a:effectLst/>
                <a:latin typeface="Helvetica" pitchFamily="2" charset="0"/>
              </a:rPr>
              <a:t> LHC </a:t>
            </a:r>
            <a:r>
              <a:rPr lang="it-IT" sz="1800" dirty="0" err="1">
                <a:effectLst/>
                <a:latin typeface="Helvetica" pitchFamily="2" charset="0"/>
              </a:rPr>
              <a:t>nominal</a:t>
            </a:r>
            <a:r>
              <a:rPr lang="it-IT" sz="1800" dirty="0">
                <a:effectLst/>
                <a:latin typeface="Helvetica" pitchFamily="2" charset="0"/>
              </a:rPr>
              <a:t> </a:t>
            </a:r>
            <a:r>
              <a:rPr lang="it-IT" sz="1800" dirty="0" err="1">
                <a:effectLst/>
                <a:latin typeface="Helvetica" pitchFamily="2" charset="0"/>
              </a:rPr>
              <a:t>value</a:t>
            </a:r>
            <a:r>
              <a:rPr lang="it-IT" sz="1800" dirty="0">
                <a:effectLst/>
                <a:latin typeface="Helvetica" pitchFamily="2" charset="0"/>
              </a:rPr>
              <a:t>. </a:t>
            </a:r>
            <a:endParaRPr lang="it-IT" dirty="0">
              <a:effectLst/>
            </a:endParaRPr>
          </a:p>
          <a:p>
            <a:r>
              <a:rPr lang="it-IT" sz="1800" dirty="0">
                <a:effectLst/>
                <a:latin typeface="Helvetica" pitchFamily="2" charset="0"/>
              </a:rPr>
              <a:t>• Up to 200 </a:t>
            </a:r>
            <a:r>
              <a:rPr lang="it-IT" sz="1800" dirty="0" err="1">
                <a:effectLst/>
                <a:latin typeface="Helvetica" pitchFamily="2" charset="0"/>
              </a:rPr>
              <a:t>p-p</a:t>
            </a:r>
            <a:r>
              <a:rPr lang="it-IT" sz="1800" dirty="0">
                <a:effectLst/>
                <a:latin typeface="Helvetica" pitchFamily="2" charset="0"/>
              </a:rPr>
              <a:t> interactions per </a:t>
            </a:r>
            <a:r>
              <a:rPr lang="it-IT" sz="1800" dirty="0" err="1">
                <a:effectLst/>
                <a:latin typeface="Helvetica" pitchFamily="2" charset="0"/>
              </a:rPr>
              <a:t>bunch</a:t>
            </a:r>
            <a:r>
              <a:rPr lang="it-IT" sz="1800" dirty="0">
                <a:effectLst/>
                <a:latin typeface="Helvetica" pitchFamily="2" charset="0"/>
              </a:rPr>
              <a:t> crossing ! </a:t>
            </a:r>
            <a:endParaRPr lang="it-IT" dirty="0">
              <a:effectLst/>
            </a:endParaRP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1E2689-9F83-4643-8D2B-2A2E1956F3A7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9799593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659563" y="1006475"/>
            <a:ext cx="6784975" cy="381635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>
          <a:xfrm>
            <a:off x="679450" y="4835652"/>
            <a:ext cx="18973800" cy="4454525"/>
          </a:xfrm>
        </p:spPr>
        <p:txBody>
          <a:bodyPr/>
          <a:lstStyle/>
          <a:p>
            <a:endParaRPr lang="it-IT" sz="2000" b="0" i="0" dirty="0">
              <a:solidFill>
                <a:srgbClr val="C00000"/>
              </a:solidFill>
              <a:effectLst/>
              <a:latin typeface="Open Sans" panose="020B0606030504020204" pitchFamily="34" charset="0"/>
            </a:endParaRPr>
          </a:p>
          <a:p>
            <a:r>
              <a:rPr lang="it-IT" sz="20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Fraction</a:t>
            </a:r>
            <a:r>
              <a:rPr lang="it-IT" sz="20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 of </a:t>
            </a:r>
            <a:r>
              <a:rPr lang="it-IT" sz="20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EWKino</a:t>
            </a:r>
            <a:r>
              <a:rPr lang="it-IT" sz="20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20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scan</a:t>
            </a:r>
            <a:r>
              <a:rPr lang="it-IT" sz="20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 models </a:t>
            </a:r>
            <a:r>
              <a:rPr lang="it-IT" sz="20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excluded</a:t>
            </a:r>
            <a:r>
              <a:rPr lang="it-IT" sz="20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 by ATLAS </a:t>
            </a:r>
            <a:r>
              <a:rPr lang="it-IT" sz="20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Run</a:t>
            </a:r>
            <a:r>
              <a:rPr lang="it-IT" sz="20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 2 </a:t>
            </a:r>
            <a:r>
              <a:rPr lang="it-IT" sz="20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results</a:t>
            </a:r>
            <a:r>
              <a:rPr lang="it-IT" sz="20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. The first </a:t>
            </a:r>
            <a:r>
              <a:rPr lang="it-IT" sz="20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column</a:t>
            </a:r>
            <a:r>
              <a:rPr lang="it-IT" sz="20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 shows the 𝑚(𝜒 ̃1±)vs. 𝑚(𝜒 ̃0) </a:t>
            </a:r>
            <a:r>
              <a:rPr lang="it-IT" sz="20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plane</a:t>
            </a:r>
            <a:r>
              <a:rPr lang="it-IT" sz="20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 and the second </a:t>
            </a:r>
            <a:r>
              <a:rPr lang="it-IT" sz="20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column</a:t>
            </a:r>
            <a:r>
              <a:rPr lang="it-IT" sz="20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 the 𝑚(𝜒 ̃0) vs.  𝑚(𝜒 ̃0) </a:t>
            </a:r>
            <a:r>
              <a:rPr lang="it-IT" sz="20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plane</a:t>
            </a:r>
            <a:r>
              <a:rPr lang="it-IT" sz="20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. The first </a:t>
            </a:r>
            <a:r>
              <a:rPr lang="it-IT" sz="20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row</a:t>
            </a:r>
            <a:r>
              <a:rPr lang="it-IT" sz="20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20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includes</a:t>
            </a:r>
            <a:r>
              <a:rPr lang="it-IT" sz="20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20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all</a:t>
            </a:r>
            <a:r>
              <a:rPr lang="it-IT" sz="20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 models, the second 121</a:t>
            </a:r>
          </a:p>
          <a:p>
            <a:r>
              <a:rPr lang="it-IT" sz="20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includes</a:t>
            </a:r>
            <a:r>
              <a:rPr lang="it-IT" sz="20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20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all</a:t>
            </a:r>
            <a:r>
              <a:rPr lang="it-IT" sz="20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 models </a:t>
            </a:r>
            <a:r>
              <a:rPr lang="it-IT" sz="20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that</a:t>
            </a:r>
            <a:r>
              <a:rPr lang="it-IT" sz="20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 pass the non-DM </a:t>
            </a:r>
            <a:r>
              <a:rPr lang="it-IT" sz="20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external</a:t>
            </a:r>
            <a:r>
              <a:rPr lang="it-IT" sz="20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20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constraints</a:t>
            </a:r>
            <a:r>
              <a:rPr lang="it-IT" sz="20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 and the </a:t>
            </a:r>
            <a:r>
              <a:rPr lang="it-IT" sz="20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third</a:t>
            </a:r>
            <a:r>
              <a:rPr lang="it-IT" sz="20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20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row</a:t>
            </a:r>
            <a:r>
              <a:rPr lang="it-IT" sz="20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 models </a:t>
            </a:r>
            <a:r>
              <a:rPr lang="it-IT" sz="20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that</a:t>
            </a:r>
            <a:r>
              <a:rPr lang="it-IT" sz="20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 pass </a:t>
            </a:r>
            <a:r>
              <a:rPr lang="it-IT" sz="20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all</a:t>
            </a:r>
            <a:r>
              <a:rPr lang="it-IT" sz="20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20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external</a:t>
            </a:r>
            <a:r>
              <a:rPr lang="it-IT" sz="2000" dirty="0">
                <a:solidFill>
                  <a:srgbClr val="C00000"/>
                </a:solidFill>
                <a:latin typeface="Open Sans" panose="020B0606030504020204" pitchFamily="34" charset="0"/>
              </a:rPr>
              <a:t> </a:t>
            </a:r>
            <a:r>
              <a:rPr lang="it-IT" sz="20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constraints</a:t>
            </a:r>
            <a:r>
              <a:rPr lang="it-IT" sz="20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. The </a:t>
            </a:r>
            <a:r>
              <a:rPr lang="it-IT" sz="20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overlaid</a:t>
            </a:r>
            <a:r>
              <a:rPr lang="it-IT" sz="20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20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dashed</a:t>
            </a:r>
            <a:r>
              <a:rPr lang="it-IT" sz="20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 line shows the </a:t>
            </a:r>
            <a:r>
              <a:rPr lang="it-IT" sz="20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envelope</a:t>
            </a:r>
            <a:r>
              <a:rPr lang="it-IT" sz="20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 of the 3L [18], 2L2J [20] and </a:t>
            </a:r>
            <a:r>
              <a:rPr lang="it-IT" sz="20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FullHad</a:t>
            </a:r>
            <a:r>
              <a:rPr lang="it-IT" sz="20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 [19] </a:t>
            </a:r>
            <a:r>
              <a:rPr lang="it-IT" sz="20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exclusion</a:t>
            </a:r>
            <a:r>
              <a:rPr lang="it-IT" sz="20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 of a (b) </a:t>
            </a:r>
            <a:r>
              <a:rPr lang="it-IT" sz="20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All</a:t>
            </a:r>
            <a:r>
              <a:rPr lang="it-IT" sz="20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 models </a:t>
            </a:r>
            <a:r>
              <a:rPr lang="it-IT" sz="20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wino</a:t>
            </a:r>
            <a:r>
              <a:rPr lang="it-IT" sz="20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 𝜒 ̃±𝜒 ̃0 → 𝑊𝑍𝜒 ̃0𝜒 ̃0 </a:t>
            </a:r>
            <a:r>
              <a:rPr lang="it-IT" sz="20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simplified</a:t>
            </a:r>
            <a:r>
              <a:rPr lang="it-IT" sz="20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 model with BR(𝜒 ̃0 → 𝑍𝜒 ̃0) = 100%. Note </a:t>
            </a:r>
            <a:r>
              <a:rPr lang="it-IT" sz="20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that</a:t>
            </a:r>
            <a:r>
              <a:rPr lang="it-IT" sz="20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20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bins</a:t>
            </a:r>
            <a:r>
              <a:rPr lang="it-IT" sz="20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 in </a:t>
            </a:r>
            <a:r>
              <a:rPr lang="it-IT" sz="20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grey</a:t>
            </a:r>
            <a:r>
              <a:rPr lang="it-IT" sz="20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20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have</a:t>
            </a:r>
            <a:r>
              <a:rPr lang="it-IT" sz="20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 no models to 21 </a:t>
            </a:r>
            <a:r>
              <a:rPr lang="it-IT" sz="20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consider</a:t>
            </a:r>
            <a:r>
              <a:rPr lang="it-IT" sz="20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it-IT" sz="20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while</a:t>
            </a:r>
            <a:r>
              <a:rPr lang="it-IT" sz="20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 for </a:t>
            </a:r>
            <a:r>
              <a:rPr lang="it-IT" sz="20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bins</a:t>
            </a:r>
            <a:r>
              <a:rPr lang="it-IT" sz="20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 in </a:t>
            </a:r>
            <a:r>
              <a:rPr lang="it-IT" sz="20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bright</a:t>
            </a:r>
            <a:r>
              <a:rPr lang="it-IT" sz="20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20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yellow</a:t>
            </a:r>
            <a:r>
              <a:rPr lang="it-IT" sz="20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20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all</a:t>
            </a:r>
            <a:r>
              <a:rPr lang="it-IT" sz="20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 models are </a:t>
            </a:r>
            <a:r>
              <a:rPr lang="it-IT" sz="20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excluded</a:t>
            </a:r>
            <a:r>
              <a:rPr lang="it-IT" sz="20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.</a:t>
            </a:r>
          </a:p>
          <a:p>
            <a:r>
              <a:rPr lang="it-IT" sz="20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Figure 16(a) shows a model in the 𝑍/h </a:t>
            </a:r>
            <a:r>
              <a:rPr lang="it-IT" sz="20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funnel</a:t>
            </a:r>
            <a:r>
              <a:rPr lang="it-IT" sz="20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20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region</a:t>
            </a:r>
            <a:r>
              <a:rPr lang="it-IT" sz="20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it-IT" sz="20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This</a:t>
            </a:r>
            <a:r>
              <a:rPr lang="it-IT" sz="20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 model </a:t>
            </a:r>
            <a:r>
              <a:rPr lang="it-IT" sz="20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differs</a:t>
            </a:r>
            <a:r>
              <a:rPr lang="it-IT" sz="20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 from </a:t>
            </a:r>
            <a:r>
              <a:rPr lang="it-IT" sz="20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typical</a:t>
            </a:r>
            <a:r>
              <a:rPr lang="it-IT" sz="20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20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simplified</a:t>
            </a:r>
            <a:endParaRPr lang="it-IT" sz="2000" b="0" i="0" dirty="0">
              <a:solidFill>
                <a:srgbClr val="C00000"/>
              </a:solidFill>
              <a:effectLst/>
              <a:latin typeface="Open Sans" panose="020B0606030504020204" pitchFamily="34" charset="0"/>
            </a:endParaRPr>
          </a:p>
          <a:p>
            <a:r>
              <a:rPr lang="it-IT" sz="20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468 models </a:t>
            </a:r>
            <a:r>
              <a:rPr lang="it-IT" sz="20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as</a:t>
            </a:r>
            <a:r>
              <a:rPr lang="it-IT" sz="20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 the 𝜒 ̃1± and 𝜒 ̃20 </a:t>
            </a:r>
            <a:r>
              <a:rPr lang="it-IT" sz="20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Higgsino</a:t>
            </a:r>
            <a:r>
              <a:rPr lang="it-IT" sz="20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20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fraction</a:t>
            </a:r>
            <a:r>
              <a:rPr lang="it-IT" sz="20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20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is</a:t>
            </a:r>
            <a:r>
              <a:rPr lang="it-IT" sz="20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20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greater</a:t>
            </a:r>
            <a:r>
              <a:rPr lang="it-IT" sz="20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20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than</a:t>
            </a:r>
            <a:r>
              <a:rPr lang="it-IT" sz="20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 98%. </a:t>
            </a:r>
            <a:r>
              <a:rPr lang="it-IT" sz="20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Additionally</a:t>
            </a:r>
            <a:r>
              <a:rPr lang="it-IT" sz="20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it-IT" sz="20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this</a:t>
            </a:r>
            <a:r>
              <a:rPr lang="it-IT" sz="20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 scenario </a:t>
            </a:r>
            <a:r>
              <a:rPr lang="it-IT" sz="20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has</a:t>
            </a:r>
            <a:endParaRPr lang="it-IT" sz="2000" b="0" i="0" dirty="0">
              <a:solidFill>
                <a:srgbClr val="C00000"/>
              </a:solidFill>
              <a:effectLst/>
              <a:latin typeface="Open Sans" panose="020B0606030504020204" pitchFamily="34" charset="0"/>
            </a:endParaRPr>
          </a:p>
          <a:p>
            <a:r>
              <a:rPr lang="it-IT" sz="20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469 BR(𝜒 ̃20 → 𝜒 ̃10h) ≈ BR(𝜒 ̃20 → 𝜒 ̃10𝑍) ≈ 50%. </a:t>
            </a:r>
            <a:r>
              <a:rPr lang="it-IT" sz="20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Scenarios</a:t>
            </a:r>
            <a:r>
              <a:rPr lang="it-IT" sz="20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20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such</a:t>
            </a:r>
            <a:r>
              <a:rPr lang="it-IT" sz="20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20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as</a:t>
            </a:r>
            <a:r>
              <a:rPr lang="it-IT" sz="20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20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this</a:t>
            </a:r>
            <a:r>
              <a:rPr lang="it-IT" sz="20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20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will</a:t>
            </a:r>
            <a:r>
              <a:rPr lang="it-IT" sz="20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20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therefore</a:t>
            </a:r>
            <a:r>
              <a:rPr lang="it-IT" sz="20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20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have</a:t>
            </a:r>
            <a:r>
              <a:rPr lang="it-IT" sz="20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20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smaller</a:t>
            </a:r>
            <a:r>
              <a:rPr lang="it-IT" sz="20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20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signal</a:t>
            </a:r>
            <a:r>
              <a:rPr lang="it-IT" sz="20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 yields</a:t>
            </a:r>
          </a:p>
          <a:p>
            <a:r>
              <a:rPr lang="it-IT" sz="20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470 </a:t>
            </a:r>
            <a:r>
              <a:rPr lang="it-IT" sz="20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than</a:t>
            </a:r>
            <a:r>
              <a:rPr lang="it-IT" sz="20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20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typical</a:t>
            </a:r>
            <a:r>
              <a:rPr lang="it-IT" sz="20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20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simplified</a:t>
            </a:r>
            <a:r>
              <a:rPr lang="it-IT" sz="20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 models due to the </a:t>
            </a:r>
            <a:r>
              <a:rPr lang="it-IT" sz="20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higgsino</a:t>
            </a:r>
            <a:r>
              <a:rPr lang="it-IT" sz="20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-like 𝜒 ̃1±/𝜒 ̃20 production cross-</a:t>
            </a:r>
            <a:r>
              <a:rPr lang="it-IT" sz="20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sections</a:t>
            </a:r>
            <a:r>
              <a:rPr lang="it-IT" sz="20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20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being</a:t>
            </a:r>
            <a:r>
              <a:rPr lang="it-IT" sz="20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20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smaller</a:t>
            </a:r>
            <a:endParaRPr lang="it-IT" sz="2000" b="0" i="0" dirty="0">
              <a:solidFill>
                <a:srgbClr val="C00000"/>
              </a:solidFill>
              <a:effectLst/>
              <a:latin typeface="Open Sans" panose="020B0606030504020204" pitchFamily="34" charset="0"/>
            </a:endParaRPr>
          </a:p>
          <a:p>
            <a:r>
              <a:rPr lang="it-IT" sz="20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471 </a:t>
            </a:r>
            <a:r>
              <a:rPr lang="it-IT" sz="20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than</a:t>
            </a:r>
            <a:r>
              <a:rPr lang="it-IT" sz="20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 for </a:t>
            </a:r>
            <a:r>
              <a:rPr lang="it-IT" sz="20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wino</a:t>
            </a:r>
            <a:r>
              <a:rPr lang="it-IT" sz="20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-like </a:t>
            </a:r>
            <a:r>
              <a:rPr lang="it-IT" sz="20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particles</a:t>
            </a:r>
            <a:r>
              <a:rPr lang="it-IT" sz="20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 and the branching </a:t>
            </a:r>
            <a:r>
              <a:rPr lang="it-IT" sz="20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ratios</a:t>
            </a:r>
            <a:r>
              <a:rPr lang="it-IT" sz="20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 to the </a:t>
            </a:r>
            <a:r>
              <a:rPr lang="it-IT" sz="20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typical</a:t>
            </a:r>
            <a:r>
              <a:rPr lang="it-IT" sz="20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 𝜒 ̃20 </a:t>
            </a:r>
            <a:r>
              <a:rPr lang="it-IT" sz="20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decay</a:t>
            </a:r>
            <a:r>
              <a:rPr lang="it-IT" sz="20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20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modes</a:t>
            </a:r>
            <a:r>
              <a:rPr lang="it-IT" sz="20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20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being</a:t>
            </a:r>
            <a:r>
              <a:rPr lang="it-IT" sz="20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20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half</a:t>
            </a:r>
            <a:r>
              <a:rPr lang="it-IT" sz="20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 the </a:t>
            </a:r>
            <a:r>
              <a:rPr lang="it-IT" sz="20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usual</a:t>
            </a:r>
            <a:endParaRPr lang="it-IT" sz="2000" b="0" i="0" dirty="0">
              <a:solidFill>
                <a:srgbClr val="C00000"/>
              </a:solidFill>
              <a:effectLst/>
              <a:latin typeface="Open Sans" panose="020B0606030504020204" pitchFamily="34" charset="0"/>
            </a:endParaRPr>
          </a:p>
          <a:p>
            <a:r>
              <a:rPr lang="it-IT" sz="20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472 </a:t>
            </a:r>
            <a:r>
              <a:rPr lang="it-IT" sz="20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simplified</a:t>
            </a:r>
            <a:r>
              <a:rPr lang="it-IT" sz="20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 model </a:t>
            </a:r>
            <a:r>
              <a:rPr lang="it-IT" sz="2000" b="0" i="0" dirty="0" err="1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assumption</a:t>
            </a:r>
            <a:r>
              <a:rPr lang="it-IT" sz="2000" b="0" i="0" dirty="0">
                <a:solidFill>
                  <a:srgbClr val="C00000"/>
                </a:solidFill>
                <a:effectLst/>
                <a:latin typeface="Open Sans" panose="020B0606030504020204" pitchFamily="34" charset="0"/>
              </a:rPr>
              <a:t> of 100%</a:t>
            </a:r>
          </a:p>
          <a:p>
            <a:endParaRPr lang="it-IT" sz="2000" b="0" i="0" dirty="0">
              <a:solidFill>
                <a:srgbClr val="C00000"/>
              </a:solidFill>
              <a:effectLst/>
              <a:latin typeface="Open Sans" panose="020B0606030504020204" pitchFamily="34" charset="0"/>
            </a:endParaRPr>
          </a:p>
          <a:p>
            <a:r>
              <a:rPr lang="it-IT" sz="2000" b="0" i="0" dirty="0">
                <a:effectLst/>
                <a:latin typeface="Open Sans" panose="020B0606030504020204" pitchFamily="34" charset="0"/>
              </a:rPr>
              <a:t>One of the benefits of </a:t>
            </a:r>
            <a:r>
              <a:rPr lang="it-IT" sz="2000" b="0" i="0" dirty="0" err="1">
                <a:effectLst/>
                <a:latin typeface="Open Sans" panose="020B0606030504020204" pitchFamily="34" charset="0"/>
              </a:rPr>
              <a:t>this</a:t>
            </a:r>
            <a:r>
              <a:rPr lang="it-IT" sz="2000" b="0" i="0" dirty="0">
                <a:effectLst/>
                <a:latin typeface="Open Sans" panose="020B0606030504020204" pitchFamily="34" charset="0"/>
              </a:rPr>
              <a:t> study </a:t>
            </a:r>
            <a:r>
              <a:rPr lang="it-IT" sz="2000" b="0" i="0" dirty="0" err="1">
                <a:effectLst/>
                <a:latin typeface="Open Sans" panose="020B0606030504020204" pitchFamily="34" charset="0"/>
              </a:rPr>
              <a:t>is</a:t>
            </a:r>
            <a:r>
              <a:rPr lang="it-IT" sz="2000" b="0" i="0" dirty="0">
                <a:effectLst/>
                <a:latin typeface="Open Sans" panose="020B0606030504020204" pitchFamily="34" charset="0"/>
              </a:rPr>
              <a:t> </a:t>
            </a:r>
            <a:r>
              <a:rPr lang="it-IT" sz="2000" b="0" i="0" dirty="0" err="1">
                <a:effectLst/>
                <a:latin typeface="Open Sans" panose="020B0606030504020204" pitchFamily="34" charset="0"/>
              </a:rPr>
              <a:t>understanding</a:t>
            </a:r>
            <a:r>
              <a:rPr lang="it-IT" sz="2000" b="0" i="0" dirty="0">
                <a:effectLst/>
                <a:latin typeface="Open Sans" panose="020B0606030504020204" pitchFamily="34" charset="0"/>
              </a:rPr>
              <a:t> </a:t>
            </a:r>
            <a:r>
              <a:rPr lang="it-IT" sz="2000" b="0" i="0" dirty="0" err="1">
                <a:effectLst/>
                <a:latin typeface="Open Sans" panose="020B0606030504020204" pitchFamily="34" charset="0"/>
              </a:rPr>
              <a:t>which</a:t>
            </a:r>
            <a:r>
              <a:rPr lang="it-IT" sz="2000" b="0" i="0" dirty="0">
                <a:effectLst/>
                <a:latin typeface="Open Sans" panose="020B0606030504020204" pitchFamily="34" charset="0"/>
              </a:rPr>
              <a:t> </a:t>
            </a:r>
            <a:r>
              <a:rPr lang="it-IT" sz="2000" b="0" i="0" dirty="0" err="1">
                <a:effectLst/>
                <a:latin typeface="Open Sans" panose="020B0606030504020204" pitchFamily="34" charset="0"/>
              </a:rPr>
              <a:t>pMSSM</a:t>
            </a:r>
            <a:r>
              <a:rPr lang="it-IT" sz="2000" b="0" i="0" dirty="0">
                <a:effectLst/>
                <a:latin typeface="Open Sans" panose="020B0606030504020204" pitchFamily="34" charset="0"/>
              </a:rPr>
              <a:t> models </a:t>
            </a:r>
            <a:r>
              <a:rPr lang="it-IT" sz="2000" b="0" i="0" dirty="0" err="1">
                <a:effectLst/>
                <a:latin typeface="Open Sans" panose="020B0606030504020204" pitchFamily="34" charset="0"/>
              </a:rPr>
              <a:t>have</a:t>
            </a:r>
            <a:r>
              <a:rPr lang="it-IT" sz="2000" b="0" i="0" dirty="0">
                <a:effectLst/>
                <a:latin typeface="Open Sans" panose="020B0606030504020204" pitchFamily="34" charset="0"/>
              </a:rPr>
              <a:t> </a:t>
            </a:r>
            <a:r>
              <a:rPr lang="it-IT" sz="2000" b="0" i="0" dirty="0" err="1">
                <a:effectLst/>
                <a:latin typeface="Open Sans" panose="020B0606030504020204" pitchFamily="34" charset="0"/>
              </a:rPr>
              <a:t>been</a:t>
            </a:r>
            <a:r>
              <a:rPr lang="it-IT" sz="2000" b="0" i="0" dirty="0">
                <a:effectLst/>
                <a:latin typeface="Open Sans" panose="020B0606030504020204" pitchFamily="34" charset="0"/>
              </a:rPr>
              <a:t> </a:t>
            </a:r>
            <a:r>
              <a:rPr lang="it-IT" sz="2000" b="0" i="0" dirty="0" err="1">
                <a:effectLst/>
                <a:latin typeface="Open Sans" panose="020B0606030504020204" pitchFamily="34" charset="0"/>
              </a:rPr>
              <a:t>missed</a:t>
            </a:r>
            <a:r>
              <a:rPr lang="it-IT" sz="2000" b="0" i="0" dirty="0">
                <a:effectLst/>
                <a:latin typeface="Open Sans" panose="020B0606030504020204" pitchFamily="34" charset="0"/>
              </a:rPr>
              <a:t> by </a:t>
            </a:r>
            <a:r>
              <a:rPr lang="it-IT" sz="2000" b="0" i="0" dirty="0" err="1">
                <a:effectLst/>
                <a:latin typeface="Open Sans" panose="020B0606030504020204" pitchFamily="34" charset="0"/>
              </a:rPr>
              <a:t>previous</a:t>
            </a:r>
            <a:r>
              <a:rPr lang="it-IT" sz="2000" b="0" i="0" dirty="0">
                <a:effectLst/>
                <a:latin typeface="Open Sans" panose="020B0606030504020204" pitchFamily="34" charset="0"/>
              </a:rPr>
              <a:t> </a:t>
            </a:r>
            <a:r>
              <a:rPr lang="it-IT" sz="2000" b="0" i="0" dirty="0" err="1">
                <a:effectLst/>
                <a:latin typeface="Open Sans" panose="020B0606030504020204" pitchFamily="34" charset="0"/>
              </a:rPr>
              <a:t>searches</a:t>
            </a:r>
            <a:r>
              <a:rPr lang="it-IT" sz="2000" b="0" i="0" dirty="0">
                <a:effectLst/>
                <a:latin typeface="Open Sans" panose="020B0606030504020204" pitchFamily="34" charset="0"/>
              </a:rPr>
              <a:t> and can </a:t>
            </a:r>
            <a:r>
              <a:rPr lang="it-IT" sz="2000" b="0" i="0" dirty="0" err="1">
                <a:effectLst/>
                <a:latin typeface="Open Sans" panose="020B0606030504020204" pitchFamily="34" charset="0"/>
              </a:rPr>
              <a:t>thus</a:t>
            </a:r>
            <a:r>
              <a:rPr lang="it-IT" sz="2000" b="0" i="0" dirty="0">
                <a:effectLst/>
                <a:latin typeface="Open Sans" panose="020B0606030504020204" pitchFamily="34" charset="0"/>
              </a:rPr>
              <a:t> be </a:t>
            </a:r>
            <a:r>
              <a:rPr lang="it-IT" sz="2000" b="0" i="0" dirty="0" err="1">
                <a:effectLst/>
                <a:latin typeface="Open Sans" panose="020B0606030504020204" pitchFamily="34" charset="0"/>
              </a:rPr>
              <a:t>targeted</a:t>
            </a:r>
            <a:r>
              <a:rPr lang="it-IT" sz="2000" b="0" i="0" dirty="0">
                <a:effectLst/>
                <a:latin typeface="Open Sans" panose="020B0606030504020204" pitchFamily="34" charset="0"/>
              </a:rPr>
              <a:t> by future </a:t>
            </a:r>
            <a:r>
              <a:rPr lang="it-IT" sz="2000" b="0" i="0" dirty="0" err="1">
                <a:effectLst/>
                <a:latin typeface="Open Sans" panose="020B0606030504020204" pitchFamily="34" charset="0"/>
              </a:rPr>
              <a:t>searches</a:t>
            </a:r>
            <a:r>
              <a:rPr lang="it-IT" sz="2000" b="0" i="0" dirty="0">
                <a:effectLst/>
                <a:latin typeface="Open Sans" panose="020B0606030504020204" pitchFamily="34" charset="0"/>
              </a:rPr>
              <a:t> in </a:t>
            </a:r>
            <a:r>
              <a:rPr lang="it-IT" sz="2000" b="0" i="0" dirty="0" err="1">
                <a:effectLst/>
                <a:latin typeface="Open Sans" panose="020B0606030504020204" pitchFamily="34" charset="0"/>
              </a:rPr>
              <a:t>Run</a:t>
            </a:r>
            <a:r>
              <a:rPr lang="it-IT" sz="2000" b="0" i="0" dirty="0">
                <a:effectLst/>
                <a:latin typeface="Open Sans" panose="020B0606030504020204" pitchFamily="34" charset="0"/>
              </a:rPr>
              <a:t> 3 of the LHC and </a:t>
            </a:r>
            <a:r>
              <a:rPr lang="it-IT" sz="2000" b="0" i="0" dirty="0" err="1">
                <a:effectLst/>
                <a:latin typeface="Open Sans" panose="020B0606030504020204" pitchFamily="34" charset="0"/>
              </a:rPr>
              <a:t>beyond</a:t>
            </a:r>
            <a:r>
              <a:rPr lang="it-IT" sz="2000" b="0" i="0" dirty="0">
                <a:effectLst/>
                <a:latin typeface="Open Sans" panose="020B0606030504020204" pitchFamily="34" charset="0"/>
              </a:rPr>
              <a:t>. Figure 16 shows</a:t>
            </a:r>
          </a:p>
          <a:p>
            <a:r>
              <a:rPr lang="it-IT" sz="2000" b="0" i="0" dirty="0">
                <a:effectLst/>
                <a:latin typeface="Open Sans" panose="020B0606030504020204" pitchFamily="34" charset="0"/>
              </a:rPr>
              <a:t>the mass </a:t>
            </a:r>
            <a:r>
              <a:rPr lang="it-IT" sz="2000" b="0" i="0" dirty="0" err="1">
                <a:effectLst/>
                <a:latin typeface="Open Sans" panose="020B0606030504020204" pitchFamily="34" charset="0"/>
              </a:rPr>
              <a:t>spectrum</a:t>
            </a:r>
            <a:r>
              <a:rPr lang="it-IT" sz="2000" b="0" i="0" dirty="0">
                <a:effectLst/>
                <a:latin typeface="Open Sans" panose="020B0606030504020204" pitchFamily="34" charset="0"/>
              </a:rPr>
              <a:t> for </a:t>
            </a:r>
            <a:r>
              <a:rPr lang="it-IT" sz="2000" b="0" i="0" dirty="0" err="1">
                <a:effectLst/>
                <a:latin typeface="Open Sans" panose="020B0606030504020204" pitchFamily="34" charset="0"/>
              </a:rPr>
              <a:t>four</a:t>
            </a:r>
            <a:r>
              <a:rPr lang="it-IT" sz="2000" b="0" i="0" dirty="0">
                <a:effectLst/>
                <a:latin typeface="Open Sans" panose="020B0606030504020204" pitchFamily="34" charset="0"/>
              </a:rPr>
              <a:t> benchmark models with a bino-like LSP </a:t>
            </a:r>
            <a:r>
              <a:rPr lang="it-IT" sz="2000" b="0" i="0" dirty="0" err="1">
                <a:effectLst/>
                <a:latin typeface="Open Sans" panose="020B0606030504020204" pitchFamily="34" charset="0"/>
              </a:rPr>
              <a:t>which</a:t>
            </a:r>
            <a:r>
              <a:rPr lang="it-IT" sz="2000" b="0" i="0" dirty="0">
                <a:effectLst/>
                <a:latin typeface="Open Sans" panose="020B0606030504020204" pitchFamily="34" charset="0"/>
              </a:rPr>
              <a:t> pass </a:t>
            </a:r>
            <a:r>
              <a:rPr lang="it-IT" sz="2000" b="0" i="0" dirty="0" err="1">
                <a:effectLst/>
                <a:latin typeface="Open Sans" panose="020B0606030504020204" pitchFamily="34" charset="0"/>
              </a:rPr>
              <a:t>all</a:t>
            </a:r>
            <a:r>
              <a:rPr lang="it-IT" sz="2000" b="0" i="0" dirty="0">
                <a:effectLst/>
                <a:latin typeface="Open Sans" panose="020B0606030504020204" pitchFamily="34" charset="0"/>
              </a:rPr>
              <a:t> </a:t>
            </a:r>
            <a:r>
              <a:rPr lang="it-IT" sz="2000" b="0" i="0" dirty="0" err="1">
                <a:effectLst/>
                <a:latin typeface="Open Sans" panose="020B0606030504020204" pitchFamily="34" charset="0"/>
              </a:rPr>
              <a:t>constraints</a:t>
            </a:r>
            <a:r>
              <a:rPr lang="it-IT" sz="2000" b="0" i="0" dirty="0">
                <a:effectLst/>
                <a:latin typeface="Open Sans" panose="020B0606030504020204" pitchFamily="34" charset="0"/>
              </a:rPr>
              <a:t> and are </a:t>
            </a:r>
            <a:r>
              <a:rPr lang="it-IT" sz="2000" b="0" i="0" dirty="0" err="1">
                <a:effectLst/>
                <a:latin typeface="Open Sans" panose="020B0606030504020204" pitchFamily="34" charset="0"/>
              </a:rPr>
              <a:t>not</a:t>
            </a:r>
            <a:r>
              <a:rPr lang="it-IT" sz="2000" b="0" i="0" dirty="0">
                <a:effectLst/>
                <a:latin typeface="Open Sans" panose="020B0606030504020204" pitchFamily="34" charset="0"/>
              </a:rPr>
              <a:t> </a:t>
            </a:r>
            <a:r>
              <a:rPr lang="it-IT" sz="2000" b="0" i="0" dirty="0" err="1">
                <a:effectLst/>
                <a:latin typeface="Open Sans" panose="020B0606030504020204" pitchFamily="34" charset="0"/>
              </a:rPr>
              <a:t>excluded</a:t>
            </a:r>
            <a:r>
              <a:rPr lang="it-IT" sz="2000" b="0" i="0" dirty="0">
                <a:effectLst/>
                <a:latin typeface="Open Sans" panose="020B0606030504020204" pitchFamily="34" charset="0"/>
              </a:rPr>
              <a:t> by ATLAS </a:t>
            </a:r>
            <a:r>
              <a:rPr lang="it-IT" sz="2000" b="0" i="0" dirty="0" err="1">
                <a:effectLst/>
                <a:latin typeface="Open Sans" panose="020B0606030504020204" pitchFamily="34" charset="0"/>
              </a:rPr>
              <a:t>Run</a:t>
            </a:r>
            <a:r>
              <a:rPr lang="it-IT" sz="2000" b="0" i="0" dirty="0">
                <a:effectLst/>
                <a:latin typeface="Open Sans" panose="020B0606030504020204" pitchFamily="34" charset="0"/>
              </a:rPr>
              <a:t> 2 </a:t>
            </a:r>
            <a:r>
              <a:rPr lang="it-IT" sz="2000" b="0" i="0" dirty="0" err="1">
                <a:effectLst/>
                <a:latin typeface="Open Sans" panose="020B0606030504020204" pitchFamily="34" charset="0"/>
              </a:rPr>
              <a:t>analyses</a:t>
            </a:r>
            <a:r>
              <a:rPr lang="it-IT" sz="2000" b="0" i="0" dirty="0">
                <a:effectLst/>
                <a:latin typeface="Open Sans" panose="020B0606030504020204" pitchFamily="34" charset="0"/>
              </a:rPr>
              <a:t>. The 𝜒 ̃10, 𝜒 ̃1± and 𝜒 ̃20 masses of </a:t>
            </a:r>
            <a:r>
              <a:rPr lang="it-IT" sz="2000" b="0" i="0" dirty="0" err="1">
                <a:effectLst/>
                <a:latin typeface="Open Sans" panose="020B0606030504020204" pitchFamily="34" charset="0"/>
              </a:rPr>
              <a:t>all</a:t>
            </a:r>
            <a:r>
              <a:rPr lang="it-IT" sz="2000" b="0" i="0" dirty="0">
                <a:effectLst/>
                <a:latin typeface="Open Sans" panose="020B0606030504020204" pitchFamily="34" charset="0"/>
              </a:rPr>
              <a:t> of </a:t>
            </a:r>
            <a:r>
              <a:rPr lang="it-IT" sz="2000" b="0" i="0" dirty="0" err="1">
                <a:effectLst/>
                <a:latin typeface="Open Sans" panose="020B0606030504020204" pitchFamily="34" charset="0"/>
              </a:rPr>
              <a:t>these</a:t>
            </a:r>
            <a:r>
              <a:rPr lang="it-IT" sz="2000" b="0" i="0" dirty="0">
                <a:effectLst/>
                <a:latin typeface="Open Sans" panose="020B0606030504020204" pitchFamily="34" charset="0"/>
              </a:rPr>
              <a:t> models </a:t>
            </a:r>
            <a:r>
              <a:rPr lang="it-IT" sz="2000" b="0" i="0" dirty="0" err="1">
                <a:effectLst/>
                <a:latin typeface="Open Sans" panose="020B0606030504020204" pitchFamily="34" charset="0"/>
              </a:rPr>
              <a:t>lie</a:t>
            </a:r>
            <a:r>
              <a:rPr lang="it-IT" sz="2000" b="0" i="0" dirty="0">
                <a:effectLst/>
                <a:latin typeface="Open Sans" panose="020B0606030504020204" pitchFamily="34" charset="0"/>
              </a:rPr>
              <a:t> </a:t>
            </a:r>
            <a:r>
              <a:rPr lang="it-IT" sz="2000" b="0" i="0" dirty="0" err="1">
                <a:effectLst/>
                <a:latin typeface="Open Sans" panose="020B0606030504020204" pitchFamily="34" charset="0"/>
              </a:rPr>
              <a:t>within</a:t>
            </a:r>
            <a:r>
              <a:rPr lang="it-IT" sz="2000" b="0" i="0" dirty="0">
                <a:effectLst/>
                <a:latin typeface="Open Sans" panose="020B0606030504020204" pitchFamily="34" charset="0"/>
              </a:rPr>
              <a:t> the</a:t>
            </a:r>
          </a:p>
          <a:p>
            <a:r>
              <a:rPr lang="it-IT" sz="2000" b="0" i="0" dirty="0" err="1">
                <a:effectLst/>
                <a:latin typeface="Open Sans" panose="020B0606030504020204" pitchFamily="34" charset="0"/>
              </a:rPr>
              <a:t>published</a:t>
            </a:r>
            <a:r>
              <a:rPr lang="it-IT" sz="2000" b="0" i="0" dirty="0">
                <a:effectLst/>
                <a:latin typeface="Open Sans" panose="020B0606030504020204" pitchFamily="34" charset="0"/>
              </a:rPr>
              <a:t> ATLAS </a:t>
            </a:r>
            <a:r>
              <a:rPr lang="it-IT" sz="2000" b="0" i="0" dirty="0" err="1">
                <a:effectLst/>
                <a:latin typeface="Open Sans" panose="020B0606030504020204" pitchFamily="34" charset="0"/>
              </a:rPr>
              <a:t>simplified</a:t>
            </a:r>
            <a:r>
              <a:rPr lang="it-IT" sz="2000" b="0" i="0" dirty="0">
                <a:effectLst/>
                <a:latin typeface="Open Sans" panose="020B0606030504020204" pitchFamily="34" charset="0"/>
              </a:rPr>
              <a:t> model </a:t>
            </a:r>
            <a:r>
              <a:rPr lang="it-IT" sz="2000" b="0" i="0" dirty="0" err="1">
                <a:effectLst/>
                <a:latin typeface="Open Sans" panose="020B0606030504020204" pitchFamily="34" charset="0"/>
              </a:rPr>
              <a:t>contours</a:t>
            </a:r>
            <a:r>
              <a:rPr lang="it-IT" sz="2000" b="0" i="0" dirty="0">
                <a:effectLst/>
                <a:latin typeface="Open Sans" panose="020B0606030504020204" pitchFamily="34" charset="0"/>
              </a:rPr>
              <a:t> for </a:t>
            </a:r>
            <a:r>
              <a:rPr lang="it-IT" sz="2000" b="0" i="0" dirty="0" err="1">
                <a:effectLst/>
                <a:latin typeface="Open Sans" panose="020B0606030504020204" pitchFamily="34" charset="0"/>
              </a:rPr>
              <a:t>at</a:t>
            </a:r>
            <a:r>
              <a:rPr lang="it-IT" sz="2000" b="0" i="0" dirty="0">
                <a:effectLst/>
                <a:latin typeface="Open Sans" panose="020B0606030504020204" pitchFamily="34" charset="0"/>
              </a:rPr>
              <a:t> </a:t>
            </a:r>
            <a:r>
              <a:rPr lang="it-IT" sz="2000" b="0" i="0" dirty="0" err="1">
                <a:effectLst/>
                <a:latin typeface="Open Sans" panose="020B0606030504020204" pitchFamily="34" charset="0"/>
              </a:rPr>
              <a:t>least</a:t>
            </a:r>
            <a:r>
              <a:rPr lang="it-IT" sz="2000" b="0" i="0" dirty="0">
                <a:effectLst/>
                <a:latin typeface="Open Sans" panose="020B0606030504020204" pitchFamily="34" charset="0"/>
              </a:rPr>
              <a:t> one of the SUSY </a:t>
            </a:r>
            <a:r>
              <a:rPr lang="it-IT" sz="2000" b="0" i="0" dirty="0" err="1">
                <a:effectLst/>
                <a:latin typeface="Open Sans" panose="020B0606030504020204" pitchFamily="34" charset="0"/>
              </a:rPr>
              <a:t>searches</a:t>
            </a:r>
            <a:r>
              <a:rPr lang="it-IT" sz="2000" b="0" i="0" dirty="0">
                <a:effectLst/>
                <a:latin typeface="Open Sans" panose="020B0606030504020204" pitchFamily="34" charset="0"/>
              </a:rPr>
              <a:t> </a:t>
            </a:r>
            <a:r>
              <a:rPr lang="it-IT" sz="2000" b="0" i="0" dirty="0" err="1">
                <a:effectLst/>
                <a:latin typeface="Open Sans" panose="020B0606030504020204" pitchFamily="34" charset="0"/>
              </a:rPr>
              <a:t>considered</a:t>
            </a:r>
            <a:r>
              <a:rPr lang="it-IT" sz="2000" b="0" i="0" dirty="0">
                <a:effectLst/>
                <a:latin typeface="Open Sans" panose="020B0606030504020204" pitchFamily="34" charset="0"/>
              </a:rPr>
              <a:t> in </a:t>
            </a:r>
            <a:r>
              <a:rPr lang="it-IT" sz="2000" b="0" i="0" dirty="0" err="1">
                <a:effectLst/>
                <a:latin typeface="Open Sans" panose="020B0606030504020204" pitchFamily="34" charset="0"/>
              </a:rPr>
              <a:t>this</a:t>
            </a:r>
            <a:r>
              <a:rPr lang="it-IT" sz="2000" dirty="0">
                <a:latin typeface="Open Sans" panose="020B0606030504020204" pitchFamily="34" charset="0"/>
              </a:rPr>
              <a:t> </a:t>
            </a:r>
            <a:r>
              <a:rPr lang="it-IT" sz="2000" b="0" i="0" dirty="0" err="1">
                <a:effectLst/>
                <a:latin typeface="Open Sans" panose="020B0606030504020204" pitchFamily="34" charset="0"/>
              </a:rPr>
              <a:t>analysis</a:t>
            </a:r>
            <a:r>
              <a:rPr lang="it-IT" sz="2000" b="0" i="0" dirty="0">
                <a:effectLst/>
                <a:latin typeface="Open Sans" panose="020B0606030504020204" pitchFamily="34" charset="0"/>
              </a:rPr>
              <a:t>.</a:t>
            </a:r>
          </a:p>
          <a:p>
            <a:endParaRPr lang="it-IT" sz="2000" b="0" i="0" dirty="0">
              <a:effectLst/>
              <a:latin typeface="Open Sans" panose="020B0606030504020204" pitchFamily="34" charset="0"/>
            </a:endParaRPr>
          </a:p>
          <a:p>
            <a:r>
              <a:rPr lang="it-IT" sz="2000" b="0" i="0" dirty="0">
                <a:effectLst/>
                <a:latin typeface="Open Sans" panose="020B0606030504020204" pitchFamily="34" charset="0"/>
              </a:rPr>
              <a:t>bino-like LSP </a:t>
            </a:r>
            <a:r>
              <a:rPr lang="it-IT" sz="2000" b="0" i="0" dirty="0" err="1">
                <a:effectLst/>
                <a:latin typeface="Open Sans" panose="020B0606030504020204" pitchFamily="34" charset="0"/>
              </a:rPr>
              <a:t>which</a:t>
            </a:r>
            <a:r>
              <a:rPr lang="it-IT" sz="2000" b="0" i="0" dirty="0">
                <a:effectLst/>
                <a:latin typeface="Open Sans" panose="020B0606030504020204" pitchFamily="34" charset="0"/>
              </a:rPr>
              <a:t> pass </a:t>
            </a:r>
            <a:r>
              <a:rPr lang="it-IT" sz="2000" b="0" i="0" dirty="0" err="1">
                <a:effectLst/>
                <a:latin typeface="Open Sans" panose="020B0606030504020204" pitchFamily="34" charset="0"/>
              </a:rPr>
              <a:t>all</a:t>
            </a:r>
            <a:r>
              <a:rPr lang="it-IT" sz="2000" b="0" i="0" dirty="0">
                <a:effectLst/>
                <a:latin typeface="Open Sans" panose="020B0606030504020204" pitchFamily="34" charset="0"/>
              </a:rPr>
              <a:t> </a:t>
            </a:r>
            <a:r>
              <a:rPr lang="it-IT" sz="2000" b="0" i="0" dirty="0" err="1">
                <a:effectLst/>
                <a:latin typeface="Open Sans" panose="020B0606030504020204" pitchFamily="34" charset="0"/>
              </a:rPr>
              <a:t>constraints</a:t>
            </a:r>
            <a:r>
              <a:rPr lang="it-IT" sz="2000" b="0" i="0" dirty="0">
                <a:effectLst/>
                <a:latin typeface="Open Sans" panose="020B0606030504020204" pitchFamily="34" charset="0"/>
              </a:rPr>
              <a:t> and are </a:t>
            </a:r>
            <a:r>
              <a:rPr lang="it-IT" sz="2000" b="0" i="0" dirty="0" err="1">
                <a:effectLst/>
                <a:latin typeface="Open Sans" panose="020B0606030504020204" pitchFamily="34" charset="0"/>
              </a:rPr>
              <a:t>not</a:t>
            </a:r>
            <a:r>
              <a:rPr lang="it-IT" sz="2000" b="0" i="0" dirty="0">
                <a:effectLst/>
                <a:latin typeface="Open Sans" panose="020B0606030504020204" pitchFamily="34" charset="0"/>
              </a:rPr>
              <a:t> </a:t>
            </a:r>
            <a:r>
              <a:rPr lang="it-IT" sz="2000" b="0" i="0" dirty="0" err="1">
                <a:effectLst/>
                <a:latin typeface="Open Sans" panose="020B0606030504020204" pitchFamily="34" charset="0"/>
              </a:rPr>
              <a:t>excluded</a:t>
            </a:r>
            <a:r>
              <a:rPr lang="it-IT" sz="2000" b="0" i="0" dirty="0">
                <a:effectLst/>
                <a:latin typeface="Open Sans" panose="020B0606030504020204" pitchFamily="34" charset="0"/>
              </a:rPr>
              <a:t> </a:t>
            </a:r>
            <a:r>
              <a:rPr lang="it-IT" sz="2000" b="0" i="0" dirty="0" err="1">
                <a:effectLst/>
                <a:latin typeface="Open Sans" panose="020B0606030504020204" pitchFamily="34" charset="0"/>
              </a:rPr>
              <a:t>despite</a:t>
            </a:r>
            <a:r>
              <a:rPr lang="it-IT" sz="2000" b="0" i="0" dirty="0">
                <a:effectLst/>
                <a:latin typeface="Open Sans" panose="020B0606030504020204" pitchFamily="34" charset="0"/>
              </a:rPr>
              <a:t> </a:t>
            </a:r>
            <a:r>
              <a:rPr lang="it-IT" sz="2000" b="0" i="0" dirty="0" err="1">
                <a:effectLst/>
                <a:latin typeface="Open Sans" panose="020B0606030504020204" pitchFamily="34" charset="0"/>
              </a:rPr>
              <a:t>having</a:t>
            </a:r>
            <a:r>
              <a:rPr lang="it-IT" sz="2000" b="0" i="0" dirty="0">
                <a:effectLst/>
                <a:latin typeface="Open Sans" panose="020B0606030504020204" pitchFamily="34" charset="0"/>
              </a:rPr>
              <a:t> a mass-</a:t>
            </a:r>
            <a:r>
              <a:rPr lang="it-IT" sz="2000" b="0" i="0" dirty="0" err="1">
                <a:effectLst/>
                <a:latin typeface="Open Sans" panose="020B0606030504020204" pitchFamily="34" charset="0"/>
              </a:rPr>
              <a:t>spectrum</a:t>
            </a:r>
            <a:r>
              <a:rPr lang="it-IT" sz="2000" b="0" i="0" dirty="0">
                <a:effectLst/>
                <a:latin typeface="Open Sans" panose="020B0606030504020204" pitchFamily="34" charset="0"/>
              </a:rPr>
              <a:t> </a:t>
            </a:r>
            <a:r>
              <a:rPr lang="it-IT" sz="2000" b="0" i="0" dirty="0" err="1">
                <a:effectLst/>
                <a:latin typeface="Open Sans" panose="020B0606030504020204" pitchFamily="34" charset="0"/>
              </a:rPr>
              <a:t>within</a:t>
            </a:r>
            <a:r>
              <a:rPr lang="it-IT" sz="2000" b="0" i="0" dirty="0">
                <a:effectLst/>
                <a:latin typeface="Open Sans" panose="020B0606030504020204" pitchFamily="34" charset="0"/>
              </a:rPr>
              <a:t> </a:t>
            </a:r>
            <a:r>
              <a:rPr lang="it-IT" sz="2000" b="0" i="0" dirty="0" err="1">
                <a:effectLst/>
                <a:latin typeface="Open Sans" panose="020B0606030504020204" pitchFamily="34" charset="0"/>
              </a:rPr>
              <a:t>published</a:t>
            </a:r>
            <a:r>
              <a:rPr lang="it-IT" sz="2000" b="0" i="0" dirty="0">
                <a:effectLst/>
                <a:latin typeface="Open Sans" panose="020B0606030504020204" pitchFamily="34" charset="0"/>
              </a:rPr>
              <a:t> ATLAS </a:t>
            </a:r>
            <a:r>
              <a:rPr lang="it-IT" sz="2000" b="0" i="0" dirty="0" err="1">
                <a:effectLst/>
                <a:latin typeface="Open Sans" panose="020B0606030504020204" pitchFamily="34" charset="0"/>
              </a:rPr>
              <a:t>simplified</a:t>
            </a:r>
            <a:r>
              <a:rPr lang="it-IT" sz="2000" b="0" i="0" dirty="0">
                <a:effectLst/>
                <a:latin typeface="Open Sans" panose="020B0606030504020204" pitchFamily="34" charset="0"/>
              </a:rPr>
              <a:t> model </a:t>
            </a:r>
            <a:r>
              <a:rPr lang="it-IT" sz="2000" b="0" i="0" dirty="0" err="1">
                <a:effectLst/>
                <a:latin typeface="Open Sans" panose="020B0606030504020204" pitchFamily="34" charset="0"/>
              </a:rPr>
              <a:t>contours</a:t>
            </a:r>
            <a:endParaRPr lang="it-IT" sz="2000" b="0" i="0" dirty="0">
              <a:effectLst/>
              <a:latin typeface="Open Sans" panose="020B0606030504020204" pitchFamily="34" charset="0"/>
            </a:endParaRPr>
          </a:p>
          <a:p>
            <a:endParaRPr lang="it-IT" sz="200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883BA1-0E95-A949-AD01-0AE3876FFC6E}" type="slidenum">
              <a:rPr lang="it-IT" smtClean="0"/>
              <a:t>21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0148133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1E2689-9F83-4643-8D2B-2A2E1956F3A7}" type="slidenum">
              <a:rPr lang="it-IT" smtClean="0"/>
              <a:t>22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4206478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>
          <a:xfrm>
            <a:off x="755650" y="5441950"/>
            <a:ext cx="19050000" cy="4454525"/>
          </a:xfrm>
        </p:spPr>
        <p:txBody>
          <a:bodyPr/>
          <a:lstStyle/>
          <a:p>
            <a:r>
              <a:rPr lang="it-IT" sz="1600" dirty="0"/>
              <a:t>At the LHC, dark quarks </a:t>
            </a:r>
            <a:r>
              <a:rPr lang="it-IT" sz="1600" dirty="0" err="1"/>
              <a:t>could</a:t>
            </a:r>
            <a:r>
              <a:rPr lang="it-IT" sz="1600" dirty="0"/>
              <a:t> be </a:t>
            </a:r>
            <a:r>
              <a:rPr lang="it-IT" sz="1600" dirty="0" err="1"/>
              <a:t>produced</a:t>
            </a:r>
            <a:r>
              <a:rPr lang="it-IT" sz="1600" dirty="0"/>
              <a:t> in the </a:t>
            </a:r>
            <a:r>
              <a:rPr lang="it-IT" sz="1600" dirty="0" err="1"/>
              <a:t>decay</a:t>
            </a:r>
            <a:r>
              <a:rPr lang="it-IT" sz="1600" dirty="0"/>
              <a:t> of a heavy mediator. The dark quarks </a:t>
            </a:r>
            <a:r>
              <a:rPr lang="it-IT" sz="1600" dirty="0" err="1"/>
              <a:t>would</a:t>
            </a:r>
            <a:r>
              <a:rPr lang="it-IT" sz="1600" dirty="0"/>
              <a:t> </a:t>
            </a:r>
            <a:r>
              <a:rPr lang="it-IT" sz="1600" dirty="0" err="1"/>
              <a:t>then</a:t>
            </a:r>
            <a:r>
              <a:rPr lang="it-IT" sz="1600" dirty="0"/>
              <a:t> </a:t>
            </a:r>
            <a:r>
              <a:rPr lang="it-IT" sz="1600" dirty="0" err="1"/>
              <a:t>hadronise</a:t>
            </a:r>
            <a:r>
              <a:rPr lang="it-IT" sz="1600" dirty="0"/>
              <a:t> </a:t>
            </a:r>
            <a:r>
              <a:rPr lang="it-IT" sz="1600" dirty="0" err="1"/>
              <a:t>into</a:t>
            </a:r>
            <a:r>
              <a:rPr lang="it-IT" sz="1600" dirty="0"/>
              <a:t> dark </a:t>
            </a:r>
            <a:r>
              <a:rPr lang="it-IT" sz="1600" dirty="0" err="1"/>
              <a:t>hadrons</a:t>
            </a:r>
            <a:r>
              <a:rPr lang="it-IT" sz="1600" dirty="0"/>
              <a:t>, </a:t>
            </a:r>
            <a:r>
              <a:rPr lang="it-IT" sz="1600" dirty="0" err="1"/>
              <a:t>whose</a:t>
            </a:r>
            <a:r>
              <a:rPr lang="it-IT" sz="1600" dirty="0"/>
              <a:t> </a:t>
            </a:r>
            <a:r>
              <a:rPr lang="it-IT" sz="1600" dirty="0" err="1"/>
              <a:t>decay</a:t>
            </a:r>
            <a:r>
              <a:rPr lang="it-IT" sz="1600" dirty="0"/>
              <a:t> </a:t>
            </a:r>
            <a:r>
              <a:rPr lang="it-IT" sz="1600" dirty="0" err="1"/>
              <a:t>into</a:t>
            </a:r>
            <a:r>
              <a:rPr lang="it-IT" sz="1600" dirty="0"/>
              <a:t> Standard Model (SM) </a:t>
            </a:r>
            <a:r>
              <a:rPr lang="it-IT" sz="1600" dirty="0" err="1"/>
              <a:t>particles</a:t>
            </a:r>
            <a:r>
              <a:rPr lang="it-IT" sz="1600" dirty="0"/>
              <a:t> </a:t>
            </a:r>
            <a:r>
              <a:rPr lang="it-IT" sz="1600" dirty="0" err="1"/>
              <a:t>would</a:t>
            </a:r>
            <a:r>
              <a:rPr lang="it-IT" sz="1600" dirty="0"/>
              <a:t> produce jet-like </a:t>
            </a:r>
            <a:r>
              <a:rPr lang="it-IT" sz="1600" dirty="0" err="1"/>
              <a:t>objects</a:t>
            </a:r>
            <a:r>
              <a:rPr lang="it-IT" sz="1600" dirty="0"/>
              <a:t> with </a:t>
            </a:r>
            <a:r>
              <a:rPr lang="it-IT" sz="1600" dirty="0" err="1"/>
              <a:t>properties</a:t>
            </a:r>
            <a:r>
              <a:rPr lang="it-IT" sz="1600" dirty="0"/>
              <a:t> </a:t>
            </a:r>
            <a:r>
              <a:rPr lang="it-IT" sz="1600" dirty="0" err="1"/>
              <a:t>that</a:t>
            </a:r>
            <a:r>
              <a:rPr lang="it-IT" sz="1600" dirty="0"/>
              <a:t> </a:t>
            </a:r>
            <a:r>
              <a:rPr lang="it-IT" sz="1600" dirty="0" err="1"/>
              <a:t>depend</a:t>
            </a:r>
            <a:r>
              <a:rPr lang="it-IT" sz="1600" dirty="0"/>
              <a:t> on the </a:t>
            </a:r>
            <a:r>
              <a:rPr lang="it-IT" sz="1600" dirty="0" err="1"/>
              <a:t>underlying</a:t>
            </a:r>
            <a:r>
              <a:rPr lang="it-IT" sz="1600" dirty="0"/>
              <a:t> theory </a:t>
            </a:r>
            <a:r>
              <a:rPr lang="it-IT" sz="1600" dirty="0" err="1"/>
              <a:t>parameters</a:t>
            </a:r>
            <a:r>
              <a:rPr lang="it-IT" sz="1600" dirty="0"/>
              <a:t>. </a:t>
            </a:r>
            <a:r>
              <a:rPr lang="it-IT" sz="1600" dirty="0" err="1"/>
              <a:t>These</a:t>
            </a:r>
            <a:r>
              <a:rPr lang="it-IT" sz="1600" dirty="0"/>
              <a:t> signatures include semi-</a:t>
            </a:r>
            <a:r>
              <a:rPr lang="it-IT" sz="1600" dirty="0" err="1"/>
              <a:t>visible</a:t>
            </a:r>
            <a:r>
              <a:rPr lang="it-IT" sz="1600" dirty="0"/>
              <a:t> jets, for </a:t>
            </a:r>
            <a:r>
              <a:rPr lang="it-IT" sz="1600" dirty="0" err="1"/>
              <a:t>which</a:t>
            </a:r>
            <a:r>
              <a:rPr lang="it-IT" sz="1600" dirty="0"/>
              <a:t> </a:t>
            </a:r>
            <a:r>
              <a:rPr lang="it-IT" sz="1600" dirty="0" err="1"/>
              <a:t>limits</a:t>
            </a:r>
            <a:r>
              <a:rPr lang="it-IT" sz="1600" dirty="0"/>
              <a:t> </a:t>
            </a:r>
            <a:r>
              <a:rPr lang="it-IT" sz="1600" dirty="0" err="1"/>
              <a:t>have</a:t>
            </a:r>
            <a:r>
              <a:rPr lang="it-IT" sz="1600" dirty="0"/>
              <a:t> </a:t>
            </a:r>
            <a:r>
              <a:rPr lang="it-IT" sz="1600" dirty="0" err="1"/>
              <a:t>been</a:t>
            </a:r>
            <a:r>
              <a:rPr lang="it-IT" sz="1600" dirty="0"/>
              <a:t> set </a:t>
            </a:r>
            <a:r>
              <a:rPr lang="it-IT" sz="1600" dirty="0" err="1"/>
              <a:t>using</a:t>
            </a:r>
            <a:r>
              <a:rPr lang="it-IT" sz="1600" dirty="0"/>
              <a:t> the full Run-2 dataset by the ATLAS and CMS </a:t>
            </a:r>
            <a:r>
              <a:rPr lang="it-IT" sz="1600" dirty="0" err="1"/>
              <a:t>Collaborations</a:t>
            </a:r>
            <a:r>
              <a:rPr lang="it-IT" sz="1600" dirty="0"/>
              <a:t> [2, 3], and </a:t>
            </a:r>
            <a:r>
              <a:rPr lang="it-IT" sz="1600" dirty="0" err="1"/>
              <a:t>emerging</a:t>
            </a:r>
            <a:r>
              <a:rPr lang="it-IT" sz="1600" dirty="0"/>
              <a:t> jets, for </a:t>
            </a:r>
            <a:r>
              <a:rPr lang="it-IT" sz="1600" dirty="0" err="1"/>
              <a:t>which</a:t>
            </a:r>
            <a:r>
              <a:rPr lang="it-IT" sz="1600" dirty="0"/>
              <a:t> </a:t>
            </a:r>
            <a:r>
              <a:rPr lang="it-IT" sz="1600" dirty="0" err="1"/>
              <a:t>limits</a:t>
            </a:r>
            <a:r>
              <a:rPr lang="it-IT" sz="1600" dirty="0"/>
              <a:t> </a:t>
            </a:r>
            <a:r>
              <a:rPr lang="it-IT" sz="1600" dirty="0" err="1"/>
              <a:t>have</a:t>
            </a:r>
            <a:r>
              <a:rPr lang="it-IT" sz="1600" dirty="0"/>
              <a:t> </a:t>
            </a:r>
            <a:r>
              <a:rPr lang="it-IT" sz="1600" dirty="0" err="1"/>
              <a:t>been</a:t>
            </a:r>
            <a:r>
              <a:rPr lang="it-IT" sz="1600" dirty="0"/>
              <a:t> set </a:t>
            </a:r>
            <a:r>
              <a:rPr lang="it-IT" sz="1600" dirty="0" err="1"/>
              <a:t>using</a:t>
            </a:r>
            <a:r>
              <a:rPr lang="it-IT" sz="1600" dirty="0"/>
              <a:t> a </a:t>
            </a:r>
            <a:r>
              <a:rPr lang="it-IT" sz="1600" dirty="0" err="1"/>
              <a:t>partial</a:t>
            </a:r>
            <a:r>
              <a:rPr lang="it-IT" sz="1600" dirty="0"/>
              <a:t> Run-2 dataset by the CMS Collaboration [4].</a:t>
            </a:r>
          </a:p>
          <a:p>
            <a:r>
              <a:rPr lang="it-IT" sz="1600" dirty="0"/>
              <a:t>In </a:t>
            </a:r>
            <a:r>
              <a:rPr lang="it-IT" sz="1600" dirty="0" err="1"/>
              <a:t>this</a:t>
            </a:r>
            <a:r>
              <a:rPr lang="it-IT" sz="1600" dirty="0"/>
              <a:t> note, the </a:t>
            </a:r>
            <a:r>
              <a:rPr lang="it-IT" sz="1600" dirty="0" err="1"/>
              <a:t>resonant</a:t>
            </a:r>
            <a:r>
              <a:rPr lang="it-IT" sz="1600" dirty="0"/>
              <a:t> production of a </a:t>
            </a:r>
            <a:r>
              <a:rPr lang="it-IT" sz="1600" dirty="0" err="1"/>
              <a:t>pair</a:t>
            </a:r>
            <a:r>
              <a:rPr lang="it-IT" sz="1600" dirty="0"/>
              <a:t> of dark quarks </a:t>
            </a:r>
            <a:r>
              <a:rPr lang="it-IT" sz="1600" dirty="0" err="1"/>
              <a:t>through</a:t>
            </a:r>
            <a:r>
              <a:rPr lang="it-IT" sz="1600" dirty="0"/>
              <a:t> a heavy </a:t>
            </a:r>
            <a:r>
              <a:rPr lang="it-IT" sz="1600" dirty="0" err="1"/>
              <a:t>Z</a:t>
            </a:r>
            <a:r>
              <a:rPr lang="it-IT" sz="1600" dirty="0"/>
              <a:t>′ mediator, </a:t>
            </a:r>
            <a:r>
              <a:rPr lang="it-IT" sz="1600" dirty="0" err="1"/>
              <a:t>as</a:t>
            </a:r>
            <a:r>
              <a:rPr lang="it-IT" sz="1600" dirty="0"/>
              <a:t> </a:t>
            </a:r>
            <a:r>
              <a:rPr lang="it-IT" sz="1600" dirty="0" err="1"/>
              <a:t>shown</a:t>
            </a:r>
            <a:r>
              <a:rPr lang="it-IT" sz="1600" dirty="0"/>
              <a:t> in Figure 1, </a:t>
            </a:r>
            <a:r>
              <a:rPr lang="it-IT" sz="1600" dirty="0" err="1"/>
              <a:t>is</a:t>
            </a:r>
            <a:r>
              <a:rPr lang="it-IT" sz="1600" dirty="0"/>
              <a:t> </a:t>
            </a:r>
            <a:r>
              <a:rPr lang="it-IT" sz="1600" dirty="0" err="1"/>
              <a:t>considered</a:t>
            </a:r>
            <a:r>
              <a:rPr lang="it-IT" sz="1600" dirty="0"/>
              <a:t>. In the benchmark models </a:t>
            </a:r>
            <a:r>
              <a:rPr lang="it-IT" sz="1600" dirty="0" err="1"/>
              <a:t>considered</a:t>
            </a:r>
            <a:r>
              <a:rPr lang="it-IT" sz="1600" dirty="0"/>
              <a:t> </a:t>
            </a:r>
            <a:r>
              <a:rPr lang="it-IT" sz="1600" dirty="0" err="1"/>
              <a:t>here</a:t>
            </a:r>
            <a:r>
              <a:rPr lang="it-IT" sz="1600" dirty="0"/>
              <a:t>, the dark </a:t>
            </a:r>
            <a:r>
              <a:rPr lang="it-IT" sz="1600" dirty="0" err="1"/>
              <a:t>hadrons</a:t>
            </a:r>
            <a:r>
              <a:rPr lang="it-IT" sz="1600" dirty="0"/>
              <a:t> are </a:t>
            </a:r>
            <a:r>
              <a:rPr lang="it-IT" sz="1600" dirty="0" err="1"/>
              <a:t>assumed</a:t>
            </a:r>
            <a:r>
              <a:rPr lang="it-IT" sz="1600" dirty="0"/>
              <a:t> to </a:t>
            </a:r>
            <a:r>
              <a:rPr lang="it-IT" sz="1600" dirty="0" err="1"/>
              <a:t>decay</a:t>
            </a:r>
            <a:r>
              <a:rPr lang="it-IT" sz="1600" dirty="0"/>
              <a:t> </a:t>
            </a:r>
            <a:r>
              <a:rPr lang="it-IT" sz="1600" dirty="0" err="1"/>
              <a:t>promptly</a:t>
            </a:r>
            <a:r>
              <a:rPr lang="it-IT" sz="1600" dirty="0"/>
              <a:t> </a:t>
            </a:r>
            <a:r>
              <a:rPr lang="it-IT" sz="1600" dirty="0" err="1"/>
              <a:t>into</a:t>
            </a:r>
            <a:r>
              <a:rPr lang="it-IT" sz="1600" dirty="0"/>
              <a:t> SM </a:t>
            </a:r>
            <a:r>
              <a:rPr lang="it-IT" sz="1600" dirty="0" err="1"/>
              <a:t>particles</a:t>
            </a:r>
            <a:r>
              <a:rPr lang="it-IT" sz="1600" dirty="0"/>
              <a:t> and the </a:t>
            </a:r>
            <a:r>
              <a:rPr lang="it-IT" sz="1600" dirty="0" err="1"/>
              <a:t>fraction</a:t>
            </a:r>
            <a:r>
              <a:rPr lang="it-IT" sz="1600" dirty="0"/>
              <a:t> of </a:t>
            </a:r>
            <a:r>
              <a:rPr lang="it-IT" sz="1600" dirty="0" err="1"/>
              <a:t>invisible</a:t>
            </a:r>
            <a:r>
              <a:rPr lang="it-IT" sz="1600" dirty="0"/>
              <a:t> </a:t>
            </a:r>
            <a:r>
              <a:rPr lang="it-IT" sz="1600" dirty="0" err="1"/>
              <a:t>components</a:t>
            </a:r>
            <a:r>
              <a:rPr lang="it-IT" sz="1600" dirty="0"/>
              <a:t> (</a:t>
            </a:r>
            <a:r>
              <a:rPr lang="it-IT" sz="1600" dirty="0" err="1"/>
              <a:t>stable</a:t>
            </a:r>
            <a:r>
              <a:rPr lang="it-IT" sz="1600" dirty="0"/>
              <a:t> dark </a:t>
            </a:r>
            <a:r>
              <a:rPr lang="it-IT" sz="1600" dirty="0" err="1"/>
              <a:t>hadrons</a:t>
            </a:r>
            <a:r>
              <a:rPr lang="it-IT" sz="1600" dirty="0"/>
              <a:t>) </a:t>
            </a:r>
            <a:r>
              <a:rPr lang="it-IT" sz="1600" dirty="0" err="1"/>
              <a:t>produced</a:t>
            </a:r>
            <a:r>
              <a:rPr lang="it-IT" sz="1600" dirty="0"/>
              <a:t> </a:t>
            </a:r>
            <a:r>
              <a:rPr lang="it-IT" sz="1600" dirty="0" err="1"/>
              <a:t>is</a:t>
            </a:r>
            <a:r>
              <a:rPr lang="it-IT" sz="1600" dirty="0"/>
              <a:t> </a:t>
            </a:r>
            <a:r>
              <a:rPr lang="it-IT" sz="1600" dirty="0" err="1"/>
              <a:t>assumed</a:t>
            </a:r>
            <a:r>
              <a:rPr lang="it-IT" sz="1600" dirty="0"/>
              <a:t> to be </a:t>
            </a:r>
            <a:r>
              <a:rPr lang="it-IT" sz="1600" dirty="0" err="1"/>
              <a:t>negligible</a:t>
            </a:r>
            <a:r>
              <a:rPr lang="it-IT" sz="1600" dirty="0"/>
              <a:t>, </a:t>
            </a:r>
            <a:r>
              <a:rPr lang="it-IT" sz="1600" dirty="0" err="1"/>
              <a:t>thus</a:t>
            </a:r>
            <a:r>
              <a:rPr lang="it-IT" sz="1600" dirty="0"/>
              <a:t> </a:t>
            </a:r>
            <a:r>
              <a:rPr lang="it-IT" sz="1600" dirty="0" err="1"/>
              <a:t>covering</a:t>
            </a:r>
            <a:r>
              <a:rPr lang="it-IT" sz="1600" dirty="0"/>
              <a:t> a </a:t>
            </a:r>
            <a:r>
              <a:rPr lang="it-IT" sz="1600" dirty="0" err="1"/>
              <a:t>complementary</a:t>
            </a:r>
            <a:r>
              <a:rPr lang="it-IT" sz="1600" dirty="0"/>
              <a:t> part of the </a:t>
            </a:r>
            <a:r>
              <a:rPr lang="it-IT" sz="1600" dirty="0" err="1"/>
              <a:t>parameter</a:t>
            </a:r>
            <a:r>
              <a:rPr lang="it-IT" sz="1600" dirty="0"/>
              <a:t> </a:t>
            </a:r>
            <a:r>
              <a:rPr lang="it-IT" sz="1600" dirty="0" err="1"/>
              <a:t>space</a:t>
            </a:r>
            <a:r>
              <a:rPr lang="it-IT" sz="1600" dirty="0"/>
              <a:t> with </a:t>
            </a:r>
            <a:r>
              <a:rPr lang="it-IT" sz="1600" dirty="0" err="1"/>
              <a:t>respect</a:t>
            </a:r>
            <a:r>
              <a:rPr lang="it-IT" sz="1600" dirty="0"/>
              <a:t> to semi-</a:t>
            </a:r>
            <a:r>
              <a:rPr lang="it-IT" sz="1600" dirty="0" err="1"/>
              <a:t>visible</a:t>
            </a:r>
            <a:r>
              <a:rPr lang="it-IT" sz="1600" dirty="0"/>
              <a:t> jet and </a:t>
            </a:r>
            <a:r>
              <a:rPr lang="it-IT" sz="1600" dirty="0" err="1"/>
              <a:t>emerging</a:t>
            </a:r>
            <a:r>
              <a:rPr lang="it-IT" sz="1600" dirty="0"/>
              <a:t> jet </a:t>
            </a:r>
            <a:r>
              <a:rPr lang="it-IT" sz="1600" dirty="0" err="1"/>
              <a:t>searches</a:t>
            </a:r>
            <a:r>
              <a:rPr lang="it-IT" sz="1600" dirty="0"/>
              <a:t>. The dark jets </a:t>
            </a:r>
            <a:r>
              <a:rPr lang="it-IT" sz="1600" dirty="0" err="1"/>
              <a:t>considered</a:t>
            </a:r>
            <a:r>
              <a:rPr lang="it-IT" sz="1600" dirty="0"/>
              <a:t> </a:t>
            </a:r>
            <a:r>
              <a:rPr lang="it-IT" sz="1600" dirty="0" err="1"/>
              <a:t>here</a:t>
            </a:r>
            <a:r>
              <a:rPr lang="it-IT" sz="1600" dirty="0"/>
              <a:t> are </a:t>
            </a:r>
            <a:r>
              <a:rPr lang="it-IT" sz="1600" dirty="0" err="1"/>
              <a:t>typically</a:t>
            </a:r>
            <a:r>
              <a:rPr lang="it-IT" sz="1600" dirty="0"/>
              <a:t> </a:t>
            </a:r>
            <a:r>
              <a:rPr lang="it-IT" sz="1600" dirty="0" err="1"/>
              <a:t>wider</a:t>
            </a:r>
            <a:r>
              <a:rPr lang="it-IT" sz="1600" dirty="0"/>
              <a:t> </a:t>
            </a:r>
            <a:r>
              <a:rPr lang="it-IT" sz="1600" dirty="0" err="1"/>
              <a:t>than</a:t>
            </a:r>
            <a:r>
              <a:rPr lang="it-IT" sz="1600" dirty="0"/>
              <a:t> the SM QCD jets due in part to the double </a:t>
            </a:r>
            <a:r>
              <a:rPr lang="it-IT" sz="1600" dirty="0" err="1"/>
              <a:t>hadronisation</a:t>
            </a:r>
            <a:r>
              <a:rPr lang="it-IT" sz="1600" dirty="0"/>
              <a:t> procedure </a:t>
            </a:r>
            <a:r>
              <a:rPr lang="it-IT" sz="1600" dirty="0" err="1"/>
              <a:t>which</a:t>
            </a:r>
            <a:r>
              <a:rPr lang="it-IT" sz="1600" dirty="0"/>
              <a:t> takes place, first in the dark </a:t>
            </a:r>
            <a:r>
              <a:rPr lang="it-IT" sz="1600" dirty="0" err="1"/>
              <a:t>sector</a:t>
            </a:r>
            <a:r>
              <a:rPr lang="it-IT" sz="1600" dirty="0"/>
              <a:t> and </a:t>
            </a:r>
            <a:r>
              <a:rPr lang="it-IT" sz="1600" dirty="0" err="1"/>
              <a:t>then</a:t>
            </a:r>
            <a:r>
              <a:rPr lang="it-IT" sz="1600" dirty="0"/>
              <a:t> in the SM. </a:t>
            </a:r>
            <a:r>
              <a:rPr lang="it-IT" sz="1600" dirty="0" err="1"/>
              <a:t>They</a:t>
            </a:r>
            <a:r>
              <a:rPr lang="it-IT" sz="1600" dirty="0"/>
              <a:t> </a:t>
            </a:r>
            <a:r>
              <a:rPr lang="it-IT" sz="1600" dirty="0" err="1"/>
              <a:t>also</a:t>
            </a:r>
            <a:r>
              <a:rPr lang="it-IT" sz="1600" dirty="0"/>
              <a:t> display a </a:t>
            </a:r>
            <a:r>
              <a:rPr lang="it-IT" sz="1600" dirty="0" err="1"/>
              <a:t>higher</a:t>
            </a:r>
            <a:r>
              <a:rPr lang="it-IT" sz="1600" dirty="0"/>
              <a:t> </a:t>
            </a:r>
            <a:r>
              <a:rPr lang="it-IT" sz="1600" dirty="0" err="1"/>
              <a:t>charged-particle</a:t>
            </a:r>
            <a:r>
              <a:rPr lang="it-IT" sz="1600" dirty="0"/>
              <a:t> </a:t>
            </a:r>
            <a:r>
              <a:rPr lang="it-IT" sz="1600" dirty="0" err="1"/>
              <a:t>multiplicity</a:t>
            </a:r>
            <a:r>
              <a:rPr lang="it-IT" sz="1600" dirty="0"/>
              <a:t> due to the </a:t>
            </a:r>
            <a:r>
              <a:rPr lang="it-IT" sz="1600" dirty="0" err="1"/>
              <a:t>different</a:t>
            </a:r>
            <a:r>
              <a:rPr lang="it-IT" sz="1600" dirty="0"/>
              <a:t> </a:t>
            </a:r>
            <a:r>
              <a:rPr lang="it-IT" sz="1600" dirty="0" err="1"/>
              <a:t>fragmentation</a:t>
            </a:r>
            <a:r>
              <a:rPr lang="it-IT" sz="1600" dirty="0"/>
              <a:t> in the dark </a:t>
            </a:r>
            <a:r>
              <a:rPr lang="it-IT" sz="1600" dirty="0" err="1"/>
              <a:t>sector</a:t>
            </a:r>
            <a:r>
              <a:rPr lang="it-IT" sz="1600" dirty="0"/>
              <a:t> models </a:t>
            </a:r>
            <a:r>
              <a:rPr lang="it-IT" sz="1600" dirty="0" err="1"/>
              <a:t>considered</a:t>
            </a:r>
            <a:r>
              <a:rPr lang="it-IT" sz="1600" dirty="0"/>
              <a:t>, </a:t>
            </a:r>
            <a:r>
              <a:rPr lang="it-IT" sz="1600" dirty="0" err="1"/>
              <a:t>which</a:t>
            </a:r>
            <a:r>
              <a:rPr lang="it-IT" sz="1600" dirty="0"/>
              <a:t> </a:t>
            </a:r>
            <a:r>
              <a:rPr lang="it-IT" sz="1600" dirty="0" err="1"/>
              <a:t>is</a:t>
            </a:r>
            <a:r>
              <a:rPr lang="it-IT" sz="1600" dirty="0"/>
              <a:t> </a:t>
            </a:r>
            <a:r>
              <a:rPr lang="it-IT" sz="1600" dirty="0" err="1"/>
              <a:t>exploited</a:t>
            </a:r>
            <a:r>
              <a:rPr lang="it-IT" sz="1600" dirty="0"/>
              <a:t> to </a:t>
            </a:r>
            <a:r>
              <a:rPr lang="it-IT" sz="1600" dirty="0" err="1"/>
              <a:t>increase</a:t>
            </a:r>
            <a:r>
              <a:rPr lang="it-IT" sz="1600" dirty="0"/>
              <a:t> the </a:t>
            </a:r>
            <a:r>
              <a:rPr lang="it-IT" sz="1600" dirty="0" err="1"/>
              <a:t>signal</a:t>
            </a:r>
            <a:r>
              <a:rPr lang="it-IT" sz="1600" dirty="0"/>
              <a:t>-to-background ratio. </a:t>
            </a:r>
            <a:r>
              <a:rPr lang="it-IT" sz="1600" dirty="0" err="1"/>
              <a:t>This</a:t>
            </a:r>
            <a:r>
              <a:rPr lang="it-IT" sz="1600" dirty="0"/>
              <a:t> </a:t>
            </a:r>
            <a:r>
              <a:rPr lang="it-IT" sz="1600" dirty="0" err="1"/>
              <a:t>analysis</a:t>
            </a:r>
            <a:r>
              <a:rPr lang="it-IT" sz="1600" dirty="0"/>
              <a:t> </a:t>
            </a:r>
            <a:r>
              <a:rPr lang="it-IT" sz="1600" dirty="0" err="1"/>
              <a:t>hence</a:t>
            </a:r>
            <a:r>
              <a:rPr lang="it-IT" sz="1600" dirty="0"/>
              <a:t> looks for a </a:t>
            </a:r>
            <a:r>
              <a:rPr lang="it-IT" sz="1600" dirty="0" err="1"/>
              <a:t>resonant</a:t>
            </a:r>
            <a:r>
              <a:rPr lang="it-IT" sz="1600" dirty="0"/>
              <a:t> </a:t>
            </a:r>
            <a:r>
              <a:rPr lang="it-IT" sz="1600" dirty="0" err="1"/>
              <a:t>excess</a:t>
            </a:r>
            <a:r>
              <a:rPr lang="it-IT" sz="1600" dirty="0"/>
              <a:t> </a:t>
            </a:r>
            <a:r>
              <a:rPr lang="it-IT" sz="1600" dirty="0" err="1"/>
              <a:t>above</a:t>
            </a:r>
            <a:r>
              <a:rPr lang="it-IT" sz="1600" dirty="0"/>
              <a:t> a </a:t>
            </a:r>
            <a:r>
              <a:rPr lang="it-IT" sz="1600" dirty="0" err="1"/>
              <a:t>smooth</a:t>
            </a:r>
            <a:r>
              <a:rPr lang="it-IT" sz="1600" dirty="0"/>
              <a:t> background in the di-jet </a:t>
            </a:r>
            <a:r>
              <a:rPr lang="it-IT" sz="1600" dirty="0" err="1"/>
              <a:t>invariant</a:t>
            </a:r>
            <a:r>
              <a:rPr lang="it-IT" sz="1600" dirty="0"/>
              <a:t> mass </a:t>
            </a:r>
            <a:r>
              <a:rPr lang="it-IT" sz="1600" dirty="0" err="1"/>
              <a:t>distribution</a:t>
            </a:r>
            <a:r>
              <a:rPr lang="it-IT" sz="1600" dirty="0"/>
              <a:t>, after </a:t>
            </a:r>
            <a:r>
              <a:rPr lang="it-IT" sz="1600" dirty="0" err="1"/>
              <a:t>preselecting</a:t>
            </a:r>
            <a:r>
              <a:rPr lang="it-IT" sz="1600" dirty="0"/>
              <a:t> events </a:t>
            </a:r>
            <a:r>
              <a:rPr lang="it-IT" sz="1600" dirty="0" err="1"/>
              <a:t>containing</a:t>
            </a:r>
            <a:r>
              <a:rPr lang="it-IT" sz="1600" dirty="0"/>
              <a:t> </a:t>
            </a:r>
            <a:r>
              <a:rPr lang="it-IT" sz="1600" dirty="0" err="1"/>
              <a:t>at</a:t>
            </a:r>
            <a:r>
              <a:rPr lang="it-IT" sz="1600" dirty="0"/>
              <a:t> </a:t>
            </a:r>
            <a:r>
              <a:rPr lang="it-IT" sz="1600" dirty="0" err="1"/>
              <a:t>least</a:t>
            </a:r>
            <a:r>
              <a:rPr lang="it-IT" sz="1600" dirty="0"/>
              <a:t> </a:t>
            </a:r>
            <a:r>
              <a:rPr lang="it-IT" sz="1600" dirty="0" err="1"/>
              <a:t>two</a:t>
            </a:r>
            <a:r>
              <a:rPr lang="it-IT" sz="1600" dirty="0"/>
              <a:t> high </a:t>
            </a:r>
            <a:r>
              <a:rPr lang="it-IT" sz="1600" dirty="0" err="1"/>
              <a:t>transverse</a:t>
            </a:r>
            <a:r>
              <a:rPr lang="it-IT" sz="1600" dirty="0"/>
              <a:t> </a:t>
            </a:r>
            <a:r>
              <a:rPr lang="it-IT" sz="1600" dirty="0" err="1"/>
              <a:t>momentum</a:t>
            </a:r>
            <a:r>
              <a:rPr lang="it-IT" sz="1600" dirty="0"/>
              <a:t>, </a:t>
            </a:r>
            <a:r>
              <a:rPr lang="it-IT" sz="1600" dirty="0" err="1"/>
              <a:t>pT</a:t>
            </a:r>
            <a:r>
              <a:rPr lang="it-IT" sz="1600" dirty="0"/>
              <a:t>, large-</a:t>
            </a:r>
            <a:r>
              <a:rPr lang="it-IT" sz="1600" dirty="0" err="1"/>
              <a:t>radius</a:t>
            </a:r>
            <a:r>
              <a:rPr lang="it-IT" sz="1600" dirty="0"/>
              <a:t> jets with high track </a:t>
            </a:r>
            <a:r>
              <a:rPr lang="it-IT" sz="1600" dirty="0" err="1"/>
              <a:t>multiplicity</a:t>
            </a:r>
            <a:r>
              <a:rPr lang="it-IT" sz="1600" dirty="0"/>
              <a:t>, </a:t>
            </a:r>
            <a:r>
              <a:rPr lang="it-IT" sz="1600" dirty="0" err="1"/>
              <a:t>thus</a:t>
            </a:r>
            <a:r>
              <a:rPr lang="it-IT" sz="1600" dirty="0"/>
              <a:t> </a:t>
            </a:r>
            <a:r>
              <a:rPr lang="it-IT" sz="1600" dirty="0" err="1"/>
              <a:t>complementing</a:t>
            </a:r>
            <a:r>
              <a:rPr lang="it-IT" sz="1600" dirty="0"/>
              <a:t> the </a:t>
            </a:r>
            <a:r>
              <a:rPr lang="it-IT" sz="1600" dirty="0" err="1"/>
              <a:t>Z</a:t>
            </a:r>
            <a:r>
              <a:rPr lang="it-IT" sz="1600" dirty="0"/>
              <a:t>′ → </a:t>
            </a:r>
            <a:r>
              <a:rPr lang="it-IT" sz="1600" dirty="0" err="1"/>
              <a:t>qq</a:t>
            </a:r>
            <a:r>
              <a:rPr lang="it-IT" sz="1600" dirty="0"/>
              <a:t> ̄ di-jet </a:t>
            </a:r>
            <a:r>
              <a:rPr lang="it-IT" sz="1600" dirty="0" err="1"/>
              <a:t>resonance</a:t>
            </a:r>
            <a:r>
              <a:rPr lang="it-IT" sz="1600" dirty="0"/>
              <a:t> </a:t>
            </a:r>
            <a:r>
              <a:rPr lang="it-IT" sz="1600" dirty="0" err="1"/>
              <a:t>search</a:t>
            </a:r>
            <a:endParaRPr lang="it-IT" sz="1600" dirty="0">
              <a:solidFill>
                <a:srgbClr val="C00000"/>
              </a:solidFill>
            </a:endParaRPr>
          </a:p>
          <a:p>
            <a:r>
              <a:rPr lang="it-IT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Distribution of </a:t>
            </a:r>
            <a:r>
              <a:rPr lang="it-IT" sz="16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mJJ</a:t>
            </a:r>
            <a:r>
              <a:rPr lang="it-IT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in the SR (black points) </a:t>
            </a:r>
            <a:r>
              <a:rPr lang="it-IT" sz="16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compared</a:t>
            </a:r>
            <a:r>
              <a:rPr lang="it-IT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to the background-</a:t>
            </a:r>
            <a:r>
              <a:rPr lang="it-IT" sz="16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only</a:t>
            </a:r>
            <a:r>
              <a:rPr lang="it-IT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6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expectation</a:t>
            </a:r>
            <a:r>
              <a:rPr lang="it-IT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it-IT" sz="16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where</a:t>
            </a:r>
            <a:r>
              <a:rPr lang="it-IT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the </a:t>
            </a:r>
            <a:r>
              <a:rPr lang="it-IT" sz="16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shape</a:t>
            </a:r>
            <a:r>
              <a:rPr lang="it-IT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6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</a:t>
            </a:r>
            <a:r>
              <a:rPr lang="it-IT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6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derived</a:t>
            </a:r>
            <a:r>
              <a:rPr lang="it-IT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from the CR and the </a:t>
            </a:r>
            <a:r>
              <a:rPr lang="it-IT" sz="16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normalisation</a:t>
            </a:r>
            <a:r>
              <a:rPr lang="it-IT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6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</a:t>
            </a:r>
            <a:r>
              <a:rPr lang="it-IT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6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fitted</a:t>
            </a:r>
            <a:r>
              <a:rPr lang="it-IT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in the SR. The </a:t>
            </a:r>
            <a:r>
              <a:rPr lang="it-IT" sz="16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most</a:t>
            </a:r>
            <a:r>
              <a:rPr lang="it-IT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6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discrepant</a:t>
            </a:r>
            <a:r>
              <a:rPr lang="it-IT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6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interval</a:t>
            </a:r>
            <a:r>
              <a:rPr lang="it-IT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6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found</a:t>
            </a:r>
            <a:r>
              <a:rPr lang="it-IT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by the </a:t>
            </a:r>
            <a:r>
              <a:rPr lang="it-IT" sz="16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BumpHunter</a:t>
            </a:r>
            <a:r>
              <a:rPr lang="it-IT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6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algorithm</a:t>
            </a:r>
            <a:r>
              <a:rPr lang="it-IT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it-IT" sz="16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indicated</a:t>
            </a:r>
            <a:r>
              <a:rPr lang="it-IT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by the </a:t>
            </a:r>
            <a:r>
              <a:rPr lang="it-IT" sz="16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vertical</a:t>
            </a:r>
            <a:r>
              <a:rPr lang="it-IT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lines, </a:t>
            </a:r>
            <a:r>
              <a:rPr lang="it-IT" sz="16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</a:t>
            </a:r>
            <a:r>
              <a:rPr lang="it-IT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6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between</a:t>
            </a:r>
            <a:r>
              <a:rPr lang="it-IT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1500 GeV &lt; </a:t>
            </a:r>
            <a:r>
              <a:rPr lang="it-IT" sz="16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mJJ</a:t>
            </a:r>
            <a:r>
              <a:rPr lang="it-IT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&lt; 1700 GeV, with a p0-value of 0.63. </a:t>
            </a:r>
            <a:r>
              <a:rPr lang="it-IT" sz="16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This</a:t>
            </a:r>
            <a:r>
              <a:rPr lang="it-IT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p0-value and the bin-by-bin </a:t>
            </a:r>
            <a:r>
              <a:rPr lang="it-IT" sz="16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significance</a:t>
            </a:r>
            <a:r>
              <a:rPr lang="it-IT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6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shown</a:t>
            </a:r>
            <a:r>
              <a:rPr lang="it-IT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in the </a:t>
            </a:r>
            <a:r>
              <a:rPr lang="it-IT" sz="16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lower</a:t>
            </a:r>
            <a:r>
              <a:rPr lang="it-IT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panel are </a:t>
            </a:r>
            <a:r>
              <a:rPr lang="it-IT" sz="16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computed</a:t>
            </a:r>
            <a:r>
              <a:rPr lang="it-IT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6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considering</a:t>
            </a:r>
            <a:r>
              <a:rPr lang="it-IT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6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statistical</a:t>
            </a:r>
            <a:r>
              <a:rPr lang="it-IT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6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uncertainties</a:t>
            </a:r>
            <a:r>
              <a:rPr lang="it-IT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6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only</a:t>
            </a:r>
            <a:r>
              <a:rPr lang="it-IT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endParaRPr lang="it-IT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it-IT" sz="1600" dirty="0"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it-IT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invariant</a:t>
            </a:r>
            <a:r>
              <a:rPr lang="it-IT" sz="1600" dirty="0">
                <a:latin typeface="Calibri" panose="020F0502020204030204" pitchFamily="34" charset="0"/>
                <a:cs typeface="Calibri" panose="020F0502020204030204" pitchFamily="34" charset="0"/>
              </a:rPr>
              <a:t> mass </a:t>
            </a:r>
            <a:r>
              <a:rPr lang="it-IT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spectra</a:t>
            </a:r>
            <a:r>
              <a:rPr lang="it-IT" sz="1600" dirty="0">
                <a:latin typeface="Calibri" panose="020F0502020204030204" pitchFamily="34" charset="0"/>
                <a:cs typeface="Calibri" panose="020F0502020204030204" pitchFamily="34" charset="0"/>
              </a:rPr>
              <a:t> of the </a:t>
            </a:r>
            <a:r>
              <a:rPr lang="it-IT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two</a:t>
            </a:r>
            <a:r>
              <a:rPr lang="it-IT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highest-momentum</a:t>
            </a:r>
            <a:r>
              <a:rPr lang="it-IT" sz="1600" dirty="0">
                <a:latin typeface="Calibri" panose="020F0502020204030204" pitchFamily="34" charset="0"/>
                <a:cs typeface="Calibri" panose="020F0502020204030204" pitchFamily="34" charset="0"/>
              </a:rPr>
              <a:t> large-</a:t>
            </a:r>
            <a:r>
              <a:rPr lang="it-IT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it-IT" sz="1600" dirty="0">
                <a:latin typeface="Calibri" panose="020F0502020204030204" pitchFamily="34" charset="0"/>
                <a:cs typeface="Calibri" panose="020F0502020204030204" pitchFamily="34" charset="0"/>
              </a:rPr>
              <a:t> jets </a:t>
            </a:r>
            <a:r>
              <a:rPr lang="it-IT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is</a:t>
            </a:r>
            <a:r>
              <a:rPr lang="it-IT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probed</a:t>
            </a:r>
            <a:r>
              <a:rPr lang="it-IT" sz="1600" dirty="0">
                <a:latin typeface="Calibri" panose="020F0502020204030204" pitchFamily="34" charset="0"/>
                <a:cs typeface="Calibri" panose="020F0502020204030204" pitchFamily="34" charset="0"/>
              </a:rPr>
              <a:t> after </a:t>
            </a:r>
            <a:r>
              <a:rPr lang="it-IT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selecting</a:t>
            </a:r>
            <a:r>
              <a:rPr lang="it-IT" sz="1600" dirty="0">
                <a:latin typeface="Calibri" panose="020F0502020204030204" pitchFamily="34" charset="0"/>
                <a:cs typeface="Calibri" panose="020F0502020204030204" pitchFamily="34" charset="0"/>
              </a:rPr>
              <a:t> jets with a high track </a:t>
            </a:r>
            <a:r>
              <a:rPr lang="it-IT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multipliticity</a:t>
            </a:r>
            <a:r>
              <a:rPr lang="it-IT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using</a:t>
            </a:r>
            <a:r>
              <a:rPr lang="it-IT" sz="1600" dirty="0">
                <a:latin typeface="Calibri" panose="020F0502020204030204" pitchFamily="34" charset="0"/>
                <a:cs typeface="Calibri" panose="020F0502020204030204" pitchFamily="34" charset="0"/>
              </a:rPr>
              <a:t> a </a:t>
            </a:r>
            <a:r>
              <a:rPr lang="it-IT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variable</a:t>
            </a:r>
            <a:r>
              <a:rPr lang="it-IT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which</a:t>
            </a:r>
            <a:r>
              <a:rPr lang="it-IT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decorrelates</a:t>
            </a:r>
            <a:r>
              <a:rPr lang="it-IT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this</a:t>
            </a:r>
            <a:r>
              <a:rPr lang="it-IT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selection</a:t>
            </a:r>
            <a:r>
              <a:rPr lang="it-IT" sz="1600" dirty="0">
                <a:latin typeface="Calibri" panose="020F0502020204030204" pitchFamily="34" charset="0"/>
                <a:cs typeface="Calibri" panose="020F0502020204030204" pitchFamily="34" charset="0"/>
              </a:rPr>
              <a:t> from the </a:t>
            </a:r>
            <a:r>
              <a:rPr lang="it-IT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mJJ</a:t>
            </a:r>
            <a:r>
              <a:rPr lang="it-IT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distribution</a:t>
            </a:r>
            <a:r>
              <a:rPr lang="it-IT" sz="1600" dirty="0">
                <a:latin typeface="Calibri" panose="020F0502020204030204" pitchFamily="34" charset="0"/>
                <a:cs typeface="Calibri" panose="020F0502020204030204" pitchFamily="34" charset="0"/>
              </a:rPr>
              <a:t>. No </a:t>
            </a:r>
            <a:r>
              <a:rPr lang="it-IT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significant</a:t>
            </a:r>
            <a:r>
              <a:rPr lang="it-IT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excess</a:t>
            </a:r>
            <a:r>
              <a:rPr lang="it-IT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is</a:t>
            </a:r>
            <a:r>
              <a:rPr lang="it-IT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observed</a:t>
            </a:r>
            <a:r>
              <a:rPr lang="it-IT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above</a:t>
            </a:r>
            <a:r>
              <a:rPr lang="it-IT" sz="1600" dirty="0">
                <a:latin typeface="Calibri" panose="020F0502020204030204" pitchFamily="34" charset="0"/>
                <a:cs typeface="Calibri" panose="020F0502020204030204" pitchFamily="34" charset="0"/>
              </a:rPr>
              <a:t> the Standard Model multi-jet background </a:t>
            </a:r>
            <a:r>
              <a:rPr lang="it-IT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whose</a:t>
            </a:r>
            <a:r>
              <a:rPr lang="it-IT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shape</a:t>
            </a:r>
            <a:r>
              <a:rPr lang="it-IT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is</a:t>
            </a:r>
            <a:r>
              <a:rPr lang="it-IT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obtained</a:t>
            </a:r>
            <a:r>
              <a:rPr lang="it-IT" sz="1600" dirty="0">
                <a:latin typeface="Calibri" panose="020F0502020204030204" pitchFamily="34" charset="0"/>
                <a:cs typeface="Calibri" panose="020F0502020204030204" pitchFamily="34" charset="0"/>
              </a:rPr>
              <a:t> in a data-</a:t>
            </a:r>
            <a:r>
              <a:rPr lang="it-IT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driven</a:t>
            </a:r>
            <a:r>
              <a:rPr lang="it-IT" sz="1600" dirty="0">
                <a:latin typeface="Calibri" panose="020F0502020204030204" pitchFamily="34" charset="0"/>
                <a:cs typeface="Calibri" panose="020F0502020204030204" pitchFamily="34" charset="0"/>
              </a:rPr>
              <a:t> way from a low-track </a:t>
            </a:r>
            <a:r>
              <a:rPr lang="it-IT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multiplicity</a:t>
            </a:r>
            <a:r>
              <a:rPr lang="it-IT" sz="1600" dirty="0">
                <a:latin typeface="Calibri" panose="020F0502020204030204" pitchFamily="34" charset="0"/>
                <a:cs typeface="Calibri" panose="020F0502020204030204" pitchFamily="34" charset="0"/>
              </a:rPr>
              <a:t> control </a:t>
            </a:r>
            <a:r>
              <a:rPr lang="it-IT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region</a:t>
            </a:r>
            <a:r>
              <a:rPr lang="it-IT" sz="16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it-IT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Constraints</a:t>
            </a:r>
            <a:r>
              <a:rPr lang="it-IT" sz="1600" dirty="0">
                <a:latin typeface="Calibri" panose="020F0502020204030204" pitchFamily="34" charset="0"/>
                <a:cs typeface="Calibri" panose="020F0502020204030204" pitchFamily="34" charset="0"/>
              </a:rPr>
              <a:t> on the production cross-</a:t>
            </a:r>
            <a:r>
              <a:rPr lang="it-IT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section</a:t>
            </a:r>
            <a:r>
              <a:rPr lang="it-IT" sz="1600" dirty="0">
                <a:latin typeface="Calibri" panose="020F0502020204030204" pitchFamily="34" charset="0"/>
                <a:cs typeface="Calibri" panose="020F0502020204030204" pitchFamily="34" charset="0"/>
              </a:rPr>
              <a:t> times branching ratio to dark quarks are </a:t>
            </a:r>
            <a:r>
              <a:rPr lang="it-IT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presented</a:t>
            </a:r>
            <a:r>
              <a:rPr lang="it-IT" sz="1600" dirty="0">
                <a:latin typeface="Calibri" panose="020F0502020204030204" pitchFamily="34" charset="0"/>
                <a:cs typeface="Calibri" panose="020F0502020204030204" pitchFamily="34" charset="0"/>
              </a:rPr>
              <a:t> for </a:t>
            </a:r>
            <a:r>
              <a:rPr lang="it-IT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four</a:t>
            </a:r>
            <a:r>
              <a:rPr lang="it-IT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different</a:t>
            </a:r>
            <a:r>
              <a:rPr lang="it-IT" sz="1600" dirty="0">
                <a:latin typeface="Calibri" panose="020F0502020204030204" pitchFamily="34" charset="0"/>
                <a:cs typeface="Calibri" panose="020F0502020204030204" pitchFamily="34" charset="0"/>
              </a:rPr>
              <a:t> dark QCD </a:t>
            </a:r>
            <a:r>
              <a:rPr lang="it-IT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scenarios</a:t>
            </a:r>
            <a:r>
              <a:rPr lang="it-IT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as</a:t>
            </a:r>
            <a:r>
              <a:rPr lang="it-IT" sz="1600" dirty="0">
                <a:latin typeface="Calibri" panose="020F0502020204030204" pitchFamily="34" charset="0"/>
                <a:cs typeface="Calibri" panose="020F0502020204030204" pitchFamily="34" charset="0"/>
              </a:rPr>
              <a:t> a </a:t>
            </a:r>
            <a:r>
              <a:rPr lang="it-IT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function</a:t>
            </a:r>
            <a:r>
              <a:rPr lang="it-IT" sz="1600" dirty="0">
                <a:latin typeface="Calibri" panose="020F0502020204030204" pitchFamily="34" charset="0"/>
                <a:cs typeface="Calibri" panose="020F0502020204030204" pitchFamily="34" charset="0"/>
              </a:rPr>
              <a:t> of the </a:t>
            </a:r>
            <a:r>
              <a:rPr lang="it-IT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Z</a:t>
            </a:r>
            <a:r>
              <a:rPr lang="it-IT" sz="1600" dirty="0">
                <a:latin typeface="Calibri" panose="020F0502020204030204" pitchFamily="34" charset="0"/>
                <a:cs typeface="Calibri" panose="020F0502020204030204" pitchFamily="34" charset="0"/>
              </a:rPr>
              <a:t>′ mass, </a:t>
            </a:r>
            <a:r>
              <a:rPr lang="it-IT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excluding</a:t>
            </a:r>
            <a:r>
              <a:rPr lang="it-IT" sz="1600" dirty="0">
                <a:latin typeface="Calibri" panose="020F0502020204030204" pitchFamily="34" charset="0"/>
                <a:cs typeface="Calibri" panose="020F0502020204030204" pitchFamily="34" charset="0"/>
              </a:rPr>
              <a:t> masses of up to 3.0 TeV for </a:t>
            </a:r>
            <a:r>
              <a:rPr lang="it-IT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gq</a:t>
            </a:r>
            <a:r>
              <a:rPr lang="it-IT" sz="1600" dirty="0">
                <a:latin typeface="Calibri" panose="020F0502020204030204" pitchFamily="34" charset="0"/>
                <a:cs typeface="Calibri" panose="020F0502020204030204" pitchFamily="34" charset="0"/>
              </a:rPr>
              <a:t> = 0.05 and </a:t>
            </a:r>
            <a:r>
              <a:rPr lang="it-IT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gqd</a:t>
            </a:r>
            <a:r>
              <a:rPr lang="it-IT" sz="1600" dirty="0">
                <a:latin typeface="Calibri" panose="020F0502020204030204" pitchFamily="34" charset="0"/>
                <a:cs typeface="Calibri" panose="020F0502020204030204" pitchFamily="34" charset="0"/>
              </a:rPr>
              <a:t> = 0.2, </a:t>
            </a:r>
            <a:r>
              <a:rPr lang="it-IT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depending</a:t>
            </a:r>
            <a:r>
              <a:rPr lang="it-IT" sz="1600" dirty="0">
                <a:latin typeface="Calibri" panose="020F0502020204030204" pitchFamily="34" charset="0"/>
                <a:cs typeface="Calibri" panose="020F0502020204030204" pitchFamily="34" charset="0"/>
              </a:rPr>
              <a:t> on the model.</a:t>
            </a:r>
          </a:p>
          <a:p>
            <a:endParaRPr lang="it-IT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it-IT" sz="1600" dirty="0" err="1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Observed</a:t>
            </a:r>
            <a:r>
              <a:rPr lang="it-IT" sz="1600" dirty="0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it-IT" sz="1600" dirty="0" err="1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expected</a:t>
            </a:r>
            <a:r>
              <a:rPr lang="it-IT" sz="1600" dirty="0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600" dirty="0" err="1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limits</a:t>
            </a:r>
            <a:r>
              <a:rPr lang="it-IT" sz="1600" dirty="0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600" dirty="0" err="1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at</a:t>
            </a:r>
            <a:r>
              <a:rPr lang="it-IT" sz="1600" dirty="0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95% CL on the cross-</a:t>
            </a:r>
            <a:r>
              <a:rPr lang="it-IT" sz="1600" dirty="0" err="1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section</a:t>
            </a:r>
            <a:r>
              <a:rPr lang="it-IT" sz="1600" dirty="0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times branching ratio for the production of dark quarks </a:t>
            </a:r>
            <a:r>
              <a:rPr lang="it-IT" sz="1600" dirty="0" err="1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through</a:t>
            </a:r>
            <a:r>
              <a:rPr lang="it-IT" sz="1600" dirty="0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a </a:t>
            </a:r>
            <a:r>
              <a:rPr lang="it-IT" sz="1600" dirty="0" err="1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Z</a:t>
            </a:r>
            <a:r>
              <a:rPr lang="it-IT" sz="1600" dirty="0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' </a:t>
            </a:r>
            <a:r>
              <a:rPr lang="it-IT" sz="1600" dirty="0" err="1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as</a:t>
            </a:r>
            <a:r>
              <a:rPr lang="it-IT" sz="1600" dirty="0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a </a:t>
            </a:r>
            <a:r>
              <a:rPr lang="it-IT" sz="1600" dirty="0" err="1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function</a:t>
            </a:r>
            <a:r>
              <a:rPr lang="it-IT" sz="1600" dirty="0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of the </a:t>
            </a:r>
            <a:r>
              <a:rPr lang="it-IT" sz="1600" dirty="0" err="1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Z</a:t>
            </a:r>
            <a:r>
              <a:rPr lang="it-IT" sz="1600" dirty="0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' mass for models A, B, C and D (</a:t>
            </a:r>
            <a:r>
              <a:rPr lang="it-IT" sz="1600" dirty="0" err="1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see</a:t>
            </a:r>
            <a:r>
              <a:rPr lang="it-IT" sz="1600" dirty="0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the text for </a:t>
            </a:r>
            <a:r>
              <a:rPr lang="it-IT" sz="1600" dirty="0" err="1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details</a:t>
            </a:r>
            <a:r>
              <a:rPr lang="it-IT" sz="1600" dirty="0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). The </a:t>
            </a:r>
            <a:r>
              <a:rPr lang="it-IT" sz="1600" dirty="0" err="1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darker</a:t>
            </a:r>
            <a:r>
              <a:rPr lang="it-IT" sz="1600" dirty="0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it-IT" sz="1600" dirty="0" err="1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lighter</a:t>
            </a:r>
            <a:r>
              <a:rPr lang="it-IT" sz="1600" dirty="0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600" dirty="0" err="1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shaded</a:t>
            </a:r>
            <a:r>
              <a:rPr lang="it-IT" sz="1600" dirty="0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600" dirty="0" err="1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bands</a:t>
            </a:r>
            <a:r>
              <a:rPr lang="it-IT" sz="1600" dirty="0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600" dirty="0" err="1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around</a:t>
            </a:r>
            <a:r>
              <a:rPr lang="it-IT" sz="1600" dirty="0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the </a:t>
            </a:r>
            <a:r>
              <a:rPr lang="it-IT" sz="1600" dirty="0" err="1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expected</a:t>
            </a:r>
            <a:r>
              <a:rPr lang="it-IT" sz="1600" dirty="0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600" dirty="0" err="1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limits</a:t>
            </a:r>
            <a:r>
              <a:rPr lang="it-IT" sz="1600" dirty="0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600" dirty="0" err="1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represent</a:t>
            </a:r>
            <a:r>
              <a:rPr lang="it-IT" sz="1600" dirty="0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the ±1</a:t>
            </a:r>
            <a:r>
              <a:rPr lang="el-GR" sz="1600" dirty="0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σ </a:t>
            </a:r>
            <a:r>
              <a:rPr lang="it-IT" sz="1600" dirty="0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and ±2</a:t>
            </a:r>
            <a:r>
              <a:rPr lang="el-GR" sz="1600" dirty="0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σ </a:t>
            </a:r>
            <a:r>
              <a:rPr lang="it-IT" sz="1600" dirty="0" err="1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uncertainty</a:t>
            </a:r>
            <a:r>
              <a:rPr lang="it-IT" sz="1600" dirty="0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range, </a:t>
            </a:r>
            <a:r>
              <a:rPr lang="it-IT" sz="1600" dirty="0" err="1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respectively</a:t>
            </a:r>
            <a:r>
              <a:rPr lang="it-IT" sz="1600" dirty="0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. The </a:t>
            </a:r>
            <a:r>
              <a:rPr lang="it-IT" sz="1600" dirty="0" err="1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predicted</a:t>
            </a:r>
            <a:r>
              <a:rPr lang="it-IT" sz="1600" dirty="0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cross-</a:t>
            </a:r>
            <a:r>
              <a:rPr lang="it-IT" sz="1600" dirty="0" err="1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section</a:t>
            </a:r>
            <a:r>
              <a:rPr lang="it-IT" sz="1600" dirty="0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times branching ratio </a:t>
            </a:r>
            <a:r>
              <a:rPr lang="it-IT" sz="1600" dirty="0" err="1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is</a:t>
            </a:r>
            <a:r>
              <a:rPr lang="it-IT" sz="1600" dirty="0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600" dirty="0" err="1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also</a:t>
            </a:r>
            <a:r>
              <a:rPr lang="it-IT" sz="1600" dirty="0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600" dirty="0" err="1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shown</a:t>
            </a:r>
            <a:r>
              <a:rPr lang="it-IT" sz="1600" dirty="0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for </a:t>
            </a:r>
            <a:r>
              <a:rPr lang="it-IT" sz="1600" dirty="0" err="1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g</a:t>
            </a:r>
            <a:r>
              <a:rPr lang="it-IT" sz="1600" baseline="-25000" dirty="0" err="1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q</a:t>
            </a:r>
            <a:r>
              <a:rPr lang="it-IT" sz="1600" dirty="0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=0.05 (</a:t>
            </a:r>
            <a:r>
              <a:rPr lang="it-IT" sz="1600" dirty="0" err="1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g</a:t>
            </a:r>
            <a:r>
              <a:rPr lang="it-IT" sz="1600" baseline="-25000" dirty="0" err="1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q</a:t>
            </a:r>
            <a:r>
              <a:rPr lang="it-IT" sz="1600" dirty="0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=0.15) and </a:t>
            </a:r>
            <a:r>
              <a:rPr lang="it-IT" sz="1600" dirty="0" err="1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g</a:t>
            </a:r>
            <a:r>
              <a:rPr lang="it-IT" sz="1600" baseline="-25000" dirty="0" err="1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qd</a:t>
            </a:r>
            <a:r>
              <a:rPr lang="it-IT" sz="1600" dirty="0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=0.2 (</a:t>
            </a:r>
            <a:r>
              <a:rPr lang="it-IT" sz="1600" dirty="0" err="1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g</a:t>
            </a:r>
            <a:r>
              <a:rPr lang="it-IT" sz="1600" baseline="-25000" dirty="0" err="1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qd</a:t>
            </a:r>
            <a:r>
              <a:rPr lang="it-IT" sz="1600" dirty="0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=0.5) for models A and D (B and C) </a:t>
            </a:r>
            <a:r>
              <a:rPr lang="it-IT" sz="1600" dirty="0" err="1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as</a:t>
            </a:r>
            <a:r>
              <a:rPr lang="it-IT" sz="1600" dirty="0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a </a:t>
            </a:r>
            <a:r>
              <a:rPr lang="it-IT" sz="1600" dirty="0" err="1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thin</a:t>
            </a:r>
            <a:r>
              <a:rPr lang="it-IT" sz="1600" dirty="0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600" dirty="0" err="1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solid</a:t>
            </a:r>
            <a:r>
              <a:rPr lang="it-IT" sz="1600" dirty="0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line</a:t>
            </a:r>
          </a:p>
          <a:p>
            <a:r>
              <a:rPr lang="it-IT" sz="1600" dirty="0">
                <a:effectLst/>
                <a:latin typeface="TeXGyreTermes"/>
              </a:rPr>
              <a:t>In model C, the dark </a:t>
            </a:r>
            <a:r>
              <a:rPr lang="it-IT" sz="1600" dirty="0" err="1">
                <a:effectLst/>
                <a:latin typeface="TeXGyreTermes"/>
              </a:rPr>
              <a:t>photons</a:t>
            </a:r>
            <a:r>
              <a:rPr lang="it-IT" sz="1600" dirty="0">
                <a:effectLst/>
                <a:latin typeface="TeXGyreTermes"/>
              </a:rPr>
              <a:t> </a:t>
            </a:r>
            <a:r>
              <a:rPr lang="it-IT" sz="1600" dirty="0" err="1">
                <a:effectLst/>
                <a:latin typeface="TeXGyreTermes"/>
              </a:rPr>
              <a:t>decay</a:t>
            </a:r>
            <a:r>
              <a:rPr lang="it-IT" sz="1600" dirty="0">
                <a:effectLst/>
                <a:latin typeface="TeXGyreTermes"/>
              </a:rPr>
              <a:t> to </a:t>
            </a:r>
            <a:r>
              <a:rPr lang="it-IT" sz="1600" dirty="0" err="1">
                <a:effectLst/>
                <a:latin typeface="TeXGyreTermes"/>
              </a:rPr>
              <a:t>any</a:t>
            </a:r>
            <a:r>
              <a:rPr lang="it-IT" sz="1600" dirty="0">
                <a:effectLst/>
                <a:latin typeface="TeXGyreTermes"/>
              </a:rPr>
              <a:t> </a:t>
            </a:r>
            <a:r>
              <a:rPr lang="it-IT" sz="1600" dirty="0" err="1">
                <a:effectLst/>
                <a:latin typeface="TeXGyreTermes"/>
              </a:rPr>
              <a:t>pair</a:t>
            </a:r>
            <a:r>
              <a:rPr lang="it-IT" sz="1600" dirty="0">
                <a:effectLst/>
                <a:latin typeface="TeXGyreTermes"/>
              </a:rPr>
              <a:t> of </a:t>
            </a:r>
            <a:r>
              <a:rPr lang="it-IT" sz="1600" dirty="0" err="1">
                <a:effectLst/>
                <a:latin typeface="TeXGyreTermes"/>
              </a:rPr>
              <a:t>charged</a:t>
            </a:r>
            <a:r>
              <a:rPr lang="it-IT" sz="1600" dirty="0">
                <a:effectLst/>
                <a:latin typeface="TeXGyreTermes"/>
              </a:rPr>
              <a:t> </a:t>
            </a:r>
            <a:r>
              <a:rPr lang="it-IT" sz="1600" dirty="0" err="1">
                <a:effectLst/>
                <a:latin typeface="TeXGyreTermes"/>
              </a:rPr>
              <a:t>fermions</a:t>
            </a:r>
            <a:r>
              <a:rPr lang="it-IT" sz="1600" dirty="0">
                <a:effectLst/>
                <a:latin typeface="TeXGyreTermes"/>
              </a:rPr>
              <a:t> </a:t>
            </a:r>
            <a:r>
              <a:rPr lang="it-IT" sz="1600" dirty="0" err="1">
                <a:effectLst/>
                <a:latin typeface="TeXGyreTermes"/>
              </a:rPr>
              <a:t>excluding</a:t>
            </a:r>
            <a:r>
              <a:rPr lang="it-IT" sz="1600" dirty="0">
                <a:effectLst/>
                <a:latin typeface="TeXGyreTermes"/>
              </a:rPr>
              <a:t> </a:t>
            </a:r>
            <a:r>
              <a:rPr lang="it-IT" sz="1600" dirty="0" err="1">
                <a:effectLst/>
                <a:latin typeface="TeXGyreTermes"/>
              </a:rPr>
              <a:t>third</a:t>
            </a:r>
            <a:r>
              <a:rPr lang="it-IT" sz="1600" dirty="0">
                <a:effectLst/>
                <a:latin typeface="TeXGyreTermes"/>
              </a:rPr>
              <a:t>-generation quarks (due to the </a:t>
            </a:r>
            <a:r>
              <a:rPr lang="it-IT" sz="1600" dirty="0" err="1">
                <a:effectLst/>
                <a:latin typeface="TeXGyreTermes"/>
              </a:rPr>
              <a:t>choice</a:t>
            </a:r>
            <a:r>
              <a:rPr lang="it-IT" sz="1600" dirty="0">
                <a:effectLst/>
                <a:latin typeface="TeXGyreTermes"/>
              </a:rPr>
              <a:t> of dark </a:t>
            </a:r>
            <a:r>
              <a:rPr lang="it-IT" sz="1600" dirty="0" err="1">
                <a:effectLst/>
                <a:latin typeface="TeXGyreTermes"/>
              </a:rPr>
              <a:t>photon</a:t>
            </a:r>
            <a:r>
              <a:rPr lang="it-IT" sz="1600" dirty="0">
                <a:effectLst/>
                <a:latin typeface="TeXGyreTermes"/>
              </a:rPr>
              <a:t> mass), </a:t>
            </a:r>
            <a:r>
              <a:rPr lang="it-IT" sz="1600" dirty="0" err="1">
                <a:effectLst/>
                <a:latin typeface="TeXGyreTermes"/>
              </a:rPr>
              <a:t>while</a:t>
            </a:r>
            <a:r>
              <a:rPr lang="it-IT" sz="1600" dirty="0">
                <a:effectLst/>
                <a:latin typeface="TeXGyreTermes"/>
              </a:rPr>
              <a:t> in model D the dark </a:t>
            </a:r>
            <a:r>
              <a:rPr lang="it-IT" sz="1600" dirty="0" err="1">
                <a:effectLst/>
                <a:latin typeface="TeXGyreTermes"/>
              </a:rPr>
              <a:t>photons</a:t>
            </a:r>
            <a:r>
              <a:rPr lang="it-IT" sz="1600" dirty="0">
                <a:effectLst/>
                <a:latin typeface="TeXGyreTermes"/>
              </a:rPr>
              <a:t> </a:t>
            </a:r>
            <a:r>
              <a:rPr lang="it-IT" sz="1600" dirty="0" err="1">
                <a:effectLst/>
                <a:latin typeface="TeXGyreTermes"/>
              </a:rPr>
              <a:t>decay</a:t>
            </a:r>
            <a:r>
              <a:rPr lang="it-IT" sz="1600" dirty="0">
                <a:effectLst/>
                <a:latin typeface="TeXGyreTermes"/>
              </a:rPr>
              <a:t> </a:t>
            </a:r>
            <a:r>
              <a:rPr lang="it-IT" sz="1600" dirty="0" err="1">
                <a:effectLst/>
                <a:latin typeface="TeXGyreTermes"/>
              </a:rPr>
              <a:t>predominantly</a:t>
            </a:r>
            <a:r>
              <a:rPr lang="it-IT" sz="1600" dirty="0">
                <a:effectLst/>
                <a:latin typeface="TeXGyreTermes"/>
              </a:rPr>
              <a:t> to </a:t>
            </a:r>
            <a:r>
              <a:rPr lang="it-IT" sz="1600" dirty="0" err="1">
                <a:effectLst/>
                <a:latin typeface="TeXGyreTermes"/>
              </a:rPr>
              <a:t>charged</a:t>
            </a:r>
            <a:r>
              <a:rPr lang="it-IT" sz="1600" dirty="0">
                <a:effectLst/>
                <a:latin typeface="TeXGyreTermes"/>
              </a:rPr>
              <a:t> </a:t>
            </a:r>
            <a:r>
              <a:rPr lang="it-IT" sz="1600" dirty="0" err="1">
                <a:effectLst/>
                <a:latin typeface="TeXGyreTermes"/>
              </a:rPr>
              <a:t>pions</a:t>
            </a:r>
            <a:r>
              <a:rPr lang="it-IT" sz="1600" dirty="0">
                <a:effectLst/>
                <a:latin typeface="TeXGyreTermes"/>
              </a:rPr>
              <a:t>, and </a:t>
            </a:r>
            <a:r>
              <a:rPr lang="it-IT" sz="1600" dirty="0" err="1">
                <a:effectLst/>
                <a:latin typeface="TeXGyreTermes"/>
              </a:rPr>
              <a:t>occasionally</a:t>
            </a:r>
            <a:r>
              <a:rPr lang="it-IT" sz="1600" dirty="0">
                <a:effectLst/>
                <a:latin typeface="TeXGyreTermes"/>
              </a:rPr>
              <a:t> to electron and </a:t>
            </a:r>
            <a:r>
              <a:rPr lang="it-IT" sz="1600" dirty="0" err="1">
                <a:effectLst/>
                <a:latin typeface="TeXGyreTermes"/>
              </a:rPr>
              <a:t>muon</a:t>
            </a:r>
            <a:r>
              <a:rPr lang="it-IT" sz="1600" dirty="0">
                <a:effectLst/>
                <a:latin typeface="TeXGyreTermes"/>
              </a:rPr>
              <a:t> </a:t>
            </a:r>
            <a:r>
              <a:rPr lang="it-IT" sz="1600" dirty="0" err="1">
                <a:effectLst/>
                <a:latin typeface="TeXGyreTermes"/>
              </a:rPr>
              <a:t>pairs</a:t>
            </a:r>
            <a:r>
              <a:rPr lang="it-IT" sz="1600" dirty="0">
                <a:effectLst/>
                <a:latin typeface="TeXGyreTermes"/>
              </a:rPr>
              <a:t>. </a:t>
            </a:r>
            <a:endParaRPr lang="it-IT" sz="1600" dirty="0"/>
          </a:p>
          <a:p>
            <a:r>
              <a:rPr lang="it-IT" sz="1600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it-IT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1E2689-9F83-4643-8D2B-2A2E1956F3A7}" type="slidenum">
              <a:rPr lang="it-IT" smtClean="0"/>
              <a:t>23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014135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>
          <a:xfrm>
            <a:off x="527050" y="5441950"/>
            <a:ext cx="18973800" cy="4454525"/>
          </a:xfrm>
        </p:spPr>
        <p:txBody>
          <a:bodyPr/>
          <a:lstStyle/>
          <a:p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Dark </a:t>
            </a:r>
            <a:r>
              <a:rPr lang="it-IT" sz="20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matter</a:t>
            </a:r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0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is</a:t>
            </a:r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0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generally</a:t>
            </a:r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0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expected</a:t>
            </a:r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to </a:t>
            </a:r>
            <a:r>
              <a:rPr lang="it-IT" sz="20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interact</a:t>
            </a:r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0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very</a:t>
            </a:r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0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weakly</a:t>
            </a:r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with Standard Model (SM) </a:t>
            </a:r>
            <a:r>
              <a:rPr lang="it-IT" sz="20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particles</a:t>
            </a:r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it-IT" sz="20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This</a:t>
            </a:r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0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motivates</a:t>
            </a:r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the extension of the SM with </a:t>
            </a:r>
            <a:r>
              <a:rPr lang="it-IT" sz="20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hidden</a:t>
            </a:r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or dark </a:t>
            </a:r>
            <a:r>
              <a:rPr lang="it-IT" sz="20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sectors</a:t>
            </a:r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(DS). One of the </a:t>
            </a:r>
            <a:r>
              <a:rPr lang="it-IT" sz="20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simplest</a:t>
            </a:r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0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examples</a:t>
            </a:r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0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is</a:t>
            </a:r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an </a:t>
            </a:r>
            <a:r>
              <a:rPr lang="it-IT" sz="20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additional</a:t>
            </a:r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𝑈(1)D gauge </a:t>
            </a:r>
            <a:r>
              <a:rPr lang="it-IT" sz="20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symmetry</a:t>
            </a:r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0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associated</a:t>
            </a:r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with a gauge </a:t>
            </a:r>
            <a:r>
              <a:rPr lang="it-IT" sz="20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boson</a:t>
            </a:r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the dark </a:t>
            </a:r>
            <a:r>
              <a:rPr lang="it-IT" sz="20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photon</a:t>
            </a:r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𝐴′, </a:t>
            </a:r>
            <a:r>
              <a:rPr lang="it-IT" sz="20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that</a:t>
            </a:r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0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mediates</a:t>
            </a:r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DS–SM interactions [</a:t>
            </a:r>
            <a:r>
              <a:rPr lang="it-IT" sz="2000" dirty="0">
                <a:solidFill>
                  <a:srgbClr val="0000FF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it-IT" sz="2000" dirty="0">
                <a:solidFill>
                  <a:srgbClr val="0000FF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6</a:t>
            </a:r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]. In the dark </a:t>
            </a:r>
            <a:r>
              <a:rPr lang="it-IT" sz="20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Abelian</a:t>
            </a:r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Higgs scenario, the 𝑈 (1)D </a:t>
            </a:r>
            <a:r>
              <a:rPr lang="it-IT" sz="20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symmetry</a:t>
            </a:r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group </a:t>
            </a:r>
            <a:r>
              <a:rPr lang="it-IT" sz="20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could</a:t>
            </a:r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be </a:t>
            </a:r>
            <a:r>
              <a:rPr lang="it-IT" sz="20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spontaneously</a:t>
            </a:r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0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broken</a:t>
            </a:r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by a Higgs </a:t>
            </a:r>
            <a:r>
              <a:rPr lang="it-IT" sz="20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mechanism</a:t>
            </a:r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0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through</a:t>
            </a:r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0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which</a:t>
            </a:r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the dark </a:t>
            </a:r>
            <a:r>
              <a:rPr lang="it-IT" sz="20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photon</a:t>
            </a:r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0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acquires</a:t>
            </a:r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a mass, </a:t>
            </a:r>
            <a:r>
              <a:rPr lang="it-IT" sz="20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adding</a:t>
            </a:r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a dark Higgs </a:t>
            </a:r>
            <a:r>
              <a:rPr lang="it-IT" sz="20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boson</a:t>
            </a:r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0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hD</a:t>
            </a:r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to </a:t>
            </a:r>
            <a:r>
              <a:rPr lang="it-IT" sz="20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such</a:t>
            </a:r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models [</a:t>
            </a:r>
            <a:r>
              <a:rPr lang="it-IT" sz="2000" dirty="0">
                <a:solidFill>
                  <a:srgbClr val="0000FF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7</a:t>
            </a:r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it-IT" sz="2000" dirty="0">
                <a:solidFill>
                  <a:srgbClr val="0000FF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8</a:t>
            </a:r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]. </a:t>
            </a:r>
            <a:endParaRPr lang="it-IT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it-IT" sz="20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minimal</a:t>
            </a:r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𝐴′ model </a:t>
            </a:r>
            <a:r>
              <a:rPr lang="it-IT" sz="20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has</a:t>
            </a:r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0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three</a:t>
            </a:r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0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unknown</a:t>
            </a:r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0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parameters</a:t>
            </a:r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: the mass of the dark </a:t>
            </a:r>
            <a:r>
              <a:rPr lang="it-IT" sz="20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photon</a:t>
            </a:r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𝑚 𝐴′ ; the </a:t>
            </a:r>
            <a:r>
              <a:rPr lang="it-IT" sz="20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effective</a:t>
            </a:r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0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coupling</a:t>
            </a:r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of the dark </a:t>
            </a:r>
            <a:r>
              <a:rPr lang="it-IT" sz="20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photon</a:t>
            </a:r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to SM </a:t>
            </a:r>
            <a:r>
              <a:rPr lang="it-IT" sz="20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particles</a:t>
            </a:r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𝜀, </a:t>
            </a:r>
            <a:r>
              <a:rPr lang="it-IT" sz="20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induced</a:t>
            </a:r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via </a:t>
            </a:r>
            <a:r>
              <a:rPr lang="it-IT" sz="20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kinematic</a:t>
            </a:r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mixing with the SM </a:t>
            </a:r>
            <a:r>
              <a:rPr lang="it-IT" sz="20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photon</a:t>
            </a:r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; and the </a:t>
            </a:r>
            <a:r>
              <a:rPr lang="it-IT" sz="20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hidden-sector</a:t>
            </a:r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gauge </a:t>
            </a:r>
            <a:r>
              <a:rPr lang="it-IT" sz="20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coupling</a:t>
            </a:r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𝛼D, </a:t>
            </a:r>
            <a:r>
              <a:rPr lang="it-IT" sz="20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which</a:t>
            </a:r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0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is</a:t>
            </a:r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the </a:t>
            </a:r>
            <a:r>
              <a:rPr lang="it-IT" sz="20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coupling</a:t>
            </a:r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of the 𝐴′ to DS </a:t>
            </a:r>
            <a:r>
              <a:rPr lang="it-IT" sz="20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particles</a:t>
            </a:r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[</a:t>
            </a:r>
            <a:r>
              <a:rPr lang="it-IT" sz="2000" dirty="0">
                <a:solidFill>
                  <a:srgbClr val="0000FF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7</a:t>
            </a:r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]. Dark </a:t>
            </a:r>
            <a:r>
              <a:rPr lang="it-IT" sz="20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photons</a:t>
            </a:r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0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will</a:t>
            </a:r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0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decay</a:t>
            </a:r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0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into</a:t>
            </a:r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0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visible</a:t>
            </a:r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SM </a:t>
            </a:r>
            <a:r>
              <a:rPr lang="it-IT" sz="20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particles</a:t>
            </a:r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it-IT" sz="20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either</a:t>
            </a:r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0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lepton</a:t>
            </a:r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0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pairs</a:t>
            </a:r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or </a:t>
            </a:r>
            <a:r>
              <a:rPr lang="it-IT" sz="20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hadrons</a:t>
            </a:r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or </a:t>
            </a:r>
            <a:r>
              <a:rPr lang="it-IT" sz="20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invisible</a:t>
            </a:r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0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particles</a:t>
            </a:r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of the DS. </a:t>
            </a:r>
            <a:r>
              <a:rPr lang="it-IT" sz="20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Constraints</a:t>
            </a:r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0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wereplacedonvisible</a:t>
            </a:r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𝐴′</a:t>
            </a:r>
            <a:r>
              <a:rPr lang="it-IT" sz="20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decays,intheparameterspaceof</a:t>
            </a:r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𝑚𝐴′ and𝜀,</a:t>
            </a:r>
            <a:r>
              <a:rPr lang="it-IT" sz="20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bypreviousbeam</a:t>
            </a:r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lang="it-IT" sz="20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dump,fixed</a:t>
            </a:r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-target and collider </a:t>
            </a:r>
            <a:r>
              <a:rPr lang="it-IT" sz="20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experiments</a:t>
            </a:r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[</a:t>
            </a:r>
            <a:r>
              <a:rPr lang="it-IT" sz="2000" dirty="0">
                <a:solidFill>
                  <a:srgbClr val="0000FF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7</a:t>
            </a:r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it-IT" sz="2000" dirty="0">
                <a:solidFill>
                  <a:srgbClr val="0000FF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9</a:t>
            </a:r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–</a:t>
            </a:r>
            <a:r>
              <a:rPr lang="it-IT" sz="2000" dirty="0">
                <a:solidFill>
                  <a:srgbClr val="0000FF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13</a:t>
            </a:r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]. The dark </a:t>
            </a:r>
            <a:r>
              <a:rPr lang="it-IT" sz="20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Abelian</a:t>
            </a:r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Higgs model </a:t>
            </a:r>
            <a:r>
              <a:rPr lang="it-IT" sz="20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introduces</a:t>
            </a:r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0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two</a:t>
            </a:r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0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additional</a:t>
            </a:r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0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unknown</a:t>
            </a:r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0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parameters</a:t>
            </a:r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: the mass of the dark Higgs </a:t>
            </a:r>
            <a:r>
              <a:rPr lang="it-IT" sz="20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boson</a:t>
            </a:r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𝑚</a:t>
            </a:r>
            <a:r>
              <a:rPr lang="it-IT" sz="20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hD</a:t>
            </a:r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, and the mixing </a:t>
            </a:r>
            <a:r>
              <a:rPr lang="it-IT" sz="20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between</a:t>
            </a:r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0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hD</a:t>
            </a:r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and the SM Higgs </a:t>
            </a:r>
            <a:r>
              <a:rPr lang="it-IT" sz="20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boson</a:t>
            </a:r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. The Higgs-</a:t>
            </a:r>
            <a:r>
              <a:rPr lang="it-IT" sz="20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strahlung</a:t>
            </a:r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0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channel</a:t>
            </a:r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it-IT" sz="20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where</a:t>
            </a:r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a dark </a:t>
            </a:r>
            <a:r>
              <a:rPr lang="it-IT" sz="20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photon</a:t>
            </a:r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0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is</a:t>
            </a:r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0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produced</a:t>
            </a:r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in </a:t>
            </a:r>
            <a:r>
              <a:rPr lang="it-IT" sz="20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association</a:t>
            </a:r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with a dark Higgs </a:t>
            </a:r>
            <a:r>
              <a:rPr lang="it-IT" sz="20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boson</a:t>
            </a:r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it-IT" sz="20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was</a:t>
            </a:r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0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also</a:t>
            </a:r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0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explored</a:t>
            </a:r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0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at</a:t>
            </a:r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low-energy electron–</a:t>
            </a:r>
            <a:r>
              <a:rPr lang="it-IT" sz="20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positron</a:t>
            </a:r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0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colliders</a:t>
            </a:r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via 𝑒+𝑒− → 𝐴′</a:t>
            </a:r>
            <a:r>
              <a:rPr lang="it-IT" sz="20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hD</a:t>
            </a:r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[</a:t>
            </a:r>
            <a:r>
              <a:rPr lang="it-IT" sz="2000" dirty="0">
                <a:solidFill>
                  <a:srgbClr val="0000FF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14</a:t>
            </a:r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it-IT" sz="2000" dirty="0">
                <a:solidFill>
                  <a:srgbClr val="0000FF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15</a:t>
            </a:r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]. The Higgs-</a:t>
            </a:r>
            <a:r>
              <a:rPr lang="it-IT" sz="20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strahlung</a:t>
            </a:r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0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channel</a:t>
            </a:r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0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is</a:t>
            </a:r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sensitive to 𝛼D, </a:t>
            </a:r>
            <a:r>
              <a:rPr lang="it-IT" sz="20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which</a:t>
            </a:r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0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is</a:t>
            </a:r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0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also</a:t>
            </a:r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the </a:t>
            </a:r>
            <a:r>
              <a:rPr lang="it-IT" sz="20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coupling</a:t>
            </a:r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of the 𝐴′ to the </a:t>
            </a:r>
            <a:r>
              <a:rPr lang="it-IT" sz="20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hD</a:t>
            </a:r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it-IT" sz="20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Hence</a:t>
            </a:r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it-IT" sz="20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experimental</a:t>
            </a:r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0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evidence</a:t>
            </a:r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of a </a:t>
            </a:r>
            <a:r>
              <a:rPr lang="it-IT" sz="20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signal</a:t>
            </a:r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in </a:t>
            </a:r>
            <a:r>
              <a:rPr lang="it-IT" sz="20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this</a:t>
            </a:r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0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process</a:t>
            </a:r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0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would</a:t>
            </a:r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0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provide</a:t>
            </a:r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information </a:t>
            </a:r>
            <a:r>
              <a:rPr lang="it-IT" sz="20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complementary</a:t>
            </a:r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to </a:t>
            </a:r>
            <a:r>
              <a:rPr lang="it-IT" sz="20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that</a:t>
            </a:r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from </a:t>
            </a:r>
            <a:r>
              <a:rPr lang="it-IT" sz="20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direct</a:t>
            </a:r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0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searches</a:t>
            </a:r>
            <a:r>
              <a:rPr lang="it-IT" sz="2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for 𝐴′. </a:t>
            </a:r>
            <a:endParaRPr lang="it-IT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2000" dirty="0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The 𝑚 ̄ </a:t>
            </a:r>
            <a:r>
              <a:rPr lang="it-IT" sz="2000" dirty="0" err="1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ll</a:t>
            </a:r>
            <a:r>
              <a:rPr lang="it-IT" sz="2000" dirty="0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000" dirty="0" err="1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distribution</a:t>
            </a:r>
            <a:r>
              <a:rPr lang="it-IT" sz="2000" dirty="0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in the (a) CR, (b) VR and (c) SR for the data and </a:t>
            </a:r>
            <a:r>
              <a:rPr lang="it-IT" sz="2000" dirty="0" err="1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post-fit</a:t>
            </a:r>
            <a:r>
              <a:rPr lang="it-IT" sz="2000" dirty="0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background </a:t>
            </a:r>
            <a:r>
              <a:rPr lang="it-IT" sz="2000" dirty="0" err="1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contributions</a:t>
            </a:r>
            <a:r>
              <a:rPr lang="it-IT" sz="2000" dirty="0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. The </a:t>
            </a:r>
            <a:r>
              <a:rPr lang="it-IT" sz="2000" dirty="0" err="1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error</a:t>
            </a:r>
            <a:r>
              <a:rPr lang="it-IT" sz="2000" dirty="0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000" dirty="0" err="1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bands</a:t>
            </a:r>
            <a:r>
              <a:rPr lang="it-IT" sz="2000" dirty="0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include </a:t>
            </a:r>
            <a:r>
              <a:rPr lang="it-IT" sz="2000" dirty="0" err="1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experimental</a:t>
            </a:r>
            <a:r>
              <a:rPr lang="it-IT" sz="2000" dirty="0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it-IT" sz="2000" dirty="0" err="1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theoretical</a:t>
            </a:r>
            <a:r>
              <a:rPr lang="it-IT" sz="2000" dirty="0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000" dirty="0" err="1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systematic</a:t>
            </a:r>
            <a:r>
              <a:rPr lang="it-IT" sz="2000" dirty="0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000" dirty="0" err="1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uncertainties</a:t>
            </a:r>
            <a:r>
              <a:rPr lang="it-IT" sz="2000" dirty="0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000" dirty="0" err="1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as</a:t>
            </a:r>
            <a:r>
              <a:rPr lang="it-IT" sz="2000" dirty="0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000" dirty="0" err="1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constrained</a:t>
            </a:r>
            <a:r>
              <a:rPr lang="it-IT" sz="2000" dirty="0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by a background-</a:t>
            </a:r>
            <a:r>
              <a:rPr lang="it-IT" sz="2000" dirty="0" err="1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only</a:t>
            </a:r>
            <a:r>
              <a:rPr lang="it-IT" sz="2000" dirty="0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000" dirty="0" err="1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fit</a:t>
            </a:r>
            <a:r>
              <a:rPr lang="it-IT" sz="2000" dirty="0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. The </a:t>
            </a:r>
            <a:r>
              <a:rPr lang="it-IT" sz="2000" dirty="0" err="1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contributions</a:t>
            </a:r>
            <a:r>
              <a:rPr lang="it-IT" sz="2000" dirty="0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from the production of 𝑞𝑞 → 4l events are </a:t>
            </a:r>
            <a:r>
              <a:rPr lang="it-IT" sz="2000" dirty="0" err="1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scaled</a:t>
            </a:r>
            <a:r>
              <a:rPr lang="it-IT" sz="2000" dirty="0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by a </a:t>
            </a:r>
            <a:r>
              <a:rPr lang="it-IT" sz="2000" dirty="0" err="1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normalization</a:t>
            </a:r>
            <a:r>
              <a:rPr lang="it-IT" sz="2000" dirty="0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000" dirty="0" err="1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factor</a:t>
            </a:r>
            <a:r>
              <a:rPr lang="it-IT" sz="2000" dirty="0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0.95, from the </a:t>
            </a:r>
            <a:r>
              <a:rPr lang="it-IT" sz="2000" dirty="0" err="1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simultaneous</a:t>
            </a:r>
            <a:r>
              <a:rPr lang="it-IT" sz="2000" dirty="0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000" dirty="0" err="1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fit</a:t>
            </a:r>
            <a:r>
              <a:rPr lang="it-IT" sz="2000" dirty="0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in the SR and CR. The “Others” </a:t>
            </a:r>
            <a:r>
              <a:rPr lang="it-IT" sz="2000" dirty="0" err="1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category</a:t>
            </a:r>
            <a:r>
              <a:rPr lang="it-IT" sz="2000" dirty="0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combines 𝑔𝑔 → 𝑍𝑍, Higgs, 𝑉𝑉𝑉 and 𝑡𝑡𝑍 background </a:t>
            </a:r>
            <a:r>
              <a:rPr lang="it-IT" sz="2000" dirty="0" err="1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contributions</a:t>
            </a:r>
            <a:r>
              <a:rPr lang="it-IT" sz="2000" dirty="0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. The “Fake” background </a:t>
            </a:r>
            <a:r>
              <a:rPr lang="it-IT" sz="2000" dirty="0" err="1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represents</a:t>
            </a:r>
            <a:r>
              <a:rPr lang="it-IT" sz="2000" dirty="0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the </a:t>
            </a:r>
            <a:r>
              <a:rPr lang="it-IT" sz="2000" dirty="0" err="1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contribution</a:t>
            </a:r>
            <a:r>
              <a:rPr lang="it-IT" sz="2000" dirty="0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from non-prompt </a:t>
            </a:r>
            <a:r>
              <a:rPr lang="it-IT" sz="2000" dirty="0" err="1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leptons</a:t>
            </a:r>
            <a:r>
              <a:rPr lang="it-IT" sz="2000" dirty="0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. Three </a:t>
            </a:r>
            <a:r>
              <a:rPr lang="it-IT" sz="2000" dirty="0" err="1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representative</a:t>
            </a:r>
            <a:r>
              <a:rPr lang="it-IT" sz="2000" dirty="0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000" dirty="0" err="1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signaldistributionsareoverlaidintheSR,assuming</a:t>
            </a:r>
            <a:r>
              <a:rPr lang="it-IT" sz="2000" dirty="0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𝑚</a:t>
            </a:r>
            <a:r>
              <a:rPr lang="it-IT" sz="2000" dirty="0" err="1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hD</a:t>
            </a:r>
            <a:r>
              <a:rPr lang="it-IT" sz="2000" dirty="0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=40GeVanddifferentvaluesof𝑚𝐴′.</a:t>
            </a:r>
            <a:r>
              <a:rPr lang="it-IT" sz="2000" dirty="0" err="1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Thecross-sections</a:t>
            </a:r>
            <a:r>
              <a:rPr lang="it-IT" sz="2000" dirty="0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for </a:t>
            </a:r>
            <a:r>
              <a:rPr lang="it-IT" sz="2000" dirty="0" err="1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these</a:t>
            </a:r>
            <a:r>
              <a:rPr lang="it-IT" sz="2000" dirty="0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benchmark points are </a:t>
            </a:r>
            <a:r>
              <a:rPr lang="it-IT" sz="2000" dirty="0" err="1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calculated</a:t>
            </a:r>
            <a:r>
              <a:rPr lang="it-IT" sz="2000" dirty="0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with 𝛼D = 0.1 and 𝜀 = 10−3. </a:t>
            </a:r>
            <a:endParaRPr lang="it-IT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it-IT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Observed</a:t>
            </a: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 90% CL </a:t>
            </a:r>
            <a:r>
              <a:rPr lang="it-IT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upper</a:t>
            </a: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limits</a:t>
            </a: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 on 𝛼D𝜀2, </a:t>
            </a:r>
            <a:r>
              <a:rPr lang="it-IT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as</a:t>
            </a: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 a </a:t>
            </a:r>
            <a:r>
              <a:rPr lang="it-IT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functiono</a:t>
            </a: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 of 𝑚𝐴′ with </a:t>
            </a:r>
            <a:r>
              <a:rPr lang="it-IT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different</a:t>
            </a: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 dark Higgs </a:t>
            </a:r>
            <a:r>
              <a:rPr lang="it-IT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boson</a:t>
            </a: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 masses, from </a:t>
            </a:r>
            <a:r>
              <a:rPr lang="it-IT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this</a:t>
            </a: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search</a:t>
            </a: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it-IT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solid</a:t>
            </a: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curves</a:t>
            </a: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) </a:t>
            </a:r>
            <a:r>
              <a:rPr lang="it-IT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compared</a:t>
            </a: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 with the </a:t>
            </a:r>
            <a:r>
              <a:rPr lang="it-IT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results</a:t>
            </a: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 from Belle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1E2689-9F83-4643-8D2B-2A2E1956F3A7}" type="slidenum">
              <a:rPr lang="it-IT" smtClean="0"/>
              <a:t>24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4046367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sz="2000" dirty="0" err="1"/>
              <a:t>Axions</a:t>
            </a:r>
            <a:r>
              <a:rPr lang="it-IT" sz="2000" dirty="0"/>
              <a:t> are </a:t>
            </a:r>
            <a:r>
              <a:rPr lang="it-IT" sz="2000" dirty="0" err="1"/>
              <a:t>another</a:t>
            </a:r>
            <a:r>
              <a:rPr lang="it-IT" sz="2000" dirty="0"/>
              <a:t> </a:t>
            </a:r>
            <a:r>
              <a:rPr lang="it-IT" sz="2000" dirty="0" err="1"/>
              <a:t>well</a:t>
            </a:r>
            <a:r>
              <a:rPr lang="it-IT" sz="2000" dirty="0"/>
              <a:t> </a:t>
            </a:r>
            <a:r>
              <a:rPr lang="it-IT" sz="2000" dirty="0" err="1"/>
              <a:t>motivated</a:t>
            </a:r>
            <a:r>
              <a:rPr lang="it-IT" sz="2000" dirty="0"/>
              <a:t> DM candidate, </a:t>
            </a:r>
            <a:r>
              <a:rPr lang="it-IT" sz="2000" dirty="0" err="1"/>
              <a:t>that</a:t>
            </a:r>
            <a:r>
              <a:rPr lang="it-IT" sz="2000" dirty="0"/>
              <a:t> </a:t>
            </a:r>
            <a:r>
              <a:rPr lang="it-IT" sz="2000" dirty="0" err="1"/>
              <a:t>may</a:t>
            </a:r>
            <a:r>
              <a:rPr lang="it-IT" sz="2000" dirty="0"/>
              <a:t> </a:t>
            </a:r>
            <a:r>
              <a:rPr lang="it-IT" sz="2000" dirty="0" err="1"/>
              <a:t>simultaneously</a:t>
            </a:r>
            <a:r>
              <a:rPr lang="it-IT" sz="2000" dirty="0"/>
              <a:t> solve the CP </a:t>
            </a:r>
            <a:r>
              <a:rPr lang="it-IT" sz="2000" dirty="0" err="1"/>
              <a:t>problems</a:t>
            </a:r>
            <a:r>
              <a:rPr lang="it-IT" sz="2000" dirty="0"/>
              <a:t> of QCD. </a:t>
            </a:r>
            <a:r>
              <a:rPr lang="it-IT" sz="2000" dirty="0" err="1"/>
              <a:t>Axion</a:t>
            </a:r>
            <a:r>
              <a:rPr lang="it-IT" sz="2000" dirty="0"/>
              <a:t> DM </a:t>
            </a:r>
            <a:r>
              <a:rPr lang="it-IT" sz="2000" dirty="0" err="1"/>
              <a:t>particles</a:t>
            </a:r>
            <a:r>
              <a:rPr lang="it-IT" sz="2000" dirty="0"/>
              <a:t> are </a:t>
            </a:r>
            <a:r>
              <a:rPr lang="it-IT" sz="2000" dirty="0" err="1"/>
              <a:t>sufficiently</a:t>
            </a:r>
            <a:r>
              <a:rPr lang="it-IT" sz="2000" dirty="0"/>
              <a:t> light </a:t>
            </a:r>
            <a:r>
              <a:rPr lang="it-IT" sz="2000" dirty="0" err="1"/>
              <a:t>that</a:t>
            </a:r>
            <a:r>
              <a:rPr lang="it-IT" sz="2000" dirty="0"/>
              <a:t> </a:t>
            </a:r>
            <a:r>
              <a:rPr lang="it-IT" sz="2000" dirty="0" err="1"/>
              <a:t>they</a:t>
            </a:r>
            <a:r>
              <a:rPr lang="it-IT" sz="2000" dirty="0"/>
              <a:t> must be </a:t>
            </a:r>
            <a:r>
              <a:rPr lang="it-IT" sz="2000" dirty="0" err="1"/>
              <a:t>produced</a:t>
            </a:r>
            <a:r>
              <a:rPr lang="it-IT" sz="2000" dirty="0"/>
              <a:t> non-</a:t>
            </a:r>
            <a:r>
              <a:rPr lang="it-IT" sz="2000" dirty="0" err="1"/>
              <a:t>thermally</a:t>
            </a:r>
            <a:r>
              <a:rPr lang="it-IT" sz="2000" dirty="0"/>
              <a:t> </a:t>
            </a:r>
            <a:r>
              <a:rPr lang="it-IT" sz="2000" dirty="0" err="1"/>
              <a:t>through</a:t>
            </a:r>
            <a:r>
              <a:rPr lang="it-IT" sz="2000" dirty="0"/>
              <a:t> a </a:t>
            </a:r>
            <a:r>
              <a:rPr lang="it-IT" sz="2000" dirty="0" err="1"/>
              <a:t>gravitational</a:t>
            </a:r>
            <a:r>
              <a:rPr lang="it-IT" sz="2000" dirty="0"/>
              <a:t>, or </a:t>
            </a:r>
            <a:r>
              <a:rPr lang="it-IT" sz="2000" dirty="0" err="1"/>
              <a:t>misalignment</a:t>
            </a:r>
            <a:r>
              <a:rPr lang="it-IT" sz="2000" dirty="0"/>
              <a:t> production </a:t>
            </a:r>
            <a:r>
              <a:rPr lang="it-IT" sz="2000" dirty="0" err="1"/>
              <a:t>mechanism</a:t>
            </a:r>
            <a:r>
              <a:rPr lang="it-IT" sz="2000" dirty="0"/>
              <a:t>. </a:t>
            </a:r>
            <a:r>
              <a:rPr lang="it-IT" sz="2000" dirty="0" err="1"/>
              <a:t>Alternatively</a:t>
            </a:r>
            <a:r>
              <a:rPr lang="it-IT" sz="2000" dirty="0"/>
              <a:t> </a:t>
            </a:r>
            <a:r>
              <a:rPr lang="it-IT" sz="2000" dirty="0" err="1"/>
              <a:t>axions</a:t>
            </a:r>
            <a:r>
              <a:rPr lang="it-IT" sz="2000" dirty="0"/>
              <a:t> </a:t>
            </a:r>
            <a:r>
              <a:rPr lang="it-IT" sz="2000" dirty="0" err="1"/>
              <a:t>may</a:t>
            </a:r>
            <a:r>
              <a:rPr lang="it-IT" sz="2000" dirty="0"/>
              <a:t> be heavy and </a:t>
            </a:r>
            <a:r>
              <a:rPr lang="it-IT" sz="2000" dirty="0" err="1"/>
              <a:t>thermally</a:t>
            </a:r>
            <a:r>
              <a:rPr lang="it-IT" sz="2000" dirty="0"/>
              <a:t> </a:t>
            </a:r>
            <a:r>
              <a:rPr lang="it-IT" sz="2000" dirty="0" err="1"/>
              <a:t>produced</a:t>
            </a:r>
            <a:r>
              <a:rPr lang="it-IT" sz="2000" dirty="0"/>
              <a:t> in the </a:t>
            </a:r>
            <a:r>
              <a:rPr lang="it-IT" sz="2000" dirty="0" err="1"/>
              <a:t>early</a:t>
            </a:r>
            <a:r>
              <a:rPr lang="it-IT" sz="2000" dirty="0"/>
              <a:t> </a:t>
            </a:r>
            <a:r>
              <a:rPr lang="it-IT" sz="2000" dirty="0" err="1"/>
              <a:t>universe</a:t>
            </a:r>
            <a:r>
              <a:rPr lang="it-IT" sz="2000" dirty="0"/>
              <a:t>. The </a:t>
            </a:r>
            <a:r>
              <a:rPr lang="it-IT" sz="2000" dirty="0" err="1"/>
              <a:t>minimal</a:t>
            </a:r>
            <a:r>
              <a:rPr lang="it-IT" sz="2000" dirty="0"/>
              <a:t> </a:t>
            </a:r>
            <a:r>
              <a:rPr lang="it-IT" sz="2000" dirty="0" err="1"/>
              <a:t>axion</a:t>
            </a:r>
            <a:r>
              <a:rPr lang="it-IT" sz="2000" dirty="0"/>
              <a:t> model </a:t>
            </a:r>
            <a:r>
              <a:rPr lang="it-IT" sz="2000" dirty="0" err="1"/>
              <a:t>relates</a:t>
            </a:r>
            <a:r>
              <a:rPr lang="it-IT" sz="2000" dirty="0"/>
              <a:t> the mass and </a:t>
            </a:r>
            <a:r>
              <a:rPr lang="it-IT" sz="2000" dirty="0" err="1"/>
              <a:t>coupling</a:t>
            </a:r>
            <a:r>
              <a:rPr lang="it-IT" sz="2000" dirty="0"/>
              <a:t> </a:t>
            </a:r>
            <a:r>
              <a:rPr lang="it-IT" sz="2000" dirty="0" err="1"/>
              <a:t>constant</a:t>
            </a:r>
            <a:r>
              <a:rPr lang="it-IT" sz="2000" dirty="0"/>
              <a:t> of the </a:t>
            </a:r>
            <a:r>
              <a:rPr lang="it-IT" sz="2000" dirty="0" err="1"/>
              <a:t>axion</a:t>
            </a:r>
            <a:r>
              <a:rPr lang="it-IT" sz="2000" dirty="0"/>
              <a:t>. </a:t>
            </a:r>
            <a:r>
              <a:rPr lang="it-IT" sz="2000" dirty="0" err="1"/>
              <a:t>If</a:t>
            </a:r>
            <a:r>
              <a:rPr lang="it-IT" sz="2000" dirty="0"/>
              <a:t> </a:t>
            </a:r>
            <a:r>
              <a:rPr lang="it-IT" sz="2000" dirty="0" err="1"/>
              <a:t>this</a:t>
            </a:r>
            <a:r>
              <a:rPr lang="it-IT" sz="2000" dirty="0"/>
              <a:t> </a:t>
            </a:r>
            <a:r>
              <a:rPr lang="it-IT" sz="2000" dirty="0" err="1"/>
              <a:t>condition</a:t>
            </a:r>
            <a:r>
              <a:rPr lang="it-IT" sz="2000" dirty="0"/>
              <a:t> </a:t>
            </a:r>
            <a:r>
              <a:rPr lang="it-IT" sz="2000" dirty="0" err="1"/>
              <a:t>is</a:t>
            </a:r>
            <a:r>
              <a:rPr lang="it-IT" sz="2000" dirty="0"/>
              <a:t> </a:t>
            </a:r>
            <a:r>
              <a:rPr lang="it-IT" sz="2000" dirty="0" err="1"/>
              <a:t>relaxed</a:t>
            </a:r>
            <a:r>
              <a:rPr lang="it-IT" sz="2000" dirty="0"/>
              <a:t> the theory can be </a:t>
            </a:r>
            <a:r>
              <a:rPr lang="it-IT" sz="2000" dirty="0" err="1"/>
              <a:t>generalized</a:t>
            </a:r>
            <a:r>
              <a:rPr lang="it-IT" sz="2000" dirty="0"/>
              <a:t> to one of </a:t>
            </a:r>
            <a:r>
              <a:rPr lang="it-IT" sz="2000" dirty="0" err="1"/>
              <a:t>axion</a:t>
            </a:r>
            <a:r>
              <a:rPr lang="it-IT" sz="2000" dirty="0"/>
              <a:t>-like- </a:t>
            </a:r>
            <a:r>
              <a:rPr lang="it-IT" sz="2000" dirty="0" err="1"/>
              <a:t>particles</a:t>
            </a:r>
            <a:r>
              <a:rPr lang="it-IT" sz="2000" dirty="0"/>
              <a:t> (</a:t>
            </a:r>
            <a:r>
              <a:rPr lang="it-IT" sz="2000" dirty="0" err="1"/>
              <a:t>ALPs</a:t>
            </a:r>
            <a:r>
              <a:rPr lang="it-IT" sz="2000" dirty="0"/>
              <a:t>) and </a:t>
            </a:r>
            <a:r>
              <a:rPr lang="it-IT" sz="2000" dirty="0" err="1"/>
              <a:t>such</a:t>
            </a:r>
            <a:r>
              <a:rPr lang="it-IT" sz="2000" dirty="0"/>
              <a:t> a </a:t>
            </a:r>
            <a:r>
              <a:rPr lang="it-IT" sz="2000" dirty="0" err="1"/>
              <a:t>generalization</a:t>
            </a:r>
            <a:r>
              <a:rPr lang="it-IT" sz="2000" dirty="0"/>
              <a:t> </a:t>
            </a:r>
            <a:r>
              <a:rPr lang="it-IT" sz="2000" dirty="0" err="1"/>
              <a:t>may</a:t>
            </a:r>
            <a:r>
              <a:rPr lang="it-IT" sz="2000" dirty="0"/>
              <a:t> </a:t>
            </a:r>
            <a:r>
              <a:rPr lang="it-IT" sz="2000" dirty="0" err="1"/>
              <a:t>also</a:t>
            </a:r>
            <a:r>
              <a:rPr lang="it-IT" sz="2000" dirty="0"/>
              <a:t> be </a:t>
            </a:r>
            <a:r>
              <a:rPr lang="it-IT" sz="2000" dirty="0" err="1"/>
              <a:t>motivated</a:t>
            </a:r>
            <a:r>
              <a:rPr lang="it-IT" sz="2000" dirty="0"/>
              <a:t> from </a:t>
            </a:r>
            <a:r>
              <a:rPr lang="it-IT" sz="2000" dirty="0" err="1"/>
              <a:t>string</a:t>
            </a:r>
            <a:r>
              <a:rPr lang="it-IT" sz="2000" dirty="0"/>
              <a:t> theory. The </a:t>
            </a:r>
            <a:r>
              <a:rPr lang="it-IT" sz="2000" dirty="0" err="1"/>
              <a:t>search</a:t>
            </a:r>
            <a:r>
              <a:rPr lang="it-IT" sz="2000" dirty="0"/>
              <a:t> for </a:t>
            </a:r>
            <a:r>
              <a:rPr lang="it-IT" sz="2000" dirty="0" err="1"/>
              <a:t>axions</a:t>
            </a:r>
            <a:r>
              <a:rPr lang="it-IT" sz="2000" dirty="0"/>
              <a:t> and </a:t>
            </a:r>
            <a:r>
              <a:rPr lang="it-IT" sz="2000" dirty="0" err="1"/>
              <a:t>ALPs</a:t>
            </a:r>
            <a:r>
              <a:rPr lang="it-IT" sz="2000" dirty="0"/>
              <a:t> in the sub-eV mass range </a:t>
            </a:r>
            <a:r>
              <a:rPr lang="it-IT" sz="2000" dirty="0" err="1"/>
              <a:t>comprises</a:t>
            </a:r>
            <a:r>
              <a:rPr lang="it-IT" sz="2000" dirty="0"/>
              <a:t> a </a:t>
            </a:r>
            <a:r>
              <a:rPr lang="it-IT" sz="2000" dirty="0" err="1"/>
              <a:t>plethora</a:t>
            </a:r>
            <a:r>
              <a:rPr lang="it-IT" sz="2000" dirty="0"/>
              <a:t> of </a:t>
            </a:r>
            <a:r>
              <a:rPr lang="it-IT" sz="2000" dirty="0" err="1"/>
              <a:t>different</a:t>
            </a:r>
            <a:r>
              <a:rPr lang="it-IT" sz="2000" dirty="0"/>
              <a:t> </a:t>
            </a:r>
            <a:r>
              <a:rPr lang="it-IT" sz="2000" dirty="0" err="1"/>
              <a:t>experimental</a:t>
            </a:r>
            <a:r>
              <a:rPr lang="it-IT" sz="2000" dirty="0"/>
              <a:t> techniques and </a:t>
            </a:r>
            <a:r>
              <a:rPr lang="it-IT" sz="2000" dirty="0" err="1"/>
              <a:t>experiments</a:t>
            </a:r>
            <a:r>
              <a:rPr lang="it-IT" sz="2000" dirty="0"/>
              <a:t> </a:t>
            </a:r>
            <a:r>
              <a:rPr lang="it-IT" sz="2000" dirty="0" err="1"/>
              <a:t>as</a:t>
            </a:r>
            <a:r>
              <a:rPr lang="it-IT" sz="2000" dirty="0"/>
              <a:t> </a:t>
            </a:r>
            <a:r>
              <a:rPr lang="it-IT" sz="2000" dirty="0" err="1"/>
              <a:t>haloscopes</a:t>
            </a:r>
            <a:r>
              <a:rPr lang="it-IT" sz="2000" dirty="0"/>
              <a:t>, solar </a:t>
            </a:r>
            <a:r>
              <a:rPr lang="it-IT" sz="2000" dirty="0" err="1"/>
              <a:t>helioscopes</a:t>
            </a:r>
            <a:r>
              <a:rPr lang="it-IT" sz="2000" dirty="0"/>
              <a:t> and pure </a:t>
            </a:r>
            <a:r>
              <a:rPr lang="it-IT" sz="2000" dirty="0" err="1"/>
              <a:t>laboratory</a:t>
            </a:r>
            <a:r>
              <a:rPr lang="it-IT" sz="2000" dirty="0"/>
              <a:t> </a:t>
            </a:r>
            <a:r>
              <a:rPr lang="it-IT" sz="2000" dirty="0" err="1"/>
              <a:t>experiments</a:t>
            </a:r>
            <a:r>
              <a:rPr lang="it-IT" sz="2000" dirty="0"/>
              <a:t> </a:t>
            </a:r>
            <a:r>
              <a:rPr lang="it-IT" sz="2000" dirty="0" err="1"/>
              <a:t>among</a:t>
            </a:r>
            <a:r>
              <a:rPr lang="it-IT" sz="2000" dirty="0"/>
              <a:t> </a:t>
            </a:r>
            <a:r>
              <a:rPr lang="it-IT" sz="2000" dirty="0" err="1"/>
              <a:t>which</a:t>
            </a:r>
            <a:r>
              <a:rPr lang="it-IT" sz="2000" dirty="0"/>
              <a:t>, for </a:t>
            </a:r>
            <a:r>
              <a:rPr lang="it-IT" sz="2000" dirty="0" err="1"/>
              <a:t>example</a:t>
            </a:r>
            <a:r>
              <a:rPr lang="it-IT" sz="2000" dirty="0"/>
              <a:t>, </a:t>
            </a:r>
            <a:r>
              <a:rPr lang="it-IT" sz="2000" dirty="0" err="1"/>
              <a:t>regeneration</a:t>
            </a:r>
            <a:r>
              <a:rPr lang="it-IT" sz="2000" dirty="0"/>
              <a:t> or light-</a:t>
            </a:r>
            <a:r>
              <a:rPr lang="it-IT" sz="2000" dirty="0" err="1"/>
              <a:t>shining</a:t>
            </a:r>
            <a:r>
              <a:rPr lang="it-IT" sz="2000" dirty="0"/>
              <a:t>- </a:t>
            </a:r>
            <a:r>
              <a:rPr lang="it-IT" sz="2000" dirty="0" err="1"/>
              <a:t>through</a:t>
            </a:r>
            <a:r>
              <a:rPr lang="it-IT" sz="2000" dirty="0"/>
              <a:t> a </a:t>
            </a:r>
            <a:r>
              <a:rPr lang="it-IT" sz="2000" dirty="0" err="1"/>
              <a:t>wall</a:t>
            </a:r>
            <a:r>
              <a:rPr lang="it-IT" sz="2000" dirty="0"/>
              <a:t> (LSW) </a:t>
            </a:r>
            <a:r>
              <a:rPr lang="it-IT" sz="2000" dirty="0" err="1"/>
              <a:t>experiments</a:t>
            </a:r>
            <a:r>
              <a:rPr lang="it-IT" sz="2000" dirty="0"/>
              <a:t>. </a:t>
            </a:r>
            <a:r>
              <a:rPr lang="it-IT" sz="2000" dirty="0" err="1"/>
              <a:t>ALPs</a:t>
            </a:r>
            <a:r>
              <a:rPr lang="it-IT" sz="2000" dirty="0"/>
              <a:t> with masses in the MeV-GeV range can be </a:t>
            </a:r>
            <a:r>
              <a:rPr lang="it-IT" sz="2000" dirty="0" err="1"/>
              <a:t>produced</a:t>
            </a:r>
            <a:r>
              <a:rPr lang="it-IT" sz="2000" dirty="0"/>
              <a:t>, and </a:t>
            </a:r>
            <a:r>
              <a:rPr lang="it-IT" sz="2000" dirty="0" err="1"/>
              <a:t>possibly</a:t>
            </a:r>
            <a:r>
              <a:rPr lang="it-IT" sz="2000" dirty="0"/>
              <a:t> </a:t>
            </a:r>
            <a:r>
              <a:rPr lang="it-IT" sz="2000" dirty="0" err="1"/>
              <a:t>detected</a:t>
            </a:r>
            <a:r>
              <a:rPr lang="it-IT" sz="2000" dirty="0"/>
              <a:t>, </a:t>
            </a:r>
            <a:r>
              <a:rPr lang="it-IT" sz="2000" dirty="0" err="1"/>
              <a:t>at</a:t>
            </a:r>
            <a:r>
              <a:rPr lang="it-IT" sz="2000" dirty="0"/>
              <a:t> </a:t>
            </a:r>
            <a:r>
              <a:rPr lang="it-IT" sz="2000" dirty="0" err="1"/>
              <a:t>accelerator-based</a:t>
            </a:r>
            <a:r>
              <a:rPr lang="it-IT" sz="2000" dirty="0"/>
              <a:t> </a:t>
            </a:r>
            <a:r>
              <a:rPr lang="it-IT" sz="2000" dirty="0" err="1"/>
              <a:t>experiments</a:t>
            </a:r>
            <a:r>
              <a:rPr lang="it-IT" sz="2000" dirty="0"/>
              <a:t>.</a:t>
            </a:r>
          </a:p>
          <a:p>
            <a:r>
              <a:rPr lang="it-IT" sz="2000" dirty="0">
                <a:solidFill>
                  <a:srgbClr val="C00000"/>
                </a:solidFill>
              </a:rPr>
              <a:t> Background-</a:t>
            </a:r>
            <a:r>
              <a:rPr lang="it-IT" sz="2000" dirty="0" err="1">
                <a:solidFill>
                  <a:srgbClr val="C00000"/>
                </a:solidFill>
              </a:rPr>
              <a:t>only</a:t>
            </a:r>
            <a:r>
              <a:rPr lang="it-IT" sz="2000" dirty="0">
                <a:solidFill>
                  <a:srgbClr val="C00000"/>
                </a:solidFill>
              </a:rPr>
              <a:t> </a:t>
            </a:r>
            <a:r>
              <a:rPr lang="it-IT" sz="2000" dirty="0" err="1">
                <a:solidFill>
                  <a:srgbClr val="C00000"/>
                </a:solidFill>
              </a:rPr>
              <a:t>fit</a:t>
            </a:r>
            <a:r>
              <a:rPr lang="it-IT" sz="2000" dirty="0">
                <a:solidFill>
                  <a:srgbClr val="C00000"/>
                </a:solidFill>
              </a:rPr>
              <a:t> to the </a:t>
            </a:r>
            <a:r>
              <a:rPr lang="it-IT" sz="2000" dirty="0" err="1">
                <a:solidFill>
                  <a:srgbClr val="C00000"/>
                </a:solidFill>
              </a:rPr>
              <a:t>observed</a:t>
            </a:r>
            <a:r>
              <a:rPr lang="it-IT" sz="2000" dirty="0">
                <a:solidFill>
                  <a:srgbClr val="C00000"/>
                </a:solidFill>
              </a:rPr>
              <a:t> </a:t>
            </a:r>
            <a:r>
              <a:rPr lang="it-IT" sz="2000" dirty="0" err="1">
                <a:solidFill>
                  <a:srgbClr val="C00000"/>
                </a:solidFill>
              </a:rPr>
              <a:t>numbers</a:t>
            </a:r>
            <a:r>
              <a:rPr lang="it-IT" sz="2000" dirty="0">
                <a:solidFill>
                  <a:srgbClr val="C00000"/>
                </a:solidFill>
              </a:rPr>
              <a:t> of events (black points) </a:t>
            </a:r>
            <a:r>
              <a:rPr lang="it-IT" sz="2000" dirty="0" err="1">
                <a:solidFill>
                  <a:srgbClr val="C00000"/>
                </a:solidFill>
              </a:rPr>
              <a:t>as</a:t>
            </a:r>
            <a:r>
              <a:rPr lang="it-IT" sz="2000" dirty="0">
                <a:solidFill>
                  <a:srgbClr val="C00000"/>
                </a:solidFill>
              </a:rPr>
              <a:t> a </a:t>
            </a:r>
            <a:r>
              <a:rPr lang="it-IT" sz="2000" dirty="0" err="1">
                <a:solidFill>
                  <a:srgbClr val="C00000"/>
                </a:solidFill>
              </a:rPr>
              <a:t>function</a:t>
            </a:r>
            <a:r>
              <a:rPr lang="it-IT" sz="2000" dirty="0">
                <a:solidFill>
                  <a:srgbClr val="C00000"/>
                </a:solidFill>
              </a:rPr>
              <a:t> of the </a:t>
            </a:r>
            <a:r>
              <a:rPr lang="it-IT" sz="2000" dirty="0" err="1">
                <a:solidFill>
                  <a:srgbClr val="C00000"/>
                </a:solidFill>
              </a:rPr>
              <a:t>diphoton</a:t>
            </a:r>
            <a:r>
              <a:rPr lang="it-IT" sz="2000" dirty="0">
                <a:solidFill>
                  <a:srgbClr val="C00000"/>
                </a:solidFill>
              </a:rPr>
              <a:t> </a:t>
            </a:r>
            <a:r>
              <a:rPr lang="it-IT" sz="2000" dirty="0" err="1">
                <a:solidFill>
                  <a:srgbClr val="C00000"/>
                </a:solidFill>
              </a:rPr>
              <a:t>invariant</a:t>
            </a:r>
            <a:r>
              <a:rPr lang="it-IT" sz="2000" dirty="0">
                <a:solidFill>
                  <a:srgbClr val="C00000"/>
                </a:solidFill>
              </a:rPr>
              <a:t> mass m</a:t>
            </a:r>
            <a:r>
              <a:rPr lang="el-GR" sz="2000" dirty="0" err="1">
                <a:solidFill>
                  <a:srgbClr val="C00000"/>
                </a:solidFill>
              </a:rPr>
              <a:t>γγ</a:t>
            </a:r>
            <a:r>
              <a:rPr lang="el-GR" sz="2000" dirty="0">
                <a:solidFill>
                  <a:srgbClr val="C00000"/>
                </a:solidFill>
              </a:rPr>
              <a:t>. </a:t>
            </a:r>
            <a:r>
              <a:rPr lang="it-IT" sz="2000" dirty="0">
                <a:solidFill>
                  <a:srgbClr val="C00000"/>
                </a:solidFill>
              </a:rPr>
              <a:t>The ratio of the data points to the </a:t>
            </a:r>
            <a:r>
              <a:rPr lang="it-IT" sz="2000" dirty="0" err="1">
                <a:solidFill>
                  <a:srgbClr val="C00000"/>
                </a:solidFill>
              </a:rPr>
              <a:t>fitted</a:t>
            </a:r>
            <a:r>
              <a:rPr lang="it-IT" sz="2000" dirty="0">
                <a:solidFill>
                  <a:srgbClr val="C00000"/>
                </a:solidFill>
              </a:rPr>
              <a:t> background (blue line) </a:t>
            </a:r>
            <a:r>
              <a:rPr lang="it-IT" sz="2000" dirty="0" err="1">
                <a:solidFill>
                  <a:srgbClr val="C00000"/>
                </a:solidFill>
              </a:rPr>
              <a:t>is</a:t>
            </a:r>
            <a:r>
              <a:rPr lang="it-IT" sz="2000" dirty="0">
                <a:solidFill>
                  <a:srgbClr val="C00000"/>
                </a:solidFill>
              </a:rPr>
              <a:t> </a:t>
            </a:r>
            <a:r>
              <a:rPr lang="it-IT" sz="2000" dirty="0" err="1">
                <a:solidFill>
                  <a:srgbClr val="C00000"/>
                </a:solidFill>
              </a:rPr>
              <a:t>shown</a:t>
            </a:r>
            <a:r>
              <a:rPr lang="it-IT" sz="2000" dirty="0">
                <a:solidFill>
                  <a:srgbClr val="C00000"/>
                </a:solidFill>
              </a:rPr>
              <a:t> in the bottom panel. The </a:t>
            </a:r>
            <a:r>
              <a:rPr lang="it-IT" sz="2000" dirty="0" err="1">
                <a:solidFill>
                  <a:srgbClr val="C00000"/>
                </a:solidFill>
              </a:rPr>
              <a:t>quantity</a:t>
            </a:r>
            <a:r>
              <a:rPr lang="it-IT" sz="2000" dirty="0">
                <a:solidFill>
                  <a:srgbClr val="C00000"/>
                </a:solidFill>
              </a:rPr>
              <a:t> </a:t>
            </a:r>
            <a:r>
              <a:rPr lang="el-GR" sz="2000" dirty="0">
                <a:solidFill>
                  <a:srgbClr val="C00000"/>
                </a:solidFill>
              </a:rPr>
              <a:t>χ2/</a:t>
            </a:r>
            <a:r>
              <a:rPr lang="it-IT" sz="2000" dirty="0">
                <a:solidFill>
                  <a:srgbClr val="C00000"/>
                </a:solidFill>
              </a:rPr>
              <a:t>DOF </a:t>
            </a:r>
            <a:r>
              <a:rPr lang="it-IT" sz="2000" dirty="0" err="1">
                <a:solidFill>
                  <a:srgbClr val="C00000"/>
                </a:solidFill>
              </a:rPr>
              <a:t>is</a:t>
            </a:r>
            <a:r>
              <a:rPr lang="it-IT" sz="2000" dirty="0">
                <a:solidFill>
                  <a:srgbClr val="C00000"/>
                </a:solidFill>
              </a:rPr>
              <a:t> the chi-</a:t>
            </a:r>
            <a:r>
              <a:rPr lang="it-IT" sz="2000" dirty="0" err="1">
                <a:solidFill>
                  <a:srgbClr val="C00000"/>
                </a:solidFill>
              </a:rPr>
              <a:t>squared</a:t>
            </a:r>
            <a:r>
              <a:rPr lang="it-IT" sz="2000" dirty="0">
                <a:solidFill>
                  <a:srgbClr val="C00000"/>
                </a:solidFill>
              </a:rPr>
              <a:t> per degree of </a:t>
            </a:r>
            <a:r>
              <a:rPr lang="it-IT" sz="2000" dirty="0" err="1">
                <a:solidFill>
                  <a:srgbClr val="C00000"/>
                </a:solidFill>
              </a:rPr>
              <a:t>freedom</a:t>
            </a:r>
            <a:r>
              <a:rPr lang="it-IT" sz="2000" dirty="0">
                <a:solidFill>
                  <a:srgbClr val="C00000"/>
                </a:solidFill>
              </a:rPr>
              <a:t> in the </a:t>
            </a:r>
            <a:r>
              <a:rPr lang="it-IT" sz="2000" dirty="0" err="1">
                <a:solidFill>
                  <a:srgbClr val="C00000"/>
                </a:solidFill>
              </a:rPr>
              <a:t>fit</a:t>
            </a:r>
            <a:r>
              <a:rPr lang="it-IT" sz="2000" dirty="0">
                <a:solidFill>
                  <a:srgbClr val="C00000"/>
                </a:solidFill>
              </a:rPr>
              <a:t> to data.</a:t>
            </a:r>
          </a:p>
          <a:p>
            <a:endParaRPr lang="it-IT" sz="2000" dirty="0">
              <a:solidFill>
                <a:srgbClr val="C00000"/>
              </a:solidFill>
            </a:endParaRPr>
          </a:p>
          <a:p>
            <a:r>
              <a:rPr lang="it-IT" sz="2000" dirty="0" err="1">
                <a:solidFill>
                  <a:srgbClr val="C00000"/>
                </a:solidFill>
              </a:rPr>
              <a:t>Expected</a:t>
            </a:r>
            <a:r>
              <a:rPr lang="it-IT" sz="2000" dirty="0">
                <a:solidFill>
                  <a:srgbClr val="C00000"/>
                </a:solidFill>
              </a:rPr>
              <a:t> and </a:t>
            </a:r>
            <a:r>
              <a:rPr lang="it-IT" sz="2000" dirty="0" err="1">
                <a:solidFill>
                  <a:srgbClr val="C00000"/>
                </a:solidFill>
              </a:rPr>
              <a:t>observed</a:t>
            </a:r>
            <a:r>
              <a:rPr lang="it-IT" sz="2000" dirty="0">
                <a:solidFill>
                  <a:srgbClr val="C00000"/>
                </a:solidFill>
              </a:rPr>
              <a:t> 95% CL </a:t>
            </a:r>
            <a:r>
              <a:rPr lang="it-IT" sz="2000" dirty="0" err="1">
                <a:solidFill>
                  <a:srgbClr val="C00000"/>
                </a:solidFill>
              </a:rPr>
              <a:t>upper</a:t>
            </a:r>
            <a:r>
              <a:rPr lang="it-IT" sz="2000" dirty="0">
                <a:solidFill>
                  <a:srgbClr val="C00000"/>
                </a:solidFill>
              </a:rPr>
              <a:t> </a:t>
            </a:r>
            <a:r>
              <a:rPr lang="it-IT" sz="2000" dirty="0" err="1">
                <a:solidFill>
                  <a:srgbClr val="C00000"/>
                </a:solidFill>
              </a:rPr>
              <a:t>limits</a:t>
            </a:r>
            <a:r>
              <a:rPr lang="it-IT" sz="2000" dirty="0">
                <a:solidFill>
                  <a:srgbClr val="C00000"/>
                </a:solidFill>
              </a:rPr>
              <a:t> on (a) the </a:t>
            </a:r>
            <a:r>
              <a:rPr lang="it-IT" sz="2000" dirty="0" err="1">
                <a:solidFill>
                  <a:srgbClr val="C00000"/>
                </a:solidFill>
              </a:rPr>
              <a:t>signal</a:t>
            </a:r>
            <a:r>
              <a:rPr lang="it-IT" sz="2000" dirty="0">
                <a:solidFill>
                  <a:srgbClr val="C00000"/>
                </a:solidFill>
              </a:rPr>
              <a:t> </a:t>
            </a:r>
            <a:r>
              <a:rPr lang="it-IT" sz="2000" dirty="0" err="1">
                <a:solidFill>
                  <a:srgbClr val="C00000"/>
                </a:solidFill>
              </a:rPr>
              <a:t>fiducial</a:t>
            </a:r>
            <a:r>
              <a:rPr lang="it-IT" sz="2000" dirty="0">
                <a:solidFill>
                  <a:srgbClr val="C00000"/>
                </a:solidFill>
              </a:rPr>
              <a:t> cross </a:t>
            </a:r>
            <a:r>
              <a:rPr lang="it-IT" sz="2000" dirty="0" err="1">
                <a:solidFill>
                  <a:srgbClr val="C00000"/>
                </a:solidFill>
              </a:rPr>
              <a:t>section</a:t>
            </a:r>
            <a:r>
              <a:rPr lang="it-IT" sz="2000" dirty="0">
                <a:solidFill>
                  <a:srgbClr val="C00000"/>
                </a:solidFill>
              </a:rPr>
              <a:t> </a:t>
            </a:r>
            <a:r>
              <a:rPr lang="el-GR" sz="2000" dirty="0">
                <a:solidFill>
                  <a:srgbClr val="C00000"/>
                </a:solidFill>
              </a:rPr>
              <a:t>σ</a:t>
            </a:r>
            <a:r>
              <a:rPr lang="it-IT" sz="2000" dirty="0" err="1">
                <a:solidFill>
                  <a:srgbClr val="C00000"/>
                </a:solidFill>
              </a:rPr>
              <a:t>fid</a:t>
            </a:r>
            <a:r>
              <a:rPr lang="it-IT" sz="2000" dirty="0">
                <a:solidFill>
                  <a:srgbClr val="C00000"/>
                </a:solidFill>
              </a:rPr>
              <a:t> and (b) the ALP </a:t>
            </a:r>
            <a:r>
              <a:rPr lang="it-IT" sz="2000" dirty="0" err="1">
                <a:solidFill>
                  <a:srgbClr val="C00000"/>
                </a:solidFill>
              </a:rPr>
              <a:t>coupling</a:t>
            </a:r>
            <a:r>
              <a:rPr lang="it-IT" sz="2000" dirty="0">
                <a:solidFill>
                  <a:srgbClr val="C00000"/>
                </a:solidFill>
              </a:rPr>
              <a:t> </a:t>
            </a:r>
            <a:r>
              <a:rPr lang="it-IT" sz="2000" dirty="0" err="1">
                <a:solidFill>
                  <a:srgbClr val="C00000"/>
                </a:solidFill>
              </a:rPr>
              <a:t>constant</a:t>
            </a:r>
            <a:r>
              <a:rPr lang="it-IT" sz="2000" dirty="0">
                <a:solidFill>
                  <a:srgbClr val="C00000"/>
                </a:solidFill>
              </a:rPr>
              <a:t>, </a:t>
            </a:r>
            <a:r>
              <a:rPr lang="it-IT" sz="2000" dirty="0" err="1">
                <a:solidFill>
                  <a:srgbClr val="C00000"/>
                </a:solidFill>
              </a:rPr>
              <a:t>assuming</a:t>
            </a:r>
            <a:r>
              <a:rPr lang="it-IT" sz="2000" dirty="0">
                <a:solidFill>
                  <a:srgbClr val="C00000"/>
                </a:solidFill>
              </a:rPr>
              <a:t> 100% branching ratio for ALP </a:t>
            </a:r>
            <a:r>
              <a:rPr lang="it-IT" sz="2000" dirty="0" err="1">
                <a:solidFill>
                  <a:srgbClr val="C00000"/>
                </a:solidFill>
              </a:rPr>
              <a:t>decay</a:t>
            </a:r>
            <a:r>
              <a:rPr lang="it-IT" sz="2000" dirty="0">
                <a:solidFill>
                  <a:srgbClr val="C00000"/>
                </a:solidFill>
              </a:rPr>
              <a:t> </a:t>
            </a:r>
            <a:r>
              <a:rPr lang="it-IT" sz="2000" dirty="0" err="1">
                <a:solidFill>
                  <a:srgbClr val="C00000"/>
                </a:solidFill>
              </a:rPr>
              <a:t>into</a:t>
            </a:r>
            <a:r>
              <a:rPr lang="it-IT" sz="2000" dirty="0">
                <a:solidFill>
                  <a:srgbClr val="C00000"/>
                </a:solidFill>
              </a:rPr>
              <a:t> </a:t>
            </a:r>
            <a:r>
              <a:rPr lang="it-IT" sz="2000" dirty="0" err="1">
                <a:solidFill>
                  <a:srgbClr val="C00000"/>
                </a:solidFill>
              </a:rPr>
              <a:t>two</a:t>
            </a:r>
            <a:r>
              <a:rPr lang="it-IT" sz="2000" dirty="0">
                <a:solidFill>
                  <a:srgbClr val="C00000"/>
                </a:solidFill>
              </a:rPr>
              <a:t> </a:t>
            </a:r>
            <a:r>
              <a:rPr lang="it-IT" sz="2000" dirty="0" err="1">
                <a:solidFill>
                  <a:srgbClr val="C00000"/>
                </a:solidFill>
              </a:rPr>
              <a:t>photons</a:t>
            </a:r>
            <a:r>
              <a:rPr lang="it-IT" sz="2000" dirty="0">
                <a:solidFill>
                  <a:srgbClr val="C00000"/>
                </a:solidFill>
              </a:rPr>
              <a:t>, </a:t>
            </a:r>
            <a:r>
              <a:rPr lang="it-IT" sz="2000" dirty="0" err="1">
                <a:solidFill>
                  <a:srgbClr val="C00000"/>
                </a:solidFill>
              </a:rPr>
              <a:t>as</a:t>
            </a:r>
            <a:r>
              <a:rPr lang="it-IT" sz="2000" dirty="0">
                <a:solidFill>
                  <a:srgbClr val="C00000"/>
                </a:solidFill>
              </a:rPr>
              <a:t> </a:t>
            </a:r>
            <a:r>
              <a:rPr lang="it-IT" sz="2000" dirty="0" err="1">
                <a:solidFill>
                  <a:srgbClr val="C00000"/>
                </a:solidFill>
              </a:rPr>
              <a:t>functions</a:t>
            </a:r>
            <a:r>
              <a:rPr lang="it-IT" sz="2000" dirty="0">
                <a:solidFill>
                  <a:srgbClr val="C00000"/>
                </a:solidFill>
              </a:rPr>
              <a:t> of the </a:t>
            </a:r>
            <a:r>
              <a:rPr lang="it-IT" sz="2000" dirty="0" err="1">
                <a:solidFill>
                  <a:srgbClr val="C00000"/>
                </a:solidFill>
              </a:rPr>
              <a:t>hypothetical</a:t>
            </a:r>
            <a:r>
              <a:rPr lang="it-IT" sz="2000" dirty="0">
                <a:solidFill>
                  <a:srgbClr val="C00000"/>
                </a:solidFill>
              </a:rPr>
              <a:t> ALP mass </a:t>
            </a:r>
            <a:r>
              <a:rPr lang="it-IT" sz="2000" dirty="0" err="1">
                <a:solidFill>
                  <a:srgbClr val="C00000"/>
                </a:solidFill>
              </a:rPr>
              <a:t>mX</a:t>
            </a:r>
            <a:r>
              <a:rPr lang="it-IT" sz="2000" dirty="0">
                <a:solidFill>
                  <a:srgbClr val="C00000"/>
                </a:solidFill>
              </a:rPr>
              <a:t> . The 1</a:t>
            </a:r>
            <a:r>
              <a:rPr lang="el-GR" sz="2000" dirty="0">
                <a:solidFill>
                  <a:srgbClr val="C00000"/>
                </a:solidFill>
              </a:rPr>
              <a:t>σ </a:t>
            </a:r>
            <a:r>
              <a:rPr lang="it-IT" sz="2000" dirty="0">
                <a:solidFill>
                  <a:srgbClr val="C00000"/>
                </a:solidFill>
              </a:rPr>
              <a:t>and 2</a:t>
            </a:r>
            <a:r>
              <a:rPr lang="el-GR" sz="2000" dirty="0">
                <a:solidFill>
                  <a:srgbClr val="C00000"/>
                </a:solidFill>
              </a:rPr>
              <a:t>σ </a:t>
            </a:r>
            <a:r>
              <a:rPr lang="it-IT" sz="2000" dirty="0">
                <a:solidFill>
                  <a:srgbClr val="C00000"/>
                </a:solidFill>
              </a:rPr>
              <a:t>confidence </a:t>
            </a:r>
            <a:r>
              <a:rPr lang="it-IT" sz="2000" dirty="0" err="1">
                <a:solidFill>
                  <a:srgbClr val="C00000"/>
                </a:solidFill>
              </a:rPr>
              <a:t>intervals</a:t>
            </a:r>
            <a:r>
              <a:rPr lang="it-IT" sz="2000" dirty="0">
                <a:solidFill>
                  <a:srgbClr val="C00000"/>
                </a:solidFill>
              </a:rPr>
              <a:t> are </a:t>
            </a:r>
            <a:r>
              <a:rPr lang="it-IT" sz="2000" dirty="0" err="1">
                <a:solidFill>
                  <a:srgbClr val="C00000"/>
                </a:solidFill>
              </a:rPr>
              <a:t>shown</a:t>
            </a:r>
            <a:r>
              <a:rPr lang="it-IT" sz="2000" dirty="0">
                <a:solidFill>
                  <a:srgbClr val="C00000"/>
                </a:solidFill>
              </a:rPr>
              <a:t> by the coloured </a:t>
            </a:r>
            <a:r>
              <a:rPr lang="it-IT" sz="2000" dirty="0" err="1">
                <a:solidFill>
                  <a:srgbClr val="C00000"/>
                </a:solidFill>
              </a:rPr>
              <a:t>bands</a:t>
            </a:r>
            <a:r>
              <a:rPr lang="it-IT" sz="2000" dirty="0">
                <a:solidFill>
                  <a:srgbClr val="C00000"/>
                </a:solidFill>
              </a:rPr>
              <a:t>. </a:t>
            </a:r>
            <a:r>
              <a:rPr lang="it-IT" sz="2000" dirty="0" err="1">
                <a:solidFill>
                  <a:srgbClr val="C00000"/>
                </a:solidFill>
              </a:rPr>
              <a:t>Contours</a:t>
            </a:r>
            <a:r>
              <a:rPr lang="it-IT" sz="2000" dirty="0">
                <a:solidFill>
                  <a:srgbClr val="C00000"/>
                </a:solidFill>
              </a:rPr>
              <a:t> of the ALP </a:t>
            </a:r>
            <a:r>
              <a:rPr lang="it-IT" sz="2000" dirty="0" err="1">
                <a:solidFill>
                  <a:srgbClr val="C00000"/>
                </a:solidFill>
              </a:rPr>
              <a:t>natural</a:t>
            </a:r>
            <a:r>
              <a:rPr lang="it-IT" sz="2000" dirty="0">
                <a:solidFill>
                  <a:srgbClr val="C00000"/>
                </a:solidFill>
              </a:rPr>
              <a:t> </a:t>
            </a:r>
            <a:r>
              <a:rPr lang="it-IT" sz="2000" dirty="0" err="1">
                <a:solidFill>
                  <a:srgbClr val="C00000"/>
                </a:solidFill>
              </a:rPr>
              <a:t>width</a:t>
            </a:r>
            <a:r>
              <a:rPr lang="it-IT" sz="2000" dirty="0">
                <a:solidFill>
                  <a:srgbClr val="C00000"/>
                </a:solidFill>
              </a:rPr>
              <a:t> </a:t>
            </a:r>
            <a:r>
              <a:rPr lang="el-GR" sz="2000" dirty="0">
                <a:solidFill>
                  <a:srgbClr val="C00000"/>
                </a:solidFill>
              </a:rPr>
              <a:t>Γ </a:t>
            </a:r>
            <a:r>
              <a:rPr lang="it-IT" sz="2000" dirty="0">
                <a:solidFill>
                  <a:srgbClr val="C00000"/>
                </a:solidFill>
              </a:rPr>
              <a:t>are </a:t>
            </a:r>
            <a:r>
              <a:rPr lang="it-IT" sz="2000" dirty="0" err="1">
                <a:solidFill>
                  <a:srgbClr val="C00000"/>
                </a:solidFill>
              </a:rPr>
              <a:t>illustrated</a:t>
            </a:r>
            <a:r>
              <a:rPr lang="it-IT" sz="2000" dirty="0">
                <a:solidFill>
                  <a:srgbClr val="C00000"/>
                </a:solidFill>
              </a:rPr>
              <a:t> by the </a:t>
            </a:r>
            <a:r>
              <a:rPr lang="it-IT" sz="2000" dirty="0" err="1">
                <a:solidFill>
                  <a:srgbClr val="C00000"/>
                </a:solidFill>
              </a:rPr>
              <a:t>smooth</a:t>
            </a:r>
            <a:r>
              <a:rPr lang="it-IT" sz="2000" dirty="0">
                <a:solidFill>
                  <a:srgbClr val="C00000"/>
                </a:solidFill>
              </a:rPr>
              <a:t> blue </a:t>
            </a:r>
            <a:r>
              <a:rPr lang="it-IT" sz="2000" dirty="0" err="1">
                <a:solidFill>
                  <a:srgbClr val="C00000"/>
                </a:solidFill>
              </a:rPr>
              <a:t>solid</a:t>
            </a:r>
            <a:r>
              <a:rPr lang="it-IT" sz="2000" dirty="0">
                <a:solidFill>
                  <a:srgbClr val="C00000"/>
                </a:solidFill>
              </a:rPr>
              <a:t> lines.</a:t>
            </a:r>
          </a:p>
          <a:p>
            <a:endParaRPr lang="it-IT" sz="2000" dirty="0">
              <a:solidFill>
                <a:srgbClr val="C00000"/>
              </a:solidFill>
            </a:endParaRPr>
          </a:p>
          <a:p>
            <a:r>
              <a:rPr lang="it-IT" sz="2000" dirty="0">
                <a:effectLst/>
                <a:latin typeface="LMRoman10"/>
              </a:rPr>
              <a:t>No </a:t>
            </a:r>
            <a:r>
              <a:rPr lang="it-IT" sz="2000" dirty="0" err="1">
                <a:effectLst/>
                <a:latin typeface="LMRoman10"/>
              </a:rPr>
              <a:t>signal</a:t>
            </a:r>
            <a:r>
              <a:rPr lang="it-IT" sz="2000" dirty="0">
                <a:effectLst/>
                <a:latin typeface="LMRoman10"/>
              </a:rPr>
              <a:t> </a:t>
            </a:r>
            <a:r>
              <a:rPr lang="it-IT" sz="2000" dirty="0" err="1">
                <a:effectLst/>
                <a:latin typeface="LMRoman10"/>
              </a:rPr>
              <a:t>is</a:t>
            </a:r>
            <a:r>
              <a:rPr lang="it-IT" sz="2000" dirty="0">
                <a:effectLst/>
                <a:latin typeface="LMRoman10"/>
              </a:rPr>
              <a:t> </a:t>
            </a:r>
            <a:r>
              <a:rPr lang="it-IT" sz="2000" dirty="0" err="1">
                <a:effectLst/>
                <a:latin typeface="LMRoman10"/>
              </a:rPr>
              <a:t>observed</a:t>
            </a:r>
            <a:r>
              <a:rPr lang="it-IT" sz="2000" dirty="0">
                <a:effectLst/>
                <a:latin typeface="LMRoman10"/>
              </a:rPr>
              <a:t>, and the data are </a:t>
            </a:r>
            <a:r>
              <a:rPr lang="it-IT" sz="2000" dirty="0" err="1">
                <a:effectLst/>
                <a:latin typeface="LMRoman10"/>
              </a:rPr>
              <a:t>consistent</a:t>
            </a:r>
            <a:r>
              <a:rPr lang="it-IT" sz="2000" dirty="0">
                <a:effectLst/>
                <a:latin typeface="LMRoman10"/>
              </a:rPr>
              <a:t> with a </a:t>
            </a:r>
            <a:r>
              <a:rPr lang="it-IT" sz="2000" dirty="0" err="1">
                <a:effectLst/>
                <a:latin typeface="LMRoman10"/>
              </a:rPr>
              <a:t>smooth</a:t>
            </a:r>
            <a:r>
              <a:rPr lang="it-IT" sz="2000" dirty="0">
                <a:effectLst/>
                <a:latin typeface="LMRoman10"/>
              </a:rPr>
              <a:t> </a:t>
            </a:r>
            <a:r>
              <a:rPr lang="it-IT" sz="2000" dirty="0" err="1">
                <a:effectLst/>
                <a:latin typeface="LMRoman10"/>
              </a:rPr>
              <a:t>combinatorial</a:t>
            </a:r>
            <a:r>
              <a:rPr lang="it-IT" sz="2000" dirty="0">
                <a:effectLst/>
                <a:latin typeface="LMRoman10"/>
              </a:rPr>
              <a:t> background </a:t>
            </a:r>
            <a:r>
              <a:rPr lang="it-IT" sz="2000" dirty="0" err="1">
                <a:effectLst/>
                <a:latin typeface="LMRoman10"/>
              </a:rPr>
              <a:t>that</a:t>
            </a:r>
            <a:r>
              <a:rPr lang="it-IT" sz="2000" dirty="0">
                <a:effectLst/>
                <a:latin typeface="LMRoman10"/>
              </a:rPr>
              <a:t> can be </a:t>
            </a:r>
            <a:r>
              <a:rPr lang="it-IT" sz="2000" dirty="0" err="1">
                <a:effectLst/>
                <a:latin typeface="LMRoman10"/>
              </a:rPr>
              <a:t>assumed</a:t>
            </a:r>
            <a:r>
              <a:rPr lang="it-IT" sz="2000" dirty="0">
                <a:effectLst/>
                <a:latin typeface="LMRoman10"/>
              </a:rPr>
              <a:t> to come from Standard Model </a:t>
            </a:r>
            <a:r>
              <a:rPr lang="it-IT" sz="2000" dirty="0" err="1">
                <a:effectLst/>
                <a:latin typeface="LMRoman10"/>
              </a:rPr>
              <a:t>processes</a:t>
            </a:r>
            <a:r>
              <a:rPr lang="it-IT" sz="2000" dirty="0">
                <a:effectLst/>
                <a:latin typeface="LMRoman10"/>
              </a:rPr>
              <a:t>. The </a:t>
            </a:r>
            <a:r>
              <a:rPr lang="it-IT" sz="2000" dirty="0" err="1">
                <a:effectLst/>
                <a:latin typeface="LMRoman10"/>
              </a:rPr>
              <a:t>inferred</a:t>
            </a:r>
            <a:r>
              <a:rPr lang="it-IT" sz="2000" dirty="0">
                <a:effectLst/>
                <a:latin typeface="LMRoman10"/>
              </a:rPr>
              <a:t> </a:t>
            </a:r>
            <a:r>
              <a:rPr lang="it-IT" sz="2000" dirty="0" err="1">
                <a:effectLst/>
                <a:latin typeface="LMRoman10"/>
              </a:rPr>
              <a:t>upper</a:t>
            </a:r>
            <a:r>
              <a:rPr lang="it-IT" sz="2000" dirty="0">
                <a:effectLst/>
                <a:latin typeface="LMRoman10"/>
              </a:rPr>
              <a:t> </a:t>
            </a:r>
            <a:r>
              <a:rPr lang="it-IT" sz="2000" dirty="0" err="1">
                <a:effectLst/>
                <a:latin typeface="LMRoman10"/>
              </a:rPr>
              <a:t>limit</a:t>
            </a:r>
            <a:r>
              <a:rPr lang="it-IT" sz="2000" dirty="0">
                <a:effectLst/>
                <a:latin typeface="LMRoman10"/>
              </a:rPr>
              <a:t> on the ALP </a:t>
            </a:r>
            <a:r>
              <a:rPr lang="it-IT" sz="2000" dirty="0" err="1">
                <a:effectLst/>
                <a:latin typeface="LMRoman10"/>
              </a:rPr>
              <a:t>coupling</a:t>
            </a:r>
            <a:r>
              <a:rPr lang="it-IT" sz="2000" dirty="0">
                <a:effectLst/>
                <a:latin typeface="LMRoman10"/>
              </a:rPr>
              <a:t> </a:t>
            </a:r>
            <a:r>
              <a:rPr lang="it-IT" sz="2000" dirty="0" err="1">
                <a:effectLst/>
                <a:latin typeface="LMRoman10"/>
              </a:rPr>
              <a:t>constant</a:t>
            </a:r>
            <a:r>
              <a:rPr lang="it-IT" sz="2000" dirty="0">
                <a:effectLst/>
                <a:latin typeface="LMRoman10"/>
              </a:rPr>
              <a:t>, </a:t>
            </a:r>
            <a:r>
              <a:rPr lang="it-IT" sz="2000" dirty="0" err="1">
                <a:effectLst/>
                <a:latin typeface="LMRoman10"/>
              </a:rPr>
              <a:t>assuming</a:t>
            </a:r>
            <a:r>
              <a:rPr lang="it-IT" sz="2000" dirty="0">
                <a:effectLst/>
                <a:latin typeface="LMRoman10"/>
              </a:rPr>
              <a:t> a 100% </a:t>
            </a:r>
            <a:r>
              <a:rPr lang="it-IT" sz="2000" dirty="0" err="1">
                <a:effectLst/>
                <a:latin typeface="LMRoman10"/>
              </a:rPr>
              <a:t>decay</a:t>
            </a:r>
            <a:r>
              <a:rPr lang="it-IT" sz="2000" dirty="0">
                <a:effectLst/>
                <a:latin typeface="LMRoman10"/>
              </a:rPr>
              <a:t> branching ratio </a:t>
            </a:r>
            <a:r>
              <a:rPr lang="it-IT" sz="2000" dirty="0" err="1">
                <a:effectLst/>
                <a:latin typeface="LMRoman10"/>
              </a:rPr>
              <a:t>into</a:t>
            </a:r>
            <a:r>
              <a:rPr lang="it-IT" sz="2000" dirty="0">
                <a:effectLst/>
                <a:latin typeface="LMRoman10"/>
              </a:rPr>
              <a:t> </a:t>
            </a:r>
            <a:r>
              <a:rPr lang="it-IT" sz="2000" dirty="0" err="1">
                <a:effectLst/>
                <a:latin typeface="LMRoman10"/>
              </a:rPr>
              <a:t>two</a:t>
            </a:r>
            <a:r>
              <a:rPr lang="it-IT" sz="2000" dirty="0">
                <a:effectLst/>
                <a:latin typeface="LMRoman10"/>
              </a:rPr>
              <a:t> </a:t>
            </a:r>
            <a:r>
              <a:rPr lang="it-IT" sz="2000" dirty="0" err="1">
                <a:effectLst/>
                <a:latin typeface="LMRoman10"/>
              </a:rPr>
              <a:t>photons</a:t>
            </a:r>
            <a:r>
              <a:rPr lang="it-IT" sz="2000" dirty="0">
                <a:effectLst/>
                <a:latin typeface="LMRoman10"/>
              </a:rPr>
              <a:t>, </a:t>
            </a:r>
            <a:r>
              <a:rPr lang="it-IT" sz="2000" dirty="0" err="1">
                <a:effectLst/>
                <a:latin typeface="LMRoman10"/>
              </a:rPr>
              <a:t>is</a:t>
            </a:r>
            <a:r>
              <a:rPr lang="it-IT" sz="2000" dirty="0">
                <a:effectLst/>
                <a:latin typeface="LMRoman10"/>
              </a:rPr>
              <a:t> in the range 0.04–0.09 TeV</a:t>
            </a:r>
            <a:r>
              <a:rPr lang="it-IT" sz="2000" dirty="0">
                <a:effectLst/>
                <a:latin typeface="LMMathSymbols8"/>
              </a:rPr>
              <a:t>−</a:t>
            </a:r>
            <a:r>
              <a:rPr lang="it-IT" sz="2000" dirty="0">
                <a:effectLst/>
                <a:latin typeface="LMRoman8"/>
              </a:rPr>
              <a:t>1 </a:t>
            </a:r>
            <a:r>
              <a:rPr lang="it-IT" sz="2000" dirty="0" err="1">
                <a:effectLst/>
                <a:latin typeface="LMRoman10"/>
              </a:rPr>
              <a:t>at</a:t>
            </a:r>
            <a:r>
              <a:rPr lang="it-IT" sz="2000" dirty="0">
                <a:effectLst/>
                <a:latin typeface="LMRoman10"/>
              </a:rPr>
              <a:t> 95% confidence </a:t>
            </a:r>
            <a:r>
              <a:rPr lang="it-IT" sz="2000" dirty="0" err="1">
                <a:effectLst/>
                <a:latin typeface="LMRoman10"/>
              </a:rPr>
              <a:t>level</a:t>
            </a:r>
            <a:r>
              <a:rPr lang="it-IT" sz="2000" dirty="0">
                <a:effectLst/>
                <a:latin typeface="LMRoman10"/>
              </a:rPr>
              <a:t>. </a:t>
            </a:r>
            <a:endParaRPr lang="it-IT" sz="2000" dirty="0"/>
          </a:p>
          <a:p>
            <a:endParaRPr lang="it-IT" sz="2000" dirty="0">
              <a:solidFill>
                <a:srgbClr val="C00000"/>
              </a:solidFill>
            </a:endParaRPr>
          </a:p>
          <a:p>
            <a:endParaRPr lang="it-IT" sz="2000" dirty="0">
              <a:solidFill>
                <a:srgbClr val="C00000"/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1E2689-9F83-4643-8D2B-2A2E1956F3A7}" type="slidenum">
              <a:rPr lang="it-IT" smtClean="0"/>
              <a:t>25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7051699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>
          <a:xfrm>
            <a:off x="679450" y="5654675"/>
            <a:ext cx="19050000" cy="4454525"/>
          </a:xfrm>
        </p:spPr>
        <p:txBody>
          <a:bodyPr/>
          <a:lstStyle/>
          <a:p>
            <a:r>
              <a:rPr lang="it-IT" sz="1600" dirty="0"/>
              <a:t>In 1931, </a:t>
            </a:r>
            <a:r>
              <a:rPr lang="it-IT" sz="1600" dirty="0" err="1"/>
              <a:t>physicist</a:t>
            </a:r>
            <a:r>
              <a:rPr lang="it-IT" sz="1600" dirty="0"/>
              <a:t> Paul Dirac </a:t>
            </a:r>
            <a:r>
              <a:rPr lang="it-IT" sz="1600" dirty="0" err="1"/>
              <a:t>proved</a:t>
            </a:r>
            <a:r>
              <a:rPr lang="it-IT" sz="1600" dirty="0"/>
              <a:t> </a:t>
            </a:r>
            <a:r>
              <a:rPr lang="it-IT" sz="1600" dirty="0" err="1"/>
              <a:t>that</a:t>
            </a:r>
            <a:r>
              <a:rPr lang="it-IT" sz="1600" dirty="0"/>
              <a:t> the </a:t>
            </a:r>
            <a:r>
              <a:rPr lang="it-IT" sz="1600" dirty="0" err="1"/>
              <a:t>existence</a:t>
            </a:r>
            <a:r>
              <a:rPr lang="it-IT" sz="1600" dirty="0"/>
              <a:t> of </a:t>
            </a:r>
            <a:r>
              <a:rPr lang="it-IT" sz="1600" dirty="0" err="1"/>
              <a:t>magnetic</a:t>
            </a:r>
            <a:r>
              <a:rPr lang="it-IT" sz="1600" dirty="0"/>
              <a:t> </a:t>
            </a:r>
            <a:r>
              <a:rPr lang="it-IT" sz="1600" dirty="0" err="1"/>
              <a:t>monopoles</a:t>
            </a:r>
            <a:r>
              <a:rPr lang="it-IT" sz="1600" dirty="0"/>
              <a:t> </a:t>
            </a:r>
            <a:r>
              <a:rPr lang="it-IT" sz="1600" dirty="0" err="1"/>
              <a:t>would</a:t>
            </a:r>
            <a:r>
              <a:rPr lang="it-IT" sz="1600" dirty="0"/>
              <a:t> be </a:t>
            </a:r>
            <a:r>
              <a:rPr lang="it-IT" sz="1600" dirty="0" err="1"/>
              <a:t>consistent</a:t>
            </a:r>
            <a:r>
              <a:rPr lang="it-IT" sz="1600" dirty="0"/>
              <a:t> with quantum </a:t>
            </a:r>
            <a:r>
              <a:rPr lang="it-IT" sz="1600" dirty="0" err="1"/>
              <a:t>mechanics</a:t>
            </a:r>
            <a:r>
              <a:rPr lang="it-IT" sz="1600" dirty="0"/>
              <a:t>. In the 1970s, scientists </a:t>
            </a:r>
            <a:r>
              <a:rPr lang="it-IT" sz="1600" dirty="0" err="1"/>
              <a:t>found</a:t>
            </a:r>
            <a:r>
              <a:rPr lang="it-IT" sz="1600" dirty="0"/>
              <a:t> </a:t>
            </a:r>
            <a:r>
              <a:rPr lang="it-IT" sz="1600" dirty="0" err="1"/>
              <a:t>that</a:t>
            </a:r>
            <a:r>
              <a:rPr lang="it-IT" sz="1600" dirty="0"/>
              <a:t> </a:t>
            </a:r>
            <a:r>
              <a:rPr lang="it-IT" sz="1600" dirty="0" err="1"/>
              <a:t>magnetic</a:t>
            </a:r>
            <a:r>
              <a:rPr lang="it-IT" sz="1600" dirty="0"/>
              <a:t> </a:t>
            </a:r>
            <a:r>
              <a:rPr lang="it-IT" sz="1600" dirty="0" err="1"/>
              <a:t>monopoles</a:t>
            </a:r>
            <a:r>
              <a:rPr lang="it-IT" sz="1600" dirty="0"/>
              <a:t> </a:t>
            </a:r>
            <a:r>
              <a:rPr lang="it-IT" sz="1600" dirty="0" err="1"/>
              <a:t>were</a:t>
            </a:r>
            <a:r>
              <a:rPr lang="it-IT" sz="1600" dirty="0"/>
              <a:t> </a:t>
            </a:r>
            <a:r>
              <a:rPr lang="it-IT" sz="1600" dirty="0" err="1"/>
              <a:t>also</a:t>
            </a:r>
            <a:r>
              <a:rPr lang="it-IT" sz="1600" dirty="0"/>
              <a:t> </a:t>
            </a:r>
            <a:r>
              <a:rPr lang="it-IT" sz="1600" dirty="0" err="1"/>
              <a:t>predicted</a:t>
            </a:r>
            <a:r>
              <a:rPr lang="it-IT" sz="1600" dirty="0"/>
              <a:t> by new theories </a:t>
            </a:r>
            <a:r>
              <a:rPr lang="it-IT" sz="1600" dirty="0" err="1"/>
              <a:t>attempting</a:t>
            </a:r>
            <a:r>
              <a:rPr lang="it-IT" sz="1600" dirty="0"/>
              <a:t> to </a:t>
            </a:r>
            <a:r>
              <a:rPr lang="it-IT" sz="1600" dirty="0" err="1"/>
              <a:t>unify</a:t>
            </a:r>
            <a:r>
              <a:rPr lang="it-IT" sz="1600" dirty="0"/>
              <a:t> </a:t>
            </a:r>
            <a:r>
              <a:rPr lang="it-IT" sz="1600" dirty="0" err="1"/>
              <a:t>all</a:t>
            </a:r>
            <a:r>
              <a:rPr lang="it-IT" sz="1600" dirty="0"/>
              <a:t> the </a:t>
            </a:r>
            <a:r>
              <a:rPr lang="it-IT" sz="1600" dirty="0" err="1"/>
              <a:t>fundamental</a:t>
            </a:r>
            <a:r>
              <a:rPr lang="it-IT" sz="1600" dirty="0"/>
              <a:t> </a:t>
            </a:r>
            <a:r>
              <a:rPr lang="it-IT" sz="1600" dirty="0" err="1"/>
              <a:t>forces</a:t>
            </a:r>
            <a:r>
              <a:rPr lang="it-IT" sz="1600" dirty="0"/>
              <a:t> of nature, </a:t>
            </a:r>
            <a:r>
              <a:rPr lang="it-IT" sz="1600" dirty="0" err="1"/>
              <a:t>inspiring</a:t>
            </a:r>
            <a:r>
              <a:rPr lang="it-IT" sz="1600" dirty="0"/>
              <a:t> </a:t>
            </a:r>
            <a:r>
              <a:rPr lang="it-IT" sz="1600" dirty="0" err="1"/>
              <a:t>theoretical</a:t>
            </a:r>
            <a:r>
              <a:rPr lang="it-IT" sz="1600" dirty="0"/>
              <a:t> </a:t>
            </a:r>
            <a:r>
              <a:rPr lang="it-IT" sz="1600" dirty="0" err="1"/>
              <a:t>physicist</a:t>
            </a:r>
            <a:r>
              <a:rPr lang="it-IT" sz="1600" dirty="0"/>
              <a:t> Joseph </a:t>
            </a:r>
            <a:r>
              <a:rPr lang="it-IT" sz="1600" dirty="0" err="1"/>
              <a:t>Polchinski</a:t>
            </a:r>
            <a:r>
              <a:rPr lang="it-IT" sz="1600" dirty="0"/>
              <a:t> to claim </a:t>
            </a:r>
            <a:r>
              <a:rPr lang="it-IT" sz="1600" dirty="0" err="1"/>
              <a:t>that</a:t>
            </a:r>
            <a:r>
              <a:rPr lang="it-IT" sz="1600" dirty="0"/>
              <a:t> </a:t>
            </a:r>
            <a:r>
              <a:rPr lang="it-IT" sz="1600" dirty="0" err="1"/>
              <a:t>their</a:t>
            </a:r>
            <a:r>
              <a:rPr lang="it-IT" sz="1600" dirty="0"/>
              <a:t> </a:t>
            </a:r>
            <a:r>
              <a:rPr lang="it-IT" sz="1600" dirty="0" err="1"/>
              <a:t>existence</a:t>
            </a:r>
            <a:r>
              <a:rPr lang="it-IT" sz="1600" dirty="0"/>
              <a:t> </a:t>
            </a:r>
            <a:r>
              <a:rPr lang="it-IT" sz="1600" dirty="0" err="1"/>
              <a:t>is</a:t>
            </a:r>
            <a:r>
              <a:rPr lang="it-IT" sz="1600" dirty="0"/>
              <a:t> “one of the </a:t>
            </a:r>
            <a:r>
              <a:rPr lang="it-IT" sz="1600" dirty="0" err="1"/>
              <a:t>safest</a:t>
            </a:r>
            <a:r>
              <a:rPr lang="it-IT" sz="1600" dirty="0"/>
              <a:t> </a:t>
            </a:r>
            <a:r>
              <a:rPr lang="it-IT" sz="1600" dirty="0" err="1"/>
              <a:t>bets</a:t>
            </a:r>
            <a:r>
              <a:rPr lang="it-IT" sz="1600" dirty="0"/>
              <a:t> </a:t>
            </a:r>
            <a:r>
              <a:rPr lang="it-IT" sz="1600" dirty="0" err="1"/>
              <a:t>that</a:t>
            </a:r>
            <a:r>
              <a:rPr lang="it-IT" sz="1600" dirty="0"/>
              <a:t> one can make </a:t>
            </a:r>
            <a:r>
              <a:rPr lang="it-IT" sz="1600" dirty="0" err="1"/>
              <a:t>about</a:t>
            </a:r>
            <a:r>
              <a:rPr lang="it-IT" sz="1600" dirty="0"/>
              <a:t> </a:t>
            </a:r>
            <a:r>
              <a:rPr lang="it-IT" sz="1600" dirty="0" err="1"/>
              <a:t>physics</a:t>
            </a:r>
            <a:r>
              <a:rPr lang="it-IT" sz="1600" dirty="0"/>
              <a:t> </a:t>
            </a:r>
            <a:r>
              <a:rPr lang="it-IT" sz="1600" dirty="0" err="1"/>
              <a:t>not</a:t>
            </a:r>
            <a:r>
              <a:rPr lang="it-IT" sz="1600" dirty="0"/>
              <a:t> </a:t>
            </a:r>
            <a:r>
              <a:rPr lang="it-IT" sz="1600" dirty="0" err="1"/>
              <a:t>yet</a:t>
            </a:r>
            <a:r>
              <a:rPr lang="it-IT" sz="1600" dirty="0"/>
              <a:t> </a:t>
            </a:r>
            <a:r>
              <a:rPr lang="it-IT" sz="1600" dirty="0" err="1"/>
              <a:t>seen</a:t>
            </a:r>
            <a:r>
              <a:rPr lang="it-IT" sz="1600" dirty="0"/>
              <a:t>.”</a:t>
            </a:r>
          </a:p>
          <a:p>
            <a:r>
              <a:rPr lang="it-IT" sz="1600" dirty="0" err="1"/>
              <a:t>Physicists</a:t>
            </a:r>
            <a:r>
              <a:rPr lang="it-IT" sz="1600" dirty="0"/>
              <a:t> </a:t>
            </a:r>
            <a:r>
              <a:rPr lang="it-IT" sz="1600" dirty="0" err="1"/>
              <a:t>at</a:t>
            </a:r>
            <a:r>
              <a:rPr lang="it-IT" sz="1600" dirty="0"/>
              <a:t> the ATLAS Experiment are </a:t>
            </a:r>
            <a:r>
              <a:rPr lang="it-IT" sz="1600" dirty="0" err="1"/>
              <a:t>searching</a:t>
            </a:r>
            <a:r>
              <a:rPr lang="it-IT" sz="1600" dirty="0"/>
              <a:t> for </a:t>
            </a:r>
            <a:r>
              <a:rPr lang="it-IT" sz="1600" dirty="0" err="1"/>
              <a:t>pairs</a:t>
            </a:r>
            <a:r>
              <a:rPr lang="it-IT" sz="1600" dirty="0"/>
              <a:t> of point-like </a:t>
            </a:r>
            <a:r>
              <a:rPr lang="it-IT" sz="1600" dirty="0" err="1"/>
              <a:t>magnetic</a:t>
            </a:r>
            <a:r>
              <a:rPr lang="it-IT" sz="1600" dirty="0"/>
              <a:t> </a:t>
            </a:r>
            <a:r>
              <a:rPr lang="it-IT" sz="1600" dirty="0" err="1"/>
              <a:t>monopoles</a:t>
            </a:r>
            <a:r>
              <a:rPr lang="it-IT" sz="1600" dirty="0"/>
              <a:t> with masses up to </a:t>
            </a:r>
            <a:r>
              <a:rPr lang="it-IT" sz="1600" dirty="0" err="1"/>
              <a:t>about</a:t>
            </a:r>
            <a:r>
              <a:rPr lang="it-IT" sz="1600" dirty="0"/>
              <a:t> 4 TeV, </a:t>
            </a:r>
            <a:r>
              <a:rPr lang="it-IT" sz="1600" dirty="0" err="1"/>
              <a:t>which</a:t>
            </a:r>
            <a:r>
              <a:rPr lang="it-IT" sz="1600" dirty="0"/>
              <a:t> </a:t>
            </a:r>
            <a:r>
              <a:rPr lang="it-IT" sz="1600" dirty="0" err="1"/>
              <a:t>could</a:t>
            </a:r>
            <a:r>
              <a:rPr lang="it-IT" sz="1600" dirty="0"/>
              <a:t> be </a:t>
            </a:r>
            <a:r>
              <a:rPr lang="it-IT" sz="1600" dirty="0" err="1"/>
              <a:t>produced</a:t>
            </a:r>
            <a:r>
              <a:rPr lang="it-IT" sz="1600" dirty="0"/>
              <a:t> in 13 TeV </a:t>
            </a:r>
            <a:r>
              <a:rPr lang="it-IT" sz="1600" dirty="0" err="1"/>
              <a:t>proton-proton</a:t>
            </a:r>
            <a:r>
              <a:rPr lang="it-IT" sz="1600" dirty="0"/>
              <a:t> </a:t>
            </a:r>
            <a:r>
              <a:rPr lang="it-IT" sz="1600" dirty="0" err="1"/>
              <a:t>collisions</a:t>
            </a:r>
            <a:r>
              <a:rPr lang="it-IT" sz="1600" dirty="0"/>
              <a:t> via </a:t>
            </a:r>
            <a:r>
              <a:rPr lang="it-IT" sz="1600" dirty="0" err="1"/>
              <a:t>two</a:t>
            </a:r>
            <a:r>
              <a:rPr lang="it-IT" sz="1600" dirty="0"/>
              <a:t> </a:t>
            </a:r>
            <a:r>
              <a:rPr lang="it-IT" sz="1600" dirty="0" err="1"/>
              <a:t>different</a:t>
            </a:r>
            <a:r>
              <a:rPr lang="it-IT" sz="1600" dirty="0"/>
              <a:t> </a:t>
            </a:r>
            <a:r>
              <a:rPr lang="it-IT" sz="1600" dirty="0" err="1"/>
              <a:t>mechanisms</a:t>
            </a:r>
            <a:r>
              <a:rPr lang="it-IT" sz="1600" dirty="0"/>
              <a:t>: “</a:t>
            </a:r>
            <a:r>
              <a:rPr lang="it-IT" sz="1600" dirty="0" err="1"/>
              <a:t>Drell-Yan</a:t>
            </a:r>
            <a:r>
              <a:rPr lang="it-IT" sz="1600" dirty="0"/>
              <a:t>”, in </a:t>
            </a:r>
            <a:r>
              <a:rPr lang="it-IT" sz="1600" dirty="0" err="1"/>
              <a:t>which</a:t>
            </a:r>
            <a:r>
              <a:rPr lang="it-IT" sz="1600" dirty="0"/>
              <a:t> a </a:t>
            </a:r>
            <a:r>
              <a:rPr lang="it-IT" sz="1600" dirty="0" err="1"/>
              <a:t>virtual</a:t>
            </a:r>
            <a:r>
              <a:rPr lang="it-IT" sz="1600" dirty="0"/>
              <a:t> </a:t>
            </a:r>
            <a:r>
              <a:rPr lang="it-IT" sz="1600" dirty="0" err="1"/>
              <a:t>photon</a:t>
            </a:r>
            <a:r>
              <a:rPr lang="it-IT" sz="1600" dirty="0"/>
              <a:t> </a:t>
            </a:r>
            <a:r>
              <a:rPr lang="it-IT" sz="1600" dirty="0" err="1"/>
              <a:t>produced</a:t>
            </a:r>
            <a:r>
              <a:rPr lang="it-IT" sz="1600" dirty="0"/>
              <a:t> in </a:t>
            </a:r>
            <a:r>
              <a:rPr lang="it-IT" sz="1600" dirty="0" err="1"/>
              <a:t>proton</a:t>
            </a:r>
            <a:r>
              <a:rPr lang="it-IT" sz="1600" dirty="0"/>
              <a:t> </a:t>
            </a:r>
            <a:r>
              <a:rPr lang="it-IT" sz="1600" dirty="0" err="1"/>
              <a:t>collisions</a:t>
            </a:r>
            <a:r>
              <a:rPr lang="it-IT" sz="1600" dirty="0"/>
              <a:t> </a:t>
            </a:r>
            <a:r>
              <a:rPr lang="it-IT" sz="1600" dirty="0" err="1"/>
              <a:t>creates</a:t>
            </a:r>
            <a:r>
              <a:rPr lang="it-IT" sz="1600" dirty="0"/>
              <a:t> the </a:t>
            </a:r>
            <a:r>
              <a:rPr lang="it-IT" sz="1600" dirty="0" err="1"/>
              <a:t>magnetic</a:t>
            </a:r>
            <a:r>
              <a:rPr lang="it-IT" sz="1600" dirty="0"/>
              <a:t> </a:t>
            </a:r>
            <a:r>
              <a:rPr lang="it-IT" sz="1600" dirty="0" err="1"/>
              <a:t>monopoles</a:t>
            </a:r>
            <a:r>
              <a:rPr lang="it-IT" sz="1600" dirty="0"/>
              <a:t>; or “</a:t>
            </a:r>
            <a:r>
              <a:rPr lang="it-IT" sz="1600" dirty="0" err="1"/>
              <a:t>photon</a:t>
            </a:r>
            <a:r>
              <a:rPr lang="it-IT" sz="1600" dirty="0"/>
              <a:t>-fusion”, </a:t>
            </a:r>
            <a:r>
              <a:rPr lang="it-IT" sz="1600" dirty="0" err="1"/>
              <a:t>where</a:t>
            </a:r>
            <a:r>
              <a:rPr lang="it-IT" sz="1600" dirty="0"/>
              <a:t> </a:t>
            </a:r>
            <a:r>
              <a:rPr lang="it-IT" sz="1600" dirty="0" err="1"/>
              <a:t>two</a:t>
            </a:r>
            <a:r>
              <a:rPr lang="it-IT" sz="1600" dirty="0"/>
              <a:t> </a:t>
            </a:r>
            <a:r>
              <a:rPr lang="it-IT" sz="1600" dirty="0" err="1"/>
              <a:t>virtual</a:t>
            </a:r>
            <a:r>
              <a:rPr lang="it-IT" sz="1600" dirty="0"/>
              <a:t> </a:t>
            </a:r>
            <a:r>
              <a:rPr lang="it-IT" sz="1600" dirty="0" err="1"/>
              <a:t>photons</a:t>
            </a:r>
            <a:r>
              <a:rPr lang="it-IT" sz="1600" dirty="0"/>
              <a:t> scattering off </a:t>
            </a:r>
            <a:r>
              <a:rPr lang="it-IT" sz="1600" dirty="0" err="1"/>
              <a:t>proton</a:t>
            </a:r>
            <a:r>
              <a:rPr lang="it-IT" sz="1600" dirty="0"/>
              <a:t> </a:t>
            </a:r>
            <a:r>
              <a:rPr lang="it-IT" sz="1600" dirty="0" err="1"/>
              <a:t>collisions</a:t>
            </a:r>
            <a:r>
              <a:rPr lang="it-IT" sz="1600" dirty="0"/>
              <a:t> </a:t>
            </a:r>
            <a:r>
              <a:rPr lang="it-IT" sz="1600" dirty="0" err="1"/>
              <a:t>interact</a:t>
            </a:r>
            <a:r>
              <a:rPr lang="it-IT" sz="1600" dirty="0"/>
              <a:t> to create the </a:t>
            </a:r>
            <a:r>
              <a:rPr lang="it-IT" sz="1600" dirty="0" err="1"/>
              <a:t>magnetic</a:t>
            </a:r>
            <a:r>
              <a:rPr lang="it-IT" sz="1600" dirty="0"/>
              <a:t> </a:t>
            </a:r>
            <a:r>
              <a:rPr lang="it-IT" sz="1600" dirty="0" err="1"/>
              <a:t>monopoles</a:t>
            </a:r>
            <a:r>
              <a:rPr lang="it-IT" sz="1600" dirty="0"/>
              <a:t>.</a:t>
            </a:r>
          </a:p>
          <a:p>
            <a:r>
              <a:rPr lang="it-IT" sz="1600" dirty="0" err="1"/>
              <a:t>Their</a:t>
            </a:r>
            <a:r>
              <a:rPr lang="it-IT" sz="1600" dirty="0"/>
              <a:t> </a:t>
            </a:r>
            <a:r>
              <a:rPr lang="it-IT" sz="1600" dirty="0" err="1"/>
              <a:t>detection</a:t>
            </a:r>
            <a:r>
              <a:rPr lang="it-IT" sz="1600" dirty="0"/>
              <a:t> strategy </a:t>
            </a:r>
            <a:r>
              <a:rPr lang="it-IT" sz="1600" dirty="0" err="1"/>
              <a:t>relies</a:t>
            </a:r>
            <a:r>
              <a:rPr lang="it-IT" sz="1600" dirty="0"/>
              <a:t> on </a:t>
            </a:r>
            <a:r>
              <a:rPr lang="it-IT" sz="1600" dirty="0" err="1"/>
              <a:t>Dirac’s</a:t>
            </a:r>
            <a:r>
              <a:rPr lang="it-IT" sz="1600" dirty="0"/>
              <a:t> theory, </a:t>
            </a:r>
            <a:r>
              <a:rPr lang="it-IT" sz="1600" dirty="0" err="1"/>
              <a:t>which</a:t>
            </a:r>
            <a:r>
              <a:rPr lang="it-IT" sz="1600" dirty="0"/>
              <a:t> </a:t>
            </a:r>
            <a:r>
              <a:rPr lang="it-IT" sz="1600" dirty="0" err="1"/>
              <a:t>says</a:t>
            </a:r>
            <a:r>
              <a:rPr lang="it-IT" sz="1600" dirty="0"/>
              <a:t> </a:t>
            </a:r>
            <a:r>
              <a:rPr lang="it-IT" sz="1600" dirty="0" err="1"/>
              <a:t>that</a:t>
            </a:r>
            <a:r>
              <a:rPr lang="it-IT" sz="1600" dirty="0"/>
              <a:t> the </a:t>
            </a:r>
            <a:r>
              <a:rPr lang="it-IT" sz="1600" dirty="0" err="1"/>
              <a:t>magnitude</a:t>
            </a:r>
            <a:r>
              <a:rPr lang="it-IT" sz="1600" dirty="0"/>
              <a:t> of the </a:t>
            </a:r>
            <a:r>
              <a:rPr lang="it-IT" sz="1600" dirty="0" err="1"/>
              <a:t>smallest</a:t>
            </a:r>
            <a:r>
              <a:rPr lang="it-IT" sz="1600" dirty="0"/>
              <a:t> </a:t>
            </a:r>
            <a:r>
              <a:rPr lang="it-IT" sz="1600" dirty="0" err="1"/>
              <a:t>magnetic</a:t>
            </a:r>
            <a:r>
              <a:rPr lang="it-IT" sz="1600" dirty="0"/>
              <a:t> </a:t>
            </a:r>
            <a:r>
              <a:rPr lang="it-IT" sz="1600" dirty="0" err="1"/>
              <a:t>charge</a:t>
            </a:r>
            <a:r>
              <a:rPr lang="it-IT" sz="1600" dirty="0"/>
              <a:t> (</a:t>
            </a:r>
            <a:r>
              <a:rPr lang="it-IT" sz="1600" dirty="0" err="1"/>
              <a:t>gD</a:t>
            </a:r>
            <a:r>
              <a:rPr lang="it-IT" sz="1600" dirty="0"/>
              <a:t>) </a:t>
            </a:r>
            <a:r>
              <a:rPr lang="it-IT" sz="1600" dirty="0" err="1"/>
              <a:t>is</a:t>
            </a:r>
            <a:r>
              <a:rPr lang="it-IT" sz="1600" dirty="0"/>
              <a:t> </a:t>
            </a:r>
            <a:r>
              <a:rPr lang="it-IT" sz="1600" dirty="0" err="1"/>
              <a:t>equivalent</a:t>
            </a:r>
            <a:r>
              <a:rPr lang="it-IT" sz="1600" dirty="0"/>
              <a:t> to 68.5 times the </a:t>
            </a:r>
            <a:r>
              <a:rPr lang="it-IT" sz="1600" dirty="0" err="1"/>
              <a:t>fundamental</a:t>
            </a:r>
            <a:r>
              <a:rPr lang="it-IT" sz="1600" dirty="0"/>
              <a:t> </a:t>
            </a:r>
            <a:r>
              <a:rPr lang="it-IT" sz="1600" dirty="0" err="1"/>
              <a:t>unit</a:t>
            </a:r>
            <a:r>
              <a:rPr lang="it-IT" sz="1600" dirty="0"/>
              <a:t> of </a:t>
            </a:r>
            <a:r>
              <a:rPr lang="it-IT" sz="1600" dirty="0" err="1"/>
              <a:t>electric</a:t>
            </a:r>
            <a:r>
              <a:rPr lang="it-IT" sz="1600" dirty="0"/>
              <a:t> </a:t>
            </a:r>
            <a:r>
              <a:rPr lang="it-IT" sz="1600" dirty="0" err="1"/>
              <a:t>charge</a:t>
            </a:r>
            <a:r>
              <a:rPr lang="it-IT" sz="1600" dirty="0"/>
              <a:t> (e, the </a:t>
            </a:r>
            <a:r>
              <a:rPr lang="it-IT" sz="1600" dirty="0" err="1"/>
              <a:t>charge</a:t>
            </a:r>
            <a:r>
              <a:rPr lang="it-IT" sz="1600" dirty="0"/>
              <a:t> of the electron). </a:t>
            </a:r>
            <a:r>
              <a:rPr lang="it-IT" sz="1600" dirty="0" err="1"/>
              <a:t>Consequently</a:t>
            </a:r>
            <a:r>
              <a:rPr lang="it-IT" sz="1600" dirty="0"/>
              <a:t>, a </a:t>
            </a:r>
            <a:r>
              <a:rPr lang="it-IT" sz="1600" dirty="0" err="1"/>
              <a:t>magnetic</a:t>
            </a:r>
            <a:r>
              <a:rPr lang="it-IT" sz="1600" dirty="0"/>
              <a:t> </a:t>
            </a:r>
            <a:r>
              <a:rPr lang="it-IT" sz="1600" dirty="0" err="1"/>
              <a:t>monopole</a:t>
            </a:r>
            <a:r>
              <a:rPr lang="it-IT" sz="1600" dirty="0"/>
              <a:t> of </a:t>
            </a:r>
            <a:r>
              <a:rPr lang="it-IT" sz="1600" dirty="0" err="1"/>
              <a:t>charge</a:t>
            </a:r>
            <a:r>
              <a:rPr lang="it-IT" sz="1600" dirty="0"/>
              <a:t> 1gD </a:t>
            </a:r>
            <a:r>
              <a:rPr lang="it-IT" sz="1600" dirty="0" err="1"/>
              <a:t>would</a:t>
            </a:r>
            <a:r>
              <a:rPr lang="it-IT" sz="1600" dirty="0"/>
              <a:t> </a:t>
            </a:r>
            <a:r>
              <a:rPr lang="it-IT" sz="1600" dirty="0" err="1"/>
              <a:t>ionise</a:t>
            </a:r>
            <a:r>
              <a:rPr lang="it-IT" sz="1600" dirty="0"/>
              <a:t> </a:t>
            </a:r>
            <a:r>
              <a:rPr lang="it-IT" sz="1600" dirty="0" err="1"/>
              <a:t>matter</a:t>
            </a:r>
            <a:r>
              <a:rPr lang="it-IT" sz="1600" dirty="0"/>
              <a:t> in a </a:t>
            </a:r>
            <a:r>
              <a:rPr lang="it-IT" sz="1600" dirty="0" err="1"/>
              <a:t>similar</a:t>
            </a:r>
            <a:r>
              <a:rPr lang="it-IT" sz="1600" dirty="0"/>
              <a:t> way </a:t>
            </a:r>
            <a:r>
              <a:rPr lang="it-IT" sz="1600" dirty="0" err="1"/>
              <a:t>as</a:t>
            </a:r>
            <a:r>
              <a:rPr lang="it-IT" sz="1600" dirty="0"/>
              <a:t> a high-</a:t>
            </a:r>
            <a:r>
              <a:rPr lang="it-IT" sz="1600" dirty="0" err="1"/>
              <a:t>electric</a:t>
            </a:r>
            <a:r>
              <a:rPr lang="it-IT" sz="1600" dirty="0"/>
              <a:t>-</a:t>
            </a:r>
            <a:r>
              <a:rPr lang="it-IT" sz="1600" dirty="0" err="1"/>
              <a:t>charge</a:t>
            </a:r>
            <a:r>
              <a:rPr lang="it-IT" sz="1600" dirty="0"/>
              <a:t> </a:t>
            </a:r>
            <a:r>
              <a:rPr lang="it-IT" sz="1600" dirty="0" err="1"/>
              <a:t>object</a:t>
            </a:r>
            <a:r>
              <a:rPr lang="it-IT" sz="1600" dirty="0"/>
              <a:t> (HECO). </a:t>
            </a:r>
            <a:r>
              <a:rPr lang="it-IT" sz="1600" dirty="0" err="1"/>
              <a:t>When</a:t>
            </a:r>
            <a:r>
              <a:rPr lang="it-IT" sz="1600" dirty="0"/>
              <a:t> a </a:t>
            </a:r>
            <a:r>
              <a:rPr lang="it-IT" sz="1600" dirty="0" err="1"/>
              <a:t>particle</a:t>
            </a:r>
            <a:r>
              <a:rPr lang="it-IT" sz="1600" dirty="0"/>
              <a:t> </a:t>
            </a:r>
            <a:r>
              <a:rPr lang="it-IT" sz="1600" dirty="0" err="1"/>
              <a:t>ionises</a:t>
            </a:r>
            <a:r>
              <a:rPr lang="it-IT" sz="1600" dirty="0"/>
              <a:t> the detector </a:t>
            </a:r>
            <a:r>
              <a:rPr lang="it-IT" sz="1600" dirty="0" err="1"/>
              <a:t>material</a:t>
            </a:r>
            <a:r>
              <a:rPr lang="it-IT" sz="1600" dirty="0"/>
              <a:t>, ATLAS </a:t>
            </a:r>
            <a:r>
              <a:rPr lang="it-IT" sz="1600" dirty="0" err="1"/>
              <a:t>records</a:t>
            </a:r>
            <a:r>
              <a:rPr lang="it-IT" sz="1600" dirty="0"/>
              <a:t> the energy </a:t>
            </a:r>
            <a:r>
              <a:rPr lang="it-IT" sz="1600" dirty="0" err="1"/>
              <a:t>deposited</a:t>
            </a:r>
            <a:r>
              <a:rPr lang="it-IT" sz="1600" dirty="0"/>
              <a:t>, </a:t>
            </a:r>
            <a:r>
              <a:rPr lang="it-IT" sz="1600" dirty="0" err="1"/>
              <a:t>which</a:t>
            </a:r>
            <a:r>
              <a:rPr lang="it-IT" sz="1600" dirty="0"/>
              <a:t> </a:t>
            </a:r>
            <a:r>
              <a:rPr lang="it-IT" sz="1600" dirty="0" err="1"/>
              <a:t>is</a:t>
            </a:r>
            <a:r>
              <a:rPr lang="it-IT" sz="1600" dirty="0"/>
              <a:t> </a:t>
            </a:r>
            <a:r>
              <a:rPr lang="it-IT" sz="1600" dirty="0" err="1"/>
              <a:t>proportional</a:t>
            </a:r>
            <a:r>
              <a:rPr lang="it-IT" sz="1600" dirty="0"/>
              <a:t> to the </a:t>
            </a:r>
            <a:r>
              <a:rPr lang="it-IT" sz="1600" dirty="0" err="1"/>
              <a:t>square</a:t>
            </a:r>
            <a:r>
              <a:rPr lang="it-IT" sz="1600" dirty="0"/>
              <a:t> of the </a:t>
            </a:r>
            <a:r>
              <a:rPr lang="it-IT" sz="1600" dirty="0" err="1"/>
              <a:t>particle’s</a:t>
            </a:r>
            <a:r>
              <a:rPr lang="it-IT" sz="1600" dirty="0"/>
              <a:t> </a:t>
            </a:r>
            <a:r>
              <a:rPr lang="it-IT" sz="1600" dirty="0" err="1"/>
              <a:t>charge</a:t>
            </a:r>
            <a:r>
              <a:rPr lang="it-IT" sz="1600" dirty="0"/>
              <a:t>. </a:t>
            </a:r>
            <a:r>
              <a:rPr lang="it-IT" sz="1600" dirty="0" err="1"/>
              <a:t>Hence</a:t>
            </a:r>
            <a:r>
              <a:rPr lang="it-IT" sz="1600" dirty="0"/>
              <a:t>, </a:t>
            </a:r>
            <a:r>
              <a:rPr lang="it-IT" sz="1600" dirty="0" err="1"/>
              <a:t>magnetic</a:t>
            </a:r>
            <a:r>
              <a:rPr lang="it-IT" sz="1600" dirty="0"/>
              <a:t> </a:t>
            </a:r>
            <a:r>
              <a:rPr lang="it-IT" sz="1600" dirty="0" err="1"/>
              <a:t>monopoles</a:t>
            </a:r>
            <a:r>
              <a:rPr lang="it-IT" sz="1600" dirty="0"/>
              <a:t> or </a:t>
            </a:r>
            <a:r>
              <a:rPr lang="it-IT" sz="1600" dirty="0" err="1"/>
              <a:t>HECOs</a:t>
            </a:r>
            <a:r>
              <a:rPr lang="it-IT" sz="1600" dirty="0"/>
              <a:t> </a:t>
            </a:r>
            <a:r>
              <a:rPr lang="it-IT" sz="1600" dirty="0" err="1"/>
              <a:t>would</a:t>
            </a:r>
            <a:r>
              <a:rPr lang="it-IT" sz="1600" dirty="0"/>
              <a:t> </a:t>
            </a:r>
            <a:r>
              <a:rPr lang="it-IT" sz="1600" dirty="0" err="1"/>
              <a:t>leave</a:t>
            </a:r>
            <a:r>
              <a:rPr lang="it-IT" sz="1600" dirty="0"/>
              <a:t> large energy </a:t>
            </a:r>
            <a:r>
              <a:rPr lang="it-IT" sz="1600" dirty="0" err="1"/>
              <a:t>deposits</a:t>
            </a:r>
            <a:r>
              <a:rPr lang="it-IT" sz="1600" dirty="0"/>
              <a:t> </a:t>
            </a:r>
            <a:r>
              <a:rPr lang="it-IT" sz="1600" dirty="0" err="1"/>
              <a:t>along</a:t>
            </a:r>
            <a:r>
              <a:rPr lang="it-IT" sz="1600" dirty="0"/>
              <a:t> </a:t>
            </a:r>
            <a:r>
              <a:rPr lang="it-IT" sz="1600" dirty="0" err="1"/>
              <a:t>their</a:t>
            </a:r>
            <a:r>
              <a:rPr lang="it-IT" sz="1600" dirty="0"/>
              <a:t> </a:t>
            </a:r>
            <a:r>
              <a:rPr lang="it-IT" sz="1600" dirty="0" err="1"/>
              <a:t>trajectories</a:t>
            </a:r>
            <a:r>
              <a:rPr lang="it-IT" sz="1600" dirty="0"/>
              <a:t> in the ATLAS detector. </a:t>
            </a:r>
            <a:r>
              <a:rPr lang="it-IT" sz="1600" dirty="0" err="1"/>
              <a:t>Since</a:t>
            </a:r>
            <a:r>
              <a:rPr lang="it-IT" sz="1600" dirty="0"/>
              <a:t> the ATLAS detector </a:t>
            </a:r>
            <a:r>
              <a:rPr lang="it-IT" sz="1600" dirty="0" err="1"/>
              <a:t>was</a:t>
            </a:r>
            <a:r>
              <a:rPr lang="it-IT" sz="1600" dirty="0"/>
              <a:t> </a:t>
            </a:r>
            <a:r>
              <a:rPr lang="it-IT" sz="1600" dirty="0" err="1"/>
              <a:t>designed</a:t>
            </a:r>
            <a:r>
              <a:rPr lang="it-IT" sz="1600" dirty="0"/>
              <a:t> to record low-</a:t>
            </a:r>
            <a:r>
              <a:rPr lang="it-IT" sz="1600" dirty="0" err="1"/>
              <a:t>charge</a:t>
            </a:r>
            <a:r>
              <a:rPr lang="it-IT" sz="1600" dirty="0"/>
              <a:t> and </a:t>
            </a:r>
            <a:r>
              <a:rPr lang="it-IT" sz="1600" dirty="0" err="1"/>
              <a:t>neutral</a:t>
            </a:r>
            <a:r>
              <a:rPr lang="it-IT" sz="1600" dirty="0"/>
              <a:t> </a:t>
            </a:r>
            <a:r>
              <a:rPr lang="it-IT" sz="1600" dirty="0" err="1"/>
              <a:t>particles</a:t>
            </a:r>
            <a:r>
              <a:rPr lang="it-IT" sz="1600" dirty="0"/>
              <a:t>, the </a:t>
            </a:r>
            <a:r>
              <a:rPr lang="it-IT" sz="1600" dirty="0" err="1"/>
              <a:t>characterisation</a:t>
            </a:r>
            <a:r>
              <a:rPr lang="it-IT" sz="1600" dirty="0"/>
              <a:t> of </a:t>
            </a:r>
            <a:r>
              <a:rPr lang="it-IT" sz="1600" dirty="0" err="1"/>
              <a:t>these</a:t>
            </a:r>
            <a:r>
              <a:rPr lang="it-IT" sz="1600" dirty="0"/>
              <a:t> high-energy </a:t>
            </a:r>
            <a:r>
              <a:rPr lang="it-IT" sz="1600" dirty="0" err="1"/>
              <a:t>deposits</a:t>
            </a:r>
            <a:r>
              <a:rPr lang="it-IT" sz="1600" dirty="0"/>
              <a:t> </a:t>
            </a:r>
            <a:r>
              <a:rPr lang="it-IT" sz="1600" dirty="0" err="1"/>
              <a:t>is</a:t>
            </a:r>
            <a:r>
              <a:rPr lang="it-IT" sz="1600" dirty="0"/>
              <a:t> </a:t>
            </a:r>
            <a:r>
              <a:rPr lang="it-IT" sz="1600" dirty="0" err="1"/>
              <a:t>vital</a:t>
            </a:r>
            <a:r>
              <a:rPr lang="it-IT" sz="1600" dirty="0"/>
              <a:t> to the </a:t>
            </a:r>
            <a:r>
              <a:rPr lang="it-IT" sz="1600" dirty="0" err="1"/>
              <a:t>search</a:t>
            </a:r>
            <a:r>
              <a:rPr lang="it-IT" sz="1600" dirty="0"/>
              <a:t> for </a:t>
            </a:r>
            <a:r>
              <a:rPr lang="it-IT" sz="1600" dirty="0" err="1"/>
              <a:t>monopoles</a:t>
            </a:r>
            <a:r>
              <a:rPr lang="it-IT" sz="1600" dirty="0"/>
              <a:t> and </a:t>
            </a:r>
            <a:r>
              <a:rPr lang="it-IT" sz="1600" dirty="0" err="1"/>
              <a:t>HECOs</a:t>
            </a:r>
            <a:r>
              <a:rPr lang="it-IT" sz="1600" dirty="0"/>
              <a:t>.</a:t>
            </a:r>
          </a:p>
          <a:p>
            <a:r>
              <a:rPr lang="it-IT" sz="1600" dirty="0"/>
              <a:t>In a new study </a:t>
            </a:r>
            <a:r>
              <a:rPr lang="it-IT" sz="1600" dirty="0" err="1"/>
              <a:t>presented</a:t>
            </a:r>
            <a:r>
              <a:rPr lang="it-IT" sz="1600" dirty="0"/>
              <a:t> </a:t>
            </a:r>
            <a:r>
              <a:rPr lang="it-IT" sz="1600" dirty="0" err="1"/>
              <a:t>at</a:t>
            </a:r>
            <a:r>
              <a:rPr lang="it-IT" sz="1600" dirty="0"/>
              <a:t> the EPS-HEP 2023 conference, the ATLAS Collaboration </a:t>
            </a:r>
            <a:r>
              <a:rPr lang="it-IT" sz="1600" dirty="0" err="1"/>
              <a:t>combed</a:t>
            </a:r>
            <a:r>
              <a:rPr lang="it-IT" sz="1600" dirty="0"/>
              <a:t> </a:t>
            </a:r>
            <a:r>
              <a:rPr lang="it-IT" sz="1600" dirty="0" err="1"/>
              <a:t>through</a:t>
            </a:r>
            <a:r>
              <a:rPr lang="it-IT" sz="1600" dirty="0"/>
              <a:t> the full LHC Run-2 dataset (</a:t>
            </a:r>
            <a:r>
              <a:rPr lang="it-IT" sz="1600" dirty="0" err="1"/>
              <a:t>recorded</a:t>
            </a:r>
            <a:r>
              <a:rPr lang="it-IT" sz="1600" dirty="0"/>
              <a:t> 2015-2018) in </a:t>
            </a:r>
            <a:r>
              <a:rPr lang="it-IT" sz="1600" dirty="0" err="1"/>
              <a:t>search</a:t>
            </a:r>
            <a:r>
              <a:rPr lang="it-IT" sz="1600" dirty="0"/>
              <a:t> for </a:t>
            </a:r>
            <a:r>
              <a:rPr lang="it-IT" sz="1600" dirty="0" err="1"/>
              <a:t>magnetic</a:t>
            </a:r>
            <a:r>
              <a:rPr lang="it-IT" sz="1600" dirty="0"/>
              <a:t> </a:t>
            </a:r>
            <a:r>
              <a:rPr lang="it-IT" sz="1600" dirty="0" err="1"/>
              <a:t>monopoles</a:t>
            </a:r>
            <a:r>
              <a:rPr lang="it-IT" sz="1600" dirty="0"/>
              <a:t> and </a:t>
            </a:r>
            <a:r>
              <a:rPr lang="it-IT" sz="1600" dirty="0" err="1"/>
              <a:t>HECOs</a:t>
            </a:r>
            <a:r>
              <a:rPr lang="it-IT" sz="1600" dirty="0"/>
              <a:t> (</a:t>
            </a:r>
            <a:r>
              <a:rPr lang="it-IT" sz="1600" dirty="0" err="1"/>
              <a:t>see</a:t>
            </a:r>
            <a:r>
              <a:rPr lang="it-IT" sz="1600" dirty="0"/>
              <a:t> Figure 1). The </a:t>
            </a:r>
            <a:r>
              <a:rPr lang="it-IT" sz="1600" dirty="0" err="1"/>
              <a:t>result</a:t>
            </a:r>
            <a:r>
              <a:rPr lang="it-IT" sz="1600" dirty="0"/>
              <a:t> places some of the </a:t>
            </a:r>
            <a:r>
              <a:rPr lang="it-IT" sz="1600" dirty="0" err="1"/>
              <a:t>tightest</a:t>
            </a:r>
            <a:r>
              <a:rPr lang="it-IT" sz="1600" dirty="0"/>
              <a:t> </a:t>
            </a:r>
            <a:r>
              <a:rPr lang="it-IT" sz="1600" dirty="0" err="1"/>
              <a:t>limits</a:t>
            </a:r>
            <a:r>
              <a:rPr lang="it-IT" sz="1600" dirty="0"/>
              <a:t> </a:t>
            </a:r>
            <a:r>
              <a:rPr lang="it-IT" sz="1600" dirty="0" err="1"/>
              <a:t>yet</a:t>
            </a:r>
            <a:r>
              <a:rPr lang="it-IT" sz="1600" dirty="0"/>
              <a:t> on the production rate of </a:t>
            </a:r>
            <a:r>
              <a:rPr lang="it-IT" sz="1600" dirty="0" err="1"/>
              <a:t>magnetic</a:t>
            </a:r>
            <a:r>
              <a:rPr lang="it-IT" sz="1600" dirty="0"/>
              <a:t> </a:t>
            </a:r>
            <a:r>
              <a:rPr lang="it-IT" sz="1600" dirty="0" err="1"/>
              <a:t>monopoles</a:t>
            </a:r>
            <a:r>
              <a:rPr lang="it-IT" sz="1600" dirty="0"/>
              <a:t>.</a:t>
            </a:r>
          </a:p>
          <a:p>
            <a:r>
              <a:rPr lang="it-IT" sz="1600" dirty="0" err="1"/>
              <a:t>Physicists</a:t>
            </a:r>
            <a:r>
              <a:rPr lang="it-IT" sz="1600" dirty="0"/>
              <a:t> </a:t>
            </a:r>
            <a:r>
              <a:rPr lang="it-IT" sz="1600" dirty="0" err="1"/>
              <a:t>selected</a:t>
            </a:r>
            <a:r>
              <a:rPr lang="it-IT" sz="1600" dirty="0"/>
              <a:t> and </a:t>
            </a:r>
            <a:r>
              <a:rPr lang="it-IT" sz="1600" dirty="0" err="1"/>
              <a:t>analysed</a:t>
            </a:r>
            <a:r>
              <a:rPr lang="it-IT" sz="1600" dirty="0"/>
              <a:t> </a:t>
            </a:r>
            <a:r>
              <a:rPr lang="it-IT" sz="1600" dirty="0" err="1"/>
              <a:t>collision</a:t>
            </a:r>
            <a:r>
              <a:rPr lang="it-IT" sz="1600" dirty="0"/>
              <a:t> events with large energy </a:t>
            </a:r>
            <a:r>
              <a:rPr lang="it-IT" sz="1600" dirty="0" err="1"/>
              <a:t>deposits</a:t>
            </a:r>
            <a:r>
              <a:rPr lang="it-IT" sz="1600" dirty="0"/>
              <a:t> in </a:t>
            </a:r>
            <a:r>
              <a:rPr lang="it-IT" sz="1600" dirty="0" err="1"/>
              <a:t>both</a:t>
            </a:r>
            <a:r>
              <a:rPr lang="it-IT" sz="1600" dirty="0"/>
              <a:t> the ATLAS </a:t>
            </a:r>
            <a:r>
              <a:rPr lang="it-IT" sz="1600" dirty="0" err="1"/>
              <a:t>transition-radiation</a:t>
            </a:r>
            <a:r>
              <a:rPr lang="it-IT" sz="1600" dirty="0"/>
              <a:t> tracker and the </a:t>
            </a:r>
            <a:r>
              <a:rPr lang="it-IT" sz="1600" dirty="0" err="1"/>
              <a:t>calorimeter</a:t>
            </a:r>
            <a:r>
              <a:rPr lang="it-IT" sz="1600" dirty="0"/>
              <a:t>. With no </a:t>
            </a:r>
            <a:r>
              <a:rPr lang="it-IT" sz="1600" dirty="0" err="1"/>
              <a:t>evidence</a:t>
            </a:r>
            <a:r>
              <a:rPr lang="it-IT" sz="1600" dirty="0"/>
              <a:t> of </a:t>
            </a:r>
            <a:r>
              <a:rPr lang="it-IT" sz="1600" dirty="0" err="1"/>
              <a:t>either</a:t>
            </a:r>
            <a:r>
              <a:rPr lang="it-IT" sz="1600" dirty="0"/>
              <a:t> </a:t>
            </a:r>
            <a:r>
              <a:rPr lang="it-IT" sz="1600" dirty="0" err="1"/>
              <a:t>magnetic</a:t>
            </a:r>
            <a:r>
              <a:rPr lang="it-IT" sz="1600" dirty="0"/>
              <a:t> </a:t>
            </a:r>
            <a:r>
              <a:rPr lang="it-IT" sz="1600" dirty="0" err="1"/>
              <a:t>monopoles</a:t>
            </a:r>
            <a:r>
              <a:rPr lang="it-IT" sz="1600" dirty="0"/>
              <a:t> or </a:t>
            </a:r>
            <a:r>
              <a:rPr lang="it-IT" sz="1600" dirty="0" err="1"/>
              <a:t>HECOs</a:t>
            </a:r>
            <a:r>
              <a:rPr lang="it-IT" sz="1600" dirty="0"/>
              <a:t>, </a:t>
            </a:r>
            <a:r>
              <a:rPr lang="it-IT" sz="1600" dirty="0" err="1"/>
              <a:t>researchers</a:t>
            </a:r>
            <a:r>
              <a:rPr lang="it-IT" sz="1600" dirty="0"/>
              <a:t> </a:t>
            </a:r>
            <a:r>
              <a:rPr lang="it-IT" sz="1600" dirty="0" err="1"/>
              <a:t>established</a:t>
            </a:r>
            <a:r>
              <a:rPr lang="it-IT" sz="1600" dirty="0"/>
              <a:t> </a:t>
            </a:r>
            <a:r>
              <a:rPr lang="it-IT" sz="1600" dirty="0" err="1"/>
              <a:t>upper</a:t>
            </a:r>
            <a:r>
              <a:rPr lang="it-IT" sz="1600" dirty="0"/>
              <a:t> cross-</a:t>
            </a:r>
            <a:r>
              <a:rPr lang="it-IT" sz="1600" dirty="0" err="1"/>
              <a:t>section</a:t>
            </a:r>
            <a:r>
              <a:rPr lang="it-IT" sz="1600" dirty="0"/>
              <a:t> </a:t>
            </a:r>
            <a:r>
              <a:rPr lang="it-IT" sz="1600" dirty="0" err="1"/>
              <a:t>limits</a:t>
            </a:r>
            <a:r>
              <a:rPr lang="it-IT" sz="1600" dirty="0"/>
              <a:t> and </a:t>
            </a:r>
            <a:r>
              <a:rPr lang="it-IT" sz="1600" dirty="0" err="1"/>
              <a:t>lower</a:t>
            </a:r>
            <a:r>
              <a:rPr lang="it-IT" sz="1600" dirty="0"/>
              <a:t> mass </a:t>
            </a:r>
            <a:r>
              <a:rPr lang="it-IT" sz="1600" dirty="0" err="1"/>
              <a:t>limits</a:t>
            </a:r>
            <a:r>
              <a:rPr lang="it-IT" sz="1600" dirty="0"/>
              <a:t> on spin-0 and spin-½ </a:t>
            </a:r>
            <a:r>
              <a:rPr lang="it-IT" sz="1600" dirty="0" err="1"/>
              <a:t>particles</a:t>
            </a:r>
            <a:r>
              <a:rPr lang="it-IT" sz="1600" dirty="0"/>
              <a:t>. For </a:t>
            </a:r>
            <a:r>
              <a:rPr lang="it-IT" sz="1600" dirty="0" err="1"/>
              <a:t>magnetic</a:t>
            </a:r>
            <a:r>
              <a:rPr lang="it-IT" sz="1600" dirty="0"/>
              <a:t> </a:t>
            </a:r>
            <a:r>
              <a:rPr lang="it-IT" sz="1600" dirty="0" err="1"/>
              <a:t>monopoles</a:t>
            </a:r>
            <a:r>
              <a:rPr lang="it-IT" sz="1600" dirty="0"/>
              <a:t> in the </a:t>
            </a:r>
            <a:r>
              <a:rPr lang="it-IT" sz="1600" dirty="0" err="1"/>
              <a:t>charge</a:t>
            </a:r>
            <a:r>
              <a:rPr lang="it-IT" sz="1600" dirty="0"/>
              <a:t> range of 1gD to 2gD, ATLAS </a:t>
            </a:r>
            <a:r>
              <a:rPr lang="it-IT" sz="1600" dirty="0" err="1"/>
              <a:t>remains</a:t>
            </a:r>
            <a:r>
              <a:rPr lang="it-IT" sz="1600" dirty="0"/>
              <a:t> the </a:t>
            </a:r>
            <a:r>
              <a:rPr lang="it-IT" sz="1600" dirty="0" err="1"/>
              <a:t>most</a:t>
            </a:r>
            <a:r>
              <a:rPr lang="it-IT" sz="1600" dirty="0"/>
              <a:t> sensitive </a:t>
            </a:r>
            <a:r>
              <a:rPr lang="it-IT" sz="1600" dirty="0" err="1"/>
              <a:t>experiment</a:t>
            </a:r>
            <a:r>
              <a:rPr lang="it-IT" sz="1600" dirty="0"/>
              <a:t> (</a:t>
            </a:r>
            <a:r>
              <a:rPr lang="it-IT" sz="1600" dirty="0" err="1"/>
              <a:t>see</a:t>
            </a:r>
            <a:r>
              <a:rPr lang="it-IT" sz="1600" dirty="0"/>
              <a:t> Figure 3).</a:t>
            </a:r>
          </a:p>
          <a:p>
            <a:r>
              <a:rPr lang="it-IT" sz="1600" dirty="0">
                <a:solidFill>
                  <a:srgbClr val="FF0000"/>
                </a:solidFill>
              </a:rPr>
              <a:t>Two-</a:t>
            </a:r>
            <a:r>
              <a:rPr lang="it-IT" sz="1600" dirty="0" err="1">
                <a:solidFill>
                  <a:srgbClr val="FF0000"/>
                </a:solidFill>
              </a:rPr>
              <a:t>dimensional</a:t>
            </a:r>
            <a:r>
              <a:rPr lang="it-IT" sz="1600" dirty="0">
                <a:solidFill>
                  <a:srgbClr val="FF0000"/>
                </a:solidFill>
              </a:rPr>
              <a:t> </a:t>
            </a:r>
            <a:r>
              <a:rPr lang="it-IT" sz="1600" dirty="0" err="1">
                <a:solidFill>
                  <a:srgbClr val="FF0000"/>
                </a:solidFill>
              </a:rPr>
              <a:t>distribution</a:t>
            </a:r>
            <a:r>
              <a:rPr lang="it-IT" sz="1600" dirty="0">
                <a:solidFill>
                  <a:srgbClr val="FF0000"/>
                </a:solidFill>
              </a:rPr>
              <a:t> of the </a:t>
            </a:r>
            <a:r>
              <a:rPr lang="it-IT" sz="1600" dirty="0" err="1">
                <a:solidFill>
                  <a:srgbClr val="FF0000"/>
                </a:solidFill>
              </a:rPr>
              <a:t>discriminators</a:t>
            </a:r>
            <a:r>
              <a:rPr lang="it-IT" sz="1600" dirty="0">
                <a:solidFill>
                  <a:srgbClr val="FF0000"/>
                </a:solidFill>
              </a:rPr>
              <a:t> </a:t>
            </a:r>
            <a:r>
              <a:rPr lang="it-IT" sz="1600" dirty="0" err="1">
                <a:solidFill>
                  <a:srgbClr val="FF0000"/>
                </a:solidFill>
              </a:rPr>
              <a:t>fHT</a:t>
            </a:r>
            <a:r>
              <a:rPr lang="it-IT" sz="1600" dirty="0">
                <a:solidFill>
                  <a:srgbClr val="FF0000"/>
                </a:solidFill>
              </a:rPr>
              <a:t> and </a:t>
            </a:r>
            <a:r>
              <a:rPr lang="it-IT" sz="1600" dirty="0" err="1">
                <a:solidFill>
                  <a:srgbClr val="FF0000"/>
                </a:solidFill>
              </a:rPr>
              <a:t>w</a:t>
            </a:r>
            <a:r>
              <a:rPr lang="it-IT" sz="1600" dirty="0">
                <a:solidFill>
                  <a:srgbClr val="FF0000"/>
                </a:solidFill>
              </a:rPr>
              <a:t> for the data and a </a:t>
            </a:r>
            <a:r>
              <a:rPr lang="it-IT" sz="1600" dirty="0" err="1">
                <a:solidFill>
                  <a:srgbClr val="FF0000"/>
                </a:solidFill>
              </a:rPr>
              <a:t>representative</a:t>
            </a:r>
            <a:r>
              <a:rPr lang="it-IT" sz="1600" dirty="0">
                <a:solidFill>
                  <a:srgbClr val="FF0000"/>
                </a:solidFill>
              </a:rPr>
              <a:t> </a:t>
            </a:r>
            <a:r>
              <a:rPr lang="it-IT" sz="1600" dirty="0" err="1">
                <a:solidFill>
                  <a:srgbClr val="FF0000"/>
                </a:solidFill>
              </a:rPr>
              <a:t>signal</a:t>
            </a:r>
            <a:r>
              <a:rPr lang="it-IT" sz="1600" dirty="0">
                <a:solidFill>
                  <a:srgbClr val="FF0000"/>
                </a:solidFill>
              </a:rPr>
              <a:t> sample (green). The </a:t>
            </a:r>
            <a:r>
              <a:rPr lang="it-IT" sz="1600" dirty="0" err="1">
                <a:solidFill>
                  <a:srgbClr val="FF0000"/>
                </a:solidFill>
              </a:rPr>
              <a:t>signal</a:t>
            </a:r>
            <a:r>
              <a:rPr lang="it-IT" sz="1600" dirty="0">
                <a:solidFill>
                  <a:srgbClr val="FF0000"/>
                </a:solidFill>
              </a:rPr>
              <a:t> (A) and control (B, C and D) </a:t>
            </a:r>
            <a:r>
              <a:rPr lang="it-IT" sz="1600" dirty="0" err="1">
                <a:solidFill>
                  <a:srgbClr val="FF0000"/>
                </a:solidFill>
              </a:rPr>
              <a:t>regions</a:t>
            </a:r>
            <a:r>
              <a:rPr lang="it-IT" sz="1600" dirty="0">
                <a:solidFill>
                  <a:srgbClr val="FF0000"/>
                </a:solidFill>
              </a:rPr>
              <a:t> are </a:t>
            </a:r>
            <a:r>
              <a:rPr lang="it-IT" sz="1600" dirty="0" err="1">
                <a:solidFill>
                  <a:srgbClr val="FF0000"/>
                </a:solidFill>
              </a:rPr>
              <a:t>shown</a:t>
            </a:r>
            <a:r>
              <a:rPr lang="it-IT" sz="1600" dirty="0">
                <a:solidFill>
                  <a:srgbClr val="FF0000"/>
                </a:solidFill>
              </a:rPr>
              <a:t>.</a:t>
            </a:r>
          </a:p>
          <a:p>
            <a:endParaRPr lang="it-IT" sz="1600" dirty="0">
              <a:solidFill>
                <a:srgbClr val="FF0000"/>
              </a:solidFill>
            </a:endParaRPr>
          </a:p>
          <a:p>
            <a:r>
              <a:rPr lang="it-IT" sz="1600" dirty="0" err="1">
                <a:solidFill>
                  <a:srgbClr val="FF0000"/>
                </a:solidFill>
              </a:rPr>
              <a:t>Comparison</a:t>
            </a:r>
            <a:r>
              <a:rPr lang="it-IT" sz="1600" dirty="0">
                <a:solidFill>
                  <a:srgbClr val="FF0000"/>
                </a:solidFill>
              </a:rPr>
              <a:t> of the </a:t>
            </a:r>
            <a:r>
              <a:rPr lang="it-IT" sz="1600" dirty="0" err="1">
                <a:solidFill>
                  <a:srgbClr val="FF0000"/>
                </a:solidFill>
              </a:rPr>
              <a:t>lower</a:t>
            </a:r>
            <a:r>
              <a:rPr lang="it-IT" sz="1600" dirty="0">
                <a:solidFill>
                  <a:srgbClr val="FF0000"/>
                </a:solidFill>
              </a:rPr>
              <a:t> mass </a:t>
            </a:r>
            <a:r>
              <a:rPr lang="it-IT" sz="1600" dirty="0" err="1">
                <a:solidFill>
                  <a:srgbClr val="FF0000"/>
                </a:solidFill>
              </a:rPr>
              <a:t>limits</a:t>
            </a:r>
            <a:r>
              <a:rPr lang="it-IT" sz="1600" dirty="0">
                <a:solidFill>
                  <a:srgbClr val="FF0000"/>
                </a:solidFill>
              </a:rPr>
              <a:t> </a:t>
            </a:r>
            <a:r>
              <a:rPr lang="it-IT" sz="1600" dirty="0" err="1">
                <a:solidFill>
                  <a:srgbClr val="FF0000"/>
                </a:solidFill>
              </a:rPr>
              <a:t>obtained</a:t>
            </a:r>
            <a:r>
              <a:rPr lang="it-IT" sz="1600" dirty="0">
                <a:solidFill>
                  <a:srgbClr val="FF0000"/>
                </a:solidFill>
              </a:rPr>
              <a:t> by LHC </a:t>
            </a:r>
            <a:r>
              <a:rPr lang="it-IT" sz="1600" dirty="0" err="1">
                <a:solidFill>
                  <a:srgbClr val="FF0000"/>
                </a:solidFill>
              </a:rPr>
              <a:t>searches</a:t>
            </a:r>
            <a:r>
              <a:rPr lang="it-IT" sz="1600" dirty="0">
                <a:solidFill>
                  <a:srgbClr val="FF0000"/>
                </a:solidFill>
              </a:rPr>
              <a:t> in </a:t>
            </a:r>
            <a:r>
              <a:rPr lang="it-IT" sz="1600" dirty="0" err="1">
                <a:solidFill>
                  <a:srgbClr val="FF0000"/>
                </a:solidFill>
              </a:rPr>
              <a:t>Run</a:t>
            </a:r>
            <a:r>
              <a:rPr lang="it-IT" sz="1600" dirty="0">
                <a:solidFill>
                  <a:srgbClr val="FF0000"/>
                </a:solidFill>
              </a:rPr>
              <a:t> 1 and </a:t>
            </a:r>
            <a:r>
              <a:rPr lang="it-IT" sz="1600" dirty="0" err="1">
                <a:solidFill>
                  <a:srgbClr val="FF0000"/>
                </a:solidFill>
              </a:rPr>
              <a:t>Run</a:t>
            </a:r>
            <a:r>
              <a:rPr lang="it-IT" sz="1600" dirty="0">
                <a:solidFill>
                  <a:srgbClr val="FF0000"/>
                </a:solidFill>
              </a:rPr>
              <a:t> 2 pp </a:t>
            </a:r>
            <a:r>
              <a:rPr lang="it-IT" sz="1600" dirty="0" err="1">
                <a:solidFill>
                  <a:srgbClr val="FF0000"/>
                </a:solidFill>
              </a:rPr>
              <a:t>collisions</a:t>
            </a:r>
            <a:r>
              <a:rPr lang="it-IT" sz="1600" dirty="0">
                <a:solidFill>
                  <a:srgbClr val="FF0000"/>
                </a:solidFill>
              </a:rPr>
              <a:t> for </a:t>
            </a:r>
            <a:r>
              <a:rPr lang="it-IT" sz="1600" dirty="0" err="1">
                <a:solidFill>
                  <a:srgbClr val="FF0000"/>
                </a:solidFill>
              </a:rPr>
              <a:t>Drell-Yan</a:t>
            </a:r>
            <a:r>
              <a:rPr lang="it-IT" sz="1600" dirty="0">
                <a:solidFill>
                  <a:srgbClr val="FF0000"/>
                </a:solidFill>
              </a:rPr>
              <a:t> and </a:t>
            </a:r>
            <a:r>
              <a:rPr lang="it-IT" sz="1600" dirty="0" err="1">
                <a:solidFill>
                  <a:srgbClr val="FF0000"/>
                </a:solidFill>
              </a:rPr>
              <a:t>photon</a:t>
            </a:r>
            <a:r>
              <a:rPr lang="it-IT" sz="1600" dirty="0">
                <a:solidFill>
                  <a:srgbClr val="FF0000"/>
                </a:solidFill>
              </a:rPr>
              <a:t>-fusion </a:t>
            </a:r>
            <a:r>
              <a:rPr lang="it-IT" sz="1600" dirty="0" err="1">
                <a:solidFill>
                  <a:srgbClr val="FF0000"/>
                </a:solidFill>
              </a:rPr>
              <a:t>pair-produced</a:t>
            </a:r>
            <a:r>
              <a:rPr lang="it-IT" sz="1600" dirty="0">
                <a:solidFill>
                  <a:srgbClr val="FF0000"/>
                </a:solidFill>
              </a:rPr>
              <a:t> </a:t>
            </a:r>
            <a:r>
              <a:rPr lang="it-IT" sz="1600" dirty="0" err="1">
                <a:solidFill>
                  <a:srgbClr val="FF0000"/>
                </a:solidFill>
              </a:rPr>
              <a:t>magnetic</a:t>
            </a:r>
            <a:r>
              <a:rPr lang="it-IT" sz="1600" dirty="0">
                <a:solidFill>
                  <a:srgbClr val="FF0000"/>
                </a:solidFill>
              </a:rPr>
              <a:t> </a:t>
            </a:r>
            <a:r>
              <a:rPr lang="it-IT" sz="1600" dirty="0" err="1">
                <a:solidFill>
                  <a:srgbClr val="FF0000"/>
                </a:solidFill>
              </a:rPr>
              <a:t>monopoles</a:t>
            </a:r>
            <a:r>
              <a:rPr lang="it-IT" sz="1600" dirty="0">
                <a:solidFill>
                  <a:srgbClr val="FF0000"/>
                </a:solidFill>
              </a:rPr>
              <a:t>. A </a:t>
            </a:r>
            <a:r>
              <a:rPr lang="it-IT" sz="1600" dirty="0" err="1">
                <a:solidFill>
                  <a:srgbClr val="FF0000"/>
                </a:solidFill>
              </a:rPr>
              <a:t>Tevatron</a:t>
            </a:r>
            <a:r>
              <a:rPr lang="it-IT" sz="1600" dirty="0">
                <a:solidFill>
                  <a:srgbClr val="FF0000"/>
                </a:solidFill>
              </a:rPr>
              <a:t> </a:t>
            </a:r>
            <a:r>
              <a:rPr lang="it-IT" sz="1600" dirty="0" err="1">
                <a:solidFill>
                  <a:srgbClr val="FF0000"/>
                </a:solidFill>
              </a:rPr>
              <a:t>measurement</a:t>
            </a:r>
            <a:r>
              <a:rPr lang="it-IT" sz="1600" dirty="0">
                <a:solidFill>
                  <a:srgbClr val="FF0000"/>
                </a:solidFill>
              </a:rPr>
              <a:t> by CDF in </a:t>
            </a:r>
            <a:r>
              <a:rPr lang="it-IT" sz="1600" dirty="0" err="1">
                <a:solidFill>
                  <a:srgbClr val="FF0000"/>
                </a:solidFill>
              </a:rPr>
              <a:t>proton-antiproton</a:t>
            </a:r>
            <a:r>
              <a:rPr lang="it-IT" sz="1600" dirty="0">
                <a:solidFill>
                  <a:srgbClr val="FF0000"/>
                </a:solidFill>
              </a:rPr>
              <a:t> </a:t>
            </a:r>
            <a:r>
              <a:rPr lang="it-IT" sz="1600" dirty="0" err="1">
                <a:solidFill>
                  <a:srgbClr val="FF0000"/>
                </a:solidFill>
              </a:rPr>
              <a:t>collisions</a:t>
            </a:r>
            <a:r>
              <a:rPr lang="it-IT" sz="1600" dirty="0">
                <a:solidFill>
                  <a:srgbClr val="FF0000"/>
                </a:solidFill>
              </a:rPr>
              <a:t> </a:t>
            </a:r>
            <a:r>
              <a:rPr lang="it-IT" sz="1600" dirty="0" err="1">
                <a:solidFill>
                  <a:srgbClr val="FF0000"/>
                </a:solidFill>
              </a:rPr>
              <a:t>is</a:t>
            </a:r>
            <a:r>
              <a:rPr lang="it-IT" sz="1600" dirty="0">
                <a:solidFill>
                  <a:srgbClr val="FF0000"/>
                </a:solidFill>
              </a:rPr>
              <a:t> </a:t>
            </a:r>
            <a:r>
              <a:rPr lang="it-IT" sz="1600" dirty="0" err="1">
                <a:solidFill>
                  <a:srgbClr val="FF0000"/>
                </a:solidFill>
              </a:rPr>
              <a:t>also</a:t>
            </a:r>
            <a:r>
              <a:rPr lang="it-IT" sz="1600" dirty="0">
                <a:solidFill>
                  <a:srgbClr val="FF0000"/>
                </a:solidFill>
              </a:rPr>
              <a:t> </a:t>
            </a:r>
            <a:r>
              <a:rPr lang="it-IT" sz="1600" dirty="0" err="1">
                <a:solidFill>
                  <a:srgbClr val="FF0000"/>
                </a:solidFill>
              </a:rPr>
              <a:t>shown</a:t>
            </a:r>
            <a:r>
              <a:rPr lang="it-IT" sz="1600" dirty="0">
                <a:solidFill>
                  <a:srgbClr val="FF0000"/>
                </a:solidFill>
              </a:rPr>
              <a:t>. The </a:t>
            </a:r>
            <a:r>
              <a:rPr lang="it-IT" sz="1600" dirty="0" err="1">
                <a:solidFill>
                  <a:srgbClr val="FF0000"/>
                </a:solidFill>
              </a:rPr>
              <a:t>dashed</a:t>
            </a:r>
            <a:r>
              <a:rPr lang="it-IT" sz="1600" dirty="0">
                <a:solidFill>
                  <a:srgbClr val="FF0000"/>
                </a:solidFill>
              </a:rPr>
              <a:t> and </a:t>
            </a:r>
            <a:r>
              <a:rPr lang="it-IT" sz="1600" dirty="0" err="1">
                <a:solidFill>
                  <a:srgbClr val="FF0000"/>
                </a:solidFill>
              </a:rPr>
              <a:t>solid</a:t>
            </a:r>
            <a:r>
              <a:rPr lang="it-IT" sz="1600" dirty="0">
                <a:solidFill>
                  <a:srgbClr val="FF0000"/>
                </a:solidFill>
              </a:rPr>
              <a:t> lines </a:t>
            </a:r>
            <a:r>
              <a:rPr lang="it-IT" sz="1600" dirty="0" err="1">
                <a:solidFill>
                  <a:srgbClr val="FF0000"/>
                </a:solidFill>
              </a:rPr>
              <a:t>represent</a:t>
            </a:r>
            <a:r>
              <a:rPr lang="it-IT" sz="1600" dirty="0">
                <a:solidFill>
                  <a:srgbClr val="FF0000"/>
                </a:solidFill>
              </a:rPr>
              <a:t> spin-0 and spin-½ </a:t>
            </a:r>
            <a:r>
              <a:rPr lang="it-IT" sz="1600" dirty="0" err="1">
                <a:solidFill>
                  <a:srgbClr val="FF0000"/>
                </a:solidFill>
              </a:rPr>
              <a:t>measurements</a:t>
            </a:r>
            <a:r>
              <a:rPr lang="it-IT" sz="1600" dirty="0">
                <a:solidFill>
                  <a:srgbClr val="FF0000"/>
                </a:solidFill>
              </a:rPr>
              <a:t>, </a:t>
            </a:r>
            <a:r>
              <a:rPr lang="it-IT" sz="1600" dirty="0" err="1">
                <a:solidFill>
                  <a:srgbClr val="FF0000"/>
                </a:solidFill>
              </a:rPr>
              <a:t>respectively</a:t>
            </a:r>
            <a:r>
              <a:rPr lang="it-IT" sz="1600" dirty="0">
                <a:solidFill>
                  <a:srgbClr val="FF0000"/>
                </a:solidFill>
              </a:rPr>
              <a:t>. (Image: ATLAS </a:t>
            </a:r>
          </a:p>
          <a:p>
            <a:r>
              <a:rPr lang="it-IT" sz="1600" dirty="0"/>
              <a:t>Given </a:t>
            </a:r>
            <a:r>
              <a:rPr lang="it-IT" sz="1600" dirty="0" err="1"/>
              <a:t>that</a:t>
            </a:r>
            <a:r>
              <a:rPr lang="it-IT" sz="1600" dirty="0"/>
              <a:t> the </a:t>
            </a:r>
            <a:r>
              <a:rPr lang="it-IT" sz="1600" dirty="0" err="1"/>
              <a:t>predicted</a:t>
            </a:r>
            <a:r>
              <a:rPr lang="it-IT" sz="1600" dirty="0"/>
              <a:t> cross </a:t>
            </a:r>
            <a:r>
              <a:rPr lang="it-IT" sz="1600" dirty="0" err="1"/>
              <a:t>sections</a:t>
            </a:r>
            <a:r>
              <a:rPr lang="it-IT" sz="1600" dirty="0"/>
              <a:t> can </a:t>
            </a:r>
            <a:r>
              <a:rPr lang="it-IT" sz="1600" dirty="0" err="1"/>
              <a:t>only</a:t>
            </a:r>
            <a:r>
              <a:rPr lang="it-IT" sz="1600" dirty="0"/>
              <a:t> be </a:t>
            </a:r>
            <a:r>
              <a:rPr lang="it-IT" sz="1600" dirty="0" err="1"/>
              <a:t>calculated</a:t>
            </a:r>
            <a:r>
              <a:rPr lang="it-IT" sz="1600" dirty="0"/>
              <a:t> </a:t>
            </a:r>
            <a:r>
              <a:rPr lang="it-IT" sz="1600" dirty="0" err="1"/>
              <a:t>at</a:t>
            </a:r>
            <a:r>
              <a:rPr lang="it-IT" sz="1600" dirty="0"/>
              <a:t> </a:t>
            </a:r>
            <a:r>
              <a:rPr lang="it-IT" sz="1600" dirty="0" err="1"/>
              <a:t>leading</a:t>
            </a:r>
            <a:r>
              <a:rPr lang="it-IT" sz="1600" dirty="0"/>
              <a:t> order, </a:t>
            </a:r>
            <a:r>
              <a:rPr lang="it-IT" sz="1600" dirty="0" err="1"/>
              <a:t>these</a:t>
            </a:r>
            <a:r>
              <a:rPr lang="it-IT" sz="1600" dirty="0"/>
              <a:t> mass </a:t>
            </a:r>
            <a:r>
              <a:rPr lang="it-IT" sz="1600" dirty="0" err="1"/>
              <a:t>limits</a:t>
            </a:r>
            <a:r>
              <a:rPr lang="it-IT" sz="1600" dirty="0"/>
              <a:t> </a:t>
            </a:r>
            <a:r>
              <a:rPr lang="it-IT" sz="1600" dirty="0" err="1"/>
              <a:t>primarily</a:t>
            </a:r>
            <a:r>
              <a:rPr lang="it-IT" sz="1600" dirty="0"/>
              <a:t> serve </a:t>
            </a:r>
            <a:r>
              <a:rPr lang="it-IT" sz="1600" dirty="0" err="1"/>
              <a:t>as</a:t>
            </a:r>
            <a:r>
              <a:rPr lang="it-IT" sz="1600" dirty="0"/>
              <a:t> </a:t>
            </a:r>
            <a:r>
              <a:rPr lang="it-IT" sz="1600" dirty="0" err="1"/>
              <a:t>benchmarks</a:t>
            </a:r>
            <a:r>
              <a:rPr lang="it-IT" sz="1600" dirty="0"/>
              <a:t> for </a:t>
            </a:r>
            <a:r>
              <a:rPr lang="it-IT" sz="1600" dirty="0" err="1"/>
              <a:t>comparison</a:t>
            </a:r>
            <a:r>
              <a:rPr lang="it-IT" sz="1600" dirty="0"/>
              <a:t> with </a:t>
            </a:r>
            <a:r>
              <a:rPr lang="it-IT" sz="1600" dirty="0" err="1"/>
              <a:t>other</a:t>
            </a:r>
            <a:r>
              <a:rPr lang="it-IT" sz="1600" dirty="0"/>
              <a:t> </a:t>
            </a:r>
            <a:r>
              <a:rPr lang="it-IT" sz="1600" dirty="0" err="1"/>
              <a:t>experiments</a:t>
            </a:r>
            <a:r>
              <a:rPr lang="it-IT" sz="1600" dirty="0"/>
              <a:t>, </a:t>
            </a:r>
            <a:r>
              <a:rPr lang="it-IT" sz="1600" dirty="0" err="1"/>
              <a:t>as</a:t>
            </a:r>
            <a:r>
              <a:rPr lang="it-IT" sz="1600" dirty="0"/>
              <a:t> </a:t>
            </a:r>
            <a:r>
              <a:rPr lang="it-IT" sz="1600" dirty="0" err="1"/>
              <a:t>shown</a:t>
            </a:r>
            <a:r>
              <a:rPr lang="it-IT" sz="1600" dirty="0"/>
              <a:t> in Figure 10. The ATLAS cross-</a:t>
            </a:r>
            <a:r>
              <a:rPr lang="it-IT" sz="1600" dirty="0" err="1"/>
              <a:t>section</a:t>
            </a:r>
            <a:r>
              <a:rPr lang="it-IT" sz="1600" dirty="0"/>
              <a:t> </a:t>
            </a:r>
            <a:r>
              <a:rPr lang="it-IT" sz="1600" dirty="0" err="1"/>
              <a:t>limits</a:t>
            </a:r>
            <a:r>
              <a:rPr lang="it-IT" sz="1600" dirty="0"/>
              <a:t> for </a:t>
            </a:r>
            <a:r>
              <a:rPr lang="it-IT" sz="1600" dirty="0" err="1"/>
              <a:t>Drell-Yan</a:t>
            </a:r>
            <a:r>
              <a:rPr lang="it-IT" sz="1600" dirty="0"/>
              <a:t> production of </a:t>
            </a:r>
            <a:r>
              <a:rPr lang="it-IT" sz="1600" dirty="0" err="1"/>
              <a:t>HECOs</a:t>
            </a:r>
            <a:r>
              <a:rPr lang="it-IT" sz="1600" dirty="0"/>
              <a:t> in the range 20 ≤ |𝑧| ≤ 100 are </a:t>
            </a:r>
            <a:r>
              <a:rPr lang="it-IT" sz="1600" dirty="0" err="1"/>
              <a:t>several</a:t>
            </a:r>
            <a:r>
              <a:rPr lang="it-IT" sz="1600" dirty="0"/>
              <a:t> </a:t>
            </a:r>
            <a:r>
              <a:rPr lang="it-IT" sz="1600" dirty="0" err="1"/>
              <a:t>orders</a:t>
            </a:r>
            <a:r>
              <a:rPr lang="it-IT" sz="1600" dirty="0"/>
              <a:t> of </a:t>
            </a:r>
            <a:r>
              <a:rPr lang="it-IT" sz="1600" dirty="0" err="1"/>
              <a:t>magnitude</a:t>
            </a:r>
            <a:r>
              <a:rPr lang="it-IT" sz="1600" dirty="0"/>
              <a:t> </a:t>
            </a:r>
            <a:r>
              <a:rPr lang="it-IT" sz="1600" dirty="0" err="1"/>
              <a:t>better</a:t>
            </a:r>
            <a:r>
              <a:rPr lang="it-IT" sz="1600" dirty="0"/>
              <a:t> </a:t>
            </a:r>
            <a:r>
              <a:rPr lang="it-IT" sz="1600" dirty="0" err="1"/>
              <a:t>than</a:t>
            </a:r>
            <a:r>
              <a:rPr lang="it-IT" sz="1600" dirty="0"/>
              <a:t> </a:t>
            </a:r>
            <a:r>
              <a:rPr lang="it-IT" sz="1600" dirty="0" err="1"/>
              <a:t>those</a:t>
            </a:r>
            <a:r>
              <a:rPr lang="it-IT" sz="1600" dirty="0"/>
              <a:t> </a:t>
            </a:r>
            <a:r>
              <a:rPr lang="it-IT" sz="1600" dirty="0" err="1"/>
              <a:t>reported</a:t>
            </a:r>
            <a:r>
              <a:rPr lang="it-IT" sz="1600" dirty="0"/>
              <a:t> by </a:t>
            </a:r>
            <a:r>
              <a:rPr lang="it-IT" sz="1600" dirty="0" err="1"/>
              <a:t>MoEDAL</a:t>
            </a:r>
            <a:r>
              <a:rPr lang="it-IT" sz="1600" dirty="0"/>
              <a:t> in Ref. [103], </a:t>
            </a:r>
            <a:r>
              <a:rPr lang="it-IT" sz="1600" dirty="0" err="1"/>
              <a:t>which</a:t>
            </a:r>
            <a:r>
              <a:rPr lang="it-IT" sz="1600" dirty="0"/>
              <a:t> </a:t>
            </a:r>
            <a:r>
              <a:rPr lang="it-IT" sz="1600" dirty="0" err="1"/>
              <a:t>considers</a:t>
            </a:r>
            <a:r>
              <a:rPr lang="it-IT" sz="1600" dirty="0"/>
              <a:t> 8 TeV</a:t>
            </a:r>
          </a:p>
          <a:p>
            <a:r>
              <a:rPr lang="it-IT" sz="1600" dirty="0">
                <a:effectLst/>
                <a:latin typeface="NewTXMI"/>
              </a:rPr>
              <a:t>𝑝𝑝 </a:t>
            </a:r>
            <a:r>
              <a:rPr lang="it-IT" sz="1600" dirty="0" err="1">
                <a:effectLst/>
                <a:latin typeface="TeXGyreTermesX"/>
              </a:rPr>
              <a:t>collision</a:t>
            </a:r>
            <a:r>
              <a:rPr lang="it-IT" sz="1600" dirty="0">
                <a:effectLst/>
                <a:latin typeface="TeXGyreTermesX"/>
              </a:rPr>
              <a:t> data. </a:t>
            </a:r>
            <a:r>
              <a:rPr lang="it-IT" sz="1600" dirty="0" err="1">
                <a:effectLst/>
                <a:latin typeface="TeXGyreTermesX"/>
              </a:rPr>
              <a:t>While</a:t>
            </a:r>
            <a:r>
              <a:rPr lang="it-IT" sz="1600" dirty="0">
                <a:effectLst/>
                <a:latin typeface="TeXGyreTermesX"/>
              </a:rPr>
              <a:t> </a:t>
            </a:r>
            <a:r>
              <a:rPr lang="it-IT" sz="1600" dirty="0" err="1">
                <a:effectLst/>
                <a:latin typeface="TeXGyreTermesX"/>
              </a:rPr>
              <a:t>MoEDAL</a:t>
            </a:r>
            <a:r>
              <a:rPr lang="it-IT" sz="1600" dirty="0">
                <a:effectLst/>
                <a:latin typeface="TeXGyreTermesX"/>
              </a:rPr>
              <a:t> </a:t>
            </a:r>
            <a:r>
              <a:rPr lang="it-IT" sz="1600" dirty="0" err="1">
                <a:effectLst/>
                <a:latin typeface="TeXGyreTermesX"/>
              </a:rPr>
              <a:t>is</a:t>
            </a:r>
            <a:r>
              <a:rPr lang="it-IT" sz="1600" dirty="0">
                <a:effectLst/>
                <a:latin typeface="TeXGyreTermesX"/>
              </a:rPr>
              <a:t> the </a:t>
            </a:r>
            <a:r>
              <a:rPr lang="it-IT" sz="1600" dirty="0" err="1">
                <a:effectLst/>
                <a:latin typeface="TeXGyreTermesX"/>
              </a:rPr>
              <a:t>only</a:t>
            </a:r>
            <a:r>
              <a:rPr lang="it-IT" sz="1600" dirty="0">
                <a:effectLst/>
                <a:latin typeface="TeXGyreTermesX"/>
              </a:rPr>
              <a:t> </a:t>
            </a:r>
            <a:r>
              <a:rPr lang="it-IT" sz="1600" dirty="0" err="1">
                <a:effectLst/>
                <a:latin typeface="TeXGyreTermesX"/>
              </a:rPr>
              <a:t>experiment</a:t>
            </a:r>
            <a:r>
              <a:rPr lang="it-IT" sz="1600" dirty="0">
                <a:effectLst/>
                <a:latin typeface="TeXGyreTermesX"/>
              </a:rPr>
              <a:t> sensitive to </a:t>
            </a:r>
            <a:r>
              <a:rPr lang="it-IT" sz="1600" dirty="0" err="1">
                <a:effectLst/>
                <a:latin typeface="TeXGyreTermesX"/>
              </a:rPr>
              <a:t>magnetic</a:t>
            </a:r>
            <a:r>
              <a:rPr lang="it-IT" sz="1600" dirty="0">
                <a:effectLst/>
                <a:latin typeface="TeXGyreTermesX"/>
              </a:rPr>
              <a:t> </a:t>
            </a:r>
            <a:r>
              <a:rPr lang="it-IT" sz="1600" dirty="0" err="1">
                <a:effectLst/>
                <a:latin typeface="TeXGyreTermesX"/>
              </a:rPr>
              <a:t>charges</a:t>
            </a:r>
            <a:r>
              <a:rPr lang="it-IT" sz="1600" dirty="0">
                <a:effectLst/>
                <a:latin typeface="TeXGyreTermesX"/>
              </a:rPr>
              <a:t> in the range 3</a:t>
            </a:r>
            <a:r>
              <a:rPr lang="it-IT" sz="1600" dirty="0">
                <a:effectLst/>
                <a:latin typeface="NewTXMI"/>
              </a:rPr>
              <a:t>𝑔</a:t>
            </a:r>
            <a:r>
              <a:rPr lang="it-IT" sz="1600" dirty="0">
                <a:effectLst/>
                <a:latin typeface="TeXGyreTermesX"/>
              </a:rPr>
              <a:t>D </a:t>
            </a:r>
            <a:r>
              <a:rPr lang="it-IT" sz="1600" dirty="0">
                <a:effectLst/>
                <a:latin typeface="txsys"/>
              </a:rPr>
              <a:t>≤ |</a:t>
            </a:r>
            <a:r>
              <a:rPr lang="it-IT" sz="1600" dirty="0">
                <a:effectLst/>
                <a:latin typeface="NewTXMI"/>
              </a:rPr>
              <a:t>𝑔</a:t>
            </a:r>
            <a:r>
              <a:rPr lang="it-IT" sz="1600" dirty="0">
                <a:effectLst/>
                <a:latin typeface="txsys"/>
              </a:rPr>
              <a:t>| ≤ </a:t>
            </a:r>
            <a:r>
              <a:rPr lang="it-IT" sz="1600" dirty="0">
                <a:effectLst/>
                <a:latin typeface="TeXGyreTermesX"/>
              </a:rPr>
              <a:t>5</a:t>
            </a:r>
            <a:r>
              <a:rPr lang="it-IT" sz="1600" dirty="0">
                <a:effectLst/>
                <a:latin typeface="NewTXMI"/>
              </a:rPr>
              <a:t>𝑔</a:t>
            </a:r>
            <a:r>
              <a:rPr lang="it-IT" sz="1600" dirty="0">
                <a:effectLst/>
                <a:latin typeface="TeXGyreTermesX"/>
              </a:rPr>
              <a:t>D [</a:t>
            </a:r>
            <a:r>
              <a:rPr lang="it-IT" sz="1600" dirty="0">
                <a:solidFill>
                  <a:srgbClr val="0000FF"/>
                </a:solidFill>
                <a:effectLst/>
                <a:latin typeface="TeXGyreTermesX"/>
              </a:rPr>
              <a:t>97</a:t>
            </a:r>
            <a:r>
              <a:rPr lang="it-IT" sz="1600" dirty="0">
                <a:effectLst/>
                <a:latin typeface="TeXGyreTermesX"/>
              </a:rPr>
              <a:t>–</a:t>
            </a:r>
            <a:r>
              <a:rPr lang="it-IT" sz="1600" dirty="0">
                <a:solidFill>
                  <a:srgbClr val="0000FF"/>
                </a:solidFill>
                <a:effectLst/>
                <a:latin typeface="TeXGyreTermesX"/>
              </a:rPr>
              <a:t>101</a:t>
            </a:r>
            <a:r>
              <a:rPr lang="it-IT" sz="1600" dirty="0">
                <a:effectLst/>
                <a:latin typeface="TeXGyreTermesX"/>
              </a:rPr>
              <a:t>], the </a:t>
            </a:r>
            <a:r>
              <a:rPr lang="it-IT" sz="1600" dirty="0" err="1">
                <a:effectLst/>
                <a:latin typeface="TeXGyreTermesX"/>
              </a:rPr>
              <a:t>present</a:t>
            </a:r>
            <a:r>
              <a:rPr lang="it-IT" sz="1600" dirty="0">
                <a:effectLst/>
                <a:latin typeface="TeXGyreTermesX"/>
              </a:rPr>
              <a:t> ATLAS </a:t>
            </a:r>
            <a:r>
              <a:rPr lang="it-IT" sz="1600" dirty="0" err="1">
                <a:effectLst/>
                <a:latin typeface="TeXGyreTermesX"/>
              </a:rPr>
              <a:t>search</a:t>
            </a:r>
            <a:r>
              <a:rPr lang="it-IT" sz="1600" dirty="0">
                <a:effectLst/>
                <a:latin typeface="TeXGyreTermesX"/>
              </a:rPr>
              <a:t> </a:t>
            </a:r>
            <a:r>
              <a:rPr lang="it-IT" sz="1600" dirty="0" err="1">
                <a:effectLst/>
                <a:latin typeface="TeXGyreTermesX"/>
              </a:rPr>
              <a:t>is</a:t>
            </a:r>
            <a:r>
              <a:rPr lang="it-IT" sz="1600" dirty="0">
                <a:effectLst/>
                <a:latin typeface="TeXGyreTermesX"/>
              </a:rPr>
              <a:t> </a:t>
            </a:r>
            <a:r>
              <a:rPr lang="it-IT" sz="1600" dirty="0" err="1">
                <a:effectLst/>
                <a:latin typeface="TeXGyreTermesX"/>
              </a:rPr>
              <a:t>able</a:t>
            </a:r>
            <a:r>
              <a:rPr lang="it-IT" sz="1600" dirty="0">
                <a:effectLst/>
                <a:latin typeface="TeXGyreTermesX"/>
              </a:rPr>
              <a:t> to set </a:t>
            </a:r>
            <a:r>
              <a:rPr lang="it-IT" sz="1600" dirty="0" err="1">
                <a:effectLst/>
                <a:latin typeface="TeXGyreTermesX"/>
              </a:rPr>
              <a:t>significantly</a:t>
            </a:r>
            <a:r>
              <a:rPr lang="it-IT" sz="1600" dirty="0">
                <a:effectLst/>
                <a:latin typeface="TeXGyreTermesX"/>
              </a:rPr>
              <a:t> </a:t>
            </a:r>
            <a:r>
              <a:rPr lang="it-IT" sz="1600" dirty="0" err="1">
                <a:effectLst/>
                <a:latin typeface="TeXGyreTermesX"/>
              </a:rPr>
              <a:t>better</a:t>
            </a:r>
            <a:r>
              <a:rPr lang="it-IT" sz="1600" dirty="0">
                <a:effectLst/>
                <a:latin typeface="TeXGyreTermesX"/>
              </a:rPr>
              <a:t> cross-</a:t>
            </a:r>
            <a:r>
              <a:rPr lang="it-IT" sz="1600" dirty="0" err="1">
                <a:effectLst/>
                <a:latin typeface="TeXGyreTermesX"/>
              </a:rPr>
              <a:t>section</a:t>
            </a:r>
            <a:r>
              <a:rPr lang="it-IT" sz="1600" dirty="0">
                <a:effectLst/>
                <a:latin typeface="TeXGyreTermesX"/>
              </a:rPr>
              <a:t> </a:t>
            </a:r>
            <a:r>
              <a:rPr lang="it-IT" sz="1600" dirty="0" err="1">
                <a:effectLst/>
                <a:latin typeface="TeXGyreTermesX"/>
              </a:rPr>
              <a:t>limits</a:t>
            </a:r>
            <a:r>
              <a:rPr lang="it-IT" sz="1600" dirty="0">
                <a:effectLst/>
                <a:latin typeface="TeXGyreTermesX"/>
              </a:rPr>
              <a:t> (one to </a:t>
            </a:r>
            <a:r>
              <a:rPr lang="it-IT" sz="1600" dirty="0" err="1">
                <a:effectLst/>
                <a:latin typeface="TeXGyreTermesX"/>
              </a:rPr>
              <a:t>two</a:t>
            </a:r>
            <a:r>
              <a:rPr lang="it-IT" sz="1600" dirty="0">
                <a:effectLst/>
                <a:latin typeface="TeXGyreTermesX"/>
              </a:rPr>
              <a:t> </a:t>
            </a:r>
            <a:r>
              <a:rPr lang="it-IT" sz="1600" dirty="0" err="1">
                <a:effectLst/>
                <a:latin typeface="TeXGyreTermesX"/>
              </a:rPr>
              <a:t>orders</a:t>
            </a:r>
            <a:r>
              <a:rPr lang="it-IT" sz="1600" dirty="0">
                <a:effectLst/>
                <a:latin typeface="TeXGyreTermesX"/>
              </a:rPr>
              <a:t> of </a:t>
            </a:r>
            <a:r>
              <a:rPr lang="it-IT" sz="1600" dirty="0" err="1">
                <a:effectLst/>
                <a:latin typeface="TeXGyreTermesX"/>
              </a:rPr>
              <a:t>magnitude</a:t>
            </a:r>
            <a:r>
              <a:rPr lang="it-IT" sz="1600" dirty="0">
                <a:effectLst/>
                <a:latin typeface="TeXGyreTermesX"/>
              </a:rPr>
              <a:t>) for 1</a:t>
            </a:r>
            <a:r>
              <a:rPr lang="it-IT" sz="1600" dirty="0">
                <a:effectLst/>
                <a:latin typeface="NewTXMI"/>
              </a:rPr>
              <a:t>𝑔</a:t>
            </a:r>
            <a:r>
              <a:rPr lang="it-IT" sz="1600" dirty="0">
                <a:effectLst/>
                <a:latin typeface="TeXGyreTermesX"/>
              </a:rPr>
              <a:t>D and 2</a:t>
            </a:r>
            <a:r>
              <a:rPr lang="it-IT" sz="1600" dirty="0">
                <a:effectLst/>
                <a:latin typeface="NewTXMI"/>
              </a:rPr>
              <a:t>𝑔</a:t>
            </a:r>
            <a:r>
              <a:rPr lang="it-IT" sz="1600" dirty="0">
                <a:effectLst/>
                <a:latin typeface="TeXGyreTermesX"/>
              </a:rPr>
              <a:t>D. </a:t>
            </a:r>
            <a:endParaRPr lang="it-IT" sz="1600" dirty="0"/>
          </a:p>
          <a:p>
            <a:endParaRPr lang="it-IT" sz="1600" dirty="0"/>
          </a:p>
          <a:p>
            <a:endParaRPr lang="it-IT" sz="1600" dirty="0"/>
          </a:p>
          <a:p>
            <a:endParaRPr lang="it-IT" sz="160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1E2689-9F83-4643-8D2B-2A2E1956F3A7}" type="slidenum">
              <a:rPr lang="it-IT" smtClean="0"/>
              <a:t>26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6446128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1E2689-9F83-4643-8D2B-2A2E1956F3A7}" type="slidenum">
              <a:rPr lang="it-IT" smtClean="0"/>
              <a:t>27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9319078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1E2689-9F83-4643-8D2B-2A2E1956F3A7}" type="slidenum">
              <a:rPr lang="it-IT" smtClean="0"/>
              <a:t>28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2048082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1E2689-9F83-4643-8D2B-2A2E1956F3A7}" type="slidenum">
              <a:rPr lang="it-IT" smtClean="0"/>
              <a:t>29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9000056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1E2689-9F83-4643-8D2B-2A2E1956F3A7}" type="slidenum">
              <a:rPr lang="it-IT" smtClean="0"/>
              <a:t>31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784393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1E2689-9F83-4643-8D2B-2A2E1956F3A7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5534462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1E2689-9F83-4643-8D2B-2A2E1956F3A7}" type="slidenum">
              <a:rPr lang="it-IT" smtClean="0"/>
              <a:t>32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311577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1E2689-9F83-4643-8D2B-2A2E1956F3A7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226622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1E2689-9F83-4643-8D2B-2A2E1956F3A7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021300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546850" y="1412875"/>
            <a:ext cx="6784975" cy="381635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>
              <a:solidFill>
                <a:srgbClr val="626262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it-IT" dirty="0">
              <a:solidFill>
                <a:srgbClr val="62626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it-IT" sz="2000" dirty="0">
                <a:solidFill>
                  <a:srgbClr val="62626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On 4 </a:t>
            </a:r>
            <a:r>
              <a:rPr lang="it-IT" sz="2000" dirty="0" err="1">
                <a:solidFill>
                  <a:srgbClr val="62626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July</a:t>
            </a:r>
            <a:r>
              <a:rPr lang="it-IT" sz="2000" dirty="0">
                <a:solidFill>
                  <a:srgbClr val="62626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2022, 10 </a:t>
            </a:r>
            <a:r>
              <a:rPr lang="it-IT" sz="2000" dirty="0" err="1">
                <a:solidFill>
                  <a:srgbClr val="62626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years</a:t>
            </a:r>
            <a:r>
              <a:rPr lang="it-IT" sz="2000" dirty="0">
                <a:solidFill>
                  <a:srgbClr val="62626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to the day after the </a:t>
            </a:r>
            <a:r>
              <a:rPr lang="it-IT" sz="2000" dirty="0" err="1">
                <a:solidFill>
                  <a:srgbClr val="62626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discovery</a:t>
            </a:r>
            <a:r>
              <a:rPr lang="it-IT" sz="2000" dirty="0">
                <a:solidFill>
                  <a:srgbClr val="62626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of the Higgs </a:t>
            </a:r>
            <a:r>
              <a:rPr lang="it-IT" sz="2000" dirty="0" err="1">
                <a:solidFill>
                  <a:srgbClr val="62626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boson</a:t>
            </a:r>
            <a:r>
              <a:rPr lang="it-IT" sz="2000" dirty="0">
                <a:solidFill>
                  <a:srgbClr val="62626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the ATLAS Collaboration </a:t>
            </a:r>
            <a:r>
              <a:rPr lang="it-IT" sz="2000" dirty="0" err="1">
                <a:solidFill>
                  <a:srgbClr val="62626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at</a:t>
            </a:r>
            <a:r>
              <a:rPr lang="it-IT" sz="2000" dirty="0">
                <a:solidFill>
                  <a:srgbClr val="62626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CERN </a:t>
            </a:r>
            <a:r>
              <a:rPr lang="it-IT" sz="2000" dirty="0" err="1">
                <a:solidFill>
                  <a:srgbClr val="62626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released</a:t>
            </a:r>
            <a:r>
              <a:rPr lang="it-IT" sz="2000" dirty="0">
                <a:solidFill>
                  <a:srgbClr val="62626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000" dirty="0" err="1">
                <a:solidFill>
                  <a:srgbClr val="62626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its</a:t>
            </a:r>
            <a:r>
              <a:rPr lang="it-IT" sz="2000" dirty="0">
                <a:solidFill>
                  <a:srgbClr val="62626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it-IT" sz="2000" u="sng" dirty="0">
                <a:solidFill>
                  <a:srgbClr val="2574B9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most precise and complete set of measurements of Higgs boson properties</a:t>
            </a:r>
            <a:r>
              <a:rPr lang="it-IT" sz="2000" dirty="0">
                <a:solidFill>
                  <a:srgbClr val="62626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. </a:t>
            </a:r>
            <a:endParaRPr lang="it-IT" sz="2000" dirty="0">
              <a:solidFill>
                <a:srgbClr val="626262"/>
              </a:solidFill>
              <a:latin typeface="Open Sans" panose="020B0606030504020204" pitchFamily="34" charset="0"/>
            </a:endParaRPr>
          </a:p>
          <a:p>
            <a:r>
              <a:rPr lang="it-IT" sz="2000" dirty="0" err="1">
                <a:solidFill>
                  <a:srgbClr val="C00000"/>
                </a:solidFill>
              </a:rPr>
              <a:t>Values</a:t>
            </a:r>
            <a:r>
              <a:rPr lang="it-IT" sz="2000" dirty="0">
                <a:solidFill>
                  <a:srgbClr val="C00000"/>
                </a:solidFill>
              </a:rPr>
              <a:t> of the </a:t>
            </a:r>
            <a:r>
              <a:rPr lang="el-GR" sz="2000" dirty="0">
                <a:solidFill>
                  <a:srgbClr val="C00000"/>
                </a:solidFill>
              </a:rPr>
              <a:t>σ </a:t>
            </a:r>
            <a:r>
              <a:rPr lang="it-IT" sz="2000" dirty="0" err="1">
                <a:solidFill>
                  <a:srgbClr val="C00000"/>
                </a:solidFill>
              </a:rPr>
              <a:t>measure</a:t>
            </a:r>
            <a:r>
              <a:rPr lang="it-IT" sz="2000" dirty="0">
                <a:solidFill>
                  <a:srgbClr val="C00000"/>
                </a:solidFill>
              </a:rPr>
              <a:t> </a:t>
            </a:r>
            <a:r>
              <a:rPr lang="it-IT" sz="2000" dirty="0" err="1">
                <a:solidFill>
                  <a:srgbClr val="C00000"/>
                </a:solidFill>
              </a:rPr>
              <a:t>ments</a:t>
            </a:r>
            <a:r>
              <a:rPr lang="it-IT" sz="2000" dirty="0">
                <a:solidFill>
                  <a:srgbClr val="C00000"/>
                </a:solidFill>
              </a:rPr>
              <a:t> from </a:t>
            </a:r>
            <a:r>
              <a:rPr lang="it-IT" sz="2000" dirty="0" err="1">
                <a:solidFill>
                  <a:srgbClr val="C00000"/>
                </a:solidFill>
              </a:rPr>
              <a:t>this</a:t>
            </a:r>
            <a:r>
              <a:rPr lang="it-IT" sz="2000" dirty="0">
                <a:solidFill>
                  <a:srgbClr val="C00000"/>
                </a:solidFill>
              </a:rPr>
              <a:t> and </a:t>
            </a:r>
            <a:r>
              <a:rPr lang="it-IT" sz="2000" dirty="0" err="1">
                <a:solidFill>
                  <a:srgbClr val="C00000"/>
                </a:solidFill>
              </a:rPr>
              <a:t>previous</a:t>
            </a:r>
            <a:r>
              <a:rPr lang="it-IT" sz="2000" dirty="0">
                <a:solidFill>
                  <a:srgbClr val="C00000"/>
                </a:solidFill>
              </a:rPr>
              <a:t> ATLAS </a:t>
            </a:r>
            <a:r>
              <a:rPr lang="it-IT" sz="2000" dirty="0" err="1">
                <a:solidFill>
                  <a:srgbClr val="C00000"/>
                </a:solidFill>
              </a:rPr>
              <a:t>publications</a:t>
            </a:r>
            <a:r>
              <a:rPr lang="it-IT" sz="2000" dirty="0">
                <a:solidFill>
                  <a:srgbClr val="C00000"/>
                </a:solidFill>
              </a:rPr>
              <a:t> </a:t>
            </a:r>
            <a:r>
              <a:rPr lang="it-IT" sz="2000" dirty="0" err="1">
                <a:solidFill>
                  <a:srgbClr val="C00000"/>
                </a:solidFill>
              </a:rPr>
              <a:t>as</a:t>
            </a:r>
            <a:r>
              <a:rPr lang="it-IT" sz="2000" dirty="0">
                <a:solidFill>
                  <a:srgbClr val="C00000"/>
                </a:solidFill>
              </a:rPr>
              <a:t> a </a:t>
            </a:r>
            <a:r>
              <a:rPr lang="it-IT" sz="2000" dirty="0" err="1">
                <a:solidFill>
                  <a:srgbClr val="C00000"/>
                </a:solidFill>
              </a:rPr>
              <a:t>function</a:t>
            </a:r>
            <a:r>
              <a:rPr lang="it-IT" sz="2000" dirty="0">
                <a:solidFill>
                  <a:srgbClr val="C00000"/>
                </a:solidFill>
              </a:rPr>
              <a:t> of the centre-of-mass energy. The Standard-Model </a:t>
            </a:r>
            <a:r>
              <a:rPr lang="it-IT" sz="2000" dirty="0" err="1">
                <a:solidFill>
                  <a:srgbClr val="C00000"/>
                </a:solidFill>
              </a:rPr>
              <a:t>predicted</a:t>
            </a:r>
            <a:r>
              <a:rPr lang="it-IT" sz="2000" dirty="0">
                <a:solidFill>
                  <a:srgbClr val="C00000"/>
                </a:solidFill>
              </a:rPr>
              <a:t> </a:t>
            </a:r>
            <a:r>
              <a:rPr lang="it-IT" sz="2000" dirty="0" err="1">
                <a:solidFill>
                  <a:srgbClr val="C00000"/>
                </a:solidFill>
              </a:rPr>
              <a:t>values</a:t>
            </a:r>
            <a:r>
              <a:rPr lang="it-IT" sz="2000" dirty="0">
                <a:solidFill>
                  <a:srgbClr val="C00000"/>
                </a:solidFill>
              </a:rPr>
              <a:t> and </a:t>
            </a:r>
            <a:r>
              <a:rPr lang="it-IT" sz="2000" dirty="0" err="1">
                <a:solidFill>
                  <a:srgbClr val="C00000"/>
                </a:solidFill>
              </a:rPr>
              <a:t>their</a:t>
            </a:r>
            <a:r>
              <a:rPr lang="it-IT" sz="2000" dirty="0">
                <a:solidFill>
                  <a:srgbClr val="C00000"/>
                </a:solidFill>
              </a:rPr>
              <a:t> </a:t>
            </a:r>
            <a:r>
              <a:rPr lang="it-IT" sz="2000" dirty="0" err="1">
                <a:solidFill>
                  <a:srgbClr val="C00000"/>
                </a:solidFill>
              </a:rPr>
              <a:t>uncertainties</a:t>
            </a:r>
            <a:r>
              <a:rPr lang="it-IT" sz="2000" dirty="0">
                <a:solidFill>
                  <a:srgbClr val="C00000"/>
                </a:solidFill>
              </a:rPr>
              <a:t> are </a:t>
            </a:r>
            <a:r>
              <a:rPr lang="it-IT" sz="2000" dirty="0" err="1">
                <a:solidFill>
                  <a:srgbClr val="C00000"/>
                </a:solidFill>
              </a:rPr>
              <a:t>shown</a:t>
            </a:r>
            <a:r>
              <a:rPr lang="it-IT" sz="2000" dirty="0">
                <a:solidFill>
                  <a:srgbClr val="C00000"/>
                </a:solidFill>
              </a:rPr>
              <a:t> by the </a:t>
            </a:r>
            <a:r>
              <a:rPr lang="it-IT" sz="2000" dirty="0" err="1">
                <a:solidFill>
                  <a:srgbClr val="C00000"/>
                </a:solidFill>
              </a:rPr>
              <a:t>grey</a:t>
            </a:r>
            <a:r>
              <a:rPr lang="it-IT" sz="2000" dirty="0">
                <a:solidFill>
                  <a:srgbClr val="C00000"/>
                </a:solidFill>
              </a:rPr>
              <a:t> band.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1E2689-9F83-4643-8D2B-2A2E1956F3A7}" type="slidenum">
              <a:rPr lang="it-IT" smtClean="0"/>
              <a:t>6</a:t>
            </a:fld>
            <a:endParaRPr lang="it-IT"/>
          </a:p>
        </p:txBody>
      </p:sp>
      <p:cxnSp>
        <p:nvCxnSpPr>
          <p:cNvPr id="7" name="Connettore 1 6">
            <a:extLst>
              <a:ext uri="{FF2B5EF4-FFF2-40B4-BE49-F238E27FC236}">
                <a16:creationId xmlns:a16="http://schemas.microsoft.com/office/drawing/2014/main" id="{925279EE-FF2F-9795-912A-5598BDB51F23}"/>
              </a:ext>
            </a:extLst>
          </p:cNvPr>
          <p:cNvCxnSpPr>
            <a:cxnSpLocks/>
          </p:cNvCxnSpPr>
          <p:nvPr/>
        </p:nvCxnSpPr>
        <p:spPr>
          <a:xfrm flipH="1">
            <a:off x="11880850" y="1597541"/>
            <a:ext cx="990600" cy="1542534"/>
          </a:xfrm>
          <a:prstGeom prst="line">
            <a:avLst/>
          </a:prstGeom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66492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>
          <a:xfrm>
            <a:off x="4032250" y="5759450"/>
            <a:ext cx="11811000" cy="4454525"/>
          </a:xfrm>
        </p:spPr>
        <p:txBody>
          <a:bodyPr/>
          <a:lstStyle/>
          <a:p>
            <a:r>
              <a:rPr lang="it-IT" sz="2000" dirty="0"/>
              <a:t>In the </a:t>
            </a:r>
            <a:r>
              <a:rPr lang="it-IT" sz="2000" dirty="0" err="1"/>
              <a:t>eleven</a:t>
            </a:r>
            <a:r>
              <a:rPr lang="it-IT" sz="2000" dirty="0"/>
              <a:t> </a:t>
            </a:r>
            <a:r>
              <a:rPr lang="it-IT" sz="2000" dirty="0" err="1"/>
              <a:t>years</a:t>
            </a:r>
            <a:r>
              <a:rPr lang="it-IT" sz="2000" dirty="0"/>
              <a:t> </a:t>
            </a:r>
            <a:r>
              <a:rPr lang="it-IT" sz="2000" dirty="0" err="1"/>
              <a:t>since</a:t>
            </a:r>
            <a:r>
              <a:rPr lang="it-IT" sz="2000" dirty="0"/>
              <a:t> </a:t>
            </a:r>
            <a:r>
              <a:rPr lang="it-IT" sz="2000" dirty="0" err="1"/>
              <a:t>its</a:t>
            </a:r>
            <a:r>
              <a:rPr lang="it-IT" sz="2000" dirty="0"/>
              <a:t> </a:t>
            </a:r>
            <a:r>
              <a:rPr lang="it-IT" sz="2000" dirty="0" err="1"/>
              <a:t>discovery</a:t>
            </a:r>
            <a:r>
              <a:rPr lang="it-IT" sz="2000" dirty="0"/>
              <a:t>, studies of the Higgs </a:t>
            </a:r>
            <a:r>
              <a:rPr lang="it-IT" sz="2000" dirty="0" err="1"/>
              <a:t>boson</a:t>
            </a:r>
            <a:r>
              <a:rPr lang="it-IT" sz="2000" dirty="0"/>
              <a:t> </a:t>
            </a:r>
            <a:r>
              <a:rPr lang="it-IT" sz="2000" dirty="0" err="1"/>
              <a:t>have</a:t>
            </a:r>
            <a:r>
              <a:rPr lang="it-IT" sz="2000" dirty="0"/>
              <a:t> </a:t>
            </a:r>
            <a:r>
              <a:rPr lang="it-IT" sz="2000" dirty="0" err="1"/>
              <a:t>become</a:t>
            </a:r>
            <a:r>
              <a:rPr lang="it-IT" sz="2000" dirty="0"/>
              <a:t> a </a:t>
            </a:r>
            <a:r>
              <a:rPr lang="it-IT" sz="2000" dirty="0" err="1"/>
              <a:t>central</a:t>
            </a:r>
            <a:r>
              <a:rPr lang="it-IT" sz="2000" dirty="0"/>
              <a:t> avenue for </a:t>
            </a:r>
            <a:r>
              <a:rPr lang="it-IT" sz="2000" dirty="0" err="1"/>
              <a:t>shedding</a:t>
            </a:r>
            <a:r>
              <a:rPr lang="it-IT" sz="2000" dirty="0"/>
              <a:t> light on the </a:t>
            </a:r>
            <a:r>
              <a:rPr lang="it-IT" sz="2000" dirty="0" err="1"/>
              <a:t>fundamental</a:t>
            </a:r>
            <a:r>
              <a:rPr lang="it-IT" sz="2000" dirty="0"/>
              <a:t> </a:t>
            </a:r>
            <a:r>
              <a:rPr lang="it-IT" sz="2000" dirty="0" err="1"/>
              <a:t>structure</a:t>
            </a:r>
            <a:r>
              <a:rPr lang="it-IT" sz="2000" dirty="0"/>
              <a:t> of the </a:t>
            </a:r>
            <a:r>
              <a:rPr lang="it-IT" sz="2000" dirty="0" err="1"/>
              <a:t>universe</a:t>
            </a:r>
            <a:r>
              <a:rPr lang="it-IT" sz="2000" dirty="0"/>
              <a:t>. Precise </a:t>
            </a:r>
            <a:r>
              <a:rPr lang="it-IT" sz="2000" dirty="0" err="1"/>
              <a:t>measurements</a:t>
            </a:r>
            <a:r>
              <a:rPr lang="it-IT" sz="2000" dirty="0"/>
              <a:t> of Higgs-</a:t>
            </a:r>
            <a:r>
              <a:rPr lang="it-IT" sz="2000" dirty="0" err="1"/>
              <a:t>boson</a:t>
            </a:r>
            <a:r>
              <a:rPr lang="it-IT" sz="2000" dirty="0"/>
              <a:t> </a:t>
            </a:r>
            <a:r>
              <a:rPr lang="it-IT" sz="2000" dirty="0" err="1"/>
              <a:t>properties</a:t>
            </a:r>
            <a:r>
              <a:rPr lang="it-IT" sz="2000" dirty="0"/>
              <a:t> are </a:t>
            </a:r>
            <a:r>
              <a:rPr lang="it-IT" sz="2000" dirty="0" err="1"/>
              <a:t>among</a:t>
            </a:r>
            <a:r>
              <a:rPr lang="it-IT" sz="2000" dirty="0"/>
              <a:t> the </a:t>
            </a:r>
            <a:r>
              <a:rPr lang="it-IT" sz="2000" dirty="0" err="1"/>
              <a:t>most</a:t>
            </a:r>
            <a:r>
              <a:rPr lang="it-IT" sz="2000" dirty="0"/>
              <a:t> </a:t>
            </a:r>
            <a:r>
              <a:rPr lang="it-IT" sz="2000" dirty="0" err="1"/>
              <a:t>powerful</a:t>
            </a:r>
            <a:r>
              <a:rPr lang="it-IT" sz="2000" dirty="0"/>
              <a:t> tools </a:t>
            </a:r>
            <a:r>
              <a:rPr lang="it-IT" sz="2000" dirty="0" err="1"/>
              <a:t>physicists</a:t>
            </a:r>
            <a:r>
              <a:rPr lang="it-IT" sz="2000" dirty="0"/>
              <a:t> </a:t>
            </a:r>
            <a:r>
              <a:rPr lang="it-IT" sz="2000" dirty="0" err="1"/>
              <a:t>have</a:t>
            </a:r>
            <a:r>
              <a:rPr lang="it-IT" sz="2000" dirty="0"/>
              <a:t> to put pressure on the Standard Model – and </a:t>
            </a:r>
            <a:r>
              <a:rPr lang="it-IT" sz="2000" dirty="0" err="1"/>
              <a:t>now</a:t>
            </a:r>
            <a:r>
              <a:rPr lang="it-IT" sz="2000" dirty="0"/>
              <a:t>, </a:t>
            </a:r>
            <a:r>
              <a:rPr lang="it-IT" sz="2000" dirty="0" err="1"/>
              <a:t>it’s</a:t>
            </a:r>
            <a:r>
              <a:rPr lang="it-IT" sz="2000" dirty="0"/>
              <a:t> the turn of the Higgs-</a:t>
            </a:r>
            <a:r>
              <a:rPr lang="it-IT" sz="2000" dirty="0" err="1"/>
              <a:t>boson</a:t>
            </a:r>
            <a:r>
              <a:rPr lang="it-IT" sz="2000" dirty="0"/>
              <a:t> mass. The interaction (or </a:t>
            </a:r>
            <a:r>
              <a:rPr lang="it-IT" sz="2000" dirty="0" err="1"/>
              <a:t>coupling</a:t>
            </a:r>
            <a:r>
              <a:rPr lang="it-IT" sz="2000" dirty="0"/>
              <a:t>) </a:t>
            </a:r>
            <a:r>
              <a:rPr lang="it-IT" sz="2000" dirty="0" err="1"/>
              <a:t>strengths</a:t>
            </a:r>
            <a:r>
              <a:rPr lang="it-IT" sz="2000" dirty="0"/>
              <a:t> of the Higgs </a:t>
            </a:r>
            <a:r>
              <a:rPr lang="it-IT" sz="2000" dirty="0" err="1"/>
              <a:t>boson</a:t>
            </a:r>
            <a:r>
              <a:rPr lang="it-IT" sz="2000" dirty="0"/>
              <a:t> with Standard-Model </a:t>
            </a:r>
            <a:r>
              <a:rPr lang="it-IT" sz="2000" dirty="0" err="1"/>
              <a:t>particles</a:t>
            </a:r>
            <a:r>
              <a:rPr lang="it-IT" sz="2000" dirty="0"/>
              <a:t> </a:t>
            </a:r>
            <a:r>
              <a:rPr lang="it-IT" sz="2000" dirty="0" err="1"/>
              <a:t>depends</a:t>
            </a:r>
            <a:r>
              <a:rPr lang="it-IT" sz="2000" dirty="0"/>
              <a:t> on the Higgs-</a:t>
            </a:r>
            <a:r>
              <a:rPr lang="it-IT" sz="2000" dirty="0" err="1"/>
              <a:t>boson</a:t>
            </a:r>
            <a:r>
              <a:rPr lang="it-IT" sz="2000" dirty="0"/>
              <a:t> mass, and can </a:t>
            </a:r>
            <a:r>
              <a:rPr lang="it-IT" sz="2000" dirty="0" err="1"/>
              <a:t>only</a:t>
            </a:r>
            <a:r>
              <a:rPr lang="it-IT" sz="2000" dirty="0"/>
              <a:t> be </a:t>
            </a:r>
            <a:r>
              <a:rPr lang="it-IT" sz="2000" dirty="0" err="1"/>
              <a:t>calculated</a:t>
            </a:r>
            <a:r>
              <a:rPr lang="it-IT" sz="2000" dirty="0"/>
              <a:t> once the </a:t>
            </a:r>
            <a:r>
              <a:rPr lang="it-IT" sz="2000" dirty="0" err="1"/>
              <a:t>value</a:t>
            </a:r>
            <a:r>
              <a:rPr lang="it-IT" sz="2000" dirty="0"/>
              <a:t> of the mass </a:t>
            </a:r>
            <a:r>
              <a:rPr lang="it-IT" sz="2000" dirty="0" err="1"/>
              <a:t>is</a:t>
            </a:r>
            <a:r>
              <a:rPr lang="it-IT" sz="2000" dirty="0"/>
              <a:t> </a:t>
            </a:r>
            <a:r>
              <a:rPr lang="it-IT" sz="2000" dirty="0" err="1"/>
              <a:t>known</a:t>
            </a:r>
            <a:r>
              <a:rPr lang="it-IT" sz="2000" dirty="0"/>
              <a:t>. More </a:t>
            </a:r>
            <a:r>
              <a:rPr lang="it-IT" sz="2000" dirty="0" err="1"/>
              <a:t>importantly</a:t>
            </a:r>
            <a:r>
              <a:rPr lang="it-IT" sz="2000" dirty="0"/>
              <a:t>, the </a:t>
            </a:r>
            <a:r>
              <a:rPr lang="it-IT" sz="2000" dirty="0" err="1"/>
              <a:t>value</a:t>
            </a:r>
            <a:r>
              <a:rPr lang="it-IT" sz="2000" dirty="0"/>
              <a:t> of the Higgs-</a:t>
            </a:r>
            <a:r>
              <a:rPr lang="it-IT" sz="2000" dirty="0" err="1"/>
              <a:t>boson</a:t>
            </a:r>
            <a:r>
              <a:rPr lang="it-IT" sz="2000" dirty="0"/>
              <a:t> mass </a:t>
            </a:r>
            <a:r>
              <a:rPr lang="it-IT" sz="2000" dirty="0" err="1"/>
              <a:t>is</a:t>
            </a:r>
            <a:r>
              <a:rPr lang="it-IT" sz="2000" dirty="0"/>
              <a:t> </a:t>
            </a:r>
            <a:r>
              <a:rPr lang="it-IT" sz="2000" dirty="0" err="1"/>
              <a:t>intimately</a:t>
            </a:r>
            <a:r>
              <a:rPr lang="it-IT" sz="2000" dirty="0"/>
              <a:t> </a:t>
            </a:r>
            <a:r>
              <a:rPr lang="it-IT" sz="2000" dirty="0" err="1"/>
              <a:t>related</a:t>
            </a:r>
            <a:r>
              <a:rPr lang="it-IT" sz="2000" dirty="0"/>
              <a:t> to the </a:t>
            </a:r>
            <a:r>
              <a:rPr lang="it-IT" sz="2000" dirty="0" err="1"/>
              <a:t>properties</a:t>
            </a:r>
            <a:r>
              <a:rPr lang="it-IT" sz="2000" dirty="0"/>
              <a:t> of the Higgs </a:t>
            </a:r>
            <a:r>
              <a:rPr lang="it-IT" sz="2000" dirty="0" err="1"/>
              <a:t>potential</a:t>
            </a:r>
            <a:r>
              <a:rPr lang="it-IT" sz="2000" dirty="0"/>
              <a:t> – </a:t>
            </a:r>
            <a:r>
              <a:rPr lang="it-IT" sz="2000" dirty="0" err="1"/>
              <a:t>which</a:t>
            </a:r>
            <a:r>
              <a:rPr lang="it-IT" sz="2000" dirty="0"/>
              <a:t> </a:t>
            </a:r>
            <a:r>
              <a:rPr lang="it-IT" sz="2000" dirty="0" err="1"/>
              <a:t>determines</a:t>
            </a:r>
            <a:r>
              <a:rPr lang="it-IT" sz="2000" dirty="0"/>
              <a:t> the </a:t>
            </a:r>
            <a:r>
              <a:rPr lang="it-IT" sz="2000" dirty="0" err="1"/>
              <a:t>stability</a:t>
            </a:r>
            <a:r>
              <a:rPr lang="it-IT" sz="2000" dirty="0"/>
              <a:t> of the </a:t>
            </a:r>
            <a:r>
              <a:rPr lang="it-IT" sz="2000" dirty="0" err="1"/>
              <a:t>electroweak</a:t>
            </a:r>
            <a:r>
              <a:rPr lang="it-IT" sz="2000" dirty="0"/>
              <a:t> vacuum, and </a:t>
            </a:r>
            <a:r>
              <a:rPr lang="it-IT" sz="2000" dirty="0" err="1"/>
              <a:t>potentially</a:t>
            </a:r>
            <a:r>
              <a:rPr lang="it-IT" sz="2000" dirty="0"/>
              <a:t> the fate and </a:t>
            </a:r>
            <a:r>
              <a:rPr lang="it-IT" sz="2000" dirty="0" err="1"/>
              <a:t>evolution</a:t>
            </a:r>
            <a:r>
              <a:rPr lang="it-IT" sz="2000" dirty="0"/>
              <a:t> of </a:t>
            </a:r>
            <a:r>
              <a:rPr lang="it-IT" sz="2000" dirty="0" err="1"/>
              <a:t>our</a:t>
            </a:r>
            <a:r>
              <a:rPr lang="it-IT" sz="2000" dirty="0"/>
              <a:t> </a:t>
            </a:r>
            <a:r>
              <a:rPr lang="it-IT" sz="2000" dirty="0" err="1"/>
              <a:t>universe</a:t>
            </a:r>
            <a:r>
              <a:rPr lang="it-IT" sz="2000" dirty="0"/>
              <a:t>. </a:t>
            </a:r>
            <a:r>
              <a:rPr lang="it-IT" sz="2000" dirty="0" err="1"/>
              <a:t>measurement</a:t>
            </a:r>
            <a:r>
              <a:rPr lang="it-IT" sz="2000" dirty="0"/>
              <a:t> of the Higgs-</a:t>
            </a:r>
            <a:r>
              <a:rPr lang="it-IT" sz="2000" dirty="0" err="1"/>
              <a:t>boson</a:t>
            </a:r>
            <a:r>
              <a:rPr lang="it-IT" sz="2000" dirty="0"/>
              <a:t> mass in studies of Higgs </a:t>
            </a:r>
            <a:r>
              <a:rPr lang="it-IT" sz="2000" dirty="0" err="1"/>
              <a:t>decays</a:t>
            </a:r>
            <a:r>
              <a:rPr lang="it-IT" sz="2000" dirty="0"/>
              <a:t> to </a:t>
            </a:r>
            <a:r>
              <a:rPr lang="it-IT" sz="2000" dirty="0" err="1"/>
              <a:t>two</a:t>
            </a:r>
            <a:r>
              <a:rPr lang="it-IT" sz="2000" dirty="0"/>
              <a:t> </a:t>
            </a:r>
            <a:r>
              <a:rPr lang="it-IT" sz="2000" dirty="0" err="1"/>
              <a:t>photons</a:t>
            </a:r>
            <a:r>
              <a:rPr lang="it-IT" sz="2000" dirty="0"/>
              <a:t> </a:t>
            </a:r>
            <a:r>
              <a:rPr lang="it-IT" sz="2000" dirty="0" err="1"/>
              <a:t>using</a:t>
            </a:r>
            <a:r>
              <a:rPr lang="it-IT" sz="2000" dirty="0"/>
              <a:t> the full LHC </a:t>
            </a:r>
            <a:r>
              <a:rPr lang="it-IT" sz="2000" dirty="0" err="1"/>
              <a:t>Run</a:t>
            </a:r>
            <a:r>
              <a:rPr lang="it-IT" sz="2000" dirty="0"/>
              <a:t> 2 dataset (“H→</a:t>
            </a:r>
            <a:r>
              <a:rPr lang="el-GR" sz="2000" dirty="0" err="1"/>
              <a:t>γγ</a:t>
            </a:r>
            <a:r>
              <a:rPr lang="el-GR" sz="2000" dirty="0"/>
              <a:t>” </a:t>
            </a:r>
            <a:r>
              <a:rPr lang="it-IT" sz="2000" dirty="0"/>
              <a:t>or the </a:t>
            </a:r>
            <a:r>
              <a:rPr lang="it-IT" sz="2000" dirty="0" err="1"/>
              <a:t>diphoton</a:t>
            </a:r>
            <a:r>
              <a:rPr lang="it-IT" sz="2000" dirty="0"/>
              <a:t> </a:t>
            </a:r>
            <a:r>
              <a:rPr lang="it-IT" sz="2000" dirty="0" err="1"/>
              <a:t>channel</a:t>
            </a:r>
            <a:r>
              <a:rPr lang="it-IT" sz="2000" dirty="0"/>
              <a:t>), and a new </a:t>
            </a:r>
            <a:r>
              <a:rPr lang="it-IT" sz="2000" dirty="0" err="1"/>
              <a:t>combination</a:t>
            </a:r>
            <a:r>
              <a:rPr lang="it-IT" sz="2000" dirty="0"/>
              <a:t> of </a:t>
            </a:r>
            <a:r>
              <a:rPr lang="it-IT" sz="2000" dirty="0" err="1"/>
              <a:t>this</a:t>
            </a:r>
            <a:r>
              <a:rPr lang="it-IT" sz="2000" dirty="0"/>
              <a:t> </a:t>
            </a:r>
            <a:r>
              <a:rPr lang="it-IT" sz="2000" dirty="0" err="1"/>
              <a:t>measurement</a:t>
            </a:r>
            <a:r>
              <a:rPr lang="it-IT" sz="2000" dirty="0"/>
              <a:t> with the 2022 </a:t>
            </a:r>
            <a:r>
              <a:rPr lang="it-IT" sz="2000" dirty="0" err="1"/>
              <a:t>measurement</a:t>
            </a:r>
            <a:r>
              <a:rPr lang="it-IT" sz="2000" dirty="0"/>
              <a:t> of the Higgs-</a:t>
            </a:r>
            <a:r>
              <a:rPr lang="it-IT" sz="2000" dirty="0" err="1"/>
              <a:t>boson</a:t>
            </a:r>
            <a:r>
              <a:rPr lang="it-IT" sz="2000" dirty="0"/>
              <a:t> mass in studies of the Higgs </a:t>
            </a:r>
            <a:r>
              <a:rPr lang="it-IT" sz="2000" dirty="0" err="1"/>
              <a:t>decays</a:t>
            </a:r>
            <a:r>
              <a:rPr lang="it-IT" sz="2000" dirty="0"/>
              <a:t> to </a:t>
            </a:r>
            <a:r>
              <a:rPr lang="it-IT" sz="2000" dirty="0" err="1"/>
              <a:t>four</a:t>
            </a:r>
            <a:r>
              <a:rPr lang="it-IT" sz="2000" dirty="0"/>
              <a:t> </a:t>
            </a:r>
            <a:r>
              <a:rPr lang="it-IT" sz="2000" dirty="0" err="1"/>
              <a:t>leptons</a:t>
            </a:r>
            <a:r>
              <a:rPr lang="it-IT" sz="2000" dirty="0"/>
              <a:t> (the “H→4l" </a:t>
            </a:r>
            <a:r>
              <a:rPr lang="it-IT" sz="2000" dirty="0" err="1"/>
              <a:t>channel</a:t>
            </a:r>
            <a:r>
              <a:rPr lang="it-IT" sz="2000" dirty="0"/>
              <a:t>). The new H→</a:t>
            </a:r>
            <a:r>
              <a:rPr lang="el-GR" sz="2000" dirty="0" err="1"/>
              <a:t>γγ</a:t>
            </a:r>
            <a:r>
              <a:rPr lang="el-GR" sz="2000" dirty="0"/>
              <a:t> </a:t>
            </a:r>
            <a:r>
              <a:rPr lang="it-IT" sz="2000" dirty="0" err="1"/>
              <a:t>result</a:t>
            </a:r>
            <a:r>
              <a:rPr lang="it-IT" sz="2000" dirty="0"/>
              <a:t> </a:t>
            </a:r>
            <a:r>
              <a:rPr lang="it-IT" sz="2000" dirty="0" err="1"/>
              <a:t>significantly</a:t>
            </a:r>
            <a:r>
              <a:rPr lang="it-IT" sz="2000" dirty="0"/>
              <a:t> </a:t>
            </a:r>
            <a:r>
              <a:rPr lang="it-IT" sz="2000" dirty="0" err="1"/>
              <a:t>improves</a:t>
            </a:r>
            <a:r>
              <a:rPr lang="it-IT" sz="2000" dirty="0"/>
              <a:t> </a:t>
            </a:r>
            <a:r>
              <a:rPr lang="it-IT" sz="2000" dirty="0" err="1"/>
              <a:t>upon</a:t>
            </a:r>
            <a:r>
              <a:rPr lang="it-IT" sz="2000" dirty="0"/>
              <a:t> the </a:t>
            </a:r>
            <a:r>
              <a:rPr lang="it-IT" sz="2000" dirty="0" err="1"/>
              <a:t>previous</a:t>
            </a:r>
            <a:r>
              <a:rPr lang="it-IT" sz="2000" dirty="0"/>
              <a:t> ATLAS </a:t>
            </a:r>
            <a:r>
              <a:rPr lang="it-IT" sz="2000" dirty="0" err="1"/>
              <a:t>measurement</a:t>
            </a:r>
            <a:r>
              <a:rPr lang="it-IT" sz="2000" dirty="0"/>
              <a:t> in </a:t>
            </a:r>
            <a:r>
              <a:rPr lang="it-IT" sz="2000" dirty="0" err="1"/>
              <a:t>this</a:t>
            </a:r>
            <a:r>
              <a:rPr lang="it-IT" sz="2000" dirty="0"/>
              <a:t> </a:t>
            </a:r>
            <a:r>
              <a:rPr lang="it-IT" sz="2000" dirty="0" err="1"/>
              <a:t>channel</a:t>
            </a:r>
            <a:r>
              <a:rPr lang="it-IT" sz="2000" dirty="0"/>
              <a:t>, </a:t>
            </a:r>
            <a:r>
              <a:rPr lang="it-IT" sz="2000" dirty="0" err="1"/>
              <a:t>benefiting</a:t>
            </a:r>
            <a:r>
              <a:rPr lang="it-IT" sz="2000" dirty="0"/>
              <a:t> </a:t>
            </a:r>
            <a:r>
              <a:rPr lang="it-IT" sz="2000" dirty="0" err="1"/>
              <a:t>both</a:t>
            </a:r>
            <a:r>
              <a:rPr lang="it-IT" sz="2000" dirty="0"/>
              <a:t> from the full LHC Run-2 dataset – </a:t>
            </a:r>
            <a:r>
              <a:rPr lang="it-IT" sz="2000" dirty="0" err="1"/>
              <a:t>reducing</a:t>
            </a:r>
            <a:r>
              <a:rPr lang="it-IT" sz="2000" dirty="0"/>
              <a:t> the </a:t>
            </a:r>
            <a:r>
              <a:rPr lang="it-IT" sz="2000" dirty="0" err="1"/>
              <a:t>statistical</a:t>
            </a:r>
            <a:r>
              <a:rPr lang="it-IT" sz="2000" dirty="0"/>
              <a:t> </a:t>
            </a:r>
            <a:r>
              <a:rPr lang="it-IT" sz="2000" dirty="0" err="1"/>
              <a:t>uncertainty</a:t>
            </a:r>
            <a:r>
              <a:rPr lang="it-IT" sz="2000" dirty="0"/>
              <a:t> by a </a:t>
            </a:r>
            <a:r>
              <a:rPr lang="it-IT" sz="2000" dirty="0" err="1"/>
              <a:t>factor</a:t>
            </a:r>
            <a:r>
              <a:rPr lang="it-IT" sz="2000" dirty="0"/>
              <a:t> of </a:t>
            </a:r>
            <a:r>
              <a:rPr lang="it-IT" sz="2000" dirty="0" err="1"/>
              <a:t>two</a:t>
            </a:r>
            <a:r>
              <a:rPr lang="it-IT" sz="2000" dirty="0"/>
              <a:t> – and from </a:t>
            </a:r>
            <a:r>
              <a:rPr lang="it-IT" sz="2000" dirty="0" err="1"/>
              <a:t>dramatic</a:t>
            </a:r>
            <a:r>
              <a:rPr lang="it-IT" sz="2000" dirty="0"/>
              <a:t> </a:t>
            </a:r>
            <a:r>
              <a:rPr lang="it-IT" sz="2000" dirty="0" err="1"/>
              <a:t>improvements</a:t>
            </a:r>
            <a:r>
              <a:rPr lang="it-IT" sz="2000" dirty="0"/>
              <a:t> to the </a:t>
            </a:r>
            <a:r>
              <a:rPr lang="it-IT" sz="2000" dirty="0" err="1"/>
              <a:t>calibration</a:t>
            </a:r>
            <a:r>
              <a:rPr lang="it-IT" sz="2000" dirty="0"/>
              <a:t> of the </a:t>
            </a:r>
            <a:r>
              <a:rPr lang="it-IT" sz="2000" dirty="0" err="1"/>
              <a:t>photon</a:t>
            </a:r>
            <a:r>
              <a:rPr lang="it-IT" sz="2000" dirty="0"/>
              <a:t> energy </a:t>
            </a:r>
            <a:r>
              <a:rPr lang="it-IT" sz="2000" dirty="0" err="1"/>
              <a:t>response</a:t>
            </a:r>
            <a:r>
              <a:rPr lang="it-IT" sz="2000" dirty="0"/>
              <a:t> – </a:t>
            </a:r>
            <a:r>
              <a:rPr lang="it-IT" sz="2000" dirty="0" err="1"/>
              <a:t>reducing</a:t>
            </a:r>
            <a:r>
              <a:rPr lang="it-IT" sz="2000" dirty="0"/>
              <a:t> the </a:t>
            </a:r>
            <a:r>
              <a:rPr lang="it-IT" sz="2000" dirty="0" err="1"/>
              <a:t>systematic</a:t>
            </a:r>
            <a:r>
              <a:rPr lang="it-IT" sz="2000" dirty="0"/>
              <a:t> </a:t>
            </a:r>
            <a:r>
              <a:rPr lang="it-IT" sz="2000" dirty="0" err="1"/>
              <a:t>uncertainties</a:t>
            </a:r>
            <a:r>
              <a:rPr lang="it-IT" sz="2000" dirty="0"/>
              <a:t> by </a:t>
            </a:r>
            <a:r>
              <a:rPr lang="it-IT" sz="2000" dirty="0" err="1"/>
              <a:t>nearly</a:t>
            </a:r>
            <a:r>
              <a:rPr lang="it-IT" sz="2000" dirty="0"/>
              <a:t> a </a:t>
            </a:r>
            <a:r>
              <a:rPr lang="it-IT" sz="2000" dirty="0" err="1"/>
              <a:t>factor</a:t>
            </a:r>
            <a:r>
              <a:rPr lang="it-IT" sz="2000" dirty="0"/>
              <a:t> of </a:t>
            </a:r>
            <a:r>
              <a:rPr lang="it-IT" sz="2000" dirty="0" err="1"/>
              <a:t>four</a:t>
            </a:r>
            <a:r>
              <a:rPr lang="it-IT" sz="2000" dirty="0"/>
              <a:t>.</a:t>
            </a:r>
          </a:p>
          <a:p>
            <a:endParaRPr lang="it-IT" sz="2000" dirty="0"/>
          </a:p>
          <a:p>
            <a:endParaRPr lang="it-IT" sz="200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1E2689-9F83-4643-8D2B-2A2E1956F3A7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604024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659563" y="1311275"/>
            <a:ext cx="6784975" cy="381635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So far, 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physicists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have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collected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conclusive 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evidence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of the Higgs 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boson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interacting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with 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bosons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and the 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heaviest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elementary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fermions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belonging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to the 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third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fermion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generation (tau-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lepton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as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well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as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top and bottom quarks). 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Yet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to date, 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there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is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no 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indication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whether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the Higgs 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boson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interacts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with the 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next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lighter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fermions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muon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or charm quark, 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belonging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to the second 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fermion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generation. 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Despite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a 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simple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experimental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signature, 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spotting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this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rare 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decay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continues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to be a challenge. 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This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is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due to the low 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probability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of the Higgs 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boson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decaying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to 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muons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(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predicted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to be just 0.02%) and the large 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number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of events from 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similar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Standard Model background 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processes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that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can dominate the 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search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Only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0.2% of 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selected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muon-pair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events with masses 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between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120 and 130 GeV from 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proton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–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proton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collisions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are 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expected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to come from a Higgs-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boson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decay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. To 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further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increase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the 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sensitivity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of 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their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analysis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, ATLAS 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physicists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divided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their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events 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into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20 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mutually-exclusive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“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categories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”. 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These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categories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focussed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on the features of an event – 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such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as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the 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number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and 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properties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of 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its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additional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jets or 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leptons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– to target 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specific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production 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modes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of the Higgs 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boson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including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the scattering of 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two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gluons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or 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two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weak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bosons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, and the 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associated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production with a 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weak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W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or 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Z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boson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or a top-quark 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pair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. Inside 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these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categories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, events 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were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further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split 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using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dedicated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multivariate 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discriminants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(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Boosted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Decision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Trees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). 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As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a 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result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of 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this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complex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division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, ATLAS 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physicists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could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separate out the 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few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Higgs-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boson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-like events from the more common, 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but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less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Higgs-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boson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-like, events. The new ATLAS 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result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gives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a first 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hint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of the Higgs 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boson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decaying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to a 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muon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pair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; the 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significance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of the 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observed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signal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amounts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to 2.0 standard 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deviations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and the ratio of the 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observed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signal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yield to the one 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expected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in the Standard Model </a:t>
            </a:r>
            <a:r>
              <a:rPr lang="it-IT" sz="2000" b="0" i="0" dirty="0" err="1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is</a:t>
            </a:r>
            <a:r>
              <a:rPr lang="it-IT" sz="2000" b="0" i="0" dirty="0">
                <a:solidFill>
                  <a:srgbClr val="626262"/>
                </a:solidFill>
                <a:effectLst/>
                <a:latin typeface="Open Sans" panose="020B0606030504020204" pitchFamily="34" charset="0"/>
              </a:rPr>
              <a:t> 1.2 ± 0.6. </a:t>
            </a:r>
          </a:p>
          <a:p>
            <a:endParaRPr lang="it-IT" sz="2000" dirty="0"/>
          </a:p>
          <a:p>
            <a:endParaRPr lang="it-IT" dirty="0"/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1E2689-9F83-4643-8D2B-2A2E1956F3A7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616542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>
          <a:xfrm>
            <a:off x="908050" y="5441950"/>
            <a:ext cx="18592799" cy="4454525"/>
          </a:xfrm>
        </p:spPr>
        <p:txBody>
          <a:bodyPr/>
          <a:lstStyle/>
          <a:p>
            <a:r>
              <a:rPr lang="it-IT" sz="1800" dirty="0"/>
              <a:t>The </a:t>
            </a:r>
            <a:r>
              <a:rPr lang="it-IT" sz="1800" dirty="0" err="1"/>
              <a:t>coupling</a:t>
            </a:r>
            <a:r>
              <a:rPr lang="it-IT" sz="1800" dirty="0"/>
              <a:t> </a:t>
            </a:r>
            <a:r>
              <a:rPr lang="it-IT" sz="1800" dirty="0" err="1"/>
              <a:t>fit</a:t>
            </a:r>
            <a:r>
              <a:rPr lang="it-IT" sz="1800" dirty="0"/>
              <a:t> </a:t>
            </a:r>
            <a:r>
              <a:rPr lang="it-IT" sz="1800" dirty="0" err="1"/>
              <a:t>presented</a:t>
            </a:r>
            <a:r>
              <a:rPr lang="it-IT" sz="1800" dirty="0"/>
              <a:t> </a:t>
            </a:r>
            <a:r>
              <a:rPr lang="it-IT" sz="1800" dirty="0" err="1"/>
              <a:t>here</a:t>
            </a:r>
            <a:r>
              <a:rPr lang="it-IT" sz="1800" dirty="0"/>
              <a:t> </a:t>
            </a:r>
            <a:r>
              <a:rPr lang="it-IT" sz="1800" dirty="0" err="1"/>
              <a:t>is</a:t>
            </a:r>
            <a:r>
              <a:rPr lang="it-IT" sz="1800" dirty="0"/>
              <a:t> </a:t>
            </a:r>
            <a:r>
              <a:rPr lang="it-IT" sz="1800" dirty="0" err="1"/>
              <a:t>performed</a:t>
            </a:r>
            <a:r>
              <a:rPr lang="it-IT" sz="1800" dirty="0"/>
              <a:t> </a:t>
            </a:r>
            <a:r>
              <a:rPr lang="it-IT" sz="1800" dirty="0" err="1"/>
              <a:t>within</a:t>
            </a:r>
            <a:r>
              <a:rPr lang="it-IT" sz="1800" dirty="0"/>
              <a:t> the </a:t>
            </a:r>
            <a:r>
              <a:rPr lang="el-GR" sz="1800" dirty="0"/>
              <a:t>κ </a:t>
            </a:r>
            <a:r>
              <a:rPr lang="it-IT" sz="1800" dirty="0"/>
              <a:t>framework53 with a set of </a:t>
            </a:r>
            <a:r>
              <a:rPr lang="it-IT" sz="1800" dirty="0" err="1"/>
              <a:t>parameters</a:t>
            </a:r>
            <a:r>
              <a:rPr lang="it-IT" sz="1800" dirty="0"/>
              <a:t> </a:t>
            </a:r>
            <a:r>
              <a:rPr lang="el-GR" sz="1800" dirty="0"/>
              <a:t>κ </a:t>
            </a:r>
            <a:r>
              <a:rPr lang="it-IT" sz="1800" dirty="0" err="1"/>
              <a:t>that</a:t>
            </a:r>
            <a:r>
              <a:rPr lang="it-IT" sz="1800" dirty="0"/>
              <a:t> </a:t>
            </a:r>
            <a:r>
              <a:rPr lang="it-IT" sz="1800" dirty="0" err="1"/>
              <a:t>affect</a:t>
            </a:r>
            <a:r>
              <a:rPr lang="it-IT" sz="1800" dirty="0"/>
              <a:t> the Higgs </a:t>
            </a:r>
            <a:r>
              <a:rPr lang="it-IT" sz="1800" dirty="0" err="1"/>
              <a:t>boson</a:t>
            </a:r>
            <a:r>
              <a:rPr lang="it-IT" sz="1800" dirty="0"/>
              <a:t> </a:t>
            </a:r>
            <a:r>
              <a:rPr lang="it-IT" sz="1800" dirty="0" err="1"/>
              <a:t>coupling</a:t>
            </a:r>
            <a:r>
              <a:rPr lang="it-IT" sz="1800" dirty="0"/>
              <a:t> </a:t>
            </a:r>
            <a:r>
              <a:rPr lang="it-IT" sz="1800" dirty="0" err="1"/>
              <a:t>strengths</a:t>
            </a:r>
            <a:r>
              <a:rPr lang="it-IT" sz="1800" dirty="0"/>
              <a:t> </a:t>
            </a:r>
            <a:r>
              <a:rPr lang="it-IT" sz="1800" dirty="0" err="1"/>
              <a:t>without</a:t>
            </a:r>
            <a:r>
              <a:rPr lang="it-IT" sz="1800" dirty="0"/>
              <a:t> </a:t>
            </a:r>
            <a:r>
              <a:rPr lang="it-IT" sz="1800" dirty="0" err="1"/>
              <a:t>altering</a:t>
            </a:r>
            <a:r>
              <a:rPr lang="it-IT" sz="1800" dirty="0"/>
              <a:t> </a:t>
            </a:r>
            <a:r>
              <a:rPr lang="it-IT" sz="1800" dirty="0" err="1"/>
              <a:t>any</a:t>
            </a:r>
            <a:r>
              <a:rPr lang="it-IT" sz="1800" dirty="0"/>
              <a:t> </a:t>
            </a:r>
            <a:r>
              <a:rPr lang="it-IT" sz="1800" dirty="0" err="1"/>
              <a:t>kin</a:t>
            </a:r>
            <a:r>
              <a:rPr lang="it-IT" sz="1800" dirty="0"/>
              <a:t>- </a:t>
            </a:r>
            <a:r>
              <a:rPr lang="it-IT" sz="1800" dirty="0" err="1"/>
              <a:t>ematic</a:t>
            </a:r>
            <a:r>
              <a:rPr lang="it-IT" sz="1800" dirty="0"/>
              <a:t> </a:t>
            </a:r>
            <a:r>
              <a:rPr lang="it-IT" sz="1800" dirty="0" err="1"/>
              <a:t>distributions</a:t>
            </a:r>
            <a:r>
              <a:rPr lang="it-IT" sz="1800" dirty="0"/>
              <a:t> of a </a:t>
            </a:r>
            <a:r>
              <a:rPr lang="it-IT" sz="1800" dirty="0" err="1"/>
              <a:t>given</a:t>
            </a:r>
            <a:r>
              <a:rPr lang="it-IT" sz="1800" dirty="0"/>
              <a:t> </a:t>
            </a:r>
            <a:r>
              <a:rPr lang="it-IT" sz="1800" dirty="0" err="1"/>
              <a:t>process</a:t>
            </a:r>
            <a:r>
              <a:rPr lang="it-IT" sz="1800" dirty="0"/>
              <a:t>.</a:t>
            </a:r>
          </a:p>
          <a:p>
            <a:r>
              <a:rPr lang="it-IT" sz="1800" dirty="0" err="1"/>
              <a:t>Within</a:t>
            </a:r>
            <a:r>
              <a:rPr lang="it-IT" sz="1800" dirty="0"/>
              <a:t> </a:t>
            </a:r>
            <a:r>
              <a:rPr lang="it-IT" sz="1800" dirty="0" err="1"/>
              <a:t>this</a:t>
            </a:r>
            <a:r>
              <a:rPr lang="it-IT" sz="1800" dirty="0"/>
              <a:t> framework, the cross-</a:t>
            </a:r>
            <a:r>
              <a:rPr lang="it-IT" sz="1800" dirty="0" err="1"/>
              <a:t>section</a:t>
            </a:r>
            <a:r>
              <a:rPr lang="it-IT" sz="1800" dirty="0"/>
              <a:t> times the branching </a:t>
            </a:r>
            <a:r>
              <a:rPr lang="it-IT" sz="1800" dirty="0" err="1"/>
              <a:t>fraction</a:t>
            </a:r>
            <a:r>
              <a:rPr lang="it-IT" sz="1800" dirty="0"/>
              <a:t> for an </a:t>
            </a:r>
            <a:r>
              <a:rPr lang="it-IT" sz="1800" dirty="0" err="1"/>
              <a:t>individual</a:t>
            </a:r>
            <a:r>
              <a:rPr lang="it-IT" sz="1800" dirty="0"/>
              <a:t> </a:t>
            </a:r>
            <a:r>
              <a:rPr lang="it-IT" sz="1800" dirty="0" err="1"/>
              <a:t>measurement</a:t>
            </a:r>
            <a:r>
              <a:rPr lang="it-IT" sz="1800" dirty="0"/>
              <a:t> </a:t>
            </a:r>
            <a:r>
              <a:rPr lang="it-IT" sz="1800" dirty="0" err="1"/>
              <a:t>is</a:t>
            </a:r>
            <a:r>
              <a:rPr lang="it-IT" sz="1800" dirty="0"/>
              <a:t> </a:t>
            </a:r>
            <a:r>
              <a:rPr lang="it-IT" sz="1800" dirty="0" err="1"/>
              <a:t>parameterized</a:t>
            </a:r>
            <a:r>
              <a:rPr lang="it-IT" sz="1800" dirty="0"/>
              <a:t> in </a:t>
            </a:r>
            <a:r>
              <a:rPr lang="it-IT" sz="1800" dirty="0" err="1"/>
              <a:t>terms</a:t>
            </a:r>
            <a:r>
              <a:rPr lang="it-IT" sz="1800" dirty="0"/>
              <a:t> of the </a:t>
            </a:r>
            <a:r>
              <a:rPr lang="it-IT" sz="1800" dirty="0" err="1"/>
              <a:t>multiplicative</a:t>
            </a:r>
            <a:r>
              <a:rPr lang="it-IT" sz="1800" dirty="0"/>
              <a:t> </a:t>
            </a:r>
            <a:r>
              <a:rPr lang="it-IT" sz="1800" dirty="0" err="1"/>
              <a:t>coupling</a:t>
            </a:r>
            <a:r>
              <a:rPr lang="it-IT" sz="1800" dirty="0"/>
              <a:t> </a:t>
            </a:r>
            <a:r>
              <a:rPr lang="it-IT" sz="1800" dirty="0" err="1"/>
              <a:t>strength</a:t>
            </a:r>
            <a:r>
              <a:rPr lang="it-IT" sz="1800" dirty="0"/>
              <a:t> </a:t>
            </a:r>
            <a:r>
              <a:rPr lang="it-IT" sz="1800" dirty="0" err="1"/>
              <a:t>modifiers</a:t>
            </a:r>
            <a:r>
              <a:rPr lang="it-IT" sz="1800" dirty="0"/>
              <a:t> </a:t>
            </a:r>
            <a:r>
              <a:rPr lang="el-GR" sz="1800" dirty="0"/>
              <a:t>κ. </a:t>
            </a:r>
            <a:endParaRPr lang="it-IT" sz="1800" dirty="0"/>
          </a:p>
          <a:p>
            <a:r>
              <a:rPr lang="it-IT" sz="1800" dirty="0" err="1"/>
              <a:t>educed</a:t>
            </a:r>
            <a:r>
              <a:rPr lang="it-IT" sz="1800" dirty="0"/>
              <a:t> Higgs </a:t>
            </a:r>
            <a:r>
              <a:rPr lang="it-IT" sz="1800" dirty="0" err="1"/>
              <a:t>boson</a:t>
            </a:r>
            <a:r>
              <a:rPr lang="it-IT" sz="1800" dirty="0"/>
              <a:t> </a:t>
            </a:r>
            <a:r>
              <a:rPr lang="it-IT" sz="1800" dirty="0" err="1"/>
              <a:t>coupling</a:t>
            </a:r>
            <a:r>
              <a:rPr lang="it-IT" sz="1800" dirty="0"/>
              <a:t> </a:t>
            </a:r>
            <a:r>
              <a:rPr lang="it-IT" sz="1800" dirty="0" err="1"/>
              <a:t>strength</a:t>
            </a:r>
            <a:r>
              <a:rPr lang="it-IT" sz="1800" dirty="0"/>
              <a:t> </a:t>
            </a:r>
            <a:r>
              <a:rPr lang="it-IT" sz="1800" dirty="0" err="1"/>
              <a:t>modifiers</a:t>
            </a:r>
            <a:r>
              <a:rPr lang="it-IT" sz="1800" dirty="0"/>
              <a:t> and </a:t>
            </a:r>
            <a:r>
              <a:rPr lang="it-IT" sz="1800" dirty="0" err="1"/>
              <a:t>their</a:t>
            </a:r>
            <a:r>
              <a:rPr lang="it-IT" sz="1800" dirty="0"/>
              <a:t> </a:t>
            </a:r>
            <a:r>
              <a:rPr lang="it-IT" sz="1800" dirty="0" err="1"/>
              <a:t>uncertainties</a:t>
            </a:r>
            <a:r>
              <a:rPr lang="it-IT" sz="1800" dirty="0"/>
              <a:t>. </a:t>
            </a:r>
            <a:r>
              <a:rPr lang="it-IT" sz="1800" dirty="0" err="1"/>
              <a:t>They</a:t>
            </a:r>
            <a:r>
              <a:rPr lang="it-IT" sz="1800" dirty="0"/>
              <a:t> are </a:t>
            </a:r>
            <a:r>
              <a:rPr lang="it-IT" sz="1800" dirty="0" err="1"/>
              <a:t>defined</a:t>
            </a:r>
            <a:r>
              <a:rPr lang="it-IT" sz="1800" dirty="0"/>
              <a:t> </a:t>
            </a:r>
            <a:r>
              <a:rPr lang="it-IT" sz="1800" dirty="0" err="1"/>
              <a:t>as</a:t>
            </a:r>
            <a:r>
              <a:rPr lang="it-IT" sz="1800" dirty="0"/>
              <a:t> </a:t>
            </a:r>
            <a:r>
              <a:rPr lang="el-GR" sz="1800" dirty="0"/>
              <a:t>κ</a:t>
            </a:r>
            <a:r>
              <a:rPr lang="it-IT" sz="1800" dirty="0" err="1"/>
              <a:t>FmF</a:t>
            </a:r>
            <a:r>
              <a:rPr lang="it-IT" sz="1800" dirty="0"/>
              <a:t>/</a:t>
            </a:r>
            <a:r>
              <a:rPr lang="it-IT" sz="1800" dirty="0" err="1"/>
              <a:t>vev</a:t>
            </a:r>
            <a:r>
              <a:rPr lang="it-IT" sz="1800" dirty="0"/>
              <a:t> for </a:t>
            </a:r>
            <a:r>
              <a:rPr lang="it-IT" sz="1800" dirty="0" err="1"/>
              <a:t>fermions</a:t>
            </a:r>
            <a:r>
              <a:rPr lang="it-IT" sz="1800" dirty="0"/>
              <a:t> (</a:t>
            </a:r>
            <a:r>
              <a:rPr lang="it-IT" sz="1800" dirty="0" err="1"/>
              <a:t>F</a:t>
            </a:r>
            <a:r>
              <a:rPr lang="it-IT" sz="1800" dirty="0"/>
              <a:t> = t, b, </a:t>
            </a:r>
            <a:r>
              <a:rPr lang="el-GR" sz="1800" dirty="0"/>
              <a:t>τ, μ) </a:t>
            </a:r>
            <a:r>
              <a:rPr lang="it-IT" sz="1800" dirty="0"/>
              <a:t>and</a:t>
            </a:r>
          </a:p>
          <a:p>
            <a:r>
              <a:rPr lang="el-GR" sz="1800" dirty="0"/>
              <a:t>κ</a:t>
            </a:r>
            <a:r>
              <a:rPr lang="it-IT" sz="1800" dirty="0"/>
              <a:t>V </a:t>
            </a:r>
            <a:r>
              <a:rPr lang="it-IT" sz="1800" dirty="0" err="1"/>
              <a:t>mV</a:t>
            </a:r>
            <a:r>
              <a:rPr lang="it-IT" sz="1800" dirty="0"/>
              <a:t> /</a:t>
            </a:r>
            <a:r>
              <a:rPr lang="it-IT" sz="1800" dirty="0" err="1"/>
              <a:t>vev</a:t>
            </a:r>
            <a:r>
              <a:rPr lang="it-IT" sz="1800" dirty="0"/>
              <a:t> for </a:t>
            </a:r>
            <a:r>
              <a:rPr lang="it-IT" sz="1800" dirty="0" err="1"/>
              <a:t>vector</a:t>
            </a:r>
            <a:r>
              <a:rPr lang="it-IT" sz="1800" dirty="0"/>
              <a:t> </a:t>
            </a:r>
            <a:r>
              <a:rPr lang="it-IT" sz="1800" dirty="0" err="1"/>
              <a:t>bosons</a:t>
            </a:r>
            <a:r>
              <a:rPr lang="it-IT" sz="1800" dirty="0"/>
              <a:t> </a:t>
            </a:r>
            <a:r>
              <a:rPr lang="it-IT" sz="1800" dirty="0" err="1"/>
              <a:t>as</a:t>
            </a:r>
            <a:r>
              <a:rPr lang="it-IT" sz="1800" dirty="0"/>
              <a:t> a </a:t>
            </a:r>
            <a:r>
              <a:rPr lang="it-IT" sz="1800" dirty="0" err="1"/>
              <a:t>function</a:t>
            </a:r>
            <a:r>
              <a:rPr lang="it-IT" sz="1800" dirty="0"/>
              <a:t> of </a:t>
            </a:r>
            <a:r>
              <a:rPr lang="it-IT" sz="1800" dirty="0" err="1"/>
              <a:t>their</a:t>
            </a:r>
            <a:r>
              <a:rPr lang="it-IT" sz="1800" dirty="0"/>
              <a:t> masses </a:t>
            </a:r>
            <a:r>
              <a:rPr lang="it-IT" sz="1800" dirty="0" err="1"/>
              <a:t>mF</a:t>
            </a:r>
            <a:r>
              <a:rPr lang="it-IT" sz="1800" dirty="0"/>
              <a:t> and </a:t>
            </a:r>
            <a:r>
              <a:rPr lang="it-IT" sz="1800" dirty="0" err="1"/>
              <a:t>mV</a:t>
            </a:r>
            <a:r>
              <a:rPr lang="it-IT" sz="1800" dirty="0"/>
              <a:t>. Two </a:t>
            </a:r>
            <a:r>
              <a:rPr lang="it-IT" sz="1800" dirty="0" err="1"/>
              <a:t>fit</a:t>
            </a:r>
            <a:r>
              <a:rPr lang="it-IT" sz="1800" dirty="0"/>
              <a:t> </a:t>
            </a:r>
            <a:r>
              <a:rPr lang="it-IT" sz="1800" dirty="0" err="1"/>
              <a:t>scenarios</a:t>
            </a:r>
            <a:r>
              <a:rPr lang="it-IT" sz="1800" dirty="0"/>
              <a:t> with </a:t>
            </a:r>
            <a:r>
              <a:rPr lang="el-GR" sz="1800" dirty="0"/>
              <a:t>κ</a:t>
            </a:r>
            <a:r>
              <a:rPr lang="it-IT" sz="1800" dirty="0"/>
              <a:t>c = </a:t>
            </a:r>
            <a:r>
              <a:rPr lang="el-GR" sz="1800" dirty="0"/>
              <a:t>κ</a:t>
            </a:r>
            <a:r>
              <a:rPr lang="it-IT" sz="1800" dirty="0"/>
              <a:t>t (coloured </a:t>
            </a:r>
            <a:r>
              <a:rPr lang="it-IT" sz="1800" dirty="0" err="1"/>
              <a:t>circle</a:t>
            </a:r>
            <a:r>
              <a:rPr lang="it-IT" sz="1800" dirty="0"/>
              <a:t> markers), or </a:t>
            </a:r>
            <a:r>
              <a:rPr lang="el-GR" sz="1800" dirty="0"/>
              <a:t>κ</a:t>
            </a:r>
            <a:r>
              <a:rPr lang="it-IT" sz="1800" dirty="0"/>
              <a:t>c </a:t>
            </a:r>
            <a:r>
              <a:rPr lang="it-IT" sz="1800" dirty="0" err="1"/>
              <a:t>left</a:t>
            </a:r>
            <a:r>
              <a:rPr lang="it-IT" sz="1800" dirty="0"/>
              <a:t> free-</a:t>
            </a:r>
            <a:r>
              <a:rPr lang="it-IT" sz="1800" dirty="0" err="1"/>
              <a:t>floating</a:t>
            </a:r>
            <a:r>
              <a:rPr lang="it-IT" sz="1800" dirty="0"/>
              <a:t> in the </a:t>
            </a:r>
            <a:r>
              <a:rPr lang="it-IT" sz="1800" dirty="0" err="1"/>
              <a:t>fit</a:t>
            </a:r>
            <a:r>
              <a:rPr lang="it-IT" sz="1800" dirty="0"/>
              <a:t> (</a:t>
            </a:r>
            <a:r>
              <a:rPr lang="it-IT" sz="1800" dirty="0" err="1"/>
              <a:t>grey</a:t>
            </a:r>
            <a:r>
              <a:rPr lang="it-IT" sz="1800" dirty="0"/>
              <a:t> cross markers) are </a:t>
            </a:r>
            <a:r>
              <a:rPr lang="it-IT" sz="1800" dirty="0" err="1"/>
              <a:t>shown</a:t>
            </a:r>
            <a:r>
              <a:rPr lang="it-IT" sz="1800" dirty="0"/>
              <a:t>. Loop-</a:t>
            </a:r>
            <a:r>
              <a:rPr lang="it-IT" sz="1800" dirty="0" err="1"/>
              <a:t>induced</a:t>
            </a:r>
            <a:r>
              <a:rPr lang="it-IT" sz="1800" dirty="0"/>
              <a:t> </a:t>
            </a:r>
            <a:r>
              <a:rPr lang="it-IT" sz="1800" dirty="0" err="1"/>
              <a:t>processes</a:t>
            </a:r>
            <a:r>
              <a:rPr lang="it-IT" sz="1800" dirty="0"/>
              <a:t> are </a:t>
            </a:r>
            <a:r>
              <a:rPr lang="it-IT" sz="1800" dirty="0" err="1"/>
              <a:t>assumed</a:t>
            </a:r>
            <a:r>
              <a:rPr lang="it-IT" sz="1800" dirty="0"/>
              <a:t> to </a:t>
            </a:r>
            <a:r>
              <a:rPr lang="it-IT" sz="1800" dirty="0" err="1"/>
              <a:t>have</a:t>
            </a:r>
            <a:r>
              <a:rPr lang="it-IT" sz="1800" dirty="0"/>
              <a:t> the standard model (SM) </a:t>
            </a:r>
            <a:r>
              <a:rPr lang="it-IT" sz="1800" dirty="0" err="1"/>
              <a:t>structure</a:t>
            </a:r>
            <a:r>
              <a:rPr lang="it-IT" sz="1800" dirty="0"/>
              <a:t>, and Higgs </a:t>
            </a:r>
            <a:r>
              <a:rPr lang="it-IT" sz="1800" dirty="0" err="1"/>
              <a:t>boson</a:t>
            </a:r>
            <a:r>
              <a:rPr lang="it-IT" sz="1800" dirty="0"/>
              <a:t> </a:t>
            </a:r>
            <a:r>
              <a:rPr lang="it-IT" sz="1800" dirty="0" err="1"/>
              <a:t>decays</a:t>
            </a:r>
            <a:r>
              <a:rPr lang="it-IT" sz="1800" dirty="0"/>
              <a:t> to non-SM </a:t>
            </a:r>
            <a:r>
              <a:rPr lang="it-IT" sz="1800" dirty="0" err="1"/>
              <a:t>particles</a:t>
            </a:r>
            <a:r>
              <a:rPr lang="it-IT" sz="1800" dirty="0"/>
              <a:t> are </a:t>
            </a:r>
            <a:r>
              <a:rPr lang="it-IT" sz="1800" dirty="0" err="1"/>
              <a:t>not</a:t>
            </a:r>
            <a:r>
              <a:rPr lang="it-IT" sz="1800" dirty="0"/>
              <a:t> </a:t>
            </a:r>
            <a:r>
              <a:rPr lang="it-IT" sz="1800" dirty="0" err="1"/>
              <a:t>allowed</a:t>
            </a:r>
            <a:r>
              <a:rPr lang="it-IT" sz="1800" dirty="0"/>
              <a:t>. The </a:t>
            </a:r>
            <a:r>
              <a:rPr lang="it-IT" sz="1800" dirty="0" err="1"/>
              <a:t>vertical</a:t>
            </a:r>
            <a:r>
              <a:rPr lang="it-IT" sz="1800" dirty="0"/>
              <a:t> bar on </a:t>
            </a:r>
            <a:r>
              <a:rPr lang="it-IT" sz="1800" dirty="0" err="1"/>
              <a:t>each</a:t>
            </a:r>
            <a:r>
              <a:rPr lang="it-IT" sz="1800" dirty="0"/>
              <a:t> point </a:t>
            </a:r>
            <a:r>
              <a:rPr lang="it-IT" sz="1800" dirty="0" err="1"/>
              <a:t>denotes</a:t>
            </a:r>
            <a:r>
              <a:rPr lang="it-IT" sz="1800" dirty="0"/>
              <a:t> the 68% confidence </a:t>
            </a:r>
            <a:r>
              <a:rPr lang="it-IT" sz="1800" dirty="0" err="1"/>
              <a:t>interval</a:t>
            </a:r>
            <a:r>
              <a:rPr lang="it-IT" sz="1800" dirty="0"/>
              <a:t>. The </a:t>
            </a:r>
            <a:r>
              <a:rPr lang="it-IT" sz="1800" dirty="0" err="1"/>
              <a:t>p</a:t>
            </a:r>
            <a:r>
              <a:rPr lang="it-IT" sz="1800" dirty="0"/>
              <a:t> </a:t>
            </a:r>
            <a:r>
              <a:rPr lang="it-IT" sz="1800" dirty="0" err="1"/>
              <a:t>values</a:t>
            </a:r>
            <a:r>
              <a:rPr lang="it-IT" sz="1800" dirty="0"/>
              <a:t> for </a:t>
            </a:r>
            <a:r>
              <a:rPr lang="it-IT" sz="1800" dirty="0" err="1"/>
              <a:t>compatibility</a:t>
            </a:r>
            <a:r>
              <a:rPr lang="it-IT" sz="1800" dirty="0"/>
              <a:t> of the </a:t>
            </a:r>
            <a:r>
              <a:rPr lang="it-IT" sz="1800" dirty="0" err="1"/>
              <a:t>combined</a:t>
            </a:r>
            <a:r>
              <a:rPr lang="it-IT" sz="1800" dirty="0"/>
              <a:t> </a:t>
            </a:r>
            <a:r>
              <a:rPr lang="it-IT" sz="1800" dirty="0" err="1"/>
              <a:t>measurement</a:t>
            </a:r>
            <a:r>
              <a:rPr lang="it-IT" sz="1800" dirty="0"/>
              <a:t> and the SM </a:t>
            </a:r>
            <a:r>
              <a:rPr lang="it-IT" sz="1800" dirty="0" err="1"/>
              <a:t>prediction</a:t>
            </a:r>
            <a:r>
              <a:rPr lang="it-IT" sz="1800" dirty="0"/>
              <a:t> are 56% and 65% for the </a:t>
            </a:r>
            <a:r>
              <a:rPr lang="it-IT" sz="1800" dirty="0" err="1"/>
              <a:t>respective</a:t>
            </a:r>
            <a:r>
              <a:rPr lang="it-IT" sz="1800" dirty="0"/>
              <a:t> </a:t>
            </a:r>
            <a:r>
              <a:rPr lang="it-IT" sz="1800" dirty="0" err="1"/>
              <a:t>scenarios</a:t>
            </a:r>
            <a:r>
              <a:rPr lang="it-IT" sz="1800" dirty="0"/>
              <a:t>. The </a:t>
            </a:r>
            <a:r>
              <a:rPr lang="it-IT" sz="1800" dirty="0" err="1"/>
              <a:t>lower</a:t>
            </a:r>
            <a:r>
              <a:rPr lang="it-IT" sz="1800" dirty="0"/>
              <a:t> panel shows the </a:t>
            </a:r>
            <a:r>
              <a:rPr lang="it-IT" sz="1800" dirty="0" err="1"/>
              <a:t>values</a:t>
            </a:r>
            <a:r>
              <a:rPr lang="it-IT" sz="1800" dirty="0"/>
              <a:t> of the </a:t>
            </a:r>
            <a:r>
              <a:rPr lang="it-IT" sz="1800" dirty="0" err="1"/>
              <a:t>coupling</a:t>
            </a:r>
            <a:r>
              <a:rPr lang="it-IT" sz="1800" dirty="0"/>
              <a:t> </a:t>
            </a:r>
            <a:r>
              <a:rPr lang="it-IT" sz="1800" dirty="0" err="1"/>
              <a:t>strength</a:t>
            </a:r>
            <a:r>
              <a:rPr lang="it-IT" sz="1800" dirty="0"/>
              <a:t> </a:t>
            </a:r>
            <a:r>
              <a:rPr lang="it-IT" sz="1800" dirty="0" err="1"/>
              <a:t>modifiers</a:t>
            </a:r>
            <a:r>
              <a:rPr lang="it-IT" sz="1800" dirty="0"/>
              <a:t>. The </a:t>
            </a:r>
            <a:r>
              <a:rPr lang="it-IT" sz="1800" dirty="0" err="1"/>
              <a:t>grey</a:t>
            </a:r>
            <a:r>
              <a:rPr lang="it-IT" sz="1800" dirty="0"/>
              <a:t> </a:t>
            </a:r>
            <a:r>
              <a:rPr lang="it-IT" sz="1800" dirty="0" err="1"/>
              <a:t>arrow</a:t>
            </a:r>
            <a:r>
              <a:rPr lang="it-IT" sz="1800" dirty="0"/>
              <a:t> points in the </a:t>
            </a:r>
            <a:r>
              <a:rPr lang="it-IT" sz="1800" dirty="0" err="1"/>
              <a:t>direction</a:t>
            </a:r>
            <a:r>
              <a:rPr lang="it-IT" sz="1800" dirty="0"/>
              <a:t> of the best-</a:t>
            </a:r>
            <a:r>
              <a:rPr lang="it-IT" sz="1800" dirty="0" err="1"/>
              <a:t>fit</a:t>
            </a:r>
            <a:r>
              <a:rPr lang="it-IT" sz="1800" dirty="0"/>
              <a:t> </a:t>
            </a:r>
            <a:r>
              <a:rPr lang="it-IT" sz="1800" dirty="0" err="1"/>
              <a:t>value</a:t>
            </a:r>
            <a:r>
              <a:rPr lang="it-IT" sz="1800" dirty="0"/>
              <a:t> and the </a:t>
            </a:r>
            <a:r>
              <a:rPr lang="it-IT" sz="1800" dirty="0" err="1"/>
              <a:t>corresponding</a:t>
            </a:r>
            <a:r>
              <a:rPr lang="it-IT" sz="1800" dirty="0"/>
              <a:t> </a:t>
            </a:r>
            <a:r>
              <a:rPr lang="it-IT" sz="1800" dirty="0" err="1"/>
              <a:t>grey</a:t>
            </a:r>
            <a:r>
              <a:rPr lang="it-IT" sz="1800" dirty="0"/>
              <a:t> </a:t>
            </a:r>
            <a:r>
              <a:rPr lang="it-IT" sz="1800" dirty="0" err="1"/>
              <a:t>uncertainty</a:t>
            </a:r>
            <a:r>
              <a:rPr lang="it-IT" sz="1800" dirty="0"/>
              <a:t> bar </a:t>
            </a:r>
            <a:r>
              <a:rPr lang="it-IT" sz="1800" dirty="0" err="1"/>
              <a:t>extends</a:t>
            </a:r>
            <a:r>
              <a:rPr lang="it-IT" sz="1800" dirty="0"/>
              <a:t> </a:t>
            </a:r>
            <a:r>
              <a:rPr lang="it-IT" sz="1800" dirty="0" err="1"/>
              <a:t>beyond</a:t>
            </a:r>
            <a:r>
              <a:rPr lang="it-IT" sz="1800" dirty="0"/>
              <a:t> the </a:t>
            </a:r>
            <a:r>
              <a:rPr lang="it-IT" sz="1800" dirty="0" err="1"/>
              <a:t>lower</a:t>
            </a:r>
            <a:r>
              <a:rPr lang="it-IT" sz="1800" dirty="0"/>
              <a:t> panel range. Data are from ATLAS </a:t>
            </a:r>
            <a:r>
              <a:rPr lang="it-IT" sz="1800" dirty="0" err="1"/>
              <a:t>Run</a:t>
            </a:r>
            <a:r>
              <a:rPr lang="it-IT" sz="1800" dirty="0"/>
              <a:t> 2.</a:t>
            </a:r>
          </a:p>
          <a:p>
            <a:r>
              <a:rPr lang="it-IT" sz="1800" dirty="0"/>
              <a:t>The </a:t>
            </a:r>
            <a:r>
              <a:rPr lang="it-IT" sz="1800" dirty="0" err="1"/>
              <a:t>coupling</a:t>
            </a:r>
            <a:r>
              <a:rPr lang="it-IT" sz="1800" dirty="0"/>
              <a:t> </a:t>
            </a:r>
            <a:r>
              <a:rPr lang="it-IT" sz="1800" dirty="0" err="1"/>
              <a:t>fit</a:t>
            </a:r>
            <a:r>
              <a:rPr lang="it-IT" sz="1800" dirty="0"/>
              <a:t> </a:t>
            </a:r>
            <a:r>
              <a:rPr lang="it-IT" sz="1800" dirty="0" err="1"/>
              <a:t>presented</a:t>
            </a:r>
            <a:r>
              <a:rPr lang="it-IT" sz="1800" dirty="0"/>
              <a:t> </a:t>
            </a:r>
            <a:r>
              <a:rPr lang="it-IT" sz="1800" dirty="0" err="1"/>
              <a:t>here</a:t>
            </a:r>
            <a:r>
              <a:rPr lang="it-IT" sz="1800" dirty="0"/>
              <a:t> </a:t>
            </a:r>
            <a:r>
              <a:rPr lang="it-IT" sz="1800" dirty="0" err="1"/>
              <a:t>is</a:t>
            </a:r>
            <a:r>
              <a:rPr lang="it-IT" sz="1800" dirty="0"/>
              <a:t> </a:t>
            </a:r>
            <a:r>
              <a:rPr lang="it-IT" sz="1800" dirty="0" err="1"/>
              <a:t>performed</a:t>
            </a:r>
            <a:r>
              <a:rPr lang="it-IT" sz="1800" dirty="0"/>
              <a:t> </a:t>
            </a:r>
            <a:r>
              <a:rPr lang="it-IT" sz="1800" dirty="0" err="1"/>
              <a:t>within</a:t>
            </a:r>
            <a:r>
              <a:rPr lang="it-IT" sz="1800" dirty="0"/>
              <a:t> the </a:t>
            </a:r>
            <a:r>
              <a:rPr lang="el-GR" sz="1800" dirty="0"/>
              <a:t>κ </a:t>
            </a:r>
            <a:r>
              <a:rPr lang="it-IT" sz="1800" dirty="0"/>
              <a:t>framework53 with a set of </a:t>
            </a:r>
            <a:r>
              <a:rPr lang="it-IT" sz="1800" dirty="0" err="1"/>
              <a:t>parameters</a:t>
            </a:r>
            <a:r>
              <a:rPr lang="it-IT" sz="1800" dirty="0"/>
              <a:t> </a:t>
            </a:r>
            <a:r>
              <a:rPr lang="el-GR" sz="1800" dirty="0"/>
              <a:t>κ </a:t>
            </a:r>
            <a:r>
              <a:rPr lang="it-IT" sz="1800" dirty="0" err="1"/>
              <a:t>that</a:t>
            </a:r>
            <a:r>
              <a:rPr lang="it-IT" sz="1800" dirty="0"/>
              <a:t> </a:t>
            </a:r>
            <a:r>
              <a:rPr lang="it-IT" sz="1800" dirty="0" err="1"/>
              <a:t>affect</a:t>
            </a:r>
            <a:r>
              <a:rPr lang="it-IT" sz="1800" dirty="0"/>
              <a:t> the Higgs </a:t>
            </a:r>
            <a:r>
              <a:rPr lang="it-IT" sz="1800" dirty="0" err="1"/>
              <a:t>boson</a:t>
            </a:r>
            <a:r>
              <a:rPr lang="it-IT" sz="1800" dirty="0"/>
              <a:t> </a:t>
            </a:r>
            <a:r>
              <a:rPr lang="it-IT" sz="1800" dirty="0" err="1"/>
              <a:t>coupling</a:t>
            </a:r>
            <a:r>
              <a:rPr lang="it-IT" sz="1800" dirty="0"/>
              <a:t> </a:t>
            </a:r>
            <a:r>
              <a:rPr lang="it-IT" sz="1800" dirty="0" err="1"/>
              <a:t>strengths</a:t>
            </a:r>
            <a:r>
              <a:rPr lang="it-IT" sz="1800" dirty="0"/>
              <a:t> </a:t>
            </a:r>
            <a:r>
              <a:rPr lang="it-IT" sz="1800" dirty="0" err="1"/>
              <a:t>without</a:t>
            </a:r>
            <a:r>
              <a:rPr lang="it-IT" sz="1800" dirty="0"/>
              <a:t> </a:t>
            </a:r>
            <a:r>
              <a:rPr lang="it-IT" sz="1800" dirty="0" err="1"/>
              <a:t>altering</a:t>
            </a:r>
            <a:r>
              <a:rPr lang="it-IT" sz="1800" dirty="0"/>
              <a:t> </a:t>
            </a:r>
            <a:r>
              <a:rPr lang="it-IT" sz="1800" dirty="0" err="1"/>
              <a:t>any</a:t>
            </a:r>
            <a:r>
              <a:rPr lang="it-IT" sz="1800" dirty="0"/>
              <a:t> </a:t>
            </a:r>
            <a:r>
              <a:rPr lang="it-IT" sz="1800" dirty="0" err="1"/>
              <a:t>kin</a:t>
            </a:r>
            <a:r>
              <a:rPr lang="it-IT" sz="1800" dirty="0"/>
              <a:t>- </a:t>
            </a:r>
            <a:r>
              <a:rPr lang="it-IT" sz="1800" dirty="0" err="1"/>
              <a:t>ematic</a:t>
            </a:r>
            <a:r>
              <a:rPr lang="it-IT" sz="1800" dirty="0"/>
              <a:t> </a:t>
            </a:r>
            <a:r>
              <a:rPr lang="it-IT" sz="1800" dirty="0" err="1"/>
              <a:t>distributions</a:t>
            </a:r>
            <a:r>
              <a:rPr lang="it-IT" sz="1800" dirty="0"/>
              <a:t> of a </a:t>
            </a:r>
            <a:r>
              <a:rPr lang="it-IT" sz="1800" dirty="0" err="1"/>
              <a:t>given</a:t>
            </a:r>
            <a:r>
              <a:rPr lang="it-IT" sz="1800" dirty="0"/>
              <a:t> </a:t>
            </a:r>
            <a:r>
              <a:rPr lang="it-IT" sz="1800" dirty="0" err="1"/>
              <a:t>process</a:t>
            </a:r>
            <a:r>
              <a:rPr lang="it-IT" sz="1800" dirty="0"/>
              <a:t>.</a:t>
            </a:r>
          </a:p>
          <a:p>
            <a:r>
              <a:rPr lang="it-IT" sz="1800" dirty="0" err="1"/>
              <a:t>Within</a:t>
            </a:r>
            <a:r>
              <a:rPr lang="it-IT" sz="1800" dirty="0"/>
              <a:t> </a:t>
            </a:r>
            <a:r>
              <a:rPr lang="it-IT" sz="1800" dirty="0" err="1"/>
              <a:t>this</a:t>
            </a:r>
            <a:r>
              <a:rPr lang="it-IT" sz="1800" dirty="0"/>
              <a:t> framework, the cross-</a:t>
            </a:r>
            <a:r>
              <a:rPr lang="it-IT" sz="1800" dirty="0" err="1"/>
              <a:t>section</a:t>
            </a:r>
            <a:r>
              <a:rPr lang="it-IT" sz="1800" dirty="0"/>
              <a:t> times the branching </a:t>
            </a:r>
            <a:r>
              <a:rPr lang="it-IT" sz="1800" dirty="0" err="1"/>
              <a:t>fraction</a:t>
            </a:r>
            <a:r>
              <a:rPr lang="it-IT" sz="1800" dirty="0"/>
              <a:t> for an </a:t>
            </a:r>
            <a:r>
              <a:rPr lang="it-IT" sz="1800" dirty="0" err="1"/>
              <a:t>individual</a:t>
            </a:r>
            <a:r>
              <a:rPr lang="it-IT" sz="1800" dirty="0"/>
              <a:t> </a:t>
            </a:r>
            <a:r>
              <a:rPr lang="it-IT" sz="1800" dirty="0" err="1"/>
              <a:t>measurement</a:t>
            </a:r>
            <a:r>
              <a:rPr lang="it-IT" sz="1800" dirty="0"/>
              <a:t> </a:t>
            </a:r>
            <a:r>
              <a:rPr lang="it-IT" sz="1800" dirty="0" err="1"/>
              <a:t>is</a:t>
            </a:r>
            <a:r>
              <a:rPr lang="it-IT" sz="1800" dirty="0"/>
              <a:t> </a:t>
            </a:r>
            <a:r>
              <a:rPr lang="it-IT" sz="1800" dirty="0" err="1"/>
              <a:t>parameterized</a:t>
            </a:r>
            <a:r>
              <a:rPr lang="it-IT" sz="1800" dirty="0"/>
              <a:t> in </a:t>
            </a:r>
            <a:r>
              <a:rPr lang="it-IT" sz="1800" dirty="0" err="1"/>
              <a:t>terms</a:t>
            </a:r>
            <a:r>
              <a:rPr lang="it-IT" sz="1800" dirty="0"/>
              <a:t> of the </a:t>
            </a:r>
            <a:r>
              <a:rPr lang="it-IT" sz="1800" dirty="0" err="1"/>
              <a:t>multiplicative</a:t>
            </a:r>
            <a:r>
              <a:rPr lang="it-IT" sz="1800" dirty="0"/>
              <a:t> </a:t>
            </a:r>
            <a:r>
              <a:rPr lang="it-IT" sz="1800" dirty="0" err="1"/>
              <a:t>coupling</a:t>
            </a:r>
            <a:r>
              <a:rPr lang="it-IT" sz="1800" dirty="0"/>
              <a:t> </a:t>
            </a:r>
            <a:r>
              <a:rPr lang="it-IT" sz="1800" dirty="0" err="1"/>
              <a:t>strength</a:t>
            </a:r>
            <a:r>
              <a:rPr lang="it-IT" sz="1800" dirty="0"/>
              <a:t> </a:t>
            </a:r>
            <a:r>
              <a:rPr lang="it-IT" sz="1800" dirty="0" err="1"/>
              <a:t>modifiers</a:t>
            </a:r>
            <a:r>
              <a:rPr lang="it-IT" sz="1800" dirty="0"/>
              <a:t> </a:t>
            </a:r>
            <a:r>
              <a:rPr lang="el-GR" sz="1800" dirty="0"/>
              <a:t>κ. </a:t>
            </a:r>
            <a:r>
              <a:rPr lang="it-IT" sz="1800" dirty="0"/>
              <a:t>A </a:t>
            </a:r>
            <a:r>
              <a:rPr lang="it-IT" sz="1800" dirty="0" err="1"/>
              <a:t>coupling</a:t>
            </a:r>
            <a:r>
              <a:rPr lang="it-IT" sz="1800" dirty="0"/>
              <a:t> </a:t>
            </a:r>
            <a:r>
              <a:rPr lang="it-IT" sz="1800" dirty="0" err="1"/>
              <a:t>strength</a:t>
            </a:r>
            <a:r>
              <a:rPr lang="it-IT" sz="1800" dirty="0"/>
              <a:t> </a:t>
            </a:r>
            <a:r>
              <a:rPr lang="it-IT" sz="1800" dirty="0" err="1"/>
              <a:t>modifier</a:t>
            </a:r>
            <a:r>
              <a:rPr lang="it-IT" sz="1800" dirty="0"/>
              <a:t> </a:t>
            </a:r>
            <a:r>
              <a:rPr lang="el-GR" sz="1800" dirty="0"/>
              <a:t>κ</a:t>
            </a:r>
            <a:r>
              <a:rPr lang="it-IT" sz="1800" dirty="0" err="1"/>
              <a:t>p</a:t>
            </a:r>
            <a:r>
              <a:rPr lang="it-IT" sz="1800" dirty="0"/>
              <a:t> for a production or </a:t>
            </a:r>
            <a:r>
              <a:rPr lang="it-IT" sz="1800" dirty="0" err="1"/>
              <a:t>decay</a:t>
            </a:r>
            <a:r>
              <a:rPr lang="it-IT" sz="1800" dirty="0"/>
              <a:t> </a:t>
            </a:r>
            <a:r>
              <a:rPr lang="it-IT" sz="1800" dirty="0" err="1"/>
              <a:t>process</a:t>
            </a:r>
            <a:r>
              <a:rPr lang="it-IT" sz="1800" dirty="0"/>
              <a:t> via the </a:t>
            </a:r>
            <a:r>
              <a:rPr lang="it-IT" sz="1800" dirty="0" err="1"/>
              <a:t>coupling</a:t>
            </a:r>
            <a:r>
              <a:rPr lang="it-IT" sz="1800" dirty="0"/>
              <a:t> to a </a:t>
            </a:r>
            <a:r>
              <a:rPr lang="it-IT" sz="1800" dirty="0" err="1"/>
              <a:t>given</a:t>
            </a:r>
            <a:r>
              <a:rPr lang="it-IT" sz="1800" dirty="0"/>
              <a:t> </a:t>
            </a:r>
            <a:r>
              <a:rPr lang="it-IT" sz="1800" dirty="0" err="1"/>
              <a:t>particle</a:t>
            </a:r>
            <a:r>
              <a:rPr lang="it-IT" sz="1800" dirty="0"/>
              <a:t> </a:t>
            </a:r>
            <a:r>
              <a:rPr lang="it-IT" sz="1800" dirty="0" err="1"/>
              <a:t>p</a:t>
            </a:r>
            <a:r>
              <a:rPr lang="it-IT" sz="1800" dirty="0"/>
              <a:t> </a:t>
            </a:r>
            <a:r>
              <a:rPr lang="it-IT" sz="1800" dirty="0" err="1"/>
              <a:t>is</a:t>
            </a:r>
            <a:r>
              <a:rPr lang="it-IT" sz="1800" dirty="0"/>
              <a:t> </a:t>
            </a:r>
            <a:r>
              <a:rPr lang="it-IT" sz="1800" dirty="0" err="1"/>
              <a:t>defined</a:t>
            </a:r>
            <a:r>
              <a:rPr lang="it-IT" sz="1800" dirty="0"/>
              <a:t> </a:t>
            </a:r>
            <a:r>
              <a:rPr lang="it-IT" sz="1800" dirty="0" err="1"/>
              <a:t>as</a:t>
            </a:r>
            <a:r>
              <a:rPr lang="it-IT" sz="1800" dirty="0"/>
              <a:t> </a:t>
            </a:r>
            <a:r>
              <a:rPr lang="el-GR" sz="1800" dirty="0"/>
              <a:t>κ2 = σ /σ</a:t>
            </a:r>
            <a:r>
              <a:rPr lang="it-IT" sz="1800" dirty="0"/>
              <a:t>SM or </a:t>
            </a:r>
            <a:r>
              <a:rPr lang="el-GR" sz="1800" dirty="0"/>
              <a:t>κ2 = Γ /Γ</a:t>
            </a:r>
            <a:r>
              <a:rPr lang="it-IT" sz="1800" dirty="0"/>
              <a:t>SM, </a:t>
            </a:r>
            <a:r>
              <a:rPr lang="it-IT" sz="1800" dirty="0" err="1"/>
              <a:t>respectively</a:t>
            </a:r>
            <a:r>
              <a:rPr lang="it-IT" sz="1800" dirty="0"/>
              <a:t>, </a:t>
            </a:r>
            <a:r>
              <a:rPr lang="it-IT" sz="1800" dirty="0" err="1"/>
              <a:t>ppp</a:t>
            </a:r>
            <a:r>
              <a:rPr lang="it-IT" sz="1800" dirty="0"/>
              <a:t> </a:t>
            </a:r>
            <a:r>
              <a:rPr lang="it-IT" sz="1800" dirty="0" err="1"/>
              <a:t>ppp</a:t>
            </a:r>
            <a:r>
              <a:rPr lang="it-IT" sz="1800" dirty="0"/>
              <a:t> </a:t>
            </a:r>
            <a:r>
              <a:rPr lang="it-IT" sz="1800" dirty="0" err="1"/>
              <a:t>where</a:t>
            </a:r>
            <a:r>
              <a:rPr lang="it-IT" sz="1800" dirty="0"/>
              <a:t> </a:t>
            </a:r>
            <a:r>
              <a:rPr lang="el-GR" sz="1800" dirty="0"/>
              <a:t>Γ</a:t>
            </a:r>
            <a:r>
              <a:rPr lang="it-IT" sz="1800" dirty="0" err="1"/>
              <a:t>p</a:t>
            </a:r>
            <a:r>
              <a:rPr lang="it-IT" sz="1800" dirty="0"/>
              <a:t> </a:t>
            </a:r>
            <a:r>
              <a:rPr lang="it-IT" sz="1800" dirty="0" err="1"/>
              <a:t>is</a:t>
            </a:r>
            <a:r>
              <a:rPr lang="it-IT" sz="1800" dirty="0"/>
              <a:t> the </a:t>
            </a:r>
            <a:r>
              <a:rPr lang="it-IT" sz="1800" dirty="0" err="1"/>
              <a:t>partial</a:t>
            </a:r>
            <a:r>
              <a:rPr lang="it-IT" sz="1800" dirty="0"/>
              <a:t> </a:t>
            </a:r>
            <a:r>
              <a:rPr lang="it-IT" sz="1800" dirty="0" err="1"/>
              <a:t>decay</a:t>
            </a:r>
            <a:r>
              <a:rPr lang="it-IT" sz="1800" dirty="0"/>
              <a:t> </a:t>
            </a:r>
            <a:r>
              <a:rPr lang="it-IT" sz="1800" dirty="0" err="1"/>
              <a:t>width</a:t>
            </a:r>
            <a:r>
              <a:rPr lang="it-IT" sz="1800" dirty="0"/>
              <a:t> </a:t>
            </a:r>
            <a:r>
              <a:rPr lang="it-IT" sz="1800" dirty="0" err="1"/>
              <a:t>into</a:t>
            </a:r>
            <a:r>
              <a:rPr lang="it-IT" sz="1800" dirty="0"/>
              <a:t> a </a:t>
            </a:r>
            <a:r>
              <a:rPr lang="it-IT" sz="1800" dirty="0" err="1"/>
              <a:t>pair</a:t>
            </a:r>
            <a:r>
              <a:rPr lang="it-IT" sz="1800" dirty="0"/>
              <a:t> of </a:t>
            </a:r>
            <a:r>
              <a:rPr lang="it-IT" sz="1800" dirty="0" err="1"/>
              <a:t>particles</a:t>
            </a:r>
            <a:r>
              <a:rPr lang="it-IT" sz="1800" dirty="0"/>
              <a:t> p. The </a:t>
            </a:r>
            <a:r>
              <a:rPr lang="it-IT" sz="1800" dirty="0" err="1"/>
              <a:t>param</a:t>
            </a:r>
            <a:r>
              <a:rPr lang="it-IT" sz="1800" dirty="0"/>
              <a:t>- </a:t>
            </a:r>
            <a:r>
              <a:rPr lang="it-IT" sz="1800" dirty="0" err="1"/>
              <a:t>eterization</a:t>
            </a:r>
            <a:r>
              <a:rPr lang="it-IT" sz="1800" dirty="0"/>
              <a:t> takes </a:t>
            </a:r>
            <a:r>
              <a:rPr lang="it-IT" sz="1800" dirty="0" err="1"/>
              <a:t>into</a:t>
            </a:r>
            <a:r>
              <a:rPr lang="it-IT" sz="1800" dirty="0"/>
              <a:t> account </a:t>
            </a:r>
            <a:r>
              <a:rPr lang="it-IT" sz="1800" dirty="0" err="1"/>
              <a:t>that</a:t>
            </a:r>
            <a:r>
              <a:rPr lang="it-IT" sz="1800" dirty="0"/>
              <a:t> the </a:t>
            </a:r>
            <a:r>
              <a:rPr lang="it-IT" sz="1800" dirty="0" err="1"/>
              <a:t>total</a:t>
            </a:r>
            <a:r>
              <a:rPr lang="it-IT" sz="1800" dirty="0"/>
              <a:t> </a:t>
            </a:r>
            <a:r>
              <a:rPr lang="it-IT" sz="1800" dirty="0" err="1"/>
              <a:t>decay</a:t>
            </a:r>
            <a:r>
              <a:rPr lang="it-IT" sz="1800" dirty="0"/>
              <a:t> </a:t>
            </a:r>
            <a:r>
              <a:rPr lang="it-IT" sz="1800" dirty="0" err="1"/>
              <a:t>width</a:t>
            </a:r>
            <a:r>
              <a:rPr lang="it-IT" sz="1800" dirty="0"/>
              <a:t> </a:t>
            </a:r>
            <a:r>
              <a:rPr lang="it-IT" sz="1800" dirty="0" err="1"/>
              <a:t>depends</a:t>
            </a:r>
            <a:r>
              <a:rPr lang="it-IT" sz="1800" dirty="0"/>
              <a:t> on </a:t>
            </a:r>
            <a:r>
              <a:rPr lang="it-IT" sz="1800" dirty="0" err="1"/>
              <a:t>all</a:t>
            </a:r>
            <a:r>
              <a:rPr lang="it-IT" sz="1800" dirty="0"/>
              <a:t> </a:t>
            </a:r>
            <a:r>
              <a:rPr lang="it-IT" sz="1800" dirty="0" err="1"/>
              <a:t>decay</a:t>
            </a:r>
            <a:r>
              <a:rPr lang="it-IT" sz="1800" dirty="0"/>
              <a:t> </a:t>
            </a:r>
            <a:r>
              <a:rPr lang="it-IT" sz="1800" dirty="0" err="1"/>
              <a:t>modes</a:t>
            </a:r>
            <a:r>
              <a:rPr lang="it-IT" sz="1800" dirty="0"/>
              <a:t> </a:t>
            </a:r>
            <a:r>
              <a:rPr lang="it-IT" sz="1800" dirty="0" err="1"/>
              <a:t>included</a:t>
            </a:r>
            <a:r>
              <a:rPr lang="it-IT" sz="1800" dirty="0"/>
              <a:t> in the </a:t>
            </a:r>
            <a:r>
              <a:rPr lang="it-IT" sz="1800" dirty="0" err="1"/>
              <a:t>present</a:t>
            </a:r>
            <a:r>
              <a:rPr lang="it-IT" sz="1800" dirty="0"/>
              <a:t> </a:t>
            </a:r>
            <a:r>
              <a:rPr lang="it-IT" sz="1800" dirty="0" err="1"/>
              <a:t>measurements</a:t>
            </a:r>
            <a:r>
              <a:rPr lang="it-IT" sz="1800" dirty="0"/>
              <a:t>, </a:t>
            </a:r>
            <a:r>
              <a:rPr lang="it-IT" sz="1800" dirty="0" err="1"/>
              <a:t>as</a:t>
            </a:r>
            <a:r>
              <a:rPr lang="it-IT" sz="1800" dirty="0"/>
              <a:t> </a:t>
            </a:r>
            <a:r>
              <a:rPr lang="it-IT" sz="1800" dirty="0" err="1"/>
              <a:t>well</a:t>
            </a:r>
            <a:r>
              <a:rPr lang="it-IT" sz="1800" dirty="0"/>
              <a:t> </a:t>
            </a:r>
            <a:r>
              <a:rPr lang="it-IT" sz="1800" dirty="0" err="1"/>
              <a:t>as</a:t>
            </a:r>
            <a:r>
              <a:rPr lang="it-IT" sz="1800" dirty="0"/>
              <a:t> </a:t>
            </a:r>
            <a:r>
              <a:rPr lang="it-IT" sz="1800" dirty="0" err="1"/>
              <a:t>cur</a:t>
            </a:r>
            <a:r>
              <a:rPr lang="it-IT" sz="1800" dirty="0"/>
              <a:t>- </a:t>
            </a:r>
            <a:r>
              <a:rPr lang="it-IT" sz="1800" dirty="0" err="1"/>
              <a:t>rently</a:t>
            </a:r>
            <a:r>
              <a:rPr lang="it-IT" sz="1800" dirty="0"/>
              <a:t> </a:t>
            </a:r>
            <a:r>
              <a:rPr lang="it-IT" sz="1800" dirty="0" err="1"/>
              <a:t>undetected</a:t>
            </a:r>
            <a:r>
              <a:rPr lang="it-IT" sz="1800" dirty="0"/>
              <a:t> or </a:t>
            </a:r>
            <a:r>
              <a:rPr lang="it-IT" sz="1800" dirty="0" err="1"/>
              <a:t>invisible</a:t>
            </a:r>
            <a:r>
              <a:rPr lang="it-IT" sz="1800" dirty="0"/>
              <a:t>, </a:t>
            </a:r>
            <a:r>
              <a:rPr lang="it-IT" sz="1800" dirty="0" err="1"/>
              <a:t>direct</a:t>
            </a:r>
            <a:r>
              <a:rPr lang="it-IT" sz="1800" dirty="0"/>
              <a:t> or </a:t>
            </a:r>
            <a:r>
              <a:rPr lang="it-IT" sz="1800" dirty="0" err="1"/>
              <a:t>indirect</a:t>
            </a:r>
            <a:r>
              <a:rPr lang="it-IT" sz="1800" dirty="0"/>
              <a:t> </a:t>
            </a:r>
            <a:r>
              <a:rPr lang="it-IT" sz="1800" dirty="0" err="1"/>
              <a:t>decays</a:t>
            </a:r>
            <a:r>
              <a:rPr lang="it-IT" sz="1800" dirty="0"/>
              <a:t> </a:t>
            </a:r>
            <a:r>
              <a:rPr lang="it-IT" sz="1800" dirty="0" err="1"/>
              <a:t>predicted</a:t>
            </a:r>
            <a:r>
              <a:rPr lang="it-IT" sz="1800" dirty="0"/>
              <a:t> by the standard model (</a:t>
            </a:r>
            <a:r>
              <a:rPr lang="it-IT" sz="1800" dirty="0" err="1"/>
              <a:t>such</a:t>
            </a:r>
            <a:r>
              <a:rPr lang="it-IT" sz="1800" dirty="0"/>
              <a:t> </a:t>
            </a:r>
            <a:r>
              <a:rPr lang="it-IT" sz="1800" dirty="0" err="1"/>
              <a:t>as</a:t>
            </a:r>
            <a:r>
              <a:rPr lang="it-IT" sz="1800" dirty="0"/>
              <a:t> </a:t>
            </a:r>
            <a:r>
              <a:rPr lang="it-IT" sz="1800" dirty="0" err="1"/>
              <a:t>those</a:t>
            </a:r>
            <a:r>
              <a:rPr lang="it-IT" sz="1800" dirty="0"/>
              <a:t> to </a:t>
            </a:r>
            <a:r>
              <a:rPr lang="it-IT" sz="1800" dirty="0" err="1"/>
              <a:t>gluons</a:t>
            </a:r>
            <a:r>
              <a:rPr lang="it-IT" sz="1800" dirty="0"/>
              <a:t>, light quarks or </a:t>
            </a:r>
            <a:r>
              <a:rPr lang="it-IT" sz="1800" dirty="0" err="1"/>
              <a:t>neutrinos</a:t>
            </a:r>
            <a:r>
              <a:rPr lang="it-IT" sz="1800" dirty="0"/>
              <a:t>) and the </a:t>
            </a:r>
            <a:r>
              <a:rPr lang="it-IT" sz="1800" dirty="0" err="1"/>
              <a:t>hypothetical</a:t>
            </a:r>
            <a:r>
              <a:rPr lang="it-IT" sz="1800" dirty="0"/>
              <a:t> </a:t>
            </a:r>
            <a:r>
              <a:rPr lang="it-IT" sz="1800" dirty="0" err="1"/>
              <a:t>decays</a:t>
            </a:r>
            <a:r>
              <a:rPr lang="it-IT" sz="1800" dirty="0"/>
              <a:t> </a:t>
            </a:r>
            <a:r>
              <a:rPr lang="it-IT" sz="1800" dirty="0" err="1"/>
              <a:t>into</a:t>
            </a:r>
            <a:r>
              <a:rPr lang="it-IT" sz="1800" dirty="0"/>
              <a:t> non-standard model </a:t>
            </a:r>
            <a:r>
              <a:rPr lang="it-IT" sz="1800" dirty="0" err="1"/>
              <a:t>particles</a:t>
            </a:r>
            <a:r>
              <a:rPr lang="it-IT" sz="1800" dirty="0"/>
              <a:t>. </a:t>
            </a:r>
          </a:p>
          <a:p>
            <a:r>
              <a:rPr lang="it-IT" sz="1800" dirty="0"/>
              <a:t>In the following, </a:t>
            </a:r>
            <a:r>
              <a:rPr lang="it-IT" sz="1800" dirty="0" err="1"/>
              <a:t>three</a:t>
            </a:r>
            <a:r>
              <a:rPr lang="it-IT" sz="1800" dirty="0"/>
              <a:t> classes of models with </a:t>
            </a:r>
            <a:r>
              <a:rPr lang="it-IT" sz="1800" dirty="0" err="1"/>
              <a:t>progressively</a:t>
            </a:r>
            <a:r>
              <a:rPr lang="it-IT" sz="1800" dirty="0"/>
              <a:t> </a:t>
            </a:r>
            <a:r>
              <a:rPr lang="it-IT" sz="1800" dirty="0" err="1"/>
              <a:t>fewer</a:t>
            </a:r>
            <a:r>
              <a:rPr lang="it-IT" sz="1800" dirty="0"/>
              <a:t> </a:t>
            </a:r>
            <a:r>
              <a:rPr lang="it-IT" sz="1800" dirty="0" err="1"/>
              <a:t>assumptions</a:t>
            </a:r>
            <a:r>
              <a:rPr lang="it-IT" sz="1800" dirty="0"/>
              <a:t> </a:t>
            </a:r>
            <a:r>
              <a:rPr lang="it-IT" sz="1800" dirty="0" err="1"/>
              <a:t>about</a:t>
            </a:r>
            <a:r>
              <a:rPr lang="it-IT" sz="1800" dirty="0"/>
              <a:t> </a:t>
            </a:r>
            <a:r>
              <a:rPr lang="it-IT" sz="1800" dirty="0" err="1"/>
              <a:t>coupling</a:t>
            </a:r>
            <a:r>
              <a:rPr lang="it-IT" sz="1800" dirty="0"/>
              <a:t> </a:t>
            </a:r>
            <a:r>
              <a:rPr lang="it-IT" sz="1800" dirty="0" err="1"/>
              <a:t>strength</a:t>
            </a:r>
            <a:r>
              <a:rPr lang="it-IT" sz="1800" dirty="0"/>
              <a:t> </a:t>
            </a:r>
            <a:r>
              <a:rPr lang="it-IT" sz="1800" dirty="0" err="1"/>
              <a:t>modifiers</a:t>
            </a:r>
            <a:r>
              <a:rPr lang="it-IT" sz="1800" dirty="0"/>
              <a:t> are </a:t>
            </a:r>
            <a:r>
              <a:rPr lang="it-IT" sz="1800" dirty="0" err="1"/>
              <a:t>considered</a:t>
            </a:r>
            <a:r>
              <a:rPr lang="it-IT" sz="1800" dirty="0"/>
              <a:t>. Stand- </a:t>
            </a:r>
            <a:r>
              <a:rPr lang="it-IT" sz="1800" dirty="0" err="1"/>
              <a:t>ard</a:t>
            </a:r>
            <a:r>
              <a:rPr lang="it-IT" sz="1800" dirty="0"/>
              <a:t> model </a:t>
            </a:r>
            <a:r>
              <a:rPr lang="it-IT" sz="1800" dirty="0" err="1"/>
              <a:t>values</a:t>
            </a:r>
            <a:r>
              <a:rPr lang="it-IT" sz="1800" dirty="0"/>
              <a:t> are </a:t>
            </a:r>
            <a:r>
              <a:rPr lang="it-IT" sz="1800" dirty="0" err="1"/>
              <a:t>assumed</a:t>
            </a:r>
            <a:r>
              <a:rPr lang="it-IT" sz="1800" dirty="0"/>
              <a:t> for the </a:t>
            </a:r>
            <a:r>
              <a:rPr lang="it-IT" sz="1800" dirty="0" err="1"/>
              <a:t>coupling</a:t>
            </a:r>
            <a:r>
              <a:rPr lang="it-IT" sz="1800" dirty="0"/>
              <a:t> </a:t>
            </a:r>
            <a:r>
              <a:rPr lang="it-IT" sz="1800" dirty="0" err="1"/>
              <a:t>strength</a:t>
            </a:r>
            <a:r>
              <a:rPr lang="it-IT" sz="1800" dirty="0"/>
              <a:t> </a:t>
            </a:r>
            <a:r>
              <a:rPr lang="it-IT" sz="1800" dirty="0" err="1"/>
              <a:t>modifiers</a:t>
            </a:r>
            <a:r>
              <a:rPr lang="it-IT" sz="1800" dirty="0"/>
              <a:t> of first-generation </a:t>
            </a:r>
            <a:r>
              <a:rPr lang="it-IT" sz="1800" dirty="0" err="1"/>
              <a:t>fermions</a:t>
            </a:r>
            <a:r>
              <a:rPr lang="it-IT" sz="1800" dirty="0"/>
              <a:t>, and the </a:t>
            </a:r>
            <a:r>
              <a:rPr lang="it-IT" sz="1800" dirty="0" err="1"/>
              <a:t>modifiers</a:t>
            </a:r>
            <a:r>
              <a:rPr lang="it-IT" sz="1800" dirty="0"/>
              <a:t> of the second-generation quarks are set to </a:t>
            </a:r>
            <a:r>
              <a:rPr lang="it-IT" sz="1800" dirty="0" err="1"/>
              <a:t>those</a:t>
            </a:r>
            <a:r>
              <a:rPr lang="it-IT" sz="1800" dirty="0"/>
              <a:t> of the </a:t>
            </a:r>
            <a:r>
              <a:rPr lang="it-IT" sz="1800" dirty="0" err="1"/>
              <a:t>third</a:t>
            </a:r>
            <a:r>
              <a:rPr lang="it-IT" sz="1800" dirty="0"/>
              <a:t> generation, </a:t>
            </a:r>
            <a:r>
              <a:rPr lang="it-IT" sz="1800" dirty="0" err="1"/>
              <a:t>except</a:t>
            </a:r>
            <a:r>
              <a:rPr lang="it-IT" sz="1800" dirty="0"/>
              <a:t> </a:t>
            </a:r>
            <a:r>
              <a:rPr lang="it-IT" sz="1800" dirty="0" err="1"/>
              <a:t>where</a:t>
            </a:r>
            <a:r>
              <a:rPr lang="it-IT" sz="1800" dirty="0"/>
              <a:t> </a:t>
            </a:r>
            <a:r>
              <a:rPr lang="el-GR" sz="1800" dirty="0"/>
              <a:t>κ</a:t>
            </a:r>
            <a:r>
              <a:rPr lang="it-IT" sz="1800" dirty="0"/>
              <a:t>c </a:t>
            </a:r>
            <a:r>
              <a:rPr lang="it-IT" sz="1800" dirty="0" err="1"/>
              <a:t>is</a:t>
            </a:r>
            <a:r>
              <a:rPr lang="it-IT" sz="1800" dirty="0"/>
              <a:t> </a:t>
            </a:r>
            <a:r>
              <a:rPr lang="it-IT" sz="1800" dirty="0" err="1"/>
              <a:t>left</a:t>
            </a:r>
            <a:r>
              <a:rPr lang="it-IT" sz="1800" dirty="0"/>
              <a:t> free-</a:t>
            </a:r>
            <a:r>
              <a:rPr lang="it-IT" sz="1800" dirty="0" err="1"/>
              <a:t>floating</a:t>
            </a:r>
            <a:r>
              <a:rPr lang="it-IT" sz="1800" dirty="0"/>
              <a:t> in the </a:t>
            </a:r>
            <a:r>
              <a:rPr lang="it-IT" sz="1800" dirty="0" err="1"/>
              <a:t>fit</a:t>
            </a:r>
            <a:r>
              <a:rPr lang="it-IT" sz="1800" dirty="0"/>
              <a:t>. </a:t>
            </a:r>
            <a:r>
              <a:rPr lang="it-IT" sz="1800" dirty="0" err="1"/>
              <a:t>Owing</a:t>
            </a:r>
            <a:r>
              <a:rPr lang="it-IT" sz="1800" dirty="0"/>
              <a:t> to </a:t>
            </a:r>
            <a:r>
              <a:rPr lang="it-IT" sz="1800" dirty="0" err="1"/>
              <a:t>their</a:t>
            </a:r>
            <a:r>
              <a:rPr lang="it-IT" sz="1800" dirty="0"/>
              <a:t> small sizes, </a:t>
            </a:r>
            <a:r>
              <a:rPr lang="it-IT" sz="1800" dirty="0" err="1"/>
              <a:t>these</a:t>
            </a:r>
            <a:r>
              <a:rPr lang="it-IT" sz="1800" dirty="0"/>
              <a:t> </a:t>
            </a:r>
            <a:r>
              <a:rPr lang="it-IT" sz="1800" dirty="0" err="1"/>
              <a:t>couplings</a:t>
            </a:r>
            <a:r>
              <a:rPr lang="it-IT" sz="1800" dirty="0"/>
              <a:t> are </a:t>
            </a:r>
            <a:r>
              <a:rPr lang="it-IT" sz="1800" dirty="0" err="1"/>
              <a:t>not</a:t>
            </a:r>
            <a:r>
              <a:rPr lang="it-IT" sz="1800" dirty="0"/>
              <a:t> </a:t>
            </a:r>
            <a:r>
              <a:rPr lang="it-IT" sz="1800" dirty="0" err="1"/>
              <a:t>expected</a:t>
            </a:r>
            <a:r>
              <a:rPr lang="it-IT" sz="1800" dirty="0"/>
              <a:t> to </a:t>
            </a:r>
            <a:r>
              <a:rPr lang="it-IT" sz="1800" dirty="0" err="1"/>
              <a:t>noticeably</a:t>
            </a:r>
            <a:r>
              <a:rPr lang="it-IT" sz="1800" dirty="0"/>
              <a:t> </a:t>
            </a:r>
            <a:r>
              <a:rPr lang="it-IT" sz="1800" dirty="0" err="1"/>
              <a:t>affect</a:t>
            </a:r>
            <a:r>
              <a:rPr lang="it-IT" sz="1800" dirty="0"/>
              <a:t> </a:t>
            </a:r>
            <a:r>
              <a:rPr lang="it-IT" sz="1800" dirty="0" err="1"/>
              <a:t>any</a:t>
            </a:r>
            <a:r>
              <a:rPr lang="it-IT" sz="1800" dirty="0"/>
              <a:t> of the </a:t>
            </a:r>
            <a:r>
              <a:rPr lang="it-IT" sz="1800" dirty="0" err="1"/>
              <a:t>results</a:t>
            </a:r>
            <a:r>
              <a:rPr lang="it-IT" sz="1800" dirty="0"/>
              <a:t>.</a:t>
            </a:r>
          </a:p>
          <a:p>
            <a:r>
              <a:rPr lang="it-IT" sz="1800" dirty="0" err="1"/>
              <a:t>All</a:t>
            </a:r>
            <a:r>
              <a:rPr lang="it-IT" sz="1800" dirty="0"/>
              <a:t> </a:t>
            </a:r>
            <a:r>
              <a:rPr lang="it-IT" sz="1800" dirty="0" err="1"/>
              <a:t>measured</a:t>
            </a:r>
            <a:r>
              <a:rPr lang="it-IT" sz="1800" dirty="0"/>
              <a:t> </a:t>
            </a:r>
            <a:r>
              <a:rPr lang="it-IT" sz="1800" dirty="0" err="1"/>
              <a:t>coupling</a:t>
            </a:r>
            <a:r>
              <a:rPr lang="it-IT" sz="1800" dirty="0"/>
              <a:t> </a:t>
            </a:r>
            <a:r>
              <a:rPr lang="it-IT" sz="1800" dirty="0" err="1"/>
              <a:t>strength</a:t>
            </a:r>
            <a:r>
              <a:rPr lang="it-IT" sz="1800" dirty="0"/>
              <a:t> </a:t>
            </a:r>
            <a:r>
              <a:rPr lang="it-IT" sz="1800" dirty="0" err="1"/>
              <a:t>modifiers</a:t>
            </a:r>
            <a:r>
              <a:rPr lang="it-IT" sz="1800" dirty="0"/>
              <a:t> are </a:t>
            </a:r>
            <a:r>
              <a:rPr lang="it-IT" sz="1800" dirty="0" err="1"/>
              <a:t>found</a:t>
            </a:r>
            <a:r>
              <a:rPr lang="it-IT" sz="1800" dirty="0"/>
              <a:t> to be </a:t>
            </a:r>
            <a:r>
              <a:rPr lang="it-IT" sz="1800" dirty="0" err="1"/>
              <a:t>compatible</a:t>
            </a:r>
            <a:r>
              <a:rPr lang="it-IT" sz="1800" dirty="0"/>
              <a:t> with </a:t>
            </a:r>
            <a:r>
              <a:rPr lang="it-IT" sz="1800" dirty="0" err="1"/>
              <a:t>their</a:t>
            </a:r>
            <a:r>
              <a:rPr lang="it-IT" sz="1800" dirty="0"/>
              <a:t> standard model </a:t>
            </a:r>
            <a:r>
              <a:rPr lang="it-IT" sz="1800" dirty="0" err="1"/>
              <a:t>predic</a:t>
            </a:r>
            <a:r>
              <a:rPr lang="it-IT" sz="1800" dirty="0"/>
              <a:t>- </a:t>
            </a:r>
            <a:r>
              <a:rPr lang="it-IT" sz="1800" dirty="0" err="1"/>
              <a:t>tion</a:t>
            </a:r>
            <a:r>
              <a:rPr lang="it-IT" sz="1800" dirty="0"/>
              <a:t>. </a:t>
            </a:r>
            <a:r>
              <a:rPr lang="it-IT" sz="1800" dirty="0" err="1"/>
              <a:t>When</a:t>
            </a:r>
            <a:r>
              <a:rPr lang="it-IT" sz="1800" dirty="0"/>
              <a:t> the </a:t>
            </a:r>
            <a:r>
              <a:rPr lang="it-IT" sz="1800" dirty="0" err="1"/>
              <a:t>coupling</a:t>
            </a:r>
            <a:r>
              <a:rPr lang="it-IT" sz="1800" dirty="0"/>
              <a:t> </a:t>
            </a:r>
            <a:r>
              <a:rPr lang="it-IT" sz="1800" dirty="0" err="1"/>
              <a:t>strength</a:t>
            </a:r>
            <a:r>
              <a:rPr lang="it-IT" sz="1800" dirty="0"/>
              <a:t> </a:t>
            </a:r>
            <a:r>
              <a:rPr lang="it-IT" sz="1800" dirty="0" err="1"/>
              <a:t>modifier</a:t>
            </a:r>
            <a:r>
              <a:rPr lang="it-IT" sz="1800" dirty="0"/>
              <a:t> </a:t>
            </a:r>
            <a:r>
              <a:rPr lang="el-GR" sz="1800" dirty="0"/>
              <a:t>κ</a:t>
            </a:r>
            <a:r>
              <a:rPr lang="it-IT" sz="1800" dirty="0"/>
              <a:t>c </a:t>
            </a:r>
            <a:r>
              <a:rPr lang="it-IT" sz="1800" dirty="0" err="1"/>
              <a:t>is</a:t>
            </a:r>
            <a:r>
              <a:rPr lang="it-IT" sz="1800" dirty="0"/>
              <a:t> </a:t>
            </a:r>
            <a:r>
              <a:rPr lang="it-IT" sz="1800" dirty="0" err="1"/>
              <a:t>left</a:t>
            </a:r>
            <a:r>
              <a:rPr lang="it-IT" sz="1800" dirty="0"/>
              <a:t> </a:t>
            </a:r>
            <a:r>
              <a:rPr lang="it-IT" sz="1800" dirty="0" err="1"/>
              <a:t>unconstrained</a:t>
            </a:r>
            <a:r>
              <a:rPr lang="it-IT" sz="1800" dirty="0"/>
              <a:t> in the </a:t>
            </a:r>
            <a:r>
              <a:rPr lang="it-IT" sz="1800" dirty="0" err="1"/>
              <a:t>fit</a:t>
            </a:r>
            <a:r>
              <a:rPr lang="it-IT" sz="1800" dirty="0"/>
              <a:t>, an </a:t>
            </a:r>
            <a:r>
              <a:rPr lang="it-IT" sz="1800" dirty="0" err="1"/>
              <a:t>upper</a:t>
            </a:r>
            <a:r>
              <a:rPr lang="it-IT" sz="1800" dirty="0"/>
              <a:t> </a:t>
            </a:r>
            <a:r>
              <a:rPr lang="it-IT" sz="1800" dirty="0" err="1"/>
              <a:t>limit</a:t>
            </a:r>
            <a:r>
              <a:rPr lang="it-IT" sz="1800" dirty="0"/>
              <a:t> of </a:t>
            </a:r>
            <a:r>
              <a:rPr lang="el-GR" sz="1800" dirty="0"/>
              <a:t>κ</a:t>
            </a:r>
            <a:r>
              <a:rPr lang="it-IT" sz="1800" dirty="0"/>
              <a:t>c &lt; 5.7 (7.6) times the standard model </a:t>
            </a:r>
            <a:r>
              <a:rPr lang="it-IT" sz="1800" dirty="0" err="1"/>
              <a:t>predic</a:t>
            </a:r>
            <a:r>
              <a:rPr lang="it-IT" sz="1800" dirty="0"/>
              <a:t>- </a:t>
            </a:r>
            <a:r>
              <a:rPr lang="it-IT" sz="1800" dirty="0" err="1"/>
              <a:t>tion</a:t>
            </a:r>
            <a:r>
              <a:rPr lang="it-IT" sz="1800" dirty="0"/>
              <a:t> </a:t>
            </a:r>
            <a:r>
              <a:rPr lang="it-IT" sz="1800" dirty="0" err="1"/>
              <a:t>is</a:t>
            </a:r>
            <a:r>
              <a:rPr lang="it-IT" sz="1800" dirty="0"/>
              <a:t> </a:t>
            </a:r>
            <a:r>
              <a:rPr lang="it-IT" sz="1800" dirty="0" err="1"/>
              <a:t>observed</a:t>
            </a:r>
            <a:r>
              <a:rPr lang="it-IT" sz="1800" dirty="0"/>
              <a:t> (</a:t>
            </a:r>
            <a:r>
              <a:rPr lang="it-IT" sz="1800" dirty="0" err="1"/>
              <a:t>expected</a:t>
            </a:r>
            <a:r>
              <a:rPr lang="it-IT" sz="1800" dirty="0"/>
              <a:t>) </a:t>
            </a:r>
            <a:r>
              <a:rPr lang="it-IT" sz="1800" dirty="0" err="1"/>
              <a:t>at</a:t>
            </a:r>
            <a:r>
              <a:rPr lang="it-IT" sz="1800" dirty="0"/>
              <a:t> 95% C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1E2689-9F83-4643-8D2B-2A2E1956F3A7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430262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3505898"/>
            <a:ext cx="17088486" cy="237496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6333236"/>
            <a:ext cx="14072870" cy="28273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9/1/23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400" b="0" i="0">
                <a:solidFill>
                  <a:srgbClr val="0076BA"/>
                </a:solidFill>
                <a:latin typeface="Arial MT"/>
                <a:cs typeface="Arial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9/1/23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400" b="0" i="0">
                <a:solidFill>
                  <a:srgbClr val="0076BA"/>
                </a:solidFill>
                <a:latin typeface="Arial MT"/>
                <a:cs typeface="Arial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005205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10353611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9/1/23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400" b="0" i="0">
                <a:solidFill>
                  <a:srgbClr val="0076BA"/>
                </a:solidFill>
                <a:latin typeface="Arial MT"/>
                <a:cs typeface="Arial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9/1/23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9/1/23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55227" y="299194"/>
            <a:ext cx="8971915" cy="10058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400" b="0" i="0">
                <a:solidFill>
                  <a:srgbClr val="0076BA"/>
                </a:solidFill>
                <a:latin typeface="Arial MT"/>
                <a:cs typeface="Arial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05205" y="2601150"/>
            <a:ext cx="18093690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835394" y="10517696"/>
            <a:ext cx="6433312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005205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9/1/23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4474953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g"/><Relationship Id="rId5" Type="http://schemas.openxmlformats.org/officeDocument/2006/relationships/image" Target="../media/image36.png"/><Relationship Id="rId4" Type="http://schemas.openxmlformats.org/officeDocument/2006/relationships/image" Target="../media/image35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jpg"/><Relationship Id="rId5" Type="http://schemas.openxmlformats.org/officeDocument/2006/relationships/image" Target="../media/image40.jpg"/><Relationship Id="rId4" Type="http://schemas.openxmlformats.org/officeDocument/2006/relationships/image" Target="../media/image39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jpg"/><Relationship Id="rId5" Type="http://schemas.openxmlformats.org/officeDocument/2006/relationships/image" Target="../media/image44.jpg"/><Relationship Id="rId4" Type="http://schemas.openxmlformats.org/officeDocument/2006/relationships/image" Target="../media/image43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g"/><Relationship Id="rId7" Type="http://schemas.openxmlformats.org/officeDocument/2006/relationships/image" Target="../media/image50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jpg"/><Relationship Id="rId5" Type="http://schemas.openxmlformats.org/officeDocument/2006/relationships/image" Target="../media/image48.png"/><Relationship Id="rId4" Type="http://schemas.openxmlformats.org/officeDocument/2006/relationships/image" Target="../media/image47.jp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13" Type="http://schemas.openxmlformats.org/officeDocument/2006/relationships/image" Target="../media/image61.png"/><Relationship Id="rId3" Type="http://schemas.openxmlformats.org/officeDocument/2006/relationships/image" Target="../media/image51.png"/><Relationship Id="rId7" Type="http://schemas.openxmlformats.org/officeDocument/2006/relationships/image" Target="../media/image55.png"/><Relationship Id="rId12" Type="http://schemas.openxmlformats.org/officeDocument/2006/relationships/image" Target="../media/image60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11" Type="http://schemas.openxmlformats.org/officeDocument/2006/relationships/image" Target="../media/image59.png"/><Relationship Id="rId5" Type="http://schemas.openxmlformats.org/officeDocument/2006/relationships/image" Target="../media/image53.png"/><Relationship Id="rId10" Type="http://schemas.openxmlformats.org/officeDocument/2006/relationships/image" Target="../media/image58.png"/><Relationship Id="rId4" Type="http://schemas.openxmlformats.org/officeDocument/2006/relationships/image" Target="../media/image52.png"/><Relationship Id="rId9" Type="http://schemas.openxmlformats.org/officeDocument/2006/relationships/image" Target="../media/image5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6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.png"/><Relationship Id="rId5" Type="http://schemas.openxmlformats.org/officeDocument/2006/relationships/image" Target="../media/image68.png"/><Relationship Id="rId4" Type="http://schemas.openxmlformats.org/officeDocument/2006/relationships/image" Target="../media/image17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png"/><Relationship Id="rId13" Type="http://schemas.openxmlformats.org/officeDocument/2006/relationships/image" Target="../media/image81.png"/><Relationship Id="rId3" Type="http://schemas.openxmlformats.org/officeDocument/2006/relationships/image" Target="../media/image71.png"/><Relationship Id="rId7" Type="http://schemas.openxmlformats.org/officeDocument/2006/relationships/image" Target="../media/image75.png"/><Relationship Id="rId12" Type="http://schemas.openxmlformats.org/officeDocument/2006/relationships/image" Target="../media/image8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4.png"/><Relationship Id="rId11" Type="http://schemas.openxmlformats.org/officeDocument/2006/relationships/image" Target="../media/image79.png"/><Relationship Id="rId5" Type="http://schemas.openxmlformats.org/officeDocument/2006/relationships/image" Target="../media/image73.png"/><Relationship Id="rId15" Type="http://schemas.openxmlformats.org/officeDocument/2006/relationships/image" Target="../media/image105.png"/><Relationship Id="rId10" Type="http://schemas.openxmlformats.org/officeDocument/2006/relationships/image" Target="../media/image78.png"/><Relationship Id="rId4" Type="http://schemas.openxmlformats.org/officeDocument/2006/relationships/image" Target="../media/image72.png"/><Relationship Id="rId9" Type="http://schemas.openxmlformats.org/officeDocument/2006/relationships/image" Target="../media/image77.png"/><Relationship Id="rId14" Type="http://schemas.openxmlformats.org/officeDocument/2006/relationships/image" Target="../media/image17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png"/><Relationship Id="rId3" Type="http://schemas.openxmlformats.org/officeDocument/2006/relationships/image" Target="../media/image82.jpg"/><Relationship Id="rId7" Type="http://schemas.openxmlformats.org/officeDocument/2006/relationships/image" Target="../media/image8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5.png"/><Relationship Id="rId5" Type="http://schemas.openxmlformats.org/officeDocument/2006/relationships/image" Target="../media/image84.png"/><Relationship Id="rId4" Type="http://schemas.openxmlformats.org/officeDocument/2006/relationships/image" Target="../media/image83.png"/><Relationship Id="rId9" Type="http://schemas.openxmlformats.org/officeDocument/2006/relationships/image" Target="../media/image8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1.png"/><Relationship Id="rId5" Type="http://schemas.openxmlformats.org/officeDocument/2006/relationships/image" Target="../media/image90.png"/><Relationship Id="rId4" Type="http://schemas.openxmlformats.org/officeDocument/2006/relationships/image" Target="../media/image17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jp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7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g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19.png"/><Relationship Id="rId7" Type="http://schemas.openxmlformats.org/officeDocument/2006/relationships/image" Target="../media/image23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jp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397"/>
            <a:ext cx="20104100" cy="11308556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12192000" y="0"/>
                </a:moveTo>
                <a:lnTo>
                  <a:pt x="0" y="0"/>
                </a:lnTo>
                <a:lnTo>
                  <a:pt x="0" y="6857999"/>
                </a:lnTo>
                <a:lnTo>
                  <a:pt x="12192000" y="6857999"/>
                </a:lnTo>
                <a:lnTo>
                  <a:pt x="1219200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2968"/>
          </a:p>
        </p:txBody>
      </p:sp>
      <p:sp>
        <p:nvSpPr>
          <p:cNvPr id="3" name="object 3"/>
          <p:cNvSpPr txBox="1"/>
          <p:nvPr/>
        </p:nvSpPr>
        <p:spPr>
          <a:xfrm>
            <a:off x="1232427" y="6827790"/>
            <a:ext cx="10038824" cy="3343623"/>
          </a:xfrm>
          <a:prstGeom prst="rect">
            <a:avLst/>
          </a:prstGeom>
        </p:spPr>
        <p:txBody>
          <a:bodyPr vert="horz" wrap="square" lIns="0" tIns="26177" rIns="0" bIns="0" rtlCol="0">
            <a:spAutoFit/>
          </a:bodyPr>
          <a:lstStyle/>
          <a:p>
            <a:pPr marL="20942">
              <a:spcBef>
                <a:spcPts val="206"/>
              </a:spcBef>
            </a:pPr>
            <a:r>
              <a:rPr lang="it-IT" sz="10306" spc="-41" dirty="0">
                <a:solidFill>
                  <a:srgbClr val="FFFFFF"/>
                </a:solidFill>
                <a:latin typeface="Calibri Light"/>
                <a:cs typeface="Calibri Light"/>
              </a:rPr>
              <a:t>New </a:t>
            </a:r>
            <a:r>
              <a:rPr sz="10306" spc="-41" dirty="0">
                <a:solidFill>
                  <a:srgbClr val="FFFFFF"/>
                </a:solidFill>
                <a:latin typeface="Calibri Light"/>
                <a:cs typeface="Calibri Light"/>
              </a:rPr>
              <a:t>ATLAS</a:t>
            </a:r>
            <a:r>
              <a:rPr sz="10306" spc="8" dirty="0">
                <a:solidFill>
                  <a:srgbClr val="FFFFFF"/>
                </a:solidFill>
                <a:latin typeface="Calibri Light"/>
                <a:cs typeface="Calibri Light"/>
              </a:rPr>
              <a:t> </a:t>
            </a:r>
            <a:r>
              <a:rPr lang="it-IT" sz="10306" spc="58" dirty="0" err="1">
                <a:solidFill>
                  <a:srgbClr val="FFFFFF"/>
                </a:solidFill>
                <a:latin typeface="Calibri Light"/>
                <a:cs typeface="Calibri Light"/>
              </a:rPr>
              <a:t>Results</a:t>
            </a:r>
            <a:endParaRPr sz="10306" dirty="0">
              <a:latin typeface="Calibri Light"/>
              <a:cs typeface="Calibri Light"/>
            </a:endParaRPr>
          </a:p>
          <a:p>
            <a:pPr marL="20942" marR="8377">
              <a:lnSpc>
                <a:spcPts val="3644"/>
              </a:lnSpc>
              <a:spcBef>
                <a:spcPts val="6332"/>
              </a:spcBef>
            </a:pPr>
            <a:r>
              <a:rPr lang="it-IT" sz="3298" i="1" spc="-8" dirty="0">
                <a:solidFill>
                  <a:srgbClr val="FFFFFF"/>
                </a:solidFill>
                <a:latin typeface="Calibri Light"/>
                <a:cs typeface="Calibri Light"/>
              </a:rPr>
              <a:t>Marina </a:t>
            </a:r>
            <a:r>
              <a:rPr lang="it-IT" sz="3298" i="1" spc="-8" dirty="0" err="1">
                <a:solidFill>
                  <a:srgbClr val="FFFFFF"/>
                </a:solidFill>
                <a:latin typeface="Calibri Light"/>
                <a:cs typeface="Calibri Light"/>
              </a:rPr>
              <a:t>Cobal</a:t>
            </a:r>
            <a:r>
              <a:rPr sz="3298" i="1" spc="-8" dirty="0">
                <a:solidFill>
                  <a:srgbClr val="FFFFFF"/>
                </a:solidFill>
                <a:latin typeface="Calibri Light"/>
                <a:cs typeface="Calibri Light"/>
              </a:rPr>
              <a:t>, on behalf </a:t>
            </a:r>
            <a:r>
              <a:rPr sz="3298" i="1" dirty="0">
                <a:solidFill>
                  <a:srgbClr val="FFFFFF"/>
                </a:solidFill>
                <a:latin typeface="Calibri Light"/>
                <a:cs typeface="Calibri Light"/>
              </a:rPr>
              <a:t>of </a:t>
            </a:r>
            <a:r>
              <a:rPr sz="3298" i="1" spc="-8" dirty="0">
                <a:solidFill>
                  <a:srgbClr val="FFFFFF"/>
                </a:solidFill>
                <a:latin typeface="Calibri Light"/>
                <a:cs typeface="Calibri Light"/>
              </a:rPr>
              <a:t>the </a:t>
            </a:r>
            <a:r>
              <a:rPr sz="4823" i="1" spc="-36" baseline="1424" dirty="0">
                <a:solidFill>
                  <a:srgbClr val="FFFFFF"/>
                </a:solidFill>
                <a:latin typeface="Calibri Light"/>
                <a:cs typeface="Calibri Light"/>
              </a:rPr>
              <a:t>ATLAS </a:t>
            </a:r>
            <a:r>
              <a:rPr sz="4823" i="1" spc="36" baseline="1424" dirty="0">
                <a:solidFill>
                  <a:srgbClr val="FFFFFF"/>
                </a:solidFill>
                <a:latin typeface="Calibri Light"/>
                <a:cs typeface="Calibri Light"/>
              </a:rPr>
              <a:t>Collaboration </a:t>
            </a:r>
            <a:r>
              <a:rPr sz="4823" i="1" spc="-1062" baseline="1424" dirty="0">
                <a:solidFill>
                  <a:srgbClr val="FFFFFF"/>
                </a:solidFill>
                <a:latin typeface="Calibri Light"/>
                <a:cs typeface="Calibri Light"/>
              </a:rPr>
              <a:t> </a:t>
            </a:r>
            <a:r>
              <a:rPr lang="it-IT" sz="4823" i="1" spc="-1062" baseline="1424" dirty="0">
                <a:solidFill>
                  <a:srgbClr val="FFFFFF"/>
                </a:solidFill>
                <a:latin typeface="Calibri Light"/>
                <a:cs typeface="Calibri Light"/>
              </a:rPr>
              <a:t>     </a:t>
            </a:r>
            <a:r>
              <a:rPr lang="it-IT" sz="3298" i="1" spc="-66" dirty="0">
                <a:solidFill>
                  <a:srgbClr val="FFFFFF"/>
                </a:solidFill>
                <a:latin typeface="Calibri Light"/>
                <a:cs typeface="Calibri Light"/>
              </a:rPr>
              <a:t>University of Udine &amp; INFN Trieste</a:t>
            </a:r>
            <a:endParaRPr sz="3298" dirty="0">
              <a:latin typeface="Calibri Light"/>
              <a:cs typeface="Calibri Light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0" y="398"/>
            <a:ext cx="20104100" cy="7951170"/>
            <a:chOff x="0" y="0"/>
            <a:chExt cx="12192000" cy="4821935"/>
          </a:xfrm>
        </p:grpSpPr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" y="0"/>
              <a:ext cx="6000748" cy="3911827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191244" y="0"/>
              <a:ext cx="6000750" cy="3987986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0" y="3297935"/>
              <a:ext cx="12188952" cy="1524000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0" y="3526535"/>
              <a:ext cx="12192000" cy="762000"/>
            </a:xfrm>
            <a:prstGeom prst="rect">
              <a:avLst/>
            </a:prstGeom>
          </p:spPr>
        </p:pic>
      </p:grpSp>
      <p:sp>
        <p:nvSpPr>
          <p:cNvPr id="10" name="object 10"/>
          <p:cNvSpPr txBox="1"/>
          <p:nvPr/>
        </p:nvSpPr>
        <p:spPr>
          <a:xfrm>
            <a:off x="23934" y="43919"/>
            <a:ext cx="2633428" cy="973808"/>
          </a:xfrm>
          <a:prstGeom prst="rect">
            <a:avLst/>
          </a:prstGeom>
          <a:solidFill>
            <a:srgbClr val="002060"/>
          </a:solidFill>
          <a:ln w="9525">
            <a:solidFill>
              <a:srgbClr val="FFFFFF"/>
            </a:solidFill>
          </a:ln>
        </p:spPr>
        <p:txBody>
          <a:bodyPr vert="horz" wrap="square" lIns="0" tIns="75390" rIns="0" bIns="0" rtlCol="0">
            <a:spAutoFit/>
          </a:bodyPr>
          <a:lstStyle/>
          <a:p>
            <a:pPr marL="149737" marR="163350">
              <a:lnSpc>
                <a:spcPts val="3479"/>
              </a:lnSpc>
              <a:spcBef>
                <a:spcPts val="594"/>
              </a:spcBef>
            </a:pPr>
            <a:r>
              <a:rPr sz="2968" spc="-8" dirty="0">
                <a:solidFill>
                  <a:srgbClr val="FFFFFF"/>
                </a:solidFill>
                <a:latin typeface="Calibri"/>
                <a:cs typeface="Calibri"/>
              </a:rPr>
              <a:t>Beam Splashes </a:t>
            </a:r>
            <a:r>
              <a:rPr sz="2968" spc="-651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968" dirty="0">
                <a:solidFill>
                  <a:srgbClr val="FFFFFF"/>
                </a:solidFill>
                <a:latin typeface="Calibri"/>
                <a:cs typeface="Calibri"/>
              </a:rPr>
              <a:t>31</a:t>
            </a:r>
            <a:r>
              <a:rPr sz="2968" spc="-66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968" spc="-16" dirty="0">
                <a:solidFill>
                  <a:srgbClr val="FFFFFF"/>
                </a:solidFill>
                <a:latin typeface="Calibri"/>
                <a:cs typeface="Calibri"/>
              </a:rPr>
              <a:t>March</a:t>
            </a:r>
            <a:r>
              <a:rPr sz="2968" spc="-66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968" dirty="0">
                <a:solidFill>
                  <a:srgbClr val="FFFFFF"/>
                </a:solidFill>
                <a:latin typeface="Calibri"/>
                <a:cs typeface="Calibri"/>
              </a:rPr>
              <a:t>2023</a:t>
            </a:r>
            <a:endParaRPr sz="2968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0209096" y="43919"/>
            <a:ext cx="2977918" cy="973808"/>
          </a:xfrm>
          <a:prstGeom prst="rect">
            <a:avLst/>
          </a:prstGeom>
          <a:solidFill>
            <a:srgbClr val="002060"/>
          </a:solidFill>
          <a:ln w="9525">
            <a:solidFill>
              <a:srgbClr val="FFFFFF"/>
            </a:solidFill>
          </a:ln>
        </p:spPr>
        <p:txBody>
          <a:bodyPr vert="horz" wrap="square" lIns="0" tIns="75390" rIns="0" bIns="0" rtlCol="0">
            <a:spAutoFit/>
          </a:bodyPr>
          <a:lstStyle/>
          <a:p>
            <a:pPr marL="150785" marR="166491">
              <a:lnSpc>
                <a:spcPts val="3479"/>
              </a:lnSpc>
              <a:spcBef>
                <a:spcPts val="594"/>
              </a:spcBef>
            </a:pPr>
            <a:r>
              <a:rPr sz="2968" spc="-25" dirty="0">
                <a:solidFill>
                  <a:srgbClr val="FFFFFF"/>
                </a:solidFill>
                <a:latin typeface="Calibri"/>
                <a:cs typeface="Calibri"/>
              </a:rPr>
              <a:t>First </a:t>
            </a:r>
            <a:r>
              <a:rPr sz="2968" spc="-16" dirty="0">
                <a:solidFill>
                  <a:srgbClr val="FFFFFF"/>
                </a:solidFill>
                <a:latin typeface="Calibri"/>
                <a:cs typeface="Calibri"/>
              </a:rPr>
              <a:t>Stable </a:t>
            </a:r>
            <a:r>
              <a:rPr sz="2968" spc="-8" dirty="0">
                <a:solidFill>
                  <a:srgbClr val="FFFFFF"/>
                </a:solidFill>
                <a:latin typeface="Calibri"/>
                <a:cs typeface="Calibri"/>
              </a:rPr>
              <a:t>Beam </a:t>
            </a:r>
            <a:r>
              <a:rPr sz="2968" spc="-651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968" dirty="0">
                <a:solidFill>
                  <a:srgbClr val="FFFFFF"/>
                </a:solidFill>
                <a:latin typeface="Calibri"/>
                <a:cs typeface="Calibri"/>
              </a:rPr>
              <a:t>21</a:t>
            </a:r>
            <a:r>
              <a:rPr sz="2968" spc="-8" dirty="0">
                <a:solidFill>
                  <a:srgbClr val="FFFFFF"/>
                </a:solidFill>
                <a:latin typeface="Calibri"/>
                <a:cs typeface="Calibri"/>
              </a:rPr>
              <a:t> April</a:t>
            </a:r>
            <a:r>
              <a:rPr sz="2968" spc="-16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968" dirty="0">
                <a:solidFill>
                  <a:srgbClr val="FFFFFF"/>
                </a:solidFill>
                <a:latin typeface="Calibri"/>
                <a:cs typeface="Calibri"/>
              </a:rPr>
              <a:t>2023</a:t>
            </a:r>
            <a:endParaRPr sz="2968">
              <a:latin typeface="Calibri"/>
              <a:cs typeface="Calibri"/>
            </a:endParaRP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A96C4377-3E82-7729-D775-4BABD476938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916074" y="8942218"/>
            <a:ext cx="1447800" cy="1447800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8EF17F66-9A41-0461-0DC6-304597E05BA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5728048" y="8942218"/>
            <a:ext cx="1447800" cy="14478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ject 35">
            <a:extLst>
              <a:ext uri="{FF2B5EF4-FFF2-40B4-BE49-F238E27FC236}">
                <a16:creationId xmlns:a16="http://schemas.microsoft.com/office/drawing/2014/main" id="{69190A08-A070-A879-9CBF-9A59F678C815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2564" y="698049"/>
            <a:ext cx="11311643" cy="10610903"/>
          </a:xfrm>
          <a:prstGeom prst="rect">
            <a:avLst/>
          </a:prstGeom>
        </p:spPr>
      </p:pic>
      <p:sp>
        <p:nvSpPr>
          <p:cNvPr id="12" name="object 38">
            <a:extLst>
              <a:ext uri="{FF2B5EF4-FFF2-40B4-BE49-F238E27FC236}">
                <a16:creationId xmlns:a16="http://schemas.microsoft.com/office/drawing/2014/main" id="{36060739-0ECB-EA5B-602C-CE47393ACA7B}"/>
              </a:ext>
            </a:extLst>
          </p:cNvPr>
          <p:cNvSpPr txBox="1"/>
          <p:nvPr/>
        </p:nvSpPr>
        <p:spPr>
          <a:xfrm>
            <a:off x="9549449" y="2639061"/>
            <a:ext cx="9333699" cy="1919033"/>
          </a:xfrm>
          <a:prstGeom prst="rect">
            <a:avLst/>
          </a:prstGeom>
        </p:spPr>
        <p:txBody>
          <a:bodyPr vert="horz" wrap="square" lIns="0" tIns="27922" rIns="0" bIns="0" rtlCol="0">
            <a:spAutoFit/>
          </a:bodyPr>
          <a:lstStyle/>
          <a:p>
            <a:pPr marL="1830232" algn="ctr">
              <a:lnSpc>
                <a:spcPts val="4639"/>
              </a:lnSpc>
              <a:spcBef>
                <a:spcPts val="219"/>
              </a:spcBef>
            </a:pPr>
            <a:endParaRPr sz="4398" dirty="0">
              <a:latin typeface="Arial"/>
              <a:cs typeface="Arial"/>
            </a:endParaRPr>
          </a:p>
          <a:p>
            <a:pPr algn="ctr">
              <a:lnSpc>
                <a:spcPts val="5166"/>
              </a:lnSpc>
            </a:pPr>
            <a:r>
              <a:rPr sz="3958" b="1" dirty="0">
                <a:solidFill>
                  <a:srgbClr val="7030A0"/>
                </a:solidFill>
                <a:cs typeface="Arial"/>
              </a:rPr>
              <a:t>Higgs couplings </a:t>
            </a:r>
            <a:r>
              <a:rPr sz="3958" b="1" spc="-12" dirty="0">
                <a:solidFill>
                  <a:srgbClr val="7030A0"/>
                </a:solidFill>
                <a:cs typeface="Arial"/>
              </a:rPr>
              <a:t>agree</a:t>
            </a:r>
            <a:r>
              <a:rPr sz="3958" b="1" dirty="0">
                <a:solidFill>
                  <a:srgbClr val="7030A0"/>
                </a:solidFill>
                <a:cs typeface="Arial"/>
              </a:rPr>
              <a:t> with</a:t>
            </a:r>
            <a:r>
              <a:rPr sz="3958" b="1" spc="12" dirty="0">
                <a:solidFill>
                  <a:srgbClr val="7030A0"/>
                </a:solidFill>
                <a:cs typeface="Arial"/>
              </a:rPr>
              <a:t> </a:t>
            </a:r>
            <a:r>
              <a:rPr sz="3958" b="1" spc="-12" dirty="0">
                <a:solidFill>
                  <a:srgbClr val="7030A0"/>
                </a:solidFill>
                <a:cs typeface="Arial"/>
              </a:rPr>
              <a:t>SM</a:t>
            </a:r>
            <a:r>
              <a:rPr sz="3958" b="1" spc="12" dirty="0">
                <a:solidFill>
                  <a:srgbClr val="7030A0"/>
                </a:solidFill>
                <a:cs typeface="Arial"/>
              </a:rPr>
              <a:t> </a:t>
            </a:r>
            <a:endParaRPr lang="it-IT" sz="3958" b="1" spc="12" dirty="0">
              <a:solidFill>
                <a:srgbClr val="7030A0"/>
              </a:solidFill>
              <a:cs typeface="Arial"/>
            </a:endParaRPr>
          </a:p>
          <a:p>
            <a:pPr algn="ctr">
              <a:lnSpc>
                <a:spcPts val="5166"/>
              </a:lnSpc>
            </a:pPr>
            <a:r>
              <a:rPr sz="3958" b="1" dirty="0">
                <a:solidFill>
                  <a:srgbClr val="7030A0"/>
                </a:solidFill>
                <a:cs typeface="Arial"/>
              </a:rPr>
              <a:t>over</a:t>
            </a:r>
            <a:r>
              <a:rPr sz="3958" b="1" spc="-12" dirty="0">
                <a:solidFill>
                  <a:srgbClr val="7030A0"/>
                </a:solidFill>
                <a:cs typeface="Arial"/>
              </a:rPr>
              <a:t> </a:t>
            </a:r>
            <a:r>
              <a:rPr sz="3958" b="1" dirty="0">
                <a:solidFill>
                  <a:srgbClr val="7030A0"/>
                </a:solidFill>
                <a:cs typeface="Arial"/>
              </a:rPr>
              <a:t>3 order</a:t>
            </a:r>
            <a:r>
              <a:rPr sz="3958" b="1" spc="-12" dirty="0">
                <a:solidFill>
                  <a:srgbClr val="7030A0"/>
                </a:solidFill>
                <a:cs typeface="Arial"/>
              </a:rPr>
              <a:t> </a:t>
            </a:r>
            <a:r>
              <a:rPr sz="3958" b="1" dirty="0">
                <a:solidFill>
                  <a:srgbClr val="7030A0"/>
                </a:solidFill>
                <a:cs typeface="Arial"/>
              </a:rPr>
              <a:t>of</a:t>
            </a:r>
            <a:r>
              <a:rPr sz="3958" b="1" spc="12" dirty="0">
                <a:solidFill>
                  <a:srgbClr val="7030A0"/>
                </a:solidFill>
                <a:cs typeface="Arial"/>
              </a:rPr>
              <a:t> </a:t>
            </a:r>
            <a:r>
              <a:rPr sz="3958" b="1" dirty="0">
                <a:solidFill>
                  <a:srgbClr val="7030A0"/>
                </a:solidFill>
                <a:cs typeface="Arial"/>
              </a:rPr>
              <a:t>magnitude in</a:t>
            </a:r>
            <a:r>
              <a:rPr sz="3958" b="1" spc="12" dirty="0">
                <a:solidFill>
                  <a:srgbClr val="7030A0"/>
                </a:solidFill>
                <a:cs typeface="Arial"/>
              </a:rPr>
              <a:t> </a:t>
            </a:r>
            <a:r>
              <a:rPr sz="3958" b="1" spc="-12" dirty="0">
                <a:solidFill>
                  <a:srgbClr val="7030A0"/>
                </a:solidFill>
                <a:cs typeface="Arial"/>
              </a:rPr>
              <a:t>mass!!</a:t>
            </a:r>
            <a:endParaRPr sz="3958" dirty="0">
              <a:cs typeface="Arial"/>
            </a:endParaRP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D75FD231-D5F7-92C2-4240-2E91BF80A089}"/>
              </a:ext>
            </a:extLst>
          </p:cNvPr>
          <p:cNvSpPr txBox="1"/>
          <p:nvPr/>
        </p:nvSpPr>
        <p:spPr>
          <a:xfrm>
            <a:off x="527050" y="10318913"/>
            <a:ext cx="43707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 spc="-12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cs typeface="Arial"/>
              </a:rPr>
              <a:t>Nature</a:t>
            </a:r>
            <a:r>
              <a:rPr lang="it-IT" sz="3200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cs typeface="Arial"/>
              </a:rPr>
              <a:t> </a:t>
            </a:r>
            <a:r>
              <a:rPr lang="it-IT" sz="3200" spc="-12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cs typeface="Arial"/>
              </a:rPr>
              <a:t>607,</a:t>
            </a:r>
            <a:r>
              <a:rPr lang="it-IT" sz="3200" spc="21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cs typeface="Arial"/>
              </a:rPr>
              <a:t> </a:t>
            </a:r>
            <a:r>
              <a:rPr lang="it-IT" sz="3200" spc="-12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cs typeface="Arial"/>
              </a:rPr>
              <a:t>52-59</a:t>
            </a:r>
            <a:r>
              <a:rPr lang="it-IT" sz="3200" spc="12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cs typeface="Arial"/>
              </a:rPr>
              <a:t> (</a:t>
            </a:r>
            <a:r>
              <a:rPr lang="it-IT" sz="3200" spc="-12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cs typeface="Arial"/>
              </a:rPr>
              <a:t>2022)</a:t>
            </a:r>
            <a:endParaRPr lang="it-IT" sz="3200" dirty="0"/>
          </a:p>
        </p:txBody>
      </p:sp>
      <p:sp>
        <p:nvSpPr>
          <p:cNvPr id="15" name="object 13">
            <a:extLst>
              <a:ext uri="{FF2B5EF4-FFF2-40B4-BE49-F238E27FC236}">
                <a16:creationId xmlns:a16="http://schemas.microsoft.com/office/drawing/2014/main" id="{831D84FB-3521-64F7-4C86-8D25CC3D08BC}"/>
              </a:ext>
            </a:extLst>
          </p:cNvPr>
          <p:cNvSpPr txBox="1"/>
          <p:nvPr/>
        </p:nvSpPr>
        <p:spPr>
          <a:xfrm>
            <a:off x="11811160" y="5488743"/>
            <a:ext cx="5977828" cy="3142030"/>
          </a:xfrm>
          <a:prstGeom prst="rect">
            <a:avLst/>
          </a:prstGeom>
          <a:solidFill>
            <a:srgbClr val="0070C0"/>
          </a:solidFill>
        </p:spPr>
        <p:txBody>
          <a:bodyPr vert="horz" wrap="square" lIns="0" tIns="75390" rIns="0" bIns="0" rtlCol="0">
            <a:spAutoFit/>
          </a:bodyPr>
          <a:lstStyle/>
          <a:p>
            <a:pPr marL="150785">
              <a:spcBef>
                <a:spcPts val="594"/>
              </a:spcBef>
            </a:pPr>
            <a:r>
              <a:rPr sz="2968" spc="-8" dirty="0">
                <a:solidFill>
                  <a:srgbClr val="FFFFFF"/>
                </a:solidFill>
                <a:latin typeface="Arial MT"/>
                <a:cs typeface="Arial MT"/>
              </a:rPr>
              <a:t>(Visible)</a:t>
            </a:r>
            <a:r>
              <a:rPr sz="2968" spc="-33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968" spc="-8" dirty="0">
                <a:solidFill>
                  <a:srgbClr val="FFFFFF"/>
                </a:solidFill>
                <a:latin typeface="Arial MT"/>
                <a:cs typeface="Arial MT"/>
              </a:rPr>
              <a:t>Branching</a:t>
            </a:r>
            <a:r>
              <a:rPr sz="2968" spc="-41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968" spc="-8" dirty="0">
                <a:solidFill>
                  <a:srgbClr val="FFFFFF"/>
                </a:solidFill>
                <a:latin typeface="Arial MT"/>
                <a:cs typeface="Arial MT"/>
              </a:rPr>
              <a:t>Ratios:</a:t>
            </a:r>
            <a:endParaRPr sz="2968" dirty="0">
              <a:latin typeface="Arial MT"/>
              <a:cs typeface="Arial MT"/>
            </a:endParaRPr>
          </a:p>
          <a:p>
            <a:pPr marL="150785">
              <a:spcBef>
                <a:spcPts val="1542"/>
              </a:spcBef>
            </a:pPr>
            <a:r>
              <a:rPr sz="2968" dirty="0">
                <a:solidFill>
                  <a:srgbClr val="FFFFFF"/>
                </a:solidFill>
                <a:latin typeface="Arial MT"/>
                <a:cs typeface="Arial MT"/>
              </a:rPr>
              <a:t>H</a:t>
            </a:r>
            <a:r>
              <a:rPr sz="2968" spc="-41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968" dirty="0">
                <a:solidFill>
                  <a:srgbClr val="FFFFFF"/>
                </a:solidFill>
                <a:latin typeface="Arial MT"/>
                <a:cs typeface="Arial MT"/>
              </a:rPr>
              <a:t>-&gt;</a:t>
            </a:r>
            <a:r>
              <a:rPr sz="2968" spc="-49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lang="it-IT" sz="2968" dirty="0">
                <a:solidFill>
                  <a:srgbClr val="FFFFFF"/>
                </a:solidFill>
                <a:latin typeface="Symbol" pitchFamily="2" charset="2"/>
                <a:cs typeface="Arial MT"/>
              </a:rPr>
              <a:t>gg</a:t>
            </a:r>
            <a:r>
              <a:rPr sz="2968" dirty="0">
                <a:solidFill>
                  <a:srgbClr val="FFFFFF"/>
                </a:solidFill>
                <a:latin typeface="Arial MT"/>
                <a:cs typeface="Arial MT"/>
              </a:rPr>
              <a:t>:</a:t>
            </a:r>
            <a:r>
              <a:rPr sz="2968" spc="-49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968" b="1" spc="-8" dirty="0">
                <a:solidFill>
                  <a:srgbClr val="FFFFFF"/>
                </a:solidFill>
                <a:latin typeface="Arial"/>
                <a:cs typeface="Arial"/>
              </a:rPr>
              <a:t>0.23%</a:t>
            </a:r>
            <a:endParaRPr sz="2968" dirty="0">
              <a:latin typeface="Arial"/>
              <a:cs typeface="Arial"/>
            </a:endParaRPr>
          </a:p>
          <a:p>
            <a:pPr marL="150785">
              <a:spcBef>
                <a:spcPts val="1542"/>
              </a:spcBef>
            </a:pPr>
            <a:r>
              <a:rPr sz="2968" dirty="0">
                <a:solidFill>
                  <a:srgbClr val="FFFFFF"/>
                </a:solidFill>
                <a:latin typeface="Arial MT"/>
                <a:cs typeface="Arial MT"/>
              </a:rPr>
              <a:t>H</a:t>
            </a:r>
            <a:r>
              <a:rPr sz="2968" spc="-41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968" dirty="0">
                <a:solidFill>
                  <a:srgbClr val="FFFFFF"/>
                </a:solidFill>
                <a:latin typeface="Arial MT"/>
                <a:cs typeface="Arial MT"/>
              </a:rPr>
              <a:t>-&gt;</a:t>
            </a:r>
            <a:r>
              <a:rPr sz="2968" spc="-49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968" dirty="0">
                <a:solidFill>
                  <a:srgbClr val="FFFFFF"/>
                </a:solidFill>
                <a:latin typeface="Arial MT"/>
                <a:cs typeface="Arial MT"/>
              </a:rPr>
              <a:t>µµ:</a:t>
            </a:r>
            <a:r>
              <a:rPr sz="2968" spc="-41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968" b="1" spc="-8" dirty="0">
                <a:solidFill>
                  <a:srgbClr val="FFFFFF"/>
                </a:solidFill>
                <a:latin typeface="Arial"/>
                <a:cs typeface="Arial"/>
              </a:rPr>
              <a:t>0.022%</a:t>
            </a:r>
            <a:endParaRPr sz="2968" dirty="0">
              <a:latin typeface="Arial"/>
              <a:cs typeface="Arial"/>
            </a:endParaRPr>
          </a:p>
          <a:p>
            <a:pPr marL="150785">
              <a:spcBef>
                <a:spcPts val="1542"/>
              </a:spcBef>
              <a:tabLst>
                <a:tab pos="1584285" algn="l"/>
              </a:tabLst>
            </a:pPr>
            <a:r>
              <a:rPr sz="2968" dirty="0">
                <a:solidFill>
                  <a:srgbClr val="FFFFFF"/>
                </a:solidFill>
                <a:latin typeface="Arial MT"/>
                <a:cs typeface="Arial MT"/>
              </a:rPr>
              <a:t>H -&gt; </a:t>
            </a:r>
            <a:r>
              <a:rPr sz="2968" spc="-8" dirty="0">
                <a:solidFill>
                  <a:srgbClr val="FFFFFF"/>
                </a:solidFill>
                <a:latin typeface="Arial MT"/>
                <a:cs typeface="Arial MT"/>
              </a:rPr>
              <a:t>4l:	</a:t>
            </a:r>
            <a:r>
              <a:rPr sz="2968" b="1" spc="-8" dirty="0">
                <a:solidFill>
                  <a:srgbClr val="FFFFFF"/>
                </a:solidFill>
                <a:latin typeface="Arial"/>
                <a:cs typeface="Arial"/>
              </a:rPr>
              <a:t>0.012%</a:t>
            </a:r>
            <a:r>
              <a:rPr sz="2968" b="1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968" spc="-8" dirty="0">
                <a:solidFill>
                  <a:srgbClr val="FFFFFF"/>
                </a:solidFill>
                <a:latin typeface="Arial MT"/>
                <a:cs typeface="Arial MT"/>
              </a:rPr>
              <a:t>(4e</a:t>
            </a:r>
            <a:r>
              <a:rPr sz="2968" spc="-2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968" dirty="0">
                <a:solidFill>
                  <a:srgbClr val="FFFFFF"/>
                </a:solidFill>
                <a:latin typeface="Arial MT"/>
                <a:cs typeface="Arial MT"/>
              </a:rPr>
              <a:t>+</a:t>
            </a:r>
            <a:r>
              <a:rPr sz="2968" spc="-2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968" spc="-8" dirty="0">
                <a:solidFill>
                  <a:srgbClr val="FFFFFF"/>
                </a:solidFill>
                <a:latin typeface="Arial MT"/>
                <a:cs typeface="Arial MT"/>
              </a:rPr>
              <a:t>4µ</a:t>
            </a:r>
            <a:r>
              <a:rPr sz="2968" spc="-33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968" dirty="0">
                <a:solidFill>
                  <a:srgbClr val="FFFFFF"/>
                </a:solidFill>
                <a:latin typeface="Arial MT"/>
                <a:cs typeface="Arial MT"/>
              </a:rPr>
              <a:t>+</a:t>
            </a:r>
            <a:r>
              <a:rPr sz="2968" spc="-2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968" spc="-8" dirty="0">
                <a:solidFill>
                  <a:srgbClr val="FFFFFF"/>
                </a:solidFill>
                <a:latin typeface="Arial MT"/>
                <a:cs typeface="Arial MT"/>
              </a:rPr>
              <a:t>2e2µ)</a:t>
            </a:r>
            <a:endParaRPr sz="2968" dirty="0">
              <a:latin typeface="Arial MT"/>
              <a:cs typeface="Arial MT"/>
            </a:endParaRPr>
          </a:p>
          <a:p>
            <a:pPr marL="150785">
              <a:spcBef>
                <a:spcPts val="1583"/>
              </a:spcBef>
            </a:pPr>
            <a:r>
              <a:rPr sz="2968" dirty="0">
                <a:solidFill>
                  <a:srgbClr val="FFFFFF"/>
                </a:solidFill>
                <a:latin typeface="Arial MT"/>
                <a:cs typeface="Arial MT"/>
              </a:rPr>
              <a:t>H</a:t>
            </a:r>
            <a:r>
              <a:rPr sz="2968" spc="-16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968" dirty="0">
                <a:solidFill>
                  <a:srgbClr val="FFFFFF"/>
                </a:solidFill>
                <a:latin typeface="Arial MT"/>
                <a:cs typeface="Arial MT"/>
              </a:rPr>
              <a:t>-&gt;</a:t>
            </a:r>
            <a:r>
              <a:rPr sz="2968" spc="-2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968" dirty="0">
                <a:solidFill>
                  <a:srgbClr val="FFFFFF"/>
                </a:solidFill>
                <a:latin typeface="Arial MT"/>
                <a:cs typeface="Arial MT"/>
              </a:rPr>
              <a:t>Z</a:t>
            </a:r>
            <a:r>
              <a:rPr lang="it-IT" sz="2968" dirty="0">
                <a:solidFill>
                  <a:srgbClr val="FFFFFF"/>
                </a:solidFill>
                <a:latin typeface="Symbol" pitchFamily="2" charset="2"/>
                <a:cs typeface="Arial MT"/>
              </a:rPr>
              <a:t>g</a:t>
            </a:r>
            <a:r>
              <a:rPr sz="2968" dirty="0">
                <a:solidFill>
                  <a:srgbClr val="FFFFFF"/>
                </a:solidFill>
                <a:latin typeface="Arial MT"/>
                <a:cs typeface="Arial MT"/>
              </a:rPr>
              <a:t>:</a:t>
            </a:r>
            <a:r>
              <a:rPr sz="2968" spc="-2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968" b="1" spc="-8" dirty="0">
                <a:solidFill>
                  <a:srgbClr val="FFFFFF"/>
                </a:solidFill>
                <a:latin typeface="Arial"/>
                <a:cs typeface="Arial"/>
              </a:rPr>
              <a:t>0.010% </a:t>
            </a:r>
            <a:r>
              <a:rPr sz="2968" spc="-8" dirty="0">
                <a:solidFill>
                  <a:srgbClr val="FFFFFF"/>
                </a:solidFill>
                <a:latin typeface="Arial MT"/>
                <a:cs typeface="Arial MT"/>
              </a:rPr>
              <a:t>(for</a:t>
            </a:r>
            <a:r>
              <a:rPr sz="2968" spc="-2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968" dirty="0">
                <a:solidFill>
                  <a:srgbClr val="FFFFFF"/>
                </a:solidFill>
                <a:latin typeface="Arial MT"/>
                <a:cs typeface="Arial MT"/>
              </a:rPr>
              <a:t>Z</a:t>
            </a:r>
            <a:r>
              <a:rPr sz="2968" spc="-16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968" dirty="0">
                <a:solidFill>
                  <a:srgbClr val="FFFFFF"/>
                </a:solidFill>
                <a:latin typeface="Arial MT"/>
                <a:cs typeface="Arial MT"/>
              </a:rPr>
              <a:t>-&gt;</a:t>
            </a:r>
            <a:r>
              <a:rPr sz="2968" spc="-2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968" spc="-8" dirty="0">
                <a:solidFill>
                  <a:srgbClr val="FFFFFF"/>
                </a:solidFill>
                <a:latin typeface="Arial MT"/>
                <a:cs typeface="Arial MT"/>
              </a:rPr>
              <a:t>ee, </a:t>
            </a:r>
            <a:r>
              <a:rPr sz="2968" dirty="0">
                <a:solidFill>
                  <a:srgbClr val="FFFFFF"/>
                </a:solidFill>
                <a:latin typeface="Arial MT"/>
                <a:cs typeface="Arial MT"/>
              </a:rPr>
              <a:t>µµ)</a:t>
            </a:r>
            <a:endParaRPr sz="2968" dirty="0">
              <a:latin typeface="Arial MT"/>
              <a:cs typeface="Arial MT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14793CDE-58A9-95A8-921F-3DDA34787363}"/>
              </a:ext>
            </a:extLst>
          </p:cNvPr>
          <p:cNvSpPr txBox="1">
            <a:spLocks/>
          </p:cNvSpPr>
          <p:nvPr/>
        </p:nvSpPr>
        <p:spPr>
          <a:xfrm>
            <a:off x="-6097" y="-212725"/>
            <a:ext cx="20104098" cy="1662335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it-IT" sz="7256" b="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Higgs </a:t>
            </a:r>
            <a:r>
              <a:rPr lang="it-IT" sz="7256" b="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couplings</a:t>
            </a:r>
            <a:r>
              <a:rPr lang="it-IT" sz="7256" b="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GB" sz="7256" b="0" dirty="0">
              <a:solidFill>
                <a:schemeClr val="tx2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60003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0E94729-7C6F-979E-2A68-7E5E90A042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6BEBA5A0-4846-56B5-ABB3-A99834CDE6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5" name="Immagine 4" descr="Immagine che contiene testo, schermata, cerchio, Carattere&#10;&#10;Descrizione generata automaticamente">
            <a:extLst>
              <a:ext uri="{FF2B5EF4-FFF2-40B4-BE49-F238E27FC236}">
                <a16:creationId xmlns:a16="http://schemas.microsoft.com/office/drawing/2014/main" id="{1D525401-092D-E80D-8F30-7CF04B37CF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98" y="0"/>
            <a:ext cx="20086802" cy="11298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39469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3E9C2C02-7F54-5A42-A38D-042FD14632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4198520" y="10481754"/>
            <a:ext cx="4523423" cy="602076"/>
          </a:xfrm>
          <a:prstGeom prst="rect">
            <a:avLst/>
          </a:prstGeom>
        </p:spPr>
        <p:txBody>
          <a:bodyPr vert="horz" lIns="150781" tIns="75390" rIns="150781" bIns="75390" rtlCol="0" anchor="ctr"/>
          <a:lstStyle>
            <a:defPPr>
              <a:defRPr lang="it-IT"/>
            </a:defPPr>
            <a:lvl1pPr marL="0" algn="r" defTabSz="1507846" rtl="0" eaLnBrk="1" latinLnBrk="0" hangingPunct="1">
              <a:defRPr sz="1979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53923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07846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61768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015691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69614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523537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277460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031382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0BB48E6-2127-E34F-A97C-33079BBA8C7E}" type="slidenum">
              <a:rPr lang="it-IT" smtClean="0"/>
              <a:pPr/>
              <a:t>12</a:t>
            </a:fld>
            <a:endParaRPr lang="en-US"/>
          </a:p>
        </p:txBody>
      </p:sp>
      <p:pic>
        <p:nvPicPr>
          <p:cNvPr id="6" name="Immagine 5" descr="Immagine che contiene testo, schermata, diagramma, Carattere&#10;&#10;Descrizione generata automaticamente">
            <a:extLst>
              <a:ext uri="{FF2B5EF4-FFF2-40B4-BE49-F238E27FC236}">
                <a16:creationId xmlns:a16="http://schemas.microsoft.com/office/drawing/2014/main" id="{5ECFF5CA-87CE-3B69-4E73-C7E3A3ED3E8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9537"/>
          <a:stretch/>
        </p:blipFill>
        <p:spPr>
          <a:xfrm>
            <a:off x="2623130" y="1824043"/>
            <a:ext cx="14744119" cy="9259787"/>
          </a:xfrm>
          <a:prstGeom prst="rect">
            <a:avLst/>
          </a:prstGeom>
          <a:noFill/>
        </p:spPr>
      </p:pic>
      <p:pic>
        <p:nvPicPr>
          <p:cNvPr id="7" name="Immagine 6" descr="Immagine che contiene formica, invertebrato, insetto, parassita&#10;&#10;Descrizione generata automaticamente">
            <a:extLst>
              <a:ext uri="{FF2B5EF4-FFF2-40B4-BE49-F238E27FC236}">
                <a16:creationId xmlns:a16="http://schemas.microsoft.com/office/drawing/2014/main" id="{2B6FAB09-C0C9-C910-F476-026C6B766E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97924" y="9320260"/>
            <a:ext cx="1696283" cy="1382157"/>
          </a:xfrm>
          <a:prstGeom prst="rect">
            <a:avLst/>
          </a:prstGeom>
        </p:spPr>
      </p:pic>
      <p:pic>
        <p:nvPicPr>
          <p:cNvPr id="8" name="Immagine 7" descr="Immagine che contiene giallo, creatività&#10;&#10;Descrizione generata automaticamente">
            <a:extLst>
              <a:ext uri="{FF2B5EF4-FFF2-40B4-BE49-F238E27FC236}">
                <a16:creationId xmlns:a16="http://schemas.microsoft.com/office/drawing/2014/main" id="{BFC633BD-7697-C9F7-07C3-E281D56E37B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019078" y="8690491"/>
            <a:ext cx="2305259" cy="2203556"/>
          </a:xfrm>
          <a:prstGeom prst="rect">
            <a:avLst/>
          </a:prstGeom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C75B03A1-21B0-ADCC-1F2B-DB19C42F9C17}"/>
              </a:ext>
            </a:extLst>
          </p:cNvPr>
          <p:cNvSpPr txBox="1"/>
          <p:nvPr/>
        </p:nvSpPr>
        <p:spPr>
          <a:xfrm>
            <a:off x="5297924" y="15875"/>
            <a:ext cx="9654887" cy="12089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7256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Delve deep, </a:t>
            </a:r>
            <a:r>
              <a:rPr lang="it-IT" sz="7256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Search</a:t>
            </a:r>
            <a:r>
              <a:rPr lang="it-IT" sz="7256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wild..</a:t>
            </a:r>
          </a:p>
        </p:txBody>
      </p:sp>
    </p:spTree>
    <p:extLst>
      <p:ext uri="{BB962C8B-B14F-4D97-AF65-F5344CB8AC3E}">
        <p14:creationId xmlns:p14="http://schemas.microsoft.com/office/powerpoint/2010/main" val="578017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442450" y="4130675"/>
            <a:ext cx="10584474" cy="6643425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4050314" y="704294"/>
            <a:ext cx="5891306" cy="3002220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373187" y="1980770"/>
            <a:ext cx="12279630" cy="1247008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lang="it-IT" sz="3960" spc="-35" dirty="0" err="1">
                <a:solidFill>
                  <a:srgbClr val="B517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sz="3960" spc="10" dirty="0" err="1">
                <a:solidFill>
                  <a:srgbClr val="B517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resence</a:t>
            </a:r>
            <a:r>
              <a:rPr sz="3960" spc="40" dirty="0">
                <a:solidFill>
                  <a:srgbClr val="B517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960" spc="50" dirty="0">
                <a:solidFill>
                  <a:srgbClr val="B517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sz="3960" spc="40" dirty="0">
                <a:solidFill>
                  <a:srgbClr val="B517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960" dirty="0">
                <a:solidFill>
                  <a:srgbClr val="B517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Dark</a:t>
            </a:r>
            <a:r>
              <a:rPr sz="3960" spc="40" dirty="0">
                <a:solidFill>
                  <a:srgbClr val="B517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Matter</a:t>
            </a:r>
            <a:r>
              <a:rPr sz="3960" spc="45" dirty="0">
                <a:solidFill>
                  <a:srgbClr val="B517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960" spc="-70" dirty="0">
                <a:solidFill>
                  <a:srgbClr val="B517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(DM)</a:t>
            </a:r>
            <a:r>
              <a:rPr sz="3960" spc="40" dirty="0">
                <a:solidFill>
                  <a:srgbClr val="B517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960" spc="10" dirty="0">
                <a:solidFill>
                  <a:srgbClr val="B517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well</a:t>
            </a:r>
            <a:r>
              <a:rPr sz="3960" spc="40" dirty="0">
                <a:solidFill>
                  <a:srgbClr val="B517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960" spc="15" dirty="0">
                <a:solidFill>
                  <a:srgbClr val="B517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established</a:t>
            </a:r>
            <a:r>
              <a:rPr lang="it-IT" sz="3960" spc="15" dirty="0">
                <a:solidFill>
                  <a:srgbClr val="B517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</a:p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lang="it-IT" sz="3960" spc="15" dirty="0" err="1">
                <a:solidFill>
                  <a:srgbClr val="B517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Its</a:t>
            </a:r>
            <a:r>
              <a:rPr lang="it-IT" sz="3960" spc="15" dirty="0">
                <a:solidFill>
                  <a:srgbClr val="B517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960" dirty="0">
                <a:solidFill>
                  <a:srgbClr val="B517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nature</a:t>
            </a:r>
            <a:r>
              <a:rPr sz="3960" spc="40" dirty="0">
                <a:solidFill>
                  <a:srgbClr val="B517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960" dirty="0">
                <a:solidFill>
                  <a:srgbClr val="B517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</a:t>
            </a:r>
            <a:r>
              <a:rPr sz="3960" spc="45" dirty="0">
                <a:solidFill>
                  <a:srgbClr val="B517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960" spc="-15" dirty="0">
                <a:solidFill>
                  <a:srgbClr val="B517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</a:t>
            </a:r>
            <a:r>
              <a:rPr sz="3960" spc="40" dirty="0">
                <a:solidFill>
                  <a:srgbClr val="B517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960" spc="30" dirty="0">
                <a:solidFill>
                  <a:srgbClr val="B517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open</a:t>
            </a:r>
            <a:r>
              <a:rPr sz="3960" spc="40" dirty="0">
                <a:solidFill>
                  <a:srgbClr val="B517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960" spc="30" dirty="0">
                <a:solidFill>
                  <a:srgbClr val="B517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question</a:t>
            </a:r>
            <a:endParaRPr sz="396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73187" y="3802026"/>
            <a:ext cx="13219847" cy="569387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584200" indent="-571500">
              <a:lnSpc>
                <a:spcPct val="100000"/>
              </a:lnSpc>
              <a:spcBef>
                <a:spcPts val="120"/>
              </a:spcBef>
              <a:buFont typeface="Arial" panose="020B0604020202020204" pitchFamily="34" charset="0"/>
              <a:buChar char="•"/>
            </a:pPr>
            <a:r>
              <a:rPr sz="3600" spc="-30" dirty="0">
                <a:latin typeface="Calibri" panose="020F0502020204030204" pitchFamily="34" charset="0"/>
                <a:cs typeface="Calibri" panose="020F0502020204030204" pitchFamily="34" charset="0"/>
              </a:rPr>
              <a:t>Weakly</a:t>
            </a:r>
            <a:r>
              <a:rPr sz="3600" spc="3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spc="20" dirty="0">
                <a:latin typeface="Calibri" panose="020F0502020204030204" pitchFamily="34" charset="0"/>
                <a:cs typeface="Calibri" panose="020F0502020204030204" pitchFamily="34" charset="0"/>
              </a:rPr>
              <a:t>Int</a:t>
            </a:r>
            <a:r>
              <a:rPr lang="it-IT" sz="3600" spc="20" dirty="0">
                <a:latin typeface="Calibri" panose="020F0502020204030204" pitchFamily="34" charset="0"/>
                <a:cs typeface="Calibri" panose="020F0502020204030204" pitchFamily="34" charset="0"/>
              </a:rPr>
              <a:t>era</a:t>
            </a:r>
            <a:r>
              <a:rPr sz="3600" spc="20" dirty="0" err="1">
                <a:latin typeface="Calibri" panose="020F0502020204030204" pitchFamily="34" charset="0"/>
                <a:cs typeface="Calibri" panose="020F0502020204030204" pitchFamily="34" charset="0"/>
              </a:rPr>
              <a:t>cting</a:t>
            </a:r>
            <a:r>
              <a:rPr sz="3600" spc="4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spc="10" dirty="0">
                <a:latin typeface="Calibri" panose="020F0502020204030204" pitchFamily="34" charset="0"/>
                <a:cs typeface="Calibri" panose="020F0502020204030204" pitchFamily="34" charset="0"/>
              </a:rPr>
              <a:t>Massive</a:t>
            </a:r>
            <a:r>
              <a:rPr sz="3600" spc="3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spc="10" dirty="0">
                <a:latin typeface="Calibri" panose="020F0502020204030204" pitchFamily="34" charset="0"/>
                <a:cs typeface="Calibri" panose="020F0502020204030204" pitchFamily="34" charset="0"/>
              </a:rPr>
              <a:t>Particle</a:t>
            </a:r>
            <a:r>
              <a:rPr sz="3600" spc="4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spc="-60" dirty="0">
                <a:latin typeface="Calibri" panose="020F0502020204030204" pitchFamily="34" charset="0"/>
                <a:cs typeface="Calibri" panose="020F0502020204030204" pitchFamily="34" charset="0"/>
              </a:rPr>
              <a:t>(WIMP)</a:t>
            </a:r>
            <a:r>
              <a:rPr lang="it-IT" sz="3600" spc="35" dirty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sz="3600" spc="-15" dirty="0">
                <a:latin typeface="Calibri" panose="020F0502020204030204" pitchFamily="34" charset="0"/>
                <a:cs typeface="Calibri" panose="020F0502020204030204" pitchFamily="34" charset="0"/>
              </a:rPr>
              <a:t>an</a:t>
            </a:r>
            <a:r>
              <a:rPr sz="3600" spc="3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spc="30" dirty="0">
                <a:latin typeface="Calibri" panose="020F0502020204030204" pitchFamily="34" charset="0"/>
                <a:cs typeface="Calibri" panose="020F0502020204030204" pitchFamily="34" charset="0"/>
              </a:rPr>
              <a:t>attractive</a:t>
            </a:r>
            <a:r>
              <a:rPr sz="3600" spc="4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spc="200" dirty="0">
                <a:latin typeface="Calibri" panose="020F0502020204030204" pitchFamily="34" charset="0"/>
                <a:cs typeface="Calibri" panose="020F0502020204030204" pitchFamily="34" charset="0"/>
              </a:rPr>
              <a:t>option…</a:t>
            </a:r>
            <a:endParaRPr sz="3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86625" y="4691823"/>
            <a:ext cx="8477502" cy="1747914"/>
          </a:xfrm>
          <a:prstGeom prst="rect">
            <a:avLst/>
          </a:prstGeom>
        </p:spPr>
        <p:txBody>
          <a:bodyPr vert="horz" wrap="square" lIns="0" tIns="140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10"/>
              </a:spcBef>
            </a:pPr>
            <a:r>
              <a:rPr sz="3200" spc="-35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Heavy,</a:t>
            </a:r>
            <a:r>
              <a:rPr sz="3200" spc="25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200" spc="20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stable,</a:t>
            </a:r>
            <a:r>
              <a:rPr sz="3200" spc="30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200" spc="-80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&amp;</a:t>
            </a:r>
            <a:r>
              <a:rPr sz="3200" spc="30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200" spc="35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couples</a:t>
            </a:r>
            <a:r>
              <a:rPr sz="3200" spc="30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3200" spc="75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SM</a:t>
            </a:r>
            <a:endParaRPr sz="3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2700">
              <a:lnSpc>
                <a:spcPct val="100000"/>
              </a:lnSpc>
              <a:spcBef>
                <a:spcPts val="1019"/>
              </a:spcBef>
            </a:pPr>
            <a:r>
              <a:rPr sz="3200" spc="5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Naturally</a:t>
            </a:r>
            <a:r>
              <a:rPr sz="3200" spc="35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200" spc="45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accounts</a:t>
            </a:r>
            <a:r>
              <a:rPr sz="3200" spc="35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for</a:t>
            </a:r>
            <a:r>
              <a:rPr sz="3200" spc="40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200" spc="25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observed</a:t>
            </a:r>
            <a:r>
              <a:rPr sz="3200" spc="35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200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relic</a:t>
            </a:r>
            <a:r>
              <a:rPr sz="3200" spc="40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200" spc="25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density</a:t>
            </a:r>
            <a:r>
              <a:rPr sz="3200" spc="35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200" spc="-35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(WIMP</a:t>
            </a:r>
            <a:r>
              <a:rPr sz="3200" spc="35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200" spc="-5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Miracle)</a:t>
            </a:r>
            <a:endParaRPr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56130" y="6921686"/>
            <a:ext cx="10069943" cy="569387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584200" indent="-571500">
              <a:lnSpc>
                <a:spcPct val="100000"/>
              </a:lnSpc>
              <a:spcBef>
                <a:spcPts val="120"/>
              </a:spcBef>
              <a:buFont typeface="Arial" panose="020B0604020202020204" pitchFamily="34" charset="0"/>
              <a:buChar char="•"/>
            </a:pPr>
            <a:r>
              <a:rPr sz="3600" spc="310" dirty="0">
                <a:latin typeface="Calibri" panose="020F0502020204030204" pitchFamily="34" charset="0"/>
                <a:cs typeface="Calibri" panose="020F0502020204030204" pitchFamily="34" charset="0"/>
              </a:rPr>
              <a:t>But</a:t>
            </a:r>
            <a:r>
              <a:rPr sz="3600" spc="3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spc="10" dirty="0">
                <a:latin typeface="Calibri" panose="020F0502020204030204" pitchFamily="34" charset="0"/>
                <a:cs typeface="Calibri" panose="020F0502020204030204" pitchFamily="34" charset="0"/>
              </a:rPr>
              <a:t>many</a:t>
            </a:r>
            <a:r>
              <a:rPr sz="3600" spc="3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spc="25" dirty="0">
                <a:latin typeface="Calibri" panose="020F0502020204030204" pitchFamily="34" charset="0"/>
                <a:cs typeface="Calibri" panose="020F0502020204030204" pitchFamily="34" charset="0"/>
              </a:rPr>
              <a:t>other</a:t>
            </a:r>
            <a:r>
              <a:rPr sz="3600" spc="4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spc="25" dirty="0">
                <a:latin typeface="Calibri" panose="020F0502020204030204" pitchFamily="34" charset="0"/>
                <a:cs typeface="Calibri" panose="020F0502020204030204" pitchFamily="34" charset="0"/>
              </a:rPr>
              <a:t>hypotheses</a:t>
            </a:r>
            <a:r>
              <a:rPr sz="3600" spc="3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spc="25" dirty="0">
                <a:latin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sz="3600" spc="3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spc="25" dirty="0">
                <a:latin typeface="Calibri" panose="020F0502020204030204" pitchFamily="34" charset="0"/>
                <a:cs typeface="Calibri" panose="020F0502020204030204" pitchFamily="34" charset="0"/>
              </a:rPr>
              <a:t>models,</a:t>
            </a:r>
            <a:r>
              <a:rPr sz="3600" spc="4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spc="5" dirty="0">
                <a:latin typeface="Calibri" panose="020F0502020204030204" pitchFamily="34" charset="0"/>
                <a:cs typeface="Calibri" panose="020F0502020204030204" pitchFamily="34" charset="0"/>
              </a:rPr>
              <a:t>e.g:</a:t>
            </a:r>
            <a:endParaRPr sz="3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812625" y="7864475"/>
            <a:ext cx="8028948" cy="1255472"/>
          </a:xfrm>
          <a:prstGeom prst="rect">
            <a:avLst/>
          </a:prstGeom>
        </p:spPr>
        <p:txBody>
          <a:bodyPr vert="horz" wrap="square" lIns="0" tIns="140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10"/>
              </a:spcBef>
            </a:pPr>
            <a:r>
              <a:rPr sz="3200" spc="30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Axion-like-particle</a:t>
            </a:r>
            <a:r>
              <a:rPr sz="3200" spc="15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200" spc="-85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(ALP)</a:t>
            </a:r>
            <a:endParaRPr sz="3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2700">
              <a:lnSpc>
                <a:spcPct val="100000"/>
              </a:lnSpc>
              <a:spcBef>
                <a:spcPts val="1019"/>
              </a:spcBef>
            </a:pPr>
            <a:r>
              <a:rPr sz="3200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Dark</a:t>
            </a:r>
            <a:r>
              <a:rPr sz="3200" spc="35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sectors </a:t>
            </a:r>
            <a:r>
              <a:rPr sz="3200" spc="30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consisting</a:t>
            </a:r>
            <a:r>
              <a:rPr sz="3200" spc="35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200" spc="50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sz="3200" spc="35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200" spc="10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many</a:t>
            </a:r>
            <a:r>
              <a:rPr sz="3200" spc="40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DM</a:t>
            </a:r>
            <a:r>
              <a:rPr sz="3200" spc="35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200" spc="25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particles</a:t>
            </a:r>
            <a:endParaRPr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73187" y="7791735"/>
            <a:ext cx="81280" cy="21399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200" spc="15" dirty="0">
                <a:solidFill>
                  <a:srgbClr val="0076BA"/>
                </a:solidFill>
                <a:latin typeface="Microsoft Sans Serif"/>
                <a:cs typeface="Microsoft Sans Serif"/>
              </a:rPr>
              <a:t>‣</a:t>
            </a:r>
            <a:endParaRPr sz="1200">
              <a:latin typeface="Microsoft Sans Serif"/>
              <a:cs typeface="Microsoft Sans Serif"/>
            </a:endParaRPr>
          </a:p>
        </p:txBody>
      </p:sp>
      <p:sp>
        <p:nvSpPr>
          <p:cNvPr id="16" name="object 16"/>
          <p:cNvSpPr txBox="1">
            <a:spLocks noGrp="1"/>
          </p:cNvSpPr>
          <p:nvPr>
            <p:ph type="title"/>
          </p:nvPr>
        </p:nvSpPr>
        <p:spPr>
          <a:xfrm>
            <a:off x="6634499" y="18008"/>
            <a:ext cx="6642100" cy="1128771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90"/>
              </a:spcBef>
            </a:pPr>
            <a:r>
              <a:rPr sz="7260" spc="9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Dark</a:t>
            </a:r>
            <a:r>
              <a:rPr sz="7260" spc="-8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7260" spc="204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Matter</a:t>
            </a:r>
            <a:endParaRPr sz="7260" dirty="0">
              <a:solidFill>
                <a:schemeClr val="tx2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2739278" y="10744847"/>
            <a:ext cx="1684655" cy="4025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2450" u="heavy" spc="10" dirty="0">
                <a:solidFill>
                  <a:srgbClr val="D75597"/>
                </a:solidFill>
                <a:uFill>
                  <a:solidFill>
                    <a:srgbClr val="D75597"/>
                  </a:solidFill>
                </a:uFill>
                <a:latin typeface="Arial MT"/>
                <a:cs typeface="Arial MT"/>
              </a:rPr>
              <a:t>1810.09420</a:t>
            </a:r>
            <a:endParaRPr sz="2450" dirty="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340433" y="5965725"/>
            <a:ext cx="8017320" cy="4870550"/>
          </a:xfrm>
          <a:prstGeom prst="rect">
            <a:avLst/>
          </a:prstGeom>
        </p:spPr>
      </p:pic>
      <p:sp>
        <p:nvSpPr>
          <p:cNvPr id="15" name="object 15"/>
          <p:cNvSpPr txBox="1"/>
          <p:nvPr/>
        </p:nvSpPr>
        <p:spPr>
          <a:xfrm>
            <a:off x="4866521" y="5552063"/>
            <a:ext cx="9913392" cy="407412"/>
          </a:xfrm>
          <a:prstGeom prst="rect">
            <a:avLst/>
          </a:prstGeom>
        </p:spPr>
        <p:txBody>
          <a:bodyPr vert="horz" wrap="square" lIns="0" tIns="14725" rIns="0" bIns="0" rtlCol="0">
            <a:spAutoFit/>
          </a:bodyPr>
          <a:lstStyle/>
          <a:p>
            <a:pPr marL="14724">
              <a:spcBef>
                <a:spcPts val="115"/>
              </a:spcBef>
              <a:tabLst>
                <a:tab pos="8109536" algn="l"/>
              </a:tabLst>
            </a:pPr>
            <a:r>
              <a:rPr sz="2551" b="1" u="heavy" spc="-69" dirty="0">
                <a:solidFill>
                  <a:srgbClr val="00A89D"/>
                </a:solidFill>
                <a:uFill>
                  <a:solidFill>
                    <a:srgbClr val="00A89D"/>
                  </a:solidFill>
                </a:uFill>
                <a:latin typeface="Arial"/>
                <a:cs typeface="Arial"/>
              </a:rPr>
              <a:t>PRODUCTION</a:t>
            </a:r>
            <a:r>
              <a:rPr sz="2551" b="1" spc="-69" dirty="0">
                <a:solidFill>
                  <a:srgbClr val="00A89D"/>
                </a:solidFill>
                <a:latin typeface="Arial"/>
                <a:cs typeface="Arial"/>
              </a:rPr>
              <a:t>	</a:t>
            </a:r>
            <a:r>
              <a:rPr sz="2551" b="1" u="heavy" spc="-76" dirty="0">
                <a:solidFill>
                  <a:srgbClr val="00A89D"/>
                </a:solidFill>
                <a:uFill>
                  <a:solidFill>
                    <a:srgbClr val="00A89D"/>
                  </a:solidFill>
                </a:uFill>
                <a:latin typeface="Arial"/>
                <a:cs typeface="Arial"/>
              </a:rPr>
              <a:t>DETECTION</a:t>
            </a:r>
            <a:endParaRPr sz="2551" dirty="0">
              <a:latin typeface="Arial"/>
              <a:cs typeface="Arial"/>
            </a:endParaRPr>
          </a:p>
        </p:txBody>
      </p:sp>
      <p:grpSp>
        <p:nvGrpSpPr>
          <p:cNvPr id="16" name="object 16"/>
          <p:cNvGrpSpPr/>
          <p:nvPr/>
        </p:nvGrpSpPr>
        <p:grpSpPr>
          <a:xfrm>
            <a:off x="3371951" y="6039837"/>
            <a:ext cx="5839074" cy="4554344"/>
            <a:chOff x="740833" y="5209001"/>
            <a:chExt cx="5036185" cy="3928110"/>
          </a:xfrm>
        </p:grpSpPr>
        <p:sp>
          <p:nvSpPr>
            <p:cNvPr id="17" name="object 17"/>
            <p:cNvSpPr/>
            <p:nvPr/>
          </p:nvSpPr>
          <p:spPr>
            <a:xfrm>
              <a:off x="5763782" y="5209001"/>
              <a:ext cx="0" cy="3928110"/>
            </a:xfrm>
            <a:custGeom>
              <a:avLst/>
              <a:gdLst/>
              <a:ahLst/>
              <a:cxnLst/>
              <a:rect l="l" t="t" r="r" b="b"/>
              <a:pathLst>
                <a:path h="3928109">
                  <a:moveTo>
                    <a:pt x="0" y="3927862"/>
                  </a:moveTo>
                  <a:lnTo>
                    <a:pt x="0" y="0"/>
                  </a:lnTo>
                </a:path>
              </a:pathLst>
            </a:custGeom>
            <a:ln w="25400">
              <a:solidFill>
                <a:srgbClr val="000000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 sz="2088"/>
            </a:p>
          </p:txBody>
        </p:sp>
        <p:pic>
          <p:nvPicPr>
            <p:cNvPr id="18" name="object 1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105032" y="5635836"/>
              <a:ext cx="3911600" cy="3309077"/>
            </a:xfrm>
            <a:prstGeom prst="rect">
              <a:avLst/>
            </a:prstGeom>
          </p:spPr>
        </p:pic>
        <p:sp>
          <p:nvSpPr>
            <p:cNvPr id="19" name="object 19"/>
            <p:cNvSpPr/>
            <p:nvPr/>
          </p:nvSpPr>
          <p:spPr>
            <a:xfrm>
              <a:off x="740829" y="6925741"/>
              <a:ext cx="4479290" cy="393700"/>
            </a:xfrm>
            <a:custGeom>
              <a:avLst/>
              <a:gdLst/>
              <a:ahLst/>
              <a:cxnLst/>
              <a:rect l="l" t="t" r="r" b="b"/>
              <a:pathLst>
                <a:path w="4479290" h="393700">
                  <a:moveTo>
                    <a:pt x="730605" y="63500"/>
                  </a:moveTo>
                  <a:lnTo>
                    <a:pt x="0" y="63500"/>
                  </a:lnTo>
                  <a:lnTo>
                    <a:pt x="0" y="393700"/>
                  </a:lnTo>
                  <a:lnTo>
                    <a:pt x="730605" y="393700"/>
                  </a:lnTo>
                  <a:lnTo>
                    <a:pt x="730605" y="63500"/>
                  </a:lnTo>
                  <a:close/>
                </a:path>
                <a:path w="4479290" h="393700">
                  <a:moveTo>
                    <a:pt x="4478871" y="0"/>
                  </a:moveTo>
                  <a:lnTo>
                    <a:pt x="3208871" y="0"/>
                  </a:lnTo>
                  <a:lnTo>
                    <a:pt x="3208871" y="330200"/>
                  </a:lnTo>
                  <a:lnTo>
                    <a:pt x="4478871" y="330200"/>
                  </a:lnTo>
                  <a:lnTo>
                    <a:pt x="447887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2088"/>
            </a:p>
          </p:txBody>
        </p:sp>
      </p:grpSp>
      <p:sp>
        <p:nvSpPr>
          <p:cNvPr id="20" name="object 20"/>
          <p:cNvSpPr txBox="1"/>
          <p:nvPr/>
        </p:nvSpPr>
        <p:spPr>
          <a:xfrm>
            <a:off x="3340547" y="8070228"/>
            <a:ext cx="1273685" cy="731153"/>
          </a:xfrm>
          <a:prstGeom prst="rect">
            <a:avLst/>
          </a:prstGeom>
        </p:spPr>
        <p:txBody>
          <a:bodyPr vert="horz" wrap="square" lIns="0" tIns="38282" rIns="0" bIns="0" rtlCol="0">
            <a:spAutoFit/>
          </a:bodyPr>
          <a:lstStyle/>
          <a:p>
            <a:pPr marL="14724" marR="5890" indent="122214">
              <a:lnSpc>
                <a:spcPts val="2666"/>
              </a:lnSpc>
              <a:spcBef>
                <a:spcPts val="300"/>
              </a:spcBef>
            </a:pPr>
            <a:r>
              <a:rPr sz="2318" spc="203" dirty="0">
                <a:latin typeface="Times New Roman"/>
                <a:cs typeface="Times New Roman"/>
              </a:rPr>
              <a:t>Known </a:t>
            </a:r>
            <a:r>
              <a:rPr sz="2318" spc="209" dirty="0">
                <a:latin typeface="Times New Roman"/>
                <a:cs typeface="Times New Roman"/>
              </a:rPr>
              <a:t> </a:t>
            </a:r>
            <a:r>
              <a:rPr sz="2318" spc="318" dirty="0">
                <a:latin typeface="Times New Roman"/>
                <a:cs typeface="Times New Roman"/>
              </a:rPr>
              <a:t>pa</a:t>
            </a:r>
            <a:r>
              <a:rPr sz="2318" spc="265" dirty="0">
                <a:latin typeface="Times New Roman"/>
                <a:cs typeface="Times New Roman"/>
              </a:rPr>
              <a:t>r</a:t>
            </a:r>
            <a:r>
              <a:rPr sz="2318" spc="168" dirty="0">
                <a:latin typeface="Times New Roman"/>
                <a:cs typeface="Times New Roman"/>
              </a:rPr>
              <a:t>ticles</a:t>
            </a:r>
            <a:endParaRPr sz="2318">
              <a:latin typeface="Times New Roman"/>
              <a:cs typeface="Times New Roman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7567260" y="8070228"/>
            <a:ext cx="522726" cy="371570"/>
          </a:xfrm>
          <a:prstGeom prst="rect">
            <a:avLst/>
          </a:prstGeom>
        </p:spPr>
        <p:txBody>
          <a:bodyPr vert="horz" wrap="square" lIns="0" tIns="14725" rIns="0" bIns="0" rtlCol="0">
            <a:spAutoFit/>
          </a:bodyPr>
          <a:lstStyle/>
          <a:p>
            <a:pPr marL="14724">
              <a:spcBef>
                <a:spcPts val="115"/>
              </a:spcBef>
            </a:pPr>
            <a:r>
              <a:rPr sz="2318" spc="69" dirty="0">
                <a:solidFill>
                  <a:srgbClr val="EE220C"/>
                </a:solidFill>
                <a:latin typeface="Times New Roman"/>
                <a:cs typeface="Times New Roman"/>
              </a:rPr>
              <a:t>DM</a:t>
            </a:r>
            <a:endParaRPr sz="2318">
              <a:latin typeface="Times New Roman"/>
              <a:cs typeface="Times New Roman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7192074" y="8408896"/>
            <a:ext cx="1273685" cy="371570"/>
          </a:xfrm>
          <a:prstGeom prst="rect">
            <a:avLst/>
          </a:prstGeom>
        </p:spPr>
        <p:txBody>
          <a:bodyPr vert="horz" wrap="square" lIns="0" tIns="14725" rIns="0" bIns="0" rtlCol="0">
            <a:spAutoFit/>
          </a:bodyPr>
          <a:lstStyle/>
          <a:p>
            <a:pPr marL="14724">
              <a:spcBef>
                <a:spcPts val="115"/>
              </a:spcBef>
            </a:pPr>
            <a:r>
              <a:rPr sz="2318" spc="318" dirty="0">
                <a:solidFill>
                  <a:srgbClr val="EE220C"/>
                </a:solidFill>
                <a:latin typeface="Times New Roman"/>
                <a:cs typeface="Times New Roman"/>
              </a:rPr>
              <a:t>pa</a:t>
            </a:r>
            <a:r>
              <a:rPr sz="2318" spc="265" dirty="0">
                <a:solidFill>
                  <a:srgbClr val="EE220C"/>
                </a:solidFill>
                <a:latin typeface="Times New Roman"/>
                <a:cs typeface="Times New Roman"/>
              </a:rPr>
              <a:t>r</a:t>
            </a:r>
            <a:r>
              <a:rPr sz="2318" spc="168" dirty="0">
                <a:solidFill>
                  <a:srgbClr val="EE220C"/>
                </a:solidFill>
                <a:latin typeface="Times New Roman"/>
                <a:cs typeface="Times New Roman"/>
              </a:rPr>
              <a:t>ticles</a:t>
            </a:r>
            <a:endParaRPr sz="2318">
              <a:latin typeface="Times New Roman"/>
              <a:cs typeface="Times New Roman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13943087" y="3640691"/>
            <a:ext cx="1186073" cy="591020"/>
          </a:xfrm>
          <a:prstGeom prst="rect">
            <a:avLst/>
          </a:prstGeom>
        </p:spPr>
        <p:txBody>
          <a:bodyPr vert="horz" wrap="square" lIns="0" tIns="26504" rIns="0" bIns="0" rtlCol="0">
            <a:spAutoFit/>
          </a:bodyPr>
          <a:lstStyle/>
          <a:p>
            <a:pPr marL="305533" marR="5890" indent="-291546">
              <a:lnSpc>
                <a:spcPts val="2203"/>
              </a:lnSpc>
              <a:spcBef>
                <a:spcPts val="209"/>
              </a:spcBef>
            </a:pPr>
            <a:r>
              <a:rPr sz="1855" b="1" spc="-185" dirty="0">
                <a:solidFill>
                  <a:srgbClr val="FFFFFF"/>
                </a:solidFill>
                <a:latin typeface="Cambria"/>
                <a:cs typeface="Cambria"/>
              </a:rPr>
              <a:t>Dark</a:t>
            </a:r>
            <a:r>
              <a:rPr sz="1855" b="1" spc="53" dirty="0">
                <a:solidFill>
                  <a:srgbClr val="FFFFFF"/>
                </a:solidFill>
                <a:latin typeface="Cambria"/>
                <a:cs typeface="Cambria"/>
              </a:rPr>
              <a:t> </a:t>
            </a:r>
            <a:r>
              <a:rPr sz="1855" b="1" spc="-127" dirty="0">
                <a:solidFill>
                  <a:srgbClr val="FFFFFF"/>
                </a:solidFill>
                <a:latin typeface="Cambria"/>
                <a:cs typeface="Cambria"/>
              </a:rPr>
              <a:t>Energy  </a:t>
            </a:r>
            <a:r>
              <a:rPr sz="1855" b="1" spc="-203" dirty="0">
                <a:solidFill>
                  <a:srgbClr val="FFFFFF"/>
                </a:solidFill>
                <a:latin typeface="Cambria"/>
                <a:cs typeface="Cambria"/>
              </a:rPr>
              <a:t>68.3%</a:t>
            </a:r>
            <a:endParaRPr sz="1855">
              <a:latin typeface="Cambria"/>
              <a:cs typeface="Cambria"/>
            </a:endParaRPr>
          </a:p>
        </p:txBody>
      </p:sp>
      <p:pic>
        <p:nvPicPr>
          <p:cNvPr id="25" name="object 25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746348" y="6353720"/>
            <a:ext cx="6031824" cy="4330155"/>
          </a:xfrm>
          <a:prstGeom prst="rect">
            <a:avLst/>
          </a:prstGeom>
        </p:spPr>
      </p:pic>
      <p:sp>
        <p:nvSpPr>
          <p:cNvPr id="26" name="object 26"/>
          <p:cNvSpPr txBox="1">
            <a:spLocks noGrp="1"/>
          </p:cNvSpPr>
          <p:nvPr>
            <p:ph type="dt" sz="half" idx="6"/>
          </p:nvPr>
        </p:nvSpPr>
        <p:spPr>
          <a:xfrm>
            <a:off x="3219798" y="7395132"/>
            <a:ext cx="3251210" cy="2725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4724">
              <a:lnSpc>
                <a:spcPts val="2162"/>
              </a:lnSpc>
            </a:pPr>
            <a:r>
              <a:rPr spc="53" dirty="0"/>
              <a:t>SUSY</a:t>
            </a:r>
            <a:r>
              <a:rPr spc="-69" dirty="0"/>
              <a:t> </a:t>
            </a:r>
            <a:r>
              <a:rPr spc="249" dirty="0"/>
              <a:t>2023</a:t>
            </a:r>
          </a:p>
        </p:txBody>
      </p:sp>
      <p:sp>
        <p:nvSpPr>
          <p:cNvPr id="29" name="object 29"/>
          <p:cNvSpPr txBox="1">
            <a:spLocks noGrp="1"/>
          </p:cNvSpPr>
          <p:nvPr>
            <p:ph type="sldNum" sz="quarter" idx="7"/>
          </p:nvPr>
        </p:nvSpPr>
        <p:spPr>
          <a:xfrm>
            <a:off x="12690714" y="7395132"/>
            <a:ext cx="3251210" cy="2725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4724">
              <a:lnSpc>
                <a:spcPts val="2162"/>
              </a:lnSpc>
            </a:pPr>
            <a:r>
              <a:rPr spc="53" dirty="0"/>
              <a:t>-</a:t>
            </a:r>
            <a:fld id="{81D60167-4931-47E6-BA6A-407CBD079E47}" type="slidenum">
              <a:rPr spc="53" dirty="0"/>
              <a:pPr marL="14724">
                <a:lnSpc>
                  <a:spcPts val="2162"/>
                </a:lnSpc>
              </a:pPr>
              <a:t>14</a:t>
            </a:fld>
            <a:r>
              <a:rPr spc="53" dirty="0"/>
              <a:t>-</a:t>
            </a:r>
          </a:p>
        </p:txBody>
      </p:sp>
      <p:sp>
        <p:nvSpPr>
          <p:cNvPr id="32" name="Title 1">
            <a:extLst>
              <a:ext uri="{FF2B5EF4-FFF2-40B4-BE49-F238E27FC236}">
                <a16:creationId xmlns:a16="http://schemas.microsoft.com/office/drawing/2014/main" id="{12CE13A8-5AD7-BA7B-F5AA-FB54B8E3004B}"/>
              </a:ext>
            </a:extLst>
          </p:cNvPr>
          <p:cNvSpPr txBox="1">
            <a:spLocks/>
          </p:cNvSpPr>
          <p:nvPr/>
        </p:nvSpPr>
        <p:spPr>
          <a:xfrm>
            <a:off x="-228832" y="-212602"/>
            <a:ext cx="20104098" cy="1662335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it-IT" sz="7256" b="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Dark Matter</a:t>
            </a:r>
            <a:endParaRPr lang="en-GB" sz="7256" b="0" dirty="0">
              <a:solidFill>
                <a:schemeClr val="tx2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" name="CasellaDiTesto 33">
            <a:extLst>
              <a:ext uri="{FF2B5EF4-FFF2-40B4-BE49-F238E27FC236}">
                <a16:creationId xmlns:a16="http://schemas.microsoft.com/office/drawing/2014/main" id="{AD1BBD5D-4C9B-963E-AC1D-4EB7083146A8}"/>
              </a:ext>
            </a:extLst>
          </p:cNvPr>
          <p:cNvSpPr txBox="1"/>
          <p:nvPr/>
        </p:nvSpPr>
        <p:spPr>
          <a:xfrm>
            <a:off x="631261" y="1144834"/>
            <a:ext cx="13311826" cy="2528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it-IT" sz="3958" dirty="0"/>
              <a:t>DM </a:t>
            </a:r>
            <a:r>
              <a:rPr lang="it-IT" sz="3958" dirty="0" err="1"/>
              <a:t>candidates</a:t>
            </a:r>
            <a:r>
              <a:rPr lang="it-IT" sz="3958" dirty="0"/>
              <a:t> can be </a:t>
            </a:r>
            <a:r>
              <a:rPr lang="it-IT" sz="3958" dirty="0" err="1"/>
              <a:t>produced</a:t>
            </a:r>
            <a:r>
              <a:rPr lang="it-IT" sz="3958" dirty="0"/>
              <a:t> </a:t>
            </a:r>
            <a:r>
              <a:rPr lang="it-IT" sz="3958" dirty="0" err="1"/>
              <a:t>at</a:t>
            </a:r>
            <a:r>
              <a:rPr lang="it-IT" sz="3958" dirty="0"/>
              <a:t> the LHC </a:t>
            </a:r>
            <a:r>
              <a:rPr lang="it-IT" sz="3958" dirty="0" err="1"/>
              <a:t>but</a:t>
            </a:r>
            <a:r>
              <a:rPr lang="it-IT" sz="3958" dirty="0"/>
              <a:t> </a:t>
            </a:r>
            <a:r>
              <a:rPr lang="it-IT" sz="3958" dirty="0" err="1"/>
              <a:t>cannot</a:t>
            </a:r>
            <a:r>
              <a:rPr lang="it-IT" sz="3958" dirty="0"/>
              <a:t> be </a:t>
            </a:r>
            <a:r>
              <a:rPr lang="it-IT" sz="3958" dirty="0" err="1"/>
              <a:t>observed</a:t>
            </a:r>
            <a:r>
              <a:rPr lang="it-IT" sz="3958" dirty="0"/>
              <a:t> </a:t>
            </a:r>
            <a:r>
              <a:rPr lang="it-IT" sz="3958" dirty="0" err="1"/>
              <a:t>directly</a:t>
            </a:r>
            <a:r>
              <a:rPr lang="it-IT" sz="3958" dirty="0"/>
              <a:t> ➾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it-IT" sz="3958" dirty="0"/>
          </a:p>
          <a:p>
            <a:pPr marL="565442" indent="-565442">
              <a:buFont typeface="Arial" panose="020B0604020202020204" pitchFamily="34" charset="0"/>
              <a:buChar char="•"/>
            </a:pPr>
            <a:r>
              <a:rPr lang="it-IT" sz="3958" dirty="0"/>
              <a:t>A </a:t>
            </a:r>
            <a:r>
              <a:rPr lang="it-IT" sz="3958" b="1" dirty="0">
                <a:solidFill>
                  <a:srgbClr val="00B050"/>
                </a:solidFill>
              </a:rPr>
              <a:t>SM </a:t>
            </a:r>
            <a:r>
              <a:rPr lang="it-IT" sz="3958" b="1" dirty="0" err="1">
                <a:solidFill>
                  <a:srgbClr val="00B050"/>
                </a:solidFill>
              </a:rPr>
              <a:t>particle</a:t>
            </a:r>
            <a:r>
              <a:rPr lang="it-IT" sz="3958" b="1" dirty="0">
                <a:solidFill>
                  <a:srgbClr val="00B050"/>
                </a:solidFill>
              </a:rPr>
              <a:t> </a:t>
            </a:r>
            <a:r>
              <a:rPr lang="it-IT" sz="3958" dirty="0" err="1"/>
              <a:t>is</a:t>
            </a:r>
            <a:r>
              <a:rPr lang="it-IT" sz="3958" dirty="0"/>
              <a:t> </a:t>
            </a:r>
            <a:r>
              <a:rPr lang="it-IT" sz="3958" dirty="0" err="1"/>
              <a:t>needed</a:t>
            </a:r>
            <a:r>
              <a:rPr lang="it-IT" sz="3958" dirty="0"/>
              <a:t> to </a:t>
            </a:r>
            <a:r>
              <a:rPr lang="it-IT" sz="3958" dirty="0" err="1"/>
              <a:t>recoil</a:t>
            </a:r>
            <a:r>
              <a:rPr lang="it-IT" sz="3958" dirty="0"/>
              <a:t> </a:t>
            </a:r>
            <a:r>
              <a:rPr lang="it-IT" sz="3958" dirty="0" err="1"/>
              <a:t>against</a:t>
            </a:r>
            <a:r>
              <a:rPr lang="it-IT" sz="3958" dirty="0"/>
              <a:t> </a:t>
            </a:r>
            <a:r>
              <a:rPr lang="it-IT" sz="3958" b="1" dirty="0">
                <a:solidFill>
                  <a:srgbClr val="FF0000"/>
                </a:solidFill>
              </a:rPr>
              <a:t>DM </a:t>
            </a:r>
            <a:r>
              <a:rPr lang="it-IT" sz="3958" b="1" dirty="0" err="1">
                <a:solidFill>
                  <a:srgbClr val="FF0000"/>
                </a:solidFill>
              </a:rPr>
              <a:t>candidates</a:t>
            </a:r>
            <a:endParaRPr lang="it-IT" sz="3958" b="1" dirty="0">
              <a:solidFill>
                <a:srgbClr val="FF0000"/>
              </a:solidFill>
            </a:endParaRPr>
          </a:p>
        </p:txBody>
      </p:sp>
      <p:pic>
        <p:nvPicPr>
          <p:cNvPr id="3" name="object 19">
            <a:extLst>
              <a:ext uri="{FF2B5EF4-FFF2-40B4-BE49-F238E27FC236}">
                <a16:creationId xmlns:a16="http://schemas.microsoft.com/office/drawing/2014/main" id="{322D05FE-4801-811F-9EE7-2A7593B4746B}"/>
              </a:ext>
            </a:extLst>
          </p:cNvPr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4587202" y="619156"/>
            <a:ext cx="4887972" cy="4355872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9F06D8EC-0FDA-7660-B247-E58020850BD4}"/>
              </a:ext>
            </a:extLst>
          </p:cNvPr>
          <p:cNvSpPr txBox="1"/>
          <p:nvPr/>
        </p:nvSpPr>
        <p:spPr>
          <a:xfrm>
            <a:off x="1128855" y="3808016"/>
            <a:ext cx="13290035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3200" dirty="0" err="1"/>
              <a:t>Inferred</a:t>
            </a:r>
            <a:r>
              <a:rPr lang="it-IT" sz="3200" dirty="0"/>
              <a:t> </a:t>
            </a:r>
            <a:r>
              <a:rPr lang="it-IT" sz="3200" dirty="0" err="1"/>
              <a:t>through</a:t>
            </a:r>
            <a:r>
              <a:rPr lang="it-IT" sz="3200" dirty="0"/>
              <a:t> </a:t>
            </a:r>
            <a:r>
              <a:rPr lang="it-IT" sz="3200" b="1" dirty="0" err="1">
                <a:solidFill>
                  <a:srgbClr val="C00000"/>
                </a:solidFill>
              </a:rPr>
              <a:t>momentum</a:t>
            </a:r>
            <a:r>
              <a:rPr lang="it-IT" sz="3200" b="1" dirty="0">
                <a:solidFill>
                  <a:srgbClr val="C00000"/>
                </a:solidFill>
              </a:rPr>
              <a:t> </a:t>
            </a:r>
            <a:r>
              <a:rPr lang="it-IT" sz="3200" b="1" dirty="0" err="1">
                <a:solidFill>
                  <a:srgbClr val="C00000"/>
                </a:solidFill>
              </a:rPr>
              <a:t>imbalance</a:t>
            </a:r>
            <a:r>
              <a:rPr lang="it-IT" sz="3200" b="1" dirty="0">
                <a:solidFill>
                  <a:srgbClr val="C00000"/>
                </a:solidFill>
              </a:rPr>
              <a:t> (MET) </a:t>
            </a:r>
            <a:r>
              <a:rPr lang="it-IT" sz="3200" dirty="0"/>
              <a:t>in </a:t>
            </a:r>
            <a:r>
              <a:rPr lang="it-IT" sz="3200" dirty="0" err="1"/>
              <a:t>plane</a:t>
            </a:r>
            <a:r>
              <a:rPr lang="it-IT" sz="3200" dirty="0"/>
              <a:t> </a:t>
            </a:r>
            <a:r>
              <a:rPr lang="it-IT" sz="3200" dirty="0" err="1"/>
              <a:t>transverse</a:t>
            </a:r>
            <a:r>
              <a:rPr lang="it-IT" sz="3200" dirty="0"/>
              <a:t> to </a:t>
            </a:r>
            <a:r>
              <a:rPr lang="it-IT" sz="3200" dirty="0" err="1"/>
              <a:t>beam</a:t>
            </a:r>
            <a:endParaRPr lang="it-IT" sz="3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3200" dirty="0" err="1"/>
              <a:t>Visible</a:t>
            </a:r>
            <a:r>
              <a:rPr lang="it-IT" sz="3200" dirty="0"/>
              <a:t> </a:t>
            </a:r>
            <a:r>
              <a:rPr lang="it-IT" sz="3200" dirty="0" err="1"/>
              <a:t>particles</a:t>
            </a:r>
            <a:r>
              <a:rPr lang="it-IT" sz="3200" dirty="0"/>
              <a:t> from </a:t>
            </a:r>
            <a:r>
              <a:rPr lang="it-IT" sz="3200" dirty="0" err="1"/>
              <a:t>initial</a:t>
            </a:r>
            <a:r>
              <a:rPr lang="it-IT" sz="3200" dirty="0"/>
              <a:t> state </a:t>
            </a:r>
            <a:r>
              <a:rPr lang="it-IT" sz="3200" dirty="0" err="1"/>
              <a:t>radiation</a:t>
            </a:r>
            <a:r>
              <a:rPr lang="it-IT" sz="3200" dirty="0"/>
              <a:t> (ISR) or </a:t>
            </a:r>
            <a:r>
              <a:rPr lang="it-IT" sz="3200" dirty="0" err="1"/>
              <a:t>associated</a:t>
            </a:r>
            <a:r>
              <a:rPr lang="it-IT" sz="3200" dirty="0"/>
              <a:t>  production can tag DM </a:t>
            </a:r>
            <a:r>
              <a:rPr lang="it-IT" sz="3200" dirty="0" err="1"/>
              <a:t>pair</a:t>
            </a:r>
            <a:r>
              <a:rPr lang="it-IT" sz="3200" dirty="0"/>
              <a:t> production</a:t>
            </a:r>
            <a:endParaRPr lang="it-IT" dirty="0"/>
          </a:p>
          <a:p>
            <a:endParaRPr lang="it-IT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ruppo 55">
            <a:extLst>
              <a:ext uri="{FF2B5EF4-FFF2-40B4-BE49-F238E27FC236}">
                <a16:creationId xmlns:a16="http://schemas.microsoft.com/office/drawing/2014/main" id="{9BBF91E1-88A2-ED68-F8B9-7954836494FC}"/>
              </a:ext>
            </a:extLst>
          </p:cNvPr>
          <p:cNvGrpSpPr/>
          <p:nvPr/>
        </p:nvGrpSpPr>
        <p:grpSpPr>
          <a:xfrm>
            <a:off x="273463" y="6040100"/>
            <a:ext cx="20238040" cy="2360560"/>
            <a:chOff x="137946" y="4061884"/>
            <a:chExt cx="12273227" cy="1431546"/>
          </a:xfrm>
        </p:grpSpPr>
        <p:pic>
          <p:nvPicPr>
            <p:cNvPr id="19" name="object 1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7946" y="4061884"/>
              <a:ext cx="1856910" cy="1431546"/>
            </a:xfrm>
            <a:prstGeom prst="rect">
              <a:avLst/>
            </a:prstGeom>
          </p:spPr>
        </p:pic>
        <p:sp>
          <p:nvSpPr>
            <p:cNvPr id="52" name="CasellaDiTesto 51">
              <a:extLst>
                <a:ext uri="{FF2B5EF4-FFF2-40B4-BE49-F238E27FC236}">
                  <a16:creationId xmlns:a16="http://schemas.microsoft.com/office/drawing/2014/main" id="{7ACCFECD-5B58-02BC-032A-A7925F9AA482}"/>
                </a:ext>
              </a:extLst>
            </p:cNvPr>
            <p:cNvSpPr txBox="1"/>
            <p:nvPr/>
          </p:nvSpPr>
          <p:spPr>
            <a:xfrm>
              <a:off x="2154547" y="4523954"/>
              <a:ext cx="10256626" cy="7947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3958" b="1" dirty="0" err="1">
                  <a:solidFill>
                    <a:schemeClr val="accent3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Searches</a:t>
              </a:r>
              <a:r>
                <a:rPr lang="it-IT" sz="3958" b="1" dirty="0">
                  <a:solidFill>
                    <a:schemeClr val="accent3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in the </a:t>
              </a:r>
              <a:r>
                <a:rPr lang="it-IT" sz="3958" b="1" dirty="0" err="1">
                  <a:solidFill>
                    <a:schemeClr val="accent3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extended</a:t>
              </a:r>
              <a:r>
                <a:rPr lang="it-IT" sz="3958" b="1" dirty="0">
                  <a:solidFill>
                    <a:schemeClr val="accent3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Higgs </a:t>
              </a:r>
              <a:r>
                <a:rPr lang="it-IT" sz="3958" b="1" dirty="0" err="1">
                  <a:solidFill>
                    <a:schemeClr val="accent3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sector</a:t>
              </a:r>
              <a:r>
                <a:rPr lang="it-IT" sz="3958" dirty="0">
                  <a:latin typeface="Calibri" panose="020F0502020204030204" pitchFamily="34" charset="0"/>
                  <a:cs typeface="Calibri" panose="020F0502020204030204" pitchFamily="34" charset="0"/>
                </a:rPr>
                <a:t>: Two Higgs </a:t>
              </a:r>
              <a:r>
                <a:rPr lang="it-IT" sz="3958" dirty="0" err="1">
                  <a:latin typeface="Calibri" panose="020F0502020204030204" pitchFamily="34" charset="0"/>
                  <a:cs typeface="Calibri" panose="020F0502020204030204" pitchFamily="34" charset="0"/>
                </a:rPr>
                <a:t>doublet</a:t>
              </a:r>
              <a:r>
                <a:rPr lang="it-IT" sz="3958" dirty="0">
                  <a:latin typeface="Calibri" panose="020F0502020204030204" pitchFamily="34" charset="0"/>
                  <a:cs typeface="Calibri" panose="020F0502020204030204" pitchFamily="34" charset="0"/>
                </a:rPr>
                <a:t> model </a:t>
              </a:r>
              <a:r>
                <a:rPr lang="it-IT" sz="3958" dirty="0" err="1">
                  <a:latin typeface="Calibri" panose="020F0502020204030204" pitchFamily="34" charset="0"/>
                  <a:cs typeface="Calibri" panose="020F0502020204030204" pitchFamily="34" charset="0"/>
                </a:rPr>
                <a:t>extended</a:t>
              </a:r>
              <a:r>
                <a:rPr lang="it-IT" sz="3958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</a:p>
            <a:p>
              <a:r>
                <a:rPr lang="it-IT" sz="3958" dirty="0">
                  <a:latin typeface="Calibri" panose="020F0502020204030204" pitchFamily="34" charset="0"/>
                  <a:cs typeface="Calibri" panose="020F0502020204030204" pitchFamily="34" charset="0"/>
                </a:rPr>
                <a:t>with a </a:t>
              </a:r>
              <a:r>
                <a:rPr lang="it-IT" sz="3958" dirty="0" err="1">
                  <a:latin typeface="Calibri" panose="020F0502020204030204" pitchFamily="34" charset="0"/>
                  <a:cs typeface="Calibri" panose="020F0502020204030204" pitchFamily="34" charset="0"/>
                </a:rPr>
                <a:t>pseudoscalar</a:t>
              </a:r>
              <a:r>
                <a:rPr lang="it-IT" sz="3958" dirty="0">
                  <a:latin typeface="Calibri" panose="020F0502020204030204" pitchFamily="34" charset="0"/>
                  <a:cs typeface="Calibri" panose="020F0502020204030204" pitchFamily="34" charset="0"/>
                </a:rPr>
                <a:t> A </a:t>
              </a:r>
              <a:r>
                <a:rPr lang="it-IT" sz="3958" dirty="0" err="1">
                  <a:latin typeface="Calibri" panose="020F0502020204030204" pitchFamily="34" charset="0"/>
                  <a:cs typeface="Calibri" panose="020F0502020204030204" pitchFamily="34" charset="0"/>
                </a:rPr>
                <a:t>mediating</a:t>
              </a:r>
              <a:r>
                <a:rPr lang="it-IT" sz="3958" dirty="0">
                  <a:latin typeface="Calibri" panose="020F0502020204030204" pitchFamily="34" charset="0"/>
                  <a:cs typeface="Calibri" panose="020F0502020204030204" pitchFamily="34" charset="0"/>
                </a:rPr>
                <a:t> the SM-DM interaction</a:t>
              </a:r>
            </a:p>
          </p:txBody>
        </p:sp>
      </p:grpSp>
      <p:grpSp>
        <p:nvGrpSpPr>
          <p:cNvPr id="53" name="Gruppo 52">
            <a:extLst>
              <a:ext uri="{FF2B5EF4-FFF2-40B4-BE49-F238E27FC236}">
                <a16:creationId xmlns:a16="http://schemas.microsoft.com/office/drawing/2014/main" id="{F37B8B4B-4EEF-B8F7-0C63-1D62582E7127}"/>
              </a:ext>
            </a:extLst>
          </p:cNvPr>
          <p:cNvGrpSpPr/>
          <p:nvPr/>
        </p:nvGrpSpPr>
        <p:grpSpPr>
          <a:xfrm>
            <a:off x="2036332" y="908642"/>
            <a:ext cx="17028221" cy="2253020"/>
            <a:chOff x="1234920" y="550799"/>
            <a:chExt cx="10326653" cy="1366329"/>
          </a:xfrm>
        </p:grpSpPr>
        <p:sp>
          <p:nvSpPr>
            <p:cNvPr id="15" name="object 15"/>
            <p:cNvSpPr txBox="1"/>
            <p:nvPr/>
          </p:nvSpPr>
          <p:spPr>
            <a:xfrm>
              <a:off x="1234920" y="890856"/>
              <a:ext cx="8598724" cy="755536"/>
            </a:xfrm>
            <a:prstGeom prst="rect">
              <a:avLst/>
            </a:prstGeom>
          </p:spPr>
          <p:txBody>
            <a:bodyPr vert="horz" wrap="square" lIns="0" tIns="14725" rIns="0" bIns="0" rtlCol="0">
              <a:spAutoFit/>
            </a:bodyPr>
            <a:lstStyle/>
            <a:p>
              <a:pPr marL="51536">
                <a:spcBef>
                  <a:spcPts val="115"/>
                </a:spcBef>
              </a:pPr>
              <a:r>
                <a:rPr lang="it-IT" sz="3958" dirty="0">
                  <a:latin typeface="Calibri" panose="020F0502020204030204" pitchFamily="34" charset="0"/>
                  <a:cs typeface="Calibri" panose="020F0502020204030204" pitchFamily="34" charset="0"/>
                </a:rPr>
                <a:t>“</a:t>
              </a:r>
              <a:r>
                <a:rPr lang="it-IT" sz="3958" b="1" dirty="0">
                  <a:solidFill>
                    <a:schemeClr val="accent3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Direct” </a:t>
              </a:r>
              <a:r>
                <a:rPr lang="it-IT" sz="3958" b="1" dirty="0" err="1">
                  <a:solidFill>
                    <a:schemeClr val="accent3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searches</a:t>
              </a:r>
              <a:r>
                <a:rPr lang="it-IT" sz="3958" dirty="0">
                  <a:latin typeface="Calibri" panose="020F0502020204030204" pitchFamily="34" charset="0"/>
                  <a:cs typeface="Calibri" panose="020F0502020204030204" pitchFamily="34" charset="0"/>
                </a:rPr>
                <a:t>: X + </a:t>
              </a:r>
              <a:r>
                <a:rPr lang="it-IT" sz="3958" dirty="0" err="1">
                  <a:latin typeface="Calibri" panose="020F0502020204030204" pitchFamily="34" charset="0"/>
                  <a:cs typeface="Calibri" panose="020F0502020204030204" pitchFamily="34" charset="0"/>
                </a:rPr>
                <a:t>ETmiss</a:t>
              </a:r>
              <a:r>
                <a:rPr lang="it-IT" sz="3958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it-IT" sz="3958" dirty="0" err="1">
                  <a:latin typeface="Calibri" panose="020F0502020204030204" pitchFamily="34" charset="0"/>
                  <a:cs typeface="Calibri" panose="020F0502020204030204" pitchFamily="34" charset="0"/>
                </a:rPr>
                <a:t>using</a:t>
              </a:r>
              <a:r>
                <a:rPr lang="it-IT" sz="3958" dirty="0">
                  <a:latin typeface="Calibri" panose="020F0502020204030204" pitchFamily="34" charset="0"/>
                  <a:cs typeface="Calibri" panose="020F0502020204030204" pitchFamily="34" charset="0"/>
                </a:rPr>
                <a:t> ISR or </a:t>
              </a:r>
              <a:r>
                <a:rPr lang="it-IT" sz="3958" dirty="0" err="1">
                  <a:latin typeface="Calibri" panose="020F0502020204030204" pitchFamily="34" charset="0"/>
                  <a:cs typeface="Calibri" panose="020F0502020204030204" pitchFamily="34" charset="0"/>
                </a:rPr>
                <a:t>associated</a:t>
              </a:r>
              <a:r>
                <a:rPr lang="it-IT" sz="3958" dirty="0">
                  <a:latin typeface="Calibri" panose="020F0502020204030204" pitchFamily="34" charset="0"/>
                  <a:cs typeface="Calibri" panose="020F0502020204030204" pitchFamily="34" charset="0"/>
                </a:rPr>
                <a:t> production</a:t>
              </a:r>
            </a:p>
            <a:p>
              <a:pPr marL="51536">
                <a:spcBef>
                  <a:spcPts val="115"/>
                </a:spcBef>
              </a:pPr>
              <a:r>
                <a:rPr lang="it-IT" sz="3958" dirty="0">
                  <a:latin typeface="Calibri" panose="020F0502020204030204" pitchFamily="34" charset="0"/>
                  <a:cs typeface="Calibri" panose="020F0502020204030204" pitchFamily="34" charset="0"/>
                </a:rPr>
                <a:t>➾ Look for </a:t>
              </a:r>
              <a:r>
                <a:rPr lang="it-IT" sz="3958" dirty="0" err="1">
                  <a:latin typeface="Calibri" panose="020F0502020204030204" pitchFamily="34" charset="0"/>
                  <a:cs typeface="Calibri" panose="020F0502020204030204" pitchFamily="34" charset="0"/>
                </a:rPr>
                <a:t>deviation</a:t>
              </a:r>
              <a:r>
                <a:rPr lang="it-IT" sz="3958" dirty="0">
                  <a:latin typeface="Calibri" panose="020F0502020204030204" pitchFamily="34" charset="0"/>
                  <a:cs typeface="Calibri" panose="020F0502020204030204" pitchFamily="34" charset="0"/>
                </a:rPr>
                <a:t> from SM backgrounds</a:t>
              </a:r>
            </a:p>
          </p:txBody>
        </p:sp>
        <p:pic>
          <p:nvPicPr>
            <p:cNvPr id="16" name="object 1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9694691" y="550799"/>
              <a:ext cx="1866882" cy="1366329"/>
            </a:xfrm>
            <a:prstGeom prst="rect">
              <a:avLst/>
            </a:prstGeom>
          </p:spPr>
        </p:pic>
      </p:grpSp>
      <p:sp>
        <p:nvSpPr>
          <p:cNvPr id="48" name="Title 1">
            <a:extLst>
              <a:ext uri="{FF2B5EF4-FFF2-40B4-BE49-F238E27FC236}">
                <a16:creationId xmlns:a16="http://schemas.microsoft.com/office/drawing/2014/main" id="{4C908DEA-8F4D-0CA7-41B5-EFD9D2543F70}"/>
              </a:ext>
            </a:extLst>
          </p:cNvPr>
          <p:cNvSpPr txBox="1">
            <a:spLocks/>
          </p:cNvSpPr>
          <p:nvPr/>
        </p:nvSpPr>
        <p:spPr>
          <a:xfrm>
            <a:off x="80726" y="-144989"/>
            <a:ext cx="20104098" cy="1662335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it-IT" sz="7256" b="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Overview</a:t>
            </a:r>
            <a:r>
              <a:rPr lang="it-IT" sz="7256" b="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of collider </a:t>
            </a:r>
            <a:r>
              <a:rPr lang="it-IT" sz="7256" b="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searches</a:t>
            </a:r>
            <a:endParaRPr lang="en-GB" sz="7256" b="0" dirty="0">
              <a:solidFill>
                <a:schemeClr val="tx2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54" name="Gruppo 53">
            <a:extLst>
              <a:ext uri="{FF2B5EF4-FFF2-40B4-BE49-F238E27FC236}">
                <a16:creationId xmlns:a16="http://schemas.microsoft.com/office/drawing/2014/main" id="{C924B797-C52A-6F2F-E7BE-74D0E7646161}"/>
              </a:ext>
            </a:extLst>
          </p:cNvPr>
          <p:cNvGrpSpPr/>
          <p:nvPr/>
        </p:nvGrpSpPr>
        <p:grpSpPr>
          <a:xfrm>
            <a:off x="771991" y="3262119"/>
            <a:ext cx="16750859" cy="2057218"/>
            <a:chOff x="468169" y="1978049"/>
            <a:chExt cx="10158449" cy="1247586"/>
          </a:xfrm>
        </p:grpSpPr>
        <p:pic>
          <p:nvPicPr>
            <p:cNvPr id="14" name="object 14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68169" y="1978049"/>
              <a:ext cx="1856901" cy="1247586"/>
            </a:xfrm>
            <a:prstGeom prst="rect">
              <a:avLst/>
            </a:prstGeom>
          </p:spPr>
        </p:pic>
        <p:sp>
          <p:nvSpPr>
            <p:cNvPr id="50" name="CasellaDiTesto 49">
              <a:extLst>
                <a:ext uri="{FF2B5EF4-FFF2-40B4-BE49-F238E27FC236}">
                  <a16:creationId xmlns:a16="http://schemas.microsoft.com/office/drawing/2014/main" id="{D928665B-CE4F-1A4B-A847-5717660EA19D}"/>
                </a:ext>
              </a:extLst>
            </p:cNvPr>
            <p:cNvSpPr txBox="1"/>
            <p:nvPr/>
          </p:nvSpPr>
          <p:spPr>
            <a:xfrm>
              <a:off x="2424984" y="1988403"/>
              <a:ext cx="8201634" cy="7947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3958" b="1" dirty="0">
                  <a:solidFill>
                    <a:schemeClr val="accent3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Mediator </a:t>
              </a:r>
              <a:r>
                <a:rPr lang="it-IT" sz="3958" b="1" dirty="0" err="1">
                  <a:solidFill>
                    <a:schemeClr val="accent3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searches</a:t>
              </a:r>
              <a:r>
                <a:rPr lang="it-IT" sz="3958" dirty="0">
                  <a:latin typeface="Calibri" panose="020F0502020204030204" pitchFamily="34" charset="0"/>
                  <a:cs typeface="Calibri" panose="020F0502020204030204" pitchFamily="34" charset="0"/>
                </a:rPr>
                <a:t>: </a:t>
              </a:r>
              <a:r>
                <a:rPr lang="it-IT" sz="3958" dirty="0" err="1">
                  <a:latin typeface="Calibri" panose="020F0502020204030204" pitchFamily="34" charset="0"/>
                  <a:cs typeface="Calibri" panose="020F0502020204030204" pitchFamily="34" charset="0"/>
                </a:rPr>
                <a:t>bump</a:t>
              </a:r>
              <a:r>
                <a:rPr lang="it-IT" sz="3958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it-IT" sz="3958" dirty="0" err="1">
                  <a:latin typeface="Calibri" panose="020F0502020204030204" pitchFamily="34" charset="0"/>
                  <a:cs typeface="Calibri" panose="020F0502020204030204" pitchFamily="34" charset="0"/>
                </a:rPr>
                <a:t>hunt</a:t>
              </a:r>
              <a:r>
                <a:rPr lang="it-IT" sz="3958" dirty="0">
                  <a:latin typeface="Calibri" panose="020F0502020204030204" pitchFamily="34" charset="0"/>
                  <a:cs typeface="Calibri" panose="020F0502020204030204" pitchFamily="34" charset="0"/>
                </a:rPr>
                <a:t> for mediator </a:t>
              </a:r>
              <a:r>
                <a:rPr lang="it-IT" sz="3958" dirty="0" err="1">
                  <a:latin typeface="Calibri" panose="020F0502020204030204" pitchFamily="34" charset="0"/>
                  <a:cs typeface="Calibri" panose="020F0502020204030204" pitchFamily="34" charset="0"/>
                </a:rPr>
                <a:t>decays</a:t>
              </a:r>
              <a:r>
                <a:rPr lang="it-IT" sz="3958" dirty="0">
                  <a:latin typeface="Calibri" panose="020F0502020204030204" pitchFamily="34" charset="0"/>
                  <a:cs typeface="Calibri" panose="020F0502020204030204" pitchFamily="34" charset="0"/>
                </a:rPr>
                <a:t> to </a:t>
              </a:r>
              <a:r>
                <a:rPr lang="it-IT" sz="3958" dirty="0" err="1">
                  <a:latin typeface="Calibri" panose="020F0502020204030204" pitchFamily="34" charset="0"/>
                  <a:cs typeface="Calibri" panose="020F0502020204030204" pitchFamily="34" charset="0"/>
                </a:rPr>
                <a:t>fermions</a:t>
              </a:r>
              <a:endParaRPr lang="it-IT" sz="3958" dirty="0"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r>
                <a:rPr lang="it-IT" sz="3958" dirty="0">
                  <a:latin typeface="Calibri" panose="020F0502020204030204" pitchFamily="34" charset="0"/>
                  <a:cs typeface="Calibri" panose="020F0502020204030204" pitchFamily="34" charset="0"/>
                </a:rPr>
                <a:t>➾ Look for mass </a:t>
              </a:r>
              <a:r>
                <a:rPr lang="it-IT" sz="3958" dirty="0" err="1">
                  <a:latin typeface="Calibri" panose="020F0502020204030204" pitchFamily="34" charset="0"/>
                  <a:cs typeface="Calibri" panose="020F0502020204030204" pitchFamily="34" charset="0"/>
                </a:rPr>
                <a:t>peak</a:t>
              </a:r>
              <a:r>
                <a:rPr lang="it-IT" sz="3958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it-IT" sz="3958" dirty="0" err="1">
                  <a:latin typeface="Calibri" panose="020F0502020204030204" pitchFamily="34" charset="0"/>
                  <a:cs typeface="Calibri" panose="020F0502020204030204" pitchFamily="34" charset="0"/>
                </a:rPr>
                <a:t>above</a:t>
              </a:r>
              <a:r>
                <a:rPr lang="it-IT" sz="3958" dirty="0">
                  <a:latin typeface="Calibri" panose="020F0502020204030204" pitchFamily="34" charset="0"/>
                  <a:cs typeface="Calibri" panose="020F0502020204030204" pitchFamily="34" charset="0"/>
                </a:rPr>
                <a:t> background continuum</a:t>
              </a:r>
            </a:p>
          </p:txBody>
        </p:sp>
      </p:grpSp>
      <p:grpSp>
        <p:nvGrpSpPr>
          <p:cNvPr id="55" name="Gruppo 54">
            <a:extLst>
              <a:ext uri="{FF2B5EF4-FFF2-40B4-BE49-F238E27FC236}">
                <a16:creationId xmlns:a16="http://schemas.microsoft.com/office/drawing/2014/main" id="{692F2FE8-92F6-81A1-561C-CE8BA74831D6}"/>
              </a:ext>
            </a:extLst>
          </p:cNvPr>
          <p:cNvGrpSpPr/>
          <p:nvPr/>
        </p:nvGrpSpPr>
        <p:grpSpPr>
          <a:xfrm>
            <a:off x="3849461" y="4587303"/>
            <a:ext cx="15421021" cy="2214976"/>
            <a:chOff x="2334480" y="2781699"/>
            <a:chExt cx="9351978" cy="1343258"/>
          </a:xfrm>
        </p:grpSpPr>
        <p:pic>
          <p:nvPicPr>
            <p:cNvPr id="17" name="object 1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9566778" y="2781699"/>
              <a:ext cx="2119680" cy="1343258"/>
            </a:xfrm>
            <a:prstGeom prst="rect">
              <a:avLst/>
            </a:prstGeom>
          </p:spPr>
        </p:pic>
        <p:sp>
          <p:nvSpPr>
            <p:cNvPr id="51" name="CasellaDiTesto 50">
              <a:extLst>
                <a:ext uri="{FF2B5EF4-FFF2-40B4-BE49-F238E27FC236}">
                  <a16:creationId xmlns:a16="http://schemas.microsoft.com/office/drawing/2014/main" id="{98149B8F-84AD-7F4D-2996-271FED4D9B4A}"/>
                </a:ext>
              </a:extLst>
            </p:cNvPr>
            <p:cNvSpPr txBox="1"/>
            <p:nvPr/>
          </p:nvSpPr>
          <p:spPr>
            <a:xfrm>
              <a:off x="2334480" y="3031632"/>
              <a:ext cx="7550344" cy="7947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3958" b="1" dirty="0" err="1">
                  <a:solidFill>
                    <a:schemeClr val="accent3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Searches</a:t>
              </a:r>
              <a:r>
                <a:rPr lang="it-IT" sz="3958" b="1" dirty="0">
                  <a:solidFill>
                    <a:schemeClr val="accent3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with a Higgs </a:t>
              </a:r>
              <a:r>
                <a:rPr lang="it-IT" sz="3958" b="1" dirty="0" err="1">
                  <a:solidFill>
                    <a:schemeClr val="accent3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boson</a:t>
              </a:r>
              <a:r>
                <a:rPr lang="it-IT" sz="3958" b="1" dirty="0">
                  <a:solidFill>
                    <a:schemeClr val="accent3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mediator</a:t>
              </a:r>
            </a:p>
            <a:p>
              <a:r>
                <a:rPr lang="it-IT" sz="3958" dirty="0">
                  <a:latin typeface="Calibri" panose="020F0502020204030204" pitchFamily="34" charset="0"/>
                  <a:cs typeface="Calibri" panose="020F0502020204030204" pitchFamily="34" charset="0"/>
                </a:rPr>
                <a:t>➾ Look for </a:t>
              </a:r>
              <a:r>
                <a:rPr lang="it-IT" sz="3958" dirty="0" err="1">
                  <a:latin typeface="Calibri" panose="020F0502020204030204" pitchFamily="34" charset="0"/>
                  <a:cs typeface="Calibri" panose="020F0502020204030204" pitchFamily="34" charset="0"/>
                </a:rPr>
                <a:t>enhancement</a:t>
              </a:r>
              <a:r>
                <a:rPr lang="it-IT" sz="3958" dirty="0">
                  <a:latin typeface="Calibri" panose="020F0502020204030204" pitchFamily="34" charset="0"/>
                  <a:cs typeface="Calibri" panose="020F0502020204030204" pitchFamily="34" charset="0"/>
                </a:rPr>
                <a:t> of Higgs </a:t>
              </a:r>
              <a:r>
                <a:rPr lang="it-IT" sz="3958" dirty="0" err="1">
                  <a:latin typeface="Calibri" panose="020F0502020204030204" pitchFamily="34" charset="0"/>
                  <a:cs typeface="Calibri" panose="020F0502020204030204" pitchFamily="34" charset="0"/>
                </a:rPr>
                <a:t>boson</a:t>
              </a:r>
              <a:r>
                <a:rPr lang="it-IT" sz="3958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it-IT" sz="3958" dirty="0" err="1">
                  <a:latin typeface="Calibri" panose="020F0502020204030204" pitchFamily="34" charset="0"/>
                  <a:cs typeface="Calibri" panose="020F0502020204030204" pitchFamily="34" charset="0"/>
                </a:rPr>
                <a:t>decays</a:t>
              </a:r>
              <a:r>
                <a:rPr lang="it-IT" sz="3958" dirty="0">
                  <a:latin typeface="Calibri" panose="020F0502020204030204" pitchFamily="34" charset="0"/>
                  <a:cs typeface="Calibri" panose="020F0502020204030204" pitchFamily="34" charset="0"/>
                </a:rPr>
                <a:t> to </a:t>
              </a:r>
              <a:r>
                <a:rPr lang="it-IT" sz="3958" dirty="0" err="1">
                  <a:latin typeface="Calibri" panose="020F0502020204030204" pitchFamily="34" charset="0"/>
                  <a:cs typeface="Calibri" panose="020F0502020204030204" pitchFamily="34" charset="0"/>
                </a:rPr>
                <a:t>invisible</a:t>
              </a:r>
              <a:endParaRPr lang="it-IT" sz="3958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62" name="Gruppo 61">
            <a:extLst>
              <a:ext uri="{FF2B5EF4-FFF2-40B4-BE49-F238E27FC236}">
                <a16:creationId xmlns:a16="http://schemas.microsoft.com/office/drawing/2014/main" id="{9AC269C3-DD82-F472-1634-E9B6C79590DB}"/>
              </a:ext>
            </a:extLst>
          </p:cNvPr>
          <p:cNvGrpSpPr/>
          <p:nvPr/>
        </p:nvGrpSpPr>
        <p:grpSpPr>
          <a:xfrm>
            <a:off x="10509250" y="8587404"/>
            <a:ext cx="9067800" cy="2449495"/>
            <a:chOff x="6298406" y="5478787"/>
            <a:chExt cx="4118521" cy="804890"/>
          </a:xfrm>
        </p:grpSpPr>
        <p:sp>
          <p:nvSpPr>
            <p:cNvPr id="23" name="object 23"/>
            <p:cNvSpPr/>
            <p:nvPr/>
          </p:nvSpPr>
          <p:spPr>
            <a:xfrm>
              <a:off x="6298406" y="5478815"/>
              <a:ext cx="1272927" cy="745622"/>
            </a:xfrm>
            <a:custGeom>
              <a:avLst/>
              <a:gdLst/>
              <a:ahLst/>
              <a:cxnLst/>
              <a:rect l="l" t="t" r="r" b="b"/>
              <a:pathLst>
                <a:path w="1810384" h="1270000">
                  <a:moveTo>
                    <a:pt x="1519068" y="0"/>
                  </a:moveTo>
                  <a:lnTo>
                    <a:pt x="291211" y="0"/>
                  </a:lnTo>
                  <a:lnTo>
                    <a:pt x="233261" y="222"/>
                  </a:lnTo>
                  <a:lnTo>
                    <a:pt x="186527" y="1783"/>
                  </a:lnTo>
                  <a:lnTo>
                    <a:pt x="120299" y="14270"/>
                  </a:lnTo>
                  <a:lnTo>
                    <a:pt x="85465" y="31474"/>
                  </a:lnTo>
                  <a:lnTo>
                    <a:pt x="55531" y="55532"/>
                  </a:lnTo>
                  <a:lnTo>
                    <a:pt x="31474" y="85466"/>
                  </a:lnTo>
                  <a:lnTo>
                    <a:pt x="14270" y="120299"/>
                  </a:lnTo>
                  <a:lnTo>
                    <a:pt x="1783" y="186527"/>
                  </a:lnTo>
                  <a:lnTo>
                    <a:pt x="222" y="233261"/>
                  </a:lnTo>
                  <a:lnTo>
                    <a:pt x="0" y="291210"/>
                  </a:lnTo>
                  <a:lnTo>
                    <a:pt x="0" y="978789"/>
                  </a:lnTo>
                  <a:lnTo>
                    <a:pt x="222" y="1036738"/>
                  </a:lnTo>
                  <a:lnTo>
                    <a:pt x="1783" y="1083472"/>
                  </a:lnTo>
                  <a:lnTo>
                    <a:pt x="14270" y="1149700"/>
                  </a:lnTo>
                  <a:lnTo>
                    <a:pt x="31474" y="1184533"/>
                  </a:lnTo>
                  <a:lnTo>
                    <a:pt x="55531" y="1214467"/>
                  </a:lnTo>
                  <a:lnTo>
                    <a:pt x="85465" y="1238525"/>
                  </a:lnTo>
                  <a:lnTo>
                    <a:pt x="120299" y="1255729"/>
                  </a:lnTo>
                  <a:lnTo>
                    <a:pt x="186527" y="1268216"/>
                  </a:lnTo>
                  <a:lnTo>
                    <a:pt x="233261" y="1269777"/>
                  </a:lnTo>
                  <a:lnTo>
                    <a:pt x="291211" y="1269999"/>
                  </a:lnTo>
                  <a:lnTo>
                    <a:pt x="1519068" y="1269999"/>
                  </a:lnTo>
                  <a:lnTo>
                    <a:pt x="1577018" y="1269777"/>
                  </a:lnTo>
                  <a:lnTo>
                    <a:pt x="1623751" y="1268216"/>
                  </a:lnTo>
                  <a:lnTo>
                    <a:pt x="1689980" y="1255729"/>
                  </a:lnTo>
                  <a:lnTo>
                    <a:pt x="1724813" y="1238525"/>
                  </a:lnTo>
                  <a:lnTo>
                    <a:pt x="1754747" y="1214467"/>
                  </a:lnTo>
                  <a:lnTo>
                    <a:pt x="1778804" y="1184533"/>
                  </a:lnTo>
                  <a:lnTo>
                    <a:pt x="1796008" y="1149700"/>
                  </a:lnTo>
                  <a:lnTo>
                    <a:pt x="1808495" y="1083472"/>
                  </a:lnTo>
                  <a:lnTo>
                    <a:pt x="1810056" y="1036738"/>
                  </a:lnTo>
                  <a:lnTo>
                    <a:pt x="1810279" y="978789"/>
                  </a:lnTo>
                  <a:lnTo>
                    <a:pt x="1810279" y="291210"/>
                  </a:lnTo>
                  <a:lnTo>
                    <a:pt x="1810056" y="233261"/>
                  </a:lnTo>
                  <a:lnTo>
                    <a:pt x="1808495" y="186527"/>
                  </a:lnTo>
                  <a:lnTo>
                    <a:pt x="1796008" y="120299"/>
                  </a:lnTo>
                  <a:lnTo>
                    <a:pt x="1778804" y="85466"/>
                  </a:lnTo>
                  <a:lnTo>
                    <a:pt x="1754747" y="55532"/>
                  </a:lnTo>
                  <a:lnTo>
                    <a:pt x="1724813" y="31474"/>
                  </a:lnTo>
                  <a:lnTo>
                    <a:pt x="1689980" y="14270"/>
                  </a:lnTo>
                  <a:lnTo>
                    <a:pt x="1623751" y="1783"/>
                  </a:lnTo>
                  <a:lnTo>
                    <a:pt x="1577018" y="222"/>
                  </a:lnTo>
                  <a:lnTo>
                    <a:pt x="1519068" y="0"/>
                  </a:lnTo>
                  <a:close/>
                </a:path>
              </a:pathLst>
            </a:custGeom>
            <a:solidFill>
              <a:srgbClr val="FF968D"/>
            </a:solidFill>
          </p:spPr>
          <p:txBody>
            <a:bodyPr wrap="square" lIns="0" tIns="0" rIns="0" bIns="0" rtlCol="0"/>
            <a:lstStyle/>
            <a:p>
              <a:endParaRPr sz="2088"/>
            </a:p>
          </p:txBody>
        </p:sp>
        <p:sp>
          <p:nvSpPr>
            <p:cNvPr id="24" name="object 24"/>
            <p:cNvSpPr txBox="1"/>
            <p:nvPr/>
          </p:nvSpPr>
          <p:spPr>
            <a:xfrm>
              <a:off x="6587237" y="5577308"/>
              <a:ext cx="695623" cy="322435"/>
            </a:xfrm>
            <a:prstGeom prst="rect">
              <a:avLst/>
            </a:prstGeom>
          </p:spPr>
          <p:txBody>
            <a:bodyPr vert="horz" wrap="square" lIns="0" tIns="14725" rIns="0" bIns="0" rtlCol="0">
              <a:spAutoFit/>
            </a:bodyPr>
            <a:lstStyle/>
            <a:p>
              <a:pPr marL="226022" marR="5890" indent="-212033">
                <a:lnSpc>
                  <a:spcPct val="132600"/>
                </a:lnSpc>
                <a:spcBef>
                  <a:spcPts val="115"/>
                </a:spcBef>
              </a:pPr>
              <a:r>
                <a:rPr sz="2551" spc="7" dirty="0">
                  <a:solidFill>
                    <a:srgbClr val="FFFFFF"/>
                  </a:solidFill>
                  <a:latin typeface="Tahoma"/>
                  <a:cs typeface="Tahoma"/>
                </a:rPr>
                <a:t>S</a:t>
              </a:r>
              <a:r>
                <a:rPr sz="2551" spc="-162" dirty="0">
                  <a:solidFill>
                    <a:srgbClr val="FFFFFF"/>
                  </a:solidFill>
                  <a:latin typeface="Tahoma"/>
                  <a:cs typeface="Tahoma"/>
                </a:rPr>
                <a:t>t</a:t>
              </a:r>
              <a:r>
                <a:rPr sz="2551" spc="-122" dirty="0">
                  <a:solidFill>
                    <a:srgbClr val="FFFFFF"/>
                  </a:solidFill>
                  <a:latin typeface="Tahoma"/>
                  <a:cs typeface="Tahoma"/>
                </a:rPr>
                <a:t>a</a:t>
              </a:r>
              <a:r>
                <a:rPr sz="2551" spc="-261" dirty="0">
                  <a:solidFill>
                    <a:srgbClr val="FFFFFF"/>
                  </a:solidFill>
                  <a:latin typeface="Tahoma"/>
                  <a:cs typeface="Tahoma"/>
                </a:rPr>
                <a:t>n</a:t>
              </a:r>
              <a:r>
                <a:rPr sz="2551" spc="-318" dirty="0">
                  <a:solidFill>
                    <a:srgbClr val="FFFFFF"/>
                  </a:solidFill>
                  <a:latin typeface="Tahoma"/>
                  <a:cs typeface="Tahoma"/>
                </a:rPr>
                <a:t>d</a:t>
              </a:r>
              <a:r>
                <a:rPr sz="2551" spc="-127" dirty="0">
                  <a:solidFill>
                    <a:srgbClr val="FFFFFF"/>
                  </a:solidFill>
                  <a:latin typeface="Tahoma"/>
                  <a:cs typeface="Tahoma"/>
                </a:rPr>
                <a:t>a</a:t>
              </a:r>
              <a:r>
                <a:rPr sz="2551" spc="-132" dirty="0">
                  <a:solidFill>
                    <a:srgbClr val="FFFFFF"/>
                  </a:solidFill>
                  <a:latin typeface="Tahoma"/>
                  <a:cs typeface="Tahoma"/>
                </a:rPr>
                <a:t>r</a:t>
              </a:r>
              <a:r>
                <a:rPr sz="2551" spc="-173" dirty="0">
                  <a:solidFill>
                    <a:srgbClr val="FFFFFF"/>
                  </a:solidFill>
                  <a:latin typeface="Tahoma"/>
                  <a:cs typeface="Tahoma"/>
                </a:rPr>
                <a:t>d  </a:t>
              </a:r>
              <a:r>
                <a:rPr sz="2551" spc="-284" dirty="0">
                  <a:solidFill>
                    <a:srgbClr val="FFFFFF"/>
                  </a:solidFill>
                  <a:latin typeface="Tahoma"/>
                  <a:cs typeface="Tahoma"/>
                </a:rPr>
                <a:t>model</a:t>
              </a:r>
              <a:endParaRPr sz="2551">
                <a:latin typeface="Tahoma"/>
                <a:cs typeface="Tahoma"/>
              </a:endParaRPr>
            </a:p>
          </p:txBody>
        </p:sp>
        <p:sp>
          <p:nvSpPr>
            <p:cNvPr id="25" name="object 25"/>
            <p:cNvSpPr/>
            <p:nvPr/>
          </p:nvSpPr>
          <p:spPr>
            <a:xfrm>
              <a:off x="9144000" y="5478815"/>
              <a:ext cx="1272927" cy="745622"/>
            </a:xfrm>
            <a:custGeom>
              <a:avLst/>
              <a:gdLst/>
              <a:ahLst/>
              <a:cxnLst/>
              <a:rect l="l" t="t" r="r" b="b"/>
              <a:pathLst>
                <a:path w="1810384" h="1270000">
                  <a:moveTo>
                    <a:pt x="1519068" y="0"/>
                  </a:moveTo>
                  <a:lnTo>
                    <a:pt x="291209" y="0"/>
                  </a:lnTo>
                  <a:lnTo>
                    <a:pt x="233260" y="222"/>
                  </a:lnTo>
                  <a:lnTo>
                    <a:pt x="186527" y="1783"/>
                  </a:lnTo>
                  <a:lnTo>
                    <a:pt x="120299" y="14270"/>
                  </a:lnTo>
                  <a:lnTo>
                    <a:pt x="85465" y="31474"/>
                  </a:lnTo>
                  <a:lnTo>
                    <a:pt x="55531" y="55532"/>
                  </a:lnTo>
                  <a:lnTo>
                    <a:pt x="31474" y="85466"/>
                  </a:lnTo>
                  <a:lnTo>
                    <a:pt x="14269" y="120299"/>
                  </a:lnTo>
                  <a:lnTo>
                    <a:pt x="1783" y="186527"/>
                  </a:lnTo>
                  <a:lnTo>
                    <a:pt x="222" y="233261"/>
                  </a:lnTo>
                  <a:lnTo>
                    <a:pt x="0" y="291210"/>
                  </a:lnTo>
                  <a:lnTo>
                    <a:pt x="0" y="978789"/>
                  </a:lnTo>
                  <a:lnTo>
                    <a:pt x="222" y="1036738"/>
                  </a:lnTo>
                  <a:lnTo>
                    <a:pt x="1783" y="1083472"/>
                  </a:lnTo>
                  <a:lnTo>
                    <a:pt x="14269" y="1149700"/>
                  </a:lnTo>
                  <a:lnTo>
                    <a:pt x="31474" y="1184533"/>
                  </a:lnTo>
                  <a:lnTo>
                    <a:pt x="55531" y="1214467"/>
                  </a:lnTo>
                  <a:lnTo>
                    <a:pt x="85465" y="1238525"/>
                  </a:lnTo>
                  <a:lnTo>
                    <a:pt x="120299" y="1255729"/>
                  </a:lnTo>
                  <a:lnTo>
                    <a:pt x="186527" y="1268216"/>
                  </a:lnTo>
                  <a:lnTo>
                    <a:pt x="233260" y="1269777"/>
                  </a:lnTo>
                  <a:lnTo>
                    <a:pt x="291209" y="1269999"/>
                  </a:lnTo>
                  <a:lnTo>
                    <a:pt x="1519068" y="1269999"/>
                  </a:lnTo>
                  <a:lnTo>
                    <a:pt x="1577018" y="1269777"/>
                  </a:lnTo>
                  <a:lnTo>
                    <a:pt x="1623751" y="1268216"/>
                  </a:lnTo>
                  <a:lnTo>
                    <a:pt x="1689978" y="1255729"/>
                  </a:lnTo>
                  <a:lnTo>
                    <a:pt x="1724812" y="1238525"/>
                  </a:lnTo>
                  <a:lnTo>
                    <a:pt x="1754747" y="1214467"/>
                  </a:lnTo>
                  <a:lnTo>
                    <a:pt x="1778804" y="1184533"/>
                  </a:lnTo>
                  <a:lnTo>
                    <a:pt x="1796008" y="1149700"/>
                  </a:lnTo>
                  <a:lnTo>
                    <a:pt x="1808494" y="1083472"/>
                  </a:lnTo>
                  <a:lnTo>
                    <a:pt x="1810055" y="1036738"/>
                  </a:lnTo>
                  <a:lnTo>
                    <a:pt x="1810278" y="978789"/>
                  </a:lnTo>
                  <a:lnTo>
                    <a:pt x="1810278" y="291210"/>
                  </a:lnTo>
                  <a:lnTo>
                    <a:pt x="1810055" y="233261"/>
                  </a:lnTo>
                  <a:lnTo>
                    <a:pt x="1808494" y="186527"/>
                  </a:lnTo>
                  <a:lnTo>
                    <a:pt x="1796008" y="120299"/>
                  </a:lnTo>
                  <a:lnTo>
                    <a:pt x="1778804" y="85466"/>
                  </a:lnTo>
                  <a:lnTo>
                    <a:pt x="1754747" y="55532"/>
                  </a:lnTo>
                  <a:lnTo>
                    <a:pt x="1724812" y="31474"/>
                  </a:lnTo>
                  <a:lnTo>
                    <a:pt x="1689978" y="14270"/>
                  </a:lnTo>
                  <a:lnTo>
                    <a:pt x="1623751" y="1783"/>
                  </a:lnTo>
                  <a:lnTo>
                    <a:pt x="1577018" y="222"/>
                  </a:lnTo>
                  <a:lnTo>
                    <a:pt x="151906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2088"/>
            </a:p>
          </p:txBody>
        </p:sp>
        <p:sp>
          <p:nvSpPr>
            <p:cNvPr id="26" name="object 26"/>
            <p:cNvSpPr txBox="1"/>
            <p:nvPr/>
          </p:nvSpPr>
          <p:spPr>
            <a:xfrm>
              <a:off x="9542497" y="5577308"/>
              <a:ext cx="475952" cy="322435"/>
            </a:xfrm>
            <a:prstGeom prst="rect">
              <a:avLst/>
            </a:prstGeom>
          </p:spPr>
          <p:txBody>
            <a:bodyPr vert="horz" wrap="square" lIns="0" tIns="14725" rIns="0" bIns="0" rtlCol="0">
              <a:spAutoFit/>
            </a:bodyPr>
            <a:lstStyle/>
            <a:p>
              <a:pPr marL="14724" marR="5890" indent="66997">
                <a:lnSpc>
                  <a:spcPct val="132600"/>
                </a:lnSpc>
                <a:spcBef>
                  <a:spcPts val="115"/>
                </a:spcBef>
              </a:pPr>
              <a:r>
                <a:rPr sz="2551" spc="-99" dirty="0">
                  <a:solidFill>
                    <a:srgbClr val="FFFFFF"/>
                  </a:solidFill>
                  <a:latin typeface="Tahoma"/>
                  <a:cs typeface="Tahoma"/>
                </a:rPr>
                <a:t>Dark </a:t>
              </a:r>
              <a:r>
                <a:rPr sz="2551" spc="-783" dirty="0">
                  <a:solidFill>
                    <a:srgbClr val="FFFFFF"/>
                  </a:solidFill>
                  <a:latin typeface="Tahoma"/>
                  <a:cs typeface="Tahoma"/>
                </a:rPr>
                <a:t> </a:t>
              </a:r>
              <a:r>
                <a:rPr sz="2551" spc="-173" dirty="0">
                  <a:solidFill>
                    <a:srgbClr val="FFFFFF"/>
                  </a:solidFill>
                  <a:latin typeface="Tahoma"/>
                  <a:cs typeface="Tahoma"/>
                </a:rPr>
                <a:t>s</a:t>
              </a:r>
              <a:r>
                <a:rPr sz="2551" spc="-150" dirty="0">
                  <a:solidFill>
                    <a:srgbClr val="FFFFFF"/>
                  </a:solidFill>
                  <a:latin typeface="Tahoma"/>
                  <a:cs typeface="Tahoma"/>
                </a:rPr>
                <a:t>e</a:t>
              </a:r>
              <a:r>
                <a:rPr sz="2551" spc="-203" dirty="0">
                  <a:solidFill>
                    <a:srgbClr val="FFFFFF"/>
                  </a:solidFill>
                  <a:latin typeface="Tahoma"/>
                  <a:cs typeface="Tahoma"/>
                </a:rPr>
                <a:t>c</a:t>
              </a:r>
              <a:r>
                <a:rPr sz="2551" spc="-92" dirty="0">
                  <a:solidFill>
                    <a:srgbClr val="FFFFFF"/>
                  </a:solidFill>
                  <a:latin typeface="Tahoma"/>
                  <a:cs typeface="Tahoma"/>
                </a:rPr>
                <a:t>t</a:t>
              </a:r>
              <a:r>
                <a:rPr sz="2551" spc="-221" dirty="0">
                  <a:solidFill>
                    <a:srgbClr val="FFFFFF"/>
                  </a:solidFill>
                  <a:latin typeface="Tahoma"/>
                  <a:cs typeface="Tahoma"/>
                </a:rPr>
                <a:t>o</a:t>
              </a:r>
              <a:r>
                <a:rPr sz="2551" spc="-53" dirty="0">
                  <a:solidFill>
                    <a:srgbClr val="FFFFFF"/>
                  </a:solidFill>
                  <a:latin typeface="Tahoma"/>
                  <a:cs typeface="Tahoma"/>
                </a:rPr>
                <a:t>r</a:t>
              </a:r>
              <a:endParaRPr sz="2551">
                <a:latin typeface="Tahoma"/>
                <a:cs typeface="Tahoma"/>
              </a:endParaRPr>
            </a:p>
          </p:txBody>
        </p:sp>
        <p:grpSp>
          <p:nvGrpSpPr>
            <p:cNvPr id="27" name="object 27"/>
            <p:cNvGrpSpPr/>
            <p:nvPr/>
          </p:nvGrpSpPr>
          <p:grpSpPr>
            <a:xfrm>
              <a:off x="7550578" y="5651454"/>
              <a:ext cx="1606451" cy="339328"/>
              <a:chOff x="8571134" y="8037624"/>
              <a:chExt cx="2284730" cy="482600"/>
            </a:xfrm>
          </p:grpSpPr>
          <p:sp>
            <p:nvSpPr>
              <p:cNvPr id="28" name="object 28"/>
              <p:cNvSpPr/>
              <p:nvPr/>
            </p:nvSpPr>
            <p:spPr>
              <a:xfrm>
                <a:off x="8583834" y="8507524"/>
                <a:ext cx="1131570" cy="0"/>
              </a:xfrm>
              <a:custGeom>
                <a:avLst/>
                <a:gdLst/>
                <a:ahLst/>
                <a:cxnLst/>
                <a:rect l="l" t="t" r="r" b="b"/>
                <a:pathLst>
                  <a:path w="1131570">
                    <a:moveTo>
                      <a:pt x="0" y="0"/>
                    </a:moveTo>
                    <a:lnTo>
                      <a:pt x="1131443" y="0"/>
                    </a:lnTo>
                  </a:path>
                </a:pathLst>
              </a:custGeom>
              <a:ln w="25400">
                <a:solidFill>
                  <a:srgbClr val="FF968D"/>
                </a:solidFill>
                <a:prstDash val="dash"/>
              </a:ln>
            </p:spPr>
            <p:txBody>
              <a:bodyPr wrap="square" lIns="0" tIns="0" rIns="0" bIns="0" rtlCol="0"/>
              <a:lstStyle/>
              <a:p>
                <a:endParaRPr sz="2088"/>
              </a:p>
            </p:txBody>
          </p:sp>
          <p:sp>
            <p:nvSpPr>
              <p:cNvPr id="29" name="object 29"/>
              <p:cNvSpPr/>
              <p:nvPr/>
            </p:nvSpPr>
            <p:spPr>
              <a:xfrm>
                <a:off x="9711267" y="8507524"/>
                <a:ext cx="1131570" cy="0"/>
              </a:xfrm>
              <a:custGeom>
                <a:avLst/>
                <a:gdLst/>
                <a:ahLst/>
                <a:cxnLst/>
                <a:rect l="l" t="t" r="r" b="b"/>
                <a:pathLst>
                  <a:path w="1131570">
                    <a:moveTo>
                      <a:pt x="0" y="0"/>
                    </a:moveTo>
                    <a:lnTo>
                      <a:pt x="1131443" y="0"/>
                    </a:lnTo>
                  </a:path>
                </a:pathLst>
              </a:custGeom>
              <a:ln w="25400">
                <a:solidFill>
                  <a:srgbClr val="000000"/>
                </a:solidFill>
                <a:prstDash val="dash"/>
              </a:ln>
            </p:spPr>
            <p:txBody>
              <a:bodyPr wrap="square" lIns="0" tIns="0" rIns="0" bIns="0" rtlCol="0"/>
              <a:lstStyle/>
              <a:p>
                <a:endParaRPr sz="2088"/>
              </a:p>
            </p:txBody>
          </p:sp>
          <p:sp>
            <p:nvSpPr>
              <p:cNvPr id="30" name="object 30"/>
              <p:cNvSpPr/>
              <p:nvPr/>
            </p:nvSpPr>
            <p:spPr>
              <a:xfrm>
                <a:off x="8583834" y="8050324"/>
                <a:ext cx="1131570" cy="0"/>
              </a:xfrm>
              <a:custGeom>
                <a:avLst/>
                <a:gdLst/>
                <a:ahLst/>
                <a:cxnLst/>
                <a:rect l="l" t="t" r="r" b="b"/>
                <a:pathLst>
                  <a:path w="1131570">
                    <a:moveTo>
                      <a:pt x="0" y="0"/>
                    </a:moveTo>
                    <a:lnTo>
                      <a:pt x="1131443" y="0"/>
                    </a:lnTo>
                  </a:path>
                </a:pathLst>
              </a:custGeom>
              <a:ln w="25400">
                <a:solidFill>
                  <a:srgbClr val="FF968D"/>
                </a:solidFill>
              </a:ln>
            </p:spPr>
            <p:txBody>
              <a:bodyPr wrap="square" lIns="0" tIns="0" rIns="0" bIns="0" rtlCol="0"/>
              <a:lstStyle/>
              <a:p>
                <a:endParaRPr sz="2088"/>
              </a:p>
            </p:txBody>
          </p:sp>
          <p:sp>
            <p:nvSpPr>
              <p:cNvPr id="31" name="object 31"/>
              <p:cNvSpPr/>
              <p:nvPr/>
            </p:nvSpPr>
            <p:spPr>
              <a:xfrm>
                <a:off x="9711267" y="8050324"/>
                <a:ext cx="1131570" cy="0"/>
              </a:xfrm>
              <a:custGeom>
                <a:avLst/>
                <a:gdLst/>
                <a:ahLst/>
                <a:cxnLst/>
                <a:rect l="l" t="t" r="r" b="b"/>
                <a:pathLst>
                  <a:path w="1131570">
                    <a:moveTo>
                      <a:pt x="0" y="0"/>
                    </a:moveTo>
                    <a:lnTo>
                      <a:pt x="1131443" y="0"/>
                    </a:lnTo>
                  </a:path>
                </a:pathLst>
              </a:custGeom>
              <a:ln w="2540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sz="2088"/>
              </a:p>
            </p:txBody>
          </p:sp>
        </p:grpSp>
        <p:sp>
          <p:nvSpPr>
            <p:cNvPr id="34" name="object 34"/>
            <p:cNvSpPr txBox="1"/>
            <p:nvPr/>
          </p:nvSpPr>
          <p:spPr>
            <a:xfrm>
              <a:off x="7662704" y="5793200"/>
              <a:ext cx="469507" cy="119894"/>
            </a:xfrm>
            <a:prstGeom prst="rect">
              <a:avLst/>
            </a:prstGeom>
          </p:spPr>
          <p:txBody>
            <a:bodyPr vert="horz" wrap="square" lIns="0" tIns="14725" rIns="0" bIns="0" rtlCol="0">
              <a:spAutoFit/>
            </a:bodyPr>
            <a:lstStyle/>
            <a:p>
              <a:pPr marL="14724">
                <a:spcBef>
                  <a:spcPts val="115"/>
                </a:spcBef>
              </a:pPr>
              <a:r>
                <a:rPr lang="it-IT" sz="2309" b="1" spc="30" dirty="0">
                  <a:solidFill>
                    <a:srgbClr val="FF968D"/>
                  </a:solidFill>
                  <a:latin typeface="Arial"/>
                  <a:cs typeface="Arial"/>
                </a:rPr>
                <a:t>Hi</a:t>
              </a:r>
              <a:r>
                <a:rPr sz="2309" b="1" spc="-185" dirty="0" err="1">
                  <a:solidFill>
                    <a:srgbClr val="FF968D"/>
                  </a:solidFill>
                  <a:latin typeface="Arial"/>
                  <a:cs typeface="Arial"/>
                </a:rPr>
                <a:t>g</a:t>
              </a:r>
              <a:r>
                <a:rPr sz="2309" b="1" spc="-214" dirty="0" err="1">
                  <a:solidFill>
                    <a:srgbClr val="FF968D"/>
                  </a:solidFill>
                  <a:latin typeface="Arial"/>
                  <a:cs typeface="Arial"/>
                </a:rPr>
                <a:t>g</a:t>
              </a:r>
              <a:r>
                <a:rPr sz="2309" b="1" spc="-115" dirty="0" err="1">
                  <a:solidFill>
                    <a:srgbClr val="FF968D"/>
                  </a:solidFill>
                  <a:latin typeface="Arial"/>
                  <a:cs typeface="Arial"/>
                </a:rPr>
                <a:t>s</a:t>
              </a:r>
              <a:endParaRPr sz="2309" dirty="0">
                <a:latin typeface="Arial"/>
                <a:cs typeface="Arial"/>
              </a:endParaRPr>
            </a:p>
          </p:txBody>
        </p:sp>
        <p:sp>
          <p:nvSpPr>
            <p:cNvPr id="35" name="object 35"/>
            <p:cNvSpPr txBox="1"/>
            <p:nvPr/>
          </p:nvSpPr>
          <p:spPr>
            <a:xfrm>
              <a:off x="8375818" y="5804315"/>
              <a:ext cx="713114" cy="119894"/>
            </a:xfrm>
            <a:prstGeom prst="rect">
              <a:avLst/>
            </a:prstGeom>
          </p:spPr>
          <p:txBody>
            <a:bodyPr vert="horz" wrap="square" lIns="0" tIns="14725" rIns="0" bIns="0" rtlCol="0">
              <a:spAutoFit/>
            </a:bodyPr>
            <a:lstStyle/>
            <a:p>
              <a:pPr marL="14724">
                <a:spcBef>
                  <a:spcPts val="115"/>
                </a:spcBef>
              </a:pPr>
              <a:r>
                <a:rPr sz="2309" b="1" spc="-53" dirty="0">
                  <a:latin typeface="Arial"/>
                  <a:cs typeface="Arial"/>
                </a:rPr>
                <a:t>D</a:t>
              </a:r>
              <a:r>
                <a:rPr sz="2309" b="1" spc="-12" dirty="0">
                  <a:latin typeface="Arial"/>
                  <a:cs typeface="Arial"/>
                </a:rPr>
                <a:t>a</a:t>
              </a:r>
              <a:r>
                <a:rPr sz="2309" b="1" spc="-23" dirty="0">
                  <a:latin typeface="Arial"/>
                  <a:cs typeface="Arial"/>
                </a:rPr>
                <a:t>rk</a:t>
              </a:r>
              <a:r>
                <a:rPr sz="2309" b="1" spc="-122" dirty="0">
                  <a:latin typeface="Arial"/>
                  <a:cs typeface="Arial"/>
                </a:rPr>
                <a:t> </a:t>
              </a:r>
              <a:r>
                <a:rPr lang="it-IT" sz="2309" b="1" spc="30" dirty="0">
                  <a:latin typeface="Arial"/>
                  <a:cs typeface="Arial"/>
                </a:rPr>
                <a:t>Hi</a:t>
              </a:r>
              <a:r>
                <a:rPr sz="2309" b="1" spc="-180" dirty="0" err="1">
                  <a:latin typeface="Arial"/>
                  <a:cs typeface="Arial"/>
                </a:rPr>
                <a:t>g</a:t>
              </a:r>
              <a:r>
                <a:rPr sz="2309" b="1" spc="-214" dirty="0" err="1">
                  <a:latin typeface="Arial"/>
                  <a:cs typeface="Arial"/>
                </a:rPr>
                <a:t>g</a:t>
              </a:r>
              <a:r>
                <a:rPr sz="2309" b="1" spc="-115" dirty="0" err="1">
                  <a:latin typeface="Arial"/>
                  <a:cs typeface="Arial"/>
                </a:rPr>
                <a:t>s</a:t>
              </a:r>
              <a:endParaRPr sz="2309" dirty="0">
                <a:latin typeface="Arial"/>
                <a:cs typeface="Arial"/>
              </a:endParaRPr>
            </a:p>
          </p:txBody>
        </p:sp>
        <p:grpSp>
          <p:nvGrpSpPr>
            <p:cNvPr id="36" name="object 36"/>
            <p:cNvGrpSpPr/>
            <p:nvPr/>
          </p:nvGrpSpPr>
          <p:grpSpPr>
            <a:xfrm>
              <a:off x="7688461" y="6197952"/>
              <a:ext cx="1272927" cy="85725"/>
              <a:chOff x="8767233" y="8814865"/>
              <a:chExt cx="1810385" cy="121920"/>
            </a:xfrm>
          </p:grpSpPr>
          <p:sp>
            <p:nvSpPr>
              <p:cNvPr id="37" name="object 37"/>
              <p:cNvSpPr/>
              <p:nvPr/>
            </p:nvSpPr>
            <p:spPr>
              <a:xfrm>
                <a:off x="8876453" y="8875825"/>
                <a:ext cx="1591945" cy="0"/>
              </a:xfrm>
              <a:custGeom>
                <a:avLst/>
                <a:gdLst/>
                <a:ahLst/>
                <a:cxnLst/>
                <a:rect l="l" t="t" r="r" b="b"/>
                <a:pathLst>
                  <a:path w="1591945">
                    <a:moveTo>
                      <a:pt x="0" y="0"/>
                    </a:moveTo>
                    <a:lnTo>
                      <a:pt x="12699" y="0"/>
                    </a:lnTo>
                    <a:lnTo>
                      <a:pt x="1579139" y="0"/>
                    </a:lnTo>
                    <a:lnTo>
                      <a:pt x="1591839" y="0"/>
                    </a:lnTo>
                  </a:path>
                </a:pathLst>
              </a:custGeom>
              <a:ln w="25400">
                <a:solidFill>
                  <a:srgbClr val="929292"/>
                </a:solidFill>
              </a:ln>
            </p:spPr>
            <p:txBody>
              <a:bodyPr wrap="square" lIns="0" tIns="0" rIns="0" bIns="0" rtlCol="0"/>
              <a:lstStyle/>
              <a:p>
                <a:endParaRPr sz="2088"/>
              </a:p>
            </p:txBody>
          </p:sp>
          <p:sp>
            <p:nvSpPr>
              <p:cNvPr id="38" name="object 38"/>
              <p:cNvSpPr/>
              <p:nvPr/>
            </p:nvSpPr>
            <p:spPr>
              <a:xfrm>
                <a:off x="8767229" y="8814867"/>
                <a:ext cx="1810385" cy="121920"/>
              </a:xfrm>
              <a:custGeom>
                <a:avLst/>
                <a:gdLst/>
                <a:ahLst/>
                <a:cxnLst/>
                <a:rect l="l" t="t" r="r" b="b"/>
                <a:pathLst>
                  <a:path w="1810384" h="121920">
                    <a:moveTo>
                      <a:pt x="121920" y="0"/>
                    </a:moveTo>
                    <a:lnTo>
                      <a:pt x="0" y="60960"/>
                    </a:lnTo>
                    <a:lnTo>
                      <a:pt x="121920" y="121920"/>
                    </a:lnTo>
                    <a:lnTo>
                      <a:pt x="121920" y="0"/>
                    </a:lnTo>
                    <a:close/>
                  </a:path>
                  <a:path w="1810384" h="121920">
                    <a:moveTo>
                      <a:pt x="1810283" y="60960"/>
                    </a:moveTo>
                    <a:lnTo>
                      <a:pt x="1688363" y="0"/>
                    </a:lnTo>
                    <a:lnTo>
                      <a:pt x="1688363" y="121920"/>
                    </a:lnTo>
                    <a:lnTo>
                      <a:pt x="1810283" y="60960"/>
                    </a:lnTo>
                    <a:close/>
                  </a:path>
                </a:pathLst>
              </a:custGeom>
              <a:solidFill>
                <a:srgbClr val="929292"/>
              </a:solidFill>
            </p:spPr>
            <p:txBody>
              <a:bodyPr wrap="square" lIns="0" tIns="0" rIns="0" bIns="0" rtlCol="0"/>
              <a:lstStyle/>
              <a:p>
                <a:endParaRPr sz="2088"/>
              </a:p>
            </p:txBody>
          </p:sp>
        </p:grpSp>
        <p:sp>
          <p:nvSpPr>
            <p:cNvPr id="39" name="object 39"/>
            <p:cNvSpPr txBox="1"/>
            <p:nvPr/>
          </p:nvSpPr>
          <p:spPr>
            <a:xfrm>
              <a:off x="8119848" y="6098812"/>
              <a:ext cx="677293" cy="119894"/>
            </a:xfrm>
            <a:prstGeom prst="rect">
              <a:avLst/>
            </a:prstGeom>
          </p:spPr>
          <p:txBody>
            <a:bodyPr vert="horz" wrap="square" lIns="0" tIns="14725" rIns="0" bIns="0" rtlCol="0">
              <a:spAutoFit/>
            </a:bodyPr>
            <a:lstStyle/>
            <a:p>
              <a:pPr marL="14724">
                <a:spcBef>
                  <a:spcPts val="115"/>
                </a:spcBef>
              </a:pPr>
              <a:r>
                <a:rPr sz="2309" b="1" spc="-53" dirty="0">
                  <a:solidFill>
                    <a:srgbClr val="929292"/>
                  </a:solidFill>
                  <a:latin typeface="Arial"/>
                  <a:cs typeface="Arial"/>
                </a:rPr>
                <a:t>M</a:t>
              </a:r>
              <a:r>
                <a:rPr sz="2309" b="1" spc="-110" dirty="0">
                  <a:solidFill>
                    <a:srgbClr val="929292"/>
                  </a:solidFill>
                  <a:latin typeface="Arial"/>
                  <a:cs typeface="Arial"/>
                </a:rPr>
                <a:t>i</a:t>
              </a:r>
              <a:r>
                <a:rPr sz="2309" b="1" spc="92" dirty="0">
                  <a:solidFill>
                    <a:srgbClr val="929292"/>
                  </a:solidFill>
                  <a:latin typeface="Arial"/>
                  <a:cs typeface="Arial"/>
                </a:rPr>
                <a:t>x</a:t>
              </a:r>
              <a:r>
                <a:rPr sz="2309" b="1" spc="-157" dirty="0">
                  <a:solidFill>
                    <a:srgbClr val="929292"/>
                  </a:solidFill>
                  <a:latin typeface="Arial"/>
                  <a:cs typeface="Arial"/>
                </a:rPr>
                <a:t>ing</a:t>
              </a:r>
              <a:endParaRPr sz="2309" dirty="0">
                <a:latin typeface="Arial"/>
                <a:cs typeface="Arial"/>
              </a:endParaRPr>
            </a:p>
          </p:txBody>
        </p:sp>
        <p:sp>
          <p:nvSpPr>
            <p:cNvPr id="60" name="object 34">
              <a:extLst>
                <a:ext uri="{FF2B5EF4-FFF2-40B4-BE49-F238E27FC236}">
                  <a16:creationId xmlns:a16="http://schemas.microsoft.com/office/drawing/2014/main" id="{2BE8C5B9-5A30-4AF2-257B-EF5A73EF881C}"/>
                </a:ext>
              </a:extLst>
            </p:cNvPr>
            <p:cNvSpPr txBox="1"/>
            <p:nvPr/>
          </p:nvSpPr>
          <p:spPr>
            <a:xfrm>
              <a:off x="7657699" y="5478788"/>
              <a:ext cx="529578" cy="119894"/>
            </a:xfrm>
            <a:prstGeom prst="rect">
              <a:avLst/>
            </a:prstGeom>
          </p:spPr>
          <p:txBody>
            <a:bodyPr vert="horz" wrap="square" lIns="0" tIns="14725" rIns="0" bIns="0" rtlCol="0">
              <a:spAutoFit/>
            </a:bodyPr>
            <a:lstStyle/>
            <a:p>
              <a:pPr marL="14724">
                <a:spcBef>
                  <a:spcPts val="115"/>
                </a:spcBef>
              </a:pPr>
              <a:r>
                <a:rPr lang="it-IT" sz="2309" b="1" spc="30" dirty="0" err="1">
                  <a:solidFill>
                    <a:srgbClr val="FF968D"/>
                  </a:solidFill>
                  <a:latin typeface="Arial"/>
                  <a:cs typeface="Arial"/>
                </a:rPr>
                <a:t>Photon</a:t>
              </a:r>
              <a:endParaRPr sz="2309" dirty="0">
                <a:latin typeface="Arial"/>
                <a:cs typeface="Arial"/>
              </a:endParaRPr>
            </a:p>
          </p:txBody>
        </p:sp>
        <p:sp>
          <p:nvSpPr>
            <p:cNvPr id="61" name="object 35">
              <a:extLst>
                <a:ext uri="{FF2B5EF4-FFF2-40B4-BE49-F238E27FC236}">
                  <a16:creationId xmlns:a16="http://schemas.microsoft.com/office/drawing/2014/main" id="{0D14B9E0-6786-8B2C-5500-7FD8921676D4}"/>
                </a:ext>
              </a:extLst>
            </p:cNvPr>
            <p:cNvSpPr txBox="1"/>
            <p:nvPr/>
          </p:nvSpPr>
          <p:spPr>
            <a:xfrm>
              <a:off x="8303711" y="5478787"/>
              <a:ext cx="888812" cy="119894"/>
            </a:xfrm>
            <a:prstGeom prst="rect">
              <a:avLst/>
            </a:prstGeom>
          </p:spPr>
          <p:txBody>
            <a:bodyPr vert="horz" wrap="square" lIns="0" tIns="14725" rIns="0" bIns="0" rtlCol="0">
              <a:spAutoFit/>
            </a:bodyPr>
            <a:lstStyle/>
            <a:p>
              <a:pPr marL="14724">
                <a:spcBef>
                  <a:spcPts val="115"/>
                </a:spcBef>
              </a:pPr>
              <a:r>
                <a:rPr sz="2309" b="1" spc="-53" dirty="0">
                  <a:latin typeface="Arial"/>
                  <a:cs typeface="Arial"/>
                </a:rPr>
                <a:t>D</a:t>
              </a:r>
              <a:r>
                <a:rPr sz="2309" b="1" spc="-12" dirty="0">
                  <a:latin typeface="Arial"/>
                  <a:cs typeface="Arial"/>
                </a:rPr>
                <a:t>a</a:t>
              </a:r>
              <a:r>
                <a:rPr sz="2309" b="1" spc="-23" dirty="0">
                  <a:latin typeface="Arial"/>
                  <a:cs typeface="Arial"/>
                </a:rPr>
                <a:t>rk</a:t>
              </a:r>
              <a:r>
                <a:rPr sz="2309" b="1" spc="-122" dirty="0">
                  <a:latin typeface="Arial"/>
                  <a:cs typeface="Arial"/>
                </a:rPr>
                <a:t> </a:t>
              </a:r>
              <a:r>
                <a:rPr lang="it-IT" sz="2309" b="1" spc="30" dirty="0" err="1">
                  <a:latin typeface="Arial"/>
                  <a:cs typeface="Arial"/>
                </a:rPr>
                <a:t>Photon</a:t>
              </a:r>
              <a:endParaRPr sz="2309" dirty="0">
                <a:latin typeface="Arial"/>
                <a:cs typeface="Arial"/>
              </a:endParaRPr>
            </a:p>
          </p:txBody>
        </p:sp>
      </p:grp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710EC990-89BD-EA21-BEBC-C63B35A1A3B0}"/>
              </a:ext>
            </a:extLst>
          </p:cNvPr>
          <p:cNvSpPr txBox="1"/>
          <p:nvPr/>
        </p:nvSpPr>
        <p:spPr>
          <a:xfrm>
            <a:off x="1082594" y="8583984"/>
            <a:ext cx="9210855" cy="19205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960" b="1" dirty="0" err="1">
                <a:solidFill>
                  <a:schemeClr val="accent3">
                    <a:lumMod val="50000"/>
                  </a:schemeClr>
                </a:solidFill>
              </a:rPr>
              <a:t>Searches</a:t>
            </a:r>
            <a:r>
              <a:rPr lang="it-IT" sz="3960" b="1" dirty="0">
                <a:solidFill>
                  <a:schemeClr val="accent3">
                    <a:lumMod val="50000"/>
                  </a:schemeClr>
                </a:solidFill>
              </a:rPr>
              <a:t> in Dark </a:t>
            </a:r>
            <a:r>
              <a:rPr lang="it-IT" sz="3960" b="1" dirty="0" err="1">
                <a:solidFill>
                  <a:schemeClr val="accent3">
                    <a:lumMod val="50000"/>
                  </a:schemeClr>
                </a:solidFill>
              </a:rPr>
              <a:t>sectors</a:t>
            </a:r>
            <a:r>
              <a:rPr lang="it-IT" sz="3960" dirty="0"/>
              <a:t>: </a:t>
            </a:r>
            <a:r>
              <a:rPr lang="it-IT" sz="3960" dirty="0" err="1"/>
              <a:t>particles</a:t>
            </a:r>
            <a:r>
              <a:rPr lang="it-IT" sz="3960" dirty="0"/>
              <a:t> from a </a:t>
            </a:r>
          </a:p>
          <a:p>
            <a:r>
              <a:rPr lang="it-IT" sz="3960" dirty="0" err="1"/>
              <a:t>shadowy</a:t>
            </a:r>
            <a:r>
              <a:rPr lang="it-IT" sz="3960" dirty="0"/>
              <a:t>  </a:t>
            </a:r>
            <a:r>
              <a:rPr lang="it-IT" sz="3960" dirty="0" err="1"/>
              <a:t>sector</a:t>
            </a:r>
            <a:r>
              <a:rPr lang="it-IT" sz="3960" dirty="0"/>
              <a:t> </a:t>
            </a:r>
            <a:r>
              <a:rPr lang="it-IT" sz="3960" dirty="0" err="1"/>
              <a:t>that</a:t>
            </a:r>
            <a:r>
              <a:rPr lang="it-IT" sz="3960" dirty="0"/>
              <a:t> </a:t>
            </a:r>
            <a:r>
              <a:rPr lang="it-IT" sz="3960" dirty="0" err="1"/>
              <a:t>interact</a:t>
            </a:r>
            <a:r>
              <a:rPr lang="it-IT" sz="3960" dirty="0"/>
              <a:t> with </a:t>
            </a:r>
            <a:r>
              <a:rPr lang="it-IT" sz="3960" dirty="0" err="1"/>
              <a:t>particles</a:t>
            </a:r>
            <a:r>
              <a:rPr lang="it-IT" sz="3960" dirty="0"/>
              <a:t> </a:t>
            </a:r>
          </a:p>
          <a:p>
            <a:r>
              <a:rPr lang="it-IT" sz="3960" dirty="0"/>
              <a:t>from SM </a:t>
            </a:r>
            <a:r>
              <a:rPr lang="it-IT" sz="3960" dirty="0" err="1"/>
              <a:t>through</a:t>
            </a:r>
            <a:r>
              <a:rPr lang="it-IT" sz="3960" dirty="0"/>
              <a:t> </a:t>
            </a:r>
            <a:r>
              <a:rPr lang="it-IT" sz="3960" dirty="0" err="1"/>
              <a:t>subtle</a:t>
            </a:r>
            <a:r>
              <a:rPr lang="it-IT" sz="3960" dirty="0"/>
              <a:t> mixing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4612513" y="422093"/>
            <a:ext cx="5533793" cy="5707327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755650" y="1670704"/>
            <a:ext cx="11344085" cy="111319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584200" marR="5080" indent="-571500">
              <a:lnSpc>
                <a:spcPct val="101000"/>
              </a:lnSpc>
              <a:spcBef>
                <a:spcPts val="95"/>
              </a:spcBef>
              <a:buFont typeface="Arial" panose="020B0604020202020204" pitchFamily="34" charset="0"/>
              <a:buChar char="•"/>
            </a:pPr>
            <a:r>
              <a:rPr sz="3600" spc="-5" dirty="0">
                <a:latin typeface="Calibri" panose="020F0502020204030204" pitchFamily="34" charset="0"/>
                <a:cs typeface="Calibri" panose="020F0502020204030204" pitchFamily="34" charset="0"/>
              </a:rPr>
              <a:t>Any</a:t>
            </a:r>
            <a:r>
              <a:rPr sz="3600" spc="3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spc="5" dirty="0">
                <a:latin typeface="Calibri" panose="020F0502020204030204" pitchFamily="34" charset="0"/>
                <a:cs typeface="Calibri" panose="020F0502020204030204" pitchFamily="34" charset="0"/>
              </a:rPr>
              <a:t>WIMP</a:t>
            </a:r>
            <a:r>
              <a:rPr sz="3600" spc="3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spc="40" dirty="0">
                <a:latin typeface="Calibri" panose="020F0502020204030204" pitchFamily="34" charset="0"/>
                <a:cs typeface="Calibri" panose="020F0502020204030204" pitchFamily="34" charset="0"/>
              </a:rPr>
              <a:t>DM</a:t>
            </a:r>
            <a:r>
              <a:rPr sz="3600" spc="3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spc="50" dirty="0">
                <a:latin typeface="Calibri" panose="020F0502020204030204" pitchFamily="34" charset="0"/>
                <a:cs typeface="Calibri" panose="020F0502020204030204" pitchFamily="34" charset="0"/>
              </a:rPr>
              <a:t>produced</a:t>
            </a:r>
            <a:r>
              <a:rPr sz="3600" spc="3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spc="30" dirty="0">
                <a:latin typeface="Calibri" panose="020F0502020204030204" pitchFamily="34" charset="0"/>
                <a:cs typeface="Calibri" panose="020F0502020204030204" pitchFamily="34" charset="0"/>
              </a:rPr>
              <a:t>at</a:t>
            </a:r>
            <a:r>
              <a:rPr sz="3600" spc="3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spc="25" dirty="0">
                <a:latin typeface="Calibri" panose="020F0502020204030204" pitchFamily="34" charset="0"/>
                <a:cs typeface="Calibri" panose="020F0502020204030204" pitchFamily="34" charset="0"/>
              </a:rPr>
              <a:t>collider</a:t>
            </a:r>
            <a:r>
              <a:rPr sz="3600" spc="3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spc="20" dirty="0">
                <a:latin typeface="Calibri" panose="020F0502020204030204" pitchFamily="34" charset="0"/>
                <a:cs typeface="Calibri" panose="020F0502020204030204" pitchFamily="34" charset="0"/>
              </a:rPr>
              <a:t>experiments</a:t>
            </a:r>
            <a:r>
              <a:rPr sz="3600" spc="3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spc="15" dirty="0">
                <a:latin typeface="Calibri" panose="020F0502020204030204" pitchFamily="34" charset="0"/>
                <a:cs typeface="Calibri" panose="020F0502020204030204" pitchFamily="34" charset="0"/>
              </a:rPr>
              <a:t>will</a:t>
            </a:r>
            <a:r>
              <a:rPr sz="3600" spc="3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spc="30" dirty="0">
                <a:latin typeface="Calibri" panose="020F0502020204030204" pitchFamily="34" charset="0"/>
                <a:cs typeface="Calibri" panose="020F0502020204030204" pitchFamily="34" charset="0"/>
              </a:rPr>
              <a:t>interact</a:t>
            </a:r>
            <a:r>
              <a:rPr sz="3600" spc="3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spc="15" dirty="0">
                <a:latin typeface="Calibri" panose="020F0502020204030204" pitchFamily="34" charset="0"/>
                <a:cs typeface="Calibri" panose="020F0502020204030204" pitchFamily="34" charset="0"/>
              </a:rPr>
              <a:t>weakly</a:t>
            </a:r>
            <a:r>
              <a:rPr sz="3600" spc="3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spc="25" dirty="0">
                <a:latin typeface="Calibri" panose="020F0502020204030204" pitchFamily="34" charset="0"/>
                <a:cs typeface="Calibri" panose="020F0502020204030204" pitchFamily="34" charset="0"/>
              </a:rPr>
              <a:t>and </a:t>
            </a:r>
            <a:r>
              <a:rPr sz="3600" spc="-63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spc="20" dirty="0">
                <a:latin typeface="Calibri" panose="020F0502020204030204" pitchFamily="34" charset="0"/>
                <a:cs typeface="Calibri" panose="020F0502020204030204" pitchFamily="34" charset="0"/>
              </a:rPr>
              <a:t>pass</a:t>
            </a:r>
            <a:r>
              <a:rPr sz="3600" spc="3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spc="10" dirty="0">
                <a:latin typeface="Calibri" panose="020F0502020204030204" pitchFamily="34" charset="0"/>
                <a:cs typeface="Calibri" panose="020F0502020204030204" pitchFamily="34" charset="0"/>
              </a:rPr>
              <a:t>invisibly</a:t>
            </a:r>
            <a:r>
              <a:rPr sz="3600" spc="3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spc="30" dirty="0">
                <a:latin typeface="Calibri" panose="020F0502020204030204" pitchFamily="34" charset="0"/>
                <a:cs typeface="Calibri" panose="020F0502020204030204" pitchFamily="34" charset="0"/>
              </a:rPr>
              <a:t>through</a:t>
            </a:r>
            <a:r>
              <a:rPr sz="3600" spc="3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spc="25" dirty="0"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sz="3600" spc="3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spc="50" dirty="0">
                <a:latin typeface="Calibri" panose="020F0502020204030204" pitchFamily="34" charset="0"/>
                <a:cs typeface="Calibri" panose="020F0502020204030204" pitchFamily="34" charset="0"/>
              </a:rPr>
              <a:t>detector</a:t>
            </a:r>
            <a:endParaRPr sz="3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116078" y="5502610"/>
            <a:ext cx="9469372" cy="564257"/>
          </a:xfrm>
          <a:prstGeom prst="rect">
            <a:avLst/>
          </a:prstGeom>
        </p:spPr>
        <p:txBody>
          <a:bodyPr vert="horz" wrap="square" lIns="0" tIns="10160" rIns="0" bIns="0" rtlCol="0">
            <a:spAutoFit/>
          </a:bodyPr>
          <a:lstStyle/>
          <a:p>
            <a:pPr marL="63500">
              <a:lnSpc>
                <a:spcPct val="100000"/>
              </a:lnSpc>
              <a:tabLst>
                <a:tab pos="9060180" algn="l"/>
              </a:tabLst>
            </a:pPr>
            <a:r>
              <a:rPr lang="it-IT" sz="3600" spc="60" dirty="0">
                <a:solidFill>
                  <a:srgbClr val="B517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</a:t>
            </a:r>
            <a:r>
              <a:rPr sz="3600" b="1" spc="60" dirty="0">
                <a:solidFill>
                  <a:srgbClr val="B517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Simpli</a:t>
            </a:r>
            <a:r>
              <a:rPr sz="3600" b="1" spc="75" dirty="0">
                <a:solidFill>
                  <a:srgbClr val="B517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</a:t>
            </a:r>
            <a:r>
              <a:rPr sz="3600" b="1" spc="80" dirty="0">
                <a:solidFill>
                  <a:srgbClr val="B517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ed</a:t>
            </a:r>
            <a:r>
              <a:rPr sz="3600" spc="5" dirty="0">
                <a:solidFill>
                  <a:srgbClr val="B517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spc="65" dirty="0">
                <a:solidFill>
                  <a:srgbClr val="B517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s-channel</a:t>
            </a:r>
            <a:r>
              <a:rPr sz="3600" spc="5" dirty="0">
                <a:solidFill>
                  <a:srgbClr val="B517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spc="85" dirty="0">
                <a:solidFill>
                  <a:srgbClr val="B517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model</a:t>
            </a:r>
            <a:r>
              <a:rPr sz="3600" dirty="0">
                <a:solidFill>
                  <a:srgbClr val="B517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it-IT" sz="3600" dirty="0">
                <a:solidFill>
                  <a:srgbClr val="B517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 </a:t>
            </a:r>
            <a:endParaRPr lang="it-IT" sz="3600" b="1" spc="40" dirty="0">
              <a:solidFill>
                <a:srgbClr val="B517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3907217" y="192158"/>
            <a:ext cx="12907010" cy="1128771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7260" spc="-5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sz="7260" spc="-15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7260" spc="21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typical</a:t>
            </a:r>
            <a:r>
              <a:rPr sz="7260" spc="-1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7260" spc="-16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ATLAS</a:t>
            </a:r>
            <a:r>
              <a:rPr sz="7260" spc="-1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7260" spc="9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WIMP</a:t>
            </a:r>
            <a:r>
              <a:rPr sz="7260" spc="-1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7260" spc="1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search</a:t>
            </a:r>
            <a:endParaRPr sz="7260" dirty="0">
              <a:solidFill>
                <a:schemeClr val="tx2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6" name="Gruppo 5">
            <a:extLst>
              <a:ext uri="{FF2B5EF4-FFF2-40B4-BE49-F238E27FC236}">
                <a16:creationId xmlns:a16="http://schemas.microsoft.com/office/drawing/2014/main" id="{F60EED79-609C-E92B-6886-2971E453EE2D}"/>
              </a:ext>
            </a:extLst>
          </p:cNvPr>
          <p:cNvGrpSpPr/>
          <p:nvPr/>
        </p:nvGrpSpPr>
        <p:grpSpPr>
          <a:xfrm>
            <a:off x="1116078" y="6421209"/>
            <a:ext cx="7141580" cy="4018063"/>
            <a:chOff x="1279701" y="7227152"/>
            <a:chExt cx="7141580" cy="4018063"/>
          </a:xfrm>
        </p:grpSpPr>
        <p:sp>
          <p:nvSpPr>
            <p:cNvPr id="15" name="object 15"/>
            <p:cNvSpPr txBox="1"/>
            <p:nvPr/>
          </p:nvSpPr>
          <p:spPr>
            <a:xfrm>
              <a:off x="1432337" y="9439400"/>
              <a:ext cx="6954520" cy="1805815"/>
            </a:xfrm>
            <a:prstGeom prst="rect">
              <a:avLst/>
            </a:prstGeom>
          </p:spPr>
          <p:txBody>
            <a:bodyPr vert="horz" wrap="square" lIns="0" tIns="71755" rIns="0" bIns="0" rtlCol="0">
              <a:spAutoFit/>
            </a:bodyPr>
            <a:lstStyle/>
            <a:p>
              <a:pPr marL="38100" marR="30480" algn="just">
                <a:lnSpc>
                  <a:spcPct val="119700"/>
                </a:lnSpc>
                <a:spcBef>
                  <a:spcPts val="565"/>
                </a:spcBef>
              </a:pPr>
              <a:r>
                <a:rPr sz="3200" u="sng" spc="-5" dirty="0">
                  <a:solidFill>
                    <a:srgbClr val="5E5E5E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Small </a:t>
              </a:r>
              <a:r>
                <a:rPr sz="3200" u="sng" spc="25" dirty="0">
                  <a:solidFill>
                    <a:srgbClr val="5E5E5E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set </a:t>
              </a:r>
              <a:r>
                <a:rPr sz="3200" u="sng" spc="50" dirty="0">
                  <a:solidFill>
                    <a:srgbClr val="5E5E5E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of </a:t>
              </a:r>
              <a:r>
                <a:rPr sz="3200" u="sng" spc="-15" dirty="0">
                  <a:solidFill>
                    <a:srgbClr val="5E5E5E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free </a:t>
              </a:r>
              <a:r>
                <a:rPr sz="3200" u="sng" spc="15" dirty="0">
                  <a:solidFill>
                    <a:srgbClr val="5E5E5E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parameters</a:t>
              </a:r>
              <a:r>
                <a:rPr sz="3200" spc="15" dirty="0">
                  <a:solidFill>
                    <a:srgbClr val="5E5E5E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: </a:t>
              </a:r>
              <a:r>
                <a:rPr sz="3200" i="1" spc="-85" dirty="0">
                  <a:solidFill>
                    <a:srgbClr val="5E5E5E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</a:t>
              </a:r>
              <a:r>
                <a:rPr sz="3200" i="1" spc="-127" baseline="-19841" dirty="0">
                  <a:solidFill>
                    <a:srgbClr val="5E5E5E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χ</a:t>
              </a:r>
              <a:r>
                <a:rPr sz="3200" spc="-85" dirty="0">
                  <a:solidFill>
                    <a:srgbClr val="5E5E5E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, </a:t>
              </a:r>
              <a:r>
                <a:rPr sz="3200" i="1" spc="-70" dirty="0">
                  <a:solidFill>
                    <a:srgbClr val="5E5E5E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</a:t>
              </a:r>
              <a:r>
                <a:rPr sz="3200" spc="-104" baseline="-19841" dirty="0">
                  <a:solidFill>
                    <a:srgbClr val="5E5E5E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med</a:t>
              </a:r>
              <a:r>
                <a:rPr sz="3200" spc="-70" dirty="0">
                  <a:solidFill>
                    <a:srgbClr val="5E5E5E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, </a:t>
              </a:r>
              <a:r>
                <a:rPr sz="3200" i="1" spc="-90" dirty="0">
                  <a:solidFill>
                    <a:srgbClr val="5E5E5E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g</a:t>
              </a:r>
              <a:r>
                <a:rPr sz="3200" i="1" spc="-135" baseline="-19841" dirty="0">
                  <a:solidFill>
                    <a:srgbClr val="5E5E5E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χ</a:t>
              </a:r>
              <a:r>
                <a:rPr sz="3200" i="1" spc="-90" dirty="0">
                  <a:solidFill>
                    <a:srgbClr val="5E5E5E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, </a:t>
              </a:r>
              <a:r>
                <a:rPr sz="3200" i="1" spc="-25" dirty="0">
                  <a:solidFill>
                    <a:srgbClr val="5E5E5E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g</a:t>
              </a:r>
              <a:r>
                <a:rPr sz="3200" i="1" spc="-37" baseline="-19841" dirty="0">
                  <a:solidFill>
                    <a:srgbClr val="5E5E5E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q</a:t>
              </a:r>
              <a:r>
                <a:rPr sz="3200" i="1" spc="-25" dirty="0">
                  <a:solidFill>
                    <a:srgbClr val="5E5E5E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, </a:t>
              </a:r>
              <a:r>
                <a:rPr sz="3200" i="1" spc="-40" dirty="0">
                  <a:solidFill>
                    <a:srgbClr val="5E5E5E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g</a:t>
              </a:r>
              <a:r>
                <a:rPr sz="3200" i="1" spc="-60" baseline="-19841" dirty="0">
                  <a:solidFill>
                    <a:srgbClr val="5E5E5E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l </a:t>
              </a:r>
              <a:r>
                <a:rPr sz="3200" i="1" spc="-765" baseline="-19841" dirty="0">
                  <a:solidFill>
                    <a:srgbClr val="5E5E5E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sz="3200" spc="25" dirty="0">
                  <a:solidFill>
                    <a:srgbClr val="5E5E5E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Complementarity </a:t>
              </a:r>
              <a:r>
                <a:rPr sz="3200" spc="30" dirty="0">
                  <a:solidFill>
                    <a:srgbClr val="5E5E5E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between </a:t>
              </a:r>
              <a:r>
                <a:rPr sz="3200" spc="40" dirty="0">
                  <a:solidFill>
                    <a:srgbClr val="5E5E5E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Mono-X </a:t>
              </a:r>
              <a:r>
                <a:rPr sz="3200" spc="-75" dirty="0">
                  <a:solidFill>
                    <a:srgbClr val="5E5E5E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(X+MET) </a:t>
              </a:r>
              <a:r>
                <a:rPr sz="3200" spc="25" dirty="0">
                  <a:solidFill>
                    <a:srgbClr val="5E5E5E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and </a:t>
              </a:r>
              <a:r>
                <a:rPr sz="3200" spc="30" dirty="0">
                  <a:solidFill>
                    <a:srgbClr val="5E5E5E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sz="3200" spc="5" dirty="0">
                  <a:solidFill>
                    <a:srgbClr val="5E5E5E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resonance</a:t>
              </a:r>
              <a:r>
                <a:rPr sz="3200" spc="30" dirty="0">
                  <a:solidFill>
                    <a:srgbClr val="5E5E5E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sz="3200" spc="-5" dirty="0">
                  <a:solidFill>
                    <a:srgbClr val="5E5E5E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searches</a:t>
              </a:r>
              <a:endParaRPr sz="3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pic>
          <p:nvPicPr>
            <p:cNvPr id="16" name="object 1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319956" y="7300633"/>
              <a:ext cx="3101325" cy="1925688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279701" y="7227152"/>
              <a:ext cx="2896150" cy="2065447"/>
            </a:xfrm>
            <a:prstGeom prst="rect">
              <a:avLst/>
            </a:prstGeom>
          </p:spPr>
        </p:pic>
      </p:grpSp>
      <p:grpSp>
        <p:nvGrpSpPr>
          <p:cNvPr id="9" name="Gruppo 8">
            <a:extLst>
              <a:ext uri="{FF2B5EF4-FFF2-40B4-BE49-F238E27FC236}">
                <a16:creationId xmlns:a16="http://schemas.microsoft.com/office/drawing/2014/main" id="{C47E4DC5-783C-E1D3-D11D-6C59319E9DC4}"/>
              </a:ext>
            </a:extLst>
          </p:cNvPr>
          <p:cNvGrpSpPr/>
          <p:nvPr/>
        </p:nvGrpSpPr>
        <p:grpSpPr>
          <a:xfrm>
            <a:off x="10187941" y="6494690"/>
            <a:ext cx="8169909" cy="3808185"/>
            <a:chOff x="10243814" y="7249708"/>
            <a:chExt cx="8169909" cy="3808185"/>
          </a:xfrm>
        </p:grpSpPr>
        <p:pic>
          <p:nvPicPr>
            <p:cNvPr id="14" name="object 14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0279876" y="7249708"/>
              <a:ext cx="7141872" cy="2120305"/>
            </a:xfrm>
            <a:prstGeom prst="rect">
              <a:avLst/>
            </a:prstGeom>
          </p:spPr>
        </p:pic>
        <p:sp>
          <p:nvSpPr>
            <p:cNvPr id="18" name="object 18"/>
            <p:cNvSpPr txBox="1"/>
            <p:nvPr/>
          </p:nvSpPr>
          <p:spPr>
            <a:xfrm>
              <a:off x="10243814" y="9569600"/>
              <a:ext cx="8169909" cy="1488293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700" marR="5080">
                <a:lnSpc>
                  <a:spcPct val="101000"/>
                </a:lnSpc>
                <a:spcBef>
                  <a:spcPts val="95"/>
                </a:spcBef>
              </a:pPr>
              <a:r>
                <a:rPr sz="3200" u="sng" spc="-65" dirty="0">
                  <a:solidFill>
                    <a:srgbClr val="5E5E5E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Two</a:t>
              </a:r>
              <a:r>
                <a:rPr sz="3200" u="sng" spc="35" dirty="0">
                  <a:solidFill>
                    <a:srgbClr val="5E5E5E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sz="3200" u="sng" spc="25" dirty="0">
                  <a:solidFill>
                    <a:srgbClr val="5E5E5E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Higgs</a:t>
              </a:r>
              <a:r>
                <a:rPr sz="3200" u="sng" spc="35" dirty="0">
                  <a:solidFill>
                    <a:srgbClr val="5E5E5E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sz="3200" u="sng" spc="45" dirty="0">
                  <a:solidFill>
                    <a:srgbClr val="5E5E5E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doublet</a:t>
              </a:r>
              <a:r>
                <a:rPr sz="3200" u="sng" spc="35" dirty="0">
                  <a:solidFill>
                    <a:srgbClr val="5E5E5E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sz="3200" u="sng" spc="15" dirty="0">
                  <a:solidFill>
                    <a:srgbClr val="5E5E5E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extensions</a:t>
              </a:r>
              <a:r>
                <a:rPr sz="3200" u="sng" spc="40" dirty="0">
                  <a:solidFill>
                    <a:srgbClr val="5E5E5E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sz="3200" u="sng" spc="50" dirty="0">
                  <a:solidFill>
                    <a:srgbClr val="5E5E5E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with</a:t>
              </a:r>
              <a:r>
                <a:rPr sz="3200" u="sng" spc="35" dirty="0">
                  <a:solidFill>
                    <a:srgbClr val="5E5E5E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sz="3200" u="sng" spc="-15" dirty="0">
                  <a:solidFill>
                    <a:srgbClr val="5E5E5E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an</a:t>
              </a:r>
              <a:r>
                <a:rPr sz="3200" u="sng" spc="35" dirty="0">
                  <a:solidFill>
                    <a:srgbClr val="5E5E5E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sz="3200" u="sng" spc="15" dirty="0">
                  <a:solidFill>
                    <a:srgbClr val="5E5E5E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extra</a:t>
              </a:r>
              <a:r>
                <a:rPr sz="3200" u="sng" spc="40" dirty="0">
                  <a:solidFill>
                    <a:srgbClr val="5E5E5E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sz="3200" u="sng" spc="5" dirty="0">
                  <a:solidFill>
                    <a:srgbClr val="5E5E5E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pseudoscalar</a:t>
              </a:r>
              <a:r>
                <a:rPr sz="3200" spc="5" dirty="0">
                  <a:solidFill>
                    <a:srgbClr val="5E5E5E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. </a:t>
              </a:r>
              <a:r>
                <a:rPr sz="3200" spc="-640" dirty="0">
                  <a:solidFill>
                    <a:srgbClr val="5E5E5E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sz="3200" spc="10" dirty="0">
                  <a:solidFill>
                    <a:srgbClr val="5E5E5E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Gauge-invariant.</a:t>
              </a:r>
              <a:r>
                <a:rPr sz="3200" spc="30" dirty="0">
                  <a:solidFill>
                    <a:srgbClr val="5E5E5E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sz="3200" dirty="0">
                  <a:solidFill>
                    <a:srgbClr val="5E5E5E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Richer</a:t>
              </a:r>
              <a:r>
                <a:rPr sz="3200" spc="35" dirty="0">
                  <a:solidFill>
                    <a:srgbClr val="5E5E5E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sz="3200" spc="25" dirty="0">
                  <a:solidFill>
                    <a:srgbClr val="5E5E5E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kinematics</a:t>
              </a:r>
              <a:r>
                <a:rPr sz="3200" spc="35" dirty="0">
                  <a:solidFill>
                    <a:srgbClr val="5E5E5E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sz="3200" spc="50" dirty="0">
                  <a:solidFill>
                    <a:srgbClr val="5E5E5E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+</a:t>
              </a:r>
              <a:r>
                <a:rPr sz="3200" spc="35" dirty="0">
                  <a:solidFill>
                    <a:srgbClr val="5E5E5E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sz="3200" spc="25" dirty="0">
                  <a:solidFill>
                    <a:srgbClr val="5E5E5E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phenomenology</a:t>
              </a:r>
              <a:endParaRPr sz="3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07E4C70C-A4CF-52F8-433A-511029A23AA2}"/>
              </a:ext>
            </a:extLst>
          </p:cNvPr>
          <p:cNvSpPr txBox="1"/>
          <p:nvPr/>
        </p:nvSpPr>
        <p:spPr>
          <a:xfrm>
            <a:off x="755650" y="3442208"/>
            <a:ext cx="113440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it-IT" sz="3600" dirty="0" err="1"/>
              <a:t>Theoretical</a:t>
            </a:r>
            <a:r>
              <a:rPr lang="it-IT" sz="3600" dirty="0"/>
              <a:t> models to </a:t>
            </a:r>
            <a:r>
              <a:rPr lang="it-IT" sz="3600" dirty="0" err="1"/>
              <a:t>optimize</a:t>
            </a:r>
            <a:r>
              <a:rPr lang="it-IT" sz="3600" dirty="0"/>
              <a:t> </a:t>
            </a:r>
            <a:r>
              <a:rPr lang="it-IT" sz="3600" dirty="0" err="1"/>
              <a:t>searches</a:t>
            </a:r>
            <a:r>
              <a:rPr lang="it-IT" sz="3600" dirty="0"/>
              <a:t> and </a:t>
            </a:r>
            <a:r>
              <a:rPr lang="it-IT" sz="3600" dirty="0" err="1"/>
              <a:t>characterize</a:t>
            </a:r>
            <a:r>
              <a:rPr lang="it-IT" sz="3600" dirty="0"/>
              <a:t> a </a:t>
            </a:r>
            <a:r>
              <a:rPr lang="it-IT" sz="3600" dirty="0" err="1"/>
              <a:t>possible</a:t>
            </a:r>
            <a:r>
              <a:rPr lang="it-IT" sz="3600" dirty="0"/>
              <a:t>  </a:t>
            </a:r>
            <a:r>
              <a:rPr lang="it-IT" sz="3600" dirty="0" err="1"/>
              <a:t>discovery</a:t>
            </a:r>
            <a:r>
              <a:rPr lang="it-IT" sz="3600" dirty="0"/>
              <a:t>, </a:t>
            </a:r>
            <a:r>
              <a:rPr lang="it-IT" sz="3600" dirty="0" err="1"/>
              <a:t>e.g</a:t>
            </a:r>
            <a:r>
              <a:rPr lang="it-IT" sz="3600" dirty="0"/>
              <a:t>:</a:t>
            </a:r>
          </a:p>
        </p:txBody>
      </p:sp>
      <p:sp>
        <p:nvSpPr>
          <p:cNvPr id="13" name="object 10">
            <a:extLst>
              <a:ext uri="{FF2B5EF4-FFF2-40B4-BE49-F238E27FC236}">
                <a16:creationId xmlns:a16="http://schemas.microsoft.com/office/drawing/2014/main" id="{C463D20D-C2A9-BF50-7FE9-69247C35227D}"/>
              </a:ext>
            </a:extLst>
          </p:cNvPr>
          <p:cNvSpPr txBox="1"/>
          <p:nvPr/>
        </p:nvSpPr>
        <p:spPr>
          <a:xfrm>
            <a:off x="9077632" y="5511789"/>
            <a:ext cx="9469372" cy="564257"/>
          </a:xfrm>
          <a:prstGeom prst="rect">
            <a:avLst/>
          </a:prstGeom>
        </p:spPr>
        <p:txBody>
          <a:bodyPr vert="horz" wrap="square" lIns="0" tIns="10160" rIns="0" bIns="0" rtlCol="0">
            <a:spAutoFit/>
          </a:bodyPr>
          <a:lstStyle/>
          <a:p>
            <a:pPr marL="63500">
              <a:lnSpc>
                <a:spcPct val="100000"/>
              </a:lnSpc>
              <a:tabLst>
                <a:tab pos="9060180" algn="l"/>
              </a:tabLst>
            </a:pPr>
            <a:r>
              <a:rPr lang="it-IT" sz="3600" spc="60" dirty="0">
                <a:solidFill>
                  <a:srgbClr val="B517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       </a:t>
            </a:r>
            <a:r>
              <a:rPr lang="it-IT" sz="3600" b="1" spc="60" dirty="0">
                <a:solidFill>
                  <a:srgbClr val="B517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2HDM+a model</a:t>
            </a:r>
            <a:r>
              <a:rPr sz="3600" dirty="0">
                <a:solidFill>
                  <a:srgbClr val="B517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it-IT" sz="3600" dirty="0">
                <a:solidFill>
                  <a:srgbClr val="B517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 </a:t>
            </a:r>
            <a:endParaRPr lang="it-IT" sz="3600" b="1" spc="40" dirty="0">
              <a:solidFill>
                <a:srgbClr val="B517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" name="object 130">
            <a:extLst>
              <a:ext uri="{FF2B5EF4-FFF2-40B4-BE49-F238E27FC236}">
                <a16:creationId xmlns:a16="http://schemas.microsoft.com/office/drawing/2014/main" id="{FB6E3504-BBC3-906F-4EE2-1B056CCBF114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221084" y="1817026"/>
            <a:ext cx="2230279" cy="1831510"/>
          </a:xfrm>
          <a:prstGeom prst="rect">
            <a:avLst/>
          </a:prstGeom>
        </p:spPr>
      </p:pic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584387" y="-61157"/>
            <a:ext cx="7133161" cy="1132618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7260" spc="13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Spin-0</a:t>
            </a:r>
            <a:r>
              <a:rPr sz="726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7260" spc="175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Mediators</a:t>
            </a:r>
            <a:endParaRPr sz="7260" dirty="0">
              <a:solidFill>
                <a:schemeClr val="tx2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32" name="Gruppo 131">
            <a:extLst>
              <a:ext uri="{FF2B5EF4-FFF2-40B4-BE49-F238E27FC236}">
                <a16:creationId xmlns:a16="http://schemas.microsoft.com/office/drawing/2014/main" id="{44F052E8-3F5F-045F-A0EB-E2D56BCE02B7}"/>
              </a:ext>
            </a:extLst>
          </p:cNvPr>
          <p:cNvGrpSpPr/>
          <p:nvPr/>
        </p:nvGrpSpPr>
        <p:grpSpPr>
          <a:xfrm>
            <a:off x="-2818" y="4623792"/>
            <a:ext cx="8945646" cy="6055998"/>
            <a:chOff x="-2818" y="4447846"/>
            <a:chExt cx="8945646" cy="6055998"/>
          </a:xfrm>
        </p:grpSpPr>
        <p:sp>
          <p:nvSpPr>
            <p:cNvPr id="61" name="object 61"/>
            <p:cNvSpPr/>
            <p:nvPr/>
          </p:nvSpPr>
          <p:spPr>
            <a:xfrm>
              <a:off x="1117798" y="4822526"/>
              <a:ext cx="7476490" cy="4993005"/>
            </a:xfrm>
            <a:custGeom>
              <a:avLst/>
              <a:gdLst/>
              <a:ahLst/>
              <a:cxnLst/>
              <a:rect l="l" t="t" r="r" b="b"/>
              <a:pathLst>
                <a:path w="7476490" h="4993005">
                  <a:moveTo>
                    <a:pt x="0" y="4992942"/>
                  </a:moveTo>
                  <a:lnTo>
                    <a:pt x="7475939" y="4992942"/>
                  </a:lnTo>
                  <a:lnTo>
                    <a:pt x="7475939" y="0"/>
                  </a:lnTo>
                  <a:lnTo>
                    <a:pt x="0" y="0"/>
                  </a:lnTo>
                  <a:lnTo>
                    <a:pt x="0" y="4992942"/>
                  </a:lnTo>
                  <a:close/>
                </a:path>
                <a:path w="7476490" h="4993005">
                  <a:moveTo>
                    <a:pt x="0" y="4992942"/>
                  </a:moveTo>
                  <a:lnTo>
                    <a:pt x="7475943" y="4992942"/>
                  </a:lnTo>
                </a:path>
                <a:path w="7476490" h="4993005">
                  <a:moveTo>
                    <a:pt x="207455" y="4831778"/>
                  </a:moveTo>
                  <a:lnTo>
                    <a:pt x="207455" y="4992942"/>
                  </a:lnTo>
                </a:path>
                <a:path w="7476490" h="4993005">
                  <a:moveTo>
                    <a:pt x="1572294" y="4912360"/>
                  </a:moveTo>
                  <a:lnTo>
                    <a:pt x="1572294" y="4992942"/>
                  </a:lnTo>
                </a:path>
              </a:pathLst>
            </a:custGeom>
            <a:ln w="1163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" name="object 62"/>
            <p:cNvSpPr txBox="1"/>
            <p:nvPr/>
          </p:nvSpPr>
          <p:spPr>
            <a:xfrm>
              <a:off x="2536201" y="9806746"/>
              <a:ext cx="283845" cy="304165"/>
            </a:xfrm>
            <a:prstGeom prst="rect">
              <a:avLst/>
            </a:prstGeom>
          </p:spPr>
          <p:txBody>
            <a:bodyPr vert="horz" wrap="square" lIns="0" tIns="1587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25"/>
                </a:spcBef>
              </a:pPr>
              <a:r>
                <a:rPr sz="1800" spc="10" dirty="0">
                  <a:latin typeface="Microsoft Sans Serif"/>
                  <a:cs typeface="Microsoft Sans Serif"/>
                </a:rPr>
                <a:t>20</a:t>
              </a:r>
              <a:endParaRPr sz="1800">
                <a:latin typeface="Microsoft Sans Serif"/>
                <a:cs typeface="Microsoft Sans Serif"/>
              </a:endParaRPr>
            </a:p>
          </p:txBody>
        </p:sp>
        <p:sp>
          <p:nvSpPr>
            <p:cNvPr id="63" name="object 63"/>
            <p:cNvSpPr/>
            <p:nvPr/>
          </p:nvSpPr>
          <p:spPr>
            <a:xfrm>
              <a:off x="3488463" y="9734887"/>
              <a:ext cx="1365250" cy="80645"/>
            </a:xfrm>
            <a:custGeom>
              <a:avLst/>
              <a:gdLst/>
              <a:ahLst/>
              <a:cxnLst/>
              <a:rect l="l" t="t" r="r" b="b"/>
              <a:pathLst>
                <a:path w="1365250" h="80645">
                  <a:moveTo>
                    <a:pt x="0" y="0"/>
                  </a:moveTo>
                  <a:lnTo>
                    <a:pt x="0" y="80581"/>
                  </a:lnTo>
                </a:path>
                <a:path w="1365250" h="80645">
                  <a:moveTo>
                    <a:pt x="566470" y="0"/>
                  </a:moveTo>
                  <a:lnTo>
                    <a:pt x="566470" y="80581"/>
                  </a:lnTo>
                </a:path>
                <a:path w="1365250" h="80645">
                  <a:moveTo>
                    <a:pt x="1005836" y="0"/>
                  </a:moveTo>
                  <a:lnTo>
                    <a:pt x="1005836" y="80581"/>
                  </a:lnTo>
                </a:path>
                <a:path w="1365250" h="80645">
                  <a:moveTo>
                    <a:pt x="1364841" y="0"/>
                  </a:moveTo>
                  <a:lnTo>
                    <a:pt x="1364841" y="80581"/>
                  </a:lnTo>
                </a:path>
              </a:pathLst>
            </a:custGeom>
            <a:ln w="1163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" name="object 64"/>
            <p:cNvSpPr txBox="1"/>
            <p:nvPr/>
          </p:nvSpPr>
          <p:spPr>
            <a:xfrm>
              <a:off x="3342794" y="9806746"/>
              <a:ext cx="1642745" cy="304165"/>
            </a:xfrm>
            <a:prstGeom prst="rect">
              <a:avLst/>
            </a:prstGeom>
          </p:spPr>
          <p:txBody>
            <a:bodyPr vert="horz" wrap="square" lIns="0" tIns="1587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25"/>
                </a:spcBef>
                <a:tabLst>
                  <a:tab pos="575945" algn="l"/>
                  <a:tab pos="1017905" algn="l"/>
                </a:tabLst>
              </a:pPr>
              <a:r>
                <a:rPr sz="1800" spc="10" dirty="0">
                  <a:latin typeface="Microsoft Sans Serif"/>
                  <a:cs typeface="Microsoft Sans Serif"/>
                </a:rPr>
                <a:t>30	40	50</a:t>
              </a:r>
              <a:r>
                <a:rPr sz="1800" spc="190" dirty="0">
                  <a:latin typeface="Microsoft Sans Serif"/>
                  <a:cs typeface="Microsoft Sans Serif"/>
                </a:rPr>
                <a:t> </a:t>
              </a:r>
              <a:r>
                <a:rPr sz="1800" spc="10" dirty="0">
                  <a:latin typeface="Microsoft Sans Serif"/>
                  <a:cs typeface="Microsoft Sans Serif"/>
                </a:rPr>
                <a:t>60</a:t>
              </a:r>
              <a:endParaRPr sz="1800">
                <a:latin typeface="Microsoft Sans Serif"/>
                <a:cs typeface="Microsoft Sans Serif"/>
              </a:endParaRPr>
            </a:p>
          </p:txBody>
        </p:sp>
        <p:sp>
          <p:nvSpPr>
            <p:cNvPr id="65" name="object 65"/>
            <p:cNvSpPr/>
            <p:nvPr/>
          </p:nvSpPr>
          <p:spPr>
            <a:xfrm>
              <a:off x="5156832" y="9654305"/>
              <a:ext cx="702310" cy="161290"/>
            </a:xfrm>
            <a:custGeom>
              <a:avLst/>
              <a:gdLst/>
              <a:ahLst/>
              <a:cxnLst/>
              <a:rect l="l" t="t" r="r" b="b"/>
              <a:pathLst>
                <a:path w="702310" h="161290">
                  <a:moveTo>
                    <a:pt x="0" y="80581"/>
                  </a:moveTo>
                  <a:lnTo>
                    <a:pt x="0" y="161163"/>
                  </a:lnTo>
                </a:path>
                <a:path w="702310" h="161290">
                  <a:moveTo>
                    <a:pt x="262927" y="80581"/>
                  </a:moveTo>
                  <a:lnTo>
                    <a:pt x="262927" y="161163"/>
                  </a:lnTo>
                </a:path>
                <a:path w="702310" h="161290">
                  <a:moveTo>
                    <a:pt x="494858" y="80581"/>
                  </a:moveTo>
                  <a:lnTo>
                    <a:pt x="494858" y="161163"/>
                  </a:lnTo>
                </a:path>
                <a:path w="702310" h="161290">
                  <a:moveTo>
                    <a:pt x="702309" y="0"/>
                  </a:moveTo>
                  <a:lnTo>
                    <a:pt x="702309" y="161163"/>
                  </a:lnTo>
                </a:path>
              </a:pathLst>
            </a:custGeom>
            <a:ln w="1163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" name="object 66"/>
            <p:cNvSpPr txBox="1"/>
            <p:nvPr/>
          </p:nvSpPr>
          <p:spPr>
            <a:xfrm>
              <a:off x="5652098" y="9806746"/>
              <a:ext cx="412750" cy="304165"/>
            </a:xfrm>
            <a:prstGeom prst="rect">
              <a:avLst/>
            </a:prstGeom>
          </p:spPr>
          <p:txBody>
            <a:bodyPr vert="horz" wrap="square" lIns="0" tIns="1587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25"/>
                </a:spcBef>
              </a:pPr>
              <a:r>
                <a:rPr sz="1800" spc="10" dirty="0">
                  <a:latin typeface="Microsoft Sans Serif"/>
                  <a:cs typeface="Microsoft Sans Serif"/>
                </a:rPr>
                <a:t>100</a:t>
              </a:r>
              <a:endParaRPr sz="1800">
                <a:latin typeface="Microsoft Sans Serif"/>
                <a:cs typeface="Microsoft Sans Serif"/>
              </a:endParaRPr>
            </a:p>
          </p:txBody>
        </p:sp>
        <p:sp>
          <p:nvSpPr>
            <p:cNvPr id="67" name="object 67"/>
            <p:cNvSpPr/>
            <p:nvPr/>
          </p:nvSpPr>
          <p:spPr>
            <a:xfrm>
              <a:off x="7223982" y="9734887"/>
              <a:ext cx="1365250" cy="80645"/>
            </a:xfrm>
            <a:custGeom>
              <a:avLst/>
              <a:gdLst/>
              <a:ahLst/>
              <a:cxnLst/>
              <a:rect l="l" t="t" r="r" b="b"/>
              <a:pathLst>
                <a:path w="1365250" h="80645">
                  <a:moveTo>
                    <a:pt x="0" y="0"/>
                  </a:moveTo>
                  <a:lnTo>
                    <a:pt x="0" y="80581"/>
                  </a:lnTo>
                </a:path>
                <a:path w="1365250" h="80645">
                  <a:moveTo>
                    <a:pt x="798370" y="0"/>
                  </a:moveTo>
                  <a:lnTo>
                    <a:pt x="798370" y="80581"/>
                  </a:lnTo>
                </a:path>
                <a:path w="1365250" h="80645">
                  <a:moveTo>
                    <a:pt x="1364841" y="0"/>
                  </a:moveTo>
                  <a:lnTo>
                    <a:pt x="1364841" y="80581"/>
                  </a:lnTo>
                </a:path>
              </a:pathLst>
            </a:custGeom>
            <a:ln w="1163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" name="object 68"/>
            <p:cNvSpPr txBox="1"/>
            <p:nvPr/>
          </p:nvSpPr>
          <p:spPr>
            <a:xfrm>
              <a:off x="7022199" y="9806746"/>
              <a:ext cx="1771650" cy="304165"/>
            </a:xfrm>
            <a:prstGeom prst="rect">
              <a:avLst/>
            </a:prstGeom>
          </p:spPr>
          <p:txBody>
            <a:bodyPr vert="horz" wrap="square" lIns="0" tIns="1587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25"/>
                </a:spcBef>
                <a:tabLst>
                  <a:tab pos="807720" algn="l"/>
                  <a:tab pos="1371600" algn="l"/>
                </a:tabLst>
              </a:pPr>
              <a:r>
                <a:rPr sz="1800" spc="10" dirty="0">
                  <a:latin typeface="Microsoft Sans Serif"/>
                  <a:cs typeface="Microsoft Sans Serif"/>
                </a:rPr>
                <a:t>20</a:t>
              </a:r>
              <a:r>
                <a:rPr sz="1800" spc="15" dirty="0">
                  <a:latin typeface="Microsoft Sans Serif"/>
                  <a:cs typeface="Microsoft Sans Serif"/>
                </a:rPr>
                <a:t>0</a:t>
              </a:r>
              <a:r>
                <a:rPr sz="1800" dirty="0">
                  <a:latin typeface="Microsoft Sans Serif"/>
                  <a:cs typeface="Microsoft Sans Serif"/>
                </a:rPr>
                <a:t>	</a:t>
              </a:r>
              <a:r>
                <a:rPr sz="1800" spc="10" dirty="0">
                  <a:latin typeface="Microsoft Sans Serif"/>
                  <a:cs typeface="Microsoft Sans Serif"/>
                </a:rPr>
                <a:t>30</a:t>
              </a:r>
              <a:r>
                <a:rPr sz="1800" spc="15" dirty="0">
                  <a:latin typeface="Microsoft Sans Serif"/>
                  <a:cs typeface="Microsoft Sans Serif"/>
                </a:rPr>
                <a:t>0</a:t>
              </a:r>
              <a:r>
                <a:rPr sz="1800" dirty="0">
                  <a:latin typeface="Microsoft Sans Serif"/>
                  <a:cs typeface="Microsoft Sans Serif"/>
                </a:rPr>
                <a:t>	</a:t>
              </a:r>
              <a:r>
                <a:rPr sz="1800" spc="10" dirty="0">
                  <a:latin typeface="Microsoft Sans Serif"/>
                  <a:cs typeface="Microsoft Sans Serif"/>
                </a:rPr>
                <a:t>400</a:t>
              </a:r>
              <a:endParaRPr sz="1800">
                <a:latin typeface="Microsoft Sans Serif"/>
                <a:cs typeface="Microsoft Sans Serif"/>
              </a:endParaRPr>
            </a:p>
          </p:txBody>
        </p:sp>
        <p:sp>
          <p:nvSpPr>
            <p:cNvPr id="69" name="object 69"/>
            <p:cNvSpPr/>
            <p:nvPr/>
          </p:nvSpPr>
          <p:spPr>
            <a:xfrm>
              <a:off x="1117798" y="4822525"/>
              <a:ext cx="7476490" cy="4993005"/>
            </a:xfrm>
            <a:custGeom>
              <a:avLst/>
              <a:gdLst/>
              <a:ahLst/>
              <a:cxnLst/>
              <a:rect l="l" t="t" r="r" b="b"/>
              <a:pathLst>
                <a:path w="7476490" h="4993005">
                  <a:moveTo>
                    <a:pt x="0" y="0"/>
                  </a:moveTo>
                  <a:lnTo>
                    <a:pt x="7475943" y="0"/>
                  </a:lnTo>
                </a:path>
                <a:path w="7476490" h="4993005">
                  <a:moveTo>
                    <a:pt x="207455" y="161172"/>
                  </a:moveTo>
                  <a:lnTo>
                    <a:pt x="207455" y="0"/>
                  </a:lnTo>
                </a:path>
                <a:path w="7476490" h="4993005">
                  <a:moveTo>
                    <a:pt x="1572294" y="80578"/>
                  </a:moveTo>
                  <a:lnTo>
                    <a:pt x="1572294" y="0"/>
                  </a:lnTo>
                </a:path>
                <a:path w="7476490" h="4993005">
                  <a:moveTo>
                    <a:pt x="2370665" y="80578"/>
                  </a:moveTo>
                  <a:lnTo>
                    <a:pt x="2370665" y="0"/>
                  </a:lnTo>
                </a:path>
                <a:path w="7476490" h="4993005">
                  <a:moveTo>
                    <a:pt x="2937135" y="80578"/>
                  </a:moveTo>
                  <a:lnTo>
                    <a:pt x="2937135" y="0"/>
                  </a:lnTo>
                </a:path>
                <a:path w="7476490" h="4993005">
                  <a:moveTo>
                    <a:pt x="3376501" y="80578"/>
                  </a:moveTo>
                  <a:lnTo>
                    <a:pt x="3376501" y="0"/>
                  </a:lnTo>
                </a:path>
                <a:path w="7476490" h="4993005">
                  <a:moveTo>
                    <a:pt x="3735506" y="80578"/>
                  </a:moveTo>
                  <a:lnTo>
                    <a:pt x="3735506" y="0"/>
                  </a:lnTo>
                </a:path>
                <a:path w="7476490" h="4993005">
                  <a:moveTo>
                    <a:pt x="4039033" y="80578"/>
                  </a:moveTo>
                  <a:lnTo>
                    <a:pt x="4039033" y="0"/>
                  </a:lnTo>
                </a:path>
                <a:path w="7476490" h="4993005">
                  <a:moveTo>
                    <a:pt x="4301961" y="80578"/>
                  </a:moveTo>
                  <a:lnTo>
                    <a:pt x="4301961" y="0"/>
                  </a:lnTo>
                </a:path>
                <a:path w="7476490" h="4993005">
                  <a:moveTo>
                    <a:pt x="4533892" y="80578"/>
                  </a:moveTo>
                  <a:lnTo>
                    <a:pt x="4533892" y="0"/>
                  </a:lnTo>
                </a:path>
                <a:path w="7476490" h="4993005">
                  <a:moveTo>
                    <a:pt x="4741342" y="161172"/>
                  </a:moveTo>
                  <a:lnTo>
                    <a:pt x="4741342" y="0"/>
                  </a:lnTo>
                </a:path>
                <a:path w="7476490" h="4993005">
                  <a:moveTo>
                    <a:pt x="6106184" y="80578"/>
                  </a:moveTo>
                  <a:lnTo>
                    <a:pt x="6106184" y="0"/>
                  </a:lnTo>
                </a:path>
                <a:path w="7476490" h="4993005">
                  <a:moveTo>
                    <a:pt x="6904554" y="80578"/>
                  </a:moveTo>
                  <a:lnTo>
                    <a:pt x="6904554" y="0"/>
                  </a:lnTo>
                </a:path>
                <a:path w="7476490" h="4993005">
                  <a:moveTo>
                    <a:pt x="7471025" y="80578"/>
                  </a:moveTo>
                  <a:lnTo>
                    <a:pt x="7471025" y="0"/>
                  </a:lnTo>
                </a:path>
                <a:path w="7476490" h="4993005">
                  <a:moveTo>
                    <a:pt x="0" y="4992943"/>
                  </a:moveTo>
                  <a:lnTo>
                    <a:pt x="0" y="0"/>
                  </a:lnTo>
                </a:path>
                <a:path w="7476490" h="4993005">
                  <a:moveTo>
                    <a:pt x="104223" y="4992943"/>
                  </a:moveTo>
                  <a:lnTo>
                    <a:pt x="0" y="4992943"/>
                  </a:lnTo>
                </a:path>
                <a:path w="7476490" h="4993005">
                  <a:moveTo>
                    <a:pt x="208446" y="4947625"/>
                  </a:moveTo>
                  <a:lnTo>
                    <a:pt x="0" y="4947625"/>
                  </a:lnTo>
                </a:path>
              </a:pathLst>
            </a:custGeom>
            <a:ln w="1163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" name="object 70"/>
            <p:cNvSpPr txBox="1"/>
            <p:nvPr/>
          </p:nvSpPr>
          <p:spPr>
            <a:xfrm>
              <a:off x="746217" y="9607860"/>
              <a:ext cx="714375" cy="502920"/>
            </a:xfrm>
            <a:prstGeom prst="rect">
              <a:avLst/>
            </a:prstGeom>
          </p:spPr>
          <p:txBody>
            <a:bodyPr vert="horz" wrap="square" lIns="0" tIns="15875" rIns="0" bIns="0" rtlCol="0">
              <a:spAutoFit/>
            </a:bodyPr>
            <a:lstStyle/>
            <a:p>
              <a:pPr marL="12700">
                <a:lnSpc>
                  <a:spcPts val="1864"/>
                </a:lnSpc>
                <a:spcBef>
                  <a:spcPts val="125"/>
                </a:spcBef>
              </a:pPr>
              <a:r>
                <a:rPr sz="1800" spc="5" dirty="0">
                  <a:latin typeface="Microsoft Sans Serif"/>
                  <a:cs typeface="Microsoft Sans Serif"/>
                </a:rPr>
                <a:t>0.1</a:t>
              </a:r>
              <a:endParaRPr sz="1800">
                <a:latin typeface="Microsoft Sans Serif"/>
                <a:cs typeface="Microsoft Sans Serif"/>
              </a:endParaRPr>
            </a:p>
            <a:p>
              <a:pPr marL="443230">
                <a:lnSpc>
                  <a:spcPts val="1864"/>
                </a:lnSpc>
              </a:pPr>
              <a:r>
                <a:rPr sz="1800" spc="10" dirty="0">
                  <a:latin typeface="Microsoft Sans Serif"/>
                  <a:cs typeface="Microsoft Sans Serif"/>
                </a:rPr>
                <a:t>10</a:t>
              </a:r>
              <a:endParaRPr sz="1800">
                <a:latin typeface="Microsoft Sans Serif"/>
                <a:cs typeface="Microsoft Sans Serif"/>
              </a:endParaRPr>
            </a:p>
          </p:txBody>
        </p:sp>
        <p:grpSp>
          <p:nvGrpSpPr>
            <p:cNvPr id="71" name="object 71"/>
            <p:cNvGrpSpPr/>
            <p:nvPr/>
          </p:nvGrpSpPr>
          <p:grpSpPr>
            <a:xfrm>
              <a:off x="1110896" y="5081049"/>
              <a:ext cx="7499984" cy="5005070"/>
              <a:chOff x="1111765" y="4816492"/>
              <a:chExt cx="7499984" cy="5005070"/>
            </a:xfrm>
          </p:grpSpPr>
          <p:sp>
            <p:nvSpPr>
              <p:cNvPr id="72" name="object 72"/>
              <p:cNvSpPr/>
              <p:nvPr/>
            </p:nvSpPr>
            <p:spPr>
              <a:xfrm>
                <a:off x="1117798" y="4822524"/>
                <a:ext cx="7476490" cy="4993005"/>
              </a:xfrm>
              <a:custGeom>
                <a:avLst/>
                <a:gdLst/>
                <a:ahLst/>
                <a:cxnLst/>
                <a:rect l="l" t="t" r="r" b="b"/>
                <a:pathLst>
                  <a:path w="7476490" h="4993005">
                    <a:moveTo>
                      <a:pt x="104223" y="4649488"/>
                    </a:moveTo>
                    <a:lnTo>
                      <a:pt x="0" y="4649488"/>
                    </a:lnTo>
                  </a:path>
                  <a:path w="7476490" h="4993005">
                    <a:moveTo>
                      <a:pt x="104223" y="4475090"/>
                    </a:moveTo>
                    <a:lnTo>
                      <a:pt x="0" y="4475090"/>
                    </a:lnTo>
                  </a:path>
                  <a:path w="7476490" h="4993005">
                    <a:moveTo>
                      <a:pt x="104223" y="4351351"/>
                    </a:moveTo>
                    <a:lnTo>
                      <a:pt x="0" y="4351351"/>
                    </a:lnTo>
                  </a:path>
                  <a:path w="7476490" h="4993005">
                    <a:moveTo>
                      <a:pt x="104223" y="4255370"/>
                    </a:moveTo>
                    <a:lnTo>
                      <a:pt x="0" y="4255370"/>
                    </a:lnTo>
                  </a:path>
                  <a:path w="7476490" h="4993005">
                    <a:moveTo>
                      <a:pt x="104223" y="4176948"/>
                    </a:moveTo>
                    <a:lnTo>
                      <a:pt x="0" y="4176948"/>
                    </a:lnTo>
                  </a:path>
                  <a:path w="7476490" h="4993005">
                    <a:moveTo>
                      <a:pt x="104223" y="4110642"/>
                    </a:moveTo>
                    <a:lnTo>
                      <a:pt x="0" y="4110642"/>
                    </a:lnTo>
                  </a:path>
                  <a:path w="7476490" h="4993005">
                    <a:moveTo>
                      <a:pt x="104223" y="4053210"/>
                    </a:moveTo>
                    <a:lnTo>
                      <a:pt x="0" y="4053210"/>
                    </a:lnTo>
                  </a:path>
                  <a:path w="7476490" h="4993005">
                    <a:moveTo>
                      <a:pt x="104223" y="4002557"/>
                    </a:moveTo>
                    <a:lnTo>
                      <a:pt x="0" y="4002557"/>
                    </a:lnTo>
                  </a:path>
                  <a:path w="7476490" h="4993005">
                    <a:moveTo>
                      <a:pt x="208446" y="3957241"/>
                    </a:moveTo>
                    <a:lnTo>
                      <a:pt x="0" y="3957241"/>
                    </a:lnTo>
                  </a:path>
                  <a:path w="7476490" h="4993005">
                    <a:moveTo>
                      <a:pt x="104223" y="3659097"/>
                    </a:moveTo>
                    <a:lnTo>
                      <a:pt x="0" y="3659097"/>
                    </a:lnTo>
                  </a:path>
                  <a:path w="7476490" h="4993005">
                    <a:moveTo>
                      <a:pt x="104223" y="3484707"/>
                    </a:moveTo>
                    <a:lnTo>
                      <a:pt x="0" y="3484707"/>
                    </a:lnTo>
                  </a:path>
                  <a:path w="7476490" h="4993005">
                    <a:moveTo>
                      <a:pt x="104223" y="3360969"/>
                    </a:moveTo>
                    <a:lnTo>
                      <a:pt x="0" y="3360969"/>
                    </a:lnTo>
                  </a:path>
                  <a:path w="7476490" h="4993005">
                    <a:moveTo>
                      <a:pt x="104223" y="3264985"/>
                    </a:moveTo>
                    <a:lnTo>
                      <a:pt x="0" y="3264985"/>
                    </a:lnTo>
                  </a:path>
                  <a:path w="7476490" h="4993005">
                    <a:moveTo>
                      <a:pt x="104223" y="3186563"/>
                    </a:moveTo>
                    <a:lnTo>
                      <a:pt x="0" y="3186563"/>
                    </a:lnTo>
                  </a:path>
                  <a:path w="7476490" h="4993005">
                    <a:moveTo>
                      <a:pt x="104223" y="3120257"/>
                    </a:moveTo>
                    <a:lnTo>
                      <a:pt x="0" y="3120257"/>
                    </a:lnTo>
                  </a:path>
                  <a:path w="7476490" h="4993005">
                    <a:moveTo>
                      <a:pt x="104223" y="3062825"/>
                    </a:moveTo>
                    <a:lnTo>
                      <a:pt x="0" y="3062825"/>
                    </a:lnTo>
                  </a:path>
                  <a:path w="7476490" h="4993005">
                    <a:moveTo>
                      <a:pt x="104223" y="3012157"/>
                    </a:moveTo>
                    <a:lnTo>
                      <a:pt x="0" y="3012157"/>
                    </a:lnTo>
                  </a:path>
                  <a:path w="7476490" h="4993005">
                    <a:moveTo>
                      <a:pt x="208446" y="2966841"/>
                    </a:moveTo>
                    <a:lnTo>
                      <a:pt x="0" y="2966841"/>
                    </a:lnTo>
                  </a:path>
                  <a:path w="7476490" h="4993005">
                    <a:moveTo>
                      <a:pt x="104223" y="2668713"/>
                    </a:moveTo>
                    <a:lnTo>
                      <a:pt x="0" y="2668713"/>
                    </a:lnTo>
                  </a:path>
                  <a:path w="7476490" h="4993005">
                    <a:moveTo>
                      <a:pt x="104223" y="2494307"/>
                    </a:moveTo>
                    <a:lnTo>
                      <a:pt x="0" y="2494307"/>
                    </a:lnTo>
                  </a:path>
                  <a:path w="7476490" h="4993005">
                    <a:moveTo>
                      <a:pt x="104223" y="2370569"/>
                    </a:moveTo>
                    <a:lnTo>
                      <a:pt x="0" y="2370569"/>
                    </a:lnTo>
                  </a:path>
                  <a:path w="7476490" h="4993005">
                    <a:moveTo>
                      <a:pt x="104223" y="2274600"/>
                    </a:moveTo>
                    <a:lnTo>
                      <a:pt x="0" y="2274600"/>
                    </a:lnTo>
                  </a:path>
                  <a:path w="7476490" h="4993005">
                    <a:moveTo>
                      <a:pt x="104223" y="2196178"/>
                    </a:moveTo>
                    <a:lnTo>
                      <a:pt x="0" y="2196178"/>
                    </a:lnTo>
                  </a:path>
                  <a:path w="7476490" h="4993005">
                    <a:moveTo>
                      <a:pt x="104223" y="2129872"/>
                    </a:moveTo>
                    <a:lnTo>
                      <a:pt x="0" y="2129872"/>
                    </a:lnTo>
                  </a:path>
                  <a:path w="7476490" h="4993005">
                    <a:moveTo>
                      <a:pt x="104223" y="2072440"/>
                    </a:moveTo>
                    <a:lnTo>
                      <a:pt x="0" y="2072440"/>
                    </a:lnTo>
                  </a:path>
                  <a:path w="7476490" h="4993005">
                    <a:moveTo>
                      <a:pt x="104223" y="2021772"/>
                    </a:moveTo>
                    <a:lnTo>
                      <a:pt x="0" y="2021772"/>
                    </a:lnTo>
                  </a:path>
                  <a:path w="7476490" h="4993005">
                    <a:moveTo>
                      <a:pt x="208446" y="1976456"/>
                    </a:moveTo>
                    <a:lnTo>
                      <a:pt x="0" y="1976456"/>
                    </a:lnTo>
                  </a:path>
                  <a:path w="7476490" h="4993005">
                    <a:moveTo>
                      <a:pt x="104223" y="1678312"/>
                    </a:moveTo>
                    <a:lnTo>
                      <a:pt x="0" y="1678312"/>
                    </a:lnTo>
                  </a:path>
                  <a:path w="7476490" h="4993005">
                    <a:moveTo>
                      <a:pt x="104223" y="1503922"/>
                    </a:moveTo>
                    <a:lnTo>
                      <a:pt x="0" y="1503922"/>
                    </a:lnTo>
                  </a:path>
                  <a:path w="7476490" h="4993005">
                    <a:moveTo>
                      <a:pt x="104223" y="1380184"/>
                    </a:moveTo>
                    <a:lnTo>
                      <a:pt x="0" y="1380184"/>
                    </a:lnTo>
                  </a:path>
                  <a:path w="7476490" h="4993005">
                    <a:moveTo>
                      <a:pt x="104223" y="1284200"/>
                    </a:moveTo>
                    <a:lnTo>
                      <a:pt x="0" y="1284200"/>
                    </a:lnTo>
                  </a:path>
                  <a:path w="7476490" h="4993005">
                    <a:moveTo>
                      <a:pt x="104223" y="1205778"/>
                    </a:moveTo>
                    <a:lnTo>
                      <a:pt x="0" y="1205778"/>
                    </a:lnTo>
                  </a:path>
                  <a:path w="7476490" h="4993005">
                    <a:moveTo>
                      <a:pt x="104223" y="1139487"/>
                    </a:moveTo>
                    <a:lnTo>
                      <a:pt x="0" y="1139487"/>
                    </a:lnTo>
                  </a:path>
                  <a:path w="7476490" h="4993005">
                    <a:moveTo>
                      <a:pt x="104223" y="1082040"/>
                    </a:moveTo>
                    <a:lnTo>
                      <a:pt x="0" y="1082040"/>
                    </a:lnTo>
                  </a:path>
                  <a:path w="7476490" h="4993005">
                    <a:moveTo>
                      <a:pt x="104223" y="1031387"/>
                    </a:moveTo>
                    <a:lnTo>
                      <a:pt x="0" y="1031387"/>
                    </a:lnTo>
                  </a:path>
                  <a:path w="7476490" h="4993005">
                    <a:moveTo>
                      <a:pt x="208446" y="986071"/>
                    </a:moveTo>
                    <a:lnTo>
                      <a:pt x="0" y="986071"/>
                    </a:lnTo>
                  </a:path>
                  <a:path w="7476490" h="4993005">
                    <a:moveTo>
                      <a:pt x="104223" y="687927"/>
                    </a:moveTo>
                    <a:lnTo>
                      <a:pt x="0" y="687927"/>
                    </a:lnTo>
                  </a:path>
                  <a:path w="7476490" h="4993005">
                    <a:moveTo>
                      <a:pt x="104223" y="513537"/>
                    </a:moveTo>
                    <a:lnTo>
                      <a:pt x="0" y="513537"/>
                    </a:lnTo>
                  </a:path>
                  <a:path w="7476490" h="4993005">
                    <a:moveTo>
                      <a:pt x="104223" y="389799"/>
                    </a:moveTo>
                    <a:lnTo>
                      <a:pt x="0" y="389799"/>
                    </a:lnTo>
                  </a:path>
                  <a:path w="7476490" h="4993005">
                    <a:moveTo>
                      <a:pt x="104223" y="293815"/>
                    </a:moveTo>
                    <a:lnTo>
                      <a:pt x="0" y="293815"/>
                    </a:lnTo>
                  </a:path>
                  <a:path w="7476490" h="4993005">
                    <a:moveTo>
                      <a:pt x="104223" y="215393"/>
                    </a:moveTo>
                    <a:lnTo>
                      <a:pt x="0" y="215393"/>
                    </a:lnTo>
                  </a:path>
                  <a:path w="7476490" h="4993005">
                    <a:moveTo>
                      <a:pt x="104223" y="149087"/>
                    </a:moveTo>
                    <a:lnTo>
                      <a:pt x="0" y="149087"/>
                    </a:lnTo>
                  </a:path>
                  <a:path w="7476490" h="4993005">
                    <a:moveTo>
                      <a:pt x="104223" y="91655"/>
                    </a:moveTo>
                    <a:lnTo>
                      <a:pt x="0" y="91655"/>
                    </a:lnTo>
                  </a:path>
                  <a:path w="7476490" h="4993005">
                    <a:moveTo>
                      <a:pt x="104223" y="40987"/>
                    </a:moveTo>
                    <a:lnTo>
                      <a:pt x="0" y="40987"/>
                    </a:lnTo>
                  </a:path>
                  <a:path w="7476490" h="4993005">
                    <a:moveTo>
                      <a:pt x="7475943" y="4992943"/>
                    </a:moveTo>
                    <a:lnTo>
                      <a:pt x="7475943" y="0"/>
                    </a:lnTo>
                  </a:path>
                  <a:path w="7476490" h="4993005">
                    <a:moveTo>
                      <a:pt x="7371705" y="4992943"/>
                    </a:moveTo>
                    <a:lnTo>
                      <a:pt x="7475943" y="4992943"/>
                    </a:lnTo>
                  </a:path>
                  <a:path w="7476490" h="4993005">
                    <a:moveTo>
                      <a:pt x="7267484" y="4947625"/>
                    </a:moveTo>
                    <a:lnTo>
                      <a:pt x="7475943" y="4947625"/>
                    </a:lnTo>
                  </a:path>
                  <a:path w="7476490" h="4993005">
                    <a:moveTo>
                      <a:pt x="7371705" y="4649488"/>
                    </a:moveTo>
                    <a:lnTo>
                      <a:pt x="7475943" y="4649488"/>
                    </a:lnTo>
                  </a:path>
                  <a:path w="7476490" h="4993005">
                    <a:moveTo>
                      <a:pt x="7371705" y="4475090"/>
                    </a:moveTo>
                    <a:lnTo>
                      <a:pt x="7475943" y="4475090"/>
                    </a:lnTo>
                  </a:path>
                  <a:path w="7476490" h="4993005">
                    <a:moveTo>
                      <a:pt x="7371705" y="4351351"/>
                    </a:moveTo>
                    <a:lnTo>
                      <a:pt x="7475943" y="4351351"/>
                    </a:lnTo>
                  </a:path>
                  <a:path w="7476490" h="4993005">
                    <a:moveTo>
                      <a:pt x="7371705" y="4255370"/>
                    </a:moveTo>
                    <a:lnTo>
                      <a:pt x="7475943" y="4255370"/>
                    </a:lnTo>
                  </a:path>
                  <a:path w="7476490" h="4993005">
                    <a:moveTo>
                      <a:pt x="7371705" y="4176948"/>
                    </a:moveTo>
                    <a:lnTo>
                      <a:pt x="7475943" y="4176948"/>
                    </a:lnTo>
                  </a:path>
                  <a:path w="7476490" h="4993005">
                    <a:moveTo>
                      <a:pt x="7371705" y="4110642"/>
                    </a:moveTo>
                    <a:lnTo>
                      <a:pt x="7475943" y="4110642"/>
                    </a:lnTo>
                  </a:path>
                  <a:path w="7476490" h="4993005">
                    <a:moveTo>
                      <a:pt x="7371705" y="4053210"/>
                    </a:moveTo>
                    <a:lnTo>
                      <a:pt x="7475943" y="4053210"/>
                    </a:lnTo>
                  </a:path>
                  <a:path w="7476490" h="4993005">
                    <a:moveTo>
                      <a:pt x="7371705" y="4002557"/>
                    </a:moveTo>
                    <a:lnTo>
                      <a:pt x="7475943" y="4002557"/>
                    </a:lnTo>
                  </a:path>
                  <a:path w="7476490" h="4993005">
                    <a:moveTo>
                      <a:pt x="7267484" y="3957241"/>
                    </a:moveTo>
                    <a:lnTo>
                      <a:pt x="7475943" y="3957241"/>
                    </a:lnTo>
                  </a:path>
                  <a:path w="7476490" h="4993005">
                    <a:moveTo>
                      <a:pt x="7371705" y="3659097"/>
                    </a:moveTo>
                    <a:lnTo>
                      <a:pt x="7475943" y="3659097"/>
                    </a:lnTo>
                  </a:path>
                  <a:path w="7476490" h="4993005">
                    <a:moveTo>
                      <a:pt x="7371705" y="3484707"/>
                    </a:moveTo>
                    <a:lnTo>
                      <a:pt x="7475943" y="3484707"/>
                    </a:lnTo>
                  </a:path>
                  <a:path w="7476490" h="4993005">
                    <a:moveTo>
                      <a:pt x="7371705" y="3360969"/>
                    </a:moveTo>
                    <a:lnTo>
                      <a:pt x="7475943" y="3360969"/>
                    </a:lnTo>
                  </a:path>
                  <a:path w="7476490" h="4993005">
                    <a:moveTo>
                      <a:pt x="7371705" y="3264985"/>
                    </a:moveTo>
                    <a:lnTo>
                      <a:pt x="7475943" y="3264985"/>
                    </a:lnTo>
                  </a:path>
                  <a:path w="7476490" h="4993005">
                    <a:moveTo>
                      <a:pt x="7371705" y="3186563"/>
                    </a:moveTo>
                    <a:lnTo>
                      <a:pt x="7475943" y="3186563"/>
                    </a:lnTo>
                  </a:path>
                  <a:path w="7476490" h="4993005">
                    <a:moveTo>
                      <a:pt x="7371705" y="3120257"/>
                    </a:moveTo>
                    <a:lnTo>
                      <a:pt x="7475943" y="3120257"/>
                    </a:lnTo>
                  </a:path>
                  <a:path w="7476490" h="4993005">
                    <a:moveTo>
                      <a:pt x="7371705" y="3062825"/>
                    </a:moveTo>
                    <a:lnTo>
                      <a:pt x="7475943" y="3062825"/>
                    </a:lnTo>
                  </a:path>
                  <a:path w="7476490" h="4993005">
                    <a:moveTo>
                      <a:pt x="7371705" y="3012157"/>
                    </a:moveTo>
                    <a:lnTo>
                      <a:pt x="7475943" y="3012157"/>
                    </a:lnTo>
                  </a:path>
                  <a:path w="7476490" h="4993005">
                    <a:moveTo>
                      <a:pt x="7267484" y="2966841"/>
                    </a:moveTo>
                    <a:lnTo>
                      <a:pt x="7475943" y="2966841"/>
                    </a:lnTo>
                  </a:path>
                  <a:path w="7476490" h="4993005">
                    <a:moveTo>
                      <a:pt x="7371705" y="2668713"/>
                    </a:moveTo>
                    <a:lnTo>
                      <a:pt x="7475943" y="2668713"/>
                    </a:lnTo>
                  </a:path>
                  <a:path w="7476490" h="4993005">
                    <a:moveTo>
                      <a:pt x="7371705" y="2494307"/>
                    </a:moveTo>
                    <a:lnTo>
                      <a:pt x="7475943" y="2494307"/>
                    </a:lnTo>
                  </a:path>
                  <a:path w="7476490" h="4993005">
                    <a:moveTo>
                      <a:pt x="7371705" y="2370569"/>
                    </a:moveTo>
                    <a:lnTo>
                      <a:pt x="7475943" y="2370569"/>
                    </a:lnTo>
                  </a:path>
                  <a:path w="7476490" h="4993005">
                    <a:moveTo>
                      <a:pt x="7371705" y="2274600"/>
                    </a:moveTo>
                    <a:lnTo>
                      <a:pt x="7475943" y="2274600"/>
                    </a:lnTo>
                  </a:path>
                  <a:path w="7476490" h="4993005">
                    <a:moveTo>
                      <a:pt x="7371705" y="2196178"/>
                    </a:moveTo>
                    <a:lnTo>
                      <a:pt x="7475943" y="2196178"/>
                    </a:lnTo>
                  </a:path>
                  <a:path w="7476490" h="4993005">
                    <a:moveTo>
                      <a:pt x="7371705" y="2129872"/>
                    </a:moveTo>
                    <a:lnTo>
                      <a:pt x="7475943" y="2129872"/>
                    </a:lnTo>
                  </a:path>
                  <a:path w="7476490" h="4993005">
                    <a:moveTo>
                      <a:pt x="7371705" y="2072440"/>
                    </a:moveTo>
                    <a:lnTo>
                      <a:pt x="7475943" y="2072440"/>
                    </a:lnTo>
                  </a:path>
                  <a:path w="7476490" h="4993005">
                    <a:moveTo>
                      <a:pt x="7371705" y="2021772"/>
                    </a:moveTo>
                    <a:lnTo>
                      <a:pt x="7475943" y="2021772"/>
                    </a:lnTo>
                  </a:path>
                  <a:path w="7476490" h="4993005">
                    <a:moveTo>
                      <a:pt x="7267484" y="1976456"/>
                    </a:moveTo>
                    <a:lnTo>
                      <a:pt x="7475943" y="1976456"/>
                    </a:lnTo>
                  </a:path>
                  <a:path w="7476490" h="4993005">
                    <a:moveTo>
                      <a:pt x="7371705" y="1678312"/>
                    </a:moveTo>
                    <a:lnTo>
                      <a:pt x="7475943" y="1678312"/>
                    </a:lnTo>
                  </a:path>
                  <a:path w="7476490" h="4993005">
                    <a:moveTo>
                      <a:pt x="7371705" y="1503922"/>
                    </a:moveTo>
                    <a:lnTo>
                      <a:pt x="7475943" y="1503922"/>
                    </a:lnTo>
                  </a:path>
                  <a:path w="7476490" h="4993005">
                    <a:moveTo>
                      <a:pt x="7371705" y="1380184"/>
                    </a:moveTo>
                    <a:lnTo>
                      <a:pt x="7475943" y="1380184"/>
                    </a:lnTo>
                  </a:path>
                  <a:path w="7476490" h="4993005">
                    <a:moveTo>
                      <a:pt x="7371705" y="1284200"/>
                    </a:moveTo>
                    <a:lnTo>
                      <a:pt x="7475943" y="1284200"/>
                    </a:lnTo>
                  </a:path>
                  <a:path w="7476490" h="4993005">
                    <a:moveTo>
                      <a:pt x="7371705" y="1205778"/>
                    </a:moveTo>
                    <a:lnTo>
                      <a:pt x="7475943" y="1205778"/>
                    </a:lnTo>
                  </a:path>
                  <a:path w="7476490" h="4993005">
                    <a:moveTo>
                      <a:pt x="7371705" y="1139487"/>
                    </a:moveTo>
                    <a:lnTo>
                      <a:pt x="7475943" y="1139487"/>
                    </a:lnTo>
                  </a:path>
                  <a:path w="7476490" h="4993005">
                    <a:moveTo>
                      <a:pt x="7371705" y="1082040"/>
                    </a:moveTo>
                    <a:lnTo>
                      <a:pt x="7475943" y="1082040"/>
                    </a:lnTo>
                  </a:path>
                  <a:path w="7476490" h="4993005">
                    <a:moveTo>
                      <a:pt x="7371705" y="1031387"/>
                    </a:moveTo>
                    <a:lnTo>
                      <a:pt x="7475943" y="1031387"/>
                    </a:lnTo>
                  </a:path>
                  <a:path w="7476490" h="4993005">
                    <a:moveTo>
                      <a:pt x="7267484" y="986071"/>
                    </a:moveTo>
                    <a:lnTo>
                      <a:pt x="7475943" y="986071"/>
                    </a:lnTo>
                  </a:path>
                  <a:path w="7476490" h="4993005">
                    <a:moveTo>
                      <a:pt x="7371705" y="687927"/>
                    </a:moveTo>
                    <a:lnTo>
                      <a:pt x="7475943" y="687927"/>
                    </a:lnTo>
                  </a:path>
                  <a:path w="7476490" h="4993005">
                    <a:moveTo>
                      <a:pt x="7371705" y="513537"/>
                    </a:moveTo>
                    <a:lnTo>
                      <a:pt x="7475943" y="513537"/>
                    </a:lnTo>
                  </a:path>
                  <a:path w="7476490" h="4993005">
                    <a:moveTo>
                      <a:pt x="7371705" y="389799"/>
                    </a:moveTo>
                    <a:lnTo>
                      <a:pt x="7475943" y="389799"/>
                    </a:lnTo>
                  </a:path>
                  <a:path w="7476490" h="4993005">
                    <a:moveTo>
                      <a:pt x="7371705" y="293815"/>
                    </a:moveTo>
                    <a:lnTo>
                      <a:pt x="7475943" y="293815"/>
                    </a:lnTo>
                  </a:path>
                  <a:path w="7476490" h="4993005">
                    <a:moveTo>
                      <a:pt x="7371705" y="215393"/>
                    </a:moveTo>
                    <a:lnTo>
                      <a:pt x="7475943" y="215393"/>
                    </a:lnTo>
                  </a:path>
                  <a:path w="7476490" h="4993005">
                    <a:moveTo>
                      <a:pt x="7371705" y="149087"/>
                    </a:moveTo>
                    <a:lnTo>
                      <a:pt x="7475943" y="149087"/>
                    </a:lnTo>
                  </a:path>
                  <a:path w="7476490" h="4993005">
                    <a:moveTo>
                      <a:pt x="7371705" y="91655"/>
                    </a:moveTo>
                    <a:lnTo>
                      <a:pt x="7475943" y="91655"/>
                    </a:lnTo>
                  </a:path>
                  <a:path w="7476490" h="4993005">
                    <a:moveTo>
                      <a:pt x="7371705" y="40987"/>
                    </a:moveTo>
                    <a:lnTo>
                      <a:pt x="7475943" y="40987"/>
                    </a:lnTo>
                  </a:path>
                </a:pathLst>
              </a:custGeom>
              <a:ln w="11635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3" name="object 73"/>
              <p:cNvSpPr/>
              <p:nvPr/>
            </p:nvSpPr>
            <p:spPr>
              <a:xfrm>
                <a:off x="1325258" y="6567640"/>
                <a:ext cx="7268845" cy="1469390"/>
              </a:xfrm>
              <a:custGeom>
                <a:avLst/>
                <a:gdLst/>
                <a:ahLst/>
                <a:cxnLst/>
                <a:rect l="l" t="t" r="r" b="b"/>
                <a:pathLst>
                  <a:path w="7268845" h="1469390">
                    <a:moveTo>
                      <a:pt x="0" y="1468954"/>
                    </a:moveTo>
                    <a:lnTo>
                      <a:pt x="1364834" y="1308169"/>
                    </a:lnTo>
                    <a:lnTo>
                      <a:pt x="3169057" y="1030937"/>
                    </a:lnTo>
                    <a:lnTo>
                      <a:pt x="4533883" y="691744"/>
                    </a:lnTo>
                    <a:lnTo>
                      <a:pt x="5898724" y="423448"/>
                    </a:lnTo>
                    <a:lnTo>
                      <a:pt x="6697094" y="264479"/>
                    </a:lnTo>
                    <a:lnTo>
                      <a:pt x="7268483" y="0"/>
                    </a:lnTo>
                  </a:path>
                  <a:path w="7268845" h="1469390">
                    <a:moveTo>
                      <a:pt x="0" y="1468954"/>
                    </a:moveTo>
                    <a:lnTo>
                      <a:pt x="1364834" y="1308169"/>
                    </a:lnTo>
                    <a:lnTo>
                      <a:pt x="3169057" y="1030937"/>
                    </a:lnTo>
                    <a:lnTo>
                      <a:pt x="4533883" y="691744"/>
                    </a:lnTo>
                    <a:lnTo>
                      <a:pt x="5898724" y="423448"/>
                    </a:lnTo>
                    <a:lnTo>
                      <a:pt x="6697094" y="264479"/>
                    </a:lnTo>
                    <a:lnTo>
                      <a:pt x="7268483" y="0"/>
                    </a:lnTo>
                  </a:path>
                  <a:path w="7268845" h="1469390">
                    <a:moveTo>
                      <a:pt x="0" y="1468954"/>
                    </a:moveTo>
                    <a:lnTo>
                      <a:pt x="1364834" y="1308169"/>
                    </a:lnTo>
                    <a:lnTo>
                      <a:pt x="3169057" y="1030937"/>
                    </a:lnTo>
                    <a:lnTo>
                      <a:pt x="4533883" y="691744"/>
                    </a:lnTo>
                    <a:lnTo>
                      <a:pt x="5898724" y="423448"/>
                    </a:lnTo>
                    <a:lnTo>
                      <a:pt x="6697094" y="264479"/>
                    </a:lnTo>
                    <a:lnTo>
                      <a:pt x="7268483" y="0"/>
                    </a:lnTo>
                  </a:path>
                </a:pathLst>
              </a:custGeom>
              <a:ln w="34906">
                <a:solidFill>
                  <a:srgbClr val="CC33FF"/>
                </a:solidFill>
                <a:prstDash val="dash"/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4" name="object 74"/>
              <p:cNvSpPr/>
              <p:nvPr/>
            </p:nvSpPr>
            <p:spPr>
              <a:xfrm>
                <a:off x="1325258" y="6577212"/>
                <a:ext cx="7268845" cy="1362710"/>
              </a:xfrm>
              <a:custGeom>
                <a:avLst/>
                <a:gdLst/>
                <a:ahLst/>
                <a:cxnLst/>
                <a:rect l="l" t="t" r="r" b="b"/>
                <a:pathLst>
                  <a:path w="7268845" h="1362709">
                    <a:moveTo>
                      <a:pt x="0" y="1362265"/>
                    </a:moveTo>
                    <a:lnTo>
                      <a:pt x="1364834" y="1178660"/>
                    </a:lnTo>
                    <a:lnTo>
                      <a:pt x="3169057" y="895998"/>
                    </a:lnTo>
                    <a:lnTo>
                      <a:pt x="4533883" y="585800"/>
                    </a:lnTo>
                    <a:lnTo>
                      <a:pt x="5898724" y="320064"/>
                    </a:lnTo>
                    <a:lnTo>
                      <a:pt x="6697094" y="229945"/>
                    </a:lnTo>
                    <a:lnTo>
                      <a:pt x="7268483" y="0"/>
                    </a:lnTo>
                  </a:path>
                </a:pathLst>
              </a:custGeom>
              <a:ln w="34906">
                <a:solidFill>
                  <a:srgbClr val="CC00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5" name="object 75"/>
              <p:cNvSpPr/>
              <p:nvPr/>
            </p:nvSpPr>
            <p:spPr>
              <a:xfrm>
                <a:off x="1325258" y="8708015"/>
                <a:ext cx="7263765" cy="932815"/>
              </a:xfrm>
              <a:custGeom>
                <a:avLst/>
                <a:gdLst/>
                <a:ahLst/>
                <a:cxnLst/>
                <a:rect l="l" t="t" r="r" b="b"/>
                <a:pathLst>
                  <a:path w="7263765" h="932815">
                    <a:moveTo>
                      <a:pt x="0" y="932803"/>
                    </a:moveTo>
                    <a:lnTo>
                      <a:pt x="3169057" y="869760"/>
                    </a:lnTo>
                    <a:lnTo>
                      <a:pt x="4533883" y="721003"/>
                    </a:lnTo>
                    <a:lnTo>
                      <a:pt x="5332269" y="616462"/>
                    </a:lnTo>
                    <a:lnTo>
                      <a:pt x="5898724" y="471304"/>
                    </a:lnTo>
                    <a:lnTo>
                      <a:pt x="6338105" y="386589"/>
                    </a:lnTo>
                    <a:lnTo>
                      <a:pt x="6697094" y="255015"/>
                    </a:lnTo>
                    <a:lnTo>
                      <a:pt x="7000637" y="168634"/>
                    </a:lnTo>
                    <a:lnTo>
                      <a:pt x="7263565" y="0"/>
                    </a:lnTo>
                  </a:path>
                </a:pathLst>
              </a:custGeom>
              <a:ln w="34906">
                <a:solidFill>
                  <a:srgbClr val="009900"/>
                </a:solidFill>
                <a:prstDash val="dash"/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6" name="object 76"/>
              <p:cNvSpPr/>
              <p:nvPr/>
            </p:nvSpPr>
            <p:spPr>
              <a:xfrm>
                <a:off x="1325258" y="8712824"/>
                <a:ext cx="7263765" cy="827405"/>
              </a:xfrm>
              <a:custGeom>
                <a:avLst/>
                <a:gdLst/>
                <a:ahLst/>
                <a:cxnLst/>
                <a:rect l="l" t="t" r="r" b="b"/>
                <a:pathLst>
                  <a:path w="7263765" h="827404">
                    <a:moveTo>
                      <a:pt x="0" y="827310"/>
                    </a:moveTo>
                    <a:lnTo>
                      <a:pt x="3169057" y="732477"/>
                    </a:lnTo>
                    <a:lnTo>
                      <a:pt x="4533883" y="646009"/>
                    </a:lnTo>
                    <a:lnTo>
                      <a:pt x="5332269" y="544689"/>
                    </a:lnTo>
                    <a:lnTo>
                      <a:pt x="5898724" y="401324"/>
                    </a:lnTo>
                    <a:lnTo>
                      <a:pt x="6338105" y="347384"/>
                    </a:lnTo>
                    <a:lnTo>
                      <a:pt x="6697094" y="236942"/>
                    </a:lnTo>
                    <a:lnTo>
                      <a:pt x="7000637" y="156782"/>
                    </a:lnTo>
                    <a:lnTo>
                      <a:pt x="7263565" y="0"/>
                    </a:lnTo>
                  </a:path>
                </a:pathLst>
              </a:custGeom>
              <a:ln w="34906">
                <a:solidFill>
                  <a:srgbClr val="0099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7" name="object 77"/>
              <p:cNvSpPr/>
              <p:nvPr/>
            </p:nvSpPr>
            <p:spPr>
              <a:xfrm>
                <a:off x="1325258" y="8451619"/>
                <a:ext cx="7268845" cy="216535"/>
              </a:xfrm>
              <a:custGeom>
                <a:avLst/>
                <a:gdLst/>
                <a:ahLst/>
                <a:cxnLst/>
                <a:rect l="l" t="t" r="r" b="b"/>
                <a:pathLst>
                  <a:path w="7268845" h="216534">
                    <a:moveTo>
                      <a:pt x="0" y="216308"/>
                    </a:moveTo>
                    <a:lnTo>
                      <a:pt x="3169057" y="179851"/>
                    </a:lnTo>
                    <a:lnTo>
                      <a:pt x="4533883" y="174747"/>
                    </a:lnTo>
                    <a:lnTo>
                      <a:pt x="5898724" y="125242"/>
                    </a:lnTo>
                    <a:lnTo>
                      <a:pt x="7000637" y="88506"/>
                    </a:lnTo>
                    <a:lnTo>
                      <a:pt x="7268483" y="0"/>
                    </a:lnTo>
                  </a:path>
                </a:pathLst>
              </a:custGeom>
              <a:ln w="34906">
                <a:solidFill>
                  <a:srgbClr val="CC0000"/>
                </a:solidFill>
                <a:prstDash val="dash"/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8" name="object 78"/>
              <p:cNvSpPr/>
              <p:nvPr/>
            </p:nvSpPr>
            <p:spPr>
              <a:xfrm>
                <a:off x="1325258" y="8340276"/>
                <a:ext cx="7268845" cy="393700"/>
              </a:xfrm>
              <a:custGeom>
                <a:avLst/>
                <a:gdLst/>
                <a:ahLst/>
                <a:cxnLst/>
                <a:rect l="l" t="t" r="r" b="b"/>
                <a:pathLst>
                  <a:path w="7268845" h="393700">
                    <a:moveTo>
                      <a:pt x="0" y="393259"/>
                    </a:moveTo>
                    <a:lnTo>
                      <a:pt x="3169057" y="322035"/>
                    </a:lnTo>
                    <a:lnTo>
                      <a:pt x="4533883" y="285236"/>
                    </a:lnTo>
                    <a:lnTo>
                      <a:pt x="5898724" y="195178"/>
                    </a:lnTo>
                    <a:lnTo>
                      <a:pt x="7000637" y="134799"/>
                    </a:lnTo>
                    <a:lnTo>
                      <a:pt x="7268483" y="0"/>
                    </a:lnTo>
                  </a:path>
                </a:pathLst>
              </a:custGeom>
              <a:ln w="34906">
                <a:solidFill>
                  <a:srgbClr val="CC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9" name="object 79"/>
              <p:cNvSpPr/>
              <p:nvPr/>
            </p:nvSpPr>
            <p:spPr>
              <a:xfrm>
                <a:off x="1325258" y="8508772"/>
                <a:ext cx="7263765" cy="624840"/>
              </a:xfrm>
              <a:custGeom>
                <a:avLst/>
                <a:gdLst/>
                <a:ahLst/>
                <a:cxnLst/>
                <a:rect l="l" t="t" r="r" b="b"/>
                <a:pathLst>
                  <a:path w="7263765" h="624840">
                    <a:moveTo>
                      <a:pt x="0" y="397602"/>
                    </a:moveTo>
                    <a:lnTo>
                      <a:pt x="1364834" y="315333"/>
                    </a:lnTo>
                    <a:lnTo>
                      <a:pt x="2163221" y="624377"/>
                    </a:lnTo>
                    <a:lnTo>
                      <a:pt x="2729676" y="551716"/>
                    </a:lnTo>
                    <a:lnTo>
                      <a:pt x="3169057" y="543820"/>
                    </a:lnTo>
                    <a:lnTo>
                      <a:pt x="3967428" y="569914"/>
                    </a:lnTo>
                    <a:lnTo>
                      <a:pt x="4533883" y="483906"/>
                    </a:lnTo>
                    <a:lnTo>
                      <a:pt x="5332269" y="439567"/>
                    </a:lnTo>
                    <a:lnTo>
                      <a:pt x="5898724" y="381173"/>
                    </a:lnTo>
                    <a:lnTo>
                      <a:pt x="6338105" y="316496"/>
                    </a:lnTo>
                    <a:lnTo>
                      <a:pt x="6697094" y="238477"/>
                    </a:lnTo>
                    <a:lnTo>
                      <a:pt x="7000637" y="165283"/>
                    </a:lnTo>
                    <a:lnTo>
                      <a:pt x="7263565" y="0"/>
                    </a:lnTo>
                  </a:path>
                </a:pathLst>
              </a:custGeom>
              <a:ln w="34906">
                <a:solidFill>
                  <a:srgbClr val="3399FF"/>
                </a:solidFill>
                <a:prstDash val="dash"/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0" name="object 80"/>
              <p:cNvSpPr/>
              <p:nvPr/>
            </p:nvSpPr>
            <p:spPr>
              <a:xfrm>
                <a:off x="1325258" y="8455481"/>
                <a:ext cx="7263765" cy="518795"/>
              </a:xfrm>
              <a:custGeom>
                <a:avLst/>
                <a:gdLst/>
                <a:ahLst/>
                <a:cxnLst/>
                <a:rect l="l" t="t" r="r" b="b"/>
                <a:pathLst>
                  <a:path w="7263765" h="518795">
                    <a:moveTo>
                      <a:pt x="0" y="291054"/>
                    </a:moveTo>
                    <a:lnTo>
                      <a:pt x="1364834" y="214881"/>
                    </a:lnTo>
                    <a:lnTo>
                      <a:pt x="2163221" y="518703"/>
                    </a:lnTo>
                    <a:lnTo>
                      <a:pt x="2729676" y="435099"/>
                    </a:lnTo>
                    <a:lnTo>
                      <a:pt x="3169057" y="429623"/>
                    </a:lnTo>
                    <a:lnTo>
                      <a:pt x="3967428" y="489987"/>
                    </a:lnTo>
                    <a:lnTo>
                      <a:pt x="4533883" y="384695"/>
                    </a:lnTo>
                    <a:lnTo>
                      <a:pt x="5332269" y="346019"/>
                    </a:lnTo>
                    <a:lnTo>
                      <a:pt x="5898724" y="332600"/>
                    </a:lnTo>
                    <a:lnTo>
                      <a:pt x="6338105" y="285872"/>
                    </a:lnTo>
                    <a:lnTo>
                      <a:pt x="6697094" y="204580"/>
                    </a:lnTo>
                    <a:lnTo>
                      <a:pt x="7000637" y="146015"/>
                    </a:lnTo>
                    <a:lnTo>
                      <a:pt x="7263565" y="0"/>
                    </a:lnTo>
                  </a:path>
                </a:pathLst>
              </a:custGeom>
              <a:ln w="34906">
                <a:solidFill>
                  <a:srgbClr val="3399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1" name="object 81"/>
              <p:cNvSpPr/>
              <p:nvPr/>
            </p:nvSpPr>
            <p:spPr>
              <a:xfrm>
                <a:off x="1325258" y="8326050"/>
                <a:ext cx="7263765" cy="481330"/>
              </a:xfrm>
              <a:custGeom>
                <a:avLst/>
                <a:gdLst/>
                <a:ahLst/>
                <a:cxnLst/>
                <a:rect l="l" t="t" r="r" b="b"/>
                <a:pathLst>
                  <a:path w="7263765" h="481329">
                    <a:moveTo>
                      <a:pt x="0" y="390683"/>
                    </a:moveTo>
                    <a:lnTo>
                      <a:pt x="1364834" y="445990"/>
                    </a:lnTo>
                    <a:lnTo>
                      <a:pt x="2163221" y="356739"/>
                    </a:lnTo>
                    <a:lnTo>
                      <a:pt x="2729676" y="480803"/>
                    </a:lnTo>
                    <a:lnTo>
                      <a:pt x="3169057" y="430709"/>
                    </a:lnTo>
                    <a:lnTo>
                      <a:pt x="3967428" y="406042"/>
                    </a:lnTo>
                    <a:lnTo>
                      <a:pt x="4533883" y="311532"/>
                    </a:lnTo>
                    <a:lnTo>
                      <a:pt x="5332269" y="346515"/>
                    </a:lnTo>
                    <a:lnTo>
                      <a:pt x="5898724" y="286446"/>
                    </a:lnTo>
                    <a:lnTo>
                      <a:pt x="6338105" y="245878"/>
                    </a:lnTo>
                    <a:lnTo>
                      <a:pt x="6697094" y="224624"/>
                    </a:lnTo>
                    <a:lnTo>
                      <a:pt x="7000637" y="197800"/>
                    </a:lnTo>
                    <a:lnTo>
                      <a:pt x="7263565" y="0"/>
                    </a:lnTo>
                  </a:path>
                </a:pathLst>
              </a:custGeom>
              <a:ln w="34906">
                <a:solidFill>
                  <a:srgbClr val="FFCC00"/>
                </a:solidFill>
                <a:prstDash val="dash"/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2" name="object 82"/>
              <p:cNvSpPr/>
              <p:nvPr/>
            </p:nvSpPr>
            <p:spPr>
              <a:xfrm>
                <a:off x="1325258" y="8509470"/>
                <a:ext cx="7263765" cy="501015"/>
              </a:xfrm>
              <a:custGeom>
                <a:avLst/>
                <a:gdLst/>
                <a:ahLst/>
                <a:cxnLst/>
                <a:rect l="l" t="t" r="r" b="b"/>
                <a:pathLst>
                  <a:path w="7263765" h="501015">
                    <a:moveTo>
                      <a:pt x="0" y="402831"/>
                    </a:moveTo>
                    <a:lnTo>
                      <a:pt x="1364834" y="458277"/>
                    </a:lnTo>
                    <a:lnTo>
                      <a:pt x="2163221" y="335733"/>
                    </a:lnTo>
                    <a:lnTo>
                      <a:pt x="2729676" y="500971"/>
                    </a:lnTo>
                    <a:lnTo>
                      <a:pt x="3169057" y="428506"/>
                    </a:lnTo>
                    <a:lnTo>
                      <a:pt x="3967428" y="412356"/>
                    </a:lnTo>
                    <a:lnTo>
                      <a:pt x="4533883" y="302146"/>
                    </a:lnTo>
                    <a:lnTo>
                      <a:pt x="5332269" y="344933"/>
                    </a:lnTo>
                    <a:lnTo>
                      <a:pt x="5898724" y="272018"/>
                    </a:lnTo>
                    <a:lnTo>
                      <a:pt x="6338105" y="241968"/>
                    </a:lnTo>
                    <a:lnTo>
                      <a:pt x="6697094" y="225120"/>
                    </a:lnTo>
                    <a:lnTo>
                      <a:pt x="7000637" y="197056"/>
                    </a:lnTo>
                    <a:lnTo>
                      <a:pt x="7263565" y="0"/>
                    </a:lnTo>
                  </a:path>
                </a:pathLst>
              </a:custGeom>
              <a:ln w="34906">
                <a:solidFill>
                  <a:srgbClr val="FFCC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3" name="object 83"/>
              <p:cNvSpPr/>
              <p:nvPr/>
            </p:nvSpPr>
            <p:spPr>
              <a:xfrm>
                <a:off x="1325258" y="8360584"/>
                <a:ext cx="7263765" cy="796925"/>
              </a:xfrm>
              <a:custGeom>
                <a:avLst/>
                <a:gdLst/>
                <a:ahLst/>
                <a:cxnLst/>
                <a:rect l="l" t="t" r="r" b="b"/>
                <a:pathLst>
                  <a:path w="7263765" h="796925">
                    <a:moveTo>
                      <a:pt x="0" y="796746"/>
                    </a:moveTo>
                    <a:lnTo>
                      <a:pt x="1364834" y="796425"/>
                    </a:lnTo>
                    <a:lnTo>
                      <a:pt x="2163221" y="761045"/>
                    </a:lnTo>
                    <a:lnTo>
                      <a:pt x="2729676" y="728386"/>
                    </a:lnTo>
                    <a:lnTo>
                      <a:pt x="3169057" y="738464"/>
                    </a:lnTo>
                    <a:lnTo>
                      <a:pt x="3967428" y="663990"/>
                    </a:lnTo>
                    <a:lnTo>
                      <a:pt x="4533883" y="618550"/>
                    </a:lnTo>
                    <a:lnTo>
                      <a:pt x="5332269" y="549684"/>
                    </a:lnTo>
                    <a:lnTo>
                      <a:pt x="5898724" y="432462"/>
                    </a:lnTo>
                    <a:lnTo>
                      <a:pt x="6338105" y="339379"/>
                    </a:lnTo>
                    <a:lnTo>
                      <a:pt x="6697094" y="241006"/>
                    </a:lnTo>
                    <a:lnTo>
                      <a:pt x="7000637" y="139934"/>
                    </a:lnTo>
                    <a:lnTo>
                      <a:pt x="7263565" y="0"/>
                    </a:lnTo>
                  </a:path>
                </a:pathLst>
              </a:custGeom>
              <a:ln w="34906">
                <a:solidFill>
                  <a:srgbClr val="006600"/>
                </a:solidFill>
                <a:prstDash val="dash"/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4" name="object 84"/>
              <p:cNvSpPr/>
              <p:nvPr/>
            </p:nvSpPr>
            <p:spPr>
              <a:xfrm>
                <a:off x="1325258" y="8132298"/>
                <a:ext cx="7263765" cy="791845"/>
              </a:xfrm>
              <a:custGeom>
                <a:avLst/>
                <a:gdLst/>
                <a:ahLst/>
                <a:cxnLst/>
                <a:rect l="l" t="t" r="r" b="b"/>
                <a:pathLst>
                  <a:path w="7263765" h="791845">
                    <a:moveTo>
                      <a:pt x="0" y="789605"/>
                    </a:moveTo>
                    <a:lnTo>
                      <a:pt x="1364834" y="791249"/>
                    </a:lnTo>
                    <a:lnTo>
                      <a:pt x="2163221" y="756716"/>
                    </a:lnTo>
                    <a:lnTo>
                      <a:pt x="2729676" y="715806"/>
                    </a:lnTo>
                    <a:lnTo>
                      <a:pt x="3169057" y="736160"/>
                    </a:lnTo>
                    <a:lnTo>
                      <a:pt x="3967428" y="658963"/>
                    </a:lnTo>
                    <a:lnTo>
                      <a:pt x="4533883" y="607876"/>
                    </a:lnTo>
                    <a:lnTo>
                      <a:pt x="5332269" y="549979"/>
                    </a:lnTo>
                    <a:lnTo>
                      <a:pt x="5898724" y="432958"/>
                    </a:lnTo>
                    <a:lnTo>
                      <a:pt x="6338105" y="343196"/>
                    </a:lnTo>
                    <a:lnTo>
                      <a:pt x="6697094" y="243845"/>
                    </a:lnTo>
                    <a:lnTo>
                      <a:pt x="7000637" y="141268"/>
                    </a:lnTo>
                    <a:lnTo>
                      <a:pt x="7263565" y="0"/>
                    </a:lnTo>
                  </a:path>
                </a:pathLst>
              </a:custGeom>
              <a:ln w="34906">
                <a:solidFill>
                  <a:srgbClr val="0066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5" name="object 85"/>
              <p:cNvSpPr/>
              <p:nvPr/>
            </p:nvSpPr>
            <p:spPr>
              <a:xfrm>
                <a:off x="2162174" y="4935667"/>
                <a:ext cx="99695" cy="0"/>
              </a:xfrm>
              <a:custGeom>
                <a:avLst/>
                <a:gdLst/>
                <a:ahLst/>
                <a:cxnLst/>
                <a:rect l="l" t="t" r="r" b="b"/>
                <a:pathLst>
                  <a:path w="99694">
                    <a:moveTo>
                      <a:pt x="0" y="0"/>
                    </a:moveTo>
                    <a:lnTo>
                      <a:pt x="99443" y="0"/>
                    </a:lnTo>
                  </a:path>
                </a:pathLst>
              </a:custGeom>
              <a:ln w="2327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86" name="object 86"/>
            <p:cNvSpPr txBox="1"/>
            <p:nvPr/>
          </p:nvSpPr>
          <p:spPr>
            <a:xfrm>
              <a:off x="934055" y="8613423"/>
              <a:ext cx="154940" cy="304165"/>
            </a:xfrm>
            <a:prstGeom prst="rect">
              <a:avLst/>
            </a:prstGeom>
          </p:spPr>
          <p:txBody>
            <a:bodyPr vert="horz" wrap="square" lIns="0" tIns="1587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25"/>
                </a:spcBef>
              </a:pPr>
              <a:r>
                <a:rPr sz="1800" spc="15" dirty="0">
                  <a:latin typeface="Microsoft Sans Serif"/>
                  <a:cs typeface="Microsoft Sans Serif"/>
                </a:rPr>
                <a:t>1</a:t>
              </a:r>
              <a:endParaRPr sz="1800">
                <a:latin typeface="Microsoft Sans Serif"/>
                <a:cs typeface="Microsoft Sans Serif"/>
              </a:endParaRPr>
            </a:p>
          </p:txBody>
        </p:sp>
        <p:sp>
          <p:nvSpPr>
            <p:cNvPr id="87" name="object 87"/>
            <p:cNvSpPr txBox="1"/>
            <p:nvPr/>
          </p:nvSpPr>
          <p:spPr>
            <a:xfrm>
              <a:off x="768315" y="7630035"/>
              <a:ext cx="283845" cy="304165"/>
            </a:xfrm>
            <a:prstGeom prst="rect">
              <a:avLst/>
            </a:prstGeom>
          </p:spPr>
          <p:txBody>
            <a:bodyPr vert="horz" wrap="square" lIns="0" tIns="1587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25"/>
                </a:spcBef>
              </a:pPr>
              <a:r>
                <a:rPr sz="1800" spc="10" dirty="0">
                  <a:latin typeface="Microsoft Sans Serif"/>
                  <a:cs typeface="Microsoft Sans Serif"/>
                </a:rPr>
                <a:t>10</a:t>
              </a:r>
              <a:endParaRPr sz="1800">
                <a:latin typeface="Microsoft Sans Serif"/>
                <a:cs typeface="Microsoft Sans Serif"/>
              </a:endParaRPr>
            </a:p>
          </p:txBody>
        </p:sp>
        <p:sp>
          <p:nvSpPr>
            <p:cNvPr id="88" name="object 88"/>
            <p:cNvSpPr txBox="1"/>
            <p:nvPr/>
          </p:nvSpPr>
          <p:spPr>
            <a:xfrm>
              <a:off x="646774" y="6635601"/>
              <a:ext cx="412750" cy="304165"/>
            </a:xfrm>
            <a:prstGeom prst="rect">
              <a:avLst/>
            </a:prstGeom>
          </p:spPr>
          <p:txBody>
            <a:bodyPr vert="horz" wrap="square" lIns="0" tIns="1587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25"/>
                </a:spcBef>
              </a:pPr>
              <a:r>
                <a:rPr sz="1800" spc="10" dirty="0">
                  <a:latin typeface="Microsoft Sans Serif"/>
                  <a:cs typeface="Microsoft Sans Serif"/>
                </a:rPr>
                <a:t>100</a:t>
              </a:r>
              <a:endParaRPr sz="1800">
                <a:latin typeface="Microsoft Sans Serif"/>
                <a:cs typeface="Microsoft Sans Serif"/>
              </a:endParaRPr>
            </a:p>
          </p:txBody>
        </p:sp>
        <p:sp>
          <p:nvSpPr>
            <p:cNvPr id="89" name="object 89"/>
            <p:cNvSpPr txBox="1"/>
            <p:nvPr/>
          </p:nvSpPr>
          <p:spPr>
            <a:xfrm>
              <a:off x="514182" y="5652229"/>
              <a:ext cx="541655" cy="304165"/>
            </a:xfrm>
            <a:prstGeom prst="rect">
              <a:avLst/>
            </a:prstGeom>
          </p:spPr>
          <p:txBody>
            <a:bodyPr vert="horz" wrap="square" lIns="0" tIns="1587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25"/>
                </a:spcBef>
              </a:pPr>
              <a:r>
                <a:rPr sz="1800" spc="10" dirty="0">
                  <a:latin typeface="Microsoft Sans Serif"/>
                  <a:cs typeface="Microsoft Sans Serif"/>
                </a:rPr>
                <a:t>1000</a:t>
              </a:r>
              <a:endParaRPr sz="1800">
                <a:latin typeface="Microsoft Sans Serif"/>
                <a:cs typeface="Microsoft Sans Serif"/>
              </a:endParaRPr>
            </a:p>
          </p:txBody>
        </p:sp>
        <p:sp>
          <p:nvSpPr>
            <p:cNvPr id="90" name="object 90"/>
            <p:cNvSpPr txBox="1"/>
            <p:nvPr/>
          </p:nvSpPr>
          <p:spPr>
            <a:xfrm>
              <a:off x="-2818" y="4800928"/>
              <a:ext cx="400685" cy="1031875"/>
            </a:xfrm>
            <a:prstGeom prst="rect">
              <a:avLst/>
            </a:prstGeom>
          </p:spPr>
          <p:txBody>
            <a:bodyPr vert="vert270" wrap="square" lIns="0" tIns="43180" rIns="0" bIns="0" rtlCol="0">
              <a:spAutoFit/>
            </a:bodyPr>
            <a:lstStyle/>
            <a:p>
              <a:pPr marL="12700">
                <a:lnSpc>
                  <a:spcPts val="2810"/>
                </a:lnSpc>
                <a:spcBef>
                  <a:spcPts val="340"/>
                </a:spcBef>
              </a:pPr>
              <a:r>
                <a:rPr sz="3525" spc="15" baseline="18912" dirty="0">
                  <a:latin typeface="Symbol"/>
                  <a:cs typeface="Symbol"/>
                </a:rPr>
                <a:t></a:t>
              </a:r>
              <a:r>
                <a:rPr sz="3525" spc="15" baseline="18912" dirty="0">
                  <a:latin typeface="Microsoft Sans Serif"/>
                  <a:cs typeface="Microsoft Sans Serif"/>
                </a:rPr>
                <a:t>/</a:t>
              </a:r>
              <a:r>
                <a:rPr sz="3525" spc="15" baseline="18912" dirty="0">
                  <a:latin typeface="Symbol"/>
                  <a:cs typeface="Symbol"/>
                </a:rPr>
                <a:t></a:t>
              </a:r>
              <a:r>
                <a:rPr sz="1550" spc="10" dirty="0">
                  <a:latin typeface="Microsoft Sans Serif"/>
                  <a:cs typeface="Microsoft Sans Serif"/>
                </a:rPr>
                <a:t>theory</a:t>
              </a:r>
              <a:endParaRPr sz="1550">
                <a:latin typeface="Microsoft Sans Serif"/>
                <a:cs typeface="Microsoft Sans Serif"/>
              </a:endParaRPr>
            </a:p>
          </p:txBody>
        </p:sp>
        <p:sp>
          <p:nvSpPr>
            <p:cNvPr id="91" name="object 91"/>
            <p:cNvSpPr txBox="1"/>
            <p:nvPr/>
          </p:nvSpPr>
          <p:spPr>
            <a:xfrm>
              <a:off x="2024630" y="4900867"/>
              <a:ext cx="2788285" cy="238125"/>
            </a:xfrm>
            <a:prstGeom prst="rect">
              <a:avLst/>
            </a:prstGeom>
          </p:spPr>
          <p:txBody>
            <a:bodyPr vert="horz" wrap="square" lIns="0" tIns="11430" rIns="0" bIns="0" rtlCol="0">
              <a:spAutoFit/>
            </a:bodyPr>
            <a:lstStyle/>
            <a:p>
              <a:pPr marL="38100">
                <a:lnSpc>
                  <a:spcPct val="100000"/>
                </a:lnSpc>
                <a:spcBef>
                  <a:spcPts val="90"/>
                </a:spcBef>
              </a:pPr>
              <a:r>
                <a:rPr sz="1400" spc="-5" dirty="0">
                  <a:latin typeface="Microsoft Sans Serif"/>
                  <a:cs typeface="Microsoft Sans Serif"/>
                </a:rPr>
                <a:t>bb+E</a:t>
              </a:r>
              <a:r>
                <a:rPr sz="1425" spc="-7" baseline="46783" dirty="0">
                  <a:latin typeface="Microsoft Sans Serif"/>
                  <a:cs typeface="Microsoft Sans Serif"/>
                </a:rPr>
                <a:t>miss</a:t>
              </a:r>
              <a:r>
                <a:rPr sz="1425" spc="247" baseline="46783" dirty="0">
                  <a:latin typeface="Microsoft Sans Serif"/>
                  <a:cs typeface="Microsoft Sans Serif"/>
                </a:rPr>
                <a:t> </a:t>
              </a:r>
              <a:r>
                <a:rPr sz="1400" spc="-10" dirty="0">
                  <a:latin typeface="Microsoft Sans Serif"/>
                  <a:cs typeface="Microsoft Sans Serif"/>
                </a:rPr>
                <a:t>0L,</a:t>
              </a:r>
              <a:r>
                <a:rPr sz="1400" spc="5" dirty="0">
                  <a:latin typeface="Microsoft Sans Serif"/>
                  <a:cs typeface="Microsoft Sans Serif"/>
                </a:rPr>
                <a:t> </a:t>
              </a:r>
              <a:r>
                <a:rPr sz="1100" spc="15" dirty="0">
                  <a:latin typeface="Microsoft Sans Serif"/>
                  <a:cs typeface="Microsoft Sans Serif"/>
                </a:rPr>
                <a:t>[JHEP</a:t>
              </a:r>
              <a:r>
                <a:rPr sz="1100" spc="20" dirty="0">
                  <a:latin typeface="Microsoft Sans Serif"/>
                  <a:cs typeface="Microsoft Sans Serif"/>
                </a:rPr>
                <a:t> </a:t>
              </a:r>
              <a:r>
                <a:rPr sz="1100" spc="10" dirty="0">
                  <a:latin typeface="Microsoft Sans Serif"/>
                  <a:cs typeface="Microsoft Sans Serif"/>
                </a:rPr>
                <a:t>05</a:t>
              </a:r>
              <a:r>
                <a:rPr sz="1100" spc="25" dirty="0">
                  <a:latin typeface="Microsoft Sans Serif"/>
                  <a:cs typeface="Microsoft Sans Serif"/>
                </a:rPr>
                <a:t> </a:t>
              </a:r>
              <a:r>
                <a:rPr sz="1100" spc="10" dirty="0">
                  <a:latin typeface="Microsoft Sans Serif"/>
                  <a:cs typeface="Microsoft Sans Serif"/>
                </a:rPr>
                <a:t>(2021)</a:t>
              </a:r>
              <a:r>
                <a:rPr sz="1100" spc="20" dirty="0">
                  <a:latin typeface="Microsoft Sans Serif"/>
                  <a:cs typeface="Microsoft Sans Serif"/>
                </a:rPr>
                <a:t> </a:t>
              </a:r>
              <a:r>
                <a:rPr sz="1100" spc="5" dirty="0">
                  <a:latin typeface="Microsoft Sans Serif"/>
                  <a:cs typeface="Microsoft Sans Serif"/>
                </a:rPr>
                <a:t>093]</a:t>
              </a:r>
              <a:r>
                <a:rPr sz="1400" spc="5" dirty="0">
                  <a:latin typeface="Microsoft Sans Serif"/>
                  <a:cs typeface="Microsoft Sans Serif"/>
                </a:rPr>
                <a:t>,</a:t>
              </a:r>
              <a:r>
                <a:rPr sz="1400" spc="15" dirty="0">
                  <a:latin typeface="Microsoft Sans Serif"/>
                  <a:cs typeface="Microsoft Sans Serif"/>
                </a:rPr>
                <a:t> </a:t>
              </a:r>
              <a:r>
                <a:rPr sz="1400" spc="-5" dirty="0">
                  <a:latin typeface="Microsoft Sans Serif"/>
                  <a:cs typeface="Microsoft Sans Serif"/>
                </a:rPr>
                <a:t>(1)</a:t>
              </a:r>
              <a:endParaRPr sz="1400">
                <a:latin typeface="Microsoft Sans Serif"/>
                <a:cs typeface="Microsoft Sans Serif"/>
              </a:endParaRPr>
            </a:p>
          </p:txBody>
        </p:sp>
        <p:grpSp>
          <p:nvGrpSpPr>
            <p:cNvPr id="92" name="object 92"/>
            <p:cNvGrpSpPr/>
            <p:nvPr/>
          </p:nvGrpSpPr>
          <p:grpSpPr>
            <a:xfrm>
              <a:off x="1391677" y="5012218"/>
              <a:ext cx="793750" cy="1383030"/>
              <a:chOff x="1391677" y="5012218"/>
              <a:chExt cx="793750" cy="1383030"/>
            </a:xfrm>
          </p:grpSpPr>
          <p:sp>
            <p:nvSpPr>
              <p:cNvPr id="93" name="object 93"/>
              <p:cNvSpPr/>
              <p:nvPr/>
            </p:nvSpPr>
            <p:spPr>
              <a:xfrm>
                <a:off x="1409139" y="5029680"/>
                <a:ext cx="539115" cy="0"/>
              </a:xfrm>
              <a:custGeom>
                <a:avLst/>
                <a:gdLst/>
                <a:ahLst/>
                <a:cxnLst/>
                <a:rect l="l" t="t" r="r" b="b"/>
                <a:pathLst>
                  <a:path w="539114">
                    <a:moveTo>
                      <a:pt x="0" y="0"/>
                    </a:moveTo>
                    <a:lnTo>
                      <a:pt x="538711" y="0"/>
                    </a:lnTo>
                  </a:path>
                </a:pathLst>
              </a:custGeom>
              <a:ln w="34906">
                <a:solidFill>
                  <a:srgbClr val="CC00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4" name="object 94"/>
              <p:cNvSpPr/>
              <p:nvPr/>
            </p:nvSpPr>
            <p:spPr>
              <a:xfrm>
                <a:off x="1409139" y="5317601"/>
                <a:ext cx="539115" cy="0"/>
              </a:xfrm>
              <a:custGeom>
                <a:avLst/>
                <a:gdLst/>
                <a:ahLst/>
                <a:cxnLst/>
                <a:rect l="l" t="t" r="r" b="b"/>
                <a:pathLst>
                  <a:path w="539114">
                    <a:moveTo>
                      <a:pt x="0" y="0"/>
                    </a:moveTo>
                    <a:lnTo>
                      <a:pt x="538711" y="0"/>
                    </a:lnTo>
                  </a:path>
                </a:pathLst>
              </a:custGeom>
              <a:ln w="34906">
                <a:solidFill>
                  <a:srgbClr val="CC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5" name="object 95"/>
              <p:cNvSpPr/>
              <p:nvPr/>
            </p:nvSpPr>
            <p:spPr>
              <a:xfrm>
                <a:off x="1409139" y="5605521"/>
                <a:ext cx="539115" cy="0"/>
              </a:xfrm>
              <a:custGeom>
                <a:avLst/>
                <a:gdLst/>
                <a:ahLst/>
                <a:cxnLst/>
                <a:rect l="l" t="t" r="r" b="b"/>
                <a:pathLst>
                  <a:path w="539114">
                    <a:moveTo>
                      <a:pt x="0" y="0"/>
                    </a:moveTo>
                    <a:lnTo>
                      <a:pt x="538711" y="0"/>
                    </a:lnTo>
                  </a:path>
                </a:pathLst>
              </a:custGeom>
              <a:ln w="34906">
                <a:solidFill>
                  <a:srgbClr val="3399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6" name="object 96"/>
              <p:cNvSpPr/>
              <p:nvPr/>
            </p:nvSpPr>
            <p:spPr>
              <a:xfrm>
                <a:off x="1409139" y="5893441"/>
                <a:ext cx="539115" cy="0"/>
              </a:xfrm>
              <a:custGeom>
                <a:avLst/>
                <a:gdLst/>
                <a:ahLst/>
                <a:cxnLst/>
                <a:rect l="l" t="t" r="r" b="b"/>
                <a:pathLst>
                  <a:path w="539114">
                    <a:moveTo>
                      <a:pt x="0" y="0"/>
                    </a:moveTo>
                    <a:lnTo>
                      <a:pt x="538711" y="0"/>
                    </a:lnTo>
                  </a:path>
                </a:pathLst>
              </a:custGeom>
              <a:ln w="34906">
                <a:solidFill>
                  <a:srgbClr val="FFCC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7" name="object 97"/>
              <p:cNvSpPr/>
              <p:nvPr/>
            </p:nvSpPr>
            <p:spPr>
              <a:xfrm>
                <a:off x="1409139" y="6181362"/>
                <a:ext cx="539115" cy="0"/>
              </a:xfrm>
              <a:custGeom>
                <a:avLst/>
                <a:gdLst/>
                <a:ahLst/>
                <a:cxnLst/>
                <a:rect l="l" t="t" r="r" b="b"/>
                <a:pathLst>
                  <a:path w="539114">
                    <a:moveTo>
                      <a:pt x="0" y="0"/>
                    </a:moveTo>
                    <a:lnTo>
                      <a:pt x="538711" y="0"/>
                    </a:lnTo>
                  </a:path>
                </a:pathLst>
              </a:custGeom>
              <a:ln w="34906">
                <a:solidFill>
                  <a:srgbClr val="0066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8" name="object 98"/>
              <p:cNvSpPr/>
              <p:nvPr/>
            </p:nvSpPr>
            <p:spPr>
              <a:xfrm>
                <a:off x="2117975" y="6383119"/>
                <a:ext cx="55244" cy="0"/>
              </a:xfrm>
              <a:custGeom>
                <a:avLst/>
                <a:gdLst/>
                <a:ahLst/>
                <a:cxnLst/>
                <a:rect l="l" t="t" r="r" b="b"/>
                <a:pathLst>
                  <a:path w="55244">
                    <a:moveTo>
                      <a:pt x="0" y="0"/>
                    </a:moveTo>
                    <a:lnTo>
                      <a:pt x="55244" y="0"/>
                    </a:lnTo>
                  </a:path>
                </a:pathLst>
              </a:custGeom>
              <a:ln w="2327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99" name="object 99"/>
            <p:cNvSpPr txBox="1"/>
            <p:nvPr/>
          </p:nvSpPr>
          <p:spPr>
            <a:xfrm>
              <a:off x="2050030" y="5008751"/>
              <a:ext cx="2704465" cy="417195"/>
            </a:xfrm>
            <a:prstGeom prst="rect">
              <a:avLst/>
            </a:prstGeom>
          </p:spPr>
          <p:txBody>
            <a:bodyPr vert="horz" wrap="square" lIns="0" tIns="27305" rIns="0" bIns="0" rtlCol="0">
              <a:spAutoFit/>
            </a:bodyPr>
            <a:lstStyle/>
            <a:p>
              <a:pPr marL="432434">
                <a:lnSpc>
                  <a:spcPct val="100000"/>
                </a:lnSpc>
                <a:spcBef>
                  <a:spcPts val="215"/>
                </a:spcBef>
              </a:pPr>
              <a:r>
                <a:rPr sz="950" dirty="0">
                  <a:latin typeface="Microsoft Sans Serif"/>
                  <a:cs typeface="Microsoft Sans Serif"/>
                </a:rPr>
                <a:t>T</a:t>
              </a:r>
              <a:endParaRPr sz="950">
                <a:latin typeface="Microsoft Sans Serif"/>
                <a:cs typeface="Microsoft Sans Serif"/>
              </a:endParaRPr>
            </a:p>
            <a:p>
              <a:pPr marL="12700">
                <a:lnSpc>
                  <a:spcPct val="100000"/>
                </a:lnSpc>
                <a:spcBef>
                  <a:spcPts val="150"/>
                </a:spcBef>
              </a:pPr>
              <a:r>
                <a:rPr sz="1400" spc="-5" dirty="0">
                  <a:latin typeface="Microsoft Sans Serif"/>
                  <a:cs typeface="Microsoft Sans Serif"/>
                </a:rPr>
                <a:t>Monojet,</a:t>
              </a:r>
              <a:r>
                <a:rPr sz="1400" spc="25" dirty="0">
                  <a:latin typeface="Microsoft Sans Serif"/>
                  <a:cs typeface="Microsoft Sans Serif"/>
                </a:rPr>
                <a:t> </a:t>
              </a:r>
              <a:r>
                <a:rPr sz="1100" spc="15" dirty="0">
                  <a:latin typeface="Microsoft Sans Serif"/>
                  <a:cs typeface="Microsoft Sans Serif"/>
                </a:rPr>
                <a:t>[PRD</a:t>
              </a:r>
              <a:r>
                <a:rPr sz="1100" spc="20" dirty="0">
                  <a:latin typeface="Microsoft Sans Serif"/>
                  <a:cs typeface="Microsoft Sans Serif"/>
                </a:rPr>
                <a:t> </a:t>
              </a:r>
              <a:r>
                <a:rPr sz="1100" spc="10" dirty="0">
                  <a:latin typeface="Microsoft Sans Serif"/>
                  <a:cs typeface="Microsoft Sans Serif"/>
                </a:rPr>
                <a:t>103</a:t>
              </a:r>
              <a:r>
                <a:rPr sz="1100" spc="15" dirty="0">
                  <a:latin typeface="Microsoft Sans Serif"/>
                  <a:cs typeface="Microsoft Sans Serif"/>
                </a:rPr>
                <a:t> </a:t>
              </a:r>
              <a:r>
                <a:rPr sz="1100" spc="10" dirty="0">
                  <a:latin typeface="Microsoft Sans Serif"/>
                  <a:cs typeface="Microsoft Sans Serif"/>
                </a:rPr>
                <a:t>(2021)</a:t>
              </a:r>
              <a:r>
                <a:rPr sz="1100" spc="20" dirty="0">
                  <a:latin typeface="Microsoft Sans Serif"/>
                  <a:cs typeface="Microsoft Sans Serif"/>
                </a:rPr>
                <a:t> </a:t>
              </a:r>
              <a:r>
                <a:rPr sz="1100" spc="5" dirty="0">
                  <a:latin typeface="Microsoft Sans Serif"/>
                  <a:cs typeface="Microsoft Sans Serif"/>
                </a:rPr>
                <a:t>112006]</a:t>
              </a:r>
              <a:r>
                <a:rPr sz="1400" spc="5" dirty="0">
                  <a:latin typeface="Microsoft Sans Serif"/>
                  <a:cs typeface="Microsoft Sans Serif"/>
                </a:rPr>
                <a:t>,</a:t>
              </a:r>
              <a:r>
                <a:rPr sz="1400" spc="10" dirty="0">
                  <a:latin typeface="Microsoft Sans Serif"/>
                  <a:cs typeface="Microsoft Sans Serif"/>
                </a:rPr>
                <a:t> </a:t>
              </a:r>
              <a:r>
                <a:rPr sz="1400" spc="-5" dirty="0">
                  <a:latin typeface="Microsoft Sans Serif"/>
                  <a:cs typeface="Microsoft Sans Serif"/>
                </a:rPr>
                <a:t>(2)</a:t>
              </a:r>
              <a:endParaRPr sz="1400">
                <a:latin typeface="Microsoft Sans Serif"/>
                <a:cs typeface="Microsoft Sans Serif"/>
              </a:endParaRPr>
            </a:p>
          </p:txBody>
        </p:sp>
        <p:sp>
          <p:nvSpPr>
            <p:cNvPr id="100" name="object 100"/>
            <p:cNvSpPr txBox="1"/>
            <p:nvPr/>
          </p:nvSpPr>
          <p:spPr>
            <a:xfrm>
              <a:off x="2024630" y="5475435"/>
              <a:ext cx="2799715" cy="238125"/>
            </a:xfrm>
            <a:prstGeom prst="rect">
              <a:avLst/>
            </a:prstGeom>
          </p:spPr>
          <p:txBody>
            <a:bodyPr vert="horz" wrap="square" lIns="0" tIns="11430" rIns="0" bIns="0" rtlCol="0">
              <a:spAutoFit/>
            </a:bodyPr>
            <a:lstStyle/>
            <a:p>
              <a:pPr marL="38100">
                <a:lnSpc>
                  <a:spcPct val="100000"/>
                </a:lnSpc>
                <a:spcBef>
                  <a:spcPts val="90"/>
                </a:spcBef>
              </a:pPr>
              <a:r>
                <a:rPr sz="1400" spc="-10" dirty="0">
                  <a:latin typeface="Microsoft Sans Serif"/>
                  <a:cs typeface="Microsoft Sans Serif"/>
                </a:rPr>
                <a:t>tW+E</a:t>
              </a:r>
              <a:r>
                <a:rPr sz="1425" spc="-15" baseline="46783" dirty="0">
                  <a:latin typeface="Microsoft Sans Serif"/>
                  <a:cs typeface="Microsoft Sans Serif"/>
                </a:rPr>
                <a:t>miss</a:t>
              </a:r>
              <a:r>
                <a:rPr sz="1425" spc="247" baseline="46783" dirty="0">
                  <a:latin typeface="Microsoft Sans Serif"/>
                  <a:cs typeface="Microsoft Sans Serif"/>
                </a:rPr>
                <a:t> </a:t>
              </a:r>
              <a:r>
                <a:rPr sz="1400" spc="-10" dirty="0">
                  <a:latin typeface="Microsoft Sans Serif"/>
                  <a:cs typeface="Microsoft Sans Serif"/>
                </a:rPr>
                <a:t>1L,</a:t>
              </a:r>
              <a:r>
                <a:rPr sz="1400" dirty="0">
                  <a:latin typeface="Microsoft Sans Serif"/>
                  <a:cs typeface="Microsoft Sans Serif"/>
                </a:rPr>
                <a:t> </a:t>
              </a:r>
              <a:r>
                <a:rPr sz="1100" spc="15" dirty="0">
                  <a:latin typeface="Microsoft Sans Serif"/>
                  <a:cs typeface="Microsoft Sans Serif"/>
                </a:rPr>
                <a:t>[EPJC</a:t>
              </a:r>
              <a:r>
                <a:rPr sz="1100" spc="20" dirty="0">
                  <a:latin typeface="Microsoft Sans Serif"/>
                  <a:cs typeface="Microsoft Sans Serif"/>
                </a:rPr>
                <a:t> </a:t>
              </a:r>
              <a:r>
                <a:rPr sz="1100" spc="10" dirty="0">
                  <a:latin typeface="Microsoft Sans Serif"/>
                  <a:cs typeface="Microsoft Sans Serif"/>
                </a:rPr>
                <a:t>81</a:t>
              </a:r>
              <a:r>
                <a:rPr sz="1100" spc="20" dirty="0">
                  <a:latin typeface="Microsoft Sans Serif"/>
                  <a:cs typeface="Microsoft Sans Serif"/>
                </a:rPr>
                <a:t> </a:t>
              </a:r>
              <a:r>
                <a:rPr sz="1100" spc="10" dirty="0">
                  <a:latin typeface="Microsoft Sans Serif"/>
                  <a:cs typeface="Microsoft Sans Serif"/>
                </a:rPr>
                <a:t>(2021)</a:t>
              </a:r>
              <a:r>
                <a:rPr sz="1100" spc="20" dirty="0">
                  <a:latin typeface="Microsoft Sans Serif"/>
                  <a:cs typeface="Microsoft Sans Serif"/>
                </a:rPr>
                <a:t> </a:t>
              </a:r>
              <a:r>
                <a:rPr sz="1100" spc="5" dirty="0">
                  <a:latin typeface="Microsoft Sans Serif"/>
                  <a:cs typeface="Microsoft Sans Serif"/>
                </a:rPr>
                <a:t>860]</a:t>
              </a:r>
              <a:r>
                <a:rPr sz="1400" spc="5" dirty="0">
                  <a:latin typeface="Microsoft Sans Serif"/>
                  <a:cs typeface="Microsoft Sans Serif"/>
                </a:rPr>
                <a:t>,</a:t>
              </a:r>
              <a:r>
                <a:rPr sz="1400" spc="15" dirty="0">
                  <a:latin typeface="Microsoft Sans Serif"/>
                  <a:cs typeface="Microsoft Sans Serif"/>
                </a:rPr>
                <a:t> </a:t>
              </a:r>
              <a:r>
                <a:rPr sz="1400" spc="-5" dirty="0">
                  <a:latin typeface="Microsoft Sans Serif"/>
                  <a:cs typeface="Microsoft Sans Serif"/>
                </a:rPr>
                <a:t>(3)</a:t>
              </a:r>
              <a:endParaRPr sz="1400">
                <a:latin typeface="Microsoft Sans Serif"/>
                <a:cs typeface="Microsoft Sans Serif"/>
              </a:endParaRPr>
            </a:p>
          </p:txBody>
        </p:sp>
        <p:sp>
          <p:nvSpPr>
            <p:cNvPr id="101" name="object 101"/>
            <p:cNvSpPr txBox="1"/>
            <p:nvPr/>
          </p:nvSpPr>
          <p:spPr>
            <a:xfrm>
              <a:off x="2024630" y="5583294"/>
              <a:ext cx="2677795" cy="594360"/>
            </a:xfrm>
            <a:prstGeom prst="rect">
              <a:avLst/>
            </a:prstGeom>
          </p:spPr>
          <p:txBody>
            <a:bodyPr vert="horz" wrap="square" lIns="0" tIns="27305" rIns="0" bIns="0" rtlCol="0">
              <a:spAutoFit/>
            </a:bodyPr>
            <a:lstStyle/>
            <a:p>
              <a:pPr marL="468630">
                <a:lnSpc>
                  <a:spcPct val="100000"/>
                </a:lnSpc>
                <a:spcBef>
                  <a:spcPts val="215"/>
                </a:spcBef>
              </a:pPr>
              <a:r>
                <a:rPr sz="950" dirty="0">
                  <a:latin typeface="Microsoft Sans Serif"/>
                  <a:cs typeface="Microsoft Sans Serif"/>
                </a:rPr>
                <a:t>T</a:t>
              </a:r>
              <a:endParaRPr sz="950">
                <a:latin typeface="Microsoft Sans Serif"/>
                <a:cs typeface="Microsoft Sans Serif"/>
              </a:endParaRPr>
            </a:p>
            <a:p>
              <a:pPr marL="38100">
                <a:lnSpc>
                  <a:spcPts val="1455"/>
                </a:lnSpc>
                <a:spcBef>
                  <a:spcPts val="150"/>
                </a:spcBef>
              </a:pPr>
              <a:r>
                <a:rPr sz="1400" spc="-5" dirty="0">
                  <a:latin typeface="Microsoft Sans Serif"/>
                  <a:cs typeface="Microsoft Sans Serif"/>
                </a:rPr>
                <a:t>tj+E</a:t>
              </a:r>
              <a:r>
                <a:rPr sz="1425" spc="-7" baseline="46783" dirty="0">
                  <a:latin typeface="Microsoft Sans Serif"/>
                  <a:cs typeface="Microsoft Sans Serif"/>
                </a:rPr>
                <a:t>miss</a:t>
              </a:r>
              <a:r>
                <a:rPr sz="1425" spc="247" baseline="46783" dirty="0">
                  <a:latin typeface="Microsoft Sans Serif"/>
                  <a:cs typeface="Microsoft Sans Serif"/>
                </a:rPr>
                <a:t> </a:t>
              </a:r>
              <a:r>
                <a:rPr sz="1400" spc="-10" dirty="0">
                  <a:latin typeface="Microsoft Sans Serif"/>
                  <a:cs typeface="Microsoft Sans Serif"/>
                </a:rPr>
                <a:t>1L,</a:t>
              </a:r>
              <a:r>
                <a:rPr sz="1400" dirty="0">
                  <a:latin typeface="Microsoft Sans Serif"/>
                  <a:cs typeface="Microsoft Sans Serif"/>
                </a:rPr>
                <a:t> </a:t>
              </a:r>
              <a:r>
                <a:rPr sz="1100" spc="15" dirty="0">
                  <a:latin typeface="Microsoft Sans Serif"/>
                  <a:cs typeface="Microsoft Sans Serif"/>
                </a:rPr>
                <a:t>[EPJC</a:t>
              </a:r>
              <a:r>
                <a:rPr sz="1100" spc="20" dirty="0">
                  <a:latin typeface="Microsoft Sans Serif"/>
                  <a:cs typeface="Microsoft Sans Serif"/>
                </a:rPr>
                <a:t> </a:t>
              </a:r>
              <a:r>
                <a:rPr sz="1100" spc="10" dirty="0">
                  <a:latin typeface="Microsoft Sans Serif"/>
                  <a:cs typeface="Microsoft Sans Serif"/>
                </a:rPr>
                <a:t>81</a:t>
              </a:r>
              <a:r>
                <a:rPr sz="1100" spc="20" dirty="0">
                  <a:latin typeface="Microsoft Sans Serif"/>
                  <a:cs typeface="Microsoft Sans Serif"/>
                </a:rPr>
                <a:t> </a:t>
              </a:r>
              <a:r>
                <a:rPr sz="1100" spc="10" dirty="0">
                  <a:latin typeface="Microsoft Sans Serif"/>
                  <a:cs typeface="Microsoft Sans Serif"/>
                </a:rPr>
                <a:t>(2021)</a:t>
              </a:r>
              <a:r>
                <a:rPr sz="1100" spc="20" dirty="0">
                  <a:latin typeface="Microsoft Sans Serif"/>
                  <a:cs typeface="Microsoft Sans Serif"/>
                </a:rPr>
                <a:t> </a:t>
              </a:r>
              <a:r>
                <a:rPr sz="1100" spc="5" dirty="0">
                  <a:latin typeface="Microsoft Sans Serif"/>
                  <a:cs typeface="Microsoft Sans Serif"/>
                </a:rPr>
                <a:t>860]</a:t>
              </a:r>
              <a:r>
                <a:rPr sz="1400" spc="5" dirty="0">
                  <a:latin typeface="Microsoft Sans Serif"/>
                  <a:cs typeface="Microsoft Sans Serif"/>
                </a:rPr>
                <a:t>,</a:t>
              </a:r>
              <a:r>
                <a:rPr sz="1400" spc="15" dirty="0">
                  <a:latin typeface="Microsoft Sans Serif"/>
                  <a:cs typeface="Microsoft Sans Serif"/>
                </a:rPr>
                <a:t> </a:t>
              </a:r>
              <a:r>
                <a:rPr sz="1400" spc="-5" dirty="0">
                  <a:latin typeface="Microsoft Sans Serif"/>
                  <a:cs typeface="Microsoft Sans Serif"/>
                </a:rPr>
                <a:t>(3)</a:t>
              </a:r>
              <a:endParaRPr sz="1400">
                <a:latin typeface="Microsoft Sans Serif"/>
                <a:cs typeface="Microsoft Sans Serif"/>
              </a:endParaRPr>
            </a:p>
            <a:p>
              <a:pPr marL="347345">
                <a:lnSpc>
                  <a:spcPts val="695"/>
                </a:lnSpc>
              </a:pPr>
              <a:r>
                <a:rPr sz="950" dirty="0">
                  <a:latin typeface="Microsoft Sans Serif"/>
                  <a:cs typeface="Microsoft Sans Serif"/>
                </a:rPr>
                <a:t>T</a:t>
              </a:r>
              <a:endParaRPr sz="950">
                <a:latin typeface="Microsoft Sans Serif"/>
                <a:cs typeface="Microsoft Sans Serif"/>
              </a:endParaRPr>
            </a:p>
            <a:p>
              <a:pPr marL="468630">
                <a:lnSpc>
                  <a:spcPts val="919"/>
                </a:lnSpc>
              </a:pPr>
              <a:r>
                <a:rPr sz="950" dirty="0">
                  <a:latin typeface="Microsoft Sans Serif"/>
                  <a:cs typeface="Microsoft Sans Serif"/>
                </a:rPr>
                <a:t>miss</a:t>
              </a:r>
              <a:endParaRPr sz="950">
                <a:latin typeface="Microsoft Sans Serif"/>
                <a:cs typeface="Microsoft Sans Serif"/>
              </a:endParaRPr>
            </a:p>
          </p:txBody>
        </p:sp>
        <p:sp>
          <p:nvSpPr>
            <p:cNvPr id="102" name="object 102"/>
            <p:cNvSpPr txBox="1"/>
            <p:nvPr/>
          </p:nvSpPr>
          <p:spPr>
            <a:xfrm>
              <a:off x="2480957" y="6171540"/>
              <a:ext cx="99695" cy="171450"/>
            </a:xfrm>
            <a:prstGeom prst="rect">
              <a:avLst/>
            </a:prstGeom>
          </p:spPr>
          <p:txBody>
            <a:bodyPr vert="horz" wrap="square" lIns="0" tIns="1333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5"/>
                </a:spcBef>
              </a:pPr>
              <a:r>
                <a:rPr sz="950" dirty="0">
                  <a:latin typeface="Microsoft Sans Serif"/>
                  <a:cs typeface="Microsoft Sans Serif"/>
                </a:rPr>
                <a:t>T</a:t>
              </a:r>
              <a:endParaRPr sz="950">
                <a:latin typeface="Microsoft Sans Serif"/>
                <a:cs typeface="Microsoft Sans Serif"/>
              </a:endParaRPr>
            </a:p>
          </p:txBody>
        </p:sp>
        <p:sp>
          <p:nvSpPr>
            <p:cNvPr id="103" name="object 103"/>
            <p:cNvSpPr txBox="1"/>
            <p:nvPr/>
          </p:nvSpPr>
          <p:spPr>
            <a:xfrm>
              <a:off x="2050030" y="6049988"/>
              <a:ext cx="2748915" cy="238125"/>
            </a:xfrm>
            <a:prstGeom prst="rect">
              <a:avLst/>
            </a:prstGeom>
          </p:spPr>
          <p:txBody>
            <a:bodyPr vert="horz" wrap="square" lIns="0" tIns="1143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90"/>
                </a:spcBef>
                <a:tabLst>
                  <a:tab pos="746760" algn="l"/>
                </a:tabLst>
              </a:pPr>
              <a:r>
                <a:rPr sz="1400" spc="-5" dirty="0">
                  <a:latin typeface="Microsoft Sans Serif"/>
                  <a:cs typeface="Microsoft Sans Serif"/>
                </a:rPr>
                <a:t>tW+E	</a:t>
              </a:r>
              <a:r>
                <a:rPr sz="1400" spc="-10" dirty="0">
                  <a:latin typeface="Microsoft Sans Serif"/>
                  <a:cs typeface="Microsoft Sans Serif"/>
                </a:rPr>
                <a:t>2L,</a:t>
              </a:r>
              <a:r>
                <a:rPr sz="1400" spc="-5" dirty="0">
                  <a:latin typeface="Microsoft Sans Serif"/>
                  <a:cs typeface="Microsoft Sans Serif"/>
                </a:rPr>
                <a:t> </a:t>
              </a:r>
              <a:r>
                <a:rPr sz="1100" spc="15" dirty="0">
                  <a:latin typeface="Microsoft Sans Serif"/>
                  <a:cs typeface="Microsoft Sans Serif"/>
                </a:rPr>
                <a:t>[EPJC </a:t>
              </a:r>
              <a:r>
                <a:rPr sz="1100" spc="10" dirty="0">
                  <a:latin typeface="Microsoft Sans Serif"/>
                  <a:cs typeface="Microsoft Sans Serif"/>
                </a:rPr>
                <a:t>81</a:t>
              </a:r>
              <a:r>
                <a:rPr sz="1100" spc="15" dirty="0">
                  <a:latin typeface="Microsoft Sans Serif"/>
                  <a:cs typeface="Microsoft Sans Serif"/>
                </a:rPr>
                <a:t> </a:t>
              </a:r>
              <a:r>
                <a:rPr sz="1100" spc="10" dirty="0">
                  <a:latin typeface="Microsoft Sans Serif"/>
                  <a:cs typeface="Microsoft Sans Serif"/>
                </a:rPr>
                <a:t>(2021)</a:t>
              </a:r>
              <a:r>
                <a:rPr sz="1100" spc="20" dirty="0">
                  <a:latin typeface="Microsoft Sans Serif"/>
                  <a:cs typeface="Microsoft Sans Serif"/>
                </a:rPr>
                <a:t> </a:t>
              </a:r>
              <a:r>
                <a:rPr sz="1100" spc="5" dirty="0">
                  <a:latin typeface="Microsoft Sans Serif"/>
                  <a:cs typeface="Microsoft Sans Serif"/>
                </a:rPr>
                <a:t>860]</a:t>
              </a:r>
              <a:r>
                <a:rPr sz="1400" spc="5" dirty="0">
                  <a:latin typeface="Microsoft Sans Serif"/>
                  <a:cs typeface="Microsoft Sans Serif"/>
                </a:rPr>
                <a:t>,</a:t>
              </a:r>
              <a:r>
                <a:rPr sz="1400" spc="10" dirty="0">
                  <a:latin typeface="Microsoft Sans Serif"/>
                  <a:cs typeface="Microsoft Sans Serif"/>
                </a:rPr>
                <a:t> </a:t>
              </a:r>
              <a:r>
                <a:rPr sz="1400" spc="-5" dirty="0">
                  <a:latin typeface="Microsoft Sans Serif"/>
                  <a:cs typeface="Microsoft Sans Serif"/>
                </a:rPr>
                <a:t>(3)</a:t>
              </a:r>
              <a:endParaRPr sz="1400">
                <a:latin typeface="Microsoft Sans Serif"/>
                <a:cs typeface="Microsoft Sans Serif"/>
              </a:endParaRPr>
            </a:p>
          </p:txBody>
        </p:sp>
        <p:sp>
          <p:nvSpPr>
            <p:cNvPr id="104" name="object 104"/>
            <p:cNvSpPr txBox="1"/>
            <p:nvPr/>
          </p:nvSpPr>
          <p:spPr>
            <a:xfrm>
              <a:off x="2024630" y="6337272"/>
              <a:ext cx="3020695" cy="238125"/>
            </a:xfrm>
            <a:prstGeom prst="rect">
              <a:avLst/>
            </a:prstGeom>
          </p:spPr>
          <p:txBody>
            <a:bodyPr vert="horz" wrap="square" lIns="0" tIns="11430" rIns="0" bIns="0" rtlCol="0">
              <a:spAutoFit/>
            </a:bodyPr>
            <a:lstStyle/>
            <a:p>
              <a:pPr marL="38100">
                <a:lnSpc>
                  <a:spcPct val="100000"/>
                </a:lnSpc>
                <a:spcBef>
                  <a:spcPts val="90"/>
                </a:spcBef>
              </a:pPr>
              <a:r>
                <a:rPr sz="1400" spc="5" dirty="0">
                  <a:latin typeface="Microsoft Sans Serif"/>
                  <a:cs typeface="Microsoft Sans Serif"/>
                </a:rPr>
                <a:t>tt+E</a:t>
              </a:r>
              <a:r>
                <a:rPr sz="1425" spc="7" baseline="46783" dirty="0">
                  <a:latin typeface="Microsoft Sans Serif"/>
                  <a:cs typeface="Microsoft Sans Serif"/>
                </a:rPr>
                <a:t>miss</a:t>
              </a:r>
              <a:r>
                <a:rPr sz="1425" spc="254" baseline="46783" dirty="0">
                  <a:latin typeface="Microsoft Sans Serif"/>
                  <a:cs typeface="Microsoft Sans Serif"/>
                </a:rPr>
                <a:t> </a:t>
              </a:r>
              <a:r>
                <a:rPr sz="1400" spc="-10" dirty="0">
                  <a:latin typeface="Microsoft Sans Serif"/>
                  <a:cs typeface="Microsoft Sans Serif"/>
                </a:rPr>
                <a:t>Comb.,</a:t>
              </a:r>
              <a:r>
                <a:rPr sz="1400" spc="-25" dirty="0">
                  <a:latin typeface="Microsoft Sans Serif"/>
                  <a:cs typeface="Microsoft Sans Serif"/>
                </a:rPr>
                <a:t> </a:t>
              </a:r>
              <a:r>
                <a:rPr sz="1100" spc="15" dirty="0">
                  <a:latin typeface="Microsoft Sans Serif"/>
                  <a:cs typeface="Microsoft Sans Serif"/>
                </a:rPr>
                <a:t>[EPJC</a:t>
              </a:r>
              <a:r>
                <a:rPr sz="1100" spc="25" dirty="0">
                  <a:latin typeface="Microsoft Sans Serif"/>
                  <a:cs typeface="Microsoft Sans Serif"/>
                </a:rPr>
                <a:t> </a:t>
              </a:r>
              <a:r>
                <a:rPr sz="1100" spc="10" dirty="0">
                  <a:latin typeface="Microsoft Sans Serif"/>
                  <a:cs typeface="Microsoft Sans Serif"/>
                </a:rPr>
                <a:t>83</a:t>
              </a:r>
              <a:r>
                <a:rPr sz="1100" spc="20" dirty="0">
                  <a:latin typeface="Microsoft Sans Serif"/>
                  <a:cs typeface="Microsoft Sans Serif"/>
                </a:rPr>
                <a:t> </a:t>
              </a:r>
              <a:r>
                <a:rPr sz="1100" spc="10" dirty="0">
                  <a:latin typeface="Microsoft Sans Serif"/>
                  <a:cs typeface="Microsoft Sans Serif"/>
                </a:rPr>
                <a:t>(2023)</a:t>
              </a:r>
              <a:r>
                <a:rPr sz="1100" spc="25" dirty="0">
                  <a:latin typeface="Microsoft Sans Serif"/>
                  <a:cs typeface="Microsoft Sans Serif"/>
                </a:rPr>
                <a:t> </a:t>
              </a:r>
              <a:r>
                <a:rPr sz="1100" spc="5" dirty="0">
                  <a:latin typeface="Microsoft Sans Serif"/>
                  <a:cs typeface="Microsoft Sans Serif"/>
                </a:rPr>
                <a:t>503]</a:t>
              </a:r>
              <a:r>
                <a:rPr sz="1400" spc="5" dirty="0">
                  <a:latin typeface="Microsoft Sans Serif"/>
                  <a:cs typeface="Microsoft Sans Serif"/>
                </a:rPr>
                <a:t>,</a:t>
              </a:r>
              <a:r>
                <a:rPr sz="1400" spc="15" dirty="0">
                  <a:latin typeface="Microsoft Sans Serif"/>
                  <a:cs typeface="Microsoft Sans Serif"/>
                </a:rPr>
                <a:t> </a:t>
              </a:r>
              <a:r>
                <a:rPr sz="1400" spc="-5" dirty="0">
                  <a:latin typeface="Microsoft Sans Serif"/>
                  <a:cs typeface="Microsoft Sans Serif"/>
                </a:rPr>
                <a:t>(3)</a:t>
              </a:r>
              <a:endParaRPr sz="1400">
                <a:latin typeface="Microsoft Sans Serif"/>
                <a:cs typeface="Microsoft Sans Serif"/>
              </a:endParaRPr>
            </a:p>
          </p:txBody>
        </p:sp>
        <p:grpSp>
          <p:nvGrpSpPr>
            <p:cNvPr id="105" name="object 105"/>
            <p:cNvGrpSpPr/>
            <p:nvPr/>
          </p:nvGrpSpPr>
          <p:grpSpPr>
            <a:xfrm>
              <a:off x="1307795" y="5608977"/>
              <a:ext cx="7091045" cy="3188335"/>
              <a:chOff x="1307795" y="5608977"/>
              <a:chExt cx="7091045" cy="3188335"/>
            </a:xfrm>
          </p:grpSpPr>
          <p:sp>
            <p:nvSpPr>
              <p:cNvPr id="106" name="object 106"/>
              <p:cNvSpPr/>
              <p:nvPr/>
            </p:nvSpPr>
            <p:spPr>
              <a:xfrm>
                <a:off x="1409139" y="6469282"/>
                <a:ext cx="539115" cy="0"/>
              </a:xfrm>
              <a:custGeom>
                <a:avLst/>
                <a:gdLst/>
                <a:ahLst/>
                <a:cxnLst/>
                <a:rect l="l" t="t" r="r" b="b"/>
                <a:pathLst>
                  <a:path w="539114">
                    <a:moveTo>
                      <a:pt x="0" y="0"/>
                    </a:moveTo>
                    <a:lnTo>
                      <a:pt x="538711" y="0"/>
                    </a:lnTo>
                  </a:path>
                </a:pathLst>
              </a:custGeom>
              <a:ln w="34906">
                <a:solidFill>
                  <a:srgbClr val="0099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7" name="object 107"/>
              <p:cNvSpPr/>
              <p:nvPr/>
            </p:nvSpPr>
            <p:spPr>
              <a:xfrm>
                <a:off x="1409139" y="7045123"/>
                <a:ext cx="539115" cy="0"/>
              </a:xfrm>
              <a:custGeom>
                <a:avLst/>
                <a:gdLst/>
                <a:ahLst/>
                <a:cxnLst/>
                <a:rect l="l" t="t" r="r" b="b"/>
                <a:pathLst>
                  <a:path w="539114">
                    <a:moveTo>
                      <a:pt x="0" y="0"/>
                    </a:moveTo>
                    <a:lnTo>
                      <a:pt x="538711" y="0"/>
                    </a:lnTo>
                  </a:path>
                </a:pathLst>
              </a:custGeom>
              <a:ln w="34906">
                <a:solidFill>
                  <a:srgbClr val="000000"/>
                </a:solidFill>
                <a:prstDash val="dash"/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8" name="object 108"/>
              <p:cNvSpPr/>
              <p:nvPr/>
            </p:nvSpPr>
            <p:spPr>
              <a:xfrm>
                <a:off x="1409139" y="7333043"/>
                <a:ext cx="539115" cy="0"/>
              </a:xfrm>
              <a:custGeom>
                <a:avLst/>
                <a:gdLst/>
                <a:ahLst/>
                <a:cxnLst/>
                <a:rect l="l" t="t" r="r" b="b"/>
                <a:pathLst>
                  <a:path w="539114">
                    <a:moveTo>
                      <a:pt x="0" y="0"/>
                    </a:moveTo>
                    <a:lnTo>
                      <a:pt x="538711" y="0"/>
                    </a:lnTo>
                  </a:path>
                </a:pathLst>
              </a:custGeom>
              <a:ln w="34906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9" name="object 109"/>
              <p:cNvSpPr/>
              <p:nvPr/>
            </p:nvSpPr>
            <p:spPr>
              <a:xfrm>
                <a:off x="1325258" y="8779766"/>
                <a:ext cx="7056120" cy="0"/>
              </a:xfrm>
              <a:custGeom>
                <a:avLst/>
                <a:gdLst/>
                <a:ahLst/>
                <a:cxnLst/>
                <a:rect l="l" t="t" r="r" b="b"/>
                <a:pathLst>
                  <a:path w="7056120">
                    <a:moveTo>
                      <a:pt x="0" y="0"/>
                    </a:moveTo>
                    <a:lnTo>
                      <a:pt x="7056099" y="0"/>
                    </a:lnTo>
                  </a:path>
                </a:pathLst>
              </a:custGeom>
              <a:ln w="34906">
                <a:solidFill>
                  <a:srgbClr val="000000"/>
                </a:solidFill>
                <a:prstDash val="dot"/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0" name="object 110"/>
              <p:cNvSpPr/>
              <p:nvPr/>
            </p:nvSpPr>
            <p:spPr>
              <a:xfrm>
                <a:off x="7421628" y="5620724"/>
                <a:ext cx="121920" cy="0"/>
              </a:xfrm>
              <a:custGeom>
                <a:avLst/>
                <a:gdLst/>
                <a:ahLst/>
                <a:cxnLst/>
                <a:rect l="l" t="t" r="r" b="b"/>
                <a:pathLst>
                  <a:path w="121920">
                    <a:moveTo>
                      <a:pt x="0" y="0"/>
                    </a:moveTo>
                    <a:lnTo>
                      <a:pt x="121535" y="0"/>
                    </a:lnTo>
                  </a:path>
                </a:pathLst>
              </a:custGeom>
              <a:ln w="2327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111" name="object 111"/>
            <p:cNvSpPr txBox="1"/>
            <p:nvPr/>
          </p:nvSpPr>
          <p:spPr>
            <a:xfrm>
              <a:off x="2050030" y="6413953"/>
              <a:ext cx="2133600" cy="1022985"/>
            </a:xfrm>
            <a:prstGeom prst="rect">
              <a:avLst/>
            </a:prstGeom>
          </p:spPr>
          <p:txBody>
            <a:bodyPr vert="horz" wrap="square" lIns="0" tIns="58419" rIns="0" bIns="0" rtlCol="0">
              <a:spAutoFit/>
            </a:bodyPr>
            <a:lstStyle/>
            <a:p>
              <a:pPr marL="344170">
                <a:lnSpc>
                  <a:spcPct val="100000"/>
                </a:lnSpc>
                <a:spcBef>
                  <a:spcPts val="459"/>
                </a:spcBef>
              </a:pPr>
              <a:r>
                <a:rPr sz="950" dirty="0">
                  <a:latin typeface="Microsoft Sans Serif"/>
                  <a:cs typeface="Microsoft Sans Serif"/>
                </a:rPr>
                <a:t>T</a:t>
              </a:r>
              <a:endParaRPr sz="950">
                <a:latin typeface="Microsoft Sans Serif"/>
                <a:cs typeface="Microsoft Sans Serif"/>
              </a:endParaRPr>
            </a:p>
            <a:p>
              <a:pPr marL="12700">
                <a:lnSpc>
                  <a:spcPct val="100000"/>
                </a:lnSpc>
                <a:spcBef>
                  <a:spcPts val="450"/>
                </a:spcBef>
              </a:pPr>
              <a:r>
                <a:rPr sz="1100" spc="10" dirty="0">
                  <a:latin typeface="Microsoft Sans Serif"/>
                  <a:cs typeface="Microsoft Sans Serif"/>
                </a:rPr>
                <a:t>(1)</a:t>
              </a:r>
              <a:r>
                <a:rPr sz="1100" spc="15" dirty="0">
                  <a:latin typeface="Microsoft Sans Serif"/>
                  <a:cs typeface="Microsoft Sans Serif"/>
                </a:rPr>
                <a:t> </a:t>
              </a:r>
              <a:r>
                <a:rPr sz="1100" spc="10" dirty="0">
                  <a:latin typeface="Microsoft Sans Serif"/>
                  <a:cs typeface="Microsoft Sans Serif"/>
                </a:rPr>
                <a:t>DMbb,</a:t>
              </a:r>
              <a:r>
                <a:rPr sz="1100" spc="20" dirty="0">
                  <a:latin typeface="Microsoft Sans Serif"/>
                  <a:cs typeface="Microsoft Sans Serif"/>
                </a:rPr>
                <a:t> </a:t>
              </a:r>
              <a:r>
                <a:rPr sz="1100" spc="10" dirty="0">
                  <a:latin typeface="Microsoft Sans Serif"/>
                  <a:cs typeface="Microsoft Sans Serif"/>
                </a:rPr>
                <a:t>(2)</a:t>
              </a:r>
              <a:r>
                <a:rPr sz="1100" spc="20" dirty="0">
                  <a:latin typeface="Microsoft Sans Serif"/>
                  <a:cs typeface="Microsoft Sans Serif"/>
                </a:rPr>
                <a:t> </a:t>
              </a:r>
              <a:r>
                <a:rPr sz="1100" dirty="0">
                  <a:latin typeface="Microsoft Sans Serif"/>
                  <a:cs typeface="Microsoft Sans Serif"/>
                </a:rPr>
                <a:t>j+</a:t>
              </a:r>
              <a:r>
                <a:rPr sz="1100" dirty="0">
                  <a:latin typeface="Symbol"/>
                  <a:cs typeface="Symbol"/>
                </a:rPr>
                <a:t></a:t>
              </a:r>
              <a:r>
                <a:rPr sz="1100" dirty="0">
                  <a:latin typeface="Microsoft Sans Serif"/>
                  <a:cs typeface="Microsoft Sans Serif"/>
                </a:rPr>
                <a:t>,</a:t>
              </a:r>
              <a:r>
                <a:rPr sz="1100" spc="15" dirty="0">
                  <a:latin typeface="Microsoft Sans Serif"/>
                  <a:cs typeface="Microsoft Sans Serif"/>
                </a:rPr>
                <a:t> </a:t>
              </a:r>
              <a:r>
                <a:rPr sz="1100" spc="10" dirty="0">
                  <a:latin typeface="Microsoft Sans Serif"/>
                  <a:cs typeface="Microsoft Sans Serif"/>
                </a:rPr>
                <a:t>(3)</a:t>
              </a:r>
              <a:r>
                <a:rPr sz="1100" spc="20" dirty="0">
                  <a:latin typeface="Microsoft Sans Serif"/>
                  <a:cs typeface="Microsoft Sans Serif"/>
                </a:rPr>
                <a:t> </a:t>
              </a:r>
              <a:r>
                <a:rPr sz="1100" spc="10" dirty="0">
                  <a:latin typeface="Microsoft Sans Serif"/>
                  <a:cs typeface="Microsoft Sans Serif"/>
                </a:rPr>
                <a:t>DMtt</a:t>
              </a:r>
              <a:r>
                <a:rPr sz="1100" spc="20" dirty="0">
                  <a:latin typeface="Microsoft Sans Serif"/>
                  <a:cs typeface="Microsoft Sans Serif"/>
                </a:rPr>
                <a:t> </a:t>
              </a:r>
              <a:r>
                <a:rPr sz="1100" spc="15" dirty="0">
                  <a:latin typeface="Microsoft Sans Serif"/>
                  <a:cs typeface="Microsoft Sans Serif"/>
                </a:rPr>
                <a:t>+ </a:t>
              </a:r>
              <a:r>
                <a:rPr sz="1100" spc="10" dirty="0">
                  <a:latin typeface="Microsoft Sans Serif"/>
                  <a:cs typeface="Microsoft Sans Serif"/>
                </a:rPr>
                <a:t>DMt</a:t>
              </a:r>
              <a:endParaRPr sz="1100">
                <a:latin typeface="Microsoft Sans Serif"/>
                <a:cs typeface="Microsoft Sans Serif"/>
              </a:endParaRPr>
            </a:p>
            <a:p>
              <a:pPr marL="12700" marR="1346200">
                <a:lnSpc>
                  <a:spcPct val="134600"/>
                </a:lnSpc>
                <a:spcBef>
                  <a:spcPts val="60"/>
                </a:spcBef>
              </a:pPr>
              <a:r>
                <a:rPr sz="1400" spc="-5" dirty="0">
                  <a:latin typeface="Microsoft Sans Serif"/>
                  <a:cs typeface="Microsoft Sans Serif"/>
                </a:rPr>
                <a:t>Expected </a:t>
              </a:r>
              <a:r>
                <a:rPr sz="1400" spc="-360" dirty="0">
                  <a:latin typeface="Microsoft Sans Serif"/>
                  <a:cs typeface="Microsoft Sans Serif"/>
                </a:rPr>
                <a:t> </a:t>
              </a:r>
              <a:r>
                <a:rPr sz="1400" spc="-5" dirty="0">
                  <a:latin typeface="Microsoft Sans Serif"/>
                  <a:cs typeface="Microsoft Sans Serif"/>
                </a:rPr>
                <a:t>Observed</a:t>
              </a:r>
              <a:endParaRPr sz="1400">
                <a:latin typeface="Microsoft Sans Serif"/>
                <a:cs typeface="Microsoft Sans Serif"/>
              </a:endParaRPr>
            </a:p>
          </p:txBody>
        </p:sp>
        <p:sp>
          <p:nvSpPr>
            <p:cNvPr id="112" name="object 112"/>
            <p:cNvSpPr txBox="1"/>
            <p:nvPr/>
          </p:nvSpPr>
          <p:spPr>
            <a:xfrm>
              <a:off x="5939368" y="4904988"/>
              <a:ext cx="2228850" cy="918844"/>
            </a:xfrm>
            <a:prstGeom prst="rect">
              <a:avLst/>
            </a:prstGeom>
          </p:spPr>
          <p:txBody>
            <a:bodyPr vert="horz" wrap="square" lIns="0" tIns="38100" rIns="0" bIns="0" rtlCol="0">
              <a:spAutoFit/>
            </a:bodyPr>
            <a:lstStyle/>
            <a:p>
              <a:pPr marL="12700" marR="5080">
                <a:lnSpc>
                  <a:spcPct val="101200"/>
                </a:lnSpc>
                <a:spcBef>
                  <a:spcPts val="300"/>
                </a:spcBef>
              </a:pPr>
              <a:r>
                <a:rPr sz="2000" b="1" i="1" spc="-5" dirty="0">
                  <a:latin typeface="Arial"/>
                  <a:cs typeface="Arial"/>
                </a:rPr>
                <a:t>ATLAS</a:t>
              </a:r>
              <a:r>
                <a:rPr sz="2000" b="1" i="1" spc="50" dirty="0">
                  <a:latin typeface="Arial"/>
                  <a:cs typeface="Arial"/>
                </a:rPr>
                <a:t> </a:t>
              </a:r>
              <a:r>
                <a:rPr sz="2000" spc="-5" dirty="0">
                  <a:latin typeface="Microsoft Sans Serif"/>
                  <a:cs typeface="Microsoft Sans Serif"/>
                </a:rPr>
                <a:t>Preliminary </a:t>
              </a:r>
              <a:r>
                <a:rPr sz="2000" spc="-515" dirty="0">
                  <a:latin typeface="Microsoft Sans Serif"/>
                  <a:cs typeface="Microsoft Sans Serif"/>
                </a:rPr>
                <a:t> </a:t>
              </a:r>
              <a:r>
                <a:rPr sz="1800" dirty="0">
                  <a:latin typeface="Microsoft Sans Serif"/>
                  <a:cs typeface="Microsoft Sans Serif"/>
                </a:rPr>
                <a:t>All</a:t>
              </a:r>
              <a:r>
                <a:rPr sz="1800" spc="15" dirty="0">
                  <a:latin typeface="Microsoft Sans Serif"/>
                  <a:cs typeface="Microsoft Sans Serif"/>
                </a:rPr>
                <a:t> </a:t>
              </a:r>
              <a:r>
                <a:rPr sz="1800" dirty="0">
                  <a:latin typeface="Microsoft Sans Serif"/>
                  <a:cs typeface="Microsoft Sans Serif"/>
                </a:rPr>
                <a:t>limits</a:t>
              </a:r>
              <a:r>
                <a:rPr sz="1800" spc="15" dirty="0">
                  <a:latin typeface="Microsoft Sans Serif"/>
                  <a:cs typeface="Microsoft Sans Serif"/>
                </a:rPr>
                <a:t> </a:t>
              </a:r>
              <a:r>
                <a:rPr sz="1800" spc="5" dirty="0">
                  <a:latin typeface="Microsoft Sans Serif"/>
                  <a:cs typeface="Microsoft Sans Serif"/>
                </a:rPr>
                <a:t>at</a:t>
              </a:r>
              <a:r>
                <a:rPr sz="1800" spc="20" dirty="0">
                  <a:latin typeface="Microsoft Sans Serif"/>
                  <a:cs typeface="Microsoft Sans Serif"/>
                </a:rPr>
                <a:t> </a:t>
              </a:r>
              <a:r>
                <a:rPr sz="1800" spc="10" dirty="0">
                  <a:latin typeface="Microsoft Sans Serif"/>
                  <a:cs typeface="Microsoft Sans Serif"/>
                </a:rPr>
                <a:t>95%</a:t>
              </a:r>
              <a:r>
                <a:rPr sz="1800" spc="15" dirty="0">
                  <a:latin typeface="Microsoft Sans Serif"/>
                  <a:cs typeface="Microsoft Sans Serif"/>
                </a:rPr>
                <a:t> </a:t>
              </a:r>
              <a:r>
                <a:rPr sz="1800" spc="10" dirty="0">
                  <a:latin typeface="Microsoft Sans Serif"/>
                  <a:cs typeface="Microsoft Sans Serif"/>
                </a:rPr>
                <a:t>CL </a:t>
              </a:r>
              <a:r>
                <a:rPr sz="1800" spc="15" dirty="0">
                  <a:latin typeface="Microsoft Sans Serif"/>
                  <a:cs typeface="Microsoft Sans Serif"/>
                </a:rPr>
                <a:t> </a:t>
              </a:r>
              <a:r>
                <a:rPr sz="1800" spc="10" dirty="0">
                  <a:latin typeface="Microsoft Sans Serif"/>
                  <a:cs typeface="Microsoft Sans Serif"/>
                </a:rPr>
                <a:t>Scalar</a:t>
              </a:r>
              <a:r>
                <a:rPr sz="1800" spc="160" dirty="0">
                  <a:latin typeface="Microsoft Sans Serif"/>
                  <a:cs typeface="Microsoft Sans Serif"/>
                </a:rPr>
                <a:t> </a:t>
              </a:r>
              <a:r>
                <a:rPr sz="1800" spc="10" dirty="0">
                  <a:latin typeface="Symbol"/>
                  <a:cs typeface="Symbol"/>
                </a:rPr>
                <a:t></a:t>
              </a:r>
              <a:r>
                <a:rPr sz="1800" spc="10" dirty="0">
                  <a:latin typeface="Microsoft Sans Serif"/>
                  <a:cs typeface="Microsoft Sans Serif"/>
                </a:rPr>
                <a:t>,</a:t>
              </a:r>
              <a:r>
                <a:rPr sz="1800" spc="45" dirty="0">
                  <a:latin typeface="Microsoft Sans Serif"/>
                  <a:cs typeface="Microsoft Sans Serif"/>
                </a:rPr>
                <a:t> </a:t>
              </a:r>
              <a:r>
                <a:rPr sz="1800" spc="10" dirty="0">
                  <a:latin typeface="Symbol"/>
                  <a:cs typeface="Symbol"/>
                </a:rPr>
                <a:t></a:t>
              </a:r>
              <a:endParaRPr sz="1800">
                <a:latin typeface="Symbol"/>
                <a:cs typeface="Symbol"/>
              </a:endParaRPr>
            </a:p>
          </p:txBody>
        </p:sp>
        <p:grpSp>
          <p:nvGrpSpPr>
            <p:cNvPr id="113" name="object 113"/>
            <p:cNvGrpSpPr/>
            <p:nvPr/>
          </p:nvGrpSpPr>
          <p:grpSpPr>
            <a:xfrm>
              <a:off x="1145056" y="4487876"/>
              <a:ext cx="200025" cy="227965"/>
              <a:chOff x="1145056" y="4487876"/>
              <a:chExt cx="200025" cy="227965"/>
            </a:xfrm>
          </p:grpSpPr>
          <p:sp>
            <p:nvSpPr>
              <p:cNvPr id="114" name="object 114"/>
              <p:cNvSpPr/>
              <p:nvPr/>
            </p:nvSpPr>
            <p:spPr>
              <a:xfrm>
                <a:off x="1156691" y="4560000"/>
                <a:ext cx="22225" cy="144145"/>
              </a:xfrm>
              <a:custGeom>
                <a:avLst/>
                <a:gdLst/>
                <a:ahLst/>
                <a:cxnLst/>
                <a:rect l="l" t="t" r="r" b="b"/>
                <a:pathLst>
                  <a:path w="22225" h="144145">
                    <a:moveTo>
                      <a:pt x="0" y="0"/>
                    </a:moveTo>
                    <a:lnTo>
                      <a:pt x="22099" y="143626"/>
                    </a:lnTo>
                  </a:path>
                </a:pathLst>
              </a:custGeom>
              <a:ln w="2327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5" name="object 115"/>
              <p:cNvSpPr/>
              <p:nvPr/>
            </p:nvSpPr>
            <p:spPr>
              <a:xfrm>
                <a:off x="1178790" y="4493694"/>
                <a:ext cx="165735" cy="210185"/>
              </a:xfrm>
              <a:custGeom>
                <a:avLst/>
                <a:gdLst/>
                <a:ahLst/>
                <a:cxnLst/>
                <a:rect l="l" t="t" r="r" b="b"/>
                <a:pathLst>
                  <a:path w="165734" h="210185">
                    <a:moveTo>
                      <a:pt x="0" y="209932"/>
                    </a:moveTo>
                    <a:lnTo>
                      <a:pt x="33146" y="0"/>
                    </a:lnTo>
                  </a:path>
                  <a:path w="165734" h="210185">
                    <a:moveTo>
                      <a:pt x="33146" y="0"/>
                    </a:moveTo>
                    <a:lnTo>
                      <a:pt x="165738" y="0"/>
                    </a:lnTo>
                  </a:path>
                </a:pathLst>
              </a:custGeom>
              <a:ln w="11635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116" name="object 116"/>
            <p:cNvSpPr txBox="1"/>
            <p:nvPr/>
          </p:nvSpPr>
          <p:spPr>
            <a:xfrm>
              <a:off x="1183236" y="4447846"/>
              <a:ext cx="7292340" cy="304165"/>
            </a:xfrm>
            <a:prstGeom prst="rect">
              <a:avLst/>
            </a:prstGeom>
          </p:spPr>
          <p:txBody>
            <a:bodyPr vert="horz" wrap="square" lIns="0" tIns="15875" rIns="0" bIns="0" rtlCol="0">
              <a:spAutoFit/>
            </a:bodyPr>
            <a:lstStyle/>
            <a:p>
              <a:pPr marL="50800">
                <a:lnSpc>
                  <a:spcPct val="100000"/>
                </a:lnSpc>
                <a:spcBef>
                  <a:spcPts val="125"/>
                </a:spcBef>
                <a:tabLst>
                  <a:tab pos="6259830" algn="l"/>
                </a:tabLst>
              </a:pPr>
              <a:r>
                <a:rPr sz="1800" dirty="0">
                  <a:latin typeface="Microsoft Sans Serif"/>
                  <a:cs typeface="Microsoft Sans Serif"/>
                </a:rPr>
                <a:t>s=13</a:t>
              </a:r>
              <a:r>
                <a:rPr sz="1800" spc="30" dirty="0">
                  <a:latin typeface="Microsoft Sans Serif"/>
                  <a:cs typeface="Microsoft Sans Serif"/>
                </a:rPr>
                <a:t> </a:t>
              </a:r>
              <a:r>
                <a:rPr sz="1800" spc="10" dirty="0">
                  <a:latin typeface="Microsoft Sans Serif"/>
                  <a:cs typeface="Microsoft Sans Serif"/>
                </a:rPr>
                <a:t>TeV,</a:t>
              </a:r>
              <a:r>
                <a:rPr sz="1800" spc="40" dirty="0">
                  <a:latin typeface="Microsoft Sans Serif"/>
                  <a:cs typeface="Microsoft Sans Serif"/>
                </a:rPr>
                <a:t> </a:t>
              </a:r>
              <a:r>
                <a:rPr sz="1800" spc="10" dirty="0">
                  <a:latin typeface="Microsoft Sans Serif"/>
                  <a:cs typeface="Microsoft Sans Serif"/>
                </a:rPr>
                <a:t>139</a:t>
              </a:r>
              <a:r>
                <a:rPr sz="1800" spc="35" dirty="0">
                  <a:latin typeface="Microsoft Sans Serif"/>
                  <a:cs typeface="Microsoft Sans Serif"/>
                </a:rPr>
                <a:t> </a:t>
              </a:r>
              <a:r>
                <a:rPr sz="1800" spc="5" dirty="0">
                  <a:latin typeface="Microsoft Sans Serif"/>
                  <a:cs typeface="Microsoft Sans Serif"/>
                </a:rPr>
                <a:t>fb</a:t>
              </a:r>
              <a:r>
                <a:rPr sz="1800" spc="7" baseline="39351" dirty="0">
                  <a:latin typeface="Microsoft Sans Serif"/>
                  <a:cs typeface="Microsoft Sans Serif"/>
                </a:rPr>
                <a:t>-1	</a:t>
              </a:r>
              <a:r>
                <a:rPr sz="1800" spc="5" dirty="0">
                  <a:latin typeface="Microsoft Sans Serif"/>
                  <a:cs typeface="Microsoft Sans Serif"/>
                </a:rPr>
                <a:t>July</a:t>
              </a:r>
              <a:r>
                <a:rPr sz="1800" spc="-25" dirty="0">
                  <a:latin typeface="Microsoft Sans Serif"/>
                  <a:cs typeface="Microsoft Sans Serif"/>
                </a:rPr>
                <a:t> </a:t>
              </a:r>
              <a:r>
                <a:rPr sz="1800" spc="10" dirty="0">
                  <a:latin typeface="Microsoft Sans Serif"/>
                  <a:cs typeface="Microsoft Sans Serif"/>
                </a:rPr>
                <a:t>2023</a:t>
              </a:r>
              <a:endParaRPr sz="1800" dirty="0">
                <a:latin typeface="Microsoft Sans Serif"/>
                <a:cs typeface="Microsoft Sans Serif"/>
              </a:endParaRPr>
            </a:p>
          </p:txBody>
        </p:sp>
        <p:sp>
          <p:nvSpPr>
            <p:cNvPr id="117" name="object 117"/>
            <p:cNvSpPr txBox="1"/>
            <p:nvPr/>
          </p:nvSpPr>
          <p:spPr>
            <a:xfrm>
              <a:off x="6060918" y="6016842"/>
              <a:ext cx="508634" cy="211454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4"/>
                </a:spcBef>
                <a:tabLst>
                  <a:tab pos="410209" algn="l"/>
                </a:tabLst>
              </a:pPr>
              <a:r>
                <a:rPr sz="1200" spc="10" dirty="0">
                  <a:latin typeface="Microsoft Sans Serif"/>
                  <a:cs typeface="Microsoft Sans Serif"/>
                </a:rPr>
                <a:t>q	</a:t>
              </a:r>
              <a:r>
                <a:rPr sz="1200" spc="5" dirty="0">
                  <a:latin typeface="Symbol"/>
                  <a:cs typeface="Symbol"/>
                </a:rPr>
                <a:t></a:t>
              </a:r>
              <a:endParaRPr sz="1200">
                <a:latin typeface="Symbol"/>
                <a:cs typeface="Symbol"/>
              </a:endParaRPr>
            </a:p>
          </p:txBody>
        </p:sp>
        <p:sp>
          <p:nvSpPr>
            <p:cNvPr id="118" name="object 118"/>
            <p:cNvSpPr txBox="1"/>
            <p:nvPr/>
          </p:nvSpPr>
          <p:spPr>
            <a:xfrm>
              <a:off x="5939368" y="5840054"/>
              <a:ext cx="962660" cy="304165"/>
            </a:xfrm>
            <a:prstGeom prst="rect">
              <a:avLst/>
            </a:prstGeom>
          </p:spPr>
          <p:txBody>
            <a:bodyPr vert="horz" wrap="square" lIns="0" tIns="1587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25"/>
                </a:spcBef>
              </a:pPr>
              <a:r>
                <a:rPr sz="1800" spc="15" dirty="0">
                  <a:latin typeface="Microsoft Sans Serif"/>
                  <a:cs typeface="Microsoft Sans Serif"/>
                </a:rPr>
                <a:t>g</a:t>
              </a:r>
              <a:r>
                <a:rPr sz="1800" spc="45" dirty="0">
                  <a:latin typeface="Microsoft Sans Serif"/>
                  <a:cs typeface="Microsoft Sans Serif"/>
                </a:rPr>
                <a:t> </a:t>
              </a:r>
              <a:r>
                <a:rPr sz="1800" spc="15" dirty="0">
                  <a:latin typeface="Microsoft Sans Serif"/>
                  <a:cs typeface="Microsoft Sans Serif"/>
                </a:rPr>
                <a:t>=</a:t>
              </a:r>
              <a:r>
                <a:rPr sz="1800" spc="5" dirty="0">
                  <a:latin typeface="Microsoft Sans Serif"/>
                  <a:cs typeface="Microsoft Sans Serif"/>
                </a:rPr>
                <a:t> </a:t>
              </a:r>
              <a:r>
                <a:rPr sz="1800" spc="15" dirty="0">
                  <a:latin typeface="Microsoft Sans Serif"/>
                  <a:cs typeface="Microsoft Sans Serif"/>
                </a:rPr>
                <a:t>g</a:t>
              </a:r>
              <a:r>
                <a:rPr sz="1800" spc="120" dirty="0">
                  <a:latin typeface="Microsoft Sans Serif"/>
                  <a:cs typeface="Microsoft Sans Serif"/>
                </a:rPr>
                <a:t> </a:t>
              </a:r>
              <a:r>
                <a:rPr sz="1800" spc="15" dirty="0">
                  <a:latin typeface="Microsoft Sans Serif"/>
                  <a:cs typeface="Microsoft Sans Serif"/>
                </a:rPr>
                <a:t>=</a:t>
              </a:r>
              <a:r>
                <a:rPr sz="1800" spc="5" dirty="0">
                  <a:latin typeface="Microsoft Sans Serif"/>
                  <a:cs typeface="Microsoft Sans Serif"/>
                </a:rPr>
                <a:t> </a:t>
              </a:r>
              <a:r>
                <a:rPr sz="1800" spc="15" dirty="0">
                  <a:latin typeface="Microsoft Sans Serif"/>
                  <a:cs typeface="Microsoft Sans Serif"/>
                </a:rPr>
                <a:t>1</a:t>
              </a:r>
              <a:endParaRPr sz="1800">
                <a:latin typeface="Microsoft Sans Serif"/>
                <a:cs typeface="Microsoft Sans Serif"/>
              </a:endParaRPr>
            </a:p>
          </p:txBody>
        </p:sp>
        <p:sp>
          <p:nvSpPr>
            <p:cNvPr id="119" name="object 119"/>
            <p:cNvSpPr txBox="1"/>
            <p:nvPr/>
          </p:nvSpPr>
          <p:spPr>
            <a:xfrm>
              <a:off x="7221084" y="6381479"/>
              <a:ext cx="110489" cy="211454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4"/>
                </a:spcBef>
              </a:pPr>
              <a:r>
                <a:rPr sz="1200" spc="5" dirty="0">
                  <a:latin typeface="Symbol"/>
                  <a:cs typeface="Symbol"/>
                </a:rPr>
                <a:t></a:t>
              </a:r>
              <a:endParaRPr sz="1200">
                <a:latin typeface="Symbol"/>
                <a:cs typeface="Symbol"/>
              </a:endParaRPr>
            </a:p>
          </p:txBody>
        </p:sp>
        <p:sp>
          <p:nvSpPr>
            <p:cNvPr id="120" name="object 120"/>
            <p:cNvSpPr txBox="1"/>
            <p:nvPr/>
          </p:nvSpPr>
          <p:spPr>
            <a:xfrm>
              <a:off x="5939368" y="6215736"/>
              <a:ext cx="2318385" cy="304165"/>
            </a:xfrm>
            <a:prstGeom prst="rect">
              <a:avLst/>
            </a:prstGeom>
          </p:spPr>
          <p:txBody>
            <a:bodyPr vert="horz" wrap="square" lIns="0" tIns="1587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25"/>
                </a:spcBef>
                <a:tabLst>
                  <a:tab pos="1447165" algn="l"/>
                </a:tabLst>
              </a:pPr>
              <a:r>
                <a:rPr sz="1800" spc="5" dirty="0">
                  <a:latin typeface="Microsoft Sans Serif"/>
                  <a:cs typeface="Microsoft Sans Serif"/>
                </a:rPr>
                <a:t>Dirac</a:t>
              </a:r>
              <a:r>
                <a:rPr sz="1800" spc="25" dirty="0">
                  <a:latin typeface="Microsoft Sans Serif"/>
                  <a:cs typeface="Microsoft Sans Serif"/>
                </a:rPr>
                <a:t> </a:t>
              </a:r>
              <a:r>
                <a:rPr sz="1800" spc="10" dirty="0">
                  <a:latin typeface="Microsoft Sans Serif"/>
                  <a:cs typeface="Microsoft Sans Serif"/>
                </a:rPr>
                <a:t>DM,</a:t>
              </a:r>
              <a:r>
                <a:rPr sz="1800" spc="30" dirty="0">
                  <a:latin typeface="Microsoft Sans Serif"/>
                  <a:cs typeface="Microsoft Sans Serif"/>
                </a:rPr>
                <a:t> </a:t>
              </a:r>
              <a:r>
                <a:rPr sz="1800" spc="20" dirty="0">
                  <a:latin typeface="Microsoft Sans Serif"/>
                  <a:cs typeface="Microsoft Sans Serif"/>
                </a:rPr>
                <a:t>m	</a:t>
              </a:r>
              <a:r>
                <a:rPr sz="1800" spc="15" dirty="0">
                  <a:latin typeface="Microsoft Sans Serif"/>
                  <a:cs typeface="Microsoft Sans Serif"/>
                </a:rPr>
                <a:t>=</a:t>
              </a:r>
              <a:r>
                <a:rPr sz="1800" spc="-15" dirty="0">
                  <a:latin typeface="Microsoft Sans Serif"/>
                  <a:cs typeface="Microsoft Sans Serif"/>
                </a:rPr>
                <a:t> </a:t>
              </a:r>
              <a:r>
                <a:rPr sz="1800" spc="15" dirty="0">
                  <a:latin typeface="Microsoft Sans Serif"/>
                  <a:cs typeface="Microsoft Sans Serif"/>
                </a:rPr>
                <a:t>1</a:t>
              </a:r>
              <a:r>
                <a:rPr sz="1800" spc="-15" dirty="0">
                  <a:latin typeface="Microsoft Sans Serif"/>
                  <a:cs typeface="Microsoft Sans Serif"/>
                </a:rPr>
                <a:t> </a:t>
              </a:r>
              <a:r>
                <a:rPr sz="1800" spc="15" dirty="0">
                  <a:latin typeface="Microsoft Sans Serif"/>
                  <a:cs typeface="Microsoft Sans Serif"/>
                </a:rPr>
                <a:t>GeV</a:t>
              </a:r>
              <a:endParaRPr sz="1800">
                <a:latin typeface="Microsoft Sans Serif"/>
                <a:cs typeface="Microsoft Sans Serif"/>
              </a:endParaRPr>
            </a:p>
          </p:txBody>
        </p:sp>
        <p:sp>
          <p:nvSpPr>
            <p:cNvPr id="121" name="object 121"/>
            <p:cNvSpPr txBox="1"/>
            <p:nvPr/>
          </p:nvSpPr>
          <p:spPr>
            <a:xfrm>
              <a:off x="6870385" y="10126929"/>
              <a:ext cx="2072443" cy="37691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711200">
                <a:lnSpc>
                  <a:spcPct val="100000"/>
                </a:lnSpc>
                <a:spcBef>
                  <a:spcPts val="100"/>
                </a:spcBef>
              </a:pPr>
              <a:r>
                <a:rPr sz="2350" spc="-65" dirty="0">
                  <a:latin typeface="Microsoft Sans Serif"/>
                  <a:cs typeface="Microsoft Sans Serif"/>
                </a:rPr>
                <a:t>m</a:t>
              </a:r>
              <a:r>
                <a:rPr sz="2325" spc="-97" baseline="-25089" dirty="0">
                  <a:latin typeface="Symbol"/>
                  <a:cs typeface="Symbol"/>
                </a:rPr>
                <a:t></a:t>
              </a:r>
              <a:r>
                <a:rPr sz="2325" spc="284" baseline="-25089" dirty="0">
                  <a:latin typeface="Times New Roman"/>
                  <a:cs typeface="Times New Roman"/>
                </a:rPr>
                <a:t> </a:t>
              </a:r>
              <a:r>
                <a:rPr sz="2350" dirty="0">
                  <a:latin typeface="Microsoft Sans Serif"/>
                  <a:cs typeface="Microsoft Sans Serif"/>
                </a:rPr>
                <a:t>[GeV</a:t>
              </a:r>
              <a:r>
                <a:rPr lang="it-IT" sz="2350" dirty="0">
                  <a:latin typeface="Microsoft Sans Serif"/>
                  <a:cs typeface="Microsoft Sans Serif"/>
                </a:rPr>
                <a:t>)</a:t>
              </a:r>
              <a:endParaRPr sz="2450" dirty="0">
                <a:latin typeface="Arial MT"/>
                <a:cs typeface="Arial MT"/>
              </a:endParaRPr>
            </a:p>
          </p:txBody>
        </p:sp>
      </p:grpSp>
      <p:pic>
        <p:nvPicPr>
          <p:cNvPr id="122" name="object 122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717547" y="130490"/>
            <a:ext cx="2486902" cy="1714185"/>
          </a:xfrm>
          <a:prstGeom prst="rect">
            <a:avLst/>
          </a:prstGeom>
        </p:spPr>
      </p:pic>
      <p:sp>
        <p:nvSpPr>
          <p:cNvPr id="123" name="object 123"/>
          <p:cNvSpPr txBox="1"/>
          <p:nvPr/>
        </p:nvSpPr>
        <p:spPr>
          <a:xfrm>
            <a:off x="1261657" y="1239820"/>
            <a:ext cx="4558030" cy="508473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3200" u="heavy" spc="50" dirty="0">
                <a:solidFill>
                  <a:srgbClr val="D75597"/>
                </a:solidFill>
                <a:uFill>
                  <a:solidFill>
                    <a:srgbClr val="D75597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  <a:t>PHYS-PUB-2023-018</a:t>
            </a:r>
            <a:endParaRPr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27" name="object 127"/>
          <p:cNvGrpSpPr/>
          <p:nvPr/>
        </p:nvGrpSpPr>
        <p:grpSpPr>
          <a:xfrm>
            <a:off x="5093271" y="9438030"/>
            <a:ext cx="1728498" cy="1431692"/>
            <a:chOff x="5887945" y="9127645"/>
            <a:chExt cx="1728498" cy="1431692"/>
          </a:xfrm>
        </p:grpSpPr>
        <p:sp>
          <p:nvSpPr>
            <p:cNvPr id="128" name="object 128"/>
            <p:cNvSpPr/>
            <p:nvPr/>
          </p:nvSpPr>
          <p:spPr>
            <a:xfrm flipH="1">
              <a:off x="5887945" y="9393823"/>
              <a:ext cx="1642744" cy="1165514"/>
            </a:xfrm>
            <a:custGeom>
              <a:avLst/>
              <a:gdLst/>
              <a:ahLst/>
              <a:cxnLst/>
              <a:rect l="l" t="t" r="r" b="b"/>
              <a:pathLst>
                <a:path w="2598420" h="1562100">
                  <a:moveTo>
                    <a:pt x="2597872" y="1561790"/>
                  </a:moveTo>
                  <a:lnTo>
                    <a:pt x="17948" y="10790"/>
                  </a:lnTo>
                  <a:lnTo>
                    <a:pt x="0" y="0"/>
                  </a:lnTo>
                </a:path>
              </a:pathLst>
            </a:custGeom>
            <a:ln w="41883">
              <a:solidFill>
                <a:srgbClr val="4F8F00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29" name="object 129"/>
            <p:cNvSpPr/>
            <p:nvPr/>
          </p:nvSpPr>
          <p:spPr>
            <a:xfrm>
              <a:off x="7420228" y="9127645"/>
              <a:ext cx="196215" cy="166370"/>
            </a:xfrm>
            <a:custGeom>
              <a:avLst/>
              <a:gdLst/>
              <a:ahLst/>
              <a:cxnLst/>
              <a:rect l="l" t="t" r="r" b="b"/>
              <a:pathLst>
                <a:path w="196215" h="166370">
                  <a:moveTo>
                    <a:pt x="0" y="0"/>
                  </a:moveTo>
                  <a:lnTo>
                    <a:pt x="105446" y="166017"/>
                  </a:lnTo>
                  <a:lnTo>
                    <a:pt x="196081" y="1525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F8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9D59E092-919F-081B-EA39-D6B34BF975A7}"/>
              </a:ext>
            </a:extLst>
          </p:cNvPr>
          <p:cNvSpPr txBox="1"/>
          <p:nvPr/>
        </p:nvSpPr>
        <p:spPr>
          <a:xfrm>
            <a:off x="191630" y="10655640"/>
            <a:ext cx="97561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b="1" dirty="0" err="1">
                <a:solidFill>
                  <a:schemeClr val="accent3">
                    <a:lumMod val="50000"/>
                  </a:schemeClr>
                </a:solidFill>
              </a:rPr>
              <a:t>Strongest</a:t>
            </a:r>
            <a:r>
              <a:rPr lang="it-IT" sz="28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it-IT" sz="2800" b="1" dirty="0" err="1">
                <a:solidFill>
                  <a:schemeClr val="accent3">
                    <a:lumMod val="50000"/>
                  </a:schemeClr>
                </a:solidFill>
              </a:rPr>
              <a:t>limits</a:t>
            </a:r>
            <a:r>
              <a:rPr lang="it-IT" sz="2800" b="1" dirty="0">
                <a:solidFill>
                  <a:schemeClr val="accent3">
                    <a:lumMod val="50000"/>
                  </a:schemeClr>
                </a:solidFill>
              </a:rPr>
              <a:t> from new </a:t>
            </a:r>
            <a:r>
              <a:rPr lang="it-IT" sz="2800" b="1" dirty="0" err="1">
                <a:solidFill>
                  <a:schemeClr val="accent3">
                    <a:lumMod val="50000"/>
                  </a:schemeClr>
                </a:solidFill>
              </a:rPr>
              <a:t>tt+MET</a:t>
            </a:r>
            <a:r>
              <a:rPr lang="it-IT" sz="28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it-IT" sz="2800" b="1" dirty="0" err="1">
                <a:solidFill>
                  <a:schemeClr val="accent3">
                    <a:lumMod val="50000"/>
                  </a:schemeClr>
                </a:solidFill>
              </a:rPr>
              <a:t>combination</a:t>
            </a:r>
            <a:r>
              <a:rPr lang="it-IT" sz="2800" b="1" dirty="0">
                <a:solidFill>
                  <a:schemeClr val="accent3">
                    <a:lumMod val="50000"/>
                  </a:schemeClr>
                </a:solidFill>
              </a:rPr>
              <a:t> EPJC83(2023)503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B35490E3-CD98-DE3F-B64B-93A6519F5E11}"/>
              </a:ext>
            </a:extLst>
          </p:cNvPr>
          <p:cNvSpPr txBox="1"/>
          <p:nvPr/>
        </p:nvSpPr>
        <p:spPr>
          <a:xfrm>
            <a:off x="0" y="2295684"/>
            <a:ext cx="10204449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it-IT" sz="3200" dirty="0"/>
              <a:t>Scalar (</a:t>
            </a:r>
            <a:r>
              <a:rPr lang="el-GR" sz="3200" dirty="0"/>
              <a:t>φ) </a:t>
            </a:r>
            <a:r>
              <a:rPr lang="it-IT" sz="3200" dirty="0"/>
              <a:t>or </a:t>
            </a:r>
            <a:r>
              <a:rPr lang="it-IT" sz="3200" dirty="0" err="1"/>
              <a:t>pseudoscalar</a:t>
            </a:r>
            <a:r>
              <a:rPr lang="it-IT" sz="3200" dirty="0"/>
              <a:t> (a) mediator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it-IT" sz="3200" dirty="0" err="1"/>
              <a:t>Yukawa-type</a:t>
            </a:r>
            <a:r>
              <a:rPr lang="it-IT" sz="3200" dirty="0"/>
              <a:t> </a:t>
            </a:r>
            <a:r>
              <a:rPr lang="it-IT" sz="3200" dirty="0" err="1"/>
              <a:t>couplings</a:t>
            </a:r>
            <a:r>
              <a:rPr lang="it-IT" sz="3200" dirty="0"/>
              <a:t> → 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it-IT" sz="2800" dirty="0"/>
              <a:t>heavy quark (b/t)-</a:t>
            </a:r>
            <a:r>
              <a:rPr lang="it-IT" sz="2800" dirty="0" err="1"/>
              <a:t>associated</a:t>
            </a:r>
            <a:r>
              <a:rPr lang="it-IT" sz="2800" dirty="0"/>
              <a:t> </a:t>
            </a:r>
            <a:r>
              <a:rPr lang="it-IT" sz="2800" dirty="0" err="1"/>
              <a:t>searches</a:t>
            </a:r>
            <a:r>
              <a:rPr lang="it-IT" sz="2800" dirty="0"/>
              <a:t> 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it-IT" sz="2800" dirty="0"/>
              <a:t>Dominate:  </a:t>
            </a:r>
            <a:r>
              <a:rPr lang="it-IT" sz="2800" b="1" dirty="0" err="1">
                <a:solidFill>
                  <a:srgbClr val="C00000"/>
                </a:solidFill>
              </a:rPr>
              <a:t>tt+MET</a:t>
            </a:r>
            <a:r>
              <a:rPr lang="it-IT" sz="2800" b="1" dirty="0">
                <a:solidFill>
                  <a:srgbClr val="C00000"/>
                </a:solidFill>
              </a:rPr>
              <a:t> </a:t>
            </a:r>
            <a:r>
              <a:rPr lang="it-IT" sz="2800" dirty="0" err="1"/>
              <a:t>comb</a:t>
            </a:r>
            <a:r>
              <a:rPr lang="it-IT" sz="2800" dirty="0"/>
              <a:t>, </a:t>
            </a:r>
            <a:r>
              <a:rPr lang="it-IT" sz="2800" b="1" dirty="0" err="1">
                <a:solidFill>
                  <a:srgbClr val="C00000"/>
                </a:solidFill>
              </a:rPr>
              <a:t>tW+MET</a:t>
            </a:r>
            <a:r>
              <a:rPr lang="it-IT" sz="2800" dirty="0"/>
              <a:t>, </a:t>
            </a:r>
            <a:r>
              <a:rPr lang="it-IT" sz="2800" b="1" dirty="0" err="1">
                <a:solidFill>
                  <a:srgbClr val="C00000"/>
                </a:solidFill>
              </a:rPr>
              <a:t>bb+MET</a:t>
            </a:r>
            <a:r>
              <a:rPr lang="it-IT" sz="2800" dirty="0"/>
              <a:t>, </a:t>
            </a:r>
            <a:r>
              <a:rPr lang="it-IT" sz="2800" b="1" dirty="0">
                <a:solidFill>
                  <a:srgbClr val="C00000"/>
                </a:solidFill>
              </a:rPr>
              <a:t>mono-jet</a:t>
            </a:r>
          </a:p>
          <a:p>
            <a:endParaRPr lang="it-IT" dirty="0"/>
          </a:p>
        </p:txBody>
      </p:sp>
      <p:grpSp>
        <p:nvGrpSpPr>
          <p:cNvPr id="144" name="Gruppo 143">
            <a:extLst>
              <a:ext uri="{FF2B5EF4-FFF2-40B4-BE49-F238E27FC236}">
                <a16:creationId xmlns:a16="http://schemas.microsoft.com/office/drawing/2014/main" id="{99913054-27FB-527E-4E70-66D5DD89CE21}"/>
              </a:ext>
            </a:extLst>
          </p:cNvPr>
          <p:cNvGrpSpPr/>
          <p:nvPr/>
        </p:nvGrpSpPr>
        <p:grpSpPr>
          <a:xfrm>
            <a:off x="9290050" y="-61157"/>
            <a:ext cx="11049000" cy="11364491"/>
            <a:chOff x="9290050" y="-61157"/>
            <a:chExt cx="11049000" cy="11364491"/>
          </a:xfrm>
        </p:grpSpPr>
        <p:grpSp>
          <p:nvGrpSpPr>
            <p:cNvPr id="141" name="Gruppo 140">
              <a:extLst>
                <a:ext uri="{FF2B5EF4-FFF2-40B4-BE49-F238E27FC236}">
                  <a16:creationId xmlns:a16="http://schemas.microsoft.com/office/drawing/2014/main" id="{3D434AE0-4EFB-C5A0-C5C3-8A089A8AB960}"/>
                </a:ext>
              </a:extLst>
            </p:cNvPr>
            <p:cNvGrpSpPr/>
            <p:nvPr/>
          </p:nvGrpSpPr>
          <p:grpSpPr>
            <a:xfrm>
              <a:off x="9290050" y="-61157"/>
              <a:ext cx="11049000" cy="10978407"/>
              <a:chOff x="9290050" y="-61157"/>
              <a:chExt cx="11049000" cy="10978407"/>
            </a:xfrm>
          </p:grpSpPr>
          <p:sp>
            <p:nvSpPr>
              <p:cNvPr id="133" name="object 235">
                <a:extLst>
                  <a:ext uri="{FF2B5EF4-FFF2-40B4-BE49-F238E27FC236}">
                    <a16:creationId xmlns:a16="http://schemas.microsoft.com/office/drawing/2014/main" id="{D984ED77-9474-3C40-9640-5416F581172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2386554" y="-61157"/>
                <a:ext cx="7001482" cy="1132618"/>
              </a:xfrm>
              <a:prstGeom prst="rect">
                <a:avLst/>
              </a:prstGeom>
            </p:spPr>
            <p:txBody>
              <a:bodyPr vert="horz" wrap="square" lIns="0" tIns="15240" rIns="0" bIns="0" rtlCol="0">
                <a:spAutoFit/>
              </a:bodyPr>
              <a:lstStyle>
                <a:lvl1pPr>
                  <a:defRPr sz="6400" b="0" i="0">
                    <a:solidFill>
                      <a:srgbClr val="0076BA"/>
                    </a:solidFill>
                    <a:latin typeface="Arial MT"/>
                    <a:ea typeface="+mj-ea"/>
                    <a:cs typeface="Arial MT"/>
                  </a:defRPr>
                </a:lvl1pPr>
              </a:lstStyle>
              <a:p>
                <a:pPr marL="12700">
                  <a:spcBef>
                    <a:spcPts val="120"/>
                  </a:spcBef>
                </a:pPr>
                <a:r>
                  <a:rPr lang="it-IT" sz="7260" kern="0" spc="130" dirty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Spin-1</a:t>
                </a:r>
                <a:r>
                  <a:rPr lang="it-IT" sz="7260" kern="0" dirty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it-IT" sz="7260" kern="0" spc="175" dirty="0" err="1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Mediators</a:t>
                </a:r>
                <a:endParaRPr lang="it-IT" sz="7260" kern="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34" name="object 236">
                <a:extLst>
                  <a:ext uri="{FF2B5EF4-FFF2-40B4-BE49-F238E27FC236}">
                    <a16:creationId xmlns:a16="http://schemas.microsoft.com/office/drawing/2014/main" id="{555762B1-F92B-F370-2E65-FFC778FB096C}"/>
                  </a:ext>
                </a:extLst>
              </p:cNvPr>
              <p:cNvSpPr txBox="1"/>
              <p:nvPr/>
            </p:nvSpPr>
            <p:spPr>
              <a:xfrm>
                <a:off x="12592661" y="1239820"/>
                <a:ext cx="4558030" cy="508473"/>
              </a:xfrm>
              <a:prstGeom prst="rect">
                <a:avLst/>
              </a:prstGeom>
            </p:spPr>
            <p:txBody>
              <a:bodyPr vert="horz" wrap="square" lIns="0" tIns="15875" rIns="0" bIns="0" rtlCol="0">
                <a:spAutoFit/>
              </a:bodyPr>
              <a:lstStyle/>
              <a:p>
                <a:pPr marL="12700">
                  <a:lnSpc>
                    <a:spcPct val="100000"/>
                  </a:lnSpc>
                  <a:spcBef>
                    <a:spcPts val="125"/>
                  </a:spcBef>
                </a:pPr>
                <a:r>
                  <a:rPr sz="3200" u="heavy" spc="50" dirty="0">
                    <a:solidFill>
                      <a:srgbClr val="D75597"/>
                    </a:solidFill>
                    <a:uFill>
                      <a:solidFill>
                        <a:srgbClr val="D75597"/>
                      </a:solidFill>
                    </a:uFill>
                    <a:latin typeface="Calibri" panose="020F0502020204030204" pitchFamily="34" charset="0"/>
                    <a:cs typeface="Calibri" panose="020F0502020204030204" pitchFamily="34" charset="0"/>
                  </a:rPr>
                  <a:t>PHYS-PUB-2023-018</a:t>
                </a:r>
                <a:endParaRPr sz="3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pic>
            <p:nvPicPr>
              <p:cNvPr id="138" name="Immagine 137">
                <a:extLst>
                  <a:ext uri="{FF2B5EF4-FFF2-40B4-BE49-F238E27FC236}">
                    <a16:creationId xmlns:a16="http://schemas.microsoft.com/office/drawing/2014/main" id="{78D9F80C-7B70-2C45-0967-06FECF30E8C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9290050" y="4524329"/>
                <a:ext cx="8889034" cy="6392921"/>
              </a:xfrm>
              <a:prstGeom prst="rect">
                <a:avLst/>
              </a:prstGeom>
            </p:spPr>
          </p:pic>
          <p:sp>
            <p:nvSpPr>
              <p:cNvPr id="140" name="CasellaDiTesto 139">
                <a:extLst>
                  <a:ext uri="{FF2B5EF4-FFF2-40B4-BE49-F238E27FC236}">
                    <a16:creationId xmlns:a16="http://schemas.microsoft.com/office/drawing/2014/main" id="{D058FA77-74EC-DCCD-55C8-46105E4171BB}"/>
                  </a:ext>
                </a:extLst>
              </p:cNvPr>
              <p:cNvSpPr txBox="1"/>
              <p:nvPr/>
            </p:nvSpPr>
            <p:spPr>
              <a:xfrm>
                <a:off x="9351368" y="2301875"/>
                <a:ext cx="10987682" cy="20005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571500" indent="-571500">
                  <a:buFont typeface="Arial" panose="020B0604020202020204" pitchFamily="34" charset="0"/>
                  <a:buChar char="•"/>
                </a:pPr>
                <a:r>
                  <a:rPr lang="it-IT" sz="3200" dirty="0" err="1"/>
                  <a:t>Vector</a:t>
                </a:r>
                <a:r>
                  <a:rPr lang="it-IT" sz="3200" dirty="0"/>
                  <a:t> or </a:t>
                </a:r>
                <a:r>
                  <a:rPr lang="it-IT" sz="3200" dirty="0" err="1"/>
                  <a:t>Axial-vector</a:t>
                </a:r>
                <a:r>
                  <a:rPr lang="it-IT" sz="3200" dirty="0"/>
                  <a:t> mediator </a:t>
                </a:r>
              </a:p>
              <a:p>
                <a:pPr marL="1028700" lvl="1" indent="-571500">
                  <a:buFont typeface="Arial" panose="020B0604020202020204" pitchFamily="34" charset="0"/>
                  <a:buChar char="•"/>
                </a:pPr>
                <a:r>
                  <a:rPr lang="it-IT" sz="2800" b="1" dirty="0">
                    <a:solidFill>
                      <a:srgbClr val="C00000"/>
                    </a:solidFill>
                  </a:rPr>
                  <a:t>mono-jet/</a:t>
                </a:r>
                <a:r>
                  <a:rPr lang="it-IT" sz="2800" b="1" dirty="0" err="1">
                    <a:solidFill>
                      <a:srgbClr val="C00000"/>
                    </a:solidFill>
                  </a:rPr>
                  <a:t>photon</a:t>
                </a:r>
                <a:r>
                  <a:rPr lang="it-IT" sz="2800" b="1" dirty="0">
                    <a:solidFill>
                      <a:srgbClr val="C00000"/>
                    </a:solidFill>
                  </a:rPr>
                  <a:t>,  di(b)-jet, TLA di-jet, </a:t>
                </a:r>
                <a:r>
                  <a:rPr lang="it-IT" sz="2800" b="1" dirty="0" err="1">
                    <a:solidFill>
                      <a:srgbClr val="C00000"/>
                    </a:solidFill>
                  </a:rPr>
                  <a:t>dilepton</a:t>
                </a:r>
                <a:r>
                  <a:rPr lang="it-IT" sz="2800" b="1" dirty="0">
                    <a:solidFill>
                      <a:srgbClr val="C00000"/>
                    </a:solidFill>
                  </a:rPr>
                  <a:t> 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it-IT" sz="3200" dirty="0" err="1"/>
                  <a:t>Translated</a:t>
                </a:r>
                <a:r>
                  <a:rPr lang="it-IT" sz="3200" dirty="0"/>
                  <a:t> </a:t>
                </a:r>
                <a:r>
                  <a:rPr lang="it-IT" sz="3200" dirty="0" err="1"/>
                  <a:t>into</a:t>
                </a:r>
                <a:r>
                  <a:rPr lang="it-IT" sz="3200" dirty="0"/>
                  <a:t> spin-</a:t>
                </a:r>
                <a:r>
                  <a:rPr lang="it-IT" sz="3200" dirty="0" err="1"/>
                  <a:t>independent</a:t>
                </a:r>
                <a:r>
                  <a:rPr lang="it-IT" sz="3200" dirty="0"/>
                  <a:t> DM-</a:t>
                </a:r>
                <a:r>
                  <a:rPr lang="it-IT" sz="3200" dirty="0" err="1"/>
                  <a:t>nucleon</a:t>
                </a:r>
                <a:r>
                  <a:rPr lang="it-IT" sz="3200" dirty="0"/>
                  <a:t>  </a:t>
                </a:r>
                <a:r>
                  <a:rPr lang="it-IT" sz="3200" dirty="0" err="1"/>
                  <a:t>elastic</a:t>
                </a:r>
                <a:r>
                  <a:rPr lang="it-IT" sz="3200" dirty="0"/>
                  <a:t> scattering cross-</a:t>
                </a:r>
                <a:r>
                  <a:rPr lang="it-IT" sz="3200" dirty="0" err="1"/>
                  <a:t>section</a:t>
                </a:r>
                <a:r>
                  <a:rPr lang="it-IT" sz="3200" dirty="0"/>
                  <a:t> </a:t>
                </a:r>
                <a:r>
                  <a:rPr lang="it-IT" sz="3200" dirty="0" err="1"/>
                  <a:t>limits</a:t>
                </a:r>
                <a:r>
                  <a:rPr lang="it-IT" sz="3200" dirty="0"/>
                  <a:t> → </a:t>
                </a:r>
                <a:r>
                  <a:rPr lang="it-IT" sz="3200" dirty="0" err="1"/>
                  <a:t>compared</a:t>
                </a:r>
                <a:r>
                  <a:rPr lang="it-IT" sz="3200" dirty="0"/>
                  <a:t> to </a:t>
                </a:r>
                <a:r>
                  <a:rPr lang="it-IT" sz="3200" dirty="0" err="1"/>
                  <a:t>direct</a:t>
                </a:r>
                <a:r>
                  <a:rPr lang="it-IT" sz="3200" dirty="0"/>
                  <a:t> </a:t>
                </a:r>
                <a:r>
                  <a:rPr lang="it-IT" sz="3200" dirty="0" err="1"/>
                  <a:t>searches</a:t>
                </a:r>
                <a:endParaRPr lang="it-IT" sz="3200" dirty="0"/>
              </a:p>
            </p:txBody>
          </p:sp>
        </p:grpSp>
        <p:pic>
          <p:nvPicPr>
            <p:cNvPr id="142" name="object 239">
              <a:extLst>
                <a:ext uri="{FF2B5EF4-FFF2-40B4-BE49-F238E27FC236}">
                  <a16:creationId xmlns:a16="http://schemas.microsoft.com/office/drawing/2014/main" id="{191A5555-1A41-4BF5-2C1D-113D239AE14B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7443450" y="4655569"/>
              <a:ext cx="2505727" cy="2446906"/>
            </a:xfrm>
            <a:prstGeom prst="rect">
              <a:avLst/>
            </a:prstGeom>
          </p:spPr>
        </p:pic>
        <p:pic>
          <p:nvPicPr>
            <p:cNvPr id="143" name="object 238">
              <a:extLst>
                <a:ext uri="{FF2B5EF4-FFF2-40B4-BE49-F238E27FC236}">
                  <a16:creationId xmlns:a16="http://schemas.microsoft.com/office/drawing/2014/main" id="{9E51A67E-336E-BB20-BC1D-7FB1F90EE3C6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7416263" y="8209794"/>
              <a:ext cx="2518044" cy="2358854"/>
            </a:xfrm>
            <a:prstGeom prst="rect">
              <a:avLst/>
            </a:prstGeom>
          </p:spPr>
        </p:pic>
        <p:sp>
          <p:nvSpPr>
            <p:cNvPr id="139" name="object 237">
              <a:extLst>
                <a:ext uri="{FF2B5EF4-FFF2-40B4-BE49-F238E27FC236}">
                  <a16:creationId xmlns:a16="http://schemas.microsoft.com/office/drawing/2014/main" id="{DED4D8CE-1BA1-683F-23ED-8500397B3241}"/>
                </a:ext>
              </a:extLst>
            </p:cNvPr>
            <p:cNvSpPr txBox="1"/>
            <p:nvPr/>
          </p:nvSpPr>
          <p:spPr>
            <a:xfrm>
              <a:off x="10661650" y="10436109"/>
              <a:ext cx="4735257" cy="867225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700" marR="5080">
                <a:lnSpc>
                  <a:spcPct val="118700"/>
                </a:lnSpc>
                <a:spcBef>
                  <a:spcPts val="95"/>
                </a:spcBef>
              </a:pPr>
              <a:r>
                <a:rPr sz="2450" spc="-80" dirty="0">
                  <a:solidFill>
                    <a:srgbClr val="B51700"/>
                  </a:solidFill>
                  <a:latin typeface="Microsoft Sans Serif"/>
                  <a:cs typeface="Microsoft Sans Serif"/>
                </a:rPr>
                <a:t>ATLAS</a:t>
              </a:r>
              <a:r>
                <a:rPr sz="2450" spc="30" dirty="0">
                  <a:solidFill>
                    <a:srgbClr val="B51700"/>
                  </a:solidFill>
                  <a:latin typeface="Microsoft Sans Serif"/>
                  <a:cs typeface="Microsoft Sans Serif"/>
                </a:rPr>
                <a:t> </a:t>
              </a:r>
              <a:r>
                <a:rPr sz="2450" spc="5" dirty="0">
                  <a:solidFill>
                    <a:srgbClr val="B51700"/>
                  </a:solidFill>
                  <a:latin typeface="Microsoft Sans Serif"/>
                  <a:cs typeface="Microsoft Sans Serif"/>
                </a:rPr>
                <a:t>results</a:t>
              </a:r>
              <a:r>
                <a:rPr sz="2450" spc="30" dirty="0">
                  <a:solidFill>
                    <a:srgbClr val="B51700"/>
                  </a:solidFill>
                  <a:latin typeface="Microsoft Sans Serif"/>
                  <a:cs typeface="Microsoft Sans Serif"/>
                </a:rPr>
                <a:t> </a:t>
              </a:r>
              <a:r>
                <a:rPr sz="2450" spc="-40" dirty="0">
                  <a:solidFill>
                    <a:srgbClr val="B51700"/>
                  </a:solidFill>
                  <a:latin typeface="Microsoft Sans Serif"/>
                  <a:cs typeface="Microsoft Sans Serif"/>
                </a:rPr>
                <a:t>are </a:t>
              </a:r>
              <a:r>
                <a:rPr sz="2450" spc="-35" dirty="0">
                  <a:solidFill>
                    <a:srgbClr val="B51700"/>
                  </a:solidFill>
                  <a:latin typeface="Microsoft Sans Serif"/>
                  <a:cs typeface="Microsoft Sans Serif"/>
                </a:rPr>
                <a:t> </a:t>
              </a:r>
              <a:r>
                <a:rPr sz="2450" spc="20" dirty="0">
                  <a:solidFill>
                    <a:srgbClr val="B51700"/>
                  </a:solidFill>
                  <a:latin typeface="Microsoft Sans Serif"/>
                  <a:cs typeface="Microsoft Sans Serif"/>
                </a:rPr>
                <a:t>particularly</a:t>
              </a:r>
              <a:r>
                <a:rPr sz="2450" dirty="0">
                  <a:solidFill>
                    <a:srgbClr val="B51700"/>
                  </a:solidFill>
                  <a:latin typeface="Microsoft Sans Serif"/>
                  <a:cs typeface="Microsoft Sans Serif"/>
                </a:rPr>
                <a:t> </a:t>
              </a:r>
              <a:r>
                <a:rPr sz="2450" spc="40" dirty="0">
                  <a:solidFill>
                    <a:srgbClr val="B51700"/>
                  </a:solidFill>
                  <a:latin typeface="Microsoft Sans Serif"/>
                  <a:cs typeface="Microsoft Sans Serif"/>
                </a:rPr>
                <a:t>competitive</a:t>
              </a:r>
              <a:r>
                <a:rPr sz="2450" spc="5" dirty="0">
                  <a:solidFill>
                    <a:srgbClr val="B51700"/>
                  </a:solidFill>
                  <a:latin typeface="Microsoft Sans Serif"/>
                  <a:cs typeface="Microsoft Sans Serif"/>
                </a:rPr>
                <a:t> </a:t>
              </a:r>
              <a:r>
                <a:rPr sz="2450" spc="35" dirty="0">
                  <a:solidFill>
                    <a:srgbClr val="B51700"/>
                  </a:solidFill>
                  <a:latin typeface="Microsoft Sans Serif"/>
                  <a:cs typeface="Microsoft Sans Serif"/>
                </a:rPr>
                <a:t>for </a:t>
              </a:r>
              <a:r>
                <a:rPr sz="2450" spc="-640" dirty="0">
                  <a:solidFill>
                    <a:srgbClr val="B51700"/>
                  </a:solidFill>
                  <a:latin typeface="Microsoft Sans Serif"/>
                  <a:cs typeface="Microsoft Sans Serif"/>
                </a:rPr>
                <a:t> </a:t>
              </a:r>
              <a:r>
                <a:rPr sz="2450" spc="50" dirty="0">
                  <a:solidFill>
                    <a:srgbClr val="B51700"/>
                  </a:solidFill>
                  <a:latin typeface="Microsoft Sans Serif"/>
                  <a:cs typeface="Microsoft Sans Serif"/>
                </a:rPr>
                <a:t>low</a:t>
              </a:r>
              <a:r>
                <a:rPr sz="2450" spc="30" dirty="0">
                  <a:solidFill>
                    <a:srgbClr val="B51700"/>
                  </a:solidFill>
                  <a:latin typeface="Microsoft Sans Serif"/>
                  <a:cs typeface="Microsoft Sans Serif"/>
                </a:rPr>
                <a:t> </a:t>
              </a:r>
              <a:r>
                <a:rPr sz="2450" spc="40" dirty="0">
                  <a:solidFill>
                    <a:srgbClr val="B51700"/>
                  </a:solidFill>
                  <a:latin typeface="Microsoft Sans Serif"/>
                  <a:cs typeface="Microsoft Sans Serif"/>
                </a:rPr>
                <a:t>DM</a:t>
              </a:r>
              <a:r>
                <a:rPr sz="2450" spc="30" dirty="0">
                  <a:solidFill>
                    <a:srgbClr val="B51700"/>
                  </a:solidFill>
                  <a:latin typeface="Microsoft Sans Serif"/>
                  <a:cs typeface="Microsoft Sans Serif"/>
                </a:rPr>
                <a:t> </a:t>
              </a:r>
              <a:r>
                <a:rPr sz="2450" spc="5" dirty="0">
                  <a:solidFill>
                    <a:srgbClr val="B51700"/>
                  </a:solidFill>
                  <a:latin typeface="Microsoft Sans Serif"/>
                  <a:cs typeface="Microsoft Sans Serif"/>
                </a:rPr>
                <a:t>masses</a:t>
              </a:r>
              <a:endParaRPr sz="2450" dirty="0">
                <a:latin typeface="Microsoft Sans Serif"/>
                <a:cs typeface="Microsoft Sans Serif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81542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409404" y="1235075"/>
            <a:ext cx="15738646" cy="2590453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584200" indent="-571500">
              <a:lnSpc>
                <a:spcPct val="100000"/>
              </a:lnSpc>
              <a:spcBef>
                <a:spcPts val="120"/>
              </a:spcBef>
              <a:buFont typeface="Arial" panose="020B0604020202020204" pitchFamily="34" charset="0"/>
              <a:buChar char="•"/>
            </a:pPr>
            <a:r>
              <a:rPr lang="it-IT" sz="3600" spc="-10" dirty="0" err="1">
                <a:latin typeface="Calibri" panose="020F0502020204030204" pitchFamily="34" charset="0"/>
                <a:cs typeface="Calibri" panose="020F0502020204030204" pitchFamily="34" charset="0"/>
              </a:rPr>
              <a:t>Add</a:t>
            </a:r>
            <a:r>
              <a:rPr lang="it-IT" sz="3600" spc="-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3600" spc="-10" dirty="0" err="1">
                <a:latin typeface="Calibri" panose="020F0502020204030204" pitchFamily="34" charset="0"/>
                <a:cs typeface="Calibri" panose="020F0502020204030204" pitchFamily="34" charset="0"/>
              </a:rPr>
              <a:t>complex</a:t>
            </a:r>
            <a:r>
              <a:rPr lang="it-IT" sz="3600" spc="-1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3600" spc="-10" dirty="0" err="1">
                <a:latin typeface="Calibri" panose="020F0502020204030204" pitchFamily="34" charset="0"/>
                <a:cs typeface="Calibri" panose="020F0502020204030204" pitchFamily="34" charset="0"/>
              </a:rPr>
              <a:t>doublet</a:t>
            </a:r>
            <a:r>
              <a:rPr lang="it-IT" sz="3600" spc="-10" dirty="0">
                <a:latin typeface="Calibri" panose="020F0502020204030204" pitchFamily="34" charset="0"/>
                <a:cs typeface="Calibri" panose="020F0502020204030204" pitchFamily="34" charset="0"/>
              </a:rPr>
              <a:t> + </a:t>
            </a:r>
            <a:r>
              <a:rPr lang="it-IT" sz="3600" spc="-10" dirty="0" err="1">
                <a:latin typeface="Calibri" panose="020F0502020204030204" pitchFamily="34" charset="0"/>
                <a:cs typeface="Calibri" panose="020F0502020204030204" pitchFamily="34" charset="0"/>
              </a:rPr>
              <a:t>pseudoscalar</a:t>
            </a:r>
            <a:r>
              <a:rPr lang="it-IT" sz="3600" spc="-10" dirty="0">
                <a:latin typeface="Calibri" panose="020F0502020204030204" pitchFamily="34" charset="0"/>
                <a:cs typeface="Calibri" panose="020F0502020204030204" pitchFamily="34" charset="0"/>
              </a:rPr>
              <a:t> mediator + </a:t>
            </a:r>
            <a:r>
              <a:rPr lang="it-IT" sz="3600" spc="-10" dirty="0" err="1">
                <a:latin typeface="Calibri" panose="020F0502020204030204" pitchFamily="34" charset="0"/>
                <a:cs typeface="Calibri" panose="020F0502020204030204" pitchFamily="34" charset="0"/>
              </a:rPr>
              <a:t>fermionic</a:t>
            </a:r>
            <a:r>
              <a:rPr lang="it-IT" sz="3600" spc="-10" dirty="0">
                <a:latin typeface="Calibri" panose="020F0502020204030204" pitchFamily="34" charset="0"/>
                <a:cs typeface="Calibri" panose="020F0502020204030204" pitchFamily="34" charset="0"/>
              </a:rPr>
              <a:t> DM candidate</a:t>
            </a:r>
          </a:p>
          <a:p>
            <a:pPr marL="1041400" lvl="1" indent="-571500">
              <a:spcBef>
                <a:spcPts val="120"/>
              </a:spcBef>
              <a:buFont typeface="Arial" panose="020B0604020202020204" pitchFamily="34" charset="0"/>
              <a:buChar char="•"/>
            </a:pPr>
            <a:endParaRPr lang="it-IT" sz="3200" spc="35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041400" lvl="1" indent="-571500">
              <a:spcBef>
                <a:spcPts val="120"/>
              </a:spcBef>
              <a:buFont typeface="Arial" panose="020B0604020202020204" pitchFamily="34" charset="0"/>
              <a:buChar char="•"/>
            </a:pPr>
            <a:r>
              <a:rPr lang="it-IT" sz="3200" spc="35" dirty="0">
                <a:latin typeface="Calibri" panose="020F0502020204030204" pitchFamily="34" charset="0"/>
                <a:cs typeface="Calibri" panose="020F0502020204030204" pitchFamily="34" charset="0"/>
              </a:rPr>
              <a:t>3 of </a:t>
            </a:r>
            <a:r>
              <a:rPr lang="it-IT" sz="3200" spc="35" dirty="0" err="1">
                <a:latin typeface="Calibri" panose="020F0502020204030204" pitchFamily="34" charset="0"/>
                <a:cs typeface="Calibri" panose="020F0502020204030204" pitchFamily="34" charset="0"/>
              </a:rPr>
              <a:t>most</a:t>
            </a:r>
            <a:r>
              <a:rPr lang="it-IT" sz="3200" spc="35" dirty="0">
                <a:latin typeface="Calibri" panose="020F0502020204030204" pitchFamily="34" charset="0"/>
                <a:cs typeface="Calibri" panose="020F0502020204030204" pitchFamily="34" charset="0"/>
              </a:rPr>
              <a:t> sensitive </a:t>
            </a:r>
            <a:r>
              <a:rPr lang="it-IT" sz="3200" spc="35" dirty="0" err="1">
                <a:latin typeface="Calibri" panose="020F0502020204030204" pitchFamily="34" charset="0"/>
                <a:cs typeface="Calibri" panose="020F0502020204030204" pitchFamily="34" charset="0"/>
              </a:rPr>
              <a:t>searches</a:t>
            </a:r>
            <a:r>
              <a:rPr lang="it-IT" sz="3200" spc="3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3200" spc="35" dirty="0" err="1">
                <a:latin typeface="Calibri" panose="020F0502020204030204" pitchFamily="34" charset="0"/>
                <a:cs typeface="Calibri" panose="020F0502020204030204" pitchFamily="34" charset="0"/>
              </a:rPr>
              <a:t>combined</a:t>
            </a:r>
            <a:r>
              <a:rPr lang="it-IT" sz="3200" spc="3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3200" spc="35" dirty="0" err="1">
                <a:latin typeface="Calibri" panose="020F0502020204030204" pitchFamily="34" charset="0"/>
                <a:cs typeface="Calibri" panose="020F0502020204030204" pitchFamily="34" charset="0"/>
              </a:rPr>
              <a:t>statistically</a:t>
            </a:r>
            <a:r>
              <a:rPr lang="it-IT" sz="3200" spc="35" dirty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</a:p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lang="it-IT" sz="3200" spc="35" dirty="0">
                <a:latin typeface="Calibri" panose="020F0502020204030204" pitchFamily="34" charset="0"/>
                <a:cs typeface="Calibri" panose="020F0502020204030204" pitchFamily="34" charset="0"/>
              </a:rPr>
              <a:t>	 </a:t>
            </a:r>
            <a:r>
              <a:rPr lang="it-IT" sz="3200" b="1" spc="35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mono-H(→</a:t>
            </a:r>
            <a:r>
              <a:rPr lang="it-IT" sz="3200" b="1" spc="35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bb</a:t>
            </a:r>
            <a:r>
              <a:rPr lang="it-IT" sz="3200" b="1" spc="35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), Mono-</a:t>
            </a:r>
            <a:r>
              <a:rPr lang="it-IT" sz="3200" b="1" spc="35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</a:t>
            </a:r>
            <a:r>
              <a:rPr lang="it-IT" sz="3200" b="1" spc="35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(→</a:t>
            </a:r>
            <a:r>
              <a:rPr lang="it-IT" sz="3200" b="1" spc="35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ll</a:t>
            </a:r>
            <a:r>
              <a:rPr lang="it-IT" sz="3200" b="1" spc="35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),</a:t>
            </a:r>
            <a:r>
              <a:rPr lang="it-IT" sz="3200" spc="3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3200" b="1" spc="35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tbH</a:t>
            </a:r>
            <a:r>
              <a:rPr lang="it-IT" sz="3200" b="1" spc="35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(→</a:t>
            </a:r>
            <a:r>
              <a:rPr lang="it-IT" sz="3200" b="1" spc="35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tb</a:t>
            </a:r>
            <a:r>
              <a:rPr lang="it-IT" sz="3200" b="1" spc="35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1041400" lvl="1" indent="-571500">
              <a:spcBef>
                <a:spcPts val="120"/>
              </a:spcBef>
              <a:buFont typeface="Arial" panose="020B0604020202020204" pitchFamily="34" charset="0"/>
              <a:buChar char="•"/>
            </a:pPr>
            <a:r>
              <a:rPr lang="it-IT" sz="3200" spc="35" dirty="0" err="1">
                <a:latin typeface="Calibri" panose="020F0502020204030204" pitchFamily="34" charset="0"/>
                <a:cs typeface="Calibri" panose="020F0502020204030204" pitchFamily="34" charset="0"/>
              </a:rPr>
              <a:t>Complementarity</a:t>
            </a:r>
            <a:r>
              <a:rPr lang="it-IT" sz="3200" spc="35" dirty="0">
                <a:latin typeface="Calibri" panose="020F0502020204030204" pitchFamily="34" charset="0"/>
                <a:cs typeface="Calibri" panose="020F0502020204030204" pitchFamily="34" charset="0"/>
              </a:rPr>
              <a:t> with </a:t>
            </a:r>
            <a:r>
              <a:rPr lang="it-IT" sz="3200" spc="35" dirty="0" err="1">
                <a:latin typeface="Calibri" panose="020F0502020204030204" pitchFamily="34" charset="0"/>
                <a:cs typeface="Calibri" panose="020F0502020204030204" pitchFamily="34" charset="0"/>
              </a:rPr>
              <a:t>lower</a:t>
            </a:r>
            <a:r>
              <a:rPr lang="it-IT" sz="3200" spc="35" dirty="0">
                <a:latin typeface="Calibri" panose="020F0502020204030204" pitchFamily="34" charset="0"/>
                <a:cs typeface="Calibri" panose="020F0502020204030204" pitchFamily="34" charset="0"/>
              </a:rPr>
              <a:t>-mass </a:t>
            </a:r>
            <a:r>
              <a:rPr lang="it-IT" sz="3200" spc="35" dirty="0" err="1">
                <a:latin typeface="Calibri" panose="020F0502020204030204" pitchFamily="34" charset="0"/>
                <a:cs typeface="Calibri" panose="020F0502020204030204" pitchFamily="34" charset="0"/>
              </a:rPr>
              <a:t>searches</a:t>
            </a:r>
            <a:r>
              <a:rPr lang="it-IT" sz="3200" spc="35" dirty="0">
                <a:latin typeface="Calibri" panose="020F0502020204030204" pitchFamily="34" charset="0"/>
                <a:cs typeface="Calibri" panose="020F0502020204030204" pitchFamily="34" charset="0"/>
              </a:rPr>
              <a:t> for </a:t>
            </a:r>
            <a:r>
              <a:rPr lang="it-IT" sz="3200" spc="35" dirty="0" err="1">
                <a:latin typeface="Calibri" panose="020F0502020204030204" pitchFamily="34" charset="0"/>
                <a:cs typeface="Calibri" panose="020F0502020204030204" pitchFamily="34" charset="0"/>
              </a:rPr>
              <a:t>pseudoscalars</a:t>
            </a:r>
            <a:r>
              <a:rPr lang="it-IT" sz="3200" spc="35" dirty="0">
                <a:latin typeface="Calibri" panose="020F0502020204030204" pitchFamily="34" charset="0"/>
                <a:cs typeface="Calibri" panose="020F0502020204030204" pitchFamily="34" charset="0"/>
              </a:rPr>
              <a:t>  (2202.12631)</a:t>
            </a:r>
            <a:endParaRPr lang="it-IT" sz="3600" spc="35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785737" y="15875"/>
            <a:ext cx="17800713" cy="1132618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7260" spc="165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Combination</a:t>
            </a:r>
            <a:r>
              <a:rPr sz="7260" spc="-5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7260" spc="15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sz="7260" spc="-5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7260" spc="114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summary:</a:t>
            </a:r>
            <a:r>
              <a:rPr sz="7260" spc="-5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7260" spc="8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2HDM+a</a:t>
            </a:r>
            <a:r>
              <a:rPr sz="7260" spc="-5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7260" spc="18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model</a:t>
            </a:r>
            <a:endParaRPr sz="7260" dirty="0">
              <a:solidFill>
                <a:schemeClr val="tx2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7147522" y="10632602"/>
            <a:ext cx="2459355" cy="508473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3200" u="heavy" spc="10" dirty="0">
                <a:solidFill>
                  <a:srgbClr val="D75597"/>
                </a:solidFill>
                <a:uFill>
                  <a:solidFill>
                    <a:srgbClr val="D75597"/>
                  </a:solidFill>
                </a:uFill>
                <a:latin typeface="Arial MT"/>
                <a:cs typeface="Arial MT"/>
              </a:rPr>
              <a:t>2306.00641</a:t>
            </a:r>
            <a:endParaRPr sz="3200" dirty="0">
              <a:latin typeface="Arial MT"/>
              <a:cs typeface="Arial MT"/>
            </a:endParaRPr>
          </a:p>
        </p:txBody>
      </p:sp>
      <p:grpSp>
        <p:nvGrpSpPr>
          <p:cNvPr id="2" name="Gruppo 1">
            <a:extLst>
              <a:ext uri="{FF2B5EF4-FFF2-40B4-BE49-F238E27FC236}">
                <a16:creationId xmlns:a16="http://schemas.microsoft.com/office/drawing/2014/main" id="{E51AF21B-2771-8472-674D-BE15AE2432BA}"/>
              </a:ext>
            </a:extLst>
          </p:cNvPr>
          <p:cNvGrpSpPr/>
          <p:nvPr/>
        </p:nvGrpSpPr>
        <p:grpSpPr>
          <a:xfrm>
            <a:off x="14595388" y="1539875"/>
            <a:ext cx="2670038" cy="2420233"/>
            <a:chOff x="11780061" y="1303156"/>
            <a:chExt cx="2670038" cy="2420233"/>
          </a:xfrm>
        </p:grpSpPr>
        <p:grpSp>
          <p:nvGrpSpPr>
            <p:cNvPr id="11" name="object 11"/>
            <p:cNvGrpSpPr/>
            <p:nvPr/>
          </p:nvGrpSpPr>
          <p:grpSpPr>
            <a:xfrm>
              <a:off x="11974105" y="1660909"/>
              <a:ext cx="2209165" cy="2062480"/>
              <a:chOff x="11974105" y="1660909"/>
              <a:chExt cx="2209165" cy="2062480"/>
            </a:xfrm>
          </p:grpSpPr>
          <p:sp>
            <p:nvSpPr>
              <p:cNvPr id="12" name="object 12"/>
              <p:cNvSpPr/>
              <p:nvPr/>
            </p:nvSpPr>
            <p:spPr>
              <a:xfrm>
                <a:off x="11992719" y="2419928"/>
                <a:ext cx="410845" cy="1285240"/>
              </a:xfrm>
              <a:custGeom>
                <a:avLst/>
                <a:gdLst/>
                <a:ahLst/>
                <a:cxnLst/>
                <a:rect l="l" t="t" r="r" b="b"/>
                <a:pathLst>
                  <a:path w="410845" h="1285239">
                    <a:moveTo>
                      <a:pt x="0" y="1271915"/>
                    </a:moveTo>
                    <a:lnTo>
                      <a:pt x="38011" y="1284657"/>
                    </a:lnTo>
                    <a:lnTo>
                      <a:pt x="72810" y="1282569"/>
                    </a:lnTo>
                    <a:lnTo>
                      <a:pt x="102832" y="1268547"/>
                    </a:lnTo>
                    <a:lnTo>
                      <a:pt x="142287" y="1216285"/>
                    </a:lnTo>
                    <a:lnTo>
                      <a:pt x="143865" y="1151039"/>
                    </a:lnTo>
                    <a:lnTo>
                      <a:pt x="95051" y="1095979"/>
                    </a:lnTo>
                    <a:lnTo>
                      <a:pt x="36534" y="1104078"/>
                    </a:lnTo>
                    <a:lnTo>
                      <a:pt x="24840" y="1159117"/>
                    </a:lnTo>
                    <a:lnTo>
                      <a:pt x="86930" y="1197784"/>
                    </a:lnTo>
                    <a:lnTo>
                      <a:pt x="156641" y="1190260"/>
                    </a:lnTo>
                    <a:lnTo>
                      <a:pt x="208007" y="1147254"/>
                    </a:lnTo>
                    <a:lnTo>
                      <a:pt x="232476" y="1084600"/>
                    </a:lnTo>
                    <a:lnTo>
                      <a:pt x="221495" y="1018137"/>
                    </a:lnTo>
                    <a:lnTo>
                      <a:pt x="166511" y="963699"/>
                    </a:lnTo>
                    <a:lnTo>
                      <a:pt x="107995" y="971804"/>
                    </a:lnTo>
                    <a:lnTo>
                      <a:pt x="96310" y="1026844"/>
                    </a:lnTo>
                    <a:lnTo>
                      <a:pt x="158400" y="1065504"/>
                    </a:lnTo>
                    <a:lnTo>
                      <a:pt x="228103" y="1057980"/>
                    </a:lnTo>
                    <a:lnTo>
                      <a:pt x="279469" y="1014975"/>
                    </a:lnTo>
                    <a:lnTo>
                      <a:pt x="303941" y="952325"/>
                    </a:lnTo>
                    <a:lnTo>
                      <a:pt x="292961" y="885867"/>
                    </a:lnTo>
                    <a:lnTo>
                      <a:pt x="237971" y="831438"/>
                    </a:lnTo>
                    <a:lnTo>
                      <a:pt x="179455" y="839529"/>
                    </a:lnTo>
                    <a:lnTo>
                      <a:pt x="167770" y="894574"/>
                    </a:lnTo>
                    <a:lnTo>
                      <a:pt x="229860" y="933243"/>
                    </a:lnTo>
                    <a:lnTo>
                      <a:pt x="299563" y="925716"/>
                    </a:lnTo>
                    <a:lnTo>
                      <a:pt x="350929" y="882706"/>
                    </a:lnTo>
                    <a:lnTo>
                      <a:pt x="375401" y="820051"/>
                    </a:lnTo>
                    <a:lnTo>
                      <a:pt x="364421" y="753589"/>
                    </a:lnTo>
                    <a:lnTo>
                      <a:pt x="309430" y="699158"/>
                    </a:lnTo>
                    <a:lnTo>
                      <a:pt x="250913" y="707257"/>
                    </a:lnTo>
                    <a:lnTo>
                      <a:pt x="239219" y="762296"/>
                    </a:lnTo>
                    <a:lnTo>
                      <a:pt x="300260" y="799212"/>
                    </a:lnTo>
                    <a:lnTo>
                      <a:pt x="365084" y="783102"/>
                    </a:lnTo>
                    <a:lnTo>
                      <a:pt x="404544" y="730840"/>
                    </a:lnTo>
                    <a:lnTo>
                      <a:pt x="410850" y="698392"/>
                    </a:lnTo>
                    <a:lnTo>
                      <a:pt x="406121" y="665594"/>
                    </a:lnTo>
                    <a:lnTo>
                      <a:pt x="388792" y="635343"/>
                    </a:lnTo>
                    <a:lnTo>
                      <a:pt x="357299" y="610534"/>
                    </a:lnTo>
                  </a:path>
                  <a:path w="410845" h="1285239">
                    <a:moveTo>
                      <a:pt x="375874" y="0"/>
                    </a:moveTo>
                    <a:lnTo>
                      <a:pt x="375874" y="537134"/>
                    </a:lnTo>
                  </a:path>
                </a:pathLst>
              </a:custGeom>
              <a:ln w="3722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" name="object 13"/>
              <p:cNvSpPr/>
              <p:nvPr/>
            </p:nvSpPr>
            <p:spPr>
              <a:xfrm>
                <a:off x="12311091" y="2622002"/>
                <a:ext cx="115570" cy="214629"/>
              </a:xfrm>
              <a:custGeom>
                <a:avLst/>
                <a:gdLst/>
                <a:ahLst/>
                <a:cxnLst/>
                <a:rect l="l" t="t" r="r" b="b"/>
                <a:pathLst>
                  <a:path w="115570" h="214630">
                    <a:moveTo>
                      <a:pt x="114991" y="0"/>
                    </a:moveTo>
                    <a:lnTo>
                      <a:pt x="0" y="0"/>
                    </a:lnTo>
                    <a:lnTo>
                      <a:pt x="57506" y="214615"/>
                    </a:lnTo>
                    <a:lnTo>
                      <a:pt x="114991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" name="object 14"/>
              <p:cNvSpPr/>
              <p:nvPr/>
            </p:nvSpPr>
            <p:spPr>
              <a:xfrm>
                <a:off x="12401728" y="2704357"/>
                <a:ext cx="434975" cy="271145"/>
              </a:xfrm>
              <a:custGeom>
                <a:avLst/>
                <a:gdLst/>
                <a:ahLst/>
                <a:cxnLst/>
                <a:rect l="l" t="t" r="r" b="b"/>
                <a:pathLst>
                  <a:path w="434975" h="271144">
                    <a:moveTo>
                      <a:pt x="0" y="271104"/>
                    </a:moveTo>
                    <a:lnTo>
                      <a:pt x="434872" y="0"/>
                    </a:lnTo>
                  </a:path>
                </a:pathLst>
              </a:custGeom>
              <a:ln w="3722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" name="object 15"/>
              <p:cNvSpPr/>
              <p:nvPr/>
            </p:nvSpPr>
            <p:spPr>
              <a:xfrm>
                <a:off x="12532309" y="2761552"/>
                <a:ext cx="212725" cy="162560"/>
              </a:xfrm>
              <a:custGeom>
                <a:avLst/>
                <a:gdLst/>
                <a:ahLst/>
                <a:cxnLst/>
                <a:rect l="l" t="t" r="r" b="b"/>
                <a:pathLst>
                  <a:path w="212725" h="162560">
                    <a:moveTo>
                      <a:pt x="212538" y="0"/>
                    </a:moveTo>
                    <a:lnTo>
                      <a:pt x="0" y="64739"/>
                    </a:lnTo>
                    <a:lnTo>
                      <a:pt x="60835" y="162338"/>
                    </a:lnTo>
                    <a:lnTo>
                      <a:pt x="212538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" name="object 16"/>
              <p:cNvSpPr/>
              <p:nvPr/>
            </p:nvSpPr>
            <p:spPr>
              <a:xfrm>
                <a:off x="11992719" y="1679523"/>
                <a:ext cx="843915" cy="984250"/>
              </a:xfrm>
              <a:custGeom>
                <a:avLst/>
                <a:gdLst/>
                <a:ahLst/>
                <a:cxnLst/>
                <a:rect l="l" t="t" r="r" b="b"/>
                <a:pathLst>
                  <a:path w="843915" h="984250">
                    <a:moveTo>
                      <a:pt x="357142" y="667083"/>
                    </a:moveTo>
                    <a:lnTo>
                      <a:pt x="388266" y="642350"/>
                    </a:lnTo>
                    <a:lnTo>
                      <a:pt x="405321" y="612281"/>
                    </a:lnTo>
                    <a:lnTo>
                      <a:pt x="409872" y="579740"/>
                    </a:lnTo>
                    <a:lnTo>
                      <a:pt x="403482" y="547593"/>
                    </a:lnTo>
                    <a:lnTo>
                      <a:pt x="364135" y="495941"/>
                    </a:lnTo>
                    <a:lnTo>
                      <a:pt x="299789" y="480247"/>
                    </a:lnTo>
                    <a:lnTo>
                      <a:pt x="262150" y="493048"/>
                    </a:lnTo>
                    <a:lnTo>
                      <a:pt x="237287" y="546073"/>
                    </a:lnTo>
                    <a:lnTo>
                      <a:pt x="276756" y="585505"/>
                    </a:lnTo>
                    <a:lnTo>
                      <a:pt x="342437" y="554743"/>
                    </a:lnTo>
                    <a:lnTo>
                      <a:pt x="373818" y="492708"/>
                    </a:lnTo>
                    <a:lnTo>
                      <a:pt x="365784" y="426768"/>
                    </a:lnTo>
                    <a:lnTo>
                      <a:pt x="326888" y="372591"/>
                    </a:lnTo>
                    <a:lnTo>
                      <a:pt x="265686" y="345845"/>
                    </a:lnTo>
                    <a:lnTo>
                      <a:pt x="190729" y="362198"/>
                    </a:lnTo>
                    <a:lnTo>
                      <a:pt x="165861" y="415214"/>
                    </a:lnTo>
                    <a:lnTo>
                      <a:pt x="205328" y="454653"/>
                    </a:lnTo>
                    <a:lnTo>
                      <a:pt x="271012" y="423893"/>
                    </a:lnTo>
                    <a:lnTo>
                      <a:pt x="302388" y="361858"/>
                    </a:lnTo>
                    <a:lnTo>
                      <a:pt x="294353" y="295917"/>
                    </a:lnTo>
                    <a:lnTo>
                      <a:pt x="255458" y="241737"/>
                    </a:lnTo>
                    <a:lnTo>
                      <a:pt x="194253" y="214985"/>
                    </a:lnTo>
                    <a:lnTo>
                      <a:pt x="119289" y="231329"/>
                    </a:lnTo>
                    <a:lnTo>
                      <a:pt x="94435" y="284360"/>
                    </a:lnTo>
                    <a:lnTo>
                      <a:pt x="133897" y="323803"/>
                    </a:lnTo>
                    <a:lnTo>
                      <a:pt x="199576" y="293039"/>
                    </a:lnTo>
                    <a:lnTo>
                      <a:pt x="230957" y="231000"/>
                    </a:lnTo>
                    <a:lnTo>
                      <a:pt x="222923" y="165059"/>
                    </a:lnTo>
                    <a:lnTo>
                      <a:pt x="184027" y="110882"/>
                    </a:lnTo>
                    <a:lnTo>
                      <a:pt x="122825" y="84133"/>
                    </a:lnTo>
                    <a:lnTo>
                      <a:pt x="47868" y="100479"/>
                    </a:lnTo>
                    <a:lnTo>
                      <a:pt x="23000" y="153510"/>
                    </a:lnTo>
                    <a:lnTo>
                      <a:pt x="36954" y="179076"/>
                    </a:lnTo>
                    <a:lnTo>
                      <a:pt x="95012" y="186850"/>
                    </a:lnTo>
                    <a:lnTo>
                      <a:pt x="126129" y="162112"/>
                    </a:lnTo>
                    <a:lnTo>
                      <a:pt x="147728" y="99497"/>
                    </a:lnTo>
                    <a:lnTo>
                      <a:pt x="125567" y="38461"/>
                    </a:lnTo>
                    <a:lnTo>
                      <a:pt x="72155" y="1922"/>
                    </a:lnTo>
                    <a:lnTo>
                      <a:pt x="37638" y="0"/>
                    </a:lnTo>
                    <a:lnTo>
                      <a:pt x="0" y="12795"/>
                    </a:lnTo>
                  </a:path>
                  <a:path w="843915" h="984250">
                    <a:moveTo>
                      <a:pt x="843587" y="983999"/>
                    </a:moveTo>
                    <a:lnTo>
                      <a:pt x="409282" y="721535"/>
                    </a:lnTo>
                  </a:path>
                </a:pathLst>
              </a:custGeom>
              <a:ln w="3722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" name="object 17"/>
              <p:cNvSpPr/>
              <p:nvPr/>
            </p:nvSpPr>
            <p:spPr>
              <a:xfrm>
                <a:off x="12492394" y="2455688"/>
                <a:ext cx="213995" cy="160655"/>
              </a:xfrm>
              <a:custGeom>
                <a:avLst/>
                <a:gdLst/>
                <a:ahLst/>
                <a:cxnLst/>
                <a:rect l="l" t="t" r="r" b="b"/>
                <a:pathLst>
                  <a:path w="213995" h="160655">
                    <a:moveTo>
                      <a:pt x="0" y="0"/>
                    </a:moveTo>
                    <a:lnTo>
                      <a:pt x="153932" y="160201"/>
                    </a:lnTo>
                    <a:lnTo>
                      <a:pt x="213396" y="6178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" name="object 18"/>
              <p:cNvSpPr/>
              <p:nvPr/>
            </p:nvSpPr>
            <p:spPr>
              <a:xfrm>
                <a:off x="12908785" y="2682686"/>
                <a:ext cx="67945" cy="1270"/>
              </a:xfrm>
              <a:custGeom>
                <a:avLst/>
                <a:gdLst/>
                <a:ahLst/>
                <a:cxnLst/>
                <a:rect l="l" t="t" r="r" b="b"/>
                <a:pathLst>
                  <a:path w="67945" h="1269">
                    <a:moveTo>
                      <a:pt x="-18614" y="323"/>
                    </a:moveTo>
                    <a:lnTo>
                      <a:pt x="85979" y="323"/>
                    </a:lnTo>
                  </a:path>
                </a:pathLst>
              </a:custGeom>
              <a:ln w="37875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" name="object 19"/>
              <p:cNvSpPr/>
              <p:nvPr/>
            </p:nvSpPr>
            <p:spPr>
              <a:xfrm>
                <a:off x="13043495" y="2681393"/>
                <a:ext cx="67945" cy="1270"/>
              </a:xfrm>
              <a:custGeom>
                <a:avLst/>
                <a:gdLst/>
                <a:ahLst/>
                <a:cxnLst/>
                <a:rect l="l" t="t" r="r" b="b"/>
                <a:pathLst>
                  <a:path w="67944" h="1269">
                    <a:moveTo>
                      <a:pt x="-18614" y="333"/>
                    </a:moveTo>
                    <a:lnTo>
                      <a:pt x="85998" y="333"/>
                    </a:lnTo>
                  </a:path>
                </a:pathLst>
              </a:custGeom>
              <a:ln w="37895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" name="object 20"/>
              <p:cNvSpPr/>
              <p:nvPr/>
            </p:nvSpPr>
            <p:spPr>
              <a:xfrm>
                <a:off x="13159610" y="2679149"/>
                <a:ext cx="239395" cy="1905"/>
              </a:xfrm>
              <a:custGeom>
                <a:avLst/>
                <a:gdLst/>
                <a:ahLst/>
                <a:cxnLst/>
                <a:rect l="l" t="t" r="r" b="b"/>
                <a:pathLst>
                  <a:path w="239394" h="1905">
                    <a:moveTo>
                      <a:pt x="0" y="1293"/>
                    </a:moveTo>
                    <a:lnTo>
                      <a:pt x="104613" y="1293"/>
                    </a:lnTo>
                  </a:path>
                  <a:path w="239394" h="1905">
                    <a:moveTo>
                      <a:pt x="134749" y="0"/>
                    </a:moveTo>
                    <a:lnTo>
                      <a:pt x="239323" y="0"/>
                    </a:lnTo>
                  </a:path>
                </a:pathLst>
              </a:custGeom>
              <a:ln w="37875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" name="object 21"/>
              <p:cNvSpPr/>
              <p:nvPr/>
            </p:nvSpPr>
            <p:spPr>
              <a:xfrm>
                <a:off x="13447703" y="2677552"/>
                <a:ext cx="67945" cy="635"/>
              </a:xfrm>
              <a:custGeom>
                <a:avLst/>
                <a:gdLst/>
                <a:ahLst/>
                <a:cxnLst/>
                <a:rect l="l" t="t" r="r" b="b"/>
                <a:pathLst>
                  <a:path w="67944" h="635">
                    <a:moveTo>
                      <a:pt x="-18614" y="313"/>
                    </a:moveTo>
                    <a:lnTo>
                      <a:pt x="85959" y="313"/>
                    </a:lnTo>
                  </a:path>
                </a:pathLst>
              </a:custGeom>
              <a:ln w="37855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22" name="object 22"/>
              <p:cNvPicPr/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12310929" y="2323212"/>
                <a:ext cx="115311" cy="115331"/>
              </a:xfrm>
              <a:prstGeom prst="rect">
                <a:avLst/>
              </a:prstGeom>
            </p:spPr>
          </p:pic>
          <p:pic>
            <p:nvPicPr>
              <p:cNvPr id="23" name="object 23"/>
              <p:cNvPicPr/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12310929" y="2938468"/>
                <a:ext cx="115311" cy="115311"/>
              </a:xfrm>
              <a:prstGeom prst="rect">
                <a:avLst/>
              </a:prstGeom>
            </p:spPr>
          </p:pic>
          <p:pic>
            <p:nvPicPr>
              <p:cNvPr id="24" name="object 24"/>
              <p:cNvPicPr/>
              <p:nvPr/>
            </p:nvPicPr>
            <p:blipFill>
              <a:blip r:embed="rId5" cstate="print"/>
              <a:stretch>
                <a:fillRect/>
              </a:stretch>
            </p:blipFill>
            <p:spPr>
              <a:xfrm>
                <a:off x="12812088" y="2626059"/>
                <a:ext cx="115292" cy="115311"/>
              </a:xfrm>
              <a:prstGeom prst="rect">
                <a:avLst/>
              </a:prstGeom>
            </p:spPr>
          </p:pic>
          <p:sp>
            <p:nvSpPr>
              <p:cNvPr id="25" name="object 25"/>
              <p:cNvSpPr/>
              <p:nvPr/>
            </p:nvSpPr>
            <p:spPr>
              <a:xfrm>
                <a:off x="13620116" y="1692319"/>
                <a:ext cx="341630" cy="1367790"/>
              </a:xfrm>
              <a:custGeom>
                <a:avLst/>
                <a:gdLst/>
                <a:ahLst/>
                <a:cxnLst/>
                <a:rect l="l" t="t" r="r" b="b"/>
                <a:pathLst>
                  <a:path w="341630" h="1367789">
                    <a:moveTo>
                      <a:pt x="13633" y="947142"/>
                    </a:moveTo>
                    <a:lnTo>
                      <a:pt x="0" y="919623"/>
                    </a:lnTo>
                    <a:lnTo>
                      <a:pt x="1997" y="890716"/>
                    </a:lnTo>
                    <a:lnTo>
                      <a:pt x="17664" y="866342"/>
                    </a:lnTo>
                    <a:lnTo>
                      <a:pt x="45042" y="852424"/>
                    </a:lnTo>
                    <a:lnTo>
                      <a:pt x="72409" y="838509"/>
                    </a:lnTo>
                    <a:lnTo>
                      <a:pt x="88071" y="814142"/>
                    </a:lnTo>
                    <a:lnTo>
                      <a:pt x="90066" y="785241"/>
                    </a:lnTo>
                    <a:lnTo>
                      <a:pt x="76432" y="757725"/>
                    </a:lnTo>
                    <a:lnTo>
                      <a:pt x="62799" y="730206"/>
                    </a:lnTo>
                    <a:lnTo>
                      <a:pt x="64796" y="701299"/>
                    </a:lnTo>
                    <a:lnTo>
                      <a:pt x="80464" y="676925"/>
                    </a:lnTo>
                    <a:lnTo>
                      <a:pt x="107842" y="663007"/>
                    </a:lnTo>
                    <a:lnTo>
                      <a:pt x="135220" y="649081"/>
                    </a:lnTo>
                    <a:lnTo>
                      <a:pt x="150885" y="624708"/>
                    </a:lnTo>
                    <a:lnTo>
                      <a:pt x="152876" y="595805"/>
                    </a:lnTo>
                    <a:lnTo>
                      <a:pt x="139232" y="568289"/>
                    </a:lnTo>
                    <a:lnTo>
                      <a:pt x="125598" y="540770"/>
                    </a:lnTo>
                    <a:lnTo>
                      <a:pt x="127595" y="511863"/>
                    </a:lnTo>
                    <a:lnTo>
                      <a:pt x="143263" y="487489"/>
                    </a:lnTo>
                    <a:lnTo>
                      <a:pt x="170641" y="473571"/>
                    </a:lnTo>
                    <a:lnTo>
                      <a:pt x="198019" y="459653"/>
                    </a:lnTo>
                    <a:lnTo>
                      <a:pt x="213687" y="435279"/>
                    </a:lnTo>
                    <a:lnTo>
                      <a:pt x="215684" y="406371"/>
                    </a:lnTo>
                    <a:lnTo>
                      <a:pt x="202050" y="378853"/>
                    </a:lnTo>
                    <a:lnTo>
                      <a:pt x="188417" y="351337"/>
                    </a:lnTo>
                    <a:lnTo>
                      <a:pt x="190412" y="322436"/>
                    </a:lnTo>
                    <a:lnTo>
                      <a:pt x="206073" y="298069"/>
                    </a:lnTo>
                    <a:lnTo>
                      <a:pt x="233440" y="284154"/>
                    </a:lnTo>
                    <a:lnTo>
                      <a:pt x="260821" y="270228"/>
                    </a:lnTo>
                    <a:lnTo>
                      <a:pt x="276494" y="245855"/>
                    </a:lnTo>
                    <a:lnTo>
                      <a:pt x="278492" y="216952"/>
                    </a:lnTo>
                    <a:lnTo>
                      <a:pt x="264850" y="189436"/>
                    </a:lnTo>
                    <a:lnTo>
                      <a:pt x="251216" y="161920"/>
                    </a:lnTo>
                    <a:lnTo>
                      <a:pt x="253213" y="133019"/>
                    </a:lnTo>
                    <a:lnTo>
                      <a:pt x="268881" y="108652"/>
                    </a:lnTo>
                    <a:lnTo>
                      <a:pt x="296259" y="94737"/>
                    </a:lnTo>
                    <a:lnTo>
                      <a:pt x="323637" y="80811"/>
                    </a:lnTo>
                    <a:lnTo>
                      <a:pt x="339303" y="56436"/>
                    </a:lnTo>
                    <a:lnTo>
                      <a:pt x="341294" y="27527"/>
                    </a:lnTo>
                    <a:lnTo>
                      <a:pt x="327649" y="0"/>
                    </a:lnTo>
                  </a:path>
                  <a:path w="341630" h="1367789">
                    <a:moveTo>
                      <a:pt x="16925" y="1019993"/>
                    </a:moveTo>
                    <a:lnTo>
                      <a:pt x="47178" y="1089493"/>
                    </a:lnTo>
                  </a:path>
                  <a:path w="341630" h="1367789">
                    <a:moveTo>
                      <a:pt x="77451" y="1158974"/>
                    </a:moveTo>
                    <a:lnTo>
                      <a:pt x="107705" y="1228455"/>
                    </a:lnTo>
                  </a:path>
                  <a:path w="341630" h="1367789">
                    <a:moveTo>
                      <a:pt x="137958" y="1297936"/>
                    </a:moveTo>
                    <a:lnTo>
                      <a:pt x="168211" y="1367417"/>
                    </a:lnTo>
                  </a:path>
                </a:pathLst>
              </a:custGeom>
              <a:ln w="3722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26" name="object 26"/>
              <p:cNvPicPr/>
              <p:nvPr/>
            </p:nvPicPr>
            <p:blipFill>
              <a:blip r:embed="rId6" cstate="print"/>
              <a:stretch>
                <a:fillRect/>
              </a:stretch>
            </p:blipFill>
            <p:spPr>
              <a:xfrm>
                <a:off x="13563799" y="2618868"/>
                <a:ext cx="115311" cy="115311"/>
              </a:xfrm>
              <a:prstGeom prst="rect">
                <a:avLst/>
              </a:prstGeom>
            </p:spPr>
          </p:pic>
          <p:sp>
            <p:nvSpPr>
              <p:cNvPr id="27" name="object 27"/>
              <p:cNvSpPr/>
              <p:nvPr/>
            </p:nvSpPr>
            <p:spPr>
              <a:xfrm>
                <a:off x="13870584" y="3037340"/>
                <a:ext cx="294005" cy="113664"/>
              </a:xfrm>
              <a:custGeom>
                <a:avLst/>
                <a:gdLst/>
                <a:ahLst/>
                <a:cxnLst/>
                <a:rect l="l" t="t" r="r" b="b"/>
                <a:pathLst>
                  <a:path w="294005" h="113664">
                    <a:moveTo>
                      <a:pt x="293912" y="0"/>
                    </a:moveTo>
                    <a:lnTo>
                      <a:pt x="0" y="113606"/>
                    </a:lnTo>
                  </a:path>
                </a:pathLst>
              </a:custGeom>
              <a:ln w="3722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" name="object 28"/>
              <p:cNvSpPr/>
              <p:nvPr/>
            </p:nvSpPr>
            <p:spPr>
              <a:xfrm>
                <a:off x="13879389" y="3016551"/>
                <a:ext cx="220979" cy="131445"/>
              </a:xfrm>
              <a:custGeom>
                <a:avLst/>
                <a:gdLst/>
                <a:ahLst/>
                <a:cxnLst/>
                <a:rect l="l" t="t" r="r" b="b"/>
                <a:pathLst>
                  <a:path w="220980" h="131444">
                    <a:moveTo>
                      <a:pt x="179439" y="0"/>
                    </a:moveTo>
                    <a:lnTo>
                      <a:pt x="0" y="131006"/>
                    </a:lnTo>
                    <a:lnTo>
                      <a:pt x="220904" y="107258"/>
                    </a:lnTo>
                    <a:lnTo>
                      <a:pt x="179439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" name="object 29"/>
              <p:cNvSpPr/>
              <p:nvPr/>
            </p:nvSpPr>
            <p:spPr>
              <a:xfrm>
                <a:off x="13842388" y="3203205"/>
                <a:ext cx="105410" cy="488950"/>
              </a:xfrm>
              <a:custGeom>
                <a:avLst/>
                <a:gdLst/>
                <a:ahLst/>
                <a:cxnLst/>
                <a:rect l="l" t="t" r="r" b="b"/>
                <a:pathLst>
                  <a:path w="105409" h="488950">
                    <a:moveTo>
                      <a:pt x="0" y="0"/>
                    </a:moveTo>
                    <a:lnTo>
                      <a:pt x="105377" y="488639"/>
                    </a:lnTo>
                  </a:path>
                </a:pathLst>
              </a:custGeom>
              <a:ln w="3722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" name="object 30"/>
              <p:cNvSpPr/>
              <p:nvPr/>
            </p:nvSpPr>
            <p:spPr>
              <a:xfrm>
                <a:off x="13824856" y="3370402"/>
                <a:ext cx="113030" cy="222250"/>
              </a:xfrm>
              <a:custGeom>
                <a:avLst/>
                <a:gdLst/>
                <a:ahLst/>
                <a:cxnLst/>
                <a:rect l="l" t="t" r="r" b="b"/>
                <a:pathLst>
                  <a:path w="113030" h="222250">
                    <a:moveTo>
                      <a:pt x="112425" y="0"/>
                    </a:moveTo>
                    <a:lnTo>
                      <a:pt x="0" y="24257"/>
                    </a:lnTo>
                    <a:lnTo>
                      <a:pt x="101452" y="221904"/>
                    </a:lnTo>
                    <a:lnTo>
                      <a:pt x="112425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31" name="object 31"/>
              <p:cNvPicPr/>
              <p:nvPr/>
            </p:nvPicPr>
            <p:blipFill>
              <a:blip r:embed="rId7" cstate="print"/>
              <a:stretch>
                <a:fillRect/>
              </a:stretch>
            </p:blipFill>
            <p:spPr>
              <a:xfrm>
                <a:off x="13776513" y="3107370"/>
                <a:ext cx="115311" cy="115311"/>
              </a:xfrm>
              <a:prstGeom prst="rect">
                <a:avLst/>
              </a:prstGeom>
            </p:spPr>
          </p:pic>
        </p:grpSp>
        <p:sp>
          <p:nvSpPr>
            <p:cNvPr id="32" name="object 32"/>
            <p:cNvSpPr txBox="1"/>
            <p:nvPr/>
          </p:nvSpPr>
          <p:spPr>
            <a:xfrm>
              <a:off x="12156033" y="2513603"/>
              <a:ext cx="108585" cy="306705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95"/>
                </a:spcBef>
              </a:pPr>
              <a:r>
                <a:rPr sz="1850" i="1" spc="30" dirty="0">
                  <a:latin typeface="Calibri"/>
                  <a:cs typeface="Calibri"/>
                </a:rPr>
                <a:t>t</a:t>
              </a:r>
              <a:endParaRPr sz="1850">
                <a:latin typeface="Calibri"/>
                <a:cs typeface="Calibri"/>
              </a:endParaRPr>
            </a:p>
          </p:txBody>
        </p:sp>
        <p:sp>
          <p:nvSpPr>
            <p:cNvPr id="33" name="object 33"/>
            <p:cNvSpPr txBox="1"/>
            <p:nvPr/>
          </p:nvSpPr>
          <p:spPr>
            <a:xfrm>
              <a:off x="12668498" y="2836493"/>
              <a:ext cx="108585" cy="306705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95"/>
                </a:spcBef>
              </a:pPr>
              <a:r>
                <a:rPr sz="1850" i="1" spc="30" dirty="0">
                  <a:latin typeface="Calibri"/>
                  <a:cs typeface="Calibri"/>
                </a:rPr>
                <a:t>t</a:t>
              </a:r>
              <a:endParaRPr sz="1850">
                <a:latin typeface="Calibri"/>
                <a:cs typeface="Calibri"/>
              </a:endParaRPr>
            </a:p>
          </p:txBody>
        </p:sp>
        <p:sp>
          <p:nvSpPr>
            <p:cNvPr id="34" name="object 34"/>
            <p:cNvSpPr txBox="1"/>
            <p:nvPr/>
          </p:nvSpPr>
          <p:spPr>
            <a:xfrm>
              <a:off x="12667088" y="2185072"/>
              <a:ext cx="108585" cy="306705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95"/>
                </a:spcBef>
              </a:pPr>
              <a:r>
                <a:rPr sz="1850" i="1" spc="30" dirty="0">
                  <a:latin typeface="Calibri"/>
                  <a:cs typeface="Calibri"/>
                </a:rPr>
                <a:t>t</a:t>
              </a:r>
              <a:endParaRPr sz="1850">
                <a:latin typeface="Calibri"/>
                <a:cs typeface="Calibri"/>
              </a:endParaRPr>
            </a:p>
          </p:txBody>
        </p:sp>
        <p:sp>
          <p:nvSpPr>
            <p:cNvPr id="35" name="object 35"/>
            <p:cNvSpPr txBox="1"/>
            <p:nvPr/>
          </p:nvSpPr>
          <p:spPr>
            <a:xfrm>
              <a:off x="12997211" y="2257546"/>
              <a:ext cx="494665" cy="306705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95"/>
                </a:spcBef>
              </a:pPr>
              <a:r>
                <a:rPr sz="1850" i="1" spc="380" dirty="0">
                  <a:latin typeface="Calibri"/>
                  <a:cs typeface="Calibri"/>
                </a:rPr>
                <a:t>H</a:t>
              </a:r>
              <a:r>
                <a:rPr sz="1850" i="1" spc="80" dirty="0">
                  <a:latin typeface="Calibri"/>
                  <a:cs typeface="Calibri"/>
                </a:rPr>
                <a:t>/</a:t>
              </a:r>
              <a:r>
                <a:rPr sz="1850" i="1" spc="280" dirty="0">
                  <a:latin typeface="Calibri"/>
                  <a:cs typeface="Calibri"/>
                </a:rPr>
                <a:t>A</a:t>
              </a:r>
              <a:endParaRPr sz="1850">
                <a:latin typeface="Calibri"/>
                <a:cs typeface="Calibri"/>
              </a:endParaRPr>
            </a:p>
          </p:txBody>
        </p:sp>
        <p:sp>
          <p:nvSpPr>
            <p:cNvPr id="36" name="object 36"/>
            <p:cNvSpPr txBox="1"/>
            <p:nvPr/>
          </p:nvSpPr>
          <p:spPr>
            <a:xfrm>
              <a:off x="13487455" y="2821506"/>
              <a:ext cx="146050" cy="306705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95"/>
                </a:spcBef>
              </a:pPr>
              <a:r>
                <a:rPr sz="1850" i="1" spc="-5" dirty="0">
                  <a:latin typeface="Calibri"/>
                  <a:cs typeface="Calibri"/>
                </a:rPr>
                <a:t>a</a:t>
              </a:r>
              <a:endParaRPr sz="1850">
                <a:latin typeface="Calibri"/>
                <a:cs typeface="Calibri"/>
              </a:endParaRPr>
            </a:p>
          </p:txBody>
        </p:sp>
        <p:sp>
          <p:nvSpPr>
            <p:cNvPr id="37" name="object 37"/>
            <p:cNvSpPr txBox="1"/>
            <p:nvPr/>
          </p:nvSpPr>
          <p:spPr>
            <a:xfrm>
              <a:off x="11780061" y="1316025"/>
              <a:ext cx="135255" cy="306705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95"/>
                </a:spcBef>
              </a:pPr>
              <a:r>
                <a:rPr sz="1850" i="1" spc="-90" dirty="0">
                  <a:latin typeface="Calibri"/>
                  <a:cs typeface="Calibri"/>
                </a:rPr>
                <a:t>g</a:t>
              </a:r>
              <a:endParaRPr sz="1850" dirty="0">
                <a:latin typeface="Calibri"/>
                <a:cs typeface="Calibri"/>
              </a:endParaRPr>
            </a:p>
          </p:txBody>
        </p:sp>
        <p:sp>
          <p:nvSpPr>
            <p:cNvPr id="38" name="object 38"/>
            <p:cNvSpPr txBox="1"/>
            <p:nvPr/>
          </p:nvSpPr>
          <p:spPr>
            <a:xfrm>
              <a:off x="14264451" y="2866296"/>
              <a:ext cx="167640" cy="306705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95"/>
                </a:spcBef>
              </a:pPr>
              <a:r>
                <a:rPr sz="1850" spc="-805" dirty="0">
                  <a:latin typeface="Lucida Sans Unicode"/>
                  <a:cs typeface="Lucida Sans Unicode"/>
                </a:rPr>
                <a:t>χ</a:t>
              </a:r>
              <a:r>
                <a:rPr sz="1850" spc="10" dirty="0">
                  <a:latin typeface="Roboto Lt"/>
                  <a:cs typeface="Roboto Lt"/>
                </a:rPr>
                <a:t>¯</a:t>
              </a:r>
              <a:endParaRPr sz="1850">
                <a:latin typeface="Roboto Lt"/>
                <a:cs typeface="Roboto Lt"/>
              </a:endParaRPr>
            </a:p>
          </p:txBody>
        </p:sp>
        <p:sp>
          <p:nvSpPr>
            <p:cNvPr id="39" name="object 39"/>
            <p:cNvSpPr txBox="1"/>
            <p:nvPr/>
          </p:nvSpPr>
          <p:spPr>
            <a:xfrm>
              <a:off x="14017029" y="1303156"/>
              <a:ext cx="433070" cy="306705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95"/>
                </a:spcBef>
              </a:pPr>
              <a:r>
                <a:rPr sz="1850" i="1" spc="330" dirty="0">
                  <a:latin typeface="Calibri"/>
                  <a:cs typeface="Calibri"/>
                </a:rPr>
                <a:t>Z</a:t>
              </a:r>
              <a:r>
                <a:rPr sz="1850" i="1" spc="250" dirty="0">
                  <a:latin typeface="Calibri"/>
                  <a:cs typeface="Calibri"/>
                </a:rPr>
                <a:t>/</a:t>
              </a:r>
              <a:r>
                <a:rPr sz="1850" i="1" spc="85" dirty="0">
                  <a:latin typeface="Calibri"/>
                  <a:cs typeface="Calibri"/>
                </a:rPr>
                <a:t>h</a:t>
              </a:r>
              <a:endParaRPr sz="1850">
                <a:latin typeface="Calibri"/>
                <a:cs typeface="Calibri"/>
              </a:endParaRPr>
            </a:p>
          </p:txBody>
        </p:sp>
      </p:grpSp>
      <p:sp>
        <p:nvSpPr>
          <p:cNvPr id="145" name="object 145"/>
          <p:cNvSpPr txBox="1"/>
          <p:nvPr/>
        </p:nvSpPr>
        <p:spPr>
          <a:xfrm>
            <a:off x="11255526" y="4735733"/>
            <a:ext cx="5112385" cy="2724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0800">
              <a:lnSpc>
                <a:spcPts val="1240"/>
              </a:lnSpc>
              <a:spcBef>
                <a:spcPts val="100"/>
              </a:spcBef>
            </a:pPr>
            <a:r>
              <a:rPr sz="1200" dirty="0">
                <a:latin typeface="Tahoma"/>
                <a:cs typeface="Tahoma"/>
              </a:rPr>
              <a:t>2HDM+a,</a:t>
            </a:r>
            <a:r>
              <a:rPr sz="1200" spc="-45" dirty="0">
                <a:latin typeface="Tahoma"/>
                <a:cs typeface="Tahoma"/>
              </a:rPr>
              <a:t> </a:t>
            </a:r>
            <a:r>
              <a:rPr sz="1200" spc="15" dirty="0">
                <a:latin typeface="Tahoma"/>
                <a:cs typeface="Tahoma"/>
              </a:rPr>
              <a:t>Dirac</a:t>
            </a:r>
            <a:r>
              <a:rPr sz="1200" spc="-45" dirty="0">
                <a:latin typeface="Tahoma"/>
                <a:cs typeface="Tahoma"/>
              </a:rPr>
              <a:t> </a:t>
            </a:r>
            <a:r>
              <a:rPr sz="1200" spc="25" dirty="0">
                <a:latin typeface="Tahoma"/>
                <a:cs typeface="Tahoma"/>
              </a:rPr>
              <a:t>DM,</a:t>
            </a:r>
            <a:r>
              <a:rPr sz="1200" spc="-45" dirty="0">
                <a:latin typeface="Tahoma"/>
                <a:cs typeface="Tahoma"/>
              </a:rPr>
              <a:t> </a:t>
            </a:r>
            <a:r>
              <a:rPr sz="1200" spc="20" dirty="0">
                <a:latin typeface="Tahoma"/>
                <a:cs typeface="Tahoma"/>
              </a:rPr>
              <a:t>sin</a:t>
            </a:r>
            <a:r>
              <a:rPr sz="1200" spc="20" dirty="0">
                <a:latin typeface="Symbol"/>
                <a:cs typeface="Symbol"/>
              </a:rPr>
              <a:t></a:t>
            </a:r>
            <a:r>
              <a:rPr sz="1200" spc="-5" dirty="0">
                <a:latin typeface="Times New Roman"/>
                <a:cs typeface="Times New Roman"/>
              </a:rPr>
              <a:t> </a:t>
            </a:r>
            <a:r>
              <a:rPr sz="1200" spc="-175" dirty="0">
                <a:latin typeface="Tahoma"/>
                <a:cs typeface="Tahoma"/>
              </a:rPr>
              <a:t>=</a:t>
            </a:r>
            <a:r>
              <a:rPr sz="1200" spc="-40" dirty="0">
                <a:latin typeface="Tahoma"/>
                <a:cs typeface="Tahoma"/>
              </a:rPr>
              <a:t> </a:t>
            </a:r>
            <a:r>
              <a:rPr sz="1200" spc="-10" dirty="0">
                <a:latin typeface="Tahoma"/>
                <a:cs typeface="Tahoma"/>
              </a:rPr>
              <a:t>0.35,</a:t>
            </a:r>
            <a:r>
              <a:rPr sz="1200" spc="-45" dirty="0">
                <a:latin typeface="Tahoma"/>
                <a:cs typeface="Tahoma"/>
              </a:rPr>
              <a:t> </a:t>
            </a:r>
            <a:r>
              <a:rPr sz="1200" spc="-15" dirty="0">
                <a:latin typeface="Tahoma"/>
                <a:cs typeface="Tahoma"/>
              </a:rPr>
              <a:t>tan</a:t>
            </a:r>
            <a:r>
              <a:rPr sz="1200" spc="-204" dirty="0">
                <a:latin typeface="Tahoma"/>
                <a:cs typeface="Tahoma"/>
              </a:rPr>
              <a:t> </a:t>
            </a:r>
            <a:r>
              <a:rPr sz="1200" dirty="0">
                <a:latin typeface="Symbol"/>
                <a:cs typeface="Symbol"/>
              </a:rPr>
              <a:t></a:t>
            </a:r>
            <a:r>
              <a:rPr sz="1200" spc="45" dirty="0">
                <a:latin typeface="Times New Roman"/>
                <a:cs typeface="Times New Roman"/>
              </a:rPr>
              <a:t> </a:t>
            </a:r>
            <a:r>
              <a:rPr sz="1200" spc="-175" dirty="0">
                <a:latin typeface="Tahoma"/>
                <a:cs typeface="Tahoma"/>
              </a:rPr>
              <a:t>=</a:t>
            </a:r>
            <a:r>
              <a:rPr sz="1200" spc="-45" dirty="0">
                <a:latin typeface="Tahoma"/>
                <a:cs typeface="Tahoma"/>
              </a:rPr>
              <a:t> </a:t>
            </a:r>
            <a:r>
              <a:rPr sz="1200" spc="-15" dirty="0">
                <a:latin typeface="Tahoma"/>
                <a:cs typeface="Tahoma"/>
              </a:rPr>
              <a:t>1,</a:t>
            </a:r>
            <a:r>
              <a:rPr sz="1200" spc="-40" dirty="0">
                <a:latin typeface="Tahoma"/>
                <a:cs typeface="Tahoma"/>
              </a:rPr>
              <a:t> </a:t>
            </a:r>
            <a:r>
              <a:rPr sz="1200" dirty="0">
                <a:latin typeface="Tahoma"/>
                <a:cs typeface="Tahoma"/>
              </a:rPr>
              <a:t>g</a:t>
            </a:r>
            <a:r>
              <a:rPr sz="1200" spc="280" dirty="0">
                <a:latin typeface="Tahoma"/>
                <a:cs typeface="Tahoma"/>
              </a:rPr>
              <a:t> </a:t>
            </a:r>
            <a:r>
              <a:rPr sz="1200" spc="-175" dirty="0">
                <a:latin typeface="Tahoma"/>
                <a:cs typeface="Tahoma"/>
              </a:rPr>
              <a:t>=</a:t>
            </a:r>
            <a:r>
              <a:rPr sz="1200" spc="-45" dirty="0">
                <a:latin typeface="Tahoma"/>
                <a:cs typeface="Tahoma"/>
              </a:rPr>
              <a:t> </a:t>
            </a:r>
            <a:r>
              <a:rPr sz="1200" spc="-15" dirty="0">
                <a:latin typeface="Tahoma"/>
                <a:cs typeface="Tahoma"/>
              </a:rPr>
              <a:t>1,</a:t>
            </a:r>
            <a:r>
              <a:rPr sz="1200" spc="-40" dirty="0">
                <a:latin typeface="Tahoma"/>
                <a:cs typeface="Tahoma"/>
              </a:rPr>
              <a:t> </a:t>
            </a:r>
            <a:r>
              <a:rPr sz="1200" spc="-10" dirty="0">
                <a:latin typeface="Tahoma"/>
                <a:cs typeface="Tahoma"/>
              </a:rPr>
              <a:t>m</a:t>
            </a:r>
            <a:r>
              <a:rPr sz="1200" spc="365" dirty="0">
                <a:latin typeface="Tahoma"/>
                <a:cs typeface="Tahoma"/>
              </a:rPr>
              <a:t> </a:t>
            </a:r>
            <a:r>
              <a:rPr sz="1200" spc="-175" dirty="0">
                <a:latin typeface="Tahoma"/>
                <a:cs typeface="Tahoma"/>
              </a:rPr>
              <a:t>=</a:t>
            </a:r>
            <a:r>
              <a:rPr sz="1200" spc="-45" dirty="0">
                <a:latin typeface="Tahoma"/>
                <a:cs typeface="Tahoma"/>
              </a:rPr>
              <a:t> </a:t>
            </a:r>
            <a:r>
              <a:rPr sz="1200" spc="-35" dirty="0">
                <a:latin typeface="Tahoma"/>
                <a:cs typeface="Tahoma"/>
              </a:rPr>
              <a:t>m</a:t>
            </a:r>
            <a:r>
              <a:rPr sz="1125" spc="-52" baseline="-25925" dirty="0">
                <a:latin typeface="Tahoma"/>
                <a:cs typeface="Tahoma"/>
              </a:rPr>
              <a:t>H</a:t>
            </a:r>
            <a:r>
              <a:rPr sz="1125" spc="67" baseline="-25925" dirty="0">
                <a:latin typeface="Tahoma"/>
                <a:cs typeface="Tahoma"/>
              </a:rPr>
              <a:t> </a:t>
            </a:r>
            <a:r>
              <a:rPr sz="1200" spc="-175" dirty="0">
                <a:latin typeface="Tahoma"/>
                <a:cs typeface="Tahoma"/>
              </a:rPr>
              <a:t>=</a:t>
            </a:r>
            <a:r>
              <a:rPr sz="1200" spc="-40" dirty="0">
                <a:latin typeface="Tahoma"/>
                <a:cs typeface="Tahoma"/>
              </a:rPr>
              <a:t> m</a:t>
            </a:r>
            <a:r>
              <a:rPr sz="1125" spc="-60" baseline="-25925" dirty="0">
                <a:latin typeface="Tahoma"/>
                <a:cs typeface="Tahoma"/>
              </a:rPr>
              <a:t>H</a:t>
            </a:r>
            <a:r>
              <a:rPr sz="1125" spc="-60" baseline="-25925" dirty="0">
                <a:latin typeface="Symbol"/>
                <a:cs typeface="Symbol"/>
              </a:rPr>
              <a:t></a:t>
            </a:r>
            <a:r>
              <a:rPr sz="1125" spc="202" baseline="-25925" dirty="0">
                <a:latin typeface="Times New Roman"/>
                <a:cs typeface="Times New Roman"/>
              </a:rPr>
              <a:t> </a:t>
            </a:r>
            <a:r>
              <a:rPr sz="1200" spc="-175" dirty="0">
                <a:latin typeface="Tahoma"/>
                <a:cs typeface="Tahoma"/>
              </a:rPr>
              <a:t>=</a:t>
            </a:r>
            <a:r>
              <a:rPr sz="1200" spc="-40" dirty="0">
                <a:latin typeface="Tahoma"/>
                <a:cs typeface="Tahoma"/>
              </a:rPr>
              <a:t> </a:t>
            </a:r>
            <a:r>
              <a:rPr sz="1200" spc="-10" dirty="0">
                <a:latin typeface="Tahoma"/>
                <a:cs typeface="Tahoma"/>
              </a:rPr>
              <a:t>1.2</a:t>
            </a:r>
            <a:r>
              <a:rPr sz="1200" spc="-45" dirty="0">
                <a:latin typeface="Tahoma"/>
                <a:cs typeface="Tahoma"/>
              </a:rPr>
              <a:t> </a:t>
            </a:r>
            <a:r>
              <a:rPr sz="1200" spc="50" dirty="0">
                <a:latin typeface="Tahoma"/>
                <a:cs typeface="Tahoma"/>
              </a:rPr>
              <a:t>TeV</a:t>
            </a:r>
            <a:endParaRPr sz="1200">
              <a:latin typeface="Tahoma"/>
              <a:cs typeface="Tahoma"/>
            </a:endParaRPr>
          </a:p>
          <a:p>
            <a:pPr marL="3022600">
              <a:lnSpc>
                <a:spcPts val="700"/>
              </a:lnSpc>
              <a:tabLst>
                <a:tab pos="3533775" algn="l"/>
              </a:tabLst>
            </a:pPr>
            <a:r>
              <a:rPr sz="750" spc="10" dirty="0">
                <a:latin typeface="Symbol"/>
                <a:cs typeface="Symbol"/>
              </a:rPr>
              <a:t></a:t>
            </a:r>
            <a:r>
              <a:rPr sz="750" spc="10" dirty="0">
                <a:latin typeface="Times New Roman"/>
                <a:cs typeface="Times New Roman"/>
              </a:rPr>
              <a:t>	</a:t>
            </a:r>
            <a:r>
              <a:rPr sz="750" spc="60" dirty="0">
                <a:latin typeface="Tahoma"/>
                <a:cs typeface="Tahoma"/>
              </a:rPr>
              <a:t>A</a:t>
            </a:r>
            <a:endParaRPr sz="750">
              <a:latin typeface="Tahoma"/>
              <a:cs typeface="Tahoma"/>
            </a:endParaRPr>
          </a:p>
        </p:txBody>
      </p:sp>
      <p:grpSp>
        <p:nvGrpSpPr>
          <p:cNvPr id="146" name="object 146"/>
          <p:cNvGrpSpPr/>
          <p:nvPr/>
        </p:nvGrpSpPr>
        <p:grpSpPr>
          <a:xfrm>
            <a:off x="10368948" y="4992363"/>
            <a:ext cx="6308725" cy="5788660"/>
            <a:chOff x="10368948" y="4992363"/>
            <a:chExt cx="6308725" cy="5788660"/>
          </a:xfrm>
        </p:grpSpPr>
        <p:sp>
          <p:nvSpPr>
            <p:cNvPr id="147" name="object 147"/>
            <p:cNvSpPr/>
            <p:nvPr/>
          </p:nvSpPr>
          <p:spPr>
            <a:xfrm>
              <a:off x="10368948" y="4992363"/>
              <a:ext cx="6308725" cy="5788660"/>
            </a:xfrm>
            <a:custGeom>
              <a:avLst/>
              <a:gdLst/>
              <a:ahLst/>
              <a:cxnLst/>
              <a:rect l="l" t="t" r="r" b="b"/>
              <a:pathLst>
                <a:path w="6308725" h="5788659">
                  <a:moveTo>
                    <a:pt x="6308106" y="0"/>
                  </a:moveTo>
                  <a:lnTo>
                    <a:pt x="0" y="0"/>
                  </a:lnTo>
                  <a:lnTo>
                    <a:pt x="0" y="5788293"/>
                  </a:lnTo>
                  <a:lnTo>
                    <a:pt x="6308106" y="5788293"/>
                  </a:lnTo>
                  <a:lnTo>
                    <a:pt x="630810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" name="object 148"/>
            <p:cNvSpPr/>
            <p:nvPr/>
          </p:nvSpPr>
          <p:spPr>
            <a:xfrm>
              <a:off x="11315166" y="5108133"/>
              <a:ext cx="5046980" cy="4978400"/>
            </a:xfrm>
            <a:custGeom>
              <a:avLst/>
              <a:gdLst/>
              <a:ahLst/>
              <a:cxnLst/>
              <a:rect l="l" t="t" r="r" b="b"/>
              <a:pathLst>
                <a:path w="5046980" h="4978400">
                  <a:moveTo>
                    <a:pt x="0" y="4977928"/>
                  </a:moveTo>
                  <a:lnTo>
                    <a:pt x="5046485" y="4977928"/>
                  </a:lnTo>
                  <a:lnTo>
                    <a:pt x="5046485" y="0"/>
                  </a:lnTo>
                  <a:lnTo>
                    <a:pt x="0" y="0"/>
                  </a:lnTo>
                  <a:lnTo>
                    <a:pt x="0" y="4977928"/>
                  </a:lnTo>
                  <a:close/>
                </a:path>
                <a:path w="5046980" h="4978400">
                  <a:moveTo>
                    <a:pt x="0" y="4977928"/>
                  </a:moveTo>
                  <a:lnTo>
                    <a:pt x="5046491" y="4977928"/>
                  </a:lnTo>
                </a:path>
                <a:path w="5046980" h="4978400">
                  <a:moveTo>
                    <a:pt x="273910" y="4934516"/>
                  </a:moveTo>
                  <a:lnTo>
                    <a:pt x="273910" y="4977928"/>
                  </a:lnTo>
                </a:path>
                <a:path w="5046980" h="4978400">
                  <a:moveTo>
                    <a:pt x="585292" y="4934516"/>
                  </a:moveTo>
                  <a:lnTo>
                    <a:pt x="585292" y="4977928"/>
                  </a:lnTo>
                </a:path>
                <a:path w="5046980" h="4978400">
                  <a:moveTo>
                    <a:pt x="806223" y="4934516"/>
                  </a:moveTo>
                  <a:lnTo>
                    <a:pt x="806223" y="4977928"/>
                  </a:lnTo>
                </a:path>
                <a:path w="5046980" h="4978400">
                  <a:moveTo>
                    <a:pt x="977591" y="4934516"/>
                  </a:moveTo>
                  <a:lnTo>
                    <a:pt x="977591" y="4977928"/>
                  </a:lnTo>
                </a:path>
                <a:path w="5046980" h="4978400">
                  <a:moveTo>
                    <a:pt x="1117599" y="4934516"/>
                  </a:moveTo>
                  <a:lnTo>
                    <a:pt x="1117599" y="4977928"/>
                  </a:lnTo>
                </a:path>
                <a:path w="5046980" h="4978400">
                  <a:moveTo>
                    <a:pt x="1235988" y="4934516"/>
                  </a:moveTo>
                  <a:lnTo>
                    <a:pt x="1235988" y="4977928"/>
                  </a:lnTo>
                </a:path>
                <a:path w="5046980" h="4978400">
                  <a:moveTo>
                    <a:pt x="1338529" y="4934516"/>
                  </a:moveTo>
                  <a:lnTo>
                    <a:pt x="1338529" y="4977928"/>
                  </a:lnTo>
                </a:path>
                <a:path w="5046980" h="4978400">
                  <a:moveTo>
                    <a:pt x="1428990" y="4934516"/>
                  </a:moveTo>
                  <a:lnTo>
                    <a:pt x="1428990" y="4977928"/>
                  </a:lnTo>
                </a:path>
                <a:path w="5046980" h="4978400">
                  <a:moveTo>
                    <a:pt x="1509898" y="4891104"/>
                  </a:moveTo>
                  <a:lnTo>
                    <a:pt x="1509898" y="4977928"/>
                  </a:lnTo>
                </a:path>
              </a:pathLst>
            </a:custGeom>
            <a:ln w="1192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9" name="object 149"/>
          <p:cNvSpPr txBox="1"/>
          <p:nvPr/>
        </p:nvSpPr>
        <p:spPr>
          <a:xfrm>
            <a:off x="12678379" y="10149975"/>
            <a:ext cx="274955" cy="29464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750" spc="20" dirty="0">
                <a:latin typeface="Tahoma"/>
                <a:cs typeface="Tahoma"/>
              </a:rPr>
              <a:t>10</a:t>
            </a:r>
            <a:endParaRPr sz="1750">
              <a:latin typeface="Tahoma"/>
              <a:cs typeface="Tahoma"/>
            </a:endParaRPr>
          </a:p>
        </p:txBody>
      </p:sp>
      <p:grpSp>
        <p:nvGrpSpPr>
          <p:cNvPr id="150" name="object 150"/>
          <p:cNvGrpSpPr/>
          <p:nvPr/>
        </p:nvGrpSpPr>
        <p:grpSpPr>
          <a:xfrm>
            <a:off x="11309132" y="5102097"/>
            <a:ext cx="5059045" cy="4990465"/>
            <a:chOff x="11309132" y="5102097"/>
            <a:chExt cx="5059045" cy="4990465"/>
          </a:xfrm>
        </p:grpSpPr>
        <p:sp>
          <p:nvSpPr>
            <p:cNvPr id="151" name="object 151"/>
            <p:cNvSpPr/>
            <p:nvPr/>
          </p:nvSpPr>
          <p:spPr>
            <a:xfrm>
              <a:off x="13357370" y="9999237"/>
              <a:ext cx="2612390" cy="86995"/>
            </a:xfrm>
            <a:custGeom>
              <a:avLst/>
              <a:gdLst/>
              <a:ahLst/>
              <a:cxnLst/>
              <a:rect l="l" t="t" r="r" b="b"/>
              <a:pathLst>
                <a:path w="2612390" h="86995">
                  <a:moveTo>
                    <a:pt x="0" y="43412"/>
                  </a:moveTo>
                  <a:lnTo>
                    <a:pt x="0" y="86824"/>
                  </a:lnTo>
                </a:path>
                <a:path w="2612390" h="86995">
                  <a:moveTo>
                    <a:pt x="311375" y="43412"/>
                  </a:moveTo>
                  <a:lnTo>
                    <a:pt x="311375" y="86824"/>
                  </a:lnTo>
                </a:path>
                <a:path w="2612390" h="86995">
                  <a:moveTo>
                    <a:pt x="532306" y="43412"/>
                  </a:moveTo>
                  <a:lnTo>
                    <a:pt x="532306" y="86824"/>
                  </a:lnTo>
                </a:path>
                <a:path w="2612390" h="86995">
                  <a:moveTo>
                    <a:pt x="703675" y="43412"/>
                  </a:moveTo>
                  <a:lnTo>
                    <a:pt x="703675" y="86824"/>
                  </a:lnTo>
                </a:path>
                <a:path w="2612390" h="86995">
                  <a:moveTo>
                    <a:pt x="843698" y="43412"/>
                  </a:moveTo>
                  <a:lnTo>
                    <a:pt x="843698" y="86824"/>
                  </a:lnTo>
                </a:path>
                <a:path w="2612390" h="86995">
                  <a:moveTo>
                    <a:pt x="962071" y="43412"/>
                  </a:moveTo>
                  <a:lnTo>
                    <a:pt x="962071" y="86824"/>
                  </a:lnTo>
                </a:path>
                <a:path w="2612390" h="86995">
                  <a:moveTo>
                    <a:pt x="1064629" y="43412"/>
                  </a:moveTo>
                  <a:lnTo>
                    <a:pt x="1064629" y="86824"/>
                  </a:lnTo>
                </a:path>
                <a:path w="2612390" h="86995">
                  <a:moveTo>
                    <a:pt x="1155074" y="43412"/>
                  </a:moveTo>
                  <a:lnTo>
                    <a:pt x="1155074" y="86824"/>
                  </a:lnTo>
                </a:path>
                <a:path w="2612390" h="86995">
                  <a:moveTo>
                    <a:pt x="1235981" y="0"/>
                  </a:moveTo>
                  <a:lnTo>
                    <a:pt x="1235981" y="86824"/>
                  </a:lnTo>
                </a:path>
                <a:path w="2612390" h="86995">
                  <a:moveTo>
                    <a:pt x="1768304" y="43412"/>
                  </a:moveTo>
                  <a:lnTo>
                    <a:pt x="1768304" y="86824"/>
                  </a:lnTo>
                </a:path>
                <a:path w="2612390" h="86995">
                  <a:moveTo>
                    <a:pt x="2079680" y="43412"/>
                  </a:moveTo>
                  <a:lnTo>
                    <a:pt x="2079680" y="86824"/>
                  </a:lnTo>
                </a:path>
                <a:path w="2612390" h="86995">
                  <a:moveTo>
                    <a:pt x="2300611" y="43412"/>
                  </a:moveTo>
                  <a:lnTo>
                    <a:pt x="2300611" y="86824"/>
                  </a:lnTo>
                </a:path>
                <a:path w="2612390" h="86995">
                  <a:moveTo>
                    <a:pt x="2471979" y="43412"/>
                  </a:moveTo>
                  <a:lnTo>
                    <a:pt x="2471979" y="86824"/>
                  </a:lnTo>
                </a:path>
                <a:path w="2612390" h="86995">
                  <a:moveTo>
                    <a:pt x="2611986" y="43412"/>
                  </a:moveTo>
                  <a:lnTo>
                    <a:pt x="2611986" y="86824"/>
                  </a:lnTo>
                </a:path>
              </a:pathLst>
            </a:custGeom>
            <a:ln w="1192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2" name="object 152"/>
            <p:cNvSpPr/>
            <p:nvPr/>
          </p:nvSpPr>
          <p:spPr>
            <a:xfrm>
              <a:off x="16081781" y="9999249"/>
              <a:ext cx="286385" cy="86995"/>
            </a:xfrm>
            <a:custGeom>
              <a:avLst/>
              <a:gdLst/>
              <a:ahLst/>
              <a:cxnLst/>
              <a:rect l="l" t="t" r="r" b="b"/>
              <a:pathLst>
                <a:path w="286384" h="86995">
                  <a:moveTo>
                    <a:pt x="11925" y="43408"/>
                  </a:moveTo>
                  <a:lnTo>
                    <a:pt x="0" y="43408"/>
                  </a:lnTo>
                  <a:lnTo>
                    <a:pt x="0" y="86817"/>
                  </a:lnTo>
                  <a:lnTo>
                    <a:pt x="11925" y="86817"/>
                  </a:lnTo>
                  <a:lnTo>
                    <a:pt x="11925" y="43408"/>
                  </a:lnTo>
                  <a:close/>
                </a:path>
                <a:path w="286384" h="86995">
                  <a:moveTo>
                    <a:pt x="114465" y="43408"/>
                  </a:moveTo>
                  <a:lnTo>
                    <a:pt x="102539" y="43408"/>
                  </a:lnTo>
                  <a:lnTo>
                    <a:pt x="102539" y="86817"/>
                  </a:lnTo>
                  <a:lnTo>
                    <a:pt x="114465" y="86817"/>
                  </a:lnTo>
                  <a:lnTo>
                    <a:pt x="114465" y="43408"/>
                  </a:lnTo>
                  <a:close/>
                </a:path>
                <a:path w="286384" h="86995">
                  <a:moveTo>
                    <a:pt x="204927" y="43408"/>
                  </a:moveTo>
                  <a:lnTo>
                    <a:pt x="193001" y="43408"/>
                  </a:lnTo>
                  <a:lnTo>
                    <a:pt x="193001" y="86817"/>
                  </a:lnTo>
                  <a:lnTo>
                    <a:pt x="204927" y="86817"/>
                  </a:lnTo>
                  <a:lnTo>
                    <a:pt x="204927" y="43408"/>
                  </a:lnTo>
                  <a:close/>
                </a:path>
                <a:path w="286384" h="86995">
                  <a:moveTo>
                    <a:pt x="285826" y="0"/>
                  </a:moveTo>
                  <a:lnTo>
                    <a:pt x="273913" y="0"/>
                  </a:lnTo>
                  <a:lnTo>
                    <a:pt x="273913" y="86817"/>
                  </a:lnTo>
                  <a:lnTo>
                    <a:pt x="285826" y="86817"/>
                  </a:lnTo>
                  <a:lnTo>
                    <a:pt x="28582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3" name="object 153"/>
            <p:cNvSpPr/>
            <p:nvPr/>
          </p:nvSpPr>
          <p:spPr>
            <a:xfrm>
              <a:off x="11315165" y="5108129"/>
              <a:ext cx="5046980" cy="43815"/>
            </a:xfrm>
            <a:custGeom>
              <a:avLst/>
              <a:gdLst/>
              <a:ahLst/>
              <a:cxnLst/>
              <a:rect l="l" t="t" r="r" b="b"/>
              <a:pathLst>
                <a:path w="5046980" h="43814">
                  <a:moveTo>
                    <a:pt x="0" y="0"/>
                  </a:moveTo>
                  <a:lnTo>
                    <a:pt x="5046491" y="0"/>
                  </a:lnTo>
                </a:path>
                <a:path w="5046980" h="43814">
                  <a:moveTo>
                    <a:pt x="273910" y="43410"/>
                  </a:moveTo>
                  <a:lnTo>
                    <a:pt x="273910" y="0"/>
                  </a:lnTo>
                </a:path>
              </a:pathLst>
            </a:custGeom>
            <a:ln w="1192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4" name="object 154"/>
            <p:cNvSpPr/>
            <p:nvPr/>
          </p:nvSpPr>
          <p:spPr>
            <a:xfrm>
              <a:off x="11894497" y="5108130"/>
              <a:ext cx="12065" cy="43815"/>
            </a:xfrm>
            <a:custGeom>
              <a:avLst/>
              <a:gdLst/>
              <a:ahLst/>
              <a:cxnLst/>
              <a:rect l="l" t="t" r="r" b="b"/>
              <a:pathLst>
                <a:path w="12065" h="43814">
                  <a:moveTo>
                    <a:pt x="0" y="43410"/>
                  </a:moveTo>
                  <a:lnTo>
                    <a:pt x="11921" y="43410"/>
                  </a:lnTo>
                  <a:lnTo>
                    <a:pt x="11921" y="0"/>
                  </a:lnTo>
                  <a:lnTo>
                    <a:pt x="0" y="0"/>
                  </a:lnTo>
                  <a:lnTo>
                    <a:pt x="0" y="4341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5" name="object 155"/>
            <p:cNvSpPr/>
            <p:nvPr/>
          </p:nvSpPr>
          <p:spPr>
            <a:xfrm>
              <a:off x="12121388" y="5108129"/>
              <a:ext cx="622935" cy="43815"/>
            </a:xfrm>
            <a:custGeom>
              <a:avLst/>
              <a:gdLst/>
              <a:ahLst/>
              <a:cxnLst/>
              <a:rect l="l" t="t" r="r" b="b"/>
              <a:pathLst>
                <a:path w="622934" h="43814">
                  <a:moveTo>
                    <a:pt x="0" y="43410"/>
                  </a:moveTo>
                  <a:lnTo>
                    <a:pt x="0" y="0"/>
                  </a:lnTo>
                </a:path>
                <a:path w="622934" h="43814">
                  <a:moveTo>
                    <a:pt x="171368" y="43410"/>
                  </a:moveTo>
                  <a:lnTo>
                    <a:pt x="171368" y="0"/>
                  </a:lnTo>
                </a:path>
                <a:path w="622934" h="43814">
                  <a:moveTo>
                    <a:pt x="311375" y="43410"/>
                  </a:moveTo>
                  <a:lnTo>
                    <a:pt x="311375" y="0"/>
                  </a:lnTo>
                </a:path>
                <a:path w="622934" h="43814">
                  <a:moveTo>
                    <a:pt x="429765" y="43410"/>
                  </a:moveTo>
                  <a:lnTo>
                    <a:pt x="429765" y="0"/>
                  </a:lnTo>
                </a:path>
                <a:path w="622934" h="43814">
                  <a:moveTo>
                    <a:pt x="532306" y="43410"/>
                  </a:moveTo>
                  <a:lnTo>
                    <a:pt x="532306" y="0"/>
                  </a:lnTo>
                </a:path>
                <a:path w="622934" h="43814">
                  <a:moveTo>
                    <a:pt x="622767" y="43410"/>
                  </a:moveTo>
                  <a:lnTo>
                    <a:pt x="622767" y="0"/>
                  </a:lnTo>
                </a:path>
              </a:pathLst>
            </a:custGeom>
            <a:ln w="1192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" name="object 156"/>
            <p:cNvSpPr/>
            <p:nvPr/>
          </p:nvSpPr>
          <p:spPr>
            <a:xfrm>
              <a:off x="12819103" y="5108130"/>
              <a:ext cx="12065" cy="86995"/>
            </a:xfrm>
            <a:custGeom>
              <a:avLst/>
              <a:gdLst/>
              <a:ahLst/>
              <a:cxnLst/>
              <a:rect l="l" t="t" r="r" b="b"/>
              <a:pathLst>
                <a:path w="12065" h="86995">
                  <a:moveTo>
                    <a:pt x="0" y="86820"/>
                  </a:moveTo>
                  <a:lnTo>
                    <a:pt x="11921" y="86820"/>
                  </a:lnTo>
                  <a:lnTo>
                    <a:pt x="11921" y="0"/>
                  </a:lnTo>
                  <a:lnTo>
                    <a:pt x="0" y="0"/>
                  </a:lnTo>
                  <a:lnTo>
                    <a:pt x="0" y="8682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7" name="object 157"/>
            <p:cNvSpPr/>
            <p:nvPr/>
          </p:nvSpPr>
          <p:spPr>
            <a:xfrm>
              <a:off x="13357370" y="5108129"/>
              <a:ext cx="843915" cy="43815"/>
            </a:xfrm>
            <a:custGeom>
              <a:avLst/>
              <a:gdLst/>
              <a:ahLst/>
              <a:cxnLst/>
              <a:rect l="l" t="t" r="r" b="b"/>
              <a:pathLst>
                <a:path w="843915" h="43814">
                  <a:moveTo>
                    <a:pt x="0" y="43410"/>
                  </a:moveTo>
                  <a:lnTo>
                    <a:pt x="0" y="0"/>
                  </a:lnTo>
                </a:path>
                <a:path w="843915" h="43814">
                  <a:moveTo>
                    <a:pt x="311375" y="43410"/>
                  </a:moveTo>
                  <a:lnTo>
                    <a:pt x="311375" y="0"/>
                  </a:lnTo>
                </a:path>
                <a:path w="843915" h="43814">
                  <a:moveTo>
                    <a:pt x="532306" y="43410"/>
                  </a:moveTo>
                  <a:lnTo>
                    <a:pt x="532306" y="0"/>
                  </a:lnTo>
                </a:path>
                <a:path w="843915" h="43814">
                  <a:moveTo>
                    <a:pt x="703675" y="43410"/>
                  </a:moveTo>
                  <a:lnTo>
                    <a:pt x="703675" y="0"/>
                  </a:lnTo>
                </a:path>
                <a:path w="843915" h="43814">
                  <a:moveTo>
                    <a:pt x="843698" y="43410"/>
                  </a:moveTo>
                  <a:lnTo>
                    <a:pt x="843698" y="0"/>
                  </a:lnTo>
                </a:path>
              </a:pathLst>
            </a:custGeom>
            <a:ln w="1192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8" name="object 158"/>
            <p:cNvSpPr/>
            <p:nvPr/>
          </p:nvSpPr>
          <p:spPr>
            <a:xfrm>
              <a:off x="11309197" y="5108136"/>
              <a:ext cx="5058410" cy="4984115"/>
            </a:xfrm>
            <a:custGeom>
              <a:avLst/>
              <a:gdLst/>
              <a:ahLst/>
              <a:cxnLst/>
              <a:rect l="l" t="t" r="r" b="b"/>
              <a:pathLst>
                <a:path w="5058409" h="4984115">
                  <a:moveTo>
                    <a:pt x="107683" y="4971974"/>
                  </a:moveTo>
                  <a:lnTo>
                    <a:pt x="11925" y="4971974"/>
                  </a:lnTo>
                  <a:lnTo>
                    <a:pt x="11925" y="0"/>
                  </a:lnTo>
                  <a:lnTo>
                    <a:pt x="0" y="0"/>
                  </a:lnTo>
                  <a:lnTo>
                    <a:pt x="0" y="4977930"/>
                  </a:lnTo>
                  <a:lnTo>
                    <a:pt x="5956" y="4977930"/>
                  </a:lnTo>
                  <a:lnTo>
                    <a:pt x="5956" y="4983886"/>
                  </a:lnTo>
                  <a:lnTo>
                    <a:pt x="107683" y="4983886"/>
                  </a:lnTo>
                  <a:lnTo>
                    <a:pt x="107683" y="4971974"/>
                  </a:lnTo>
                  <a:close/>
                </a:path>
                <a:path w="5058409" h="4984115">
                  <a:moveTo>
                    <a:pt x="3016199" y="0"/>
                  </a:moveTo>
                  <a:lnTo>
                    <a:pt x="3004274" y="0"/>
                  </a:lnTo>
                  <a:lnTo>
                    <a:pt x="3004274" y="43408"/>
                  </a:lnTo>
                  <a:lnTo>
                    <a:pt x="3016199" y="43408"/>
                  </a:lnTo>
                  <a:lnTo>
                    <a:pt x="3016199" y="0"/>
                  </a:lnTo>
                  <a:close/>
                </a:path>
                <a:path w="5058409" h="4984115">
                  <a:moveTo>
                    <a:pt x="3118751" y="0"/>
                  </a:moveTo>
                  <a:lnTo>
                    <a:pt x="3106839" y="0"/>
                  </a:lnTo>
                  <a:lnTo>
                    <a:pt x="3106839" y="43408"/>
                  </a:lnTo>
                  <a:lnTo>
                    <a:pt x="3118751" y="43408"/>
                  </a:lnTo>
                  <a:lnTo>
                    <a:pt x="3118751" y="0"/>
                  </a:lnTo>
                  <a:close/>
                </a:path>
                <a:path w="5058409" h="4984115">
                  <a:moveTo>
                    <a:pt x="3209201" y="0"/>
                  </a:moveTo>
                  <a:lnTo>
                    <a:pt x="3197275" y="0"/>
                  </a:lnTo>
                  <a:lnTo>
                    <a:pt x="3197275" y="43408"/>
                  </a:lnTo>
                  <a:lnTo>
                    <a:pt x="3209201" y="43408"/>
                  </a:lnTo>
                  <a:lnTo>
                    <a:pt x="3209201" y="0"/>
                  </a:lnTo>
                  <a:close/>
                </a:path>
                <a:path w="5058409" h="4984115">
                  <a:moveTo>
                    <a:pt x="3290112" y="0"/>
                  </a:moveTo>
                  <a:lnTo>
                    <a:pt x="3278187" y="0"/>
                  </a:lnTo>
                  <a:lnTo>
                    <a:pt x="3278187" y="86817"/>
                  </a:lnTo>
                  <a:lnTo>
                    <a:pt x="3290112" y="86817"/>
                  </a:lnTo>
                  <a:lnTo>
                    <a:pt x="3290112" y="0"/>
                  </a:lnTo>
                  <a:close/>
                </a:path>
                <a:path w="5058409" h="4984115">
                  <a:moveTo>
                    <a:pt x="3822433" y="0"/>
                  </a:moveTo>
                  <a:lnTo>
                    <a:pt x="3810508" y="0"/>
                  </a:lnTo>
                  <a:lnTo>
                    <a:pt x="3810508" y="43408"/>
                  </a:lnTo>
                  <a:lnTo>
                    <a:pt x="3822433" y="43408"/>
                  </a:lnTo>
                  <a:lnTo>
                    <a:pt x="3822433" y="0"/>
                  </a:lnTo>
                  <a:close/>
                </a:path>
                <a:path w="5058409" h="4984115">
                  <a:moveTo>
                    <a:pt x="4133812" y="0"/>
                  </a:moveTo>
                  <a:lnTo>
                    <a:pt x="4121886" y="0"/>
                  </a:lnTo>
                  <a:lnTo>
                    <a:pt x="4121886" y="43408"/>
                  </a:lnTo>
                  <a:lnTo>
                    <a:pt x="4133812" y="43408"/>
                  </a:lnTo>
                  <a:lnTo>
                    <a:pt x="4133812" y="0"/>
                  </a:lnTo>
                  <a:close/>
                </a:path>
                <a:path w="5058409" h="4984115">
                  <a:moveTo>
                    <a:pt x="4354741" y="0"/>
                  </a:moveTo>
                  <a:lnTo>
                    <a:pt x="4342816" y="0"/>
                  </a:lnTo>
                  <a:lnTo>
                    <a:pt x="4342816" y="43408"/>
                  </a:lnTo>
                  <a:lnTo>
                    <a:pt x="4354741" y="43408"/>
                  </a:lnTo>
                  <a:lnTo>
                    <a:pt x="4354741" y="0"/>
                  </a:lnTo>
                  <a:close/>
                </a:path>
                <a:path w="5058409" h="4984115">
                  <a:moveTo>
                    <a:pt x="4526102" y="0"/>
                  </a:moveTo>
                  <a:lnTo>
                    <a:pt x="4514189" y="0"/>
                  </a:lnTo>
                  <a:lnTo>
                    <a:pt x="4514189" y="43408"/>
                  </a:lnTo>
                  <a:lnTo>
                    <a:pt x="4526102" y="43408"/>
                  </a:lnTo>
                  <a:lnTo>
                    <a:pt x="4526102" y="0"/>
                  </a:lnTo>
                  <a:close/>
                </a:path>
                <a:path w="5058409" h="4984115">
                  <a:moveTo>
                    <a:pt x="4666119" y="0"/>
                  </a:moveTo>
                  <a:lnTo>
                    <a:pt x="4654194" y="0"/>
                  </a:lnTo>
                  <a:lnTo>
                    <a:pt x="4654194" y="43408"/>
                  </a:lnTo>
                  <a:lnTo>
                    <a:pt x="4666119" y="43408"/>
                  </a:lnTo>
                  <a:lnTo>
                    <a:pt x="4666119" y="0"/>
                  </a:lnTo>
                  <a:close/>
                </a:path>
                <a:path w="5058409" h="4984115">
                  <a:moveTo>
                    <a:pt x="4784509" y="0"/>
                  </a:moveTo>
                  <a:lnTo>
                    <a:pt x="4772584" y="0"/>
                  </a:lnTo>
                  <a:lnTo>
                    <a:pt x="4772584" y="43408"/>
                  </a:lnTo>
                  <a:lnTo>
                    <a:pt x="4784509" y="43408"/>
                  </a:lnTo>
                  <a:lnTo>
                    <a:pt x="4784509" y="0"/>
                  </a:lnTo>
                  <a:close/>
                </a:path>
                <a:path w="5058409" h="4984115">
                  <a:moveTo>
                    <a:pt x="4887049" y="0"/>
                  </a:moveTo>
                  <a:lnTo>
                    <a:pt x="4875123" y="0"/>
                  </a:lnTo>
                  <a:lnTo>
                    <a:pt x="4875123" y="43408"/>
                  </a:lnTo>
                  <a:lnTo>
                    <a:pt x="4887049" y="43408"/>
                  </a:lnTo>
                  <a:lnTo>
                    <a:pt x="4887049" y="0"/>
                  </a:lnTo>
                  <a:close/>
                </a:path>
                <a:path w="5058409" h="4984115">
                  <a:moveTo>
                    <a:pt x="4977511" y="0"/>
                  </a:moveTo>
                  <a:lnTo>
                    <a:pt x="4965585" y="0"/>
                  </a:lnTo>
                  <a:lnTo>
                    <a:pt x="4965585" y="43408"/>
                  </a:lnTo>
                  <a:lnTo>
                    <a:pt x="4977511" y="43408"/>
                  </a:lnTo>
                  <a:lnTo>
                    <a:pt x="4977511" y="0"/>
                  </a:lnTo>
                  <a:close/>
                </a:path>
                <a:path w="5058409" h="4984115">
                  <a:moveTo>
                    <a:pt x="5058410" y="0"/>
                  </a:moveTo>
                  <a:lnTo>
                    <a:pt x="5046497" y="0"/>
                  </a:lnTo>
                  <a:lnTo>
                    <a:pt x="5046497" y="86817"/>
                  </a:lnTo>
                  <a:lnTo>
                    <a:pt x="5058410" y="86817"/>
                  </a:lnTo>
                  <a:lnTo>
                    <a:pt x="505841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9" name="object 159"/>
          <p:cNvSpPr txBox="1"/>
          <p:nvPr/>
        </p:nvSpPr>
        <p:spPr>
          <a:xfrm>
            <a:off x="14378602" y="10149975"/>
            <a:ext cx="404495" cy="29464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sz="1750" spc="10" dirty="0">
                <a:latin typeface="Tahoma"/>
                <a:cs typeface="Tahoma"/>
              </a:rPr>
              <a:t>10</a:t>
            </a:r>
            <a:r>
              <a:rPr sz="1725" spc="15" baseline="36231" dirty="0">
                <a:latin typeface="Tahoma"/>
                <a:cs typeface="Tahoma"/>
              </a:rPr>
              <a:t>2</a:t>
            </a:r>
            <a:endParaRPr sz="1725" baseline="36231">
              <a:latin typeface="Tahoma"/>
              <a:cs typeface="Tahoma"/>
            </a:endParaRPr>
          </a:p>
        </p:txBody>
      </p:sp>
      <p:sp>
        <p:nvSpPr>
          <p:cNvPr id="160" name="object 160"/>
          <p:cNvSpPr txBox="1"/>
          <p:nvPr/>
        </p:nvSpPr>
        <p:spPr>
          <a:xfrm>
            <a:off x="15230764" y="10149975"/>
            <a:ext cx="1320800" cy="60325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953769">
              <a:lnSpc>
                <a:spcPts val="2025"/>
              </a:lnSpc>
              <a:spcBef>
                <a:spcPts val="110"/>
              </a:spcBef>
            </a:pPr>
            <a:r>
              <a:rPr sz="1750" spc="10" dirty="0">
                <a:latin typeface="Tahoma"/>
                <a:cs typeface="Tahoma"/>
              </a:rPr>
              <a:t>10</a:t>
            </a:r>
            <a:r>
              <a:rPr sz="1725" spc="15" baseline="41062" dirty="0">
                <a:latin typeface="Tahoma"/>
                <a:cs typeface="Tahoma"/>
              </a:rPr>
              <a:t>3</a:t>
            </a:r>
            <a:endParaRPr sz="1725" baseline="41062">
              <a:latin typeface="Tahoma"/>
              <a:cs typeface="Tahoma"/>
            </a:endParaRPr>
          </a:p>
          <a:p>
            <a:pPr marL="38100">
              <a:lnSpc>
                <a:spcPts val="2505"/>
              </a:lnSpc>
            </a:pPr>
            <a:r>
              <a:rPr sz="2150" spc="-40" dirty="0">
                <a:latin typeface="Tahoma"/>
                <a:cs typeface="Tahoma"/>
              </a:rPr>
              <a:t>m</a:t>
            </a:r>
            <a:r>
              <a:rPr sz="2250" spc="-60" baseline="-18518" dirty="0">
                <a:latin typeface="Tahoma"/>
                <a:cs typeface="Tahoma"/>
              </a:rPr>
              <a:t>a</a:t>
            </a:r>
            <a:r>
              <a:rPr sz="2250" spc="135" baseline="-18518" dirty="0">
                <a:latin typeface="Tahoma"/>
                <a:cs typeface="Tahoma"/>
              </a:rPr>
              <a:t> </a:t>
            </a:r>
            <a:r>
              <a:rPr sz="2150" spc="15" dirty="0">
                <a:latin typeface="Tahoma"/>
                <a:cs typeface="Tahoma"/>
              </a:rPr>
              <a:t>[GeV]</a:t>
            </a:r>
            <a:endParaRPr sz="2150">
              <a:latin typeface="Tahoma"/>
              <a:cs typeface="Tahoma"/>
            </a:endParaRPr>
          </a:p>
        </p:txBody>
      </p:sp>
      <p:sp>
        <p:nvSpPr>
          <p:cNvPr id="161" name="object 161"/>
          <p:cNvSpPr txBox="1"/>
          <p:nvPr/>
        </p:nvSpPr>
        <p:spPr>
          <a:xfrm>
            <a:off x="11155148" y="10305202"/>
            <a:ext cx="150495" cy="29464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750" spc="25" dirty="0">
                <a:latin typeface="Tahoma"/>
                <a:cs typeface="Tahoma"/>
              </a:rPr>
              <a:t>1</a:t>
            </a:r>
            <a:endParaRPr sz="1750">
              <a:latin typeface="Tahoma"/>
              <a:cs typeface="Tahoma"/>
            </a:endParaRPr>
          </a:p>
        </p:txBody>
      </p:sp>
      <p:sp>
        <p:nvSpPr>
          <p:cNvPr id="162" name="object 162"/>
          <p:cNvSpPr/>
          <p:nvPr/>
        </p:nvSpPr>
        <p:spPr>
          <a:xfrm>
            <a:off x="11315165" y="7448991"/>
            <a:ext cx="102235" cy="2562225"/>
          </a:xfrm>
          <a:custGeom>
            <a:avLst/>
            <a:gdLst/>
            <a:ahLst/>
            <a:cxnLst/>
            <a:rect l="l" t="t" r="r" b="b"/>
            <a:pathLst>
              <a:path w="102234" h="2562225">
                <a:moveTo>
                  <a:pt x="50859" y="2562035"/>
                </a:moveTo>
                <a:lnTo>
                  <a:pt x="0" y="2562035"/>
                </a:lnTo>
              </a:path>
              <a:path w="102234" h="2562225">
                <a:moveTo>
                  <a:pt x="50859" y="2296490"/>
                </a:moveTo>
                <a:lnTo>
                  <a:pt x="0" y="2296490"/>
                </a:lnTo>
              </a:path>
              <a:path w="102234" h="2562225">
                <a:moveTo>
                  <a:pt x="50859" y="2108085"/>
                </a:moveTo>
                <a:lnTo>
                  <a:pt x="0" y="2108085"/>
                </a:lnTo>
              </a:path>
              <a:path w="102234" h="2562225">
                <a:moveTo>
                  <a:pt x="50859" y="1961942"/>
                </a:moveTo>
                <a:lnTo>
                  <a:pt x="0" y="1961942"/>
                </a:lnTo>
              </a:path>
              <a:path w="102234" h="2562225">
                <a:moveTo>
                  <a:pt x="50859" y="1842536"/>
                </a:moveTo>
                <a:lnTo>
                  <a:pt x="0" y="1842536"/>
                </a:lnTo>
              </a:path>
              <a:path w="102234" h="2562225">
                <a:moveTo>
                  <a:pt x="50859" y="1741584"/>
                </a:moveTo>
                <a:lnTo>
                  <a:pt x="0" y="1741584"/>
                </a:lnTo>
              </a:path>
              <a:path w="102234" h="2562225">
                <a:moveTo>
                  <a:pt x="50859" y="1654127"/>
                </a:moveTo>
                <a:lnTo>
                  <a:pt x="0" y="1654127"/>
                </a:lnTo>
              </a:path>
              <a:path w="102234" h="2562225">
                <a:moveTo>
                  <a:pt x="50859" y="1577002"/>
                </a:moveTo>
                <a:lnTo>
                  <a:pt x="0" y="1577002"/>
                </a:lnTo>
              </a:path>
              <a:path w="102234" h="2562225">
                <a:moveTo>
                  <a:pt x="101718" y="1508000"/>
                </a:moveTo>
                <a:lnTo>
                  <a:pt x="0" y="1508000"/>
                </a:lnTo>
              </a:path>
              <a:path w="102234" h="2562225">
                <a:moveTo>
                  <a:pt x="50859" y="1054042"/>
                </a:moveTo>
                <a:lnTo>
                  <a:pt x="0" y="1054042"/>
                </a:lnTo>
              </a:path>
              <a:path w="102234" h="2562225">
                <a:moveTo>
                  <a:pt x="50859" y="788493"/>
                </a:moveTo>
                <a:lnTo>
                  <a:pt x="0" y="788493"/>
                </a:lnTo>
              </a:path>
              <a:path w="102234" h="2562225">
                <a:moveTo>
                  <a:pt x="50859" y="600084"/>
                </a:moveTo>
                <a:lnTo>
                  <a:pt x="0" y="600084"/>
                </a:lnTo>
              </a:path>
              <a:path w="102234" h="2562225">
                <a:moveTo>
                  <a:pt x="50859" y="453957"/>
                </a:moveTo>
                <a:lnTo>
                  <a:pt x="0" y="453957"/>
                </a:lnTo>
              </a:path>
              <a:path w="102234" h="2562225">
                <a:moveTo>
                  <a:pt x="50859" y="334551"/>
                </a:moveTo>
                <a:lnTo>
                  <a:pt x="0" y="334551"/>
                </a:lnTo>
              </a:path>
              <a:path w="102234" h="2562225">
                <a:moveTo>
                  <a:pt x="50859" y="233583"/>
                </a:moveTo>
                <a:lnTo>
                  <a:pt x="0" y="233583"/>
                </a:lnTo>
              </a:path>
              <a:path w="102234" h="2562225">
                <a:moveTo>
                  <a:pt x="50859" y="146142"/>
                </a:moveTo>
                <a:lnTo>
                  <a:pt x="0" y="146142"/>
                </a:lnTo>
              </a:path>
              <a:path w="102234" h="2562225">
                <a:moveTo>
                  <a:pt x="50859" y="69002"/>
                </a:moveTo>
                <a:lnTo>
                  <a:pt x="0" y="69002"/>
                </a:lnTo>
              </a:path>
              <a:path w="102234" h="2562225">
                <a:moveTo>
                  <a:pt x="101718" y="0"/>
                </a:moveTo>
                <a:lnTo>
                  <a:pt x="0" y="0"/>
                </a:lnTo>
              </a:path>
            </a:pathLst>
          </a:custGeom>
          <a:ln w="1192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" name="object 163"/>
          <p:cNvSpPr txBox="1"/>
          <p:nvPr/>
        </p:nvSpPr>
        <p:spPr>
          <a:xfrm>
            <a:off x="10995362" y="8803265"/>
            <a:ext cx="274955" cy="29464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750" spc="20" dirty="0">
                <a:latin typeface="Tahoma"/>
                <a:cs typeface="Tahoma"/>
              </a:rPr>
              <a:t>10</a:t>
            </a:r>
            <a:endParaRPr sz="1750">
              <a:latin typeface="Tahoma"/>
              <a:cs typeface="Tahoma"/>
            </a:endParaRPr>
          </a:p>
        </p:txBody>
      </p:sp>
      <p:sp>
        <p:nvSpPr>
          <p:cNvPr id="164" name="object 164"/>
          <p:cNvSpPr txBox="1"/>
          <p:nvPr/>
        </p:nvSpPr>
        <p:spPr>
          <a:xfrm>
            <a:off x="10884750" y="7311986"/>
            <a:ext cx="404495" cy="29464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sz="1750" spc="10" dirty="0">
                <a:latin typeface="Tahoma"/>
                <a:cs typeface="Tahoma"/>
              </a:rPr>
              <a:t>10</a:t>
            </a:r>
            <a:r>
              <a:rPr sz="1725" spc="15" baseline="36231" dirty="0">
                <a:latin typeface="Tahoma"/>
                <a:cs typeface="Tahoma"/>
              </a:rPr>
              <a:t>2</a:t>
            </a:r>
            <a:endParaRPr sz="1725" baseline="36231">
              <a:latin typeface="Tahoma"/>
              <a:cs typeface="Tahoma"/>
            </a:endParaRPr>
          </a:p>
        </p:txBody>
      </p:sp>
      <p:sp>
        <p:nvSpPr>
          <p:cNvPr id="165" name="object 165"/>
          <p:cNvSpPr/>
          <p:nvPr/>
        </p:nvSpPr>
        <p:spPr>
          <a:xfrm>
            <a:off x="11315165" y="5940990"/>
            <a:ext cx="102235" cy="1054100"/>
          </a:xfrm>
          <a:custGeom>
            <a:avLst/>
            <a:gdLst/>
            <a:ahLst/>
            <a:cxnLst/>
            <a:rect l="l" t="t" r="r" b="b"/>
            <a:pathLst>
              <a:path w="102234" h="1054100">
                <a:moveTo>
                  <a:pt x="50859" y="1054042"/>
                </a:moveTo>
                <a:lnTo>
                  <a:pt x="0" y="1054042"/>
                </a:lnTo>
              </a:path>
              <a:path w="102234" h="1054100">
                <a:moveTo>
                  <a:pt x="50859" y="788509"/>
                </a:moveTo>
                <a:lnTo>
                  <a:pt x="0" y="788509"/>
                </a:lnTo>
              </a:path>
              <a:path w="102234" h="1054100">
                <a:moveTo>
                  <a:pt x="50859" y="600100"/>
                </a:moveTo>
                <a:lnTo>
                  <a:pt x="0" y="600100"/>
                </a:lnTo>
              </a:path>
              <a:path w="102234" h="1054100">
                <a:moveTo>
                  <a:pt x="50859" y="453957"/>
                </a:moveTo>
                <a:lnTo>
                  <a:pt x="0" y="453957"/>
                </a:lnTo>
              </a:path>
              <a:path w="102234" h="1054100">
                <a:moveTo>
                  <a:pt x="50859" y="334551"/>
                </a:moveTo>
                <a:lnTo>
                  <a:pt x="0" y="334551"/>
                </a:lnTo>
              </a:path>
              <a:path w="102234" h="1054100">
                <a:moveTo>
                  <a:pt x="50859" y="233599"/>
                </a:moveTo>
                <a:lnTo>
                  <a:pt x="0" y="233599"/>
                </a:lnTo>
              </a:path>
              <a:path w="102234" h="1054100">
                <a:moveTo>
                  <a:pt x="50859" y="146142"/>
                </a:moveTo>
                <a:lnTo>
                  <a:pt x="0" y="146142"/>
                </a:lnTo>
              </a:path>
              <a:path w="102234" h="1054100">
                <a:moveTo>
                  <a:pt x="50859" y="69002"/>
                </a:moveTo>
                <a:lnTo>
                  <a:pt x="0" y="69002"/>
                </a:lnTo>
              </a:path>
              <a:path w="102234" h="1054100">
                <a:moveTo>
                  <a:pt x="101718" y="0"/>
                </a:moveTo>
                <a:lnTo>
                  <a:pt x="0" y="0"/>
                </a:lnTo>
              </a:path>
            </a:pathLst>
          </a:custGeom>
          <a:ln w="1192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" name="object 166"/>
          <p:cNvSpPr txBox="1"/>
          <p:nvPr/>
        </p:nvSpPr>
        <p:spPr>
          <a:xfrm>
            <a:off x="10884750" y="5810058"/>
            <a:ext cx="404495" cy="29464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sz="1750" spc="10" dirty="0">
                <a:latin typeface="Tahoma"/>
                <a:cs typeface="Tahoma"/>
              </a:rPr>
              <a:t>10</a:t>
            </a:r>
            <a:r>
              <a:rPr sz="1725" spc="15" baseline="41062" dirty="0">
                <a:latin typeface="Tahoma"/>
                <a:cs typeface="Tahoma"/>
              </a:rPr>
              <a:t>3</a:t>
            </a:r>
            <a:endParaRPr sz="1725" baseline="41062">
              <a:latin typeface="Tahoma"/>
              <a:cs typeface="Tahoma"/>
            </a:endParaRPr>
          </a:p>
        </p:txBody>
      </p:sp>
      <p:grpSp>
        <p:nvGrpSpPr>
          <p:cNvPr id="167" name="object 167"/>
          <p:cNvGrpSpPr/>
          <p:nvPr/>
        </p:nvGrpSpPr>
        <p:grpSpPr>
          <a:xfrm>
            <a:off x="11309132" y="5096064"/>
            <a:ext cx="5059045" cy="5013960"/>
            <a:chOff x="11309132" y="5096064"/>
            <a:chExt cx="5059045" cy="5013960"/>
          </a:xfrm>
        </p:grpSpPr>
        <p:sp>
          <p:nvSpPr>
            <p:cNvPr id="168" name="object 168"/>
            <p:cNvSpPr/>
            <p:nvPr/>
          </p:nvSpPr>
          <p:spPr>
            <a:xfrm>
              <a:off x="11315154" y="5102180"/>
              <a:ext cx="5052695" cy="4990465"/>
            </a:xfrm>
            <a:custGeom>
              <a:avLst/>
              <a:gdLst/>
              <a:ahLst/>
              <a:cxnLst/>
              <a:rect l="l" t="t" r="r" b="b"/>
              <a:pathLst>
                <a:path w="5052694" h="4990465">
                  <a:moveTo>
                    <a:pt x="50863" y="0"/>
                  </a:moveTo>
                  <a:lnTo>
                    <a:pt x="0" y="0"/>
                  </a:lnTo>
                  <a:lnTo>
                    <a:pt x="0" y="11912"/>
                  </a:lnTo>
                  <a:lnTo>
                    <a:pt x="50863" y="11912"/>
                  </a:lnTo>
                  <a:lnTo>
                    <a:pt x="50863" y="0"/>
                  </a:lnTo>
                  <a:close/>
                </a:path>
                <a:path w="5052694" h="4990465">
                  <a:moveTo>
                    <a:pt x="5052453" y="5956"/>
                  </a:moveTo>
                  <a:lnTo>
                    <a:pt x="5046497" y="5956"/>
                  </a:lnTo>
                  <a:lnTo>
                    <a:pt x="5046497" y="0"/>
                  </a:lnTo>
                  <a:lnTo>
                    <a:pt x="4995634" y="0"/>
                  </a:lnTo>
                  <a:lnTo>
                    <a:pt x="4995634" y="11912"/>
                  </a:lnTo>
                  <a:lnTo>
                    <a:pt x="5040541" y="11912"/>
                  </a:lnTo>
                  <a:lnTo>
                    <a:pt x="5040541" y="453936"/>
                  </a:lnTo>
                  <a:lnTo>
                    <a:pt x="4944783" y="453936"/>
                  </a:lnTo>
                  <a:lnTo>
                    <a:pt x="4944783" y="465861"/>
                  </a:lnTo>
                  <a:lnTo>
                    <a:pt x="5040541" y="465861"/>
                  </a:lnTo>
                  <a:lnTo>
                    <a:pt x="5040541" y="522935"/>
                  </a:lnTo>
                  <a:lnTo>
                    <a:pt x="4995634" y="522935"/>
                  </a:lnTo>
                  <a:lnTo>
                    <a:pt x="4995634" y="534860"/>
                  </a:lnTo>
                  <a:lnTo>
                    <a:pt x="5040541" y="534860"/>
                  </a:lnTo>
                  <a:lnTo>
                    <a:pt x="5040541" y="600075"/>
                  </a:lnTo>
                  <a:lnTo>
                    <a:pt x="4995634" y="600075"/>
                  </a:lnTo>
                  <a:lnTo>
                    <a:pt x="4995634" y="612000"/>
                  </a:lnTo>
                  <a:lnTo>
                    <a:pt x="5040541" y="612000"/>
                  </a:lnTo>
                  <a:lnTo>
                    <a:pt x="5040541" y="687539"/>
                  </a:lnTo>
                  <a:lnTo>
                    <a:pt x="4995634" y="687539"/>
                  </a:lnTo>
                  <a:lnTo>
                    <a:pt x="4995634" y="699452"/>
                  </a:lnTo>
                  <a:lnTo>
                    <a:pt x="5040541" y="699452"/>
                  </a:lnTo>
                  <a:lnTo>
                    <a:pt x="5040541" y="788492"/>
                  </a:lnTo>
                  <a:lnTo>
                    <a:pt x="4995634" y="788492"/>
                  </a:lnTo>
                  <a:lnTo>
                    <a:pt x="4995634" y="800404"/>
                  </a:lnTo>
                  <a:lnTo>
                    <a:pt x="5040541" y="800404"/>
                  </a:lnTo>
                  <a:lnTo>
                    <a:pt x="5040541" y="907897"/>
                  </a:lnTo>
                  <a:lnTo>
                    <a:pt x="4995634" y="907897"/>
                  </a:lnTo>
                  <a:lnTo>
                    <a:pt x="4995634" y="919822"/>
                  </a:lnTo>
                  <a:lnTo>
                    <a:pt x="5040541" y="919822"/>
                  </a:lnTo>
                  <a:lnTo>
                    <a:pt x="5040541" y="1054036"/>
                  </a:lnTo>
                  <a:lnTo>
                    <a:pt x="4995634" y="1054036"/>
                  </a:lnTo>
                  <a:lnTo>
                    <a:pt x="4995634" y="1065961"/>
                  </a:lnTo>
                  <a:lnTo>
                    <a:pt x="5040541" y="1065961"/>
                  </a:lnTo>
                  <a:lnTo>
                    <a:pt x="5040541" y="1242441"/>
                  </a:lnTo>
                  <a:lnTo>
                    <a:pt x="4995634" y="1242441"/>
                  </a:lnTo>
                  <a:lnTo>
                    <a:pt x="4995634" y="1254366"/>
                  </a:lnTo>
                  <a:lnTo>
                    <a:pt x="5040541" y="1254366"/>
                  </a:lnTo>
                  <a:lnTo>
                    <a:pt x="5040541" y="1507985"/>
                  </a:lnTo>
                  <a:lnTo>
                    <a:pt x="4995634" y="1507985"/>
                  </a:lnTo>
                  <a:lnTo>
                    <a:pt x="4995634" y="1519897"/>
                  </a:lnTo>
                  <a:lnTo>
                    <a:pt x="5040541" y="1519897"/>
                  </a:lnTo>
                  <a:lnTo>
                    <a:pt x="5040541" y="1961934"/>
                  </a:lnTo>
                  <a:lnTo>
                    <a:pt x="4944783" y="1961934"/>
                  </a:lnTo>
                  <a:lnTo>
                    <a:pt x="4944783" y="1973859"/>
                  </a:lnTo>
                  <a:lnTo>
                    <a:pt x="5040541" y="1973859"/>
                  </a:lnTo>
                  <a:lnTo>
                    <a:pt x="5040541" y="2030945"/>
                  </a:lnTo>
                  <a:lnTo>
                    <a:pt x="4995634" y="2030945"/>
                  </a:lnTo>
                  <a:lnTo>
                    <a:pt x="4995634" y="2042858"/>
                  </a:lnTo>
                  <a:lnTo>
                    <a:pt x="5040541" y="2042858"/>
                  </a:lnTo>
                  <a:lnTo>
                    <a:pt x="5040541" y="2108085"/>
                  </a:lnTo>
                  <a:lnTo>
                    <a:pt x="4995634" y="2108085"/>
                  </a:lnTo>
                  <a:lnTo>
                    <a:pt x="4995634" y="2119998"/>
                  </a:lnTo>
                  <a:lnTo>
                    <a:pt x="5040541" y="2119998"/>
                  </a:lnTo>
                  <a:lnTo>
                    <a:pt x="5040541" y="2195525"/>
                  </a:lnTo>
                  <a:lnTo>
                    <a:pt x="4995634" y="2195525"/>
                  </a:lnTo>
                  <a:lnTo>
                    <a:pt x="4995634" y="2207437"/>
                  </a:lnTo>
                  <a:lnTo>
                    <a:pt x="5040541" y="2207437"/>
                  </a:lnTo>
                  <a:lnTo>
                    <a:pt x="5040541" y="2296490"/>
                  </a:lnTo>
                  <a:lnTo>
                    <a:pt x="4995634" y="2296490"/>
                  </a:lnTo>
                  <a:lnTo>
                    <a:pt x="4995634" y="2308415"/>
                  </a:lnTo>
                  <a:lnTo>
                    <a:pt x="5040541" y="2308415"/>
                  </a:lnTo>
                  <a:lnTo>
                    <a:pt x="5040541" y="2415895"/>
                  </a:lnTo>
                  <a:lnTo>
                    <a:pt x="4995634" y="2415895"/>
                  </a:lnTo>
                  <a:lnTo>
                    <a:pt x="4995634" y="2427821"/>
                  </a:lnTo>
                  <a:lnTo>
                    <a:pt x="5040541" y="2427821"/>
                  </a:lnTo>
                  <a:lnTo>
                    <a:pt x="5040541" y="2562021"/>
                  </a:lnTo>
                  <a:lnTo>
                    <a:pt x="4995634" y="2562021"/>
                  </a:lnTo>
                  <a:lnTo>
                    <a:pt x="4995634" y="2573947"/>
                  </a:lnTo>
                  <a:lnTo>
                    <a:pt x="5040541" y="2573947"/>
                  </a:lnTo>
                  <a:lnTo>
                    <a:pt x="5040541" y="2750426"/>
                  </a:lnTo>
                  <a:lnTo>
                    <a:pt x="4995634" y="2750426"/>
                  </a:lnTo>
                  <a:lnTo>
                    <a:pt x="4995634" y="2762351"/>
                  </a:lnTo>
                  <a:lnTo>
                    <a:pt x="5040541" y="2762351"/>
                  </a:lnTo>
                  <a:lnTo>
                    <a:pt x="5040541" y="3015983"/>
                  </a:lnTo>
                  <a:lnTo>
                    <a:pt x="4995634" y="3015983"/>
                  </a:lnTo>
                  <a:lnTo>
                    <a:pt x="4995634" y="3027896"/>
                  </a:lnTo>
                  <a:lnTo>
                    <a:pt x="5040541" y="3027896"/>
                  </a:lnTo>
                  <a:lnTo>
                    <a:pt x="5040541" y="3469944"/>
                  </a:lnTo>
                  <a:lnTo>
                    <a:pt x="4944783" y="3469944"/>
                  </a:lnTo>
                  <a:lnTo>
                    <a:pt x="4944783" y="3481857"/>
                  </a:lnTo>
                  <a:lnTo>
                    <a:pt x="5040541" y="3481857"/>
                  </a:lnTo>
                  <a:lnTo>
                    <a:pt x="5040541" y="3538944"/>
                  </a:lnTo>
                  <a:lnTo>
                    <a:pt x="4995634" y="3538944"/>
                  </a:lnTo>
                  <a:lnTo>
                    <a:pt x="4995634" y="3550856"/>
                  </a:lnTo>
                  <a:lnTo>
                    <a:pt x="5040541" y="3550856"/>
                  </a:lnTo>
                  <a:lnTo>
                    <a:pt x="5040541" y="3616071"/>
                  </a:lnTo>
                  <a:lnTo>
                    <a:pt x="4995634" y="3616071"/>
                  </a:lnTo>
                  <a:lnTo>
                    <a:pt x="4995634" y="3627983"/>
                  </a:lnTo>
                  <a:lnTo>
                    <a:pt x="5040541" y="3627983"/>
                  </a:lnTo>
                  <a:lnTo>
                    <a:pt x="5040541" y="3703523"/>
                  </a:lnTo>
                  <a:lnTo>
                    <a:pt x="4995634" y="3703523"/>
                  </a:lnTo>
                  <a:lnTo>
                    <a:pt x="4995634" y="3715448"/>
                  </a:lnTo>
                  <a:lnTo>
                    <a:pt x="5040541" y="3715448"/>
                  </a:lnTo>
                  <a:lnTo>
                    <a:pt x="5040541" y="3804475"/>
                  </a:lnTo>
                  <a:lnTo>
                    <a:pt x="4995634" y="3804475"/>
                  </a:lnTo>
                  <a:lnTo>
                    <a:pt x="4995634" y="3816400"/>
                  </a:lnTo>
                  <a:lnTo>
                    <a:pt x="5040541" y="3816400"/>
                  </a:lnTo>
                  <a:lnTo>
                    <a:pt x="5040541" y="3923881"/>
                  </a:lnTo>
                  <a:lnTo>
                    <a:pt x="4995634" y="3923881"/>
                  </a:lnTo>
                  <a:lnTo>
                    <a:pt x="4995634" y="3935806"/>
                  </a:lnTo>
                  <a:lnTo>
                    <a:pt x="5040541" y="3935806"/>
                  </a:lnTo>
                  <a:lnTo>
                    <a:pt x="5040541" y="4070019"/>
                  </a:lnTo>
                  <a:lnTo>
                    <a:pt x="4995634" y="4070019"/>
                  </a:lnTo>
                  <a:lnTo>
                    <a:pt x="4995634" y="4081945"/>
                  </a:lnTo>
                  <a:lnTo>
                    <a:pt x="5040541" y="4081945"/>
                  </a:lnTo>
                  <a:lnTo>
                    <a:pt x="5040541" y="4258424"/>
                  </a:lnTo>
                  <a:lnTo>
                    <a:pt x="4995634" y="4258424"/>
                  </a:lnTo>
                  <a:lnTo>
                    <a:pt x="4995634" y="4270349"/>
                  </a:lnTo>
                  <a:lnTo>
                    <a:pt x="5040541" y="4270349"/>
                  </a:lnTo>
                  <a:lnTo>
                    <a:pt x="5040541" y="4523968"/>
                  </a:lnTo>
                  <a:lnTo>
                    <a:pt x="4995634" y="4523968"/>
                  </a:lnTo>
                  <a:lnTo>
                    <a:pt x="4995634" y="4535894"/>
                  </a:lnTo>
                  <a:lnTo>
                    <a:pt x="5040541" y="4535894"/>
                  </a:lnTo>
                  <a:lnTo>
                    <a:pt x="5040541" y="4977930"/>
                  </a:lnTo>
                  <a:lnTo>
                    <a:pt x="4944783" y="4977930"/>
                  </a:lnTo>
                  <a:lnTo>
                    <a:pt x="4944783" y="4989842"/>
                  </a:lnTo>
                  <a:lnTo>
                    <a:pt x="5046497" y="4989842"/>
                  </a:lnTo>
                  <a:lnTo>
                    <a:pt x="5046497" y="4983886"/>
                  </a:lnTo>
                  <a:lnTo>
                    <a:pt x="5052453" y="4983886"/>
                  </a:lnTo>
                  <a:lnTo>
                    <a:pt x="5052453" y="5956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69" name="object 169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1608044" y="6551738"/>
              <a:ext cx="4344495" cy="3534322"/>
            </a:xfrm>
            <a:prstGeom prst="rect">
              <a:avLst/>
            </a:prstGeom>
          </p:spPr>
        </p:pic>
        <p:sp>
          <p:nvSpPr>
            <p:cNvPr id="170" name="object 170"/>
            <p:cNvSpPr/>
            <p:nvPr/>
          </p:nvSpPr>
          <p:spPr>
            <a:xfrm>
              <a:off x="12077213" y="5108130"/>
              <a:ext cx="700405" cy="4561840"/>
            </a:xfrm>
            <a:custGeom>
              <a:avLst/>
              <a:gdLst/>
              <a:ahLst/>
              <a:cxnLst/>
              <a:rect l="l" t="t" r="r" b="b"/>
              <a:pathLst>
                <a:path w="700404" h="4561840">
                  <a:moveTo>
                    <a:pt x="700261" y="0"/>
                  </a:moveTo>
                  <a:lnTo>
                    <a:pt x="0" y="0"/>
                  </a:lnTo>
                  <a:lnTo>
                    <a:pt x="0" y="4561646"/>
                  </a:lnTo>
                  <a:lnTo>
                    <a:pt x="698858" y="3965674"/>
                  </a:lnTo>
                  <a:lnTo>
                    <a:pt x="700261" y="0"/>
                  </a:lnTo>
                  <a:close/>
                </a:path>
              </a:pathLst>
            </a:custGeom>
            <a:solidFill>
              <a:srgbClr val="FFD6F4">
                <a:alpha val="64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1" name="object 171"/>
            <p:cNvSpPr/>
            <p:nvPr/>
          </p:nvSpPr>
          <p:spPr>
            <a:xfrm>
              <a:off x="11315163" y="5108130"/>
              <a:ext cx="445770" cy="4978400"/>
            </a:xfrm>
            <a:custGeom>
              <a:avLst/>
              <a:gdLst/>
              <a:ahLst/>
              <a:cxnLst/>
              <a:rect l="l" t="t" r="r" b="b"/>
              <a:pathLst>
                <a:path w="445770" h="4978400">
                  <a:moveTo>
                    <a:pt x="445284" y="0"/>
                  </a:moveTo>
                  <a:lnTo>
                    <a:pt x="0" y="0"/>
                  </a:lnTo>
                  <a:lnTo>
                    <a:pt x="0" y="4977931"/>
                  </a:lnTo>
                  <a:lnTo>
                    <a:pt x="273918" y="4977931"/>
                  </a:lnTo>
                  <a:lnTo>
                    <a:pt x="445284" y="4831791"/>
                  </a:lnTo>
                  <a:lnTo>
                    <a:pt x="445284" y="0"/>
                  </a:lnTo>
                  <a:close/>
                </a:path>
              </a:pathLst>
            </a:custGeom>
            <a:solidFill>
              <a:srgbClr val="CCFFFF">
                <a:alpha val="64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2" name="object 172"/>
            <p:cNvSpPr/>
            <p:nvPr/>
          </p:nvSpPr>
          <p:spPr>
            <a:xfrm>
              <a:off x="11368138" y="5108136"/>
              <a:ext cx="1332230" cy="4978400"/>
            </a:xfrm>
            <a:custGeom>
              <a:avLst/>
              <a:gdLst/>
              <a:ahLst/>
              <a:cxnLst/>
              <a:rect l="l" t="t" r="r" b="b"/>
              <a:pathLst>
                <a:path w="1332229" h="4978400">
                  <a:moveTo>
                    <a:pt x="220941" y="0"/>
                  </a:moveTo>
                  <a:lnTo>
                    <a:pt x="0" y="0"/>
                  </a:lnTo>
                  <a:lnTo>
                    <a:pt x="0" y="4977930"/>
                  </a:lnTo>
                  <a:lnTo>
                    <a:pt x="220941" y="4977930"/>
                  </a:lnTo>
                  <a:lnTo>
                    <a:pt x="220941" y="0"/>
                  </a:lnTo>
                  <a:close/>
                </a:path>
                <a:path w="1332229" h="4978400">
                  <a:moveTo>
                    <a:pt x="1332103" y="0"/>
                  </a:moveTo>
                  <a:lnTo>
                    <a:pt x="843699" y="0"/>
                  </a:lnTo>
                  <a:lnTo>
                    <a:pt x="843699" y="4446841"/>
                  </a:lnTo>
                  <a:lnTo>
                    <a:pt x="1332103" y="4030319"/>
                  </a:lnTo>
                  <a:lnTo>
                    <a:pt x="1332103" y="0"/>
                  </a:lnTo>
                  <a:close/>
                </a:path>
              </a:pathLst>
            </a:custGeom>
            <a:solidFill>
              <a:srgbClr val="E0C9F7">
                <a:alpha val="64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3" name="object 173"/>
            <p:cNvSpPr/>
            <p:nvPr/>
          </p:nvSpPr>
          <p:spPr>
            <a:xfrm>
              <a:off x="13668766" y="5108130"/>
              <a:ext cx="532765" cy="3204845"/>
            </a:xfrm>
            <a:custGeom>
              <a:avLst/>
              <a:gdLst/>
              <a:ahLst/>
              <a:cxnLst/>
              <a:rect l="l" t="t" r="r" b="b"/>
              <a:pathLst>
                <a:path w="532765" h="3204845">
                  <a:moveTo>
                    <a:pt x="532297" y="0"/>
                  </a:moveTo>
                  <a:lnTo>
                    <a:pt x="0" y="0"/>
                  </a:lnTo>
                  <a:lnTo>
                    <a:pt x="0" y="3204393"/>
                  </a:lnTo>
                  <a:lnTo>
                    <a:pt x="532297" y="2750435"/>
                  </a:lnTo>
                  <a:lnTo>
                    <a:pt x="532297" y="0"/>
                  </a:lnTo>
                  <a:close/>
                </a:path>
              </a:pathLst>
            </a:custGeom>
            <a:solidFill>
              <a:srgbClr val="FFEAD6">
                <a:alpha val="64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4" name="object 174"/>
            <p:cNvSpPr/>
            <p:nvPr/>
          </p:nvSpPr>
          <p:spPr>
            <a:xfrm>
              <a:off x="13226769" y="5108130"/>
              <a:ext cx="999490" cy="3576954"/>
            </a:xfrm>
            <a:custGeom>
              <a:avLst/>
              <a:gdLst/>
              <a:ahLst/>
              <a:cxnLst/>
              <a:rect l="l" t="t" r="r" b="b"/>
              <a:pathLst>
                <a:path w="999490" h="3576954">
                  <a:moveTo>
                    <a:pt x="999477" y="0"/>
                  </a:moveTo>
                  <a:lnTo>
                    <a:pt x="0" y="0"/>
                  </a:lnTo>
                  <a:lnTo>
                    <a:pt x="5790" y="3576379"/>
                  </a:lnTo>
                  <a:lnTo>
                    <a:pt x="999477" y="2728960"/>
                  </a:lnTo>
                  <a:lnTo>
                    <a:pt x="999477" y="0"/>
                  </a:lnTo>
                  <a:close/>
                </a:path>
              </a:pathLst>
            </a:custGeom>
            <a:solidFill>
              <a:srgbClr val="B7FFB7">
                <a:alpha val="64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75" name="object 175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1315163" y="5108130"/>
              <a:ext cx="5045972" cy="386720"/>
            </a:xfrm>
            <a:prstGeom prst="rect">
              <a:avLst/>
            </a:prstGeom>
          </p:spPr>
        </p:pic>
        <p:pic>
          <p:nvPicPr>
            <p:cNvPr id="176" name="object 176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1315163" y="6227249"/>
              <a:ext cx="5045972" cy="3858812"/>
            </a:xfrm>
            <a:prstGeom prst="rect">
              <a:avLst/>
            </a:prstGeom>
          </p:spPr>
        </p:pic>
        <p:pic>
          <p:nvPicPr>
            <p:cNvPr id="177" name="object 177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1590158" y="6533855"/>
              <a:ext cx="4380264" cy="3570087"/>
            </a:xfrm>
            <a:prstGeom prst="rect">
              <a:avLst/>
            </a:prstGeom>
          </p:spPr>
        </p:pic>
        <p:sp>
          <p:nvSpPr>
            <p:cNvPr id="178" name="object 178"/>
            <p:cNvSpPr/>
            <p:nvPr/>
          </p:nvSpPr>
          <p:spPr>
            <a:xfrm>
              <a:off x="14405500" y="8022686"/>
              <a:ext cx="12065" cy="2063750"/>
            </a:xfrm>
            <a:custGeom>
              <a:avLst/>
              <a:gdLst/>
              <a:ahLst/>
              <a:cxnLst/>
              <a:rect l="l" t="t" r="r" b="b"/>
              <a:pathLst>
                <a:path w="12065" h="2063750">
                  <a:moveTo>
                    <a:pt x="5841" y="-17882"/>
                  </a:moveTo>
                  <a:lnTo>
                    <a:pt x="5841" y="2081257"/>
                  </a:lnTo>
                </a:path>
              </a:pathLst>
            </a:custGeom>
            <a:ln w="47447">
              <a:solidFill>
                <a:srgbClr val="999999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9" name="object 179"/>
            <p:cNvSpPr/>
            <p:nvPr/>
          </p:nvSpPr>
          <p:spPr>
            <a:xfrm>
              <a:off x="12077215" y="5108129"/>
              <a:ext cx="700405" cy="4561840"/>
            </a:xfrm>
            <a:custGeom>
              <a:avLst/>
              <a:gdLst/>
              <a:ahLst/>
              <a:cxnLst/>
              <a:rect l="l" t="t" r="r" b="b"/>
              <a:pathLst>
                <a:path w="700404" h="4561840">
                  <a:moveTo>
                    <a:pt x="0" y="4561647"/>
                  </a:moveTo>
                  <a:lnTo>
                    <a:pt x="20886" y="4543836"/>
                  </a:lnTo>
                  <a:lnTo>
                    <a:pt x="41773" y="4526027"/>
                  </a:lnTo>
                  <a:lnTo>
                    <a:pt x="64042" y="4507028"/>
                  </a:lnTo>
                  <a:lnTo>
                    <a:pt x="80478" y="4493018"/>
                  </a:lnTo>
                  <a:lnTo>
                    <a:pt x="89109" y="4485657"/>
                  </a:lnTo>
                  <a:lnTo>
                    <a:pt x="105815" y="4471408"/>
                  </a:lnTo>
                  <a:lnTo>
                    <a:pt x="125240" y="4454840"/>
                  </a:lnTo>
                  <a:lnTo>
                    <a:pt x="142248" y="4440341"/>
                  </a:lnTo>
                  <a:lnTo>
                    <a:pt x="164295" y="4421541"/>
                  </a:lnTo>
                  <a:lnTo>
                    <a:pt x="186564" y="4402543"/>
                  </a:lnTo>
                  <a:lnTo>
                    <a:pt x="204669" y="4387108"/>
                  </a:lnTo>
                  <a:lnTo>
                    <a:pt x="222774" y="4371672"/>
                  </a:lnTo>
                  <a:lnTo>
                    <a:pt x="245044" y="4352676"/>
                  </a:lnTo>
                  <a:lnTo>
                    <a:pt x="264531" y="4336052"/>
                  </a:lnTo>
                  <a:lnTo>
                    <a:pt x="277073" y="4325367"/>
                  </a:lnTo>
                  <a:lnTo>
                    <a:pt x="290203" y="4314166"/>
                  </a:lnTo>
                  <a:lnTo>
                    <a:pt x="311868" y="4295683"/>
                  </a:lnTo>
                  <a:lnTo>
                    <a:pt x="334916" y="4276029"/>
                  </a:lnTo>
                  <a:lnTo>
                    <a:pt x="346155" y="4266444"/>
                  </a:lnTo>
                  <a:lnTo>
                    <a:pt x="350160" y="4263032"/>
                  </a:lnTo>
                  <a:lnTo>
                    <a:pt x="355390" y="4258579"/>
                  </a:lnTo>
                  <a:lnTo>
                    <a:pt x="370045" y="4246079"/>
                  </a:lnTo>
                  <a:lnTo>
                    <a:pt x="383779" y="4234366"/>
                  </a:lnTo>
                  <a:lnTo>
                    <a:pt x="396909" y="4223171"/>
                  </a:lnTo>
                  <a:lnTo>
                    <a:pt x="417684" y="4205446"/>
                  </a:lnTo>
                  <a:lnTo>
                    <a:pt x="440891" y="4185657"/>
                  </a:lnTo>
                  <a:lnTo>
                    <a:pt x="453894" y="4174575"/>
                  </a:lnTo>
                  <a:lnTo>
                    <a:pt x="458583" y="4170568"/>
                  </a:lnTo>
                  <a:lnTo>
                    <a:pt x="464178" y="4165802"/>
                  </a:lnTo>
                  <a:lnTo>
                    <a:pt x="476163" y="4155577"/>
                  </a:lnTo>
                  <a:lnTo>
                    <a:pt x="490183" y="4143620"/>
                  </a:lnTo>
                  <a:lnTo>
                    <a:pt x="495111" y="4139416"/>
                  </a:lnTo>
                  <a:lnTo>
                    <a:pt x="503821" y="4131993"/>
                  </a:lnTo>
                  <a:lnTo>
                    <a:pt x="520718" y="4117584"/>
                  </a:lnTo>
                  <a:lnTo>
                    <a:pt x="541605" y="4099773"/>
                  </a:lnTo>
                  <a:lnTo>
                    <a:pt x="564415" y="4080328"/>
                  </a:lnTo>
                  <a:lnTo>
                    <a:pt x="578085" y="4068661"/>
                  </a:lnTo>
                  <a:lnTo>
                    <a:pt x="584221" y="4063431"/>
                  </a:lnTo>
                  <a:lnTo>
                    <a:pt x="600084" y="4049904"/>
                  </a:lnTo>
                  <a:lnTo>
                    <a:pt x="615932" y="4036377"/>
                  </a:lnTo>
                  <a:lnTo>
                    <a:pt x="620971" y="4032101"/>
                  </a:lnTo>
                  <a:lnTo>
                    <a:pt x="626455" y="4027412"/>
                  </a:lnTo>
                  <a:lnTo>
                    <a:pt x="631875" y="4022786"/>
                  </a:lnTo>
                  <a:lnTo>
                    <a:pt x="648041" y="4009005"/>
                  </a:lnTo>
                  <a:lnTo>
                    <a:pt x="659247" y="3999436"/>
                  </a:lnTo>
                  <a:lnTo>
                    <a:pt x="664222" y="3995208"/>
                  </a:lnTo>
                  <a:lnTo>
                    <a:pt x="675667" y="3985448"/>
                  </a:lnTo>
                  <a:lnTo>
                    <a:pt x="692246" y="3971301"/>
                  </a:lnTo>
                  <a:lnTo>
                    <a:pt x="698859" y="3965674"/>
                  </a:lnTo>
                  <a:lnTo>
                    <a:pt x="700257" y="0"/>
                  </a:lnTo>
                </a:path>
                <a:path w="700404" h="4561840">
                  <a:moveTo>
                    <a:pt x="0" y="0"/>
                  </a:moveTo>
                  <a:lnTo>
                    <a:pt x="0" y="4561647"/>
                  </a:lnTo>
                </a:path>
              </a:pathLst>
            </a:custGeom>
            <a:ln w="23843">
              <a:solidFill>
                <a:srgbClr val="FF33C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0" name="object 180"/>
            <p:cNvSpPr/>
            <p:nvPr/>
          </p:nvSpPr>
          <p:spPr>
            <a:xfrm>
              <a:off x="11589077" y="10074139"/>
              <a:ext cx="0" cy="24130"/>
            </a:xfrm>
            <a:custGeom>
              <a:avLst/>
              <a:gdLst/>
              <a:ahLst/>
              <a:cxnLst/>
              <a:rect l="l" t="t" r="r" b="b"/>
              <a:pathLst>
                <a:path h="24129">
                  <a:moveTo>
                    <a:pt x="0" y="23843"/>
                  </a:moveTo>
                  <a:lnTo>
                    <a:pt x="0" y="0"/>
                  </a:lnTo>
                  <a:lnTo>
                    <a:pt x="0" y="23843"/>
                  </a:lnTo>
                  <a:close/>
                </a:path>
              </a:pathLst>
            </a:custGeom>
            <a:solidFill>
              <a:srgbClr val="33CCCC">
                <a:alpha val="64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1" name="object 181"/>
            <p:cNvSpPr/>
            <p:nvPr/>
          </p:nvSpPr>
          <p:spPr>
            <a:xfrm>
              <a:off x="11589077" y="5108129"/>
              <a:ext cx="171450" cy="4978400"/>
            </a:xfrm>
            <a:custGeom>
              <a:avLst/>
              <a:gdLst/>
              <a:ahLst/>
              <a:cxnLst/>
              <a:rect l="l" t="t" r="r" b="b"/>
              <a:pathLst>
                <a:path w="171450" h="4978400">
                  <a:moveTo>
                    <a:pt x="0" y="4977931"/>
                  </a:moveTo>
                  <a:lnTo>
                    <a:pt x="171365" y="4831791"/>
                  </a:lnTo>
                  <a:lnTo>
                    <a:pt x="171365" y="0"/>
                  </a:lnTo>
                </a:path>
              </a:pathLst>
            </a:custGeom>
            <a:ln w="23843">
              <a:solidFill>
                <a:srgbClr val="33CCC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2" name="object 182"/>
            <p:cNvSpPr/>
            <p:nvPr/>
          </p:nvSpPr>
          <p:spPr>
            <a:xfrm>
              <a:off x="11589077" y="10074139"/>
              <a:ext cx="0" cy="24130"/>
            </a:xfrm>
            <a:custGeom>
              <a:avLst/>
              <a:gdLst/>
              <a:ahLst/>
              <a:cxnLst/>
              <a:rect l="l" t="t" r="r" b="b"/>
              <a:pathLst>
                <a:path h="24129">
                  <a:moveTo>
                    <a:pt x="0" y="23843"/>
                  </a:moveTo>
                  <a:lnTo>
                    <a:pt x="0" y="0"/>
                  </a:lnTo>
                  <a:lnTo>
                    <a:pt x="0" y="23843"/>
                  </a:lnTo>
                  <a:close/>
                </a:path>
              </a:pathLst>
            </a:custGeom>
            <a:solidFill>
              <a:srgbClr val="663399">
                <a:alpha val="64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3" name="object 183"/>
            <p:cNvSpPr/>
            <p:nvPr/>
          </p:nvSpPr>
          <p:spPr>
            <a:xfrm>
              <a:off x="11368148" y="5108129"/>
              <a:ext cx="1332230" cy="4978400"/>
            </a:xfrm>
            <a:custGeom>
              <a:avLst/>
              <a:gdLst/>
              <a:ahLst/>
              <a:cxnLst/>
              <a:rect l="l" t="t" r="r" b="b"/>
              <a:pathLst>
                <a:path w="1332229" h="4978400">
                  <a:moveTo>
                    <a:pt x="220929" y="4977931"/>
                  </a:moveTo>
                  <a:lnTo>
                    <a:pt x="220929" y="0"/>
                  </a:lnTo>
                </a:path>
                <a:path w="1332229" h="4978400">
                  <a:moveTo>
                    <a:pt x="0" y="0"/>
                  </a:moveTo>
                  <a:lnTo>
                    <a:pt x="0" y="4977931"/>
                  </a:lnTo>
                </a:path>
                <a:path w="1332229" h="4978400">
                  <a:moveTo>
                    <a:pt x="843685" y="4446842"/>
                  </a:moveTo>
                  <a:lnTo>
                    <a:pt x="924609" y="4377840"/>
                  </a:lnTo>
                  <a:lnTo>
                    <a:pt x="997791" y="4315420"/>
                  </a:lnTo>
                  <a:lnTo>
                    <a:pt x="1064616" y="4258435"/>
                  </a:lnTo>
                  <a:lnTo>
                    <a:pt x="1126084" y="4206015"/>
                  </a:lnTo>
                  <a:lnTo>
                    <a:pt x="1183005" y="4157480"/>
                  </a:lnTo>
                  <a:lnTo>
                    <a:pt x="1235985" y="4112295"/>
                  </a:lnTo>
                  <a:lnTo>
                    <a:pt x="1285547" y="4070028"/>
                  </a:lnTo>
                  <a:lnTo>
                    <a:pt x="1332104" y="4030321"/>
                  </a:lnTo>
                  <a:lnTo>
                    <a:pt x="1332104" y="0"/>
                  </a:lnTo>
                </a:path>
                <a:path w="1332229" h="4978400">
                  <a:moveTo>
                    <a:pt x="843685" y="0"/>
                  </a:moveTo>
                  <a:lnTo>
                    <a:pt x="843685" y="4446842"/>
                  </a:lnTo>
                </a:path>
              </a:pathLst>
            </a:custGeom>
            <a:ln w="23843">
              <a:solidFill>
                <a:srgbClr val="66339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4" name="object 184"/>
            <p:cNvSpPr/>
            <p:nvPr/>
          </p:nvSpPr>
          <p:spPr>
            <a:xfrm>
              <a:off x="13668762" y="5108129"/>
              <a:ext cx="532765" cy="3204845"/>
            </a:xfrm>
            <a:custGeom>
              <a:avLst/>
              <a:gdLst/>
              <a:ahLst/>
              <a:cxnLst/>
              <a:rect l="l" t="t" r="r" b="b"/>
              <a:pathLst>
                <a:path w="532765" h="3204845">
                  <a:moveTo>
                    <a:pt x="0" y="3204394"/>
                  </a:moveTo>
                  <a:lnTo>
                    <a:pt x="220914" y="3015985"/>
                  </a:lnTo>
                  <a:lnTo>
                    <a:pt x="392283" y="2869842"/>
                  </a:lnTo>
                  <a:lnTo>
                    <a:pt x="532306" y="2750436"/>
                  </a:lnTo>
                  <a:lnTo>
                    <a:pt x="532306" y="0"/>
                  </a:lnTo>
                </a:path>
                <a:path w="532765" h="3204845">
                  <a:moveTo>
                    <a:pt x="0" y="0"/>
                  </a:moveTo>
                  <a:lnTo>
                    <a:pt x="0" y="3204394"/>
                  </a:lnTo>
                </a:path>
              </a:pathLst>
            </a:custGeom>
            <a:ln w="23843">
              <a:solidFill>
                <a:srgbClr val="FF993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5" name="object 185"/>
            <p:cNvSpPr/>
            <p:nvPr/>
          </p:nvSpPr>
          <p:spPr>
            <a:xfrm>
              <a:off x="13226773" y="5108129"/>
              <a:ext cx="999490" cy="3576954"/>
            </a:xfrm>
            <a:custGeom>
              <a:avLst/>
              <a:gdLst/>
              <a:ahLst/>
              <a:cxnLst/>
              <a:rect l="l" t="t" r="r" b="b"/>
              <a:pathLst>
                <a:path w="999490" h="3576954">
                  <a:moveTo>
                    <a:pt x="0" y="0"/>
                  </a:moveTo>
                  <a:lnTo>
                    <a:pt x="5785" y="3576379"/>
                  </a:lnTo>
                </a:path>
                <a:path w="999490" h="3576954">
                  <a:moveTo>
                    <a:pt x="5785" y="3576379"/>
                  </a:moveTo>
                  <a:lnTo>
                    <a:pt x="49689" y="3538945"/>
                  </a:lnTo>
                  <a:lnTo>
                    <a:pt x="91208" y="3503530"/>
                  </a:lnTo>
                  <a:lnTo>
                    <a:pt x="130596" y="3469943"/>
                  </a:lnTo>
                  <a:lnTo>
                    <a:pt x="168062" y="3437977"/>
                  </a:lnTo>
                  <a:lnTo>
                    <a:pt x="203795" y="3407522"/>
                  </a:lnTo>
                  <a:lnTo>
                    <a:pt x="237938" y="3378401"/>
                  </a:lnTo>
                  <a:lnTo>
                    <a:pt x="270619" y="3350536"/>
                  </a:lnTo>
                  <a:lnTo>
                    <a:pt x="301965" y="3323800"/>
                  </a:lnTo>
                  <a:lnTo>
                    <a:pt x="332087" y="3298113"/>
                  </a:lnTo>
                  <a:lnTo>
                    <a:pt x="361064" y="3273396"/>
                  </a:lnTo>
                  <a:lnTo>
                    <a:pt x="388993" y="3249584"/>
                  </a:lnTo>
                  <a:lnTo>
                    <a:pt x="415951" y="3226600"/>
                  </a:lnTo>
                  <a:lnTo>
                    <a:pt x="441988" y="3204394"/>
                  </a:lnTo>
                  <a:lnTo>
                    <a:pt x="467167" y="3182919"/>
                  </a:lnTo>
                  <a:lnTo>
                    <a:pt x="491550" y="3162128"/>
                  </a:lnTo>
                  <a:lnTo>
                    <a:pt x="515171" y="3141972"/>
                  </a:lnTo>
                  <a:lnTo>
                    <a:pt x="538108" y="3122421"/>
                  </a:lnTo>
                  <a:lnTo>
                    <a:pt x="560362" y="3103442"/>
                  </a:lnTo>
                  <a:lnTo>
                    <a:pt x="581995" y="3084987"/>
                  </a:lnTo>
                  <a:lnTo>
                    <a:pt x="603041" y="3067041"/>
                  </a:lnTo>
                  <a:lnTo>
                    <a:pt x="623514" y="3049572"/>
                  </a:lnTo>
                  <a:lnTo>
                    <a:pt x="643463" y="3032564"/>
                  </a:lnTo>
                  <a:lnTo>
                    <a:pt x="662903" y="3015985"/>
                  </a:lnTo>
                  <a:lnTo>
                    <a:pt x="681866" y="2999819"/>
                  </a:lnTo>
                  <a:lnTo>
                    <a:pt x="700385" y="2984035"/>
                  </a:lnTo>
                  <a:lnTo>
                    <a:pt x="718442" y="2968617"/>
                  </a:lnTo>
                  <a:lnTo>
                    <a:pt x="736102" y="2953564"/>
                  </a:lnTo>
                  <a:lnTo>
                    <a:pt x="753364" y="2938844"/>
                  </a:lnTo>
                  <a:lnTo>
                    <a:pt x="770245" y="2924459"/>
                  </a:lnTo>
                  <a:lnTo>
                    <a:pt x="786760" y="2910376"/>
                  </a:lnTo>
                  <a:lnTo>
                    <a:pt x="802926" y="2896578"/>
                  </a:lnTo>
                  <a:lnTo>
                    <a:pt x="818758" y="2883083"/>
                  </a:lnTo>
                  <a:lnTo>
                    <a:pt x="834272" y="2869842"/>
                  </a:lnTo>
                  <a:lnTo>
                    <a:pt x="849484" y="2856872"/>
                  </a:lnTo>
                  <a:lnTo>
                    <a:pt x="864394" y="2844155"/>
                  </a:lnTo>
                  <a:lnTo>
                    <a:pt x="879017" y="2831677"/>
                  </a:lnTo>
                  <a:lnTo>
                    <a:pt x="893371" y="2819438"/>
                  </a:lnTo>
                  <a:lnTo>
                    <a:pt x="907470" y="2807421"/>
                  </a:lnTo>
                  <a:lnTo>
                    <a:pt x="921299" y="2795626"/>
                  </a:lnTo>
                  <a:lnTo>
                    <a:pt x="934906" y="2784039"/>
                  </a:lnTo>
                  <a:lnTo>
                    <a:pt x="948258" y="2772642"/>
                  </a:lnTo>
                  <a:lnTo>
                    <a:pt x="961388" y="2761451"/>
                  </a:lnTo>
                  <a:lnTo>
                    <a:pt x="974295" y="2750436"/>
                  </a:lnTo>
                  <a:lnTo>
                    <a:pt x="986979" y="2739611"/>
                  </a:lnTo>
                  <a:lnTo>
                    <a:pt x="999473" y="2728961"/>
                  </a:lnTo>
                  <a:lnTo>
                    <a:pt x="999473" y="0"/>
                  </a:lnTo>
                </a:path>
              </a:pathLst>
            </a:custGeom>
            <a:ln w="23843">
              <a:solidFill>
                <a:srgbClr val="0099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6" name="object 186"/>
            <p:cNvSpPr/>
            <p:nvPr/>
          </p:nvSpPr>
          <p:spPr>
            <a:xfrm>
              <a:off x="11315165" y="5108129"/>
              <a:ext cx="5046345" cy="4978400"/>
            </a:xfrm>
            <a:custGeom>
              <a:avLst/>
              <a:gdLst/>
              <a:ahLst/>
              <a:cxnLst/>
              <a:rect l="l" t="t" r="r" b="b"/>
              <a:pathLst>
                <a:path w="5046344" h="4978400">
                  <a:moveTo>
                    <a:pt x="0" y="182527"/>
                  </a:moveTo>
                  <a:lnTo>
                    <a:pt x="2208916" y="182527"/>
                  </a:lnTo>
                </a:path>
                <a:path w="5046344" h="4978400">
                  <a:moveTo>
                    <a:pt x="2208916" y="182527"/>
                  </a:moveTo>
                  <a:lnTo>
                    <a:pt x="2641638" y="182527"/>
                  </a:lnTo>
                  <a:lnTo>
                    <a:pt x="3202938" y="184085"/>
                  </a:lnTo>
                  <a:lnTo>
                    <a:pt x="3760423" y="188790"/>
                  </a:lnTo>
                  <a:lnTo>
                    <a:pt x="4003734" y="194337"/>
                  </a:lnTo>
                  <a:lnTo>
                    <a:pt x="4185053" y="201522"/>
                  </a:lnTo>
                  <a:lnTo>
                    <a:pt x="4372413" y="213666"/>
                  </a:lnTo>
                  <a:lnTo>
                    <a:pt x="4489547" y="225206"/>
                  </a:lnTo>
                  <a:lnTo>
                    <a:pt x="4587415" y="238670"/>
                  </a:lnTo>
                  <a:lnTo>
                    <a:pt x="4670866" y="252403"/>
                  </a:lnTo>
                  <a:lnTo>
                    <a:pt x="4744589" y="269093"/>
                  </a:lnTo>
                  <a:lnTo>
                    <a:pt x="4799158" y="283479"/>
                  </a:lnTo>
                  <a:lnTo>
                    <a:pt x="4851422" y="300074"/>
                  </a:lnTo>
                  <a:lnTo>
                    <a:pt x="4903480" y="318989"/>
                  </a:lnTo>
                  <a:lnTo>
                    <a:pt x="4958033" y="342451"/>
                  </a:lnTo>
                  <a:lnTo>
                    <a:pt x="5004082" y="364736"/>
                  </a:lnTo>
                  <a:lnTo>
                    <a:pt x="5045967" y="386720"/>
                  </a:lnTo>
                  <a:lnTo>
                    <a:pt x="5045967" y="0"/>
                  </a:lnTo>
                </a:path>
                <a:path w="5046344" h="4978400">
                  <a:moveTo>
                    <a:pt x="0" y="4585873"/>
                  </a:moveTo>
                  <a:lnTo>
                    <a:pt x="1277364" y="4326782"/>
                  </a:lnTo>
                </a:path>
                <a:path w="5046344" h="4978400">
                  <a:moveTo>
                    <a:pt x="1277364" y="4326782"/>
                  </a:moveTo>
                  <a:lnTo>
                    <a:pt x="1697083" y="3929814"/>
                  </a:lnTo>
                  <a:lnTo>
                    <a:pt x="2021827" y="3771877"/>
                  </a:lnTo>
                  <a:lnTo>
                    <a:pt x="2287757" y="3607280"/>
                  </a:lnTo>
                  <a:lnTo>
                    <a:pt x="2554133" y="3251269"/>
                  </a:lnTo>
                  <a:lnTo>
                    <a:pt x="2751539" y="3052386"/>
                  </a:lnTo>
                  <a:lnTo>
                    <a:pt x="3052614" y="2756365"/>
                  </a:lnTo>
                  <a:lnTo>
                    <a:pt x="3357044" y="2458548"/>
                  </a:lnTo>
                  <a:lnTo>
                    <a:pt x="3469409" y="2354003"/>
                  </a:lnTo>
                  <a:lnTo>
                    <a:pt x="3641588" y="2193014"/>
                  </a:lnTo>
                  <a:lnTo>
                    <a:pt x="3808443" y="2036873"/>
                  </a:lnTo>
                  <a:lnTo>
                    <a:pt x="3936735" y="1921886"/>
                  </a:lnTo>
                  <a:lnTo>
                    <a:pt x="4015672" y="1848465"/>
                  </a:lnTo>
                  <a:lnTo>
                    <a:pt x="4105020" y="1769131"/>
                  </a:lnTo>
                  <a:lnTo>
                    <a:pt x="4178695" y="1702322"/>
                  </a:lnTo>
                  <a:lnTo>
                    <a:pt x="4203826" y="1684710"/>
                  </a:lnTo>
                  <a:lnTo>
                    <a:pt x="4217607" y="1684710"/>
                  </a:lnTo>
                  <a:lnTo>
                    <a:pt x="4225158" y="1694438"/>
                  </a:lnTo>
                  <a:lnTo>
                    <a:pt x="4245917" y="1694438"/>
                  </a:lnTo>
                  <a:lnTo>
                    <a:pt x="4285815" y="1671310"/>
                  </a:lnTo>
                  <a:lnTo>
                    <a:pt x="4326396" y="1648993"/>
                  </a:lnTo>
                  <a:lnTo>
                    <a:pt x="4377357" y="1632732"/>
                  </a:lnTo>
                  <a:lnTo>
                    <a:pt x="4447964" y="1616868"/>
                  </a:lnTo>
                  <a:lnTo>
                    <a:pt x="4520861" y="1606488"/>
                  </a:lnTo>
                  <a:lnTo>
                    <a:pt x="4566512" y="1599669"/>
                  </a:lnTo>
                  <a:lnTo>
                    <a:pt x="4616853" y="1592914"/>
                  </a:lnTo>
                  <a:lnTo>
                    <a:pt x="4669181" y="1573076"/>
                  </a:lnTo>
                  <a:lnTo>
                    <a:pt x="4702180" y="1550648"/>
                  </a:lnTo>
                  <a:lnTo>
                    <a:pt x="4780417" y="1476321"/>
                  </a:lnTo>
                  <a:lnTo>
                    <a:pt x="4813257" y="1444768"/>
                  </a:lnTo>
                  <a:lnTo>
                    <a:pt x="4854077" y="1394507"/>
                  </a:lnTo>
                  <a:lnTo>
                    <a:pt x="4882689" y="1355976"/>
                  </a:lnTo>
                  <a:lnTo>
                    <a:pt x="4905340" y="1326252"/>
                  </a:lnTo>
                  <a:lnTo>
                    <a:pt x="4929739" y="1293555"/>
                  </a:lnTo>
                  <a:lnTo>
                    <a:pt x="4960338" y="1249365"/>
                  </a:lnTo>
                  <a:lnTo>
                    <a:pt x="4986438" y="1209833"/>
                  </a:lnTo>
                  <a:lnTo>
                    <a:pt x="5015447" y="1166407"/>
                  </a:lnTo>
                  <a:lnTo>
                    <a:pt x="5028752" y="1144026"/>
                  </a:lnTo>
                  <a:lnTo>
                    <a:pt x="5045967" y="1119118"/>
                  </a:lnTo>
                  <a:lnTo>
                    <a:pt x="5045967" y="4977931"/>
                  </a:lnTo>
                </a:path>
                <a:path w="5046344" h="4978400">
                  <a:moveTo>
                    <a:pt x="2455359" y="2756365"/>
                  </a:moveTo>
                  <a:lnTo>
                    <a:pt x="2664909" y="2663980"/>
                  </a:lnTo>
                  <a:lnTo>
                    <a:pt x="3031569" y="2458548"/>
                  </a:lnTo>
                  <a:lnTo>
                    <a:pt x="3278711" y="2292567"/>
                  </a:lnTo>
                  <a:lnTo>
                    <a:pt x="3444898" y="2176435"/>
                  </a:lnTo>
                  <a:lnTo>
                    <a:pt x="3567420" y="2088470"/>
                  </a:lnTo>
                  <a:lnTo>
                    <a:pt x="3726661" y="1967871"/>
                  </a:lnTo>
                  <a:lnTo>
                    <a:pt x="3828852" y="1889411"/>
                  </a:lnTo>
                  <a:lnTo>
                    <a:pt x="3979287" y="1773534"/>
                  </a:lnTo>
                  <a:lnTo>
                    <a:pt x="4063501" y="1704309"/>
                  </a:lnTo>
                  <a:lnTo>
                    <a:pt x="4101507" y="1673217"/>
                  </a:lnTo>
                  <a:lnTo>
                    <a:pt x="4108533" y="1652665"/>
                  </a:lnTo>
                  <a:lnTo>
                    <a:pt x="4065361" y="1636308"/>
                  </a:lnTo>
                  <a:lnTo>
                    <a:pt x="3941090" y="1627391"/>
                  </a:lnTo>
                  <a:lnTo>
                    <a:pt x="3833875" y="1627391"/>
                  </a:lnTo>
                  <a:lnTo>
                    <a:pt x="3685301" y="1620349"/>
                  </a:lnTo>
                  <a:lnTo>
                    <a:pt x="3553130" y="1620349"/>
                  </a:lnTo>
                  <a:lnTo>
                    <a:pt x="3393397" y="1627391"/>
                  </a:lnTo>
                  <a:lnTo>
                    <a:pt x="3168015" y="1634512"/>
                  </a:lnTo>
                  <a:lnTo>
                    <a:pt x="2874299" y="1648993"/>
                  </a:lnTo>
                  <a:lnTo>
                    <a:pt x="2810638" y="1671310"/>
                  </a:lnTo>
                  <a:lnTo>
                    <a:pt x="2882978" y="1696393"/>
                  </a:lnTo>
                  <a:lnTo>
                    <a:pt x="3073088" y="1743269"/>
                  </a:lnTo>
                  <a:lnTo>
                    <a:pt x="3230866" y="1800635"/>
                  </a:lnTo>
                  <a:lnTo>
                    <a:pt x="3257809" y="1836177"/>
                  </a:lnTo>
                  <a:lnTo>
                    <a:pt x="3247143" y="1868620"/>
                  </a:lnTo>
                  <a:lnTo>
                    <a:pt x="3202938" y="1897375"/>
                  </a:lnTo>
                  <a:lnTo>
                    <a:pt x="3131440" y="1944473"/>
                  </a:lnTo>
                  <a:lnTo>
                    <a:pt x="3066316" y="2004606"/>
                  </a:lnTo>
                  <a:lnTo>
                    <a:pt x="2949071" y="2144470"/>
                  </a:lnTo>
                  <a:lnTo>
                    <a:pt x="2801101" y="2302423"/>
                  </a:lnTo>
                  <a:lnTo>
                    <a:pt x="2664909" y="2421813"/>
                  </a:lnTo>
                  <a:lnTo>
                    <a:pt x="2540781" y="2538851"/>
                  </a:lnTo>
                  <a:lnTo>
                    <a:pt x="2440147" y="2655413"/>
                  </a:lnTo>
                  <a:lnTo>
                    <a:pt x="2455359" y="2756365"/>
                  </a:lnTo>
                  <a:close/>
                </a:path>
              </a:pathLst>
            </a:custGeom>
            <a:ln w="11921">
              <a:solidFill>
                <a:srgbClr val="3333FF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7" name="object 187"/>
            <p:cNvSpPr/>
            <p:nvPr/>
          </p:nvSpPr>
          <p:spPr>
            <a:xfrm>
              <a:off x="11589077" y="5108129"/>
              <a:ext cx="4772660" cy="4978400"/>
            </a:xfrm>
            <a:custGeom>
              <a:avLst/>
              <a:gdLst/>
              <a:ahLst/>
              <a:cxnLst/>
              <a:rect l="l" t="t" r="r" b="b"/>
              <a:pathLst>
                <a:path w="4772659" h="4978400">
                  <a:moveTo>
                    <a:pt x="0" y="4977931"/>
                  </a:moveTo>
                  <a:lnTo>
                    <a:pt x="4772579" y="907900"/>
                  </a:lnTo>
                </a:path>
                <a:path w="4772659" h="4978400">
                  <a:moveTo>
                    <a:pt x="2643337" y="4977931"/>
                  </a:moveTo>
                  <a:lnTo>
                    <a:pt x="2643337" y="0"/>
                  </a:lnTo>
                </a:path>
              </a:pathLst>
            </a:custGeom>
            <a:ln w="11921">
              <a:solidFill>
                <a:srgbClr val="000000"/>
              </a:solidFill>
              <a:prstDash val="dot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90" name="object 190"/>
          <p:cNvSpPr txBox="1"/>
          <p:nvPr/>
        </p:nvSpPr>
        <p:spPr>
          <a:xfrm>
            <a:off x="14276173" y="5548335"/>
            <a:ext cx="664845" cy="255904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500" b="1" i="1" dirty="0">
                <a:latin typeface="Arial"/>
                <a:cs typeface="Arial"/>
              </a:rPr>
              <a:t>ATLAS</a:t>
            </a:r>
            <a:endParaRPr sz="1500">
              <a:latin typeface="Arial"/>
              <a:cs typeface="Arial"/>
            </a:endParaRPr>
          </a:p>
        </p:txBody>
      </p:sp>
      <p:sp>
        <p:nvSpPr>
          <p:cNvPr id="191" name="object 191"/>
          <p:cNvSpPr txBox="1"/>
          <p:nvPr/>
        </p:nvSpPr>
        <p:spPr>
          <a:xfrm>
            <a:off x="15618342" y="5814694"/>
            <a:ext cx="120650" cy="153670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sz="800" spc="5" dirty="0">
                <a:latin typeface="Tahoma"/>
                <a:cs typeface="Tahoma"/>
              </a:rPr>
              <a:t>-1</a:t>
            </a:r>
            <a:endParaRPr sz="800" dirty="0">
              <a:latin typeface="Tahoma"/>
              <a:cs typeface="Tahoma"/>
            </a:endParaRPr>
          </a:p>
        </p:txBody>
      </p:sp>
      <p:sp>
        <p:nvSpPr>
          <p:cNvPr id="192" name="object 192"/>
          <p:cNvSpPr txBox="1"/>
          <p:nvPr/>
        </p:nvSpPr>
        <p:spPr>
          <a:xfrm>
            <a:off x="14361407" y="5825312"/>
            <a:ext cx="1940570" cy="206467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250" spc="70" dirty="0">
                <a:latin typeface="Tahoma"/>
                <a:cs typeface="Tahoma"/>
              </a:rPr>
              <a:t>s</a:t>
            </a:r>
            <a:r>
              <a:rPr sz="1250" spc="-85" dirty="0">
                <a:latin typeface="Tahoma"/>
                <a:cs typeface="Tahoma"/>
              </a:rPr>
              <a:t> </a:t>
            </a:r>
            <a:r>
              <a:rPr sz="1250" spc="-175" dirty="0">
                <a:latin typeface="Tahoma"/>
                <a:cs typeface="Tahoma"/>
              </a:rPr>
              <a:t>=</a:t>
            </a:r>
            <a:r>
              <a:rPr sz="1250" spc="-45" dirty="0">
                <a:latin typeface="Tahoma"/>
                <a:cs typeface="Tahoma"/>
              </a:rPr>
              <a:t> </a:t>
            </a:r>
            <a:r>
              <a:rPr sz="1250" spc="15" dirty="0">
                <a:latin typeface="Tahoma"/>
                <a:cs typeface="Tahoma"/>
              </a:rPr>
              <a:t>8</a:t>
            </a:r>
            <a:r>
              <a:rPr sz="1250" spc="-45" dirty="0">
                <a:latin typeface="Tahoma"/>
                <a:cs typeface="Tahoma"/>
              </a:rPr>
              <a:t> </a:t>
            </a:r>
            <a:r>
              <a:rPr sz="1250" spc="35" dirty="0">
                <a:latin typeface="Tahoma"/>
                <a:cs typeface="Tahoma"/>
              </a:rPr>
              <a:t>TeV,</a:t>
            </a:r>
            <a:r>
              <a:rPr sz="1250" spc="-45" dirty="0">
                <a:latin typeface="Tahoma"/>
                <a:cs typeface="Tahoma"/>
              </a:rPr>
              <a:t> </a:t>
            </a:r>
            <a:r>
              <a:rPr sz="1250" dirty="0">
                <a:latin typeface="Tahoma"/>
                <a:cs typeface="Tahoma"/>
              </a:rPr>
              <a:t>20.</a:t>
            </a:r>
            <a:r>
              <a:rPr sz="1250" spc="5" dirty="0">
                <a:latin typeface="Tahoma"/>
                <a:cs typeface="Tahoma"/>
              </a:rPr>
              <a:t>3</a:t>
            </a:r>
            <a:r>
              <a:rPr lang="it-IT" sz="1250" spc="5" dirty="0">
                <a:latin typeface="Tahoma"/>
                <a:cs typeface="Tahoma"/>
              </a:rPr>
              <a:t> </a:t>
            </a:r>
            <a:r>
              <a:rPr lang="it-IT" sz="1250" spc="5" dirty="0" err="1">
                <a:latin typeface="Tahoma"/>
                <a:cs typeface="Tahoma"/>
              </a:rPr>
              <a:t>f</a:t>
            </a:r>
            <a:endParaRPr sz="1250" dirty="0">
              <a:latin typeface="Tahoma"/>
              <a:cs typeface="Tahoma"/>
            </a:endParaRPr>
          </a:p>
        </p:txBody>
      </p:sp>
      <p:grpSp>
        <p:nvGrpSpPr>
          <p:cNvPr id="193" name="object 193"/>
          <p:cNvGrpSpPr/>
          <p:nvPr/>
        </p:nvGrpSpPr>
        <p:grpSpPr>
          <a:xfrm>
            <a:off x="14303379" y="5853395"/>
            <a:ext cx="493395" cy="2219325"/>
            <a:chOff x="14303379" y="5853395"/>
            <a:chExt cx="493395" cy="2219325"/>
          </a:xfrm>
        </p:grpSpPr>
        <p:sp>
          <p:nvSpPr>
            <p:cNvPr id="194" name="object 194"/>
            <p:cNvSpPr/>
            <p:nvPr/>
          </p:nvSpPr>
          <p:spPr>
            <a:xfrm>
              <a:off x="14320842" y="5902043"/>
              <a:ext cx="10795" cy="106680"/>
            </a:xfrm>
            <a:custGeom>
              <a:avLst/>
              <a:gdLst/>
              <a:ahLst/>
              <a:cxnLst/>
              <a:rect l="l" t="t" r="r" b="b"/>
              <a:pathLst>
                <a:path w="10794" h="106679">
                  <a:moveTo>
                    <a:pt x="5324" y="-11921"/>
                  </a:moveTo>
                  <a:lnTo>
                    <a:pt x="5324" y="118436"/>
                  </a:lnTo>
                </a:path>
              </a:pathLst>
            </a:custGeom>
            <a:ln w="3449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5" name="object 195"/>
            <p:cNvSpPr/>
            <p:nvPr/>
          </p:nvSpPr>
          <p:spPr>
            <a:xfrm>
              <a:off x="14331492" y="5859427"/>
              <a:ext cx="117475" cy="149225"/>
            </a:xfrm>
            <a:custGeom>
              <a:avLst/>
              <a:gdLst/>
              <a:ahLst/>
              <a:cxnLst/>
              <a:rect l="l" t="t" r="r" b="b"/>
              <a:pathLst>
                <a:path w="117475" h="149225">
                  <a:moveTo>
                    <a:pt x="0" y="149131"/>
                  </a:moveTo>
                  <a:lnTo>
                    <a:pt x="21299" y="0"/>
                  </a:lnTo>
                </a:path>
                <a:path w="117475" h="149225">
                  <a:moveTo>
                    <a:pt x="21299" y="0"/>
                  </a:moveTo>
                  <a:lnTo>
                    <a:pt x="117165" y="0"/>
                  </a:lnTo>
                </a:path>
              </a:pathLst>
            </a:custGeom>
            <a:ln w="1192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6" name="object 196"/>
            <p:cNvSpPr/>
            <p:nvPr/>
          </p:nvSpPr>
          <p:spPr>
            <a:xfrm>
              <a:off x="14320842" y="6104424"/>
              <a:ext cx="10795" cy="106680"/>
            </a:xfrm>
            <a:custGeom>
              <a:avLst/>
              <a:gdLst/>
              <a:ahLst/>
              <a:cxnLst/>
              <a:rect l="l" t="t" r="r" b="b"/>
              <a:pathLst>
                <a:path w="10794" h="106679">
                  <a:moveTo>
                    <a:pt x="5324" y="-11921"/>
                  </a:moveTo>
                  <a:lnTo>
                    <a:pt x="5324" y="118452"/>
                  </a:lnTo>
                </a:path>
              </a:pathLst>
            </a:custGeom>
            <a:ln w="3449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7" name="object 197"/>
            <p:cNvSpPr/>
            <p:nvPr/>
          </p:nvSpPr>
          <p:spPr>
            <a:xfrm>
              <a:off x="14331492" y="6061824"/>
              <a:ext cx="117475" cy="149225"/>
            </a:xfrm>
            <a:custGeom>
              <a:avLst/>
              <a:gdLst/>
              <a:ahLst/>
              <a:cxnLst/>
              <a:rect l="l" t="t" r="r" b="b"/>
              <a:pathLst>
                <a:path w="117475" h="149225">
                  <a:moveTo>
                    <a:pt x="0" y="149131"/>
                  </a:moveTo>
                  <a:lnTo>
                    <a:pt x="21299" y="0"/>
                  </a:lnTo>
                </a:path>
                <a:path w="117475" h="149225">
                  <a:moveTo>
                    <a:pt x="21299" y="0"/>
                  </a:moveTo>
                  <a:lnTo>
                    <a:pt x="117165" y="0"/>
                  </a:lnTo>
                </a:path>
              </a:pathLst>
            </a:custGeom>
            <a:ln w="1192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8" name="object 198"/>
            <p:cNvSpPr/>
            <p:nvPr/>
          </p:nvSpPr>
          <p:spPr>
            <a:xfrm>
              <a:off x="14595388" y="8060152"/>
              <a:ext cx="189230" cy="0"/>
            </a:xfrm>
            <a:custGeom>
              <a:avLst/>
              <a:gdLst/>
              <a:ahLst/>
              <a:cxnLst/>
              <a:rect l="l" t="t" r="r" b="b"/>
              <a:pathLst>
                <a:path w="189230">
                  <a:moveTo>
                    <a:pt x="0" y="0"/>
                  </a:moveTo>
                  <a:lnTo>
                    <a:pt x="189235" y="0"/>
                  </a:lnTo>
                </a:path>
              </a:pathLst>
            </a:custGeom>
            <a:ln w="2384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99" name="object 199"/>
          <p:cNvSpPr txBox="1"/>
          <p:nvPr/>
        </p:nvSpPr>
        <p:spPr>
          <a:xfrm>
            <a:off x="14478576" y="7732007"/>
            <a:ext cx="1372235" cy="63500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ts val="1605"/>
              </a:lnSpc>
              <a:spcBef>
                <a:spcPts val="90"/>
              </a:spcBef>
            </a:pPr>
            <a:r>
              <a:rPr sz="1350" dirty="0">
                <a:latin typeface="Tahoma"/>
                <a:cs typeface="Tahoma"/>
              </a:rPr>
              <a:t>Limit</a:t>
            </a:r>
            <a:r>
              <a:rPr sz="1350" spc="5" dirty="0">
                <a:latin typeface="Tahoma"/>
                <a:cs typeface="Tahoma"/>
              </a:rPr>
              <a:t>s</a:t>
            </a:r>
            <a:r>
              <a:rPr sz="1350" spc="-50" dirty="0">
                <a:latin typeface="Tahoma"/>
                <a:cs typeface="Tahoma"/>
              </a:rPr>
              <a:t> </a:t>
            </a:r>
            <a:r>
              <a:rPr sz="1350" spc="-30" dirty="0">
                <a:latin typeface="Tahoma"/>
                <a:cs typeface="Tahoma"/>
              </a:rPr>
              <a:t>a</a:t>
            </a:r>
            <a:r>
              <a:rPr sz="1350" spc="-20" dirty="0">
                <a:latin typeface="Tahoma"/>
                <a:cs typeface="Tahoma"/>
              </a:rPr>
              <a:t>t</a:t>
            </a:r>
            <a:r>
              <a:rPr sz="1350" spc="-50" dirty="0">
                <a:latin typeface="Tahoma"/>
                <a:cs typeface="Tahoma"/>
              </a:rPr>
              <a:t> </a:t>
            </a:r>
            <a:r>
              <a:rPr sz="1350" spc="-35" dirty="0">
                <a:latin typeface="Tahoma"/>
                <a:cs typeface="Tahoma"/>
              </a:rPr>
              <a:t>95</a:t>
            </a:r>
            <a:r>
              <a:rPr sz="1350" spc="-50" dirty="0">
                <a:latin typeface="Tahoma"/>
                <a:cs typeface="Tahoma"/>
              </a:rPr>
              <a:t>% </a:t>
            </a:r>
            <a:r>
              <a:rPr sz="1350" spc="110" dirty="0">
                <a:latin typeface="Tahoma"/>
                <a:cs typeface="Tahoma"/>
              </a:rPr>
              <a:t>CL</a:t>
            </a:r>
            <a:endParaRPr sz="1350">
              <a:latin typeface="Tahoma"/>
              <a:cs typeface="Tahoma"/>
            </a:endParaRPr>
          </a:p>
          <a:p>
            <a:pPr marL="619760" marR="5080">
              <a:lnSpc>
                <a:spcPts val="1590"/>
              </a:lnSpc>
              <a:spcBef>
                <a:spcPts val="65"/>
              </a:spcBef>
            </a:pPr>
            <a:r>
              <a:rPr sz="1350" spc="20" dirty="0">
                <a:latin typeface="Tahoma"/>
                <a:cs typeface="Tahoma"/>
              </a:rPr>
              <a:t>Observed  Expected</a:t>
            </a:r>
            <a:endParaRPr sz="1350">
              <a:latin typeface="Tahoma"/>
              <a:cs typeface="Tahoma"/>
            </a:endParaRPr>
          </a:p>
        </p:txBody>
      </p:sp>
      <p:sp>
        <p:nvSpPr>
          <p:cNvPr id="200" name="object 200"/>
          <p:cNvSpPr/>
          <p:nvPr/>
        </p:nvSpPr>
        <p:spPr>
          <a:xfrm>
            <a:off x="14595388" y="8291685"/>
            <a:ext cx="189230" cy="0"/>
          </a:xfrm>
          <a:custGeom>
            <a:avLst/>
            <a:gdLst/>
            <a:ahLst/>
            <a:cxnLst/>
            <a:rect l="l" t="t" r="r" b="b"/>
            <a:pathLst>
              <a:path w="189230">
                <a:moveTo>
                  <a:pt x="0" y="0"/>
                </a:moveTo>
                <a:lnTo>
                  <a:pt x="189235" y="0"/>
                </a:lnTo>
              </a:path>
            </a:pathLst>
          </a:custGeom>
          <a:ln w="23843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" name="object 201"/>
          <p:cNvSpPr txBox="1"/>
          <p:nvPr/>
        </p:nvSpPr>
        <p:spPr>
          <a:xfrm rot="19020000">
            <a:off x="12715422" y="8814166"/>
            <a:ext cx="197892" cy="1460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150"/>
              </a:lnSpc>
            </a:pPr>
            <a:r>
              <a:rPr sz="1150" spc="10" dirty="0">
                <a:latin typeface="Tahoma"/>
                <a:cs typeface="Tahoma"/>
              </a:rPr>
              <a:t>m</a:t>
            </a:r>
            <a:endParaRPr sz="1150">
              <a:latin typeface="Tahoma"/>
              <a:cs typeface="Tahoma"/>
            </a:endParaRPr>
          </a:p>
        </p:txBody>
      </p:sp>
      <p:sp>
        <p:nvSpPr>
          <p:cNvPr id="202" name="object 202"/>
          <p:cNvSpPr txBox="1"/>
          <p:nvPr/>
        </p:nvSpPr>
        <p:spPr>
          <a:xfrm rot="19020000">
            <a:off x="12854080" y="8826260"/>
            <a:ext cx="111451" cy="952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685"/>
              </a:lnSpc>
            </a:pPr>
            <a:r>
              <a:rPr sz="750" dirty="0">
                <a:latin typeface="Symbol"/>
                <a:cs typeface="Symbol"/>
              </a:rPr>
              <a:t></a:t>
            </a:r>
            <a:endParaRPr sz="750">
              <a:latin typeface="Symbol"/>
              <a:cs typeface="Symbol"/>
            </a:endParaRPr>
          </a:p>
        </p:txBody>
      </p:sp>
      <p:sp>
        <p:nvSpPr>
          <p:cNvPr id="203" name="object 203"/>
          <p:cNvSpPr txBox="1"/>
          <p:nvPr/>
        </p:nvSpPr>
        <p:spPr>
          <a:xfrm rot="19020000">
            <a:off x="12870235" y="8628024"/>
            <a:ext cx="285006" cy="1479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165"/>
              </a:lnSpc>
            </a:pPr>
            <a:r>
              <a:rPr sz="1150" spc="-155" dirty="0">
                <a:latin typeface="Tahoma"/>
                <a:cs typeface="Tahoma"/>
              </a:rPr>
              <a:t>=</a:t>
            </a:r>
            <a:r>
              <a:rPr sz="1150" spc="-70" dirty="0">
                <a:latin typeface="Tahoma"/>
                <a:cs typeface="Tahoma"/>
              </a:rPr>
              <a:t> </a:t>
            </a:r>
            <a:r>
              <a:rPr sz="1150" spc="-100" dirty="0">
                <a:latin typeface="Tahoma"/>
                <a:cs typeface="Tahoma"/>
              </a:rPr>
              <a:t>m</a:t>
            </a:r>
            <a:endParaRPr sz="1150">
              <a:latin typeface="Tahoma"/>
              <a:cs typeface="Tahoma"/>
            </a:endParaRPr>
          </a:p>
        </p:txBody>
      </p:sp>
      <p:sp>
        <p:nvSpPr>
          <p:cNvPr id="204" name="object 204"/>
          <p:cNvSpPr txBox="1"/>
          <p:nvPr/>
        </p:nvSpPr>
        <p:spPr>
          <a:xfrm rot="19020000">
            <a:off x="13094553" y="8586912"/>
            <a:ext cx="111763" cy="952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740"/>
              </a:lnSpc>
            </a:pPr>
            <a:r>
              <a:rPr sz="750" spc="25" dirty="0">
                <a:latin typeface="Tahoma"/>
                <a:cs typeface="Tahoma"/>
              </a:rPr>
              <a:t>a</a:t>
            </a:r>
            <a:endParaRPr sz="750">
              <a:latin typeface="Tahoma"/>
              <a:cs typeface="Tahoma"/>
            </a:endParaRPr>
          </a:p>
        </p:txBody>
      </p:sp>
      <p:sp>
        <p:nvSpPr>
          <p:cNvPr id="205" name="object 205"/>
          <p:cNvSpPr txBox="1"/>
          <p:nvPr/>
        </p:nvSpPr>
        <p:spPr>
          <a:xfrm rot="19020000">
            <a:off x="13088334" y="8462584"/>
            <a:ext cx="198301" cy="1460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150"/>
              </a:lnSpc>
            </a:pPr>
            <a:r>
              <a:rPr sz="1150" spc="-45" dirty="0">
                <a:latin typeface="Tahoma"/>
                <a:cs typeface="Tahoma"/>
              </a:rPr>
              <a:t>/2</a:t>
            </a:r>
            <a:endParaRPr sz="1150">
              <a:latin typeface="Tahoma"/>
              <a:cs typeface="Tahoma"/>
            </a:endParaRPr>
          </a:p>
        </p:txBody>
      </p:sp>
      <p:sp>
        <p:nvSpPr>
          <p:cNvPr id="206" name="object 206"/>
          <p:cNvSpPr txBox="1"/>
          <p:nvPr/>
        </p:nvSpPr>
        <p:spPr>
          <a:xfrm>
            <a:off x="14022790" y="8331961"/>
            <a:ext cx="205104" cy="66167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1235"/>
              </a:lnSpc>
            </a:pPr>
            <a:r>
              <a:rPr sz="1150" spc="-60" dirty="0">
                <a:latin typeface="Tahoma"/>
                <a:cs typeface="Tahoma"/>
              </a:rPr>
              <a:t>m</a:t>
            </a:r>
            <a:r>
              <a:rPr sz="1125" baseline="-18518" dirty="0">
                <a:latin typeface="Tahoma"/>
                <a:cs typeface="Tahoma"/>
              </a:rPr>
              <a:t>a</a:t>
            </a:r>
            <a:r>
              <a:rPr sz="1125" spc="135" baseline="-18518" dirty="0">
                <a:latin typeface="Tahoma"/>
                <a:cs typeface="Tahoma"/>
              </a:rPr>
              <a:t> </a:t>
            </a:r>
            <a:r>
              <a:rPr sz="1150" dirty="0">
                <a:latin typeface="Tahoma"/>
                <a:cs typeface="Tahoma"/>
              </a:rPr>
              <a:t>=</a:t>
            </a:r>
            <a:r>
              <a:rPr sz="1150" spc="-35" dirty="0">
                <a:latin typeface="Tahoma"/>
                <a:cs typeface="Tahoma"/>
              </a:rPr>
              <a:t> </a:t>
            </a:r>
            <a:r>
              <a:rPr sz="1150" spc="-55" dirty="0">
                <a:latin typeface="Tahoma"/>
                <a:cs typeface="Tahoma"/>
              </a:rPr>
              <a:t>m</a:t>
            </a:r>
            <a:r>
              <a:rPr sz="1125" spc="-7" baseline="-25925" dirty="0">
                <a:latin typeface="Tahoma"/>
                <a:cs typeface="Tahoma"/>
              </a:rPr>
              <a:t>h</a:t>
            </a:r>
            <a:r>
              <a:rPr sz="1150" dirty="0">
                <a:latin typeface="Tahoma"/>
                <a:cs typeface="Tahoma"/>
              </a:rPr>
              <a:t>/2</a:t>
            </a:r>
            <a:endParaRPr sz="1150">
              <a:latin typeface="Tahoma"/>
              <a:cs typeface="Tahoma"/>
            </a:endParaRPr>
          </a:p>
        </p:txBody>
      </p:sp>
      <p:sp>
        <p:nvSpPr>
          <p:cNvPr id="207" name="object 207"/>
          <p:cNvSpPr txBox="1"/>
          <p:nvPr/>
        </p:nvSpPr>
        <p:spPr>
          <a:xfrm>
            <a:off x="12024527" y="9755907"/>
            <a:ext cx="1868805" cy="205104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25"/>
              </a:spcBef>
            </a:pPr>
            <a:r>
              <a:rPr sz="1150" spc="35" dirty="0">
                <a:solidFill>
                  <a:srgbClr val="0000FF"/>
                </a:solidFill>
                <a:latin typeface="Tahoma"/>
                <a:cs typeface="Tahoma"/>
              </a:rPr>
              <a:t>Expected</a:t>
            </a:r>
            <a:r>
              <a:rPr sz="1150" spc="-35" dirty="0">
                <a:solidFill>
                  <a:srgbClr val="0000FF"/>
                </a:solidFill>
                <a:latin typeface="Tahoma"/>
                <a:cs typeface="Tahoma"/>
              </a:rPr>
              <a:t> </a:t>
            </a:r>
            <a:r>
              <a:rPr sz="1150" spc="40" dirty="0">
                <a:solidFill>
                  <a:srgbClr val="0000FF"/>
                </a:solidFill>
                <a:latin typeface="Tahoma"/>
                <a:cs typeface="Tahoma"/>
              </a:rPr>
              <a:t>Reli</a:t>
            </a:r>
            <a:r>
              <a:rPr sz="1150" spc="50" dirty="0">
                <a:solidFill>
                  <a:srgbClr val="0000FF"/>
                </a:solidFill>
                <a:latin typeface="Tahoma"/>
                <a:cs typeface="Tahoma"/>
              </a:rPr>
              <a:t>c</a:t>
            </a:r>
            <a:r>
              <a:rPr sz="1150" spc="-65" dirty="0">
                <a:solidFill>
                  <a:srgbClr val="0000FF"/>
                </a:solidFill>
                <a:latin typeface="Tahoma"/>
                <a:cs typeface="Tahoma"/>
              </a:rPr>
              <a:t> </a:t>
            </a:r>
            <a:r>
              <a:rPr sz="1150" spc="35" dirty="0">
                <a:solidFill>
                  <a:srgbClr val="0000FF"/>
                </a:solidFill>
                <a:latin typeface="Symbol"/>
                <a:cs typeface="Symbol"/>
              </a:rPr>
              <a:t></a:t>
            </a:r>
            <a:r>
              <a:rPr sz="1125" spc="104" baseline="-18518" dirty="0">
                <a:solidFill>
                  <a:srgbClr val="0000FF"/>
                </a:solidFill>
                <a:latin typeface="Tahoma"/>
                <a:cs typeface="Tahoma"/>
              </a:rPr>
              <a:t>c</a:t>
            </a:r>
            <a:r>
              <a:rPr sz="1150" spc="-60" dirty="0">
                <a:solidFill>
                  <a:srgbClr val="0000FF"/>
                </a:solidFill>
                <a:latin typeface="Tahoma"/>
                <a:cs typeface="Tahoma"/>
              </a:rPr>
              <a:t>h</a:t>
            </a:r>
            <a:r>
              <a:rPr sz="1125" spc="15" baseline="37037" dirty="0">
                <a:solidFill>
                  <a:srgbClr val="0000FF"/>
                </a:solidFill>
                <a:latin typeface="Tahoma"/>
                <a:cs typeface="Tahoma"/>
              </a:rPr>
              <a:t>2</a:t>
            </a:r>
            <a:r>
              <a:rPr sz="1125" spc="135" baseline="37037" dirty="0">
                <a:solidFill>
                  <a:srgbClr val="0000FF"/>
                </a:solidFill>
                <a:latin typeface="Tahoma"/>
                <a:cs typeface="Tahoma"/>
              </a:rPr>
              <a:t> </a:t>
            </a:r>
            <a:r>
              <a:rPr sz="1150" spc="-155" dirty="0">
                <a:solidFill>
                  <a:srgbClr val="0000FF"/>
                </a:solidFill>
                <a:latin typeface="Tahoma"/>
                <a:cs typeface="Tahoma"/>
              </a:rPr>
              <a:t>&gt;</a:t>
            </a:r>
            <a:r>
              <a:rPr sz="1150" spc="-35" dirty="0">
                <a:solidFill>
                  <a:srgbClr val="0000FF"/>
                </a:solidFill>
                <a:latin typeface="Tahoma"/>
                <a:cs typeface="Tahoma"/>
              </a:rPr>
              <a:t> </a:t>
            </a:r>
            <a:r>
              <a:rPr sz="1150" spc="5" dirty="0">
                <a:solidFill>
                  <a:srgbClr val="0000FF"/>
                </a:solidFill>
                <a:latin typeface="Tahoma"/>
                <a:cs typeface="Tahoma"/>
              </a:rPr>
              <a:t>0.12</a:t>
            </a:r>
            <a:endParaRPr sz="1150">
              <a:latin typeface="Tahoma"/>
              <a:cs typeface="Tahoma"/>
            </a:endParaRPr>
          </a:p>
        </p:txBody>
      </p:sp>
      <p:grpSp>
        <p:nvGrpSpPr>
          <p:cNvPr id="208" name="object 208"/>
          <p:cNvGrpSpPr/>
          <p:nvPr/>
        </p:nvGrpSpPr>
        <p:grpSpPr>
          <a:xfrm>
            <a:off x="11309132" y="5102097"/>
            <a:ext cx="5059045" cy="4990465"/>
            <a:chOff x="11309132" y="5102097"/>
            <a:chExt cx="5059045" cy="4990465"/>
          </a:xfrm>
        </p:grpSpPr>
        <p:sp>
          <p:nvSpPr>
            <p:cNvPr id="209" name="object 209"/>
            <p:cNvSpPr/>
            <p:nvPr/>
          </p:nvSpPr>
          <p:spPr>
            <a:xfrm>
              <a:off x="11315165" y="9999237"/>
              <a:ext cx="5046980" cy="86995"/>
            </a:xfrm>
            <a:custGeom>
              <a:avLst/>
              <a:gdLst/>
              <a:ahLst/>
              <a:cxnLst/>
              <a:rect l="l" t="t" r="r" b="b"/>
              <a:pathLst>
                <a:path w="5046980" h="86995">
                  <a:moveTo>
                    <a:pt x="0" y="86824"/>
                  </a:moveTo>
                  <a:lnTo>
                    <a:pt x="5046491" y="86824"/>
                  </a:lnTo>
                </a:path>
                <a:path w="5046980" h="86995">
                  <a:moveTo>
                    <a:pt x="273910" y="43412"/>
                  </a:moveTo>
                  <a:lnTo>
                    <a:pt x="273910" y="86824"/>
                  </a:lnTo>
                </a:path>
                <a:path w="5046980" h="86995">
                  <a:moveTo>
                    <a:pt x="585292" y="43412"/>
                  </a:moveTo>
                  <a:lnTo>
                    <a:pt x="585292" y="86824"/>
                  </a:lnTo>
                </a:path>
                <a:path w="5046980" h="86995">
                  <a:moveTo>
                    <a:pt x="806223" y="43412"/>
                  </a:moveTo>
                  <a:lnTo>
                    <a:pt x="806223" y="86824"/>
                  </a:lnTo>
                </a:path>
                <a:path w="5046980" h="86995">
                  <a:moveTo>
                    <a:pt x="977591" y="43412"/>
                  </a:moveTo>
                  <a:lnTo>
                    <a:pt x="977591" y="86824"/>
                  </a:lnTo>
                </a:path>
                <a:path w="5046980" h="86995">
                  <a:moveTo>
                    <a:pt x="1117599" y="43412"/>
                  </a:moveTo>
                  <a:lnTo>
                    <a:pt x="1117599" y="86824"/>
                  </a:lnTo>
                </a:path>
                <a:path w="5046980" h="86995">
                  <a:moveTo>
                    <a:pt x="1235988" y="43412"/>
                  </a:moveTo>
                  <a:lnTo>
                    <a:pt x="1235988" y="86824"/>
                  </a:lnTo>
                </a:path>
                <a:path w="5046980" h="86995">
                  <a:moveTo>
                    <a:pt x="1338529" y="43412"/>
                  </a:moveTo>
                  <a:lnTo>
                    <a:pt x="1338529" y="86824"/>
                  </a:lnTo>
                </a:path>
                <a:path w="5046980" h="86995">
                  <a:moveTo>
                    <a:pt x="1428990" y="43412"/>
                  </a:moveTo>
                  <a:lnTo>
                    <a:pt x="1428990" y="86824"/>
                  </a:lnTo>
                </a:path>
                <a:path w="5046980" h="86995">
                  <a:moveTo>
                    <a:pt x="1509898" y="0"/>
                  </a:moveTo>
                  <a:lnTo>
                    <a:pt x="1509898" y="86824"/>
                  </a:lnTo>
                </a:path>
                <a:path w="5046980" h="86995">
                  <a:moveTo>
                    <a:pt x="2042205" y="43412"/>
                  </a:moveTo>
                  <a:lnTo>
                    <a:pt x="2042205" y="86824"/>
                  </a:lnTo>
                </a:path>
                <a:path w="5046980" h="86995">
                  <a:moveTo>
                    <a:pt x="2353581" y="43412"/>
                  </a:moveTo>
                  <a:lnTo>
                    <a:pt x="2353581" y="86824"/>
                  </a:lnTo>
                </a:path>
                <a:path w="5046980" h="86995">
                  <a:moveTo>
                    <a:pt x="2574511" y="43412"/>
                  </a:moveTo>
                  <a:lnTo>
                    <a:pt x="2574511" y="86824"/>
                  </a:lnTo>
                </a:path>
                <a:path w="5046980" h="86995">
                  <a:moveTo>
                    <a:pt x="2745880" y="43412"/>
                  </a:moveTo>
                  <a:lnTo>
                    <a:pt x="2745880" y="86824"/>
                  </a:lnTo>
                </a:path>
                <a:path w="5046980" h="86995">
                  <a:moveTo>
                    <a:pt x="2885903" y="43412"/>
                  </a:moveTo>
                  <a:lnTo>
                    <a:pt x="2885903" y="86824"/>
                  </a:lnTo>
                </a:path>
                <a:path w="5046980" h="86995">
                  <a:moveTo>
                    <a:pt x="3004276" y="43412"/>
                  </a:moveTo>
                  <a:lnTo>
                    <a:pt x="3004276" y="86824"/>
                  </a:lnTo>
                </a:path>
                <a:path w="5046980" h="86995">
                  <a:moveTo>
                    <a:pt x="3106834" y="43412"/>
                  </a:moveTo>
                  <a:lnTo>
                    <a:pt x="3106834" y="86824"/>
                  </a:lnTo>
                </a:path>
                <a:path w="5046980" h="86995">
                  <a:moveTo>
                    <a:pt x="3197279" y="43412"/>
                  </a:moveTo>
                  <a:lnTo>
                    <a:pt x="3197279" y="86824"/>
                  </a:lnTo>
                </a:path>
                <a:path w="5046980" h="86995">
                  <a:moveTo>
                    <a:pt x="3278187" y="0"/>
                  </a:moveTo>
                  <a:lnTo>
                    <a:pt x="3278187" y="86824"/>
                  </a:lnTo>
                </a:path>
                <a:path w="5046980" h="86995">
                  <a:moveTo>
                    <a:pt x="3810509" y="43412"/>
                  </a:moveTo>
                  <a:lnTo>
                    <a:pt x="3810509" y="86824"/>
                  </a:lnTo>
                </a:path>
                <a:path w="5046980" h="86995">
                  <a:moveTo>
                    <a:pt x="4121885" y="43412"/>
                  </a:moveTo>
                  <a:lnTo>
                    <a:pt x="4121885" y="86824"/>
                  </a:lnTo>
                </a:path>
                <a:path w="5046980" h="86995">
                  <a:moveTo>
                    <a:pt x="4342816" y="43412"/>
                  </a:moveTo>
                  <a:lnTo>
                    <a:pt x="4342816" y="86824"/>
                  </a:lnTo>
                </a:path>
                <a:path w="5046980" h="86995">
                  <a:moveTo>
                    <a:pt x="4514184" y="43412"/>
                  </a:moveTo>
                  <a:lnTo>
                    <a:pt x="4514184" y="86824"/>
                  </a:lnTo>
                </a:path>
                <a:path w="5046980" h="86995">
                  <a:moveTo>
                    <a:pt x="4654192" y="43412"/>
                  </a:moveTo>
                  <a:lnTo>
                    <a:pt x="4654192" y="86824"/>
                  </a:lnTo>
                </a:path>
              </a:pathLst>
            </a:custGeom>
            <a:ln w="1192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0" name="object 210"/>
            <p:cNvSpPr/>
            <p:nvPr/>
          </p:nvSpPr>
          <p:spPr>
            <a:xfrm>
              <a:off x="16081781" y="9999249"/>
              <a:ext cx="286385" cy="86995"/>
            </a:xfrm>
            <a:custGeom>
              <a:avLst/>
              <a:gdLst/>
              <a:ahLst/>
              <a:cxnLst/>
              <a:rect l="l" t="t" r="r" b="b"/>
              <a:pathLst>
                <a:path w="286384" h="86995">
                  <a:moveTo>
                    <a:pt x="11925" y="43408"/>
                  </a:moveTo>
                  <a:lnTo>
                    <a:pt x="0" y="43408"/>
                  </a:lnTo>
                  <a:lnTo>
                    <a:pt x="0" y="86817"/>
                  </a:lnTo>
                  <a:lnTo>
                    <a:pt x="11925" y="86817"/>
                  </a:lnTo>
                  <a:lnTo>
                    <a:pt x="11925" y="43408"/>
                  </a:lnTo>
                  <a:close/>
                </a:path>
                <a:path w="286384" h="86995">
                  <a:moveTo>
                    <a:pt x="114465" y="43408"/>
                  </a:moveTo>
                  <a:lnTo>
                    <a:pt x="102539" y="43408"/>
                  </a:lnTo>
                  <a:lnTo>
                    <a:pt x="102539" y="86817"/>
                  </a:lnTo>
                  <a:lnTo>
                    <a:pt x="114465" y="86817"/>
                  </a:lnTo>
                  <a:lnTo>
                    <a:pt x="114465" y="43408"/>
                  </a:lnTo>
                  <a:close/>
                </a:path>
                <a:path w="286384" h="86995">
                  <a:moveTo>
                    <a:pt x="204927" y="43408"/>
                  </a:moveTo>
                  <a:lnTo>
                    <a:pt x="193001" y="43408"/>
                  </a:lnTo>
                  <a:lnTo>
                    <a:pt x="193001" y="86817"/>
                  </a:lnTo>
                  <a:lnTo>
                    <a:pt x="204927" y="86817"/>
                  </a:lnTo>
                  <a:lnTo>
                    <a:pt x="204927" y="43408"/>
                  </a:lnTo>
                  <a:close/>
                </a:path>
                <a:path w="286384" h="86995">
                  <a:moveTo>
                    <a:pt x="285826" y="0"/>
                  </a:moveTo>
                  <a:lnTo>
                    <a:pt x="273913" y="0"/>
                  </a:lnTo>
                  <a:lnTo>
                    <a:pt x="273913" y="86817"/>
                  </a:lnTo>
                  <a:lnTo>
                    <a:pt x="285826" y="86817"/>
                  </a:lnTo>
                  <a:lnTo>
                    <a:pt x="28582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1" name="object 211"/>
            <p:cNvSpPr/>
            <p:nvPr/>
          </p:nvSpPr>
          <p:spPr>
            <a:xfrm>
              <a:off x="11315165" y="5108129"/>
              <a:ext cx="5046980" cy="43815"/>
            </a:xfrm>
            <a:custGeom>
              <a:avLst/>
              <a:gdLst/>
              <a:ahLst/>
              <a:cxnLst/>
              <a:rect l="l" t="t" r="r" b="b"/>
              <a:pathLst>
                <a:path w="5046980" h="43814">
                  <a:moveTo>
                    <a:pt x="0" y="0"/>
                  </a:moveTo>
                  <a:lnTo>
                    <a:pt x="5046491" y="0"/>
                  </a:lnTo>
                </a:path>
                <a:path w="5046980" h="43814">
                  <a:moveTo>
                    <a:pt x="273910" y="43410"/>
                  </a:moveTo>
                  <a:lnTo>
                    <a:pt x="273910" y="0"/>
                  </a:lnTo>
                </a:path>
              </a:pathLst>
            </a:custGeom>
            <a:ln w="1192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2" name="object 212"/>
            <p:cNvSpPr/>
            <p:nvPr/>
          </p:nvSpPr>
          <p:spPr>
            <a:xfrm>
              <a:off x="11894497" y="5108130"/>
              <a:ext cx="12065" cy="43815"/>
            </a:xfrm>
            <a:custGeom>
              <a:avLst/>
              <a:gdLst/>
              <a:ahLst/>
              <a:cxnLst/>
              <a:rect l="l" t="t" r="r" b="b"/>
              <a:pathLst>
                <a:path w="12065" h="43814">
                  <a:moveTo>
                    <a:pt x="0" y="43410"/>
                  </a:moveTo>
                  <a:lnTo>
                    <a:pt x="11921" y="43410"/>
                  </a:lnTo>
                  <a:lnTo>
                    <a:pt x="11921" y="0"/>
                  </a:lnTo>
                  <a:lnTo>
                    <a:pt x="0" y="0"/>
                  </a:lnTo>
                  <a:lnTo>
                    <a:pt x="0" y="4341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3" name="object 213"/>
            <p:cNvSpPr/>
            <p:nvPr/>
          </p:nvSpPr>
          <p:spPr>
            <a:xfrm>
              <a:off x="12121388" y="5108129"/>
              <a:ext cx="622935" cy="43815"/>
            </a:xfrm>
            <a:custGeom>
              <a:avLst/>
              <a:gdLst/>
              <a:ahLst/>
              <a:cxnLst/>
              <a:rect l="l" t="t" r="r" b="b"/>
              <a:pathLst>
                <a:path w="622934" h="43814">
                  <a:moveTo>
                    <a:pt x="0" y="43410"/>
                  </a:moveTo>
                  <a:lnTo>
                    <a:pt x="0" y="0"/>
                  </a:lnTo>
                </a:path>
                <a:path w="622934" h="43814">
                  <a:moveTo>
                    <a:pt x="171368" y="43410"/>
                  </a:moveTo>
                  <a:lnTo>
                    <a:pt x="171368" y="0"/>
                  </a:lnTo>
                </a:path>
                <a:path w="622934" h="43814">
                  <a:moveTo>
                    <a:pt x="311375" y="43410"/>
                  </a:moveTo>
                  <a:lnTo>
                    <a:pt x="311375" y="0"/>
                  </a:lnTo>
                </a:path>
                <a:path w="622934" h="43814">
                  <a:moveTo>
                    <a:pt x="429765" y="43410"/>
                  </a:moveTo>
                  <a:lnTo>
                    <a:pt x="429765" y="0"/>
                  </a:lnTo>
                </a:path>
                <a:path w="622934" h="43814">
                  <a:moveTo>
                    <a:pt x="532306" y="43410"/>
                  </a:moveTo>
                  <a:lnTo>
                    <a:pt x="532306" y="0"/>
                  </a:lnTo>
                </a:path>
                <a:path w="622934" h="43814">
                  <a:moveTo>
                    <a:pt x="622767" y="43410"/>
                  </a:moveTo>
                  <a:lnTo>
                    <a:pt x="622767" y="0"/>
                  </a:lnTo>
                </a:path>
              </a:pathLst>
            </a:custGeom>
            <a:ln w="1192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4" name="object 214"/>
            <p:cNvSpPr/>
            <p:nvPr/>
          </p:nvSpPr>
          <p:spPr>
            <a:xfrm>
              <a:off x="12819103" y="5108130"/>
              <a:ext cx="12065" cy="86995"/>
            </a:xfrm>
            <a:custGeom>
              <a:avLst/>
              <a:gdLst/>
              <a:ahLst/>
              <a:cxnLst/>
              <a:rect l="l" t="t" r="r" b="b"/>
              <a:pathLst>
                <a:path w="12065" h="86995">
                  <a:moveTo>
                    <a:pt x="0" y="86820"/>
                  </a:moveTo>
                  <a:lnTo>
                    <a:pt x="11921" y="86820"/>
                  </a:lnTo>
                  <a:lnTo>
                    <a:pt x="11921" y="0"/>
                  </a:lnTo>
                  <a:lnTo>
                    <a:pt x="0" y="0"/>
                  </a:lnTo>
                  <a:lnTo>
                    <a:pt x="0" y="8682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5" name="object 215"/>
            <p:cNvSpPr/>
            <p:nvPr/>
          </p:nvSpPr>
          <p:spPr>
            <a:xfrm>
              <a:off x="13357370" y="5108129"/>
              <a:ext cx="843915" cy="43815"/>
            </a:xfrm>
            <a:custGeom>
              <a:avLst/>
              <a:gdLst/>
              <a:ahLst/>
              <a:cxnLst/>
              <a:rect l="l" t="t" r="r" b="b"/>
              <a:pathLst>
                <a:path w="843915" h="43814">
                  <a:moveTo>
                    <a:pt x="0" y="43410"/>
                  </a:moveTo>
                  <a:lnTo>
                    <a:pt x="0" y="0"/>
                  </a:lnTo>
                </a:path>
                <a:path w="843915" h="43814">
                  <a:moveTo>
                    <a:pt x="311375" y="43410"/>
                  </a:moveTo>
                  <a:lnTo>
                    <a:pt x="311375" y="0"/>
                  </a:lnTo>
                </a:path>
                <a:path w="843915" h="43814">
                  <a:moveTo>
                    <a:pt x="532306" y="43410"/>
                  </a:moveTo>
                  <a:lnTo>
                    <a:pt x="532306" y="0"/>
                  </a:lnTo>
                </a:path>
                <a:path w="843915" h="43814">
                  <a:moveTo>
                    <a:pt x="703675" y="43410"/>
                  </a:moveTo>
                  <a:lnTo>
                    <a:pt x="703675" y="0"/>
                  </a:lnTo>
                </a:path>
                <a:path w="843915" h="43814">
                  <a:moveTo>
                    <a:pt x="843698" y="43410"/>
                  </a:moveTo>
                  <a:lnTo>
                    <a:pt x="843698" y="0"/>
                  </a:lnTo>
                </a:path>
              </a:pathLst>
            </a:custGeom>
            <a:ln w="1192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6" name="object 216"/>
            <p:cNvSpPr/>
            <p:nvPr/>
          </p:nvSpPr>
          <p:spPr>
            <a:xfrm>
              <a:off x="11309197" y="5108136"/>
              <a:ext cx="5058410" cy="4984115"/>
            </a:xfrm>
            <a:custGeom>
              <a:avLst/>
              <a:gdLst/>
              <a:ahLst/>
              <a:cxnLst/>
              <a:rect l="l" t="t" r="r" b="b"/>
              <a:pathLst>
                <a:path w="5058409" h="4984115">
                  <a:moveTo>
                    <a:pt x="107683" y="4971974"/>
                  </a:moveTo>
                  <a:lnTo>
                    <a:pt x="11925" y="4971974"/>
                  </a:lnTo>
                  <a:lnTo>
                    <a:pt x="11925" y="0"/>
                  </a:lnTo>
                  <a:lnTo>
                    <a:pt x="0" y="0"/>
                  </a:lnTo>
                  <a:lnTo>
                    <a:pt x="0" y="4977930"/>
                  </a:lnTo>
                  <a:lnTo>
                    <a:pt x="5956" y="4977930"/>
                  </a:lnTo>
                  <a:lnTo>
                    <a:pt x="5956" y="4983886"/>
                  </a:lnTo>
                  <a:lnTo>
                    <a:pt x="107683" y="4983886"/>
                  </a:lnTo>
                  <a:lnTo>
                    <a:pt x="107683" y="4971974"/>
                  </a:lnTo>
                  <a:close/>
                </a:path>
                <a:path w="5058409" h="4984115">
                  <a:moveTo>
                    <a:pt x="3016199" y="0"/>
                  </a:moveTo>
                  <a:lnTo>
                    <a:pt x="3004274" y="0"/>
                  </a:lnTo>
                  <a:lnTo>
                    <a:pt x="3004274" y="43408"/>
                  </a:lnTo>
                  <a:lnTo>
                    <a:pt x="3016199" y="43408"/>
                  </a:lnTo>
                  <a:lnTo>
                    <a:pt x="3016199" y="0"/>
                  </a:lnTo>
                  <a:close/>
                </a:path>
                <a:path w="5058409" h="4984115">
                  <a:moveTo>
                    <a:pt x="3118751" y="0"/>
                  </a:moveTo>
                  <a:lnTo>
                    <a:pt x="3106839" y="0"/>
                  </a:lnTo>
                  <a:lnTo>
                    <a:pt x="3106839" y="43408"/>
                  </a:lnTo>
                  <a:lnTo>
                    <a:pt x="3118751" y="43408"/>
                  </a:lnTo>
                  <a:lnTo>
                    <a:pt x="3118751" y="0"/>
                  </a:lnTo>
                  <a:close/>
                </a:path>
                <a:path w="5058409" h="4984115">
                  <a:moveTo>
                    <a:pt x="3209201" y="0"/>
                  </a:moveTo>
                  <a:lnTo>
                    <a:pt x="3197275" y="0"/>
                  </a:lnTo>
                  <a:lnTo>
                    <a:pt x="3197275" y="43408"/>
                  </a:lnTo>
                  <a:lnTo>
                    <a:pt x="3209201" y="43408"/>
                  </a:lnTo>
                  <a:lnTo>
                    <a:pt x="3209201" y="0"/>
                  </a:lnTo>
                  <a:close/>
                </a:path>
                <a:path w="5058409" h="4984115">
                  <a:moveTo>
                    <a:pt x="3290112" y="0"/>
                  </a:moveTo>
                  <a:lnTo>
                    <a:pt x="3278187" y="0"/>
                  </a:lnTo>
                  <a:lnTo>
                    <a:pt x="3278187" y="86817"/>
                  </a:lnTo>
                  <a:lnTo>
                    <a:pt x="3290112" y="86817"/>
                  </a:lnTo>
                  <a:lnTo>
                    <a:pt x="3290112" y="0"/>
                  </a:lnTo>
                  <a:close/>
                </a:path>
                <a:path w="5058409" h="4984115">
                  <a:moveTo>
                    <a:pt x="3822433" y="0"/>
                  </a:moveTo>
                  <a:lnTo>
                    <a:pt x="3810508" y="0"/>
                  </a:lnTo>
                  <a:lnTo>
                    <a:pt x="3810508" y="43408"/>
                  </a:lnTo>
                  <a:lnTo>
                    <a:pt x="3822433" y="43408"/>
                  </a:lnTo>
                  <a:lnTo>
                    <a:pt x="3822433" y="0"/>
                  </a:lnTo>
                  <a:close/>
                </a:path>
                <a:path w="5058409" h="4984115">
                  <a:moveTo>
                    <a:pt x="4133812" y="0"/>
                  </a:moveTo>
                  <a:lnTo>
                    <a:pt x="4121886" y="0"/>
                  </a:lnTo>
                  <a:lnTo>
                    <a:pt x="4121886" y="43408"/>
                  </a:lnTo>
                  <a:lnTo>
                    <a:pt x="4133812" y="43408"/>
                  </a:lnTo>
                  <a:lnTo>
                    <a:pt x="4133812" y="0"/>
                  </a:lnTo>
                  <a:close/>
                </a:path>
                <a:path w="5058409" h="4984115">
                  <a:moveTo>
                    <a:pt x="4354741" y="0"/>
                  </a:moveTo>
                  <a:lnTo>
                    <a:pt x="4342816" y="0"/>
                  </a:lnTo>
                  <a:lnTo>
                    <a:pt x="4342816" y="43408"/>
                  </a:lnTo>
                  <a:lnTo>
                    <a:pt x="4354741" y="43408"/>
                  </a:lnTo>
                  <a:lnTo>
                    <a:pt x="4354741" y="0"/>
                  </a:lnTo>
                  <a:close/>
                </a:path>
                <a:path w="5058409" h="4984115">
                  <a:moveTo>
                    <a:pt x="4526102" y="0"/>
                  </a:moveTo>
                  <a:lnTo>
                    <a:pt x="4514189" y="0"/>
                  </a:lnTo>
                  <a:lnTo>
                    <a:pt x="4514189" y="43408"/>
                  </a:lnTo>
                  <a:lnTo>
                    <a:pt x="4526102" y="43408"/>
                  </a:lnTo>
                  <a:lnTo>
                    <a:pt x="4526102" y="0"/>
                  </a:lnTo>
                  <a:close/>
                </a:path>
                <a:path w="5058409" h="4984115">
                  <a:moveTo>
                    <a:pt x="4666119" y="0"/>
                  </a:moveTo>
                  <a:lnTo>
                    <a:pt x="4654194" y="0"/>
                  </a:lnTo>
                  <a:lnTo>
                    <a:pt x="4654194" y="43408"/>
                  </a:lnTo>
                  <a:lnTo>
                    <a:pt x="4666119" y="43408"/>
                  </a:lnTo>
                  <a:lnTo>
                    <a:pt x="4666119" y="0"/>
                  </a:lnTo>
                  <a:close/>
                </a:path>
                <a:path w="5058409" h="4984115">
                  <a:moveTo>
                    <a:pt x="4784509" y="0"/>
                  </a:moveTo>
                  <a:lnTo>
                    <a:pt x="4772584" y="0"/>
                  </a:lnTo>
                  <a:lnTo>
                    <a:pt x="4772584" y="43408"/>
                  </a:lnTo>
                  <a:lnTo>
                    <a:pt x="4784509" y="43408"/>
                  </a:lnTo>
                  <a:lnTo>
                    <a:pt x="4784509" y="0"/>
                  </a:lnTo>
                  <a:close/>
                </a:path>
                <a:path w="5058409" h="4984115">
                  <a:moveTo>
                    <a:pt x="4887049" y="0"/>
                  </a:moveTo>
                  <a:lnTo>
                    <a:pt x="4875123" y="0"/>
                  </a:lnTo>
                  <a:lnTo>
                    <a:pt x="4875123" y="43408"/>
                  </a:lnTo>
                  <a:lnTo>
                    <a:pt x="4887049" y="43408"/>
                  </a:lnTo>
                  <a:lnTo>
                    <a:pt x="4887049" y="0"/>
                  </a:lnTo>
                  <a:close/>
                </a:path>
                <a:path w="5058409" h="4984115">
                  <a:moveTo>
                    <a:pt x="4977511" y="0"/>
                  </a:moveTo>
                  <a:lnTo>
                    <a:pt x="4965585" y="0"/>
                  </a:lnTo>
                  <a:lnTo>
                    <a:pt x="4965585" y="43408"/>
                  </a:lnTo>
                  <a:lnTo>
                    <a:pt x="4977511" y="43408"/>
                  </a:lnTo>
                  <a:lnTo>
                    <a:pt x="4977511" y="0"/>
                  </a:lnTo>
                  <a:close/>
                </a:path>
                <a:path w="5058409" h="4984115">
                  <a:moveTo>
                    <a:pt x="5058410" y="0"/>
                  </a:moveTo>
                  <a:lnTo>
                    <a:pt x="5046497" y="0"/>
                  </a:lnTo>
                  <a:lnTo>
                    <a:pt x="5046497" y="86817"/>
                  </a:lnTo>
                  <a:lnTo>
                    <a:pt x="5058410" y="86817"/>
                  </a:lnTo>
                  <a:lnTo>
                    <a:pt x="505841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7" name="object 217"/>
            <p:cNvSpPr/>
            <p:nvPr/>
          </p:nvSpPr>
          <p:spPr>
            <a:xfrm>
              <a:off x="11315165" y="5562072"/>
              <a:ext cx="102235" cy="4070350"/>
            </a:xfrm>
            <a:custGeom>
              <a:avLst/>
              <a:gdLst/>
              <a:ahLst/>
              <a:cxnLst/>
              <a:rect l="l" t="t" r="r" b="b"/>
              <a:pathLst>
                <a:path w="102234" h="4070350">
                  <a:moveTo>
                    <a:pt x="50859" y="4070036"/>
                  </a:moveTo>
                  <a:lnTo>
                    <a:pt x="0" y="4070036"/>
                  </a:lnTo>
                </a:path>
                <a:path w="102234" h="4070350">
                  <a:moveTo>
                    <a:pt x="50859" y="3804491"/>
                  </a:moveTo>
                  <a:lnTo>
                    <a:pt x="0" y="3804491"/>
                  </a:lnTo>
                </a:path>
                <a:path w="102234" h="4070350">
                  <a:moveTo>
                    <a:pt x="50859" y="3616086"/>
                  </a:moveTo>
                  <a:lnTo>
                    <a:pt x="0" y="3616086"/>
                  </a:lnTo>
                </a:path>
                <a:path w="102234" h="4070350">
                  <a:moveTo>
                    <a:pt x="50859" y="3469943"/>
                  </a:moveTo>
                  <a:lnTo>
                    <a:pt x="0" y="3469943"/>
                  </a:lnTo>
                </a:path>
                <a:path w="102234" h="4070350">
                  <a:moveTo>
                    <a:pt x="50859" y="3350536"/>
                  </a:moveTo>
                  <a:lnTo>
                    <a:pt x="0" y="3350536"/>
                  </a:lnTo>
                </a:path>
                <a:path w="102234" h="4070350">
                  <a:moveTo>
                    <a:pt x="50859" y="3249584"/>
                  </a:moveTo>
                  <a:lnTo>
                    <a:pt x="0" y="3249584"/>
                  </a:lnTo>
                </a:path>
                <a:path w="102234" h="4070350">
                  <a:moveTo>
                    <a:pt x="50859" y="3162128"/>
                  </a:moveTo>
                  <a:lnTo>
                    <a:pt x="0" y="3162128"/>
                  </a:lnTo>
                </a:path>
                <a:path w="102234" h="4070350">
                  <a:moveTo>
                    <a:pt x="50859" y="3085003"/>
                  </a:moveTo>
                  <a:lnTo>
                    <a:pt x="0" y="3085003"/>
                  </a:lnTo>
                </a:path>
                <a:path w="102234" h="4070350">
                  <a:moveTo>
                    <a:pt x="101718" y="3016001"/>
                  </a:moveTo>
                  <a:lnTo>
                    <a:pt x="0" y="3016001"/>
                  </a:lnTo>
                </a:path>
                <a:path w="102234" h="4070350">
                  <a:moveTo>
                    <a:pt x="50859" y="2562043"/>
                  </a:moveTo>
                  <a:lnTo>
                    <a:pt x="0" y="2562043"/>
                  </a:lnTo>
                </a:path>
                <a:path w="102234" h="4070350">
                  <a:moveTo>
                    <a:pt x="50859" y="2296494"/>
                  </a:moveTo>
                  <a:lnTo>
                    <a:pt x="0" y="2296494"/>
                  </a:lnTo>
                </a:path>
                <a:path w="102234" h="4070350">
                  <a:moveTo>
                    <a:pt x="50859" y="2108085"/>
                  </a:moveTo>
                  <a:lnTo>
                    <a:pt x="0" y="2108085"/>
                  </a:lnTo>
                </a:path>
                <a:path w="102234" h="4070350">
                  <a:moveTo>
                    <a:pt x="50859" y="1961958"/>
                  </a:moveTo>
                  <a:lnTo>
                    <a:pt x="0" y="1961958"/>
                  </a:lnTo>
                </a:path>
                <a:path w="102234" h="4070350">
                  <a:moveTo>
                    <a:pt x="50859" y="1842552"/>
                  </a:moveTo>
                  <a:lnTo>
                    <a:pt x="0" y="1842552"/>
                  </a:lnTo>
                </a:path>
                <a:path w="102234" h="4070350">
                  <a:moveTo>
                    <a:pt x="50859" y="1741584"/>
                  </a:moveTo>
                  <a:lnTo>
                    <a:pt x="0" y="1741584"/>
                  </a:lnTo>
                </a:path>
                <a:path w="102234" h="4070350">
                  <a:moveTo>
                    <a:pt x="50859" y="1654143"/>
                  </a:moveTo>
                  <a:lnTo>
                    <a:pt x="0" y="1654143"/>
                  </a:lnTo>
                </a:path>
                <a:path w="102234" h="4070350">
                  <a:moveTo>
                    <a:pt x="50859" y="1577002"/>
                  </a:moveTo>
                  <a:lnTo>
                    <a:pt x="0" y="1577002"/>
                  </a:lnTo>
                </a:path>
                <a:path w="102234" h="4070350">
                  <a:moveTo>
                    <a:pt x="101718" y="1508000"/>
                  </a:moveTo>
                  <a:lnTo>
                    <a:pt x="0" y="1508000"/>
                  </a:lnTo>
                </a:path>
                <a:path w="102234" h="4070350">
                  <a:moveTo>
                    <a:pt x="50859" y="1054042"/>
                  </a:moveTo>
                  <a:lnTo>
                    <a:pt x="0" y="1054042"/>
                  </a:lnTo>
                </a:path>
                <a:path w="102234" h="4070350">
                  <a:moveTo>
                    <a:pt x="50859" y="788509"/>
                  </a:moveTo>
                  <a:lnTo>
                    <a:pt x="0" y="788509"/>
                  </a:lnTo>
                </a:path>
                <a:path w="102234" h="4070350">
                  <a:moveTo>
                    <a:pt x="50859" y="600100"/>
                  </a:moveTo>
                  <a:lnTo>
                    <a:pt x="0" y="600100"/>
                  </a:lnTo>
                </a:path>
                <a:path w="102234" h="4070350">
                  <a:moveTo>
                    <a:pt x="50859" y="453957"/>
                  </a:moveTo>
                  <a:lnTo>
                    <a:pt x="0" y="453957"/>
                  </a:lnTo>
                </a:path>
                <a:path w="102234" h="4070350">
                  <a:moveTo>
                    <a:pt x="50859" y="334551"/>
                  </a:moveTo>
                  <a:lnTo>
                    <a:pt x="0" y="334551"/>
                  </a:lnTo>
                </a:path>
                <a:path w="102234" h="4070350">
                  <a:moveTo>
                    <a:pt x="50859" y="233599"/>
                  </a:moveTo>
                  <a:lnTo>
                    <a:pt x="0" y="233599"/>
                  </a:lnTo>
                </a:path>
                <a:path w="102234" h="4070350">
                  <a:moveTo>
                    <a:pt x="50859" y="146142"/>
                  </a:moveTo>
                  <a:lnTo>
                    <a:pt x="0" y="146142"/>
                  </a:lnTo>
                </a:path>
                <a:path w="102234" h="4070350">
                  <a:moveTo>
                    <a:pt x="50859" y="69002"/>
                  </a:moveTo>
                  <a:lnTo>
                    <a:pt x="0" y="69002"/>
                  </a:lnTo>
                </a:path>
                <a:path w="102234" h="4070350">
                  <a:moveTo>
                    <a:pt x="101718" y="0"/>
                  </a:moveTo>
                  <a:lnTo>
                    <a:pt x="0" y="0"/>
                  </a:lnTo>
                </a:path>
              </a:pathLst>
            </a:custGeom>
            <a:ln w="1192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8" name="object 218"/>
            <p:cNvSpPr/>
            <p:nvPr/>
          </p:nvSpPr>
          <p:spPr>
            <a:xfrm>
              <a:off x="11315154" y="5102180"/>
              <a:ext cx="5052695" cy="4990465"/>
            </a:xfrm>
            <a:custGeom>
              <a:avLst/>
              <a:gdLst/>
              <a:ahLst/>
              <a:cxnLst/>
              <a:rect l="l" t="t" r="r" b="b"/>
              <a:pathLst>
                <a:path w="5052694" h="4990465">
                  <a:moveTo>
                    <a:pt x="50863" y="0"/>
                  </a:moveTo>
                  <a:lnTo>
                    <a:pt x="0" y="0"/>
                  </a:lnTo>
                  <a:lnTo>
                    <a:pt x="0" y="11912"/>
                  </a:lnTo>
                  <a:lnTo>
                    <a:pt x="50863" y="11912"/>
                  </a:lnTo>
                  <a:lnTo>
                    <a:pt x="50863" y="0"/>
                  </a:lnTo>
                  <a:close/>
                </a:path>
                <a:path w="5052694" h="4990465">
                  <a:moveTo>
                    <a:pt x="5052453" y="5956"/>
                  </a:moveTo>
                  <a:lnTo>
                    <a:pt x="5046497" y="5956"/>
                  </a:lnTo>
                  <a:lnTo>
                    <a:pt x="5046497" y="0"/>
                  </a:lnTo>
                  <a:lnTo>
                    <a:pt x="4995634" y="0"/>
                  </a:lnTo>
                  <a:lnTo>
                    <a:pt x="4995634" y="11912"/>
                  </a:lnTo>
                  <a:lnTo>
                    <a:pt x="5040541" y="11912"/>
                  </a:lnTo>
                  <a:lnTo>
                    <a:pt x="5040541" y="453936"/>
                  </a:lnTo>
                  <a:lnTo>
                    <a:pt x="4944783" y="453936"/>
                  </a:lnTo>
                  <a:lnTo>
                    <a:pt x="4944783" y="465861"/>
                  </a:lnTo>
                  <a:lnTo>
                    <a:pt x="5040541" y="465861"/>
                  </a:lnTo>
                  <a:lnTo>
                    <a:pt x="5040541" y="522935"/>
                  </a:lnTo>
                  <a:lnTo>
                    <a:pt x="4995634" y="522935"/>
                  </a:lnTo>
                  <a:lnTo>
                    <a:pt x="4995634" y="534860"/>
                  </a:lnTo>
                  <a:lnTo>
                    <a:pt x="5040541" y="534860"/>
                  </a:lnTo>
                  <a:lnTo>
                    <a:pt x="5040541" y="600075"/>
                  </a:lnTo>
                  <a:lnTo>
                    <a:pt x="4995634" y="600075"/>
                  </a:lnTo>
                  <a:lnTo>
                    <a:pt x="4995634" y="612000"/>
                  </a:lnTo>
                  <a:lnTo>
                    <a:pt x="5040541" y="612000"/>
                  </a:lnTo>
                  <a:lnTo>
                    <a:pt x="5040541" y="687539"/>
                  </a:lnTo>
                  <a:lnTo>
                    <a:pt x="4995634" y="687539"/>
                  </a:lnTo>
                  <a:lnTo>
                    <a:pt x="4995634" y="699452"/>
                  </a:lnTo>
                  <a:lnTo>
                    <a:pt x="5040541" y="699452"/>
                  </a:lnTo>
                  <a:lnTo>
                    <a:pt x="5040541" y="788492"/>
                  </a:lnTo>
                  <a:lnTo>
                    <a:pt x="4995634" y="788492"/>
                  </a:lnTo>
                  <a:lnTo>
                    <a:pt x="4995634" y="800404"/>
                  </a:lnTo>
                  <a:lnTo>
                    <a:pt x="5040541" y="800404"/>
                  </a:lnTo>
                  <a:lnTo>
                    <a:pt x="5040541" y="907897"/>
                  </a:lnTo>
                  <a:lnTo>
                    <a:pt x="4995634" y="907897"/>
                  </a:lnTo>
                  <a:lnTo>
                    <a:pt x="4995634" y="919822"/>
                  </a:lnTo>
                  <a:lnTo>
                    <a:pt x="5040541" y="919822"/>
                  </a:lnTo>
                  <a:lnTo>
                    <a:pt x="5040541" y="1054036"/>
                  </a:lnTo>
                  <a:lnTo>
                    <a:pt x="4995634" y="1054036"/>
                  </a:lnTo>
                  <a:lnTo>
                    <a:pt x="4995634" y="1065961"/>
                  </a:lnTo>
                  <a:lnTo>
                    <a:pt x="5040541" y="1065961"/>
                  </a:lnTo>
                  <a:lnTo>
                    <a:pt x="5040541" y="1242441"/>
                  </a:lnTo>
                  <a:lnTo>
                    <a:pt x="4995634" y="1242441"/>
                  </a:lnTo>
                  <a:lnTo>
                    <a:pt x="4995634" y="1254366"/>
                  </a:lnTo>
                  <a:lnTo>
                    <a:pt x="5040541" y="1254366"/>
                  </a:lnTo>
                  <a:lnTo>
                    <a:pt x="5040541" y="1507985"/>
                  </a:lnTo>
                  <a:lnTo>
                    <a:pt x="4995634" y="1507985"/>
                  </a:lnTo>
                  <a:lnTo>
                    <a:pt x="4995634" y="1519897"/>
                  </a:lnTo>
                  <a:lnTo>
                    <a:pt x="5040541" y="1519897"/>
                  </a:lnTo>
                  <a:lnTo>
                    <a:pt x="5040541" y="1961934"/>
                  </a:lnTo>
                  <a:lnTo>
                    <a:pt x="4944783" y="1961934"/>
                  </a:lnTo>
                  <a:lnTo>
                    <a:pt x="4944783" y="1973859"/>
                  </a:lnTo>
                  <a:lnTo>
                    <a:pt x="5040541" y="1973859"/>
                  </a:lnTo>
                  <a:lnTo>
                    <a:pt x="5040541" y="2030945"/>
                  </a:lnTo>
                  <a:lnTo>
                    <a:pt x="4995634" y="2030945"/>
                  </a:lnTo>
                  <a:lnTo>
                    <a:pt x="4995634" y="2042858"/>
                  </a:lnTo>
                  <a:lnTo>
                    <a:pt x="5040541" y="2042858"/>
                  </a:lnTo>
                  <a:lnTo>
                    <a:pt x="5040541" y="2108085"/>
                  </a:lnTo>
                  <a:lnTo>
                    <a:pt x="4995634" y="2108085"/>
                  </a:lnTo>
                  <a:lnTo>
                    <a:pt x="4995634" y="2119998"/>
                  </a:lnTo>
                  <a:lnTo>
                    <a:pt x="5040541" y="2119998"/>
                  </a:lnTo>
                  <a:lnTo>
                    <a:pt x="5040541" y="2195525"/>
                  </a:lnTo>
                  <a:lnTo>
                    <a:pt x="4995634" y="2195525"/>
                  </a:lnTo>
                  <a:lnTo>
                    <a:pt x="4995634" y="2207437"/>
                  </a:lnTo>
                  <a:lnTo>
                    <a:pt x="5040541" y="2207437"/>
                  </a:lnTo>
                  <a:lnTo>
                    <a:pt x="5040541" y="2296490"/>
                  </a:lnTo>
                  <a:lnTo>
                    <a:pt x="4995634" y="2296490"/>
                  </a:lnTo>
                  <a:lnTo>
                    <a:pt x="4995634" y="2308415"/>
                  </a:lnTo>
                  <a:lnTo>
                    <a:pt x="5040541" y="2308415"/>
                  </a:lnTo>
                  <a:lnTo>
                    <a:pt x="5040541" y="2415895"/>
                  </a:lnTo>
                  <a:lnTo>
                    <a:pt x="4995634" y="2415895"/>
                  </a:lnTo>
                  <a:lnTo>
                    <a:pt x="4995634" y="2427821"/>
                  </a:lnTo>
                  <a:lnTo>
                    <a:pt x="5040541" y="2427821"/>
                  </a:lnTo>
                  <a:lnTo>
                    <a:pt x="5040541" y="2562021"/>
                  </a:lnTo>
                  <a:lnTo>
                    <a:pt x="4995634" y="2562021"/>
                  </a:lnTo>
                  <a:lnTo>
                    <a:pt x="4995634" y="2573947"/>
                  </a:lnTo>
                  <a:lnTo>
                    <a:pt x="5040541" y="2573947"/>
                  </a:lnTo>
                  <a:lnTo>
                    <a:pt x="5040541" y="2750426"/>
                  </a:lnTo>
                  <a:lnTo>
                    <a:pt x="4995634" y="2750426"/>
                  </a:lnTo>
                  <a:lnTo>
                    <a:pt x="4995634" y="2762351"/>
                  </a:lnTo>
                  <a:lnTo>
                    <a:pt x="5040541" y="2762351"/>
                  </a:lnTo>
                  <a:lnTo>
                    <a:pt x="5040541" y="3015983"/>
                  </a:lnTo>
                  <a:lnTo>
                    <a:pt x="4995634" y="3015983"/>
                  </a:lnTo>
                  <a:lnTo>
                    <a:pt x="4995634" y="3027896"/>
                  </a:lnTo>
                  <a:lnTo>
                    <a:pt x="5040541" y="3027896"/>
                  </a:lnTo>
                  <a:lnTo>
                    <a:pt x="5040541" y="3469944"/>
                  </a:lnTo>
                  <a:lnTo>
                    <a:pt x="4944783" y="3469944"/>
                  </a:lnTo>
                  <a:lnTo>
                    <a:pt x="4944783" y="3481857"/>
                  </a:lnTo>
                  <a:lnTo>
                    <a:pt x="5040541" y="3481857"/>
                  </a:lnTo>
                  <a:lnTo>
                    <a:pt x="5040541" y="3538944"/>
                  </a:lnTo>
                  <a:lnTo>
                    <a:pt x="4995634" y="3538944"/>
                  </a:lnTo>
                  <a:lnTo>
                    <a:pt x="4995634" y="3550856"/>
                  </a:lnTo>
                  <a:lnTo>
                    <a:pt x="5040541" y="3550856"/>
                  </a:lnTo>
                  <a:lnTo>
                    <a:pt x="5040541" y="3616071"/>
                  </a:lnTo>
                  <a:lnTo>
                    <a:pt x="4995634" y="3616071"/>
                  </a:lnTo>
                  <a:lnTo>
                    <a:pt x="4995634" y="3627983"/>
                  </a:lnTo>
                  <a:lnTo>
                    <a:pt x="5040541" y="3627983"/>
                  </a:lnTo>
                  <a:lnTo>
                    <a:pt x="5040541" y="3703523"/>
                  </a:lnTo>
                  <a:lnTo>
                    <a:pt x="4995634" y="3703523"/>
                  </a:lnTo>
                  <a:lnTo>
                    <a:pt x="4995634" y="3715448"/>
                  </a:lnTo>
                  <a:lnTo>
                    <a:pt x="5040541" y="3715448"/>
                  </a:lnTo>
                  <a:lnTo>
                    <a:pt x="5040541" y="3804475"/>
                  </a:lnTo>
                  <a:lnTo>
                    <a:pt x="4995634" y="3804475"/>
                  </a:lnTo>
                  <a:lnTo>
                    <a:pt x="4995634" y="3816400"/>
                  </a:lnTo>
                  <a:lnTo>
                    <a:pt x="5040541" y="3816400"/>
                  </a:lnTo>
                  <a:lnTo>
                    <a:pt x="5040541" y="3923881"/>
                  </a:lnTo>
                  <a:lnTo>
                    <a:pt x="4995634" y="3923881"/>
                  </a:lnTo>
                  <a:lnTo>
                    <a:pt x="4995634" y="3935806"/>
                  </a:lnTo>
                  <a:lnTo>
                    <a:pt x="5040541" y="3935806"/>
                  </a:lnTo>
                  <a:lnTo>
                    <a:pt x="5040541" y="4070019"/>
                  </a:lnTo>
                  <a:lnTo>
                    <a:pt x="4995634" y="4070019"/>
                  </a:lnTo>
                  <a:lnTo>
                    <a:pt x="4995634" y="4081945"/>
                  </a:lnTo>
                  <a:lnTo>
                    <a:pt x="5040541" y="4081945"/>
                  </a:lnTo>
                  <a:lnTo>
                    <a:pt x="5040541" y="4258424"/>
                  </a:lnTo>
                  <a:lnTo>
                    <a:pt x="4995634" y="4258424"/>
                  </a:lnTo>
                  <a:lnTo>
                    <a:pt x="4995634" y="4270349"/>
                  </a:lnTo>
                  <a:lnTo>
                    <a:pt x="5040541" y="4270349"/>
                  </a:lnTo>
                  <a:lnTo>
                    <a:pt x="5040541" y="4523968"/>
                  </a:lnTo>
                  <a:lnTo>
                    <a:pt x="4995634" y="4523968"/>
                  </a:lnTo>
                  <a:lnTo>
                    <a:pt x="4995634" y="4535894"/>
                  </a:lnTo>
                  <a:lnTo>
                    <a:pt x="5040541" y="4535894"/>
                  </a:lnTo>
                  <a:lnTo>
                    <a:pt x="5040541" y="4977930"/>
                  </a:lnTo>
                  <a:lnTo>
                    <a:pt x="4944783" y="4977930"/>
                  </a:lnTo>
                  <a:lnTo>
                    <a:pt x="4944783" y="4989842"/>
                  </a:lnTo>
                  <a:lnTo>
                    <a:pt x="5046497" y="4989842"/>
                  </a:lnTo>
                  <a:lnTo>
                    <a:pt x="5046497" y="4983886"/>
                  </a:lnTo>
                  <a:lnTo>
                    <a:pt x="5052453" y="4983886"/>
                  </a:lnTo>
                  <a:lnTo>
                    <a:pt x="5052453" y="5956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19" name="object 219"/>
          <p:cNvSpPr txBox="1"/>
          <p:nvPr/>
        </p:nvSpPr>
        <p:spPr>
          <a:xfrm>
            <a:off x="14263360" y="5959302"/>
            <a:ext cx="2388676" cy="654666"/>
          </a:xfrm>
          <a:prstGeom prst="rect">
            <a:avLst/>
          </a:prstGeom>
        </p:spPr>
        <p:txBody>
          <a:bodyPr vert="horz" wrap="square" lIns="0" tIns="81915" rIns="0" bIns="0" rtlCol="0">
            <a:spAutoFit/>
          </a:bodyPr>
          <a:lstStyle/>
          <a:p>
            <a:pPr marL="110489">
              <a:lnSpc>
                <a:spcPct val="100000"/>
              </a:lnSpc>
              <a:spcBef>
                <a:spcPts val="645"/>
              </a:spcBef>
            </a:pPr>
            <a:r>
              <a:rPr lang="it-IT" sz="1250" spc="70" dirty="0" err="1">
                <a:latin typeface="Tahoma"/>
                <a:cs typeface="Tahoma"/>
              </a:rPr>
              <a:t>s</a:t>
            </a:r>
            <a:r>
              <a:rPr lang="it-IT" sz="1250" spc="70" dirty="0">
                <a:latin typeface="Tahoma"/>
                <a:cs typeface="Tahoma"/>
              </a:rPr>
              <a:t> </a:t>
            </a:r>
            <a:r>
              <a:rPr sz="1250" spc="-175" dirty="0">
                <a:latin typeface="Tahoma"/>
                <a:cs typeface="Tahoma"/>
              </a:rPr>
              <a:t>=</a:t>
            </a:r>
            <a:r>
              <a:rPr sz="1250" spc="-45" dirty="0">
                <a:latin typeface="Tahoma"/>
                <a:cs typeface="Tahoma"/>
              </a:rPr>
              <a:t> </a:t>
            </a:r>
            <a:r>
              <a:rPr sz="1250" spc="10" dirty="0">
                <a:latin typeface="Tahoma"/>
                <a:cs typeface="Tahoma"/>
              </a:rPr>
              <a:t>1</a:t>
            </a:r>
            <a:r>
              <a:rPr sz="1250" spc="15" dirty="0">
                <a:latin typeface="Tahoma"/>
                <a:cs typeface="Tahoma"/>
              </a:rPr>
              <a:t>3</a:t>
            </a:r>
            <a:r>
              <a:rPr sz="1250" spc="-45" dirty="0">
                <a:latin typeface="Tahoma"/>
                <a:cs typeface="Tahoma"/>
              </a:rPr>
              <a:t> </a:t>
            </a:r>
            <a:r>
              <a:rPr sz="1250" spc="35" dirty="0">
                <a:latin typeface="Tahoma"/>
                <a:cs typeface="Tahoma"/>
              </a:rPr>
              <a:t>TeV,</a:t>
            </a:r>
            <a:r>
              <a:rPr sz="1250" spc="-45" dirty="0">
                <a:latin typeface="Tahoma"/>
                <a:cs typeface="Tahoma"/>
              </a:rPr>
              <a:t> </a:t>
            </a:r>
            <a:r>
              <a:rPr sz="1250" dirty="0">
                <a:latin typeface="Tahoma"/>
                <a:cs typeface="Tahoma"/>
              </a:rPr>
              <a:t>36.</a:t>
            </a:r>
            <a:r>
              <a:rPr sz="1250" spc="5" dirty="0">
                <a:latin typeface="Tahoma"/>
                <a:cs typeface="Tahoma"/>
              </a:rPr>
              <a:t>1</a:t>
            </a:r>
            <a:r>
              <a:rPr sz="1250" spc="-45" dirty="0">
                <a:latin typeface="Tahoma"/>
                <a:cs typeface="Tahoma"/>
              </a:rPr>
              <a:t> </a:t>
            </a:r>
            <a:r>
              <a:rPr sz="1250" spc="-35" dirty="0">
                <a:latin typeface="Tahoma"/>
                <a:cs typeface="Tahoma"/>
              </a:rPr>
              <a:t>-</a:t>
            </a:r>
            <a:r>
              <a:rPr sz="1250" spc="-45" dirty="0">
                <a:latin typeface="Tahoma"/>
                <a:cs typeface="Tahoma"/>
              </a:rPr>
              <a:t> </a:t>
            </a:r>
            <a:r>
              <a:rPr sz="1250" spc="10" dirty="0">
                <a:latin typeface="Tahoma"/>
                <a:cs typeface="Tahoma"/>
              </a:rPr>
              <a:t>13</a:t>
            </a:r>
            <a:r>
              <a:rPr sz="1250" spc="15" dirty="0">
                <a:latin typeface="Tahoma"/>
                <a:cs typeface="Tahoma"/>
              </a:rPr>
              <a:t>9</a:t>
            </a:r>
            <a:r>
              <a:rPr sz="1250" spc="-45" dirty="0">
                <a:latin typeface="Tahoma"/>
                <a:cs typeface="Tahoma"/>
              </a:rPr>
              <a:t> </a:t>
            </a:r>
            <a:r>
              <a:rPr sz="1250" spc="-15" dirty="0">
                <a:latin typeface="Tahoma"/>
                <a:cs typeface="Tahoma"/>
              </a:rPr>
              <a:t>f</a:t>
            </a:r>
            <a:r>
              <a:rPr sz="1250" spc="-40" dirty="0">
                <a:latin typeface="Tahoma"/>
                <a:cs typeface="Tahoma"/>
              </a:rPr>
              <a:t>b</a:t>
            </a:r>
            <a:r>
              <a:rPr sz="1200" spc="7" baseline="34722" dirty="0">
                <a:latin typeface="Tahoma"/>
                <a:cs typeface="Tahoma"/>
              </a:rPr>
              <a:t>-1</a:t>
            </a:r>
            <a:endParaRPr sz="1200" baseline="34722" dirty="0">
              <a:latin typeface="Tahoma"/>
              <a:cs typeface="Tahoma"/>
            </a:endParaRPr>
          </a:p>
          <a:p>
            <a:pPr marL="38100">
              <a:lnSpc>
                <a:spcPct val="100000"/>
              </a:lnSpc>
              <a:spcBef>
                <a:spcPts val="795"/>
              </a:spcBef>
            </a:pPr>
            <a:r>
              <a:rPr sz="1800" spc="40" dirty="0">
                <a:solidFill>
                  <a:srgbClr val="B51700"/>
                </a:solidFill>
                <a:latin typeface="Microsoft Sans Serif"/>
                <a:cs typeface="Microsoft Sans Serif"/>
              </a:rPr>
              <a:t>Not</a:t>
            </a:r>
            <a:r>
              <a:rPr sz="1800" spc="-20" dirty="0">
                <a:solidFill>
                  <a:srgbClr val="B51700"/>
                </a:solidFill>
                <a:latin typeface="Microsoft Sans Serif"/>
                <a:cs typeface="Microsoft Sans Serif"/>
              </a:rPr>
              <a:t> </a:t>
            </a:r>
            <a:r>
              <a:rPr sz="1800" spc="25" dirty="0">
                <a:solidFill>
                  <a:srgbClr val="B51700"/>
                </a:solidFill>
                <a:latin typeface="Microsoft Sans Serif"/>
                <a:cs typeface="Microsoft Sans Serif"/>
              </a:rPr>
              <a:t>excluded</a:t>
            </a:r>
            <a:endParaRPr sz="1800" dirty="0">
              <a:latin typeface="Microsoft Sans Serif"/>
              <a:cs typeface="Microsoft Sans Serif"/>
            </a:endParaRPr>
          </a:p>
        </p:txBody>
      </p:sp>
      <p:sp>
        <p:nvSpPr>
          <p:cNvPr id="220" name="object 220"/>
          <p:cNvSpPr/>
          <p:nvPr/>
        </p:nvSpPr>
        <p:spPr>
          <a:xfrm>
            <a:off x="17910556" y="5039223"/>
            <a:ext cx="117475" cy="0"/>
          </a:xfrm>
          <a:custGeom>
            <a:avLst/>
            <a:gdLst/>
            <a:ahLst/>
            <a:cxnLst/>
            <a:rect l="l" t="t" r="r" b="b"/>
            <a:pathLst>
              <a:path w="117475">
                <a:moveTo>
                  <a:pt x="0" y="0"/>
                </a:moveTo>
                <a:lnTo>
                  <a:pt x="117181" y="0"/>
                </a:lnTo>
              </a:path>
            </a:pathLst>
          </a:custGeom>
          <a:ln w="2384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1" name="object 221"/>
          <p:cNvSpPr txBox="1"/>
          <p:nvPr/>
        </p:nvSpPr>
        <p:spPr>
          <a:xfrm>
            <a:off x="17073567" y="4983915"/>
            <a:ext cx="1851660" cy="26860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sz="1600" spc="-20" dirty="0">
                <a:latin typeface="Tahoma"/>
                <a:cs typeface="Tahoma"/>
              </a:rPr>
              <a:t>E</a:t>
            </a:r>
            <a:r>
              <a:rPr sz="1500" spc="-30" baseline="41666" dirty="0">
                <a:latin typeface="Tahoma"/>
                <a:cs typeface="Tahoma"/>
              </a:rPr>
              <a:t>miss</a:t>
            </a:r>
            <a:r>
              <a:rPr sz="1600" spc="-20" dirty="0">
                <a:latin typeface="Tahoma"/>
                <a:cs typeface="Tahoma"/>
              </a:rPr>
              <a:t>+h(bb),</a:t>
            </a:r>
            <a:r>
              <a:rPr sz="1600" spc="-85" dirty="0">
                <a:latin typeface="Tahoma"/>
                <a:cs typeface="Tahoma"/>
              </a:rPr>
              <a:t> </a:t>
            </a:r>
            <a:r>
              <a:rPr sz="1600" spc="5" dirty="0">
                <a:latin typeface="Tahoma"/>
                <a:cs typeface="Tahoma"/>
              </a:rPr>
              <a:t>139</a:t>
            </a:r>
            <a:r>
              <a:rPr sz="1600" spc="-80" dirty="0">
                <a:latin typeface="Tahoma"/>
                <a:cs typeface="Tahoma"/>
              </a:rPr>
              <a:t> </a:t>
            </a:r>
            <a:r>
              <a:rPr sz="1600" spc="-15" dirty="0">
                <a:latin typeface="Tahoma"/>
                <a:cs typeface="Tahoma"/>
              </a:rPr>
              <a:t>fb</a:t>
            </a:r>
            <a:r>
              <a:rPr sz="1500" spc="-22" baseline="36111" dirty="0">
                <a:latin typeface="Tahoma"/>
                <a:cs typeface="Tahoma"/>
              </a:rPr>
              <a:t>-1</a:t>
            </a:r>
            <a:endParaRPr sz="1500" baseline="36111">
              <a:latin typeface="Tahoma"/>
              <a:cs typeface="Tahoma"/>
            </a:endParaRPr>
          </a:p>
        </p:txBody>
      </p:sp>
      <p:sp>
        <p:nvSpPr>
          <p:cNvPr id="222" name="object 222"/>
          <p:cNvSpPr txBox="1"/>
          <p:nvPr/>
        </p:nvSpPr>
        <p:spPr>
          <a:xfrm>
            <a:off x="17073567" y="5122395"/>
            <a:ext cx="1894205" cy="7524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65735">
              <a:lnSpc>
                <a:spcPct val="100000"/>
              </a:lnSpc>
              <a:spcBef>
                <a:spcPts val="105"/>
              </a:spcBef>
            </a:pPr>
            <a:r>
              <a:rPr sz="1000" spc="30" dirty="0">
                <a:latin typeface="Tahoma"/>
                <a:cs typeface="Tahoma"/>
              </a:rPr>
              <a:t>T</a:t>
            </a:r>
            <a:endParaRPr sz="1000">
              <a:latin typeface="Tahoma"/>
              <a:cs typeface="Tahoma"/>
            </a:endParaRPr>
          </a:p>
          <a:p>
            <a:pPr marL="38100">
              <a:lnSpc>
                <a:spcPct val="100000"/>
              </a:lnSpc>
              <a:spcBef>
                <a:spcPts val="75"/>
              </a:spcBef>
            </a:pPr>
            <a:r>
              <a:rPr sz="900" spc="90" dirty="0">
                <a:latin typeface="Tahoma"/>
                <a:cs typeface="Tahoma"/>
              </a:rPr>
              <a:t>JHEP</a:t>
            </a:r>
            <a:r>
              <a:rPr sz="900" spc="-40" dirty="0">
                <a:latin typeface="Tahoma"/>
                <a:cs typeface="Tahoma"/>
              </a:rPr>
              <a:t> </a:t>
            </a:r>
            <a:r>
              <a:rPr sz="900" spc="15" dirty="0">
                <a:latin typeface="Tahoma"/>
                <a:cs typeface="Tahoma"/>
              </a:rPr>
              <a:t>11</a:t>
            </a:r>
            <a:r>
              <a:rPr sz="900" spc="-40" dirty="0">
                <a:latin typeface="Tahoma"/>
                <a:cs typeface="Tahoma"/>
              </a:rPr>
              <a:t> </a:t>
            </a:r>
            <a:r>
              <a:rPr sz="900" dirty="0">
                <a:latin typeface="Tahoma"/>
                <a:cs typeface="Tahoma"/>
              </a:rPr>
              <a:t>(2021)</a:t>
            </a:r>
            <a:r>
              <a:rPr sz="900" spc="-40" dirty="0">
                <a:latin typeface="Tahoma"/>
                <a:cs typeface="Tahoma"/>
              </a:rPr>
              <a:t> </a:t>
            </a:r>
            <a:r>
              <a:rPr sz="900" spc="15" dirty="0">
                <a:latin typeface="Tahoma"/>
                <a:cs typeface="Tahoma"/>
              </a:rPr>
              <a:t>209</a:t>
            </a:r>
            <a:endParaRPr sz="900">
              <a:latin typeface="Tahoma"/>
              <a:cs typeface="Tahoma"/>
            </a:endParaRPr>
          </a:p>
          <a:p>
            <a:pPr marL="38100">
              <a:lnSpc>
                <a:spcPct val="100000"/>
              </a:lnSpc>
              <a:spcBef>
                <a:spcPts val="150"/>
              </a:spcBef>
            </a:pPr>
            <a:r>
              <a:rPr sz="1600" spc="-5" dirty="0">
                <a:latin typeface="Tahoma"/>
                <a:cs typeface="Tahoma"/>
              </a:rPr>
              <a:t>h</a:t>
            </a:r>
            <a:r>
              <a:rPr sz="1600" spc="-5" dirty="0">
                <a:latin typeface="Symbol"/>
                <a:cs typeface="Symbol"/>
              </a:rPr>
              <a:t></a:t>
            </a:r>
            <a:r>
              <a:rPr sz="1600" spc="-5" dirty="0">
                <a:latin typeface="Tahoma"/>
                <a:cs typeface="Tahoma"/>
              </a:rPr>
              <a:t>invisible,</a:t>
            </a:r>
            <a:r>
              <a:rPr sz="1600" spc="-90" dirty="0">
                <a:latin typeface="Tahoma"/>
                <a:cs typeface="Tahoma"/>
              </a:rPr>
              <a:t> </a:t>
            </a:r>
            <a:r>
              <a:rPr sz="1600" spc="5" dirty="0">
                <a:latin typeface="Tahoma"/>
                <a:cs typeface="Tahoma"/>
              </a:rPr>
              <a:t>139</a:t>
            </a:r>
            <a:r>
              <a:rPr sz="1600" spc="-85" dirty="0">
                <a:latin typeface="Tahoma"/>
                <a:cs typeface="Tahoma"/>
              </a:rPr>
              <a:t> </a:t>
            </a:r>
            <a:r>
              <a:rPr sz="1600" spc="-20" dirty="0">
                <a:latin typeface="Tahoma"/>
                <a:cs typeface="Tahoma"/>
              </a:rPr>
              <a:t>fb</a:t>
            </a:r>
            <a:r>
              <a:rPr sz="1500" spc="-30" baseline="36111" dirty="0">
                <a:latin typeface="Tahoma"/>
                <a:cs typeface="Tahoma"/>
              </a:rPr>
              <a:t>-1</a:t>
            </a:r>
            <a:endParaRPr sz="1500" baseline="36111">
              <a:latin typeface="Tahoma"/>
              <a:cs typeface="Tahoma"/>
            </a:endParaRPr>
          </a:p>
          <a:p>
            <a:pPr marL="38100">
              <a:lnSpc>
                <a:spcPct val="100000"/>
              </a:lnSpc>
              <a:spcBef>
                <a:spcPts val="204"/>
              </a:spcBef>
            </a:pPr>
            <a:r>
              <a:rPr sz="900" spc="5" dirty="0">
                <a:latin typeface="Tahoma"/>
                <a:cs typeface="Tahoma"/>
              </a:rPr>
              <a:t>arxiv:2301.10731</a:t>
            </a:r>
            <a:endParaRPr sz="900">
              <a:latin typeface="Tahoma"/>
              <a:cs typeface="Tahoma"/>
            </a:endParaRPr>
          </a:p>
        </p:txBody>
      </p:sp>
      <p:grpSp>
        <p:nvGrpSpPr>
          <p:cNvPr id="223" name="object 223"/>
          <p:cNvGrpSpPr/>
          <p:nvPr/>
        </p:nvGrpSpPr>
        <p:grpSpPr>
          <a:xfrm>
            <a:off x="16809527" y="5014204"/>
            <a:ext cx="225425" cy="179070"/>
            <a:chOff x="16809527" y="5014204"/>
            <a:chExt cx="225425" cy="179070"/>
          </a:xfrm>
        </p:grpSpPr>
        <p:sp>
          <p:nvSpPr>
            <p:cNvPr id="224" name="object 224"/>
            <p:cNvSpPr/>
            <p:nvPr/>
          </p:nvSpPr>
          <p:spPr>
            <a:xfrm>
              <a:off x="16809527" y="5014204"/>
              <a:ext cx="225425" cy="179070"/>
            </a:xfrm>
            <a:custGeom>
              <a:avLst/>
              <a:gdLst/>
              <a:ahLst/>
              <a:cxnLst/>
              <a:rect l="l" t="t" r="r" b="b"/>
              <a:pathLst>
                <a:path w="225425" h="179070">
                  <a:moveTo>
                    <a:pt x="0" y="178823"/>
                  </a:moveTo>
                  <a:lnTo>
                    <a:pt x="225286" y="178823"/>
                  </a:lnTo>
                  <a:lnTo>
                    <a:pt x="225286" y="0"/>
                  </a:lnTo>
                  <a:lnTo>
                    <a:pt x="0" y="0"/>
                  </a:lnTo>
                  <a:lnTo>
                    <a:pt x="0" y="178823"/>
                  </a:lnTo>
                  <a:close/>
                </a:path>
              </a:pathLst>
            </a:custGeom>
            <a:solidFill>
              <a:srgbClr val="D6E0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5" name="object 225"/>
            <p:cNvSpPr/>
            <p:nvPr/>
          </p:nvSpPr>
          <p:spPr>
            <a:xfrm>
              <a:off x="16809527" y="5085733"/>
              <a:ext cx="225425" cy="36195"/>
            </a:xfrm>
            <a:custGeom>
              <a:avLst/>
              <a:gdLst/>
              <a:ahLst/>
              <a:cxnLst/>
              <a:rect l="l" t="t" r="r" b="b"/>
              <a:pathLst>
                <a:path w="225425" h="36195">
                  <a:moveTo>
                    <a:pt x="0" y="35764"/>
                  </a:moveTo>
                  <a:lnTo>
                    <a:pt x="225286" y="35764"/>
                  </a:lnTo>
                  <a:lnTo>
                    <a:pt x="225286" y="0"/>
                  </a:lnTo>
                  <a:lnTo>
                    <a:pt x="0" y="0"/>
                  </a:lnTo>
                  <a:lnTo>
                    <a:pt x="0" y="35764"/>
                  </a:lnTo>
                  <a:close/>
                </a:path>
              </a:pathLst>
            </a:custGeom>
            <a:solidFill>
              <a:srgbClr val="3366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26" name="object 226"/>
          <p:cNvGrpSpPr/>
          <p:nvPr/>
        </p:nvGrpSpPr>
        <p:grpSpPr>
          <a:xfrm>
            <a:off x="16809527" y="5499698"/>
            <a:ext cx="225425" cy="179070"/>
            <a:chOff x="16809527" y="5499698"/>
            <a:chExt cx="225425" cy="179070"/>
          </a:xfrm>
        </p:grpSpPr>
        <p:sp>
          <p:nvSpPr>
            <p:cNvPr id="227" name="object 227"/>
            <p:cNvSpPr/>
            <p:nvPr/>
          </p:nvSpPr>
          <p:spPr>
            <a:xfrm>
              <a:off x="16809527" y="5499698"/>
              <a:ext cx="225425" cy="179070"/>
            </a:xfrm>
            <a:custGeom>
              <a:avLst/>
              <a:gdLst/>
              <a:ahLst/>
              <a:cxnLst/>
              <a:rect l="l" t="t" r="r" b="b"/>
              <a:pathLst>
                <a:path w="225425" h="179070">
                  <a:moveTo>
                    <a:pt x="0" y="178823"/>
                  </a:moveTo>
                  <a:lnTo>
                    <a:pt x="225286" y="178823"/>
                  </a:lnTo>
                  <a:lnTo>
                    <a:pt x="225286" y="0"/>
                  </a:lnTo>
                  <a:lnTo>
                    <a:pt x="0" y="0"/>
                  </a:lnTo>
                  <a:lnTo>
                    <a:pt x="0" y="178823"/>
                  </a:lnTo>
                  <a:close/>
                </a:path>
              </a:pathLst>
            </a:custGeom>
            <a:solidFill>
              <a:srgbClr val="E5E5E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8" name="object 228"/>
            <p:cNvSpPr/>
            <p:nvPr/>
          </p:nvSpPr>
          <p:spPr>
            <a:xfrm>
              <a:off x="16809527" y="5571227"/>
              <a:ext cx="225425" cy="36195"/>
            </a:xfrm>
            <a:custGeom>
              <a:avLst/>
              <a:gdLst/>
              <a:ahLst/>
              <a:cxnLst/>
              <a:rect l="l" t="t" r="r" b="b"/>
              <a:pathLst>
                <a:path w="225425" h="36195">
                  <a:moveTo>
                    <a:pt x="0" y="35764"/>
                  </a:moveTo>
                  <a:lnTo>
                    <a:pt x="225286" y="35764"/>
                  </a:lnTo>
                  <a:lnTo>
                    <a:pt x="225286" y="0"/>
                  </a:lnTo>
                  <a:lnTo>
                    <a:pt x="0" y="0"/>
                  </a:lnTo>
                  <a:lnTo>
                    <a:pt x="0" y="35764"/>
                  </a:lnTo>
                  <a:close/>
                </a:path>
              </a:pathLst>
            </a:custGeom>
            <a:solidFill>
              <a:srgbClr val="9999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29" name="object 229"/>
          <p:cNvSpPr txBox="1"/>
          <p:nvPr/>
        </p:nvSpPr>
        <p:spPr>
          <a:xfrm>
            <a:off x="18973706" y="5910650"/>
            <a:ext cx="139065" cy="1790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000" spc="-10" dirty="0">
                <a:latin typeface="Tahoma"/>
                <a:cs typeface="Tahoma"/>
              </a:rPr>
              <a:t>-1</a:t>
            </a:r>
            <a:endParaRPr sz="1000">
              <a:latin typeface="Tahoma"/>
              <a:cs typeface="Tahoma"/>
            </a:endParaRPr>
          </a:p>
        </p:txBody>
      </p:sp>
      <p:sp>
        <p:nvSpPr>
          <p:cNvPr id="230" name="object 230"/>
          <p:cNvSpPr txBox="1"/>
          <p:nvPr/>
        </p:nvSpPr>
        <p:spPr>
          <a:xfrm>
            <a:off x="17098967" y="5844037"/>
            <a:ext cx="1896745" cy="531495"/>
          </a:xfrm>
          <a:prstGeom prst="rect">
            <a:avLst/>
          </a:prstGeom>
        </p:spPr>
        <p:txBody>
          <a:bodyPr vert="horz" wrap="square" lIns="0" tIns="889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00"/>
              </a:spcBef>
            </a:pPr>
            <a:r>
              <a:rPr sz="1600" spc="-10" dirty="0">
                <a:latin typeface="Tahoma"/>
                <a:cs typeface="Tahoma"/>
              </a:rPr>
              <a:t>h</a:t>
            </a:r>
            <a:r>
              <a:rPr sz="1600" spc="-10" dirty="0">
                <a:latin typeface="Symbol"/>
                <a:cs typeface="Symbol"/>
              </a:rPr>
              <a:t></a:t>
            </a:r>
            <a:r>
              <a:rPr sz="1600" spc="-10" dirty="0">
                <a:latin typeface="Tahoma"/>
                <a:cs typeface="Tahoma"/>
              </a:rPr>
              <a:t>aa</a:t>
            </a:r>
            <a:r>
              <a:rPr sz="1600" spc="-10" dirty="0">
                <a:latin typeface="Symbol"/>
                <a:cs typeface="Symbol"/>
              </a:rPr>
              <a:t></a:t>
            </a:r>
            <a:r>
              <a:rPr sz="1600" spc="-10" dirty="0">
                <a:latin typeface="Tahoma"/>
                <a:cs typeface="Tahoma"/>
              </a:rPr>
              <a:t>,</a:t>
            </a:r>
            <a:r>
              <a:rPr sz="1600" spc="-90" dirty="0">
                <a:latin typeface="Tahoma"/>
                <a:cs typeface="Tahoma"/>
              </a:rPr>
              <a:t> </a:t>
            </a:r>
            <a:r>
              <a:rPr sz="1600" spc="-5" dirty="0">
                <a:latin typeface="Tahoma"/>
                <a:cs typeface="Tahoma"/>
              </a:rPr>
              <a:t>20.3</a:t>
            </a:r>
            <a:r>
              <a:rPr sz="1600" spc="-85" dirty="0">
                <a:latin typeface="Tahoma"/>
                <a:cs typeface="Tahoma"/>
              </a:rPr>
              <a:t> </a:t>
            </a:r>
            <a:r>
              <a:rPr sz="1600" spc="-35" dirty="0">
                <a:latin typeface="Tahoma"/>
                <a:cs typeface="Tahoma"/>
              </a:rPr>
              <a:t>fb</a:t>
            </a:r>
            <a:endParaRPr sz="16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375"/>
              </a:spcBef>
            </a:pPr>
            <a:r>
              <a:rPr sz="900" spc="90" dirty="0">
                <a:latin typeface="Tahoma"/>
                <a:cs typeface="Tahoma"/>
              </a:rPr>
              <a:t>PRD</a:t>
            </a:r>
            <a:r>
              <a:rPr sz="900" spc="-40" dirty="0">
                <a:latin typeface="Tahoma"/>
                <a:cs typeface="Tahoma"/>
              </a:rPr>
              <a:t> </a:t>
            </a:r>
            <a:r>
              <a:rPr sz="900" spc="15" dirty="0">
                <a:latin typeface="Tahoma"/>
                <a:cs typeface="Tahoma"/>
              </a:rPr>
              <a:t>92</a:t>
            </a:r>
            <a:r>
              <a:rPr sz="900" spc="-40" dirty="0">
                <a:latin typeface="Tahoma"/>
                <a:cs typeface="Tahoma"/>
              </a:rPr>
              <a:t> </a:t>
            </a:r>
            <a:r>
              <a:rPr sz="900" dirty="0">
                <a:latin typeface="Tahoma"/>
                <a:cs typeface="Tahoma"/>
              </a:rPr>
              <a:t>(2015)</a:t>
            </a:r>
            <a:r>
              <a:rPr sz="900" spc="-35" dirty="0">
                <a:latin typeface="Tahoma"/>
                <a:cs typeface="Tahoma"/>
              </a:rPr>
              <a:t> </a:t>
            </a:r>
            <a:r>
              <a:rPr sz="900" spc="15" dirty="0">
                <a:latin typeface="Tahoma"/>
                <a:cs typeface="Tahoma"/>
              </a:rPr>
              <a:t>052002</a:t>
            </a:r>
            <a:endParaRPr sz="900">
              <a:latin typeface="Tahoma"/>
              <a:cs typeface="Tahoma"/>
            </a:endParaRPr>
          </a:p>
        </p:txBody>
      </p:sp>
      <p:grpSp>
        <p:nvGrpSpPr>
          <p:cNvPr id="231" name="object 231"/>
          <p:cNvGrpSpPr/>
          <p:nvPr/>
        </p:nvGrpSpPr>
        <p:grpSpPr>
          <a:xfrm>
            <a:off x="16809527" y="5985176"/>
            <a:ext cx="225425" cy="179070"/>
            <a:chOff x="16809527" y="5985176"/>
            <a:chExt cx="225425" cy="179070"/>
          </a:xfrm>
        </p:grpSpPr>
        <p:sp>
          <p:nvSpPr>
            <p:cNvPr id="232" name="object 232"/>
            <p:cNvSpPr/>
            <p:nvPr/>
          </p:nvSpPr>
          <p:spPr>
            <a:xfrm>
              <a:off x="16809527" y="5985176"/>
              <a:ext cx="225425" cy="179070"/>
            </a:xfrm>
            <a:custGeom>
              <a:avLst/>
              <a:gdLst/>
              <a:ahLst/>
              <a:cxnLst/>
              <a:rect l="l" t="t" r="r" b="b"/>
              <a:pathLst>
                <a:path w="225425" h="179070">
                  <a:moveTo>
                    <a:pt x="0" y="178823"/>
                  </a:moveTo>
                  <a:lnTo>
                    <a:pt x="225286" y="178823"/>
                  </a:lnTo>
                  <a:lnTo>
                    <a:pt x="225286" y="0"/>
                  </a:lnTo>
                  <a:lnTo>
                    <a:pt x="0" y="0"/>
                  </a:lnTo>
                  <a:lnTo>
                    <a:pt x="0" y="178823"/>
                  </a:lnTo>
                  <a:close/>
                </a:path>
              </a:pathLst>
            </a:custGeom>
            <a:solidFill>
              <a:srgbClr val="FFD6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3" name="object 233"/>
            <p:cNvSpPr/>
            <p:nvPr/>
          </p:nvSpPr>
          <p:spPr>
            <a:xfrm>
              <a:off x="16809527" y="6062667"/>
              <a:ext cx="225425" cy="24130"/>
            </a:xfrm>
            <a:custGeom>
              <a:avLst/>
              <a:gdLst/>
              <a:ahLst/>
              <a:cxnLst/>
              <a:rect l="l" t="t" r="r" b="b"/>
              <a:pathLst>
                <a:path w="225425" h="24129">
                  <a:moveTo>
                    <a:pt x="0" y="23843"/>
                  </a:moveTo>
                  <a:lnTo>
                    <a:pt x="225286" y="23843"/>
                  </a:lnTo>
                  <a:lnTo>
                    <a:pt x="225286" y="0"/>
                  </a:lnTo>
                  <a:lnTo>
                    <a:pt x="0" y="0"/>
                  </a:lnTo>
                  <a:lnTo>
                    <a:pt x="0" y="23843"/>
                  </a:lnTo>
                  <a:close/>
                </a:path>
              </a:pathLst>
            </a:custGeom>
            <a:solidFill>
              <a:srgbClr val="FF33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34" name="object 234"/>
          <p:cNvSpPr txBox="1"/>
          <p:nvPr/>
        </p:nvSpPr>
        <p:spPr>
          <a:xfrm>
            <a:off x="17073567" y="6334032"/>
            <a:ext cx="2128520" cy="1990725"/>
          </a:xfrm>
          <a:prstGeom prst="rect">
            <a:avLst/>
          </a:prstGeom>
        </p:spPr>
        <p:txBody>
          <a:bodyPr vert="horz" wrap="square" lIns="0" tIns="889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700"/>
              </a:spcBef>
            </a:pPr>
            <a:r>
              <a:rPr sz="1600" spc="-5" dirty="0">
                <a:latin typeface="Tahoma"/>
                <a:cs typeface="Tahoma"/>
              </a:rPr>
              <a:t>h</a:t>
            </a:r>
            <a:r>
              <a:rPr sz="1600" spc="-5" dirty="0">
                <a:latin typeface="Symbol"/>
                <a:cs typeface="Symbol"/>
              </a:rPr>
              <a:t></a:t>
            </a:r>
            <a:r>
              <a:rPr sz="1600" spc="-5" dirty="0">
                <a:latin typeface="Tahoma"/>
                <a:cs typeface="Tahoma"/>
              </a:rPr>
              <a:t>aa</a:t>
            </a:r>
            <a:r>
              <a:rPr sz="1600" spc="-5" dirty="0">
                <a:latin typeface="Symbol"/>
                <a:cs typeface="Symbol"/>
              </a:rPr>
              <a:t></a:t>
            </a:r>
            <a:r>
              <a:rPr sz="1600" spc="-5" dirty="0">
                <a:latin typeface="Tahoma"/>
                <a:cs typeface="Tahoma"/>
              </a:rPr>
              <a:t>,</a:t>
            </a:r>
            <a:r>
              <a:rPr sz="1600" spc="-80" dirty="0">
                <a:latin typeface="Tahoma"/>
                <a:cs typeface="Tahoma"/>
              </a:rPr>
              <a:t> </a:t>
            </a:r>
            <a:r>
              <a:rPr sz="1600" spc="-5" dirty="0">
                <a:latin typeface="Tahoma"/>
                <a:cs typeface="Tahoma"/>
              </a:rPr>
              <a:t>36.1</a:t>
            </a:r>
            <a:r>
              <a:rPr sz="1600" spc="-80" dirty="0">
                <a:latin typeface="Tahoma"/>
                <a:cs typeface="Tahoma"/>
              </a:rPr>
              <a:t> </a:t>
            </a:r>
            <a:r>
              <a:rPr sz="1600" spc="-15" dirty="0">
                <a:latin typeface="Tahoma"/>
                <a:cs typeface="Tahoma"/>
              </a:rPr>
              <a:t>fb</a:t>
            </a:r>
            <a:r>
              <a:rPr sz="1500" spc="-22" baseline="36111" dirty="0">
                <a:latin typeface="Tahoma"/>
                <a:cs typeface="Tahoma"/>
              </a:rPr>
              <a:t>-1</a:t>
            </a:r>
            <a:endParaRPr sz="1500" baseline="36111">
              <a:latin typeface="Tahoma"/>
              <a:cs typeface="Tahoma"/>
            </a:endParaRPr>
          </a:p>
          <a:p>
            <a:pPr marL="38100">
              <a:lnSpc>
                <a:spcPct val="100000"/>
              </a:lnSpc>
              <a:spcBef>
                <a:spcPts val="375"/>
              </a:spcBef>
            </a:pPr>
            <a:r>
              <a:rPr sz="900" spc="90" dirty="0">
                <a:latin typeface="Tahoma"/>
                <a:cs typeface="Tahoma"/>
              </a:rPr>
              <a:t>JHEP</a:t>
            </a:r>
            <a:r>
              <a:rPr sz="900" spc="-40" dirty="0">
                <a:latin typeface="Tahoma"/>
                <a:cs typeface="Tahoma"/>
              </a:rPr>
              <a:t> </a:t>
            </a:r>
            <a:r>
              <a:rPr sz="900" spc="15" dirty="0">
                <a:latin typeface="Tahoma"/>
                <a:cs typeface="Tahoma"/>
              </a:rPr>
              <a:t>06</a:t>
            </a:r>
            <a:r>
              <a:rPr sz="900" spc="-40" dirty="0">
                <a:latin typeface="Tahoma"/>
                <a:cs typeface="Tahoma"/>
              </a:rPr>
              <a:t> </a:t>
            </a:r>
            <a:r>
              <a:rPr sz="900" dirty="0">
                <a:latin typeface="Tahoma"/>
                <a:cs typeface="Tahoma"/>
              </a:rPr>
              <a:t>(2018)</a:t>
            </a:r>
            <a:r>
              <a:rPr sz="900" spc="-40" dirty="0">
                <a:latin typeface="Tahoma"/>
                <a:cs typeface="Tahoma"/>
              </a:rPr>
              <a:t> </a:t>
            </a:r>
            <a:r>
              <a:rPr sz="900" spc="15" dirty="0">
                <a:latin typeface="Tahoma"/>
                <a:cs typeface="Tahoma"/>
              </a:rPr>
              <a:t>166</a:t>
            </a:r>
            <a:endParaRPr sz="900">
              <a:latin typeface="Tahoma"/>
              <a:cs typeface="Tahoma"/>
            </a:endParaRPr>
          </a:p>
          <a:p>
            <a:pPr marL="38100">
              <a:lnSpc>
                <a:spcPct val="100000"/>
              </a:lnSpc>
              <a:spcBef>
                <a:spcPts val="400"/>
              </a:spcBef>
            </a:pPr>
            <a:r>
              <a:rPr sz="1600" spc="-5" dirty="0">
                <a:latin typeface="Tahoma"/>
                <a:cs typeface="Tahoma"/>
              </a:rPr>
              <a:t>h</a:t>
            </a:r>
            <a:r>
              <a:rPr sz="1600" spc="-5" dirty="0">
                <a:latin typeface="Symbol"/>
                <a:cs typeface="Symbol"/>
              </a:rPr>
              <a:t></a:t>
            </a:r>
            <a:r>
              <a:rPr sz="1600" spc="-5" dirty="0">
                <a:latin typeface="Tahoma"/>
                <a:cs typeface="Tahoma"/>
              </a:rPr>
              <a:t>aa</a:t>
            </a:r>
            <a:r>
              <a:rPr sz="1600" spc="-5" dirty="0">
                <a:latin typeface="Symbol"/>
                <a:cs typeface="Symbol"/>
              </a:rPr>
              <a:t></a:t>
            </a:r>
            <a:r>
              <a:rPr sz="1600" spc="-5" dirty="0">
                <a:latin typeface="Tahoma"/>
                <a:cs typeface="Tahoma"/>
              </a:rPr>
              <a:t>,</a:t>
            </a:r>
            <a:r>
              <a:rPr sz="1600" spc="-75" dirty="0">
                <a:latin typeface="Tahoma"/>
                <a:cs typeface="Tahoma"/>
              </a:rPr>
              <a:t> </a:t>
            </a:r>
            <a:r>
              <a:rPr sz="1600" spc="5" dirty="0">
                <a:latin typeface="Tahoma"/>
                <a:cs typeface="Tahoma"/>
              </a:rPr>
              <a:t>139</a:t>
            </a:r>
            <a:r>
              <a:rPr sz="1600" spc="-75" dirty="0">
                <a:latin typeface="Tahoma"/>
                <a:cs typeface="Tahoma"/>
              </a:rPr>
              <a:t> </a:t>
            </a:r>
            <a:r>
              <a:rPr sz="1600" spc="-30" dirty="0">
                <a:latin typeface="Tahoma"/>
                <a:cs typeface="Tahoma"/>
              </a:rPr>
              <a:t>fb</a:t>
            </a:r>
            <a:r>
              <a:rPr sz="1500" spc="-44" baseline="36111" dirty="0">
                <a:latin typeface="Tahoma"/>
                <a:cs typeface="Tahoma"/>
              </a:rPr>
              <a:t>-1</a:t>
            </a:r>
            <a:endParaRPr sz="1500" baseline="36111">
              <a:latin typeface="Tahoma"/>
              <a:cs typeface="Tahoma"/>
            </a:endParaRPr>
          </a:p>
          <a:p>
            <a:pPr marL="38100">
              <a:lnSpc>
                <a:spcPct val="100000"/>
              </a:lnSpc>
              <a:spcBef>
                <a:spcPts val="375"/>
              </a:spcBef>
            </a:pPr>
            <a:r>
              <a:rPr sz="900" spc="90" dirty="0">
                <a:latin typeface="Tahoma"/>
                <a:cs typeface="Tahoma"/>
              </a:rPr>
              <a:t>JHEP</a:t>
            </a:r>
            <a:r>
              <a:rPr sz="900" spc="-40" dirty="0">
                <a:latin typeface="Tahoma"/>
                <a:cs typeface="Tahoma"/>
              </a:rPr>
              <a:t> </a:t>
            </a:r>
            <a:r>
              <a:rPr sz="900" spc="15" dirty="0">
                <a:latin typeface="Tahoma"/>
                <a:cs typeface="Tahoma"/>
              </a:rPr>
              <a:t>03</a:t>
            </a:r>
            <a:r>
              <a:rPr sz="900" spc="-40" dirty="0">
                <a:latin typeface="Tahoma"/>
                <a:cs typeface="Tahoma"/>
              </a:rPr>
              <a:t> </a:t>
            </a:r>
            <a:r>
              <a:rPr sz="900" dirty="0">
                <a:latin typeface="Tahoma"/>
                <a:cs typeface="Tahoma"/>
              </a:rPr>
              <a:t>(2022)</a:t>
            </a:r>
            <a:r>
              <a:rPr sz="900" spc="-40" dirty="0">
                <a:latin typeface="Tahoma"/>
                <a:cs typeface="Tahoma"/>
              </a:rPr>
              <a:t> </a:t>
            </a:r>
            <a:r>
              <a:rPr sz="900" spc="15" dirty="0">
                <a:latin typeface="Tahoma"/>
                <a:cs typeface="Tahoma"/>
              </a:rPr>
              <a:t>041</a:t>
            </a:r>
            <a:endParaRPr sz="900">
              <a:latin typeface="Tahoma"/>
              <a:cs typeface="Tahoma"/>
            </a:endParaRPr>
          </a:p>
          <a:p>
            <a:pPr marL="38100">
              <a:lnSpc>
                <a:spcPct val="100000"/>
              </a:lnSpc>
              <a:spcBef>
                <a:spcPts val="484"/>
              </a:spcBef>
            </a:pPr>
            <a:r>
              <a:rPr sz="1600" spc="-5" dirty="0">
                <a:latin typeface="Tahoma"/>
                <a:cs typeface="Tahoma"/>
              </a:rPr>
              <a:t>h</a:t>
            </a:r>
            <a:r>
              <a:rPr sz="1600" spc="-5" dirty="0">
                <a:latin typeface="Symbol"/>
                <a:cs typeface="Symbol"/>
              </a:rPr>
              <a:t></a:t>
            </a:r>
            <a:r>
              <a:rPr sz="1600" spc="-5" dirty="0">
                <a:latin typeface="Tahoma"/>
                <a:cs typeface="Tahoma"/>
              </a:rPr>
              <a:t>aa</a:t>
            </a:r>
            <a:r>
              <a:rPr sz="1600" spc="-5" dirty="0">
                <a:latin typeface="Symbol"/>
                <a:cs typeface="Symbol"/>
              </a:rPr>
              <a:t></a:t>
            </a:r>
            <a:r>
              <a:rPr sz="1600" spc="-5" dirty="0">
                <a:latin typeface="Tahoma"/>
                <a:cs typeface="Tahoma"/>
              </a:rPr>
              <a:t>bbbb,</a:t>
            </a:r>
            <a:r>
              <a:rPr sz="1600" spc="-80" dirty="0">
                <a:latin typeface="Tahoma"/>
                <a:cs typeface="Tahoma"/>
              </a:rPr>
              <a:t> </a:t>
            </a:r>
            <a:r>
              <a:rPr sz="1600" spc="-5" dirty="0">
                <a:latin typeface="Tahoma"/>
                <a:cs typeface="Tahoma"/>
              </a:rPr>
              <a:t>36.1</a:t>
            </a:r>
            <a:r>
              <a:rPr sz="1600" spc="-75" dirty="0">
                <a:latin typeface="Tahoma"/>
                <a:cs typeface="Tahoma"/>
              </a:rPr>
              <a:t> </a:t>
            </a:r>
            <a:r>
              <a:rPr sz="1600" spc="-20" dirty="0">
                <a:latin typeface="Tahoma"/>
                <a:cs typeface="Tahoma"/>
              </a:rPr>
              <a:t>fb</a:t>
            </a:r>
            <a:r>
              <a:rPr sz="1500" spc="-30" baseline="36111" dirty="0">
                <a:latin typeface="Tahoma"/>
                <a:cs typeface="Tahoma"/>
              </a:rPr>
              <a:t>-1</a:t>
            </a:r>
            <a:endParaRPr sz="1500" baseline="36111">
              <a:latin typeface="Tahoma"/>
              <a:cs typeface="Tahoma"/>
            </a:endParaRPr>
          </a:p>
          <a:p>
            <a:pPr marL="38100">
              <a:lnSpc>
                <a:spcPct val="100000"/>
              </a:lnSpc>
              <a:spcBef>
                <a:spcPts val="204"/>
              </a:spcBef>
            </a:pPr>
            <a:r>
              <a:rPr sz="900" spc="90" dirty="0">
                <a:latin typeface="Tahoma"/>
                <a:cs typeface="Tahoma"/>
              </a:rPr>
              <a:t>JHEP</a:t>
            </a:r>
            <a:r>
              <a:rPr sz="900" spc="-40" dirty="0">
                <a:latin typeface="Tahoma"/>
                <a:cs typeface="Tahoma"/>
              </a:rPr>
              <a:t> </a:t>
            </a:r>
            <a:r>
              <a:rPr sz="900" spc="15" dirty="0">
                <a:latin typeface="Tahoma"/>
                <a:cs typeface="Tahoma"/>
              </a:rPr>
              <a:t>10</a:t>
            </a:r>
            <a:r>
              <a:rPr sz="900" spc="-40" dirty="0">
                <a:latin typeface="Tahoma"/>
                <a:cs typeface="Tahoma"/>
              </a:rPr>
              <a:t> </a:t>
            </a:r>
            <a:r>
              <a:rPr sz="900" dirty="0">
                <a:latin typeface="Tahoma"/>
                <a:cs typeface="Tahoma"/>
              </a:rPr>
              <a:t>(2018)</a:t>
            </a:r>
            <a:r>
              <a:rPr sz="900" spc="-40" dirty="0">
                <a:latin typeface="Tahoma"/>
                <a:cs typeface="Tahoma"/>
              </a:rPr>
              <a:t> </a:t>
            </a:r>
            <a:r>
              <a:rPr sz="900" spc="15" dirty="0">
                <a:latin typeface="Tahoma"/>
                <a:cs typeface="Tahoma"/>
              </a:rPr>
              <a:t>031</a:t>
            </a:r>
            <a:endParaRPr sz="900">
              <a:latin typeface="Tahoma"/>
              <a:cs typeface="Tahoma"/>
            </a:endParaRPr>
          </a:p>
          <a:p>
            <a:pPr marL="38100">
              <a:lnSpc>
                <a:spcPct val="100000"/>
              </a:lnSpc>
              <a:spcBef>
                <a:spcPts val="650"/>
              </a:spcBef>
            </a:pPr>
            <a:r>
              <a:rPr sz="1600" spc="-5" dirty="0">
                <a:latin typeface="Tahoma"/>
                <a:cs typeface="Tahoma"/>
              </a:rPr>
              <a:t>h</a:t>
            </a:r>
            <a:r>
              <a:rPr sz="1600" spc="-5" dirty="0">
                <a:latin typeface="Symbol"/>
                <a:cs typeface="Symbol"/>
              </a:rPr>
              <a:t></a:t>
            </a:r>
            <a:r>
              <a:rPr sz="1600" spc="-5" dirty="0">
                <a:latin typeface="Tahoma"/>
                <a:cs typeface="Tahoma"/>
              </a:rPr>
              <a:t>aa</a:t>
            </a:r>
            <a:r>
              <a:rPr sz="1600" spc="-5" dirty="0">
                <a:latin typeface="Symbol"/>
                <a:cs typeface="Symbol"/>
              </a:rPr>
              <a:t></a:t>
            </a:r>
            <a:r>
              <a:rPr sz="1600" spc="-5" dirty="0">
                <a:latin typeface="Tahoma"/>
                <a:cs typeface="Tahoma"/>
              </a:rPr>
              <a:t>bb</a:t>
            </a:r>
            <a:r>
              <a:rPr sz="1600" spc="-5" dirty="0">
                <a:latin typeface="Symbol"/>
                <a:cs typeface="Symbol"/>
              </a:rPr>
              <a:t></a:t>
            </a:r>
            <a:r>
              <a:rPr sz="1600" spc="-5" dirty="0">
                <a:latin typeface="Tahoma"/>
                <a:cs typeface="Tahoma"/>
              </a:rPr>
              <a:t>,</a:t>
            </a:r>
            <a:r>
              <a:rPr sz="1600" spc="-80" dirty="0">
                <a:latin typeface="Tahoma"/>
                <a:cs typeface="Tahoma"/>
              </a:rPr>
              <a:t> </a:t>
            </a:r>
            <a:r>
              <a:rPr sz="1600" spc="5" dirty="0">
                <a:latin typeface="Tahoma"/>
                <a:cs typeface="Tahoma"/>
              </a:rPr>
              <a:t>139</a:t>
            </a:r>
            <a:r>
              <a:rPr sz="1600" spc="-75" dirty="0">
                <a:latin typeface="Tahoma"/>
                <a:cs typeface="Tahoma"/>
              </a:rPr>
              <a:t> </a:t>
            </a:r>
            <a:r>
              <a:rPr sz="1600" spc="-30" dirty="0">
                <a:latin typeface="Tahoma"/>
                <a:cs typeface="Tahoma"/>
              </a:rPr>
              <a:t>fb</a:t>
            </a:r>
            <a:r>
              <a:rPr sz="1500" spc="-44" baseline="36111" dirty="0">
                <a:latin typeface="Tahoma"/>
                <a:cs typeface="Tahoma"/>
              </a:rPr>
              <a:t>-1</a:t>
            </a:r>
            <a:endParaRPr sz="1500" baseline="36111">
              <a:latin typeface="Tahoma"/>
              <a:cs typeface="Tahoma"/>
            </a:endParaRPr>
          </a:p>
          <a:p>
            <a:pPr marL="38100">
              <a:lnSpc>
                <a:spcPct val="100000"/>
              </a:lnSpc>
              <a:spcBef>
                <a:spcPts val="375"/>
              </a:spcBef>
            </a:pPr>
            <a:r>
              <a:rPr sz="900" spc="90" dirty="0">
                <a:latin typeface="Tahoma"/>
                <a:cs typeface="Tahoma"/>
              </a:rPr>
              <a:t>PRD</a:t>
            </a:r>
            <a:r>
              <a:rPr sz="900" spc="-40" dirty="0">
                <a:latin typeface="Tahoma"/>
                <a:cs typeface="Tahoma"/>
              </a:rPr>
              <a:t> </a:t>
            </a:r>
            <a:r>
              <a:rPr sz="900" spc="15" dirty="0">
                <a:latin typeface="Tahoma"/>
                <a:cs typeface="Tahoma"/>
              </a:rPr>
              <a:t>105</a:t>
            </a:r>
            <a:r>
              <a:rPr sz="900" spc="-40" dirty="0">
                <a:latin typeface="Tahoma"/>
                <a:cs typeface="Tahoma"/>
              </a:rPr>
              <a:t> </a:t>
            </a:r>
            <a:r>
              <a:rPr sz="900" dirty="0">
                <a:latin typeface="Tahoma"/>
                <a:cs typeface="Tahoma"/>
              </a:rPr>
              <a:t>(2022)</a:t>
            </a:r>
            <a:r>
              <a:rPr sz="900" spc="-35" dirty="0">
                <a:latin typeface="Tahoma"/>
                <a:cs typeface="Tahoma"/>
              </a:rPr>
              <a:t> </a:t>
            </a:r>
            <a:r>
              <a:rPr sz="900" spc="15" dirty="0">
                <a:latin typeface="Tahoma"/>
                <a:cs typeface="Tahoma"/>
              </a:rPr>
              <a:t>012006</a:t>
            </a:r>
            <a:endParaRPr sz="900">
              <a:latin typeface="Tahoma"/>
              <a:cs typeface="Tahoma"/>
            </a:endParaRPr>
          </a:p>
        </p:txBody>
      </p:sp>
      <p:grpSp>
        <p:nvGrpSpPr>
          <p:cNvPr id="235" name="object 235"/>
          <p:cNvGrpSpPr/>
          <p:nvPr/>
        </p:nvGrpSpPr>
        <p:grpSpPr>
          <a:xfrm>
            <a:off x="16809527" y="6470671"/>
            <a:ext cx="225425" cy="179070"/>
            <a:chOff x="16809527" y="6470671"/>
            <a:chExt cx="225425" cy="179070"/>
          </a:xfrm>
        </p:grpSpPr>
        <p:sp>
          <p:nvSpPr>
            <p:cNvPr id="236" name="object 236"/>
            <p:cNvSpPr/>
            <p:nvPr/>
          </p:nvSpPr>
          <p:spPr>
            <a:xfrm>
              <a:off x="16809527" y="6470671"/>
              <a:ext cx="225425" cy="179070"/>
            </a:xfrm>
            <a:custGeom>
              <a:avLst/>
              <a:gdLst/>
              <a:ahLst/>
              <a:cxnLst/>
              <a:rect l="l" t="t" r="r" b="b"/>
              <a:pathLst>
                <a:path w="225425" h="179070">
                  <a:moveTo>
                    <a:pt x="0" y="178823"/>
                  </a:moveTo>
                  <a:lnTo>
                    <a:pt x="225286" y="178823"/>
                  </a:lnTo>
                  <a:lnTo>
                    <a:pt x="225286" y="0"/>
                  </a:lnTo>
                  <a:lnTo>
                    <a:pt x="0" y="0"/>
                  </a:lnTo>
                  <a:lnTo>
                    <a:pt x="0" y="178823"/>
                  </a:lnTo>
                  <a:close/>
                </a:path>
              </a:pathLst>
            </a:custGeom>
            <a:solidFill>
              <a:srgbClr val="CC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7" name="object 237"/>
            <p:cNvSpPr/>
            <p:nvPr/>
          </p:nvSpPr>
          <p:spPr>
            <a:xfrm>
              <a:off x="16809527" y="6548161"/>
              <a:ext cx="225425" cy="24130"/>
            </a:xfrm>
            <a:custGeom>
              <a:avLst/>
              <a:gdLst/>
              <a:ahLst/>
              <a:cxnLst/>
              <a:rect l="l" t="t" r="r" b="b"/>
              <a:pathLst>
                <a:path w="225425" h="24129">
                  <a:moveTo>
                    <a:pt x="0" y="23843"/>
                  </a:moveTo>
                  <a:lnTo>
                    <a:pt x="225286" y="23843"/>
                  </a:lnTo>
                  <a:lnTo>
                    <a:pt x="225286" y="0"/>
                  </a:lnTo>
                  <a:lnTo>
                    <a:pt x="0" y="0"/>
                  </a:lnTo>
                  <a:lnTo>
                    <a:pt x="0" y="23843"/>
                  </a:lnTo>
                  <a:close/>
                </a:path>
              </a:pathLst>
            </a:custGeom>
            <a:solidFill>
              <a:srgbClr val="33CC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38" name="object 238"/>
          <p:cNvGrpSpPr/>
          <p:nvPr/>
        </p:nvGrpSpPr>
        <p:grpSpPr>
          <a:xfrm>
            <a:off x="16809527" y="6956149"/>
            <a:ext cx="225425" cy="179070"/>
            <a:chOff x="16809527" y="6956149"/>
            <a:chExt cx="225425" cy="179070"/>
          </a:xfrm>
        </p:grpSpPr>
        <p:sp>
          <p:nvSpPr>
            <p:cNvPr id="239" name="object 239"/>
            <p:cNvSpPr/>
            <p:nvPr/>
          </p:nvSpPr>
          <p:spPr>
            <a:xfrm>
              <a:off x="16809527" y="6956149"/>
              <a:ext cx="225425" cy="179070"/>
            </a:xfrm>
            <a:custGeom>
              <a:avLst/>
              <a:gdLst/>
              <a:ahLst/>
              <a:cxnLst/>
              <a:rect l="l" t="t" r="r" b="b"/>
              <a:pathLst>
                <a:path w="225425" h="179070">
                  <a:moveTo>
                    <a:pt x="0" y="178823"/>
                  </a:moveTo>
                  <a:lnTo>
                    <a:pt x="225286" y="178823"/>
                  </a:lnTo>
                  <a:lnTo>
                    <a:pt x="225286" y="0"/>
                  </a:lnTo>
                  <a:lnTo>
                    <a:pt x="0" y="0"/>
                  </a:lnTo>
                  <a:lnTo>
                    <a:pt x="0" y="178823"/>
                  </a:lnTo>
                  <a:close/>
                </a:path>
              </a:pathLst>
            </a:custGeom>
            <a:solidFill>
              <a:srgbClr val="E0C9F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0" name="object 240"/>
            <p:cNvSpPr/>
            <p:nvPr/>
          </p:nvSpPr>
          <p:spPr>
            <a:xfrm>
              <a:off x="16809527" y="7033640"/>
              <a:ext cx="225425" cy="24130"/>
            </a:xfrm>
            <a:custGeom>
              <a:avLst/>
              <a:gdLst/>
              <a:ahLst/>
              <a:cxnLst/>
              <a:rect l="l" t="t" r="r" b="b"/>
              <a:pathLst>
                <a:path w="225425" h="24129">
                  <a:moveTo>
                    <a:pt x="0" y="23843"/>
                  </a:moveTo>
                  <a:lnTo>
                    <a:pt x="225286" y="23843"/>
                  </a:lnTo>
                  <a:lnTo>
                    <a:pt x="225286" y="0"/>
                  </a:lnTo>
                  <a:lnTo>
                    <a:pt x="0" y="0"/>
                  </a:lnTo>
                  <a:lnTo>
                    <a:pt x="0" y="23843"/>
                  </a:lnTo>
                  <a:close/>
                </a:path>
              </a:pathLst>
            </a:custGeom>
            <a:solidFill>
              <a:srgbClr val="6633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41" name="object 241"/>
          <p:cNvGrpSpPr/>
          <p:nvPr/>
        </p:nvGrpSpPr>
        <p:grpSpPr>
          <a:xfrm>
            <a:off x="16809527" y="7441628"/>
            <a:ext cx="225425" cy="179070"/>
            <a:chOff x="16809527" y="7441628"/>
            <a:chExt cx="225425" cy="179070"/>
          </a:xfrm>
        </p:grpSpPr>
        <p:sp>
          <p:nvSpPr>
            <p:cNvPr id="242" name="object 242"/>
            <p:cNvSpPr/>
            <p:nvPr/>
          </p:nvSpPr>
          <p:spPr>
            <a:xfrm>
              <a:off x="16809527" y="7441628"/>
              <a:ext cx="225425" cy="179070"/>
            </a:xfrm>
            <a:custGeom>
              <a:avLst/>
              <a:gdLst/>
              <a:ahLst/>
              <a:cxnLst/>
              <a:rect l="l" t="t" r="r" b="b"/>
              <a:pathLst>
                <a:path w="225425" h="179070">
                  <a:moveTo>
                    <a:pt x="0" y="178823"/>
                  </a:moveTo>
                  <a:lnTo>
                    <a:pt x="225286" y="178823"/>
                  </a:lnTo>
                  <a:lnTo>
                    <a:pt x="225286" y="0"/>
                  </a:lnTo>
                  <a:lnTo>
                    <a:pt x="0" y="0"/>
                  </a:lnTo>
                  <a:lnTo>
                    <a:pt x="0" y="178823"/>
                  </a:lnTo>
                  <a:close/>
                </a:path>
              </a:pathLst>
            </a:custGeom>
            <a:solidFill>
              <a:srgbClr val="FFEAD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3" name="object 243"/>
            <p:cNvSpPr/>
            <p:nvPr/>
          </p:nvSpPr>
          <p:spPr>
            <a:xfrm>
              <a:off x="16809527" y="7519119"/>
              <a:ext cx="225425" cy="24130"/>
            </a:xfrm>
            <a:custGeom>
              <a:avLst/>
              <a:gdLst/>
              <a:ahLst/>
              <a:cxnLst/>
              <a:rect l="l" t="t" r="r" b="b"/>
              <a:pathLst>
                <a:path w="225425" h="24129">
                  <a:moveTo>
                    <a:pt x="0" y="23843"/>
                  </a:moveTo>
                  <a:lnTo>
                    <a:pt x="225286" y="23843"/>
                  </a:lnTo>
                  <a:lnTo>
                    <a:pt x="225286" y="0"/>
                  </a:lnTo>
                  <a:lnTo>
                    <a:pt x="0" y="0"/>
                  </a:lnTo>
                  <a:lnTo>
                    <a:pt x="0" y="23843"/>
                  </a:lnTo>
                  <a:close/>
                </a:path>
              </a:pathLst>
            </a:custGeom>
            <a:solidFill>
              <a:srgbClr val="FF993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44" name="object 244"/>
          <p:cNvGrpSpPr/>
          <p:nvPr/>
        </p:nvGrpSpPr>
        <p:grpSpPr>
          <a:xfrm>
            <a:off x="16809527" y="7927123"/>
            <a:ext cx="225425" cy="179070"/>
            <a:chOff x="16809527" y="7927123"/>
            <a:chExt cx="225425" cy="179070"/>
          </a:xfrm>
        </p:grpSpPr>
        <p:sp>
          <p:nvSpPr>
            <p:cNvPr id="245" name="object 245"/>
            <p:cNvSpPr/>
            <p:nvPr/>
          </p:nvSpPr>
          <p:spPr>
            <a:xfrm>
              <a:off x="16809527" y="7927123"/>
              <a:ext cx="225425" cy="179070"/>
            </a:xfrm>
            <a:custGeom>
              <a:avLst/>
              <a:gdLst/>
              <a:ahLst/>
              <a:cxnLst/>
              <a:rect l="l" t="t" r="r" b="b"/>
              <a:pathLst>
                <a:path w="225425" h="179070">
                  <a:moveTo>
                    <a:pt x="0" y="178823"/>
                  </a:moveTo>
                  <a:lnTo>
                    <a:pt x="225286" y="178823"/>
                  </a:lnTo>
                  <a:lnTo>
                    <a:pt x="225286" y="0"/>
                  </a:lnTo>
                  <a:lnTo>
                    <a:pt x="0" y="0"/>
                  </a:lnTo>
                  <a:lnTo>
                    <a:pt x="0" y="178823"/>
                  </a:lnTo>
                  <a:close/>
                </a:path>
              </a:pathLst>
            </a:custGeom>
            <a:solidFill>
              <a:srgbClr val="B7FF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6" name="object 246"/>
            <p:cNvSpPr/>
            <p:nvPr/>
          </p:nvSpPr>
          <p:spPr>
            <a:xfrm>
              <a:off x="16809527" y="8004613"/>
              <a:ext cx="225425" cy="24130"/>
            </a:xfrm>
            <a:custGeom>
              <a:avLst/>
              <a:gdLst/>
              <a:ahLst/>
              <a:cxnLst/>
              <a:rect l="l" t="t" r="r" b="b"/>
              <a:pathLst>
                <a:path w="225425" h="24129">
                  <a:moveTo>
                    <a:pt x="0" y="23843"/>
                  </a:moveTo>
                  <a:lnTo>
                    <a:pt x="225286" y="23843"/>
                  </a:lnTo>
                  <a:lnTo>
                    <a:pt x="225286" y="0"/>
                  </a:lnTo>
                  <a:lnTo>
                    <a:pt x="0" y="0"/>
                  </a:lnTo>
                  <a:lnTo>
                    <a:pt x="0" y="23843"/>
                  </a:lnTo>
                  <a:close/>
                </a:path>
              </a:pathLst>
            </a:custGeom>
            <a:solidFill>
              <a:srgbClr val="0099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47" name="object 247"/>
          <p:cNvSpPr txBox="1"/>
          <p:nvPr/>
        </p:nvSpPr>
        <p:spPr>
          <a:xfrm>
            <a:off x="18377200" y="8456469"/>
            <a:ext cx="78740" cy="15367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800" spc="50" dirty="0">
                <a:latin typeface="Tahoma"/>
                <a:cs typeface="Tahoma"/>
              </a:rPr>
              <a:t>c</a:t>
            </a:r>
            <a:endParaRPr sz="800">
              <a:latin typeface="Tahoma"/>
              <a:cs typeface="Tahoma"/>
            </a:endParaRPr>
          </a:p>
        </p:txBody>
      </p:sp>
      <p:sp>
        <p:nvSpPr>
          <p:cNvPr id="248" name="object 248"/>
          <p:cNvSpPr txBox="1"/>
          <p:nvPr/>
        </p:nvSpPr>
        <p:spPr>
          <a:xfrm>
            <a:off x="17073567" y="8360609"/>
            <a:ext cx="2050414" cy="2171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1250" spc="30" dirty="0">
                <a:latin typeface="Tahoma"/>
                <a:cs typeface="Tahoma"/>
              </a:rPr>
              <a:t>Observed</a:t>
            </a:r>
            <a:r>
              <a:rPr sz="1250" spc="-45" dirty="0">
                <a:latin typeface="Tahoma"/>
                <a:cs typeface="Tahoma"/>
              </a:rPr>
              <a:t> </a:t>
            </a:r>
            <a:r>
              <a:rPr sz="1250" spc="35" dirty="0">
                <a:latin typeface="Tahoma"/>
                <a:cs typeface="Tahoma"/>
              </a:rPr>
              <a:t>Reli</a:t>
            </a:r>
            <a:r>
              <a:rPr sz="1250" spc="45" dirty="0">
                <a:latin typeface="Tahoma"/>
                <a:cs typeface="Tahoma"/>
              </a:rPr>
              <a:t>c</a:t>
            </a:r>
            <a:r>
              <a:rPr sz="1250" spc="65" dirty="0">
                <a:latin typeface="Tahoma"/>
                <a:cs typeface="Tahoma"/>
              </a:rPr>
              <a:t> </a:t>
            </a:r>
            <a:r>
              <a:rPr sz="1250" spc="5" dirty="0">
                <a:latin typeface="Symbol"/>
                <a:cs typeface="Symbol"/>
              </a:rPr>
              <a:t></a:t>
            </a:r>
            <a:r>
              <a:rPr sz="1250" spc="145" dirty="0">
                <a:latin typeface="Times New Roman"/>
                <a:cs typeface="Times New Roman"/>
              </a:rPr>
              <a:t> </a:t>
            </a:r>
            <a:r>
              <a:rPr sz="1250" spc="-30" dirty="0">
                <a:latin typeface="Tahoma"/>
                <a:cs typeface="Tahoma"/>
              </a:rPr>
              <a:t>h</a:t>
            </a:r>
            <a:r>
              <a:rPr sz="1200" spc="37" baseline="41666" dirty="0">
                <a:latin typeface="Tahoma"/>
                <a:cs typeface="Tahoma"/>
              </a:rPr>
              <a:t>2</a:t>
            </a:r>
            <a:r>
              <a:rPr sz="1200" baseline="41666" dirty="0">
                <a:latin typeface="Tahoma"/>
                <a:cs typeface="Tahoma"/>
              </a:rPr>
              <a:t> </a:t>
            </a:r>
            <a:r>
              <a:rPr sz="1200" spc="-172" baseline="41666" dirty="0">
                <a:latin typeface="Tahoma"/>
                <a:cs typeface="Tahoma"/>
              </a:rPr>
              <a:t> </a:t>
            </a:r>
            <a:r>
              <a:rPr sz="1250" spc="-175" dirty="0">
                <a:latin typeface="Tahoma"/>
                <a:cs typeface="Tahoma"/>
              </a:rPr>
              <a:t>=</a:t>
            </a:r>
            <a:r>
              <a:rPr sz="1250" spc="-45" dirty="0">
                <a:latin typeface="Tahoma"/>
                <a:cs typeface="Tahoma"/>
              </a:rPr>
              <a:t> </a:t>
            </a:r>
            <a:r>
              <a:rPr sz="1250" dirty="0">
                <a:latin typeface="Tahoma"/>
                <a:cs typeface="Tahoma"/>
              </a:rPr>
              <a:t>0.12</a:t>
            </a:r>
            <a:endParaRPr sz="1250">
              <a:latin typeface="Tahoma"/>
              <a:cs typeface="Tahoma"/>
            </a:endParaRPr>
          </a:p>
        </p:txBody>
      </p:sp>
      <p:sp>
        <p:nvSpPr>
          <p:cNvPr id="249" name="object 249"/>
          <p:cNvSpPr/>
          <p:nvPr/>
        </p:nvSpPr>
        <p:spPr>
          <a:xfrm>
            <a:off x="16809527" y="8502013"/>
            <a:ext cx="225425" cy="0"/>
          </a:xfrm>
          <a:custGeom>
            <a:avLst/>
            <a:gdLst/>
            <a:ahLst/>
            <a:cxnLst/>
            <a:rect l="l" t="t" r="r" b="b"/>
            <a:pathLst>
              <a:path w="225425">
                <a:moveTo>
                  <a:pt x="0" y="0"/>
                </a:moveTo>
                <a:lnTo>
                  <a:pt x="225286" y="0"/>
                </a:lnTo>
              </a:path>
            </a:pathLst>
          </a:custGeom>
          <a:ln w="11921">
            <a:solidFill>
              <a:srgbClr val="3333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1" name="object 251"/>
          <p:cNvSpPr txBox="1"/>
          <p:nvPr/>
        </p:nvSpPr>
        <p:spPr>
          <a:xfrm>
            <a:off x="18395881" y="990183"/>
            <a:ext cx="1241425" cy="4025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2450" dirty="0">
                <a:solidFill>
                  <a:srgbClr val="5E5E5E"/>
                </a:solidFill>
                <a:latin typeface="Microsoft Sans Serif"/>
                <a:cs typeface="Microsoft Sans Serif"/>
              </a:rPr>
              <a:t>Example</a:t>
            </a:r>
            <a:endParaRPr sz="2450" dirty="0">
              <a:latin typeface="Microsoft Sans Serif"/>
              <a:cs typeface="Microsoft Sans Serif"/>
            </a:endParaRPr>
          </a:p>
        </p:txBody>
      </p:sp>
      <p:sp>
        <p:nvSpPr>
          <p:cNvPr id="252" name="object 252"/>
          <p:cNvSpPr txBox="1"/>
          <p:nvPr/>
        </p:nvSpPr>
        <p:spPr>
          <a:xfrm>
            <a:off x="18202964" y="1260718"/>
            <a:ext cx="1474470" cy="4025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2450" spc="5" dirty="0">
                <a:solidFill>
                  <a:srgbClr val="5E5E5E"/>
                </a:solidFill>
                <a:latin typeface="Microsoft Sans Serif"/>
                <a:cs typeface="Microsoft Sans Serif"/>
              </a:rPr>
              <a:t>signatures</a:t>
            </a:r>
            <a:endParaRPr sz="2450" dirty="0">
              <a:latin typeface="Microsoft Sans Serif"/>
              <a:cs typeface="Microsoft Sans Serif"/>
            </a:endParaRPr>
          </a:p>
        </p:txBody>
      </p:sp>
      <p:pic>
        <p:nvPicPr>
          <p:cNvPr id="253" name="object 253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17468078" y="1894833"/>
            <a:ext cx="2209356" cy="2345478"/>
          </a:xfrm>
          <a:prstGeom prst="rect">
            <a:avLst/>
          </a:prstGeom>
        </p:spPr>
      </p:pic>
      <p:sp>
        <p:nvSpPr>
          <p:cNvPr id="254" name="object 254"/>
          <p:cNvSpPr txBox="1"/>
          <p:nvPr/>
        </p:nvSpPr>
        <p:spPr>
          <a:xfrm>
            <a:off x="11348477" y="4336834"/>
            <a:ext cx="4540885" cy="38920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2450" spc="10" dirty="0" err="1">
                <a:solidFill>
                  <a:srgbClr val="B51700"/>
                </a:solidFill>
                <a:latin typeface="Microsoft Sans Serif"/>
                <a:cs typeface="Microsoft Sans Serif"/>
              </a:rPr>
              <a:t>h→aa→SM</a:t>
            </a:r>
            <a:r>
              <a:rPr sz="2450" spc="10" dirty="0">
                <a:solidFill>
                  <a:srgbClr val="B51700"/>
                </a:solidFill>
                <a:latin typeface="Microsoft Sans Serif"/>
                <a:cs typeface="Microsoft Sans Serif"/>
              </a:rPr>
              <a:t> </a:t>
            </a:r>
            <a:r>
              <a:rPr sz="2450" spc="5" dirty="0">
                <a:solidFill>
                  <a:srgbClr val="B51700"/>
                </a:solidFill>
                <a:latin typeface="Microsoft Sans Serif"/>
                <a:cs typeface="Microsoft Sans Serif"/>
              </a:rPr>
              <a:t>resonance</a:t>
            </a:r>
            <a:r>
              <a:rPr sz="2450" spc="15" dirty="0">
                <a:solidFill>
                  <a:srgbClr val="B51700"/>
                </a:solidFill>
                <a:latin typeface="Microsoft Sans Serif"/>
                <a:cs typeface="Microsoft Sans Serif"/>
              </a:rPr>
              <a:t> </a:t>
            </a:r>
            <a:r>
              <a:rPr sz="2450" spc="-5" dirty="0">
                <a:solidFill>
                  <a:srgbClr val="B51700"/>
                </a:solidFill>
                <a:latin typeface="Microsoft Sans Serif"/>
                <a:cs typeface="Microsoft Sans Serif"/>
              </a:rPr>
              <a:t>searches</a:t>
            </a:r>
            <a:endParaRPr sz="2450" dirty="0">
              <a:latin typeface="Microsoft Sans Serif"/>
              <a:cs typeface="Microsoft Sans Serif"/>
            </a:endParaRPr>
          </a:p>
        </p:txBody>
      </p:sp>
      <p:grpSp>
        <p:nvGrpSpPr>
          <p:cNvPr id="266" name="Gruppo 265">
            <a:extLst>
              <a:ext uri="{FF2B5EF4-FFF2-40B4-BE49-F238E27FC236}">
                <a16:creationId xmlns:a16="http://schemas.microsoft.com/office/drawing/2014/main" id="{112C97EA-C6D3-0F27-F864-A05F0BF37E4E}"/>
              </a:ext>
            </a:extLst>
          </p:cNvPr>
          <p:cNvGrpSpPr/>
          <p:nvPr/>
        </p:nvGrpSpPr>
        <p:grpSpPr>
          <a:xfrm>
            <a:off x="778279" y="4492809"/>
            <a:ext cx="10197775" cy="6419666"/>
            <a:chOff x="667907" y="4740275"/>
            <a:chExt cx="10197775" cy="6419666"/>
          </a:xfrm>
        </p:grpSpPr>
        <p:sp>
          <p:nvSpPr>
            <p:cNvPr id="7" name="object 7"/>
            <p:cNvSpPr txBox="1"/>
            <p:nvPr/>
          </p:nvSpPr>
          <p:spPr>
            <a:xfrm>
              <a:off x="667907" y="4740275"/>
              <a:ext cx="81280" cy="213995"/>
            </a:xfrm>
            <a:prstGeom prst="rect">
              <a:avLst/>
            </a:prstGeom>
          </p:spPr>
          <p:txBody>
            <a:bodyPr vert="horz" wrap="square" lIns="0" tIns="1714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35"/>
                </a:spcBef>
              </a:pPr>
              <a:r>
                <a:rPr sz="1200" spc="15" dirty="0">
                  <a:solidFill>
                    <a:srgbClr val="0076BA"/>
                  </a:solidFill>
                  <a:latin typeface="Microsoft Sans Serif"/>
                  <a:cs typeface="Microsoft Sans Serif"/>
                </a:rPr>
                <a:t>‣</a:t>
              </a:r>
              <a:endParaRPr sz="1200">
                <a:latin typeface="Microsoft Sans Serif"/>
                <a:cs typeface="Microsoft Sans Serif"/>
              </a:endParaRPr>
            </a:p>
          </p:txBody>
        </p:sp>
        <p:sp>
          <p:nvSpPr>
            <p:cNvPr id="40" name="object 40"/>
            <p:cNvSpPr txBox="1"/>
            <p:nvPr/>
          </p:nvSpPr>
          <p:spPr>
            <a:xfrm>
              <a:off x="1576144" y="5114651"/>
              <a:ext cx="5257800" cy="27241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50800">
                <a:lnSpc>
                  <a:spcPts val="1240"/>
                </a:lnSpc>
                <a:spcBef>
                  <a:spcPts val="100"/>
                </a:spcBef>
              </a:pPr>
              <a:r>
                <a:rPr sz="1200" spc="-5" dirty="0">
                  <a:latin typeface="Microsoft Sans Serif"/>
                  <a:cs typeface="Microsoft Sans Serif"/>
                </a:rPr>
                <a:t>2HDM+a</a:t>
              </a:r>
              <a:r>
                <a:rPr sz="1200" dirty="0">
                  <a:latin typeface="Microsoft Sans Serif"/>
                  <a:cs typeface="Microsoft Sans Serif"/>
                </a:rPr>
                <a:t>,</a:t>
              </a:r>
              <a:r>
                <a:rPr sz="1200" spc="10" dirty="0">
                  <a:latin typeface="Microsoft Sans Serif"/>
                  <a:cs typeface="Microsoft Sans Serif"/>
                </a:rPr>
                <a:t> </a:t>
              </a:r>
              <a:r>
                <a:rPr sz="1200" spc="-10" dirty="0">
                  <a:latin typeface="Microsoft Sans Serif"/>
                  <a:cs typeface="Microsoft Sans Serif"/>
                </a:rPr>
                <a:t>Dira</a:t>
              </a:r>
              <a:r>
                <a:rPr sz="1200" spc="-5" dirty="0">
                  <a:latin typeface="Microsoft Sans Serif"/>
                  <a:cs typeface="Microsoft Sans Serif"/>
                </a:rPr>
                <a:t>c</a:t>
              </a:r>
              <a:r>
                <a:rPr sz="1200" spc="10" dirty="0">
                  <a:latin typeface="Microsoft Sans Serif"/>
                  <a:cs typeface="Microsoft Sans Serif"/>
                </a:rPr>
                <a:t> </a:t>
              </a:r>
              <a:r>
                <a:rPr sz="1200" spc="-5" dirty="0">
                  <a:latin typeface="Microsoft Sans Serif"/>
                  <a:cs typeface="Microsoft Sans Serif"/>
                </a:rPr>
                <a:t>DM</a:t>
              </a:r>
              <a:r>
                <a:rPr sz="1200" dirty="0">
                  <a:latin typeface="Microsoft Sans Serif"/>
                  <a:cs typeface="Microsoft Sans Serif"/>
                </a:rPr>
                <a:t>,</a:t>
              </a:r>
              <a:r>
                <a:rPr sz="1200" spc="10" dirty="0">
                  <a:latin typeface="Microsoft Sans Serif"/>
                  <a:cs typeface="Microsoft Sans Serif"/>
                </a:rPr>
                <a:t> </a:t>
              </a:r>
              <a:r>
                <a:rPr sz="1200" spc="-5" dirty="0">
                  <a:latin typeface="Microsoft Sans Serif"/>
                  <a:cs typeface="Microsoft Sans Serif"/>
                </a:rPr>
                <a:t>si</a:t>
              </a:r>
              <a:r>
                <a:rPr sz="1200" spc="35" dirty="0">
                  <a:latin typeface="Microsoft Sans Serif"/>
                  <a:cs typeface="Microsoft Sans Serif"/>
                </a:rPr>
                <a:t>n</a:t>
              </a:r>
              <a:r>
                <a:rPr sz="1200" dirty="0">
                  <a:latin typeface="Symbol"/>
                  <a:cs typeface="Symbol"/>
                </a:rPr>
                <a:t></a:t>
              </a:r>
              <a:r>
                <a:rPr sz="1200" spc="-5" dirty="0">
                  <a:latin typeface="Times New Roman"/>
                  <a:cs typeface="Times New Roman"/>
                </a:rPr>
                <a:t> </a:t>
              </a:r>
              <a:r>
                <a:rPr sz="1200" dirty="0">
                  <a:latin typeface="Microsoft Sans Serif"/>
                  <a:cs typeface="Microsoft Sans Serif"/>
                </a:rPr>
                <a:t>=</a:t>
              </a:r>
              <a:r>
                <a:rPr sz="1200" spc="10" dirty="0">
                  <a:latin typeface="Microsoft Sans Serif"/>
                  <a:cs typeface="Microsoft Sans Serif"/>
                </a:rPr>
                <a:t> </a:t>
              </a:r>
              <a:r>
                <a:rPr sz="1200" spc="-5" dirty="0">
                  <a:latin typeface="Microsoft Sans Serif"/>
                  <a:cs typeface="Microsoft Sans Serif"/>
                </a:rPr>
                <a:t>0.7</a:t>
              </a:r>
              <a:r>
                <a:rPr sz="1200" dirty="0">
                  <a:latin typeface="Microsoft Sans Serif"/>
                  <a:cs typeface="Microsoft Sans Serif"/>
                </a:rPr>
                <a:t>,</a:t>
              </a:r>
              <a:r>
                <a:rPr sz="1200" spc="10" dirty="0">
                  <a:latin typeface="Microsoft Sans Serif"/>
                  <a:cs typeface="Microsoft Sans Serif"/>
                </a:rPr>
                <a:t> </a:t>
              </a:r>
              <a:r>
                <a:rPr sz="1200" dirty="0">
                  <a:latin typeface="Microsoft Sans Serif"/>
                  <a:cs typeface="Microsoft Sans Serif"/>
                </a:rPr>
                <a:t>tan</a:t>
              </a:r>
              <a:r>
                <a:rPr sz="1200" spc="-155" dirty="0">
                  <a:latin typeface="Microsoft Sans Serif"/>
                  <a:cs typeface="Microsoft Sans Serif"/>
                </a:rPr>
                <a:t> </a:t>
              </a:r>
              <a:r>
                <a:rPr sz="1200" dirty="0">
                  <a:latin typeface="Symbol"/>
                  <a:cs typeface="Symbol"/>
                </a:rPr>
                <a:t></a:t>
              </a:r>
              <a:r>
                <a:rPr sz="1200" spc="45" dirty="0">
                  <a:latin typeface="Times New Roman"/>
                  <a:cs typeface="Times New Roman"/>
                </a:rPr>
                <a:t> </a:t>
              </a:r>
              <a:r>
                <a:rPr sz="1200" dirty="0">
                  <a:latin typeface="Microsoft Sans Serif"/>
                  <a:cs typeface="Microsoft Sans Serif"/>
                </a:rPr>
                <a:t>=</a:t>
              </a:r>
              <a:r>
                <a:rPr sz="1200" spc="10" dirty="0">
                  <a:latin typeface="Microsoft Sans Serif"/>
                  <a:cs typeface="Microsoft Sans Serif"/>
                </a:rPr>
                <a:t> </a:t>
              </a:r>
              <a:r>
                <a:rPr sz="1200" spc="-5" dirty="0">
                  <a:latin typeface="Microsoft Sans Serif"/>
                  <a:cs typeface="Microsoft Sans Serif"/>
                </a:rPr>
                <a:t>1</a:t>
              </a:r>
              <a:r>
                <a:rPr sz="1200" dirty="0">
                  <a:latin typeface="Microsoft Sans Serif"/>
                  <a:cs typeface="Microsoft Sans Serif"/>
                </a:rPr>
                <a:t>,</a:t>
              </a:r>
              <a:r>
                <a:rPr sz="1200" spc="10" dirty="0">
                  <a:latin typeface="Microsoft Sans Serif"/>
                  <a:cs typeface="Microsoft Sans Serif"/>
                </a:rPr>
                <a:t> </a:t>
              </a:r>
              <a:r>
                <a:rPr sz="1200" dirty="0">
                  <a:latin typeface="Microsoft Sans Serif"/>
                  <a:cs typeface="Microsoft Sans Serif"/>
                </a:rPr>
                <a:t>m </a:t>
              </a:r>
              <a:r>
                <a:rPr sz="1200" spc="20" dirty="0">
                  <a:latin typeface="Microsoft Sans Serif"/>
                  <a:cs typeface="Microsoft Sans Serif"/>
                </a:rPr>
                <a:t> </a:t>
              </a:r>
              <a:r>
                <a:rPr sz="1200" dirty="0">
                  <a:latin typeface="Microsoft Sans Serif"/>
                  <a:cs typeface="Microsoft Sans Serif"/>
                </a:rPr>
                <a:t>=</a:t>
              </a:r>
              <a:r>
                <a:rPr sz="1200" spc="10" dirty="0">
                  <a:latin typeface="Microsoft Sans Serif"/>
                  <a:cs typeface="Microsoft Sans Serif"/>
                </a:rPr>
                <a:t> </a:t>
              </a:r>
              <a:r>
                <a:rPr sz="1200" spc="-5" dirty="0">
                  <a:latin typeface="Microsoft Sans Serif"/>
                  <a:cs typeface="Microsoft Sans Serif"/>
                </a:rPr>
                <a:t>1</a:t>
              </a:r>
              <a:r>
                <a:rPr sz="1200" dirty="0">
                  <a:latin typeface="Microsoft Sans Serif"/>
                  <a:cs typeface="Microsoft Sans Serif"/>
                </a:rPr>
                <a:t>0</a:t>
              </a:r>
              <a:r>
                <a:rPr sz="1200" spc="10" dirty="0">
                  <a:latin typeface="Microsoft Sans Serif"/>
                  <a:cs typeface="Microsoft Sans Serif"/>
                </a:rPr>
                <a:t> </a:t>
              </a:r>
              <a:r>
                <a:rPr sz="1200" dirty="0">
                  <a:latin typeface="Microsoft Sans Serif"/>
                  <a:cs typeface="Microsoft Sans Serif"/>
                </a:rPr>
                <a:t>GeV,</a:t>
              </a:r>
              <a:r>
                <a:rPr sz="1200" spc="15" dirty="0">
                  <a:latin typeface="Microsoft Sans Serif"/>
                  <a:cs typeface="Microsoft Sans Serif"/>
                </a:rPr>
                <a:t> </a:t>
              </a:r>
              <a:r>
                <a:rPr sz="1200" dirty="0">
                  <a:latin typeface="Microsoft Sans Serif"/>
                  <a:cs typeface="Microsoft Sans Serif"/>
                </a:rPr>
                <a:t>g </a:t>
              </a:r>
              <a:r>
                <a:rPr sz="1200" spc="-30" dirty="0">
                  <a:latin typeface="Microsoft Sans Serif"/>
                  <a:cs typeface="Microsoft Sans Serif"/>
                </a:rPr>
                <a:t> </a:t>
              </a:r>
              <a:r>
                <a:rPr sz="1200" dirty="0">
                  <a:latin typeface="Microsoft Sans Serif"/>
                  <a:cs typeface="Microsoft Sans Serif"/>
                </a:rPr>
                <a:t>=</a:t>
              </a:r>
              <a:r>
                <a:rPr sz="1200" spc="10" dirty="0">
                  <a:latin typeface="Microsoft Sans Serif"/>
                  <a:cs typeface="Microsoft Sans Serif"/>
                </a:rPr>
                <a:t> </a:t>
              </a:r>
              <a:r>
                <a:rPr sz="1200" spc="-5" dirty="0">
                  <a:latin typeface="Microsoft Sans Serif"/>
                  <a:cs typeface="Microsoft Sans Serif"/>
                </a:rPr>
                <a:t>1</a:t>
              </a:r>
              <a:r>
                <a:rPr sz="1200" dirty="0">
                  <a:latin typeface="Microsoft Sans Serif"/>
                  <a:cs typeface="Microsoft Sans Serif"/>
                </a:rPr>
                <a:t>,</a:t>
              </a:r>
              <a:r>
                <a:rPr sz="1200" spc="10" dirty="0">
                  <a:latin typeface="Microsoft Sans Serif"/>
                  <a:cs typeface="Microsoft Sans Serif"/>
                </a:rPr>
                <a:t> </a:t>
              </a:r>
              <a:r>
                <a:rPr sz="1200" dirty="0">
                  <a:latin typeface="Microsoft Sans Serif"/>
                  <a:cs typeface="Microsoft Sans Serif"/>
                </a:rPr>
                <a:t>m </a:t>
              </a:r>
              <a:r>
                <a:rPr sz="1200" spc="105" dirty="0">
                  <a:latin typeface="Microsoft Sans Serif"/>
                  <a:cs typeface="Microsoft Sans Serif"/>
                </a:rPr>
                <a:t> </a:t>
              </a:r>
              <a:r>
                <a:rPr sz="1200" dirty="0">
                  <a:latin typeface="Microsoft Sans Serif"/>
                  <a:cs typeface="Microsoft Sans Serif"/>
                </a:rPr>
                <a:t>=</a:t>
              </a:r>
              <a:r>
                <a:rPr sz="1200" spc="10" dirty="0">
                  <a:latin typeface="Microsoft Sans Serif"/>
                  <a:cs typeface="Microsoft Sans Serif"/>
                </a:rPr>
                <a:t> </a:t>
              </a:r>
              <a:r>
                <a:rPr sz="1200" spc="-105" dirty="0">
                  <a:latin typeface="Microsoft Sans Serif"/>
                  <a:cs typeface="Microsoft Sans Serif"/>
                </a:rPr>
                <a:t>m</a:t>
              </a:r>
              <a:r>
                <a:rPr sz="1125" spc="22" baseline="-25925" dirty="0">
                  <a:latin typeface="Microsoft Sans Serif"/>
                  <a:cs typeface="Microsoft Sans Serif"/>
                </a:rPr>
                <a:t>H</a:t>
              </a:r>
              <a:r>
                <a:rPr sz="1125" spc="120" baseline="-25925" dirty="0">
                  <a:latin typeface="Microsoft Sans Serif"/>
                  <a:cs typeface="Microsoft Sans Serif"/>
                </a:rPr>
                <a:t> </a:t>
              </a:r>
              <a:r>
                <a:rPr sz="1200" dirty="0">
                  <a:latin typeface="Microsoft Sans Serif"/>
                  <a:cs typeface="Microsoft Sans Serif"/>
                </a:rPr>
                <a:t>=</a:t>
              </a:r>
              <a:r>
                <a:rPr sz="1200" spc="10" dirty="0">
                  <a:latin typeface="Microsoft Sans Serif"/>
                  <a:cs typeface="Microsoft Sans Serif"/>
                </a:rPr>
                <a:t> </a:t>
              </a:r>
              <a:r>
                <a:rPr sz="1200" spc="-105" dirty="0">
                  <a:latin typeface="Microsoft Sans Serif"/>
                  <a:cs typeface="Microsoft Sans Serif"/>
                </a:rPr>
                <a:t>m</a:t>
              </a:r>
              <a:r>
                <a:rPr sz="1125" spc="-60" baseline="-25925" dirty="0">
                  <a:latin typeface="Microsoft Sans Serif"/>
                  <a:cs typeface="Microsoft Sans Serif"/>
                </a:rPr>
                <a:t>H</a:t>
              </a:r>
              <a:r>
                <a:rPr sz="1125" spc="15" baseline="-25925" dirty="0">
                  <a:latin typeface="Symbol"/>
                  <a:cs typeface="Symbol"/>
                </a:rPr>
                <a:t></a:t>
              </a:r>
              <a:endParaRPr sz="1125" baseline="-25925">
                <a:latin typeface="Symbol"/>
                <a:cs typeface="Symbol"/>
              </a:endParaRPr>
            </a:p>
            <a:p>
              <a:pPr marL="2980055">
                <a:lnSpc>
                  <a:spcPts val="700"/>
                </a:lnSpc>
                <a:tabLst>
                  <a:tab pos="3874770" algn="l"/>
                  <a:tab pos="4385945" algn="l"/>
                </a:tabLst>
              </a:pPr>
              <a:r>
                <a:rPr sz="750" spc="10" dirty="0">
                  <a:latin typeface="Symbol"/>
                  <a:cs typeface="Symbol"/>
                </a:rPr>
                <a:t></a:t>
              </a:r>
              <a:r>
                <a:rPr sz="750" spc="10" dirty="0">
                  <a:latin typeface="Times New Roman"/>
                  <a:cs typeface="Times New Roman"/>
                </a:rPr>
                <a:t>	</a:t>
              </a:r>
              <a:r>
                <a:rPr sz="750" spc="10" dirty="0">
                  <a:latin typeface="Symbol"/>
                  <a:cs typeface="Symbol"/>
                </a:rPr>
                <a:t></a:t>
              </a:r>
              <a:r>
                <a:rPr sz="750" spc="10" dirty="0">
                  <a:latin typeface="Times New Roman"/>
                  <a:cs typeface="Times New Roman"/>
                </a:rPr>
                <a:t>	</a:t>
              </a:r>
              <a:r>
                <a:rPr sz="750" spc="10" dirty="0">
                  <a:latin typeface="Microsoft Sans Serif"/>
                  <a:cs typeface="Microsoft Sans Serif"/>
                </a:rPr>
                <a:t>A</a:t>
              </a:r>
              <a:endParaRPr sz="750">
                <a:latin typeface="Microsoft Sans Serif"/>
                <a:cs typeface="Microsoft Sans Serif"/>
              </a:endParaRPr>
            </a:p>
          </p:txBody>
        </p:sp>
        <p:grpSp>
          <p:nvGrpSpPr>
            <p:cNvPr id="41" name="object 41"/>
            <p:cNvGrpSpPr/>
            <p:nvPr/>
          </p:nvGrpSpPr>
          <p:grpSpPr>
            <a:xfrm>
              <a:off x="689567" y="5371281"/>
              <a:ext cx="6308725" cy="5788660"/>
              <a:chOff x="689567" y="4992363"/>
              <a:chExt cx="6308725" cy="5788660"/>
            </a:xfrm>
          </p:grpSpPr>
          <p:sp>
            <p:nvSpPr>
              <p:cNvPr id="42" name="object 42"/>
              <p:cNvSpPr/>
              <p:nvPr/>
            </p:nvSpPr>
            <p:spPr>
              <a:xfrm>
                <a:off x="689567" y="4992363"/>
                <a:ext cx="6308725" cy="5788660"/>
              </a:xfrm>
              <a:custGeom>
                <a:avLst/>
                <a:gdLst/>
                <a:ahLst/>
                <a:cxnLst/>
                <a:rect l="l" t="t" r="r" b="b"/>
                <a:pathLst>
                  <a:path w="6308725" h="5788659">
                    <a:moveTo>
                      <a:pt x="6308106" y="0"/>
                    </a:moveTo>
                    <a:lnTo>
                      <a:pt x="0" y="0"/>
                    </a:lnTo>
                    <a:lnTo>
                      <a:pt x="0" y="5788293"/>
                    </a:lnTo>
                    <a:lnTo>
                      <a:pt x="6308106" y="5788293"/>
                    </a:lnTo>
                    <a:lnTo>
                      <a:pt x="6308106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3" name="object 43"/>
              <p:cNvSpPr/>
              <p:nvPr/>
            </p:nvSpPr>
            <p:spPr>
              <a:xfrm>
                <a:off x="1635784" y="5108133"/>
                <a:ext cx="5046980" cy="4978400"/>
              </a:xfrm>
              <a:custGeom>
                <a:avLst/>
                <a:gdLst/>
                <a:ahLst/>
                <a:cxnLst/>
                <a:rect l="l" t="t" r="r" b="b"/>
                <a:pathLst>
                  <a:path w="5046980" h="4978400">
                    <a:moveTo>
                      <a:pt x="0" y="4977928"/>
                    </a:moveTo>
                    <a:lnTo>
                      <a:pt x="5046485" y="4977928"/>
                    </a:lnTo>
                    <a:lnTo>
                      <a:pt x="5046485" y="0"/>
                    </a:lnTo>
                    <a:lnTo>
                      <a:pt x="0" y="0"/>
                    </a:lnTo>
                    <a:lnTo>
                      <a:pt x="0" y="4977928"/>
                    </a:lnTo>
                    <a:close/>
                  </a:path>
                  <a:path w="5046980" h="4978400">
                    <a:moveTo>
                      <a:pt x="0" y="4977928"/>
                    </a:moveTo>
                    <a:lnTo>
                      <a:pt x="5046491" y="4977928"/>
                    </a:lnTo>
                  </a:path>
                  <a:path w="5046980" h="4978400">
                    <a:moveTo>
                      <a:pt x="0" y="4891104"/>
                    </a:moveTo>
                    <a:lnTo>
                      <a:pt x="0" y="4977928"/>
                    </a:lnTo>
                  </a:path>
                  <a:path w="5046980" h="4978400">
                    <a:moveTo>
                      <a:pt x="144184" y="4934516"/>
                    </a:moveTo>
                    <a:lnTo>
                      <a:pt x="144184" y="4977928"/>
                    </a:lnTo>
                  </a:path>
                  <a:path w="5046980" h="4978400">
                    <a:moveTo>
                      <a:pt x="288370" y="4934516"/>
                    </a:moveTo>
                    <a:lnTo>
                      <a:pt x="288370" y="4977928"/>
                    </a:lnTo>
                  </a:path>
                  <a:path w="5046980" h="4978400">
                    <a:moveTo>
                      <a:pt x="432556" y="4934516"/>
                    </a:moveTo>
                    <a:lnTo>
                      <a:pt x="432556" y="4977928"/>
                    </a:lnTo>
                  </a:path>
                  <a:path w="5046980" h="4978400">
                    <a:moveTo>
                      <a:pt x="576740" y="4934516"/>
                    </a:moveTo>
                    <a:lnTo>
                      <a:pt x="576740" y="4977928"/>
                    </a:lnTo>
                  </a:path>
                  <a:path w="5046980" h="4978400">
                    <a:moveTo>
                      <a:pt x="720928" y="4891104"/>
                    </a:moveTo>
                    <a:lnTo>
                      <a:pt x="720928" y="4977928"/>
                    </a:lnTo>
                  </a:path>
                  <a:path w="5046980" h="4978400">
                    <a:moveTo>
                      <a:pt x="865115" y="4934516"/>
                    </a:moveTo>
                    <a:lnTo>
                      <a:pt x="865115" y="4977928"/>
                    </a:lnTo>
                  </a:path>
                  <a:path w="5046980" h="4978400">
                    <a:moveTo>
                      <a:pt x="1009303" y="4934516"/>
                    </a:moveTo>
                    <a:lnTo>
                      <a:pt x="1009303" y="4977928"/>
                    </a:lnTo>
                  </a:path>
                  <a:path w="5046980" h="4978400">
                    <a:moveTo>
                      <a:pt x="1153475" y="4934516"/>
                    </a:moveTo>
                    <a:lnTo>
                      <a:pt x="1153475" y="4977928"/>
                    </a:lnTo>
                  </a:path>
                  <a:path w="5046980" h="4978400">
                    <a:moveTo>
                      <a:pt x="1297662" y="4934516"/>
                    </a:moveTo>
                    <a:lnTo>
                      <a:pt x="1297662" y="4977928"/>
                    </a:lnTo>
                  </a:path>
                  <a:path w="5046980" h="4978400">
                    <a:moveTo>
                      <a:pt x="1441850" y="4891104"/>
                    </a:moveTo>
                    <a:lnTo>
                      <a:pt x="1441850" y="4977928"/>
                    </a:lnTo>
                  </a:path>
                  <a:path w="5046980" h="4978400">
                    <a:moveTo>
                      <a:pt x="1586037" y="4934516"/>
                    </a:moveTo>
                    <a:lnTo>
                      <a:pt x="1586037" y="4977928"/>
                    </a:lnTo>
                  </a:path>
                  <a:path w="5046980" h="4978400">
                    <a:moveTo>
                      <a:pt x="1730225" y="4934516"/>
                    </a:moveTo>
                    <a:lnTo>
                      <a:pt x="1730225" y="4977928"/>
                    </a:lnTo>
                  </a:path>
                  <a:path w="5046980" h="4978400">
                    <a:moveTo>
                      <a:pt x="1874412" y="4934516"/>
                    </a:moveTo>
                    <a:lnTo>
                      <a:pt x="1874412" y="4977928"/>
                    </a:lnTo>
                  </a:path>
                  <a:path w="5046980" h="4978400">
                    <a:moveTo>
                      <a:pt x="2018600" y="4934516"/>
                    </a:moveTo>
                    <a:lnTo>
                      <a:pt x="2018600" y="4977928"/>
                    </a:lnTo>
                  </a:path>
                  <a:path w="5046980" h="4978400">
                    <a:moveTo>
                      <a:pt x="2162788" y="4891104"/>
                    </a:moveTo>
                    <a:lnTo>
                      <a:pt x="2162788" y="4977928"/>
                    </a:lnTo>
                  </a:path>
                  <a:path w="5046980" h="4978400">
                    <a:moveTo>
                      <a:pt x="2306959" y="4934516"/>
                    </a:moveTo>
                    <a:lnTo>
                      <a:pt x="2306959" y="4977928"/>
                    </a:lnTo>
                  </a:path>
                  <a:path w="5046980" h="4978400">
                    <a:moveTo>
                      <a:pt x="2451147" y="4934516"/>
                    </a:moveTo>
                    <a:lnTo>
                      <a:pt x="2451147" y="4977928"/>
                    </a:lnTo>
                  </a:path>
                  <a:path w="5046980" h="4978400">
                    <a:moveTo>
                      <a:pt x="2595334" y="4934516"/>
                    </a:moveTo>
                    <a:lnTo>
                      <a:pt x="2595334" y="4977928"/>
                    </a:lnTo>
                  </a:path>
                  <a:path w="5046980" h="4978400">
                    <a:moveTo>
                      <a:pt x="2739522" y="4934516"/>
                    </a:moveTo>
                    <a:lnTo>
                      <a:pt x="2739522" y="4977928"/>
                    </a:lnTo>
                  </a:path>
                  <a:path w="5046980" h="4978400">
                    <a:moveTo>
                      <a:pt x="2883709" y="4891104"/>
                    </a:moveTo>
                    <a:lnTo>
                      <a:pt x="2883709" y="4977928"/>
                    </a:lnTo>
                  </a:path>
                  <a:path w="5046980" h="4978400">
                    <a:moveTo>
                      <a:pt x="3027897" y="4934516"/>
                    </a:moveTo>
                    <a:lnTo>
                      <a:pt x="3027897" y="4977928"/>
                    </a:lnTo>
                  </a:path>
                  <a:path w="5046980" h="4978400">
                    <a:moveTo>
                      <a:pt x="3172085" y="4934516"/>
                    </a:moveTo>
                    <a:lnTo>
                      <a:pt x="3172085" y="4977928"/>
                    </a:lnTo>
                  </a:path>
                  <a:path w="5046980" h="4978400">
                    <a:moveTo>
                      <a:pt x="3316256" y="4934516"/>
                    </a:moveTo>
                    <a:lnTo>
                      <a:pt x="3316256" y="4977928"/>
                    </a:lnTo>
                  </a:path>
                  <a:path w="5046980" h="4978400">
                    <a:moveTo>
                      <a:pt x="3460444" y="4934516"/>
                    </a:moveTo>
                    <a:lnTo>
                      <a:pt x="3460444" y="4977928"/>
                    </a:lnTo>
                  </a:path>
                  <a:path w="5046980" h="4978400">
                    <a:moveTo>
                      <a:pt x="3604631" y="4891104"/>
                    </a:moveTo>
                    <a:lnTo>
                      <a:pt x="3604631" y="4977928"/>
                    </a:lnTo>
                  </a:path>
                  <a:path w="5046980" h="4978400">
                    <a:moveTo>
                      <a:pt x="3748819" y="4934516"/>
                    </a:moveTo>
                    <a:lnTo>
                      <a:pt x="3748819" y="4977928"/>
                    </a:lnTo>
                  </a:path>
                  <a:path w="5046980" h="4978400">
                    <a:moveTo>
                      <a:pt x="3893006" y="4934516"/>
                    </a:moveTo>
                    <a:lnTo>
                      <a:pt x="3893006" y="4977928"/>
                    </a:lnTo>
                  </a:path>
                  <a:path w="5046980" h="4978400">
                    <a:moveTo>
                      <a:pt x="4037194" y="4934516"/>
                    </a:moveTo>
                    <a:lnTo>
                      <a:pt x="4037194" y="4977928"/>
                    </a:lnTo>
                  </a:path>
                  <a:path w="5046980" h="4978400">
                    <a:moveTo>
                      <a:pt x="4181382" y="4934516"/>
                    </a:moveTo>
                    <a:lnTo>
                      <a:pt x="4181382" y="4977928"/>
                    </a:lnTo>
                  </a:path>
                  <a:path w="5046980" h="4978400">
                    <a:moveTo>
                      <a:pt x="4325569" y="4891104"/>
                    </a:moveTo>
                    <a:lnTo>
                      <a:pt x="4325569" y="4977928"/>
                    </a:lnTo>
                  </a:path>
                  <a:path w="5046980" h="4978400">
                    <a:moveTo>
                      <a:pt x="4469741" y="4934516"/>
                    </a:moveTo>
                    <a:lnTo>
                      <a:pt x="4469741" y="4977928"/>
                    </a:lnTo>
                  </a:path>
                  <a:path w="5046980" h="4978400">
                    <a:moveTo>
                      <a:pt x="4613928" y="4934516"/>
                    </a:moveTo>
                    <a:lnTo>
                      <a:pt x="4613928" y="4977928"/>
                    </a:lnTo>
                  </a:path>
                  <a:path w="5046980" h="4978400">
                    <a:moveTo>
                      <a:pt x="4758116" y="4934516"/>
                    </a:moveTo>
                    <a:lnTo>
                      <a:pt x="4758116" y="4977928"/>
                    </a:lnTo>
                  </a:path>
                  <a:path w="5046980" h="4978400">
                    <a:moveTo>
                      <a:pt x="4902304" y="4934516"/>
                    </a:moveTo>
                    <a:lnTo>
                      <a:pt x="4902304" y="4977928"/>
                    </a:lnTo>
                  </a:path>
                </a:pathLst>
              </a:custGeom>
              <a:ln w="11921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4" name="object 44"/>
              <p:cNvSpPr/>
              <p:nvPr/>
            </p:nvSpPr>
            <p:spPr>
              <a:xfrm>
                <a:off x="6676315" y="9999237"/>
                <a:ext cx="12065" cy="86995"/>
              </a:xfrm>
              <a:custGeom>
                <a:avLst/>
                <a:gdLst/>
                <a:ahLst/>
                <a:cxnLst/>
                <a:rect l="l" t="t" r="r" b="b"/>
                <a:pathLst>
                  <a:path w="12065" h="86995">
                    <a:moveTo>
                      <a:pt x="0" y="86824"/>
                    </a:moveTo>
                    <a:lnTo>
                      <a:pt x="11921" y="86824"/>
                    </a:lnTo>
                    <a:lnTo>
                      <a:pt x="11921" y="0"/>
                    </a:lnTo>
                    <a:lnTo>
                      <a:pt x="0" y="0"/>
                    </a:lnTo>
                    <a:lnTo>
                      <a:pt x="0" y="86824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45" name="object 45"/>
            <p:cNvSpPr txBox="1"/>
            <p:nvPr/>
          </p:nvSpPr>
          <p:spPr>
            <a:xfrm>
              <a:off x="1407759" y="10393969"/>
              <a:ext cx="5575300" cy="737870"/>
            </a:xfrm>
            <a:prstGeom prst="rect">
              <a:avLst/>
            </a:prstGeom>
          </p:spPr>
          <p:txBody>
            <a:bodyPr vert="horz" wrap="square" lIns="0" tIns="64135" rIns="0" bIns="0" rtlCol="0">
              <a:spAutoFit/>
            </a:bodyPr>
            <a:lstStyle/>
            <a:p>
              <a:pPr marL="38100">
                <a:lnSpc>
                  <a:spcPct val="100000"/>
                </a:lnSpc>
                <a:spcBef>
                  <a:spcPts val="505"/>
                </a:spcBef>
                <a:tabLst>
                  <a:tab pos="762000" algn="l"/>
                  <a:tab pos="1486535" algn="l"/>
                  <a:tab pos="2200275" algn="l"/>
                  <a:tab pos="2924175" algn="l"/>
                  <a:tab pos="3648710" algn="l"/>
                  <a:tab pos="4362450" algn="l"/>
                  <a:tab pos="5086985" algn="l"/>
                </a:tabLst>
              </a:pPr>
              <a:r>
                <a:rPr sz="1750" dirty="0">
                  <a:latin typeface="Microsoft Sans Serif"/>
                  <a:cs typeface="Microsoft Sans Serif"/>
                </a:rPr>
                <a:t>100	200	300	400	500	600	700	800</a:t>
              </a:r>
              <a:endParaRPr sz="1750">
                <a:latin typeface="Microsoft Sans Serif"/>
                <a:cs typeface="Microsoft Sans Serif"/>
              </a:endParaRPr>
            </a:p>
            <a:p>
              <a:pPr marR="280035" algn="r">
                <a:lnSpc>
                  <a:spcPct val="100000"/>
                </a:lnSpc>
                <a:spcBef>
                  <a:spcPts val="515"/>
                </a:spcBef>
              </a:pPr>
              <a:r>
                <a:rPr sz="2150" spc="-60" dirty="0">
                  <a:latin typeface="Microsoft Sans Serif"/>
                  <a:cs typeface="Microsoft Sans Serif"/>
                </a:rPr>
                <a:t>m</a:t>
              </a:r>
              <a:r>
                <a:rPr sz="2250" spc="-89" baseline="-18518" dirty="0">
                  <a:latin typeface="Microsoft Sans Serif"/>
                  <a:cs typeface="Microsoft Sans Serif"/>
                </a:rPr>
                <a:t>a</a:t>
              </a:r>
              <a:r>
                <a:rPr sz="2250" spc="240" baseline="-18518" dirty="0">
                  <a:latin typeface="Microsoft Sans Serif"/>
                  <a:cs typeface="Microsoft Sans Serif"/>
                </a:rPr>
                <a:t> </a:t>
              </a:r>
              <a:r>
                <a:rPr sz="2150" spc="15" dirty="0">
                  <a:latin typeface="Microsoft Sans Serif"/>
                  <a:cs typeface="Microsoft Sans Serif"/>
                </a:rPr>
                <a:t>[GeV]</a:t>
              </a:r>
              <a:endParaRPr sz="2150">
                <a:latin typeface="Microsoft Sans Serif"/>
                <a:cs typeface="Microsoft Sans Serif"/>
              </a:endParaRPr>
            </a:p>
          </p:txBody>
        </p:sp>
        <p:grpSp>
          <p:nvGrpSpPr>
            <p:cNvPr id="46" name="object 46"/>
            <p:cNvGrpSpPr/>
            <p:nvPr/>
          </p:nvGrpSpPr>
          <p:grpSpPr>
            <a:xfrm>
              <a:off x="1629752" y="5481015"/>
              <a:ext cx="5059045" cy="4990465"/>
              <a:chOff x="1629752" y="5102097"/>
              <a:chExt cx="5059045" cy="4990465"/>
            </a:xfrm>
          </p:grpSpPr>
          <p:sp>
            <p:nvSpPr>
              <p:cNvPr id="47" name="object 47"/>
              <p:cNvSpPr/>
              <p:nvPr/>
            </p:nvSpPr>
            <p:spPr>
              <a:xfrm>
                <a:off x="1635784" y="5108129"/>
                <a:ext cx="5046980" cy="0"/>
              </a:xfrm>
              <a:custGeom>
                <a:avLst/>
                <a:gdLst/>
                <a:ahLst/>
                <a:cxnLst/>
                <a:rect l="l" t="t" r="r" b="b"/>
                <a:pathLst>
                  <a:path w="5046980">
                    <a:moveTo>
                      <a:pt x="0" y="0"/>
                    </a:moveTo>
                    <a:lnTo>
                      <a:pt x="5046491" y="0"/>
                    </a:lnTo>
                  </a:path>
                </a:pathLst>
              </a:custGeom>
              <a:ln w="11921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8" name="object 48"/>
              <p:cNvSpPr/>
              <p:nvPr/>
            </p:nvSpPr>
            <p:spPr>
              <a:xfrm>
                <a:off x="1629823" y="5108130"/>
                <a:ext cx="12065" cy="86995"/>
              </a:xfrm>
              <a:custGeom>
                <a:avLst/>
                <a:gdLst/>
                <a:ahLst/>
                <a:cxnLst/>
                <a:rect l="l" t="t" r="r" b="b"/>
                <a:pathLst>
                  <a:path w="12064" h="86995">
                    <a:moveTo>
                      <a:pt x="0" y="86820"/>
                    </a:moveTo>
                    <a:lnTo>
                      <a:pt x="11921" y="86820"/>
                    </a:lnTo>
                    <a:lnTo>
                      <a:pt x="11921" y="0"/>
                    </a:lnTo>
                    <a:lnTo>
                      <a:pt x="0" y="0"/>
                    </a:lnTo>
                    <a:lnTo>
                      <a:pt x="0" y="8682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9" name="object 49"/>
              <p:cNvSpPr/>
              <p:nvPr/>
            </p:nvSpPr>
            <p:spPr>
              <a:xfrm>
                <a:off x="1635784" y="5108129"/>
                <a:ext cx="5046980" cy="4978400"/>
              </a:xfrm>
              <a:custGeom>
                <a:avLst/>
                <a:gdLst/>
                <a:ahLst/>
                <a:cxnLst/>
                <a:rect l="l" t="t" r="r" b="b"/>
                <a:pathLst>
                  <a:path w="5046980" h="4978400">
                    <a:moveTo>
                      <a:pt x="144184" y="43410"/>
                    </a:moveTo>
                    <a:lnTo>
                      <a:pt x="144184" y="0"/>
                    </a:lnTo>
                  </a:path>
                  <a:path w="5046980" h="4978400">
                    <a:moveTo>
                      <a:pt x="288370" y="43410"/>
                    </a:moveTo>
                    <a:lnTo>
                      <a:pt x="288370" y="0"/>
                    </a:lnTo>
                  </a:path>
                  <a:path w="5046980" h="4978400">
                    <a:moveTo>
                      <a:pt x="432556" y="43410"/>
                    </a:moveTo>
                    <a:lnTo>
                      <a:pt x="432556" y="0"/>
                    </a:lnTo>
                  </a:path>
                  <a:path w="5046980" h="4978400">
                    <a:moveTo>
                      <a:pt x="576740" y="43410"/>
                    </a:moveTo>
                    <a:lnTo>
                      <a:pt x="576740" y="0"/>
                    </a:lnTo>
                  </a:path>
                  <a:path w="5046980" h="4978400">
                    <a:moveTo>
                      <a:pt x="720928" y="86820"/>
                    </a:moveTo>
                    <a:lnTo>
                      <a:pt x="720928" y="0"/>
                    </a:lnTo>
                  </a:path>
                  <a:path w="5046980" h="4978400">
                    <a:moveTo>
                      <a:pt x="865115" y="43410"/>
                    </a:moveTo>
                    <a:lnTo>
                      <a:pt x="865115" y="0"/>
                    </a:lnTo>
                  </a:path>
                  <a:path w="5046980" h="4978400">
                    <a:moveTo>
                      <a:pt x="1009303" y="43410"/>
                    </a:moveTo>
                    <a:lnTo>
                      <a:pt x="1009303" y="0"/>
                    </a:lnTo>
                  </a:path>
                  <a:path w="5046980" h="4978400">
                    <a:moveTo>
                      <a:pt x="1153475" y="43410"/>
                    </a:moveTo>
                    <a:lnTo>
                      <a:pt x="1153475" y="0"/>
                    </a:lnTo>
                  </a:path>
                  <a:path w="5046980" h="4978400">
                    <a:moveTo>
                      <a:pt x="1297662" y="43410"/>
                    </a:moveTo>
                    <a:lnTo>
                      <a:pt x="1297662" y="0"/>
                    </a:lnTo>
                  </a:path>
                  <a:path w="5046980" h="4978400">
                    <a:moveTo>
                      <a:pt x="1441850" y="86820"/>
                    </a:moveTo>
                    <a:lnTo>
                      <a:pt x="1441850" y="0"/>
                    </a:lnTo>
                  </a:path>
                  <a:path w="5046980" h="4978400">
                    <a:moveTo>
                      <a:pt x="1586037" y="43410"/>
                    </a:moveTo>
                    <a:lnTo>
                      <a:pt x="1586037" y="0"/>
                    </a:lnTo>
                  </a:path>
                  <a:path w="5046980" h="4978400">
                    <a:moveTo>
                      <a:pt x="1730225" y="43410"/>
                    </a:moveTo>
                    <a:lnTo>
                      <a:pt x="1730225" y="0"/>
                    </a:lnTo>
                  </a:path>
                  <a:path w="5046980" h="4978400">
                    <a:moveTo>
                      <a:pt x="1874412" y="43410"/>
                    </a:moveTo>
                    <a:lnTo>
                      <a:pt x="1874412" y="0"/>
                    </a:lnTo>
                  </a:path>
                  <a:path w="5046980" h="4978400">
                    <a:moveTo>
                      <a:pt x="2018600" y="43410"/>
                    </a:moveTo>
                    <a:lnTo>
                      <a:pt x="2018600" y="0"/>
                    </a:lnTo>
                  </a:path>
                  <a:path w="5046980" h="4978400">
                    <a:moveTo>
                      <a:pt x="2162788" y="86820"/>
                    </a:moveTo>
                    <a:lnTo>
                      <a:pt x="2162788" y="0"/>
                    </a:lnTo>
                  </a:path>
                  <a:path w="5046980" h="4978400">
                    <a:moveTo>
                      <a:pt x="2306959" y="43410"/>
                    </a:moveTo>
                    <a:lnTo>
                      <a:pt x="2306959" y="0"/>
                    </a:lnTo>
                  </a:path>
                  <a:path w="5046980" h="4978400">
                    <a:moveTo>
                      <a:pt x="2451147" y="43410"/>
                    </a:moveTo>
                    <a:lnTo>
                      <a:pt x="2451147" y="0"/>
                    </a:lnTo>
                  </a:path>
                  <a:path w="5046980" h="4978400">
                    <a:moveTo>
                      <a:pt x="2595334" y="43410"/>
                    </a:moveTo>
                    <a:lnTo>
                      <a:pt x="2595334" y="0"/>
                    </a:lnTo>
                  </a:path>
                  <a:path w="5046980" h="4978400">
                    <a:moveTo>
                      <a:pt x="2739522" y="43410"/>
                    </a:moveTo>
                    <a:lnTo>
                      <a:pt x="2739522" y="0"/>
                    </a:lnTo>
                  </a:path>
                  <a:path w="5046980" h="4978400">
                    <a:moveTo>
                      <a:pt x="2883709" y="86820"/>
                    </a:moveTo>
                    <a:lnTo>
                      <a:pt x="2883709" y="0"/>
                    </a:lnTo>
                  </a:path>
                  <a:path w="5046980" h="4978400">
                    <a:moveTo>
                      <a:pt x="3027897" y="43410"/>
                    </a:moveTo>
                    <a:lnTo>
                      <a:pt x="3027897" y="0"/>
                    </a:lnTo>
                  </a:path>
                  <a:path w="5046980" h="4978400">
                    <a:moveTo>
                      <a:pt x="3172085" y="43410"/>
                    </a:moveTo>
                    <a:lnTo>
                      <a:pt x="3172085" y="0"/>
                    </a:lnTo>
                  </a:path>
                  <a:path w="5046980" h="4978400">
                    <a:moveTo>
                      <a:pt x="3316256" y="43410"/>
                    </a:moveTo>
                    <a:lnTo>
                      <a:pt x="3316256" y="0"/>
                    </a:lnTo>
                  </a:path>
                  <a:path w="5046980" h="4978400">
                    <a:moveTo>
                      <a:pt x="3460444" y="43410"/>
                    </a:moveTo>
                    <a:lnTo>
                      <a:pt x="3460444" y="0"/>
                    </a:lnTo>
                  </a:path>
                  <a:path w="5046980" h="4978400">
                    <a:moveTo>
                      <a:pt x="3604631" y="86820"/>
                    </a:moveTo>
                    <a:lnTo>
                      <a:pt x="3604631" y="0"/>
                    </a:lnTo>
                  </a:path>
                  <a:path w="5046980" h="4978400">
                    <a:moveTo>
                      <a:pt x="3748819" y="43410"/>
                    </a:moveTo>
                    <a:lnTo>
                      <a:pt x="3748819" y="0"/>
                    </a:lnTo>
                  </a:path>
                  <a:path w="5046980" h="4978400">
                    <a:moveTo>
                      <a:pt x="3893006" y="43410"/>
                    </a:moveTo>
                    <a:lnTo>
                      <a:pt x="3893006" y="0"/>
                    </a:lnTo>
                  </a:path>
                  <a:path w="5046980" h="4978400">
                    <a:moveTo>
                      <a:pt x="4037194" y="43410"/>
                    </a:moveTo>
                    <a:lnTo>
                      <a:pt x="4037194" y="0"/>
                    </a:lnTo>
                  </a:path>
                  <a:path w="5046980" h="4978400">
                    <a:moveTo>
                      <a:pt x="4181382" y="43410"/>
                    </a:moveTo>
                    <a:lnTo>
                      <a:pt x="4181382" y="0"/>
                    </a:lnTo>
                  </a:path>
                  <a:path w="5046980" h="4978400">
                    <a:moveTo>
                      <a:pt x="4325569" y="86820"/>
                    </a:moveTo>
                    <a:lnTo>
                      <a:pt x="4325569" y="0"/>
                    </a:lnTo>
                  </a:path>
                  <a:path w="5046980" h="4978400">
                    <a:moveTo>
                      <a:pt x="4469741" y="43410"/>
                    </a:moveTo>
                    <a:lnTo>
                      <a:pt x="4469741" y="0"/>
                    </a:lnTo>
                  </a:path>
                  <a:path w="5046980" h="4978400">
                    <a:moveTo>
                      <a:pt x="4613928" y="43410"/>
                    </a:moveTo>
                    <a:lnTo>
                      <a:pt x="4613928" y="0"/>
                    </a:lnTo>
                  </a:path>
                  <a:path w="5046980" h="4978400">
                    <a:moveTo>
                      <a:pt x="4758116" y="43410"/>
                    </a:moveTo>
                    <a:lnTo>
                      <a:pt x="4758116" y="0"/>
                    </a:lnTo>
                  </a:path>
                  <a:path w="5046980" h="4978400">
                    <a:moveTo>
                      <a:pt x="4902304" y="43410"/>
                    </a:moveTo>
                    <a:lnTo>
                      <a:pt x="4902304" y="0"/>
                    </a:lnTo>
                  </a:path>
                  <a:path w="5046980" h="4978400">
                    <a:moveTo>
                      <a:pt x="5046491" y="86820"/>
                    </a:moveTo>
                    <a:lnTo>
                      <a:pt x="5046491" y="0"/>
                    </a:lnTo>
                  </a:path>
                  <a:path w="5046980" h="4978400">
                    <a:moveTo>
                      <a:pt x="0" y="4977931"/>
                    </a:moveTo>
                    <a:lnTo>
                      <a:pt x="0" y="0"/>
                    </a:lnTo>
                  </a:path>
                </a:pathLst>
              </a:custGeom>
              <a:ln w="11921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0" name="object 50"/>
              <p:cNvSpPr/>
              <p:nvPr/>
            </p:nvSpPr>
            <p:spPr>
              <a:xfrm>
                <a:off x="1635784" y="9950803"/>
                <a:ext cx="102235" cy="12065"/>
              </a:xfrm>
              <a:custGeom>
                <a:avLst/>
                <a:gdLst/>
                <a:ahLst/>
                <a:cxnLst/>
                <a:rect l="l" t="t" r="r" b="b"/>
                <a:pathLst>
                  <a:path w="102235" h="12065">
                    <a:moveTo>
                      <a:pt x="0" y="11921"/>
                    </a:moveTo>
                    <a:lnTo>
                      <a:pt x="101718" y="11921"/>
                    </a:lnTo>
                    <a:lnTo>
                      <a:pt x="101718" y="0"/>
                    </a:lnTo>
                    <a:lnTo>
                      <a:pt x="0" y="0"/>
                    </a:lnTo>
                    <a:lnTo>
                      <a:pt x="0" y="11921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1" name="object 51"/>
              <p:cNvSpPr/>
              <p:nvPr/>
            </p:nvSpPr>
            <p:spPr>
              <a:xfrm>
                <a:off x="1635784" y="5242812"/>
                <a:ext cx="102235" cy="4579620"/>
              </a:xfrm>
              <a:custGeom>
                <a:avLst/>
                <a:gdLst/>
                <a:ahLst/>
                <a:cxnLst/>
                <a:rect l="l" t="t" r="r" b="b"/>
                <a:pathLst>
                  <a:path w="102235" h="4579620">
                    <a:moveTo>
                      <a:pt x="50859" y="4579268"/>
                    </a:moveTo>
                    <a:lnTo>
                      <a:pt x="0" y="4579268"/>
                    </a:lnTo>
                  </a:path>
                  <a:path w="102235" h="4579620">
                    <a:moveTo>
                      <a:pt x="50859" y="4444583"/>
                    </a:moveTo>
                    <a:lnTo>
                      <a:pt x="0" y="4444583"/>
                    </a:lnTo>
                  </a:path>
                  <a:path w="102235" h="4579620">
                    <a:moveTo>
                      <a:pt x="50859" y="4309899"/>
                    </a:moveTo>
                    <a:lnTo>
                      <a:pt x="0" y="4309899"/>
                    </a:lnTo>
                  </a:path>
                  <a:path w="102235" h="4579620">
                    <a:moveTo>
                      <a:pt x="101718" y="4175214"/>
                    </a:moveTo>
                    <a:lnTo>
                      <a:pt x="0" y="4175214"/>
                    </a:lnTo>
                  </a:path>
                  <a:path w="102235" h="4579620">
                    <a:moveTo>
                      <a:pt x="50859" y="4040531"/>
                    </a:moveTo>
                    <a:lnTo>
                      <a:pt x="0" y="4040531"/>
                    </a:lnTo>
                  </a:path>
                  <a:path w="102235" h="4579620">
                    <a:moveTo>
                      <a:pt x="50859" y="3905844"/>
                    </a:moveTo>
                    <a:lnTo>
                      <a:pt x="0" y="3905844"/>
                    </a:lnTo>
                  </a:path>
                  <a:path w="102235" h="4579620">
                    <a:moveTo>
                      <a:pt x="50859" y="3771162"/>
                    </a:moveTo>
                    <a:lnTo>
                      <a:pt x="0" y="3771162"/>
                    </a:lnTo>
                  </a:path>
                  <a:path w="102235" h="4579620">
                    <a:moveTo>
                      <a:pt x="101718" y="3636479"/>
                    </a:moveTo>
                    <a:lnTo>
                      <a:pt x="0" y="3636479"/>
                    </a:lnTo>
                  </a:path>
                  <a:path w="102235" h="4579620">
                    <a:moveTo>
                      <a:pt x="50859" y="3501797"/>
                    </a:moveTo>
                    <a:lnTo>
                      <a:pt x="0" y="3501797"/>
                    </a:lnTo>
                  </a:path>
                  <a:path w="102235" h="4579620">
                    <a:moveTo>
                      <a:pt x="50859" y="3367115"/>
                    </a:moveTo>
                    <a:lnTo>
                      <a:pt x="0" y="3367115"/>
                    </a:lnTo>
                  </a:path>
                  <a:path w="102235" h="4579620">
                    <a:moveTo>
                      <a:pt x="50859" y="3232417"/>
                    </a:moveTo>
                    <a:lnTo>
                      <a:pt x="0" y="3232417"/>
                    </a:lnTo>
                  </a:path>
                  <a:path w="102235" h="4579620">
                    <a:moveTo>
                      <a:pt x="101718" y="3097735"/>
                    </a:moveTo>
                    <a:lnTo>
                      <a:pt x="0" y="3097735"/>
                    </a:lnTo>
                  </a:path>
                  <a:path w="102235" h="4579620">
                    <a:moveTo>
                      <a:pt x="50859" y="2963053"/>
                    </a:moveTo>
                    <a:lnTo>
                      <a:pt x="0" y="2963053"/>
                    </a:lnTo>
                  </a:path>
                  <a:path w="102235" h="4579620">
                    <a:moveTo>
                      <a:pt x="50859" y="2828371"/>
                    </a:moveTo>
                    <a:lnTo>
                      <a:pt x="0" y="2828371"/>
                    </a:lnTo>
                  </a:path>
                  <a:path w="102235" h="4579620">
                    <a:moveTo>
                      <a:pt x="50859" y="2693689"/>
                    </a:moveTo>
                    <a:lnTo>
                      <a:pt x="0" y="2693689"/>
                    </a:lnTo>
                  </a:path>
                  <a:path w="102235" h="4579620">
                    <a:moveTo>
                      <a:pt x="101718" y="2559007"/>
                    </a:moveTo>
                    <a:lnTo>
                      <a:pt x="0" y="2559007"/>
                    </a:lnTo>
                  </a:path>
                  <a:path w="102235" h="4579620">
                    <a:moveTo>
                      <a:pt x="50859" y="2424325"/>
                    </a:moveTo>
                    <a:lnTo>
                      <a:pt x="0" y="2424325"/>
                    </a:lnTo>
                  </a:path>
                  <a:path w="102235" h="4579620">
                    <a:moveTo>
                      <a:pt x="50859" y="2289627"/>
                    </a:moveTo>
                    <a:lnTo>
                      <a:pt x="0" y="2289627"/>
                    </a:lnTo>
                  </a:path>
                  <a:path w="102235" h="4579620">
                    <a:moveTo>
                      <a:pt x="50859" y="2154945"/>
                    </a:moveTo>
                    <a:lnTo>
                      <a:pt x="0" y="2154945"/>
                    </a:lnTo>
                  </a:path>
                  <a:path w="102235" h="4579620">
                    <a:moveTo>
                      <a:pt x="101718" y="2020263"/>
                    </a:moveTo>
                    <a:lnTo>
                      <a:pt x="0" y="2020263"/>
                    </a:lnTo>
                  </a:path>
                  <a:path w="102235" h="4579620">
                    <a:moveTo>
                      <a:pt x="50859" y="1885581"/>
                    </a:moveTo>
                    <a:lnTo>
                      <a:pt x="0" y="1885581"/>
                    </a:lnTo>
                  </a:path>
                  <a:path w="102235" h="4579620">
                    <a:moveTo>
                      <a:pt x="50859" y="1750898"/>
                    </a:moveTo>
                    <a:lnTo>
                      <a:pt x="0" y="1750898"/>
                    </a:lnTo>
                  </a:path>
                  <a:path w="102235" h="4579620">
                    <a:moveTo>
                      <a:pt x="50859" y="1616216"/>
                    </a:moveTo>
                    <a:lnTo>
                      <a:pt x="0" y="1616216"/>
                    </a:lnTo>
                  </a:path>
                  <a:path w="102235" h="4579620">
                    <a:moveTo>
                      <a:pt x="101718" y="1481534"/>
                    </a:moveTo>
                    <a:lnTo>
                      <a:pt x="0" y="1481534"/>
                    </a:lnTo>
                  </a:path>
                  <a:path w="102235" h="4579620">
                    <a:moveTo>
                      <a:pt x="50859" y="1346836"/>
                    </a:moveTo>
                    <a:lnTo>
                      <a:pt x="0" y="1346836"/>
                    </a:lnTo>
                  </a:path>
                  <a:path w="102235" h="4579620">
                    <a:moveTo>
                      <a:pt x="50859" y="1212154"/>
                    </a:moveTo>
                    <a:lnTo>
                      <a:pt x="0" y="1212154"/>
                    </a:lnTo>
                  </a:path>
                  <a:path w="102235" h="4579620">
                    <a:moveTo>
                      <a:pt x="50859" y="1077472"/>
                    </a:moveTo>
                    <a:lnTo>
                      <a:pt x="0" y="1077472"/>
                    </a:lnTo>
                  </a:path>
                  <a:path w="102235" h="4579620">
                    <a:moveTo>
                      <a:pt x="101718" y="942790"/>
                    </a:moveTo>
                    <a:lnTo>
                      <a:pt x="0" y="942790"/>
                    </a:lnTo>
                  </a:path>
                  <a:path w="102235" h="4579620">
                    <a:moveTo>
                      <a:pt x="50859" y="808108"/>
                    </a:moveTo>
                    <a:lnTo>
                      <a:pt x="0" y="808108"/>
                    </a:lnTo>
                  </a:path>
                  <a:path w="102235" h="4579620">
                    <a:moveTo>
                      <a:pt x="50859" y="673426"/>
                    </a:moveTo>
                    <a:lnTo>
                      <a:pt x="0" y="673426"/>
                    </a:lnTo>
                  </a:path>
                  <a:path w="102235" h="4579620">
                    <a:moveTo>
                      <a:pt x="50859" y="538744"/>
                    </a:moveTo>
                    <a:lnTo>
                      <a:pt x="0" y="538744"/>
                    </a:lnTo>
                  </a:path>
                  <a:path w="102235" h="4579620">
                    <a:moveTo>
                      <a:pt x="101718" y="404046"/>
                    </a:moveTo>
                    <a:lnTo>
                      <a:pt x="0" y="404046"/>
                    </a:lnTo>
                  </a:path>
                  <a:path w="102235" h="4579620">
                    <a:moveTo>
                      <a:pt x="50859" y="269364"/>
                    </a:moveTo>
                    <a:lnTo>
                      <a:pt x="0" y="269364"/>
                    </a:lnTo>
                  </a:path>
                  <a:path w="102235" h="4579620">
                    <a:moveTo>
                      <a:pt x="50859" y="134682"/>
                    </a:moveTo>
                    <a:lnTo>
                      <a:pt x="0" y="134682"/>
                    </a:lnTo>
                  </a:path>
                  <a:path w="102235" h="4579620">
                    <a:moveTo>
                      <a:pt x="50859" y="0"/>
                    </a:moveTo>
                    <a:lnTo>
                      <a:pt x="0" y="0"/>
                    </a:lnTo>
                  </a:path>
                </a:pathLst>
              </a:custGeom>
              <a:ln w="11921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2" name="object 52"/>
              <p:cNvSpPr/>
              <p:nvPr/>
            </p:nvSpPr>
            <p:spPr>
              <a:xfrm>
                <a:off x="1635772" y="5102180"/>
                <a:ext cx="102235" cy="4860925"/>
              </a:xfrm>
              <a:custGeom>
                <a:avLst/>
                <a:gdLst/>
                <a:ahLst/>
                <a:cxnLst/>
                <a:rect l="l" t="t" r="r" b="b"/>
                <a:pathLst>
                  <a:path w="102235" h="4860925">
                    <a:moveTo>
                      <a:pt x="101727" y="4848631"/>
                    </a:moveTo>
                    <a:lnTo>
                      <a:pt x="0" y="4848631"/>
                    </a:lnTo>
                    <a:lnTo>
                      <a:pt x="0" y="4860556"/>
                    </a:lnTo>
                    <a:lnTo>
                      <a:pt x="101727" y="4860556"/>
                    </a:lnTo>
                    <a:lnTo>
                      <a:pt x="101727" y="4848631"/>
                    </a:lnTo>
                    <a:close/>
                  </a:path>
                  <a:path w="102235" h="4860925">
                    <a:moveTo>
                      <a:pt x="101727" y="0"/>
                    </a:moveTo>
                    <a:lnTo>
                      <a:pt x="0" y="0"/>
                    </a:lnTo>
                    <a:lnTo>
                      <a:pt x="0" y="11912"/>
                    </a:lnTo>
                    <a:lnTo>
                      <a:pt x="101727" y="11912"/>
                    </a:lnTo>
                    <a:lnTo>
                      <a:pt x="101727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53" name="object 53"/>
            <p:cNvSpPr txBox="1"/>
            <p:nvPr/>
          </p:nvSpPr>
          <p:spPr>
            <a:xfrm>
              <a:off x="1220119" y="10177378"/>
              <a:ext cx="399415" cy="294640"/>
            </a:xfrm>
            <a:prstGeom prst="rect">
              <a:avLst/>
            </a:prstGeom>
          </p:spPr>
          <p:txBody>
            <a:bodyPr vert="horz" wrap="square" lIns="0" tIns="1397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0"/>
                </a:spcBef>
              </a:pPr>
              <a:r>
                <a:rPr sz="1750" dirty="0">
                  <a:latin typeface="Microsoft Sans Serif"/>
                  <a:cs typeface="Microsoft Sans Serif"/>
                </a:rPr>
                <a:t>200</a:t>
              </a:r>
              <a:endParaRPr sz="1750">
                <a:latin typeface="Microsoft Sans Serif"/>
                <a:cs typeface="Microsoft Sans Serif"/>
              </a:endParaRPr>
            </a:p>
          </p:txBody>
        </p:sp>
        <p:sp>
          <p:nvSpPr>
            <p:cNvPr id="54" name="object 54"/>
            <p:cNvSpPr txBox="1"/>
            <p:nvPr/>
          </p:nvSpPr>
          <p:spPr>
            <a:xfrm>
              <a:off x="1220119" y="9644778"/>
              <a:ext cx="399415" cy="294640"/>
            </a:xfrm>
            <a:prstGeom prst="rect">
              <a:avLst/>
            </a:prstGeom>
          </p:spPr>
          <p:txBody>
            <a:bodyPr vert="horz" wrap="square" lIns="0" tIns="1397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0"/>
                </a:spcBef>
              </a:pPr>
              <a:r>
                <a:rPr sz="1750" dirty="0">
                  <a:latin typeface="Microsoft Sans Serif"/>
                  <a:cs typeface="Microsoft Sans Serif"/>
                </a:rPr>
                <a:t>400</a:t>
              </a:r>
              <a:endParaRPr sz="1750">
                <a:latin typeface="Microsoft Sans Serif"/>
                <a:cs typeface="Microsoft Sans Serif"/>
              </a:endParaRPr>
            </a:p>
          </p:txBody>
        </p:sp>
        <p:sp>
          <p:nvSpPr>
            <p:cNvPr id="55" name="object 55"/>
            <p:cNvSpPr txBox="1"/>
            <p:nvPr/>
          </p:nvSpPr>
          <p:spPr>
            <a:xfrm>
              <a:off x="1220119" y="9101528"/>
              <a:ext cx="399415" cy="294640"/>
            </a:xfrm>
            <a:prstGeom prst="rect">
              <a:avLst/>
            </a:prstGeom>
          </p:spPr>
          <p:txBody>
            <a:bodyPr vert="horz" wrap="square" lIns="0" tIns="1397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0"/>
                </a:spcBef>
              </a:pPr>
              <a:r>
                <a:rPr sz="1750" dirty="0">
                  <a:latin typeface="Microsoft Sans Serif"/>
                  <a:cs typeface="Microsoft Sans Serif"/>
                </a:rPr>
                <a:t>600</a:t>
              </a:r>
              <a:endParaRPr sz="1750">
                <a:latin typeface="Microsoft Sans Serif"/>
                <a:cs typeface="Microsoft Sans Serif"/>
              </a:endParaRPr>
            </a:p>
          </p:txBody>
        </p:sp>
        <p:sp>
          <p:nvSpPr>
            <p:cNvPr id="56" name="object 56"/>
            <p:cNvSpPr txBox="1"/>
            <p:nvPr/>
          </p:nvSpPr>
          <p:spPr>
            <a:xfrm>
              <a:off x="1220119" y="8558269"/>
              <a:ext cx="399415" cy="294640"/>
            </a:xfrm>
            <a:prstGeom prst="rect">
              <a:avLst/>
            </a:prstGeom>
          </p:spPr>
          <p:txBody>
            <a:bodyPr vert="horz" wrap="square" lIns="0" tIns="1397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0"/>
                </a:spcBef>
              </a:pPr>
              <a:r>
                <a:rPr sz="1750" dirty="0">
                  <a:latin typeface="Microsoft Sans Serif"/>
                  <a:cs typeface="Microsoft Sans Serif"/>
                </a:rPr>
                <a:t>800</a:t>
              </a:r>
              <a:endParaRPr sz="1750">
                <a:latin typeface="Microsoft Sans Serif"/>
                <a:cs typeface="Microsoft Sans Serif"/>
              </a:endParaRPr>
            </a:p>
          </p:txBody>
        </p:sp>
        <p:sp>
          <p:nvSpPr>
            <p:cNvPr id="57" name="object 57"/>
            <p:cNvSpPr txBox="1"/>
            <p:nvPr/>
          </p:nvSpPr>
          <p:spPr>
            <a:xfrm>
              <a:off x="1092294" y="8025676"/>
              <a:ext cx="523875" cy="294640"/>
            </a:xfrm>
            <a:prstGeom prst="rect">
              <a:avLst/>
            </a:prstGeom>
          </p:spPr>
          <p:txBody>
            <a:bodyPr vert="horz" wrap="square" lIns="0" tIns="1397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0"/>
                </a:spcBef>
              </a:pPr>
              <a:r>
                <a:rPr sz="1750" dirty="0">
                  <a:latin typeface="Microsoft Sans Serif"/>
                  <a:cs typeface="Microsoft Sans Serif"/>
                </a:rPr>
                <a:t>1000</a:t>
              </a:r>
              <a:endParaRPr sz="1750">
                <a:latin typeface="Microsoft Sans Serif"/>
                <a:cs typeface="Microsoft Sans Serif"/>
              </a:endParaRPr>
            </a:p>
          </p:txBody>
        </p:sp>
        <p:sp>
          <p:nvSpPr>
            <p:cNvPr id="58" name="object 58"/>
            <p:cNvSpPr txBox="1"/>
            <p:nvPr/>
          </p:nvSpPr>
          <p:spPr>
            <a:xfrm>
              <a:off x="1092294" y="7482417"/>
              <a:ext cx="523875" cy="294640"/>
            </a:xfrm>
            <a:prstGeom prst="rect">
              <a:avLst/>
            </a:prstGeom>
          </p:spPr>
          <p:txBody>
            <a:bodyPr vert="horz" wrap="square" lIns="0" tIns="1397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0"/>
                </a:spcBef>
              </a:pPr>
              <a:r>
                <a:rPr sz="1750" dirty="0">
                  <a:latin typeface="Microsoft Sans Serif"/>
                  <a:cs typeface="Microsoft Sans Serif"/>
                </a:rPr>
                <a:t>1200</a:t>
              </a:r>
              <a:endParaRPr sz="1750">
                <a:latin typeface="Microsoft Sans Serif"/>
                <a:cs typeface="Microsoft Sans Serif"/>
              </a:endParaRPr>
            </a:p>
          </p:txBody>
        </p:sp>
        <p:sp>
          <p:nvSpPr>
            <p:cNvPr id="59" name="object 59"/>
            <p:cNvSpPr txBox="1"/>
            <p:nvPr/>
          </p:nvSpPr>
          <p:spPr>
            <a:xfrm>
              <a:off x="1092294" y="6949824"/>
              <a:ext cx="523875" cy="294640"/>
            </a:xfrm>
            <a:prstGeom prst="rect">
              <a:avLst/>
            </a:prstGeom>
          </p:spPr>
          <p:txBody>
            <a:bodyPr vert="horz" wrap="square" lIns="0" tIns="1397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0"/>
                </a:spcBef>
              </a:pPr>
              <a:r>
                <a:rPr sz="1750" dirty="0">
                  <a:latin typeface="Microsoft Sans Serif"/>
                  <a:cs typeface="Microsoft Sans Serif"/>
                </a:rPr>
                <a:t>1400</a:t>
              </a:r>
              <a:endParaRPr sz="1750">
                <a:latin typeface="Microsoft Sans Serif"/>
                <a:cs typeface="Microsoft Sans Serif"/>
              </a:endParaRPr>
            </a:p>
          </p:txBody>
        </p:sp>
        <p:sp>
          <p:nvSpPr>
            <p:cNvPr id="60" name="object 60"/>
            <p:cNvSpPr txBox="1"/>
            <p:nvPr/>
          </p:nvSpPr>
          <p:spPr>
            <a:xfrm>
              <a:off x="1092294" y="6406565"/>
              <a:ext cx="523875" cy="294640"/>
            </a:xfrm>
            <a:prstGeom prst="rect">
              <a:avLst/>
            </a:prstGeom>
          </p:spPr>
          <p:txBody>
            <a:bodyPr vert="horz" wrap="square" lIns="0" tIns="1397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0"/>
                </a:spcBef>
              </a:pPr>
              <a:r>
                <a:rPr sz="1750" dirty="0">
                  <a:latin typeface="Microsoft Sans Serif"/>
                  <a:cs typeface="Microsoft Sans Serif"/>
                </a:rPr>
                <a:t>1600</a:t>
              </a:r>
              <a:endParaRPr sz="1750">
                <a:latin typeface="Microsoft Sans Serif"/>
                <a:cs typeface="Microsoft Sans Serif"/>
              </a:endParaRPr>
            </a:p>
          </p:txBody>
        </p:sp>
        <p:sp>
          <p:nvSpPr>
            <p:cNvPr id="61" name="object 61"/>
            <p:cNvSpPr txBox="1"/>
            <p:nvPr/>
          </p:nvSpPr>
          <p:spPr>
            <a:xfrm>
              <a:off x="1092294" y="5873973"/>
              <a:ext cx="523875" cy="294640"/>
            </a:xfrm>
            <a:prstGeom prst="rect">
              <a:avLst/>
            </a:prstGeom>
          </p:spPr>
          <p:txBody>
            <a:bodyPr vert="horz" wrap="square" lIns="0" tIns="1397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0"/>
                </a:spcBef>
              </a:pPr>
              <a:r>
                <a:rPr sz="1750" dirty="0">
                  <a:latin typeface="Microsoft Sans Serif"/>
                  <a:cs typeface="Microsoft Sans Serif"/>
                </a:rPr>
                <a:t>1800</a:t>
              </a:r>
              <a:endParaRPr sz="1750">
                <a:latin typeface="Microsoft Sans Serif"/>
                <a:cs typeface="Microsoft Sans Serif"/>
              </a:endParaRPr>
            </a:p>
          </p:txBody>
        </p:sp>
        <p:sp>
          <p:nvSpPr>
            <p:cNvPr id="62" name="object 62"/>
            <p:cNvSpPr txBox="1"/>
            <p:nvPr/>
          </p:nvSpPr>
          <p:spPr>
            <a:xfrm>
              <a:off x="1092294" y="5330714"/>
              <a:ext cx="523875" cy="294640"/>
            </a:xfrm>
            <a:prstGeom prst="rect">
              <a:avLst/>
            </a:prstGeom>
          </p:spPr>
          <p:txBody>
            <a:bodyPr vert="horz" wrap="square" lIns="0" tIns="1397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0"/>
                </a:spcBef>
              </a:pPr>
              <a:r>
                <a:rPr sz="1750" dirty="0">
                  <a:latin typeface="Microsoft Sans Serif"/>
                  <a:cs typeface="Microsoft Sans Serif"/>
                </a:rPr>
                <a:t>2000</a:t>
              </a:r>
              <a:endParaRPr sz="1750">
                <a:latin typeface="Microsoft Sans Serif"/>
                <a:cs typeface="Microsoft Sans Serif"/>
              </a:endParaRPr>
            </a:p>
          </p:txBody>
        </p:sp>
        <p:sp>
          <p:nvSpPr>
            <p:cNvPr id="63" name="object 63"/>
            <p:cNvSpPr txBox="1"/>
            <p:nvPr/>
          </p:nvSpPr>
          <p:spPr>
            <a:xfrm>
              <a:off x="729751" y="5450440"/>
              <a:ext cx="302895" cy="734695"/>
            </a:xfrm>
            <a:prstGeom prst="rect">
              <a:avLst/>
            </a:prstGeom>
          </p:spPr>
          <p:txBody>
            <a:bodyPr vert="vert270" wrap="square" lIns="0" tIns="0" rIns="0" bIns="0" rtlCol="0">
              <a:spAutoFit/>
            </a:bodyPr>
            <a:lstStyle/>
            <a:p>
              <a:pPr marL="12700">
                <a:lnSpc>
                  <a:spcPts val="2210"/>
                </a:lnSpc>
              </a:pPr>
              <a:r>
                <a:rPr sz="2150" dirty="0">
                  <a:latin typeface="Microsoft Sans Serif"/>
                  <a:cs typeface="Microsoft Sans Serif"/>
                </a:rPr>
                <a:t>[GeV]</a:t>
              </a:r>
              <a:endParaRPr sz="2150">
                <a:latin typeface="Microsoft Sans Serif"/>
                <a:cs typeface="Microsoft Sans Serif"/>
              </a:endParaRPr>
            </a:p>
          </p:txBody>
        </p:sp>
        <p:sp>
          <p:nvSpPr>
            <p:cNvPr id="64" name="object 64"/>
            <p:cNvSpPr txBox="1"/>
            <p:nvPr/>
          </p:nvSpPr>
          <p:spPr>
            <a:xfrm>
              <a:off x="729751" y="6236146"/>
              <a:ext cx="379095" cy="367030"/>
            </a:xfrm>
            <a:prstGeom prst="rect">
              <a:avLst/>
            </a:prstGeom>
          </p:spPr>
          <p:txBody>
            <a:bodyPr vert="vert270" wrap="square" lIns="0" tIns="0" rIns="0" bIns="0" rtlCol="0">
              <a:spAutoFit/>
            </a:bodyPr>
            <a:lstStyle/>
            <a:p>
              <a:pPr marL="12700">
                <a:lnSpc>
                  <a:spcPts val="2210"/>
                </a:lnSpc>
              </a:pPr>
              <a:r>
                <a:rPr sz="2150" spc="-145" dirty="0">
                  <a:latin typeface="Microsoft Sans Serif"/>
                  <a:cs typeface="Microsoft Sans Serif"/>
                </a:rPr>
                <a:t>m</a:t>
              </a:r>
              <a:r>
                <a:rPr sz="2250" baseline="-27777" dirty="0">
                  <a:latin typeface="Microsoft Sans Serif"/>
                  <a:cs typeface="Microsoft Sans Serif"/>
                </a:rPr>
                <a:t>A</a:t>
              </a:r>
              <a:endParaRPr sz="2250" baseline="-27777">
                <a:latin typeface="Microsoft Sans Serif"/>
                <a:cs typeface="Microsoft Sans Serif"/>
              </a:endParaRPr>
            </a:p>
          </p:txBody>
        </p:sp>
        <p:grpSp>
          <p:nvGrpSpPr>
            <p:cNvPr id="65" name="object 65"/>
            <p:cNvGrpSpPr/>
            <p:nvPr/>
          </p:nvGrpSpPr>
          <p:grpSpPr>
            <a:xfrm>
              <a:off x="1635772" y="5502275"/>
              <a:ext cx="5047024" cy="5010580"/>
              <a:chOff x="1635772" y="5076062"/>
              <a:chExt cx="5047024" cy="5010580"/>
            </a:xfrm>
          </p:grpSpPr>
          <p:sp>
            <p:nvSpPr>
              <p:cNvPr id="66" name="object 66"/>
              <p:cNvSpPr/>
              <p:nvPr/>
            </p:nvSpPr>
            <p:spPr>
              <a:xfrm>
                <a:off x="6682276" y="5108129"/>
                <a:ext cx="0" cy="4978400"/>
              </a:xfrm>
              <a:custGeom>
                <a:avLst/>
                <a:gdLst/>
                <a:ahLst/>
                <a:cxnLst/>
                <a:rect l="l" t="t" r="r" b="b"/>
                <a:pathLst>
                  <a:path h="4978400">
                    <a:moveTo>
                      <a:pt x="0" y="4977931"/>
                    </a:moveTo>
                    <a:lnTo>
                      <a:pt x="0" y="0"/>
                    </a:lnTo>
                  </a:path>
                </a:pathLst>
              </a:custGeom>
              <a:ln w="11921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7" name="object 67"/>
              <p:cNvSpPr/>
              <p:nvPr/>
            </p:nvSpPr>
            <p:spPr>
              <a:xfrm>
                <a:off x="6580561" y="9950803"/>
                <a:ext cx="102235" cy="12065"/>
              </a:xfrm>
              <a:custGeom>
                <a:avLst/>
                <a:gdLst/>
                <a:ahLst/>
                <a:cxnLst/>
                <a:rect l="l" t="t" r="r" b="b"/>
                <a:pathLst>
                  <a:path w="102234" h="12065">
                    <a:moveTo>
                      <a:pt x="0" y="11921"/>
                    </a:moveTo>
                    <a:lnTo>
                      <a:pt x="101715" y="11921"/>
                    </a:lnTo>
                    <a:lnTo>
                      <a:pt x="101715" y="0"/>
                    </a:lnTo>
                    <a:lnTo>
                      <a:pt x="0" y="0"/>
                    </a:lnTo>
                    <a:lnTo>
                      <a:pt x="0" y="11921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8" name="object 68"/>
              <p:cNvSpPr/>
              <p:nvPr/>
            </p:nvSpPr>
            <p:spPr>
              <a:xfrm>
                <a:off x="6580561" y="5242812"/>
                <a:ext cx="102235" cy="4579620"/>
              </a:xfrm>
              <a:custGeom>
                <a:avLst/>
                <a:gdLst/>
                <a:ahLst/>
                <a:cxnLst/>
                <a:rect l="l" t="t" r="r" b="b"/>
                <a:pathLst>
                  <a:path w="102234" h="4579620">
                    <a:moveTo>
                      <a:pt x="50849" y="4579268"/>
                    </a:moveTo>
                    <a:lnTo>
                      <a:pt x="101714" y="4579268"/>
                    </a:lnTo>
                  </a:path>
                  <a:path w="102234" h="4579620">
                    <a:moveTo>
                      <a:pt x="50849" y="4444583"/>
                    </a:moveTo>
                    <a:lnTo>
                      <a:pt x="101714" y="4444583"/>
                    </a:lnTo>
                  </a:path>
                  <a:path w="102234" h="4579620">
                    <a:moveTo>
                      <a:pt x="50849" y="4309899"/>
                    </a:moveTo>
                    <a:lnTo>
                      <a:pt x="101714" y="4309899"/>
                    </a:lnTo>
                  </a:path>
                  <a:path w="102234" h="4579620">
                    <a:moveTo>
                      <a:pt x="0" y="4175214"/>
                    </a:moveTo>
                    <a:lnTo>
                      <a:pt x="101714" y="4175214"/>
                    </a:lnTo>
                  </a:path>
                  <a:path w="102234" h="4579620">
                    <a:moveTo>
                      <a:pt x="50849" y="4040531"/>
                    </a:moveTo>
                    <a:lnTo>
                      <a:pt x="101714" y="4040531"/>
                    </a:lnTo>
                  </a:path>
                  <a:path w="102234" h="4579620">
                    <a:moveTo>
                      <a:pt x="50849" y="3905844"/>
                    </a:moveTo>
                    <a:lnTo>
                      <a:pt x="101714" y="3905844"/>
                    </a:lnTo>
                  </a:path>
                  <a:path w="102234" h="4579620">
                    <a:moveTo>
                      <a:pt x="50849" y="3771162"/>
                    </a:moveTo>
                    <a:lnTo>
                      <a:pt x="101714" y="3771162"/>
                    </a:lnTo>
                  </a:path>
                  <a:path w="102234" h="4579620">
                    <a:moveTo>
                      <a:pt x="0" y="3636479"/>
                    </a:moveTo>
                    <a:lnTo>
                      <a:pt x="101714" y="3636479"/>
                    </a:lnTo>
                  </a:path>
                  <a:path w="102234" h="4579620">
                    <a:moveTo>
                      <a:pt x="50849" y="3501797"/>
                    </a:moveTo>
                    <a:lnTo>
                      <a:pt x="101714" y="3501797"/>
                    </a:lnTo>
                  </a:path>
                  <a:path w="102234" h="4579620">
                    <a:moveTo>
                      <a:pt x="50849" y="3367115"/>
                    </a:moveTo>
                    <a:lnTo>
                      <a:pt x="101714" y="3367115"/>
                    </a:lnTo>
                  </a:path>
                  <a:path w="102234" h="4579620">
                    <a:moveTo>
                      <a:pt x="50849" y="3232417"/>
                    </a:moveTo>
                    <a:lnTo>
                      <a:pt x="101714" y="3232417"/>
                    </a:lnTo>
                  </a:path>
                  <a:path w="102234" h="4579620">
                    <a:moveTo>
                      <a:pt x="0" y="3097735"/>
                    </a:moveTo>
                    <a:lnTo>
                      <a:pt x="101714" y="3097735"/>
                    </a:lnTo>
                  </a:path>
                  <a:path w="102234" h="4579620">
                    <a:moveTo>
                      <a:pt x="50849" y="2963053"/>
                    </a:moveTo>
                    <a:lnTo>
                      <a:pt x="101714" y="2963053"/>
                    </a:lnTo>
                  </a:path>
                  <a:path w="102234" h="4579620">
                    <a:moveTo>
                      <a:pt x="50849" y="2828371"/>
                    </a:moveTo>
                    <a:lnTo>
                      <a:pt x="101714" y="2828371"/>
                    </a:lnTo>
                  </a:path>
                  <a:path w="102234" h="4579620">
                    <a:moveTo>
                      <a:pt x="50849" y="2693689"/>
                    </a:moveTo>
                    <a:lnTo>
                      <a:pt x="101714" y="2693689"/>
                    </a:lnTo>
                  </a:path>
                  <a:path w="102234" h="4579620">
                    <a:moveTo>
                      <a:pt x="0" y="2559007"/>
                    </a:moveTo>
                    <a:lnTo>
                      <a:pt x="101714" y="2559007"/>
                    </a:lnTo>
                  </a:path>
                  <a:path w="102234" h="4579620">
                    <a:moveTo>
                      <a:pt x="50849" y="2424325"/>
                    </a:moveTo>
                    <a:lnTo>
                      <a:pt x="101714" y="2424325"/>
                    </a:lnTo>
                  </a:path>
                  <a:path w="102234" h="4579620">
                    <a:moveTo>
                      <a:pt x="50849" y="2289627"/>
                    </a:moveTo>
                    <a:lnTo>
                      <a:pt x="101714" y="2289627"/>
                    </a:lnTo>
                  </a:path>
                  <a:path w="102234" h="4579620">
                    <a:moveTo>
                      <a:pt x="50849" y="2154945"/>
                    </a:moveTo>
                    <a:lnTo>
                      <a:pt x="101714" y="2154945"/>
                    </a:lnTo>
                  </a:path>
                  <a:path w="102234" h="4579620">
                    <a:moveTo>
                      <a:pt x="0" y="2020263"/>
                    </a:moveTo>
                    <a:lnTo>
                      <a:pt x="101714" y="2020263"/>
                    </a:lnTo>
                  </a:path>
                  <a:path w="102234" h="4579620">
                    <a:moveTo>
                      <a:pt x="50849" y="1885581"/>
                    </a:moveTo>
                    <a:lnTo>
                      <a:pt x="101714" y="1885581"/>
                    </a:lnTo>
                  </a:path>
                  <a:path w="102234" h="4579620">
                    <a:moveTo>
                      <a:pt x="50849" y="1750898"/>
                    </a:moveTo>
                    <a:lnTo>
                      <a:pt x="101714" y="1750898"/>
                    </a:lnTo>
                  </a:path>
                  <a:path w="102234" h="4579620">
                    <a:moveTo>
                      <a:pt x="50849" y="1616216"/>
                    </a:moveTo>
                    <a:lnTo>
                      <a:pt x="101714" y="1616216"/>
                    </a:lnTo>
                  </a:path>
                  <a:path w="102234" h="4579620">
                    <a:moveTo>
                      <a:pt x="0" y="1481534"/>
                    </a:moveTo>
                    <a:lnTo>
                      <a:pt x="101714" y="1481534"/>
                    </a:lnTo>
                  </a:path>
                  <a:path w="102234" h="4579620">
                    <a:moveTo>
                      <a:pt x="50849" y="1346836"/>
                    </a:moveTo>
                    <a:lnTo>
                      <a:pt x="101714" y="1346836"/>
                    </a:lnTo>
                  </a:path>
                  <a:path w="102234" h="4579620">
                    <a:moveTo>
                      <a:pt x="50849" y="1212154"/>
                    </a:moveTo>
                    <a:lnTo>
                      <a:pt x="101714" y="1212154"/>
                    </a:lnTo>
                  </a:path>
                  <a:path w="102234" h="4579620">
                    <a:moveTo>
                      <a:pt x="50849" y="1077472"/>
                    </a:moveTo>
                    <a:lnTo>
                      <a:pt x="101714" y="1077472"/>
                    </a:lnTo>
                  </a:path>
                  <a:path w="102234" h="4579620">
                    <a:moveTo>
                      <a:pt x="0" y="942790"/>
                    </a:moveTo>
                    <a:lnTo>
                      <a:pt x="101714" y="942790"/>
                    </a:lnTo>
                  </a:path>
                  <a:path w="102234" h="4579620">
                    <a:moveTo>
                      <a:pt x="50849" y="808108"/>
                    </a:moveTo>
                    <a:lnTo>
                      <a:pt x="101714" y="808108"/>
                    </a:lnTo>
                  </a:path>
                  <a:path w="102234" h="4579620">
                    <a:moveTo>
                      <a:pt x="50849" y="673426"/>
                    </a:moveTo>
                    <a:lnTo>
                      <a:pt x="101714" y="673426"/>
                    </a:lnTo>
                  </a:path>
                  <a:path w="102234" h="4579620">
                    <a:moveTo>
                      <a:pt x="50849" y="538744"/>
                    </a:moveTo>
                    <a:lnTo>
                      <a:pt x="101714" y="538744"/>
                    </a:lnTo>
                  </a:path>
                  <a:path w="102234" h="4579620">
                    <a:moveTo>
                      <a:pt x="0" y="404046"/>
                    </a:moveTo>
                    <a:lnTo>
                      <a:pt x="101714" y="404046"/>
                    </a:lnTo>
                  </a:path>
                  <a:path w="102234" h="4579620">
                    <a:moveTo>
                      <a:pt x="50849" y="269364"/>
                    </a:moveTo>
                    <a:lnTo>
                      <a:pt x="101714" y="269364"/>
                    </a:lnTo>
                  </a:path>
                  <a:path w="102234" h="4579620">
                    <a:moveTo>
                      <a:pt x="50849" y="134682"/>
                    </a:moveTo>
                    <a:lnTo>
                      <a:pt x="101714" y="134682"/>
                    </a:lnTo>
                  </a:path>
                  <a:path w="102234" h="4579620">
                    <a:moveTo>
                      <a:pt x="50849" y="0"/>
                    </a:moveTo>
                    <a:lnTo>
                      <a:pt x="101714" y="0"/>
                    </a:lnTo>
                  </a:path>
                </a:pathLst>
              </a:custGeom>
              <a:ln w="11921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9" name="object 69"/>
              <p:cNvSpPr/>
              <p:nvPr/>
            </p:nvSpPr>
            <p:spPr>
              <a:xfrm>
                <a:off x="6580555" y="5102180"/>
                <a:ext cx="102235" cy="4860925"/>
              </a:xfrm>
              <a:custGeom>
                <a:avLst/>
                <a:gdLst/>
                <a:ahLst/>
                <a:cxnLst/>
                <a:rect l="l" t="t" r="r" b="b"/>
                <a:pathLst>
                  <a:path w="102234" h="4860925">
                    <a:moveTo>
                      <a:pt x="101714" y="4848631"/>
                    </a:moveTo>
                    <a:lnTo>
                      <a:pt x="0" y="4848631"/>
                    </a:lnTo>
                    <a:lnTo>
                      <a:pt x="0" y="4860556"/>
                    </a:lnTo>
                    <a:lnTo>
                      <a:pt x="101714" y="4860556"/>
                    </a:lnTo>
                    <a:lnTo>
                      <a:pt x="101714" y="4848631"/>
                    </a:lnTo>
                    <a:close/>
                  </a:path>
                  <a:path w="102234" h="4860925">
                    <a:moveTo>
                      <a:pt x="101714" y="0"/>
                    </a:moveTo>
                    <a:lnTo>
                      <a:pt x="0" y="0"/>
                    </a:lnTo>
                    <a:lnTo>
                      <a:pt x="0" y="11912"/>
                    </a:lnTo>
                    <a:lnTo>
                      <a:pt x="101714" y="11912"/>
                    </a:lnTo>
                    <a:lnTo>
                      <a:pt x="101714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0" name="object 70"/>
              <p:cNvSpPr/>
              <p:nvPr/>
            </p:nvSpPr>
            <p:spPr>
              <a:xfrm>
                <a:off x="1635772" y="5108136"/>
                <a:ext cx="5032375" cy="4978400"/>
              </a:xfrm>
              <a:custGeom>
                <a:avLst/>
                <a:gdLst/>
                <a:ahLst/>
                <a:cxnLst/>
                <a:rect l="l" t="t" r="r" b="b"/>
                <a:pathLst>
                  <a:path w="5032375" h="4978400">
                    <a:moveTo>
                      <a:pt x="2583129" y="4977930"/>
                    </a:moveTo>
                    <a:lnTo>
                      <a:pt x="2457793" y="4719561"/>
                    </a:lnTo>
                    <a:lnTo>
                      <a:pt x="2433129" y="4684611"/>
                    </a:lnTo>
                    <a:lnTo>
                      <a:pt x="2222868" y="4547413"/>
                    </a:lnTo>
                    <a:lnTo>
                      <a:pt x="2012594" y="4487011"/>
                    </a:lnTo>
                    <a:lnTo>
                      <a:pt x="1802320" y="4524438"/>
                    </a:lnTo>
                    <a:lnTo>
                      <a:pt x="1592046" y="4538065"/>
                    </a:lnTo>
                    <a:lnTo>
                      <a:pt x="1433449" y="4719561"/>
                    </a:lnTo>
                    <a:lnTo>
                      <a:pt x="1381785" y="4804219"/>
                    </a:lnTo>
                    <a:lnTo>
                      <a:pt x="1243088" y="4977930"/>
                    </a:lnTo>
                    <a:lnTo>
                      <a:pt x="2583129" y="4977930"/>
                    </a:lnTo>
                    <a:close/>
                  </a:path>
                  <a:path w="5032375" h="4978400">
                    <a:moveTo>
                      <a:pt x="5032083" y="4214825"/>
                    </a:moveTo>
                    <a:lnTo>
                      <a:pt x="4995786" y="4135602"/>
                    </a:lnTo>
                    <a:lnTo>
                      <a:pt x="4944719" y="4077652"/>
                    </a:lnTo>
                    <a:lnTo>
                      <a:pt x="4897920" y="4056380"/>
                    </a:lnTo>
                    <a:lnTo>
                      <a:pt x="4775085" y="3995928"/>
                    </a:lnTo>
                    <a:lnTo>
                      <a:pt x="4605464" y="4002951"/>
                    </a:lnTo>
                    <a:lnTo>
                      <a:pt x="4494085" y="4056380"/>
                    </a:lnTo>
                    <a:lnTo>
                      <a:pt x="4435830" y="4076204"/>
                    </a:lnTo>
                    <a:lnTo>
                      <a:pt x="4266184" y="4100728"/>
                    </a:lnTo>
                    <a:lnTo>
                      <a:pt x="4096575" y="4059351"/>
                    </a:lnTo>
                    <a:lnTo>
                      <a:pt x="4081932" y="4056380"/>
                    </a:lnTo>
                    <a:lnTo>
                      <a:pt x="3926929" y="3999801"/>
                    </a:lnTo>
                    <a:lnTo>
                      <a:pt x="3757307" y="4035171"/>
                    </a:lnTo>
                    <a:lnTo>
                      <a:pt x="3746538" y="4056380"/>
                    </a:lnTo>
                    <a:lnTo>
                      <a:pt x="3587673" y="4087330"/>
                    </a:lnTo>
                    <a:lnTo>
                      <a:pt x="3519868" y="4056380"/>
                    </a:lnTo>
                    <a:lnTo>
                      <a:pt x="3553269" y="3977144"/>
                    </a:lnTo>
                    <a:lnTo>
                      <a:pt x="3587673" y="3956710"/>
                    </a:lnTo>
                    <a:lnTo>
                      <a:pt x="3757307" y="3943362"/>
                    </a:lnTo>
                    <a:lnTo>
                      <a:pt x="3802519" y="3897922"/>
                    </a:lnTo>
                    <a:lnTo>
                      <a:pt x="3793528" y="3818686"/>
                    </a:lnTo>
                    <a:lnTo>
                      <a:pt x="3757307" y="3796690"/>
                    </a:lnTo>
                    <a:lnTo>
                      <a:pt x="3628301" y="3739464"/>
                    </a:lnTo>
                    <a:lnTo>
                      <a:pt x="3587673" y="3733635"/>
                    </a:lnTo>
                    <a:lnTo>
                      <a:pt x="3546983" y="3739464"/>
                    </a:lnTo>
                    <a:lnTo>
                      <a:pt x="3418040" y="3780840"/>
                    </a:lnTo>
                    <a:lnTo>
                      <a:pt x="3248418" y="3817620"/>
                    </a:lnTo>
                    <a:lnTo>
                      <a:pt x="3078784" y="3850195"/>
                    </a:lnTo>
                    <a:lnTo>
                      <a:pt x="2909163" y="3872039"/>
                    </a:lnTo>
                    <a:lnTo>
                      <a:pt x="2739529" y="3882098"/>
                    </a:lnTo>
                    <a:lnTo>
                      <a:pt x="2588679" y="3897922"/>
                    </a:lnTo>
                    <a:lnTo>
                      <a:pt x="2569895" y="3900093"/>
                    </a:lnTo>
                    <a:lnTo>
                      <a:pt x="2504630" y="3914229"/>
                    </a:lnTo>
                    <a:lnTo>
                      <a:pt x="2466009" y="3664534"/>
                    </a:lnTo>
                    <a:lnTo>
                      <a:pt x="2433129" y="3596894"/>
                    </a:lnTo>
                    <a:lnTo>
                      <a:pt x="2340762" y="3400780"/>
                    </a:lnTo>
                    <a:lnTo>
                      <a:pt x="2236851" y="3137014"/>
                    </a:lnTo>
                    <a:lnTo>
                      <a:pt x="2222868" y="3074263"/>
                    </a:lnTo>
                    <a:lnTo>
                      <a:pt x="2176856" y="2873260"/>
                    </a:lnTo>
                    <a:lnTo>
                      <a:pt x="2143302" y="2609507"/>
                    </a:lnTo>
                    <a:lnTo>
                      <a:pt x="2112632" y="2345753"/>
                    </a:lnTo>
                    <a:lnTo>
                      <a:pt x="2130006" y="2081999"/>
                    </a:lnTo>
                    <a:lnTo>
                      <a:pt x="2222868" y="1866125"/>
                    </a:lnTo>
                    <a:lnTo>
                      <a:pt x="2234501" y="1818233"/>
                    </a:lnTo>
                    <a:lnTo>
                      <a:pt x="2285441" y="1554480"/>
                    </a:lnTo>
                    <a:lnTo>
                      <a:pt x="2281580" y="1526095"/>
                    </a:lnTo>
                    <a:lnTo>
                      <a:pt x="2283904" y="1523085"/>
                    </a:lnTo>
                    <a:lnTo>
                      <a:pt x="2287879" y="1517510"/>
                    </a:lnTo>
                    <a:lnTo>
                      <a:pt x="2291829" y="1512836"/>
                    </a:lnTo>
                    <a:lnTo>
                      <a:pt x="2295791" y="1508950"/>
                    </a:lnTo>
                    <a:lnTo>
                      <a:pt x="2299766" y="1502879"/>
                    </a:lnTo>
                    <a:lnTo>
                      <a:pt x="2307691" y="1494891"/>
                    </a:lnTo>
                    <a:lnTo>
                      <a:pt x="2311654" y="1489036"/>
                    </a:lnTo>
                    <a:lnTo>
                      <a:pt x="2315629" y="1484541"/>
                    </a:lnTo>
                    <a:lnTo>
                      <a:pt x="2319591" y="1479397"/>
                    </a:lnTo>
                    <a:lnTo>
                      <a:pt x="2323554" y="1475003"/>
                    </a:lnTo>
                    <a:lnTo>
                      <a:pt x="2327516" y="1471930"/>
                    </a:lnTo>
                    <a:lnTo>
                      <a:pt x="2331478" y="1466659"/>
                    </a:lnTo>
                    <a:lnTo>
                      <a:pt x="2335453" y="1462773"/>
                    </a:lnTo>
                    <a:lnTo>
                      <a:pt x="2339403" y="1457896"/>
                    </a:lnTo>
                    <a:lnTo>
                      <a:pt x="2343378" y="1454365"/>
                    </a:lnTo>
                    <a:lnTo>
                      <a:pt x="2347341" y="1449412"/>
                    </a:lnTo>
                    <a:lnTo>
                      <a:pt x="2351316" y="1444866"/>
                    </a:lnTo>
                    <a:lnTo>
                      <a:pt x="2355278" y="1439697"/>
                    </a:lnTo>
                    <a:lnTo>
                      <a:pt x="2359241" y="1435595"/>
                    </a:lnTo>
                    <a:lnTo>
                      <a:pt x="2363203" y="1430235"/>
                    </a:lnTo>
                    <a:lnTo>
                      <a:pt x="2367178" y="1425308"/>
                    </a:lnTo>
                    <a:lnTo>
                      <a:pt x="2371140" y="1421638"/>
                    </a:lnTo>
                    <a:lnTo>
                      <a:pt x="2375090" y="1415770"/>
                    </a:lnTo>
                    <a:lnTo>
                      <a:pt x="2379065" y="1411211"/>
                    </a:lnTo>
                    <a:lnTo>
                      <a:pt x="2383028" y="1407718"/>
                    </a:lnTo>
                    <a:lnTo>
                      <a:pt x="2387003" y="1403057"/>
                    </a:lnTo>
                    <a:lnTo>
                      <a:pt x="2398890" y="1388351"/>
                    </a:lnTo>
                    <a:lnTo>
                      <a:pt x="2406815" y="1379169"/>
                    </a:lnTo>
                    <a:lnTo>
                      <a:pt x="2414752" y="1368933"/>
                    </a:lnTo>
                    <a:lnTo>
                      <a:pt x="2418715" y="1364945"/>
                    </a:lnTo>
                    <a:lnTo>
                      <a:pt x="2422690" y="1359547"/>
                    </a:lnTo>
                    <a:lnTo>
                      <a:pt x="2426639" y="1356017"/>
                    </a:lnTo>
                    <a:lnTo>
                      <a:pt x="2430615" y="1350200"/>
                    </a:lnTo>
                    <a:lnTo>
                      <a:pt x="2434577" y="1345895"/>
                    </a:lnTo>
                    <a:lnTo>
                      <a:pt x="2438552" y="1342364"/>
                    </a:lnTo>
                    <a:lnTo>
                      <a:pt x="2442502" y="1337627"/>
                    </a:lnTo>
                    <a:lnTo>
                      <a:pt x="2446464" y="1333754"/>
                    </a:lnTo>
                    <a:lnTo>
                      <a:pt x="2450439" y="1328953"/>
                    </a:lnTo>
                    <a:lnTo>
                      <a:pt x="2454402" y="1324698"/>
                    </a:lnTo>
                    <a:lnTo>
                      <a:pt x="2458364" y="1320812"/>
                    </a:lnTo>
                    <a:lnTo>
                      <a:pt x="2462326" y="1316570"/>
                    </a:lnTo>
                    <a:lnTo>
                      <a:pt x="2466302" y="1310995"/>
                    </a:lnTo>
                    <a:lnTo>
                      <a:pt x="2474239" y="1302804"/>
                    </a:lnTo>
                    <a:lnTo>
                      <a:pt x="2486126" y="1289164"/>
                    </a:lnTo>
                    <a:lnTo>
                      <a:pt x="2490076" y="1285176"/>
                    </a:lnTo>
                    <a:lnTo>
                      <a:pt x="2494051" y="1281633"/>
                    </a:lnTo>
                    <a:lnTo>
                      <a:pt x="2501989" y="1271866"/>
                    </a:lnTo>
                    <a:lnTo>
                      <a:pt x="2505951" y="1267675"/>
                    </a:lnTo>
                    <a:lnTo>
                      <a:pt x="2509913" y="1264069"/>
                    </a:lnTo>
                    <a:lnTo>
                      <a:pt x="2513876" y="1260005"/>
                    </a:lnTo>
                    <a:lnTo>
                      <a:pt x="2517851" y="1255268"/>
                    </a:lnTo>
                    <a:lnTo>
                      <a:pt x="2521813" y="1251127"/>
                    </a:lnTo>
                    <a:lnTo>
                      <a:pt x="2529738" y="1239443"/>
                    </a:lnTo>
                    <a:lnTo>
                      <a:pt x="2553538" y="1207604"/>
                    </a:lnTo>
                    <a:lnTo>
                      <a:pt x="2557488" y="1204239"/>
                    </a:lnTo>
                    <a:lnTo>
                      <a:pt x="2561450" y="1199426"/>
                    </a:lnTo>
                    <a:lnTo>
                      <a:pt x="2565425" y="1196098"/>
                    </a:lnTo>
                    <a:lnTo>
                      <a:pt x="2569387" y="1191717"/>
                    </a:lnTo>
                    <a:lnTo>
                      <a:pt x="2577312" y="1184262"/>
                    </a:lnTo>
                    <a:lnTo>
                      <a:pt x="2589225" y="1171854"/>
                    </a:lnTo>
                    <a:lnTo>
                      <a:pt x="2593175" y="1168247"/>
                    </a:lnTo>
                    <a:lnTo>
                      <a:pt x="2597150" y="1164107"/>
                    </a:lnTo>
                    <a:lnTo>
                      <a:pt x="2609037" y="1152512"/>
                    </a:lnTo>
                    <a:lnTo>
                      <a:pt x="2612999" y="1148854"/>
                    </a:lnTo>
                    <a:lnTo>
                      <a:pt x="2616974" y="1144790"/>
                    </a:lnTo>
                    <a:lnTo>
                      <a:pt x="2620937" y="1140015"/>
                    </a:lnTo>
                    <a:lnTo>
                      <a:pt x="2624912" y="1136726"/>
                    </a:lnTo>
                    <a:lnTo>
                      <a:pt x="2628862" y="1132814"/>
                    </a:lnTo>
                    <a:lnTo>
                      <a:pt x="2632837" y="1127658"/>
                    </a:lnTo>
                    <a:lnTo>
                      <a:pt x="2636799" y="1123048"/>
                    </a:lnTo>
                    <a:lnTo>
                      <a:pt x="2640749" y="1116253"/>
                    </a:lnTo>
                    <a:lnTo>
                      <a:pt x="2644724" y="1112723"/>
                    </a:lnTo>
                    <a:lnTo>
                      <a:pt x="2648686" y="1108075"/>
                    </a:lnTo>
                    <a:lnTo>
                      <a:pt x="2656624" y="1097534"/>
                    </a:lnTo>
                    <a:lnTo>
                      <a:pt x="2660586" y="1093012"/>
                    </a:lnTo>
                    <a:lnTo>
                      <a:pt x="2664549" y="1086891"/>
                    </a:lnTo>
                    <a:lnTo>
                      <a:pt x="2668524" y="1083449"/>
                    </a:lnTo>
                    <a:lnTo>
                      <a:pt x="2672486" y="1077125"/>
                    </a:lnTo>
                    <a:lnTo>
                      <a:pt x="2676461" y="1072311"/>
                    </a:lnTo>
                    <a:lnTo>
                      <a:pt x="2680411" y="1066317"/>
                    </a:lnTo>
                    <a:lnTo>
                      <a:pt x="2688348" y="1057592"/>
                    </a:lnTo>
                    <a:lnTo>
                      <a:pt x="2692298" y="1054011"/>
                    </a:lnTo>
                    <a:lnTo>
                      <a:pt x="2696273" y="1049705"/>
                    </a:lnTo>
                    <a:lnTo>
                      <a:pt x="2700236" y="1046734"/>
                    </a:lnTo>
                    <a:lnTo>
                      <a:pt x="2704211" y="1042619"/>
                    </a:lnTo>
                    <a:lnTo>
                      <a:pt x="2708160" y="1035697"/>
                    </a:lnTo>
                    <a:lnTo>
                      <a:pt x="2712135" y="1030249"/>
                    </a:lnTo>
                    <a:lnTo>
                      <a:pt x="2716098" y="1023442"/>
                    </a:lnTo>
                    <a:lnTo>
                      <a:pt x="2720060" y="1017079"/>
                    </a:lnTo>
                    <a:lnTo>
                      <a:pt x="2724035" y="1011542"/>
                    </a:lnTo>
                    <a:lnTo>
                      <a:pt x="2731960" y="997331"/>
                    </a:lnTo>
                    <a:lnTo>
                      <a:pt x="2735923" y="992035"/>
                    </a:lnTo>
                    <a:lnTo>
                      <a:pt x="2743847" y="979424"/>
                    </a:lnTo>
                    <a:lnTo>
                      <a:pt x="2747822" y="973696"/>
                    </a:lnTo>
                    <a:lnTo>
                      <a:pt x="2751785" y="970826"/>
                    </a:lnTo>
                    <a:lnTo>
                      <a:pt x="2763672" y="960158"/>
                    </a:lnTo>
                    <a:lnTo>
                      <a:pt x="2767647" y="957376"/>
                    </a:lnTo>
                    <a:lnTo>
                      <a:pt x="2775585" y="950163"/>
                    </a:lnTo>
                    <a:lnTo>
                      <a:pt x="2779534" y="947394"/>
                    </a:lnTo>
                    <a:lnTo>
                      <a:pt x="2783509" y="943267"/>
                    </a:lnTo>
                    <a:lnTo>
                      <a:pt x="2791447" y="933145"/>
                    </a:lnTo>
                    <a:lnTo>
                      <a:pt x="2795397" y="927201"/>
                    </a:lnTo>
                    <a:lnTo>
                      <a:pt x="2799359" y="922439"/>
                    </a:lnTo>
                    <a:lnTo>
                      <a:pt x="2803334" y="914946"/>
                    </a:lnTo>
                    <a:lnTo>
                      <a:pt x="2807297" y="909129"/>
                    </a:lnTo>
                    <a:lnTo>
                      <a:pt x="2811259" y="904748"/>
                    </a:lnTo>
                    <a:lnTo>
                      <a:pt x="2815221" y="898347"/>
                    </a:lnTo>
                    <a:lnTo>
                      <a:pt x="2819196" y="892898"/>
                    </a:lnTo>
                    <a:lnTo>
                      <a:pt x="2823159" y="889368"/>
                    </a:lnTo>
                    <a:lnTo>
                      <a:pt x="2827134" y="884250"/>
                    </a:lnTo>
                    <a:lnTo>
                      <a:pt x="2835046" y="875817"/>
                    </a:lnTo>
                    <a:lnTo>
                      <a:pt x="2842971" y="866940"/>
                    </a:lnTo>
                    <a:lnTo>
                      <a:pt x="2846946" y="862952"/>
                    </a:lnTo>
                    <a:lnTo>
                      <a:pt x="2850908" y="858634"/>
                    </a:lnTo>
                    <a:lnTo>
                      <a:pt x="2858833" y="849058"/>
                    </a:lnTo>
                    <a:lnTo>
                      <a:pt x="2862808" y="845146"/>
                    </a:lnTo>
                    <a:lnTo>
                      <a:pt x="2866771" y="840803"/>
                    </a:lnTo>
                    <a:lnTo>
                      <a:pt x="2870746" y="836117"/>
                    </a:lnTo>
                    <a:lnTo>
                      <a:pt x="2874708" y="832027"/>
                    </a:lnTo>
                    <a:lnTo>
                      <a:pt x="2878658" y="827532"/>
                    </a:lnTo>
                    <a:lnTo>
                      <a:pt x="2882633" y="824369"/>
                    </a:lnTo>
                    <a:lnTo>
                      <a:pt x="2886595" y="818794"/>
                    </a:lnTo>
                    <a:lnTo>
                      <a:pt x="2890570" y="812812"/>
                    </a:lnTo>
                    <a:lnTo>
                      <a:pt x="2898495" y="802652"/>
                    </a:lnTo>
                    <a:lnTo>
                      <a:pt x="2910382" y="786739"/>
                    </a:lnTo>
                    <a:lnTo>
                      <a:pt x="2914345" y="781926"/>
                    </a:lnTo>
                    <a:lnTo>
                      <a:pt x="2922282" y="770928"/>
                    </a:lnTo>
                    <a:lnTo>
                      <a:pt x="2926257" y="764298"/>
                    </a:lnTo>
                    <a:lnTo>
                      <a:pt x="2930207" y="759129"/>
                    </a:lnTo>
                    <a:lnTo>
                      <a:pt x="2938145" y="747979"/>
                    </a:lnTo>
                    <a:lnTo>
                      <a:pt x="2950032" y="732332"/>
                    </a:lnTo>
                    <a:lnTo>
                      <a:pt x="2954007" y="725817"/>
                    </a:lnTo>
                    <a:lnTo>
                      <a:pt x="2957969" y="722147"/>
                    </a:lnTo>
                    <a:lnTo>
                      <a:pt x="2961932" y="718883"/>
                    </a:lnTo>
                    <a:lnTo>
                      <a:pt x="2965894" y="714336"/>
                    </a:lnTo>
                    <a:lnTo>
                      <a:pt x="2969869" y="711161"/>
                    </a:lnTo>
                    <a:lnTo>
                      <a:pt x="2977807" y="702449"/>
                    </a:lnTo>
                    <a:lnTo>
                      <a:pt x="2981756" y="698741"/>
                    </a:lnTo>
                    <a:lnTo>
                      <a:pt x="2985732" y="694537"/>
                    </a:lnTo>
                    <a:lnTo>
                      <a:pt x="2997619" y="683679"/>
                    </a:lnTo>
                    <a:lnTo>
                      <a:pt x="3005556" y="675767"/>
                    </a:lnTo>
                    <a:lnTo>
                      <a:pt x="3009506" y="669544"/>
                    </a:lnTo>
                    <a:lnTo>
                      <a:pt x="3013481" y="663778"/>
                    </a:lnTo>
                    <a:lnTo>
                      <a:pt x="3021419" y="650519"/>
                    </a:lnTo>
                    <a:lnTo>
                      <a:pt x="3029331" y="640867"/>
                    </a:lnTo>
                    <a:lnTo>
                      <a:pt x="3037268" y="630275"/>
                    </a:lnTo>
                    <a:lnTo>
                      <a:pt x="3041243" y="624560"/>
                    </a:lnTo>
                    <a:lnTo>
                      <a:pt x="3045193" y="620420"/>
                    </a:lnTo>
                    <a:lnTo>
                      <a:pt x="3053130" y="610095"/>
                    </a:lnTo>
                    <a:lnTo>
                      <a:pt x="3057106" y="605370"/>
                    </a:lnTo>
                    <a:lnTo>
                      <a:pt x="3061055" y="601421"/>
                    </a:lnTo>
                    <a:lnTo>
                      <a:pt x="3065030" y="595007"/>
                    </a:lnTo>
                    <a:lnTo>
                      <a:pt x="3068993" y="591299"/>
                    </a:lnTo>
                    <a:lnTo>
                      <a:pt x="3072955" y="585330"/>
                    </a:lnTo>
                    <a:lnTo>
                      <a:pt x="3076930" y="580783"/>
                    </a:lnTo>
                    <a:lnTo>
                      <a:pt x="3080880" y="573963"/>
                    </a:lnTo>
                    <a:lnTo>
                      <a:pt x="3084855" y="568464"/>
                    </a:lnTo>
                    <a:lnTo>
                      <a:pt x="3088817" y="565086"/>
                    </a:lnTo>
                    <a:lnTo>
                      <a:pt x="3092793" y="559549"/>
                    </a:lnTo>
                    <a:lnTo>
                      <a:pt x="3096742" y="553377"/>
                    </a:lnTo>
                    <a:lnTo>
                      <a:pt x="3100717" y="547979"/>
                    </a:lnTo>
                    <a:lnTo>
                      <a:pt x="3104680" y="543521"/>
                    </a:lnTo>
                    <a:lnTo>
                      <a:pt x="3108642" y="538365"/>
                    </a:lnTo>
                    <a:lnTo>
                      <a:pt x="3112605" y="532117"/>
                    </a:lnTo>
                    <a:lnTo>
                      <a:pt x="3116567" y="527278"/>
                    </a:lnTo>
                    <a:lnTo>
                      <a:pt x="3120542" y="521881"/>
                    </a:lnTo>
                    <a:lnTo>
                      <a:pt x="3124504" y="515327"/>
                    </a:lnTo>
                    <a:lnTo>
                      <a:pt x="3128480" y="510070"/>
                    </a:lnTo>
                    <a:lnTo>
                      <a:pt x="3132429" y="506272"/>
                    </a:lnTo>
                    <a:lnTo>
                      <a:pt x="3136404" y="499135"/>
                    </a:lnTo>
                    <a:lnTo>
                      <a:pt x="3140367" y="495528"/>
                    </a:lnTo>
                    <a:lnTo>
                      <a:pt x="3144316" y="489864"/>
                    </a:lnTo>
                    <a:lnTo>
                      <a:pt x="3152254" y="477596"/>
                    </a:lnTo>
                    <a:lnTo>
                      <a:pt x="3156229" y="473062"/>
                    </a:lnTo>
                    <a:lnTo>
                      <a:pt x="3160191" y="470014"/>
                    </a:lnTo>
                    <a:lnTo>
                      <a:pt x="3168116" y="460616"/>
                    </a:lnTo>
                    <a:lnTo>
                      <a:pt x="3172091" y="458101"/>
                    </a:lnTo>
                    <a:lnTo>
                      <a:pt x="3180029" y="448754"/>
                    </a:lnTo>
                    <a:lnTo>
                      <a:pt x="3187941" y="442239"/>
                    </a:lnTo>
                    <a:lnTo>
                      <a:pt x="3191916" y="438073"/>
                    </a:lnTo>
                    <a:lnTo>
                      <a:pt x="3199841" y="430479"/>
                    </a:lnTo>
                    <a:lnTo>
                      <a:pt x="3203803" y="425551"/>
                    </a:lnTo>
                    <a:lnTo>
                      <a:pt x="3207778" y="421068"/>
                    </a:lnTo>
                    <a:lnTo>
                      <a:pt x="3211728" y="418223"/>
                    </a:lnTo>
                    <a:lnTo>
                      <a:pt x="3223628" y="405980"/>
                    </a:lnTo>
                    <a:lnTo>
                      <a:pt x="3227603" y="400926"/>
                    </a:lnTo>
                    <a:lnTo>
                      <a:pt x="3231553" y="396633"/>
                    </a:lnTo>
                    <a:lnTo>
                      <a:pt x="3235528" y="390880"/>
                    </a:lnTo>
                    <a:lnTo>
                      <a:pt x="3239490" y="387794"/>
                    </a:lnTo>
                    <a:lnTo>
                      <a:pt x="3243465" y="381850"/>
                    </a:lnTo>
                    <a:lnTo>
                      <a:pt x="3247415" y="376821"/>
                    </a:lnTo>
                    <a:lnTo>
                      <a:pt x="3251390" y="371030"/>
                    </a:lnTo>
                    <a:lnTo>
                      <a:pt x="3255353" y="364794"/>
                    </a:lnTo>
                    <a:lnTo>
                      <a:pt x="3259315" y="360718"/>
                    </a:lnTo>
                    <a:lnTo>
                      <a:pt x="3263277" y="353923"/>
                    </a:lnTo>
                    <a:lnTo>
                      <a:pt x="3267240" y="349237"/>
                    </a:lnTo>
                    <a:lnTo>
                      <a:pt x="3271215" y="343065"/>
                    </a:lnTo>
                    <a:lnTo>
                      <a:pt x="3275177" y="337350"/>
                    </a:lnTo>
                    <a:lnTo>
                      <a:pt x="3279152" y="332676"/>
                    </a:lnTo>
                    <a:lnTo>
                      <a:pt x="3283102" y="326047"/>
                    </a:lnTo>
                    <a:lnTo>
                      <a:pt x="3291040" y="314883"/>
                    </a:lnTo>
                    <a:lnTo>
                      <a:pt x="3295015" y="308952"/>
                    </a:lnTo>
                    <a:lnTo>
                      <a:pt x="3298964" y="304457"/>
                    </a:lnTo>
                    <a:lnTo>
                      <a:pt x="3302927" y="297815"/>
                    </a:lnTo>
                    <a:lnTo>
                      <a:pt x="3306902" y="292163"/>
                    </a:lnTo>
                    <a:lnTo>
                      <a:pt x="3310864" y="288061"/>
                    </a:lnTo>
                    <a:lnTo>
                      <a:pt x="3314827" y="282028"/>
                    </a:lnTo>
                    <a:lnTo>
                      <a:pt x="3318789" y="275564"/>
                    </a:lnTo>
                    <a:lnTo>
                      <a:pt x="3322764" y="271030"/>
                    </a:lnTo>
                    <a:lnTo>
                      <a:pt x="3326727" y="265010"/>
                    </a:lnTo>
                    <a:lnTo>
                      <a:pt x="3330702" y="257962"/>
                    </a:lnTo>
                    <a:lnTo>
                      <a:pt x="3334651" y="252882"/>
                    </a:lnTo>
                    <a:lnTo>
                      <a:pt x="3338614" y="246976"/>
                    </a:lnTo>
                    <a:lnTo>
                      <a:pt x="3342589" y="241630"/>
                    </a:lnTo>
                    <a:lnTo>
                      <a:pt x="3346539" y="234022"/>
                    </a:lnTo>
                    <a:lnTo>
                      <a:pt x="3350514" y="228447"/>
                    </a:lnTo>
                    <a:lnTo>
                      <a:pt x="3354476" y="222173"/>
                    </a:lnTo>
                    <a:lnTo>
                      <a:pt x="3358451" y="217639"/>
                    </a:lnTo>
                    <a:lnTo>
                      <a:pt x="3362401" y="212153"/>
                    </a:lnTo>
                    <a:lnTo>
                      <a:pt x="3366376" y="207200"/>
                    </a:lnTo>
                    <a:lnTo>
                      <a:pt x="3370338" y="201142"/>
                    </a:lnTo>
                    <a:lnTo>
                      <a:pt x="3378276" y="190995"/>
                    </a:lnTo>
                    <a:lnTo>
                      <a:pt x="3382226" y="187426"/>
                    </a:lnTo>
                    <a:lnTo>
                      <a:pt x="3386201" y="182333"/>
                    </a:lnTo>
                    <a:lnTo>
                      <a:pt x="3390163" y="175742"/>
                    </a:lnTo>
                    <a:lnTo>
                      <a:pt x="3394138" y="170624"/>
                    </a:lnTo>
                    <a:lnTo>
                      <a:pt x="3398088" y="167525"/>
                    </a:lnTo>
                    <a:lnTo>
                      <a:pt x="3402063" y="160782"/>
                    </a:lnTo>
                    <a:lnTo>
                      <a:pt x="3406025" y="156286"/>
                    </a:lnTo>
                    <a:lnTo>
                      <a:pt x="3410000" y="150926"/>
                    </a:lnTo>
                    <a:lnTo>
                      <a:pt x="3413950" y="146621"/>
                    </a:lnTo>
                    <a:lnTo>
                      <a:pt x="3417913" y="141312"/>
                    </a:lnTo>
                    <a:lnTo>
                      <a:pt x="3421888" y="136512"/>
                    </a:lnTo>
                    <a:lnTo>
                      <a:pt x="3425850" y="130340"/>
                    </a:lnTo>
                    <a:lnTo>
                      <a:pt x="3429825" y="126619"/>
                    </a:lnTo>
                    <a:lnTo>
                      <a:pt x="3433775" y="121564"/>
                    </a:lnTo>
                    <a:lnTo>
                      <a:pt x="3437750" y="114782"/>
                    </a:lnTo>
                    <a:lnTo>
                      <a:pt x="3445687" y="103695"/>
                    </a:lnTo>
                    <a:lnTo>
                      <a:pt x="3457575" y="88341"/>
                    </a:lnTo>
                    <a:lnTo>
                      <a:pt x="3465499" y="77304"/>
                    </a:lnTo>
                    <a:lnTo>
                      <a:pt x="3469462" y="73240"/>
                    </a:lnTo>
                    <a:lnTo>
                      <a:pt x="3473437" y="66967"/>
                    </a:lnTo>
                    <a:lnTo>
                      <a:pt x="3477399" y="62433"/>
                    </a:lnTo>
                    <a:lnTo>
                      <a:pt x="3481374" y="56807"/>
                    </a:lnTo>
                    <a:lnTo>
                      <a:pt x="3485324" y="51955"/>
                    </a:lnTo>
                    <a:lnTo>
                      <a:pt x="3493262" y="39624"/>
                    </a:lnTo>
                    <a:lnTo>
                      <a:pt x="3497211" y="34696"/>
                    </a:lnTo>
                    <a:lnTo>
                      <a:pt x="3501186" y="30708"/>
                    </a:lnTo>
                    <a:lnTo>
                      <a:pt x="3505149" y="25285"/>
                    </a:lnTo>
                    <a:lnTo>
                      <a:pt x="3509124" y="20332"/>
                    </a:lnTo>
                    <a:lnTo>
                      <a:pt x="3517049" y="8775"/>
                    </a:lnTo>
                    <a:lnTo>
                      <a:pt x="3521011" y="4114"/>
                    </a:lnTo>
                    <a:lnTo>
                      <a:pt x="3521011" y="0"/>
                    </a:lnTo>
                    <a:lnTo>
                      <a:pt x="2278557" y="0"/>
                    </a:lnTo>
                    <a:lnTo>
                      <a:pt x="266712" y="0"/>
                    </a:lnTo>
                    <a:lnTo>
                      <a:pt x="157226" y="0"/>
                    </a:lnTo>
                    <a:lnTo>
                      <a:pt x="0" y="0"/>
                    </a:lnTo>
                    <a:lnTo>
                      <a:pt x="0" y="3637369"/>
                    </a:lnTo>
                    <a:lnTo>
                      <a:pt x="0" y="4011866"/>
                    </a:lnTo>
                    <a:lnTo>
                      <a:pt x="0" y="4614888"/>
                    </a:lnTo>
                    <a:lnTo>
                      <a:pt x="0" y="4703877"/>
                    </a:lnTo>
                    <a:lnTo>
                      <a:pt x="0" y="4977930"/>
                    </a:lnTo>
                    <a:lnTo>
                      <a:pt x="62484" y="4977930"/>
                    </a:lnTo>
                    <a:lnTo>
                      <a:pt x="313994" y="4977930"/>
                    </a:lnTo>
                    <a:lnTo>
                      <a:pt x="330428" y="4943373"/>
                    </a:lnTo>
                    <a:lnTo>
                      <a:pt x="540702" y="4789284"/>
                    </a:lnTo>
                    <a:lnTo>
                      <a:pt x="642886" y="4719561"/>
                    </a:lnTo>
                    <a:lnTo>
                      <a:pt x="750976" y="4654537"/>
                    </a:lnTo>
                    <a:lnTo>
                      <a:pt x="961237" y="4551985"/>
                    </a:lnTo>
                    <a:lnTo>
                      <a:pt x="1117130" y="4455807"/>
                    </a:lnTo>
                    <a:lnTo>
                      <a:pt x="1171511" y="4426953"/>
                    </a:lnTo>
                    <a:lnTo>
                      <a:pt x="1381785" y="4331208"/>
                    </a:lnTo>
                    <a:lnTo>
                      <a:pt x="1592046" y="4302709"/>
                    </a:lnTo>
                    <a:lnTo>
                      <a:pt x="1618386" y="4294289"/>
                    </a:lnTo>
                    <a:lnTo>
                      <a:pt x="1721739" y="4327449"/>
                    </a:lnTo>
                    <a:lnTo>
                      <a:pt x="1874837" y="4373283"/>
                    </a:lnTo>
                    <a:lnTo>
                      <a:pt x="2061019" y="4398149"/>
                    </a:lnTo>
                    <a:lnTo>
                      <a:pt x="2230640" y="4399546"/>
                    </a:lnTo>
                    <a:lnTo>
                      <a:pt x="2400274" y="4379023"/>
                    </a:lnTo>
                    <a:lnTo>
                      <a:pt x="2446045" y="4373283"/>
                    </a:lnTo>
                    <a:lnTo>
                      <a:pt x="2569895" y="4351490"/>
                    </a:lnTo>
                    <a:lnTo>
                      <a:pt x="2739529" y="4335945"/>
                    </a:lnTo>
                    <a:lnTo>
                      <a:pt x="2909163" y="4325137"/>
                    </a:lnTo>
                    <a:lnTo>
                      <a:pt x="3078784" y="4295483"/>
                    </a:lnTo>
                    <a:lnTo>
                      <a:pt x="3095904" y="4294048"/>
                    </a:lnTo>
                    <a:lnTo>
                      <a:pt x="3248418" y="4270527"/>
                    </a:lnTo>
                    <a:lnTo>
                      <a:pt x="3418040" y="4281500"/>
                    </a:lnTo>
                    <a:lnTo>
                      <a:pt x="3451009" y="4294048"/>
                    </a:lnTo>
                    <a:lnTo>
                      <a:pt x="3587673" y="4309440"/>
                    </a:lnTo>
                    <a:lnTo>
                      <a:pt x="3682466" y="4294048"/>
                    </a:lnTo>
                    <a:lnTo>
                      <a:pt x="3757307" y="4255376"/>
                    </a:lnTo>
                    <a:lnTo>
                      <a:pt x="3926929" y="4227449"/>
                    </a:lnTo>
                    <a:lnTo>
                      <a:pt x="4096575" y="4239247"/>
                    </a:lnTo>
                    <a:lnTo>
                      <a:pt x="4223829" y="4294048"/>
                    </a:lnTo>
                    <a:lnTo>
                      <a:pt x="4266184" y="4300118"/>
                    </a:lnTo>
                    <a:lnTo>
                      <a:pt x="4379404" y="4294048"/>
                    </a:lnTo>
                    <a:lnTo>
                      <a:pt x="4435830" y="4282986"/>
                    </a:lnTo>
                    <a:lnTo>
                      <a:pt x="4605464" y="4246283"/>
                    </a:lnTo>
                    <a:lnTo>
                      <a:pt x="4775085" y="4251083"/>
                    </a:lnTo>
                    <a:lnTo>
                      <a:pt x="4939843" y="4294048"/>
                    </a:lnTo>
                    <a:lnTo>
                      <a:pt x="4944719" y="4294505"/>
                    </a:lnTo>
                    <a:lnTo>
                      <a:pt x="4948148" y="4294048"/>
                    </a:lnTo>
                    <a:lnTo>
                      <a:pt x="5032083" y="4214825"/>
                    </a:lnTo>
                    <a:close/>
                  </a:path>
                </a:pathLst>
              </a:custGeom>
              <a:solidFill>
                <a:srgbClr val="FFFFFF">
                  <a:alpha val="64999"/>
                </a:srgbClr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1" name="object 71"/>
              <p:cNvSpPr/>
              <p:nvPr/>
            </p:nvSpPr>
            <p:spPr>
              <a:xfrm>
                <a:off x="1635784" y="5108130"/>
                <a:ext cx="5046980" cy="4978400"/>
              </a:xfrm>
              <a:custGeom>
                <a:avLst/>
                <a:gdLst/>
                <a:ahLst/>
                <a:cxnLst/>
                <a:rect l="l" t="t" r="r" b="b"/>
                <a:pathLst>
                  <a:path w="5046980" h="4978400">
                    <a:moveTo>
                      <a:pt x="3952806" y="0"/>
                    </a:moveTo>
                    <a:lnTo>
                      <a:pt x="0" y="0"/>
                    </a:lnTo>
                    <a:lnTo>
                      <a:pt x="0" y="4977931"/>
                    </a:lnTo>
                    <a:lnTo>
                      <a:pt x="5046492" y="4977931"/>
                    </a:lnTo>
                    <a:lnTo>
                      <a:pt x="5046492" y="3451298"/>
                    </a:lnTo>
                    <a:lnTo>
                      <a:pt x="3350194" y="3451298"/>
                    </a:lnTo>
                    <a:lnTo>
                      <a:pt x="3180557" y="3443016"/>
                    </a:lnTo>
                    <a:lnTo>
                      <a:pt x="3010937" y="3420428"/>
                    </a:lnTo>
                    <a:lnTo>
                      <a:pt x="2893501" y="3390878"/>
                    </a:lnTo>
                    <a:lnTo>
                      <a:pt x="2841300" y="3365366"/>
                    </a:lnTo>
                    <a:lnTo>
                      <a:pt x="2746230" y="3208654"/>
                    </a:lnTo>
                    <a:lnTo>
                      <a:pt x="2841300" y="3104315"/>
                    </a:lnTo>
                    <a:lnTo>
                      <a:pt x="2933891" y="3026428"/>
                    </a:lnTo>
                    <a:lnTo>
                      <a:pt x="3010937" y="2952626"/>
                    </a:lnTo>
                    <a:lnTo>
                      <a:pt x="3144427" y="2844219"/>
                    </a:lnTo>
                    <a:lnTo>
                      <a:pt x="3180557" y="2795292"/>
                    </a:lnTo>
                    <a:lnTo>
                      <a:pt x="3287470" y="2661993"/>
                    </a:lnTo>
                    <a:lnTo>
                      <a:pt x="3186311" y="2479768"/>
                    </a:lnTo>
                    <a:lnTo>
                      <a:pt x="3010937" y="2355482"/>
                    </a:lnTo>
                    <a:lnTo>
                      <a:pt x="2896982" y="2297558"/>
                    </a:lnTo>
                    <a:lnTo>
                      <a:pt x="2841300" y="2272809"/>
                    </a:lnTo>
                    <a:lnTo>
                      <a:pt x="2671665" y="2217684"/>
                    </a:lnTo>
                    <a:lnTo>
                      <a:pt x="2502044" y="2173446"/>
                    </a:lnTo>
                    <a:lnTo>
                      <a:pt x="2340689" y="2115333"/>
                    </a:lnTo>
                    <a:lnTo>
                      <a:pt x="2332408" y="2107671"/>
                    </a:lnTo>
                    <a:lnTo>
                      <a:pt x="2233506" y="1933107"/>
                    </a:lnTo>
                    <a:lnTo>
                      <a:pt x="2218057" y="1750898"/>
                    </a:lnTo>
                    <a:lnTo>
                      <a:pt x="2296102" y="1568673"/>
                    </a:lnTo>
                    <a:lnTo>
                      <a:pt x="2332408" y="1532606"/>
                    </a:lnTo>
                    <a:lnTo>
                      <a:pt x="2428496" y="1386447"/>
                    </a:lnTo>
                    <a:lnTo>
                      <a:pt x="2502044" y="1271905"/>
                    </a:lnTo>
                    <a:lnTo>
                      <a:pt x="2555787" y="1204238"/>
                    </a:lnTo>
                    <a:lnTo>
                      <a:pt x="2671665" y="1071591"/>
                    </a:lnTo>
                    <a:lnTo>
                      <a:pt x="2841300" y="911030"/>
                    </a:lnTo>
                    <a:lnTo>
                      <a:pt x="2926977" y="839788"/>
                    </a:lnTo>
                    <a:lnTo>
                      <a:pt x="3010937" y="768019"/>
                    </a:lnTo>
                    <a:lnTo>
                      <a:pt x="3146795" y="657577"/>
                    </a:lnTo>
                    <a:lnTo>
                      <a:pt x="3350194" y="485494"/>
                    </a:lnTo>
                    <a:lnTo>
                      <a:pt x="3362338" y="475353"/>
                    </a:lnTo>
                    <a:lnTo>
                      <a:pt x="3519814" y="331069"/>
                    </a:lnTo>
                    <a:lnTo>
                      <a:pt x="3564305" y="293127"/>
                    </a:lnTo>
                    <a:lnTo>
                      <a:pt x="3689449" y="175072"/>
                    </a:lnTo>
                    <a:lnTo>
                      <a:pt x="3777654" y="110918"/>
                    </a:lnTo>
                    <a:lnTo>
                      <a:pt x="3859086" y="55029"/>
                    </a:lnTo>
                    <a:lnTo>
                      <a:pt x="3952806" y="0"/>
                    </a:lnTo>
                    <a:close/>
                  </a:path>
                  <a:path w="5046980" h="4978400">
                    <a:moveTo>
                      <a:pt x="3689449" y="3438374"/>
                    </a:moveTo>
                    <a:lnTo>
                      <a:pt x="3350194" y="3451298"/>
                    </a:lnTo>
                    <a:lnTo>
                      <a:pt x="5046492" y="3451298"/>
                    </a:lnTo>
                    <a:lnTo>
                      <a:pt x="5046492" y="3439980"/>
                    </a:lnTo>
                    <a:lnTo>
                      <a:pt x="3859086" y="3439980"/>
                    </a:lnTo>
                    <a:lnTo>
                      <a:pt x="3689449" y="3438374"/>
                    </a:lnTo>
                    <a:close/>
                  </a:path>
                  <a:path w="5046980" h="4978400">
                    <a:moveTo>
                      <a:pt x="4367963" y="3427820"/>
                    </a:moveTo>
                    <a:lnTo>
                      <a:pt x="4028706" y="3437357"/>
                    </a:lnTo>
                    <a:lnTo>
                      <a:pt x="3859086" y="3439980"/>
                    </a:lnTo>
                    <a:lnTo>
                      <a:pt x="5046492" y="3439980"/>
                    </a:lnTo>
                    <a:lnTo>
                      <a:pt x="5046492" y="3431793"/>
                    </a:lnTo>
                    <a:lnTo>
                      <a:pt x="4537599" y="3431793"/>
                    </a:lnTo>
                    <a:lnTo>
                      <a:pt x="4367963" y="3427820"/>
                    </a:lnTo>
                    <a:close/>
                  </a:path>
                  <a:path w="5046980" h="4978400">
                    <a:moveTo>
                      <a:pt x="5046492" y="3427105"/>
                    </a:moveTo>
                    <a:lnTo>
                      <a:pt x="4876855" y="3427740"/>
                    </a:lnTo>
                    <a:lnTo>
                      <a:pt x="4707235" y="3431078"/>
                    </a:lnTo>
                    <a:lnTo>
                      <a:pt x="4537599" y="3431793"/>
                    </a:lnTo>
                    <a:lnTo>
                      <a:pt x="5046492" y="3431793"/>
                    </a:lnTo>
                    <a:lnTo>
                      <a:pt x="5046492" y="3427105"/>
                    </a:lnTo>
                    <a:close/>
                  </a:path>
                </a:pathLst>
              </a:custGeom>
              <a:solidFill>
                <a:srgbClr val="C3F3C3">
                  <a:alpha val="64999"/>
                </a:srgbClr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2" name="object 72"/>
              <p:cNvSpPr/>
              <p:nvPr/>
            </p:nvSpPr>
            <p:spPr>
              <a:xfrm>
                <a:off x="5156790" y="5108129"/>
                <a:ext cx="0" cy="4445"/>
              </a:xfrm>
              <a:custGeom>
                <a:avLst/>
                <a:gdLst/>
                <a:ahLst/>
                <a:cxnLst/>
                <a:rect l="l" t="t" r="r" b="b"/>
                <a:pathLst>
                  <a:path h="4445">
                    <a:moveTo>
                      <a:pt x="-17882" y="2058"/>
                    </a:moveTo>
                    <a:lnTo>
                      <a:pt x="17882" y="2058"/>
                    </a:lnTo>
                  </a:path>
                </a:pathLst>
              </a:custGeom>
              <a:ln w="4116">
                <a:solidFill>
                  <a:srgbClr val="00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3" name="object 73"/>
              <p:cNvSpPr/>
              <p:nvPr/>
            </p:nvSpPr>
            <p:spPr>
              <a:xfrm>
                <a:off x="1635784" y="5112246"/>
                <a:ext cx="3521075" cy="4611370"/>
              </a:xfrm>
              <a:custGeom>
                <a:avLst/>
                <a:gdLst/>
                <a:ahLst/>
                <a:cxnLst/>
                <a:rect l="l" t="t" r="r" b="b"/>
                <a:pathLst>
                  <a:path w="3521075" h="4611370">
                    <a:moveTo>
                      <a:pt x="3521005" y="0"/>
                    </a:moveTo>
                    <a:lnTo>
                      <a:pt x="3517047" y="4657"/>
                    </a:lnTo>
                    <a:lnTo>
                      <a:pt x="3513074" y="10618"/>
                    </a:lnTo>
                    <a:lnTo>
                      <a:pt x="3509116" y="16213"/>
                    </a:lnTo>
                    <a:lnTo>
                      <a:pt x="3505142" y="21172"/>
                    </a:lnTo>
                    <a:lnTo>
                      <a:pt x="3501184" y="26593"/>
                    </a:lnTo>
                    <a:lnTo>
                      <a:pt x="3497210" y="30582"/>
                    </a:lnTo>
                    <a:lnTo>
                      <a:pt x="3493252" y="35510"/>
                    </a:lnTo>
                    <a:lnTo>
                      <a:pt x="3489294" y="41836"/>
                    </a:lnTo>
                    <a:lnTo>
                      <a:pt x="3485320" y="47845"/>
                    </a:lnTo>
                    <a:lnTo>
                      <a:pt x="3481362" y="52693"/>
                    </a:lnTo>
                    <a:lnTo>
                      <a:pt x="3477388" y="58320"/>
                    </a:lnTo>
                    <a:lnTo>
                      <a:pt x="3473430" y="62850"/>
                    </a:lnTo>
                    <a:lnTo>
                      <a:pt x="3469457" y="69129"/>
                    </a:lnTo>
                    <a:lnTo>
                      <a:pt x="3465499" y="73182"/>
                    </a:lnTo>
                    <a:lnTo>
                      <a:pt x="3461525" y="78682"/>
                    </a:lnTo>
                    <a:lnTo>
                      <a:pt x="3457567" y="84229"/>
                    </a:lnTo>
                    <a:lnTo>
                      <a:pt x="3453593" y="89237"/>
                    </a:lnTo>
                    <a:lnTo>
                      <a:pt x="3449635" y="94339"/>
                    </a:lnTo>
                    <a:lnTo>
                      <a:pt x="3445677" y="99584"/>
                    </a:lnTo>
                    <a:lnTo>
                      <a:pt x="3441703" y="105196"/>
                    </a:lnTo>
                    <a:lnTo>
                      <a:pt x="3437745" y="110664"/>
                    </a:lnTo>
                    <a:lnTo>
                      <a:pt x="3433771" y="117451"/>
                    </a:lnTo>
                    <a:lnTo>
                      <a:pt x="3429813" y="122506"/>
                    </a:lnTo>
                    <a:lnTo>
                      <a:pt x="3425839" y="126225"/>
                    </a:lnTo>
                    <a:lnTo>
                      <a:pt x="3421881" y="132393"/>
                    </a:lnTo>
                    <a:lnTo>
                      <a:pt x="3417908" y="137193"/>
                    </a:lnTo>
                    <a:lnTo>
                      <a:pt x="3413950" y="142502"/>
                    </a:lnTo>
                    <a:lnTo>
                      <a:pt x="3409992" y="146810"/>
                    </a:lnTo>
                    <a:lnTo>
                      <a:pt x="3406018" y="152167"/>
                    </a:lnTo>
                    <a:lnTo>
                      <a:pt x="3402060" y="156665"/>
                    </a:lnTo>
                    <a:lnTo>
                      <a:pt x="3398086" y="163405"/>
                    </a:lnTo>
                    <a:lnTo>
                      <a:pt x="3394128" y="166504"/>
                    </a:lnTo>
                    <a:lnTo>
                      <a:pt x="3390154" y="171623"/>
                    </a:lnTo>
                    <a:lnTo>
                      <a:pt x="3386196" y="178219"/>
                    </a:lnTo>
                    <a:lnTo>
                      <a:pt x="3382222" y="183306"/>
                    </a:lnTo>
                    <a:lnTo>
                      <a:pt x="3378264" y="186882"/>
                    </a:lnTo>
                    <a:lnTo>
                      <a:pt x="3374306" y="191842"/>
                    </a:lnTo>
                    <a:lnTo>
                      <a:pt x="3370333" y="197024"/>
                    </a:lnTo>
                    <a:lnTo>
                      <a:pt x="3366375" y="203080"/>
                    </a:lnTo>
                    <a:lnTo>
                      <a:pt x="3362401" y="208039"/>
                    </a:lnTo>
                    <a:lnTo>
                      <a:pt x="3358443" y="213523"/>
                    </a:lnTo>
                    <a:lnTo>
                      <a:pt x="3354469" y="218053"/>
                    </a:lnTo>
                    <a:lnTo>
                      <a:pt x="3350511" y="224332"/>
                    </a:lnTo>
                    <a:lnTo>
                      <a:pt x="3346537" y="229911"/>
                    </a:lnTo>
                    <a:lnTo>
                      <a:pt x="3342579" y="237509"/>
                    </a:lnTo>
                    <a:lnTo>
                      <a:pt x="3338605" y="242866"/>
                    </a:lnTo>
                    <a:lnTo>
                      <a:pt x="3334647" y="248763"/>
                    </a:lnTo>
                    <a:lnTo>
                      <a:pt x="3330689" y="253850"/>
                    </a:lnTo>
                    <a:lnTo>
                      <a:pt x="3326715" y="260891"/>
                    </a:lnTo>
                    <a:lnTo>
                      <a:pt x="3322757" y="266916"/>
                    </a:lnTo>
                    <a:lnTo>
                      <a:pt x="3318784" y="271446"/>
                    </a:lnTo>
                    <a:lnTo>
                      <a:pt x="3314826" y="277915"/>
                    </a:lnTo>
                    <a:lnTo>
                      <a:pt x="3310852" y="283940"/>
                    </a:lnTo>
                    <a:lnTo>
                      <a:pt x="3306894" y="288041"/>
                    </a:lnTo>
                    <a:lnTo>
                      <a:pt x="3302920" y="293700"/>
                    </a:lnTo>
                    <a:lnTo>
                      <a:pt x="3298962" y="300344"/>
                    </a:lnTo>
                    <a:lnTo>
                      <a:pt x="3295004" y="304842"/>
                    </a:lnTo>
                    <a:lnTo>
                      <a:pt x="3291030" y="310771"/>
                    </a:lnTo>
                    <a:lnTo>
                      <a:pt x="3287072" y="316239"/>
                    </a:lnTo>
                    <a:lnTo>
                      <a:pt x="3283098" y="321930"/>
                    </a:lnTo>
                    <a:lnTo>
                      <a:pt x="3279140" y="328558"/>
                    </a:lnTo>
                    <a:lnTo>
                      <a:pt x="3275167" y="333232"/>
                    </a:lnTo>
                    <a:lnTo>
                      <a:pt x="3271209" y="338954"/>
                    </a:lnTo>
                    <a:lnTo>
                      <a:pt x="3267235" y="345121"/>
                    </a:lnTo>
                    <a:lnTo>
                      <a:pt x="3263277" y="349811"/>
                    </a:lnTo>
                    <a:lnTo>
                      <a:pt x="3259303" y="356598"/>
                    </a:lnTo>
                    <a:lnTo>
                      <a:pt x="3255345" y="360683"/>
                    </a:lnTo>
                    <a:lnTo>
                      <a:pt x="3251387" y="366914"/>
                    </a:lnTo>
                    <a:lnTo>
                      <a:pt x="3247413" y="372700"/>
                    </a:lnTo>
                    <a:lnTo>
                      <a:pt x="3243455" y="377739"/>
                    </a:lnTo>
                    <a:lnTo>
                      <a:pt x="3239481" y="383684"/>
                    </a:lnTo>
                    <a:lnTo>
                      <a:pt x="3235523" y="386767"/>
                    </a:lnTo>
                    <a:lnTo>
                      <a:pt x="3231549" y="392522"/>
                    </a:lnTo>
                    <a:lnTo>
                      <a:pt x="3227591" y="396813"/>
                    </a:lnTo>
                    <a:lnTo>
                      <a:pt x="3223618" y="401868"/>
                    </a:lnTo>
                    <a:lnTo>
                      <a:pt x="3219660" y="406049"/>
                    </a:lnTo>
                    <a:lnTo>
                      <a:pt x="3215702" y="410038"/>
                    </a:lnTo>
                    <a:lnTo>
                      <a:pt x="3211728" y="414108"/>
                    </a:lnTo>
                    <a:lnTo>
                      <a:pt x="3207770" y="416953"/>
                    </a:lnTo>
                    <a:lnTo>
                      <a:pt x="3203796" y="421435"/>
                    </a:lnTo>
                    <a:lnTo>
                      <a:pt x="3199838" y="426363"/>
                    </a:lnTo>
                    <a:lnTo>
                      <a:pt x="3195864" y="430257"/>
                    </a:lnTo>
                    <a:lnTo>
                      <a:pt x="3191906" y="433961"/>
                    </a:lnTo>
                    <a:lnTo>
                      <a:pt x="3187932" y="438126"/>
                    </a:lnTo>
                    <a:lnTo>
                      <a:pt x="3183974" y="441336"/>
                    </a:lnTo>
                    <a:lnTo>
                      <a:pt x="3180016" y="444643"/>
                    </a:lnTo>
                    <a:lnTo>
                      <a:pt x="3176043" y="449284"/>
                    </a:lnTo>
                    <a:lnTo>
                      <a:pt x="3172085" y="453989"/>
                    </a:lnTo>
                    <a:lnTo>
                      <a:pt x="3168111" y="456501"/>
                    </a:lnTo>
                    <a:lnTo>
                      <a:pt x="3164153" y="461126"/>
                    </a:lnTo>
                    <a:lnTo>
                      <a:pt x="3160179" y="465895"/>
                    </a:lnTo>
                    <a:lnTo>
                      <a:pt x="3156221" y="468947"/>
                    </a:lnTo>
                    <a:lnTo>
                      <a:pt x="3152247" y="473477"/>
                    </a:lnTo>
                    <a:lnTo>
                      <a:pt x="3148289" y="479486"/>
                    </a:lnTo>
                    <a:lnTo>
                      <a:pt x="3144315" y="485748"/>
                    </a:lnTo>
                    <a:lnTo>
                      <a:pt x="3140357" y="491407"/>
                    </a:lnTo>
                    <a:lnTo>
                      <a:pt x="3136399" y="495015"/>
                    </a:lnTo>
                    <a:lnTo>
                      <a:pt x="3132425" y="502152"/>
                    </a:lnTo>
                    <a:lnTo>
                      <a:pt x="3128467" y="505951"/>
                    </a:lnTo>
                    <a:lnTo>
                      <a:pt x="3124494" y="511213"/>
                    </a:lnTo>
                    <a:lnTo>
                      <a:pt x="3120536" y="517762"/>
                    </a:lnTo>
                    <a:lnTo>
                      <a:pt x="3116562" y="523166"/>
                    </a:lnTo>
                    <a:lnTo>
                      <a:pt x="3112604" y="527998"/>
                    </a:lnTo>
                    <a:lnTo>
                      <a:pt x="3108630" y="534245"/>
                    </a:lnTo>
                    <a:lnTo>
                      <a:pt x="3104672" y="539411"/>
                    </a:lnTo>
                    <a:lnTo>
                      <a:pt x="3100714" y="543862"/>
                    </a:lnTo>
                    <a:lnTo>
                      <a:pt x="3096740" y="549267"/>
                    </a:lnTo>
                    <a:lnTo>
                      <a:pt x="3092782" y="555434"/>
                    </a:lnTo>
                    <a:lnTo>
                      <a:pt x="3088808" y="560966"/>
                    </a:lnTo>
                    <a:lnTo>
                      <a:pt x="3084850" y="564351"/>
                    </a:lnTo>
                    <a:lnTo>
                      <a:pt x="3080877" y="569851"/>
                    </a:lnTo>
                    <a:lnTo>
                      <a:pt x="3076919" y="576670"/>
                    </a:lnTo>
                    <a:lnTo>
                      <a:pt x="3072945" y="581216"/>
                    </a:lnTo>
                    <a:lnTo>
                      <a:pt x="3068987" y="587177"/>
                    </a:lnTo>
                    <a:lnTo>
                      <a:pt x="3065029" y="590897"/>
                    </a:lnTo>
                    <a:lnTo>
                      <a:pt x="3061055" y="597303"/>
                    </a:lnTo>
                    <a:lnTo>
                      <a:pt x="3057097" y="601261"/>
                    </a:lnTo>
                    <a:lnTo>
                      <a:pt x="3053123" y="605981"/>
                    </a:lnTo>
                    <a:lnTo>
                      <a:pt x="3049165" y="611227"/>
                    </a:lnTo>
                    <a:lnTo>
                      <a:pt x="3045191" y="616298"/>
                    </a:lnTo>
                    <a:lnTo>
                      <a:pt x="3041233" y="620446"/>
                    </a:lnTo>
                    <a:lnTo>
                      <a:pt x="3037259" y="626153"/>
                    </a:lnTo>
                    <a:lnTo>
                      <a:pt x="3033301" y="631319"/>
                    </a:lnTo>
                    <a:lnTo>
                      <a:pt x="3029328" y="636755"/>
                    </a:lnTo>
                    <a:lnTo>
                      <a:pt x="3025370" y="641555"/>
                    </a:lnTo>
                    <a:lnTo>
                      <a:pt x="3021412" y="646404"/>
                    </a:lnTo>
                    <a:lnTo>
                      <a:pt x="3017438" y="653143"/>
                    </a:lnTo>
                  </a:path>
                  <a:path w="3521075" h="4611370">
                    <a:moveTo>
                      <a:pt x="3017438" y="653143"/>
                    </a:moveTo>
                    <a:lnTo>
                      <a:pt x="3013480" y="659660"/>
                    </a:lnTo>
                    <a:lnTo>
                      <a:pt x="3009506" y="665430"/>
                    </a:lnTo>
                    <a:lnTo>
                      <a:pt x="3005548" y="671646"/>
                    </a:lnTo>
                    <a:lnTo>
                      <a:pt x="3001574" y="675556"/>
                    </a:lnTo>
                    <a:lnTo>
                      <a:pt x="2997616" y="679561"/>
                    </a:lnTo>
                    <a:lnTo>
                      <a:pt x="2993642" y="683122"/>
                    </a:lnTo>
                    <a:lnTo>
                      <a:pt x="2989684" y="686889"/>
                    </a:lnTo>
                    <a:lnTo>
                      <a:pt x="2985726" y="690418"/>
                    </a:lnTo>
                    <a:lnTo>
                      <a:pt x="2981753" y="694630"/>
                    </a:lnTo>
                    <a:lnTo>
                      <a:pt x="2977795" y="698334"/>
                    </a:lnTo>
                    <a:lnTo>
                      <a:pt x="2973821" y="702673"/>
                    </a:lnTo>
                    <a:lnTo>
                      <a:pt x="2969863" y="707045"/>
                    </a:lnTo>
                    <a:lnTo>
                      <a:pt x="2965889" y="710224"/>
                    </a:lnTo>
                    <a:lnTo>
                      <a:pt x="2961931" y="714770"/>
                    </a:lnTo>
                    <a:lnTo>
                      <a:pt x="2957957" y="718028"/>
                    </a:lnTo>
                    <a:lnTo>
                      <a:pt x="2953999" y="721700"/>
                    </a:lnTo>
                    <a:lnTo>
                      <a:pt x="2950025" y="728217"/>
                    </a:lnTo>
                    <a:lnTo>
                      <a:pt x="2946067" y="733527"/>
                    </a:lnTo>
                    <a:lnTo>
                      <a:pt x="2942109" y="738724"/>
                    </a:lnTo>
                    <a:lnTo>
                      <a:pt x="2938135" y="743859"/>
                    </a:lnTo>
                    <a:lnTo>
                      <a:pt x="2934177" y="749549"/>
                    </a:lnTo>
                    <a:lnTo>
                      <a:pt x="2930204" y="755017"/>
                    </a:lnTo>
                    <a:lnTo>
                      <a:pt x="2926246" y="760183"/>
                    </a:lnTo>
                    <a:lnTo>
                      <a:pt x="2922272" y="766812"/>
                    </a:lnTo>
                    <a:lnTo>
                      <a:pt x="2918314" y="772280"/>
                    </a:lnTo>
                    <a:lnTo>
                      <a:pt x="2914340" y="777811"/>
                    </a:lnTo>
                    <a:lnTo>
                      <a:pt x="2910382" y="782628"/>
                    </a:lnTo>
                    <a:lnTo>
                      <a:pt x="2906424" y="788127"/>
                    </a:lnTo>
                    <a:lnTo>
                      <a:pt x="2902450" y="793405"/>
                    </a:lnTo>
                    <a:lnTo>
                      <a:pt x="2898492" y="798539"/>
                    </a:lnTo>
                    <a:lnTo>
                      <a:pt x="2894518" y="803498"/>
                    </a:lnTo>
                    <a:lnTo>
                      <a:pt x="2890560" y="808696"/>
                    </a:lnTo>
                    <a:lnTo>
                      <a:pt x="2886587" y="814673"/>
                    </a:lnTo>
                    <a:lnTo>
                      <a:pt x="2882629" y="820252"/>
                    </a:lnTo>
                    <a:lnTo>
                      <a:pt x="2878655" y="823415"/>
                    </a:lnTo>
                    <a:lnTo>
                      <a:pt x="2874697" y="827914"/>
                    </a:lnTo>
                    <a:lnTo>
                      <a:pt x="2870739" y="831999"/>
                    </a:lnTo>
                    <a:lnTo>
                      <a:pt x="2866765" y="836688"/>
                    </a:lnTo>
                    <a:lnTo>
                      <a:pt x="2862807" y="841027"/>
                    </a:lnTo>
                    <a:lnTo>
                      <a:pt x="2858833" y="844938"/>
                    </a:lnTo>
                    <a:lnTo>
                      <a:pt x="2854875" y="849881"/>
                    </a:lnTo>
                    <a:lnTo>
                      <a:pt x="2850901" y="854523"/>
                    </a:lnTo>
                    <a:lnTo>
                      <a:pt x="2846943" y="858830"/>
                    </a:lnTo>
                    <a:lnTo>
                      <a:pt x="2842969" y="862820"/>
                    </a:lnTo>
                    <a:lnTo>
                      <a:pt x="2839011" y="867287"/>
                    </a:lnTo>
                    <a:lnTo>
                      <a:pt x="2835038" y="871706"/>
                    </a:lnTo>
                    <a:lnTo>
                      <a:pt x="2831080" y="875775"/>
                    </a:lnTo>
                    <a:lnTo>
                      <a:pt x="2827122" y="880130"/>
                    </a:lnTo>
                    <a:lnTo>
                      <a:pt x="2823148" y="885249"/>
                    </a:lnTo>
                    <a:lnTo>
                      <a:pt x="2819190" y="888777"/>
                    </a:lnTo>
                    <a:lnTo>
                      <a:pt x="2815216" y="894229"/>
                    </a:lnTo>
                    <a:lnTo>
                      <a:pt x="2811258" y="900635"/>
                    </a:lnTo>
                    <a:lnTo>
                      <a:pt x="2807284" y="905007"/>
                    </a:lnTo>
                    <a:lnTo>
                      <a:pt x="2803326" y="910824"/>
                    </a:lnTo>
                    <a:lnTo>
                      <a:pt x="2799352" y="918327"/>
                    </a:lnTo>
                    <a:lnTo>
                      <a:pt x="2795394" y="923080"/>
                    </a:lnTo>
                    <a:lnTo>
                      <a:pt x="2791436" y="929025"/>
                    </a:lnTo>
                    <a:lnTo>
                      <a:pt x="2787463" y="933952"/>
                    </a:lnTo>
                    <a:lnTo>
                      <a:pt x="2783505" y="939150"/>
                    </a:lnTo>
                    <a:lnTo>
                      <a:pt x="2779531" y="943283"/>
                    </a:lnTo>
                    <a:lnTo>
                      <a:pt x="2775573" y="946049"/>
                    </a:lnTo>
                    <a:lnTo>
                      <a:pt x="2771599" y="949577"/>
                    </a:lnTo>
                    <a:lnTo>
                      <a:pt x="2767641" y="953265"/>
                    </a:lnTo>
                    <a:lnTo>
                      <a:pt x="2763667" y="956047"/>
                    </a:lnTo>
                    <a:lnTo>
                      <a:pt x="2759709" y="959655"/>
                    </a:lnTo>
                    <a:lnTo>
                      <a:pt x="2755735" y="963184"/>
                    </a:lnTo>
                    <a:lnTo>
                      <a:pt x="2751777" y="966713"/>
                    </a:lnTo>
                    <a:lnTo>
                      <a:pt x="2747819" y="969574"/>
                    </a:lnTo>
                    <a:lnTo>
                      <a:pt x="2743845" y="975312"/>
                    </a:lnTo>
                    <a:lnTo>
                      <a:pt x="2739887" y="981575"/>
                    </a:lnTo>
                    <a:lnTo>
                      <a:pt x="2735914" y="987917"/>
                    </a:lnTo>
                    <a:lnTo>
                      <a:pt x="2731956" y="993210"/>
                    </a:lnTo>
                    <a:lnTo>
                      <a:pt x="2727982" y="1000173"/>
                    </a:lnTo>
                    <a:lnTo>
                      <a:pt x="2724024" y="1007421"/>
                    </a:lnTo>
                    <a:lnTo>
                      <a:pt x="2720050" y="1012968"/>
                    </a:lnTo>
                    <a:lnTo>
                      <a:pt x="2716092" y="1019327"/>
                    </a:lnTo>
                    <a:lnTo>
                      <a:pt x="2712134" y="1026130"/>
                    </a:lnTo>
                    <a:lnTo>
                      <a:pt x="2708160" y="1031582"/>
                    </a:lnTo>
                    <a:lnTo>
                      <a:pt x="2704202" y="1038496"/>
                    </a:lnTo>
                    <a:lnTo>
                      <a:pt x="2700228" y="1042613"/>
                    </a:lnTo>
                    <a:lnTo>
                      <a:pt x="2696270" y="1045586"/>
                    </a:lnTo>
                    <a:lnTo>
                      <a:pt x="2692297" y="1049894"/>
                    </a:lnTo>
                    <a:lnTo>
                      <a:pt x="2688339" y="1053470"/>
                    </a:lnTo>
                    <a:lnTo>
                      <a:pt x="2684365" y="1057921"/>
                    </a:lnTo>
                    <a:lnTo>
                      <a:pt x="2680407" y="1062197"/>
                    </a:lnTo>
                    <a:lnTo>
                      <a:pt x="2676449" y="1068189"/>
                    </a:lnTo>
                    <a:lnTo>
                      <a:pt x="2672475" y="1073005"/>
                    </a:lnTo>
                    <a:lnTo>
                      <a:pt x="2668517" y="1079332"/>
                    </a:lnTo>
                    <a:lnTo>
                      <a:pt x="2664543" y="1082781"/>
                    </a:lnTo>
                    <a:lnTo>
                      <a:pt x="2660585" y="1088901"/>
                    </a:lnTo>
                    <a:lnTo>
                      <a:pt x="2656611" y="1093415"/>
                    </a:lnTo>
                    <a:lnTo>
                      <a:pt x="2652653" y="1098597"/>
                    </a:lnTo>
                    <a:lnTo>
                      <a:pt x="2648679" y="1103954"/>
                    </a:lnTo>
                    <a:lnTo>
                      <a:pt x="2644721" y="1108611"/>
                    </a:lnTo>
                    <a:lnTo>
                      <a:pt x="2640748" y="1112140"/>
                    </a:lnTo>
                    <a:lnTo>
                      <a:pt x="2636790" y="1118927"/>
                    </a:lnTo>
                    <a:lnTo>
                      <a:pt x="2632832" y="1123537"/>
                    </a:lnTo>
                    <a:lnTo>
                      <a:pt x="2628858" y="1128703"/>
                    </a:lnTo>
                    <a:lnTo>
                      <a:pt x="2624900" y="1132613"/>
                    </a:lnTo>
                    <a:lnTo>
                      <a:pt x="2620926" y="1135904"/>
                    </a:lnTo>
                    <a:lnTo>
                      <a:pt x="2616968" y="1140672"/>
                    </a:lnTo>
                    <a:lnTo>
                      <a:pt x="2612994" y="1144742"/>
                    </a:lnTo>
                    <a:lnTo>
                      <a:pt x="2609036" y="1148398"/>
                    </a:lnTo>
                    <a:lnTo>
                      <a:pt x="2605062" y="1152387"/>
                    </a:lnTo>
                    <a:lnTo>
                      <a:pt x="2601104" y="1156075"/>
                    </a:lnTo>
                    <a:lnTo>
                      <a:pt x="2597146" y="1159985"/>
                    </a:lnTo>
                    <a:lnTo>
                      <a:pt x="2593173" y="1164134"/>
                    </a:lnTo>
                    <a:lnTo>
                      <a:pt x="2589215" y="1167742"/>
                    </a:lnTo>
                    <a:lnTo>
                      <a:pt x="2585241" y="1172018"/>
                    </a:lnTo>
                    <a:lnTo>
                      <a:pt x="2581283" y="1176008"/>
                    </a:lnTo>
                    <a:lnTo>
                      <a:pt x="2577309" y="1180141"/>
                    </a:lnTo>
                    <a:lnTo>
                      <a:pt x="2573351" y="1183924"/>
                    </a:lnTo>
                    <a:lnTo>
                      <a:pt x="2569377" y="1187596"/>
                    </a:lnTo>
                    <a:lnTo>
                      <a:pt x="2565419" y="1191983"/>
                    </a:lnTo>
                    <a:lnTo>
                      <a:pt x="2561445" y="1195305"/>
                    </a:lnTo>
                    <a:lnTo>
                      <a:pt x="2557487" y="1200121"/>
                    </a:lnTo>
                    <a:lnTo>
                      <a:pt x="2553529" y="1203491"/>
                    </a:lnTo>
                    <a:lnTo>
                      <a:pt x="2549555" y="1207370"/>
                    </a:lnTo>
                    <a:lnTo>
                      <a:pt x="2545597" y="1211169"/>
                    </a:lnTo>
                    <a:lnTo>
                      <a:pt x="2541624" y="1216033"/>
                    </a:lnTo>
                    <a:lnTo>
                      <a:pt x="2537666" y="1222073"/>
                    </a:lnTo>
                    <a:lnTo>
                      <a:pt x="2533692" y="1228622"/>
                    </a:lnTo>
                    <a:lnTo>
                      <a:pt x="2529734" y="1235330"/>
                    </a:lnTo>
                    <a:lnTo>
                      <a:pt x="2525760" y="1241354"/>
                    </a:lnTo>
                    <a:lnTo>
                      <a:pt x="2521802" y="1247013"/>
                    </a:lnTo>
                    <a:lnTo>
                      <a:pt x="2517844" y="1251146"/>
                    </a:lnTo>
                    <a:lnTo>
                      <a:pt x="2513870" y="1255883"/>
                    </a:lnTo>
                  </a:path>
                  <a:path w="3521075" h="4611370">
                    <a:moveTo>
                      <a:pt x="2513870" y="1255883"/>
                    </a:moveTo>
                    <a:lnTo>
                      <a:pt x="2509912" y="1259952"/>
                    </a:lnTo>
                    <a:lnTo>
                      <a:pt x="2505938" y="1263560"/>
                    </a:lnTo>
                    <a:lnTo>
                      <a:pt x="2501980" y="1267756"/>
                    </a:lnTo>
                    <a:lnTo>
                      <a:pt x="2498007" y="1272748"/>
                    </a:lnTo>
                    <a:lnTo>
                      <a:pt x="2494049" y="1277516"/>
                    </a:lnTo>
                    <a:lnTo>
                      <a:pt x="2490075" y="1281061"/>
                    </a:lnTo>
                    <a:lnTo>
                      <a:pt x="2486117" y="1285051"/>
                    </a:lnTo>
                    <a:lnTo>
                      <a:pt x="2482159" y="1289660"/>
                    </a:lnTo>
                    <a:lnTo>
                      <a:pt x="2478185" y="1294016"/>
                    </a:lnTo>
                    <a:lnTo>
                      <a:pt x="2474227" y="1298689"/>
                    </a:lnTo>
                    <a:lnTo>
                      <a:pt x="2470253" y="1302838"/>
                    </a:lnTo>
                    <a:lnTo>
                      <a:pt x="2466295" y="1306875"/>
                    </a:lnTo>
                    <a:lnTo>
                      <a:pt x="2462321" y="1312454"/>
                    </a:lnTo>
                    <a:lnTo>
                      <a:pt x="2458363" y="1316699"/>
                    </a:lnTo>
                    <a:lnTo>
                      <a:pt x="2454389" y="1320577"/>
                    </a:lnTo>
                    <a:lnTo>
                      <a:pt x="2450431" y="1324837"/>
                    </a:lnTo>
                    <a:lnTo>
                      <a:pt x="2446458" y="1329637"/>
                    </a:lnTo>
                    <a:lnTo>
                      <a:pt x="2442500" y="1333516"/>
                    </a:lnTo>
                    <a:lnTo>
                      <a:pt x="2438542" y="1338253"/>
                    </a:lnTo>
                    <a:lnTo>
                      <a:pt x="2434568" y="1341782"/>
                    </a:lnTo>
                    <a:lnTo>
                      <a:pt x="2430610" y="1346089"/>
                    </a:lnTo>
                    <a:lnTo>
                      <a:pt x="2426636" y="1351907"/>
                    </a:lnTo>
                    <a:lnTo>
                      <a:pt x="2422678" y="1355436"/>
                    </a:lnTo>
                    <a:lnTo>
                      <a:pt x="2418704" y="1360824"/>
                    </a:lnTo>
                    <a:lnTo>
                      <a:pt x="2414746" y="1364814"/>
                    </a:lnTo>
                    <a:lnTo>
                      <a:pt x="2410772" y="1369980"/>
                    </a:lnTo>
                    <a:lnTo>
                      <a:pt x="2406814" y="1375051"/>
                    </a:lnTo>
                    <a:lnTo>
                      <a:pt x="2402856" y="1379517"/>
                    </a:lnTo>
                    <a:lnTo>
                      <a:pt x="2398883" y="1384238"/>
                    </a:lnTo>
                    <a:lnTo>
                      <a:pt x="2394925" y="1389134"/>
                    </a:lnTo>
                    <a:lnTo>
                      <a:pt x="2390951" y="1394093"/>
                    </a:lnTo>
                    <a:lnTo>
                      <a:pt x="2386993" y="1398942"/>
                    </a:lnTo>
                    <a:lnTo>
                      <a:pt x="2383019" y="1403599"/>
                    </a:lnTo>
                    <a:lnTo>
                      <a:pt x="2379061" y="1407096"/>
                    </a:lnTo>
                    <a:lnTo>
                      <a:pt x="2375087" y="1411658"/>
                    </a:lnTo>
                    <a:lnTo>
                      <a:pt x="2371129" y="1417523"/>
                    </a:lnTo>
                    <a:lnTo>
                      <a:pt x="2367171" y="1421195"/>
                    </a:lnTo>
                    <a:lnTo>
                      <a:pt x="2363197" y="1426123"/>
                    </a:lnTo>
                    <a:lnTo>
                      <a:pt x="2359239" y="1431480"/>
                    </a:lnTo>
                    <a:lnTo>
                      <a:pt x="2355265" y="1435581"/>
                    </a:lnTo>
                    <a:lnTo>
                      <a:pt x="2351307" y="1440747"/>
                    </a:lnTo>
                    <a:lnTo>
                      <a:pt x="2347334" y="1445293"/>
                    </a:lnTo>
                    <a:lnTo>
                      <a:pt x="2343376" y="1450252"/>
                    </a:lnTo>
                    <a:lnTo>
                      <a:pt x="2339402" y="1453781"/>
                    </a:lnTo>
                    <a:lnTo>
                      <a:pt x="2335444" y="1458661"/>
                    </a:lnTo>
                    <a:lnTo>
                      <a:pt x="2331470" y="1462539"/>
                    </a:lnTo>
                    <a:lnTo>
                      <a:pt x="2327512" y="1467816"/>
                    </a:lnTo>
                    <a:lnTo>
                      <a:pt x="2323554" y="1470884"/>
                    </a:lnTo>
                    <a:lnTo>
                      <a:pt x="2319580" y="1475287"/>
                    </a:lnTo>
                    <a:lnTo>
                      <a:pt x="2315622" y="1480422"/>
                    </a:lnTo>
                    <a:lnTo>
                      <a:pt x="2311648" y="1484920"/>
                    </a:lnTo>
                    <a:lnTo>
                      <a:pt x="2307690" y="1490770"/>
                    </a:lnTo>
                    <a:lnTo>
                      <a:pt x="2303717" y="1494696"/>
                    </a:lnTo>
                    <a:lnTo>
                      <a:pt x="2299759" y="1498765"/>
                    </a:lnTo>
                    <a:lnTo>
                      <a:pt x="2295785" y="1504837"/>
                    </a:lnTo>
                    <a:lnTo>
                      <a:pt x="2291827" y="1508715"/>
                    </a:lnTo>
                    <a:lnTo>
                      <a:pt x="2287869" y="1513389"/>
                    </a:lnTo>
                    <a:lnTo>
                      <a:pt x="2283895" y="1518968"/>
                    </a:lnTo>
                    <a:lnTo>
                      <a:pt x="2279937" y="1524086"/>
                    </a:lnTo>
                    <a:lnTo>
                      <a:pt x="2275963" y="1527838"/>
                    </a:lnTo>
                    <a:lnTo>
                      <a:pt x="2272005" y="1532098"/>
                    </a:lnTo>
                    <a:lnTo>
                      <a:pt x="2268031" y="1536072"/>
                    </a:lnTo>
                    <a:lnTo>
                      <a:pt x="2264073" y="1539934"/>
                    </a:lnTo>
                    <a:lnTo>
                      <a:pt x="2260099" y="1544242"/>
                    </a:lnTo>
                    <a:lnTo>
                      <a:pt x="2256141" y="1547977"/>
                    </a:lnTo>
                    <a:lnTo>
                      <a:pt x="2252168" y="1552396"/>
                    </a:lnTo>
                    <a:lnTo>
                      <a:pt x="2248210" y="1556259"/>
                    </a:lnTo>
                    <a:lnTo>
                      <a:pt x="2244252" y="1560312"/>
                    </a:lnTo>
                    <a:lnTo>
                      <a:pt x="2240278" y="1563634"/>
                    </a:lnTo>
                    <a:lnTo>
                      <a:pt x="2236320" y="1568085"/>
                    </a:lnTo>
                    <a:lnTo>
                      <a:pt x="2232346" y="1571582"/>
                    </a:lnTo>
                    <a:lnTo>
                      <a:pt x="2228388" y="1575492"/>
                    </a:lnTo>
                    <a:lnTo>
                      <a:pt x="2224414" y="1579768"/>
                    </a:lnTo>
                    <a:lnTo>
                      <a:pt x="2220456" y="1583694"/>
                    </a:lnTo>
                    <a:lnTo>
                      <a:pt x="2216482" y="1587795"/>
                    </a:lnTo>
                    <a:lnTo>
                      <a:pt x="2212524" y="1591833"/>
                    </a:lnTo>
                    <a:lnTo>
                      <a:pt x="2208566" y="1595584"/>
                    </a:lnTo>
                    <a:lnTo>
                      <a:pt x="2204593" y="1600353"/>
                    </a:lnTo>
                    <a:lnTo>
                      <a:pt x="2200635" y="1603881"/>
                    </a:lnTo>
                    <a:lnTo>
                      <a:pt x="2196661" y="1607887"/>
                    </a:lnTo>
                    <a:lnTo>
                      <a:pt x="2192703" y="1611797"/>
                    </a:lnTo>
                    <a:lnTo>
                      <a:pt x="2188729" y="1616614"/>
                    </a:lnTo>
                    <a:lnTo>
                      <a:pt x="2184771" y="1622336"/>
                    </a:lnTo>
                    <a:lnTo>
                      <a:pt x="2180797" y="1627391"/>
                    </a:lnTo>
                    <a:lnTo>
                      <a:pt x="2176839" y="1632652"/>
                    </a:lnTo>
                    <a:lnTo>
                      <a:pt x="2172881" y="1637818"/>
                    </a:lnTo>
                    <a:lnTo>
                      <a:pt x="2168907" y="1642476"/>
                    </a:lnTo>
                    <a:lnTo>
                      <a:pt x="2164949" y="1648103"/>
                    </a:lnTo>
                    <a:lnTo>
                      <a:pt x="2160975" y="1652983"/>
                    </a:lnTo>
                    <a:lnTo>
                      <a:pt x="2157017" y="1656130"/>
                    </a:lnTo>
                    <a:lnTo>
                      <a:pt x="2153044" y="1660151"/>
                    </a:lnTo>
                    <a:lnTo>
                      <a:pt x="2149086" y="1662838"/>
                    </a:lnTo>
                    <a:lnTo>
                      <a:pt x="2145112" y="1667098"/>
                    </a:lnTo>
                    <a:lnTo>
                      <a:pt x="2141154" y="1670626"/>
                    </a:lnTo>
                    <a:lnTo>
                      <a:pt x="2137180" y="1673933"/>
                    </a:lnTo>
                    <a:lnTo>
                      <a:pt x="2133222" y="1678495"/>
                    </a:lnTo>
                    <a:lnTo>
                      <a:pt x="2129264" y="1682151"/>
                    </a:lnTo>
                    <a:lnTo>
                      <a:pt x="2125290" y="1685441"/>
                    </a:lnTo>
                    <a:lnTo>
                      <a:pt x="2121332" y="1688652"/>
                    </a:lnTo>
                    <a:lnTo>
                      <a:pt x="2117358" y="1692308"/>
                    </a:lnTo>
                    <a:lnTo>
                      <a:pt x="2113400" y="1695980"/>
                    </a:lnTo>
                    <a:lnTo>
                      <a:pt x="2109427" y="1700224"/>
                    </a:lnTo>
                    <a:lnTo>
                      <a:pt x="2105469" y="1704055"/>
                    </a:lnTo>
                    <a:lnTo>
                      <a:pt x="2101495" y="1710143"/>
                    </a:lnTo>
                    <a:lnTo>
                      <a:pt x="2097537" y="1716342"/>
                    </a:lnTo>
                    <a:lnTo>
                      <a:pt x="2093579" y="1721269"/>
                    </a:lnTo>
                    <a:lnTo>
                      <a:pt x="2089605" y="1728979"/>
                    </a:lnTo>
                    <a:lnTo>
                      <a:pt x="2085647" y="1734955"/>
                    </a:lnTo>
                    <a:lnTo>
                      <a:pt x="2081673" y="1741552"/>
                    </a:lnTo>
                    <a:lnTo>
                      <a:pt x="2077715" y="1747640"/>
                    </a:lnTo>
                    <a:lnTo>
                      <a:pt x="2073741" y="1751995"/>
                    </a:lnTo>
                    <a:lnTo>
                      <a:pt x="2069783" y="1756684"/>
                    </a:lnTo>
                    <a:lnTo>
                      <a:pt x="2065809" y="1762375"/>
                    </a:lnTo>
                    <a:lnTo>
                      <a:pt x="2061851" y="1766953"/>
                    </a:lnTo>
                    <a:lnTo>
                      <a:pt x="2057893" y="1771928"/>
                    </a:lnTo>
                    <a:lnTo>
                      <a:pt x="2053920" y="1777507"/>
                    </a:lnTo>
                    <a:lnTo>
                      <a:pt x="2049962" y="1782880"/>
                    </a:lnTo>
                    <a:lnTo>
                      <a:pt x="2045988" y="1787076"/>
                    </a:lnTo>
                    <a:lnTo>
                      <a:pt x="2042030" y="1792036"/>
                    </a:lnTo>
                    <a:lnTo>
                      <a:pt x="2038056" y="1797043"/>
                    </a:lnTo>
                    <a:lnTo>
                      <a:pt x="2034098" y="1802368"/>
                    </a:lnTo>
                    <a:lnTo>
                      <a:pt x="2030124" y="1807089"/>
                    </a:lnTo>
                    <a:lnTo>
                      <a:pt x="2026166" y="1812128"/>
                    </a:lnTo>
                    <a:lnTo>
                      <a:pt x="2022192" y="1818057"/>
                    </a:lnTo>
                    <a:lnTo>
                      <a:pt x="2018234" y="1822921"/>
                    </a:lnTo>
                    <a:lnTo>
                      <a:pt x="2014276" y="1827419"/>
                    </a:lnTo>
                    <a:lnTo>
                      <a:pt x="2010303" y="1833332"/>
                    </a:lnTo>
                  </a:path>
                  <a:path w="3521075" h="4611370">
                    <a:moveTo>
                      <a:pt x="2010303" y="1833332"/>
                    </a:moveTo>
                    <a:lnTo>
                      <a:pt x="2006345" y="1837386"/>
                    </a:lnTo>
                    <a:lnTo>
                      <a:pt x="2002371" y="1842345"/>
                    </a:lnTo>
                    <a:lnTo>
                      <a:pt x="1998413" y="1848194"/>
                    </a:lnTo>
                    <a:lnTo>
                      <a:pt x="1994439" y="1853265"/>
                    </a:lnTo>
                    <a:lnTo>
                      <a:pt x="1990481" y="1857509"/>
                    </a:lnTo>
                    <a:lnTo>
                      <a:pt x="1986507" y="1863851"/>
                    </a:lnTo>
                    <a:lnTo>
                      <a:pt x="1982549" y="1868127"/>
                    </a:lnTo>
                    <a:lnTo>
                      <a:pt x="1962727" y="1892177"/>
                    </a:lnTo>
                    <a:lnTo>
                      <a:pt x="1958754" y="1896326"/>
                    </a:lnTo>
                    <a:lnTo>
                      <a:pt x="1954796" y="1900506"/>
                    </a:lnTo>
                    <a:lnTo>
                      <a:pt x="1950822" y="1904607"/>
                    </a:lnTo>
                    <a:lnTo>
                      <a:pt x="1946864" y="1908661"/>
                    </a:lnTo>
                    <a:lnTo>
                      <a:pt x="1942890" y="1913143"/>
                    </a:lnTo>
                    <a:lnTo>
                      <a:pt x="1938932" y="1917403"/>
                    </a:lnTo>
                    <a:lnTo>
                      <a:pt x="1934974" y="1921790"/>
                    </a:lnTo>
                    <a:lnTo>
                      <a:pt x="1931000" y="1926034"/>
                    </a:lnTo>
                    <a:lnTo>
                      <a:pt x="1927042" y="1929659"/>
                    </a:lnTo>
                    <a:lnTo>
                      <a:pt x="1923068" y="1934236"/>
                    </a:lnTo>
                    <a:lnTo>
                      <a:pt x="1919110" y="1938322"/>
                    </a:lnTo>
                    <a:lnTo>
                      <a:pt x="1915137" y="1941993"/>
                    </a:lnTo>
                    <a:lnTo>
                      <a:pt x="1911179" y="1946460"/>
                    </a:lnTo>
                    <a:lnTo>
                      <a:pt x="1907205" y="1950450"/>
                    </a:lnTo>
                    <a:lnTo>
                      <a:pt x="1903247" y="1954217"/>
                    </a:lnTo>
                    <a:lnTo>
                      <a:pt x="1899289" y="1961322"/>
                    </a:lnTo>
                    <a:lnTo>
                      <a:pt x="1895315" y="1970112"/>
                    </a:lnTo>
                    <a:lnTo>
                      <a:pt x="1891357" y="1977711"/>
                    </a:lnTo>
                    <a:lnTo>
                      <a:pt x="1887383" y="1986326"/>
                    </a:lnTo>
                    <a:lnTo>
                      <a:pt x="1883425" y="1994353"/>
                    </a:lnTo>
                    <a:lnTo>
                      <a:pt x="1879451" y="2002778"/>
                    </a:lnTo>
                    <a:lnTo>
                      <a:pt x="1875493" y="2011870"/>
                    </a:lnTo>
                    <a:lnTo>
                      <a:pt x="1871519" y="2018085"/>
                    </a:lnTo>
                    <a:lnTo>
                      <a:pt x="1867561" y="2021773"/>
                    </a:lnTo>
                    <a:lnTo>
                      <a:pt x="1863603" y="2025174"/>
                    </a:lnTo>
                    <a:lnTo>
                      <a:pt x="1859630" y="2029371"/>
                    </a:lnTo>
                    <a:lnTo>
                      <a:pt x="1855672" y="2033281"/>
                    </a:lnTo>
                    <a:lnTo>
                      <a:pt x="1851698" y="2036889"/>
                    </a:lnTo>
                    <a:lnTo>
                      <a:pt x="1847740" y="2040577"/>
                    </a:lnTo>
                    <a:lnTo>
                      <a:pt x="1843766" y="2044185"/>
                    </a:lnTo>
                    <a:lnTo>
                      <a:pt x="1839808" y="2050321"/>
                    </a:lnTo>
                    <a:lnTo>
                      <a:pt x="1835834" y="2058253"/>
                    </a:lnTo>
                    <a:lnTo>
                      <a:pt x="1831876" y="2065406"/>
                    </a:lnTo>
                    <a:lnTo>
                      <a:pt x="1827902" y="2074116"/>
                    </a:lnTo>
                    <a:lnTo>
                      <a:pt x="1823944" y="2081222"/>
                    </a:lnTo>
                    <a:lnTo>
                      <a:pt x="1819986" y="2089392"/>
                    </a:lnTo>
                    <a:lnTo>
                      <a:pt x="1816013" y="2097435"/>
                    </a:lnTo>
                    <a:lnTo>
                      <a:pt x="1812055" y="2105605"/>
                    </a:lnTo>
                    <a:lnTo>
                      <a:pt x="1808081" y="2113521"/>
                    </a:lnTo>
                    <a:lnTo>
                      <a:pt x="1804123" y="2121246"/>
                    </a:lnTo>
                    <a:lnTo>
                      <a:pt x="1800149" y="2125570"/>
                    </a:lnTo>
                    <a:lnTo>
                      <a:pt x="1796191" y="2128495"/>
                    </a:lnTo>
                    <a:lnTo>
                      <a:pt x="1792217" y="2131388"/>
                    </a:lnTo>
                    <a:lnTo>
                      <a:pt x="1788259" y="2134916"/>
                    </a:lnTo>
                    <a:lnTo>
                      <a:pt x="1784301" y="2136665"/>
                    </a:lnTo>
                    <a:lnTo>
                      <a:pt x="1780327" y="2143309"/>
                    </a:lnTo>
                    <a:lnTo>
                      <a:pt x="1776369" y="2148698"/>
                    </a:lnTo>
                    <a:lnTo>
                      <a:pt x="1772395" y="2152211"/>
                    </a:lnTo>
                    <a:lnTo>
                      <a:pt x="1768437" y="2155549"/>
                    </a:lnTo>
                    <a:lnTo>
                      <a:pt x="1764464" y="2158505"/>
                    </a:lnTo>
                    <a:lnTo>
                      <a:pt x="1760506" y="2161684"/>
                    </a:lnTo>
                    <a:lnTo>
                      <a:pt x="1756532" y="2165213"/>
                    </a:lnTo>
                    <a:lnTo>
                      <a:pt x="1752574" y="2168170"/>
                    </a:lnTo>
                    <a:lnTo>
                      <a:pt x="1748600" y="2170761"/>
                    </a:lnTo>
                    <a:lnTo>
                      <a:pt x="1744642" y="2174083"/>
                    </a:lnTo>
                    <a:lnTo>
                      <a:pt x="1740684" y="2177659"/>
                    </a:lnTo>
                    <a:lnTo>
                      <a:pt x="1736710" y="2180377"/>
                    </a:lnTo>
                    <a:lnTo>
                      <a:pt x="1732752" y="2183477"/>
                    </a:lnTo>
                    <a:lnTo>
                      <a:pt x="1728778" y="2186624"/>
                    </a:lnTo>
                    <a:lnTo>
                      <a:pt x="1724820" y="2190074"/>
                    </a:lnTo>
                    <a:lnTo>
                      <a:pt x="1720847" y="2193173"/>
                    </a:lnTo>
                    <a:lnTo>
                      <a:pt x="1716889" y="2195685"/>
                    </a:lnTo>
                    <a:lnTo>
                      <a:pt x="1712915" y="2199182"/>
                    </a:lnTo>
                    <a:lnTo>
                      <a:pt x="1708957" y="2202408"/>
                    </a:lnTo>
                    <a:lnTo>
                      <a:pt x="1704999" y="2204840"/>
                    </a:lnTo>
                    <a:lnTo>
                      <a:pt x="1701025" y="2208449"/>
                    </a:lnTo>
                    <a:lnTo>
                      <a:pt x="1697067" y="2213106"/>
                    </a:lnTo>
                    <a:lnTo>
                      <a:pt x="1693093" y="2218987"/>
                    </a:lnTo>
                    <a:lnTo>
                      <a:pt x="1689135" y="2223645"/>
                    </a:lnTo>
                    <a:lnTo>
                      <a:pt x="1685161" y="2228922"/>
                    </a:lnTo>
                    <a:lnTo>
                      <a:pt x="1681203" y="2234867"/>
                    </a:lnTo>
                    <a:lnTo>
                      <a:pt x="1677229" y="2240097"/>
                    </a:lnTo>
                    <a:lnTo>
                      <a:pt x="1673271" y="2245867"/>
                    </a:lnTo>
                    <a:lnTo>
                      <a:pt x="1669313" y="2250905"/>
                    </a:lnTo>
                    <a:lnTo>
                      <a:pt x="1665340" y="2256342"/>
                    </a:lnTo>
                    <a:lnTo>
                      <a:pt x="1661382" y="2261810"/>
                    </a:lnTo>
                    <a:lnTo>
                      <a:pt x="1657408" y="2266626"/>
                    </a:lnTo>
                    <a:lnTo>
                      <a:pt x="1653450" y="2272666"/>
                    </a:lnTo>
                    <a:lnTo>
                      <a:pt x="1649476" y="2278103"/>
                    </a:lnTo>
                    <a:lnTo>
                      <a:pt x="1645518" y="2283523"/>
                    </a:lnTo>
                    <a:lnTo>
                      <a:pt x="1641544" y="2286813"/>
                    </a:lnTo>
                    <a:lnTo>
                      <a:pt x="1637586" y="2289849"/>
                    </a:lnTo>
                    <a:lnTo>
                      <a:pt x="1633612" y="2292599"/>
                    </a:lnTo>
                    <a:lnTo>
                      <a:pt x="1629654" y="2294968"/>
                    </a:lnTo>
                    <a:lnTo>
                      <a:pt x="1625696" y="2298147"/>
                    </a:lnTo>
                    <a:lnTo>
                      <a:pt x="1621723" y="2301056"/>
                    </a:lnTo>
                    <a:lnTo>
                      <a:pt x="1617765" y="2304076"/>
                    </a:lnTo>
                    <a:lnTo>
                      <a:pt x="1613791" y="2306762"/>
                    </a:lnTo>
                    <a:lnTo>
                      <a:pt x="1609833" y="2309750"/>
                    </a:lnTo>
                    <a:lnTo>
                      <a:pt x="1605859" y="2312484"/>
                    </a:lnTo>
                    <a:lnTo>
                      <a:pt x="1601901" y="2315632"/>
                    </a:lnTo>
                    <a:lnTo>
                      <a:pt x="1597927" y="2318302"/>
                    </a:lnTo>
                    <a:lnTo>
                      <a:pt x="1593969" y="2320798"/>
                    </a:lnTo>
                    <a:lnTo>
                      <a:pt x="1590011" y="2324311"/>
                    </a:lnTo>
                    <a:lnTo>
                      <a:pt x="1586037" y="2326600"/>
                    </a:lnTo>
                    <a:lnTo>
                      <a:pt x="1582079" y="2329779"/>
                    </a:lnTo>
                    <a:lnTo>
                      <a:pt x="1578105" y="2332926"/>
                    </a:lnTo>
                    <a:lnTo>
                      <a:pt x="1574147" y="2335294"/>
                    </a:lnTo>
                    <a:lnTo>
                      <a:pt x="1570174" y="2338823"/>
                    </a:lnTo>
                    <a:lnTo>
                      <a:pt x="1566216" y="2341653"/>
                    </a:lnTo>
                    <a:lnTo>
                      <a:pt x="1562242" y="2344323"/>
                    </a:lnTo>
                    <a:lnTo>
                      <a:pt x="1558284" y="2347518"/>
                    </a:lnTo>
                    <a:lnTo>
                      <a:pt x="1554310" y="2350300"/>
                    </a:lnTo>
                    <a:lnTo>
                      <a:pt x="1550352" y="2352779"/>
                    </a:lnTo>
                    <a:lnTo>
                      <a:pt x="1546394" y="2355768"/>
                    </a:lnTo>
                    <a:lnTo>
                      <a:pt x="1542420" y="2358597"/>
                    </a:lnTo>
                    <a:lnTo>
                      <a:pt x="1538462" y="2361967"/>
                    </a:lnTo>
                    <a:lnTo>
                      <a:pt x="1534488" y="2364304"/>
                    </a:lnTo>
                    <a:lnTo>
                      <a:pt x="1530530" y="2367626"/>
                    </a:lnTo>
                    <a:lnTo>
                      <a:pt x="1526557" y="2370280"/>
                    </a:lnTo>
                    <a:lnTo>
                      <a:pt x="1522599" y="2373062"/>
                    </a:lnTo>
                    <a:lnTo>
                      <a:pt x="1518625" y="2376177"/>
                    </a:lnTo>
                    <a:lnTo>
                      <a:pt x="1514667" y="2379007"/>
                    </a:lnTo>
                    <a:lnTo>
                      <a:pt x="1510709" y="2381868"/>
                    </a:lnTo>
                    <a:lnTo>
                      <a:pt x="1506735" y="2384904"/>
                    </a:lnTo>
                  </a:path>
                  <a:path w="3521075" h="4611370">
                    <a:moveTo>
                      <a:pt x="1506735" y="2384904"/>
                    </a:moveTo>
                    <a:lnTo>
                      <a:pt x="1502777" y="2387384"/>
                    </a:lnTo>
                    <a:lnTo>
                      <a:pt x="1498803" y="2390626"/>
                    </a:lnTo>
                    <a:lnTo>
                      <a:pt x="1494845" y="2393265"/>
                    </a:lnTo>
                    <a:lnTo>
                      <a:pt x="1490871" y="2396460"/>
                    </a:lnTo>
                    <a:lnTo>
                      <a:pt x="1486913" y="2399480"/>
                    </a:lnTo>
                    <a:lnTo>
                      <a:pt x="1482939" y="2402119"/>
                    </a:lnTo>
                    <a:lnTo>
                      <a:pt x="1478981" y="2405377"/>
                    </a:lnTo>
                    <a:lnTo>
                      <a:pt x="1475023" y="2408000"/>
                    </a:lnTo>
                    <a:lnTo>
                      <a:pt x="1471050" y="2411068"/>
                    </a:lnTo>
                    <a:lnTo>
                      <a:pt x="1467092" y="2413579"/>
                    </a:lnTo>
                    <a:lnTo>
                      <a:pt x="1463118" y="2416536"/>
                    </a:lnTo>
                    <a:lnTo>
                      <a:pt x="1459160" y="2419795"/>
                    </a:lnTo>
                    <a:lnTo>
                      <a:pt x="1455186" y="2421813"/>
                    </a:lnTo>
                    <a:lnTo>
                      <a:pt x="1451228" y="2423753"/>
                    </a:lnTo>
                    <a:lnTo>
                      <a:pt x="1447254" y="2426661"/>
                    </a:lnTo>
                    <a:lnTo>
                      <a:pt x="1443296" y="2432447"/>
                    </a:lnTo>
                    <a:lnTo>
                      <a:pt x="1439322" y="2436978"/>
                    </a:lnTo>
                    <a:lnTo>
                      <a:pt x="1435364" y="2440347"/>
                    </a:lnTo>
                    <a:lnTo>
                      <a:pt x="1431406" y="2443097"/>
                    </a:lnTo>
                    <a:lnTo>
                      <a:pt x="1427433" y="2446626"/>
                    </a:lnTo>
                    <a:lnTo>
                      <a:pt x="1423475" y="2449535"/>
                    </a:lnTo>
                    <a:lnTo>
                      <a:pt x="1419501" y="2452492"/>
                    </a:lnTo>
                    <a:lnTo>
                      <a:pt x="1415543" y="2456084"/>
                    </a:lnTo>
                    <a:lnTo>
                      <a:pt x="1411569" y="2459183"/>
                    </a:lnTo>
                    <a:lnTo>
                      <a:pt x="1407611" y="2462537"/>
                    </a:lnTo>
                    <a:lnTo>
                      <a:pt x="1403637" y="2465669"/>
                    </a:lnTo>
                    <a:lnTo>
                      <a:pt x="1399679" y="2468466"/>
                    </a:lnTo>
                    <a:lnTo>
                      <a:pt x="1395721" y="2472234"/>
                    </a:lnTo>
                    <a:lnTo>
                      <a:pt x="1391747" y="2475286"/>
                    </a:lnTo>
                    <a:lnTo>
                      <a:pt x="1387789" y="2478083"/>
                    </a:lnTo>
                    <a:lnTo>
                      <a:pt x="1383815" y="2481326"/>
                    </a:lnTo>
                    <a:lnTo>
                      <a:pt x="1379857" y="2485141"/>
                    </a:lnTo>
                    <a:lnTo>
                      <a:pt x="1375884" y="2488002"/>
                    </a:lnTo>
                    <a:lnTo>
                      <a:pt x="1371926" y="2491388"/>
                    </a:lnTo>
                    <a:lnTo>
                      <a:pt x="1367952" y="2494440"/>
                    </a:lnTo>
                    <a:lnTo>
                      <a:pt x="1363994" y="2497348"/>
                    </a:lnTo>
                    <a:lnTo>
                      <a:pt x="1360036" y="2500639"/>
                    </a:lnTo>
                    <a:lnTo>
                      <a:pt x="1356062" y="2503754"/>
                    </a:lnTo>
                    <a:lnTo>
                      <a:pt x="1352104" y="2507156"/>
                    </a:lnTo>
                    <a:lnTo>
                      <a:pt x="1348130" y="2510192"/>
                    </a:lnTo>
                    <a:lnTo>
                      <a:pt x="1344172" y="2513530"/>
                    </a:lnTo>
                    <a:lnTo>
                      <a:pt x="1340198" y="2516359"/>
                    </a:lnTo>
                    <a:lnTo>
                      <a:pt x="1336240" y="2520270"/>
                    </a:lnTo>
                    <a:lnTo>
                      <a:pt x="1332267" y="2523337"/>
                    </a:lnTo>
                    <a:lnTo>
                      <a:pt x="1328309" y="2525928"/>
                    </a:lnTo>
                    <a:lnTo>
                      <a:pt x="1324335" y="2529266"/>
                    </a:lnTo>
                    <a:lnTo>
                      <a:pt x="1320377" y="2532716"/>
                    </a:lnTo>
                    <a:lnTo>
                      <a:pt x="1316419" y="2535927"/>
                    </a:lnTo>
                    <a:lnTo>
                      <a:pt x="1312445" y="2538963"/>
                    </a:lnTo>
                    <a:lnTo>
                      <a:pt x="1308487" y="2542460"/>
                    </a:lnTo>
                    <a:lnTo>
                      <a:pt x="1304513" y="2545718"/>
                    </a:lnTo>
                    <a:lnTo>
                      <a:pt x="1300555" y="2548532"/>
                    </a:lnTo>
                    <a:lnTo>
                      <a:pt x="1296581" y="2551647"/>
                    </a:lnTo>
                    <a:lnTo>
                      <a:pt x="1292623" y="2554747"/>
                    </a:lnTo>
                    <a:lnTo>
                      <a:pt x="1288649" y="2558037"/>
                    </a:lnTo>
                    <a:lnTo>
                      <a:pt x="1284691" y="2561264"/>
                    </a:lnTo>
                    <a:lnTo>
                      <a:pt x="1280733" y="2564904"/>
                    </a:lnTo>
                    <a:lnTo>
                      <a:pt x="1276760" y="2567622"/>
                    </a:lnTo>
                    <a:lnTo>
                      <a:pt x="1272802" y="2572264"/>
                    </a:lnTo>
                    <a:lnTo>
                      <a:pt x="1268828" y="2575999"/>
                    </a:lnTo>
                    <a:lnTo>
                      <a:pt x="1264870" y="2580577"/>
                    </a:lnTo>
                    <a:lnTo>
                      <a:pt x="1260896" y="2583645"/>
                    </a:lnTo>
                    <a:lnTo>
                      <a:pt x="1256938" y="2587714"/>
                    </a:lnTo>
                    <a:lnTo>
                      <a:pt x="1252964" y="2591163"/>
                    </a:lnTo>
                    <a:lnTo>
                      <a:pt x="1249006" y="2594676"/>
                    </a:lnTo>
                    <a:lnTo>
                      <a:pt x="1245032" y="2597490"/>
                    </a:lnTo>
                    <a:lnTo>
                      <a:pt x="1241074" y="2600923"/>
                    </a:lnTo>
                    <a:lnTo>
                      <a:pt x="1237116" y="2604579"/>
                    </a:lnTo>
                    <a:lnTo>
                      <a:pt x="1233143" y="2608378"/>
                    </a:lnTo>
                    <a:lnTo>
                      <a:pt x="1165746" y="2667557"/>
                    </a:lnTo>
                    <a:lnTo>
                      <a:pt x="1149882" y="2681211"/>
                    </a:lnTo>
                    <a:lnTo>
                      <a:pt x="1114197" y="2711460"/>
                    </a:lnTo>
                    <a:lnTo>
                      <a:pt x="1086443" y="2736098"/>
                    </a:lnTo>
                    <a:lnTo>
                      <a:pt x="1074538" y="2744999"/>
                    </a:lnTo>
                    <a:lnTo>
                      <a:pt x="1042826" y="2766172"/>
                    </a:lnTo>
                    <a:lnTo>
                      <a:pt x="1026963" y="2776552"/>
                    </a:lnTo>
                    <a:lnTo>
                      <a:pt x="1019031" y="2782878"/>
                    </a:lnTo>
                    <a:lnTo>
                      <a:pt x="1015057" y="2787281"/>
                    </a:lnTo>
                    <a:lnTo>
                      <a:pt x="1007141" y="2796246"/>
                    </a:lnTo>
                    <a:lnTo>
                      <a:pt x="999209" y="2804989"/>
                    </a:lnTo>
                    <a:lnTo>
                      <a:pt x="991277" y="2812794"/>
                    </a:lnTo>
                    <a:lnTo>
                      <a:pt x="987304" y="2817451"/>
                    </a:lnTo>
                    <a:lnTo>
                      <a:pt x="983346" y="2821695"/>
                    </a:lnTo>
                    <a:lnTo>
                      <a:pt x="979372" y="2825732"/>
                    </a:lnTo>
                    <a:lnTo>
                      <a:pt x="951618" y="2847287"/>
                    </a:lnTo>
                    <a:lnTo>
                      <a:pt x="931797" y="2865439"/>
                    </a:lnTo>
                    <a:lnTo>
                      <a:pt x="915933" y="2881589"/>
                    </a:lnTo>
                    <a:lnTo>
                      <a:pt x="911975" y="2885547"/>
                    </a:lnTo>
                    <a:lnTo>
                      <a:pt x="904043" y="2894019"/>
                    </a:lnTo>
                    <a:lnTo>
                      <a:pt x="892153" y="2901951"/>
                    </a:lnTo>
                    <a:lnTo>
                      <a:pt x="888180" y="2905210"/>
                    </a:lnTo>
                    <a:lnTo>
                      <a:pt x="872316" y="2915351"/>
                    </a:lnTo>
                    <a:lnTo>
                      <a:pt x="864384" y="2920851"/>
                    </a:lnTo>
                    <a:lnTo>
                      <a:pt x="820767" y="2959461"/>
                    </a:lnTo>
                    <a:lnTo>
                      <a:pt x="816809" y="2962910"/>
                    </a:lnTo>
                    <a:lnTo>
                      <a:pt x="804919" y="2972320"/>
                    </a:lnTo>
                    <a:lnTo>
                      <a:pt x="793014" y="2981889"/>
                    </a:lnTo>
                    <a:lnTo>
                      <a:pt x="789056" y="2984750"/>
                    </a:lnTo>
                    <a:lnTo>
                      <a:pt x="777166" y="2994955"/>
                    </a:lnTo>
                    <a:lnTo>
                      <a:pt x="769234" y="3001250"/>
                    </a:lnTo>
                    <a:lnTo>
                      <a:pt x="765260" y="3004127"/>
                    </a:lnTo>
                    <a:lnTo>
                      <a:pt x="761302" y="3008149"/>
                    </a:lnTo>
                    <a:lnTo>
                      <a:pt x="757328" y="3010326"/>
                    </a:lnTo>
                    <a:lnTo>
                      <a:pt x="753370" y="3014443"/>
                    </a:lnTo>
                    <a:lnTo>
                      <a:pt x="745439" y="3020833"/>
                    </a:lnTo>
                    <a:lnTo>
                      <a:pt x="733549" y="3030513"/>
                    </a:lnTo>
                    <a:lnTo>
                      <a:pt x="721643" y="3039176"/>
                    </a:lnTo>
                    <a:lnTo>
                      <a:pt x="713711" y="3043786"/>
                    </a:lnTo>
                    <a:lnTo>
                      <a:pt x="689932" y="3056773"/>
                    </a:lnTo>
                    <a:lnTo>
                      <a:pt x="678026" y="3063894"/>
                    </a:lnTo>
                    <a:lnTo>
                      <a:pt x="670094" y="3069664"/>
                    </a:lnTo>
                    <a:lnTo>
                      <a:pt x="666136" y="3072605"/>
                    </a:lnTo>
                    <a:lnTo>
                      <a:pt x="654246" y="3080616"/>
                    </a:lnTo>
                    <a:lnTo>
                      <a:pt x="638380" y="3092474"/>
                    </a:lnTo>
                    <a:lnTo>
                      <a:pt x="630449" y="3099325"/>
                    </a:lnTo>
                    <a:lnTo>
                      <a:pt x="626485" y="3104221"/>
                    </a:lnTo>
                    <a:lnTo>
                      <a:pt x="622519" y="3107765"/>
                    </a:lnTo>
                    <a:lnTo>
                      <a:pt x="618555" y="3111771"/>
                    </a:lnTo>
                    <a:lnTo>
                      <a:pt x="606659" y="3124487"/>
                    </a:lnTo>
                    <a:lnTo>
                      <a:pt x="598728" y="3131751"/>
                    </a:lnTo>
                    <a:lnTo>
                      <a:pt x="582868" y="3147234"/>
                    </a:lnTo>
                    <a:lnTo>
                      <a:pt x="567007" y="3158360"/>
                    </a:lnTo>
                    <a:lnTo>
                      <a:pt x="563043" y="3161063"/>
                    </a:lnTo>
                    <a:lnTo>
                      <a:pt x="559077" y="3163240"/>
                    </a:lnTo>
                    <a:lnTo>
                      <a:pt x="555113" y="3165466"/>
                    </a:lnTo>
                    <a:lnTo>
                      <a:pt x="551147" y="3167945"/>
                    </a:lnTo>
                    <a:lnTo>
                      <a:pt x="535286" y="3177181"/>
                    </a:lnTo>
                  </a:path>
                  <a:path w="3521075" h="4611370">
                    <a:moveTo>
                      <a:pt x="535286" y="3177181"/>
                    </a:moveTo>
                    <a:lnTo>
                      <a:pt x="531322" y="3178087"/>
                    </a:lnTo>
                    <a:lnTo>
                      <a:pt x="527358" y="3181425"/>
                    </a:lnTo>
                    <a:lnTo>
                      <a:pt x="523392" y="3183634"/>
                    </a:lnTo>
                    <a:lnTo>
                      <a:pt x="515462" y="3187179"/>
                    </a:lnTo>
                    <a:lnTo>
                      <a:pt x="507531" y="3192520"/>
                    </a:lnTo>
                    <a:lnTo>
                      <a:pt x="503567" y="3193934"/>
                    </a:lnTo>
                    <a:lnTo>
                      <a:pt x="495637" y="3199402"/>
                    </a:lnTo>
                    <a:lnTo>
                      <a:pt x="491671" y="3200626"/>
                    </a:lnTo>
                    <a:lnTo>
                      <a:pt x="479776" y="3208002"/>
                    </a:lnTo>
                    <a:lnTo>
                      <a:pt x="471846" y="3212325"/>
                    </a:lnTo>
                    <a:lnTo>
                      <a:pt x="463916" y="3217094"/>
                    </a:lnTo>
                    <a:lnTo>
                      <a:pt x="459950" y="3218223"/>
                    </a:lnTo>
                    <a:lnTo>
                      <a:pt x="448055" y="3226011"/>
                    </a:lnTo>
                    <a:lnTo>
                      <a:pt x="436159" y="3232592"/>
                    </a:lnTo>
                    <a:lnTo>
                      <a:pt x="432195" y="3235676"/>
                    </a:lnTo>
                    <a:lnTo>
                      <a:pt x="428229" y="3239809"/>
                    </a:lnTo>
                    <a:lnTo>
                      <a:pt x="420299" y="3245960"/>
                    </a:lnTo>
                    <a:lnTo>
                      <a:pt x="416335" y="3249092"/>
                    </a:lnTo>
                    <a:lnTo>
                      <a:pt x="412369" y="3251269"/>
                    </a:lnTo>
                    <a:lnTo>
                      <a:pt x="392544" y="3267085"/>
                    </a:lnTo>
                    <a:lnTo>
                      <a:pt x="388578" y="3268246"/>
                    </a:lnTo>
                    <a:lnTo>
                      <a:pt x="380648" y="3274540"/>
                    </a:lnTo>
                    <a:lnTo>
                      <a:pt x="364789" y="3286509"/>
                    </a:lnTo>
                    <a:lnTo>
                      <a:pt x="352893" y="3300418"/>
                    </a:lnTo>
                    <a:lnTo>
                      <a:pt x="344962" y="3334625"/>
                    </a:lnTo>
                    <a:lnTo>
                      <a:pt x="340998" y="3348629"/>
                    </a:lnTo>
                    <a:lnTo>
                      <a:pt x="348928" y="3370040"/>
                    </a:lnTo>
                    <a:lnTo>
                      <a:pt x="356859" y="3391245"/>
                    </a:lnTo>
                    <a:lnTo>
                      <a:pt x="360823" y="3400384"/>
                    </a:lnTo>
                    <a:lnTo>
                      <a:pt x="372717" y="3401243"/>
                    </a:lnTo>
                    <a:lnTo>
                      <a:pt x="376683" y="3401879"/>
                    </a:lnTo>
                    <a:lnTo>
                      <a:pt x="384614" y="3402117"/>
                    </a:lnTo>
                    <a:lnTo>
                      <a:pt x="368753" y="3402308"/>
                    </a:lnTo>
                    <a:lnTo>
                      <a:pt x="400474" y="3403262"/>
                    </a:lnTo>
                    <a:lnTo>
                      <a:pt x="396508" y="3403405"/>
                    </a:lnTo>
                    <a:lnTo>
                      <a:pt x="404438" y="3403722"/>
                    </a:lnTo>
                    <a:lnTo>
                      <a:pt x="408404" y="3404454"/>
                    </a:lnTo>
                    <a:lnTo>
                      <a:pt x="424265" y="3405789"/>
                    </a:lnTo>
                    <a:lnTo>
                      <a:pt x="440125" y="3411162"/>
                    </a:lnTo>
                    <a:lnTo>
                      <a:pt x="444090" y="3413609"/>
                    </a:lnTo>
                    <a:lnTo>
                      <a:pt x="452020" y="3414643"/>
                    </a:lnTo>
                    <a:lnTo>
                      <a:pt x="455986" y="3416153"/>
                    </a:lnTo>
                    <a:lnTo>
                      <a:pt x="467880" y="3422495"/>
                    </a:lnTo>
                    <a:lnTo>
                      <a:pt x="475811" y="3424259"/>
                    </a:lnTo>
                    <a:lnTo>
                      <a:pt x="483741" y="3428249"/>
                    </a:lnTo>
                    <a:lnTo>
                      <a:pt x="487707" y="3429457"/>
                    </a:lnTo>
                    <a:lnTo>
                      <a:pt x="499601" y="3433113"/>
                    </a:lnTo>
                    <a:lnTo>
                      <a:pt x="511497" y="3438518"/>
                    </a:lnTo>
                    <a:lnTo>
                      <a:pt x="519428" y="3440266"/>
                    </a:lnTo>
                    <a:lnTo>
                      <a:pt x="539252" y="3447165"/>
                    </a:lnTo>
                    <a:lnTo>
                      <a:pt x="543217" y="3448993"/>
                    </a:lnTo>
                    <a:lnTo>
                      <a:pt x="547183" y="3449756"/>
                    </a:lnTo>
                    <a:lnTo>
                      <a:pt x="574938" y="3455287"/>
                    </a:lnTo>
                    <a:lnTo>
                      <a:pt x="570973" y="3455303"/>
                    </a:lnTo>
                    <a:lnTo>
                      <a:pt x="578904" y="3457004"/>
                    </a:lnTo>
                    <a:lnTo>
                      <a:pt x="586834" y="3460135"/>
                    </a:lnTo>
                    <a:lnTo>
                      <a:pt x="590798" y="3460342"/>
                    </a:lnTo>
                    <a:lnTo>
                      <a:pt x="594764" y="3462265"/>
                    </a:lnTo>
                    <a:lnTo>
                      <a:pt x="602694" y="3464538"/>
                    </a:lnTo>
                    <a:lnTo>
                      <a:pt x="610625" y="3466653"/>
                    </a:lnTo>
                    <a:lnTo>
                      <a:pt x="614589" y="3468655"/>
                    </a:lnTo>
                    <a:lnTo>
                      <a:pt x="634415" y="3473964"/>
                    </a:lnTo>
                    <a:lnTo>
                      <a:pt x="646315" y="3476794"/>
                    </a:lnTo>
                    <a:lnTo>
                      <a:pt x="658204" y="3479115"/>
                    </a:lnTo>
                    <a:lnTo>
                      <a:pt x="662178" y="3479878"/>
                    </a:lnTo>
                    <a:lnTo>
                      <a:pt x="674068" y="3482993"/>
                    </a:lnTo>
                    <a:lnTo>
                      <a:pt x="682000" y="3483772"/>
                    </a:lnTo>
                    <a:lnTo>
                      <a:pt x="685958" y="3484869"/>
                    </a:lnTo>
                    <a:lnTo>
                      <a:pt x="697863" y="3486983"/>
                    </a:lnTo>
                    <a:lnTo>
                      <a:pt x="701821" y="3488064"/>
                    </a:lnTo>
                    <a:lnTo>
                      <a:pt x="705779" y="3488874"/>
                    </a:lnTo>
                    <a:lnTo>
                      <a:pt x="709753" y="3489304"/>
                    </a:lnTo>
                    <a:lnTo>
                      <a:pt x="717685" y="3491211"/>
                    </a:lnTo>
                    <a:lnTo>
                      <a:pt x="725617" y="3493770"/>
                    </a:lnTo>
                    <a:lnTo>
                      <a:pt x="737507" y="3496917"/>
                    </a:lnTo>
                    <a:lnTo>
                      <a:pt x="741465" y="3499286"/>
                    </a:lnTo>
                    <a:lnTo>
                      <a:pt x="749397" y="3501877"/>
                    </a:lnTo>
                    <a:lnTo>
                      <a:pt x="773192" y="3509602"/>
                    </a:lnTo>
                    <a:lnTo>
                      <a:pt x="781124" y="3512352"/>
                    </a:lnTo>
                    <a:lnTo>
                      <a:pt x="785082" y="3514307"/>
                    </a:lnTo>
                    <a:lnTo>
                      <a:pt x="796987" y="3517693"/>
                    </a:lnTo>
                    <a:lnTo>
                      <a:pt x="800945" y="3519251"/>
                    </a:lnTo>
                    <a:lnTo>
                      <a:pt x="808877" y="3522287"/>
                    </a:lnTo>
                    <a:lnTo>
                      <a:pt x="812851" y="3523288"/>
                    </a:lnTo>
                    <a:lnTo>
                      <a:pt x="824741" y="3527659"/>
                    </a:lnTo>
                    <a:lnTo>
                      <a:pt x="828699" y="3528963"/>
                    </a:lnTo>
                    <a:lnTo>
                      <a:pt x="832673" y="3530838"/>
                    </a:lnTo>
                    <a:lnTo>
                      <a:pt x="836631" y="3531760"/>
                    </a:lnTo>
                    <a:lnTo>
                      <a:pt x="840605" y="3533413"/>
                    </a:lnTo>
                    <a:lnTo>
                      <a:pt x="844563" y="3533874"/>
                    </a:lnTo>
                    <a:lnTo>
                      <a:pt x="848536" y="3535194"/>
                    </a:lnTo>
                    <a:lnTo>
                      <a:pt x="852494" y="3536338"/>
                    </a:lnTo>
                    <a:lnTo>
                      <a:pt x="856468" y="3537053"/>
                    </a:lnTo>
                    <a:lnTo>
                      <a:pt x="880248" y="3542935"/>
                    </a:lnTo>
                    <a:lnTo>
                      <a:pt x="908001" y="3550406"/>
                    </a:lnTo>
                    <a:lnTo>
                      <a:pt x="935755" y="3558973"/>
                    </a:lnTo>
                    <a:lnTo>
                      <a:pt x="939729" y="3560420"/>
                    </a:lnTo>
                    <a:lnTo>
                      <a:pt x="943687" y="3561548"/>
                    </a:lnTo>
                    <a:lnTo>
                      <a:pt x="947660" y="3563249"/>
                    </a:lnTo>
                    <a:lnTo>
                      <a:pt x="959550" y="3567477"/>
                    </a:lnTo>
                    <a:lnTo>
                      <a:pt x="963524" y="3568844"/>
                    </a:lnTo>
                    <a:lnTo>
                      <a:pt x="967482" y="3569671"/>
                    </a:lnTo>
                    <a:lnTo>
                      <a:pt x="975414" y="3571992"/>
                    </a:lnTo>
                    <a:lnTo>
                      <a:pt x="1003167" y="3582546"/>
                    </a:lnTo>
                    <a:lnTo>
                      <a:pt x="1011099" y="3585566"/>
                    </a:lnTo>
                    <a:lnTo>
                      <a:pt x="1022989" y="3589985"/>
                    </a:lnTo>
                    <a:lnTo>
                      <a:pt x="1030921" y="3593276"/>
                    </a:lnTo>
                    <a:lnTo>
                      <a:pt x="1038853" y="3595676"/>
                    </a:lnTo>
                    <a:lnTo>
                      <a:pt x="1050758" y="3600444"/>
                    </a:lnTo>
                    <a:lnTo>
                      <a:pt x="1062648" y="3604228"/>
                    </a:lnTo>
                    <a:lnTo>
                      <a:pt x="1070580" y="3606978"/>
                    </a:lnTo>
                    <a:lnTo>
                      <a:pt x="1078512" y="3610633"/>
                    </a:lnTo>
                    <a:lnTo>
                      <a:pt x="1082470" y="3611571"/>
                    </a:lnTo>
                    <a:lnTo>
                      <a:pt x="1098333" y="3618549"/>
                    </a:lnTo>
                    <a:lnTo>
                      <a:pt x="1106265" y="3623096"/>
                    </a:lnTo>
                    <a:lnTo>
                      <a:pt x="1122129" y="3630980"/>
                    </a:lnTo>
                    <a:lnTo>
                      <a:pt x="1137977" y="3653472"/>
                    </a:lnTo>
                    <a:lnTo>
                      <a:pt x="1141950" y="3658065"/>
                    </a:lnTo>
                    <a:lnTo>
                      <a:pt x="1145908" y="3663883"/>
                    </a:lnTo>
                    <a:lnTo>
                      <a:pt x="1153840" y="3676282"/>
                    </a:lnTo>
                    <a:lnTo>
                      <a:pt x="1161772" y="3689507"/>
                    </a:lnTo>
                    <a:lnTo>
                      <a:pt x="1173662" y="3702748"/>
                    </a:lnTo>
                    <a:lnTo>
                      <a:pt x="1193499" y="3725081"/>
                    </a:lnTo>
                    <a:lnTo>
                      <a:pt x="1205389" y="3739498"/>
                    </a:lnTo>
                    <a:lnTo>
                      <a:pt x="1221253" y="3757968"/>
                    </a:lnTo>
                    <a:lnTo>
                      <a:pt x="1229185" y="3768014"/>
                    </a:lnTo>
                    <a:lnTo>
                      <a:pt x="1225211" y="3785706"/>
                    </a:lnTo>
                  </a:path>
                  <a:path w="3521075" h="4611370">
                    <a:moveTo>
                      <a:pt x="1225211" y="3785706"/>
                    </a:moveTo>
                    <a:lnTo>
                      <a:pt x="1217279" y="3812792"/>
                    </a:lnTo>
                    <a:lnTo>
                      <a:pt x="1213321" y="3831691"/>
                    </a:lnTo>
                    <a:lnTo>
                      <a:pt x="1209347" y="3847968"/>
                    </a:lnTo>
                    <a:lnTo>
                      <a:pt x="1201431" y="3868569"/>
                    </a:lnTo>
                    <a:lnTo>
                      <a:pt x="1197457" y="3877454"/>
                    </a:lnTo>
                    <a:lnTo>
                      <a:pt x="1189525" y="3898595"/>
                    </a:lnTo>
                    <a:lnTo>
                      <a:pt x="1185567" y="3905812"/>
                    </a:lnTo>
                    <a:lnTo>
                      <a:pt x="1181594" y="3910310"/>
                    </a:lnTo>
                    <a:lnTo>
                      <a:pt x="1177636" y="3915731"/>
                    </a:lnTo>
                    <a:lnTo>
                      <a:pt x="1169704" y="3926603"/>
                    </a:lnTo>
                    <a:lnTo>
                      <a:pt x="1157814" y="3939399"/>
                    </a:lnTo>
                    <a:lnTo>
                      <a:pt x="1134019" y="3967136"/>
                    </a:lnTo>
                    <a:lnTo>
                      <a:pt x="1130045" y="3972986"/>
                    </a:lnTo>
                    <a:lnTo>
                      <a:pt x="1126087" y="3982714"/>
                    </a:lnTo>
                    <a:lnTo>
                      <a:pt x="1118155" y="4000644"/>
                    </a:lnTo>
                    <a:lnTo>
                      <a:pt x="1102291" y="4038205"/>
                    </a:lnTo>
                    <a:lnTo>
                      <a:pt x="1066606" y="4086263"/>
                    </a:lnTo>
                    <a:lnTo>
                      <a:pt x="1058674" y="4093038"/>
                    </a:lnTo>
                    <a:lnTo>
                      <a:pt x="1054716" y="4096694"/>
                    </a:lnTo>
                    <a:lnTo>
                      <a:pt x="1046784" y="4103063"/>
                    </a:lnTo>
                    <a:lnTo>
                      <a:pt x="1034895" y="4113041"/>
                    </a:lnTo>
                    <a:lnTo>
                      <a:pt x="995235" y="4146974"/>
                    </a:lnTo>
                    <a:lnTo>
                      <a:pt x="971456" y="4176753"/>
                    </a:lnTo>
                    <a:lnTo>
                      <a:pt x="955592" y="4188008"/>
                    </a:lnTo>
                    <a:lnTo>
                      <a:pt x="927839" y="4207037"/>
                    </a:lnTo>
                    <a:lnTo>
                      <a:pt x="923865" y="4210033"/>
                    </a:lnTo>
                    <a:lnTo>
                      <a:pt x="919907" y="4212799"/>
                    </a:lnTo>
                    <a:lnTo>
                      <a:pt x="900069" y="4226367"/>
                    </a:lnTo>
                    <a:lnTo>
                      <a:pt x="896111" y="4227776"/>
                    </a:lnTo>
                    <a:lnTo>
                      <a:pt x="884222" y="4235189"/>
                    </a:lnTo>
                    <a:lnTo>
                      <a:pt x="729575" y="4339465"/>
                    </a:lnTo>
                    <a:lnTo>
                      <a:pt x="693890" y="4361844"/>
                    </a:lnTo>
                    <a:lnTo>
                      <a:pt x="650273" y="4402757"/>
                    </a:lnTo>
                    <a:lnTo>
                      <a:pt x="642345" y="4413425"/>
                    </a:lnTo>
                    <a:lnTo>
                      <a:pt x="277556" y="4508313"/>
                    </a:lnTo>
                    <a:lnTo>
                      <a:pt x="273590" y="4508402"/>
                    </a:lnTo>
                    <a:lnTo>
                      <a:pt x="281521" y="4508437"/>
                    </a:lnTo>
                    <a:lnTo>
                      <a:pt x="285486" y="4508647"/>
                    </a:lnTo>
                    <a:lnTo>
                      <a:pt x="289451" y="4508901"/>
                    </a:lnTo>
                    <a:lnTo>
                      <a:pt x="301347" y="4509352"/>
                    </a:lnTo>
                    <a:lnTo>
                      <a:pt x="305311" y="4509522"/>
                    </a:lnTo>
                    <a:lnTo>
                      <a:pt x="309277" y="4509694"/>
                    </a:lnTo>
                    <a:lnTo>
                      <a:pt x="313241" y="4509848"/>
                    </a:lnTo>
                    <a:lnTo>
                      <a:pt x="317207" y="4509972"/>
                    </a:lnTo>
                    <a:lnTo>
                      <a:pt x="321172" y="4510144"/>
                    </a:lnTo>
                    <a:lnTo>
                      <a:pt x="325138" y="4510328"/>
                    </a:lnTo>
                    <a:lnTo>
                      <a:pt x="329102" y="4510349"/>
                    </a:lnTo>
                    <a:lnTo>
                      <a:pt x="269626" y="4510368"/>
                    </a:lnTo>
                    <a:lnTo>
                      <a:pt x="333068" y="4510532"/>
                    </a:lnTo>
                    <a:lnTo>
                      <a:pt x="337032" y="4510648"/>
                    </a:lnTo>
                    <a:lnTo>
                      <a:pt x="265660" y="4512350"/>
                    </a:lnTo>
                    <a:lnTo>
                      <a:pt x="261696" y="4514266"/>
                    </a:lnTo>
                    <a:lnTo>
                      <a:pt x="257730" y="4516313"/>
                    </a:lnTo>
                    <a:lnTo>
                      <a:pt x="253765" y="4518395"/>
                    </a:lnTo>
                    <a:lnTo>
                      <a:pt x="249800" y="4520408"/>
                    </a:lnTo>
                    <a:lnTo>
                      <a:pt x="245835" y="4522363"/>
                    </a:lnTo>
                    <a:lnTo>
                      <a:pt x="241869" y="4524243"/>
                    </a:lnTo>
                    <a:lnTo>
                      <a:pt x="237905" y="4526252"/>
                    </a:lnTo>
                    <a:lnTo>
                      <a:pt x="206184" y="4541308"/>
                    </a:lnTo>
                    <a:lnTo>
                      <a:pt x="202220" y="4543047"/>
                    </a:lnTo>
                    <a:lnTo>
                      <a:pt x="194288" y="4546668"/>
                    </a:lnTo>
                    <a:lnTo>
                      <a:pt x="186359" y="4550057"/>
                    </a:lnTo>
                    <a:lnTo>
                      <a:pt x="182393" y="4551830"/>
                    </a:lnTo>
                    <a:lnTo>
                      <a:pt x="178429" y="4553454"/>
                    </a:lnTo>
                    <a:lnTo>
                      <a:pt x="174463" y="4555060"/>
                    </a:lnTo>
                    <a:lnTo>
                      <a:pt x="170499" y="4556498"/>
                    </a:lnTo>
                    <a:lnTo>
                      <a:pt x="166533" y="4558113"/>
                    </a:lnTo>
                    <a:lnTo>
                      <a:pt x="162569" y="4559609"/>
                    </a:lnTo>
                    <a:lnTo>
                      <a:pt x="154638" y="4562828"/>
                    </a:lnTo>
                    <a:lnTo>
                      <a:pt x="150672" y="4564433"/>
                    </a:lnTo>
                    <a:lnTo>
                      <a:pt x="146708" y="4565958"/>
                    </a:lnTo>
                    <a:lnTo>
                      <a:pt x="142742" y="4567445"/>
                    </a:lnTo>
                    <a:lnTo>
                      <a:pt x="138778" y="4569095"/>
                    </a:lnTo>
                    <a:lnTo>
                      <a:pt x="130848" y="4572158"/>
                    </a:lnTo>
                    <a:lnTo>
                      <a:pt x="126882" y="4573778"/>
                    </a:lnTo>
                    <a:lnTo>
                      <a:pt x="122917" y="4575358"/>
                    </a:lnTo>
                    <a:lnTo>
                      <a:pt x="118951" y="4577223"/>
                    </a:lnTo>
                    <a:lnTo>
                      <a:pt x="111021" y="4580972"/>
                    </a:lnTo>
                    <a:lnTo>
                      <a:pt x="107057" y="4582969"/>
                    </a:lnTo>
                    <a:lnTo>
                      <a:pt x="103091" y="4584900"/>
                    </a:lnTo>
                    <a:lnTo>
                      <a:pt x="99127" y="4586715"/>
                    </a:lnTo>
                    <a:lnTo>
                      <a:pt x="95161" y="4588720"/>
                    </a:lnTo>
                    <a:lnTo>
                      <a:pt x="91196" y="4589888"/>
                    </a:lnTo>
                    <a:lnTo>
                      <a:pt x="87231" y="4590643"/>
                    </a:lnTo>
                    <a:lnTo>
                      <a:pt x="83266" y="4591360"/>
                    </a:lnTo>
                    <a:lnTo>
                      <a:pt x="79300" y="4592024"/>
                    </a:lnTo>
                    <a:lnTo>
                      <a:pt x="75336" y="4592973"/>
                    </a:lnTo>
                    <a:lnTo>
                      <a:pt x="71370" y="4593514"/>
                    </a:lnTo>
                    <a:lnTo>
                      <a:pt x="67406" y="4594323"/>
                    </a:lnTo>
                    <a:lnTo>
                      <a:pt x="63440" y="4595367"/>
                    </a:lnTo>
                    <a:lnTo>
                      <a:pt x="59475" y="4596248"/>
                    </a:lnTo>
                    <a:lnTo>
                      <a:pt x="55510" y="4597342"/>
                    </a:lnTo>
                    <a:lnTo>
                      <a:pt x="51545" y="4598279"/>
                    </a:lnTo>
                    <a:lnTo>
                      <a:pt x="47579" y="4599244"/>
                    </a:lnTo>
                    <a:lnTo>
                      <a:pt x="43615" y="4600145"/>
                    </a:lnTo>
                    <a:lnTo>
                      <a:pt x="39649" y="4601083"/>
                    </a:lnTo>
                    <a:lnTo>
                      <a:pt x="35685" y="4602104"/>
                    </a:lnTo>
                    <a:lnTo>
                      <a:pt x="31720" y="4603053"/>
                    </a:lnTo>
                    <a:lnTo>
                      <a:pt x="23790" y="4604984"/>
                    </a:lnTo>
                    <a:lnTo>
                      <a:pt x="15860" y="4607036"/>
                    </a:lnTo>
                    <a:lnTo>
                      <a:pt x="11894" y="4607998"/>
                    </a:lnTo>
                    <a:lnTo>
                      <a:pt x="7930" y="4608974"/>
                    </a:lnTo>
                    <a:lnTo>
                      <a:pt x="3964" y="4609940"/>
                    </a:lnTo>
                    <a:lnTo>
                      <a:pt x="0" y="4610773"/>
                    </a:lnTo>
                  </a:path>
                </a:pathLst>
              </a:custGeom>
              <a:ln w="35764">
                <a:solidFill>
                  <a:srgbClr val="00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4" name="object 74"/>
              <p:cNvSpPr/>
              <p:nvPr/>
            </p:nvSpPr>
            <p:spPr>
              <a:xfrm>
                <a:off x="5224203" y="5108129"/>
                <a:ext cx="0" cy="4445"/>
              </a:xfrm>
              <a:custGeom>
                <a:avLst/>
                <a:gdLst/>
                <a:ahLst/>
                <a:cxnLst/>
                <a:rect l="l" t="t" r="r" b="b"/>
                <a:pathLst>
                  <a:path h="4445">
                    <a:moveTo>
                      <a:pt x="-17882" y="1978"/>
                    </a:moveTo>
                    <a:lnTo>
                      <a:pt x="17882" y="1978"/>
                    </a:lnTo>
                  </a:path>
                </a:pathLst>
              </a:custGeom>
              <a:ln w="3957">
                <a:solidFill>
                  <a:srgbClr val="00FFFF"/>
                </a:solidFill>
                <a:prstDash val="dash"/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5" name="object 75"/>
              <p:cNvSpPr/>
              <p:nvPr/>
            </p:nvSpPr>
            <p:spPr>
              <a:xfrm>
                <a:off x="1635784" y="5112087"/>
                <a:ext cx="3589020" cy="4621530"/>
              </a:xfrm>
              <a:custGeom>
                <a:avLst/>
                <a:gdLst/>
                <a:ahLst/>
                <a:cxnLst/>
                <a:rect l="l" t="t" r="r" b="b"/>
                <a:pathLst>
                  <a:path w="3589020" h="4621530">
                    <a:moveTo>
                      <a:pt x="3588418" y="0"/>
                    </a:moveTo>
                    <a:lnTo>
                      <a:pt x="3578499" y="11826"/>
                    </a:lnTo>
                    <a:lnTo>
                      <a:pt x="3568580" y="26672"/>
                    </a:lnTo>
                    <a:lnTo>
                      <a:pt x="3558678" y="39277"/>
                    </a:lnTo>
                    <a:lnTo>
                      <a:pt x="3548759" y="51183"/>
                    </a:lnTo>
                    <a:lnTo>
                      <a:pt x="3538856" y="65234"/>
                    </a:lnTo>
                    <a:lnTo>
                      <a:pt x="3528937" y="78730"/>
                    </a:lnTo>
                    <a:lnTo>
                      <a:pt x="3519019" y="91398"/>
                    </a:lnTo>
                    <a:lnTo>
                      <a:pt x="3509116" y="104735"/>
                    </a:lnTo>
                    <a:lnTo>
                      <a:pt x="3499197" y="118007"/>
                    </a:lnTo>
                    <a:lnTo>
                      <a:pt x="3489294" y="131566"/>
                    </a:lnTo>
                    <a:lnTo>
                      <a:pt x="3479375" y="141501"/>
                    </a:lnTo>
                    <a:lnTo>
                      <a:pt x="3469457" y="151594"/>
                    </a:lnTo>
                    <a:lnTo>
                      <a:pt x="3459554" y="164740"/>
                    </a:lnTo>
                    <a:lnTo>
                      <a:pt x="3449635" y="179284"/>
                    </a:lnTo>
                    <a:lnTo>
                      <a:pt x="3439716" y="195370"/>
                    </a:lnTo>
                    <a:lnTo>
                      <a:pt x="3429813" y="210566"/>
                    </a:lnTo>
                    <a:lnTo>
                      <a:pt x="3419895" y="225349"/>
                    </a:lnTo>
                    <a:lnTo>
                      <a:pt x="3409992" y="237668"/>
                    </a:lnTo>
                    <a:lnTo>
                      <a:pt x="3400073" y="252260"/>
                    </a:lnTo>
                    <a:lnTo>
                      <a:pt x="3390154" y="265978"/>
                    </a:lnTo>
                    <a:lnTo>
                      <a:pt x="3380251" y="281683"/>
                    </a:lnTo>
                    <a:lnTo>
                      <a:pt x="3370333" y="294828"/>
                    </a:lnTo>
                    <a:lnTo>
                      <a:pt x="3360414" y="309452"/>
                    </a:lnTo>
                    <a:lnTo>
                      <a:pt x="3350511" y="322184"/>
                    </a:lnTo>
                    <a:lnTo>
                      <a:pt x="3340592" y="334392"/>
                    </a:lnTo>
                    <a:lnTo>
                      <a:pt x="3330689" y="345916"/>
                    </a:lnTo>
                    <a:lnTo>
                      <a:pt x="3320771" y="359332"/>
                    </a:lnTo>
                    <a:lnTo>
                      <a:pt x="3310852" y="371110"/>
                    </a:lnTo>
                    <a:lnTo>
                      <a:pt x="3300949" y="382714"/>
                    </a:lnTo>
                    <a:lnTo>
                      <a:pt x="3291030" y="395303"/>
                    </a:lnTo>
                    <a:lnTo>
                      <a:pt x="3281111" y="407416"/>
                    </a:lnTo>
                    <a:lnTo>
                      <a:pt x="3271209" y="421245"/>
                    </a:lnTo>
                    <a:lnTo>
                      <a:pt x="3261290" y="434947"/>
                    </a:lnTo>
                    <a:lnTo>
                      <a:pt x="3251387" y="448156"/>
                    </a:lnTo>
                    <a:lnTo>
                      <a:pt x="3241468" y="460777"/>
                    </a:lnTo>
                    <a:lnTo>
                      <a:pt x="3231549" y="470823"/>
                    </a:lnTo>
                    <a:lnTo>
                      <a:pt x="3221647" y="481600"/>
                    </a:lnTo>
                    <a:lnTo>
                      <a:pt x="3211728" y="491566"/>
                    </a:lnTo>
                    <a:lnTo>
                      <a:pt x="3201809" y="500674"/>
                    </a:lnTo>
                    <a:lnTo>
                      <a:pt x="3191906" y="514567"/>
                    </a:lnTo>
                    <a:lnTo>
                      <a:pt x="3181987" y="527585"/>
                    </a:lnTo>
                    <a:lnTo>
                      <a:pt x="3172085" y="540731"/>
                    </a:lnTo>
                    <a:lnTo>
                      <a:pt x="3162166" y="554083"/>
                    </a:lnTo>
                    <a:lnTo>
                      <a:pt x="3152247" y="566370"/>
                    </a:lnTo>
                    <a:lnTo>
                      <a:pt x="3142344" y="581407"/>
                    </a:lnTo>
                    <a:lnTo>
                      <a:pt x="3132425" y="593790"/>
                    </a:lnTo>
                    <a:lnTo>
                      <a:pt x="3122523" y="607126"/>
                    </a:lnTo>
                    <a:lnTo>
                      <a:pt x="3112604" y="620160"/>
                    </a:lnTo>
                    <a:lnTo>
                      <a:pt x="3102685" y="632686"/>
                    </a:lnTo>
                    <a:lnTo>
                      <a:pt x="3092782" y="647850"/>
                    </a:lnTo>
                    <a:lnTo>
                      <a:pt x="3082863" y="659740"/>
                    </a:lnTo>
                    <a:lnTo>
                      <a:pt x="3072945" y="670755"/>
                    </a:lnTo>
                    <a:lnTo>
                      <a:pt x="3063042" y="682200"/>
                    </a:lnTo>
                    <a:lnTo>
                      <a:pt x="3053123" y="691785"/>
                    </a:lnTo>
                    <a:lnTo>
                      <a:pt x="3043220" y="702721"/>
                    </a:lnTo>
                    <a:lnTo>
                      <a:pt x="3033301" y="712099"/>
                    </a:lnTo>
                    <a:lnTo>
                      <a:pt x="3023383" y="722654"/>
                    </a:lnTo>
                    <a:lnTo>
                      <a:pt x="3013480" y="732064"/>
                    </a:lnTo>
                    <a:lnTo>
                      <a:pt x="3003561" y="741951"/>
                    </a:lnTo>
                    <a:lnTo>
                      <a:pt x="2993642" y="750884"/>
                    </a:lnTo>
                    <a:lnTo>
                      <a:pt x="2983739" y="764634"/>
                    </a:lnTo>
                    <a:lnTo>
                      <a:pt x="2973821" y="779099"/>
                    </a:lnTo>
                    <a:lnTo>
                      <a:pt x="2963918" y="793134"/>
                    </a:lnTo>
                    <a:lnTo>
                      <a:pt x="2953999" y="805930"/>
                    </a:lnTo>
                    <a:lnTo>
                      <a:pt x="2944080" y="818535"/>
                    </a:lnTo>
                    <a:lnTo>
                      <a:pt x="2934177" y="831601"/>
                    </a:lnTo>
                    <a:lnTo>
                      <a:pt x="2924259" y="845176"/>
                    </a:lnTo>
                    <a:lnTo>
                      <a:pt x="2914340" y="858751"/>
                    </a:lnTo>
                    <a:lnTo>
                      <a:pt x="2904437" y="871435"/>
                    </a:lnTo>
                    <a:lnTo>
                      <a:pt x="2894518" y="884231"/>
                    </a:lnTo>
                    <a:lnTo>
                      <a:pt x="2884615" y="896137"/>
                    </a:lnTo>
                    <a:lnTo>
                      <a:pt x="2874697" y="907772"/>
                    </a:lnTo>
                    <a:lnTo>
                      <a:pt x="2864778" y="918597"/>
                    </a:lnTo>
                    <a:lnTo>
                      <a:pt x="2854875" y="931282"/>
                    </a:lnTo>
                    <a:lnTo>
                      <a:pt x="2844956" y="943330"/>
                    </a:lnTo>
                    <a:lnTo>
                      <a:pt x="2835038" y="952089"/>
                    </a:lnTo>
                    <a:lnTo>
                      <a:pt x="2825135" y="960275"/>
                    </a:lnTo>
                    <a:lnTo>
                      <a:pt x="2815216" y="968541"/>
                    </a:lnTo>
                    <a:lnTo>
                      <a:pt x="2805313" y="976806"/>
                    </a:lnTo>
                    <a:lnTo>
                      <a:pt x="2795394" y="984675"/>
                    </a:lnTo>
                    <a:lnTo>
                      <a:pt x="2785476" y="993004"/>
                    </a:lnTo>
                    <a:lnTo>
                      <a:pt x="2775573" y="1006769"/>
                    </a:lnTo>
                    <a:lnTo>
                      <a:pt x="2765654" y="1022251"/>
                    </a:lnTo>
                    <a:lnTo>
                      <a:pt x="2755735" y="1038735"/>
                    </a:lnTo>
                    <a:lnTo>
                      <a:pt x="2745832" y="1054281"/>
                    </a:lnTo>
                    <a:lnTo>
                      <a:pt x="2735914" y="1069683"/>
                    </a:lnTo>
                    <a:lnTo>
                      <a:pt x="2726011" y="1080270"/>
                    </a:lnTo>
                    <a:lnTo>
                      <a:pt x="2716092" y="1089298"/>
                    </a:lnTo>
                    <a:lnTo>
                      <a:pt x="2706173" y="1098406"/>
                    </a:lnTo>
                    <a:lnTo>
                      <a:pt x="2696270" y="1109279"/>
                    </a:lnTo>
                    <a:lnTo>
                      <a:pt x="2686352" y="1118657"/>
                    </a:lnTo>
                    <a:lnTo>
                      <a:pt x="2676449" y="1129132"/>
                    </a:lnTo>
                    <a:lnTo>
                      <a:pt x="2666530" y="1138781"/>
                    </a:lnTo>
                    <a:lnTo>
                      <a:pt x="2656611" y="1147968"/>
                    </a:lnTo>
                    <a:lnTo>
                      <a:pt x="2646708" y="1157855"/>
                    </a:lnTo>
                    <a:lnTo>
                      <a:pt x="2636790" y="1168283"/>
                    </a:lnTo>
                    <a:lnTo>
                      <a:pt x="2626871" y="1178329"/>
                    </a:lnTo>
                    <a:lnTo>
                      <a:pt x="2616968" y="1188327"/>
                    </a:lnTo>
                    <a:lnTo>
                      <a:pt x="2607049" y="1198293"/>
                    </a:lnTo>
                    <a:lnTo>
                      <a:pt x="2597146" y="1208387"/>
                    </a:lnTo>
                    <a:lnTo>
                      <a:pt x="2587228" y="1217606"/>
                    </a:lnTo>
                    <a:lnTo>
                      <a:pt x="2577309" y="1228161"/>
                    </a:lnTo>
                    <a:lnTo>
                      <a:pt x="2567406" y="1243055"/>
                    </a:lnTo>
                    <a:lnTo>
                      <a:pt x="2557487" y="1260238"/>
                    </a:lnTo>
                    <a:lnTo>
                      <a:pt x="2547569" y="1275243"/>
                    </a:lnTo>
                    <a:lnTo>
                      <a:pt x="2537666" y="1290821"/>
                    </a:lnTo>
                    <a:lnTo>
                      <a:pt x="2527747" y="1308131"/>
                    </a:lnTo>
                    <a:lnTo>
                      <a:pt x="2517844" y="1321229"/>
                    </a:lnTo>
                    <a:lnTo>
                      <a:pt x="2507925" y="1331624"/>
                    </a:lnTo>
                    <a:lnTo>
                      <a:pt x="2498007" y="1342163"/>
                    </a:lnTo>
                    <a:lnTo>
                      <a:pt x="2488104" y="1354434"/>
                    </a:lnTo>
                    <a:lnTo>
                      <a:pt x="2478185" y="1365974"/>
                    </a:lnTo>
                    <a:lnTo>
                      <a:pt x="2468266" y="1378627"/>
                    </a:lnTo>
                    <a:lnTo>
                      <a:pt x="2458363" y="1389611"/>
                    </a:lnTo>
                    <a:lnTo>
                      <a:pt x="2448445" y="1400022"/>
                    </a:lnTo>
                    <a:lnTo>
                      <a:pt x="2438542" y="1410688"/>
                    </a:lnTo>
                    <a:lnTo>
                      <a:pt x="2428623" y="1421020"/>
                    </a:lnTo>
                    <a:lnTo>
                      <a:pt x="2418704" y="1431019"/>
                    </a:lnTo>
                    <a:lnTo>
                      <a:pt x="2408801" y="1440985"/>
                    </a:lnTo>
                    <a:lnTo>
                      <a:pt x="2398883" y="1451174"/>
                    </a:lnTo>
                    <a:lnTo>
                      <a:pt x="2388964" y="1460886"/>
                    </a:lnTo>
                    <a:lnTo>
                      <a:pt x="2379061" y="1471186"/>
                    </a:lnTo>
                    <a:lnTo>
                      <a:pt x="2369142" y="1481359"/>
                    </a:lnTo>
                    <a:lnTo>
                      <a:pt x="2359239" y="1491596"/>
                    </a:lnTo>
                    <a:lnTo>
                      <a:pt x="2349321" y="1501515"/>
                    </a:lnTo>
                    <a:lnTo>
                      <a:pt x="2339402" y="1511449"/>
                    </a:lnTo>
                    <a:lnTo>
                      <a:pt x="2329499" y="1520860"/>
                    </a:lnTo>
                  </a:path>
                  <a:path w="3589020" h="4621530">
                    <a:moveTo>
                      <a:pt x="2329499" y="1520860"/>
                    </a:moveTo>
                    <a:lnTo>
                      <a:pt x="2319580" y="1531414"/>
                    </a:lnTo>
                    <a:lnTo>
                      <a:pt x="2309661" y="1541031"/>
                    </a:lnTo>
                    <a:lnTo>
                      <a:pt x="2299759" y="1551649"/>
                    </a:lnTo>
                    <a:lnTo>
                      <a:pt x="2289840" y="1561266"/>
                    </a:lnTo>
                    <a:lnTo>
                      <a:pt x="2279937" y="1571248"/>
                    </a:lnTo>
                    <a:lnTo>
                      <a:pt x="2270018" y="1581707"/>
                    </a:lnTo>
                    <a:lnTo>
                      <a:pt x="2260099" y="1591753"/>
                    </a:lnTo>
                    <a:lnTo>
                      <a:pt x="2250197" y="1601577"/>
                    </a:lnTo>
                    <a:lnTo>
                      <a:pt x="2240278" y="1611925"/>
                    </a:lnTo>
                    <a:lnTo>
                      <a:pt x="2230375" y="1624244"/>
                    </a:lnTo>
                    <a:lnTo>
                      <a:pt x="2220456" y="1637739"/>
                    </a:lnTo>
                    <a:lnTo>
                      <a:pt x="2210537" y="1650010"/>
                    </a:lnTo>
                    <a:lnTo>
                      <a:pt x="2200635" y="1662711"/>
                    </a:lnTo>
                    <a:lnTo>
                      <a:pt x="2190716" y="1675951"/>
                    </a:lnTo>
                    <a:lnTo>
                      <a:pt x="2180797" y="1689971"/>
                    </a:lnTo>
                    <a:lnTo>
                      <a:pt x="2170894" y="1702513"/>
                    </a:lnTo>
                    <a:lnTo>
                      <a:pt x="2160975" y="1715309"/>
                    </a:lnTo>
                    <a:lnTo>
                      <a:pt x="2151073" y="1723876"/>
                    </a:lnTo>
                    <a:lnTo>
                      <a:pt x="2141154" y="1734463"/>
                    </a:lnTo>
                    <a:lnTo>
                      <a:pt x="2131235" y="1749086"/>
                    </a:lnTo>
                    <a:lnTo>
                      <a:pt x="2121332" y="1761342"/>
                    </a:lnTo>
                    <a:lnTo>
                      <a:pt x="2111413" y="1774519"/>
                    </a:lnTo>
                    <a:lnTo>
                      <a:pt x="2101495" y="1787394"/>
                    </a:lnTo>
                    <a:lnTo>
                      <a:pt x="2091592" y="1799968"/>
                    </a:lnTo>
                    <a:lnTo>
                      <a:pt x="2081673" y="1810538"/>
                    </a:lnTo>
                    <a:lnTo>
                      <a:pt x="2071770" y="1821903"/>
                    </a:lnTo>
                    <a:lnTo>
                      <a:pt x="2061851" y="1832299"/>
                    </a:lnTo>
                    <a:lnTo>
                      <a:pt x="2051933" y="1844046"/>
                    </a:lnTo>
                    <a:lnTo>
                      <a:pt x="2042030" y="1854330"/>
                    </a:lnTo>
                    <a:lnTo>
                      <a:pt x="2032111" y="1865457"/>
                    </a:lnTo>
                    <a:lnTo>
                      <a:pt x="2022192" y="1876155"/>
                    </a:lnTo>
                    <a:lnTo>
                      <a:pt x="2012289" y="1885612"/>
                    </a:lnTo>
                    <a:lnTo>
                      <a:pt x="2002371" y="1894466"/>
                    </a:lnTo>
                    <a:lnTo>
                      <a:pt x="1992468" y="1908120"/>
                    </a:lnTo>
                    <a:lnTo>
                      <a:pt x="1982549" y="1923968"/>
                    </a:lnTo>
                    <a:lnTo>
                      <a:pt x="1972630" y="1934205"/>
                    </a:lnTo>
                    <a:lnTo>
                      <a:pt x="1962727" y="1944108"/>
                    </a:lnTo>
                    <a:lnTo>
                      <a:pt x="1952809" y="1954297"/>
                    </a:lnTo>
                    <a:lnTo>
                      <a:pt x="1942890" y="1964994"/>
                    </a:lnTo>
                    <a:lnTo>
                      <a:pt x="1932987" y="1976010"/>
                    </a:lnTo>
                    <a:lnTo>
                      <a:pt x="1923068" y="1994671"/>
                    </a:lnTo>
                    <a:lnTo>
                      <a:pt x="1913165" y="2015796"/>
                    </a:lnTo>
                    <a:lnTo>
                      <a:pt x="1903247" y="2025429"/>
                    </a:lnTo>
                    <a:lnTo>
                      <a:pt x="1893328" y="2034839"/>
                    </a:lnTo>
                    <a:lnTo>
                      <a:pt x="1883425" y="2043788"/>
                    </a:lnTo>
                    <a:lnTo>
                      <a:pt x="1873506" y="2052960"/>
                    </a:lnTo>
                    <a:lnTo>
                      <a:pt x="1863603" y="2062529"/>
                    </a:lnTo>
                    <a:lnTo>
                      <a:pt x="1853685" y="2082811"/>
                    </a:lnTo>
                    <a:lnTo>
                      <a:pt x="1843766" y="2103094"/>
                    </a:lnTo>
                    <a:lnTo>
                      <a:pt x="1833863" y="2122025"/>
                    </a:lnTo>
                    <a:lnTo>
                      <a:pt x="1823944" y="2141640"/>
                    </a:lnTo>
                    <a:lnTo>
                      <a:pt x="1814026" y="2156185"/>
                    </a:lnTo>
                    <a:lnTo>
                      <a:pt x="1804123" y="2175307"/>
                    </a:lnTo>
                    <a:lnTo>
                      <a:pt x="1794204" y="2185337"/>
                    </a:lnTo>
                    <a:lnTo>
                      <a:pt x="1784301" y="2193062"/>
                    </a:lnTo>
                    <a:lnTo>
                      <a:pt x="1774382" y="2200708"/>
                    </a:lnTo>
                    <a:lnTo>
                      <a:pt x="1764464" y="2208560"/>
                    </a:lnTo>
                    <a:lnTo>
                      <a:pt x="1754561" y="2215554"/>
                    </a:lnTo>
                    <a:lnTo>
                      <a:pt x="1744642" y="2223581"/>
                    </a:lnTo>
                    <a:lnTo>
                      <a:pt x="1734723" y="2231449"/>
                    </a:lnTo>
                    <a:lnTo>
                      <a:pt x="1724820" y="2243673"/>
                    </a:lnTo>
                    <a:lnTo>
                      <a:pt x="1714902" y="2256691"/>
                    </a:lnTo>
                    <a:lnTo>
                      <a:pt x="1704999" y="2269678"/>
                    </a:lnTo>
                    <a:lnTo>
                      <a:pt x="1675258" y="2297606"/>
                    </a:lnTo>
                    <a:lnTo>
                      <a:pt x="1655421" y="2310800"/>
                    </a:lnTo>
                    <a:lnTo>
                      <a:pt x="1645518" y="2317619"/>
                    </a:lnTo>
                    <a:lnTo>
                      <a:pt x="1635599" y="2324644"/>
                    </a:lnTo>
                    <a:lnTo>
                      <a:pt x="1625696" y="2332242"/>
                    </a:lnTo>
                    <a:lnTo>
                      <a:pt x="1615778" y="2339761"/>
                    </a:lnTo>
                    <a:lnTo>
                      <a:pt x="1605859" y="2346262"/>
                    </a:lnTo>
                    <a:lnTo>
                      <a:pt x="1595956" y="2354146"/>
                    </a:lnTo>
                    <a:lnTo>
                      <a:pt x="1586037" y="2361156"/>
                    </a:lnTo>
                    <a:lnTo>
                      <a:pt x="1576119" y="2368214"/>
                    </a:lnTo>
                    <a:lnTo>
                      <a:pt x="1566216" y="2375319"/>
                    </a:lnTo>
                    <a:lnTo>
                      <a:pt x="1546394" y="2390054"/>
                    </a:lnTo>
                    <a:lnTo>
                      <a:pt x="1536475" y="2397112"/>
                    </a:lnTo>
                    <a:lnTo>
                      <a:pt x="1526557" y="2404201"/>
                    </a:lnTo>
                    <a:lnTo>
                      <a:pt x="1516654" y="2411767"/>
                    </a:lnTo>
                    <a:lnTo>
                      <a:pt x="1506735" y="2418825"/>
                    </a:lnTo>
                    <a:lnTo>
                      <a:pt x="1496816" y="2424214"/>
                    </a:lnTo>
                    <a:lnTo>
                      <a:pt x="1486913" y="2428521"/>
                    </a:lnTo>
                    <a:lnTo>
                      <a:pt x="1476995" y="2433226"/>
                    </a:lnTo>
                    <a:lnTo>
                      <a:pt x="1467092" y="2438170"/>
                    </a:lnTo>
                    <a:lnTo>
                      <a:pt x="1457173" y="2452189"/>
                    </a:lnTo>
                    <a:lnTo>
                      <a:pt x="1447254" y="2467640"/>
                    </a:lnTo>
                    <a:lnTo>
                      <a:pt x="1437351" y="2479482"/>
                    </a:lnTo>
                    <a:lnTo>
                      <a:pt x="1427433" y="2487827"/>
                    </a:lnTo>
                    <a:lnTo>
                      <a:pt x="1417530" y="2495298"/>
                    </a:lnTo>
                    <a:lnTo>
                      <a:pt x="1407611" y="2503723"/>
                    </a:lnTo>
                    <a:lnTo>
                      <a:pt x="1397692" y="2511193"/>
                    </a:lnTo>
                    <a:lnTo>
                      <a:pt x="1387789" y="2519920"/>
                    </a:lnTo>
                    <a:lnTo>
                      <a:pt x="1377871" y="2527343"/>
                    </a:lnTo>
                    <a:lnTo>
                      <a:pt x="1367952" y="2535561"/>
                    </a:lnTo>
                    <a:lnTo>
                      <a:pt x="1358049" y="2543541"/>
                    </a:lnTo>
                    <a:lnTo>
                      <a:pt x="1348130" y="2551457"/>
                    </a:lnTo>
                    <a:lnTo>
                      <a:pt x="1338227" y="2559818"/>
                    </a:lnTo>
                    <a:lnTo>
                      <a:pt x="1328309" y="2567400"/>
                    </a:lnTo>
                    <a:lnTo>
                      <a:pt x="1318390" y="2574950"/>
                    </a:lnTo>
                    <a:lnTo>
                      <a:pt x="1308487" y="2583518"/>
                    </a:lnTo>
                    <a:lnTo>
                      <a:pt x="1298568" y="2592292"/>
                    </a:lnTo>
                    <a:lnTo>
                      <a:pt x="1288649" y="2603069"/>
                    </a:lnTo>
                    <a:lnTo>
                      <a:pt x="1258925" y="2632587"/>
                    </a:lnTo>
                    <a:lnTo>
                      <a:pt x="1229185" y="2659053"/>
                    </a:lnTo>
                    <a:lnTo>
                      <a:pt x="1199444" y="2684724"/>
                    </a:lnTo>
                    <a:lnTo>
                      <a:pt x="1130045" y="2744745"/>
                    </a:lnTo>
                    <a:lnTo>
                      <a:pt x="1120142" y="2753790"/>
                    </a:lnTo>
                    <a:lnTo>
                      <a:pt x="1110223" y="2762659"/>
                    </a:lnTo>
                    <a:lnTo>
                      <a:pt x="1100320" y="2770273"/>
                    </a:lnTo>
                    <a:lnTo>
                      <a:pt x="1040839" y="2819994"/>
                    </a:lnTo>
                    <a:lnTo>
                      <a:pt x="1021018" y="2836939"/>
                    </a:lnTo>
                    <a:lnTo>
                      <a:pt x="1001180" y="2852469"/>
                    </a:lnTo>
                    <a:lnTo>
                      <a:pt x="981359" y="2868110"/>
                    </a:lnTo>
                    <a:lnTo>
                      <a:pt x="971456" y="2876375"/>
                    </a:lnTo>
                    <a:lnTo>
                      <a:pt x="961537" y="2885913"/>
                    </a:lnTo>
                    <a:lnTo>
                      <a:pt x="941715" y="2906640"/>
                    </a:lnTo>
                    <a:lnTo>
                      <a:pt x="921878" y="2927193"/>
                    </a:lnTo>
                    <a:lnTo>
                      <a:pt x="842576" y="2994685"/>
                    </a:lnTo>
                    <a:lnTo>
                      <a:pt x="832673" y="3003412"/>
                    </a:lnTo>
                    <a:lnTo>
                      <a:pt x="753370" y="3067486"/>
                    </a:lnTo>
                    <a:lnTo>
                      <a:pt x="683971" y="3129558"/>
                    </a:lnTo>
                    <a:lnTo>
                      <a:pt x="674068" y="3140033"/>
                    </a:lnTo>
                    <a:lnTo>
                      <a:pt x="664149" y="3150476"/>
                    </a:lnTo>
                    <a:lnTo>
                      <a:pt x="654246" y="3159505"/>
                    </a:lnTo>
                    <a:lnTo>
                      <a:pt x="644328" y="3169106"/>
                    </a:lnTo>
                  </a:path>
                  <a:path w="3589020" h="4621530">
                    <a:moveTo>
                      <a:pt x="644328" y="3169106"/>
                    </a:moveTo>
                    <a:lnTo>
                      <a:pt x="604676" y="3204314"/>
                    </a:lnTo>
                    <a:lnTo>
                      <a:pt x="594764" y="3210895"/>
                    </a:lnTo>
                    <a:lnTo>
                      <a:pt x="555113" y="3244402"/>
                    </a:lnTo>
                    <a:lnTo>
                      <a:pt x="545200" y="3251969"/>
                    </a:lnTo>
                    <a:lnTo>
                      <a:pt x="535286" y="3260091"/>
                    </a:lnTo>
                    <a:lnTo>
                      <a:pt x="505549" y="3286796"/>
                    </a:lnTo>
                    <a:lnTo>
                      <a:pt x="495637" y="3325422"/>
                    </a:lnTo>
                    <a:lnTo>
                      <a:pt x="515462" y="3368435"/>
                    </a:lnTo>
                    <a:lnTo>
                      <a:pt x="565025" y="3393200"/>
                    </a:lnTo>
                    <a:lnTo>
                      <a:pt x="574938" y="3396570"/>
                    </a:lnTo>
                    <a:lnTo>
                      <a:pt x="584852" y="3401608"/>
                    </a:lnTo>
                    <a:lnTo>
                      <a:pt x="614589" y="3413005"/>
                    </a:lnTo>
                    <a:lnTo>
                      <a:pt x="624503" y="3418410"/>
                    </a:lnTo>
                    <a:lnTo>
                      <a:pt x="634415" y="3421033"/>
                    </a:lnTo>
                    <a:lnTo>
                      <a:pt x="703808" y="3439742"/>
                    </a:lnTo>
                    <a:lnTo>
                      <a:pt x="723630" y="3445655"/>
                    </a:lnTo>
                    <a:lnTo>
                      <a:pt x="733549" y="3448564"/>
                    </a:lnTo>
                    <a:lnTo>
                      <a:pt x="763273" y="3459055"/>
                    </a:lnTo>
                    <a:lnTo>
                      <a:pt x="773192" y="3461995"/>
                    </a:lnTo>
                    <a:lnTo>
                      <a:pt x="783111" y="3465667"/>
                    </a:lnTo>
                    <a:lnTo>
                      <a:pt x="802932" y="3471644"/>
                    </a:lnTo>
                    <a:lnTo>
                      <a:pt x="852494" y="3488556"/>
                    </a:lnTo>
                    <a:lnTo>
                      <a:pt x="862413" y="3492022"/>
                    </a:lnTo>
                    <a:lnTo>
                      <a:pt x="872316" y="3495487"/>
                    </a:lnTo>
                    <a:lnTo>
                      <a:pt x="882235" y="3497871"/>
                    </a:lnTo>
                    <a:lnTo>
                      <a:pt x="892153" y="3502417"/>
                    </a:lnTo>
                    <a:lnTo>
                      <a:pt x="902056" y="3504849"/>
                    </a:lnTo>
                    <a:lnTo>
                      <a:pt x="911975" y="3508553"/>
                    </a:lnTo>
                    <a:lnTo>
                      <a:pt x="931797" y="3514720"/>
                    </a:lnTo>
                    <a:lnTo>
                      <a:pt x="951618" y="3521969"/>
                    </a:lnTo>
                    <a:lnTo>
                      <a:pt x="991277" y="3534399"/>
                    </a:lnTo>
                    <a:lnTo>
                      <a:pt x="1011099" y="3541027"/>
                    </a:lnTo>
                    <a:lnTo>
                      <a:pt x="1030921" y="3548784"/>
                    </a:lnTo>
                    <a:lnTo>
                      <a:pt x="1060661" y="3559641"/>
                    </a:lnTo>
                    <a:lnTo>
                      <a:pt x="1149882" y="3596963"/>
                    </a:lnTo>
                    <a:lnTo>
                      <a:pt x="1219266" y="3633364"/>
                    </a:lnTo>
                    <a:lnTo>
                      <a:pt x="1249006" y="3673897"/>
                    </a:lnTo>
                    <a:lnTo>
                      <a:pt x="1268828" y="3710187"/>
                    </a:lnTo>
                    <a:lnTo>
                      <a:pt x="1278747" y="3738592"/>
                    </a:lnTo>
                    <a:lnTo>
                      <a:pt x="1209347" y="3947744"/>
                    </a:lnTo>
                    <a:lnTo>
                      <a:pt x="1189525" y="3978200"/>
                    </a:lnTo>
                    <a:lnTo>
                      <a:pt x="1179623" y="3991790"/>
                    </a:lnTo>
                    <a:lnTo>
                      <a:pt x="1159785" y="4019750"/>
                    </a:lnTo>
                    <a:lnTo>
                      <a:pt x="1139963" y="4055531"/>
                    </a:lnTo>
                    <a:lnTo>
                      <a:pt x="1080483" y="4114114"/>
                    </a:lnTo>
                    <a:lnTo>
                      <a:pt x="1070580" y="4121963"/>
                    </a:lnTo>
                    <a:lnTo>
                      <a:pt x="1050758" y="4137943"/>
                    </a:lnTo>
                    <a:lnTo>
                      <a:pt x="822754" y="4307183"/>
                    </a:lnTo>
                    <a:lnTo>
                      <a:pt x="812851" y="4313007"/>
                    </a:lnTo>
                    <a:lnTo>
                      <a:pt x="793014" y="4320522"/>
                    </a:lnTo>
                    <a:lnTo>
                      <a:pt x="743452" y="4339535"/>
                    </a:lnTo>
                    <a:lnTo>
                      <a:pt x="713711" y="4370496"/>
                    </a:lnTo>
                    <a:lnTo>
                      <a:pt x="693890" y="4378407"/>
                    </a:lnTo>
                    <a:lnTo>
                      <a:pt x="525374" y="4464255"/>
                    </a:lnTo>
                    <a:lnTo>
                      <a:pt x="485723" y="4469444"/>
                    </a:lnTo>
                    <a:lnTo>
                      <a:pt x="475811" y="4470305"/>
                    </a:lnTo>
                    <a:lnTo>
                      <a:pt x="465898" y="4471173"/>
                    </a:lnTo>
                    <a:lnTo>
                      <a:pt x="455986" y="4471953"/>
                    </a:lnTo>
                    <a:lnTo>
                      <a:pt x="446073" y="4475819"/>
                    </a:lnTo>
                    <a:lnTo>
                      <a:pt x="436159" y="4480431"/>
                    </a:lnTo>
                    <a:lnTo>
                      <a:pt x="426247" y="4485037"/>
                    </a:lnTo>
                    <a:lnTo>
                      <a:pt x="416335" y="4489613"/>
                    </a:lnTo>
                    <a:lnTo>
                      <a:pt x="406422" y="4494112"/>
                    </a:lnTo>
                    <a:lnTo>
                      <a:pt x="396508" y="4498731"/>
                    </a:lnTo>
                    <a:lnTo>
                      <a:pt x="386596" y="4503279"/>
                    </a:lnTo>
                    <a:lnTo>
                      <a:pt x="366771" y="4512442"/>
                    </a:lnTo>
                    <a:lnTo>
                      <a:pt x="356859" y="4516386"/>
                    </a:lnTo>
                    <a:lnTo>
                      <a:pt x="277556" y="4517604"/>
                    </a:lnTo>
                    <a:lnTo>
                      <a:pt x="287469" y="4517977"/>
                    </a:lnTo>
                    <a:lnTo>
                      <a:pt x="297381" y="4518384"/>
                    </a:lnTo>
                    <a:lnTo>
                      <a:pt x="307293" y="4518767"/>
                    </a:lnTo>
                    <a:lnTo>
                      <a:pt x="317207" y="4519295"/>
                    </a:lnTo>
                    <a:lnTo>
                      <a:pt x="346945" y="4519570"/>
                    </a:lnTo>
                    <a:lnTo>
                      <a:pt x="327120" y="4519651"/>
                    </a:lnTo>
                    <a:lnTo>
                      <a:pt x="267644" y="4520609"/>
                    </a:lnTo>
                    <a:lnTo>
                      <a:pt x="257730" y="4525712"/>
                    </a:lnTo>
                    <a:lnTo>
                      <a:pt x="247817" y="4530646"/>
                    </a:lnTo>
                    <a:lnTo>
                      <a:pt x="227993" y="4540727"/>
                    </a:lnTo>
                    <a:lnTo>
                      <a:pt x="218079" y="4545246"/>
                    </a:lnTo>
                    <a:lnTo>
                      <a:pt x="208166" y="4549569"/>
                    </a:lnTo>
                    <a:lnTo>
                      <a:pt x="198254" y="4554052"/>
                    </a:lnTo>
                    <a:lnTo>
                      <a:pt x="188341" y="4558334"/>
                    </a:lnTo>
                    <a:lnTo>
                      <a:pt x="178429" y="4562672"/>
                    </a:lnTo>
                    <a:lnTo>
                      <a:pt x="168515" y="4566608"/>
                    </a:lnTo>
                    <a:lnTo>
                      <a:pt x="158603" y="4570658"/>
                    </a:lnTo>
                    <a:lnTo>
                      <a:pt x="148690" y="4574520"/>
                    </a:lnTo>
                    <a:lnTo>
                      <a:pt x="138778" y="4579030"/>
                    </a:lnTo>
                    <a:lnTo>
                      <a:pt x="128864" y="4584082"/>
                    </a:lnTo>
                    <a:lnTo>
                      <a:pt x="109039" y="4593560"/>
                    </a:lnTo>
                    <a:lnTo>
                      <a:pt x="99127" y="4598419"/>
                    </a:lnTo>
                    <a:lnTo>
                      <a:pt x="89214" y="4602104"/>
                    </a:lnTo>
                    <a:lnTo>
                      <a:pt x="79300" y="4603852"/>
                    </a:lnTo>
                    <a:lnTo>
                      <a:pt x="69388" y="4605822"/>
                    </a:lnTo>
                    <a:lnTo>
                      <a:pt x="59475" y="4607610"/>
                    </a:lnTo>
                    <a:lnTo>
                      <a:pt x="49563" y="4609513"/>
                    </a:lnTo>
                    <a:lnTo>
                      <a:pt x="39649" y="4611632"/>
                    </a:lnTo>
                    <a:lnTo>
                      <a:pt x="29737" y="4614081"/>
                    </a:lnTo>
                    <a:lnTo>
                      <a:pt x="19824" y="4616508"/>
                    </a:lnTo>
                    <a:lnTo>
                      <a:pt x="9912" y="4618940"/>
                    </a:lnTo>
                    <a:lnTo>
                      <a:pt x="0" y="4621399"/>
                    </a:lnTo>
                  </a:path>
                </a:pathLst>
              </a:custGeom>
              <a:ln w="35764">
                <a:solidFill>
                  <a:srgbClr val="00FFFF"/>
                </a:solidFill>
                <a:prstDash val="dash"/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6" name="object 76"/>
              <p:cNvSpPr/>
              <p:nvPr/>
            </p:nvSpPr>
            <p:spPr>
              <a:xfrm>
                <a:off x="1635784" y="5108129"/>
                <a:ext cx="2130425" cy="4704080"/>
              </a:xfrm>
              <a:custGeom>
                <a:avLst/>
                <a:gdLst/>
                <a:ahLst/>
                <a:cxnLst/>
                <a:rect l="l" t="t" r="r" b="b"/>
                <a:pathLst>
                  <a:path w="2130425" h="4704080">
                    <a:moveTo>
                      <a:pt x="266711" y="0"/>
                    </a:moveTo>
                    <a:lnTo>
                      <a:pt x="266711" y="0"/>
                    </a:lnTo>
                  </a:path>
                  <a:path w="2130425" h="4704080">
                    <a:moveTo>
                      <a:pt x="266711" y="0"/>
                    </a:moveTo>
                    <a:lnTo>
                      <a:pt x="318055" y="127147"/>
                    </a:lnTo>
                    <a:lnTo>
                      <a:pt x="376887" y="352767"/>
                    </a:lnTo>
                    <a:lnTo>
                      <a:pt x="424074" y="494554"/>
                    </a:lnTo>
                    <a:lnTo>
                      <a:pt x="472124" y="682439"/>
                    </a:lnTo>
                    <a:lnTo>
                      <a:pt x="530092" y="857416"/>
                    </a:lnTo>
                    <a:lnTo>
                      <a:pt x="595907" y="990524"/>
                    </a:lnTo>
                    <a:lnTo>
                      <a:pt x="636111" y="1049305"/>
                    </a:lnTo>
                    <a:lnTo>
                      <a:pt x="742132" y="1133011"/>
                    </a:lnTo>
                    <a:lnTo>
                      <a:pt x="848155" y="1157998"/>
                    </a:lnTo>
                    <a:lnTo>
                      <a:pt x="954162" y="1166773"/>
                    </a:lnTo>
                    <a:lnTo>
                      <a:pt x="1060184" y="1190234"/>
                    </a:lnTo>
                    <a:lnTo>
                      <a:pt x="1166207" y="1255167"/>
                    </a:lnTo>
                    <a:lnTo>
                      <a:pt x="1191449" y="1278422"/>
                    </a:lnTo>
                    <a:lnTo>
                      <a:pt x="1272229" y="1344055"/>
                    </a:lnTo>
                    <a:lnTo>
                      <a:pt x="1378236" y="1440603"/>
                    </a:lnTo>
                    <a:lnTo>
                      <a:pt x="1484259" y="1535293"/>
                    </a:lnTo>
                    <a:lnTo>
                      <a:pt x="1497945" y="1547484"/>
                    </a:lnTo>
                    <a:lnTo>
                      <a:pt x="1590281" y="1637961"/>
                    </a:lnTo>
                    <a:lnTo>
                      <a:pt x="1696304" y="1756621"/>
                    </a:lnTo>
                    <a:lnTo>
                      <a:pt x="1727221" y="1798919"/>
                    </a:lnTo>
                    <a:lnTo>
                      <a:pt x="1802311" y="1905784"/>
                    </a:lnTo>
                    <a:lnTo>
                      <a:pt x="1892740" y="2033901"/>
                    </a:lnTo>
                    <a:lnTo>
                      <a:pt x="1908333" y="2057458"/>
                    </a:lnTo>
                    <a:lnTo>
                      <a:pt x="2014356" y="2214108"/>
                    </a:lnTo>
                    <a:lnTo>
                      <a:pt x="2042888" y="2253481"/>
                    </a:lnTo>
                    <a:lnTo>
                      <a:pt x="2107487" y="2458691"/>
                    </a:lnTo>
                    <a:lnTo>
                      <a:pt x="2120378" y="2619696"/>
                    </a:lnTo>
                    <a:lnTo>
                      <a:pt x="2122954" y="2650469"/>
                    </a:lnTo>
                    <a:lnTo>
                      <a:pt x="2130393" y="2829690"/>
                    </a:lnTo>
                    <a:lnTo>
                      <a:pt x="2120378" y="2944837"/>
                    </a:lnTo>
                    <a:lnTo>
                      <a:pt x="2116945" y="2997165"/>
                    </a:lnTo>
                    <a:lnTo>
                      <a:pt x="2089827" y="3153671"/>
                    </a:lnTo>
                    <a:lnTo>
                      <a:pt x="2029759" y="3299941"/>
                    </a:lnTo>
                    <a:lnTo>
                      <a:pt x="2014356" y="3323196"/>
                    </a:lnTo>
                    <a:lnTo>
                      <a:pt x="1942111" y="3436626"/>
                    </a:lnTo>
                    <a:lnTo>
                      <a:pt x="1908333" y="3480227"/>
                    </a:lnTo>
                    <a:lnTo>
                      <a:pt x="1840492" y="3564362"/>
                    </a:lnTo>
                    <a:lnTo>
                      <a:pt x="1802311" y="3613224"/>
                    </a:lnTo>
                    <a:lnTo>
                      <a:pt x="1741781" y="3683737"/>
                    </a:lnTo>
                    <a:lnTo>
                      <a:pt x="1696304" y="3729357"/>
                    </a:lnTo>
                    <a:lnTo>
                      <a:pt x="1629003" y="3795291"/>
                    </a:lnTo>
                    <a:lnTo>
                      <a:pt x="1590281" y="3828369"/>
                    </a:lnTo>
                    <a:lnTo>
                      <a:pt x="1509866" y="3899533"/>
                    </a:lnTo>
                    <a:lnTo>
                      <a:pt x="1484259" y="3924123"/>
                    </a:lnTo>
                    <a:lnTo>
                      <a:pt x="1394958" y="3996972"/>
                    </a:lnTo>
                    <a:lnTo>
                      <a:pt x="1378236" y="4008989"/>
                    </a:lnTo>
                    <a:lnTo>
                      <a:pt x="1272229" y="4069916"/>
                    </a:lnTo>
                    <a:lnTo>
                      <a:pt x="1241392" y="4088010"/>
                    </a:lnTo>
                    <a:lnTo>
                      <a:pt x="1166207" y="4124574"/>
                    </a:lnTo>
                    <a:lnTo>
                      <a:pt x="1060184" y="4170215"/>
                    </a:lnTo>
                    <a:lnTo>
                      <a:pt x="1053174" y="4173094"/>
                    </a:lnTo>
                    <a:lnTo>
                      <a:pt x="954162" y="4219179"/>
                    </a:lnTo>
                    <a:lnTo>
                      <a:pt x="890850" y="4252606"/>
                    </a:lnTo>
                    <a:lnTo>
                      <a:pt x="848155" y="4283070"/>
                    </a:lnTo>
                    <a:lnTo>
                      <a:pt x="779868" y="4326911"/>
                    </a:lnTo>
                    <a:lnTo>
                      <a:pt x="742132" y="4358439"/>
                    </a:lnTo>
                    <a:lnTo>
                      <a:pt x="692411" y="4396350"/>
                    </a:lnTo>
                    <a:lnTo>
                      <a:pt x="636111" y="4436354"/>
                    </a:lnTo>
                    <a:lnTo>
                      <a:pt x="598193" y="4461243"/>
                    </a:lnTo>
                    <a:lnTo>
                      <a:pt x="530092" y="4504361"/>
                    </a:lnTo>
                    <a:lnTo>
                      <a:pt x="501275" y="4521887"/>
                    </a:lnTo>
                    <a:lnTo>
                      <a:pt x="424074" y="4573249"/>
                    </a:lnTo>
                    <a:lnTo>
                      <a:pt x="414216" y="4578559"/>
                    </a:lnTo>
                    <a:lnTo>
                      <a:pt x="318055" y="4622890"/>
                    </a:lnTo>
                    <a:lnTo>
                      <a:pt x="290775" y="4631521"/>
                    </a:lnTo>
                    <a:lnTo>
                      <a:pt x="212037" y="4656897"/>
                    </a:lnTo>
                    <a:lnTo>
                      <a:pt x="113638" y="4681015"/>
                    </a:lnTo>
                    <a:lnTo>
                      <a:pt x="106017" y="4682913"/>
                    </a:lnTo>
                    <a:lnTo>
                      <a:pt x="0" y="4703878"/>
                    </a:lnTo>
                  </a:path>
                </a:pathLst>
              </a:custGeom>
              <a:ln w="35764">
                <a:solidFill>
                  <a:srgbClr val="FF99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7" name="object 77"/>
              <p:cNvSpPr/>
              <p:nvPr/>
            </p:nvSpPr>
            <p:spPr>
              <a:xfrm>
                <a:off x="1635784" y="5108129"/>
                <a:ext cx="2251710" cy="4817745"/>
              </a:xfrm>
              <a:custGeom>
                <a:avLst/>
                <a:gdLst/>
                <a:ahLst/>
                <a:cxnLst/>
                <a:rect l="l" t="t" r="r" b="b"/>
                <a:pathLst>
                  <a:path w="2251710" h="4817745">
                    <a:moveTo>
                      <a:pt x="532715" y="0"/>
                    </a:moveTo>
                    <a:lnTo>
                      <a:pt x="532715" y="0"/>
                    </a:lnTo>
                  </a:path>
                  <a:path w="2251710" h="4817745">
                    <a:moveTo>
                      <a:pt x="532715" y="0"/>
                    </a:moveTo>
                    <a:lnTo>
                      <a:pt x="584728" y="352767"/>
                    </a:lnTo>
                    <a:lnTo>
                      <a:pt x="636111" y="560679"/>
                    </a:lnTo>
                    <a:lnTo>
                      <a:pt x="682524" y="682439"/>
                    </a:lnTo>
                    <a:lnTo>
                      <a:pt x="742132" y="758848"/>
                    </a:lnTo>
                    <a:lnTo>
                      <a:pt x="848155" y="773996"/>
                    </a:lnTo>
                    <a:lnTo>
                      <a:pt x="954162" y="775824"/>
                    </a:lnTo>
                    <a:lnTo>
                      <a:pt x="1060184" y="792181"/>
                    </a:lnTo>
                    <a:lnTo>
                      <a:pt x="1166207" y="871086"/>
                    </a:lnTo>
                    <a:lnTo>
                      <a:pt x="1269638" y="990524"/>
                    </a:lnTo>
                    <a:lnTo>
                      <a:pt x="1272229" y="993083"/>
                    </a:lnTo>
                    <a:lnTo>
                      <a:pt x="1378236" y="1118768"/>
                    </a:lnTo>
                    <a:lnTo>
                      <a:pt x="1484259" y="1250367"/>
                    </a:lnTo>
                    <a:lnTo>
                      <a:pt x="1503858" y="1278422"/>
                    </a:lnTo>
                    <a:lnTo>
                      <a:pt x="1590281" y="1395174"/>
                    </a:lnTo>
                    <a:lnTo>
                      <a:pt x="1696304" y="1545275"/>
                    </a:lnTo>
                    <a:lnTo>
                      <a:pt x="1697671" y="1547484"/>
                    </a:lnTo>
                    <a:lnTo>
                      <a:pt x="1802311" y="1726531"/>
                    </a:lnTo>
                    <a:lnTo>
                      <a:pt x="1839061" y="1798919"/>
                    </a:lnTo>
                    <a:lnTo>
                      <a:pt x="1908333" y="1928037"/>
                    </a:lnTo>
                    <a:lnTo>
                      <a:pt x="1964730" y="2033901"/>
                    </a:lnTo>
                    <a:lnTo>
                      <a:pt x="2014356" y="2136570"/>
                    </a:lnTo>
                    <a:lnTo>
                      <a:pt x="2070212" y="2253481"/>
                    </a:lnTo>
                    <a:lnTo>
                      <a:pt x="2120378" y="2398495"/>
                    </a:lnTo>
                    <a:lnTo>
                      <a:pt x="2137863" y="2458691"/>
                    </a:lnTo>
                    <a:lnTo>
                      <a:pt x="2188602" y="2650469"/>
                    </a:lnTo>
                    <a:lnTo>
                      <a:pt x="2226385" y="2823173"/>
                    </a:lnTo>
                    <a:lnTo>
                      <a:pt x="2251134" y="2997165"/>
                    </a:lnTo>
                    <a:lnTo>
                      <a:pt x="2241597" y="3153671"/>
                    </a:lnTo>
                    <a:lnTo>
                      <a:pt x="2226385" y="3192377"/>
                    </a:lnTo>
                    <a:lnTo>
                      <a:pt x="2187664" y="3299941"/>
                    </a:lnTo>
                    <a:lnTo>
                      <a:pt x="2120378" y="3403150"/>
                    </a:lnTo>
                    <a:lnTo>
                      <a:pt x="2099365" y="3436626"/>
                    </a:lnTo>
                    <a:lnTo>
                      <a:pt x="2014356" y="3541345"/>
                    </a:lnTo>
                    <a:lnTo>
                      <a:pt x="1996362" y="3564362"/>
                    </a:lnTo>
                    <a:lnTo>
                      <a:pt x="1908333" y="3667968"/>
                    </a:lnTo>
                    <a:lnTo>
                      <a:pt x="1895378" y="3683737"/>
                    </a:lnTo>
                    <a:lnTo>
                      <a:pt x="1802311" y="3788790"/>
                    </a:lnTo>
                    <a:lnTo>
                      <a:pt x="1795730" y="3795291"/>
                    </a:lnTo>
                    <a:lnTo>
                      <a:pt x="1696304" y="3872257"/>
                    </a:lnTo>
                    <a:lnTo>
                      <a:pt x="1664688" y="3899533"/>
                    </a:lnTo>
                    <a:lnTo>
                      <a:pt x="1590281" y="3966056"/>
                    </a:lnTo>
                    <a:lnTo>
                      <a:pt x="1555597" y="3996972"/>
                    </a:lnTo>
                    <a:lnTo>
                      <a:pt x="1484259" y="4059235"/>
                    </a:lnTo>
                    <a:lnTo>
                      <a:pt x="1440960" y="4088010"/>
                    </a:lnTo>
                    <a:lnTo>
                      <a:pt x="1378236" y="4125000"/>
                    </a:lnTo>
                    <a:lnTo>
                      <a:pt x="1279414" y="4173094"/>
                    </a:lnTo>
                    <a:lnTo>
                      <a:pt x="1272229" y="4176802"/>
                    </a:lnTo>
                    <a:lnTo>
                      <a:pt x="1166207" y="4224185"/>
                    </a:lnTo>
                    <a:lnTo>
                      <a:pt x="1097475" y="4252606"/>
                    </a:lnTo>
                    <a:lnTo>
                      <a:pt x="1060184" y="4271730"/>
                    </a:lnTo>
                    <a:lnTo>
                      <a:pt x="981263" y="4326911"/>
                    </a:lnTo>
                    <a:lnTo>
                      <a:pt x="954162" y="4367018"/>
                    </a:lnTo>
                    <a:lnTo>
                      <a:pt x="927712" y="4396350"/>
                    </a:lnTo>
                    <a:lnTo>
                      <a:pt x="875988" y="4461243"/>
                    </a:lnTo>
                    <a:lnTo>
                      <a:pt x="848155" y="4486700"/>
                    </a:lnTo>
                    <a:lnTo>
                      <a:pt x="794428" y="4521887"/>
                    </a:lnTo>
                    <a:lnTo>
                      <a:pt x="742132" y="4543268"/>
                    </a:lnTo>
                    <a:lnTo>
                      <a:pt x="674640" y="4578559"/>
                    </a:lnTo>
                    <a:lnTo>
                      <a:pt x="636111" y="4609327"/>
                    </a:lnTo>
                    <a:lnTo>
                      <a:pt x="604723" y="4631521"/>
                    </a:lnTo>
                    <a:lnTo>
                      <a:pt x="530092" y="4675048"/>
                    </a:lnTo>
                    <a:lnTo>
                      <a:pt x="424074" y="4719293"/>
                    </a:lnTo>
                    <a:lnTo>
                      <a:pt x="318055" y="4752494"/>
                    </a:lnTo>
                    <a:lnTo>
                      <a:pt x="245757" y="4770492"/>
                    </a:lnTo>
                    <a:lnTo>
                      <a:pt x="106017" y="4799911"/>
                    </a:lnTo>
                    <a:lnTo>
                      <a:pt x="38810" y="4810886"/>
                    </a:lnTo>
                    <a:lnTo>
                      <a:pt x="0" y="4817226"/>
                    </a:lnTo>
                  </a:path>
                </a:pathLst>
              </a:custGeom>
              <a:ln w="35764">
                <a:solidFill>
                  <a:srgbClr val="FF99FF"/>
                </a:solidFill>
                <a:prstDash val="dash"/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8" name="object 78"/>
              <p:cNvSpPr/>
              <p:nvPr/>
            </p:nvSpPr>
            <p:spPr>
              <a:xfrm>
                <a:off x="3914339" y="5108129"/>
                <a:ext cx="27305" cy="236220"/>
              </a:xfrm>
              <a:custGeom>
                <a:avLst/>
                <a:gdLst/>
                <a:ahLst/>
                <a:cxnLst/>
                <a:rect l="l" t="t" r="r" b="b"/>
                <a:pathLst>
                  <a:path w="27304" h="236220">
                    <a:moveTo>
                      <a:pt x="13376" y="-17882"/>
                    </a:moveTo>
                    <a:lnTo>
                      <a:pt x="13376" y="253580"/>
                    </a:lnTo>
                  </a:path>
                </a:pathLst>
              </a:custGeom>
              <a:ln w="62516">
                <a:solidFill>
                  <a:srgbClr val="33CC33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9" name="object 79"/>
              <p:cNvSpPr/>
              <p:nvPr/>
            </p:nvSpPr>
            <p:spPr>
              <a:xfrm>
                <a:off x="1949775" y="5343827"/>
                <a:ext cx="2193290" cy="4742815"/>
              </a:xfrm>
              <a:custGeom>
                <a:avLst/>
                <a:gdLst/>
                <a:ahLst/>
                <a:cxnLst/>
                <a:rect l="l" t="t" r="r" b="b"/>
                <a:pathLst>
                  <a:path w="2193290" h="4742815">
                    <a:moveTo>
                      <a:pt x="1991315" y="0"/>
                    </a:moveTo>
                    <a:lnTo>
                      <a:pt x="2020023" y="263753"/>
                    </a:lnTo>
                    <a:lnTo>
                      <a:pt x="1979553" y="527506"/>
                    </a:lnTo>
                    <a:lnTo>
                      <a:pt x="1934982" y="791275"/>
                    </a:lnTo>
                    <a:lnTo>
                      <a:pt x="1935586" y="1055028"/>
                    </a:lnTo>
                    <a:lnTo>
                      <a:pt x="1971446" y="1318781"/>
                    </a:lnTo>
                    <a:lnTo>
                      <a:pt x="1920501" y="1582534"/>
                    </a:lnTo>
                    <a:lnTo>
                      <a:pt x="1908866" y="1630427"/>
                    </a:lnTo>
                    <a:lnTo>
                      <a:pt x="1816005" y="1846303"/>
                    </a:lnTo>
                    <a:lnTo>
                      <a:pt x="1798631" y="2110056"/>
                    </a:lnTo>
                    <a:lnTo>
                      <a:pt x="1829309" y="2373809"/>
                    </a:lnTo>
                    <a:lnTo>
                      <a:pt x="1862864" y="2637562"/>
                    </a:lnTo>
                    <a:lnTo>
                      <a:pt x="1908866" y="2838560"/>
                    </a:lnTo>
                    <a:lnTo>
                      <a:pt x="1922854" y="2901315"/>
                    </a:lnTo>
                    <a:lnTo>
                      <a:pt x="2026762" y="3165084"/>
                    </a:lnTo>
                    <a:lnTo>
                      <a:pt x="2119131" y="3361202"/>
                    </a:lnTo>
                    <a:lnTo>
                      <a:pt x="2152018" y="3428837"/>
                    </a:lnTo>
                    <a:lnTo>
                      <a:pt x="2192822" y="3692590"/>
                    </a:lnTo>
                    <a:lnTo>
                      <a:pt x="2119131" y="3798867"/>
                    </a:lnTo>
                    <a:lnTo>
                      <a:pt x="1908866" y="3927988"/>
                    </a:lnTo>
                    <a:lnTo>
                      <a:pt x="1759687" y="3956350"/>
                    </a:lnTo>
                    <a:lnTo>
                      <a:pt x="1698601" y="4030181"/>
                    </a:lnTo>
                    <a:lnTo>
                      <a:pt x="1488320" y="3999701"/>
                    </a:lnTo>
                    <a:lnTo>
                      <a:pt x="1278055" y="4067008"/>
                    </a:lnTo>
                    <a:lnTo>
                      <a:pt x="1067790" y="4095516"/>
                    </a:lnTo>
                    <a:lnTo>
                      <a:pt x="857509" y="4191256"/>
                    </a:lnTo>
                    <a:lnTo>
                      <a:pt x="803131" y="4220108"/>
                    </a:lnTo>
                    <a:lnTo>
                      <a:pt x="647244" y="4316281"/>
                    </a:lnTo>
                    <a:lnTo>
                      <a:pt x="436980" y="4418845"/>
                    </a:lnTo>
                    <a:lnTo>
                      <a:pt x="328891" y="4483864"/>
                    </a:lnTo>
                    <a:lnTo>
                      <a:pt x="226703" y="4553583"/>
                    </a:lnTo>
                    <a:lnTo>
                      <a:pt x="16434" y="4707670"/>
                    </a:lnTo>
                    <a:lnTo>
                      <a:pt x="0" y="4742233"/>
                    </a:lnTo>
                  </a:path>
                </a:pathLst>
              </a:custGeom>
              <a:ln w="35764">
                <a:solidFill>
                  <a:srgbClr val="33CC33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0" name="object 80"/>
              <p:cNvSpPr/>
              <p:nvPr/>
            </p:nvSpPr>
            <p:spPr>
              <a:xfrm>
                <a:off x="2919761" y="9632050"/>
                <a:ext cx="1190625" cy="454025"/>
              </a:xfrm>
              <a:custGeom>
                <a:avLst/>
                <a:gdLst/>
                <a:ahLst/>
                <a:cxnLst/>
                <a:rect l="l" t="t" r="r" b="b"/>
                <a:pathLst>
                  <a:path w="1190625" h="454025">
                    <a:moveTo>
                      <a:pt x="0" y="454010"/>
                    </a:moveTo>
                    <a:lnTo>
                      <a:pt x="97804" y="336264"/>
                    </a:lnTo>
                  </a:path>
                  <a:path w="1190625" h="454025">
                    <a:moveTo>
                      <a:pt x="97804" y="336264"/>
                    </a:moveTo>
                    <a:lnTo>
                      <a:pt x="185579" y="195641"/>
                    </a:lnTo>
                    <a:lnTo>
                      <a:pt x="308069" y="68921"/>
                    </a:lnTo>
                    <a:lnTo>
                      <a:pt x="518334" y="20931"/>
                    </a:lnTo>
                    <a:lnTo>
                      <a:pt x="728615" y="0"/>
                    </a:lnTo>
                    <a:lnTo>
                      <a:pt x="938880" y="85938"/>
                    </a:lnTo>
                    <a:lnTo>
                      <a:pt x="1066695" y="195641"/>
                    </a:lnTo>
                    <a:lnTo>
                      <a:pt x="1149145" y="356030"/>
                    </a:lnTo>
                    <a:lnTo>
                      <a:pt x="1190536" y="454010"/>
                    </a:lnTo>
                  </a:path>
                </a:pathLst>
              </a:custGeom>
              <a:ln w="35764">
                <a:solidFill>
                  <a:srgbClr val="33CC33"/>
                </a:solidFill>
                <a:prstDash val="dash"/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1" name="object 81"/>
              <p:cNvSpPr/>
              <p:nvPr/>
            </p:nvSpPr>
            <p:spPr>
              <a:xfrm>
                <a:off x="2135837" y="7493304"/>
                <a:ext cx="501015" cy="572135"/>
              </a:xfrm>
              <a:custGeom>
                <a:avLst/>
                <a:gdLst/>
                <a:ahLst/>
                <a:cxnLst/>
                <a:rect l="l" t="t" r="r" b="b"/>
                <a:pathLst>
                  <a:path w="501014" h="572134">
                    <a:moveTo>
                      <a:pt x="250917" y="571949"/>
                    </a:moveTo>
                    <a:lnTo>
                      <a:pt x="405166" y="488085"/>
                    </a:lnTo>
                    <a:lnTo>
                      <a:pt x="461182" y="364434"/>
                    </a:lnTo>
                    <a:lnTo>
                      <a:pt x="500650" y="224332"/>
                    </a:lnTo>
                    <a:lnTo>
                      <a:pt x="461182" y="136605"/>
                    </a:lnTo>
                    <a:lnTo>
                      <a:pt x="250917" y="0"/>
                    </a:lnTo>
                    <a:lnTo>
                      <a:pt x="40641" y="155854"/>
                    </a:lnTo>
                    <a:lnTo>
                      <a:pt x="0" y="224332"/>
                    </a:lnTo>
                    <a:lnTo>
                      <a:pt x="40641" y="415570"/>
                    </a:lnTo>
                    <a:lnTo>
                      <a:pt x="76045" y="488085"/>
                    </a:lnTo>
                    <a:lnTo>
                      <a:pt x="250917" y="571949"/>
                    </a:lnTo>
                    <a:close/>
                  </a:path>
                </a:pathLst>
              </a:custGeom>
              <a:ln w="35764">
                <a:solidFill>
                  <a:srgbClr val="33CC33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2" name="object 82"/>
              <p:cNvSpPr/>
              <p:nvPr/>
            </p:nvSpPr>
            <p:spPr>
              <a:xfrm>
                <a:off x="1939875" y="5108129"/>
                <a:ext cx="2151380" cy="4978400"/>
              </a:xfrm>
              <a:custGeom>
                <a:avLst/>
                <a:gdLst/>
                <a:ahLst/>
                <a:cxnLst/>
                <a:rect l="l" t="t" r="r" b="b"/>
                <a:pathLst>
                  <a:path w="2151379" h="4978400">
                    <a:moveTo>
                      <a:pt x="2150855" y="0"/>
                    </a:moveTo>
                    <a:lnTo>
                      <a:pt x="2129030" y="77903"/>
                    </a:lnTo>
                  </a:path>
                  <a:path w="2151379" h="4978400">
                    <a:moveTo>
                      <a:pt x="2129030" y="77903"/>
                    </a:moveTo>
                    <a:lnTo>
                      <a:pt x="2085827" y="235697"/>
                    </a:lnTo>
                    <a:lnTo>
                      <a:pt x="2025821" y="499450"/>
                    </a:lnTo>
                    <a:lnTo>
                      <a:pt x="1941289" y="763203"/>
                    </a:lnTo>
                    <a:lnTo>
                      <a:pt x="1918765" y="838309"/>
                    </a:lnTo>
                    <a:lnTo>
                      <a:pt x="1842054" y="1026972"/>
                    </a:lnTo>
                    <a:lnTo>
                      <a:pt x="1778138" y="1290725"/>
                    </a:lnTo>
                    <a:lnTo>
                      <a:pt x="1767568" y="1554478"/>
                    </a:lnTo>
                    <a:lnTo>
                      <a:pt x="1752149" y="1818232"/>
                    </a:lnTo>
                    <a:lnTo>
                      <a:pt x="1777105" y="2082001"/>
                    </a:lnTo>
                    <a:lnTo>
                      <a:pt x="1848619" y="2345754"/>
                    </a:lnTo>
                    <a:lnTo>
                      <a:pt x="1918765" y="2591799"/>
                    </a:lnTo>
                    <a:lnTo>
                      <a:pt x="1922930" y="2609507"/>
                    </a:lnTo>
                    <a:lnTo>
                      <a:pt x="1968757" y="2873260"/>
                    </a:lnTo>
                    <a:lnTo>
                      <a:pt x="2005523" y="3137013"/>
                    </a:lnTo>
                    <a:lnTo>
                      <a:pt x="2057453" y="3400782"/>
                    </a:lnTo>
                    <a:lnTo>
                      <a:pt x="2116600" y="3664535"/>
                    </a:lnTo>
                    <a:lnTo>
                      <a:pt x="2050634" y="3928288"/>
                    </a:lnTo>
                    <a:lnTo>
                      <a:pt x="1918765" y="4030257"/>
                    </a:lnTo>
                    <a:lnTo>
                      <a:pt x="1708501" y="4069535"/>
                    </a:lnTo>
                    <a:lnTo>
                      <a:pt x="1498220" y="4064067"/>
                    </a:lnTo>
                    <a:lnTo>
                      <a:pt x="1287955" y="4083367"/>
                    </a:lnTo>
                    <a:lnTo>
                      <a:pt x="1077690" y="4135816"/>
                    </a:lnTo>
                    <a:lnTo>
                      <a:pt x="955057" y="4192047"/>
                    </a:lnTo>
                    <a:lnTo>
                      <a:pt x="867409" y="4239395"/>
                    </a:lnTo>
                    <a:lnTo>
                      <a:pt x="657144" y="4377651"/>
                    </a:lnTo>
                    <a:lnTo>
                      <a:pt x="558720" y="4455805"/>
                    </a:lnTo>
                    <a:lnTo>
                      <a:pt x="446879" y="4540045"/>
                    </a:lnTo>
                    <a:lnTo>
                      <a:pt x="236603" y="4711221"/>
                    </a:lnTo>
                    <a:lnTo>
                      <a:pt x="230992" y="4719562"/>
                    </a:lnTo>
                    <a:lnTo>
                      <a:pt x="26333" y="4917035"/>
                    </a:lnTo>
                    <a:lnTo>
                      <a:pt x="0" y="4977931"/>
                    </a:lnTo>
                  </a:path>
                </a:pathLst>
              </a:custGeom>
              <a:ln w="35764">
                <a:solidFill>
                  <a:srgbClr val="33CC33"/>
                </a:solidFill>
                <a:prstDash val="dash"/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3" name="object 83"/>
              <p:cNvSpPr/>
              <p:nvPr/>
            </p:nvSpPr>
            <p:spPr>
              <a:xfrm>
                <a:off x="2878862" y="9595136"/>
                <a:ext cx="1340485" cy="491490"/>
              </a:xfrm>
              <a:custGeom>
                <a:avLst/>
                <a:gdLst/>
                <a:ahLst/>
                <a:cxnLst/>
                <a:rect l="l" t="t" r="r" b="b"/>
                <a:pathLst>
                  <a:path w="1340485" h="491490">
                    <a:moveTo>
                      <a:pt x="0" y="490924"/>
                    </a:moveTo>
                    <a:lnTo>
                      <a:pt x="138703" y="317211"/>
                    </a:lnTo>
                  </a:path>
                  <a:path w="1340485" h="491490">
                    <a:moveTo>
                      <a:pt x="138703" y="317211"/>
                    </a:moveTo>
                    <a:lnTo>
                      <a:pt x="190363" y="232555"/>
                    </a:lnTo>
                    <a:lnTo>
                      <a:pt x="348968" y="51052"/>
                    </a:lnTo>
                    <a:lnTo>
                      <a:pt x="559233" y="37436"/>
                    </a:lnTo>
                    <a:lnTo>
                      <a:pt x="769514" y="0"/>
                    </a:lnTo>
                    <a:lnTo>
                      <a:pt x="979779" y="60412"/>
                    </a:lnTo>
                    <a:lnTo>
                      <a:pt x="1190044" y="197602"/>
                    </a:lnTo>
                    <a:lnTo>
                      <a:pt x="1214713" y="232555"/>
                    </a:lnTo>
                    <a:lnTo>
                      <a:pt x="1340049" y="490924"/>
                    </a:lnTo>
                  </a:path>
                </a:pathLst>
              </a:custGeom>
              <a:ln w="35764">
                <a:solidFill>
                  <a:srgbClr val="33CC33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4" name="object 84"/>
              <p:cNvSpPr/>
              <p:nvPr/>
            </p:nvSpPr>
            <p:spPr>
              <a:xfrm>
                <a:off x="3150070" y="8841763"/>
                <a:ext cx="3517900" cy="666115"/>
              </a:xfrm>
              <a:custGeom>
                <a:avLst/>
                <a:gdLst/>
                <a:ahLst/>
                <a:cxnLst/>
                <a:rect l="l" t="t" r="r" b="b"/>
                <a:pathLst>
                  <a:path w="3517900" h="666115">
                    <a:moveTo>
                      <a:pt x="377087" y="642932"/>
                    </a:moveTo>
                    <a:lnTo>
                      <a:pt x="360540" y="639645"/>
                    </a:lnTo>
                    <a:lnTo>
                      <a:pt x="207451" y="593818"/>
                    </a:lnTo>
                    <a:lnTo>
                      <a:pt x="103383" y="560419"/>
                    </a:lnTo>
                    <a:lnTo>
                      <a:pt x="37831" y="499452"/>
                    </a:lnTo>
                    <a:lnTo>
                      <a:pt x="0" y="481193"/>
                    </a:lnTo>
                    <a:lnTo>
                      <a:pt x="37831" y="453008"/>
                    </a:lnTo>
                    <a:lnTo>
                      <a:pt x="95245" y="401967"/>
                    </a:lnTo>
                    <a:lnTo>
                      <a:pt x="207451" y="363792"/>
                    </a:lnTo>
                    <a:lnTo>
                      <a:pt x="361525" y="322741"/>
                    </a:lnTo>
                    <a:lnTo>
                      <a:pt x="377087" y="318957"/>
                    </a:lnTo>
                    <a:lnTo>
                      <a:pt x="546723" y="290489"/>
                    </a:lnTo>
                    <a:lnTo>
                      <a:pt x="716344" y="254597"/>
                    </a:lnTo>
                    <a:lnTo>
                      <a:pt x="885980" y="203191"/>
                    </a:lnTo>
                    <a:lnTo>
                      <a:pt x="1055600" y="166457"/>
                    </a:lnTo>
                    <a:lnTo>
                      <a:pt x="1225236" y="148463"/>
                    </a:lnTo>
                    <a:lnTo>
                      <a:pt x="1394872" y="138401"/>
                    </a:lnTo>
                    <a:lnTo>
                      <a:pt x="1564493" y="116561"/>
                    </a:lnTo>
                    <a:lnTo>
                      <a:pt x="1728406" y="85056"/>
                    </a:lnTo>
                    <a:lnTo>
                      <a:pt x="1734129" y="83991"/>
                    </a:lnTo>
                    <a:lnTo>
                      <a:pt x="1903749" y="47209"/>
                    </a:lnTo>
                    <a:lnTo>
                      <a:pt x="2032693" y="5833"/>
                    </a:lnTo>
                    <a:lnTo>
                      <a:pt x="2073385" y="0"/>
                    </a:lnTo>
                    <a:lnTo>
                      <a:pt x="2114014" y="5833"/>
                    </a:lnTo>
                    <a:lnTo>
                      <a:pt x="2243021" y="63057"/>
                    </a:lnTo>
                    <a:lnTo>
                      <a:pt x="2279231" y="85056"/>
                    </a:lnTo>
                    <a:lnTo>
                      <a:pt x="2288228" y="164295"/>
                    </a:lnTo>
                    <a:lnTo>
                      <a:pt x="2243021" y="209724"/>
                    </a:lnTo>
                    <a:lnTo>
                      <a:pt x="2073385" y="223076"/>
                    </a:lnTo>
                    <a:lnTo>
                      <a:pt x="2038972" y="243518"/>
                    </a:lnTo>
                    <a:lnTo>
                      <a:pt x="2005575" y="322741"/>
                    </a:lnTo>
                    <a:lnTo>
                      <a:pt x="2073385" y="353702"/>
                    </a:lnTo>
                    <a:lnTo>
                      <a:pt x="2232244" y="322741"/>
                    </a:lnTo>
                    <a:lnTo>
                      <a:pt x="2243021" y="301536"/>
                    </a:lnTo>
                    <a:lnTo>
                      <a:pt x="2412642" y="266169"/>
                    </a:lnTo>
                    <a:lnTo>
                      <a:pt x="2567638" y="322741"/>
                    </a:lnTo>
                    <a:lnTo>
                      <a:pt x="2582278" y="325713"/>
                    </a:lnTo>
                    <a:lnTo>
                      <a:pt x="2751898" y="367100"/>
                    </a:lnTo>
                    <a:lnTo>
                      <a:pt x="2921534" y="342578"/>
                    </a:lnTo>
                    <a:lnTo>
                      <a:pt x="2979791" y="322741"/>
                    </a:lnTo>
                    <a:lnTo>
                      <a:pt x="3091170" y="269316"/>
                    </a:lnTo>
                    <a:lnTo>
                      <a:pt x="3260791" y="262290"/>
                    </a:lnTo>
                    <a:lnTo>
                      <a:pt x="3383631" y="322741"/>
                    </a:lnTo>
                    <a:lnTo>
                      <a:pt x="3430427" y="344025"/>
                    </a:lnTo>
                    <a:lnTo>
                      <a:pt x="3481499" y="401967"/>
                    </a:lnTo>
                    <a:lnTo>
                      <a:pt x="3517788" y="481193"/>
                    </a:lnTo>
                    <a:lnTo>
                      <a:pt x="3433860" y="560419"/>
                    </a:lnTo>
                    <a:lnTo>
                      <a:pt x="3430427" y="560878"/>
                    </a:lnTo>
                    <a:lnTo>
                      <a:pt x="3425547" y="560419"/>
                    </a:lnTo>
                    <a:lnTo>
                      <a:pt x="3260791" y="517450"/>
                    </a:lnTo>
                    <a:lnTo>
                      <a:pt x="3091170" y="512645"/>
                    </a:lnTo>
                    <a:lnTo>
                      <a:pt x="2921534" y="549359"/>
                    </a:lnTo>
                    <a:lnTo>
                      <a:pt x="2865105" y="560419"/>
                    </a:lnTo>
                    <a:lnTo>
                      <a:pt x="2751898" y="566491"/>
                    </a:lnTo>
                    <a:lnTo>
                      <a:pt x="2709537" y="560419"/>
                    </a:lnTo>
                    <a:lnTo>
                      <a:pt x="2582278" y="505619"/>
                    </a:lnTo>
                    <a:lnTo>
                      <a:pt x="2412642" y="493817"/>
                    </a:lnTo>
                    <a:lnTo>
                      <a:pt x="2243021" y="521740"/>
                    </a:lnTo>
                    <a:lnTo>
                      <a:pt x="2168170" y="560419"/>
                    </a:lnTo>
                    <a:lnTo>
                      <a:pt x="2073385" y="575809"/>
                    </a:lnTo>
                    <a:lnTo>
                      <a:pt x="1936716" y="560419"/>
                    </a:lnTo>
                    <a:lnTo>
                      <a:pt x="1903749" y="547865"/>
                    </a:lnTo>
                    <a:lnTo>
                      <a:pt x="1734129" y="536900"/>
                    </a:lnTo>
                    <a:lnTo>
                      <a:pt x="1581612" y="560419"/>
                    </a:lnTo>
                    <a:lnTo>
                      <a:pt x="1564493" y="561848"/>
                    </a:lnTo>
                    <a:lnTo>
                      <a:pt x="1394872" y="591509"/>
                    </a:lnTo>
                    <a:lnTo>
                      <a:pt x="1225236" y="602313"/>
                    </a:lnTo>
                    <a:lnTo>
                      <a:pt x="1055600" y="617855"/>
                    </a:lnTo>
                    <a:lnTo>
                      <a:pt x="931759" y="639645"/>
                    </a:lnTo>
                    <a:lnTo>
                      <a:pt x="885980" y="645386"/>
                    </a:lnTo>
                    <a:lnTo>
                      <a:pt x="716344" y="665909"/>
                    </a:lnTo>
                    <a:lnTo>
                      <a:pt x="546723" y="664521"/>
                    </a:lnTo>
                    <a:lnTo>
                      <a:pt x="377087" y="642932"/>
                    </a:lnTo>
                    <a:close/>
                  </a:path>
                </a:pathLst>
              </a:custGeom>
              <a:ln w="35764">
                <a:solidFill>
                  <a:srgbClr val="9999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5" name="object 85"/>
              <p:cNvSpPr/>
              <p:nvPr/>
            </p:nvSpPr>
            <p:spPr>
              <a:xfrm>
                <a:off x="2328101" y="8743195"/>
                <a:ext cx="4354195" cy="828675"/>
              </a:xfrm>
              <a:custGeom>
                <a:avLst/>
                <a:gdLst/>
                <a:ahLst/>
                <a:cxnLst/>
                <a:rect l="l" t="t" r="r" b="b"/>
                <a:pathLst>
                  <a:path w="4354195" h="828675">
                    <a:moveTo>
                      <a:pt x="1368693" y="827950"/>
                    </a:moveTo>
                    <a:lnTo>
                      <a:pt x="1276197" y="817439"/>
                    </a:lnTo>
                    <a:lnTo>
                      <a:pt x="1199056" y="807378"/>
                    </a:lnTo>
                    <a:lnTo>
                      <a:pt x="1029420" y="772036"/>
                    </a:lnTo>
                    <a:lnTo>
                      <a:pt x="872739" y="738212"/>
                    </a:lnTo>
                    <a:lnTo>
                      <a:pt x="859800" y="734043"/>
                    </a:lnTo>
                    <a:lnTo>
                      <a:pt x="690164" y="701704"/>
                    </a:lnTo>
                    <a:lnTo>
                      <a:pt x="520543" y="698402"/>
                    </a:lnTo>
                    <a:lnTo>
                      <a:pt x="350907" y="698641"/>
                    </a:lnTo>
                    <a:lnTo>
                      <a:pt x="181271" y="672499"/>
                    </a:lnTo>
                    <a:lnTo>
                      <a:pt x="11651" y="660724"/>
                    </a:lnTo>
                    <a:lnTo>
                      <a:pt x="4864" y="658986"/>
                    </a:lnTo>
                    <a:lnTo>
                      <a:pt x="0" y="579760"/>
                    </a:lnTo>
                    <a:lnTo>
                      <a:pt x="11651" y="574707"/>
                    </a:lnTo>
                    <a:lnTo>
                      <a:pt x="181271" y="526444"/>
                    </a:lnTo>
                    <a:lnTo>
                      <a:pt x="294288" y="500534"/>
                    </a:lnTo>
                    <a:lnTo>
                      <a:pt x="350907" y="492200"/>
                    </a:lnTo>
                    <a:lnTo>
                      <a:pt x="520543" y="459561"/>
                    </a:lnTo>
                    <a:lnTo>
                      <a:pt x="650282" y="421308"/>
                    </a:lnTo>
                    <a:lnTo>
                      <a:pt x="690164" y="409546"/>
                    </a:lnTo>
                    <a:lnTo>
                      <a:pt x="859800" y="359999"/>
                    </a:lnTo>
                    <a:lnTo>
                      <a:pt x="918915" y="342085"/>
                    </a:lnTo>
                    <a:lnTo>
                      <a:pt x="1029420" y="306893"/>
                    </a:lnTo>
                    <a:lnTo>
                      <a:pt x="1154168" y="262862"/>
                    </a:lnTo>
                    <a:lnTo>
                      <a:pt x="1199056" y="244758"/>
                    </a:lnTo>
                    <a:lnTo>
                      <a:pt x="1366276" y="183624"/>
                    </a:lnTo>
                    <a:lnTo>
                      <a:pt x="1538313" y="126956"/>
                    </a:lnTo>
                    <a:lnTo>
                      <a:pt x="1649390" y="104401"/>
                    </a:lnTo>
                    <a:lnTo>
                      <a:pt x="1707949" y="92956"/>
                    </a:lnTo>
                    <a:lnTo>
                      <a:pt x="1877569" y="76965"/>
                    </a:lnTo>
                    <a:lnTo>
                      <a:pt x="2047205" y="77156"/>
                    </a:lnTo>
                    <a:lnTo>
                      <a:pt x="2216842" y="78809"/>
                    </a:lnTo>
                    <a:lnTo>
                      <a:pt x="2386462" y="48020"/>
                    </a:lnTo>
                    <a:lnTo>
                      <a:pt x="2556098" y="26672"/>
                    </a:lnTo>
                    <a:lnTo>
                      <a:pt x="2725718" y="12922"/>
                    </a:lnTo>
                    <a:lnTo>
                      <a:pt x="2895354" y="4927"/>
                    </a:lnTo>
                    <a:lnTo>
                      <a:pt x="3064991" y="1319"/>
                    </a:lnTo>
                    <a:lnTo>
                      <a:pt x="3234611" y="0"/>
                    </a:lnTo>
                    <a:lnTo>
                      <a:pt x="3404247" y="2877"/>
                    </a:lnTo>
                    <a:lnTo>
                      <a:pt x="3524909" y="25178"/>
                    </a:lnTo>
                    <a:lnTo>
                      <a:pt x="3538452" y="104401"/>
                    </a:lnTo>
                    <a:lnTo>
                      <a:pt x="3573867" y="130247"/>
                    </a:lnTo>
                    <a:lnTo>
                      <a:pt x="3743503" y="132265"/>
                    </a:lnTo>
                    <a:lnTo>
                      <a:pt x="3913140" y="105339"/>
                    </a:lnTo>
                    <a:lnTo>
                      <a:pt x="4082760" y="136827"/>
                    </a:lnTo>
                    <a:lnTo>
                      <a:pt x="4185381" y="183624"/>
                    </a:lnTo>
                    <a:lnTo>
                      <a:pt x="4252396" y="212029"/>
                    </a:lnTo>
                    <a:lnTo>
                      <a:pt x="4307919" y="262862"/>
                    </a:lnTo>
                    <a:lnTo>
                      <a:pt x="4354175" y="310422"/>
                    </a:lnTo>
                  </a:path>
                  <a:path w="4354195" h="828675">
                    <a:moveTo>
                      <a:pt x="4354175" y="674766"/>
                    </a:moveTo>
                    <a:lnTo>
                      <a:pt x="4252396" y="688705"/>
                    </a:lnTo>
                  </a:path>
                  <a:path w="4354195" h="828675">
                    <a:moveTo>
                      <a:pt x="4252396" y="688705"/>
                    </a:moveTo>
                    <a:lnTo>
                      <a:pt x="4082760" y="675521"/>
                    </a:lnTo>
                    <a:lnTo>
                      <a:pt x="3913140" y="674880"/>
                    </a:lnTo>
                    <a:lnTo>
                      <a:pt x="3743503" y="692580"/>
                    </a:lnTo>
                    <a:lnTo>
                      <a:pt x="3573867" y="701065"/>
                    </a:lnTo>
                    <a:lnTo>
                      <a:pt x="3404247" y="680099"/>
                    </a:lnTo>
                    <a:lnTo>
                      <a:pt x="3234611" y="674639"/>
                    </a:lnTo>
                    <a:lnTo>
                      <a:pt x="3064991" y="691871"/>
                    </a:lnTo>
                    <a:lnTo>
                      <a:pt x="2895354" y="715418"/>
                    </a:lnTo>
                    <a:lnTo>
                      <a:pt x="2725718" y="706862"/>
                    </a:lnTo>
                    <a:lnTo>
                      <a:pt x="2556098" y="706725"/>
                    </a:lnTo>
                    <a:lnTo>
                      <a:pt x="2386462" y="725506"/>
                    </a:lnTo>
                    <a:lnTo>
                      <a:pt x="2315997" y="738212"/>
                    </a:lnTo>
                    <a:lnTo>
                      <a:pt x="2216842" y="751045"/>
                    </a:lnTo>
                    <a:lnTo>
                      <a:pt x="2047205" y="767168"/>
                    </a:lnTo>
                    <a:lnTo>
                      <a:pt x="1877569" y="786311"/>
                    </a:lnTo>
                    <a:lnTo>
                      <a:pt x="1707949" y="811441"/>
                    </a:lnTo>
                    <a:lnTo>
                      <a:pt x="1654524" y="817439"/>
                    </a:lnTo>
                    <a:lnTo>
                      <a:pt x="1538313" y="828513"/>
                    </a:lnTo>
                    <a:lnTo>
                      <a:pt x="1368693" y="827950"/>
                    </a:lnTo>
                  </a:path>
                </a:pathLst>
              </a:custGeom>
              <a:ln w="35764">
                <a:solidFill>
                  <a:srgbClr val="999900"/>
                </a:solidFill>
                <a:prstDash val="dash"/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6" name="object 86"/>
              <p:cNvSpPr/>
              <p:nvPr/>
            </p:nvSpPr>
            <p:spPr>
              <a:xfrm>
                <a:off x="1696328" y="10034832"/>
                <a:ext cx="2540" cy="51435"/>
              </a:xfrm>
              <a:custGeom>
                <a:avLst/>
                <a:gdLst/>
                <a:ahLst/>
                <a:cxnLst/>
                <a:rect l="l" t="t" r="r" b="b"/>
                <a:pathLst>
                  <a:path w="2539" h="51434">
                    <a:moveTo>
                      <a:pt x="968" y="-17882"/>
                    </a:moveTo>
                    <a:lnTo>
                      <a:pt x="968" y="69111"/>
                    </a:lnTo>
                  </a:path>
                </a:pathLst>
              </a:custGeom>
              <a:ln w="37702">
                <a:solidFill>
                  <a:srgbClr val="99999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7" name="object 87"/>
              <p:cNvSpPr/>
              <p:nvPr/>
            </p:nvSpPr>
            <p:spPr>
              <a:xfrm>
                <a:off x="1635784" y="9119996"/>
                <a:ext cx="60960" cy="915035"/>
              </a:xfrm>
              <a:custGeom>
                <a:avLst/>
                <a:gdLst/>
                <a:ahLst/>
                <a:cxnLst/>
                <a:rect l="l" t="t" r="r" b="b"/>
                <a:pathLst>
                  <a:path w="60960" h="915034">
                    <a:moveTo>
                      <a:pt x="60544" y="914835"/>
                    </a:moveTo>
                    <a:lnTo>
                      <a:pt x="60415" y="823299"/>
                    </a:lnTo>
                    <a:lnTo>
                      <a:pt x="43933" y="583404"/>
                    </a:lnTo>
                    <a:lnTo>
                      <a:pt x="43853" y="553930"/>
                    </a:lnTo>
                    <a:lnTo>
                      <a:pt x="36046" y="484706"/>
                    </a:lnTo>
                    <a:lnTo>
                      <a:pt x="29350" y="284561"/>
                    </a:lnTo>
                    <a:lnTo>
                      <a:pt x="17755" y="216224"/>
                    </a:lnTo>
                    <a:lnTo>
                      <a:pt x="4558" y="15196"/>
                    </a:lnTo>
                    <a:lnTo>
                      <a:pt x="0" y="0"/>
                    </a:lnTo>
                  </a:path>
                </a:pathLst>
              </a:custGeom>
              <a:ln w="35764">
                <a:solidFill>
                  <a:srgbClr val="99999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8" name="object 88"/>
              <p:cNvSpPr/>
              <p:nvPr/>
            </p:nvSpPr>
            <p:spPr>
              <a:xfrm>
                <a:off x="1635784" y="8745468"/>
                <a:ext cx="4445" cy="635"/>
              </a:xfrm>
              <a:custGeom>
                <a:avLst/>
                <a:gdLst/>
                <a:ahLst/>
                <a:cxnLst/>
                <a:rect l="l" t="t" r="r" b="b"/>
                <a:pathLst>
                  <a:path w="4444" h="634">
                    <a:moveTo>
                      <a:pt x="1917" y="-17882"/>
                    </a:moveTo>
                    <a:lnTo>
                      <a:pt x="1917" y="17914"/>
                    </a:lnTo>
                  </a:path>
                </a:pathLst>
              </a:custGeom>
              <a:ln w="3835">
                <a:solidFill>
                  <a:srgbClr val="99999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9" name="object 89"/>
              <p:cNvSpPr/>
              <p:nvPr/>
            </p:nvSpPr>
            <p:spPr>
              <a:xfrm>
                <a:off x="1639620" y="5108129"/>
                <a:ext cx="153670" cy="3637915"/>
              </a:xfrm>
              <a:custGeom>
                <a:avLst/>
                <a:gdLst/>
                <a:ahLst/>
                <a:cxnLst/>
                <a:rect l="l" t="t" r="r" b="b"/>
                <a:pathLst>
                  <a:path w="153669" h="3637915">
                    <a:moveTo>
                      <a:pt x="0" y="3637338"/>
                    </a:moveTo>
                    <a:lnTo>
                      <a:pt x="4747" y="3488318"/>
                    </a:lnTo>
                    <a:lnTo>
                      <a:pt x="22072" y="3450439"/>
                    </a:lnTo>
                    <a:lnTo>
                      <a:pt x="32210" y="3242670"/>
                    </a:lnTo>
                    <a:lnTo>
                      <a:pt x="37169" y="3237488"/>
                    </a:lnTo>
                    <a:lnTo>
                      <a:pt x="37270" y="3218954"/>
                    </a:lnTo>
                    <a:lnTo>
                      <a:pt x="74498" y="3107590"/>
                    </a:lnTo>
                    <a:lnTo>
                      <a:pt x="75283" y="2949590"/>
                    </a:lnTo>
                    <a:lnTo>
                      <a:pt x="86520" y="2883147"/>
                    </a:lnTo>
                    <a:lnTo>
                      <a:pt x="87566" y="2680210"/>
                    </a:lnTo>
                    <a:lnTo>
                      <a:pt x="89202" y="2467274"/>
                    </a:lnTo>
                    <a:lnTo>
                      <a:pt x="93274" y="2410845"/>
                    </a:lnTo>
                    <a:lnTo>
                      <a:pt x="95237" y="2376972"/>
                    </a:lnTo>
                    <a:lnTo>
                      <a:pt x="96822" y="2141481"/>
                    </a:lnTo>
                    <a:lnTo>
                      <a:pt x="97723" y="2116891"/>
                    </a:lnTo>
                    <a:lnTo>
                      <a:pt x="99675" y="1872117"/>
                    </a:lnTo>
                    <a:lnTo>
                      <a:pt x="100060" y="1856253"/>
                    </a:lnTo>
                    <a:lnTo>
                      <a:pt x="102460" y="1602737"/>
                    </a:lnTo>
                    <a:lnTo>
                      <a:pt x="102568" y="1596252"/>
                    </a:lnTo>
                    <a:lnTo>
                      <a:pt x="104302" y="1441001"/>
                    </a:lnTo>
                    <a:lnTo>
                      <a:pt x="111770" y="1361269"/>
                    </a:lnTo>
                    <a:lnTo>
                      <a:pt x="111770" y="1333373"/>
                    </a:lnTo>
                    <a:lnTo>
                      <a:pt x="111770" y="1305476"/>
                    </a:lnTo>
                    <a:lnTo>
                      <a:pt x="126721" y="1064009"/>
                    </a:lnTo>
                    <a:lnTo>
                      <a:pt x="136978" y="916721"/>
                    </a:lnTo>
                    <a:lnTo>
                      <a:pt x="136978" y="794629"/>
                    </a:lnTo>
                    <a:lnTo>
                      <a:pt x="144230" y="674459"/>
                    </a:lnTo>
                    <a:lnTo>
                      <a:pt x="144230" y="525264"/>
                    </a:lnTo>
                    <a:lnTo>
                      <a:pt x="149490" y="424742"/>
                    </a:lnTo>
                    <a:lnTo>
                      <a:pt x="149490" y="255900"/>
                    </a:lnTo>
                    <a:lnTo>
                      <a:pt x="153387" y="169922"/>
                    </a:lnTo>
                    <a:lnTo>
                      <a:pt x="153387" y="0"/>
                    </a:lnTo>
                  </a:path>
                </a:pathLst>
              </a:custGeom>
              <a:ln w="35764">
                <a:solidFill>
                  <a:srgbClr val="99999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0" name="object 90"/>
              <p:cNvSpPr/>
              <p:nvPr/>
            </p:nvSpPr>
            <p:spPr>
              <a:xfrm>
                <a:off x="1710129" y="9943296"/>
                <a:ext cx="635" cy="14287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142875">
                    <a:moveTo>
                      <a:pt x="100" y="-17882"/>
                    </a:moveTo>
                    <a:lnTo>
                      <a:pt x="100" y="160647"/>
                    </a:lnTo>
                  </a:path>
                </a:pathLst>
              </a:custGeom>
              <a:ln w="35965">
                <a:solidFill>
                  <a:srgbClr val="999999"/>
                </a:solidFill>
                <a:prstDash val="dash"/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1" name="object 91"/>
              <p:cNvSpPr/>
              <p:nvPr/>
            </p:nvSpPr>
            <p:spPr>
              <a:xfrm>
                <a:off x="1635784" y="9082181"/>
                <a:ext cx="74930" cy="861694"/>
              </a:xfrm>
              <a:custGeom>
                <a:avLst/>
                <a:gdLst/>
                <a:ahLst/>
                <a:cxnLst/>
                <a:rect l="l" t="t" r="r" b="b"/>
                <a:pathLst>
                  <a:path w="74930" h="861695">
                    <a:moveTo>
                      <a:pt x="74344" y="861114"/>
                    </a:moveTo>
                    <a:lnTo>
                      <a:pt x="62674" y="691238"/>
                    </a:lnTo>
                    <a:lnTo>
                      <a:pt x="62402" y="591746"/>
                    </a:lnTo>
                    <a:lnTo>
                      <a:pt x="36046" y="358065"/>
                    </a:lnTo>
                    <a:lnTo>
                      <a:pt x="34852" y="322377"/>
                    </a:lnTo>
                    <a:lnTo>
                      <a:pt x="32784" y="310191"/>
                    </a:lnTo>
                    <a:lnTo>
                      <a:pt x="15901" y="53011"/>
                    </a:lnTo>
                    <a:lnTo>
                      <a:pt x="0" y="0"/>
                    </a:lnTo>
                  </a:path>
                </a:pathLst>
              </a:custGeom>
              <a:ln w="35764">
                <a:solidFill>
                  <a:srgbClr val="999999"/>
                </a:solidFill>
                <a:prstDash val="dash"/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2" name="object 92"/>
              <p:cNvSpPr/>
              <p:nvPr/>
            </p:nvSpPr>
            <p:spPr>
              <a:xfrm>
                <a:off x="1635784" y="8779246"/>
                <a:ext cx="13335" cy="635"/>
              </a:xfrm>
              <a:custGeom>
                <a:avLst/>
                <a:gdLst/>
                <a:ahLst/>
                <a:cxnLst/>
                <a:rect l="l" t="t" r="r" b="b"/>
                <a:pathLst>
                  <a:path w="13335" h="634">
                    <a:moveTo>
                      <a:pt x="6437" y="-17882"/>
                    </a:moveTo>
                    <a:lnTo>
                      <a:pt x="6437" y="17993"/>
                    </a:lnTo>
                  </a:path>
                </a:pathLst>
              </a:custGeom>
              <a:ln w="12875">
                <a:solidFill>
                  <a:srgbClr val="999999"/>
                </a:solidFill>
                <a:prstDash val="dash"/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3" name="object 93"/>
              <p:cNvSpPr/>
              <p:nvPr/>
            </p:nvSpPr>
            <p:spPr>
              <a:xfrm>
                <a:off x="1648660" y="5108129"/>
                <a:ext cx="151130" cy="3671570"/>
              </a:xfrm>
              <a:custGeom>
                <a:avLst/>
                <a:gdLst/>
                <a:ahLst/>
                <a:cxnLst/>
                <a:rect l="l" t="t" r="r" b="b"/>
                <a:pathLst>
                  <a:path w="151130" h="3671570">
                    <a:moveTo>
                      <a:pt x="0" y="3671116"/>
                    </a:moveTo>
                    <a:lnTo>
                      <a:pt x="5824" y="3488318"/>
                    </a:lnTo>
                    <a:lnTo>
                      <a:pt x="16766" y="3464395"/>
                    </a:lnTo>
                    <a:lnTo>
                      <a:pt x="23170" y="3333147"/>
                    </a:lnTo>
                    <a:lnTo>
                      <a:pt x="47050" y="3308175"/>
                    </a:lnTo>
                    <a:lnTo>
                      <a:pt x="47530" y="3218954"/>
                    </a:lnTo>
                    <a:lnTo>
                      <a:pt x="74039" y="3139652"/>
                    </a:lnTo>
                    <a:lnTo>
                      <a:pt x="74985" y="2949590"/>
                    </a:lnTo>
                    <a:lnTo>
                      <a:pt x="82835" y="2903159"/>
                    </a:lnTo>
                    <a:lnTo>
                      <a:pt x="83986" y="2680210"/>
                    </a:lnTo>
                    <a:lnTo>
                      <a:pt x="85784" y="2446260"/>
                    </a:lnTo>
                    <a:lnTo>
                      <a:pt x="88340" y="2410845"/>
                    </a:lnTo>
                    <a:lnTo>
                      <a:pt x="89572" y="2389577"/>
                    </a:lnTo>
                    <a:lnTo>
                      <a:pt x="91241" y="2141481"/>
                    </a:lnTo>
                    <a:lnTo>
                      <a:pt x="91726" y="2128256"/>
                    </a:lnTo>
                    <a:lnTo>
                      <a:pt x="93768" y="1872117"/>
                    </a:lnTo>
                    <a:lnTo>
                      <a:pt x="93892" y="1866999"/>
                    </a:lnTo>
                    <a:lnTo>
                      <a:pt x="95262" y="1722350"/>
                    </a:lnTo>
                    <a:lnTo>
                      <a:pt x="104576" y="1637532"/>
                    </a:lnTo>
                    <a:lnTo>
                      <a:pt x="104576" y="1602737"/>
                    </a:lnTo>
                    <a:lnTo>
                      <a:pt x="120849" y="1428968"/>
                    </a:lnTo>
                    <a:lnTo>
                      <a:pt x="120849" y="1333373"/>
                    </a:lnTo>
                    <a:lnTo>
                      <a:pt x="120849" y="1237778"/>
                    </a:lnTo>
                    <a:lnTo>
                      <a:pt x="131609" y="1064009"/>
                    </a:lnTo>
                    <a:lnTo>
                      <a:pt x="138991" y="958018"/>
                    </a:lnTo>
                    <a:lnTo>
                      <a:pt x="138991" y="794629"/>
                    </a:lnTo>
                    <a:lnTo>
                      <a:pt x="144209" y="708141"/>
                    </a:lnTo>
                    <a:lnTo>
                      <a:pt x="144209" y="525264"/>
                    </a:lnTo>
                    <a:lnTo>
                      <a:pt x="147992" y="452924"/>
                    </a:lnTo>
                    <a:lnTo>
                      <a:pt x="147992" y="255900"/>
                    </a:lnTo>
                    <a:lnTo>
                      <a:pt x="150798" y="194035"/>
                    </a:lnTo>
                    <a:lnTo>
                      <a:pt x="150798" y="0"/>
                    </a:lnTo>
                  </a:path>
                </a:pathLst>
              </a:custGeom>
              <a:ln w="35764">
                <a:solidFill>
                  <a:srgbClr val="999999"/>
                </a:solidFill>
                <a:prstDash val="dash"/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4" name="object 94"/>
              <p:cNvSpPr/>
              <p:nvPr/>
            </p:nvSpPr>
            <p:spPr>
              <a:xfrm>
                <a:off x="3853841" y="5108129"/>
                <a:ext cx="2828925" cy="3451860"/>
              </a:xfrm>
              <a:custGeom>
                <a:avLst/>
                <a:gdLst/>
                <a:ahLst/>
                <a:cxnLst/>
                <a:rect l="l" t="t" r="r" b="b"/>
                <a:pathLst>
                  <a:path w="2828925" h="3451859">
                    <a:moveTo>
                      <a:pt x="1734749" y="0"/>
                    </a:moveTo>
                    <a:lnTo>
                      <a:pt x="1641029" y="55030"/>
                    </a:lnTo>
                  </a:path>
                  <a:path w="2828925" h="3451859">
                    <a:moveTo>
                      <a:pt x="1641029" y="55030"/>
                    </a:moveTo>
                    <a:lnTo>
                      <a:pt x="1559597" y="110918"/>
                    </a:lnTo>
                    <a:lnTo>
                      <a:pt x="1471393" y="175072"/>
                    </a:lnTo>
                    <a:lnTo>
                      <a:pt x="1346248" y="293127"/>
                    </a:lnTo>
                    <a:lnTo>
                      <a:pt x="1301757" y="331070"/>
                    </a:lnTo>
                    <a:lnTo>
                      <a:pt x="1144281" y="475353"/>
                    </a:lnTo>
                    <a:lnTo>
                      <a:pt x="1132137" y="485494"/>
                    </a:lnTo>
                    <a:lnTo>
                      <a:pt x="962500" y="629157"/>
                    </a:lnTo>
                    <a:lnTo>
                      <a:pt x="928738" y="657578"/>
                    </a:lnTo>
                    <a:lnTo>
                      <a:pt x="792880" y="768020"/>
                    </a:lnTo>
                    <a:lnTo>
                      <a:pt x="708920" y="839788"/>
                    </a:lnTo>
                    <a:lnTo>
                      <a:pt x="623244" y="911031"/>
                    </a:lnTo>
                    <a:lnTo>
                      <a:pt x="506206" y="1022013"/>
                    </a:lnTo>
                    <a:lnTo>
                      <a:pt x="453608" y="1071591"/>
                    </a:lnTo>
                    <a:lnTo>
                      <a:pt x="337730" y="1204238"/>
                    </a:lnTo>
                    <a:lnTo>
                      <a:pt x="283987" y="1271905"/>
                    </a:lnTo>
                    <a:lnTo>
                      <a:pt x="210439" y="1386448"/>
                    </a:lnTo>
                    <a:lnTo>
                      <a:pt x="114351" y="1532606"/>
                    </a:lnTo>
                    <a:lnTo>
                      <a:pt x="78046" y="1568673"/>
                    </a:lnTo>
                    <a:lnTo>
                      <a:pt x="0" y="1750898"/>
                    </a:lnTo>
                    <a:lnTo>
                      <a:pt x="15450" y="1933108"/>
                    </a:lnTo>
                    <a:lnTo>
                      <a:pt x="114351" y="2107672"/>
                    </a:lnTo>
                    <a:lnTo>
                      <a:pt x="122633" y="2115333"/>
                    </a:lnTo>
                    <a:lnTo>
                      <a:pt x="283987" y="2173447"/>
                    </a:lnTo>
                    <a:lnTo>
                      <a:pt x="453608" y="2217684"/>
                    </a:lnTo>
                    <a:lnTo>
                      <a:pt x="623244" y="2272809"/>
                    </a:lnTo>
                    <a:lnTo>
                      <a:pt x="678926" y="2297559"/>
                    </a:lnTo>
                    <a:lnTo>
                      <a:pt x="792880" y="2355482"/>
                    </a:lnTo>
                    <a:lnTo>
                      <a:pt x="962500" y="2474682"/>
                    </a:lnTo>
                    <a:lnTo>
                      <a:pt x="1069413" y="2661993"/>
                    </a:lnTo>
                    <a:lnTo>
                      <a:pt x="962500" y="2795293"/>
                    </a:lnTo>
                    <a:lnTo>
                      <a:pt x="926370" y="2844219"/>
                    </a:lnTo>
                    <a:lnTo>
                      <a:pt x="792880" y="2952626"/>
                    </a:lnTo>
                    <a:lnTo>
                      <a:pt x="715835" y="3026428"/>
                    </a:lnTo>
                    <a:lnTo>
                      <a:pt x="623244" y="3104316"/>
                    </a:lnTo>
                    <a:lnTo>
                      <a:pt x="528173" y="3208654"/>
                    </a:lnTo>
                    <a:lnTo>
                      <a:pt x="623244" y="3365367"/>
                    </a:lnTo>
                    <a:lnTo>
                      <a:pt x="675445" y="3390879"/>
                    </a:lnTo>
                    <a:lnTo>
                      <a:pt x="792880" y="3420429"/>
                    </a:lnTo>
                    <a:lnTo>
                      <a:pt x="962500" y="3443016"/>
                    </a:lnTo>
                    <a:lnTo>
                      <a:pt x="1132137" y="3451298"/>
                    </a:lnTo>
                    <a:lnTo>
                      <a:pt x="1301757" y="3444033"/>
                    </a:lnTo>
                    <a:lnTo>
                      <a:pt x="1471393" y="3438375"/>
                    </a:lnTo>
                    <a:lnTo>
                      <a:pt x="1641029" y="3439980"/>
                    </a:lnTo>
                    <a:lnTo>
                      <a:pt x="1810649" y="3437357"/>
                    </a:lnTo>
                    <a:lnTo>
                      <a:pt x="1980286" y="3431905"/>
                    </a:lnTo>
                    <a:lnTo>
                      <a:pt x="2149906" y="3427820"/>
                    </a:lnTo>
                    <a:lnTo>
                      <a:pt x="2319542" y="3431794"/>
                    </a:lnTo>
                    <a:lnTo>
                      <a:pt x="2489178" y="3431079"/>
                    </a:lnTo>
                    <a:lnTo>
                      <a:pt x="2658798" y="3427741"/>
                    </a:lnTo>
                    <a:lnTo>
                      <a:pt x="2828435" y="3427105"/>
                    </a:lnTo>
                  </a:path>
                </a:pathLst>
              </a:custGeom>
              <a:ln w="35764">
                <a:solidFill>
                  <a:srgbClr val="336633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5" name="object 95"/>
              <p:cNvSpPr/>
              <p:nvPr/>
            </p:nvSpPr>
            <p:spPr>
              <a:xfrm>
                <a:off x="4057398" y="5108129"/>
                <a:ext cx="2625090" cy="3528695"/>
              </a:xfrm>
              <a:custGeom>
                <a:avLst/>
                <a:gdLst/>
                <a:ahLst/>
                <a:cxnLst/>
                <a:rect l="l" t="t" r="r" b="b"/>
                <a:pathLst>
                  <a:path w="2625090" h="3528695">
                    <a:moveTo>
                      <a:pt x="1635132" y="0"/>
                    </a:moveTo>
                    <a:lnTo>
                      <a:pt x="1607092" y="27737"/>
                    </a:lnTo>
                  </a:path>
                  <a:path w="2625090" h="3528695">
                    <a:moveTo>
                      <a:pt x="1607092" y="27737"/>
                    </a:moveTo>
                    <a:lnTo>
                      <a:pt x="1527949" y="110918"/>
                    </a:lnTo>
                    <a:lnTo>
                      <a:pt x="1437472" y="201888"/>
                    </a:lnTo>
                    <a:lnTo>
                      <a:pt x="1344404" y="293127"/>
                    </a:lnTo>
                    <a:lnTo>
                      <a:pt x="1267836" y="364609"/>
                    </a:lnTo>
                    <a:lnTo>
                      <a:pt x="1145362" y="475353"/>
                    </a:lnTo>
                    <a:lnTo>
                      <a:pt x="1098200" y="518096"/>
                    </a:lnTo>
                    <a:lnTo>
                      <a:pt x="942361" y="657578"/>
                    </a:lnTo>
                    <a:lnTo>
                      <a:pt x="928579" y="670199"/>
                    </a:lnTo>
                    <a:lnTo>
                      <a:pt x="758943" y="824607"/>
                    </a:lnTo>
                    <a:lnTo>
                      <a:pt x="742476" y="839788"/>
                    </a:lnTo>
                    <a:lnTo>
                      <a:pt x="589323" y="982163"/>
                    </a:lnTo>
                    <a:lnTo>
                      <a:pt x="547756" y="1022013"/>
                    </a:lnTo>
                    <a:lnTo>
                      <a:pt x="419687" y="1144217"/>
                    </a:lnTo>
                    <a:lnTo>
                      <a:pt x="362606" y="1204238"/>
                    </a:lnTo>
                    <a:lnTo>
                      <a:pt x="250051" y="1335423"/>
                    </a:lnTo>
                    <a:lnTo>
                      <a:pt x="207101" y="1386448"/>
                    </a:lnTo>
                    <a:lnTo>
                      <a:pt x="80430" y="1537772"/>
                    </a:lnTo>
                    <a:lnTo>
                      <a:pt x="56921" y="1568673"/>
                    </a:lnTo>
                    <a:lnTo>
                      <a:pt x="4116" y="1750898"/>
                    </a:lnTo>
                    <a:lnTo>
                      <a:pt x="0" y="1933108"/>
                    </a:lnTo>
                    <a:lnTo>
                      <a:pt x="80430" y="2102585"/>
                    </a:lnTo>
                    <a:lnTo>
                      <a:pt x="88458" y="2115333"/>
                    </a:lnTo>
                    <a:lnTo>
                      <a:pt x="250051" y="2241130"/>
                    </a:lnTo>
                    <a:lnTo>
                      <a:pt x="312393" y="2297559"/>
                    </a:lnTo>
                    <a:lnTo>
                      <a:pt x="419687" y="2386160"/>
                    </a:lnTo>
                    <a:lnTo>
                      <a:pt x="514360" y="2479768"/>
                    </a:lnTo>
                    <a:lnTo>
                      <a:pt x="589323" y="2602131"/>
                    </a:lnTo>
                    <a:lnTo>
                      <a:pt x="623959" y="2661993"/>
                    </a:lnTo>
                    <a:lnTo>
                      <a:pt x="595681" y="2844219"/>
                    </a:lnTo>
                    <a:lnTo>
                      <a:pt x="589323" y="2856283"/>
                    </a:lnTo>
                    <a:lnTo>
                      <a:pt x="514106" y="3026428"/>
                    </a:lnTo>
                    <a:lnTo>
                      <a:pt x="423438" y="3208654"/>
                    </a:lnTo>
                    <a:lnTo>
                      <a:pt x="419687" y="3227442"/>
                    </a:lnTo>
                    <a:lnTo>
                      <a:pt x="381999" y="3390879"/>
                    </a:lnTo>
                    <a:lnTo>
                      <a:pt x="419687" y="3454540"/>
                    </a:lnTo>
                    <a:lnTo>
                      <a:pt x="589323" y="3523209"/>
                    </a:lnTo>
                    <a:lnTo>
                      <a:pt x="758943" y="3527659"/>
                    </a:lnTo>
                    <a:lnTo>
                      <a:pt x="928579" y="3528375"/>
                    </a:lnTo>
                    <a:lnTo>
                      <a:pt x="1098200" y="3515833"/>
                    </a:lnTo>
                    <a:lnTo>
                      <a:pt x="1267836" y="3512416"/>
                    </a:lnTo>
                    <a:lnTo>
                      <a:pt x="1437472" y="3522032"/>
                    </a:lnTo>
                    <a:lnTo>
                      <a:pt x="1607092" y="3519791"/>
                    </a:lnTo>
                    <a:lnTo>
                      <a:pt x="1776729" y="3507281"/>
                    </a:lnTo>
                    <a:lnTo>
                      <a:pt x="1946349" y="3499032"/>
                    </a:lnTo>
                    <a:lnTo>
                      <a:pt x="2115985" y="3504690"/>
                    </a:lnTo>
                    <a:lnTo>
                      <a:pt x="2285621" y="3505612"/>
                    </a:lnTo>
                    <a:lnTo>
                      <a:pt x="2455241" y="3499508"/>
                    </a:lnTo>
                    <a:lnTo>
                      <a:pt x="2624878" y="3496774"/>
                    </a:lnTo>
                  </a:path>
                </a:pathLst>
              </a:custGeom>
              <a:ln w="35764">
                <a:solidFill>
                  <a:srgbClr val="336633"/>
                </a:solidFill>
                <a:prstDash val="dashDot"/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6" name="object 96"/>
              <p:cNvSpPr/>
              <p:nvPr/>
            </p:nvSpPr>
            <p:spPr>
              <a:xfrm>
                <a:off x="2010666" y="8340547"/>
                <a:ext cx="4671695" cy="1745614"/>
              </a:xfrm>
              <a:custGeom>
                <a:avLst/>
                <a:gdLst/>
                <a:ahLst/>
                <a:cxnLst/>
                <a:rect l="l" t="t" r="r" b="b"/>
                <a:pathLst>
                  <a:path w="4671695" h="1745615">
                    <a:moveTo>
                      <a:pt x="0" y="1745513"/>
                    </a:moveTo>
                    <a:lnTo>
                      <a:pt x="4671610" y="0"/>
                    </a:lnTo>
                  </a:path>
                </a:pathLst>
              </a:custGeom>
              <a:ln w="11921">
                <a:solidFill>
                  <a:srgbClr val="000000"/>
                </a:solidFill>
                <a:prstDash val="dot"/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97" name="object 97"/>
              <p:cNvPicPr/>
              <p:nvPr/>
            </p:nvPicPr>
            <p:blipFill>
              <a:blip r:embed="rId13" cstate="print"/>
              <a:stretch>
                <a:fillRect/>
              </a:stretch>
            </p:blipFill>
            <p:spPr>
              <a:xfrm>
                <a:off x="1635784" y="5076062"/>
                <a:ext cx="5046492" cy="2759336"/>
              </a:xfrm>
              <a:prstGeom prst="rect">
                <a:avLst/>
              </a:prstGeom>
            </p:spPr>
          </p:pic>
          <p:sp>
            <p:nvSpPr>
              <p:cNvPr id="98" name="object 98"/>
              <p:cNvSpPr/>
              <p:nvPr/>
            </p:nvSpPr>
            <p:spPr>
              <a:xfrm>
                <a:off x="1635784" y="6364966"/>
                <a:ext cx="5046980" cy="1503045"/>
              </a:xfrm>
              <a:custGeom>
                <a:avLst/>
                <a:gdLst/>
                <a:ahLst/>
                <a:cxnLst/>
                <a:rect l="l" t="t" r="r" b="b"/>
                <a:pathLst>
                  <a:path w="5046980" h="1503045">
                    <a:moveTo>
                      <a:pt x="0" y="1502500"/>
                    </a:moveTo>
                    <a:lnTo>
                      <a:pt x="127222" y="1478927"/>
                    </a:lnTo>
                  </a:path>
                  <a:path w="5046980" h="1503045">
                    <a:moveTo>
                      <a:pt x="127222" y="1478927"/>
                    </a:moveTo>
                    <a:lnTo>
                      <a:pt x="296852" y="1452334"/>
                    </a:lnTo>
                    <a:lnTo>
                      <a:pt x="403238" y="1436852"/>
                    </a:lnTo>
                    <a:lnTo>
                      <a:pt x="466481" y="1427188"/>
                    </a:lnTo>
                    <a:lnTo>
                      <a:pt x="636111" y="1400658"/>
                    </a:lnTo>
                    <a:lnTo>
                      <a:pt x="805746" y="1367834"/>
                    </a:lnTo>
                    <a:lnTo>
                      <a:pt x="975366" y="1330321"/>
                    </a:lnTo>
                    <a:lnTo>
                      <a:pt x="1099494" y="1302170"/>
                    </a:lnTo>
                    <a:lnTo>
                      <a:pt x="1145002" y="1291043"/>
                    </a:lnTo>
                    <a:lnTo>
                      <a:pt x="1314638" y="1248984"/>
                    </a:lnTo>
                    <a:lnTo>
                      <a:pt x="1484259" y="1206623"/>
                    </a:lnTo>
                    <a:lnTo>
                      <a:pt x="1618337" y="1167472"/>
                    </a:lnTo>
                    <a:lnTo>
                      <a:pt x="1653895" y="1155360"/>
                    </a:lnTo>
                    <a:lnTo>
                      <a:pt x="1823515" y="1102905"/>
                    </a:lnTo>
                    <a:lnTo>
                      <a:pt x="1993151" y="1055648"/>
                    </a:lnTo>
                    <a:lnTo>
                      <a:pt x="2071357" y="1032790"/>
                    </a:lnTo>
                    <a:lnTo>
                      <a:pt x="2162788" y="1006690"/>
                    </a:lnTo>
                    <a:lnTo>
                      <a:pt x="2332408" y="950070"/>
                    </a:lnTo>
                    <a:lnTo>
                      <a:pt x="2489121" y="898108"/>
                    </a:lnTo>
                    <a:lnTo>
                      <a:pt x="2502044" y="893323"/>
                    </a:lnTo>
                    <a:lnTo>
                      <a:pt x="2671664" y="837181"/>
                    </a:lnTo>
                    <a:lnTo>
                      <a:pt x="2841300" y="787825"/>
                    </a:lnTo>
                    <a:lnTo>
                      <a:pt x="2924291" y="763426"/>
                    </a:lnTo>
                    <a:lnTo>
                      <a:pt x="3010937" y="736435"/>
                    </a:lnTo>
                    <a:lnTo>
                      <a:pt x="3180557" y="675858"/>
                    </a:lnTo>
                    <a:lnTo>
                      <a:pt x="3300710" y="628744"/>
                    </a:lnTo>
                    <a:lnTo>
                      <a:pt x="3350193" y="609574"/>
                    </a:lnTo>
                    <a:lnTo>
                      <a:pt x="3519813" y="550951"/>
                    </a:lnTo>
                    <a:lnTo>
                      <a:pt x="3689449" y="501580"/>
                    </a:lnTo>
                    <a:lnTo>
                      <a:pt x="3714167" y="494062"/>
                    </a:lnTo>
                    <a:lnTo>
                      <a:pt x="3859086" y="445231"/>
                    </a:lnTo>
                    <a:lnTo>
                      <a:pt x="4028706" y="374687"/>
                    </a:lnTo>
                    <a:lnTo>
                      <a:pt x="4060274" y="359380"/>
                    </a:lnTo>
                    <a:lnTo>
                      <a:pt x="4198342" y="305526"/>
                    </a:lnTo>
                    <a:lnTo>
                      <a:pt x="4367962" y="251338"/>
                    </a:lnTo>
                    <a:lnTo>
                      <a:pt x="4453988" y="224682"/>
                    </a:lnTo>
                    <a:lnTo>
                      <a:pt x="4537598" y="195211"/>
                    </a:lnTo>
                    <a:lnTo>
                      <a:pt x="4707235" y="118182"/>
                    </a:lnTo>
                    <a:lnTo>
                      <a:pt x="4757480" y="89999"/>
                    </a:lnTo>
                    <a:lnTo>
                      <a:pt x="4876855" y="41979"/>
                    </a:lnTo>
                    <a:lnTo>
                      <a:pt x="5046491" y="0"/>
                    </a:lnTo>
                  </a:path>
                </a:pathLst>
              </a:custGeom>
              <a:ln w="11921">
                <a:solidFill>
                  <a:srgbClr val="000000"/>
                </a:solidFill>
                <a:prstDash val="dot"/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99" name="object 99"/>
            <p:cNvSpPr txBox="1"/>
            <p:nvPr/>
          </p:nvSpPr>
          <p:spPr>
            <a:xfrm>
              <a:off x="2600789" y="5593466"/>
              <a:ext cx="1757045" cy="544830"/>
            </a:xfrm>
            <a:prstGeom prst="rect">
              <a:avLst/>
            </a:prstGeom>
          </p:spPr>
          <p:txBody>
            <a:bodyPr vert="horz" wrap="square" lIns="0" tIns="41275" rIns="0" bIns="0" rtlCol="0">
              <a:spAutoFit/>
            </a:bodyPr>
            <a:lstStyle/>
            <a:p>
              <a:pPr marL="38100">
                <a:lnSpc>
                  <a:spcPct val="100000"/>
                </a:lnSpc>
                <a:spcBef>
                  <a:spcPts val="325"/>
                </a:spcBef>
              </a:pPr>
              <a:r>
                <a:rPr sz="1650" b="1" i="1" spc="10" dirty="0">
                  <a:latin typeface="Arial"/>
                  <a:cs typeface="Arial"/>
                </a:rPr>
                <a:t>ATLAS</a:t>
              </a:r>
              <a:endParaRPr sz="1650">
                <a:latin typeface="Arial"/>
                <a:cs typeface="Arial"/>
              </a:endParaRPr>
            </a:p>
            <a:p>
              <a:pPr marL="133350">
                <a:lnSpc>
                  <a:spcPct val="100000"/>
                </a:lnSpc>
                <a:spcBef>
                  <a:spcPts val="195"/>
                </a:spcBef>
              </a:pPr>
              <a:r>
                <a:rPr sz="1400" spc="10" dirty="0">
                  <a:latin typeface="Microsoft Sans Serif"/>
                  <a:cs typeface="Microsoft Sans Serif"/>
                </a:rPr>
                <a:t>s</a:t>
              </a:r>
              <a:r>
                <a:rPr sz="1400" spc="-30" dirty="0">
                  <a:latin typeface="Microsoft Sans Serif"/>
                  <a:cs typeface="Microsoft Sans Serif"/>
                </a:rPr>
                <a:t> </a:t>
              </a:r>
              <a:r>
                <a:rPr sz="1400" spc="15" dirty="0">
                  <a:latin typeface="Microsoft Sans Serif"/>
                  <a:cs typeface="Microsoft Sans Serif"/>
                </a:rPr>
                <a:t>=</a:t>
              </a:r>
              <a:r>
                <a:rPr sz="1400" spc="10" dirty="0">
                  <a:latin typeface="Microsoft Sans Serif"/>
                  <a:cs typeface="Microsoft Sans Serif"/>
                </a:rPr>
                <a:t> 13 TeV,</a:t>
              </a:r>
              <a:r>
                <a:rPr sz="1400" spc="20" dirty="0">
                  <a:latin typeface="Microsoft Sans Serif"/>
                  <a:cs typeface="Microsoft Sans Serif"/>
                </a:rPr>
                <a:t> </a:t>
              </a:r>
              <a:r>
                <a:rPr sz="1400" spc="10" dirty="0">
                  <a:latin typeface="Microsoft Sans Serif"/>
                  <a:cs typeface="Microsoft Sans Serif"/>
                </a:rPr>
                <a:t>139 </a:t>
              </a:r>
              <a:r>
                <a:rPr sz="1400" spc="5" dirty="0">
                  <a:latin typeface="Microsoft Sans Serif"/>
                  <a:cs typeface="Microsoft Sans Serif"/>
                </a:rPr>
                <a:t>fb</a:t>
              </a:r>
              <a:r>
                <a:rPr sz="1350" spc="7" baseline="37037" dirty="0">
                  <a:latin typeface="Microsoft Sans Serif"/>
                  <a:cs typeface="Microsoft Sans Serif"/>
                </a:rPr>
                <a:t>-1</a:t>
              </a:r>
              <a:endParaRPr sz="1350" baseline="37037">
                <a:latin typeface="Microsoft Sans Serif"/>
                <a:cs typeface="Microsoft Sans Serif"/>
              </a:endParaRPr>
            </a:p>
          </p:txBody>
        </p:sp>
        <p:grpSp>
          <p:nvGrpSpPr>
            <p:cNvPr id="100" name="object 100"/>
            <p:cNvGrpSpPr/>
            <p:nvPr/>
          </p:nvGrpSpPr>
          <p:grpSpPr>
            <a:xfrm>
              <a:off x="2658773" y="5934067"/>
              <a:ext cx="2711450" cy="549275"/>
              <a:chOff x="2658773" y="5555149"/>
              <a:chExt cx="2711450" cy="549275"/>
            </a:xfrm>
          </p:grpSpPr>
          <p:sp>
            <p:nvSpPr>
              <p:cNvPr id="101" name="object 101"/>
              <p:cNvSpPr/>
              <p:nvPr/>
            </p:nvSpPr>
            <p:spPr>
              <a:xfrm>
                <a:off x="2670838" y="5603781"/>
                <a:ext cx="21590" cy="117475"/>
              </a:xfrm>
              <a:custGeom>
                <a:avLst/>
                <a:gdLst/>
                <a:ahLst/>
                <a:cxnLst/>
                <a:rect l="l" t="t" r="r" b="b"/>
                <a:pathLst>
                  <a:path w="21589" h="117475">
                    <a:moveTo>
                      <a:pt x="0" y="0"/>
                    </a:moveTo>
                    <a:lnTo>
                      <a:pt x="21299" y="117181"/>
                    </a:lnTo>
                  </a:path>
                </a:pathLst>
              </a:custGeom>
              <a:ln w="23843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2" name="object 102"/>
              <p:cNvSpPr/>
              <p:nvPr/>
            </p:nvSpPr>
            <p:spPr>
              <a:xfrm>
                <a:off x="2692138" y="5561181"/>
                <a:ext cx="128270" cy="160020"/>
              </a:xfrm>
              <a:custGeom>
                <a:avLst/>
                <a:gdLst/>
                <a:ahLst/>
                <a:cxnLst/>
                <a:rect l="l" t="t" r="r" b="b"/>
                <a:pathLst>
                  <a:path w="128269" h="160020">
                    <a:moveTo>
                      <a:pt x="0" y="159780"/>
                    </a:moveTo>
                    <a:lnTo>
                      <a:pt x="21315" y="0"/>
                    </a:lnTo>
                  </a:path>
                  <a:path w="128269" h="160020">
                    <a:moveTo>
                      <a:pt x="21315" y="0"/>
                    </a:moveTo>
                    <a:lnTo>
                      <a:pt x="127831" y="0"/>
                    </a:lnTo>
                  </a:path>
                </a:pathLst>
              </a:custGeom>
              <a:ln w="11921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3" name="object 103"/>
              <p:cNvSpPr/>
              <p:nvPr/>
            </p:nvSpPr>
            <p:spPr>
              <a:xfrm>
                <a:off x="5168330" y="6092137"/>
                <a:ext cx="189230" cy="0"/>
              </a:xfrm>
              <a:custGeom>
                <a:avLst/>
                <a:gdLst/>
                <a:ahLst/>
                <a:cxnLst/>
                <a:rect l="l" t="t" r="r" b="b"/>
                <a:pathLst>
                  <a:path w="189229">
                    <a:moveTo>
                      <a:pt x="0" y="0"/>
                    </a:moveTo>
                    <a:lnTo>
                      <a:pt x="189235" y="0"/>
                    </a:lnTo>
                  </a:path>
                </a:pathLst>
              </a:custGeom>
              <a:ln w="23843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104" name="object 104"/>
            <p:cNvSpPr txBox="1"/>
            <p:nvPr/>
          </p:nvSpPr>
          <p:spPr>
            <a:xfrm>
              <a:off x="5001572" y="6119002"/>
              <a:ext cx="1372870" cy="635000"/>
            </a:xfrm>
            <a:prstGeom prst="rect">
              <a:avLst/>
            </a:prstGeom>
          </p:spPr>
          <p:txBody>
            <a:bodyPr vert="horz" wrap="square" lIns="0" tIns="11430" rIns="0" bIns="0" rtlCol="0">
              <a:spAutoFit/>
            </a:bodyPr>
            <a:lstStyle/>
            <a:p>
              <a:pPr marL="12700">
                <a:lnSpc>
                  <a:spcPts val="1605"/>
                </a:lnSpc>
                <a:spcBef>
                  <a:spcPts val="90"/>
                </a:spcBef>
              </a:pPr>
              <a:r>
                <a:rPr sz="1350" spc="-10" dirty="0">
                  <a:latin typeface="Microsoft Sans Serif"/>
                  <a:cs typeface="Microsoft Sans Serif"/>
                </a:rPr>
                <a:t>Limits at 95% CL</a:t>
              </a:r>
              <a:endParaRPr sz="1350">
                <a:latin typeface="Microsoft Sans Serif"/>
                <a:cs typeface="Microsoft Sans Serif"/>
              </a:endParaRPr>
            </a:p>
            <a:p>
              <a:pPr marL="619760" marR="5080">
                <a:lnSpc>
                  <a:spcPts val="1590"/>
                </a:lnSpc>
                <a:spcBef>
                  <a:spcPts val="65"/>
                </a:spcBef>
              </a:pPr>
              <a:r>
                <a:rPr sz="1350" spc="-5" dirty="0">
                  <a:latin typeface="Microsoft Sans Serif"/>
                  <a:cs typeface="Microsoft Sans Serif"/>
                </a:rPr>
                <a:t>Observed  Expected</a:t>
              </a:r>
              <a:endParaRPr sz="1350">
                <a:latin typeface="Microsoft Sans Serif"/>
                <a:cs typeface="Microsoft Sans Serif"/>
              </a:endParaRPr>
            </a:p>
          </p:txBody>
        </p:sp>
        <p:sp>
          <p:nvSpPr>
            <p:cNvPr id="105" name="object 105"/>
            <p:cNvSpPr/>
            <p:nvPr/>
          </p:nvSpPr>
          <p:spPr>
            <a:xfrm>
              <a:off x="5168330" y="6702588"/>
              <a:ext cx="189230" cy="0"/>
            </a:xfrm>
            <a:custGeom>
              <a:avLst/>
              <a:gdLst/>
              <a:ahLst/>
              <a:cxnLst/>
              <a:rect l="l" t="t" r="r" b="b"/>
              <a:pathLst>
                <a:path w="189229">
                  <a:moveTo>
                    <a:pt x="0" y="0"/>
                  </a:moveTo>
                  <a:lnTo>
                    <a:pt x="189235" y="0"/>
                  </a:lnTo>
                </a:path>
              </a:pathLst>
            </a:custGeom>
            <a:ln w="23843">
              <a:solidFill>
                <a:srgbClr val="000000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" name="object 106"/>
            <p:cNvSpPr txBox="1"/>
            <p:nvPr/>
          </p:nvSpPr>
          <p:spPr>
            <a:xfrm rot="20700000">
              <a:off x="4629732" y="9510116"/>
              <a:ext cx="189992" cy="14605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ts val="1150"/>
                </a:lnSpc>
              </a:pPr>
              <a:r>
                <a:rPr sz="1150" spc="-85" dirty="0">
                  <a:latin typeface="Microsoft Sans Serif"/>
                  <a:cs typeface="Microsoft Sans Serif"/>
                </a:rPr>
                <a:t>m</a:t>
              </a:r>
              <a:endParaRPr sz="1150">
                <a:latin typeface="Microsoft Sans Serif"/>
                <a:cs typeface="Microsoft Sans Serif"/>
              </a:endParaRPr>
            </a:p>
          </p:txBody>
        </p:sp>
        <p:sp>
          <p:nvSpPr>
            <p:cNvPr id="107" name="object 107"/>
            <p:cNvSpPr txBox="1"/>
            <p:nvPr/>
          </p:nvSpPr>
          <p:spPr>
            <a:xfrm rot="20700000">
              <a:off x="4766311" y="9565702"/>
              <a:ext cx="117475" cy="9525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ts val="740"/>
                </a:lnSpc>
              </a:pPr>
              <a:r>
                <a:rPr sz="750" dirty="0">
                  <a:latin typeface="Microsoft Sans Serif"/>
                  <a:cs typeface="Microsoft Sans Serif"/>
                </a:rPr>
                <a:t>A</a:t>
              </a:r>
              <a:endParaRPr sz="750">
                <a:latin typeface="Microsoft Sans Serif"/>
                <a:cs typeface="Microsoft Sans Serif"/>
              </a:endParaRPr>
            </a:p>
          </p:txBody>
        </p:sp>
        <p:sp>
          <p:nvSpPr>
            <p:cNvPr id="108" name="object 108"/>
            <p:cNvSpPr txBox="1"/>
            <p:nvPr/>
          </p:nvSpPr>
          <p:spPr>
            <a:xfrm rot="20700000">
              <a:off x="4855785" y="9434420"/>
              <a:ext cx="298499" cy="14859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ts val="1170"/>
                </a:lnSpc>
              </a:pPr>
              <a:r>
                <a:rPr sz="1150" spc="10" dirty="0">
                  <a:latin typeface="Microsoft Sans Serif"/>
                  <a:cs typeface="Microsoft Sans Serif"/>
                </a:rPr>
                <a:t>= </a:t>
              </a:r>
              <a:r>
                <a:rPr sz="1150" spc="20" dirty="0">
                  <a:latin typeface="Microsoft Sans Serif"/>
                  <a:cs typeface="Microsoft Sans Serif"/>
                </a:rPr>
                <a:t>m</a:t>
              </a:r>
              <a:endParaRPr sz="1150">
                <a:latin typeface="Microsoft Sans Serif"/>
                <a:cs typeface="Microsoft Sans Serif"/>
              </a:endParaRPr>
            </a:p>
          </p:txBody>
        </p:sp>
        <p:sp>
          <p:nvSpPr>
            <p:cNvPr id="109" name="object 109"/>
            <p:cNvSpPr txBox="1"/>
            <p:nvPr/>
          </p:nvSpPr>
          <p:spPr>
            <a:xfrm rot="20700000">
              <a:off x="5104837" y="9460734"/>
              <a:ext cx="111763" cy="9525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ts val="740"/>
                </a:lnSpc>
              </a:pPr>
              <a:r>
                <a:rPr sz="750" dirty="0">
                  <a:latin typeface="Microsoft Sans Serif"/>
                  <a:cs typeface="Microsoft Sans Serif"/>
                </a:rPr>
                <a:t>a</a:t>
              </a:r>
              <a:endParaRPr sz="750">
                <a:latin typeface="Microsoft Sans Serif"/>
                <a:cs typeface="Microsoft Sans Serif"/>
              </a:endParaRPr>
            </a:p>
          </p:txBody>
        </p:sp>
        <p:sp>
          <p:nvSpPr>
            <p:cNvPr id="110" name="object 110"/>
            <p:cNvSpPr txBox="1"/>
            <p:nvPr/>
          </p:nvSpPr>
          <p:spPr>
            <a:xfrm>
              <a:off x="5704611" y="5586415"/>
              <a:ext cx="756285" cy="205104"/>
            </a:xfrm>
            <a:prstGeom prst="rect">
              <a:avLst/>
            </a:prstGeom>
          </p:spPr>
          <p:txBody>
            <a:bodyPr vert="horz" wrap="square" lIns="0" tIns="1587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25"/>
                </a:spcBef>
              </a:pPr>
              <a:r>
                <a:rPr sz="1150" spc="25" dirty="0">
                  <a:latin typeface="Symbol"/>
                  <a:cs typeface="Symbol"/>
                </a:rPr>
                <a:t></a:t>
              </a:r>
              <a:r>
                <a:rPr sz="1150" spc="25" dirty="0">
                  <a:latin typeface="Microsoft Sans Serif"/>
                  <a:cs typeface="Microsoft Sans Serif"/>
                </a:rPr>
                <a:t>/m</a:t>
              </a:r>
              <a:r>
                <a:rPr sz="1150" spc="-15" dirty="0">
                  <a:latin typeface="Microsoft Sans Serif"/>
                  <a:cs typeface="Microsoft Sans Serif"/>
                </a:rPr>
                <a:t> </a:t>
              </a:r>
              <a:r>
                <a:rPr sz="1150" spc="10" dirty="0">
                  <a:latin typeface="Microsoft Sans Serif"/>
                  <a:cs typeface="Microsoft Sans Serif"/>
                </a:rPr>
                <a:t>&gt;</a:t>
              </a:r>
              <a:r>
                <a:rPr sz="1150" spc="-10" dirty="0">
                  <a:latin typeface="Microsoft Sans Serif"/>
                  <a:cs typeface="Microsoft Sans Serif"/>
                </a:rPr>
                <a:t> </a:t>
              </a:r>
              <a:r>
                <a:rPr sz="1150" spc="10" dirty="0">
                  <a:latin typeface="Microsoft Sans Serif"/>
                  <a:cs typeface="Microsoft Sans Serif"/>
                </a:rPr>
                <a:t>20%</a:t>
              </a:r>
              <a:endParaRPr sz="1150">
                <a:latin typeface="Microsoft Sans Serif"/>
                <a:cs typeface="Microsoft Sans Serif"/>
              </a:endParaRPr>
            </a:p>
          </p:txBody>
        </p:sp>
        <p:grpSp>
          <p:nvGrpSpPr>
            <p:cNvPr id="111" name="object 111"/>
            <p:cNvGrpSpPr/>
            <p:nvPr/>
          </p:nvGrpSpPr>
          <p:grpSpPr>
            <a:xfrm>
              <a:off x="1629823" y="5481087"/>
              <a:ext cx="5058410" cy="4990465"/>
              <a:chOff x="1629823" y="5102169"/>
              <a:chExt cx="5058410" cy="4990465"/>
            </a:xfrm>
          </p:grpSpPr>
          <p:sp>
            <p:nvSpPr>
              <p:cNvPr id="112" name="object 112"/>
              <p:cNvSpPr/>
              <p:nvPr/>
            </p:nvSpPr>
            <p:spPr>
              <a:xfrm>
                <a:off x="1635784" y="9999237"/>
                <a:ext cx="5046980" cy="86995"/>
              </a:xfrm>
              <a:custGeom>
                <a:avLst/>
                <a:gdLst/>
                <a:ahLst/>
                <a:cxnLst/>
                <a:rect l="l" t="t" r="r" b="b"/>
                <a:pathLst>
                  <a:path w="5046980" h="86995">
                    <a:moveTo>
                      <a:pt x="0" y="86824"/>
                    </a:moveTo>
                    <a:lnTo>
                      <a:pt x="5046491" y="86824"/>
                    </a:lnTo>
                  </a:path>
                  <a:path w="5046980" h="86995">
                    <a:moveTo>
                      <a:pt x="0" y="0"/>
                    </a:moveTo>
                    <a:lnTo>
                      <a:pt x="0" y="86824"/>
                    </a:lnTo>
                  </a:path>
                  <a:path w="5046980" h="86995">
                    <a:moveTo>
                      <a:pt x="144184" y="43412"/>
                    </a:moveTo>
                    <a:lnTo>
                      <a:pt x="144184" y="86824"/>
                    </a:lnTo>
                  </a:path>
                  <a:path w="5046980" h="86995">
                    <a:moveTo>
                      <a:pt x="288370" y="43412"/>
                    </a:moveTo>
                    <a:lnTo>
                      <a:pt x="288370" y="86824"/>
                    </a:lnTo>
                  </a:path>
                  <a:path w="5046980" h="86995">
                    <a:moveTo>
                      <a:pt x="432556" y="43412"/>
                    </a:moveTo>
                    <a:lnTo>
                      <a:pt x="432556" y="86824"/>
                    </a:lnTo>
                  </a:path>
                  <a:path w="5046980" h="86995">
                    <a:moveTo>
                      <a:pt x="576740" y="43412"/>
                    </a:moveTo>
                    <a:lnTo>
                      <a:pt x="576740" y="86824"/>
                    </a:lnTo>
                  </a:path>
                  <a:path w="5046980" h="86995">
                    <a:moveTo>
                      <a:pt x="720928" y="0"/>
                    </a:moveTo>
                    <a:lnTo>
                      <a:pt x="720928" y="86824"/>
                    </a:lnTo>
                  </a:path>
                  <a:path w="5046980" h="86995">
                    <a:moveTo>
                      <a:pt x="865115" y="43412"/>
                    </a:moveTo>
                    <a:lnTo>
                      <a:pt x="865115" y="86824"/>
                    </a:lnTo>
                  </a:path>
                  <a:path w="5046980" h="86995">
                    <a:moveTo>
                      <a:pt x="1009303" y="43412"/>
                    </a:moveTo>
                    <a:lnTo>
                      <a:pt x="1009303" y="86824"/>
                    </a:lnTo>
                  </a:path>
                  <a:path w="5046980" h="86995">
                    <a:moveTo>
                      <a:pt x="1153475" y="43412"/>
                    </a:moveTo>
                    <a:lnTo>
                      <a:pt x="1153475" y="86824"/>
                    </a:lnTo>
                  </a:path>
                  <a:path w="5046980" h="86995">
                    <a:moveTo>
                      <a:pt x="1297662" y="43412"/>
                    </a:moveTo>
                    <a:lnTo>
                      <a:pt x="1297662" y="86824"/>
                    </a:lnTo>
                  </a:path>
                  <a:path w="5046980" h="86995">
                    <a:moveTo>
                      <a:pt x="1441850" y="0"/>
                    </a:moveTo>
                    <a:lnTo>
                      <a:pt x="1441850" y="86824"/>
                    </a:lnTo>
                  </a:path>
                  <a:path w="5046980" h="86995">
                    <a:moveTo>
                      <a:pt x="1586037" y="43412"/>
                    </a:moveTo>
                    <a:lnTo>
                      <a:pt x="1586037" y="86824"/>
                    </a:lnTo>
                  </a:path>
                  <a:path w="5046980" h="86995">
                    <a:moveTo>
                      <a:pt x="1730225" y="43412"/>
                    </a:moveTo>
                    <a:lnTo>
                      <a:pt x="1730225" y="86824"/>
                    </a:lnTo>
                  </a:path>
                  <a:path w="5046980" h="86995">
                    <a:moveTo>
                      <a:pt x="1874412" y="43412"/>
                    </a:moveTo>
                    <a:lnTo>
                      <a:pt x="1874412" y="86824"/>
                    </a:lnTo>
                  </a:path>
                  <a:path w="5046980" h="86995">
                    <a:moveTo>
                      <a:pt x="2018600" y="43412"/>
                    </a:moveTo>
                    <a:lnTo>
                      <a:pt x="2018600" y="86824"/>
                    </a:lnTo>
                  </a:path>
                  <a:path w="5046980" h="86995">
                    <a:moveTo>
                      <a:pt x="2162788" y="0"/>
                    </a:moveTo>
                    <a:lnTo>
                      <a:pt x="2162788" y="86824"/>
                    </a:lnTo>
                  </a:path>
                  <a:path w="5046980" h="86995">
                    <a:moveTo>
                      <a:pt x="2306959" y="43412"/>
                    </a:moveTo>
                    <a:lnTo>
                      <a:pt x="2306959" y="86824"/>
                    </a:lnTo>
                  </a:path>
                  <a:path w="5046980" h="86995">
                    <a:moveTo>
                      <a:pt x="2451147" y="43412"/>
                    </a:moveTo>
                    <a:lnTo>
                      <a:pt x="2451147" y="86824"/>
                    </a:lnTo>
                  </a:path>
                  <a:path w="5046980" h="86995">
                    <a:moveTo>
                      <a:pt x="2595334" y="43412"/>
                    </a:moveTo>
                    <a:lnTo>
                      <a:pt x="2595334" y="86824"/>
                    </a:lnTo>
                  </a:path>
                  <a:path w="5046980" h="86995">
                    <a:moveTo>
                      <a:pt x="2739522" y="43412"/>
                    </a:moveTo>
                    <a:lnTo>
                      <a:pt x="2739522" y="86824"/>
                    </a:lnTo>
                  </a:path>
                  <a:path w="5046980" h="86995">
                    <a:moveTo>
                      <a:pt x="2883709" y="0"/>
                    </a:moveTo>
                    <a:lnTo>
                      <a:pt x="2883709" y="86824"/>
                    </a:lnTo>
                  </a:path>
                  <a:path w="5046980" h="86995">
                    <a:moveTo>
                      <a:pt x="3027897" y="43412"/>
                    </a:moveTo>
                    <a:lnTo>
                      <a:pt x="3027897" y="86824"/>
                    </a:lnTo>
                  </a:path>
                  <a:path w="5046980" h="86995">
                    <a:moveTo>
                      <a:pt x="3172085" y="43412"/>
                    </a:moveTo>
                    <a:lnTo>
                      <a:pt x="3172085" y="86824"/>
                    </a:lnTo>
                  </a:path>
                  <a:path w="5046980" h="86995">
                    <a:moveTo>
                      <a:pt x="3316256" y="43412"/>
                    </a:moveTo>
                    <a:lnTo>
                      <a:pt x="3316256" y="86824"/>
                    </a:lnTo>
                  </a:path>
                  <a:path w="5046980" h="86995">
                    <a:moveTo>
                      <a:pt x="3460444" y="43412"/>
                    </a:moveTo>
                    <a:lnTo>
                      <a:pt x="3460444" y="86824"/>
                    </a:lnTo>
                  </a:path>
                  <a:path w="5046980" h="86995">
                    <a:moveTo>
                      <a:pt x="3604631" y="0"/>
                    </a:moveTo>
                    <a:lnTo>
                      <a:pt x="3604631" y="86824"/>
                    </a:lnTo>
                  </a:path>
                  <a:path w="5046980" h="86995">
                    <a:moveTo>
                      <a:pt x="3748819" y="43412"/>
                    </a:moveTo>
                    <a:lnTo>
                      <a:pt x="3748819" y="86824"/>
                    </a:lnTo>
                  </a:path>
                  <a:path w="5046980" h="86995">
                    <a:moveTo>
                      <a:pt x="3893006" y="43412"/>
                    </a:moveTo>
                    <a:lnTo>
                      <a:pt x="3893006" y="86824"/>
                    </a:lnTo>
                  </a:path>
                  <a:path w="5046980" h="86995">
                    <a:moveTo>
                      <a:pt x="4037194" y="43412"/>
                    </a:moveTo>
                    <a:lnTo>
                      <a:pt x="4037194" y="86824"/>
                    </a:lnTo>
                  </a:path>
                  <a:path w="5046980" h="86995">
                    <a:moveTo>
                      <a:pt x="4181382" y="43412"/>
                    </a:moveTo>
                    <a:lnTo>
                      <a:pt x="4181382" y="86824"/>
                    </a:lnTo>
                  </a:path>
                  <a:path w="5046980" h="86995">
                    <a:moveTo>
                      <a:pt x="4325569" y="0"/>
                    </a:moveTo>
                    <a:lnTo>
                      <a:pt x="4325569" y="86824"/>
                    </a:lnTo>
                  </a:path>
                  <a:path w="5046980" h="86995">
                    <a:moveTo>
                      <a:pt x="4469741" y="43412"/>
                    </a:moveTo>
                    <a:lnTo>
                      <a:pt x="4469741" y="86824"/>
                    </a:lnTo>
                  </a:path>
                  <a:path w="5046980" h="86995">
                    <a:moveTo>
                      <a:pt x="4613928" y="43412"/>
                    </a:moveTo>
                    <a:lnTo>
                      <a:pt x="4613928" y="86824"/>
                    </a:lnTo>
                  </a:path>
                  <a:path w="5046980" h="86995">
                    <a:moveTo>
                      <a:pt x="4758116" y="43412"/>
                    </a:moveTo>
                    <a:lnTo>
                      <a:pt x="4758116" y="86824"/>
                    </a:lnTo>
                  </a:path>
                  <a:path w="5046980" h="86995">
                    <a:moveTo>
                      <a:pt x="4902304" y="43412"/>
                    </a:moveTo>
                    <a:lnTo>
                      <a:pt x="4902304" y="86824"/>
                    </a:lnTo>
                  </a:path>
                </a:pathLst>
              </a:custGeom>
              <a:ln w="11921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3" name="object 113"/>
              <p:cNvSpPr/>
              <p:nvPr/>
            </p:nvSpPr>
            <p:spPr>
              <a:xfrm>
                <a:off x="6676315" y="9999237"/>
                <a:ext cx="12065" cy="86995"/>
              </a:xfrm>
              <a:custGeom>
                <a:avLst/>
                <a:gdLst/>
                <a:ahLst/>
                <a:cxnLst/>
                <a:rect l="l" t="t" r="r" b="b"/>
                <a:pathLst>
                  <a:path w="12065" h="86995">
                    <a:moveTo>
                      <a:pt x="0" y="86824"/>
                    </a:moveTo>
                    <a:lnTo>
                      <a:pt x="11921" y="86824"/>
                    </a:lnTo>
                    <a:lnTo>
                      <a:pt x="11921" y="0"/>
                    </a:lnTo>
                    <a:lnTo>
                      <a:pt x="0" y="0"/>
                    </a:lnTo>
                    <a:lnTo>
                      <a:pt x="0" y="86824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4" name="object 114"/>
              <p:cNvSpPr/>
              <p:nvPr/>
            </p:nvSpPr>
            <p:spPr>
              <a:xfrm>
                <a:off x="1635784" y="5108129"/>
                <a:ext cx="5046980" cy="0"/>
              </a:xfrm>
              <a:custGeom>
                <a:avLst/>
                <a:gdLst/>
                <a:ahLst/>
                <a:cxnLst/>
                <a:rect l="l" t="t" r="r" b="b"/>
                <a:pathLst>
                  <a:path w="5046980">
                    <a:moveTo>
                      <a:pt x="0" y="0"/>
                    </a:moveTo>
                    <a:lnTo>
                      <a:pt x="5046491" y="0"/>
                    </a:lnTo>
                  </a:path>
                </a:pathLst>
              </a:custGeom>
              <a:ln w="11921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5" name="object 115"/>
              <p:cNvSpPr/>
              <p:nvPr/>
            </p:nvSpPr>
            <p:spPr>
              <a:xfrm>
                <a:off x="1629823" y="5108130"/>
                <a:ext cx="12065" cy="86995"/>
              </a:xfrm>
              <a:custGeom>
                <a:avLst/>
                <a:gdLst/>
                <a:ahLst/>
                <a:cxnLst/>
                <a:rect l="l" t="t" r="r" b="b"/>
                <a:pathLst>
                  <a:path w="12064" h="86995">
                    <a:moveTo>
                      <a:pt x="0" y="86820"/>
                    </a:moveTo>
                    <a:lnTo>
                      <a:pt x="11921" y="86820"/>
                    </a:lnTo>
                    <a:lnTo>
                      <a:pt x="11921" y="0"/>
                    </a:lnTo>
                    <a:lnTo>
                      <a:pt x="0" y="0"/>
                    </a:lnTo>
                    <a:lnTo>
                      <a:pt x="0" y="8682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6" name="object 116"/>
              <p:cNvSpPr/>
              <p:nvPr/>
            </p:nvSpPr>
            <p:spPr>
              <a:xfrm>
                <a:off x="1635784" y="5108129"/>
                <a:ext cx="5046980" cy="4978400"/>
              </a:xfrm>
              <a:custGeom>
                <a:avLst/>
                <a:gdLst/>
                <a:ahLst/>
                <a:cxnLst/>
                <a:rect l="l" t="t" r="r" b="b"/>
                <a:pathLst>
                  <a:path w="5046980" h="4978400">
                    <a:moveTo>
                      <a:pt x="144184" y="43410"/>
                    </a:moveTo>
                    <a:lnTo>
                      <a:pt x="144184" y="0"/>
                    </a:lnTo>
                  </a:path>
                  <a:path w="5046980" h="4978400">
                    <a:moveTo>
                      <a:pt x="288370" y="43410"/>
                    </a:moveTo>
                    <a:lnTo>
                      <a:pt x="288370" y="0"/>
                    </a:lnTo>
                  </a:path>
                  <a:path w="5046980" h="4978400">
                    <a:moveTo>
                      <a:pt x="432556" y="43410"/>
                    </a:moveTo>
                    <a:lnTo>
                      <a:pt x="432556" y="0"/>
                    </a:lnTo>
                  </a:path>
                  <a:path w="5046980" h="4978400">
                    <a:moveTo>
                      <a:pt x="576740" y="43410"/>
                    </a:moveTo>
                    <a:lnTo>
                      <a:pt x="576740" y="0"/>
                    </a:lnTo>
                  </a:path>
                  <a:path w="5046980" h="4978400">
                    <a:moveTo>
                      <a:pt x="720928" y="86820"/>
                    </a:moveTo>
                    <a:lnTo>
                      <a:pt x="720928" y="0"/>
                    </a:lnTo>
                  </a:path>
                  <a:path w="5046980" h="4978400">
                    <a:moveTo>
                      <a:pt x="865115" y="43410"/>
                    </a:moveTo>
                    <a:lnTo>
                      <a:pt x="865115" y="0"/>
                    </a:lnTo>
                  </a:path>
                  <a:path w="5046980" h="4978400">
                    <a:moveTo>
                      <a:pt x="1009303" y="43410"/>
                    </a:moveTo>
                    <a:lnTo>
                      <a:pt x="1009303" y="0"/>
                    </a:lnTo>
                  </a:path>
                  <a:path w="5046980" h="4978400">
                    <a:moveTo>
                      <a:pt x="1153475" y="43410"/>
                    </a:moveTo>
                    <a:lnTo>
                      <a:pt x="1153475" y="0"/>
                    </a:lnTo>
                  </a:path>
                  <a:path w="5046980" h="4978400">
                    <a:moveTo>
                      <a:pt x="1297662" y="43410"/>
                    </a:moveTo>
                    <a:lnTo>
                      <a:pt x="1297662" y="0"/>
                    </a:lnTo>
                  </a:path>
                  <a:path w="5046980" h="4978400">
                    <a:moveTo>
                      <a:pt x="1441850" y="86820"/>
                    </a:moveTo>
                    <a:lnTo>
                      <a:pt x="1441850" y="0"/>
                    </a:lnTo>
                  </a:path>
                  <a:path w="5046980" h="4978400">
                    <a:moveTo>
                      <a:pt x="1586037" y="43410"/>
                    </a:moveTo>
                    <a:lnTo>
                      <a:pt x="1586037" y="0"/>
                    </a:lnTo>
                  </a:path>
                  <a:path w="5046980" h="4978400">
                    <a:moveTo>
                      <a:pt x="1730225" y="43410"/>
                    </a:moveTo>
                    <a:lnTo>
                      <a:pt x="1730225" y="0"/>
                    </a:lnTo>
                  </a:path>
                  <a:path w="5046980" h="4978400">
                    <a:moveTo>
                      <a:pt x="1874412" y="43410"/>
                    </a:moveTo>
                    <a:lnTo>
                      <a:pt x="1874412" y="0"/>
                    </a:lnTo>
                  </a:path>
                  <a:path w="5046980" h="4978400">
                    <a:moveTo>
                      <a:pt x="2018600" y="43410"/>
                    </a:moveTo>
                    <a:lnTo>
                      <a:pt x="2018600" y="0"/>
                    </a:lnTo>
                  </a:path>
                  <a:path w="5046980" h="4978400">
                    <a:moveTo>
                      <a:pt x="2162788" y="86820"/>
                    </a:moveTo>
                    <a:lnTo>
                      <a:pt x="2162788" y="0"/>
                    </a:lnTo>
                  </a:path>
                  <a:path w="5046980" h="4978400">
                    <a:moveTo>
                      <a:pt x="2306959" y="43410"/>
                    </a:moveTo>
                    <a:lnTo>
                      <a:pt x="2306959" y="0"/>
                    </a:lnTo>
                  </a:path>
                  <a:path w="5046980" h="4978400">
                    <a:moveTo>
                      <a:pt x="2451147" y="43410"/>
                    </a:moveTo>
                    <a:lnTo>
                      <a:pt x="2451147" y="0"/>
                    </a:lnTo>
                  </a:path>
                  <a:path w="5046980" h="4978400">
                    <a:moveTo>
                      <a:pt x="2595334" y="43410"/>
                    </a:moveTo>
                    <a:lnTo>
                      <a:pt x="2595334" y="0"/>
                    </a:lnTo>
                  </a:path>
                  <a:path w="5046980" h="4978400">
                    <a:moveTo>
                      <a:pt x="2739522" y="43410"/>
                    </a:moveTo>
                    <a:lnTo>
                      <a:pt x="2739522" y="0"/>
                    </a:lnTo>
                  </a:path>
                  <a:path w="5046980" h="4978400">
                    <a:moveTo>
                      <a:pt x="2883709" y="86820"/>
                    </a:moveTo>
                    <a:lnTo>
                      <a:pt x="2883709" y="0"/>
                    </a:lnTo>
                  </a:path>
                  <a:path w="5046980" h="4978400">
                    <a:moveTo>
                      <a:pt x="3027897" y="43410"/>
                    </a:moveTo>
                    <a:lnTo>
                      <a:pt x="3027897" y="0"/>
                    </a:lnTo>
                  </a:path>
                  <a:path w="5046980" h="4978400">
                    <a:moveTo>
                      <a:pt x="3172085" y="43410"/>
                    </a:moveTo>
                    <a:lnTo>
                      <a:pt x="3172085" y="0"/>
                    </a:lnTo>
                  </a:path>
                  <a:path w="5046980" h="4978400">
                    <a:moveTo>
                      <a:pt x="3316256" y="43410"/>
                    </a:moveTo>
                    <a:lnTo>
                      <a:pt x="3316256" y="0"/>
                    </a:lnTo>
                  </a:path>
                  <a:path w="5046980" h="4978400">
                    <a:moveTo>
                      <a:pt x="3460444" y="43410"/>
                    </a:moveTo>
                    <a:lnTo>
                      <a:pt x="3460444" y="0"/>
                    </a:lnTo>
                  </a:path>
                  <a:path w="5046980" h="4978400">
                    <a:moveTo>
                      <a:pt x="3604631" y="86820"/>
                    </a:moveTo>
                    <a:lnTo>
                      <a:pt x="3604631" y="0"/>
                    </a:lnTo>
                  </a:path>
                  <a:path w="5046980" h="4978400">
                    <a:moveTo>
                      <a:pt x="3748819" y="43410"/>
                    </a:moveTo>
                    <a:lnTo>
                      <a:pt x="3748819" y="0"/>
                    </a:lnTo>
                  </a:path>
                  <a:path w="5046980" h="4978400">
                    <a:moveTo>
                      <a:pt x="3893006" y="43410"/>
                    </a:moveTo>
                    <a:lnTo>
                      <a:pt x="3893006" y="0"/>
                    </a:lnTo>
                  </a:path>
                  <a:path w="5046980" h="4978400">
                    <a:moveTo>
                      <a:pt x="4037194" y="43410"/>
                    </a:moveTo>
                    <a:lnTo>
                      <a:pt x="4037194" y="0"/>
                    </a:lnTo>
                  </a:path>
                  <a:path w="5046980" h="4978400">
                    <a:moveTo>
                      <a:pt x="4181382" y="43410"/>
                    </a:moveTo>
                    <a:lnTo>
                      <a:pt x="4181382" y="0"/>
                    </a:lnTo>
                  </a:path>
                  <a:path w="5046980" h="4978400">
                    <a:moveTo>
                      <a:pt x="4325569" y="86820"/>
                    </a:moveTo>
                    <a:lnTo>
                      <a:pt x="4325569" y="0"/>
                    </a:lnTo>
                  </a:path>
                  <a:path w="5046980" h="4978400">
                    <a:moveTo>
                      <a:pt x="4469741" y="43410"/>
                    </a:moveTo>
                    <a:lnTo>
                      <a:pt x="4469741" y="0"/>
                    </a:lnTo>
                  </a:path>
                  <a:path w="5046980" h="4978400">
                    <a:moveTo>
                      <a:pt x="4613928" y="43410"/>
                    </a:moveTo>
                    <a:lnTo>
                      <a:pt x="4613928" y="0"/>
                    </a:lnTo>
                  </a:path>
                  <a:path w="5046980" h="4978400">
                    <a:moveTo>
                      <a:pt x="4758116" y="43410"/>
                    </a:moveTo>
                    <a:lnTo>
                      <a:pt x="4758116" y="0"/>
                    </a:lnTo>
                  </a:path>
                  <a:path w="5046980" h="4978400">
                    <a:moveTo>
                      <a:pt x="4902304" y="43410"/>
                    </a:moveTo>
                    <a:lnTo>
                      <a:pt x="4902304" y="0"/>
                    </a:lnTo>
                  </a:path>
                  <a:path w="5046980" h="4978400">
                    <a:moveTo>
                      <a:pt x="5046491" y="86820"/>
                    </a:moveTo>
                    <a:lnTo>
                      <a:pt x="5046491" y="0"/>
                    </a:lnTo>
                  </a:path>
                  <a:path w="5046980" h="4978400">
                    <a:moveTo>
                      <a:pt x="0" y="4977931"/>
                    </a:moveTo>
                    <a:lnTo>
                      <a:pt x="0" y="0"/>
                    </a:lnTo>
                  </a:path>
                </a:pathLst>
              </a:custGeom>
              <a:ln w="11921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7" name="object 117"/>
              <p:cNvSpPr/>
              <p:nvPr/>
            </p:nvSpPr>
            <p:spPr>
              <a:xfrm>
                <a:off x="1635784" y="9950803"/>
                <a:ext cx="102235" cy="12065"/>
              </a:xfrm>
              <a:custGeom>
                <a:avLst/>
                <a:gdLst/>
                <a:ahLst/>
                <a:cxnLst/>
                <a:rect l="l" t="t" r="r" b="b"/>
                <a:pathLst>
                  <a:path w="102235" h="12065">
                    <a:moveTo>
                      <a:pt x="0" y="11921"/>
                    </a:moveTo>
                    <a:lnTo>
                      <a:pt x="101718" y="11921"/>
                    </a:lnTo>
                    <a:lnTo>
                      <a:pt x="101718" y="0"/>
                    </a:lnTo>
                    <a:lnTo>
                      <a:pt x="0" y="0"/>
                    </a:lnTo>
                    <a:lnTo>
                      <a:pt x="0" y="11921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8" name="object 118"/>
              <p:cNvSpPr/>
              <p:nvPr/>
            </p:nvSpPr>
            <p:spPr>
              <a:xfrm>
                <a:off x="1635784" y="5242812"/>
                <a:ext cx="102235" cy="4579620"/>
              </a:xfrm>
              <a:custGeom>
                <a:avLst/>
                <a:gdLst/>
                <a:ahLst/>
                <a:cxnLst/>
                <a:rect l="l" t="t" r="r" b="b"/>
                <a:pathLst>
                  <a:path w="102235" h="4579620">
                    <a:moveTo>
                      <a:pt x="50859" y="4579268"/>
                    </a:moveTo>
                    <a:lnTo>
                      <a:pt x="0" y="4579268"/>
                    </a:lnTo>
                  </a:path>
                  <a:path w="102235" h="4579620">
                    <a:moveTo>
                      <a:pt x="50859" y="4444583"/>
                    </a:moveTo>
                    <a:lnTo>
                      <a:pt x="0" y="4444583"/>
                    </a:lnTo>
                  </a:path>
                  <a:path w="102235" h="4579620">
                    <a:moveTo>
                      <a:pt x="50859" y="4309899"/>
                    </a:moveTo>
                    <a:lnTo>
                      <a:pt x="0" y="4309899"/>
                    </a:lnTo>
                  </a:path>
                  <a:path w="102235" h="4579620">
                    <a:moveTo>
                      <a:pt x="101718" y="4175214"/>
                    </a:moveTo>
                    <a:lnTo>
                      <a:pt x="0" y="4175214"/>
                    </a:lnTo>
                  </a:path>
                  <a:path w="102235" h="4579620">
                    <a:moveTo>
                      <a:pt x="50859" y="4040531"/>
                    </a:moveTo>
                    <a:lnTo>
                      <a:pt x="0" y="4040531"/>
                    </a:lnTo>
                  </a:path>
                  <a:path w="102235" h="4579620">
                    <a:moveTo>
                      <a:pt x="50859" y="3905844"/>
                    </a:moveTo>
                    <a:lnTo>
                      <a:pt x="0" y="3905844"/>
                    </a:lnTo>
                  </a:path>
                  <a:path w="102235" h="4579620">
                    <a:moveTo>
                      <a:pt x="50859" y="3771162"/>
                    </a:moveTo>
                    <a:lnTo>
                      <a:pt x="0" y="3771162"/>
                    </a:lnTo>
                  </a:path>
                  <a:path w="102235" h="4579620">
                    <a:moveTo>
                      <a:pt x="101718" y="3636479"/>
                    </a:moveTo>
                    <a:lnTo>
                      <a:pt x="0" y="3636479"/>
                    </a:lnTo>
                  </a:path>
                  <a:path w="102235" h="4579620">
                    <a:moveTo>
                      <a:pt x="50859" y="3501797"/>
                    </a:moveTo>
                    <a:lnTo>
                      <a:pt x="0" y="3501797"/>
                    </a:lnTo>
                  </a:path>
                  <a:path w="102235" h="4579620">
                    <a:moveTo>
                      <a:pt x="50859" y="3367115"/>
                    </a:moveTo>
                    <a:lnTo>
                      <a:pt x="0" y="3367115"/>
                    </a:lnTo>
                  </a:path>
                  <a:path w="102235" h="4579620">
                    <a:moveTo>
                      <a:pt x="50859" y="3232417"/>
                    </a:moveTo>
                    <a:lnTo>
                      <a:pt x="0" y="3232417"/>
                    </a:lnTo>
                  </a:path>
                  <a:path w="102235" h="4579620">
                    <a:moveTo>
                      <a:pt x="101718" y="3097735"/>
                    </a:moveTo>
                    <a:lnTo>
                      <a:pt x="0" y="3097735"/>
                    </a:lnTo>
                  </a:path>
                  <a:path w="102235" h="4579620">
                    <a:moveTo>
                      <a:pt x="50859" y="2963053"/>
                    </a:moveTo>
                    <a:lnTo>
                      <a:pt x="0" y="2963053"/>
                    </a:lnTo>
                  </a:path>
                  <a:path w="102235" h="4579620">
                    <a:moveTo>
                      <a:pt x="50859" y="2828371"/>
                    </a:moveTo>
                    <a:lnTo>
                      <a:pt x="0" y="2828371"/>
                    </a:lnTo>
                  </a:path>
                  <a:path w="102235" h="4579620">
                    <a:moveTo>
                      <a:pt x="50859" y="2693689"/>
                    </a:moveTo>
                    <a:lnTo>
                      <a:pt x="0" y="2693689"/>
                    </a:lnTo>
                  </a:path>
                  <a:path w="102235" h="4579620">
                    <a:moveTo>
                      <a:pt x="101718" y="2559007"/>
                    </a:moveTo>
                    <a:lnTo>
                      <a:pt x="0" y="2559007"/>
                    </a:lnTo>
                  </a:path>
                  <a:path w="102235" h="4579620">
                    <a:moveTo>
                      <a:pt x="50859" y="2424325"/>
                    </a:moveTo>
                    <a:lnTo>
                      <a:pt x="0" y="2424325"/>
                    </a:lnTo>
                  </a:path>
                  <a:path w="102235" h="4579620">
                    <a:moveTo>
                      <a:pt x="50859" y="2289627"/>
                    </a:moveTo>
                    <a:lnTo>
                      <a:pt x="0" y="2289627"/>
                    </a:lnTo>
                  </a:path>
                  <a:path w="102235" h="4579620">
                    <a:moveTo>
                      <a:pt x="50859" y="2154945"/>
                    </a:moveTo>
                    <a:lnTo>
                      <a:pt x="0" y="2154945"/>
                    </a:lnTo>
                  </a:path>
                  <a:path w="102235" h="4579620">
                    <a:moveTo>
                      <a:pt x="101718" y="2020263"/>
                    </a:moveTo>
                    <a:lnTo>
                      <a:pt x="0" y="2020263"/>
                    </a:lnTo>
                  </a:path>
                  <a:path w="102235" h="4579620">
                    <a:moveTo>
                      <a:pt x="50859" y="1885581"/>
                    </a:moveTo>
                    <a:lnTo>
                      <a:pt x="0" y="1885581"/>
                    </a:lnTo>
                  </a:path>
                  <a:path w="102235" h="4579620">
                    <a:moveTo>
                      <a:pt x="50859" y="1750898"/>
                    </a:moveTo>
                    <a:lnTo>
                      <a:pt x="0" y="1750898"/>
                    </a:lnTo>
                  </a:path>
                  <a:path w="102235" h="4579620">
                    <a:moveTo>
                      <a:pt x="50859" y="1616216"/>
                    </a:moveTo>
                    <a:lnTo>
                      <a:pt x="0" y="1616216"/>
                    </a:lnTo>
                  </a:path>
                  <a:path w="102235" h="4579620">
                    <a:moveTo>
                      <a:pt x="101718" y="1481534"/>
                    </a:moveTo>
                    <a:lnTo>
                      <a:pt x="0" y="1481534"/>
                    </a:lnTo>
                  </a:path>
                  <a:path w="102235" h="4579620">
                    <a:moveTo>
                      <a:pt x="50859" y="1346836"/>
                    </a:moveTo>
                    <a:lnTo>
                      <a:pt x="0" y="1346836"/>
                    </a:lnTo>
                  </a:path>
                  <a:path w="102235" h="4579620">
                    <a:moveTo>
                      <a:pt x="50859" y="1212154"/>
                    </a:moveTo>
                    <a:lnTo>
                      <a:pt x="0" y="1212154"/>
                    </a:lnTo>
                  </a:path>
                  <a:path w="102235" h="4579620">
                    <a:moveTo>
                      <a:pt x="50859" y="1077472"/>
                    </a:moveTo>
                    <a:lnTo>
                      <a:pt x="0" y="1077472"/>
                    </a:lnTo>
                  </a:path>
                  <a:path w="102235" h="4579620">
                    <a:moveTo>
                      <a:pt x="101718" y="942790"/>
                    </a:moveTo>
                    <a:lnTo>
                      <a:pt x="0" y="942790"/>
                    </a:lnTo>
                  </a:path>
                  <a:path w="102235" h="4579620">
                    <a:moveTo>
                      <a:pt x="50859" y="808108"/>
                    </a:moveTo>
                    <a:lnTo>
                      <a:pt x="0" y="808108"/>
                    </a:lnTo>
                  </a:path>
                  <a:path w="102235" h="4579620">
                    <a:moveTo>
                      <a:pt x="50859" y="673426"/>
                    </a:moveTo>
                    <a:lnTo>
                      <a:pt x="0" y="673426"/>
                    </a:lnTo>
                  </a:path>
                  <a:path w="102235" h="4579620">
                    <a:moveTo>
                      <a:pt x="50859" y="538744"/>
                    </a:moveTo>
                    <a:lnTo>
                      <a:pt x="0" y="538744"/>
                    </a:lnTo>
                  </a:path>
                  <a:path w="102235" h="4579620">
                    <a:moveTo>
                      <a:pt x="101718" y="404046"/>
                    </a:moveTo>
                    <a:lnTo>
                      <a:pt x="0" y="404046"/>
                    </a:lnTo>
                  </a:path>
                  <a:path w="102235" h="4579620">
                    <a:moveTo>
                      <a:pt x="50859" y="269364"/>
                    </a:moveTo>
                    <a:lnTo>
                      <a:pt x="0" y="269364"/>
                    </a:lnTo>
                  </a:path>
                  <a:path w="102235" h="4579620">
                    <a:moveTo>
                      <a:pt x="50859" y="134682"/>
                    </a:moveTo>
                    <a:lnTo>
                      <a:pt x="0" y="134682"/>
                    </a:lnTo>
                  </a:path>
                  <a:path w="102235" h="4579620">
                    <a:moveTo>
                      <a:pt x="50859" y="0"/>
                    </a:moveTo>
                    <a:lnTo>
                      <a:pt x="0" y="0"/>
                    </a:lnTo>
                  </a:path>
                </a:pathLst>
              </a:custGeom>
              <a:ln w="11921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9" name="object 119"/>
              <p:cNvSpPr/>
              <p:nvPr/>
            </p:nvSpPr>
            <p:spPr>
              <a:xfrm>
                <a:off x="1635772" y="5102180"/>
                <a:ext cx="102235" cy="4860925"/>
              </a:xfrm>
              <a:custGeom>
                <a:avLst/>
                <a:gdLst/>
                <a:ahLst/>
                <a:cxnLst/>
                <a:rect l="l" t="t" r="r" b="b"/>
                <a:pathLst>
                  <a:path w="102235" h="4860925">
                    <a:moveTo>
                      <a:pt x="101727" y="4848631"/>
                    </a:moveTo>
                    <a:lnTo>
                      <a:pt x="0" y="4848631"/>
                    </a:lnTo>
                    <a:lnTo>
                      <a:pt x="0" y="4860556"/>
                    </a:lnTo>
                    <a:lnTo>
                      <a:pt x="101727" y="4860556"/>
                    </a:lnTo>
                    <a:lnTo>
                      <a:pt x="101727" y="4848631"/>
                    </a:lnTo>
                    <a:close/>
                  </a:path>
                  <a:path w="102235" h="4860925">
                    <a:moveTo>
                      <a:pt x="101727" y="0"/>
                    </a:moveTo>
                    <a:lnTo>
                      <a:pt x="0" y="0"/>
                    </a:lnTo>
                    <a:lnTo>
                      <a:pt x="0" y="11912"/>
                    </a:lnTo>
                    <a:lnTo>
                      <a:pt x="101727" y="11912"/>
                    </a:lnTo>
                    <a:lnTo>
                      <a:pt x="101727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0" name="object 120"/>
              <p:cNvSpPr/>
              <p:nvPr/>
            </p:nvSpPr>
            <p:spPr>
              <a:xfrm>
                <a:off x="6682276" y="5108129"/>
                <a:ext cx="0" cy="4978400"/>
              </a:xfrm>
              <a:custGeom>
                <a:avLst/>
                <a:gdLst/>
                <a:ahLst/>
                <a:cxnLst/>
                <a:rect l="l" t="t" r="r" b="b"/>
                <a:pathLst>
                  <a:path h="4978400">
                    <a:moveTo>
                      <a:pt x="0" y="4977931"/>
                    </a:moveTo>
                    <a:lnTo>
                      <a:pt x="0" y="0"/>
                    </a:lnTo>
                  </a:path>
                </a:pathLst>
              </a:custGeom>
              <a:ln w="11921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1" name="object 121"/>
              <p:cNvSpPr/>
              <p:nvPr/>
            </p:nvSpPr>
            <p:spPr>
              <a:xfrm>
                <a:off x="6580561" y="9950803"/>
                <a:ext cx="102235" cy="12065"/>
              </a:xfrm>
              <a:custGeom>
                <a:avLst/>
                <a:gdLst/>
                <a:ahLst/>
                <a:cxnLst/>
                <a:rect l="l" t="t" r="r" b="b"/>
                <a:pathLst>
                  <a:path w="102234" h="12065">
                    <a:moveTo>
                      <a:pt x="0" y="11921"/>
                    </a:moveTo>
                    <a:lnTo>
                      <a:pt x="101715" y="11921"/>
                    </a:lnTo>
                    <a:lnTo>
                      <a:pt x="101715" y="0"/>
                    </a:lnTo>
                    <a:lnTo>
                      <a:pt x="0" y="0"/>
                    </a:lnTo>
                    <a:lnTo>
                      <a:pt x="0" y="11921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2" name="object 122"/>
              <p:cNvSpPr/>
              <p:nvPr/>
            </p:nvSpPr>
            <p:spPr>
              <a:xfrm>
                <a:off x="6580561" y="5242812"/>
                <a:ext cx="102235" cy="4579620"/>
              </a:xfrm>
              <a:custGeom>
                <a:avLst/>
                <a:gdLst/>
                <a:ahLst/>
                <a:cxnLst/>
                <a:rect l="l" t="t" r="r" b="b"/>
                <a:pathLst>
                  <a:path w="102234" h="4579620">
                    <a:moveTo>
                      <a:pt x="50849" y="4579268"/>
                    </a:moveTo>
                    <a:lnTo>
                      <a:pt x="101714" y="4579268"/>
                    </a:lnTo>
                  </a:path>
                  <a:path w="102234" h="4579620">
                    <a:moveTo>
                      <a:pt x="50849" y="4444583"/>
                    </a:moveTo>
                    <a:lnTo>
                      <a:pt x="101714" y="4444583"/>
                    </a:lnTo>
                  </a:path>
                  <a:path w="102234" h="4579620">
                    <a:moveTo>
                      <a:pt x="50849" y="4309899"/>
                    </a:moveTo>
                    <a:lnTo>
                      <a:pt x="101714" y="4309899"/>
                    </a:lnTo>
                  </a:path>
                  <a:path w="102234" h="4579620">
                    <a:moveTo>
                      <a:pt x="0" y="4175214"/>
                    </a:moveTo>
                    <a:lnTo>
                      <a:pt x="101714" y="4175214"/>
                    </a:lnTo>
                  </a:path>
                  <a:path w="102234" h="4579620">
                    <a:moveTo>
                      <a:pt x="50849" y="4040531"/>
                    </a:moveTo>
                    <a:lnTo>
                      <a:pt x="101714" y="4040531"/>
                    </a:lnTo>
                  </a:path>
                  <a:path w="102234" h="4579620">
                    <a:moveTo>
                      <a:pt x="50849" y="3905844"/>
                    </a:moveTo>
                    <a:lnTo>
                      <a:pt x="101714" y="3905844"/>
                    </a:lnTo>
                  </a:path>
                  <a:path w="102234" h="4579620">
                    <a:moveTo>
                      <a:pt x="50849" y="3771162"/>
                    </a:moveTo>
                    <a:lnTo>
                      <a:pt x="101714" y="3771162"/>
                    </a:lnTo>
                  </a:path>
                  <a:path w="102234" h="4579620">
                    <a:moveTo>
                      <a:pt x="0" y="3636479"/>
                    </a:moveTo>
                    <a:lnTo>
                      <a:pt x="101714" y="3636479"/>
                    </a:lnTo>
                  </a:path>
                  <a:path w="102234" h="4579620">
                    <a:moveTo>
                      <a:pt x="50849" y="3501797"/>
                    </a:moveTo>
                    <a:lnTo>
                      <a:pt x="101714" y="3501797"/>
                    </a:lnTo>
                  </a:path>
                  <a:path w="102234" h="4579620">
                    <a:moveTo>
                      <a:pt x="50849" y="3367115"/>
                    </a:moveTo>
                    <a:lnTo>
                      <a:pt x="101714" y="3367115"/>
                    </a:lnTo>
                  </a:path>
                  <a:path w="102234" h="4579620">
                    <a:moveTo>
                      <a:pt x="50849" y="3232417"/>
                    </a:moveTo>
                    <a:lnTo>
                      <a:pt x="101714" y="3232417"/>
                    </a:lnTo>
                  </a:path>
                  <a:path w="102234" h="4579620">
                    <a:moveTo>
                      <a:pt x="0" y="3097735"/>
                    </a:moveTo>
                    <a:lnTo>
                      <a:pt x="101714" y="3097735"/>
                    </a:lnTo>
                  </a:path>
                  <a:path w="102234" h="4579620">
                    <a:moveTo>
                      <a:pt x="50849" y="2963053"/>
                    </a:moveTo>
                    <a:lnTo>
                      <a:pt x="101714" y="2963053"/>
                    </a:lnTo>
                  </a:path>
                  <a:path w="102234" h="4579620">
                    <a:moveTo>
                      <a:pt x="50849" y="2828371"/>
                    </a:moveTo>
                    <a:lnTo>
                      <a:pt x="101714" y="2828371"/>
                    </a:lnTo>
                  </a:path>
                  <a:path w="102234" h="4579620">
                    <a:moveTo>
                      <a:pt x="50849" y="2693689"/>
                    </a:moveTo>
                    <a:lnTo>
                      <a:pt x="101714" y="2693689"/>
                    </a:lnTo>
                  </a:path>
                  <a:path w="102234" h="4579620">
                    <a:moveTo>
                      <a:pt x="0" y="2559007"/>
                    </a:moveTo>
                    <a:lnTo>
                      <a:pt x="101714" y="2559007"/>
                    </a:lnTo>
                  </a:path>
                  <a:path w="102234" h="4579620">
                    <a:moveTo>
                      <a:pt x="50849" y="2424325"/>
                    </a:moveTo>
                    <a:lnTo>
                      <a:pt x="101714" y="2424325"/>
                    </a:lnTo>
                  </a:path>
                  <a:path w="102234" h="4579620">
                    <a:moveTo>
                      <a:pt x="50849" y="2289627"/>
                    </a:moveTo>
                    <a:lnTo>
                      <a:pt x="101714" y="2289627"/>
                    </a:lnTo>
                  </a:path>
                  <a:path w="102234" h="4579620">
                    <a:moveTo>
                      <a:pt x="50849" y="2154945"/>
                    </a:moveTo>
                    <a:lnTo>
                      <a:pt x="101714" y="2154945"/>
                    </a:lnTo>
                  </a:path>
                  <a:path w="102234" h="4579620">
                    <a:moveTo>
                      <a:pt x="0" y="2020263"/>
                    </a:moveTo>
                    <a:lnTo>
                      <a:pt x="101714" y="2020263"/>
                    </a:lnTo>
                  </a:path>
                  <a:path w="102234" h="4579620">
                    <a:moveTo>
                      <a:pt x="50849" y="1885581"/>
                    </a:moveTo>
                    <a:lnTo>
                      <a:pt x="101714" y="1885581"/>
                    </a:lnTo>
                  </a:path>
                  <a:path w="102234" h="4579620">
                    <a:moveTo>
                      <a:pt x="50849" y="1750898"/>
                    </a:moveTo>
                    <a:lnTo>
                      <a:pt x="101714" y="1750898"/>
                    </a:lnTo>
                  </a:path>
                  <a:path w="102234" h="4579620">
                    <a:moveTo>
                      <a:pt x="50849" y="1616216"/>
                    </a:moveTo>
                    <a:lnTo>
                      <a:pt x="101714" y="1616216"/>
                    </a:lnTo>
                  </a:path>
                  <a:path w="102234" h="4579620">
                    <a:moveTo>
                      <a:pt x="0" y="1481534"/>
                    </a:moveTo>
                    <a:lnTo>
                      <a:pt x="101714" y="1481534"/>
                    </a:lnTo>
                  </a:path>
                  <a:path w="102234" h="4579620">
                    <a:moveTo>
                      <a:pt x="50849" y="1346836"/>
                    </a:moveTo>
                    <a:lnTo>
                      <a:pt x="101714" y="1346836"/>
                    </a:lnTo>
                  </a:path>
                  <a:path w="102234" h="4579620">
                    <a:moveTo>
                      <a:pt x="50849" y="1212154"/>
                    </a:moveTo>
                    <a:lnTo>
                      <a:pt x="101714" y="1212154"/>
                    </a:lnTo>
                  </a:path>
                  <a:path w="102234" h="4579620">
                    <a:moveTo>
                      <a:pt x="50849" y="1077472"/>
                    </a:moveTo>
                    <a:lnTo>
                      <a:pt x="101714" y="1077472"/>
                    </a:lnTo>
                  </a:path>
                  <a:path w="102234" h="4579620">
                    <a:moveTo>
                      <a:pt x="0" y="942790"/>
                    </a:moveTo>
                    <a:lnTo>
                      <a:pt x="101714" y="942790"/>
                    </a:lnTo>
                  </a:path>
                  <a:path w="102234" h="4579620">
                    <a:moveTo>
                      <a:pt x="50849" y="808108"/>
                    </a:moveTo>
                    <a:lnTo>
                      <a:pt x="101714" y="808108"/>
                    </a:lnTo>
                  </a:path>
                  <a:path w="102234" h="4579620">
                    <a:moveTo>
                      <a:pt x="50849" y="673426"/>
                    </a:moveTo>
                    <a:lnTo>
                      <a:pt x="101714" y="673426"/>
                    </a:lnTo>
                  </a:path>
                  <a:path w="102234" h="4579620">
                    <a:moveTo>
                      <a:pt x="50849" y="538744"/>
                    </a:moveTo>
                    <a:lnTo>
                      <a:pt x="101714" y="538744"/>
                    </a:lnTo>
                  </a:path>
                  <a:path w="102234" h="4579620">
                    <a:moveTo>
                      <a:pt x="0" y="404046"/>
                    </a:moveTo>
                    <a:lnTo>
                      <a:pt x="101714" y="404046"/>
                    </a:lnTo>
                  </a:path>
                  <a:path w="102234" h="4579620">
                    <a:moveTo>
                      <a:pt x="50849" y="269364"/>
                    </a:moveTo>
                    <a:lnTo>
                      <a:pt x="101714" y="269364"/>
                    </a:lnTo>
                  </a:path>
                  <a:path w="102234" h="4579620">
                    <a:moveTo>
                      <a:pt x="50849" y="134682"/>
                    </a:moveTo>
                    <a:lnTo>
                      <a:pt x="101714" y="134682"/>
                    </a:lnTo>
                  </a:path>
                  <a:path w="102234" h="4579620">
                    <a:moveTo>
                      <a:pt x="50849" y="0"/>
                    </a:moveTo>
                    <a:lnTo>
                      <a:pt x="101714" y="0"/>
                    </a:lnTo>
                  </a:path>
                </a:pathLst>
              </a:custGeom>
              <a:ln w="11921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3" name="object 123"/>
              <p:cNvSpPr/>
              <p:nvPr/>
            </p:nvSpPr>
            <p:spPr>
              <a:xfrm>
                <a:off x="6580556" y="5102180"/>
                <a:ext cx="102235" cy="4860925"/>
              </a:xfrm>
              <a:custGeom>
                <a:avLst/>
                <a:gdLst/>
                <a:ahLst/>
                <a:cxnLst/>
                <a:rect l="l" t="t" r="r" b="b"/>
                <a:pathLst>
                  <a:path w="102234" h="4860925">
                    <a:moveTo>
                      <a:pt x="101714" y="4848631"/>
                    </a:moveTo>
                    <a:lnTo>
                      <a:pt x="0" y="4848631"/>
                    </a:lnTo>
                    <a:lnTo>
                      <a:pt x="0" y="4860556"/>
                    </a:lnTo>
                    <a:lnTo>
                      <a:pt x="101714" y="4860556"/>
                    </a:lnTo>
                    <a:lnTo>
                      <a:pt x="101714" y="4848631"/>
                    </a:lnTo>
                    <a:close/>
                  </a:path>
                  <a:path w="102234" h="4860925">
                    <a:moveTo>
                      <a:pt x="101714" y="0"/>
                    </a:moveTo>
                    <a:lnTo>
                      <a:pt x="0" y="0"/>
                    </a:lnTo>
                    <a:lnTo>
                      <a:pt x="0" y="11912"/>
                    </a:lnTo>
                    <a:lnTo>
                      <a:pt x="101714" y="11912"/>
                    </a:lnTo>
                    <a:lnTo>
                      <a:pt x="101714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124" name="object 124"/>
            <p:cNvSpPr txBox="1"/>
            <p:nvPr/>
          </p:nvSpPr>
          <p:spPr>
            <a:xfrm>
              <a:off x="7419588" y="5469363"/>
              <a:ext cx="1022350" cy="326390"/>
            </a:xfrm>
            <a:prstGeom prst="rect">
              <a:avLst/>
            </a:prstGeom>
          </p:spPr>
          <p:txBody>
            <a:bodyPr vert="horz" wrap="square" lIns="0" tIns="13335" rIns="0" bIns="0" rtlCol="0">
              <a:spAutoFit/>
            </a:bodyPr>
            <a:lstStyle/>
            <a:p>
              <a:pPr marL="140335">
                <a:lnSpc>
                  <a:spcPct val="100000"/>
                </a:lnSpc>
                <a:spcBef>
                  <a:spcPts val="105"/>
                </a:spcBef>
              </a:pPr>
              <a:r>
                <a:rPr sz="1000" dirty="0">
                  <a:latin typeface="Microsoft Sans Serif"/>
                  <a:cs typeface="Microsoft Sans Serif"/>
                </a:rPr>
                <a:t>T</a:t>
              </a:r>
              <a:endParaRPr sz="1000">
                <a:latin typeface="Microsoft Sans Serif"/>
                <a:cs typeface="Microsoft Sans Serif"/>
              </a:endParaRPr>
            </a:p>
            <a:p>
              <a:pPr marL="12700">
                <a:lnSpc>
                  <a:spcPct val="100000"/>
                </a:lnSpc>
                <a:spcBef>
                  <a:spcPts val="75"/>
                </a:spcBef>
              </a:pPr>
              <a:r>
                <a:rPr sz="900" spc="10" dirty="0">
                  <a:latin typeface="Microsoft Sans Serif"/>
                  <a:cs typeface="Microsoft Sans Serif"/>
                </a:rPr>
                <a:t>JHEP</a:t>
              </a:r>
              <a:r>
                <a:rPr sz="900" spc="-10" dirty="0">
                  <a:latin typeface="Microsoft Sans Serif"/>
                  <a:cs typeface="Microsoft Sans Serif"/>
                </a:rPr>
                <a:t> </a:t>
              </a:r>
              <a:r>
                <a:rPr sz="900" spc="10" dirty="0">
                  <a:latin typeface="Microsoft Sans Serif"/>
                  <a:cs typeface="Microsoft Sans Serif"/>
                </a:rPr>
                <a:t>10</a:t>
              </a:r>
              <a:r>
                <a:rPr sz="900" spc="-5" dirty="0">
                  <a:latin typeface="Microsoft Sans Serif"/>
                  <a:cs typeface="Microsoft Sans Serif"/>
                </a:rPr>
                <a:t> </a:t>
              </a:r>
              <a:r>
                <a:rPr sz="900" spc="10" dirty="0">
                  <a:latin typeface="Microsoft Sans Serif"/>
                  <a:cs typeface="Microsoft Sans Serif"/>
                </a:rPr>
                <a:t>(2021)</a:t>
              </a:r>
              <a:r>
                <a:rPr sz="900" spc="-5" dirty="0">
                  <a:latin typeface="Microsoft Sans Serif"/>
                  <a:cs typeface="Microsoft Sans Serif"/>
                </a:rPr>
                <a:t> </a:t>
              </a:r>
              <a:r>
                <a:rPr sz="900" spc="5" dirty="0">
                  <a:latin typeface="Microsoft Sans Serif"/>
                  <a:cs typeface="Microsoft Sans Serif"/>
                </a:rPr>
                <a:t>13</a:t>
              </a:r>
              <a:endParaRPr sz="900">
                <a:latin typeface="Microsoft Sans Serif"/>
                <a:cs typeface="Microsoft Sans Serif"/>
              </a:endParaRPr>
            </a:p>
          </p:txBody>
        </p:sp>
        <p:sp>
          <p:nvSpPr>
            <p:cNvPr id="125" name="object 125"/>
            <p:cNvSpPr txBox="1"/>
            <p:nvPr/>
          </p:nvSpPr>
          <p:spPr>
            <a:xfrm>
              <a:off x="7394188" y="5341533"/>
              <a:ext cx="1841500" cy="257763"/>
            </a:xfrm>
            <a:prstGeom prst="rect">
              <a:avLst/>
            </a:prstGeom>
          </p:spPr>
          <p:txBody>
            <a:bodyPr vert="horz" wrap="square" lIns="0" tIns="11430" rIns="0" bIns="0" rtlCol="0">
              <a:spAutoFit/>
            </a:bodyPr>
            <a:lstStyle/>
            <a:p>
              <a:pPr marL="38100">
                <a:lnSpc>
                  <a:spcPct val="100000"/>
                </a:lnSpc>
                <a:spcBef>
                  <a:spcPts val="90"/>
                </a:spcBef>
              </a:pPr>
              <a:r>
                <a:rPr sz="1600" spc="-65" dirty="0" err="1">
                  <a:latin typeface="Microsoft Sans Serif"/>
                  <a:cs typeface="Microsoft Sans Serif"/>
                </a:rPr>
                <a:t>E</a:t>
              </a:r>
              <a:r>
                <a:rPr sz="1500" baseline="41666" dirty="0" err="1">
                  <a:latin typeface="Microsoft Sans Serif"/>
                  <a:cs typeface="Microsoft Sans Serif"/>
                </a:rPr>
                <a:t>mis</a:t>
              </a:r>
              <a:r>
                <a:rPr sz="1500" spc="37" baseline="41666" dirty="0" err="1">
                  <a:latin typeface="Microsoft Sans Serif"/>
                  <a:cs typeface="Microsoft Sans Serif"/>
                </a:rPr>
                <a:t>s</a:t>
              </a:r>
              <a:r>
                <a:rPr sz="1600" spc="-5" dirty="0" err="1">
                  <a:latin typeface="Microsoft Sans Serif"/>
                  <a:cs typeface="Microsoft Sans Serif"/>
                </a:rPr>
                <a:t>+h</a:t>
              </a:r>
              <a:r>
                <a:rPr sz="1600" spc="-5" dirty="0">
                  <a:latin typeface="Microsoft Sans Serif"/>
                  <a:cs typeface="Microsoft Sans Serif"/>
                </a:rPr>
                <a:t>(</a:t>
              </a:r>
              <a:r>
                <a:rPr lang="it-IT" sz="1600" spc="-310" dirty="0">
                  <a:latin typeface="Symbol"/>
                  <a:cs typeface="Symbol"/>
                </a:rPr>
                <a:t>g      g </a:t>
              </a:r>
              <a:r>
                <a:rPr sz="1600" spc="-5" dirty="0">
                  <a:latin typeface="Microsoft Sans Serif"/>
                  <a:cs typeface="Microsoft Sans Serif"/>
                </a:rPr>
                <a:t>)</a:t>
              </a:r>
              <a:r>
                <a:rPr lang="it-IT" sz="1600" spc="-5" dirty="0">
                  <a:latin typeface="Microsoft Sans Serif"/>
                  <a:cs typeface="Microsoft Sans Serif"/>
                </a:rPr>
                <a:t> </a:t>
              </a:r>
              <a:r>
                <a:rPr sz="1600" spc="-5" dirty="0">
                  <a:latin typeface="Microsoft Sans Serif"/>
                  <a:cs typeface="Microsoft Sans Serif"/>
                </a:rPr>
                <a:t>,</a:t>
              </a:r>
              <a:r>
                <a:rPr sz="1600" spc="15" dirty="0">
                  <a:latin typeface="Microsoft Sans Serif"/>
                  <a:cs typeface="Microsoft Sans Serif"/>
                </a:rPr>
                <a:t> </a:t>
              </a:r>
              <a:r>
                <a:rPr sz="1600" spc="-10" dirty="0">
                  <a:latin typeface="Microsoft Sans Serif"/>
                  <a:cs typeface="Microsoft Sans Serif"/>
                </a:rPr>
                <a:t>13</a:t>
              </a:r>
              <a:r>
                <a:rPr sz="1600" spc="-5" dirty="0">
                  <a:latin typeface="Microsoft Sans Serif"/>
                  <a:cs typeface="Microsoft Sans Serif"/>
                </a:rPr>
                <a:t>9</a:t>
              </a:r>
              <a:r>
                <a:rPr sz="1600" spc="15" dirty="0">
                  <a:latin typeface="Microsoft Sans Serif"/>
                  <a:cs typeface="Microsoft Sans Serif"/>
                </a:rPr>
                <a:t> </a:t>
              </a:r>
              <a:r>
                <a:rPr sz="1600" spc="-5" dirty="0">
                  <a:latin typeface="Microsoft Sans Serif"/>
                  <a:cs typeface="Microsoft Sans Serif"/>
                </a:rPr>
                <a:t>f</a:t>
              </a:r>
              <a:r>
                <a:rPr sz="1600" spc="20" dirty="0">
                  <a:latin typeface="Microsoft Sans Serif"/>
                  <a:cs typeface="Microsoft Sans Serif"/>
                </a:rPr>
                <a:t>b</a:t>
              </a:r>
              <a:r>
                <a:rPr sz="1500" baseline="36111" dirty="0">
                  <a:latin typeface="Microsoft Sans Serif"/>
                  <a:cs typeface="Microsoft Sans Serif"/>
                </a:rPr>
                <a:t>-1</a:t>
              </a:r>
            </a:p>
          </p:txBody>
        </p:sp>
        <p:sp>
          <p:nvSpPr>
            <p:cNvPr id="126" name="object 126"/>
            <p:cNvSpPr/>
            <p:nvPr/>
          </p:nvSpPr>
          <p:spPr>
            <a:xfrm>
              <a:off x="7130146" y="5482533"/>
              <a:ext cx="225425" cy="0"/>
            </a:xfrm>
            <a:custGeom>
              <a:avLst/>
              <a:gdLst/>
              <a:ahLst/>
              <a:cxnLst/>
              <a:rect l="l" t="t" r="r" b="b"/>
              <a:pathLst>
                <a:path w="225425">
                  <a:moveTo>
                    <a:pt x="0" y="0"/>
                  </a:moveTo>
                  <a:lnTo>
                    <a:pt x="225286" y="0"/>
                  </a:lnTo>
                </a:path>
              </a:pathLst>
            </a:custGeom>
            <a:ln w="35764">
              <a:solidFill>
                <a:srgbClr val="00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" name="object 127"/>
            <p:cNvSpPr txBox="1"/>
            <p:nvPr/>
          </p:nvSpPr>
          <p:spPr>
            <a:xfrm>
              <a:off x="7394188" y="5831526"/>
              <a:ext cx="1628139" cy="268605"/>
            </a:xfrm>
            <a:prstGeom prst="rect">
              <a:avLst/>
            </a:prstGeom>
          </p:spPr>
          <p:txBody>
            <a:bodyPr vert="horz" wrap="square" lIns="0" tIns="11430" rIns="0" bIns="0" rtlCol="0">
              <a:spAutoFit/>
            </a:bodyPr>
            <a:lstStyle/>
            <a:p>
              <a:pPr marL="38100">
                <a:lnSpc>
                  <a:spcPct val="100000"/>
                </a:lnSpc>
                <a:spcBef>
                  <a:spcPts val="90"/>
                </a:spcBef>
              </a:pPr>
              <a:r>
                <a:rPr sz="1600" spc="-5" dirty="0">
                  <a:latin typeface="Microsoft Sans Serif"/>
                  <a:cs typeface="Microsoft Sans Serif"/>
                </a:rPr>
                <a:t>E</a:t>
              </a:r>
              <a:r>
                <a:rPr sz="1500" spc="-7" baseline="47222" dirty="0">
                  <a:latin typeface="Microsoft Sans Serif"/>
                  <a:cs typeface="Microsoft Sans Serif"/>
                </a:rPr>
                <a:t>miss</a:t>
              </a:r>
              <a:r>
                <a:rPr sz="1600" spc="-5" dirty="0">
                  <a:latin typeface="Microsoft Sans Serif"/>
                  <a:cs typeface="Microsoft Sans Serif"/>
                </a:rPr>
                <a:t>+tW,</a:t>
              </a:r>
              <a:r>
                <a:rPr sz="1600" spc="-20" dirty="0">
                  <a:latin typeface="Microsoft Sans Serif"/>
                  <a:cs typeface="Microsoft Sans Serif"/>
                </a:rPr>
                <a:t> </a:t>
              </a:r>
              <a:r>
                <a:rPr sz="1600" spc="-10" dirty="0">
                  <a:latin typeface="Microsoft Sans Serif"/>
                  <a:cs typeface="Microsoft Sans Serif"/>
                </a:rPr>
                <a:t>139</a:t>
              </a:r>
              <a:r>
                <a:rPr sz="1600" spc="-15" dirty="0">
                  <a:latin typeface="Microsoft Sans Serif"/>
                  <a:cs typeface="Microsoft Sans Serif"/>
                </a:rPr>
                <a:t> </a:t>
              </a:r>
              <a:r>
                <a:rPr sz="1600" spc="5" dirty="0">
                  <a:latin typeface="Microsoft Sans Serif"/>
                  <a:cs typeface="Microsoft Sans Serif"/>
                </a:rPr>
                <a:t>fb</a:t>
              </a:r>
              <a:r>
                <a:rPr sz="1500" spc="7" baseline="41666" dirty="0">
                  <a:latin typeface="Microsoft Sans Serif"/>
                  <a:cs typeface="Microsoft Sans Serif"/>
                </a:rPr>
                <a:t>-1</a:t>
              </a:r>
              <a:endParaRPr sz="1500" baseline="41666">
                <a:latin typeface="Microsoft Sans Serif"/>
                <a:cs typeface="Microsoft Sans Serif"/>
              </a:endParaRPr>
            </a:p>
          </p:txBody>
        </p:sp>
        <p:sp>
          <p:nvSpPr>
            <p:cNvPr id="128" name="object 128"/>
            <p:cNvSpPr/>
            <p:nvPr/>
          </p:nvSpPr>
          <p:spPr>
            <a:xfrm>
              <a:off x="7130146" y="5968028"/>
              <a:ext cx="225425" cy="0"/>
            </a:xfrm>
            <a:custGeom>
              <a:avLst/>
              <a:gdLst/>
              <a:ahLst/>
              <a:cxnLst/>
              <a:rect l="l" t="t" r="r" b="b"/>
              <a:pathLst>
                <a:path w="225425">
                  <a:moveTo>
                    <a:pt x="0" y="0"/>
                  </a:moveTo>
                  <a:lnTo>
                    <a:pt x="225286" y="0"/>
                  </a:lnTo>
                </a:path>
              </a:pathLst>
            </a:custGeom>
            <a:ln w="35764">
              <a:solidFill>
                <a:srgbClr val="FF99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" name="object 129"/>
            <p:cNvSpPr txBox="1"/>
            <p:nvPr/>
          </p:nvSpPr>
          <p:spPr>
            <a:xfrm>
              <a:off x="8655218" y="6300218"/>
              <a:ext cx="139065" cy="179070"/>
            </a:xfrm>
            <a:prstGeom prst="rect">
              <a:avLst/>
            </a:prstGeom>
          </p:spPr>
          <p:txBody>
            <a:bodyPr vert="horz" wrap="square" lIns="0" tIns="1333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5"/>
                </a:spcBef>
              </a:pPr>
              <a:r>
                <a:rPr sz="1000" dirty="0">
                  <a:latin typeface="Microsoft Sans Serif"/>
                  <a:cs typeface="Microsoft Sans Serif"/>
                </a:rPr>
                <a:t>-1</a:t>
              </a:r>
              <a:endParaRPr sz="1000">
                <a:latin typeface="Microsoft Sans Serif"/>
                <a:cs typeface="Microsoft Sans Serif"/>
              </a:endParaRPr>
            </a:p>
          </p:txBody>
        </p:sp>
        <p:sp>
          <p:nvSpPr>
            <p:cNvPr id="130" name="object 130"/>
            <p:cNvSpPr txBox="1"/>
            <p:nvPr/>
          </p:nvSpPr>
          <p:spPr>
            <a:xfrm>
              <a:off x="7419588" y="5959356"/>
              <a:ext cx="944244" cy="509270"/>
            </a:xfrm>
            <a:prstGeom prst="rect">
              <a:avLst/>
            </a:prstGeom>
          </p:spPr>
          <p:txBody>
            <a:bodyPr vert="horz" wrap="square" lIns="0" tIns="13335" rIns="0" bIns="0" rtlCol="0">
              <a:spAutoFit/>
            </a:bodyPr>
            <a:lstStyle/>
            <a:p>
              <a:pPr marL="140335">
                <a:lnSpc>
                  <a:spcPct val="100000"/>
                </a:lnSpc>
                <a:spcBef>
                  <a:spcPts val="105"/>
                </a:spcBef>
              </a:pPr>
              <a:r>
                <a:rPr sz="1000" dirty="0">
                  <a:latin typeface="Microsoft Sans Serif"/>
                  <a:cs typeface="Microsoft Sans Serif"/>
                </a:rPr>
                <a:t>T</a:t>
              </a:r>
              <a:endParaRPr sz="1000">
                <a:latin typeface="Microsoft Sans Serif"/>
                <a:cs typeface="Microsoft Sans Serif"/>
              </a:endParaRPr>
            </a:p>
            <a:p>
              <a:pPr marL="12700">
                <a:lnSpc>
                  <a:spcPct val="100000"/>
                </a:lnSpc>
                <a:spcBef>
                  <a:spcPts val="75"/>
                </a:spcBef>
              </a:pPr>
              <a:r>
                <a:rPr sz="900" spc="5" dirty="0">
                  <a:latin typeface="Microsoft Sans Serif"/>
                  <a:cs typeface="Microsoft Sans Serif"/>
                </a:rPr>
                <a:t>arXiv:2211.13138</a:t>
              </a:r>
              <a:endParaRPr sz="900">
                <a:latin typeface="Microsoft Sans Serif"/>
                <a:cs typeface="Microsoft Sans Serif"/>
              </a:endParaRPr>
            </a:p>
            <a:p>
              <a:pPr marL="140335">
                <a:lnSpc>
                  <a:spcPct val="100000"/>
                </a:lnSpc>
                <a:spcBef>
                  <a:spcPts val="245"/>
                </a:spcBef>
              </a:pPr>
              <a:r>
                <a:rPr sz="1000" dirty="0">
                  <a:latin typeface="Microsoft Sans Serif"/>
                  <a:cs typeface="Microsoft Sans Serif"/>
                </a:rPr>
                <a:t>miss</a:t>
              </a:r>
              <a:endParaRPr sz="1000">
                <a:latin typeface="Microsoft Sans Serif"/>
                <a:cs typeface="Microsoft Sans Serif"/>
              </a:endParaRPr>
            </a:p>
          </p:txBody>
        </p:sp>
        <p:sp>
          <p:nvSpPr>
            <p:cNvPr id="131" name="object 131"/>
            <p:cNvSpPr txBox="1"/>
            <p:nvPr/>
          </p:nvSpPr>
          <p:spPr>
            <a:xfrm>
              <a:off x="7394188" y="6310869"/>
              <a:ext cx="1308735" cy="268605"/>
            </a:xfrm>
            <a:prstGeom prst="rect">
              <a:avLst/>
            </a:prstGeom>
          </p:spPr>
          <p:txBody>
            <a:bodyPr vert="horz" wrap="square" lIns="0" tIns="11430" rIns="0" bIns="0" rtlCol="0">
              <a:spAutoFit/>
            </a:bodyPr>
            <a:lstStyle/>
            <a:p>
              <a:pPr marL="38100">
                <a:lnSpc>
                  <a:spcPct val="100000"/>
                </a:lnSpc>
                <a:spcBef>
                  <a:spcPts val="90"/>
                </a:spcBef>
                <a:tabLst>
                  <a:tab pos="431800" algn="l"/>
                </a:tabLst>
              </a:pPr>
              <a:r>
                <a:rPr sz="1600" spc="-35" dirty="0">
                  <a:latin typeface="Microsoft Sans Serif"/>
                  <a:cs typeface="Microsoft Sans Serif"/>
                </a:rPr>
                <a:t>E</a:t>
              </a:r>
              <a:r>
                <a:rPr sz="1500" spc="-52" baseline="-22222" dirty="0">
                  <a:latin typeface="Microsoft Sans Serif"/>
                  <a:cs typeface="Microsoft Sans Serif"/>
                </a:rPr>
                <a:t>T	</a:t>
              </a:r>
              <a:r>
                <a:rPr sz="1600" spc="-10" dirty="0">
                  <a:latin typeface="Microsoft Sans Serif"/>
                  <a:cs typeface="Microsoft Sans Serif"/>
                </a:rPr>
                <a:t>+j,</a:t>
              </a:r>
              <a:r>
                <a:rPr sz="1600" spc="-15" dirty="0">
                  <a:latin typeface="Microsoft Sans Serif"/>
                  <a:cs typeface="Microsoft Sans Serif"/>
                </a:rPr>
                <a:t> </a:t>
              </a:r>
              <a:r>
                <a:rPr sz="1600" spc="-10" dirty="0">
                  <a:latin typeface="Microsoft Sans Serif"/>
                  <a:cs typeface="Microsoft Sans Serif"/>
                </a:rPr>
                <a:t>139 </a:t>
              </a:r>
              <a:r>
                <a:rPr sz="1600" spc="-5" dirty="0">
                  <a:latin typeface="Microsoft Sans Serif"/>
                  <a:cs typeface="Microsoft Sans Serif"/>
                </a:rPr>
                <a:t>fb</a:t>
              </a:r>
              <a:endParaRPr sz="1600">
                <a:latin typeface="Microsoft Sans Serif"/>
                <a:cs typeface="Microsoft Sans Serif"/>
              </a:endParaRPr>
            </a:p>
          </p:txBody>
        </p:sp>
        <p:sp>
          <p:nvSpPr>
            <p:cNvPr id="132" name="object 132"/>
            <p:cNvSpPr/>
            <p:nvPr/>
          </p:nvSpPr>
          <p:spPr>
            <a:xfrm>
              <a:off x="7130146" y="6453506"/>
              <a:ext cx="225425" cy="0"/>
            </a:xfrm>
            <a:custGeom>
              <a:avLst/>
              <a:gdLst/>
              <a:ahLst/>
              <a:cxnLst/>
              <a:rect l="l" t="t" r="r" b="b"/>
              <a:pathLst>
                <a:path w="225425">
                  <a:moveTo>
                    <a:pt x="0" y="0"/>
                  </a:moveTo>
                  <a:lnTo>
                    <a:pt x="225286" y="0"/>
                  </a:lnTo>
                </a:path>
              </a:pathLst>
            </a:custGeom>
            <a:ln w="35764">
              <a:solidFill>
                <a:srgbClr val="33CC3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" name="object 133"/>
            <p:cNvSpPr/>
            <p:nvPr/>
          </p:nvSpPr>
          <p:spPr>
            <a:xfrm>
              <a:off x="7592067" y="6877470"/>
              <a:ext cx="53340" cy="0"/>
            </a:xfrm>
            <a:custGeom>
              <a:avLst/>
              <a:gdLst/>
              <a:ahLst/>
              <a:cxnLst/>
              <a:rect l="l" t="t" r="r" b="b"/>
              <a:pathLst>
                <a:path w="53340">
                  <a:moveTo>
                    <a:pt x="0" y="0"/>
                  </a:moveTo>
                  <a:lnTo>
                    <a:pt x="53249" y="0"/>
                  </a:lnTo>
                </a:path>
              </a:pathLst>
            </a:custGeom>
            <a:ln w="2384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" name="object 134"/>
            <p:cNvSpPr/>
            <p:nvPr/>
          </p:nvSpPr>
          <p:spPr>
            <a:xfrm>
              <a:off x="7485536" y="6877470"/>
              <a:ext cx="53340" cy="0"/>
            </a:xfrm>
            <a:custGeom>
              <a:avLst/>
              <a:gdLst/>
              <a:ahLst/>
              <a:cxnLst/>
              <a:rect l="l" t="t" r="r" b="b"/>
              <a:pathLst>
                <a:path w="53340">
                  <a:moveTo>
                    <a:pt x="0" y="0"/>
                  </a:moveTo>
                  <a:lnTo>
                    <a:pt x="53265" y="0"/>
                  </a:lnTo>
                </a:path>
              </a:pathLst>
            </a:custGeom>
            <a:ln w="2384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" name="object 135"/>
            <p:cNvSpPr txBox="1"/>
            <p:nvPr/>
          </p:nvSpPr>
          <p:spPr>
            <a:xfrm>
              <a:off x="7394188" y="6556529"/>
              <a:ext cx="1894205" cy="1145540"/>
            </a:xfrm>
            <a:prstGeom prst="rect">
              <a:avLst/>
            </a:prstGeom>
          </p:spPr>
          <p:txBody>
            <a:bodyPr vert="horz" wrap="square" lIns="0" tIns="57150" rIns="0" bIns="0" rtlCol="0">
              <a:spAutoFit/>
            </a:bodyPr>
            <a:lstStyle/>
            <a:p>
              <a:pPr marL="38100">
                <a:lnSpc>
                  <a:spcPct val="100000"/>
                </a:lnSpc>
                <a:spcBef>
                  <a:spcPts val="450"/>
                </a:spcBef>
              </a:pPr>
              <a:r>
                <a:rPr sz="900" spc="15" dirty="0">
                  <a:latin typeface="Microsoft Sans Serif"/>
                  <a:cs typeface="Microsoft Sans Serif"/>
                </a:rPr>
                <a:t>PRD</a:t>
              </a:r>
              <a:r>
                <a:rPr sz="900" spc="-5" dirty="0">
                  <a:latin typeface="Microsoft Sans Serif"/>
                  <a:cs typeface="Microsoft Sans Serif"/>
                </a:rPr>
                <a:t> </a:t>
              </a:r>
              <a:r>
                <a:rPr sz="900" spc="5" dirty="0">
                  <a:latin typeface="Microsoft Sans Serif"/>
                  <a:cs typeface="Microsoft Sans Serif"/>
                </a:rPr>
                <a:t>103</a:t>
              </a:r>
              <a:r>
                <a:rPr sz="900" dirty="0">
                  <a:latin typeface="Microsoft Sans Serif"/>
                  <a:cs typeface="Microsoft Sans Serif"/>
                </a:rPr>
                <a:t> </a:t>
              </a:r>
              <a:r>
                <a:rPr sz="900" spc="10" dirty="0">
                  <a:latin typeface="Microsoft Sans Serif"/>
                  <a:cs typeface="Microsoft Sans Serif"/>
                </a:rPr>
                <a:t>(2021)</a:t>
              </a:r>
              <a:r>
                <a:rPr sz="900" dirty="0">
                  <a:latin typeface="Microsoft Sans Serif"/>
                  <a:cs typeface="Microsoft Sans Serif"/>
                </a:rPr>
                <a:t> </a:t>
              </a:r>
              <a:r>
                <a:rPr sz="900" spc="5" dirty="0">
                  <a:latin typeface="Microsoft Sans Serif"/>
                  <a:cs typeface="Microsoft Sans Serif"/>
                </a:rPr>
                <a:t>112006</a:t>
              </a:r>
              <a:endParaRPr sz="900">
                <a:latin typeface="Microsoft Sans Serif"/>
                <a:cs typeface="Microsoft Sans Serif"/>
              </a:endParaRPr>
            </a:p>
            <a:p>
              <a:pPr marL="38100">
                <a:lnSpc>
                  <a:spcPct val="100000"/>
                </a:lnSpc>
                <a:spcBef>
                  <a:spcPts val="570"/>
                </a:spcBef>
              </a:pPr>
              <a:r>
                <a:rPr sz="1600" spc="-25" dirty="0">
                  <a:latin typeface="Microsoft Sans Serif"/>
                  <a:cs typeface="Microsoft Sans Serif"/>
                </a:rPr>
                <a:t>tttt,</a:t>
              </a:r>
              <a:r>
                <a:rPr sz="1600" spc="-10" dirty="0">
                  <a:latin typeface="Microsoft Sans Serif"/>
                  <a:cs typeface="Microsoft Sans Serif"/>
                </a:rPr>
                <a:t> 139</a:t>
              </a:r>
              <a:r>
                <a:rPr sz="1600" spc="-5" dirty="0">
                  <a:latin typeface="Microsoft Sans Serif"/>
                  <a:cs typeface="Microsoft Sans Serif"/>
                </a:rPr>
                <a:t> </a:t>
              </a:r>
              <a:r>
                <a:rPr sz="1600" spc="-10" dirty="0">
                  <a:latin typeface="Microsoft Sans Serif"/>
                  <a:cs typeface="Microsoft Sans Serif"/>
                </a:rPr>
                <a:t>fb</a:t>
              </a:r>
              <a:r>
                <a:rPr sz="1500" spc="-15" baseline="36111" dirty="0">
                  <a:latin typeface="Microsoft Sans Serif"/>
                  <a:cs typeface="Microsoft Sans Serif"/>
                </a:rPr>
                <a:t>-1</a:t>
              </a:r>
              <a:endParaRPr sz="1500" baseline="36111">
                <a:latin typeface="Microsoft Sans Serif"/>
                <a:cs typeface="Microsoft Sans Serif"/>
              </a:endParaRPr>
            </a:p>
            <a:p>
              <a:pPr marL="38100">
                <a:lnSpc>
                  <a:spcPct val="100000"/>
                </a:lnSpc>
                <a:spcBef>
                  <a:spcPts val="204"/>
                </a:spcBef>
              </a:pPr>
              <a:r>
                <a:rPr sz="900" spc="5" dirty="0">
                  <a:latin typeface="Microsoft Sans Serif"/>
                  <a:cs typeface="Microsoft Sans Serif"/>
                </a:rPr>
                <a:t>arXiv:2211.01136</a:t>
              </a:r>
              <a:endParaRPr sz="900">
                <a:latin typeface="Microsoft Sans Serif"/>
                <a:cs typeface="Microsoft Sans Serif"/>
              </a:endParaRPr>
            </a:p>
            <a:p>
              <a:pPr marL="38100">
                <a:lnSpc>
                  <a:spcPct val="100000"/>
                </a:lnSpc>
                <a:spcBef>
                  <a:spcPts val="400"/>
                </a:spcBef>
              </a:pPr>
              <a:r>
                <a:rPr sz="1600" spc="-15" dirty="0">
                  <a:latin typeface="Microsoft Sans Serif"/>
                  <a:cs typeface="Microsoft Sans Serif"/>
                </a:rPr>
                <a:t>h</a:t>
              </a:r>
              <a:r>
                <a:rPr sz="1600" spc="-15" dirty="0">
                  <a:latin typeface="Symbol"/>
                  <a:cs typeface="Symbol"/>
                </a:rPr>
                <a:t></a:t>
              </a:r>
              <a:r>
                <a:rPr sz="1600" spc="-15" dirty="0">
                  <a:latin typeface="Microsoft Sans Serif"/>
                  <a:cs typeface="Microsoft Sans Serif"/>
                </a:rPr>
                <a:t>invisible,</a:t>
              </a:r>
              <a:r>
                <a:rPr sz="1600" spc="-5" dirty="0">
                  <a:latin typeface="Microsoft Sans Serif"/>
                  <a:cs typeface="Microsoft Sans Serif"/>
                </a:rPr>
                <a:t> </a:t>
              </a:r>
              <a:r>
                <a:rPr sz="1600" spc="-10" dirty="0">
                  <a:latin typeface="Microsoft Sans Serif"/>
                  <a:cs typeface="Microsoft Sans Serif"/>
                </a:rPr>
                <a:t>139</a:t>
              </a:r>
              <a:r>
                <a:rPr sz="1600" spc="-5" dirty="0">
                  <a:latin typeface="Microsoft Sans Serif"/>
                  <a:cs typeface="Microsoft Sans Serif"/>
                </a:rPr>
                <a:t> </a:t>
              </a:r>
              <a:r>
                <a:rPr sz="1600" dirty="0">
                  <a:latin typeface="Microsoft Sans Serif"/>
                  <a:cs typeface="Microsoft Sans Serif"/>
                </a:rPr>
                <a:t>fb</a:t>
              </a:r>
              <a:r>
                <a:rPr sz="1500" baseline="36111" dirty="0">
                  <a:latin typeface="Microsoft Sans Serif"/>
                  <a:cs typeface="Microsoft Sans Serif"/>
                </a:rPr>
                <a:t>-1</a:t>
              </a:r>
              <a:endParaRPr sz="1500" baseline="36111">
                <a:latin typeface="Microsoft Sans Serif"/>
                <a:cs typeface="Microsoft Sans Serif"/>
              </a:endParaRPr>
            </a:p>
            <a:p>
              <a:pPr marL="38100">
                <a:lnSpc>
                  <a:spcPct val="100000"/>
                </a:lnSpc>
                <a:spcBef>
                  <a:spcPts val="204"/>
                </a:spcBef>
              </a:pPr>
              <a:r>
                <a:rPr sz="900" spc="5" dirty="0">
                  <a:latin typeface="Microsoft Sans Serif"/>
                  <a:cs typeface="Microsoft Sans Serif"/>
                </a:rPr>
                <a:t>arxiv:2301.10731</a:t>
              </a:r>
              <a:endParaRPr sz="900">
                <a:latin typeface="Microsoft Sans Serif"/>
                <a:cs typeface="Microsoft Sans Serif"/>
              </a:endParaRPr>
            </a:p>
          </p:txBody>
        </p:sp>
        <p:sp>
          <p:nvSpPr>
            <p:cNvPr id="136" name="object 136"/>
            <p:cNvSpPr/>
            <p:nvPr/>
          </p:nvSpPr>
          <p:spPr>
            <a:xfrm>
              <a:off x="7130146" y="6939001"/>
              <a:ext cx="225425" cy="0"/>
            </a:xfrm>
            <a:custGeom>
              <a:avLst/>
              <a:gdLst/>
              <a:ahLst/>
              <a:cxnLst/>
              <a:rect l="l" t="t" r="r" b="b"/>
              <a:pathLst>
                <a:path w="225425">
                  <a:moveTo>
                    <a:pt x="0" y="0"/>
                  </a:moveTo>
                  <a:lnTo>
                    <a:pt x="225286" y="0"/>
                  </a:lnTo>
                </a:path>
              </a:pathLst>
            </a:custGeom>
            <a:ln w="35764">
              <a:solidFill>
                <a:srgbClr val="9999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" name="object 137"/>
            <p:cNvSpPr/>
            <p:nvPr/>
          </p:nvSpPr>
          <p:spPr>
            <a:xfrm>
              <a:off x="7130146" y="7424480"/>
              <a:ext cx="225425" cy="0"/>
            </a:xfrm>
            <a:custGeom>
              <a:avLst/>
              <a:gdLst/>
              <a:ahLst/>
              <a:cxnLst/>
              <a:rect l="l" t="t" r="r" b="b"/>
              <a:pathLst>
                <a:path w="225425">
                  <a:moveTo>
                    <a:pt x="0" y="0"/>
                  </a:moveTo>
                  <a:lnTo>
                    <a:pt x="225286" y="0"/>
                  </a:lnTo>
                </a:path>
              </a:pathLst>
            </a:custGeom>
            <a:ln w="35764">
              <a:solidFill>
                <a:srgbClr val="99999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" name="object 138"/>
            <p:cNvSpPr/>
            <p:nvPr/>
          </p:nvSpPr>
          <p:spPr>
            <a:xfrm>
              <a:off x="8092710" y="8059836"/>
              <a:ext cx="85725" cy="0"/>
            </a:xfrm>
            <a:custGeom>
              <a:avLst/>
              <a:gdLst/>
              <a:ahLst/>
              <a:cxnLst/>
              <a:rect l="l" t="t" r="r" b="b"/>
              <a:pathLst>
                <a:path w="85725">
                  <a:moveTo>
                    <a:pt x="0" y="0"/>
                  </a:moveTo>
                  <a:lnTo>
                    <a:pt x="85215" y="0"/>
                  </a:lnTo>
                </a:path>
              </a:pathLst>
            </a:custGeom>
            <a:ln w="2384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" name="object 139"/>
            <p:cNvSpPr txBox="1"/>
            <p:nvPr/>
          </p:nvSpPr>
          <p:spPr>
            <a:xfrm>
              <a:off x="7526102" y="8121712"/>
              <a:ext cx="985519" cy="153670"/>
            </a:xfrm>
            <a:prstGeom prst="rect">
              <a:avLst/>
            </a:prstGeom>
          </p:spPr>
          <p:txBody>
            <a:bodyPr vert="horz" wrap="square" lIns="0" tIns="1714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35"/>
                </a:spcBef>
                <a:tabLst>
                  <a:tab pos="906780" algn="l"/>
                </a:tabLst>
              </a:pPr>
              <a:r>
                <a:rPr sz="800" spc="20" dirty="0">
                  <a:latin typeface="Microsoft Sans Serif"/>
                  <a:cs typeface="Microsoft Sans Serif"/>
                </a:rPr>
                <a:t>T	T</a:t>
              </a:r>
              <a:endParaRPr sz="800">
                <a:latin typeface="Microsoft Sans Serif"/>
                <a:cs typeface="Microsoft Sans Serif"/>
              </a:endParaRPr>
            </a:p>
          </p:txBody>
        </p:sp>
        <p:sp>
          <p:nvSpPr>
            <p:cNvPr id="140" name="object 140"/>
            <p:cNvSpPr txBox="1"/>
            <p:nvPr/>
          </p:nvSpPr>
          <p:spPr>
            <a:xfrm>
              <a:off x="7394188" y="7972579"/>
              <a:ext cx="2308225" cy="268605"/>
            </a:xfrm>
            <a:prstGeom prst="rect">
              <a:avLst/>
            </a:prstGeom>
          </p:spPr>
          <p:txBody>
            <a:bodyPr vert="horz" wrap="square" lIns="0" tIns="11430" rIns="0" bIns="0" rtlCol="0">
              <a:spAutoFit/>
            </a:bodyPr>
            <a:lstStyle/>
            <a:p>
              <a:pPr marL="38100">
                <a:lnSpc>
                  <a:spcPct val="100000"/>
                </a:lnSpc>
                <a:spcBef>
                  <a:spcPts val="90"/>
                </a:spcBef>
              </a:pPr>
              <a:r>
                <a:rPr sz="1250" spc="5" dirty="0">
                  <a:latin typeface="Microsoft Sans Serif"/>
                  <a:cs typeface="Microsoft Sans Serif"/>
                </a:rPr>
                <a:t>E</a:t>
              </a:r>
              <a:r>
                <a:rPr sz="1200" spc="7" baseline="45138" dirty="0">
                  <a:latin typeface="Microsoft Sans Serif"/>
                  <a:cs typeface="Microsoft Sans Serif"/>
                </a:rPr>
                <a:t>miss</a:t>
              </a:r>
              <a:r>
                <a:rPr sz="1250" spc="5" dirty="0">
                  <a:latin typeface="Microsoft Sans Serif"/>
                  <a:cs typeface="Microsoft Sans Serif"/>
                </a:rPr>
                <a:t>+h(bb)</a:t>
              </a:r>
              <a:r>
                <a:rPr sz="1600" spc="5" dirty="0">
                  <a:latin typeface="Microsoft Sans Serif"/>
                  <a:cs typeface="Microsoft Sans Serif"/>
                </a:rPr>
                <a:t>,</a:t>
              </a:r>
              <a:r>
                <a:rPr sz="1600" spc="-40" dirty="0">
                  <a:latin typeface="Microsoft Sans Serif"/>
                  <a:cs typeface="Microsoft Sans Serif"/>
                </a:rPr>
                <a:t> </a:t>
              </a:r>
              <a:r>
                <a:rPr sz="1250" spc="5" dirty="0">
                  <a:latin typeface="Microsoft Sans Serif"/>
                  <a:cs typeface="Microsoft Sans Serif"/>
                </a:rPr>
                <a:t>E</a:t>
              </a:r>
              <a:r>
                <a:rPr sz="1200" spc="7" baseline="45138" dirty="0">
                  <a:latin typeface="Microsoft Sans Serif"/>
                  <a:cs typeface="Microsoft Sans Serif"/>
                </a:rPr>
                <a:t>miss</a:t>
              </a:r>
              <a:r>
                <a:rPr sz="1250" spc="5" dirty="0">
                  <a:latin typeface="Microsoft Sans Serif"/>
                  <a:cs typeface="Microsoft Sans Serif"/>
                </a:rPr>
                <a:t>+Z(ll),</a:t>
              </a:r>
              <a:r>
                <a:rPr sz="1250" spc="10" dirty="0">
                  <a:latin typeface="Microsoft Sans Serif"/>
                  <a:cs typeface="Microsoft Sans Serif"/>
                </a:rPr>
                <a:t> </a:t>
              </a:r>
              <a:r>
                <a:rPr sz="1250" spc="5" dirty="0">
                  <a:latin typeface="Microsoft Sans Serif"/>
                  <a:cs typeface="Microsoft Sans Serif"/>
                </a:rPr>
                <a:t>tbH</a:t>
              </a:r>
              <a:r>
                <a:rPr sz="1200" spc="7" baseline="41666" dirty="0">
                  <a:latin typeface="Symbol"/>
                  <a:cs typeface="Symbol"/>
                </a:rPr>
                <a:t></a:t>
              </a:r>
              <a:r>
                <a:rPr sz="1250" spc="5" dirty="0">
                  <a:latin typeface="Microsoft Sans Serif"/>
                  <a:cs typeface="Microsoft Sans Serif"/>
                </a:rPr>
                <a:t>(tb)</a:t>
              </a:r>
              <a:endParaRPr sz="1250">
                <a:latin typeface="Microsoft Sans Serif"/>
                <a:cs typeface="Microsoft Sans Serif"/>
              </a:endParaRPr>
            </a:p>
          </p:txBody>
        </p:sp>
        <p:sp>
          <p:nvSpPr>
            <p:cNvPr id="141" name="object 141"/>
            <p:cNvSpPr txBox="1"/>
            <p:nvPr/>
          </p:nvSpPr>
          <p:spPr>
            <a:xfrm>
              <a:off x="7419588" y="7738232"/>
              <a:ext cx="1161415" cy="268605"/>
            </a:xfrm>
            <a:prstGeom prst="rect">
              <a:avLst/>
            </a:prstGeom>
          </p:spPr>
          <p:txBody>
            <a:bodyPr vert="horz" wrap="square" lIns="0" tIns="1143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90"/>
                </a:spcBef>
              </a:pPr>
              <a:r>
                <a:rPr sz="1600" spc="-10" dirty="0">
                  <a:latin typeface="Microsoft Sans Serif"/>
                  <a:cs typeface="Microsoft Sans Serif"/>
                </a:rPr>
                <a:t>Combination</a:t>
              </a:r>
              <a:endParaRPr sz="1600">
                <a:latin typeface="Microsoft Sans Serif"/>
                <a:cs typeface="Microsoft Sans Serif"/>
              </a:endParaRPr>
            </a:p>
          </p:txBody>
        </p:sp>
        <p:grpSp>
          <p:nvGrpSpPr>
            <p:cNvPr id="142" name="object 142"/>
            <p:cNvGrpSpPr/>
            <p:nvPr/>
          </p:nvGrpSpPr>
          <p:grpSpPr>
            <a:xfrm>
              <a:off x="7130146" y="7820546"/>
              <a:ext cx="225425" cy="179070"/>
              <a:chOff x="7130146" y="7441628"/>
              <a:chExt cx="225425" cy="179070"/>
            </a:xfrm>
          </p:grpSpPr>
          <p:sp>
            <p:nvSpPr>
              <p:cNvPr id="143" name="object 143"/>
              <p:cNvSpPr/>
              <p:nvPr/>
            </p:nvSpPr>
            <p:spPr>
              <a:xfrm>
                <a:off x="7130146" y="7441628"/>
                <a:ext cx="225425" cy="179070"/>
              </a:xfrm>
              <a:custGeom>
                <a:avLst/>
                <a:gdLst/>
                <a:ahLst/>
                <a:cxnLst/>
                <a:rect l="l" t="t" r="r" b="b"/>
                <a:pathLst>
                  <a:path w="225425" h="179070">
                    <a:moveTo>
                      <a:pt x="0" y="178823"/>
                    </a:moveTo>
                    <a:lnTo>
                      <a:pt x="225286" y="178823"/>
                    </a:lnTo>
                    <a:lnTo>
                      <a:pt x="225286" y="0"/>
                    </a:lnTo>
                    <a:lnTo>
                      <a:pt x="0" y="0"/>
                    </a:lnTo>
                    <a:lnTo>
                      <a:pt x="0" y="178823"/>
                    </a:lnTo>
                    <a:close/>
                  </a:path>
                </a:pathLst>
              </a:custGeom>
              <a:solidFill>
                <a:srgbClr val="C3F3C3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4" name="object 144"/>
              <p:cNvSpPr/>
              <p:nvPr/>
            </p:nvSpPr>
            <p:spPr>
              <a:xfrm>
                <a:off x="7130146" y="7513158"/>
                <a:ext cx="225425" cy="36195"/>
              </a:xfrm>
              <a:custGeom>
                <a:avLst/>
                <a:gdLst/>
                <a:ahLst/>
                <a:cxnLst/>
                <a:rect l="l" t="t" r="r" b="b"/>
                <a:pathLst>
                  <a:path w="225425" h="36195">
                    <a:moveTo>
                      <a:pt x="0" y="35764"/>
                    </a:moveTo>
                    <a:lnTo>
                      <a:pt x="225286" y="35764"/>
                    </a:lnTo>
                    <a:lnTo>
                      <a:pt x="225286" y="0"/>
                    </a:lnTo>
                    <a:lnTo>
                      <a:pt x="0" y="0"/>
                    </a:lnTo>
                    <a:lnTo>
                      <a:pt x="0" y="35764"/>
                    </a:lnTo>
                    <a:close/>
                  </a:path>
                </a:pathLst>
              </a:custGeom>
              <a:solidFill>
                <a:srgbClr val="336633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188" name="object 188"/>
            <p:cNvSpPr txBox="1"/>
            <p:nvPr/>
          </p:nvSpPr>
          <p:spPr>
            <a:xfrm>
              <a:off x="10505002" y="5450440"/>
              <a:ext cx="302895" cy="734695"/>
            </a:xfrm>
            <a:prstGeom prst="rect">
              <a:avLst/>
            </a:prstGeom>
          </p:spPr>
          <p:txBody>
            <a:bodyPr vert="vert270" wrap="square" lIns="0" tIns="0" rIns="0" bIns="0" rtlCol="0">
              <a:spAutoFit/>
            </a:bodyPr>
            <a:lstStyle/>
            <a:p>
              <a:pPr marL="12700">
                <a:lnSpc>
                  <a:spcPts val="2210"/>
                </a:lnSpc>
              </a:pPr>
              <a:r>
                <a:rPr sz="2150" dirty="0">
                  <a:latin typeface="Tahoma"/>
                  <a:cs typeface="Tahoma"/>
                </a:rPr>
                <a:t>[GeV]</a:t>
              </a:r>
              <a:endParaRPr sz="2150">
                <a:latin typeface="Tahoma"/>
                <a:cs typeface="Tahoma"/>
              </a:endParaRPr>
            </a:p>
          </p:txBody>
        </p:sp>
        <p:sp>
          <p:nvSpPr>
            <p:cNvPr id="189" name="object 189"/>
            <p:cNvSpPr txBox="1"/>
            <p:nvPr/>
          </p:nvSpPr>
          <p:spPr>
            <a:xfrm>
              <a:off x="10505002" y="6237520"/>
              <a:ext cx="360680" cy="344170"/>
            </a:xfrm>
            <a:prstGeom prst="rect">
              <a:avLst/>
            </a:prstGeom>
          </p:spPr>
          <p:txBody>
            <a:bodyPr vert="vert270" wrap="square" lIns="0" tIns="0" rIns="0" bIns="0" rtlCol="0">
              <a:spAutoFit/>
            </a:bodyPr>
            <a:lstStyle/>
            <a:p>
              <a:pPr marL="12700">
                <a:lnSpc>
                  <a:spcPts val="2210"/>
                </a:lnSpc>
              </a:pPr>
              <a:r>
                <a:rPr sz="2150" spc="-145" dirty="0">
                  <a:latin typeface="Tahoma"/>
                  <a:cs typeface="Tahoma"/>
                </a:rPr>
                <a:t>m</a:t>
              </a:r>
              <a:r>
                <a:rPr sz="2250" baseline="-18518" dirty="0">
                  <a:latin typeface="Symbol"/>
                  <a:cs typeface="Symbol"/>
                </a:rPr>
                <a:t></a:t>
              </a:r>
              <a:endParaRPr sz="2250" baseline="-18518">
                <a:latin typeface="Symbol"/>
                <a:cs typeface="Symbol"/>
              </a:endParaRPr>
            </a:p>
          </p:txBody>
        </p:sp>
        <p:sp>
          <p:nvSpPr>
            <p:cNvPr id="250" name="object 250"/>
            <p:cNvSpPr txBox="1"/>
            <p:nvPr/>
          </p:nvSpPr>
          <p:spPr>
            <a:xfrm>
              <a:off x="4999535" y="7499953"/>
              <a:ext cx="1403985" cy="302260"/>
            </a:xfrm>
            <a:prstGeom prst="rect">
              <a:avLst/>
            </a:prstGeom>
          </p:spPr>
          <p:txBody>
            <a:bodyPr vert="horz" wrap="square" lIns="0" tIns="1397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0"/>
                </a:spcBef>
              </a:pPr>
              <a:r>
                <a:rPr sz="1800" spc="40" dirty="0">
                  <a:solidFill>
                    <a:srgbClr val="B51700"/>
                  </a:solidFill>
                  <a:latin typeface="Microsoft Sans Serif"/>
                  <a:cs typeface="Microsoft Sans Serif"/>
                </a:rPr>
                <a:t>Not</a:t>
              </a:r>
              <a:r>
                <a:rPr sz="1800" spc="-50" dirty="0">
                  <a:solidFill>
                    <a:srgbClr val="B51700"/>
                  </a:solidFill>
                  <a:latin typeface="Microsoft Sans Serif"/>
                  <a:cs typeface="Microsoft Sans Serif"/>
                </a:rPr>
                <a:t> </a:t>
              </a:r>
              <a:r>
                <a:rPr sz="1800" spc="25" dirty="0">
                  <a:solidFill>
                    <a:srgbClr val="B51700"/>
                  </a:solidFill>
                  <a:latin typeface="Microsoft Sans Serif"/>
                  <a:cs typeface="Microsoft Sans Serif"/>
                </a:rPr>
                <a:t>excluded</a:t>
              </a:r>
              <a:endParaRPr sz="1800" dirty="0">
                <a:latin typeface="Microsoft Sans Serif"/>
                <a:cs typeface="Microsoft Sans Serif"/>
              </a:endParaRPr>
            </a:p>
          </p:txBody>
        </p:sp>
        <p:sp>
          <p:nvSpPr>
            <p:cNvPr id="255" name="object 255"/>
            <p:cNvSpPr txBox="1"/>
            <p:nvPr/>
          </p:nvSpPr>
          <p:spPr>
            <a:xfrm>
              <a:off x="7044667" y="9362369"/>
              <a:ext cx="3150235" cy="779780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700" marR="5080">
                <a:lnSpc>
                  <a:spcPct val="101000"/>
                </a:lnSpc>
                <a:spcBef>
                  <a:spcPts val="95"/>
                </a:spcBef>
              </a:pPr>
              <a:r>
                <a:rPr sz="2450" spc="5" dirty="0">
                  <a:solidFill>
                    <a:srgbClr val="B51700"/>
                  </a:solidFill>
                  <a:latin typeface="Microsoft Sans Serif"/>
                  <a:cs typeface="Microsoft Sans Serif"/>
                </a:rPr>
                <a:t>Wide </a:t>
              </a:r>
              <a:r>
                <a:rPr sz="2450" dirty="0">
                  <a:solidFill>
                    <a:srgbClr val="B51700"/>
                  </a:solidFill>
                  <a:latin typeface="Microsoft Sans Serif"/>
                  <a:cs typeface="Microsoft Sans Serif"/>
                </a:rPr>
                <a:t>range </a:t>
              </a:r>
              <a:r>
                <a:rPr sz="2450" spc="50" dirty="0">
                  <a:solidFill>
                    <a:srgbClr val="B51700"/>
                  </a:solidFill>
                  <a:latin typeface="Microsoft Sans Serif"/>
                  <a:cs typeface="Microsoft Sans Serif"/>
                </a:rPr>
                <a:t>of </a:t>
              </a:r>
              <a:r>
                <a:rPr sz="2450" spc="5" dirty="0">
                  <a:solidFill>
                    <a:srgbClr val="B51700"/>
                  </a:solidFill>
                  <a:latin typeface="Microsoft Sans Serif"/>
                  <a:cs typeface="Microsoft Sans Serif"/>
                </a:rPr>
                <a:t>masses </a:t>
              </a:r>
              <a:r>
                <a:rPr sz="2450" spc="-645" dirty="0">
                  <a:solidFill>
                    <a:srgbClr val="B51700"/>
                  </a:solidFill>
                  <a:latin typeface="Microsoft Sans Serif"/>
                  <a:cs typeface="Microsoft Sans Serif"/>
                </a:rPr>
                <a:t> </a:t>
              </a:r>
              <a:r>
                <a:rPr sz="2450" spc="-40" dirty="0">
                  <a:solidFill>
                    <a:srgbClr val="B51700"/>
                  </a:solidFill>
                  <a:latin typeface="Microsoft Sans Serif"/>
                  <a:cs typeface="Microsoft Sans Serif"/>
                </a:rPr>
                <a:t>are</a:t>
              </a:r>
              <a:r>
                <a:rPr sz="2450" spc="30" dirty="0">
                  <a:solidFill>
                    <a:srgbClr val="B51700"/>
                  </a:solidFill>
                  <a:latin typeface="Microsoft Sans Serif"/>
                  <a:cs typeface="Microsoft Sans Serif"/>
                </a:rPr>
                <a:t> </a:t>
              </a:r>
              <a:r>
                <a:rPr sz="2450" spc="35" dirty="0">
                  <a:solidFill>
                    <a:srgbClr val="B51700"/>
                  </a:solidFill>
                  <a:latin typeface="Microsoft Sans Serif"/>
                  <a:cs typeface="Microsoft Sans Serif"/>
                </a:rPr>
                <a:t>excluded</a:t>
              </a:r>
              <a:endParaRPr sz="2450">
                <a:latin typeface="Microsoft Sans Serif"/>
                <a:cs typeface="Microsoft Sans Serif"/>
              </a:endParaRPr>
            </a:p>
          </p:txBody>
        </p:sp>
      </p:grpSp>
      <p:sp>
        <p:nvSpPr>
          <p:cNvPr id="256" name="object 256"/>
          <p:cNvSpPr txBox="1"/>
          <p:nvPr/>
        </p:nvSpPr>
        <p:spPr>
          <a:xfrm>
            <a:off x="9999662" y="10433685"/>
            <a:ext cx="3597910" cy="4025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2450" dirty="0">
                <a:solidFill>
                  <a:srgbClr val="C00000"/>
                </a:solidFill>
                <a:latin typeface="Microsoft Sans Serif"/>
                <a:cs typeface="Microsoft Sans Serif"/>
              </a:rPr>
              <a:t>Invisible</a:t>
            </a:r>
            <a:r>
              <a:rPr sz="2450" spc="25" dirty="0">
                <a:solidFill>
                  <a:srgbClr val="C00000"/>
                </a:solidFill>
                <a:latin typeface="Microsoft Sans Serif"/>
                <a:cs typeface="Microsoft Sans Serif"/>
              </a:rPr>
              <a:t> Higgs</a:t>
            </a:r>
            <a:r>
              <a:rPr sz="2450" spc="30" dirty="0">
                <a:solidFill>
                  <a:srgbClr val="C00000"/>
                </a:solidFill>
                <a:latin typeface="Microsoft Sans Serif"/>
                <a:cs typeface="Microsoft Sans Serif"/>
              </a:rPr>
              <a:t> </a:t>
            </a:r>
            <a:r>
              <a:rPr sz="2450" spc="5" dirty="0">
                <a:solidFill>
                  <a:srgbClr val="C00000"/>
                </a:solidFill>
                <a:latin typeface="Microsoft Sans Serif"/>
                <a:cs typeface="Microsoft Sans Serif"/>
              </a:rPr>
              <a:t>signatures</a:t>
            </a:r>
            <a:endParaRPr sz="2450" dirty="0">
              <a:solidFill>
                <a:srgbClr val="C00000"/>
              </a:solidFill>
              <a:latin typeface="Microsoft Sans Serif"/>
              <a:cs typeface="Microsoft Sans Serif"/>
            </a:endParaRPr>
          </a:p>
        </p:txBody>
      </p:sp>
      <p:sp>
        <p:nvSpPr>
          <p:cNvPr id="257" name="object 257"/>
          <p:cNvSpPr txBox="1"/>
          <p:nvPr/>
        </p:nvSpPr>
        <p:spPr>
          <a:xfrm>
            <a:off x="9964731" y="10824860"/>
            <a:ext cx="4794574" cy="39241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2450" spc="50" dirty="0">
                <a:solidFill>
                  <a:srgbClr val="C00000"/>
                </a:solidFill>
                <a:latin typeface="Microsoft Sans Serif"/>
                <a:cs typeface="Microsoft Sans Serif"/>
              </a:rPr>
              <a:t>kick</a:t>
            </a:r>
            <a:r>
              <a:rPr sz="2450" spc="20" dirty="0">
                <a:solidFill>
                  <a:srgbClr val="C00000"/>
                </a:solidFill>
                <a:latin typeface="Microsoft Sans Serif"/>
                <a:cs typeface="Microsoft Sans Serif"/>
              </a:rPr>
              <a:t> </a:t>
            </a:r>
            <a:r>
              <a:rPr sz="2450" dirty="0">
                <a:solidFill>
                  <a:srgbClr val="C00000"/>
                </a:solidFill>
                <a:latin typeface="Microsoft Sans Serif"/>
                <a:cs typeface="Microsoft Sans Serif"/>
              </a:rPr>
              <a:t>in</a:t>
            </a:r>
            <a:r>
              <a:rPr sz="2450" spc="25" dirty="0">
                <a:solidFill>
                  <a:srgbClr val="C00000"/>
                </a:solidFill>
                <a:latin typeface="Microsoft Sans Serif"/>
                <a:cs typeface="Microsoft Sans Serif"/>
              </a:rPr>
              <a:t> </a:t>
            </a:r>
            <a:r>
              <a:rPr sz="2450" spc="35" dirty="0">
                <a:solidFill>
                  <a:srgbClr val="C00000"/>
                </a:solidFill>
                <a:latin typeface="Microsoft Sans Serif"/>
                <a:cs typeface="Microsoft Sans Serif"/>
              </a:rPr>
              <a:t>for</a:t>
            </a:r>
            <a:r>
              <a:rPr sz="2450" spc="20" dirty="0">
                <a:solidFill>
                  <a:srgbClr val="C00000"/>
                </a:solidFill>
                <a:latin typeface="Microsoft Sans Serif"/>
                <a:cs typeface="Microsoft Sans Serif"/>
              </a:rPr>
              <a:t> </a:t>
            </a:r>
            <a:r>
              <a:rPr sz="2450" spc="25" dirty="0">
                <a:solidFill>
                  <a:srgbClr val="C00000"/>
                </a:solidFill>
                <a:latin typeface="Microsoft Sans Serif"/>
                <a:cs typeface="Microsoft Sans Serif"/>
              </a:rPr>
              <a:t>lower </a:t>
            </a:r>
            <a:r>
              <a:rPr sz="2450" spc="40" dirty="0">
                <a:solidFill>
                  <a:srgbClr val="C00000"/>
                </a:solidFill>
                <a:latin typeface="Microsoft Sans Serif"/>
                <a:cs typeface="Microsoft Sans Serif"/>
              </a:rPr>
              <a:t>DM</a:t>
            </a:r>
            <a:r>
              <a:rPr sz="2450" spc="25" dirty="0">
                <a:solidFill>
                  <a:srgbClr val="C00000"/>
                </a:solidFill>
                <a:latin typeface="Microsoft Sans Serif"/>
                <a:cs typeface="Microsoft Sans Serif"/>
              </a:rPr>
              <a:t> </a:t>
            </a:r>
            <a:r>
              <a:rPr sz="2450" spc="5" dirty="0">
                <a:solidFill>
                  <a:srgbClr val="C00000"/>
                </a:solidFill>
                <a:latin typeface="Microsoft Sans Serif"/>
                <a:cs typeface="Microsoft Sans Serif"/>
              </a:rPr>
              <a:t>masses</a:t>
            </a:r>
            <a:endParaRPr sz="2450" dirty="0">
              <a:solidFill>
                <a:srgbClr val="C00000"/>
              </a:solidFill>
              <a:latin typeface="Microsoft Sans Serif"/>
              <a:cs typeface="Microsoft Sans Serif"/>
            </a:endParaRPr>
          </a:p>
        </p:txBody>
      </p:sp>
      <p:grpSp>
        <p:nvGrpSpPr>
          <p:cNvPr id="258" name="object 258"/>
          <p:cNvGrpSpPr/>
          <p:nvPr/>
        </p:nvGrpSpPr>
        <p:grpSpPr>
          <a:xfrm>
            <a:off x="12343404" y="4792772"/>
            <a:ext cx="4278630" cy="5710555"/>
            <a:chOff x="12343404" y="4792772"/>
            <a:chExt cx="4278630" cy="5710555"/>
          </a:xfrm>
        </p:grpSpPr>
        <p:sp>
          <p:nvSpPr>
            <p:cNvPr id="259" name="object 259"/>
            <p:cNvSpPr/>
            <p:nvPr/>
          </p:nvSpPr>
          <p:spPr>
            <a:xfrm>
              <a:off x="15422412" y="9299715"/>
              <a:ext cx="1178560" cy="487680"/>
            </a:xfrm>
            <a:custGeom>
              <a:avLst/>
              <a:gdLst/>
              <a:ahLst/>
              <a:cxnLst/>
              <a:rect l="l" t="t" r="r" b="b"/>
              <a:pathLst>
                <a:path w="1178559" h="487679">
                  <a:moveTo>
                    <a:pt x="1178087" y="487580"/>
                  </a:moveTo>
                  <a:lnTo>
                    <a:pt x="19349" y="8008"/>
                  </a:lnTo>
                  <a:lnTo>
                    <a:pt x="0" y="0"/>
                  </a:lnTo>
                </a:path>
              </a:pathLst>
            </a:custGeom>
            <a:ln w="41883">
              <a:solidFill>
                <a:srgbClr val="0433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0" name="object 260"/>
            <p:cNvSpPr/>
            <p:nvPr/>
          </p:nvSpPr>
          <p:spPr>
            <a:xfrm>
              <a:off x="15279221" y="9226453"/>
              <a:ext cx="196215" cy="162560"/>
            </a:xfrm>
            <a:custGeom>
              <a:avLst/>
              <a:gdLst/>
              <a:ahLst/>
              <a:cxnLst/>
              <a:rect l="l" t="t" r="r" b="b"/>
              <a:pathLst>
                <a:path w="196215" h="162559">
                  <a:moveTo>
                    <a:pt x="196182" y="0"/>
                  </a:moveTo>
                  <a:lnTo>
                    <a:pt x="0" y="13998"/>
                  </a:lnTo>
                  <a:lnTo>
                    <a:pt x="128907" y="162539"/>
                  </a:lnTo>
                  <a:lnTo>
                    <a:pt x="196182" y="0"/>
                  </a:lnTo>
                  <a:close/>
                </a:path>
              </a:pathLst>
            </a:custGeom>
            <a:solidFill>
              <a:srgbClr val="0433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1" name="object 261"/>
            <p:cNvSpPr/>
            <p:nvPr/>
          </p:nvSpPr>
          <p:spPr>
            <a:xfrm>
              <a:off x="12776712" y="4813714"/>
              <a:ext cx="412750" cy="1788160"/>
            </a:xfrm>
            <a:custGeom>
              <a:avLst/>
              <a:gdLst/>
              <a:ahLst/>
              <a:cxnLst/>
              <a:rect l="l" t="t" r="r" b="b"/>
              <a:pathLst>
                <a:path w="412750" h="1788159">
                  <a:moveTo>
                    <a:pt x="412383" y="0"/>
                  </a:moveTo>
                  <a:lnTo>
                    <a:pt x="4706" y="1767674"/>
                  </a:lnTo>
                  <a:lnTo>
                    <a:pt x="0" y="1788080"/>
                  </a:lnTo>
                </a:path>
              </a:pathLst>
            </a:custGeom>
            <a:ln w="41883">
              <a:solidFill>
                <a:srgbClr val="B517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2" name="object 262"/>
            <p:cNvSpPr/>
            <p:nvPr/>
          </p:nvSpPr>
          <p:spPr>
            <a:xfrm>
              <a:off x="12695718" y="6561623"/>
              <a:ext cx="171450" cy="191770"/>
            </a:xfrm>
            <a:custGeom>
              <a:avLst/>
              <a:gdLst/>
              <a:ahLst/>
              <a:cxnLst/>
              <a:rect l="l" t="t" r="r" b="b"/>
              <a:pathLst>
                <a:path w="171450" h="191770">
                  <a:moveTo>
                    <a:pt x="0" y="0"/>
                  </a:moveTo>
                  <a:lnTo>
                    <a:pt x="46166" y="191177"/>
                  </a:lnTo>
                  <a:lnTo>
                    <a:pt x="171408" y="395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517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3" name="object 263"/>
            <p:cNvSpPr/>
            <p:nvPr/>
          </p:nvSpPr>
          <p:spPr>
            <a:xfrm>
              <a:off x="12364346" y="9634069"/>
              <a:ext cx="694055" cy="848360"/>
            </a:xfrm>
            <a:custGeom>
              <a:avLst/>
              <a:gdLst/>
              <a:ahLst/>
              <a:cxnLst/>
              <a:rect l="l" t="t" r="r" b="b"/>
              <a:pathLst>
                <a:path w="694055" h="848359">
                  <a:moveTo>
                    <a:pt x="0" y="847957"/>
                  </a:moveTo>
                  <a:lnTo>
                    <a:pt x="680260" y="16210"/>
                  </a:lnTo>
                  <a:lnTo>
                    <a:pt x="693518" y="0"/>
                  </a:lnTo>
                </a:path>
              </a:pathLst>
            </a:custGeom>
            <a:ln w="41883">
              <a:solidFill>
                <a:srgbClr val="5E5E5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4" name="object 264"/>
            <p:cNvSpPr/>
            <p:nvPr/>
          </p:nvSpPr>
          <p:spPr>
            <a:xfrm>
              <a:off x="12976526" y="9514111"/>
              <a:ext cx="179705" cy="192405"/>
            </a:xfrm>
            <a:custGeom>
              <a:avLst/>
              <a:gdLst/>
              <a:ahLst/>
              <a:cxnLst/>
              <a:rect l="l" t="t" r="r" b="b"/>
              <a:pathLst>
                <a:path w="179705" h="192404">
                  <a:moveTo>
                    <a:pt x="179450" y="0"/>
                  </a:moveTo>
                  <a:lnTo>
                    <a:pt x="0" y="80484"/>
                  </a:lnTo>
                  <a:lnTo>
                    <a:pt x="136163" y="191851"/>
                  </a:lnTo>
                  <a:lnTo>
                    <a:pt x="179450" y="0"/>
                  </a:lnTo>
                  <a:close/>
                </a:path>
              </a:pathLst>
            </a:custGeom>
            <a:solidFill>
              <a:srgbClr val="5E5E5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65" name="object 265"/>
          <p:cNvSpPr txBox="1"/>
          <p:nvPr/>
        </p:nvSpPr>
        <p:spPr>
          <a:xfrm>
            <a:off x="16768526" y="9714199"/>
            <a:ext cx="2033270" cy="4025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2450" spc="30" dirty="0">
                <a:solidFill>
                  <a:srgbClr val="0433FF"/>
                </a:solidFill>
                <a:latin typeface="Microsoft Sans Serif"/>
                <a:cs typeface="Microsoft Sans Serif"/>
              </a:rPr>
              <a:t>Mono-H(</a:t>
            </a:r>
            <a:r>
              <a:rPr sz="2450" spc="20" dirty="0">
                <a:solidFill>
                  <a:srgbClr val="0433FF"/>
                </a:solidFill>
                <a:latin typeface="Arial MT"/>
                <a:cs typeface="Arial MT"/>
              </a:rPr>
              <a:t>→</a:t>
            </a:r>
            <a:r>
              <a:rPr sz="2450" spc="10" dirty="0">
                <a:solidFill>
                  <a:srgbClr val="0433FF"/>
                </a:solidFill>
                <a:latin typeface="Microsoft Sans Serif"/>
                <a:cs typeface="Microsoft Sans Serif"/>
              </a:rPr>
              <a:t>bb)</a:t>
            </a:r>
            <a:endParaRPr sz="2450">
              <a:latin typeface="Microsoft Sans Serif"/>
              <a:cs typeface="Microsoft Sans Serif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7B8E6721-0595-EEBF-E9F1-31D2AB219F1B}"/>
              </a:ext>
            </a:extLst>
          </p:cNvPr>
          <p:cNvSpPr txBox="1"/>
          <p:nvPr/>
        </p:nvSpPr>
        <p:spPr>
          <a:xfrm>
            <a:off x="16888927" y="3978275"/>
            <a:ext cx="325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800" spc="114" dirty="0">
                <a:latin typeface="Lucida Sans Unicode"/>
                <a:cs typeface="Lucida Sans Unicode"/>
              </a:rPr>
              <a:t>χ</a:t>
            </a:r>
            <a:endParaRPr lang="it-IT" dirty="0"/>
          </a:p>
        </p:txBody>
      </p:sp>
      <p:sp>
        <p:nvSpPr>
          <p:cNvPr id="9" name="object 37">
            <a:extLst>
              <a:ext uri="{FF2B5EF4-FFF2-40B4-BE49-F238E27FC236}">
                <a16:creationId xmlns:a16="http://schemas.microsoft.com/office/drawing/2014/main" id="{070832F4-FF4B-089C-BBD0-18531F548B7B}"/>
              </a:ext>
            </a:extLst>
          </p:cNvPr>
          <p:cNvSpPr txBox="1"/>
          <p:nvPr/>
        </p:nvSpPr>
        <p:spPr>
          <a:xfrm>
            <a:off x="14624050" y="3924653"/>
            <a:ext cx="135255" cy="30670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850" i="1" spc="-90" dirty="0">
                <a:latin typeface="Calibri"/>
                <a:cs typeface="Calibri"/>
              </a:rPr>
              <a:t>g</a:t>
            </a:r>
            <a:endParaRPr sz="185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984250" y="15875"/>
            <a:ext cx="17800713" cy="1132618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7260" spc="165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Combination</a:t>
            </a:r>
            <a:r>
              <a:rPr sz="7260" spc="-5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7260" spc="15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sz="7260" spc="-5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7260" spc="114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summary:</a:t>
            </a:r>
            <a:r>
              <a:rPr sz="7260" spc="-5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7260" spc="8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Higgs </a:t>
            </a:r>
            <a:r>
              <a:rPr lang="it-IT" sz="7260" spc="8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portal</a:t>
            </a:r>
            <a:endParaRPr sz="7260" dirty="0">
              <a:solidFill>
                <a:schemeClr val="tx2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66" name="Immagine 265">
            <a:extLst>
              <a:ext uri="{FF2B5EF4-FFF2-40B4-BE49-F238E27FC236}">
                <a16:creationId xmlns:a16="http://schemas.microsoft.com/office/drawing/2014/main" id="{566BB14C-C213-45AE-99E8-462160ADAF8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93" t="8868" b="4067"/>
          <a:stretch/>
        </p:blipFill>
        <p:spPr>
          <a:xfrm>
            <a:off x="9712654" y="2576213"/>
            <a:ext cx="9976287" cy="7193262"/>
          </a:xfrm>
          <a:prstGeom prst="rect">
            <a:avLst/>
          </a:prstGeom>
        </p:spPr>
      </p:pic>
      <p:sp>
        <p:nvSpPr>
          <p:cNvPr id="267" name="CasellaDiTesto 266">
            <a:extLst>
              <a:ext uri="{FF2B5EF4-FFF2-40B4-BE49-F238E27FC236}">
                <a16:creationId xmlns:a16="http://schemas.microsoft.com/office/drawing/2014/main" id="{DAA5C5D7-2792-8817-076A-3D9FC7989F85}"/>
              </a:ext>
            </a:extLst>
          </p:cNvPr>
          <p:cNvSpPr txBox="1"/>
          <p:nvPr/>
        </p:nvSpPr>
        <p:spPr>
          <a:xfrm>
            <a:off x="450850" y="4141129"/>
            <a:ext cx="10515600" cy="67957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endParaRPr lang="it-IT" sz="396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it-IT" sz="3960" dirty="0">
                <a:latin typeface="Calibri" panose="020F0502020204030204" pitchFamily="34" charset="0"/>
                <a:cs typeface="Calibri" panose="020F0502020204030204" pitchFamily="34" charset="0"/>
              </a:rPr>
              <a:t>SM Higgs </a:t>
            </a:r>
            <a:r>
              <a:rPr lang="it-IT" sz="3960" dirty="0" err="1">
                <a:latin typeface="Calibri" panose="020F0502020204030204" pitchFamily="34" charset="0"/>
                <a:cs typeface="Calibri" panose="020F0502020204030204" pitchFamily="34" charset="0"/>
              </a:rPr>
              <a:t>invisible</a:t>
            </a:r>
            <a:r>
              <a:rPr lang="it-IT" sz="396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3960" dirty="0" err="1">
                <a:latin typeface="Calibri" panose="020F0502020204030204" pitchFamily="34" charset="0"/>
                <a:cs typeface="Calibri" panose="020F0502020204030204" pitchFamily="34" charset="0"/>
              </a:rPr>
              <a:t>decays</a:t>
            </a:r>
            <a:r>
              <a:rPr lang="it-IT" sz="3960" dirty="0">
                <a:latin typeface="Calibri" panose="020F0502020204030204" pitchFamily="34" charset="0"/>
                <a:cs typeface="Calibri" panose="020F0502020204030204" pitchFamily="34" charset="0"/>
              </a:rPr>
              <a:t> are &lt;0.1%</a:t>
            </a:r>
          </a:p>
          <a:p>
            <a:endParaRPr lang="it-IT" sz="396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it-IT" sz="396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it-IT" sz="3960" b="1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analysis</a:t>
            </a:r>
            <a:r>
              <a:rPr lang="it-IT" sz="396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B(</a:t>
            </a:r>
            <a:r>
              <a:rPr lang="it-IT" sz="3960" b="1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H→inv</a:t>
            </a:r>
            <a:r>
              <a:rPr lang="it-IT" sz="396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r>
              <a:rPr lang="it-IT" sz="3960" b="1" baseline="-250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obs</a:t>
            </a:r>
            <a:r>
              <a:rPr lang="it-IT" sz="396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&lt; 10.7% @95%CL</a:t>
            </a:r>
          </a:p>
          <a:p>
            <a:r>
              <a:rPr lang="it-IT" sz="396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B(</a:t>
            </a:r>
            <a:r>
              <a:rPr lang="it-IT" sz="3960" b="1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H→inv</a:t>
            </a:r>
            <a:r>
              <a:rPr lang="it-IT" sz="396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r>
              <a:rPr lang="it-IT" sz="3960" b="1" baseline="-250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3960" b="1" baseline="-250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exp</a:t>
            </a:r>
            <a:r>
              <a:rPr lang="it-IT" sz="396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&lt; (7.7%) @95%CL best to date</a:t>
            </a:r>
          </a:p>
          <a:p>
            <a:endParaRPr lang="it-IT" sz="396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it-IT" sz="3960" dirty="0" err="1">
                <a:latin typeface="Calibri" panose="020F0502020204030204" pitchFamily="34" charset="0"/>
                <a:cs typeface="Calibri" panose="020F0502020204030204" pitchFamily="34" charset="0"/>
              </a:rPr>
              <a:t>Results</a:t>
            </a:r>
            <a:r>
              <a:rPr lang="it-IT" sz="396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3960" dirty="0" err="1">
                <a:latin typeface="Calibri" panose="020F0502020204030204" pitchFamily="34" charset="0"/>
                <a:cs typeface="Calibri" panose="020F0502020204030204" pitchFamily="34" charset="0"/>
              </a:rPr>
              <a:t>also</a:t>
            </a:r>
            <a:r>
              <a:rPr lang="it-IT" sz="396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3960" dirty="0" err="1">
                <a:latin typeface="Calibri" panose="020F0502020204030204" pitchFamily="34" charset="0"/>
                <a:cs typeface="Calibri" panose="020F0502020204030204" pitchFamily="34" charset="0"/>
              </a:rPr>
              <a:t>interpreted</a:t>
            </a:r>
            <a:r>
              <a:rPr lang="it-IT" sz="3960" dirty="0">
                <a:latin typeface="Calibri" panose="020F0502020204030204" pitchFamily="34" charset="0"/>
                <a:cs typeface="Calibri" panose="020F0502020204030204" pitchFamily="34" charset="0"/>
              </a:rPr>
              <a:t> in the </a:t>
            </a:r>
            <a:r>
              <a:rPr lang="it-IT" sz="3960" dirty="0" err="1">
                <a:latin typeface="Calibri" panose="020F0502020204030204" pitchFamily="34" charset="0"/>
                <a:cs typeface="Calibri" panose="020F0502020204030204" pitchFamily="34" charset="0"/>
              </a:rPr>
              <a:t>context</a:t>
            </a:r>
            <a:endParaRPr lang="it-IT" sz="396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it-IT" sz="3960" dirty="0">
                <a:latin typeface="Calibri" panose="020F0502020204030204" pitchFamily="34" charset="0"/>
                <a:cs typeface="Calibri" panose="020F0502020204030204" pitchFamily="34" charset="0"/>
              </a:rPr>
              <a:t>     of models with SM Higgs </a:t>
            </a:r>
            <a:r>
              <a:rPr lang="it-IT" sz="3960" dirty="0" err="1">
                <a:latin typeface="Calibri" panose="020F0502020204030204" pitchFamily="34" charset="0"/>
                <a:cs typeface="Calibri" panose="020F0502020204030204" pitchFamily="34" charset="0"/>
              </a:rPr>
              <a:t>boson</a:t>
            </a:r>
            <a:r>
              <a:rPr lang="it-IT" sz="396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3960" dirty="0" err="1">
                <a:latin typeface="Calibri" panose="020F0502020204030204" pitchFamily="34" charset="0"/>
                <a:cs typeface="Calibri" panose="020F0502020204030204" pitchFamily="34" charset="0"/>
              </a:rPr>
              <a:t>is</a:t>
            </a:r>
            <a:r>
              <a:rPr lang="it-IT" sz="396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3960" dirty="0" err="1">
                <a:latin typeface="Calibri" panose="020F0502020204030204" pitchFamily="34" charset="0"/>
                <a:cs typeface="Calibri" panose="020F0502020204030204" pitchFamily="34" charset="0"/>
              </a:rPr>
              <a:t>portal</a:t>
            </a:r>
            <a:r>
              <a:rPr lang="it-IT" sz="3960" dirty="0">
                <a:latin typeface="Calibri" panose="020F0502020204030204" pitchFamily="34" charset="0"/>
                <a:cs typeface="Calibri" panose="020F0502020204030204" pitchFamily="34" charset="0"/>
              </a:rPr>
              <a:t> to   </a:t>
            </a:r>
          </a:p>
          <a:p>
            <a:r>
              <a:rPr lang="it-IT" sz="3960" dirty="0">
                <a:latin typeface="Calibri" panose="020F0502020204030204" pitchFamily="34" charset="0"/>
                <a:cs typeface="Calibri" panose="020F0502020204030204" pitchFamily="34" charset="0"/>
              </a:rPr>
              <a:t>     dark </a:t>
            </a:r>
            <a:r>
              <a:rPr lang="it-IT" sz="3960" dirty="0" err="1">
                <a:latin typeface="Calibri" panose="020F0502020204030204" pitchFamily="34" charset="0"/>
                <a:cs typeface="Calibri" panose="020F0502020204030204" pitchFamily="34" charset="0"/>
              </a:rPr>
              <a:t>matter</a:t>
            </a:r>
            <a:endParaRPr lang="it-IT" sz="396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it-IT" sz="396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it-IT" sz="3960" dirty="0" err="1">
                <a:latin typeface="Calibri" panose="020F0502020204030204" pitchFamily="34" charset="0"/>
                <a:cs typeface="Calibri" panose="020F0502020204030204" pitchFamily="34" charset="0"/>
              </a:rPr>
              <a:t>Exclusion</a:t>
            </a:r>
            <a:r>
              <a:rPr lang="it-IT" sz="396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3960" dirty="0" err="1">
                <a:latin typeface="Calibri" panose="020F0502020204030204" pitchFamily="34" charset="0"/>
                <a:cs typeface="Calibri" panose="020F0502020204030204" pitchFamily="34" charset="0"/>
              </a:rPr>
              <a:t>regions</a:t>
            </a:r>
            <a:r>
              <a:rPr lang="it-IT" sz="396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3960" dirty="0" err="1">
                <a:latin typeface="Calibri" panose="020F0502020204030204" pitchFamily="34" charset="0"/>
                <a:cs typeface="Calibri" panose="020F0502020204030204" pitchFamily="34" charset="0"/>
              </a:rPr>
              <a:t>extend</a:t>
            </a:r>
            <a:r>
              <a:rPr lang="it-IT" sz="3960" dirty="0">
                <a:latin typeface="Calibri" panose="020F0502020204030204" pitchFamily="34" charset="0"/>
                <a:cs typeface="Calibri" panose="020F0502020204030204" pitchFamily="34" charset="0"/>
              </a:rPr>
              <a:t> to </a:t>
            </a:r>
            <a:r>
              <a:rPr lang="it-IT" sz="3960" dirty="0" err="1">
                <a:latin typeface="Calibri" panose="020F0502020204030204" pitchFamily="34" charset="0"/>
                <a:cs typeface="Calibri" panose="020F0502020204030204" pitchFamily="34" charset="0"/>
              </a:rPr>
              <a:t>very</a:t>
            </a:r>
            <a:r>
              <a:rPr lang="it-IT" sz="3960" dirty="0">
                <a:latin typeface="Calibri" panose="020F0502020204030204" pitchFamily="34" charset="0"/>
                <a:cs typeface="Calibri" panose="020F0502020204030204" pitchFamily="34" charset="0"/>
              </a:rPr>
              <a:t> low DM mass</a:t>
            </a:r>
          </a:p>
        </p:txBody>
      </p:sp>
      <p:sp>
        <p:nvSpPr>
          <p:cNvPr id="268" name="CasellaDiTesto 267">
            <a:extLst>
              <a:ext uri="{FF2B5EF4-FFF2-40B4-BE49-F238E27FC236}">
                <a16:creationId xmlns:a16="http://schemas.microsoft.com/office/drawing/2014/main" id="{753515EF-6882-BADA-1A85-332F1C2FBBCA}"/>
              </a:ext>
            </a:extLst>
          </p:cNvPr>
          <p:cNvSpPr txBox="1"/>
          <p:nvPr/>
        </p:nvSpPr>
        <p:spPr>
          <a:xfrm>
            <a:off x="450850" y="2553002"/>
            <a:ext cx="8458200" cy="28069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it-IT" sz="3960" dirty="0"/>
              <a:t>SM </a:t>
            </a:r>
            <a:r>
              <a:rPr lang="it-IT" sz="3960" dirty="0" err="1"/>
              <a:t>particles</a:t>
            </a:r>
            <a:r>
              <a:rPr lang="it-IT" sz="3960" dirty="0"/>
              <a:t> </a:t>
            </a:r>
            <a:r>
              <a:rPr lang="it-IT" sz="3960" dirty="0" err="1"/>
              <a:t>get</a:t>
            </a:r>
            <a:r>
              <a:rPr lang="it-IT" sz="3960" dirty="0"/>
              <a:t> mass </a:t>
            </a:r>
            <a:r>
              <a:rPr lang="it-IT" sz="3960" dirty="0" err="1"/>
              <a:t>through</a:t>
            </a:r>
            <a:r>
              <a:rPr lang="it-IT" sz="3960" dirty="0"/>
              <a:t> the Higgs → DM </a:t>
            </a:r>
            <a:r>
              <a:rPr lang="it-IT" sz="3960" dirty="0" err="1"/>
              <a:t>could</a:t>
            </a:r>
            <a:r>
              <a:rPr lang="it-IT" sz="3960" dirty="0"/>
              <a:t> </a:t>
            </a:r>
            <a:r>
              <a:rPr lang="it-IT" sz="3960" dirty="0" err="1"/>
              <a:t>also</a:t>
            </a:r>
            <a:r>
              <a:rPr lang="it-IT" sz="3960" dirty="0"/>
              <a:t>  be </a:t>
            </a:r>
            <a:r>
              <a:rPr lang="it-IT" sz="3960" dirty="0" err="1"/>
              <a:t>produced</a:t>
            </a:r>
            <a:r>
              <a:rPr lang="it-IT" sz="3960" dirty="0"/>
              <a:t> in Higgs </a:t>
            </a:r>
            <a:r>
              <a:rPr lang="it-IT" sz="3960" dirty="0" err="1"/>
              <a:t>decays</a:t>
            </a:r>
            <a:endParaRPr lang="it-IT" sz="3960" dirty="0"/>
          </a:p>
          <a:p>
            <a:endParaRPr lang="it-IT" sz="3960" dirty="0"/>
          </a:p>
          <a:p>
            <a:endParaRPr lang="it-IT" dirty="0"/>
          </a:p>
        </p:txBody>
      </p:sp>
      <p:sp>
        <p:nvSpPr>
          <p:cNvPr id="269" name="CasellaDiTesto 268">
            <a:extLst>
              <a:ext uri="{FF2B5EF4-FFF2-40B4-BE49-F238E27FC236}">
                <a16:creationId xmlns:a16="http://schemas.microsoft.com/office/drawing/2014/main" id="{67007023-B44F-5083-EB92-E4114E87EDF0}"/>
              </a:ext>
            </a:extLst>
          </p:cNvPr>
          <p:cNvSpPr txBox="1"/>
          <p:nvPr/>
        </p:nvSpPr>
        <p:spPr>
          <a:xfrm>
            <a:off x="7928972" y="1463675"/>
            <a:ext cx="121751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 dirty="0"/>
              <a:t>90% CL on the spin-</a:t>
            </a:r>
            <a:r>
              <a:rPr lang="it-IT" sz="3200" dirty="0" err="1"/>
              <a:t>independent</a:t>
            </a:r>
            <a:r>
              <a:rPr lang="it-IT" sz="3200" dirty="0"/>
              <a:t> WIMP-</a:t>
            </a:r>
            <a:r>
              <a:rPr lang="it-IT" sz="3200" dirty="0" err="1"/>
              <a:t>nucleon</a:t>
            </a:r>
            <a:r>
              <a:rPr lang="it-IT" sz="3200" dirty="0"/>
              <a:t> scattering cross-</a:t>
            </a:r>
            <a:r>
              <a:rPr lang="it-IT" sz="3200" dirty="0" err="1"/>
              <a:t>section</a:t>
            </a:r>
            <a:endParaRPr lang="it-IT" sz="3200" dirty="0"/>
          </a:p>
        </p:txBody>
      </p:sp>
      <p:sp>
        <p:nvSpPr>
          <p:cNvPr id="271" name="CasellaDiTesto 270">
            <a:extLst>
              <a:ext uri="{FF2B5EF4-FFF2-40B4-BE49-F238E27FC236}">
                <a16:creationId xmlns:a16="http://schemas.microsoft.com/office/drawing/2014/main" id="{80220FD0-64D7-87AC-8E34-370CE1D37A0E}"/>
              </a:ext>
            </a:extLst>
          </p:cNvPr>
          <p:cNvSpPr txBox="1"/>
          <p:nvPr/>
        </p:nvSpPr>
        <p:spPr>
          <a:xfrm>
            <a:off x="14036462" y="10109021"/>
            <a:ext cx="606763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36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Phys</a:t>
            </a:r>
            <a:r>
              <a:rPr lang="it-IT" sz="36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. Lett. B 842 (2023) 137963 </a:t>
            </a:r>
          </a:p>
        </p:txBody>
      </p:sp>
    </p:spTree>
    <p:extLst>
      <p:ext uri="{BB962C8B-B14F-4D97-AF65-F5344CB8AC3E}">
        <p14:creationId xmlns:p14="http://schemas.microsoft.com/office/powerpoint/2010/main" val="14077598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Immagine che contiene testo, Carattere, Pagina Web, Sito Web&#10;&#10;Descrizione generata automaticamente">
            <a:extLst>
              <a:ext uri="{FF2B5EF4-FFF2-40B4-BE49-F238E27FC236}">
                <a16:creationId xmlns:a16="http://schemas.microsoft.com/office/drawing/2014/main" id="{A92AE5C3-93AA-3F27-1339-7ACD6551C54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206" y="251698"/>
            <a:ext cx="17557889" cy="9926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27459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699686" y="112889"/>
            <a:ext cx="12877800" cy="1137734"/>
          </a:xfrm>
          <a:prstGeom prst="rect">
            <a:avLst/>
          </a:prstGeom>
        </p:spPr>
        <p:txBody>
          <a:bodyPr vert="horz" wrap="square" lIns="0" tIns="20942" rIns="0" bIns="0" rtlCol="0">
            <a:spAutoFit/>
          </a:bodyPr>
          <a:lstStyle/>
          <a:p>
            <a:pPr marL="20942" algn="ctr">
              <a:spcBef>
                <a:spcPts val="165"/>
              </a:spcBef>
            </a:pPr>
            <a:r>
              <a:rPr lang="it-IT" sz="7256" spc="-8" dirty="0">
                <a:solidFill>
                  <a:schemeClr val="tx2">
                    <a:lumMod val="60000"/>
                    <a:lumOff val="40000"/>
                  </a:schemeClr>
                </a:solidFill>
                <a:cs typeface="Calibri Light"/>
              </a:rPr>
              <a:t>Review of SUSY Dark Matter</a:t>
            </a:r>
            <a:endParaRPr sz="7256" dirty="0">
              <a:solidFill>
                <a:schemeClr val="tx2">
                  <a:lumMod val="60000"/>
                  <a:lumOff val="40000"/>
                </a:schemeClr>
              </a:solidFill>
              <a:cs typeface="Calibri Ligh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8291591" y="10589395"/>
            <a:ext cx="298420" cy="325717"/>
          </a:xfrm>
          <a:prstGeom prst="rect">
            <a:avLst/>
          </a:prstGeom>
        </p:spPr>
        <p:txBody>
          <a:bodyPr vert="horz" wrap="square" lIns="0" tIns="20942" rIns="0" bIns="0" rtlCol="0">
            <a:spAutoFit/>
          </a:bodyPr>
          <a:lstStyle/>
          <a:p>
            <a:pPr marL="20942">
              <a:spcBef>
                <a:spcPts val="165"/>
              </a:spcBef>
            </a:pPr>
            <a:r>
              <a:rPr sz="1979" dirty="0">
                <a:solidFill>
                  <a:srgbClr val="898989"/>
                </a:solidFill>
                <a:latin typeface="Calibri"/>
                <a:cs typeface="Calibri"/>
              </a:rPr>
              <a:t>24</a:t>
            </a:r>
            <a:endParaRPr sz="1979">
              <a:latin typeface="Calibri"/>
              <a:cs typeface="Calibri"/>
            </a:endParaRPr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AC5B78E0-4C02-4772-C34B-5947DCFF64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2484" y="5717205"/>
            <a:ext cx="6625196" cy="5576270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3C06884B-1800-B26C-E540-E5B05923C4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02484" y="78405"/>
            <a:ext cx="6625196" cy="5576270"/>
          </a:xfrm>
          <a:prstGeom prst="rect">
            <a:avLst/>
          </a:prstGeom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CCFF66F7-1444-C369-89F8-500C65E602E9}"/>
              </a:ext>
            </a:extLst>
          </p:cNvPr>
          <p:cNvSpPr txBox="1"/>
          <p:nvPr/>
        </p:nvSpPr>
        <p:spPr>
          <a:xfrm>
            <a:off x="8451850" y="2593005"/>
            <a:ext cx="11387136" cy="55762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it-IT" sz="3960" dirty="0" err="1"/>
              <a:t>Scan</a:t>
            </a:r>
            <a:r>
              <a:rPr lang="it-IT" sz="3960" dirty="0"/>
              <a:t> </a:t>
            </a:r>
            <a:r>
              <a:rPr lang="it-IT" sz="3960" dirty="0" err="1"/>
              <a:t>exploring</a:t>
            </a:r>
            <a:r>
              <a:rPr lang="it-IT" sz="3960" dirty="0"/>
              <a:t> </a:t>
            </a:r>
            <a:r>
              <a:rPr lang="it-IT" sz="3960" dirty="0" err="1"/>
              <a:t>Phenomenological</a:t>
            </a:r>
            <a:r>
              <a:rPr lang="it-IT" sz="3960" dirty="0"/>
              <a:t> </a:t>
            </a:r>
            <a:r>
              <a:rPr lang="it-IT" sz="3960" dirty="0" err="1"/>
              <a:t>Minimal</a:t>
            </a:r>
            <a:endParaRPr lang="it-IT" sz="3960" dirty="0"/>
          </a:p>
          <a:p>
            <a:r>
              <a:rPr lang="it-IT" sz="3960" dirty="0"/>
              <a:t>     </a:t>
            </a:r>
            <a:r>
              <a:rPr lang="it-IT" sz="3960" dirty="0" err="1"/>
              <a:t>Supersymmetry</a:t>
            </a:r>
            <a:r>
              <a:rPr lang="it-IT" sz="3960" dirty="0"/>
              <a:t> (</a:t>
            </a:r>
            <a:r>
              <a:rPr lang="it-IT" sz="3960" b="1" dirty="0" err="1">
                <a:solidFill>
                  <a:srgbClr val="C00000"/>
                </a:solidFill>
              </a:rPr>
              <a:t>pMSSM</a:t>
            </a:r>
            <a:r>
              <a:rPr lang="it-IT" sz="3960" dirty="0"/>
              <a:t>: UV complete Model,</a:t>
            </a:r>
          </a:p>
          <a:p>
            <a:r>
              <a:rPr lang="it-IT" sz="3960" dirty="0"/>
              <a:t>     </a:t>
            </a:r>
            <a:r>
              <a:rPr lang="it-IT" sz="3960" dirty="0" err="1"/>
              <a:t>normally</a:t>
            </a:r>
            <a:r>
              <a:rPr lang="it-IT" sz="3960" dirty="0"/>
              <a:t> </a:t>
            </a:r>
            <a:r>
              <a:rPr lang="it-IT" sz="3960" dirty="0" err="1"/>
              <a:t>simplified</a:t>
            </a:r>
            <a:r>
              <a:rPr lang="it-IT" sz="3960" dirty="0"/>
              <a:t> models are </a:t>
            </a:r>
            <a:r>
              <a:rPr lang="it-IT" sz="3960" dirty="0" err="1"/>
              <a:t>used</a:t>
            </a:r>
            <a:r>
              <a:rPr lang="it-IT" sz="3960" dirty="0"/>
              <a:t>)</a:t>
            </a:r>
          </a:p>
          <a:p>
            <a:endParaRPr lang="it-IT" sz="396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it-IT" sz="3958" dirty="0" err="1"/>
              <a:t>Tens</a:t>
            </a:r>
            <a:r>
              <a:rPr lang="it-IT" sz="3958" dirty="0"/>
              <a:t> of </a:t>
            </a:r>
            <a:r>
              <a:rPr lang="it-IT" sz="3958" dirty="0" err="1"/>
              <a:t>thousands</a:t>
            </a:r>
            <a:r>
              <a:rPr lang="it-IT" sz="3958" dirty="0"/>
              <a:t> of </a:t>
            </a:r>
            <a:r>
              <a:rPr lang="it-IT" sz="3958" dirty="0" err="1"/>
              <a:t>different</a:t>
            </a:r>
            <a:r>
              <a:rPr lang="it-IT" sz="3958" dirty="0"/>
              <a:t> models, with </a:t>
            </a:r>
            <a:r>
              <a:rPr lang="it-IT" sz="3958" dirty="0" err="1"/>
              <a:t>different</a:t>
            </a:r>
            <a:r>
              <a:rPr lang="it-IT" sz="3958" dirty="0"/>
              <a:t> masses </a:t>
            </a:r>
            <a:r>
              <a:rPr lang="it-IT" sz="3958" dirty="0" err="1"/>
              <a:t>predictions</a:t>
            </a:r>
            <a:r>
              <a:rPr lang="it-IT" sz="3958" dirty="0"/>
              <a:t> </a:t>
            </a:r>
            <a:r>
              <a:rPr lang="it-IT" sz="3958" dirty="0" err="1"/>
              <a:t>tested</a:t>
            </a:r>
            <a:endParaRPr lang="it-IT" sz="3958" dirty="0"/>
          </a:p>
          <a:p>
            <a:endParaRPr lang="it-IT" sz="396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it-IT" sz="3960" dirty="0"/>
              <a:t>Impose LHC + </a:t>
            </a:r>
            <a:r>
              <a:rPr lang="it-IT" sz="3960" dirty="0" err="1"/>
              <a:t>external</a:t>
            </a:r>
            <a:r>
              <a:rPr lang="it-IT" sz="3960" dirty="0"/>
              <a:t> </a:t>
            </a:r>
            <a:r>
              <a:rPr lang="it-IT" sz="3960" dirty="0" err="1"/>
              <a:t>constraints</a:t>
            </a:r>
            <a:r>
              <a:rPr lang="it-IT" sz="3960" dirty="0"/>
              <a:t> </a:t>
            </a:r>
          </a:p>
          <a:p>
            <a:r>
              <a:rPr lang="it-IT" sz="3960" dirty="0"/>
              <a:t>     </a:t>
            </a:r>
            <a:r>
              <a:rPr lang="it-IT" sz="3960" b="1" dirty="0">
                <a:solidFill>
                  <a:srgbClr val="C00000"/>
                </a:solidFill>
              </a:rPr>
              <a:t>LEP, </a:t>
            </a:r>
            <a:r>
              <a:rPr lang="it-IT" sz="3960" b="1" dirty="0" err="1">
                <a:solidFill>
                  <a:srgbClr val="C00000"/>
                </a:solidFill>
              </a:rPr>
              <a:t>flavor</a:t>
            </a:r>
            <a:r>
              <a:rPr lang="it-IT" sz="3960" b="1" dirty="0">
                <a:solidFill>
                  <a:srgbClr val="C00000"/>
                </a:solidFill>
              </a:rPr>
              <a:t>, </a:t>
            </a:r>
            <a:r>
              <a:rPr lang="it-IT" sz="3960" b="1" dirty="0" err="1">
                <a:solidFill>
                  <a:srgbClr val="C00000"/>
                </a:solidFill>
              </a:rPr>
              <a:t>precision</a:t>
            </a:r>
            <a:r>
              <a:rPr lang="it-IT" sz="3960" b="1" dirty="0">
                <a:solidFill>
                  <a:srgbClr val="C00000"/>
                </a:solidFill>
              </a:rPr>
              <a:t> EWK, DM </a:t>
            </a:r>
            <a:r>
              <a:rPr lang="it-IT" sz="3960" b="1" dirty="0" err="1">
                <a:solidFill>
                  <a:srgbClr val="C00000"/>
                </a:solidFill>
              </a:rPr>
              <a:t>direct</a:t>
            </a:r>
            <a:endParaRPr lang="it-IT" sz="3960" b="1" dirty="0">
              <a:solidFill>
                <a:srgbClr val="C00000"/>
              </a:solidFill>
            </a:endParaRPr>
          </a:p>
        </p:txBody>
      </p:sp>
      <p:pic>
        <p:nvPicPr>
          <p:cNvPr id="4" name="object 13">
            <a:extLst>
              <a:ext uri="{FF2B5EF4-FFF2-40B4-BE49-F238E27FC236}">
                <a16:creationId xmlns:a16="http://schemas.microsoft.com/office/drawing/2014/main" id="{898BB59F-F044-16C4-0091-4B620C07191B}"/>
              </a:ext>
            </a:extLst>
          </p:cNvPr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-311150" y="-491874"/>
            <a:ext cx="2206626" cy="2347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498315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756637" y="92075"/>
            <a:ext cx="11316341" cy="1137734"/>
          </a:xfrm>
          <a:prstGeom prst="rect">
            <a:avLst/>
          </a:prstGeom>
        </p:spPr>
        <p:txBody>
          <a:bodyPr vert="horz" wrap="square" lIns="0" tIns="20942" rIns="0" bIns="0" rtlCol="0">
            <a:spAutoFit/>
          </a:bodyPr>
          <a:lstStyle/>
          <a:p>
            <a:pPr marL="20942" algn="ctr">
              <a:spcBef>
                <a:spcPts val="165"/>
              </a:spcBef>
            </a:pPr>
            <a:r>
              <a:rPr lang="it-IT" sz="7256" spc="-8" dirty="0">
                <a:solidFill>
                  <a:schemeClr val="tx2">
                    <a:lumMod val="60000"/>
                    <a:lumOff val="40000"/>
                  </a:schemeClr>
                </a:solidFill>
                <a:cs typeface="Calibri Light"/>
              </a:rPr>
              <a:t>Review of SUSY Dark Matter</a:t>
            </a:r>
            <a:endParaRPr sz="7256" dirty="0">
              <a:solidFill>
                <a:schemeClr val="tx2">
                  <a:lumMod val="60000"/>
                  <a:lumOff val="40000"/>
                </a:schemeClr>
              </a:solidFill>
              <a:cs typeface="Calibri Light"/>
            </a:endParaRP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9409A55C-92A8-BBD9-CCBE-AFF233F10FA9}"/>
              </a:ext>
            </a:extLst>
          </p:cNvPr>
          <p:cNvSpPr txBox="1"/>
          <p:nvPr/>
        </p:nvSpPr>
        <p:spPr>
          <a:xfrm>
            <a:off x="6671940" y="1664023"/>
            <a:ext cx="11914510" cy="13111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it-IT" sz="3960" dirty="0" err="1"/>
              <a:t>Almost</a:t>
            </a:r>
            <a:r>
              <a:rPr lang="it-IT" sz="3960" dirty="0"/>
              <a:t> full </a:t>
            </a:r>
            <a:r>
              <a:rPr lang="it-IT" sz="3960" dirty="0" err="1"/>
              <a:t>exclusion</a:t>
            </a:r>
            <a:r>
              <a:rPr lang="it-IT" sz="3960" dirty="0"/>
              <a:t> of low-mass </a:t>
            </a:r>
            <a:r>
              <a:rPr lang="el-GR" sz="3960" dirty="0"/>
              <a:t>χ</a:t>
            </a:r>
            <a:r>
              <a:rPr lang="el-GR" sz="3960" baseline="-25000" dirty="0"/>
              <a:t>01</a:t>
            </a:r>
            <a:r>
              <a:rPr lang="el-GR" sz="3960" dirty="0"/>
              <a:t> </a:t>
            </a:r>
            <a:r>
              <a:rPr lang="it-IT" sz="3960" dirty="0"/>
              <a:t>in </a:t>
            </a:r>
            <a:r>
              <a:rPr lang="it-IT" sz="3960" dirty="0" err="1"/>
              <a:t>regions</a:t>
            </a:r>
            <a:r>
              <a:rPr lang="it-IT" sz="3960" dirty="0"/>
              <a:t> </a:t>
            </a:r>
            <a:r>
              <a:rPr lang="it-IT" sz="3960" dirty="0" err="1"/>
              <a:t>where</a:t>
            </a:r>
            <a:r>
              <a:rPr lang="it-IT" sz="3960" dirty="0"/>
              <a:t> </a:t>
            </a:r>
            <a:r>
              <a:rPr lang="it-IT" sz="3960" dirty="0" err="1"/>
              <a:t>it</a:t>
            </a:r>
            <a:r>
              <a:rPr lang="it-IT" sz="3960" dirty="0"/>
              <a:t> </a:t>
            </a:r>
            <a:r>
              <a:rPr lang="it-IT" sz="3960" dirty="0" err="1"/>
              <a:t>would</a:t>
            </a:r>
            <a:r>
              <a:rPr lang="it-IT" sz="3960" dirty="0"/>
              <a:t> </a:t>
            </a:r>
            <a:r>
              <a:rPr lang="it-IT" sz="3960" dirty="0" err="1"/>
              <a:t>not</a:t>
            </a:r>
            <a:r>
              <a:rPr lang="it-IT" sz="3960" dirty="0"/>
              <a:t> </a:t>
            </a:r>
            <a:r>
              <a:rPr lang="it-IT" sz="3960" dirty="0" err="1"/>
              <a:t>oversaturate</a:t>
            </a:r>
            <a:r>
              <a:rPr lang="it-IT" sz="3960" dirty="0"/>
              <a:t> DM </a:t>
            </a:r>
            <a:r>
              <a:rPr lang="it-IT" sz="3960" dirty="0" err="1"/>
              <a:t>relic</a:t>
            </a:r>
            <a:r>
              <a:rPr lang="it-IT" sz="3960" dirty="0"/>
              <a:t> </a:t>
            </a:r>
            <a:r>
              <a:rPr lang="it-IT" sz="3960" dirty="0" err="1"/>
              <a:t>abundance</a:t>
            </a:r>
            <a:endParaRPr lang="it-IT" sz="3960" dirty="0"/>
          </a:p>
        </p:txBody>
      </p:sp>
      <p:sp>
        <p:nvSpPr>
          <p:cNvPr id="3" name="object 3"/>
          <p:cNvSpPr txBox="1"/>
          <p:nvPr/>
        </p:nvSpPr>
        <p:spPr>
          <a:xfrm>
            <a:off x="18291591" y="10589395"/>
            <a:ext cx="298420" cy="325717"/>
          </a:xfrm>
          <a:prstGeom prst="rect">
            <a:avLst/>
          </a:prstGeom>
        </p:spPr>
        <p:txBody>
          <a:bodyPr vert="horz" wrap="square" lIns="0" tIns="20942" rIns="0" bIns="0" rtlCol="0">
            <a:spAutoFit/>
          </a:bodyPr>
          <a:lstStyle/>
          <a:p>
            <a:pPr marL="20942">
              <a:spcBef>
                <a:spcPts val="165"/>
              </a:spcBef>
            </a:pPr>
            <a:r>
              <a:rPr sz="1979" dirty="0">
                <a:solidFill>
                  <a:srgbClr val="898989"/>
                </a:solidFill>
                <a:latin typeface="Calibri"/>
                <a:cs typeface="Calibri"/>
              </a:rPr>
              <a:t>24</a:t>
            </a:r>
            <a:endParaRPr sz="1979">
              <a:latin typeface="Calibri"/>
              <a:cs typeface="Calibri"/>
            </a:endParaRPr>
          </a:p>
        </p:txBody>
      </p:sp>
      <p:pic>
        <p:nvPicPr>
          <p:cNvPr id="10" name="Immagine 9" descr="Immagine che contiene testo, linea, diagramma, Diagramma&#10;&#10;Descrizione generata automaticamente">
            <a:extLst>
              <a:ext uri="{FF2B5EF4-FFF2-40B4-BE49-F238E27FC236}">
                <a16:creationId xmlns:a16="http://schemas.microsoft.com/office/drawing/2014/main" id="{EC54B36B-E3F5-F82D-DB30-BC192D4642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5719" y="4916524"/>
            <a:ext cx="8964089" cy="5821124"/>
          </a:xfrm>
          <a:prstGeom prst="rect">
            <a:avLst/>
          </a:prstGeom>
        </p:spPr>
      </p:pic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F8104700-E167-77DE-7028-8D1766FBF4EF}"/>
              </a:ext>
            </a:extLst>
          </p:cNvPr>
          <p:cNvSpPr txBox="1"/>
          <p:nvPr/>
        </p:nvSpPr>
        <p:spPr>
          <a:xfrm>
            <a:off x="13176250" y="5147597"/>
            <a:ext cx="35205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600" b="1" dirty="0" err="1">
                <a:solidFill>
                  <a:srgbClr val="C00000"/>
                </a:solidFill>
              </a:rPr>
              <a:t>Z</a:t>
            </a:r>
            <a:r>
              <a:rPr lang="it-IT" sz="3600" b="1" dirty="0">
                <a:solidFill>
                  <a:srgbClr val="C00000"/>
                </a:solidFill>
              </a:rPr>
              <a:t>/h </a:t>
            </a:r>
            <a:r>
              <a:rPr lang="it-IT" sz="3600" b="1" dirty="0" err="1">
                <a:solidFill>
                  <a:srgbClr val="C00000"/>
                </a:solidFill>
              </a:rPr>
              <a:t>funnel</a:t>
            </a:r>
            <a:r>
              <a:rPr lang="it-IT" sz="3600" b="1" dirty="0">
                <a:solidFill>
                  <a:srgbClr val="C00000"/>
                </a:solidFill>
              </a:rPr>
              <a:t> </a:t>
            </a:r>
            <a:r>
              <a:rPr lang="it-IT" sz="3600" b="1" dirty="0" err="1">
                <a:solidFill>
                  <a:srgbClr val="C00000"/>
                </a:solidFill>
              </a:rPr>
              <a:t>region</a:t>
            </a:r>
            <a:endParaRPr lang="it-IT" sz="3600" b="1" dirty="0">
              <a:solidFill>
                <a:srgbClr val="C00000"/>
              </a:solidFill>
            </a:endParaRP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4699BDF8-DD96-9EDF-3DB5-0581C72D5DE3}"/>
              </a:ext>
            </a:extLst>
          </p:cNvPr>
          <p:cNvSpPr txBox="1"/>
          <p:nvPr/>
        </p:nvSpPr>
        <p:spPr>
          <a:xfrm>
            <a:off x="6756636" y="3350776"/>
            <a:ext cx="11914510" cy="13111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it-IT" sz="3960" dirty="0" err="1"/>
              <a:t>Surviving</a:t>
            </a:r>
            <a:r>
              <a:rPr lang="it-IT" sz="3960" dirty="0"/>
              <a:t> SUSY model: </a:t>
            </a:r>
            <a:r>
              <a:rPr lang="it-IT" sz="3960" b="1" dirty="0" err="1">
                <a:solidFill>
                  <a:srgbClr val="C00000"/>
                </a:solidFill>
              </a:rPr>
              <a:t>not</a:t>
            </a:r>
            <a:r>
              <a:rPr lang="it-IT" sz="3960" b="1" dirty="0">
                <a:solidFill>
                  <a:srgbClr val="C00000"/>
                </a:solidFill>
              </a:rPr>
              <a:t> </a:t>
            </a:r>
            <a:r>
              <a:rPr lang="it-IT" sz="3960" b="1" dirty="0" err="1">
                <a:solidFill>
                  <a:srgbClr val="C00000"/>
                </a:solidFill>
              </a:rPr>
              <a:t>excluded</a:t>
            </a:r>
            <a:r>
              <a:rPr lang="it-IT" sz="3960" b="1" dirty="0">
                <a:solidFill>
                  <a:srgbClr val="C00000"/>
                </a:solidFill>
              </a:rPr>
              <a:t> </a:t>
            </a:r>
            <a:r>
              <a:rPr lang="it-IT" sz="3960" dirty="0" err="1"/>
              <a:t>but</a:t>
            </a:r>
            <a:r>
              <a:rPr lang="it-IT" sz="3960" dirty="0"/>
              <a:t> with mass-</a:t>
            </a:r>
            <a:r>
              <a:rPr lang="it-IT" sz="3960" dirty="0" err="1"/>
              <a:t>spectrum</a:t>
            </a:r>
            <a:r>
              <a:rPr lang="it-IT" sz="3960" dirty="0"/>
              <a:t> </a:t>
            </a:r>
            <a:r>
              <a:rPr lang="it-IT" sz="3960" dirty="0" err="1"/>
              <a:t>within</a:t>
            </a:r>
            <a:r>
              <a:rPr lang="it-IT" sz="3960" dirty="0"/>
              <a:t> </a:t>
            </a:r>
            <a:r>
              <a:rPr lang="it-IT" sz="3960" dirty="0" err="1"/>
              <a:t>published</a:t>
            </a:r>
            <a:r>
              <a:rPr lang="it-IT" sz="3960" dirty="0"/>
              <a:t> </a:t>
            </a:r>
            <a:r>
              <a:rPr lang="it-IT" sz="3960" dirty="0" err="1"/>
              <a:t>simplified</a:t>
            </a:r>
            <a:r>
              <a:rPr lang="it-IT" sz="3960" dirty="0"/>
              <a:t> model </a:t>
            </a:r>
            <a:r>
              <a:rPr lang="it-IT" sz="3960" dirty="0" err="1"/>
              <a:t>contours</a:t>
            </a:r>
            <a:r>
              <a:rPr lang="it-IT" sz="3960" dirty="0"/>
              <a:t>.</a:t>
            </a:r>
          </a:p>
        </p:txBody>
      </p:sp>
      <p:pic>
        <p:nvPicPr>
          <p:cNvPr id="20" name="Immagine 19" descr="Immagine che contiene testo, diagramma, Policromia, Diagramma&#10;&#10;Descrizione generata automaticamente">
            <a:extLst>
              <a:ext uri="{FF2B5EF4-FFF2-40B4-BE49-F238E27FC236}">
                <a16:creationId xmlns:a16="http://schemas.microsoft.com/office/drawing/2014/main" id="{C07ABD15-4DB5-9DDC-E106-E4D5D177BCA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84" t="1782" b="65293"/>
          <a:stretch/>
        </p:blipFill>
        <p:spPr>
          <a:xfrm>
            <a:off x="0" y="-60325"/>
            <a:ext cx="6756637" cy="5711919"/>
          </a:xfrm>
          <a:prstGeom prst="rect">
            <a:avLst/>
          </a:prstGeom>
        </p:spPr>
      </p:pic>
      <p:pic>
        <p:nvPicPr>
          <p:cNvPr id="4" name="Immagine 3" descr="Immagine che contiene testo, diagramma, Policromia, Diagramma&#10;&#10;Descrizione generata automaticamente">
            <a:extLst>
              <a:ext uri="{FF2B5EF4-FFF2-40B4-BE49-F238E27FC236}">
                <a16:creationId xmlns:a16="http://schemas.microsoft.com/office/drawing/2014/main" id="{7A2FEAC8-6020-626B-00D0-2A90505A10E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12" t="67074"/>
          <a:stretch/>
        </p:blipFill>
        <p:spPr>
          <a:xfrm>
            <a:off x="131465" y="5317603"/>
            <a:ext cx="6625171" cy="5821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299477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1559540" y="2073275"/>
            <a:ext cx="8544560" cy="2781386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578583" y="1844675"/>
            <a:ext cx="10427650" cy="122334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584200" marR="5080" indent="-571500">
              <a:lnSpc>
                <a:spcPct val="101000"/>
              </a:lnSpc>
              <a:spcBef>
                <a:spcPts val="95"/>
              </a:spcBef>
              <a:buFont typeface="Arial" panose="020B0604020202020204" pitchFamily="34" charset="0"/>
              <a:buChar char="•"/>
            </a:pPr>
            <a:r>
              <a:rPr sz="3960" spc="40" dirty="0">
                <a:latin typeface="Calibri" panose="020F0502020204030204" pitchFamily="34" charset="0"/>
                <a:cs typeface="Calibri" panose="020F0502020204030204" pitchFamily="34" charset="0"/>
              </a:rPr>
              <a:t>DM</a:t>
            </a:r>
            <a:r>
              <a:rPr sz="3960" spc="3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960" dirty="0">
                <a:latin typeface="Calibri" panose="020F0502020204030204" pitchFamily="34" charset="0"/>
                <a:cs typeface="Calibri" panose="020F0502020204030204" pitchFamily="34" charset="0"/>
              </a:rPr>
              <a:t>in</a:t>
            </a:r>
            <a:r>
              <a:rPr sz="3960" spc="3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960" spc="-35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sz="3960" spc="3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960" spc="30" dirty="0">
                <a:latin typeface="Calibri" panose="020F0502020204030204" pitchFamily="34" charset="0"/>
                <a:cs typeface="Calibri" panose="020F0502020204030204" pitchFamily="34" charset="0"/>
              </a:rPr>
              <a:t>hidden</a:t>
            </a:r>
            <a:r>
              <a:rPr sz="3960" spc="4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960" dirty="0">
                <a:latin typeface="Calibri" panose="020F0502020204030204" pitchFamily="34" charset="0"/>
                <a:cs typeface="Calibri" panose="020F0502020204030204" pitchFamily="34" charset="0"/>
              </a:rPr>
              <a:t>sector,</a:t>
            </a:r>
            <a:r>
              <a:rPr sz="3960" spc="3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3960" spc="55" dirty="0">
                <a:latin typeface="Calibri" panose="020F0502020204030204" pitchFamily="34" charset="0"/>
                <a:cs typeface="Calibri" panose="020F0502020204030204" pitchFamily="34" charset="0"/>
              </a:rPr>
              <a:t>with </a:t>
            </a:r>
            <a:r>
              <a:rPr sz="3960" spc="25" dirty="0">
                <a:latin typeface="Calibri" panose="020F0502020204030204" pitchFamily="34" charset="0"/>
                <a:cs typeface="Calibri" panose="020F0502020204030204" pitchFamily="34" charset="0"/>
              </a:rPr>
              <a:t>particles</a:t>
            </a:r>
            <a:r>
              <a:rPr sz="3960" spc="3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960" spc="40" dirty="0">
                <a:latin typeface="Calibri" panose="020F0502020204030204" pitchFamily="34" charset="0"/>
                <a:cs typeface="Calibri" panose="020F0502020204030204" pitchFamily="34" charset="0"/>
              </a:rPr>
              <a:t>which</a:t>
            </a:r>
            <a:r>
              <a:rPr sz="3960" spc="3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960" spc="55" dirty="0">
                <a:latin typeface="Calibri" panose="020F0502020204030204" pitchFamily="34" charset="0"/>
                <a:cs typeface="Calibri" panose="020F0502020204030204" pitchFamily="34" charset="0"/>
              </a:rPr>
              <a:t>donʼt</a:t>
            </a:r>
            <a:r>
              <a:rPr sz="3960" spc="3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960" spc="20" dirty="0">
                <a:latin typeface="Calibri" panose="020F0502020204030204" pitchFamily="34" charset="0"/>
                <a:cs typeface="Calibri" panose="020F0502020204030204" pitchFamily="34" charset="0"/>
              </a:rPr>
              <a:t>undergo</a:t>
            </a:r>
            <a:r>
              <a:rPr sz="3960" spc="3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960" spc="40" dirty="0">
                <a:latin typeface="Calibri" panose="020F0502020204030204" pitchFamily="34" charset="0"/>
                <a:cs typeface="Calibri" panose="020F0502020204030204" pitchFamily="34" charset="0"/>
              </a:rPr>
              <a:t>SM</a:t>
            </a:r>
            <a:r>
              <a:rPr sz="3960" spc="3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960" spc="10" dirty="0">
                <a:latin typeface="Calibri" panose="020F0502020204030204" pitchFamily="34" charset="0"/>
                <a:cs typeface="Calibri" panose="020F0502020204030204" pitchFamily="34" charset="0"/>
              </a:rPr>
              <a:t>gauge</a:t>
            </a:r>
            <a:r>
              <a:rPr sz="3960" spc="3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960" spc="25" dirty="0">
                <a:latin typeface="Calibri" panose="020F0502020204030204" pitchFamily="34" charset="0"/>
                <a:cs typeface="Calibri" panose="020F0502020204030204" pitchFamily="34" charset="0"/>
              </a:rPr>
              <a:t>interactions</a:t>
            </a:r>
            <a:endParaRPr sz="396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136650" y="3448886"/>
            <a:ext cx="10604394" cy="17558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469900" marR="161925" indent="-457200">
              <a:lnSpc>
                <a:spcPct val="101000"/>
              </a:lnSpc>
              <a:spcBef>
                <a:spcPts val="95"/>
              </a:spcBef>
              <a:buFont typeface="Arial" panose="020B0604020202020204" pitchFamily="34" charset="0"/>
              <a:buChar char="•"/>
            </a:pPr>
            <a:r>
              <a:rPr sz="3200" spc="30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May</a:t>
            </a:r>
            <a:r>
              <a:rPr sz="3200" spc="35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200" spc="40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communicate</a:t>
            </a:r>
            <a:r>
              <a:rPr sz="3200" spc="35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200" spc="50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sz="3200" spc="35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200" spc="40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SM</a:t>
            </a:r>
            <a:r>
              <a:rPr sz="3200" spc="35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200" spc="-15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via</a:t>
            </a:r>
            <a:r>
              <a:rPr sz="3200" spc="35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200" spc="25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mediators,</a:t>
            </a:r>
            <a:r>
              <a:rPr sz="3200" spc="35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200" spc="40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which</a:t>
            </a:r>
            <a:r>
              <a:rPr sz="3200" spc="35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200" spc="50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could </a:t>
            </a:r>
            <a:r>
              <a:rPr sz="3200" spc="-635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200" spc="30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</a:t>
            </a:r>
            <a:r>
              <a:rPr sz="3200" spc="35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200" spc="40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DM</a:t>
            </a:r>
            <a:r>
              <a:rPr sz="3200" spc="35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200" spc="30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candidates</a:t>
            </a:r>
            <a:r>
              <a:rPr sz="3200" spc="35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200" spc="-55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OR</a:t>
            </a:r>
            <a:r>
              <a:rPr sz="3200" spc="35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200" spc="25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provide</a:t>
            </a:r>
            <a:r>
              <a:rPr sz="3200" spc="35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200" spc="30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portals</a:t>
            </a:r>
            <a:r>
              <a:rPr sz="3200" spc="35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200" spc="75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sz="3200" spc="35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them</a:t>
            </a:r>
            <a:endParaRPr sz="3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69900" indent="-457200">
              <a:lnSpc>
                <a:spcPct val="100000"/>
              </a:lnSpc>
              <a:spcBef>
                <a:spcPts val="2005"/>
              </a:spcBef>
              <a:buFont typeface="Arial" panose="020B0604020202020204" pitchFamily="34" charset="0"/>
              <a:buChar char="•"/>
            </a:pPr>
            <a:r>
              <a:rPr sz="3200" spc="30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Coupling</a:t>
            </a:r>
            <a:r>
              <a:rPr sz="3200" spc="35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200" spc="75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sz="3200" spc="35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200" spc="40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SM encoded</a:t>
            </a:r>
            <a:r>
              <a:rPr sz="3200" spc="35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200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</a:t>
            </a:r>
            <a:r>
              <a:rPr sz="3200" spc="40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200" spc="-35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sz="3200" spc="35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200" spc="25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mixing</a:t>
            </a:r>
            <a:r>
              <a:rPr sz="3200" spc="40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200" spc="35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term </a:t>
            </a:r>
            <a:r>
              <a:rPr sz="3200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</a:t>
            </a:r>
            <a:r>
              <a:rPr sz="3200" spc="40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200" spc="25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sz="3200" spc="35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200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Lagrangian</a:t>
            </a:r>
            <a:endParaRPr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84548" y="5495620"/>
            <a:ext cx="10405508" cy="1247008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584200" indent="-571500">
              <a:lnSpc>
                <a:spcPct val="100000"/>
              </a:lnSpc>
              <a:spcBef>
                <a:spcPts val="120"/>
              </a:spcBef>
              <a:buFont typeface="Arial" panose="020B0604020202020204" pitchFamily="34" charset="0"/>
              <a:buChar char="•"/>
            </a:pPr>
            <a:r>
              <a:rPr sz="3960" spc="-5" dirty="0">
                <a:latin typeface="Calibri" panose="020F0502020204030204" pitchFamily="34" charset="0"/>
                <a:cs typeface="Calibri" panose="020F0502020204030204" pitchFamily="34" charset="0"/>
              </a:rPr>
              <a:t>Can</a:t>
            </a:r>
            <a:r>
              <a:rPr sz="3960" spc="3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960" spc="5" dirty="0">
                <a:latin typeface="Calibri" panose="020F0502020204030204" pitchFamily="34" charset="0"/>
                <a:cs typeface="Calibri" panose="020F0502020204030204" pitchFamily="34" charset="0"/>
              </a:rPr>
              <a:t>also</a:t>
            </a:r>
            <a:r>
              <a:rPr sz="3960" spc="3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960" spc="-15" dirty="0">
                <a:latin typeface="Calibri" panose="020F0502020204030204" pitchFamily="34" charset="0"/>
                <a:cs typeface="Calibri" panose="020F0502020204030204" pitchFamily="34" charset="0"/>
              </a:rPr>
              <a:t>have</a:t>
            </a:r>
            <a:r>
              <a:rPr sz="3960" spc="3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960" spc="25" dirty="0">
                <a:latin typeface="Calibri" panose="020F0502020204030204" pitchFamily="34" charset="0"/>
                <a:cs typeface="Calibri" panose="020F0502020204030204" pitchFamily="34" charset="0"/>
              </a:rPr>
              <a:t>strongly</a:t>
            </a:r>
            <a:r>
              <a:rPr sz="3960" spc="3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960" spc="25" dirty="0">
                <a:latin typeface="Calibri" panose="020F0502020204030204" pitchFamily="34" charset="0"/>
                <a:cs typeface="Calibri" panose="020F0502020204030204" pitchFamily="34" charset="0"/>
              </a:rPr>
              <a:t>interacting</a:t>
            </a:r>
            <a:r>
              <a:rPr sz="3960" spc="3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960" spc="30" dirty="0">
                <a:latin typeface="Calibri" panose="020F0502020204030204" pitchFamily="34" charset="0"/>
                <a:cs typeface="Calibri" panose="020F0502020204030204" pitchFamily="34" charset="0"/>
              </a:rPr>
              <a:t>dark</a:t>
            </a:r>
            <a:r>
              <a:rPr sz="3960" spc="3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it-IT" sz="3960" spc="35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lang="it-IT" sz="3960" spc="35" dirty="0">
                <a:latin typeface="Calibri" panose="020F0502020204030204" pitchFamily="34" charset="0"/>
                <a:cs typeface="Calibri" panose="020F0502020204030204" pitchFamily="34" charset="0"/>
              </a:rPr>
              <a:t>      </a:t>
            </a:r>
            <a:r>
              <a:rPr lang="it-IT" sz="3960" spc="35" dirty="0" err="1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sz="3960" spc="35" dirty="0" err="1">
                <a:latin typeface="Calibri" panose="020F0502020204030204" pitchFamily="34" charset="0"/>
                <a:cs typeface="Calibri" panose="020F0502020204030204" pitchFamily="34" charset="0"/>
              </a:rPr>
              <a:t>ectors</a:t>
            </a:r>
            <a:r>
              <a:rPr sz="3960" spc="3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960" spc="50" dirty="0">
                <a:latin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sz="3960" spc="3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960" spc="25" dirty="0">
                <a:latin typeface="Calibri" panose="020F0502020204030204" pitchFamily="34" charset="0"/>
                <a:cs typeface="Calibri" panose="020F0502020204030204" pitchFamily="34" charset="0"/>
              </a:rPr>
              <a:t>new</a:t>
            </a:r>
            <a:r>
              <a:rPr sz="3960" spc="3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960" spc="-70" dirty="0">
                <a:latin typeface="Calibri" panose="020F0502020204030204" pitchFamily="34" charset="0"/>
                <a:cs typeface="Calibri" panose="020F0502020204030204" pitchFamily="34" charset="0"/>
              </a:rPr>
              <a:t>SU(N)</a:t>
            </a:r>
            <a:endParaRPr sz="396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142657" y="7315822"/>
            <a:ext cx="10096854" cy="1743041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469900" indent="-457200">
              <a:lnSpc>
                <a:spcPct val="100000"/>
              </a:lnSpc>
              <a:spcBef>
                <a:spcPts val="120"/>
              </a:spcBef>
              <a:buFont typeface="Arial" panose="020B0604020202020204" pitchFamily="34" charset="0"/>
              <a:buChar char="•"/>
            </a:pPr>
            <a:r>
              <a:rPr sz="3200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Dark</a:t>
            </a:r>
            <a:r>
              <a:rPr sz="3200" spc="30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200" spc="25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quarks</a:t>
            </a:r>
            <a:r>
              <a:rPr sz="3200" spc="30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200" spc="45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form</a:t>
            </a:r>
            <a:r>
              <a:rPr sz="3200" spc="35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200" spc="55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bound</a:t>
            </a:r>
            <a:r>
              <a:rPr sz="3200" spc="30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dark</a:t>
            </a:r>
            <a:r>
              <a:rPr sz="3200" spc="35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200" spc="15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hadron</a:t>
            </a:r>
            <a:r>
              <a:rPr sz="3200" spc="30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200" spc="25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states</a:t>
            </a:r>
            <a:endParaRPr sz="3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69900" marR="5080" indent="-457200">
              <a:lnSpc>
                <a:spcPct val="101000"/>
              </a:lnSpc>
              <a:spcBef>
                <a:spcPts val="1980"/>
              </a:spcBef>
              <a:buFont typeface="Arial" panose="020B0604020202020204" pitchFamily="34" charset="0"/>
              <a:buChar char="•"/>
            </a:pPr>
            <a:r>
              <a:rPr sz="3200" spc="20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Unstable</a:t>
            </a:r>
            <a:r>
              <a:rPr sz="3200" spc="95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200" spc="30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dark</a:t>
            </a:r>
            <a:r>
              <a:rPr sz="3200" spc="95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200" spc="15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hadrons</a:t>
            </a:r>
            <a:r>
              <a:rPr sz="3200" spc="95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200" spc="25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can</a:t>
            </a:r>
            <a:r>
              <a:rPr sz="3200" spc="95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200" spc="30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decay</a:t>
            </a:r>
            <a:r>
              <a:rPr sz="3200" spc="95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200" spc="75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sz="3200" spc="95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200" spc="40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SM</a:t>
            </a:r>
            <a:r>
              <a:rPr sz="3200" spc="95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200" spc="20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quarks, </a:t>
            </a:r>
            <a:r>
              <a:rPr sz="3200" spc="25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others</a:t>
            </a:r>
            <a:r>
              <a:rPr sz="3200" spc="30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200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traverse</a:t>
            </a:r>
            <a:r>
              <a:rPr sz="3200" spc="30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200" spc="25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sz="3200" spc="35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200" spc="50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detector</a:t>
            </a:r>
            <a:r>
              <a:rPr sz="3200" spc="30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200" spc="20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</a:t>
            </a:r>
            <a:r>
              <a:rPr sz="3200" spc="35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200" spc="30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dark or</a:t>
            </a:r>
            <a:r>
              <a:rPr sz="3200" spc="35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200" spc="20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semi-visible</a:t>
            </a:r>
            <a:r>
              <a:rPr sz="3200" spc="30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200" spc="15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jets</a:t>
            </a:r>
            <a:endParaRPr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xfrm>
            <a:off x="5937895" y="171894"/>
            <a:ext cx="8544560" cy="106870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6850" spc="9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Dark</a:t>
            </a:r>
            <a:r>
              <a:rPr sz="6850" spc="-3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sz="6850" spc="204" dirty="0">
                <a:solidFill>
                  <a:schemeClr val="tx2">
                    <a:lumMod val="60000"/>
                    <a:lumOff val="40000"/>
                  </a:schemeClr>
                </a:solidFill>
              </a:rPr>
              <a:t>sector</a:t>
            </a:r>
            <a:r>
              <a:rPr sz="6850" spc="-3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sz="6850" spc="9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searches</a:t>
            </a:r>
            <a:endParaRPr sz="685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5109236" y="1343137"/>
            <a:ext cx="3592973" cy="507831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3200" u="heavy" spc="10" dirty="0">
                <a:solidFill>
                  <a:srgbClr val="D75597"/>
                </a:solidFill>
                <a:uFill>
                  <a:solidFill>
                    <a:srgbClr val="D75597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  <a:t>1901.09966</a:t>
            </a:r>
            <a:endParaRPr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23" name="Gruppo 22">
            <a:extLst>
              <a:ext uri="{FF2B5EF4-FFF2-40B4-BE49-F238E27FC236}">
                <a16:creationId xmlns:a16="http://schemas.microsoft.com/office/drawing/2014/main" id="{32DFC6AC-2B27-6105-8F54-329805A5E156}"/>
              </a:ext>
            </a:extLst>
          </p:cNvPr>
          <p:cNvGrpSpPr/>
          <p:nvPr/>
        </p:nvGrpSpPr>
        <p:grpSpPr>
          <a:xfrm>
            <a:off x="11015649" y="5438579"/>
            <a:ext cx="9261171" cy="4085902"/>
            <a:chOff x="1927412" y="7213033"/>
            <a:chExt cx="8414265" cy="3496974"/>
          </a:xfrm>
        </p:grpSpPr>
        <p:sp>
          <p:nvSpPr>
            <p:cNvPr id="14" name="object 14"/>
            <p:cNvSpPr txBox="1"/>
            <p:nvPr/>
          </p:nvSpPr>
          <p:spPr>
            <a:xfrm>
              <a:off x="1927412" y="7213033"/>
              <a:ext cx="8414265" cy="536049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20"/>
                </a:spcBef>
              </a:pPr>
              <a:r>
                <a:rPr sz="3970" spc="-70" dirty="0">
                  <a:solidFill>
                    <a:srgbClr val="B517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Very</a:t>
              </a:r>
              <a:r>
                <a:rPr sz="3970" spc="35" dirty="0">
                  <a:solidFill>
                    <a:srgbClr val="B517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sz="3970" spc="40" dirty="0">
                  <a:solidFill>
                    <a:srgbClr val="B517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wide</a:t>
              </a:r>
              <a:r>
                <a:rPr sz="3970" spc="35" dirty="0">
                  <a:solidFill>
                    <a:srgbClr val="B517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sz="3970" dirty="0">
                  <a:solidFill>
                    <a:srgbClr val="B517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range</a:t>
              </a:r>
              <a:r>
                <a:rPr sz="3970" spc="35" dirty="0">
                  <a:solidFill>
                    <a:srgbClr val="B517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sz="3970" spc="50" dirty="0">
                  <a:solidFill>
                    <a:srgbClr val="B517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of</a:t>
              </a:r>
              <a:r>
                <a:rPr sz="3970" spc="35" dirty="0">
                  <a:solidFill>
                    <a:srgbClr val="B517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sz="3970" spc="5" dirty="0">
                  <a:solidFill>
                    <a:srgbClr val="B517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signatures</a:t>
              </a:r>
              <a:r>
                <a:rPr sz="3970" spc="40" dirty="0">
                  <a:solidFill>
                    <a:srgbClr val="B517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sz="3970" spc="75" dirty="0">
                  <a:solidFill>
                    <a:srgbClr val="B517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to</a:t>
              </a:r>
              <a:r>
                <a:rPr sz="3970" spc="35" dirty="0">
                  <a:solidFill>
                    <a:srgbClr val="B517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sz="3970" dirty="0">
                  <a:solidFill>
                    <a:srgbClr val="B517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search</a:t>
              </a:r>
              <a:r>
                <a:rPr sz="3970" spc="35" dirty="0">
                  <a:solidFill>
                    <a:srgbClr val="B517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sz="3970" spc="15" dirty="0">
                  <a:solidFill>
                    <a:srgbClr val="B517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for!</a:t>
              </a:r>
              <a:endParaRPr sz="397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1" name="object 21"/>
            <p:cNvSpPr/>
            <p:nvPr/>
          </p:nvSpPr>
          <p:spPr>
            <a:xfrm>
              <a:off x="7592113" y="10533477"/>
              <a:ext cx="176530" cy="176530"/>
            </a:xfrm>
            <a:custGeom>
              <a:avLst/>
              <a:gdLst/>
              <a:ahLst/>
              <a:cxnLst/>
              <a:rect l="l" t="t" r="r" b="b"/>
              <a:pathLst>
                <a:path w="176529" h="176529">
                  <a:moveTo>
                    <a:pt x="0" y="0"/>
                  </a:moveTo>
                  <a:lnTo>
                    <a:pt x="0" y="175910"/>
                  </a:lnTo>
                  <a:lnTo>
                    <a:pt x="175910" y="8795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4" name="Immagine 3" descr="Immagine che contiene testo, diagramma, schermata, Carattere&#10;&#10;Descrizione generata automaticamente">
            <a:extLst>
              <a:ext uri="{FF2B5EF4-FFF2-40B4-BE49-F238E27FC236}">
                <a16:creationId xmlns:a16="http://schemas.microsoft.com/office/drawing/2014/main" id="{2EF6B860-21AE-2EF5-E0A7-81A3D5C2E0A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918" t="8659" b="39314"/>
          <a:stretch/>
        </p:blipFill>
        <p:spPr>
          <a:xfrm>
            <a:off x="12333194" y="6064904"/>
            <a:ext cx="6572028" cy="5127740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D89ED189-2600-1EF1-FBB2-20D64D4086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2819" y="4796162"/>
            <a:ext cx="7602987" cy="5160815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D717BA70-DCA7-0122-4E33-F6F5CB6B996D}"/>
              </a:ext>
            </a:extLst>
          </p:cNvPr>
          <p:cNvSpPr txBox="1">
            <a:spLocks/>
          </p:cNvSpPr>
          <p:nvPr/>
        </p:nvSpPr>
        <p:spPr>
          <a:xfrm>
            <a:off x="-20584" y="-60325"/>
            <a:ext cx="20104098" cy="1662335"/>
          </a:xfrm>
          <a:prstGeom prst="rect">
            <a:avLst/>
          </a:prstGeom>
          <a:solidFill>
            <a:schemeClr val="bg1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it-IT" sz="7256" b="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Dark Jet </a:t>
            </a:r>
            <a:r>
              <a:rPr lang="it-IT" sz="7256" b="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Resonance</a:t>
            </a:r>
            <a:endParaRPr lang="en-GB" sz="7256" b="0" dirty="0">
              <a:solidFill>
                <a:schemeClr val="tx2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object 13">
            <a:extLst>
              <a:ext uri="{FF2B5EF4-FFF2-40B4-BE49-F238E27FC236}">
                <a16:creationId xmlns:a16="http://schemas.microsoft.com/office/drawing/2014/main" id="{6319617A-1C5F-1CFB-BC89-E4BC1B848BB2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-20584" y="-276179"/>
            <a:ext cx="2376434" cy="2347259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DA2FCA77-EB51-1B23-27DD-745D08C33EFC}"/>
              </a:ext>
            </a:extLst>
          </p:cNvPr>
          <p:cNvSpPr txBox="1"/>
          <p:nvPr/>
        </p:nvSpPr>
        <p:spPr>
          <a:xfrm>
            <a:off x="167816" y="2269184"/>
            <a:ext cx="14020799" cy="24191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3960" dirty="0" err="1">
                <a:latin typeface="Calibri" panose="020F0502020204030204" pitchFamily="34" charset="0"/>
                <a:cs typeface="Calibri" panose="020F0502020204030204" pitchFamily="34" charset="0"/>
              </a:rPr>
              <a:t>Stable</a:t>
            </a:r>
            <a:r>
              <a:rPr lang="it-IT" sz="3960" dirty="0">
                <a:latin typeface="Calibri" panose="020F0502020204030204" pitchFamily="34" charset="0"/>
                <a:cs typeface="Calibri" panose="020F0502020204030204" pitchFamily="34" charset="0"/>
              </a:rPr>
              <a:t> dark </a:t>
            </a:r>
            <a:r>
              <a:rPr lang="it-IT" sz="3960" dirty="0" err="1">
                <a:latin typeface="Calibri" panose="020F0502020204030204" pitchFamily="34" charset="0"/>
                <a:cs typeface="Calibri" panose="020F0502020204030204" pitchFamily="34" charset="0"/>
              </a:rPr>
              <a:t>hadrons</a:t>
            </a:r>
            <a:r>
              <a:rPr lang="it-IT" sz="3960" dirty="0">
                <a:latin typeface="Calibri" panose="020F0502020204030204" pitchFamily="34" charset="0"/>
                <a:cs typeface="Calibri" panose="020F0502020204030204" pitchFamily="34" charset="0"/>
              </a:rPr>
              <a:t> with </a:t>
            </a:r>
            <a:r>
              <a:rPr lang="it-IT" sz="3960" dirty="0" err="1">
                <a:latin typeface="Calibri" panose="020F0502020204030204" pitchFamily="34" charset="0"/>
                <a:cs typeface="Calibri" panose="020F0502020204030204" pitchFamily="34" charset="0"/>
              </a:rPr>
              <a:t>unusual</a:t>
            </a:r>
            <a:r>
              <a:rPr lang="it-IT" sz="396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3960" dirty="0" err="1">
                <a:latin typeface="Calibri" panose="020F0502020204030204" pitchFamily="34" charset="0"/>
                <a:cs typeface="Calibri" panose="020F0502020204030204" pitchFamily="34" charset="0"/>
              </a:rPr>
              <a:t>dijet</a:t>
            </a:r>
            <a:r>
              <a:rPr lang="it-IT" sz="3960" dirty="0">
                <a:latin typeface="Calibri" panose="020F0502020204030204" pitchFamily="34" charset="0"/>
                <a:cs typeface="Calibri" panose="020F0502020204030204" pitchFamily="34" charset="0"/>
              </a:rPr>
              <a:t> signatures                    </a:t>
            </a:r>
            <a:r>
              <a:rPr lang="it-IT" sz="3600"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it-IT" sz="3600" dirty="0" err="1">
                <a:latin typeface="Calibri" panose="020F0502020204030204" pitchFamily="34" charset="0"/>
                <a:cs typeface="Calibri" panose="020F0502020204030204" pitchFamily="34" charset="0"/>
              </a:rPr>
              <a:t>higher</a:t>
            </a:r>
            <a:r>
              <a:rPr lang="it-IT" sz="3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3600" dirty="0" err="1">
                <a:latin typeface="Calibri" panose="020F0502020204030204" pitchFamily="34" charset="0"/>
                <a:cs typeface="Calibri" panose="020F0502020204030204" pitchFamily="34" charset="0"/>
              </a:rPr>
              <a:t>charged-particle</a:t>
            </a:r>
            <a:r>
              <a:rPr lang="it-IT" sz="3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3600" dirty="0" err="1">
                <a:latin typeface="Calibri" panose="020F0502020204030204" pitchFamily="34" charset="0"/>
                <a:cs typeface="Calibri" panose="020F0502020204030204" pitchFamily="34" charset="0"/>
              </a:rPr>
              <a:t>multiplicity</a:t>
            </a:r>
            <a:r>
              <a:rPr lang="it-IT" sz="36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3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3960" dirty="0" err="1">
                <a:latin typeface="Calibri" panose="020F0502020204030204" pitchFamily="34" charset="0"/>
                <a:cs typeface="Calibri" panose="020F0502020204030204" pitchFamily="34" charset="0"/>
              </a:rPr>
              <a:t>Search</a:t>
            </a:r>
            <a:r>
              <a:rPr lang="it-IT" sz="3960" dirty="0">
                <a:latin typeface="Calibri" panose="020F0502020204030204" pitchFamily="34" charset="0"/>
                <a:cs typeface="Calibri" panose="020F0502020204030204" pitchFamily="34" charset="0"/>
              </a:rPr>
              <a:t> for dark jets </a:t>
            </a:r>
            <a:r>
              <a:rPr lang="it-IT" sz="3960" dirty="0" err="1">
                <a:latin typeface="Calibri" panose="020F0502020204030204" pitchFamily="34" charset="0"/>
                <a:cs typeface="Calibri" panose="020F0502020204030204" pitchFamily="34" charset="0"/>
              </a:rPr>
              <a:t>bump</a:t>
            </a:r>
            <a:r>
              <a:rPr lang="it-IT" sz="3960" dirty="0">
                <a:latin typeface="Calibri" panose="020F0502020204030204" pitchFamily="34" charset="0"/>
                <a:cs typeface="Calibri" panose="020F0502020204030204" pitchFamily="34" charset="0"/>
              </a:rPr>
              <a:t> in mass </a:t>
            </a:r>
            <a:r>
              <a:rPr lang="it-IT" sz="3960" dirty="0" err="1">
                <a:latin typeface="Calibri" panose="020F0502020204030204" pitchFamily="34" charset="0"/>
                <a:cs typeface="Calibri" panose="020F0502020204030204" pitchFamily="34" charset="0"/>
              </a:rPr>
              <a:t>spectrum</a:t>
            </a:r>
            <a:r>
              <a:rPr lang="it-IT" sz="3960" dirty="0">
                <a:latin typeface="Calibri" panose="020F0502020204030204" pitchFamily="34" charset="0"/>
                <a:cs typeface="Calibri" panose="020F0502020204030204" pitchFamily="34" charset="0"/>
              </a:rPr>
              <a:t> of </a:t>
            </a:r>
            <a:r>
              <a:rPr lang="it-IT" sz="3960" dirty="0" err="1">
                <a:latin typeface="Calibri" panose="020F0502020204030204" pitchFamily="34" charset="0"/>
                <a:cs typeface="Calibri" panose="020F0502020204030204" pitchFamily="34" charset="0"/>
              </a:rPr>
              <a:t>two</a:t>
            </a:r>
            <a:r>
              <a:rPr lang="it-IT" sz="3960" dirty="0">
                <a:latin typeface="Calibri" panose="020F0502020204030204" pitchFamily="34" charset="0"/>
                <a:cs typeface="Calibri" panose="020F0502020204030204" pitchFamily="34" charset="0"/>
              </a:rPr>
              <a:t> large-</a:t>
            </a:r>
            <a:r>
              <a:rPr lang="it-IT" sz="3960" dirty="0" err="1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it-IT" sz="3960" dirty="0">
                <a:latin typeface="Calibri" panose="020F0502020204030204" pitchFamily="34" charset="0"/>
                <a:cs typeface="Calibri" panose="020F0502020204030204" pitchFamily="34" charset="0"/>
              </a:rPr>
              <a:t> jets</a:t>
            </a:r>
          </a:p>
        </p:txBody>
      </p:sp>
      <p:pic>
        <p:nvPicPr>
          <p:cNvPr id="5" name="Immagine 4" descr="Immagine che contiene testo, diagramma, schermata, Carattere&#10;&#10;Descrizione generata automaticamente">
            <a:extLst>
              <a:ext uri="{FF2B5EF4-FFF2-40B4-BE49-F238E27FC236}">
                <a16:creationId xmlns:a16="http://schemas.microsoft.com/office/drawing/2014/main" id="{D3BE9D98-EA96-379A-CFB6-DAAED99B0F6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894" t="71025" r="6106" b="5554"/>
          <a:stretch/>
        </p:blipFill>
        <p:spPr>
          <a:xfrm>
            <a:off x="13300508" y="3032436"/>
            <a:ext cx="6610750" cy="3311743"/>
          </a:xfrm>
          <a:prstGeom prst="rect">
            <a:avLst/>
          </a:prstGeom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B0809A95-0738-E482-99BD-45A3812E834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2842" y="4886412"/>
            <a:ext cx="5987133" cy="5197078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AE0D6963-F405-C912-20E6-D8806E395EE7}"/>
              </a:ext>
            </a:extLst>
          </p:cNvPr>
          <p:cNvSpPr txBox="1"/>
          <p:nvPr/>
        </p:nvSpPr>
        <p:spPr>
          <a:xfrm>
            <a:off x="1536341" y="10371196"/>
            <a:ext cx="33001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600" b="1" dirty="0">
                <a:solidFill>
                  <a:srgbClr val="C00000"/>
                </a:solidFill>
              </a:rPr>
              <a:t>No </a:t>
            </a:r>
            <a:r>
              <a:rPr lang="it-IT" sz="3600" b="1" dirty="0" err="1">
                <a:solidFill>
                  <a:srgbClr val="C00000"/>
                </a:solidFill>
              </a:rPr>
              <a:t>excess</a:t>
            </a:r>
            <a:r>
              <a:rPr lang="it-IT" sz="3600" b="1" dirty="0">
                <a:solidFill>
                  <a:srgbClr val="C00000"/>
                </a:solidFill>
              </a:rPr>
              <a:t> </a:t>
            </a:r>
            <a:r>
              <a:rPr lang="it-IT" sz="3600" b="1" dirty="0" err="1">
                <a:solidFill>
                  <a:srgbClr val="C00000"/>
                </a:solidFill>
              </a:rPr>
              <a:t>found</a:t>
            </a:r>
            <a:endParaRPr lang="it-IT" sz="3600" b="1" dirty="0">
              <a:solidFill>
                <a:srgbClr val="C00000"/>
              </a:solidFill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B67CF002-7D6B-FA4A-2E5F-35CF93381D8E}"/>
              </a:ext>
            </a:extLst>
          </p:cNvPr>
          <p:cNvSpPr txBox="1"/>
          <p:nvPr/>
        </p:nvSpPr>
        <p:spPr>
          <a:xfrm>
            <a:off x="15429583" y="9616562"/>
            <a:ext cx="38862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3200" dirty="0">
                <a:solidFill>
                  <a:srgbClr val="C65B93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CONF-2023-047 </a:t>
            </a:r>
            <a:endParaRPr lang="it-IT" sz="3200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9EF4177E-BCE8-206D-115A-DC6DEB5E3A75}"/>
              </a:ext>
            </a:extLst>
          </p:cNvPr>
          <p:cNvSpPr txBox="1"/>
          <p:nvPr/>
        </p:nvSpPr>
        <p:spPr>
          <a:xfrm>
            <a:off x="14188615" y="432459"/>
            <a:ext cx="544546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Model: QCD-like dark </a:t>
            </a:r>
            <a:r>
              <a:rPr lang="it-IT" sz="36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sector</a:t>
            </a:r>
            <a:r>
              <a:rPr lang="it-IT" sz="36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36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linked</a:t>
            </a:r>
            <a:r>
              <a:rPr lang="it-IT" sz="36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to SM </a:t>
            </a:r>
            <a:r>
              <a:rPr lang="it-IT" sz="36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through</a:t>
            </a:r>
            <a:r>
              <a:rPr lang="it-IT" sz="36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36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Z</a:t>
            </a:r>
            <a:r>
              <a:rPr lang="it-IT" sz="36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’ </a:t>
            </a:r>
          </a:p>
          <a:p>
            <a:endParaRPr lang="it-IT" sz="3600" dirty="0"/>
          </a:p>
        </p:txBody>
      </p:sp>
      <p:grpSp>
        <p:nvGrpSpPr>
          <p:cNvPr id="16" name="Gruppo 15">
            <a:extLst>
              <a:ext uri="{FF2B5EF4-FFF2-40B4-BE49-F238E27FC236}">
                <a16:creationId xmlns:a16="http://schemas.microsoft.com/office/drawing/2014/main" id="{FCB19B16-9A59-3F09-AF9E-BCC9BD86F0F7}"/>
              </a:ext>
            </a:extLst>
          </p:cNvPr>
          <p:cNvGrpSpPr/>
          <p:nvPr/>
        </p:nvGrpSpPr>
        <p:grpSpPr>
          <a:xfrm>
            <a:off x="14993903" y="3324823"/>
            <a:ext cx="3953864" cy="4698737"/>
            <a:chOff x="14993903" y="3324823"/>
            <a:chExt cx="3953864" cy="4698737"/>
          </a:xfrm>
        </p:grpSpPr>
        <p:sp>
          <p:nvSpPr>
            <p:cNvPr id="9" name="CasellaDiTesto 8">
              <a:extLst>
                <a:ext uri="{FF2B5EF4-FFF2-40B4-BE49-F238E27FC236}">
                  <a16:creationId xmlns:a16="http://schemas.microsoft.com/office/drawing/2014/main" id="{03DA9A68-7AB2-095A-D805-0ADA43914BF9}"/>
                </a:ext>
              </a:extLst>
            </p:cNvPr>
            <p:cNvSpPr txBox="1"/>
            <p:nvPr/>
          </p:nvSpPr>
          <p:spPr>
            <a:xfrm>
              <a:off x="14993903" y="3324823"/>
              <a:ext cx="283186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3200" dirty="0">
                  <a:solidFill>
                    <a:srgbClr val="C00000"/>
                  </a:solidFill>
                </a:rPr>
                <a:t>Heavy mediator</a:t>
              </a:r>
            </a:p>
          </p:txBody>
        </p:sp>
        <p:sp>
          <p:nvSpPr>
            <p:cNvPr id="12" name="CasellaDiTesto 11">
              <a:extLst>
                <a:ext uri="{FF2B5EF4-FFF2-40B4-BE49-F238E27FC236}">
                  <a16:creationId xmlns:a16="http://schemas.microsoft.com/office/drawing/2014/main" id="{B4963FFF-A5CE-72C5-B164-A4BDE84A495F}"/>
                </a:ext>
              </a:extLst>
            </p:cNvPr>
            <p:cNvSpPr txBox="1"/>
            <p:nvPr/>
          </p:nvSpPr>
          <p:spPr>
            <a:xfrm>
              <a:off x="15438473" y="6946342"/>
              <a:ext cx="3509294" cy="1077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3200" dirty="0"/>
                <a:t>Jets </a:t>
              </a:r>
              <a:r>
                <a:rPr lang="it-IT" sz="3200" dirty="0" err="1">
                  <a:solidFill>
                    <a:srgbClr val="C00000"/>
                  </a:solidFill>
                </a:rPr>
                <a:t>wider</a:t>
              </a:r>
              <a:r>
                <a:rPr lang="it-IT" sz="3200" dirty="0"/>
                <a:t> and with </a:t>
              </a:r>
            </a:p>
            <a:p>
              <a:r>
                <a:rPr lang="it-IT" sz="3200" dirty="0" err="1"/>
                <a:t>higher</a:t>
              </a:r>
              <a:r>
                <a:rPr lang="it-IT" sz="3200" dirty="0"/>
                <a:t> </a:t>
              </a:r>
              <a:r>
                <a:rPr lang="it-IT" sz="3200" dirty="0" err="1">
                  <a:solidFill>
                    <a:srgbClr val="C00000"/>
                  </a:solidFill>
                </a:rPr>
                <a:t>multiplicy</a:t>
              </a:r>
              <a:endParaRPr lang="it-IT" sz="3200" dirty="0">
                <a:solidFill>
                  <a:srgbClr val="C00000"/>
                </a:solidFill>
              </a:endParaRPr>
            </a:p>
          </p:txBody>
        </p:sp>
        <p:cxnSp>
          <p:nvCxnSpPr>
            <p:cNvPr id="15" name="Connettore 2 14">
              <a:extLst>
                <a:ext uri="{FF2B5EF4-FFF2-40B4-BE49-F238E27FC236}">
                  <a16:creationId xmlns:a16="http://schemas.microsoft.com/office/drawing/2014/main" id="{26E2A7D3-06EF-E25F-874D-7F7CE93D707D}"/>
                </a:ext>
              </a:extLst>
            </p:cNvPr>
            <p:cNvCxnSpPr/>
            <p:nvPr/>
          </p:nvCxnSpPr>
          <p:spPr>
            <a:xfrm flipV="1">
              <a:off x="17142346" y="5695763"/>
              <a:ext cx="914422" cy="1143000"/>
            </a:xfrm>
            <a:prstGeom prst="straightConnector1">
              <a:avLst/>
            </a:prstGeom>
            <a:ln w="889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22611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2" name="Immagine 211" descr="Immagine che contiene diagramma, linea, Diagramma, testo&#10;&#10;Descrizione generata automaticamente">
            <a:extLst>
              <a:ext uri="{FF2B5EF4-FFF2-40B4-BE49-F238E27FC236}">
                <a16:creationId xmlns:a16="http://schemas.microsoft.com/office/drawing/2014/main" id="{81A9E75D-85AA-6F02-66FC-A47FD5A21A1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875"/>
          <a:stretch/>
        </p:blipFill>
        <p:spPr>
          <a:xfrm>
            <a:off x="10132374" y="1999589"/>
            <a:ext cx="5466793" cy="3484800"/>
          </a:xfrm>
          <a:prstGeom prst="rect">
            <a:avLst/>
          </a:prstGeom>
        </p:spPr>
      </p:pic>
      <p:grpSp>
        <p:nvGrpSpPr>
          <p:cNvPr id="215" name="Gruppo 214">
            <a:extLst>
              <a:ext uri="{FF2B5EF4-FFF2-40B4-BE49-F238E27FC236}">
                <a16:creationId xmlns:a16="http://schemas.microsoft.com/office/drawing/2014/main" id="{2BA4A6EC-22D3-3F59-4BB4-C801C4EC6ED4}"/>
              </a:ext>
            </a:extLst>
          </p:cNvPr>
          <p:cNvGrpSpPr/>
          <p:nvPr/>
        </p:nvGrpSpPr>
        <p:grpSpPr>
          <a:xfrm>
            <a:off x="7071211" y="5866505"/>
            <a:ext cx="5507866" cy="5238694"/>
            <a:chOff x="7069505" y="5596708"/>
            <a:chExt cx="5507866" cy="5238694"/>
          </a:xfrm>
        </p:grpSpPr>
        <p:grpSp>
          <p:nvGrpSpPr>
            <p:cNvPr id="2" name="object 2"/>
            <p:cNvGrpSpPr/>
            <p:nvPr/>
          </p:nvGrpSpPr>
          <p:grpSpPr>
            <a:xfrm>
              <a:off x="7680736" y="5609454"/>
              <a:ext cx="4686300" cy="3775075"/>
              <a:chOff x="7680736" y="5609454"/>
              <a:chExt cx="4686300" cy="3775075"/>
            </a:xfrm>
          </p:grpSpPr>
          <p:sp>
            <p:nvSpPr>
              <p:cNvPr id="3" name="object 3"/>
              <p:cNvSpPr/>
              <p:nvPr/>
            </p:nvSpPr>
            <p:spPr>
              <a:xfrm>
                <a:off x="7688674" y="5613582"/>
                <a:ext cx="4670425" cy="3763010"/>
              </a:xfrm>
              <a:custGeom>
                <a:avLst/>
                <a:gdLst/>
                <a:ahLst/>
                <a:cxnLst/>
                <a:rect l="l" t="t" r="r" b="b"/>
                <a:pathLst>
                  <a:path w="4670425" h="3763009">
                    <a:moveTo>
                      <a:pt x="0" y="3762460"/>
                    </a:moveTo>
                    <a:lnTo>
                      <a:pt x="4669831" y="3762460"/>
                    </a:lnTo>
                    <a:lnTo>
                      <a:pt x="4669831" y="0"/>
                    </a:lnTo>
                    <a:lnTo>
                      <a:pt x="0" y="0"/>
                    </a:lnTo>
                    <a:lnTo>
                      <a:pt x="0" y="3762460"/>
                    </a:lnTo>
                    <a:close/>
                  </a:path>
                  <a:path w="4670425" h="3763009">
                    <a:moveTo>
                      <a:pt x="0" y="3762460"/>
                    </a:moveTo>
                    <a:lnTo>
                      <a:pt x="4669831" y="3762460"/>
                    </a:lnTo>
                    <a:lnTo>
                      <a:pt x="4669831" y="0"/>
                    </a:lnTo>
                    <a:lnTo>
                      <a:pt x="0" y="0"/>
                    </a:lnTo>
                    <a:lnTo>
                      <a:pt x="0" y="3762460"/>
                    </a:lnTo>
                    <a:close/>
                  </a:path>
                  <a:path w="4670425" h="3763009">
                    <a:moveTo>
                      <a:pt x="0" y="3762460"/>
                    </a:moveTo>
                    <a:lnTo>
                      <a:pt x="4669831" y="3762460"/>
                    </a:lnTo>
                    <a:lnTo>
                      <a:pt x="4669831" y="0"/>
                    </a:lnTo>
                    <a:lnTo>
                      <a:pt x="0" y="0"/>
                    </a:lnTo>
                    <a:lnTo>
                      <a:pt x="0" y="3762460"/>
                    </a:lnTo>
                    <a:close/>
                  </a:path>
                  <a:path w="4670425" h="3763009">
                    <a:moveTo>
                      <a:pt x="0" y="3762460"/>
                    </a:moveTo>
                    <a:lnTo>
                      <a:pt x="4669831" y="3762460"/>
                    </a:lnTo>
                    <a:lnTo>
                      <a:pt x="4669831" y="0"/>
                    </a:lnTo>
                    <a:lnTo>
                      <a:pt x="0" y="0"/>
                    </a:lnTo>
                    <a:lnTo>
                      <a:pt x="0" y="3762460"/>
                    </a:lnTo>
                    <a:close/>
                  </a:path>
                </a:pathLst>
              </a:custGeom>
              <a:ln w="7822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" name="object 4"/>
              <p:cNvSpPr/>
              <p:nvPr/>
            </p:nvSpPr>
            <p:spPr>
              <a:xfrm>
                <a:off x="7688674" y="9373873"/>
                <a:ext cx="4670425" cy="4445"/>
              </a:xfrm>
              <a:custGeom>
                <a:avLst/>
                <a:gdLst/>
                <a:ahLst/>
                <a:cxnLst/>
                <a:rect l="l" t="t" r="r" b="b"/>
                <a:pathLst>
                  <a:path w="4670425" h="4445">
                    <a:moveTo>
                      <a:pt x="0" y="0"/>
                    </a:moveTo>
                    <a:lnTo>
                      <a:pt x="518870" y="0"/>
                    </a:lnTo>
                  </a:path>
                  <a:path w="4670425" h="4445">
                    <a:moveTo>
                      <a:pt x="909977" y="0"/>
                    </a:moveTo>
                    <a:lnTo>
                      <a:pt x="4669831" y="0"/>
                    </a:lnTo>
                  </a:path>
                  <a:path w="4670425" h="4445">
                    <a:moveTo>
                      <a:pt x="0" y="3911"/>
                    </a:moveTo>
                    <a:lnTo>
                      <a:pt x="4669831" y="3911"/>
                    </a:lnTo>
                  </a:path>
                </a:pathLst>
              </a:custGeom>
              <a:ln w="3484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" name="object 5"/>
              <p:cNvSpPr/>
              <p:nvPr/>
            </p:nvSpPr>
            <p:spPr>
              <a:xfrm>
                <a:off x="7688674" y="9279569"/>
                <a:ext cx="414655" cy="96520"/>
              </a:xfrm>
              <a:custGeom>
                <a:avLst/>
                <a:gdLst/>
                <a:ahLst/>
                <a:cxnLst/>
                <a:rect l="l" t="t" r="r" b="b"/>
                <a:pathLst>
                  <a:path w="414654" h="96520">
                    <a:moveTo>
                      <a:pt x="0" y="0"/>
                    </a:moveTo>
                    <a:lnTo>
                      <a:pt x="0" y="96473"/>
                    </a:lnTo>
                  </a:path>
                  <a:path w="414654" h="96520">
                    <a:moveTo>
                      <a:pt x="104295" y="46932"/>
                    </a:moveTo>
                    <a:lnTo>
                      <a:pt x="104295" y="96473"/>
                    </a:lnTo>
                  </a:path>
                  <a:path w="414654" h="96520">
                    <a:moveTo>
                      <a:pt x="205983" y="46932"/>
                    </a:moveTo>
                    <a:lnTo>
                      <a:pt x="205983" y="96473"/>
                    </a:lnTo>
                  </a:path>
                  <a:path w="414654" h="96520">
                    <a:moveTo>
                      <a:pt x="310279" y="46932"/>
                    </a:moveTo>
                    <a:lnTo>
                      <a:pt x="310279" y="96473"/>
                    </a:lnTo>
                  </a:path>
                  <a:path w="414654" h="96520">
                    <a:moveTo>
                      <a:pt x="414574" y="46932"/>
                    </a:moveTo>
                    <a:lnTo>
                      <a:pt x="414574" y="96473"/>
                    </a:lnTo>
                  </a:path>
                </a:pathLst>
              </a:custGeom>
              <a:ln w="7822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" name="object 6"/>
              <p:cNvSpPr/>
              <p:nvPr/>
            </p:nvSpPr>
            <p:spPr>
              <a:xfrm>
                <a:off x="8205588" y="9279569"/>
                <a:ext cx="0" cy="96520"/>
              </a:xfrm>
              <a:custGeom>
                <a:avLst/>
                <a:gdLst/>
                <a:ahLst/>
                <a:cxnLst/>
                <a:rect l="l" t="t" r="r" b="b"/>
                <a:pathLst>
                  <a:path h="96520">
                    <a:moveTo>
                      <a:pt x="0" y="0"/>
                    </a:moveTo>
                    <a:lnTo>
                      <a:pt x="0" y="96473"/>
                    </a:lnTo>
                  </a:path>
                </a:pathLst>
              </a:custGeom>
              <a:ln w="3911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" name="object 7"/>
              <p:cNvSpPr/>
              <p:nvPr/>
            </p:nvSpPr>
            <p:spPr>
              <a:xfrm>
                <a:off x="8622118" y="9279569"/>
                <a:ext cx="208915" cy="96520"/>
              </a:xfrm>
              <a:custGeom>
                <a:avLst/>
                <a:gdLst/>
                <a:ahLst/>
                <a:cxnLst/>
                <a:rect l="l" t="t" r="r" b="b"/>
                <a:pathLst>
                  <a:path w="208915" h="96520">
                    <a:moveTo>
                      <a:pt x="0" y="46932"/>
                    </a:moveTo>
                    <a:lnTo>
                      <a:pt x="0" y="96473"/>
                    </a:lnTo>
                  </a:path>
                  <a:path w="208915" h="96520">
                    <a:moveTo>
                      <a:pt x="104295" y="0"/>
                    </a:moveTo>
                    <a:lnTo>
                      <a:pt x="104295" y="96473"/>
                    </a:lnTo>
                  </a:path>
                  <a:path w="208915" h="96520">
                    <a:moveTo>
                      <a:pt x="208591" y="46932"/>
                    </a:moveTo>
                    <a:lnTo>
                      <a:pt x="208591" y="96473"/>
                    </a:lnTo>
                  </a:path>
                </a:pathLst>
              </a:custGeom>
              <a:ln w="7822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" name="object 8"/>
              <p:cNvSpPr/>
              <p:nvPr/>
            </p:nvSpPr>
            <p:spPr>
              <a:xfrm>
                <a:off x="8935005" y="9279569"/>
                <a:ext cx="3113405" cy="96520"/>
              </a:xfrm>
              <a:custGeom>
                <a:avLst/>
                <a:gdLst/>
                <a:ahLst/>
                <a:cxnLst/>
                <a:rect l="l" t="t" r="r" b="b"/>
                <a:pathLst>
                  <a:path w="3113404" h="96520">
                    <a:moveTo>
                      <a:pt x="0" y="88426"/>
                    </a:moveTo>
                    <a:lnTo>
                      <a:pt x="0" y="96473"/>
                    </a:lnTo>
                  </a:path>
                  <a:path w="3113404" h="96520">
                    <a:moveTo>
                      <a:pt x="101688" y="88426"/>
                    </a:moveTo>
                    <a:lnTo>
                      <a:pt x="101688" y="96473"/>
                    </a:lnTo>
                  </a:path>
                  <a:path w="3113404" h="96520">
                    <a:moveTo>
                      <a:pt x="205983" y="88426"/>
                    </a:moveTo>
                    <a:lnTo>
                      <a:pt x="205983" y="96473"/>
                    </a:lnTo>
                  </a:path>
                  <a:path w="3113404" h="96520">
                    <a:moveTo>
                      <a:pt x="310279" y="88426"/>
                    </a:moveTo>
                    <a:lnTo>
                      <a:pt x="310279" y="96473"/>
                    </a:lnTo>
                  </a:path>
                  <a:path w="3113404" h="96520">
                    <a:moveTo>
                      <a:pt x="414574" y="88426"/>
                    </a:moveTo>
                    <a:lnTo>
                      <a:pt x="414574" y="96473"/>
                    </a:lnTo>
                  </a:path>
                  <a:path w="3113404" h="96520">
                    <a:moveTo>
                      <a:pt x="518870" y="88426"/>
                    </a:moveTo>
                    <a:lnTo>
                      <a:pt x="518870" y="96473"/>
                    </a:lnTo>
                  </a:path>
                  <a:path w="3113404" h="96520">
                    <a:moveTo>
                      <a:pt x="620558" y="88426"/>
                    </a:moveTo>
                    <a:lnTo>
                      <a:pt x="620558" y="96473"/>
                    </a:lnTo>
                  </a:path>
                  <a:path w="3113404" h="96520">
                    <a:moveTo>
                      <a:pt x="724853" y="88426"/>
                    </a:moveTo>
                    <a:lnTo>
                      <a:pt x="724853" y="96473"/>
                    </a:lnTo>
                  </a:path>
                  <a:path w="3113404" h="96520">
                    <a:moveTo>
                      <a:pt x="829149" y="88426"/>
                    </a:moveTo>
                    <a:lnTo>
                      <a:pt x="829149" y="96473"/>
                    </a:lnTo>
                  </a:path>
                  <a:path w="3113404" h="96520">
                    <a:moveTo>
                      <a:pt x="933444" y="88426"/>
                    </a:moveTo>
                    <a:lnTo>
                      <a:pt x="933444" y="96473"/>
                    </a:lnTo>
                  </a:path>
                  <a:path w="3113404" h="96520">
                    <a:moveTo>
                      <a:pt x="1037740" y="88426"/>
                    </a:moveTo>
                    <a:lnTo>
                      <a:pt x="1037740" y="96473"/>
                    </a:lnTo>
                  </a:path>
                  <a:path w="3113404" h="96520">
                    <a:moveTo>
                      <a:pt x="1139428" y="88426"/>
                    </a:moveTo>
                    <a:lnTo>
                      <a:pt x="1139428" y="96473"/>
                    </a:lnTo>
                  </a:path>
                  <a:path w="3113404" h="96520">
                    <a:moveTo>
                      <a:pt x="1243723" y="88426"/>
                    </a:moveTo>
                    <a:lnTo>
                      <a:pt x="1243723" y="96473"/>
                    </a:lnTo>
                  </a:path>
                  <a:path w="3113404" h="96520">
                    <a:moveTo>
                      <a:pt x="1348019" y="88426"/>
                    </a:moveTo>
                    <a:lnTo>
                      <a:pt x="1348019" y="96473"/>
                    </a:lnTo>
                  </a:path>
                  <a:path w="3113404" h="96520">
                    <a:moveTo>
                      <a:pt x="1452314" y="88426"/>
                    </a:moveTo>
                    <a:lnTo>
                      <a:pt x="1452314" y="96473"/>
                    </a:lnTo>
                  </a:path>
                  <a:path w="3113404" h="96520">
                    <a:moveTo>
                      <a:pt x="1556610" y="88426"/>
                    </a:moveTo>
                    <a:lnTo>
                      <a:pt x="1556610" y="96473"/>
                    </a:lnTo>
                  </a:path>
                  <a:path w="3113404" h="96520">
                    <a:moveTo>
                      <a:pt x="1660905" y="88426"/>
                    </a:moveTo>
                    <a:lnTo>
                      <a:pt x="1660905" y="96473"/>
                    </a:lnTo>
                  </a:path>
                  <a:path w="3113404" h="96520">
                    <a:moveTo>
                      <a:pt x="1762594" y="88426"/>
                    </a:moveTo>
                    <a:lnTo>
                      <a:pt x="1762594" y="96473"/>
                    </a:lnTo>
                  </a:path>
                  <a:path w="3113404" h="96520">
                    <a:moveTo>
                      <a:pt x="1866889" y="88426"/>
                    </a:moveTo>
                    <a:lnTo>
                      <a:pt x="1866889" y="96473"/>
                    </a:lnTo>
                  </a:path>
                  <a:path w="3113404" h="96520">
                    <a:moveTo>
                      <a:pt x="1971185" y="88426"/>
                    </a:moveTo>
                    <a:lnTo>
                      <a:pt x="1971185" y="96473"/>
                    </a:lnTo>
                  </a:path>
                  <a:path w="3113404" h="96520">
                    <a:moveTo>
                      <a:pt x="2075480" y="88426"/>
                    </a:moveTo>
                    <a:lnTo>
                      <a:pt x="2075480" y="96473"/>
                    </a:lnTo>
                  </a:path>
                  <a:path w="3113404" h="96520">
                    <a:moveTo>
                      <a:pt x="2179776" y="88426"/>
                    </a:moveTo>
                    <a:lnTo>
                      <a:pt x="2179776" y="96473"/>
                    </a:lnTo>
                  </a:path>
                  <a:path w="3113404" h="96520">
                    <a:moveTo>
                      <a:pt x="2281464" y="88426"/>
                    </a:moveTo>
                    <a:lnTo>
                      <a:pt x="2281464" y="96473"/>
                    </a:lnTo>
                  </a:path>
                  <a:path w="3113404" h="96520">
                    <a:moveTo>
                      <a:pt x="2385759" y="88426"/>
                    </a:moveTo>
                    <a:lnTo>
                      <a:pt x="2385759" y="96473"/>
                    </a:lnTo>
                  </a:path>
                  <a:path w="3113404" h="96520">
                    <a:moveTo>
                      <a:pt x="2490055" y="88426"/>
                    </a:moveTo>
                    <a:lnTo>
                      <a:pt x="2490055" y="96473"/>
                    </a:lnTo>
                  </a:path>
                  <a:path w="3113404" h="96520">
                    <a:moveTo>
                      <a:pt x="2594350" y="88426"/>
                    </a:moveTo>
                    <a:lnTo>
                      <a:pt x="2594350" y="96473"/>
                    </a:lnTo>
                  </a:path>
                  <a:path w="3113404" h="96520">
                    <a:moveTo>
                      <a:pt x="2698646" y="88426"/>
                    </a:moveTo>
                    <a:lnTo>
                      <a:pt x="2698646" y="96473"/>
                    </a:lnTo>
                  </a:path>
                  <a:path w="3113404" h="96520">
                    <a:moveTo>
                      <a:pt x="2800334" y="88426"/>
                    </a:moveTo>
                    <a:lnTo>
                      <a:pt x="2800334" y="96473"/>
                    </a:lnTo>
                  </a:path>
                  <a:path w="3113404" h="96520">
                    <a:moveTo>
                      <a:pt x="2904629" y="88426"/>
                    </a:moveTo>
                    <a:lnTo>
                      <a:pt x="2904629" y="96473"/>
                    </a:lnTo>
                  </a:path>
                  <a:path w="3113404" h="96520">
                    <a:moveTo>
                      <a:pt x="2904629" y="0"/>
                    </a:moveTo>
                    <a:lnTo>
                      <a:pt x="2904629" y="38896"/>
                    </a:lnTo>
                  </a:path>
                  <a:path w="3113404" h="96520">
                    <a:moveTo>
                      <a:pt x="3008925" y="88426"/>
                    </a:moveTo>
                    <a:lnTo>
                      <a:pt x="3008925" y="96473"/>
                    </a:lnTo>
                  </a:path>
                  <a:path w="3113404" h="96520">
                    <a:moveTo>
                      <a:pt x="3113220" y="46932"/>
                    </a:moveTo>
                    <a:lnTo>
                      <a:pt x="3113220" y="88426"/>
                    </a:lnTo>
                  </a:path>
                  <a:path w="3113404" h="96520">
                    <a:moveTo>
                      <a:pt x="3113220" y="88426"/>
                    </a:moveTo>
                    <a:lnTo>
                      <a:pt x="3113220" y="96473"/>
                    </a:lnTo>
                  </a:path>
                </a:pathLst>
              </a:custGeom>
              <a:ln w="7822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" name="object 9"/>
              <p:cNvSpPr/>
              <p:nvPr/>
            </p:nvSpPr>
            <p:spPr>
              <a:xfrm>
                <a:off x="7688674" y="5613582"/>
                <a:ext cx="4670425" cy="3763010"/>
              </a:xfrm>
              <a:custGeom>
                <a:avLst/>
                <a:gdLst/>
                <a:ahLst/>
                <a:cxnLst/>
                <a:rect l="l" t="t" r="r" b="b"/>
                <a:pathLst>
                  <a:path w="4670425" h="3763009">
                    <a:moveTo>
                      <a:pt x="4463847" y="3712919"/>
                    </a:moveTo>
                    <a:lnTo>
                      <a:pt x="4463847" y="3762460"/>
                    </a:lnTo>
                  </a:path>
                  <a:path w="4670425" h="3763009">
                    <a:moveTo>
                      <a:pt x="4568143" y="3712919"/>
                    </a:moveTo>
                    <a:lnTo>
                      <a:pt x="4568143" y="3762460"/>
                    </a:lnTo>
                  </a:path>
                  <a:path w="4670425" h="3763009">
                    <a:moveTo>
                      <a:pt x="4669831" y="3665987"/>
                    </a:moveTo>
                    <a:lnTo>
                      <a:pt x="4669831" y="3762460"/>
                    </a:lnTo>
                  </a:path>
                  <a:path w="4670425" h="3763009">
                    <a:moveTo>
                      <a:pt x="0" y="0"/>
                    </a:moveTo>
                    <a:lnTo>
                      <a:pt x="4669831" y="0"/>
                    </a:lnTo>
                  </a:path>
                  <a:path w="4670425" h="3763009">
                    <a:moveTo>
                      <a:pt x="0" y="96473"/>
                    </a:moveTo>
                    <a:lnTo>
                      <a:pt x="0" y="0"/>
                    </a:lnTo>
                  </a:path>
                  <a:path w="4670425" h="3763009">
                    <a:moveTo>
                      <a:pt x="104295" y="49540"/>
                    </a:moveTo>
                    <a:lnTo>
                      <a:pt x="104295" y="0"/>
                    </a:lnTo>
                  </a:path>
                  <a:path w="4670425" h="3763009">
                    <a:moveTo>
                      <a:pt x="205983" y="49540"/>
                    </a:moveTo>
                    <a:lnTo>
                      <a:pt x="205983" y="0"/>
                    </a:lnTo>
                  </a:path>
                  <a:path w="4670425" h="3763009">
                    <a:moveTo>
                      <a:pt x="310279" y="49540"/>
                    </a:moveTo>
                    <a:lnTo>
                      <a:pt x="310279" y="0"/>
                    </a:lnTo>
                  </a:path>
                  <a:path w="4670425" h="3763009">
                    <a:moveTo>
                      <a:pt x="414574" y="49540"/>
                    </a:moveTo>
                    <a:lnTo>
                      <a:pt x="414574" y="0"/>
                    </a:lnTo>
                  </a:path>
                  <a:path w="4670425" h="3763009">
                    <a:moveTo>
                      <a:pt x="518870" y="96473"/>
                    </a:moveTo>
                    <a:lnTo>
                      <a:pt x="518870" y="0"/>
                    </a:lnTo>
                  </a:path>
                  <a:path w="4670425" h="3763009">
                    <a:moveTo>
                      <a:pt x="623165" y="49540"/>
                    </a:moveTo>
                    <a:lnTo>
                      <a:pt x="623165" y="0"/>
                    </a:lnTo>
                  </a:path>
                  <a:path w="4670425" h="3763009">
                    <a:moveTo>
                      <a:pt x="727461" y="49540"/>
                    </a:moveTo>
                    <a:lnTo>
                      <a:pt x="727461" y="0"/>
                    </a:lnTo>
                  </a:path>
                  <a:path w="4670425" h="3763009">
                    <a:moveTo>
                      <a:pt x="829149" y="49540"/>
                    </a:moveTo>
                    <a:lnTo>
                      <a:pt x="829149" y="0"/>
                    </a:lnTo>
                  </a:path>
                  <a:path w="4670425" h="3763009">
                    <a:moveTo>
                      <a:pt x="933444" y="49540"/>
                    </a:moveTo>
                    <a:lnTo>
                      <a:pt x="933444" y="0"/>
                    </a:lnTo>
                  </a:path>
                  <a:path w="4670425" h="3763009">
                    <a:moveTo>
                      <a:pt x="1037740" y="96473"/>
                    </a:moveTo>
                    <a:lnTo>
                      <a:pt x="1037740" y="0"/>
                    </a:lnTo>
                  </a:path>
                  <a:path w="4670425" h="3763009">
                    <a:moveTo>
                      <a:pt x="1142035" y="49540"/>
                    </a:moveTo>
                    <a:lnTo>
                      <a:pt x="1142035" y="0"/>
                    </a:lnTo>
                  </a:path>
                  <a:path w="4670425" h="3763009">
                    <a:moveTo>
                      <a:pt x="1246331" y="49540"/>
                    </a:moveTo>
                    <a:lnTo>
                      <a:pt x="1246331" y="0"/>
                    </a:lnTo>
                  </a:path>
                  <a:path w="4670425" h="3763009">
                    <a:moveTo>
                      <a:pt x="1348019" y="49540"/>
                    </a:moveTo>
                    <a:lnTo>
                      <a:pt x="1348019" y="0"/>
                    </a:lnTo>
                  </a:path>
                  <a:path w="4670425" h="3763009">
                    <a:moveTo>
                      <a:pt x="1452314" y="49540"/>
                    </a:moveTo>
                    <a:lnTo>
                      <a:pt x="1452314" y="0"/>
                    </a:lnTo>
                  </a:path>
                  <a:path w="4670425" h="3763009">
                    <a:moveTo>
                      <a:pt x="1556610" y="96473"/>
                    </a:moveTo>
                    <a:lnTo>
                      <a:pt x="1556610" y="0"/>
                    </a:lnTo>
                  </a:path>
                  <a:path w="4670425" h="3763009">
                    <a:moveTo>
                      <a:pt x="1660905" y="49540"/>
                    </a:moveTo>
                    <a:lnTo>
                      <a:pt x="1660905" y="0"/>
                    </a:lnTo>
                  </a:path>
                  <a:path w="4670425" h="3763009">
                    <a:moveTo>
                      <a:pt x="1765201" y="49540"/>
                    </a:moveTo>
                    <a:lnTo>
                      <a:pt x="1765201" y="0"/>
                    </a:lnTo>
                  </a:path>
                  <a:path w="4670425" h="3763009">
                    <a:moveTo>
                      <a:pt x="1866889" y="49540"/>
                    </a:moveTo>
                    <a:lnTo>
                      <a:pt x="1866889" y="0"/>
                    </a:lnTo>
                  </a:path>
                  <a:path w="4670425" h="3763009">
                    <a:moveTo>
                      <a:pt x="1971185" y="49540"/>
                    </a:moveTo>
                    <a:lnTo>
                      <a:pt x="1971185" y="0"/>
                    </a:lnTo>
                  </a:path>
                  <a:path w="4670425" h="3763009">
                    <a:moveTo>
                      <a:pt x="2075480" y="96473"/>
                    </a:moveTo>
                    <a:lnTo>
                      <a:pt x="2075480" y="0"/>
                    </a:lnTo>
                  </a:path>
                  <a:path w="4670425" h="3763009">
                    <a:moveTo>
                      <a:pt x="2179776" y="49540"/>
                    </a:moveTo>
                    <a:lnTo>
                      <a:pt x="2179776" y="0"/>
                    </a:lnTo>
                  </a:path>
                  <a:path w="4670425" h="3763009">
                    <a:moveTo>
                      <a:pt x="2284071" y="49540"/>
                    </a:moveTo>
                    <a:lnTo>
                      <a:pt x="2284071" y="0"/>
                    </a:lnTo>
                  </a:path>
                  <a:path w="4670425" h="3763009">
                    <a:moveTo>
                      <a:pt x="2385759" y="49540"/>
                    </a:moveTo>
                    <a:lnTo>
                      <a:pt x="2385759" y="0"/>
                    </a:lnTo>
                  </a:path>
                  <a:path w="4670425" h="3763009">
                    <a:moveTo>
                      <a:pt x="2490055" y="49540"/>
                    </a:moveTo>
                    <a:lnTo>
                      <a:pt x="2490055" y="0"/>
                    </a:lnTo>
                  </a:path>
                  <a:path w="4670425" h="3763009">
                    <a:moveTo>
                      <a:pt x="2594350" y="96473"/>
                    </a:moveTo>
                    <a:lnTo>
                      <a:pt x="2594350" y="0"/>
                    </a:lnTo>
                  </a:path>
                  <a:path w="4670425" h="3763009">
                    <a:moveTo>
                      <a:pt x="2698646" y="49540"/>
                    </a:moveTo>
                    <a:lnTo>
                      <a:pt x="2698646" y="0"/>
                    </a:lnTo>
                  </a:path>
                  <a:path w="4670425" h="3763009">
                    <a:moveTo>
                      <a:pt x="2802941" y="49540"/>
                    </a:moveTo>
                    <a:lnTo>
                      <a:pt x="2802941" y="0"/>
                    </a:lnTo>
                  </a:path>
                  <a:path w="4670425" h="3763009">
                    <a:moveTo>
                      <a:pt x="2907237" y="49540"/>
                    </a:moveTo>
                    <a:lnTo>
                      <a:pt x="2907237" y="0"/>
                    </a:lnTo>
                  </a:path>
                  <a:path w="4670425" h="3763009">
                    <a:moveTo>
                      <a:pt x="3008925" y="49540"/>
                    </a:moveTo>
                    <a:lnTo>
                      <a:pt x="3008925" y="0"/>
                    </a:lnTo>
                  </a:path>
                  <a:path w="4670425" h="3763009">
                    <a:moveTo>
                      <a:pt x="3113220" y="96473"/>
                    </a:moveTo>
                    <a:lnTo>
                      <a:pt x="3113220" y="0"/>
                    </a:lnTo>
                  </a:path>
                  <a:path w="4670425" h="3763009">
                    <a:moveTo>
                      <a:pt x="3217516" y="49540"/>
                    </a:moveTo>
                    <a:lnTo>
                      <a:pt x="3217516" y="0"/>
                    </a:lnTo>
                  </a:path>
                  <a:path w="4670425" h="3763009">
                    <a:moveTo>
                      <a:pt x="3321811" y="49540"/>
                    </a:moveTo>
                    <a:lnTo>
                      <a:pt x="3321811" y="0"/>
                    </a:lnTo>
                  </a:path>
                  <a:path w="4670425" h="3763009">
                    <a:moveTo>
                      <a:pt x="3426107" y="49540"/>
                    </a:moveTo>
                    <a:lnTo>
                      <a:pt x="3426107" y="0"/>
                    </a:lnTo>
                  </a:path>
                  <a:path w="4670425" h="3763009">
                    <a:moveTo>
                      <a:pt x="3527795" y="49540"/>
                    </a:moveTo>
                    <a:lnTo>
                      <a:pt x="3527795" y="0"/>
                    </a:lnTo>
                  </a:path>
                  <a:path w="4670425" h="3763009">
                    <a:moveTo>
                      <a:pt x="3632090" y="96473"/>
                    </a:moveTo>
                    <a:lnTo>
                      <a:pt x="3632090" y="0"/>
                    </a:lnTo>
                  </a:path>
                  <a:path w="4670425" h="3763009">
                    <a:moveTo>
                      <a:pt x="3736386" y="49540"/>
                    </a:moveTo>
                    <a:lnTo>
                      <a:pt x="3736386" y="0"/>
                    </a:lnTo>
                  </a:path>
                  <a:path w="4670425" h="3763009">
                    <a:moveTo>
                      <a:pt x="3840681" y="49540"/>
                    </a:moveTo>
                    <a:lnTo>
                      <a:pt x="3840681" y="0"/>
                    </a:lnTo>
                  </a:path>
                  <a:path w="4670425" h="3763009">
                    <a:moveTo>
                      <a:pt x="3944977" y="49540"/>
                    </a:moveTo>
                    <a:lnTo>
                      <a:pt x="3944977" y="0"/>
                    </a:lnTo>
                  </a:path>
                  <a:path w="4670425" h="3763009">
                    <a:moveTo>
                      <a:pt x="4046665" y="49540"/>
                    </a:moveTo>
                    <a:lnTo>
                      <a:pt x="4046665" y="0"/>
                    </a:lnTo>
                  </a:path>
                  <a:path w="4670425" h="3763009">
                    <a:moveTo>
                      <a:pt x="4150961" y="96473"/>
                    </a:moveTo>
                    <a:lnTo>
                      <a:pt x="4150961" y="0"/>
                    </a:lnTo>
                  </a:path>
                  <a:path w="4670425" h="3763009">
                    <a:moveTo>
                      <a:pt x="4255256" y="49540"/>
                    </a:moveTo>
                    <a:lnTo>
                      <a:pt x="4255256" y="0"/>
                    </a:lnTo>
                  </a:path>
                  <a:path w="4670425" h="3763009">
                    <a:moveTo>
                      <a:pt x="4359552" y="49540"/>
                    </a:moveTo>
                    <a:lnTo>
                      <a:pt x="4359552" y="0"/>
                    </a:lnTo>
                  </a:path>
                  <a:path w="4670425" h="3763009">
                    <a:moveTo>
                      <a:pt x="4463847" y="49540"/>
                    </a:moveTo>
                    <a:lnTo>
                      <a:pt x="4463847" y="0"/>
                    </a:lnTo>
                  </a:path>
                  <a:path w="4670425" h="3763009">
                    <a:moveTo>
                      <a:pt x="4568143" y="49540"/>
                    </a:moveTo>
                    <a:lnTo>
                      <a:pt x="4568143" y="0"/>
                    </a:lnTo>
                  </a:path>
                  <a:path w="4670425" h="3763009">
                    <a:moveTo>
                      <a:pt x="4669831" y="96473"/>
                    </a:moveTo>
                    <a:lnTo>
                      <a:pt x="4669831" y="0"/>
                    </a:lnTo>
                  </a:path>
                  <a:path w="4670425" h="3763009">
                    <a:moveTo>
                      <a:pt x="0" y="3762460"/>
                    </a:moveTo>
                    <a:lnTo>
                      <a:pt x="0" y="0"/>
                    </a:lnTo>
                  </a:path>
                  <a:path w="4670425" h="3763009">
                    <a:moveTo>
                      <a:pt x="164265" y="3076717"/>
                    </a:moveTo>
                    <a:lnTo>
                      <a:pt x="0" y="3076717"/>
                    </a:lnTo>
                  </a:path>
                  <a:path w="4670425" h="3763009">
                    <a:moveTo>
                      <a:pt x="83436" y="2904629"/>
                    </a:moveTo>
                    <a:lnTo>
                      <a:pt x="0" y="2904629"/>
                    </a:lnTo>
                  </a:path>
                  <a:path w="4670425" h="3763009">
                    <a:moveTo>
                      <a:pt x="83436" y="2735149"/>
                    </a:moveTo>
                    <a:lnTo>
                      <a:pt x="0" y="2735149"/>
                    </a:lnTo>
                  </a:path>
                  <a:path w="4670425" h="3763009">
                    <a:moveTo>
                      <a:pt x="83436" y="2563062"/>
                    </a:moveTo>
                    <a:lnTo>
                      <a:pt x="0" y="2563062"/>
                    </a:lnTo>
                  </a:path>
                  <a:path w="4670425" h="3763009">
                    <a:moveTo>
                      <a:pt x="164265" y="2390974"/>
                    </a:moveTo>
                    <a:lnTo>
                      <a:pt x="0" y="2390974"/>
                    </a:lnTo>
                  </a:path>
                  <a:path w="4670425" h="3763009">
                    <a:moveTo>
                      <a:pt x="83436" y="2221494"/>
                    </a:moveTo>
                    <a:lnTo>
                      <a:pt x="0" y="2221494"/>
                    </a:lnTo>
                  </a:path>
                  <a:path w="4670425" h="3763009">
                    <a:moveTo>
                      <a:pt x="83436" y="2049406"/>
                    </a:moveTo>
                    <a:lnTo>
                      <a:pt x="0" y="2049406"/>
                    </a:lnTo>
                  </a:path>
                  <a:path w="4670425" h="3763009">
                    <a:moveTo>
                      <a:pt x="83436" y="1877319"/>
                    </a:moveTo>
                    <a:lnTo>
                      <a:pt x="0" y="1877319"/>
                    </a:lnTo>
                  </a:path>
                  <a:path w="4670425" h="3763009">
                    <a:moveTo>
                      <a:pt x="164265" y="1707838"/>
                    </a:moveTo>
                    <a:lnTo>
                      <a:pt x="0" y="1707838"/>
                    </a:lnTo>
                  </a:path>
                  <a:path w="4670425" h="3763009">
                    <a:moveTo>
                      <a:pt x="83436" y="1535751"/>
                    </a:moveTo>
                    <a:lnTo>
                      <a:pt x="0" y="1535751"/>
                    </a:lnTo>
                  </a:path>
                  <a:path w="4670425" h="3763009">
                    <a:moveTo>
                      <a:pt x="83436" y="1366271"/>
                    </a:moveTo>
                    <a:lnTo>
                      <a:pt x="0" y="1366271"/>
                    </a:lnTo>
                  </a:path>
                  <a:path w="4670425" h="3763009">
                    <a:moveTo>
                      <a:pt x="83436" y="1194183"/>
                    </a:moveTo>
                    <a:lnTo>
                      <a:pt x="0" y="1194183"/>
                    </a:lnTo>
                  </a:path>
                  <a:path w="4670425" h="3763009">
                    <a:moveTo>
                      <a:pt x="164265" y="1022095"/>
                    </a:moveTo>
                    <a:lnTo>
                      <a:pt x="0" y="1022095"/>
                    </a:lnTo>
                  </a:path>
                  <a:path w="4670425" h="3763009">
                    <a:moveTo>
                      <a:pt x="83436" y="852615"/>
                    </a:moveTo>
                    <a:lnTo>
                      <a:pt x="0" y="852615"/>
                    </a:lnTo>
                  </a:path>
                  <a:path w="4670425" h="3763009">
                    <a:moveTo>
                      <a:pt x="83436" y="680528"/>
                    </a:moveTo>
                    <a:lnTo>
                      <a:pt x="0" y="680528"/>
                    </a:lnTo>
                  </a:path>
                  <a:path w="4670425" h="3763009">
                    <a:moveTo>
                      <a:pt x="83436" y="508440"/>
                    </a:moveTo>
                    <a:lnTo>
                      <a:pt x="0" y="508440"/>
                    </a:lnTo>
                  </a:path>
                  <a:path w="4670425" h="3763009">
                    <a:moveTo>
                      <a:pt x="164265" y="338960"/>
                    </a:moveTo>
                    <a:lnTo>
                      <a:pt x="0" y="338960"/>
                    </a:lnTo>
                  </a:path>
                  <a:path w="4670425" h="3763009">
                    <a:moveTo>
                      <a:pt x="164265" y="3076717"/>
                    </a:moveTo>
                    <a:lnTo>
                      <a:pt x="0" y="3076717"/>
                    </a:lnTo>
                  </a:path>
                  <a:path w="4670425" h="3763009">
                    <a:moveTo>
                      <a:pt x="83436" y="3248804"/>
                    </a:moveTo>
                    <a:lnTo>
                      <a:pt x="0" y="3248804"/>
                    </a:lnTo>
                  </a:path>
                  <a:path w="4670425" h="3763009">
                    <a:moveTo>
                      <a:pt x="83436" y="3418285"/>
                    </a:moveTo>
                    <a:lnTo>
                      <a:pt x="0" y="3418285"/>
                    </a:lnTo>
                  </a:path>
                  <a:path w="4670425" h="3763009">
                    <a:moveTo>
                      <a:pt x="83436" y="3590372"/>
                    </a:moveTo>
                    <a:lnTo>
                      <a:pt x="0" y="3590372"/>
                    </a:lnTo>
                  </a:path>
                  <a:path w="4670425" h="3763009">
                    <a:moveTo>
                      <a:pt x="164265" y="338960"/>
                    </a:moveTo>
                    <a:lnTo>
                      <a:pt x="0" y="338960"/>
                    </a:lnTo>
                  </a:path>
                  <a:path w="4670425" h="3763009">
                    <a:moveTo>
                      <a:pt x="83436" y="166872"/>
                    </a:moveTo>
                    <a:lnTo>
                      <a:pt x="0" y="166872"/>
                    </a:lnTo>
                  </a:path>
                  <a:path w="4670425" h="3763009">
                    <a:moveTo>
                      <a:pt x="4669831" y="3762460"/>
                    </a:moveTo>
                    <a:lnTo>
                      <a:pt x="4669831" y="0"/>
                    </a:lnTo>
                  </a:path>
                  <a:path w="4670425" h="3763009">
                    <a:moveTo>
                      <a:pt x="4505565" y="3076717"/>
                    </a:moveTo>
                    <a:lnTo>
                      <a:pt x="4669831" y="3076717"/>
                    </a:lnTo>
                  </a:path>
                  <a:path w="4670425" h="3763009">
                    <a:moveTo>
                      <a:pt x="4589002" y="2904629"/>
                    </a:moveTo>
                    <a:lnTo>
                      <a:pt x="4669831" y="2904629"/>
                    </a:lnTo>
                  </a:path>
                  <a:path w="4670425" h="3763009">
                    <a:moveTo>
                      <a:pt x="4589002" y="2735149"/>
                    </a:moveTo>
                    <a:lnTo>
                      <a:pt x="4669831" y="2735149"/>
                    </a:lnTo>
                  </a:path>
                  <a:path w="4670425" h="3763009">
                    <a:moveTo>
                      <a:pt x="4589002" y="2563062"/>
                    </a:moveTo>
                    <a:lnTo>
                      <a:pt x="4669831" y="2563062"/>
                    </a:lnTo>
                  </a:path>
                  <a:path w="4670425" h="3763009">
                    <a:moveTo>
                      <a:pt x="4505565" y="2390974"/>
                    </a:moveTo>
                    <a:lnTo>
                      <a:pt x="4669831" y="2390974"/>
                    </a:lnTo>
                  </a:path>
                  <a:path w="4670425" h="3763009">
                    <a:moveTo>
                      <a:pt x="4589002" y="2221494"/>
                    </a:moveTo>
                    <a:lnTo>
                      <a:pt x="4669831" y="2221494"/>
                    </a:lnTo>
                  </a:path>
                  <a:path w="4670425" h="3763009">
                    <a:moveTo>
                      <a:pt x="4589002" y="2049406"/>
                    </a:moveTo>
                    <a:lnTo>
                      <a:pt x="4669831" y="2049406"/>
                    </a:lnTo>
                  </a:path>
                  <a:path w="4670425" h="3763009">
                    <a:moveTo>
                      <a:pt x="4589002" y="1877319"/>
                    </a:moveTo>
                    <a:lnTo>
                      <a:pt x="4669831" y="1877319"/>
                    </a:lnTo>
                  </a:path>
                  <a:path w="4670425" h="3763009">
                    <a:moveTo>
                      <a:pt x="4505565" y="1707838"/>
                    </a:moveTo>
                    <a:lnTo>
                      <a:pt x="4669831" y="1707838"/>
                    </a:lnTo>
                  </a:path>
                  <a:path w="4670425" h="3763009">
                    <a:moveTo>
                      <a:pt x="4589002" y="1535751"/>
                    </a:moveTo>
                    <a:lnTo>
                      <a:pt x="4669831" y="1535751"/>
                    </a:lnTo>
                  </a:path>
                  <a:path w="4670425" h="3763009">
                    <a:moveTo>
                      <a:pt x="4589002" y="1366271"/>
                    </a:moveTo>
                    <a:lnTo>
                      <a:pt x="4669831" y="1366271"/>
                    </a:lnTo>
                  </a:path>
                  <a:path w="4670425" h="3763009">
                    <a:moveTo>
                      <a:pt x="4589002" y="1194183"/>
                    </a:moveTo>
                    <a:lnTo>
                      <a:pt x="4669831" y="1194183"/>
                    </a:lnTo>
                  </a:path>
                  <a:path w="4670425" h="3763009">
                    <a:moveTo>
                      <a:pt x="4589002" y="852615"/>
                    </a:moveTo>
                    <a:lnTo>
                      <a:pt x="4669831" y="852615"/>
                    </a:lnTo>
                  </a:path>
                  <a:path w="4670425" h="3763009">
                    <a:moveTo>
                      <a:pt x="4589002" y="680528"/>
                    </a:moveTo>
                    <a:lnTo>
                      <a:pt x="4669831" y="680528"/>
                    </a:lnTo>
                  </a:path>
                  <a:path w="4670425" h="3763009">
                    <a:moveTo>
                      <a:pt x="4589002" y="508440"/>
                    </a:moveTo>
                    <a:lnTo>
                      <a:pt x="4669831" y="508440"/>
                    </a:lnTo>
                  </a:path>
                  <a:path w="4670425" h="3763009">
                    <a:moveTo>
                      <a:pt x="4505565" y="3076717"/>
                    </a:moveTo>
                    <a:lnTo>
                      <a:pt x="4669831" y="3076717"/>
                    </a:lnTo>
                  </a:path>
                  <a:path w="4670425" h="3763009">
                    <a:moveTo>
                      <a:pt x="4589002" y="3248804"/>
                    </a:moveTo>
                    <a:lnTo>
                      <a:pt x="4669831" y="3248804"/>
                    </a:lnTo>
                  </a:path>
                  <a:path w="4670425" h="3763009">
                    <a:moveTo>
                      <a:pt x="4589002" y="3418285"/>
                    </a:moveTo>
                    <a:lnTo>
                      <a:pt x="4669831" y="3418285"/>
                    </a:lnTo>
                  </a:path>
                  <a:path w="4670425" h="3763009">
                    <a:moveTo>
                      <a:pt x="4589002" y="3590372"/>
                    </a:moveTo>
                    <a:lnTo>
                      <a:pt x="4669831" y="3590372"/>
                    </a:lnTo>
                  </a:path>
                  <a:path w="4670425" h="3763009">
                    <a:moveTo>
                      <a:pt x="4589002" y="166872"/>
                    </a:moveTo>
                    <a:lnTo>
                      <a:pt x="4669831" y="166872"/>
                    </a:lnTo>
                  </a:path>
                </a:pathLst>
              </a:custGeom>
              <a:ln w="7822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" name="object 10"/>
              <p:cNvSpPr/>
              <p:nvPr/>
            </p:nvSpPr>
            <p:spPr>
              <a:xfrm>
                <a:off x="7688674" y="8041060"/>
                <a:ext cx="4670425" cy="1335405"/>
              </a:xfrm>
              <a:custGeom>
                <a:avLst/>
                <a:gdLst/>
                <a:ahLst/>
                <a:cxnLst/>
                <a:rect l="l" t="t" r="r" b="b"/>
                <a:pathLst>
                  <a:path w="4670425" h="1335404">
                    <a:moveTo>
                      <a:pt x="0" y="1334982"/>
                    </a:moveTo>
                    <a:lnTo>
                      <a:pt x="518870" y="1334982"/>
                    </a:lnTo>
                    <a:lnTo>
                      <a:pt x="518870" y="1016881"/>
                    </a:lnTo>
                    <a:lnTo>
                      <a:pt x="623165" y="1016881"/>
                    </a:lnTo>
                    <a:lnTo>
                      <a:pt x="623165" y="993414"/>
                    </a:lnTo>
                    <a:lnTo>
                      <a:pt x="727461" y="993414"/>
                    </a:lnTo>
                    <a:lnTo>
                      <a:pt x="727461" y="1019488"/>
                    </a:lnTo>
                    <a:lnTo>
                      <a:pt x="829149" y="1019488"/>
                    </a:lnTo>
                    <a:lnTo>
                      <a:pt x="829149" y="1050777"/>
                    </a:lnTo>
                    <a:lnTo>
                      <a:pt x="909978" y="1050777"/>
                    </a:lnTo>
                    <a:lnTo>
                      <a:pt x="909978" y="1334982"/>
                    </a:lnTo>
                    <a:lnTo>
                      <a:pt x="1152465" y="1334982"/>
                    </a:lnTo>
                    <a:lnTo>
                      <a:pt x="1152465" y="0"/>
                    </a:lnTo>
                    <a:lnTo>
                      <a:pt x="1246331" y="0"/>
                    </a:lnTo>
                    <a:lnTo>
                      <a:pt x="1246331" y="258131"/>
                    </a:lnTo>
                    <a:lnTo>
                      <a:pt x="1348019" y="258131"/>
                    </a:lnTo>
                    <a:lnTo>
                      <a:pt x="1348019" y="967340"/>
                    </a:lnTo>
                    <a:lnTo>
                      <a:pt x="1452314" y="967340"/>
                    </a:lnTo>
                    <a:lnTo>
                      <a:pt x="1452314" y="930837"/>
                    </a:lnTo>
                    <a:lnTo>
                      <a:pt x="1556610" y="930837"/>
                    </a:lnTo>
                    <a:lnTo>
                      <a:pt x="1556610" y="850008"/>
                    </a:lnTo>
                    <a:lnTo>
                      <a:pt x="1660905" y="850008"/>
                    </a:lnTo>
                    <a:lnTo>
                      <a:pt x="1660905" y="844793"/>
                    </a:lnTo>
                    <a:lnTo>
                      <a:pt x="1765201" y="844793"/>
                    </a:lnTo>
                    <a:lnTo>
                      <a:pt x="1765201" y="834364"/>
                    </a:lnTo>
                    <a:lnTo>
                      <a:pt x="1866889" y="834364"/>
                    </a:lnTo>
                    <a:lnTo>
                      <a:pt x="1866889" y="800468"/>
                    </a:lnTo>
                    <a:lnTo>
                      <a:pt x="2075480" y="800468"/>
                    </a:lnTo>
                    <a:lnTo>
                      <a:pt x="2075480" y="703994"/>
                    </a:lnTo>
                    <a:lnTo>
                      <a:pt x="2179776" y="703994"/>
                    </a:lnTo>
                    <a:lnTo>
                      <a:pt x="2179776" y="677920"/>
                    </a:lnTo>
                    <a:lnTo>
                      <a:pt x="2284071" y="677920"/>
                    </a:lnTo>
                    <a:lnTo>
                      <a:pt x="2284071" y="719638"/>
                    </a:lnTo>
                    <a:lnTo>
                      <a:pt x="2385759" y="719638"/>
                    </a:lnTo>
                    <a:lnTo>
                      <a:pt x="2385759" y="693565"/>
                    </a:lnTo>
                    <a:lnTo>
                      <a:pt x="2490055" y="693565"/>
                    </a:lnTo>
                    <a:lnTo>
                      <a:pt x="2490055" y="620558"/>
                    </a:lnTo>
                    <a:lnTo>
                      <a:pt x="2594350" y="620558"/>
                    </a:lnTo>
                    <a:lnTo>
                      <a:pt x="2594350" y="633595"/>
                    </a:lnTo>
                    <a:lnTo>
                      <a:pt x="2698646" y="633595"/>
                    </a:lnTo>
                    <a:lnTo>
                      <a:pt x="2698646" y="735283"/>
                    </a:lnTo>
                    <a:lnTo>
                      <a:pt x="2802941" y="735283"/>
                    </a:lnTo>
                    <a:lnTo>
                      <a:pt x="2802941" y="649239"/>
                    </a:lnTo>
                    <a:lnTo>
                      <a:pt x="2907237" y="649239"/>
                    </a:lnTo>
                    <a:lnTo>
                      <a:pt x="2907237" y="800468"/>
                    </a:lnTo>
                    <a:lnTo>
                      <a:pt x="3008925" y="800468"/>
                    </a:lnTo>
                    <a:lnTo>
                      <a:pt x="3008925" y="844793"/>
                    </a:lnTo>
                    <a:lnTo>
                      <a:pt x="3113220" y="844793"/>
                    </a:lnTo>
                    <a:lnTo>
                      <a:pt x="3113220" y="868260"/>
                    </a:lnTo>
                    <a:lnTo>
                      <a:pt x="3217516" y="868260"/>
                    </a:lnTo>
                    <a:lnTo>
                      <a:pt x="3217516" y="904763"/>
                    </a:lnTo>
                    <a:lnTo>
                      <a:pt x="3321811" y="904763"/>
                    </a:lnTo>
                    <a:lnTo>
                      <a:pt x="3321811" y="967340"/>
                    </a:lnTo>
                    <a:lnTo>
                      <a:pt x="3426107" y="967340"/>
                    </a:lnTo>
                    <a:lnTo>
                      <a:pt x="3426107" y="985592"/>
                    </a:lnTo>
                    <a:lnTo>
                      <a:pt x="3527795" y="985592"/>
                    </a:lnTo>
                    <a:lnTo>
                      <a:pt x="3527795" y="1108139"/>
                    </a:lnTo>
                    <a:lnTo>
                      <a:pt x="3632090" y="1108139"/>
                    </a:lnTo>
                    <a:lnTo>
                      <a:pt x="3632090" y="1076851"/>
                    </a:lnTo>
                    <a:lnTo>
                      <a:pt x="3736386" y="1076851"/>
                    </a:lnTo>
                    <a:lnTo>
                      <a:pt x="3736386" y="1139428"/>
                    </a:lnTo>
                    <a:lnTo>
                      <a:pt x="3840681" y="1139428"/>
                    </a:lnTo>
                    <a:lnTo>
                      <a:pt x="3840681" y="1152465"/>
                    </a:lnTo>
                    <a:lnTo>
                      <a:pt x="3944977" y="1152465"/>
                    </a:lnTo>
                    <a:lnTo>
                      <a:pt x="3944977" y="1209827"/>
                    </a:lnTo>
                    <a:lnTo>
                      <a:pt x="4046665" y="1209827"/>
                    </a:lnTo>
                    <a:lnTo>
                      <a:pt x="4046665" y="1243723"/>
                    </a:lnTo>
                    <a:lnTo>
                      <a:pt x="4150961" y="1243723"/>
                    </a:lnTo>
                    <a:lnTo>
                      <a:pt x="4150961" y="1259368"/>
                    </a:lnTo>
                    <a:lnTo>
                      <a:pt x="4255256" y="1259368"/>
                    </a:lnTo>
                    <a:lnTo>
                      <a:pt x="4255256" y="1275012"/>
                    </a:lnTo>
                    <a:lnTo>
                      <a:pt x="4359552" y="1275012"/>
                    </a:lnTo>
                    <a:lnTo>
                      <a:pt x="4359552" y="1324552"/>
                    </a:lnTo>
                    <a:lnTo>
                      <a:pt x="4463847" y="1324552"/>
                    </a:lnTo>
                    <a:lnTo>
                      <a:pt x="4463847" y="1334982"/>
                    </a:lnTo>
                    <a:lnTo>
                      <a:pt x="4669831" y="1334982"/>
                    </a:lnTo>
                  </a:path>
                </a:pathLst>
              </a:custGeom>
              <a:ln w="15644">
                <a:solidFill>
                  <a:srgbClr val="BFEF45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" name="object 11"/>
              <p:cNvSpPr/>
              <p:nvPr/>
            </p:nvSpPr>
            <p:spPr>
              <a:xfrm>
                <a:off x="7688674" y="7803788"/>
                <a:ext cx="4670425" cy="1572260"/>
              </a:xfrm>
              <a:custGeom>
                <a:avLst/>
                <a:gdLst/>
                <a:ahLst/>
                <a:cxnLst/>
                <a:rect l="l" t="t" r="r" b="b"/>
                <a:pathLst>
                  <a:path w="4670425" h="1572259">
                    <a:moveTo>
                      <a:pt x="0" y="1572254"/>
                    </a:moveTo>
                    <a:lnTo>
                      <a:pt x="518870" y="1572254"/>
                    </a:lnTo>
                    <a:lnTo>
                      <a:pt x="518870" y="1254153"/>
                    </a:lnTo>
                    <a:lnTo>
                      <a:pt x="623165" y="1254153"/>
                    </a:lnTo>
                    <a:lnTo>
                      <a:pt x="623165" y="1230686"/>
                    </a:lnTo>
                    <a:lnTo>
                      <a:pt x="727461" y="1230686"/>
                    </a:lnTo>
                    <a:lnTo>
                      <a:pt x="727461" y="1254153"/>
                    </a:lnTo>
                    <a:lnTo>
                      <a:pt x="829149" y="1254153"/>
                    </a:lnTo>
                    <a:lnTo>
                      <a:pt x="829149" y="1285442"/>
                    </a:lnTo>
                    <a:lnTo>
                      <a:pt x="909978" y="1285442"/>
                    </a:lnTo>
                    <a:lnTo>
                      <a:pt x="909978" y="1572254"/>
                    </a:lnTo>
                    <a:lnTo>
                      <a:pt x="1152465" y="1572254"/>
                    </a:lnTo>
                    <a:lnTo>
                      <a:pt x="1152465" y="1288049"/>
                    </a:lnTo>
                    <a:lnTo>
                      <a:pt x="1246331" y="1288049"/>
                    </a:lnTo>
                    <a:lnTo>
                      <a:pt x="1246331" y="1202005"/>
                    </a:lnTo>
                    <a:lnTo>
                      <a:pt x="1348019" y="1202005"/>
                    </a:lnTo>
                    <a:lnTo>
                      <a:pt x="1348019" y="1207220"/>
                    </a:lnTo>
                    <a:lnTo>
                      <a:pt x="1452314" y="1207220"/>
                    </a:lnTo>
                    <a:lnTo>
                      <a:pt x="1452314" y="1168109"/>
                    </a:lnTo>
                    <a:lnTo>
                      <a:pt x="1556610" y="1168109"/>
                    </a:lnTo>
                    <a:lnTo>
                      <a:pt x="1556610" y="1087280"/>
                    </a:lnTo>
                    <a:lnTo>
                      <a:pt x="1660905" y="1087280"/>
                    </a:lnTo>
                    <a:lnTo>
                      <a:pt x="1660905" y="1079458"/>
                    </a:lnTo>
                    <a:lnTo>
                      <a:pt x="1765201" y="1079458"/>
                    </a:lnTo>
                    <a:lnTo>
                      <a:pt x="1765201" y="1066421"/>
                    </a:lnTo>
                    <a:lnTo>
                      <a:pt x="1866889" y="1066421"/>
                    </a:lnTo>
                    <a:lnTo>
                      <a:pt x="1866889" y="1037740"/>
                    </a:lnTo>
                    <a:lnTo>
                      <a:pt x="2075480" y="1037740"/>
                    </a:lnTo>
                    <a:lnTo>
                      <a:pt x="2075480" y="938659"/>
                    </a:lnTo>
                    <a:lnTo>
                      <a:pt x="2179776" y="938659"/>
                    </a:lnTo>
                    <a:lnTo>
                      <a:pt x="2179776" y="904763"/>
                    </a:lnTo>
                    <a:lnTo>
                      <a:pt x="2284071" y="904763"/>
                    </a:lnTo>
                    <a:lnTo>
                      <a:pt x="2284071" y="928229"/>
                    </a:lnTo>
                    <a:lnTo>
                      <a:pt x="2385759" y="928229"/>
                    </a:lnTo>
                    <a:lnTo>
                      <a:pt x="2385759" y="748320"/>
                    </a:lnTo>
                    <a:lnTo>
                      <a:pt x="2490055" y="748320"/>
                    </a:lnTo>
                    <a:lnTo>
                      <a:pt x="2490055" y="0"/>
                    </a:lnTo>
                    <a:lnTo>
                      <a:pt x="2594350" y="0"/>
                    </a:lnTo>
                    <a:lnTo>
                      <a:pt x="2594350" y="333745"/>
                    </a:lnTo>
                    <a:lnTo>
                      <a:pt x="2698646" y="333745"/>
                    </a:lnTo>
                    <a:lnTo>
                      <a:pt x="2698646" y="920407"/>
                    </a:lnTo>
                    <a:lnTo>
                      <a:pt x="2802941" y="920407"/>
                    </a:lnTo>
                    <a:lnTo>
                      <a:pt x="2802941" y="883904"/>
                    </a:lnTo>
                    <a:lnTo>
                      <a:pt x="2907237" y="883904"/>
                    </a:lnTo>
                    <a:lnTo>
                      <a:pt x="2907237" y="1035132"/>
                    </a:lnTo>
                    <a:lnTo>
                      <a:pt x="3008925" y="1035132"/>
                    </a:lnTo>
                    <a:lnTo>
                      <a:pt x="3008925" y="1082065"/>
                    </a:lnTo>
                    <a:lnTo>
                      <a:pt x="3113220" y="1082065"/>
                    </a:lnTo>
                    <a:lnTo>
                      <a:pt x="3113220" y="1105532"/>
                    </a:lnTo>
                    <a:lnTo>
                      <a:pt x="3217516" y="1105532"/>
                    </a:lnTo>
                    <a:lnTo>
                      <a:pt x="3217516" y="1142035"/>
                    </a:lnTo>
                    <a:lnTo>
                      <a:pt x="3321811" y="1142035"/>
                    </a:lnTo>
                    <a:lnTo>
                      <a:pt x="3321811" y="1204613"/>
                    </a:lnTo>
                    <a:lnTo>
                      <a:pt x="3426107" y="1204613"/>
                    </a:lnTo>
                    <a:lnTo>
                      <a:pt x="3426107" y="1222864"/>
                    </a:lnTo>
                    <a:lnTo>
                      <a:pt x="3527795" y="1222864"/>
                    </a:lnTo>
                    <a:lnTo>
                      <a:pt x="3527795" y="1345412"/>
                    </a:lnTo>
                    <a:lnTo>
                      <a:pt x="3632090" y="1345412"/>
                    </a:lnTo>
                    <a:lnTo>
                      <a:pt x="3632090" y="1314123"/>
                    </a:lnTo>
                    <a:lnTo>
                      <a:pt x="3736386" y="1314123"/>
                    </a:lnTo>
                    <a:lnTo>
                      <a:pt x="3736386" y="1376700"/>
                    </a:lnTo>
                    <a:lnTo>
                      <a:pt x="3840681" y="1376700"/>
                    </a:lnTo>
                    <a:lnTo>
                      <a:pt x="3840681" y="1389737"/>
                    </a:lnTo>
                    <a:lnTo>
                      <a:pt x="3944977" y="1389737"/>
                    </a:lnTo>
                    <a:lnTo>
                      <a:pt x="3944977" y="1447100"/>
                    </a:lnTo>
                    <a:lnTo>
                      <a:pt x="4046665" y="1447100"/>
                    </a:lnTo>
                    <a:lnTo>
                      <a:pt x="4046665" y="1480996"/>
                    </a:lnTo>
                    <a:lnTo>
                      <a:pt x="4150961" y="1480996"/>
                    </a:lnTo>
                    <a:lnTo>
                      <a:pt x="4150961" y="1496640"/>
                    </a:lnTo>
                    <a:lnTo>
                      <a:pt x="4255256" y="1496640"/>
                    </a:lnTo>
                    <a:lnTo>
                      <a:pt x="4255256" y="1512284"/>
                    </a:lnTo>
                    <a:lnTo>
                      <a:pt x="4359552" y="1512284"/>
                    </a:lnTo>
                    <a:lnTo>
                      <a:pt x="4359552" y="1561825"/>
                    </a:lnTo>
                    <a:lnTo>
                      <a:pt x="4463847" y="1561825"/>
                    </a:lnTo>
                    <a:lnTo>
                      <a:pt x="4463847" y="1572254"/>
                    </a:lnTo>
                    <a:lnTo>
                      <a:pt x="4669831" y="1572254"/>
                    </a:lnTo>
                  </a:path>
                </a:pathLst>
              </a:custGeom>
              <a:ln w="15644">
                <a:solidFill>
                  <a:srgbClr val="FABED4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" name="object 12"/>
              <p:cNvSpPr/>
              <p:nvPr/>
            </p:nvSpPr>
            <p:spPr>
              <a:xfrm>
                <a:off x="7688674" y="8033238"/>
                <a:ext cx="4670425" cy="1343025"/>
              </a:xfrm>
              <a:custGeom>
                <a:avLst/>
                <a:gdLst/>
                <a:ahLst/>
                <a:cxnLst/>
                <a:rect l="l" t="t" r="r" b="b"/>
                <a:pathLst>
                  <a:path w="4670425" h="1343025">
                    <a:moveTo>
                      <a:pt x="0" y="1342804"/>
                    </a:moveTo>
                    <a:lnTo>
                      <a:pt x="518870" y="1342804"/>
                    </a:lnTo>
                    <a:lnTo>
                      <a:pt x="518870" y="1024703"/>
                    </a:lnTo>
                    <a:lnTo>
                      <a:pt x="623165" y="1024703"/>
                    </a:lnTo>
                    <a:lnTo>
                      <a:pt x="623165" y="1001236"/>
                    </a:lnTo>
                    <a:lnTo>
                      <a:pt x="727461" y="1001236"/>
                    </a:lnTo>
                    <a:lnTo>
                      <a:pt x="727461" y="1027310"/>
                    </a:lnTo>
                    <a:lnTo>
                      <a:pt x="829149" y="1027310"/>
                    </a:lnTo>
                    <a:lnTo>
                      <a:pt x="829149" y="1058599"/>
                    </a:lnTo>
                    <a:lnTo>
                      <a:pt x="909978" y="1058599"/>
                    </a:lnTo>
                    <a:lnTo>
                      <a:pt x="909978" y="1342804"/>
                    </a:lnTo>
                    <a:lnTo>
                      <a:pt x="1152465" y="1342804"/>
                    </a:lnTo>
                    <a:lnTo>
                      <a:pt x="1152465" y="1061206"/>
                    </a:lnTo>
                    <a:lnTo>
                      <a:pt x="1246331" y="1061206"/>
                    </a:lnTo>
                    <a:lnTo>
                      <a:pt x="1246331" y="975162"/>
                    </a:lnTo>
                    <a:lnTo>
                      <a:pt x="1348019" y="975162"/>
                    </a:lnTo>
                    <a:lnTo>
                      <a:pt x="1348019" y="982985"/>
                    </a:lnTo>
                    <a:lnTo>
                      <a:pt x="1452314" y="982985"/>
                    </a:lnTo>
                    <a:lnTo>
                      <a:pt x="1452314" y="938659"/>
                    </a:lnTo>
                    <a:lnTo>
                      <a:pt x="1556610" y="938659"/>
                    </a:lnTo>
                    <a:lnTo>
                      <a:pt x="1556610" y="860437"/>
                    </a:lnTo>
                    <a:lnTo>
                      <a:pt x="1660905" y="860437"/>
                    </a:lnTo>
                    <a:lnTo>
                      <a:pt x="1660905" y="852615"/>
                    </a:lnTo>
                    <a:lnTo>
                      <a:pt x="1765201" y="852615"/>
                    </a:lnTo>
                    <a:lnTo>
                      <a:pt x="1765201" y="842186"/>
                    </a:lnTo>
                    <a:lnTo>
                      <a:pt x="1866889" y="842186"/>
                    </a:lnTo>
                    <a:lnTo>
                      <a:pt x="1866889" y="808290"/>
                    </a:lnTo>
                    <a:lnTo>
                      <a:pt x="1971185" y="808290"/>
                    </a:lnTo>
                    <a:lnTo>
                      <a:pt x="1971185" y="810897"/>
                    </a:lnTo>
                    <a:lnTo>
                      <a:pt x="2075480" y="810897"/>
                    </a:lnTo>
                    <a:lnTo>
                      <a:pt x="2075480" y="711816"/>
                    </a:lnTo>
                    <a:lnTo>
                      <a:pt x="2179776" y="711816"/>
                    </a:lnTo>
                    <a:lnTo>
                      <a:pt x="2179776" y="685742"/>
                    </a:lnTo>
                    <a:lnTo>
                      <a:pt x="2284071" y="685742"/>
                    </a:lnTo>
                    <a:lnTo>
                      <a:pt x="2284071" y="727461"/>
                    </a:lnTo>
                    <a:lnTo>
                      <a:pt x="2385759" y="727461"/>
                    </a:lnTo>
                    <a:lnTo>
                      <a:pt x="2385759" y="698779"/>
                    </a:lnTo>
                    <a:lnTo>
                      <a:pt x="2490055" y="698779"/>
                    </a:lnTo>
                    <a:lnTo>
                      <a:pt x="2490055" y="625773"/>
                    </a:lnTo>
                    <a:lnTo>
                      <a:pt x="2594350" y="625773"/>
                    </a:lnTo>
                    <a:lnTo>
                      <a:pt x="2594350" y="641417"/>
                    </a:lnTo>
                    <a:lnTo>
                      <a:pt x="2698646" y="641417"/>
                    </a:lnTo>
                    <a:lnTo>
                      <a:pt x="2698646" y="743105"/>
                    </a:lnTo>
                    <a:lnTo>
                      <a:pt x="2802941" y="743105"/>
                    </a:lnTo>
                    <a:lnTo>
                      <a:pt x="2802941" y="659669"/>
                    </a:lnTo>
                    <a:lnTo>
                      <a:pt x="2907237" y="659669"/>
                    </a:lnTo>
                    <a:lnTo>
                      <a:pt x="2907237" y="805682"/>
                    </a:lnTo>
                    <a:lnTo>
                      <a:pt x="3008925" y="805682"/>
                    </a:lnTo>
                    <a:lnTo>
                      <a:pt x="3008925" y="847400"/>
                    </a:lnTo>
                    <a:lnTo>
                      <a:pt x="3113220" y="847400"/>
                    </a:lnTo>
                    <a:lnTo>
                      <a:pt x="3113220" y="868260"/>
                    </a:lnTo>
                    <a:lnTo>
                      <a:pt x="3217516" y="868260"/>
                    </a:lnTo>
                    <a:lnTo>
                      <a:pt x="3217516" y="881297"/>
                    </a:lnTo>
                    <a:lnTo>
                      <a:pt x="3321811" y="881297"/>
                    </a:lnTo>
                    <a:lnTo>
                      <a:pt x="3321811" y="834364"/>
                    </a:lnTo>
                    <a:lnTo>
                      <a:pt x="3426107" y="834364"/>
                    </a:lnTo>
                    <a:lnTo>
                      <a:pt x="3426107" y="518870"/>
                    </a:lnTo>
                    <a:lnTo>
                      <a:pt x="3527795" y="518870"/>
                    </a:lnTo>
                    <a:lnTo>
                      <a:pt x="3527795" y="0"/>
                    </a:lnTo>
                    <a:lnTo>
                      <a:pt x="3632090" y="0"/>
                    </a:lnTo>
                    <a:lnTo>
                      <a:pt x="3632090" y="610128"/>
                    </a:lnTo>
                    <a:lnTo>
                      <a:pt x="3736386" y="610128"/>
                    </a:lnTo>
                    <a:lnTo>
                      <a:pt x="3736386" y="1118569"/>
                    </a:lnTo>
                    <a:lnTo>
                      <a:pt x="3840681" y="1118569"/>
                    </a:lnTo>
                    <a:lnTo>
                      <a:pt x="3840681" y="1157680"/>
                    </a:lnTo>
                    <a:lnTo>
                      <a:pt x="3944977" y="1157680"/>
                    </a:lnTo>
                    <a:lnTo>
                      <a:pt x="3944977" y="1215042"/>
                    </a:lnTo>
                    <a:lnTo>
                      <a:pt x="4046665" y="1215042"/>
                    </a:lnTo>
                    <a:lnTo>
                      <a:pt x="4046665" y="1251546"/>
                    </a:lnTo>
                    <a:lnTo>
                      <a:pt x="4150961" y="1251546"/>
                    </a:lnTo>
                    <a:lnTo>
                      <a:pt x="4150961" y="1267190"/>
                    </a:lnTo>
                    <a:lnTo>
                      <a:pt x="4255256" y="1267190"/>
                    </a:lnTo>
                    <a:lnTo>
                      <a:pt x="4255256" y="1282834"/>
                    </a:lnTo>
                    <a:lnTo>
                      <a:pt x="4359552" y="1282834"/>
                    </a:lnTo>
                    <a:lnTo>
                      <a:pt x="4359552" y="1332375"/>
                    </a:lnTo>
                    <a:lnTo>
                      <a:pt x="4463847" y="1332375"/>
                    </a:lnTo>
                    <a:lnTo>
                      <a:pt x="4463847" y="1342804"/>
                    </a:lnTo>
                    <a:lnTo>
                      <a:pt x="4669831" y="1342804"/>
                    </a:lnTo>
                  </a:path>
                </a:pathLst>
              </a:custGeom>
              <a:ln w="15644">
                <a:solidFill>
                  <a:srgbClr val="46999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" name="object 13"/>
              <p:cNvSpPr/>
              <p:nvPr/>
            </p:nvSpPr>
            <p:spPr>
              <a:xfrm>
                <a:off x="8207540" y="8664416"/>
                <a:ext cx="3945254" cy="711200"/>
              </a:xfrm>
              <a:custGeom>
                <a:avLst/>
                <a:gdLst/>
                <a:ahLst/>
                <a:cxnLst/>
                <a:rect l="l" t="t" r="r" b="b"/>
                <a:pathLst>
                  <a:path w="3945254" h="711200">
                    <a:moveTo>
                      <a:pt x="208584" y="369570"/>
                    </a:moveTo>
                    <a:lnTo>
                      <a:pt x="104292" y="369570"/>
                    </a:lnTo>
                    <a:lnTo>
                      <a:pt x="104292" y="393700"/>
                    </a:lnTo>
                    <a:lnTo>
                      <a:pt x="0" y="393700"/>
                    </a:lnTo>
                    <a:lnTo>
                      <a:pt x="0" y="396240"/>
                    </a:lnTo>
                    <a:lnTo>
                      <a:pt x="208584" y="396240"/>
                    </a:lnTo>
                    <a:lnTo>
                      <a:pt x="208584" y="393700"/>
                    </a:lnTo>
                    <a:lnTo>
                      <a:pt x="208584" y="369570"/>
                    </a:lnTo>
                    <a:close/>
                  </a:path>
                  <a:path w="3945254" h="711200">
                    <a:moveTo>
                      <a:pt x="727456" y="430530"/>
                    </a:moveTo>
                    <a:lnTo>
                      <a:pt x="633590" y="430530"/>
                    </a:lnTo>
                    <a:lnTo>
                      <a:pt x="633590" y="453390"/>
                    </a:lnTo>
                    <a:lnTo>
                      <a:pt x="727456" y="453390"/>
                    </a:lnTo>
                    <a:lnTo>
                      <a:pt x="727456" y="430530"/>
                    </a:lnTo>
                    <a:close/>
                  </a:path>
                  <a:path w="3945254" h="711200">
                    <a:moveTo>
                      <a:pt x="2179777" y="10160"/>
                    </a:moveTo>
                    <a:lnTo>
                      <a:pt x="2075484" y="10160"/>
                    </a:lnTo>
                    <a:lnTo>
                      <a:pt x="2075484" y="0"/>
                    </a:lnTo>
                    <a:lnTo>
                      <a:pt x="1971179" y="0"/>
                    </a:lnTo>
                    <a:lnTo>
                      <a:pt x="1971179" y="10160"/>
                    </a:lnTo>
                    <a:lnTo>
                      <a:pt x="1971179" y="46990"/>
                    </a:lnTo>
                    <a:lnTo>
                      <a:pt x="2179777" y="46990"/>
                    </a:lnTo>
                    <a:lnTo>
                      <a:pt x="2179777" y="10160"/>
                    </a:lnTo>
                    <a:close/>
                  </a:path>
                  <a:path w="3945254" h="711200">
                    <a:moveTo>
                      <a:pt x="2284069" y="114300"/>
                    </a:moveTo>
                    <a:lnTo>
                      <a:pt x="2179777" y="114300"/>
                    </a:lnTo>
                    <a:lnTo>
                      <a:pt x="2179777" y="116840"/>
                    </a:lnTo>
                    <a:lnTo>
                      <a:pt x="1866887" y="116840"/>
                    </a:lnTo>
                    <a:lnTo>
                      <a:pt x="1866887" y="114300"/>
                    </a:lnTo>
                    <a:lnTo>
                      <a:pt x="2179777" y="114300"/>
                    </a:lnTo>
                    <a:lnTo>
                      <a:pt x="2179777" y="104140"/>
                    </a:lnTo>
                    <a:lnTo>
                      <a:pt x="1971179" y="104140"/>
                    </a:lnTo>
                    <a:lnTo>
                      <a:pt x="1971179" y="99060"/>
                    </a:lnTo>
                    <a:lnTo>
                      <a:pt x="1971179" y="69850"/>
                    </a:lnTo>
                    <a:lnTo>
                      <a:pt x="1866887" y="69850"/>
                    </a:lnTo>
                    <a:lnTo>
                      <a:pt x="1866887" y="99060"/>
                    </a:lnTo>
                    <a:lnTo>
                      <a:pt x="1765198" y="99060"/>
                    </a:lnTo>
                    <a:lnTo>
                      <a:pt x="1765198" y="104140"/>
                    </a:lnTo>
                    <a:lnTo>
                      <a:pt x="1765198" y="114300"/>
                    </a:lnTo>
                    <a:lnTo>
                      <a:pt x="1660906" y="114300"/>
                    </a:lnTo>
                    <a:lnTo>
                      <a:pt x="1660906" y="99060"/>
                    </a:lnTo>
                    <a:lnTo>
                      <a:pt x="1765198" y="99060"/>
                    </a:lnTo>
                    <a:lnTo>
                      <a:pt x="1765198" y="88900"/>
                    </a:lnTo>
                    <a:lnTo>
                      <a:pt x="1765198" y="83820"/>
                    </a:lnTo>
                    <a:lnTo>
                      <a:pt x="1765198" y="54610"/>
                    </a:lnTo>
                    <a:lnTo>
                      <a:pt x="1660906" y="54610"/>
                    </a:lnTo>
                    <a:lnTo>
                      <a:pt x="1660906" y="83820"/>
                    </a:lnTo>
                    <a:lnTo>
                      <a:pt x="1556613" y="83820"/>
                    </a:lnTo>
                    <a:lnTo>
                      <a:pt x="1556613" y="88900"/>
                    </a:lnTo>
                    <a:lnTo>
                      <a:pt x="1556613" y="146050"/>
                    </a:lnTo>
                    <a:lnTo>
                      <a:pt x="2284069" y="146050"/>
                    </a:lnTo>
                    <a:lnTo>
                      <a:pt x="2284069" y="135890"/>
                    </a:lnTo>
                    <a:lnTo>
                      <a:pt x="2284069" y="116840"/>
                    </a:lnTo>
                    <a:lnTo>
                      <a:pt x="2284069" y="114300"/>
                    </a:lnTo>
                    <a:close/>
                  </a:path>
                  <a:path w="3945254" h="711200">
                    <a:moveTo>
                      <a:pt x="2388362" y="31102"/>
                    </a:moveTo>
                    <a:lnTo>
                      <a:pt x="2284069" y="31102"/>
                    </a:lnTo>
                    <a:lnTo>
                      <a:pt x="2284069" y="54571"/>
                    </a:lnTo>
                    <a:lnTo>
                      <a:pt x="2388362" y="54571"/>
                    </a:lnTo>
                    <a:lnTo>
                      <a:pt x="2388362" y="31102"/>
                    </a:lnTo>
                    <a:close/>
                  </a:path>
                  <a:path w="3945254" h="711200">
                    <a:moveTo>
                      <a:pt x="2698648" y="247650"/>
                    </a:moveTo>
                    <a:lnTo>
                      <a:pt x="2594343" y="247650"/>
                    </a:lnTo>
                    <a:lnTo>
                      <a:pt x="2594343" y="229870"/>
                    </a:lnTo>
                    <a:lnTo>
                      <a:pt x="2594343" y="223520"/>
                    </a:lnTo>
                    <a:lnTo>
                      <a:pt x="2490051" y="223520"/>
                    </a:lnTo>
                    <a:lnTo>
                      <a:pt x="2490051" y="229870"/>
                    </a:lnTo>
                    <a:lnTo>
                      <a:pt x="2490051" y="247650"/>
                    </a:lnTo>
                    <a:lnTo>
                      <a:pt x="1348016" y="247650"/>
                    </a:lnTo>
                    <a:lnTo>
                      <a:pt x="1348016" y="229870"/>
                    </a:lnTo>
                    <a:lnTo>
                      <a:pt x="1348016" y="223520"/>
                    </a:lnTo>
                    <a:lnTo>
                      <a:pt x="1348016" y="220980"/>
                    </a:lnTo>
                    <a:lnTo>
                      <a:pt x="2490051" y="220980"/>
                    </a:lnTo>
                    <a:lnTo>
                      <a:pt x="2490051" y="215900"/>
                    </a:lnTo>
                    <a:lnTo>
                      <a:pt x="2490051" y="210820"/>
                    </a:lnTo>
                    <a:lnTo>
                      <a:pt x="2490051" y="205740"/>
                    </a:lnTo>
                    <a:lnTo>
                      <a:pt x="2490051" y="180340"/>
                    </a:lnTo>
                    <a:lnTo>
                      <a:pt x="2490051" y="176530"/>
                    </a:lnTo>
                    <a:lnTo>
                      <a:pt x="2388362" y="176530"/>
                    </a:lnTo>
                    <a:lnTo>
                      <a:pt x="2388362" y="180340"/>
                    </a:lnTo>
                    <a:lnTo>
                      <a:pt x="2388362" y="205740"/>
                    </a:lnTo>
                    <a:lnTo>
                      <a:pt x="1556613" y="205740"/>
                    </a:lnTo>
                    <a:lnTo>
                      <a:pt x="1556613" y="180340"/>
                    </a:lnTo>
                    <a:lnTo>
                      <a:pt x="1348016" y="180340"/>
                    </a:lnTo>
                    <a:lnTo>
                      <a:pt x="1348016" y="205740"/>
                    </a:lnTo>
                    <a:lnTo>
                      <a:pt x="1348016" y="210820"/>
                    </a:lnTo>
                    <a:lnTo>
                      <a:pt x="1246327" y="210820"/>
                    </a:lnTo>
                    <a:lnTo>
                      <a:pt x="1246327" y="215900"/>
                    </a:lnTo>
                    <a:lnTo>
                      <a:pt x="1246327" y="220980"/>
                    </a:lnTo>
                    <a:lnTo>
                      <a:pt x="1142034" y="220980"/>
                    </a:lnTo>
                    <a:lnTo>
                      <a:pt x="1142034" y="223520"/>
                    </a:lnTo>
                    <a:lnTo>
                      <a:pt x="1142034" y="229870"/>
                    </a:lnTo>
                    <a:lnTo>
                      <a:pt x="1037742" y="229870"/>
                    </a:lnTo>
                    <a:lnTo>
                      <a:pt x="1037742" y="247650"/>
                    </a:lnTo>
                    <a:lnTo>
                      <a:pt x="1037742" y="250190"/>
                    </a:lnTo>
                    <a:lnTo>
                      <a:pt x="1037742" y="267970"/>
                    </a:lnTo>
                    <a:lnTo>
                      <a:pt x="2698648" y="267970"/>
                    </a:lnTo>
                    <a:lnTo>
                      <a:pt x="2698648" y="250190"/>
                    </a:lnTo>
                    <a:lnTo>
                      <a:pt x="2698648" y="247650"/>
                    </a:lnTo>
                    <a:close/>
                  </a:path>
                  <a:path w="3945254" h="711200">
                    <a:moveTo>
                      <a:pt x="2802940" y="284480"/>
                    </a:moveTo>
                    <a:lnTo>
                      <a:pt x="2698648" y="284480"/>
                    </a:lnTo>
                    <a:lnTo>
                      <a:pt x="2698648" y="304800"/>
                    </a:lnTo>
                    <a:lnTo>
                      <a:pt x="2802940" y="304800"/>
                    </a:lnTo>
                    <a:lnTo>
                      <a:pt x="2802940" y="284480"/>
                    </a:lnTo>
                    <a:close/>
                  </a:path>
                  <a:path w="3945254" h="711200">
                    <a:moveTo>
                      <a:pt x="3008922" y="364490"/>
                    </a:moveTo>
                    <a:lnTo>
                      <a:pt x="2907233" y="364490"/>
                    </a:lnTo>
                    <a:lnTo>
                      <a:pt x="2907233" y="351790"/>
                    </a:lnTo>
                    <a:lnTo>
                      <a:pt x="2907233" y="346710"/>
                    </a:lnTo>
                    <a:lnTo>
                      <a:pt x="2698648" y="346710"/>
                    </a:lnTo>
                    <a:lnTo>
                      <a:pt x="2698648" y="351790"/>
                    </a:lnTo>
                    <a:lnTo>
                      <a:pt x="2698648" y="364490"/>
                    </a:lnTo>
                    <a:lnTo>
                      <a:pt x="2594343" y="364490"/>
                    </a:lnTo>
                    <a:lnTo>
                      <a:pt x="2594343" y="351790"/>
                    </a:lnTo>
                    <a:lnTo>
                      <a:pt x="2594343" y="346710"/>
                    </a:lnTo>
                    <a:lnTo>
                      <a:pt x="2490051" y="346710"/>
                    </a:lnTo>
                    <a:lnTo>
                      <a:pt x="2490051" y="351790"/>
                    </a:lnTo>
                    <a:lnTo>
                      <a:pt x="2490051" y="364490"/>
                    </a:lnTo>
                    <a:lnTo>
                      <a:pt x="2284069" y="364490"/>
                    </a:lnTo>
                    <a:lnTo>
                      <a:pt x="2284069" y="351790"/>
                    </a:lnTo>
                    <a:lnTo>
                      <a:pt x="2284069" y="346710"/>
                    </a:lnTo>
                    <a:lnTo>
                      <a:pt x="1037742" y="346710"/>
                    </a:lnTo>
                    <a:lnTo>
                      <a:pt x="1037742" y="309880"/>
                    </a:lnTo>
                    <a:lnTo>
                      <a:pt x="933437" y="309880"/>
                    </a:lnTo>
                    <a:lnTo>
                      <a:pt x="933437" y="346710"/>
                    </a:lnTo>
                    <a:lnTo>
                      <a:pt x="933437" y="351790"/>
                    </a:lnTo>
                    <a:lnTo>
                      <a:pt x="829144" y="351790"/>
                    </a:lnTo>
                    <a:lnTo>
                      <a:pt x="829144" y="344170"/>
                    </a:lnTo>
                    <a:lnTo>
                      <a:pt x="727456" y="344170"/>
                    </a:lnTo>
                    <a:lnTo>
                      <a:pt x="727456" y="351790"/>
                    </a:lnTo>
                    <a:lnTo>
                      <a:pt x="727456" y="364490"/>
                    </a:lnTo>
                    <a:lnTo>
                      <a:pt x="727456" y="364845"/>
                    </a:lnTo>
                    <a:lnTo>
                      <a:pt x="727456" y="378460"/>
                    </a:lnTo>
                    <a:lnTo>
                      <a:pt x="727456" y="388620"/>
                    </a:lnTo>
                    <a:lnTo>
                      <a:pt x="1348016" y="388620"/>
                    </a:lnTo>
                    <a:lnTo>
                      <a:pt x="1348016" y="378460"/>
                    </a:lnTo>
                    <a:lnTo>
                      <a:pt x="2802940" y="378460"/>
                    </a:lnTo>
                    <a:lnTo>
                      <a:pt x="2802940" y="388620"/>
                    </a:lnTo>
                    <a:lnTo>
                      <a:pt x="3008922" y="388620"/>
                    </a:lnTo>
                    <a:lnTo>
                      <a:pt x="3008922" y="378460"/>
                    </a:lnTo>
                    <a:lnTo>
                      <a:pt x="3008922" y="364845"/>
                    </a:lnTo>
                    <a:lnTo>
                      <a:pt x="3008922" y="364490"/>
                    </a:lnTo>
                    <a:close/>
                  </a:path>
                  <a:path w="3945254" h="711200">
                    <a:moveTo>
                      <a:pt x="3113214" y="485140"/>
                    </a:moveTo>
                    <a:lnTo>
                      <a:pt x="3008922" y="485140"/>
                    </a:lnTo>
                    <a:lnTo>
                      <a:pt x="3008922" y="497840"/>
                    </a:lnTo>
                    <a:lnTo>
                      <a:pt x="3113214" y="497840"/>
                    </a:lnTo>
                    <a:lnTo>
                      <a:pt x="3113214" y="485140"/>
                    </a:lnTo>
                    <a:close/>
                  </a:path>
                  <a:path w="3945254" h="711200">
                    <a:moveTo>
                      <a:pt x="3217519" y="453504"/>
                    </a:moveTo>
                    <a:lnTo>
                      <a:pt x="3113214" y="453504"/>
                    </a:lnTo>
                    <a:lnTo>
                      <a:pt x="3113214" y="463931"/>
                    </a:lnTo>
                    <a:lnTo>
                      <a:pt x="3217519" y="463931"/>
                    </a:lnTo>
                    <a:lnTo>
                      <a:pt x="3217519" y="453504"/>
                    </a:lnTo>
                    <a:close/>
                  </a:path>
                  <a:path w="3945254" h="711200">
                    <a:moveTo>
                      <a:pt x="3426104" y="529590"/>
                    </a:moveTo>
                    <a:lnTo>
                      <a:pt x="3321812" y="529590"/>
                    </a:lnTo>
                    <a:lnTo>
                      <a:pt x="3321812" y="527050"/>
                    </a:lnTo>
                    <a:lnTo>
                      <a:pt x="3321812" y="515620"/>
                    </a:lnTo>
                    <a:lnTo>
                      <a:pt x="3217519" y="515620"/>
                    </a:lnTo>
                    <a:lnTo>
                      <a:pt x="3217519" y="527050"/>
                    </a:lnTo>
                    <a:lnTo>
                      <a:pt x="3217519" y="529590"/>
                    </a:lnTo>
                    <a:lnTo>
                      <a:pt x="3113214" y="529590"/>
                    </a:lnTo>
                    <a:lnTo>
                      <a:pt x="3113214" y="527050"/>
                    </a:lnTo>
                    <a:lnTo>
                      <a:pt x="3113214" y="515620"/>
                    </a:lnTo>
                    <a:lnTo>
                      <a:pt x="3008922" y="515620"/>
                    </a:lnTo>
                    <a:lnTo>
                      <a:pt x="3008922" y="527050"/>
                    </a:lnTo>
                    <a:lnTo>
                      <a:pt x="3008922" y="529590"/>
                    </a:lnTo>
                    <a:lnTo>
                      <a:pt x="3008922" y="534327"/>
                    </a:lnTo>
                    <a:lnTo>
                      <a:pt x="3008922" y="534670"/>
                    </a:lnTo>
                    <a:lnTo>
                      <a:pt x="1037742" y="534670"/>
                    </a:lnTo>
                    <a:lnTo>
                      <a:pt x="1037742" y="534327"/>
                    </a:lnTo>
                    <a:lnTo>
                      <a:pt x="1037742" y="529590"/>
                    </a:lnTo>
                    <a:lnTo>
                      <a:pt x="1037742" y="527050"/>
                    </a:lnTo>
                    <a:lnTo>
                      <a:pt x="1037742" y="515620"/>
                    </a:lnTo>
                    <a:lnTo>
                      <a:pt x="633590" y="515620"/>
                    </a:lnTo>
                    <a:lnTo>
                      <a:pt x="633590" y="537210"/>
                    </a:lnTo>
                    <a:lnTo>
                      <a:pt x="3426104" y="537210"/>
                    </a:lnTo>
                    <a:lnTo>
                      <a:pt x="3426104" y="534670"/>
                    </a:lnTo>
                    <a:lnTo>
                      <a:pt x="3426104" y="534327"/>
                    </a:lnTo>
                    <a:lnTo>
                      <a:pt x="3426104" y="529590"/>
                    </a:lnTo>
                    <a:close/>
                  </a:path>
                  <a:path w="3945254" h="711200">
                    <a:moveTo>
                      <a:pt x="3527793" y="586740"/>
                    </a:moveTo>
                    <a:lnTo>
                      <a:pt x="3426104" y="586740"/>
                    </a:lnTo>
                    <a:lnTo>
                      <a:pt x="3426104" y="589280"/>
                    </a:lnTo>
                    <a:lnTo>
                      <a:pt x="3527793" y="589280"/>
                    </a:lnTo>
                    <a:lnTo>
                      <a:pt x="3527793" y="586740"/>
                    </a:lnTo>
                    <a:close/>
                  </a:path>
                  <a:path w="3945254" h="711200">
                    <a:moveTo>
                      <a:pt x="3840683" y="651510"/>
                    </a:moveTo>
                    <a:lnTo>
                      <a:pt x="3736378" y="651510"/>
                    </a:lnTo>
                    <a:lnTo>
                      <a:pt x="3736378" y="636270"/>
                    </a:lnTo>
                    <a:lnTo>
                      <a:pt x="3632098" y="636270"/>
                    </a:lnTo>
                    <a:lnTo>
                      <a:pt x="3632098" y="626110"/>
                    </a:lnTo>
                    <a:lnTo>
                      <a:pt x="3632098" y="619760"/>
                    </a:lnTo>
                    <a:lnTo>
                      <a:pt x="3426104" y="619760"/>
                    </a:lnTo>
                    <a:lnTo>
                      <a:pt x="3426104" y="626110"/>
                    </a:lnTo>
                    <a:lnTo>
                      <a:pt x="3527793" y="626110"/>
                    </a:lnTo>
                    <a:lnTo>
                      <a:pt x="3527793" y="636270"/>
                    </a:lnTo>
                    <a:lnTo>
                      <a:pt x="3527793" y="651510"/>
                    </a:lnTo>
                    <a:lnTo>
                      <a:pt x="3527793" y="654050"/>
                    </a:lnTo>
                    <a:lnTo>
                      <a:pt x="3840683" y="654050"/>
                    </a:lnTo>
                    <a:lnTo>
                      <a:pt x="3840683" y="651510"/>
                    </a:lnTo>
                    <a:close/>
                  </a:path>
                  <a:path w="3945254" h="711200">
                    <a:moveTo>
                      <a:pt x="3944975" y="701040"/>
                    </a:moveTo>
                    <a:lnTo>
                      <a:pt x="633590" y="701040"/>
                    </a:lnTo>
                    <a:lnTo>
                      <a:pt x="633590" y="703580"/>
                    </a:lnTo>
                    <a:lnTo>
                      <a:pt x="633590" y="711200"/>
                    </a:lnTo>
                    <a:lnTo>
                      <a:pt x="3944975" y="711200"/>
                    </a:lnTo>
                    <a:lnTo>
                      <a:pt x="3944975" y="703580"/>
                    </a:lnTo>
                    <a:lnTo>
                      <a:pt x="3944975" y="701040"/>
                    </a:lnTo>
                    <a:close/>
                  </a:path>
                </a:pathLst>
              </a:custGeom>
              <a:solidFill>
                <a:srgbClr val="3CB44B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" name="object 14"/>
              <p:cNvSpPr/>
              <p:nvPr/>
            </p:nvSpPr>
            <p:spPr>
              <a:xfrm>
                <a:off x="8207540" y="8694896"/>
                <a:ext cx="3945254" cy="680720"/>
              </a:xfrm>
              <a:custGeom>
                <a:avLst/>
                <a:gdLst/>
                <a:ahLst/>
                <a:cxnLst/>
                <a:rect l="l" t="t" r="r" b="b"/>
                <a:pathLst>
                  <a:path w="3945254" h="680720">
                    <a:moveTo>
                      <a:pt x="208584" y="339090"/>
                    </a:moveTo>
                    <a:lnTo>
                      <a:pt x="104292" y="339090"/>
                    </a:lnTo>
                    <a:lnTo>
                      <a:pt x="104292" y="363220"/>
                    </a:lnTo>
                    <a:lnTo>
                      <a:pt x="0" y="363220"/>
                    </a:lnTo>
                    <a:lnTo>
                      <a:pt x="0" y="365760"/>
                    </a:lnTo>
                    <a:lnTo>
                      <a:pt x="208584" y="365760"/>
                    </a:lnTo>
                    <a:lnTo>
                      <a:pt x="208584" y="363220"/>
                    </a:lnTo>
                    <a:lnTo>
                      <a:pt x="208584" y="339090"/>
                    </a:lnTo>
                    <a:close/>
                  </a:path>
                  <a:path w="3945254" h="680720">
                    <a:moveTo>
                      <a:pt x="829144" y="353060"/>
                    </a:moveTo>
                    <a:lnTo>
                      <a:pt x="727456" y="353060"/>
                    </a:lnTo>
                    <a:lnTo>
                      <a:pt x="727456" y="358140"/>
                    </a:lnTo>
                    <a:lnTo>
                      <a:pt x="829144" y="358140"/>
                    </a:lnTo>
                    <a:lnTo>
                      <a:pt x="829144" y="353060"/>
                    </a:lnTo>
                    <a:close/>
                  </a:path>
                  <a:path w="3945254" h="680720">
                    <a:moveTo>
                      <a:pt x="2075484" y="0"/>
                    </a:moveTo>
                    <a:lnTo>
                      <a:pt x="1971179" y="0"/>
                    </a:lnTo>
                    <a:lnTo>
                      <a:pt x="1971179" y="16510"/>
                    </a:lnTo>
                    <a:lnTo>
                      <a:pt x="2075484" y="16510"/>
                    </a:lnTo>
                    <a:lnTo>
                      <a:pt x="2075484" y="0"/>
                    </a:lnTo>
                    <a:close/>
                  </a:path>
                  <a:path w="3945254" h="680720">
                    <a:moveTo>
                      <a:pt x="2179777" y="73660"/>
                    </a:moveTo>
                    <a:lnTo>
                      <a:pt x="1866887" y="73660"/>
                    </a:lnTo>
                    <a:lnTo>
                      <a:pt x="1866887" y="105410"/>
                    </a:lnTo>
                    <a:lnTo>
                      <a:pt x="1765198" y="105410"/>
                    </a:lnTo>
                    <a:lnTo>
                      <a:pt x="1765198" y="86360"/>
                    </a:lnTo>
                    <a:lnTo>
                      <a:pt x="1765198" y="58420"/>
                    </a:lnTo>
                    <a:lnTo>
                      <a:pt x="1660906" y="58420"/>
                    </a:lnTo>
                    <a:lnTo>
                      <a:pt x="1660906" y="86360"/>
                    </a:lnTo>
                    <a:lnTo>
                      <a:pt x="1556613" y="86360"/>
                    </a:lnTo>
                    <a:lnTo>
                      <a:pt x="1556613" y="105410"/>
                    </a:lnTo>
                    <a:lnTo>
                      <a:pt x="1556613" y="115570"/>
                    </a:lnTo>
                    <a:lnTo>
                      <a:pt x="2179777" y="115570"/>
                    </a:lnTo>
                    <a:lnTo>
                      <a:pt x="2179777" y="105410"/>
                    </a:lnTo>
                    <a:lnTo>
                      <a:pt x="2179777" y="73660"/>
                    </a:lnTo>
                    <a:close/>
                  </a:path>
                  <a:path w="3945254" h="680720">
                    <a:moveTo>
                      <a:pt x="2594343" y="219710"/>
                    </a:moveTo>
                    <a:lnTo>
                      <a:pt x="2490051" y="219710"/>
                    </a:lnTo>
                    <a:lnTo>
                      <a:pt x="2490051" y="185420"/>
                    </a:lnTo>
                    <a:lnTo>
                      <a:pt x="2490051" y="175260"/>
                    </a:lnTo>
                    <a:lnTo>
                      <a:pt x="1556613" y="175260"/>
                    </a:lnTo>
                    <a:lnTo>
                      <a:pt x="1556613" y="185420"/>
                    </a:lnTo>
                    <a:lnTo>
                      <a:pt x="1452308" y="185420"/>
                    </a:lnTo>
                    <a:lnTo>
                      <a:pt x="1452308" y="180340"/>
                    </a:lnTo>
                    <a:lnTo>
                      <a:pt x="1348016" y="180340"/>
                    </a:lnTo>
                    <a:lnTo>
                      <a:pt x="1348016" y="185420"/>
                    </a:lnTo>
                    <a:lnTo>
                      <a:pt x="1348016" y="219710"/>
                    </a:lnTo>
                    <a:lnTo>
                      <a:pt x="1246327" y="219710"/>
                    </a:lnTo>
                    <a:lnTo>
                      <a:pt x="1246327" y="224790"/>
                    </a:lnTo>
                    <a:lnTo>
                      <a:pt x="1142034" y="224790"/>
                    </a:lnTo>
                    <a:lnTo>
                      <a:pt x="1142034" y="237490"/>
                    </a:lnTo>
                    <a:lnTo>
                      <a:pt x="2594343" y="237490"/>
                    </a:lnTo>
                    <a:lnTo>
                      <a:pt x="2594343" y="224790"/>
                    </a:lnTo>
                    <a:lnTo>
                      <a:pt x="2594343" y="219710"/>
                    </a:lnTo>
                    <a:close/>
                  </a:path>
                  <a:path w="3945254" h="680720">
                    <a:moveTo>
                      <a:pt x="3008922" y="347980"/>
                    </a:moveTo>
                    <a:lnTo>
                      <a:pt x="2907233" y="347980"/>
                    </a:lnTo>
                    <a:lnTo>
                      <a:pt x="2907233" y="331470"/>
                    </a:lnTo>
                    <a:lnTo>
                      <a:pt x="2802940" y="331470"/>
                    </a:lnTo>
                    <a:lnTo>
                      <a:pt x="2802940" y="316230"/>
                    </a:lnTo>
                    <a:lnTo>
                      <a:pt x="933437" y="316230"/>
                    </a:lnTo>
                    <a:lnTo>
                      <a:pt x="933437" y="331470"/>
                    </a:lnTo>
                    <a:lnTo>
                      <a:pt x="933437" y="347980"/>
                    </a:lnTo>
                    <a:lnTo>
                      <a:pt x="933437" y="358140"/>
                    </a:lnTo>
                    <a:lnTo>
                      <a:pt x="1348016" y="358140"/>
                    </a:lnTo>
                    <a:lnTo>
                      <a:pt x="1348016" y="347980"/>
                    </a:lnTo>
                    <a:lnTo>
                      <a:pt x="2802940" y="347980"/>
                    </a:lnTo>
                    <a:lnTo>
                      <a:pt x="2802940" y="358140"/>
                    </a:lnTo>
                    <a:lnTo>
                      <a:pt x="3008922" y="358140"/>
                    </a:lnTo>
                    <a:lnTo>
                      <a:pt x="3008922" y="347980"/>
                    </a:lnTo>
                    <a:close/>
                  </a:path>
                  <a:path w="3945254" h="680720">
                    <a:moveTo>
                      <a:pt x="3321812" y="496570"/>
                    </a:moveTo>
                    <a:lnTo>
                      <a:pt x="3217519" y="496570"/>
                    </a:lnTo>
                    <a:lnTo>
                      <a:pt x="3217519" y="467360"/>
                    </a:lnTo>
                    <a:lnTo>
                      <a:pt x="3008922" y="467360"/>
                    </a:lnTo>
                    <a:lnTo>
                      <a:pt x="3008922" y="496570"/>
                    </a:lnTo>
                    <a:lnTo>
                      <a:pt x="1037742" y="496570"/>
                    </a:lnTo>
                    <a:lnTo>
                      <a:pt x="1037742" y="467360"/>
                    </a:lnTo>
                    <a:lnTo>
                      <a:pt x="633590" y="467360"/>
                    </a:lnTo>
                    <a:lnTo>
                      <a:pt x="633590" y="496570"/>
                    </a:lnTo>
                    <a:lnTo>
                      <a:pt x="633590" y="504190"/>
                    </a:lnTo>
                    <a:lnTo>
                      <a:pt x="633590" y="506730"/>
                    </a:lnTo>
                    <a:lnTo>
                      <a:pt x="3321812" y="506730"/>
                    </a:lnTo>
                    <a:lnTo>
                      <a:pt x="3321812" y="504190"/>
                    </a:lnTo>
                    <a:lnTo>
                      <a:pt x="3321812" y="496570"/>
                    </a:lnTo>
                    <a:close/>
                  </a:path>
                  <a:path w="3945254" h="680720">
                    <a:moveTo>
                      <a:pt x="3944975" y="673100"/>
                    </a:moveTo>
                    <a:lnTo>
                      <a:pt x="3840683" y="673100"/>
                    </a:lnTo>
                    <a:lnTo>
                      <a:pt x="3840683" y="623570"/>
                    </a:lnTo>
                    <a:lnTo>
                      <a:pt x="3736378" y="623570"/>
                    </a:lnTo>
                    <a:lnTo>
                      <a:pt x="3736378" y="608330"/>
                    </a:lnTo>
                    <a:lnTo>
                      <a:pt x="3632098" y="608330"/>
                    </a:lnTo>
                    <a:lnTo>
                      <a:pt x="3632098" y="595630"/>
                    </a:lnTo>
                    <a:lnTo>
                      <a:pt x="3527793" y="595630"/>
                    </a:lnTo>
                    <a:lnTo>
                      <a:pt x="3527793" y="558800"/>
                    </a:lnTo>
                    <a:lnTo>
                      <a:pt x="633590" y="558800"/>
                    </a:lnTo>
                    <a:lnTo>
                      <a:pt x="633590" y="680720"/>
                    </a:lnTo>
                    <a:lnTo>
                      <a:pt x="3944975" y="680720"/>
                    </a:lnTo>
                    <a:lnTo>
                      <a:pt x="3944975" y="6731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" name="object 15"/>
              <p:cNvSpPr/>
              <p:nvPr/>
            </p:nvSpPr>
            <p:spPr>
              <a:xfrm>
                <a:off x="8207540" y="8694896"/>
                <a:ext cx="3945254" cy="680720"/>
              </a:xfrm>
              <a:custGeom>
                <a:avLst/>
                <a:gdLst/>
                <a:ahLst/>
                <a:cxnLst/>
                <a:rect l="l" t="t" r="r" b="b"/>
                <a:pathLst>
                  <a:path w="3945254" h="680720">
                    <a:moveTo>
                      <a:pt x="391109" y="397510"/>
                    </a:moveTo>
                    <a:lnTo>
                      <a:pt x="310273" y="397510"/>
                    </a:lnTo>
                    <a:lnTo>
                      <a:pt x="310273" y="365760"/>
                    </a:lnTo>
                    <a:lnTo>
                      <a:pt x="208584" y="365760"/>
                    </a:lnTo>
                    <a:lnTo>
                      <a:pt x="208584" y="363220"/>
                    </a:lnTo>
                    <a:lnTo>
                      <a:pt x="208584" y="339090"/>
                    </a:lnTo>
                    <a:lnTo>
                      <a:pt x="104292" y="339090"/>
                    </a:lnTo>
                    <a:lnTo>
                      <a:pt x="104292" y="363220"/>
                    </a:lnTo>
                    <a:lnTo>
                      <a:pt x="0" y="363220"/>
                    </a:lnTo>
                    <a:lnTo>
                      <a:pt x="0" y="365760"/>
                    </a:lnTo>
                    <a:lnTo>
                      <a:pt x="0" y="397510"/>
                    </a:lnTo>
                    <a:lnTo>
                      <a:pt x="0" y="521970"/>
                    </a:lnTo>
                    <a:lnTo>
                      <a:pt x="391109" y="521970"/>
                    </a:lnTo>
                    <a:lnTo>
                      <a:pt x="391109" y="397510"/>
                    </a:lnTo>
                    <a:close/>
                  </a:path>
                  <a:path w="3945254" h="680720">
                    <a:moveTo>
                      <a:pt x="2388362" y="24091"/>
                    </a:moveTo>
                    <a:lnTo>
                      <a:pt x="2284069" y="24091"/>
                    </a:lnTo>
                    <a:lnTo>
                      <a:pt x="2284069" y="115354"/>
                    </a:lnTo>
                    <a:lnTo>
                      <a:pt x="2388362" y="115354"/>
                    </a:lnTo>
                    <a:lnTo>
                      <a:pt x="2388362" y="24091"/>
                    </a:lnTo>
                    <a:close/>
                  </a:path>
                  <a:path w="3945254" h="680720">
                    <a:moveTo>
                      <a:pt x="3217519" y="433451"/>
                    </a:moveTo>
                    <a:lnTo>
                      <a:pt x="3113214" y="433451"/>
                    </a:lnTo>
                    <a:lnTo>
                      <a:pt x="3113214" y="467347"/>
                    </a:lnTo>
                    <a:lnTo>
                      <a:pt x="3217519" y="467347"/>
                    </a:lnTo>
                    <a:lnTo>
                      <a:pt x="3217519" y="433451"/>
                    </a:lnTo>
                    <a:close/>
                  </a:path>
                  <a:path w="3945254" h="680720">
                    <a:moveTo>
                      <a:pt x="3426104" y="506730"/>
                    </a:moveTo>
                    <a:lnTo>
                      <a:pt x="3321812" y="506730"/>
                    </a:lnTo>
                    <a:lnTo>
                      <a:pt x="3321812" y="504190"/>
                    </a:lnTo>
                    <a:lnTo>
                      <a:pt x="3321812" y="503847"/>
                    </a:lnTo>
                    <a:lnTo>
                      <a:pt x="3321812" y="496570"/>
                    </a:lnTo>
                    <a:lnTo>
                      <a:pt x="3217519" y="496570"/>
                    </a:lnTo>
                    <a:lnTo>
                      <a:pt x="3217519" y="469950"/>
                    </a:lnTo>
                    <a:lnTo>
                      <a:pt x="3217519" y="467360"/>
                    </a:lnTo>
                    <a:lnTo>
                      <a:pt x="3008922" y="467360"/>
                    </a:lnTo>
                    <a:lnTo>
                      <a:pt x="3008922" y="469950"/>
                    </a:lnTo>
                    <a:lnTo>
                      <a:pt x="3008922" y="496570"/>
                    </a:lnTo>
                    <a:lnTo>
                      <a:pt x="3008922" y="503847"/>
                    </a:lnTo>
                    <a:lnTo>
                      <a:pt x="3008922" y="504190"/>
                    </a:lnTo>
                    <a:lnTo>
                      <a:pt x="1037742" y="504190"/>
                    </a:lnTo>
                    <a:lnTo>
                      <a:pt x="1037742" y="503847"/>
                    </a:lnTo>
                    <a:lnTo>
                      <a:pt x="1037742" y="496570"/>
                    </a:lnTo>
                    <a:lnTo>
                      <a:pt x="1037742" y="467360"/>
                    </a:lnTo>
                    <a:lnTo>
                      <a:pt x="1037742" y="433070"/>
                    </a:lnTo>
                    <a:lnTo>
                      <a:pt x="3008922" y="433070"/>
                    </a:lnTo>
                    <a:lnTo>
                      <a:pt x="3008922" y="422910"/>
                    </a:lnTo>
                    <a:lnTo>
                      <a:pt x="3008922" y="402590"/>
                    </a:lnTo>
                    <a:lnTo>
                      <a:pt x="3008922" y="358140"/>
                    </a:lnTo>
                    <a:lnTo>
                      <a:pt x="3008922" y="347980"/>
                    </a:lnTo>
                    <a:lnTo>
                      <a:pt x="2907233" y="347980"/>
                    </a:lnTo>
                    <a:lnTo>
                      <a:pt x="2907233" y="334365"/>
                    </a:lnTo>
                    <a:lnTo>
                      <a:pt x="2907233" y="334010"/>
                    </a:lnTo>
                    <a:lnTo>
                      <a:pt x="2907233" y="331470"/>
                    </a:lnTo>
                    <a:lnTo>
                      <a:pt x="2802940" y="331470"/>
                    </a:lnTo>
                    <a:lnTo>
                      <a:pt x="2802940" y="347980"/>
                    </a:lnTo>
                    <a:lnTo>
                      <a:pt x="2802940" y="358140"/>
                    </a:lnTo>
                    <a:lnTo>
                      <a:pt x="2802940" y="402590"/>
                    </a:lnTo>
                    <a:lnTo>
                      <a:pt x="1348016" y="402590"/>
                    </a:lnTo>
                    <a:lnTo>
                      <a:pt x="1348016" y="358140"/>
                    </a:lnTo>
                    <a:lnTo>
                      <a:pt x="1348016" y="347980"/>
                    </a:lnTo>
                    <a:lnTo>
                      <a:pt x="2802940" y="347980"/>
                    </a:lnTo>
                    <a:lnTo>
                      <a:pt x="2802940" y="274320"/>
                    </a:lnTo>
                    <a:lnTo>
                      <a:pt x="2698648" y="274320"/>
                    </a:lnTo>
                    <a:lnTo>
                      <a:pt x="2698648" y="316230"/>
                    </a:lnTo>
                    <a:lnTo>
                      <a:pt x="2698648" y="331470"/>
                    </a:lnTo>
                    <a:lnTo>
                      <a:pt x="2698648" y="334010"/>
                    </a:lnTo>
                    <a:lnTo>
                      <a:pt x="2594343" y="334010"/>
                    </a:lnTo>
                    <a:lnTo>
                      <a:pt x="2594343" y="331470"/>
                    </a:lnTo>
                    <a:lnTo>
                      <a:pt x="2594343" y="316230"/>
                    </a:lnTo>
                    <a:lnTo>
                      <a:pt x="2698648" y="316230"/>
                    </a:lnTo>
                    <a:lnTo>
                      <a:pt x="2698648" y="274320"/>
                    </a:lnTo>
                    <a:lnTo>
                      <a:pt x="2698648" y="271780"/>
                    </a:lnTo>
                    <a:lnTo>
                      <a:pt x="2698648" y="248920"/>
                    </a:lnTo>
                    <a:lnTo>
                      <a:pt x="2698648" y="237490"/>
                    </a:lnTo>
                    <a:lnTo>
                      <a:pt x="2594343" y="237490"/>
                    </a:lnTo>
                    <a:lnTo>
                      <a:pt x="2594343" y="224790"/>
                    </a:lnTo>
                    <a:lnTo>
                      <a:pt x="2594343" y="219710"/>
                    </a:lnTo>
                    <a:lnTo>
                      <a:pt x="2490051" y="219710"/>
                    </a:lnTo>
                    <a:lnTo>
                      <a:pt x="2490051" y="316230"/>
                    </a:lnTo>
                    <a:lnTo>
                      <a:pt x="2490051" y="331470"/>
                    </a:lnTo>
                    <a:lnTo>
                      <a:pt x="2284069" y="331470"/>
                    </a:lnTo>
                    <a:lnTo>
                      <a:pt x="2284069" y="316230"/>
                    </a:lnTo>
                    <a:lnTo>
                      <a:pt x="2490051" y="316230"/>
                    </a:lnTo>
                    <a:lnTo>
                      <a:pt x="2490051" y="219710"/>
                    </a:lnTo>
                    <a:lnTo>
                      <a:pt x="2490051" y="185420"/>
                    </a:lnTo>
                    <a:lnTo>
                      <a:pt x="2490051" y="175260"/>
                    </a:lnTo>
                    <a:lnTo>
                      <a:pt x="2388362" y="175260"/>
                    </a:lnTo>
                    <a:lnTo>
                      <a:pt x="2388362" y="274320"/>
                    </a:lnTo>
                    <a:lnTo>
                      <a:pt x="2388362" y="292100"/>
                    </a:lnTo>
                    <a:lnTo>
                      <a:pt x="2284069" y="292100"/>
                    </a:lnTo>
                    <a:lnTo>
                      <a:pt x="2284069" y="274320"/>
                    </a:lnTo>
                    <a:lnTo>
                      <a:pt x="2388362" y="274320"/>
                    </a:lnTo>
                    <a:lnTo>
                      <a:pt x="2388362" y="175260"/>
                    </a:lnTo>
                    <a:lnTo>
                      <a:pt x="2388362" y="115570"/>
                    </a:lnTo>
                    <a:lnTo>
                      <a:pt x="2179777" y="115570"/>
                    </a:lnTo>
                    <a:lnTo>
                      <a:pt x="2179777" y="105410"/>
                    </a:lnTo>
                    <a:lnTo>
                      <a:pt x="2179777" y="73660"/>
                    </a:lnTo>
                    <a:lnTo>
                      <a:pt x="2179777" y="16510"/>
                    </a:lnTo>
                    <a:lnTo>
                      <a:pt x="2075484" y="16510"/>
                    </a:lnTo>
                    <a:lnTo>
                      <a:pt x="2075484" y="0"/>
                    </a:lnTo>
                    <a:lnTo>
                      <a:pt x="1971179" y="0"/>
                    </a:lnTo>
                    <a:lnTo>
                      <a:pt x="1971179" y="16510"/>
                    </a:lnTo>
                    <a:lnTo>
                      <a:pt x="1971179" y="73660"/>
                    </a:lnTo>
                    <a:lnTo>
                      <a:pt x="1866887" y="73660"/>
                    </a:lnTo>
                    <a:lnTo>
                      <a:pt x="1866887" y="105410"/>
                    </a:lnTo>
                    <a:lnTo>
                      <a:pt x="1765198" y="105410"/>
                    </a:lnTo>
                    <a:lnTo>
                      <a:pt x="1765198" y="274320"/>
                    </a:lnTo>
                    <a:lnTo>
                      <a:pt x="1765198" y="292100"/>
                    </a:lnTo>
                    <a:lnTo>
                      <a:pt x="1660906" y="292100"/>
                    </a:lnTo>
                    <a:lnTo>
                      <a:pt x="1660906" y="274320"/>
                    </a:lnTo>
                    <a:lnTo>
                      <a:pt x="1765198" y="274320"/>
                    </a:lnTo>
                    <a:lnTo>
                      <a:pt x="1765198" y="105410"/>
                    </a:lnTo>
                    <a:lnTo>
                      <a:pt x="1765198" y="86360"/>
                    </a:lnTo>
                    <a:lnTo>
                      <a:pt x="1765198" y="58420"/>
                    </a:lnTo>
                    <a:lnTo>
                      <a:pt x="1660906" y="58420"/>
                    </a:lnTo>
                    <a:lnTo>
                      <a:pt x="1660906" y="86360"/>
                    </a:lnTo>
                    <a:lnTo>
                      <a:pt x="1556613" y="86360"/>
                    </a:lnTo>
                    <a:lnTo>
                      <a:pt x="1556613" y="105410"/>
                    </a:lnTo>
                    <a:lnTo>
                      <a:pt x="1556613" y="115570"/>
                    </a:lnTo>
                    <a:lnTo>
                      <a:pt x="1556613" y="175260"/>
                    </a:lnTo>
                    <a:lnTo>
                      <a:pt x="1556613" y="185420"/>
                    </a:lnTo>
                    <a:lnTo>
                      <a:pt x="1452308" y="185420"/>
                    </a:lnTo>
                    <a:lnTo>
                      <a:pt x="1452308" y="180340"/>
                    </a:lnTo>
                    <a:lnTo>
                      <a:pt x="1348016" y="180340"/>
                    </a:lnTo>
                    <a:lnTo>
                      <a:pt x="1348016" y="185420"/>
                    </a:lnTo>
                    <a:lnTo>
                      <a:pt x="1348016" y="219710"/>
                    </a:lnTo>
                    <a:lnTo>
                      <a:pt x="1246327" y="219710"/>
                    </a:lnTo>
                    <a:lnTo>
                      <a:pt x="1246327" y="224790"/>
                    </a:lnTo>
                    <a:lnTo>
                      <a:pt x="1142034" y="224790"/>
                    </a:lnTo>
                    <a:lnTo>
                      <a:pt x="1142034" y="237490"/>
                    </a:lnTo>
                    <a:lnTo>
                      <a:pt x="1037742" y="237490"/>
                    </a:lnTo>
                    <a:lnTo>
                      <a:pt x="1037742" y="248920"/>
                    </a:lnTo>
                    <a:lnTo>
                      <a:pt x="1037742" y="316230"/>
                    </a:lnTo>
                    <a:lnTo>
                      <a:pt x="933437" y="316230"/>
                    </a:lnTo>
                    <a:lnTo>
                      <a:pt x="933437" y="358140"/>
                    </a:lnTo>
                    <a:lnTo>
                      <a:pt x="829144" y="358140"/>
                    </a:lnTo>
                    <a:lnTo>
                      <a:pt x="829144" y="353060"/>
                    </a:lnTo>
                    <a:lnTo>
                      <a:pt x="727456" y="353060"/>
                    </a:lnTo>
                    <a:lnTo>
                      <a:pt x="727456" y="358140"/>
                    </a:lnTo>
                    <a:lnTo>
                      <a:pt x="727456" y="402590"/>
                    </a:lnTo>
                    <a:lnTo>
                      <a:pt x="727456" y="422910"/>
                    </a:lnTo>
                    <a:lnTo>
                      <a:pt x="633590" y="422910"/>
                    </a:lnTo>
                    <a:lnTo>
                      <a:pt x="633590" y="433070"/>
                    </a:lnTo>
                    <a:lnTo>
                      <a:pt x="633590" y="551180"/>
                    </a:lnTo>
                    <a:lnTo>
                      <a:pt x="3426104" y="551180"/>
                    </a:lnTo>
                    <a:lnTo>
                      <a:pt x="3426104" y="506730"/>
                    </a:lnTo>
                    <a:close/>
                  </a:path>
                  <a:path w="3945254" h="680720">
                    <a:moveTo>
                      <a:pt x="3527793" y="558800"/>
                    </a:moveTo>
                    <a:lnTo>
                      <a:pt x="3426104" y="558800"/>
                    </a:lnTo>
                    <a:lnTo>
                      <a:pt x="3426104" y="595630"/>
                    </a:lnTo>
                    <a:lnTo>
                      <a:pt x="3527793" y="595630"/>
                    </a:lnTo>
                    <a:lnTo>
                      <a:pt x="3527793" y="558800"/>
                    </a:lnTo>
                    <a:close/>
                  </a:path>
                  <a:path w="3945254" h="680720">
                    <a:moveTo>
                      <a:pt x="3944975" y="673100"/>
                    </a:moveTo>
                    <a:lnTo>
                      <a:pt x="3840683" y="673100"/>
                    </a:lnTo>
                    <a:lnTo>
                      <a:pt x="3840683" y="631190"/>
                    </a:lnTo>
                    <a:lnTo>
                      <a:pt x="3840683" y="623570"/>
                    </a:lnTo>
                    <a:lnTo>
                      <a:pt x="3736378" y="623570"/>
                    </a:lnTo>
                    <a:lnTo>
                      <a:pt x="3736378" y="608330"/>
                    </a:lnTo>
                    <a:lnTo>
                      <a:pt x="3632098" y="608330"/>
                    </a:lnTo>
                    <a:lnTo>
                      <a:pt x="3632098" y="595630"/>
                    </a:lnTo>
                    <a:lnTo>
                      <a:pt x="3527793" y="595630"/>
                    </a:lnTo>
                    <a:lnTo>
                      <a:pt x="3527793" y="608330"/>
                    </a:lnTo>
                    <a:lnTo>
                      <a:pt x="3527793" y="623570"/>
                    </a:lnTo>
                    <a:lnTo>
                      <a:pt x="633590" y="623570"/>
                    </a:lnTo>
                    <a:lnTo>
                      <a:pt x="633590" y="631190"/>
                    </a:lnTo>
                    <a:lnTo>
                      <a:pt x="633590" y="673100"/>
                    </a:lnTo>
                    <a:lnTo>
                      <a:pt x="633590" y="680720"/>
                    </a:lnTo>
                    <a:lnTo>
                      <a:pt x="3944975" y="680720"/>
                    </a:lnTo>
                    <a:lnTo>
                      <a:pt x="3944975" y="673100"/>
                    </a:lnTo>
                    <a:close/>
                  </a:path>
                </a:pathLst>
              </a:custGeom>
              <a:solidFill>
                <a:srgbClr val="F032E6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" name="object 16"/>
              <p:cNvSpPr/>
              <p:nvPr/>
            </p:nvSpPr>
            <p:spPr>
              <a:xfrm>
                <a:off x="8207540" y="8943816"/>
                <a:ext cx="3945254" cy="431800"/>
              </a:xfrm>
              <a:custGeom>
                <a:avLst/>
                <a:gdLst/>
                <a:ahLst/>
                <a:cxnLst/>
                <a:rect l="l" t="t" r="r" b="b"/>
                <a:pathLst>
                  <a:path w="3945254" h="431800">
                    <a:moveTo>
                      <a:pt x="310273" y="241300"/>
                    </a:moveTo>
                    <a:lnTo>
                      <a:pt x="208584" y="241300"/>
                    </a:lnTo>
                    <a:lnTo>
                      <a:pt x="208584" y="208280"/>
                    </a:lnTo>
                    <a:lnTo>
                      <a:pt x="208584" y="184150"/>
                    </a:lnTo>
                    <a:lnTo>
                      <a:pt x="104292" y="184150"/>
                    </a:lnTo>
                    <a:lnTo>
                      <a:pt x="104292" y="208280"/>
                    </a:lnTo>
                    <a:lnTo>
                      <a:pt x="0" y="208280"/>
                    </a:lnTo>
                    <a:lnTo>
                      <a:pt x="0" y="241300"/>
                    </a:lnTo>
                    <a:lnTo>
                      <a:pt x="0" y="273050"/>
                    </a:lnTo>
                    <a:lnTo>
                      <a:pt x="310273" y="273050"/>
                    </a:lnTo>
                    <a:lnTo>
                      <a:pt x="310273" y="241300"/>
                    </a:lnTo>
                    <a:close/>
                  </a:path>
                  <a:path w="3945254" h="431800">
                    <a:moveTo>
                      <a:pt x="2698648" y="59372"/>
                    </a:moveTo>
                    <a:lnTo>
                      <a:pt x="2594343" y="59372"/>
                    </a:lnTo>
                    <a:lnTo>
                      <a:pt x="2594343" y="85090"/>
                    </a:lnTo>
                    <a:lnTo>
                      <a:pt x="2490051" y="85090"/>
                    </a:lnTo>
                    <a:lnTo>
                      <a:pt x="2490051" y="43180"/>
                    </a:lnTo>
                    <a:lnTo>
                      <a:pt x="2388362" y="43180"/>
                    </a:lnTo>
                    <a:lnTo>
                      <a:pt x="2388362" y="0"/>
                    </a:lnTo>
                    <a:lnTo>
                      <a:pt x="2284069" y="0"/>
                    </a:lnTo>
                    <a:lnTo>
                      <a:pt x="2284069" y="43180"/>
                    </a:lnTo>
                    <a:lnTo>
                      <a:pt x="2284069" y="85090"/>
                    </a:lnTo>
                    <a:lnTo>
                      <a:pt x="2284069" y="90170"/>
                    </a:lnTo>
                    <a:lnTo>
                      <a:pt x="2179777" y="90170"/>
                    </a:lnTo>
                    <a:lnTo>
                      <a:pt x="2179777" y="77470"/>
                    </a:lnTo>
                    <a:lnTo>
                      <a:pt x="2179777" y="69850"/>
                    </a:lnTo>
                    <a:lnTo>
                      <a:pt x="2179777" y="59690"/>
                    </a:lnTo>
                    <a:lnTo>
                      <a:pt x="2075484" y="59690"/>
                    </a:lnTo>
                    <a:lnTo>
                      <a:pt x="2075484" y="40640"/>
                    </a:lnTo>
                    <a:lnTo>
                      <a:pt x="1971179" y="40640"/>
                    </a:lnTo>
                    <a:lnTo>
                      <a:pt x="1971179" y="38100"/>
                    </a:lnTo>
                    <a:lnTo>
                      <a:pt x="1866887" y="38100"/>
                    </a:lnTo>
                    <a:lnTo>
                      <a:pt x="1866887" y="40640"/>
                    </a:lnTo>
                    <a:lnTo>
                      <a:pt x="1866887" y="59690"/>
                    </a:lnTo>
                    <a:lnTo>
                      <a:pt x="1866887" y="69850"/>
                    </a:lnTo>
                    <a:lnTo>
                      <a:pt x="1765198" y="69850"/>
                    </a:lnTo>
                    <a:lnTo>
                      <a:pt x="1765198" y="52070"/>
                    </a:lnTo>
                    <a:lnTo>
                      <a:pt x="1765198" y="22860"/>
                    </a:lnTo>
                    <a:lnTo>
                      <a:pt x="1660906" y="22860"/>
                    </a:lnTo>
                    <a:lnTo>
                      <a:pt x="1660906" y="52070"/>
                    </a:lnTo>
                    <a:lnTo>
                      <a:pt x="1556613" y="52070"/>
                    </a:lnTo>
                    <a:lnTo>
                      <a:pt x="1556613" y="69850"/>
                    </a:lnTo>
                    <a:lnTo>
                      <a:pt x="1556613" y="77470"/>
                    </a:lnTo>
                    <a:lnTo>
                      <a:pt x="1452308" y="77470"/>
                    </a:lnTo>
                    <a:lnTo>
                      <a:pt x="1452308" y="72390"/>
                    </a:lnTo>
                    <a:lnTo>
                      <a:pt x="1348016" y="72390"/>
                    </a:lnTo>
                    <a:lnTo>
                      <a:pt x="1348016" y="77470"/>
                    </a:lnTo>
                    <a:lnTo>
                      <a:pt x="1348016" y="90170"/>
                    </a:lnTo>
                    <a:lnTo>
                      <a:pt x="1348016" y="99060"/>
                    </a:lnTo>
                    <a:lnTo>
                      <a:pt x="2698648" y="99060"/>
                    </a:lnTo>
                    <a:lnTo>
                      <a:pt x="2698648" y="90170"/>
                    </a:lnTo>
                    <a:lnTo>
                      <a:pt x="2698648" y="85445"/>
                    </a:lnTo>
                    <a:lnTo>
                      <a:pt x="2698648" y="85090"/>
                    </a:lnTo>
                    <a:lnTo>
                      <a:pt x="2698648" y="59372"/>
                    </a:lnTo>
                    <a:close/>
                  </a:path>
                  <a:path w="3945254" h="431800">
                    <a:moveTo>
                      <a:pt x="3008922" y="171450"/>
                    </a:moveTo>
                    <a:lnTo>
                      <a:pt x="2907233" y="171450"/>
                    </a:lnTo>
                    <a:lnTo>
                      <a:pt x="2907233" y="163830"/>
                    </a:lnTo>
                    <a:lnTo>
                      <a:pt x="2907233" y="158750"/>
                    </a:lnTo>
                    <a:lnTo>
                      <a:pt x="2907233" y="153670"/>
                    </a:lnTo>
                    <a:lnTo>
                      <a:pt x="1348016" y="153670"/>
                    </a:lnTo>
                    <a:lnTo>
                      <a:pt x="1348016" y="158750"/>
                    </a:lnTo>
                    <a:lnTo>
                      <a:pt x="1246327" y="158750"/>
                    </a:lnTo>
                    <a:lnTo>
                      <a:pt x="1246327" y="163830"/>
                    </a:lnTo>
                    <a:lnTo>
                      <a:pt x="1142034" y="163830"/>
                    </a:lnTo>
                    <a:lnTo>
                      <a:pt x="1142034" y="171450"/>
                    </a:lnTo>
                    <a:lnTo>
                      <a:pt x="1142034" y="184150"/>
                    </a:lnTo>
                    <a:lnTo>
                      <a:pt x="3008922" y="184150"/>
                    </a:lnTo>
                    <a:lnTo>
                      <a:pt x="3008922" y="171450"/>
                    </a:lnTo>
                    <a:close/>
                  </a:path>
                  <a:path w="3945254" h="431800">
                    <a:moveTo>
                      <a:pt x="3217519" y="221030"/>
                    </a:moveTo>
                    <a:lnTo>
                      <a:pt x="3113214" y="221030"/>
                    </a:lnTo>
                    <a:lnTo>
                      <a:pt x="3113214" y="254927"/>
                    </a:lnTo>
                    <a:lnTo>
                      <a:pt x="3217519" y="254927"/>
                    </a:lnTo>
                    <a:lnTo>
                      <a:pt x="3217519" y="221030"/>
                    </a:lnTo>
                    <a:close/>
                  </a:path>
                  <a:path w="3945254" h="431800">
                    <a:moveTo>
                      <a:pt x="3944975" y="424180"/>
                    </a:moveTo>
                    <a:lnTo>
                      <a:pt x="3840683" y="424180"/>
                    </a:lnTo>
                    <a:lnTo>
                      <a:pt x="3840683" y="411480"/>
                    </a:lnTo>
                    <a:lnTo>
                      <a:pt x="3736378" y="411480"/>
                    </a:lnTo>
                    <a:lnTo>
                      <a:pt x="3736378" y="396240"/>
                    </a:lnTo>
                    <a:lnTo>
                      <a:pt x="3632098" y="396240"/>
                    </a:lnTo>
                    <a:lnTo>
                      <a:pt x="3632098" y="382270"/>
                    </a:lnTo>
                    <a:lnTo>
                      <a:pt x="3527793" y="382270"/>
                    </a:lnTo>
                    <a:lnTo>
                      <a:pt x="3527793" y="346710"/>
                    </a:lnTo>
                    <a:lnTo>
                      <a:pt x="3426104" y="346710"/>
                    </a:lnTo>
                    <a:lnTo>
                      <a:pt x="3426104" y="302260"/>
                    </a:lnTo>
                    <a:lnTo>
                      <a:pt x="3426104" y="294640"/>
                    </a:lnTo>
                    <a:lnTo>
                      <a:pt x="3321812" y="294640"/>
                    </a:lnTo>
                    <a:lnTo>
                      <a:pt x="3321812" y="283210"/>
                    </a:lnTo>
                    <a:lnTo>
                      <a:pt x="3217519" y="283210"/>
                    </a:lnTo>
                    <a:lnTo>
                      <a:pt x="3217519" y="260350"/>
                    </a:lnTo>
                    <a:lnTo>
                      <a:pt x="3217519" y="255270"/>
                    </a:lnTo>
                    <a:lnTo>
                      <a:pt x="1037742" y="255270"/>
                    </a:lnTo>
                    <a:lnTo>
                      <a:pt x="1037742" y="260350"/>
                    </a:lnTo>
                    <a:lnTo>
                      <a:pt x="933437" y="260350"/>
                    </a:lnTo>
                    <a:lnTo>
                      <a:pt x="933437" y="236220"/>
                    </a:lnTo>
                    <a:lnTo>
                      <a:pt x="829144" y="236220"/>
                    </a:lnTo>
                    <a:lnTo>
                      <a:pt x="829144" y="231140"/>
                    </a:lnTo>
                    <a:lnTo>
                      <a:pt x="727456" y="231140"/>
                    </a:lnTo>
                    <a:lnTo>
                      <a:pt x="727456" y="236220"/>
                    </a:lnTo>
                    <a:lnTo>
                      <a:pt x="727456" y="260350"/>
                    </a:lnTo>
                    <a:lnTo>
                      <a:pt x="727456" y="283210"/>
                    </a:lnTo>
                    <a:lnTo>
                      <a:pt x="727456" y="294640"/>
                    </a:lnTo>
                    <a:lnTo>
                      <a:pt x="727456" y="302260"/>
                    </a:lnTo>
                    <a:lnTo>
                      <a:pt x="633590" y="302260"/>
                    </a:lnTo>
                    <a:lnTo>
                      <a:pt x="633590" y="431800"/>
                    </a:lnTo>
                    <a:lnTo>
                      <a:pt x="3944975" y="431800"/>
                    </a:lnTo>
                    <a:lnTo>
                      <a:pt x="3944975" y="42418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" name="object 17"/>
              <p:cNvSpPr/>
              <p:nvPr/>
            </p:nvSpPr>
            <p:spPr>
              <a:xfrm>
                <a:off x="8207540" y="9127966"/>
                <a:ext cx="3945254" cy="247650"/>
              </a:xfrm>
              <a:custGeom>
                <a:avLst/>
                <a:gdLst/>
                <a:ahLst/>
                <a:cxnLst/>
                <a:rect l="l" t="t" r="r" b="b"/>
                <a:pathLst>
                  <a:path w="3945254" h="247650">
                    <a:moveTo>
                      <a:pt x="391109" y="88900"/>
                    </a:moveTo>
                    <a:lnTo>
                      <a:pt x="310273" y="88900"/>
                    </a:lnTo>
                    <a:lnTo>
                      <a:pt x="310273" y="57150"/>
                    </a:lnTo>
                    <a:lnTo>
                      <a:pt x="208584" y="57150"/>
                    </a:lnTo>
                    <a:lnTo>
                      <a:pt x="208584" y="24130"/>
                    </a:lnTo>
                    <a:lnTo>
                      <a:pt x="208584" y="0"/>
                    </a:lnTo>
                    <a:lnTo>
                      <a:pt x="104292" y="0"/>
                    </a:lnTo>
                    <a:lnTo>
                      <a:pt x="104292" y="24130"/>
                    </a:lnTo>
                    <a:lnTo>
                      <a:pt x="0" y="24130"/>
                    </a:lnTo>
                    <a:lnTo>
                      <a:pt x="0" y="57150"/>
                    </a:lnTo>
                    <a:lnTo>
                      <a:pt x="0" y="88900"/>
                    </a:lnTo>
                    <a:lnTo>
                      <a:pt x="0" y="247650"/>
                    </a:lnTo>
                    <a:lnTo>
                      <a:pt x="391109" y="247650"/>
                    </a:lnTo>
                    <a:lnTo>
                      <a:pt x="391109" y="88900"/>
                    </a:lnTo>
                    <a:close/>
                  </a:path>
                  <a:path w="3945254" h="247650">
                    <a:moveTo>
                      <a:pt x="3944975" y="240030"/>
                    </a:moveTo>
                    <a:lnTo>
                      <a:pt x="3840683" y="240030"/>
                    </a:lnTo>
                    <a:lnTo>
                      <a:pt x="3840683" y="227330"/>
                    </a:lnTo>
                    <a:lnTo>
                      <a:pt x="3736378" y="227330"/>
                    </a:lnTo>
                    <a:lnTo>
                      <a:pt x="3736378" y="212090"/>
                    </a:lnTo>
                    <a:lnTo>
                      <a:pt x="3632098" y="212090"/>
                    </a:lnTo>
                    <a:lnTo>
                      <a:pt x="3632098" y="198120"/>
                    </a:lnTo>
                    <a:lnTo>
                      <a:pt x="3527793" y="198120"/>
                    </a:lnTo>
                    <a:lnTo>
                      <a:pt x="3527793" y="162560"/>
                    </a:lnTo>
                    <a:lnTo>
                      <a:pt x="3426104" y="162560"/>
                    </a:lnTo>
                    <a:lnTo>
                      <a:pt x="3426104" y="118110"/>
                    </a:lnTo>
                    <a:lnTo>
                      <a:pt x="3426104" y="110490"/>
                    </a:lnTo>
                    <a:lnTo>
                      <a:pt x="3321812" y="110490"/>
                    </a:lnTo>
                    <a:lnTo>
                      <a:pt x="3321812" y="99060"/>
                    </a:lnTo>
                    <a:lnTo>
                      <a:pt x="3217519" y="99060"/>
                    </a:lnTo>
                    <a:lnTo>
                      <a:pt x="3217519" y="76200"/>
                    </a:lnTo>
                    <a:lnTo>
                      <a:pt x="3217519" y="71120"/>
                    </a:lnTo>
                    <a:lnTo>
                      <a:pt x="3008922" y="71120"/>
                    </a:lnTo>
                    <a:lnTo>
                      <a:pt x="3008922" y="0"/>
                    </a:lnTo>
                    <a:lnTo>
                      <a:pt x="1037742" y="0"/>
                    </a:lnTo>
                    <a:lnTo>
                      <a:pt x="1037742" y="71120"/>
                    </a:lnTo>
                    <a:lnTo>
                      <a:pt x="1037742" y="76200"/>
                    </a:lnTo>
                    <a:lnTo>
                      <a:pt x="933437" y="76200"/>
                    </a:lnTo>
                    <a:lnTo>
                      <a:pt x="933437" y="52070"/>
                    </a:lnTo>
                    <a:lnTo>
                      <a:pt x="829144" y="52070"/>
                    </a:lnTo>
                    <a:lnTo>
                      <a:pt x="829144" y="46990"/>
                    </a:lnTo>
                    <a:lnTo>
                      <a:pt x="727456" y="46990"/>
                    </a:lnTo>
                    <a:lnTo>
                      <a:pt x="727456" y="52070"/>
                    </a:lnTo>
                    <a:lnTo>
                      <a:pt x="727456" y="76200"/>
                    </a:lnTo>
                    <a:lnTo>
                      <a:pt x="727456" y="99060"/>
                    </a:lnTo>
                    <a:lnTo>
                      <a:pt x="727456" y="110490"/>
                    </a:lnTo>
                    <a:lnTo>
                      <a:pt x="727456" y="118110"/>
                    </a:lnTo>
                    <a:lnTo>
                      <a:pt x="633590" y="118110"/>
                    </a:lnTo>
                    <a:lnTo>
                      <a:pt x="633590" y="247650"/>
                    </a:lnTo>
                    <a:lnTo>
                      <a:pt x="3944975" y="247650"/>
                    </a:lnTo>
                    <a:lnTo>
                      <a:pt x="3944975" y="240030"/>
                    </a:lnTo>
                    <a:close/>
                  </a:path>
                </a:pathLst>
              </a:custGeom>
              <a:solidFill>
                <a:srgbClr val="4363D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18" name="object 18"/>
              <p:cNvPicPr/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7680851" y="6481842"/>
                <a:ext cx="4685475" cy="2902022"/>
              </a:xfrm>
              <a:prstGeom prst="rect">
                <a:avLst/>
              </a:prstGeom>
            </p:spPr>
          </p:pic>
          <p:sp>
            <p:nvSpPr>
              <p:cNvPr id="19" name="object 19"/>
              <p:cNvSpPr/>
              <p:nvPr/>
            </p:nvSpPr>
            <p:spPr>
              <a:xfrm>
                <a:off x="7688674" y="9376042"/>
                <a:ext cx="4670425" cy="0"/>
              </a:xfrm>
              <a:custGeom>
                <a:avLst/>
                <a:gdLst/>
                <a:ahLst/>
                <a:cxnLst/>
                <a:rect l="l" t="t" r="r" b="b"/>
                <a:pathLst>
                  <a:path w="4670425">
                    <a:moveTo>
                      <a:pt x="0" y="0"/>
                    </a:moveTo>
                    <a:lnTo>
                      <a:pt x="4669831" y="0"/>
                    </a:lnTo>
                  </a:path>
                </a:pathLst>
              </a:custGeom>
              <a:ln w="15644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" name="object 20"/>
              <p:cNvSpPr/>
              <p:nvPr/>
            </p:nvSpPr>
            <p:spPr>
              <a:xfrm>
                <a:off x="11226903" y="5845640"/>
                <a:ext cx="240029" cy="143510"/>
              </a:xfrm>
              <a:custGeom>
                <a:avLst/>
                <a:gdLst/>
                <a:ahLst/>
                <a:cxnLst/>
                <a:rect l="l" t="t" r="r" b="b"/>
                <a:pathLst>
                  <a:path w="240029" h="143510">
                    <a:moveTo>
                      <a:pt x="239879" y="0"/>
                    </a:moveTo>
                    <a:lnTo>
                      <a:pt x="0" y="0"/>
                    </a:lnTo>
                    <a:lnTo>
                      <a:pt x="0" y="143406"/>
                    </a:lnTo>
                    <a:lnTo>
                      <a:pt x="239879" y="143406"/>
                    </a:lnTo>
                    <a:lnTo>
                      <a:pt x="239879" y="0"/>
                    </a:lnTo>
                    <a:close/>
                  </a:path>
                </a:pathLst>
              </a:custGeom>
              <a:solidFill>
                <a:srgbClr val="3CB44B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" name="object 21"/>
              <p:cNvSpPr/>
              <p:nvPr/>
            </p:nvSpPr>
            <p:spPr>
              <a:xfrm>
                <a:off x="11226903" y="6049016"/>
                <a:ext cx="240029" cy="140970"/>
              </a:xfrm>
              <a:custGeom>
                <a:avLst/>
                <a:gdLst/>
                <a:ahLst/>
                <a:cxnLst/>
                <a:rect l="l" t="t" r="r" b="b"/>
                <a:pathLst>
                  <a:path w="240029" h="140970">
                    <a:moveTo>
                      <a:pt x="239879" y="0"/>
                    </a:moveTo>
                    <a:lnTo>
                      <a:pt x="0" y="0"/>
                    </a:lnTo>
                    <a:lnTo>
                      <a:pt x="0" y="140798"/>
                    </a:lnTo>
                    <a:lnTo>
                      <a:pt x="239879" y="140798"/>
                    </a:lnTo>
                    <a:lnTo>
                      <a:pt x="239879" y="0"/>
                    </a:lnTo>
                    <a:close/>
                  </a:path>
                </a:pathLst>
              </a:custGeom>
              <a:solidFill>
                <a:srgbClr val="F032E6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" name="object 22"/>
              <p:cNvSpPr/>
              <p:nvPr/>
            </p:nvSpPr>
            <p:spPr>
              <a:xfrm>
                <a:off x="11226903" y="6249785"/>
                <a:ext cx="240029" cy="143510"/>
              </a:xfrm>
              <a:custGeom>
                <a:avLst/>
                <a:gdLst/>
                <a:ahLst/>
                <a:cxnLst/>
                <a:rect l="l" t="t" r="r" b="b"/>
                <a:pathLst>
                  <a:path w="240029" h="143510">
                    <a:moveTo>
                      <a:pt x="239879" y="0"/>
                    </a:moveTo>
                    <a:lnTo>
                      <a:pt x="0" y="0"/>
                    </a:lnTo>
                    <a:lnTo>
                      <a:pt x="0" y="143406"/>
                    </a:lnTo>
                    <a:lnTo>
                      <a:pt x="239879" y="143406"/>
                    </a:lnTo>
                    <a:lnTo>
                      <a:pt x="239879" y="0"/>
                    </a:lnTo>
                    <a:close/>
                  </a:path>
                </a:pathLst>
              </a:custGeom>
              <a:solidFill>
                <a:srgbClr val="4363D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" name="object 23"/>
              <p:cNvSpPr/>
              <p:nvPr/>
            </p:nvSpPr>
            <p:spPr>
              <a:xfrm>
                <a:off x="11226899" y="6453161"/>
                <a:ext cx="240029" cy="140970"/>
              </a:xfrm>
              <a:custGeom>
                <a:avLst/>
                <a:gdLst/>
                <a:ahLst/>
                <a:cxnLst/>
                <a:rect l="l" t="t" r="r" b="b"/>
                <a:pathLst>
                  <a:path w="240029" h="140970">
                    <a:moveTo>
                      <a:pt x="239879" y="83436"/>
                    </a:moveTo>
                    <a:lnTo>
                      <a:pt x="182517" y="140798"/>
                    </a:lnTo>
                  </a:path>
                  <a:path w="240029" h="140970">
                    <a:moveTo>
                      <a:pt x="239879" y="7822"/>
                    </a:moveTo>
                    <a:lnTo>
                      <a:pt x="106902" y="140798"/>
                    </a:lnTo>
                  </a:path>
                  <a:path w="240029" h="140970">
                    <a:moveTo>
                      <a:pt x="172087" y="0"/>
                    </a:moveTo>
                    <a:lnTo>
                      <a:pt x="31288" y="140798"/>
                    </a:lnTo>
                  </a:path>
                  <a:path w="240029" h="140970">
                    <a:moveTo>
                      <a:pt x="96473" y="0"/>
                    </a:moveTo>
                    <a:lnTo>
                      <a:pt x="0" y="96473"/>
                    </a:lnTo>
                  </a:path>
                  <a:path w="240029" h="140970">
                    <a:moveTo>
                      <a:pt x="23466" y="0"/>
                    </a:moveTo>
                    <a:lnTo>
                      <a:pt x="0" y="20859"/>
                    </a:lnTo>
                  </a:path>
                </a:pathLst>
              </a:custGeom>
              <a:ln w="7822">
                <a:solidFill>
                  <a:srgbClr val="996633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24" name="object 24"/>
            <p:cNvSpPr txBox="1"/>
            <p:nvPr/>
          </p:nvSpPr>
          <p:spPr>
            <a:xfrm>
              <a:off x="7513118" y="8558063"/>
              <a:ext cx="131445" cy="254000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95"/>
                </a:spcBef>
              </a:pPr>
              <a:r>
                <a:rPr sz="1500" spc="-5" dirty="0">
                  <a:latin typeface="Microsoft Sans Serif"/>
                  <a:cs typeface="Microsoft Sans Serif"/>
                </a:rPr>
                <a:t>2</a:t>
              </a:r>
              <a:endParaRPr sz="1500">
                <a:latin typeface="Microsoft Sans Serif"/>
                <a:cs typeface="Microsoft Sans Serif"/>
              </a:endParaRPr>
            </a:p>
          </p:txBody>
        </p:sp>
        <p:sp>
          <p:nvSpPr>
            <p:cNvPr id="25" name="object 25"/>
            <p:cNvSpPr txBox="1"/>
            <p:nvPr/>
          </p:nvSpPr>
          <p:spPr>
            <a:xfrm>
              <a:off x="7513118" y="7869411"/>
              <a:ext cx="131445" cy="254000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95"/>
                </a:spcBef>
              </a:pPr>
              <a:r>
                <a:rPr sz="1500" spc="-5" dirty="0">
                  <a:latin typeface="Microsoft Sans Serif"/>
                  <a:cs typeface="Microsoft Sans Serif"/>
                </a:rPr>
                <a:t>4</a:t>
              </a:r>
              <a:endParaRPr sz="1500">
                <a:latin typeface="Microsoft Sans Serif"/>
                <a:cs typeface="Microsoft Sans Serif"/>
              </a:endParaRPr>
            </a:p>
          </p:txBody>
        </p:sp>
        <p:sp>
          <p:nvSpPr>
            <p:cNvPr id="26" name="object 26"/>
            <p:cNvSpPr txBox="1"/>
            <p:nvPr/>
          </p:nvSpPr>
          <p:spPr>
            <a:xfrm>
              <a:off x="7513118" y="7186716"/>
              <a:ext cx="131445" cy="254000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95"/>
                </a:spcBef>
              </a:pPr>
              <a:r>
                <a:rPr sz="1500" spc="-5" dirty="0">
                  <a:latin typeface="Microsoft Sans Serif"/>
                  <a:cs typeface="Microsoft Sans Serif"/>
                </a:rPr>
                <a:t>6</a:t>
              </a:r>
              <a:endParaRPr sz="1500">
                <a:latin typeface="Microsoft Sans Serif"/>
                <a:cs typeface="Microsoft Sans Serif"/>
              </a:endParaRPr>
            </a:p>
          </p:txBody>
        </p:sp>
        <p:sp>
          <p:nvSpPr>
            <p:cNvPr id="27" name="object 27"/>
            <p:cNvSpPr txBox="1"/>
            <p:nvPr/>
          </p:nvSpPr>
          <p:spPr>
            <a:xfrm>
              <a:off x="7513118" y="6503999"/>
              <a:ext cx="131445" cy="254000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95"/>
                </a:spcBef>
              </a:pPr>
              <a:r>
                <a:rPr sz="1500" spc="-5" dirty="0">
                  <a:latin typeface="Microsoft Sans Serif"/>
                  <a:cs typeface="Microsoft Sans Serif"/>
                </a:rPr>
                <a:t>8</a:t>
              </a:r>
              <a:endParaRPr sz="1500">
                <a:latin typeface="Microsoft Sans Serif"/>
                <a:cs typeface="Microsoft Sans Serif"/>
              </a:endParaRPr>
            </a:p>
          </p:txBody>
        </p:sp>
        <p:sp>
          <p:nvSpPr>
            <p:cNvPr id="28" name="object 28"/>
            <p:cNvSpPr txBox="1"/>
            <p:nvPr/>
          </p:nvSpPr>
          <p:spPr>
            <a:xfrm>
              <a:off x="7122847" y="5596708"/>
              <a:ext cx="215900" cy="1040130"/>
            </a:xfrm>
            <a:prstGeom prst="rect">
              <a:avLst/>
            </a:prstGeom>
          </p:spPr>
          <p:txBody>
            <a:bodyPr vert="vert270" wrap="square" lIns="0" tIns="0" rIns="0" bIns="0" rtlCol="0">
              <a:spAutoFit/>
            </a:bodyPr>
            <a:lstStyle/>
            <a:p>
              <a:pPr marL="12700">
                <a:lnSpc>
                  <a:spcPts val="1555"/>
                </a:lnSpc>
              </a:pPr>
              <a:r>
                <a:rPr sz="1500" spc="-5" dirty="0">
                  <a:latin typeface="Microsoft Sans Serif"/>
                  <a:cs typeface="Microsoft Sans Serif"/>
                </a:rPr>
                <a:t>Events/GeV</a:t>
              </a:r>
              <a:endParaRPr sz="1500">
                <a:latin typeface="Microsoft Sans Serif"/>
                <a:cs typeface="Microsoft Sans Serif"/>
              </a:endParaRPr>
            </a:p>
          </p:txBody>
        </p:sp>
        <p:sp>
          <p:nvSpPr>
            <p:cNvPr id="29" name="object 29"/>
            <p:cNvSpPr txBox="1"/>
            <p:nvPr/>
          </p:nvSpPr>
          <p:spPr>
            <a:xfrm>
              <a:off x="11502503" y="5773839"/>
              <a:ext cx="869315" cy="1039494"/>
            </a:xfrm>
            <a:prstGeom prst="rect">
              <a:avLst/>
            </a:prstGeom>
          </p:spPr>
          <p:txBody>
            <a:bodyPr vert="horz" wrap="square" lIns="0" tIns="23495" rIns="0" bIns="0" rtlCol="0">
              <a:spAutoFit/>
            </a:bodyPr>
            <a:lstStyle/>
            <a:p>
              <a:pPr marL="12700" marR="5080">
                <a:lnSpc>
                  <a:spcPts val="1590"/>
                </a:lnSpc>
                <a:spcBef>
                  <a:spcPts val="185"/>
                </a:spcBef>
                <a:tabLst>
                  <a:tab pos="691515" algn="l"/>
                </a:tabLst>
              </a:pPr>
              <a:r>
                <a:rPr sz="1350" dirty="0">
                  <a:latin typeface="Microsoft Sans Serif"/>
                  <a:cs typeface="Microsoft Sans Serif"/>
                </a:rPr>
                <a:t>Others 	 Fake</a:t>
              </a:r>
              <a:endParaRPr sz="1350">
                <a:latin typeface="Microsoft Sans Serif"/>
                <a:cs typeface="Microsoft Sans Serif"/>
              </a:endParaRPr>
            </a:p>
            <a:p>
              <a:pPr marL="12700" marR="5080" indent="635">
                <a:lnSpc>
                  <a:spcPct val="97000"/>
                </a:lnSpc>
                <a:spcBef>
                  <a:spcPts val="5"/>
                </a:spcBef>
                <a:tabLst>
                  <a:tab pos="691515" algn="l"/>
                </a:tabLst>
              </a:pPr>
              <a:r>
                <a:rPr sz="1350" i="1" spc="15" dirty="0">
                  <a:latin typeface="Arial"/>
                  <a:cs typeface="Arial"/>
                </a:rPr>
                <a:t>qq</a:t>
              </a:r>
              <a:r>
                <a:rPr sz="1350" i="1" spc="20" dirty="0">
                  <a:latin typeface="Arial"/>
                  <a:cs typeface="Arial"/>
                </a:rPr>
                <a:t> </a:t>
              </a:r>
              <a:r>
                <a:rPr sz="1350" spc="-15" dirty="0">
                  <a:latin typeface="Lucida Sans Unicode"/>
                  <a:cs typeface="Lucida Sans Unicode"/>
                </a:rPr>
                <a:t>→</a:t>
              </a:r>
              <a:r>
                <a:rPr sz="1350" spc="25" dirty="0">
                  <a:latin typeface="Lucida Sans Unicode"/>
                  <a:cs typeface="Lucida Sans Unicode"/>
                </a:rPr>
                <a:t> </a:t>
              </a:r>
              <a:r>
                <a:rPr sz="1350" spc="195" dirty="0">
                  <a:latin typeface="Microsoft Sans Serif"/>
                  <a:cs typeface="Microsoft Sans Serif"/>
                </a:rPr>
                <a:t>4</a:t>
              </a:r>
              <a:r>
                <a:rPr sz="1350" i="1" spc="195" dirty="0">
                  <a:latin typeface="Arial"/>
                  <a:cs typeface="Arial"/>
                </a:rPr>
                <a:t>ℓ </a:t>
              </a:r>
              <a:r>
                <a:rPr sz="1350" i="1" spc="200" dirty="0">
                  <a:latin typeface="Arial"/>
                  <a:cs typeface="Arial"/>
                </a:rPr>
                <a:t> </a:t>
              </a:r>
              <a:r>
                <a:rPr sz="1350" dirty="0">
                  <a:latin typeface="Microsoft Sans Serif"/>
                  <a:cs typeface="Microsoft Sans Serif"/>
                </a:rPr>
                <a:t>Syst. 	 Data</a:t>
              </a:r>
              <a:endParaRPr sz="1350">
                <a:latin typeface="Microsoft Sans Serif"/>
                <a:cs typeface="Microsoft Sans Serif"/>
              </a:endParaRPr>
            </a:p>
          </p:txBody>
        </p:sp>
        <p:pic>
          <p:nvPicPr>
            <p:cNvPr id="30" name="object 3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1312943" y="6664359"/>
              <a:ext cx="67788" cy="122547"/>
            </a:xfrm>
            <a:prstGeom prst="rect">
              <a:avLst/>
            </a:prstGeom>
          </p:spPr>
        </p:pic>
        <p:sp>
          <p:nvSpPr>
            <p:cNvPr id="31" name="object 31"/>
            <p:cNvSpPr txBox="1"/>
            <p:nvPr/>
          </p:nvSpPr>
          <p:spPr>
            <a:xfrm>
              <a:off x="8959482" y="6730588"/>
              <a:ext cx="192405" cy="146685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38100">
                <a:lnSpc>
                  <a:spcPct val="100000"/>
                </a:lnSpc>
                <a:spcBef>
                  <a:spcPts val="95"/>
                </a:spcBef>
              </a:pPr>
              <a:r>
                <a:rPr sz="800" spc="15" dirty="0">
                  <a:latin typeface="Microsoft Sans Serif"/>
                  <a:cs typeface="Microsoft Sans Serif"/>
                </a:rPr>
                <a:t>h</a:t>
              </a:r>
              <a:r>
                <a:rPr sz="900" spc="22" baseline="-18518" dirty="0">
                  <a:latin typeface="Microsoft Sans Serif"/>
                  <a:cs typeface="Microsoft Sans Serif"/>
                </a:rPr>
                <a:t>D</a:t>
              </a:r>
              <a:endParaRPr sz="900" baseline="-18518">
                <a:latin typeface="Microsoft Sans Serif"/>
                <a:cs typeface="Microsoft Sans Serif"/>
              </a:endParaRPr>
            </a:p>
          </p:txBody>
        </p:sp>
        <p:sp>
          <p:nvSpPr>
            <p:cNvPr id="32" name="object 32"/>
            <p:cNvSpPr txBox="1"/>
            <p:nvPr/>
          </p:nvSpPr>
          <p:spPr>
            <a:xfrm>
              <a:off x="7874810" y="6657719"/>
              <a:ext cx="1328420" cy="196850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L="38100">
                <a:lnSpc>
                  <a:spcPct val="100000"/>
                </a:lnSpc>
                <a:spcBef>
                  <a:spcPts val="120"/>
                </a:spcBef>
              </a:pPr>
              <a:r>
                <a:rPr sz="1100" spc="25" dirty="0">
                  <a:latin typeface="Microsoft Sans Serif"/>
                  <a:cs typeface="Microsoft Sans Serif"/>
                </a:rPr>
                <a:t>Signals </a:t>
              </a:r>
              <a:r>
                <a:rPr sz="1100" spc="340" dirty="0">
                  <a:latin typeface="Microsoft Sans Serif"/>
                  <a:cs typeface="Microsoft Sans Serif"/>
                </a:rPr>
                <a:t> </a:t>
              </a:r>
              <a:r>
                <a:rPr sz="1100" spc="60" dirty="0">
                  <a:latin typeface="Microsoft Sans Serif"/>
                  <a:cs typeface="Microsoft Sans Serif"/>
                </a:rPr>
                <a:t>(m</a:t>
              </a:r>
              <a:r>
                <a:rPr sz="1200" spc="89" baseline="-17361" dirty="0">
                  <a:latin typeface="Microsoft Sans Serif"/>
                  <a:cs typeface="Microsoft Sans Serif"/>
                </a:rPr>
                <a:t>A</a:t>
              </a:r>
              <a:r>
                <a:rPr sz="1200" spc="89" baseline="-17361" dirty="0">
                  <a:latin typeface="Lucida Sans Unicode"/>
                  <a:cs typeface="Lucida Sans Unicode"/>
                </a:rPr>
                <a:t>′</a:t>
              </a:r>
              <a:r>
                <a:rPr sz="1100" spc="60" dirty="0">
                  <a:latin typeface="Microsoft Sans Serif"/>
                  <a:cs typeface="Microsoft Sans Serif"/>
                </a:rPr>
                <a:t>,m </a:t>
              </a:r>
              <a:r>
                <a:rPr sz="1100" spc="315" dirty="0">
                  <a:latin typeface="Microsoft Sans Serif"/>
                  <a:cs typeface="Microsoft Sans Serif"/>
                </a:rPr>
                <a:t> </a:t>
              </a:r>
              <a:r>
                <a:rPr sz="1100" spc="5" dirty="0">
                  <a:latin typeface="Microsoft Sans Serif"/>
                  <a:cs typeface="Microsoft Sans Serif"/>
                </a:rPr>
                <a:t>)</a:t>
              </a:r>
              <a:endParaRPr sz="1100">
                <a:latin typeface="Microsoft Sans Serif"/>
                <a:cs typeface="Microsoft Sans Serif"/>
              </a:endParaRPr>
            </a:p>
          </p:txBody>
        </p:sp>
        <p:grpSp>
          <p:nvGrpSpPr>
            <p:cNvPr id="33" name="object 33"/>
            <p:cNvGrpSpPr/>
            <p:nvPr/>
          </p:nvGrpSpPr>
          <p:grpSpPr>
            <a:xfrm>
              <a:off x="7925830" y="6888479"/>
              <a:ext cx="337185" cy="561340"/>
              <a:chOff x="7925830" y="6888479"/>
              <a:chExt cx="337185" cy="561340"/>
            </a:xfrm>
          </p:grpSpPr>
          <p:sp>
            <p:nvSpPr>
              <p:cNvPr id="34" name="object 34"/>
              <p:cNvSpPr/>
              <p:nvPr/>
            </p:nvSpPr>
            <p:spPr>
              <a:xfrm>
                <a:off x="7933768" y="6896417"/>
                <a:ext cx="321310" cy="140970"/>
              </a:xfrm>
              <a:custGeom>
                <a:avLst/>
                <a:gdLst/>
                <a:ahLst/>
                <a:cxnLst/>
                <a:rect l="l" t="t" r="r" b="b"/>
                <a:pathLst>
                  <a:path w="321309" h="140970">
                    <a:moveTo>
                      <a:pt x="0" y="0"/>
                    </a:moveTo>
                    <a:lnTo>
                      <a:pt x="320708" y="0"/>
                    </a:lnTo>
                  </a:path>
                  <a:path w="321309" h="140970">
                    <a:moveTo>
                      <a:pt x="0" y="140798"/>
                    </a:moveTo>
                    <a:lnTo>
                      <a:pt x="320708" y="140798"/>
                    </a:lnTo>
                  </a:path>
                  <a:path w="321309" h="140970">
                    <a:moveTo>
                      <a:pt x="320708" y="140798"/>
                    </a:moveTo>
                    <a:lnTo>
                      <a:pt x="320708" y="0"/>
                    </a:lnTo>
                  </a:path>
                  <a:path w="321309" h="140970">
                    <a:moveTo>
                      <a:pt x="0" y="140798"/>
                    </a:moveTo>
                    <a:lnTo>
                      <a:pt x="0" y="0"/>
                    </a:lnTo>
                  </a:path>
                </a:pathLst>
              </a:custGeom>
              <a:ln w="15644">
                <a:solidFill>
                  <a:srgbClr val="BFEF45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5" name="object 35"/>
              <p:cNvSpPr/>
              <p:nvPr/>
            </p:nvSpPr>
            <p:spPr>
              <a:xfrm>
                <a:off x="7933768" y="7099793"/>
                <a:ext cx="321310" cy="140970"/>
              </a:xfrm>
              <a:custGeom>
                <a:avLst/>
                <a:gdLst/>
                <a:ahLst/>
                <a:cxnLst/>
                <a:rect l="l" t="t" r="r" b="b"/>
                <a:pathLst>
                  <a:path w="321309" h="140970">
                    <a:moveTo>
                      <a:pt x="0" y="0"/>
                    </a:moveTo>
                    <a:lnTo>
                      <a:pt x="320708" y="0"/>
                    </a:lnTo>
                  </a:path>
                  <a:path w="321309" h="140970">
                    <a:moveTo>
                      <a:pt x="0" y="140798"/>
                    </a:moveTo>
                    <a:lnTo>
                      <a:pt x="320708" y="140798"/>
                    </a:lnTo>
                  </a:path>
                  <a:path w="321309" h="140970">
                    <a:moveTo>
                      <a:pt x="320708" y="140798"/>
                    </a:moveTo>
                    <a:lnTo>
                      <a:pt x="320708" y="0"/>
                    </a:lnTo>
                  </a:path>
                  <a:path w="321309" h="140970">
                    <a:moveTo>
                      <a:pt x="0" y="140798"/>
                    </a:moveTo>
                    <a:lnTo>
                      <a:pt x="0" y="0"/>
                    </a:lnTo>
                  </a:path>
                </a:pathLst>
              </a:custGeom>
              <a:ln w="15644">
                <a:solidFill>
                  <a:srgbClr val="FABED4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6" name="object 36"/>
              <p:cNvSpPr/>
              <p:nvPr/>
            </p:nvSpPr>
            <p:spPr>
              <a:xfrm>
                <a:off x="7933768" y="7300562"/>
                <a:ext cx="321310" cy="140970"/>
              </a:xfrm>
              <a:custGeom>
                <a:avLst/>
                <a:gdLst/>
                <a:ahLst/>
                <a:cxnLst/>
                <a:rect l="l" t="t" r="r" b="b"/>
                <a:pathLst>
                  <a:path w="321309" h="140970">
                    <a:moveTo>
                      <a:pt x="0" y="0"/>
                    </a:moveTo>
                    <a:lnTo>
                      <a:pt x="320708" y="0"/>
                    </a:lnTo>
                  </a:path>
                  <a:path w="321309" h="140970">
                    <a:moveTo>
                      <a:pt x="0" y="140798"/>
                    </a:moveTo>
                    <a:lnTo>
                      <a:pt x="320708" y="140798"/>
                    </a:lnTo>
                  </a:path>
                  <a:path w="321309" h="140970">
                    <a:moveTo>
                      <a:pt x="320708" y="140798"/>
                    </a:moveTo>
                    <a:lnTo>
                      <a:pt x="320708" y="0"/>
                    </a:lnTo>
                  </a:path>
                  <a:path w="321309" h="140970">
                    <a:moveTo>
                      <a:pt x="0" y="140798"/>
                    </a:moveTo>
                    <a:lnTo>
                      <a:pt x="0" y="0"/>
                    </a:lnTo>
                  </a:path>
                </a:pathLst>
              </a:custGeom>
              <a:ln w="15644">
                <a:solidFill>
                  <a:srgbClr val="46999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37" name="object 37"/>
            <p:cNvSpPr txBox="1"/>
            <p:nvPr/>
          </p:nvSpPr>
          <p:spPr>
            <a:xfrm>
              <a:off x="8308616" y="6823530"/>
              <a:ext cx="842010" cy="631190"/>
            </a:xfrm>
            <a:prstGeom prst="rect">
              <a:avLst/>
            </a:prstGeom>
          </p:spPr>
          <p:txBody>
            <a:bodyPr vert="horz" wrap="square" lIns="0" tIns="4635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365"/>
                </a:spcBef>
              </a:pPr>
              <a:r>
                <a:rPr sz="1100" spc="5" dirty="0">
                  <a:latin typeface="Microsoft Sans Serif"/>
                  <a:cs typeface="Microsoft Sans Serif"/>
                </a:rPr>
                <a:t>(12,</a:t>
              </a:r>
              <a:r>
                <a:rPr sz="1100" spc="-25" dirty="0">
                  <a:latin typeface="Microsoft Sans Serif"/>
                  <a:cs typeface="Microsoft Sans Serif"/>
                </a:rPr>
                <a:t> </a:t>
              </a:r>
              <a:r>
                <a:rPr sz="1100" spc="10" dirty="0">
                  <a:latin typeface="Microsoft Sans Serif"/>
                  <a:cs typeface="Microsoft Sans Serif"/>
                </a:rPr>
                <a:t>40)</a:t>
              </a:r>
              <a:r>
                <a:rPr sz="1100" spc="-25" dirty="0">
                  <a:latin typeface="Microsoft Sans Serif"/>
                  <a:cs typeface="Microsoft Sans Serif"/>
                </a:rPr>
                <a:t> </a:t>
              </a:r>
              <a:r>
                <a:rPr sz="1100" spc="15" dirty="0">
                  <a:latin typeface="Microsoft Sans Serif"/>
                  <a:cs typeface="Microsoft Sans Serif"/>
                </a:rPr>
                <a:t>GeV</a:t>
              </a:r>
              <a:endParaRPr sz="1100">
                <a:latin typeface="Microsoft Sans Serif"/>
                <a:cs typeface="Microsoft Sans Serif"/>
              </a:endParaRPr>
            </a:p>
            <a:p>
              <a:pPr marL="12700">
                <a:lnSpc>
                  <a:spcPct val="100000"/>
                </a:lnSpc>
                <a:spcBef>
                  <a:spcPts val="270"/>
                </a:spcBef>
              </a:pPr>
              <a:r>
                <a:rPr sz="1100" spc="5" dirty="0">
                  <a:latin typeface="Microsoft Sans Serif"/>
                  <a:cs typeface="Microsoft Sans Serif"/>
                </a:rPr>
                <a:t>(25,</a:t>
              </a:r>
              <a:r>
                <a:rPr sz="1100" spc="-25" dirty="0">
                  <a:latin typeface="Microsoft Sans Serif"/>
                  <a:cs typeface="Microsoft Sans Serif"/>
                </a:rPr>
                <a:t> </a:t>
              </a:r>
              <a:r>
                <a:rPr sz="1100" spc="10" dirty="0">
                  <a:latin typeface="Microsoft Sans Serif"/>
                  <a:cs typeface="Microsoft Sans Serif"/>
                </a:rPr>
                <a:t>40)</a:t>
              </a:r>
              <a:r>
                <a:rPr sz="1100" spc="-25" dirty="0">
                  <a:latin typeface="Microsoft Sans Serif"/>
                  <a:cs typeface="Microsoft Sans Serif"/>
                </a:rPr>
                <a:t> </a:t>
              </a:r>
              <a:r>
                <a:rPr sz="1100" spc="15" dirty="0">
                  <a:latin typeface="Microsoft Sans Serif"/>
                  <a:cs typeface="Microsoft Sans Serif"/>
                </a:rPr>
                <a:t>GeV</a:t>
              </a:r>
              <a:endParaRPr sz="1100">
                <a:latin typeface="Microsoft Sans Serif"/>
                <a:cs typeface="Microsoft Sans Serif"/>
              </a:endParaRPr>
            </a:p>
            <a:p>
              <a:pPr marL="12700">
                <a:lnSpc>
                  <a:spcPct val="100000"/>
                </a:lnSpc>
                <a:spcBef>
                  <a:spcPts val="265"/>
                </a:spcBef>
              </a:pPr>
              <a:r>
                <a:rPr sz="1100" spc="5" dirty="0">
                  <a:latin typeface="Microsoft Sans Serif"/>
                  <a:cs typeface="Microsoft Sans Serif"/>
                </a:rPr>
                <a:t>(35,</a:t>
              </a:r>
              <a:r>
                <a:rPr sz="1100" spc="-25" dirty="0">
                  <a:latin typeface="Microsoft Sans Serif"/>
                  <a:cs typeface="Microsoft Sans Serif"/>
                </a:rPr>
                <a:t> </a:t>
              </a:r>
              <a:r>
                <a:rPr sz="1100" spc="10" dirty="0">
                  <a:latin typeface="Microsoft Sans Serif"/>
                  <a:cs typeface="Microsoft Sans Serif"/>
                </a:rPr>
                <a:t>40)</a:t>
              </a:r>
              <a:r>
                <a:rPr sz="1100" spc="-25" dirty="0">
                  <a:latin typeface="Microsoft Sans Serif"/>
                  <a:cs typeface="Microsoft Sans Serif"/>
                </a:rPr>
                <a:t> </a:t>
              </a:r>
              <a:r>
                <a:rPr sz="1100" spc="15" dirty="0">
                  <a:latin typeface="Microsoft Sans Serif"/>
                  <a:cs typeface="Microsoft Sans Serif"/>
                </a:rPr>
                <a:t>GeV</a:t>
              </a:r>
              <a:endParaRPr sz="1100">
                <a:latin typeface="Microsoft Sans Serif"/>
                <a:cs typeface="Microsoft Sans Serif"/>
              </a:endParaRPr>
            </a:p>
          </p:txBody>
        </p:sp>
        <p:sp>
          <p:nvSpPr>
            <p:cNvPr id="38" name="object 38"/>
            <p:cNvSpPr txBox="1"/>
            <p:nvPr/>
          </p:nvSpPr>
          <p:spPr>
            <a:xfrm>
              <a:off x="10511090" y="5779723"/>
              <a:ext cx="339090" cy="296545"/>
            </a:xfrm>
            <a:prstGeom prst="rect">
              <a:avLst/>
            </a:prstGeom>
          </p:spPr>
          <p:txBody>
            <a:bodyPr vert="horz" wrap="square" lIns="0" tIns="1587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25"/>
                </a:spcBef>
              </a:pPr>
              <a:r>
                <a:rPr sz="1750" spc="15" dirty="0">
                  <a:latin typeface="Microsoft Sans Serif"/>
                  <a:cs typeface="Microsoft Sans Serif"/>
                </a:rPr>
                <a:t>SR</a:t>
              </a:r>
              <a:endParaRPr sz="1750">
                <a:latin typeface="Microsoft Sans Serif"/>
                <a:cs typeface="Microsoft Sans Serif"/>
              </a:endParaRPr>
            </a:p>
          </p:txBody>
        </p:sp>
        <p:sp>
          <p:nvSpPr>
            <p:cNvPr id="39" name="object 39"/>
            <p:cNvSpPr txBox="1"/>
            <p:nvPr/>
          </p:nvSpPr>
          <p:spPr>
            <a:xfrm>
              <a:off x="7380861" y="5629006"/>
              <a:ext cx="2355215" cy="802005"/>
            </a:xfrm>
            <a:prstGeom prst="rect">
              <a:avLst/>
            </a:prstGeom>
          </p:spPr>
          <p:txBody>
            <a:bodyPr vert="horz" wrap="square" lIns="0" tIns="167005" rIns="0" bIns="0" rtlCol="0">
              <a:spAutoFit/>
            </a:bodyPr>
            <a:lstStyle/>
            <a:p>
              <a:pPr marL="38100">
                <a:lnSpc>
                  <a:spcPct val="100000"/>
                </a:lnSpc>
                <a:spcBef>
                  <a:spcPts val="1315"/>
                </a:spcBef>
                <a:tabLst>
                  <a:tab pos="542290" algn="l"/>
                </a:tabLst>
              </a:pPr>
              <a:r>
                <a:rPr sz="1500" spc="-5" dirty="0">
                  <a:latin typeface="Microsoft Sans Serif"/>
                  <a:cs typeface="Microsoft Sans Serif"/>
                </a:rPr>
                <a:t>10	</a:t>
              </a:r>
              <a:r>
                <a:rPr sz="1750" b="1" i="1" spc="15" dirty="0">
                  <a:latin typeface="Arial"/>
                  <a:cs typeface="Arial"/>
                </a:rPr>
                <a:t>ATLAS</a:t>
              </a:r>
              <a:endParaRPr sz="1750">
                <a:latin typeface="Arial"/>
                <a:cs typeface="Arial"/>
              </a:endParaRPr>
            </a:p>
            <a:p>
              <a:pPr marL="643255">
                <a:lnSpc>
                  <a:spcPct val="100000"/>
                </a:lnSpc>
                <a:spcBef>
                  <a:spcPts val="1000"/>
                </a:spcBef>
              </a:pPr>
              <a:r>
                <a:rPr sz="1500" spc="-5" dirty="0">
                  <a:latin typeface="Microsoft Sans Serif"/>
                  <a:cs typeface="Microsoft Sans Serif"/>
                </a:rPr>
                <a:t>s</a:t>
              </a:r>
              <a:r>
                <a:rPr sz="1500" spc="-40" dirty="0">
                  <a:latin typeface="Microsoft Sans Serif"/>
                  <a:cs typeface="Microsoft Sans Serif"/>
                </a:rPr>
                <a:t> </a:t>
              </a:r>
              <a:r>
                <a:rPr sz="1500" spc="-5" dirty="0">
                  <a:latin typeface="Microsoft Sans Serif"/>
                  <a:cs typeface="Microsoft Sans Serif"/>
                </a:rPr>
                <a:t>=</a:t>
              </a:r>
              <a:r>
                <a:rPr sz="1500" spc="5" dirty="0">
                  <a:latin typeface="Microsoft Sans Serif"/>
                  <a:cs typeface="Microsoft Sans Serif"/>
                </a:rPr>
                <a:t> </a:t>
              </a:r>
              <a:r>
                <a:rPr sz="1500" spc="-5" dirty="0">
                  <a:latin typeface="Microsoft Sans Serif"/>
                  <a:cs typeface="Microsoft Sans Serif"/>
                </a:rPr>
                <a:t>13</a:t>
              </a:r>
              <a:r>
                <a:rPr sz="1500" spc="10" dirty="0">
                  <a:latin typeface="Microsoft Sans Serif"/>
                  <a:cs typeface="Microsoft Sans Serif"/>
                </a:rPr>
                <a:t> </a:t>
              </a:r>
              <a:r>
                <a:rPr sz="1500" spc="-5" dirty="0">
                  <a:latin typeface="Microsoft Sans Serif"/>
                  <a:cs typeface="Microsoft Sans Serif"/>
                </a:rPr>
                <a:t>TeV,</a:t>
              </a:r>
              <a:r>
                <a:rPr sz="1500" spc="5" dirty="0">
                  <a:latin typeface="Microsoft Sans Serif"/>
                  <a:cs typeface="Microsoft Sans Serif"/>
                </a:rPr>
                <a:t> </a:t>
              </a:r>
              <a:r>
                <a:rPr sz="1500" spc="-5" dirty="0">
                  <a:latin typeface="Microsoft Sans Serif"/>
                  <a:cs typeface="Microsoft Sans Serif"/>
                </a:rPr>
                <a:t>139</a:t>
              </a:r>
              <a:r>
                <a:rPr sz="1500" spc="5" dirty="0">
                  <a:latin typeface="Microsoft Sans Serif"/>
                  <a:cs typeface="Microsoft Sans Serif"/>
                </a:rPr>
                <a:t> </a:t>
              </a:r>
              <a:r>
                <a:rPr sz="1500" spc="-5" dirty="0">
                  <a:latin typeface="Microsoft Sans Serif"/>
                  <a:cs typeface="Microsoft Sans Serif"/>
                </a:rPr>
                <a:t>fb</a:t>
              </a:r>
              <a:r>
                <a:rPr sz="1425" spc="-7" baseline="40935" dirty="0">
                  <a:latin typeface="Microsoft Sans Serif"/>
                  <a:cs typeface="Microsoft Sans Serif"/>
                </a:rPr>
                <a:t>-1</a:t>
              </a:r>
              <a:endParaRPr sz="1425" baseline="40935">
                <a:latin typeface="Microsoft Sans Serif"/>
                <a:cs typeface="Microsoft Sans Serif"/>
              </a:endParaRPr>
            </a:p>
          </p:txBody>
        </p:sp>
        <p:grpSp>
          <p:nvGrpSpPr>
            <p:cNvPr id="40" name="object 40"/>
            <p:cNvGrpSpPr/>
            <p:nvPr/>
          </p:nvGrpSpPr>
          <p:grpSpPr>
            <a:xfrm>
              <a:off x="7952020" y="6217192"/>
              <a:ext cx="161925" cy="176530"/>
              <a:chOff x="7952020" y="6217192"/>
              <a:chExt cx="161925" cy="176530"/>
            </a:xfrm>
          </p:grpSpPr>
          <p:sp>
            <p:nvSpPr>
              <p:cNvPr id="41" name="object 41"/>
              <p:cNvSpPr/>
              <p:nvPr/>
            </p:nvSpPr>
            <p:spPr>
              <a:xfrm>
                <a:off x="7959842" y="6273251"/>
                <a:ext cx="23495" cy="112395"/>
              </a:xfrm>
              <a:custGeom>
                <a:avLst/>
                <a:gdLst/>
                <a:ahLst/>
                <a:cxnLst/>
                <a:rect l="l" t="t" r="r" b="b"/>
                <a:pathLst>
                  <a:path w="23495" h="112395">
                    <a:moveTo>
                      <a:pt x="0" y="0"/>
                    </a:moveTo>
                    <a:lnTo>
                      <a:pt x="23466" y="112117"/>
                    </a:lnTo>
                  </a:path>
                </a:pathLst>
              </a:custGeom>
              <a:ln w="15644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2" name="object 42"/>
              <p:cNvSpPr/>
              <p:nvPr/>
            </p:nvSpPr>
            <p:spPr>
              <a:xfrm>
                <a:off x="7983309" y="6221103"/>
                <a:ext cx="130810" cy="164465"/>
              </a:xfrm>
              <a:custGeom>
                <a:avLst/>
                <a:gdLst/>
                <a:ahLst/>
                <a:cxnLst/>
                <a:rect l="l" t="t" r="r" b="b"/>
                <a:pathLst>
                  <a:path w="130809" h="164464">
                    <a:moveTo>
                      <a:pt x="0" y="164265"/>
                    </a:moveTo>
                    <a:lnTo>
                      <a:pt x="18251" y="0"/>
                    </a:lnTo>
                  </a:path>
                  <a:path w="130809" h="164464">
                    <a:moveTo>
                      <a:pt x="18251" y="0"/>
                    </a:moveTo>
                    <a:lnTo>
                      <a:pt x="130369" y="0"/>
                    </a:lnTo>
                  </a:path>
                </a:pathLst>
              </a:custGeom>
              <a:ln w="7822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43" name="object 43"/>
            <p:cNvSpPr/>
            <p:nvPr/>
          </p:nvSpPr>
          <p:spPr>
            <a:xfrm>
              <a:off x="7688674" y="9524663"/>
              <a:ext cx="4670425" cy="793115"/>
            </a:xfrm>
            <a:custGeom>
              <a:avLst/>
              <a:gdLst/>
              <a:ahLst/>
              <a:cxnLst/>
              <a:rect l="l" t="t" r="r" b="b"/>
              <a:pathLst>
                <a:path w="4670425" h="793115">
                  <a:moveTo>
                    <a:pt x="0" y="792645"/>
                  </a:moveTo>
                  <a:lnTo>
                    <a:pt x="4669831" y="792645"/>
                  </a:lnTo>
                  <a:lnTo>
                    <a:pt x="4669831" y="0"/>
                  </a:lnTo>
                  <a:lnTo>
                    <a:pt x="0" y="0"/>
                  </a:lnTo>
                  <a:lnTo>
                    <a:pt x="0" y="792645"/>
                  </a:lnTo>
                  <a:close/>
                </a:path>
                <a:path w="4670425" h="793115">
                  <a:moveTo>
                    <a:pt x="0" y="792645"/>
                  </a:moveTo>
                  <a:lnTo>
                    <a:pt x="4669831" y="792645"/>
                  </a:lnTo>
                  <a:lnTo>
                    <a:pt x="4669831" y="0"/>
                  </a:lnTo>
                  <a:lnTo>
                    <a:pt x="0" y="0"/>
                  </a:lnTo>
                  <a:lnTo>
                    <a:pt x="0" y="792645"/>
                  </a:lnTo>
                  <a:close/>
                </a:path>
                <a:path w="4670425" h="793115">
                  <a:moveTo>
                    <a:pt x="0" y="792645"/>
                  </a:moveTo>
                  <a:lnTo>
                    <a:pt x="4669831" y="792645"/>
                  </a:lnTo>
                  <a:lnTo>
                    <a:pt x="4669831" y="0"/>
                  </a:lnTo>
                  <a:lnTo>
                    <a:pt x="0" y="0"/>
                  </a:lnTo>
                  <a:lnTo>
                    <a:pt x="0" y="792645"/>
                  </a:lnTo>
                  <a:close/>
                </a:path>
                <a:path w="4670425" h="793115">
                  <a:moveTo>
                    <a:pt x="0" y="792645"/>
                  </a:moveTo>
                  <a:lnTo>
                    <a:pt x="4669831" y="792645"/>
                  </a:lnTo>
                  <a:lnTo>
                    <a:pt x="4669831" y="0"/>
                  </a:lnTo>
                  <a:lnTo>
                    <a:pt x="0" y="0"/>
                  </a:lnTo>
                  <a:lnTo>
                    <a:pt x="0" y="792645"/>
                  </a:lnTo>
                  <a:close/>
                </a:path>
                <a:path w="4670425" h="793115">
                  <a:moveTo>
                    <a:pt x="0" y="792645"/>
                  </a:moveTo>
                  <a:lnTo>
                    <a:pt x="4669831" y="792645"/>
                  </a:lnTo>
                </a:path>
                <a:path w="4670425" h="793115">
                  <a:moveTo>
                    <a:pt x="0" y="758749"/>
                  </a:moveTo>
                  <a:lnTo>
                    <a:pt x="0" y="792645"/>
                  </a:lnTo>
                </a:path>
                <a:path w="4670425" h="793115">
                  <a:moveTo>
                    <a:pt x="104295" y="774394"/>
                  </a:moveTo>
                  <a:lnTo>
                    <a:pt x="104295" y="792645"/>
                  </a:lnTo>
                </a:path>
                <a:path w="4670425" h="793115">
                  <a:moveTo>
                    <a:pt x="205983" y="774394"/>
                  </a:moveTo>
                  <a:lnTo>
                    <a:pt x="205983" y="792645"/>
                  </a:lnTo>
                </a:path>
                <a:path w="4670425" h="793115">
                  <a:moveTo>
                    <a:pt x="310279" y="774394"/>
                  </a:moveTo>
                  <a:lnTo>
                    <a:pt x="310279" y="792645"/>
                  </a:lnTo>
                </a:path>
                <a:path w="4670425" h="793115">
                  <a:moveTo>
                    <a:pt x="414574" y="774394"/>
                  </a:moveTo>
                  <a:lnTo>
                    <a:pt x="414574" y="792645"/>
                  </a:lnTo>
                </a:path>
                <a:path w="4670425" h="793115">
                  <a:moveTo>
                    <a:pt x="518870" y="758749"/>
                  </a:moveTo>
                  <a:lnTo>
                    <a:pt x="518870" y="792645"/>
                  </a:lnTo>
                </a:path>
                <a:path w="4670425" h="793115">
                  <a:moveTo>
                    <a:pt x="623165" y="774394"/>
                  </a:moveTo>
                  <a:lnTo>
                    <a:pt x="623165" y="792645"/>
                  </a:lnTo>
                </a:path>
                <a:path w="4670425" h="793115">
                  <a:moveTo>
                    <a:pt x="727461" y="774394"/>
                  </a:moveTo>
                  <a:lnTo>
                    <a:pt x="727461" y="792645"/>
                  </a:lnTo>
                </a:path>
                <a:path w="4670425" h="793115">
                  <a:moveTo>
                    <a:pt x="829149" y="774394"/>
                  </a:moveTo>
                  <a:lnTo>
                    <a:pt x="829149" y="792645"/>
                  </a:lnTo>
                </a:path>
                <a:path w="4670425" h="793115">
                  <a:moveTo>
                    <a:pt x="933444" y="774394"/>
                  </a:moveTo>
                  <a:lnTo>
                    <a:pt x="933444" y="792645"/>
                  </a:lnTo>
                </a:path>
                <a:path w="4670425" h="793115">
                  <a:moveTo>
                    <a:pt x="1037740" y="758749"/>
                  </a:moveTo>
                  <a:lnTo>
                    <a:pt x="1037740" y="792645"/>
                  </a:lnTo>
                </a:path>
                <a:path w="4670425" h="793115">
                  <a:moveTo>
                    <a:pt x="1142035" y="774394"/>
                  </a:moveTo>
                  <a:lnTo>
                    <a:pt x="1142035" y="792645"/>
                  </a:lnTo>
                </a:path>
                <a:path w="4670425" h="793115">
                  <a:moveTo>
                    <a:pt x="1246331" y="774394"/>
                  </a:moveTo>
                  <a:lnTo>
                    <a:pt x="1246331" y="792645"/>
                  </a:lnTo>
                </a:path>
                <a:path w="4670425" h="793115">
                  <a:moveTo>
                    <a:pt x="1348019" y="774394"/>
                  </a:moveTo>
                  <a:lnTo>
                    <a:pt x="1348019" y="792645"/>
                  </a:lnTo>
                </a:path>
                <a:path w="4670425" h="793115">
                  <a:moveTo>
                    <a:pt x="1452314" y="774394"/>
                  </a:moveTo>
                  <a:lnTo>
                    <a:pt x="1452314" y="792645"/>
                  </a:lnTo>
                </a:path>
                <a:path w="4670425" h="793115">
                  <a:moveTo>
                    <a:pt x="1556610" y="758749"/>
                  </a:moveTo>
                  <a:lnTo>
                    <a:pt x="1556610" y="792645"/>
                  </a:lnTo>
                </a:path>
                <a:path w="4670425" h="793115">
                  <a:moveTo>
                    <a:pt x="1660905" y="774394"/>
                  </a:moveTo>
                  <a:lnTo>
                    <a:pt x="1660905" y="792645"/>
                  </a:lnTo>
                </a:path>
                <a:path w="4670425" h="793115">
                  <a:moveTo>
                    <a:pt x="1765201" y="774394"/>
                  </a:moveTo>
                  <a:lnTo>
                    <a:pt x="1765201" y="792645"/>
                  </a:lnTo>
                </a:path>
                <a:path w="4670425" h="793115">
                  <a:moveTo>
                    <a:pt x="1866889" y="774394"/>
                  </a:moveTo>
                  <a:lnTo>
                    <a:pt x="1866889" y="792645"/>
                  </a:lnTo>
                </a:path>
                <a:path w="4670425" h="793115">
                  <a:moveTo>
                    <a:pt x="1971185" y="774394"/>
                  </a:moveTo>
                  <a:lnTo>
                    <a:pt x="1971185" y="792645"/>
                  </a:lnTo>
                </a:path>
                <a:path w="4670425" h="793115">
                  <a:moveTo>
                    <a:pt x="2075480" y="758749"/>
                  </a:moveTo>
                  <a:lnTo>
                    <a:pt x="2075480" y="792645"/>
                  </a:lnTo>
                </a:path>
                <a:path w="4670425" h="793115">
                  <a:moveTo>
                    <a:pt x="2179776" y="774394"/>
                  </a:moveTo>
                  <a:lnTo>
                    <a:pt x="2179776" y="792645"/>
                  </a:lnTo>
                </a:path>
                <a:path w="4670425" h="793115">
                  <a:moveTo>
                    <a:pt x="2284071" y="774394"/>
                  </a:moveTo>
                  <a:lnTo>
                    <a:pt x="2284071" y="792645"/>
                  </a:lnTo>
                </a:path>
                <a:path w="4670425" h="793115">
                  <a:moveTo>
                    <a:pt x="2385759" y="774394"/>
                  </a:moveTo>
                  <a:lnTo>
                    <a:pt x="2385759" y="792645"/>
                  </a:lnTo>
                </a:path>
                <a:path w="4670425" h="793115">
                  <a:moveTo>
                    <a:pt x="2490055" y="774394"/>
                  </a:moveTo>
                  <a:lnTo>
                    <a:pt x="2490055" y="792645"/>
                  </a:lnTo>
                </a:path>
                <a:path w="4670425" h="793115">
                  <a:moveTo>
                    <a:pt x="2594350" y="758749"/>
                  </a:moveTo>
                  <a:lnTo>
                    <a:pt x="2594350" y="792645"/>
                  </a:lnTo>
                </a:path>
                <a:path w="4670425" h="793115">
                  <a:moveTo>
                    <a:pt x="2698646" y="774394"/>
                  </a:moveTo>
                  <a:lnTo>
                    <a:pt x="2698646" y="792645"/>
                  </a:lnTo>
                </a:path>
                <a:path w="4670425" h="793115">
                  <a:moveTo>
                    <a:pt x="2802941" y="774394"/>
                  </a:moveTo>
                  <a:lnTo>
                    <a:pt x="2802941" y="792645"/>
                  </a:lnTo>
                </a:path>
                <a:path w="4670425" h="793115">
                  <a:moveTo>
                    <a:pt x="2907237" y="774394"/>
                  </a:moveTo>
                  <a:lnTo>
                    <a:pt x="2907237" y="792645"/>
                  </a:lnTo>
                </a:path>
                <a:path w="4670425" h="793115">
                  <a:moveTo>
                    <a:pt x="3008925" y="774394"/>
                  </a:moveTo>
                  <a:lnTo>
                    <a:pt x="3008925" y="792645"/>
                  </a:lnTo>
                </a:path>
                <a:path w="4670425" h="793115">
                  <a:moveTo>
                    <a:pt x="3113220" y="758749"/>
                  </a:moveTo>
                  <a:lnTo>
                    <a:pt x="3113220" y="792645"/>
                  </a:lnTo>
                </a:path>
                <a:path w="4670425" h="793115">
                  <a:moveTo>
                    <a:pt x="3217516" y="774394"/>
                  </a:moveTo>
                  <a:lnTo>
                    <a:pt x="3217516" y="792645"/>
                  </a:lnTo>
                </a:path>
                <a:path w="4670425" h="793115">
                  <a:moveTo>
                    <a:pt x="3321811" y="774394"/>
                  </a:moveTo>
                  <a:lnTo>
                    <a:pt x="3321811" y="792645"/>
                  </a:lnTo>
                </a:path>
                <a:path w="4670425" h="793115">
                  <a:moveTo>
                    <a:pt x="3426107" y="774394"/>
                  </a:moveTo>
                  <a:lnTo>
                    <a:pt x="3426107" y="792645"/>
                  </a:lnTo>
                </a:path>
                <a:path w="4670425" h="793115">
                  <a:moveTo>
                    <a:pt x="3527795" y="774394"/>
                  </a:moveTo>
                  <a:lnTo>
                    <a:pt x="3527795" y="792645"/>
                  </a:lnTo>
                </a:path>
                <a:path w="4670425" h="793115">
                  <a:moveTo>
                    <a:pt x="3632090" y="758749"/>
                  </a:moveTo>
                  <a:lnTo>
                    <a:pt x="3632090" y="792645"/>
                  </a:lnTo>
                </a:path>
                <a:path w="4670425" h="793115">
                  <a:moveTo>
                    <a:pt x="3736386" y="774394"/>
                  </a:moveTo>
                  <a:lnTo>
                    <a:pt x="3736386" y="792645"/>
                  </a:lnTo>
                </a:path>
                <a:path w="4670425" h="793115">
                  <a:moveTo>
                    <a:pt x="3840681" y="774394"/>
                  </a:moveTo>
                  <a:lnTo>
                    <a:pt x="3840681" y="792645"/>
                  </a:lnTo>
                </a:path>
                <a:path w="4670425" h="793115">
                  <a:moveTo>
                    <a:pt x="3944977" y="774394"/>
                  </a:moveTo>
                  <a:lnTo>
                    <a:pt x="3944977" y="792645"/>
                  </a:lnTo>
                </a:path>
                <a:path w="4670425" h="793115">
                  <a:moveTo>
                    <a:pt x="4046665" y="774394"/>
                  </a:moveTo>
                  <a:lnTo>
                    <a:pt x="4046665" y="792645"/>
                  </a:lnTo>
                </a:path>
                <a:path w="4670425" h="793115">
                  <a:moveTo>
                    <a:pt x="4150961" y="758749"/>
                  </a:moveTo>
                  <a:lnTo>
                    <a:pt x="4150961" y="792645"/>
                  </a:lnTo>
                </a:path>
                <a:path w="4670425" h="793115">
                  <a:moveTo>
                    <a:pt x="4255256" y="774394"/>
                  </a:moveTo>
                  <a:lnTo>
                    <a:pt x="4255256" y="792645"/>
                  </a:lnTo>
                </a:path>
                <a:path w="4670425" h="793115">
                  <a:moveTo>
                    <a:pt x="4359552" y="774394"/>
                  </a:moveTo>
                  <a:lnTo>
                    <a:pt x="4359552" y="792645"/>
                  </a:lnTo>
                </a:path>
                <a:path w="4670425" h="793115">
                  <a:moveTo>
                    <a:pt x="4463847" y="774394"/>
                  </a:moveTo>
                  <a:lnTo>
                    <a:pt x="4463847" y="792645"/>
                  </a:lnTo>
                </a:path>
                <a:path w="4670425" h="793115">
                  <a:moveTo>
                    <a:pt x="4568143" y="774394"/>
                  </a:moveTo>
                  <a:lnTo>
                    <a:pt x="4568143" y="792645"/>
                  </a:lnTo>
                </a:path>
                <a:path w="4670425" h="793115">
                  <a:moveTo>
                    <a:pt x="4669831" y="758749"/>
                  </a:moveTo>
                  <a:lnTo>
                    <a:pt x="4669831" y="792645"/>
                  </a:lnTo>
                </a:path>
              </a:pathLst>
            </a:custGeom>
            <a:ln w="782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4"/>
            <p:cNvSpPr txBox="1"/>
            <p:nvPr/>
          </p:nvSpPr>
          <p:spPr>
            <a:xfrm>
              <a:off x="7619976" y="10279777"/>
              <a:ext cx="131445" cy="253365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95"/>
                </a:spcBef>
              </a:pPr>
              <a:r>
                <a:rPr sz="1500" spc="-5" dirty="0">
                  <a:latin typeface="Microsoft Sans Serif"/>
                  <a:cs typeface="Microsoft Sans Serif"/>
                </a:rPr>
                <a:t>0</a:t>
              </a:r>
              <a:endParaRPr sz="1500">
                <a:latin typeface="Microsoft Sans Serif"/>
                <a:cs typeface="Microsoft Sans Serif"/>
              </a:endParaRPr>
            </a:p>
          </p:txBody>
        </p:sp>
        <p:sp>
          <p:nvSpPr>
            <p:cNvPr id="45" name="object 45"/>
            <p:cNvSpPr txBox="1"/>
            <p:nvPr/>
          </p:nvSpPr>
          <p:spPr>
            <a:xfrm>
              <a:off x="8136449" y="10279777"/>
              <a:ext cx="131445" cy="253365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95"/>
                </a:spcBef>
              </a:pPr>
              <a:r>
                <a:rPr sz="1500" spc="-5" dirty="0">
                  <a:latin typeface="Microsoft Sans Serif"/>
                  <a:cs typeface="Microsoft Sans Serif"/>
                </a:rPr>
                <a:t>5</a:t>
              </a:r>
              <a:endParaRPr sz="1500">
                <a:latin typeface="Microsoft Sans Serif"/>
                <a:cs typeface="Microsoft Sans Serif"/>
              </a:endParaRPr>
            </a:p>
          </p:txBody>
        </p:sp>
        <p:sp>
          <p:nvSpPr>
            <p:cNvPr id="46" name="object 46"/>
            <p:cNvSpPr txBox="1"/>
            <p:nvPr/>
          </p:nvSpPr>
          <p:spPr>
            <a:xfrm>
              <a:off x="8567346" y="10279777"/>
              <a:ext cx="4010025" cy="555625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50800">
                <a:lnSpc>
                  <a:spcPct val="100000"/>
                </a:lnSpc>
                <a:spcBef>
                  <a:spcPts val="95"/>
                </a:spcBef>
                <a:tabLst>
                  <a:tab pos="567055" algn="l"/>
                  <a:tab pos="1089025" algn="l"/>
                  <a:tab pos="1605915" algn="l"/>
                  <a:tab pos="2122170" algn="l"/>
                  <a:tab pos="2644775" algn="l"/>
                  <a:tab pos="3161030" algn="l"/>
                  <a:tab pos="3683635" algn="l"/>
                </a:tabLst>
              </a:pPr>
              <a:r>
                <a:rPr sz="1500" spc="-5" dirty="0">
                  <a:latin typeface="Microsoft Sans Serif"/>
                  <a:cs typeface="Microsoft Sans Serif"/>
                </a:rPr>
                <a:t>10	15	20	25	30	35	40	45</a:t>
              </a:r>
              <a:endParaRPr sz="1500">
                <a:latin typeface="Microsoft Sans Serif"/>
                <a:cs typeface="Microsoft Sans Serif"/>
              </a:endParaRPr>
            </a:p>
            <a:p>
              <a:pPr marL="2513330">
                <a:lnSpc>
                  <a:spcPct val="100000"/>
                </a:lnSpc>
                <a:spcBef>
                  <a:spcPts val="90"/>
                </a:spcBef>
                <a:tabLst>
                  <a:tab pos="2726690" algn="l"/>
                  <a:tab pos="3143885" algn="l"/>
                </a:tabLst>
              </a:pPr>
              <a:r>
                <a:rPr sz="1900" spc="-625" dirty="0">
                  <a:latin typeface="Microsoft Sans Serif"/>
                  <a:cs typeface="Microsoft Sans Serif"/>
                </a:rPr>
                <a:t>m</a:t>
              </a:r>
              <a:r>
                <a:rPr sz="2850" spc="-937" baseline="1461" dirty="0">
                  <a:latin typeface="Lucida Sans Unicode"/>
                  <a:cs typeface="Lucida Sans Unicode"/>
                </a:rPr>
                <a:t>¯	</a:t>
              </a:r>
              <a:r>
                <a:rPr sz="2025" i="1" spc="562" baseline="-14403" dirty="0">
                  <a:latin typeface="Arial"/>
                  <a:cs typeface="Arial"/>
                </a:rPr>
                <a:t>ℓℓ	</a:t>
              </a:r>
              <a:r>
                <a:rPr sz="1900" spc="65" dirty="0">
                  <a:latin typeface="Microsoft Sans Serif"/>
                  <a:cs typeface="Microsoft Sans Serif"/>
                </a:rPr>
                <a:t>[GeV]</a:t>
              </a:r>
              <a:endParaRPr sz="1900">
                <a:latin typeface="Microsoft Sans Serif"/>
                <a:cs typeface="Microsoft Sans Serif"/>
              </a:endParaRPr>
            </a:p>
          </p:txBody>
        </p:sp>
        <p:sp>
          <p:nvSpPr>
            <p:cNvPr id="47" name="object 47"/>
            <p:cNvSpPr txBox="1"/>
            <p:nvPr/>
          </p:nvSpPr>
          <p:spPr>
            <a:xfrm>
              <a:off x="7352829" y="9389292"/>
              <a:ext cx="321310" cy="847090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R="34290" algn="r">
                <a:lnSpc>
                  <a:spcPts val="1670"/>
                </a:lnSpc>
                <a:spcBef>
                  <a:spcPts val="95"/>
                </a:spcBef>
              </a:pPr>
              <a:r>
                <a:rPr sz="1500" spc="-5" dirty="0">
                  <a:latin typeface="Microsoft Sans Serif"/>
                  <a:cs typeface="Microsoft Sans Serif"/>
                </a:rPr>
                <a:t>2</a:t>
              </a:r>
              <a:endParaRPr sz="1500">
                <a:latin typeface="Microsoft Sans Serif"/>
                <a:cs typeface="Microsoft Sans Serif"/>
              </a:endParaRPr>
            </a:p>
            <a:p>
              <a:pPr marR="36195" algn="r">
                <a:lnSpc>
                  <a:spcPts val="1565"/>
                </a:lnSpc>
              </a:pPr>
              <a:r>
                <a:rPr sz="1500" spc="-5" dirty="0">
                  <a:latin typeface="Microsoft Sans Serif"/>
                  <a:cs typeface="Microsoft Sans Serif"/>
                </a:rPr>
                <a:t>1.5</a:t>
              </a:r>
              <a:endParaRPr sz="1500">
                <a:latin typeface="Microsoft Sans Serif"/>
                <a:cs typeface="Microsoft Sans Serif"/>
              </a:endParaRPr>
            </a:p>
            <a:p>
              <a:pPr marR="5080" algn="r">
                <a:lnSpc>
                  <a:spcPts val="1565"/>
                </a:lnSpc>
              </a:pPr>
              <a:r>
                <a:rPr sz="1500" spc="-5" dirty="0">
                  <a:latin typeface="Microsoft Sans Serif"/>
                  <a:cs typeface="Microsoft Sans Serif"/>
                </a:rPr>
                <a:t>1</a:t>
              </a:r>
              <a:endParaRPr sz="1500">
                <a:latin typeface="Microsoft Sans Serif"/>
                <a:cs typeface="Microsoft Sans Serif"/>
              </a:endParaRPr>
            </a:p>
            <a:p>
              <a:pPr marR="36195" algn="r">
                <a:lnSpc>
                  <a:spcPts val="1670"/>
                </a:lnSpc>
              </a:pPr>
              <a:r>
                <a:rPr sz="1500" spc="-5" dirty="0">
                  <a:latin typeface="Microsoft Sans Serif"/>
                  <a:cs typeface="Microsoft Sans Serif"/>
                </a:rPr>
                <a:t>0.5</a:t>
              </a:r>
              <a:endParaRPr sz="1500">
                <a:latin typeface="Microsoft Sans Serif"/>
                <a:cs typeface="Microsoft Sans Serif"/>
              </a:endParaRPr>
            </a:p>
          </p:txBody>
        </p:sp>
        <p:sp>
          <p:nvSpPr>
            <p:cNvPr id="48" name="object 48"/>
            <p:cNvSpPr txBox="1"/>
            <p:nvPr/>
          </p:nvSpPr>
          <p:spPr>
            <a:xfrm>
              <a:off x="7069505" y="9496391"/>
              <a:ext cx="215900" cy="934085"/>
            </a:xfrm>
            <a:prstGeom prst="rect">
              <a:avLst/>
            </a:prstGeom>
          </p:spPr>
          <p:txBody>
            <a:bodyPr vert="vert270" wrap="square" lIns="0" tIns="0" rIns="0" bIns="0" rtlCol="0">
              <a:spAutoFit/>
            </a:bodyPr>
            <a:lstStyle/>
            <a:p>
              <a:pPr marL="12700">
                <a:lnSpc>
                  <a:spcPts val="1555"/>
                </a:lnSpc>
              </a:pPr>
              <a:r>
                <a:rPr sz="1500" dirty="0">
                  <a:latin typeface="Microsoft Sans Serif"/>
                  <a:cs typeface="Microsoft Sans Serif"/>
                </a:rPr>
                <a:t>Data/Pred.</a:t>
              </a:r>
              <a:endParaRPr sz="1500">
                <a:latin typeface="Microsoft Sans Serif"/>
                <a:cs typeface="Microsoft Sans Serif"/>
              </a:endParaRPr>
            </a:p>
          </p:txBody>
        </p:sp>
        <p:sp>
          <p:nvSpPr>
            <p:cNvPr id="49" name="object 49"/>
            <p:cNvSpPr/>
            <p:nvPr/>
          </p:nvSpPr>
          <p:spPr>
            <a:xfrm>
              <a:off x="9088841" y="9558559"/>
              <a:ext cx="0" cy="349885"/>
            </a:xfrm>
            <a:custGeom>
              <a:avLst/>
              <a:gdLst/>
              <a:ahLst/>
              <a:cxnLst/>
              <a:rect l="l" t="t" r="r" b="b"/>
              <a:pathLst>
                <a:path h="349884">
                  <a:moveTo>
                    <a:pt x="0" y="349389"/>
                  </a:moveTo>
                  <a:lnTo>
                    <a:pt x="0" y="0"/>
                  </a:lnTo>
                </a:path>
              </a:pathLst>
            </a:custGeom>
            <a:ln w="1564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50"/>
            <p:cNvSpPr/>
            <p:nvPr/>
          </p:nvSpPr>
          <p:spPr>
            <a:xfrm>
              <a:off x="10230877" y="9965312"/>
              <a:ext cx="0" cy="240029"/>
            </a:xfrm>
            <a:custGeom>
              <a:avLst/>
              <a:gdLst/>
              <a:ahLst/>
              <a:cxnLst/>
              <a:rect l="l" t="t" r="r" b="b"/>
              <a:pathLst>
                <a:path h="240029">
                  <a:moveTo>
                    <a:pt x="0" y="239879"/>
                  </a:moveTo>
                  <a:lnTo>
                    <a:pt x="0" y="0"/>
                  </a:lnTo>
                </a:path>
              </a:pathLst>
            </a:custGeom>
            <a:ln w="1564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51"/>
            <p:cNvSpPr/>
            <p:nvPr/>
          </p:nvSpPr>
          <p:spPr>
            <a:xfrm>
              <a:off x="10230877" y="9665462"/>
              <a:ext cx="0" cy="240029"/>
            </a:xfrm>
            <a:custGeom>
              <a:avLst/>
              <a:gdLst/>
              <a:ahLst/>
              <a:cxnLst/>
              <a:rect l="l" t="t" r="r" b="b"/>
              <a:pathLst>
                <a:path h="240029">
                  <a:moveTo>
                    <a:pt x="0" y="239879"/>
                  </a:moveTo>
                  <a:lnTo>
                    <a:pt x="0" y="0"/>
                  </a:lnTo>
                </a:path>
              </a:pathLst>
            </a:custGeom>
            <a:ln w="1564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object 52"/>
            <p:cNvSpPr/>
            <p:nvPr/>
          </p:nvSpPr>
          <p:spPr>
            <a:xfrm>
              <a:off x="10439468" y="9540308"/>
              <a:ext cx="0" cy="292100"/>
            </a:xfrm>
            <a:custGeom>
              <a:avLst/>
              <a:gdLst/>
              <a:ahLst/>
              <a:cxnLst/>
              <a:rect l="l" t="t" r="r" b="b"/>
              <a:pathLst>
                <a:path h="292100">
                  <a:moveTo>
                    <a:pt x="0" y="292027"/>
                  </a:moveTo>
                  <a:lnTo>
                    <a:pt x="0" y="0"/>
                  </a:lnTo>
                </a:path>
              </a:pathLst>
            </a:custGeom>
            <a:ln w="1564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53"/>
            <p:cNvSpPr/>
            <p:nvPr/>
          </p:nvSpPr>
          <p:spPr>
            <a:xfrm>
              <a:off x="10543764" y="9947061"/>
              <a:ext cx="0" cy="253365"/>
            </a:xfrm>
            <a:custGeom>
              <a:avLst/>
              <a:gdLst/>
              <a:ahLst/>
              <a:cxnLst/>
              <a:rect l="l" t="t" r="r" b="b"/>
              <a:pathLst>
                <a:path h="253365">
                  <a:moveTo>
                    <a:pt x="0" y="252916"/>
                  </a:moveTo>
                  <a:lnTo>
                    <a:pt x="0" y="0"/>
                  </a:lnTo>
                </a:path>
              </a:pathLst>
            </a:custGeom>
            <a:ln w="1564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54"/>
            <p:cNvSpPr/>
            <p:nvPr/>
          </p:nvSpPr>
          <p:spPr>
            <a:xfrm>
              <a:off x="10543764" y="9636781"/>
              <a:ext cx="0" cy="253365"/>
            </a:xfrm>
            <a:custGeom>
              <a:avLst/>
              <a:gdLst/>
              <a:ahLst/>
              <a:cxnLst/>
              <a:rect l="l" t="t" r="r" b="b"/>
              <a:pathLst>
                <a:path h="253365">
                  <a:moveTo>
                    <a:pt x="0" y="252916"/>
                  </a:moveTo>
                  <a:lnTo>
                    <a:pt x="0" y="0"/>
                  </a:lnTo>
                </a:path>
              </a:pathLst>
            </a:custGeom>
            <a:ln w="1564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" name="object 55"/>
            <p:cNvSpPr/>
            <p:nvPr/>
          </p:nvSpPr>
          <p:spPr>
            <a:xfrm>
              <a:off x="11166929" y="9532486"/>
              <a:ext cx="0" cy="362585"/>
            </a:xfrm>
            <a:custGeom>
              <a:avLst/>
              <a:gdLst/>
              <a:ahLst/>
              <a:cxnLst/>
              <a:rect l="l" t="t" r="r" b="b"/>
              <a:pathLst>
                <a:path h="362584">
                  <a:moveTo>
                    <a:pt x="0" y="362426"/>
                  </a:moveTo>
                  <a:lnTo>
                    <a:pt x="0" y="0"/>
                  </a:lnTo>
                </a:path>
              </a:pathLst>
            </a:custGeom>
            <a:ln w="1564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grpSp>
          <p:nvGrpSpPr>
            <p:cNvPr id="56" name="object 56"/>
            <p:cNvGrpSpPr/>
            <p:nvPr/>
          </p:nvGrpSpPr>
          <p:grpSpPr>
            <a:xfrm>
              <a:off x="7684763" y="9516842"/>
              <a:ext cx="4678045" cy="800735"/>
              <a:chOff x="7684763" y="9516842"/>
              <a:chExt cx="4678045" cy="800735"/>
            </a:xfrm>
          </p:grpSpPr>
          <p:sp>
            <p:nvSpPr>
              <p:cNvPr id="57" name="object 57"/>
              <p:cNvSpPr/>
              <p:nvPr/>
            </p:nvSpPr>
            <p:spPr>
              <a:xfrm>
                <a:off x="7688674" y="9524664"/>
                <a:ext cx="4670425" cy="34290"/>
              </a:xfrm>
              <a:custGeom>
                <a:avLst/>
                <a:gdLst/>
                <a:ahLst/>
                <a:cxnLst/>
                <a:rect l="l" t="t" r="r" b="b"/>
                <a:pathLst>
                  <a:path w="4670425" h="34290">
                    <a:moveTo>
                      <a:pt x="0" y="0"/>
                    </a:moveTo>
                    <a:lnTo>
                      <a:pt x="4669831" y="0"/>
                    </a:lnTo>
                  </a:path>
                  <a:path w="4670425" h="34290">
                    <a:moveTo>
                      <a:pt x="0" y="33896"/>
                    </a:moveTo>
                    <a:lnTo>
                      <a:pt x="0" y="0"/>
                    </a:lnTo>
                  </a:path>
                </a:pathLst>
              </a:custGeom>
              <a:ln w="7822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8" name="object 58"/>
              <p:cNvSpPr/>
              <p:nvPr/>
            </p:nvSpPr>
            <p:spPr>
              <a:xfrm>
                <a:off x="7789058" y="9532486"/>
                <a:ext cx="318135" cy="0"/>
              </a:xfrm>
              <a:custGeom>
                <a:avLst/>
                <a:gdLst/>
                <a:ahLst/>
                <a:cxnLst/>
                <a:rect l="l" t="t" r="r" b="b"/>
                <a:pathLst>
                  <a:path w="318134">
                    <a:moveTo>
                      <a:pt x="0" y="0"/>
                    </a:moveTo>
                    <a:lnTo>
                      <a:pt x="7822" y="0"/>
                    </a:lnTo>
                  </a:path>
                  <a:path w="318134">
                    <a:moveTo>
                      <a:pt x="101688" y="0"/>
                    </a:moveTo>
                    <a:lnTo>
                      <a:pt x="109510" y="0"/>
                    </a:lnTo>
                  </a:path>
                  <a:path w="318134">
                    <a:moveTo>
                      <a:pt x="205983" y="0"/>
                    </a:moveTo>
                    <a:lnTo>
                      <a:pt x="213805" y="0"/>
                    </a:lnTo>
                  </a:path>
                  <a:path w="318134">
                    <a:moveTo>
                      <a:pt x="310279" y="0"/>
                    </a:moveTo>
                    <a:lnTo>
                      <a:pt x="318101" y="0"/>
                    </a:lnTo>
                  </a:path>
                </a:pathLst>
              </a:custGeom>
              <a:ln w="15644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9" name="object 59"/>
              <p:cNvSpPr/>
              <p:nvPr/>
            </p:nvSpPr>
            <p:spPr>
              <a:xfrm>
                <a:off x="8207544" y="9524664"/>
                <a:ext cx="0" cy="34290"/>
              </a:xfrm>
              <a:custGeom>
                <a:avLst/>
                <a:gdLst/>
                <a:ahLst/>
                <a:cxnLst/>
                <a:rect l="l" t="t" r="r" b="b"/>
                <a:pathLst>
                  <a:path h="34290">
                    <a:moveTo>
                      <a:pt x="0" y="33896"/>
                    </a:moveTo>
                    <a:lnTo>
                      <a:pt x="0" y="0"/>
                    </a:lnTo>
                  </a:path>
                </a:pathLst>
              </a:custGeom>
              <a:ln w="7822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0" name="object 60"/>
              <p:cNvSpPr/>
              <p:nvPr/>
            </p:nvSpPr>
            <p:spPr>
              <a:xfrm>
                <a:off x="8307929" y="9532486"/>
                <a:ext cx="318135" cy="0"/>
              </a:xfrm>
              <a:custGeom>
                <a:avLst/>
                <a:gdLst/>
                <a:ahLst/>
                <a:cxnLst/>
                <a:rect l="l" t="t" r="r" b="b"/>
                <a:pathLst>
                  <a:path w="318134">
                    <a:moveTo>
                      <a:pt x="0" y="0"/>
                    </a:moveTo>
                    <a:lnTo>
                      <a:pt x="7822" y="0"/>
                    </a:lnTo>
                  </a:path>
                  <a:path w="318134">
                    <a:moveTo>
                      <a:pt x="104295" y="0"/>
                    </a:moveTo>
                    <a:lnTo>
                      <a:pt x="112117" y="0"/>
                    </a:lnTo>
                  </a:path>
                  <a:path w="318134">
                    <a:moveTo>
                      <a:pt x="205983" y="0"/>
                    </a:moveTo>
                    <a:lnTo>
                      <a:pt x="213805" y="0"/>
                    </a:lnTo>
                  </a:path>
                  <a:path w="318134">
                    <a:moveTo>
                      <a:pt x="310279" y="0"/>
                    </a:moveTo>
                    <a:lnTo>
                      <a:pt x="318101" y="0"/>
                    </a:lnTo>
                  </a:path>
                </a:pathLst>
              </a:custGeom>
              <a:ln w="15644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1" name="object 61"/>
              <p:cNvSpPr/>
              <p:nvPr/>
            </p:nvSpPr>
            <p:spPr>
              <a:xfrm>
                <a:off x="8726414" y="9524664"/>
                <a:ext cx="0" cy="34290"/>
              </a:xfrm>
              <a:custGeom>
                <a:avLst/>
                <a:gdLst/>
                <a:ahLst/>
                <a:cxnLst/>
                <a:rect l="l" t="t" r="r" b="b"/>
                <a:pathLst>
                  <a:path h="34290">
                    <a:moveTo>
                      <a:pt x="0" y="33896"/>
                    </a:moveTo>
                    <a:lnTo>
                      <a:pt x="0" y="0"/>
                    </a:lnTo>
                  </a:path>
                </a:pathLst>
              </a:custGeom>
              <a:ln w="7822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2" name="object 62"/>
              <p:cNvSpPr/>
              <p:nvPr/>
            </p:nvSpPr>
            <p:spPr>
              <a:xfrm>
                <a:off x="8826799" y="9532486"/>
                <a:ext cx="318135" cy="0"/>
              </a:xfrm>
              <a:custGeom>
                <a:avLst/>
                <a:gdLst/>
                <a:ahLst/>
                <a:cxnLst/>
                <a:rect l="l" t="t" r="r" b="b"/>
                <a:pathLst>
                  <a:path w="318134">
                    <a:moveTo>
                      <a:pt x="0" y="0"/>
                    </a:moveTo>
                    <a:lnTo>
                      <a:pt x="7822" y="0"/>
                    </a:lnTo>
                  </a:path>
                  <a:path w="318134">
                    <a:moveTo>
                      <a:pt x="104295" y="0"/>
                    </a:moveTo>
                    <a:lnTo>
                      <a:pt x="112117" y="0"/>
                    </a:lnTo>
                  </a:path>
                  <a:path w="318134">
                    <a:moveTo>
                      <a:pt x="205983" y="0"/>
                    </a:moveTo>
                    <a:lnTo>
                      <a:pt x="213805" y="0"/>
                    </a:lnTo>
                  </a:path>
                  <a:path w="318134">
                    <a:moveTo>
                      <a:pt x="310279" y="0"/>
                    </a:moveTo>
                    <a:lnTo>
                      <a:pt x="318101" y="0"/>
                    </a:lnTo>
                  </a:path>
                </a:pathLst>
              </a:custGeom>
              <a:ln w="15644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3" name="object 63"/>
              <p:cNvSpPr/>
              <p:nvPr/>
            </p:nvSpPr>
            <p:spPr>
              <a:xfrm>
                <a:off x="9245284" y="9524664"/>
                <a:ext cx="0" cy="34290"/>
              </a:xfrm>
              <a:custGeom>
                <a:avLst/>
                <a:gdLst/>
                <a:ahLst/>
                <a:cxnLst/>
                <a:rect l="l" t="t" r="r" b="b"/>
                <a:pathLst>
                  <a:path h="34290">
                    <a:moveTo>
                      <a:pt x="0" y="33896"/>
                    </a:moveTo>
                    <a:lnTo>
                      <a:pt x="0" y="0"/>
                    </a:lnTo>
                  </a:path>
                </a:pathLst>
              </a:custGeom>
              <a:ln w="7822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4" name="object 64"/>
              <p:cNvSpPr/>
              <p:nvPr/>
            </p:nvSpPr>
            <p:spPr>
              <a:xfrm>
                <a:off x="9345669" y="9532486"/>
                <a:ext cx="318135" cy="0"/>
              </a:xfrm>
              <a:custGeom>
                <a:avLst/>
                <a:gdLst/>
                <a:ahLst/>
                <a:cxnLst/>
                <a:rect l="l" t="t" r="r" b="b"/>
                <a:pathLst>
                  <a:path w="318134">
                    <a:moveTo>
                      <a:pt x="0" y="0"/>
                    </a:moveTo>
                    <a:lnTo>
                      <a:pt x="7822" y="0"/>
                    </a:lnTo>
                  </a:path>
                  <a:path w="318134">
                    <a:moveTo>
                      <a:pt x="104295" y="0"/>
                    </a:moveTo>
                    <a:lnTo>
                      <a:pt x="112117" y="0"/>
                    </a:lnTo>
                  </a:path>
                  <a:path w="318134">
                    <a:moveTo>
                      <a:pt x="205983" y="0"/>
                    </a:moveTo>
                    <a:lnTo>
                      <a:pt x="213805" y="0"/>
                    </a:lnTo>
                  </a:path>
                  <a:path w="318134">
                    <a:moveTo>
                      <a:pt x="310279" y="0"/>
                    </a:moveTo>
                    <a:lnTo>
                      <a:pt x="318101" y="0"/>
                    </a:lnTo>
                  </a:path>
                </a:pathLst>
              </a:custGeom>
              <a:ln w="15644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5" name="object 65"/>
              <p:cNvSpPr/>
              <p:nvPr/>
            </p:nvSpPr>
            <p:spPr>
              <a:xfrm>
                <a:off x="9764155" y="9524664"/>
                <a:ext cx="0" cy="34290"/>
              </a:xfrm>
              <a:custGeom>
                <a:avLst/>
                <a:gdLst/>
                <a:ahLst/>
                <a:cxnLst/>
                <a:rect l="l" t="t" r="r" b="b"/>
                <a:pathLst>
                  <a:path h="34290">
                    <a:moveTo>
                      <a:pt x="0" y="33896"/>
                    </a:moveTo>
                    <a:lnTo>
                      <a:pt x="0" y="0"/>
                    </a:lnTo>
                  </a:path>
                </a:pathLst>
              </a:custGeom>
              <a:ln w="7822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6" name="object 66"/>
              <p:cNvSpPr/>
              <p:nvPr/>
            </p:nvSpPr>
            <p:spPr>
              <a:xfrm>
                <a:off x="9864539" y="9532486"/>
                <a:ext cx="318135" cy="0"/>
              </a:xfrm>
              <a:custGeom>
                <a:avLst/>
                <a:gdLst/>
                <a:ahLst/>
                <a:cxnLst/>
                <a:rect l="l" t="t" r="r" b="b"/>
                <a:pathLst>
                  <a:path w="318134">
                    <a:moveTo>
                      <a:pt x="0" y="0"/>
                    </a:moveTo>
                    <a:lnTo>
                      <a:pt x="7822" y="0"/>
                    </a:lnTo>
                  </a:path>
                  <a:path w="318134">
                    <a:moveTo>
                      <a:pt x="104295" y="0"/>
                    </a:moveTo>
                    <a:lnTo>
                      <a:pt x="112117" y="0"/>
                    </a:lnTo>
                  </a:path>
                  <a:path w="318134">
                    <a:moveTo>
                      <a:pt x="205983" y="0"/>
                    </a:moveTo>
                    <a:lnTo>
                      <a:pt x="213805" y="0"/>
                    </a:lnTo>
                  </a:path>
                  <a:path w="318134">
                    <a:moveTo>
                      <a:pt x="310279" y="0"/>
                    </a:moveTo>
                    <a:lnTo>
                      <a:pt x="318101" y="0"/>
                    </a:lnTo>
                  </a:path>
                </a:pathLst>
              </a:custGeom>
              <a:ln w="15644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7" name="object 67"/>
              <p:cNvSpPr/>
              <p:nvPr/>
            </p:nvSpPr>
            <p:spPr>
              <a:xfrm>
                <a:off x="10283025" y="9524664"/>
                <a:ext cx="0" cy="34290"/>
              </a:xfrm>
              <a:custGeom>
                <a:avLst/>
                <a:gdLst/>
                <a:ahLst/>
                <a:cxnLst/>
                <a:rect l="l" t="t" r="r" b="b"/>
                <a:pathLst>
                  <a:path h="34290">
                    <a:moveTo>
                      <a:pt x="0" y="33896"/>
                    </a:moveTo>
                    <a:lnTo>
                      <a:pt x="0" y="0"/>
                    </a:lnTo>
                  </a:path>
                </a:pathLst>
              </a:custGeom>
              <a:ln w="7822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8" name="object 68"/>
              <p:cNvSpPr/>
              <p:nvPr/>
            </p:nvSpPr>
            <p:spPr>
              <a:xfrm>
                <a:off x="10383409" y="9532486"/>
                <a:ext cx="318135" cy="0"/>
              </a:xfrm>
              <a:custGeom>
                <a:avLst/>
                <a:gdLst/>
                <a:ahLst/>
                <a:cxnLst/>
                <a:rect l="l" t="t" r="r" b="b"/>
                <a:pathLst>
                  <a:path w="318134">
                    <a:moveTo>
                      <a:pt x="0" y="0"/>
                    </a:moveTo>
                    <a:lnTo>
                      <a:pt x="7822" y="0"/>
                    </a:lnTo>
                  </a:path>
                  <a:path w="318134">
                    <a:moveTo>
                      <a:pt x="104295" y="0"/>
                    </a:moveTo>
                    <a:lnTo>
                      <a:pt x="112117" y="0"/>
                    </a:lnTo>
                  </a:path>
                  <a:path w="318134">
                    <a:moveTo>
                      <a:pt x="208591" y="0"/>
                    </a:moveTo>
                    <a:lnTo>
                      <a:pt x="216413" y="0"/>
                    </a:lnTo>
                  </a:path>
                  <a:path w="318134">
                    <a:moveTo>
                      <a:pt x="310279" y="0"/>
                    </a:moveTo>
                    <a:lnTo>
                      <a:pt x="318101" y="0"/>
                    </a:lnTo>
                  </a:path>
                </a:pathLst>
              </a:custGeom>
              <a:ln w="15644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9" name="object 69"/>
              <p:cNvSpPr/>
              <p:nvPr/>
            </p:nvSpPr>
            <p:spPr>
              <a:xfrm>
                <a:off x="10801895" y="9524664"/>
                <a:ext cx="0" cy="34290"/>
              </a:xfrm>
              <a:custGeom>
                <a:avLst/>
                <a:gdLst/>
                <a:ahLst/>
                <a:cxnLst/>
                <a:rect l="l" t="t" r="r" b="b"/>
                <a:pathLst>
                  <a:path h="34290">
                    <a:moveTo>
                      <a:pt x="0" y="33896"/>
                    </a:moveTo>
                    <a:lnTo>
                      <a:pt x="0" y="0"/>
                    </a:lnTo>
                  </a:path>
                </a:pathLst>
              </a:custGeom>
              <a:ln w="7822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0" name="object 70"/>
              <p:cNvSpPr/>
              <p:nvPr/>
            </p:nvSpPr>
            <p:spPr>
              <a:xfrm>
                <a:off x="10902279" y="9532486"/>
                <a:ext cx="318135" cy="0"/>
              </a:xfrm>
              <a:custGeom>
                <a:avLst/>
                <a:gdLst/>
                <a:ahLst/>
                <a:cxnLst/>
                <a:rect l="l" t="t" r="r" b="b"/>
                <a:pathLst>
                  <a:path w="318134">
                    <a:moveTo>
                      <a:pt x="0" y="0"/>
                    </a:moveTo>
                    <a:lnTo>
                      <a:pt x="7822" y="0"/>
                    </a:lnTo>
                  </a:path>
                  <a:path w="318134">
                    <a:moveTo>
                      <a:pt x="104295" y="0"/>
                    </a:moveTo>
                    <a:lnTo>
                      <a:pt x="112117" y="0"/>
                    </a:lnTo>
                  </a:path>
                  <a:path w="318134">
                    <a:moveTo>
                      <a:pt x="208591" y="0"/>
                    </a:moveTo>
                    <a:lnTo>
                      <a:pt x="216413" y="0"/>
                    </a:lnTo>
                  </a:path>
                  <a:path w="318134">
                    <a:moveTo>
                      <a:pt x="310279" y="0"/>
                    </a:moveTo>
                    <a:lnTo>
                      <a:pt x="318101" y="0"/>
                    </a:lnTo>
                  </a:path>
                </a:pathLst>
              </a:custGeom>
              <a:ln w="15644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1" name="object 71"/>
              <p:cNvSpPr/>
              <p:nvPr/>
            </p:nvSpPr>
            <p:spPr>
              <a:xfrm>
                <a:off x="11320765" y="9524664"/>
                <a:ext cx="0" cy="34290"/>
              </a:xfrm>
              <a:custGeom>
                <a:avLst/>
                <a:gdLst/>
                <a:ahLst/>
                <a:cxnLst/>
                <a:rect l="l" t="t" r="r" b="b"/>
                <a:pathLst>
                  <a:path h="34290">
                    <a:moveTo>
                      <a:pt x="0" y="33896"/>
                    </a:moveTo>
                    <a:lnTo>
                      <a:pt x="0" y="0"/>
                    </a:lnTo>
                  </a:path>
                </a:pathLst>
              </a:custGeom>
              <a:ln w="7822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2" name="object 72"/>
              <p:cNvSpPr/>
              <p:nvPr/>
            </p:nvSpPr>
            <p:spPr>
              <a:xfrm>
                <a:off x="11421150" y="9532486"/>
                <a:ext cx="318135" cy="0"/>
              </a:xfrm>
              <a:custGeom>
                <a:avLst/>
                <a:gdLst/>
                <a:ahLst/>
                <a:cxnLst/>
                <a:rect l="l" t="t" r="r" b="b"/>
                <a:pathLst>
                  <a:path w="318134">
                    <a:moveTo>
                      <a:pt x="0" y="0"/>
                    </a:moveTo>
                    <a:lnTo>
                      <a:pt x="7822" y="0"/>
                    </a:lnTo>
                  </a:path>
                  <a:path w="318134">
                    <a:moveTo>
                      <a:pt x="104295" y="0"/>
                    </a:moveTo>
                    <a:lnTo>
                      <a:pt x="112117" y="0"/>
                    </a:lnTo>
                  </a:path>
                  <a:path w="318134">
                    <a:moveTo>
                      <a:pt x="208591" y="0"/>
                    </a:moveTo>
                    <a:lnTo>
                      <a:pt x="216413" y="0"/>
                    </a:lnTo>
                  </a:path>
                  <a:path w="318134">
                    <a:moveTo>
                      <a:pt x="310279" y="0"/>
                    </a:moveTo>
                    <a:lnTo>
                      <a:pt x="318101" y="0"/>
                    </a:lnTo>
                  </a:path>
                </a:pathLst>
              </a:custGeom>
              <a:ln w="15644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3" name="object 73"/>
              <p:cNvSpPr/>
              <p:nvPr/>
            </p:nvSpPr>
            <p:spPr>
              <a:xfrm>
                <a:off x="11839635" y="9524664"/>
                <a:ext cx="0" cy="34290"/>
              </a:xfrm>
              <a:custGeom>
                <a:avLst/>
                <a:gdLst/>
                <a:ahLst/>
                <a:cxnLst/>
                <a:rect l="l" t="t" r="r" b="b"/>
                <a:pathLst>
                  <a:path h="34290">
                    <a:moveTo>
                      <a:pt x="0" y="33896"/>
                    </a:moveTo>
                    <a:lnTo>
                      <a:pt x="0" y="0"/>
                    </a:lnTo>
                  </a:path>
                </a:pathLst>
              </a:custGeom>
              <a:ln w="7822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4" name="object 74"/>
              <p:cNvSpPr/>
              <p:nvPr/>
            </p:nvSpPr>
            <p:spPr>
              <a:xfrm>
                <a:off x="11940020" y="9532486"/>
                <a:ext cx="321310" cy="0"/>
              </a:xfrm>
              <a:custGeom>
                <a:avLst/>
                <a:gdLst/>
                <a:ahLst/>
                <a:cxnLst/>
                <a:rect l="l" t="t" r="r" b="b"/>
                <a:pathLst>
                  <a:path w="321309">
                    <a:moveTo>
                      <a:pt x="0" y="0"/>
                    </a:moveTo>
                    <a:lnTo>
                      <a:pt x="7822" y="0"/>
                    </a:lnTo>
                  </a:path>
                  <a:path w="321309">
                    <a:moveTo>
                      <a:pt x="104295" y="0"/>
                    </a:moveTo>
                    <a:lnTo>
                      <a:pt x="112117" y="0"/>
                    </a:lnTo>
                  </a:path>
                  <a:path w="321309">
                    <a:moveTo>
                      <a:pt x="208591" y="0"/>
                    </a:moveTo>
                    <a:lnTo>
                      <a:pt x="216413" y="0"/>
                    </a:lnTo>
                  </a:path>
                  <a:path w="321309">
                    <a:moveTo>
                      <a:pt x="312886" y="0"/>
                    </a:moveTo>
                    <a:lnTo>
                      <a:pt x="320708" y="0"/>
                    </a:lnTo>
                  </a:path>
                </a:pathLst>
              </a:custGeom>
              <a:ln w="15644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5" name="object 75"/>
              <p:cNvSpPr/>
              <p:nvPr/>
            </p:nvSpPr>
            <p:spPr>
              <a:xfrm>
                <a:off x="7688674" y="9524664"/>
                <a:ext cx="4670425" cy="793115"/>
              </a:xfrm>
              <a:custGeom>
                <a:avLst/>
                <a:gdLst/>
                <a:ahLst/>
                <a:cxnLst/>
                <a:rect l="l" t="t" r="r" b="b"/>
                <a:pathLst>
                  <a:path w="4670425" h="793115">
                    <a:moveTo>
                      <a:pt x="4669831" y="33896"/>
                    </a:moveTo>
                    <a:lnTo>
                      <a:pt x="4669831" y="0"/>
                    </a:lnTo>
                  </a:path>
                  <a:path w="4670425" h="793115">
                    <a:moveTo>
                      <a:pt x="0" y="792645"/>
                    </a:moveTo>
                    <a:lnTo>
                      <a:pt x="0" y="0"/>
                    </a:lnTo>
                  </a:path>
                  <a:path w="4670425" h="793115">
                    <a:moveTo>
                      <a:pt x="96473" y="594484"/>
                    </a:moveTo>
                    <a:lnTo>
                      <a:pt x="0" y="594484"/>
                    </a:lnTo>
                  </a:path>
                  <a:path w="4670425" h="793115">
                    <a:moveTo>
                      <a:pt x="96473" y="396322"/>
                    </a:moveTo>
                    <a:lnTo>
                      <a:pt x="0" y="396322"/>
                    </a:lnTo>
                  </a:path>
                  <a:path w="4670425" h="793115">
                    <a:moveTo>
                      <a:pt x="96473" y="198161"/>
                    </a:moveTo>
                    <a:lnTo>
                      <a:pt x="0" y="198161"/>
                    </a:lnTo>
                  </a:path>
                  <a:path w="4670425" h="793115">
                    <a:moveTo>
                      <a:pt x="96473" y="0"/>
                    </a:moveTo>
                    <a:lnTo>
                      <a:pt x="0" y="0"/>
                    </a:lnTo>
                  </a:path>
                  <a:path w="4670425" h="793115">
                    <a:moveTo>
                      <a:pt x="96473" y="594484"/>
                    </a:moveTo>
                    <a:lnTo>
                      <a:pt x="0" y="594484"/>
                    </a:lnTo>
                  </a:path>
                  <a:path w="4670425" h="793115">
                    <a:moveTo>
                      <a:pt x="4669831" y="792645"/>
                    </a:moveTo>
                    <a:lnTo>
                      <a:pt x="4669831" y="0"/>
                    </a:lnTo>
                  </a:path>
                  <a:path w="4670425" h="793115">
                    <a:moveTo>
                      <a:pt x="4573357" y="594484"/>
                    </a:moveTo>
                    <a:lnTo>
                      <a:pt x="4669831" y="594484"/>
                    </a:lnTo>
                  </a:path>
                  <a:path w="4670425" h="793115">
                    <a:moveTo>
                      <a:pt x="4573357" y="396322"/>
                    </a:moveTo>
                    <a:lnTo>
                      <a:pt x="4669831" y="396322"/>
                    </a:lnTo>
                  </a:path>
                  <a:path w="4670425" h="793115">
                    <a:moveTo>
                      <a:pt x="4573357" y="198161"/>
                    </a:moveTo>
                    <a:lnTo>
                      <a:pt x="4669831" y="198161"/>
                    </a:lnTo>
                  </a:path>
                  <a:path w="4670425" h="793115">
                    <a:moveTo>
                      <a:pt x="4573357" y="0"/>
                    </a:moveTo>
                    <a:lnTo>
                      <a:pt x="4669831" y="0"/>
                    </a:lnTo>
                  </a:path>
                  <a:path w="4670425" h="793115">
                    <a:moveTo>
                      <a:pt x="4573357" y="594484"/>
                    </a:moveTo>
                    <a:lnTo>
                      <a:pt x="4669831" y="594484"/>
                    </a:lnTo>
                  </a:path>
                </a:pathLst>
              </a:custGeom>
              <a:ln w="7822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76" name="object 76"/>
              <p:cNvPicPr/>
              <p:nvPr/>
            </p:nvPicPr>
            <p:blipFill>
              <a:blip r:embed="rId6" cstate="print"/>
              <a:stretch>
                <a:fillRect/>
              </a:stretch>
            </p:blipFill>
            <p:spPr>
              <a:xfrm>
                <a:off x="8203633" y="9744988"/>
                <a:ext cx="398930" cy="349389"/>
              </a:xfrm>
              <a:prstGeom prst="rect">
                <a:avLst/>
              </a:prstGeom>
            </p:spPr>
          </p:pic>
          <p:sp>
            <p:nvSpPr>
              <p:cNvPr id="77" name="object 77"/>
              <p:cNvSpPr/>
              <p:nvPr/>
            </p:nvSpPr>
            <p:spPr>
              <a:xfrm>
                <a:off x="8841139" y="9641996"/>
                <a:ext cx="3311525" cy="558165"/>
              </a:xfrm>
              <a:custGeom>
                <a:avLst/>
                <a:gdLst/>
                <a:ahLst/>
                <a:cxnLst/>
                <a:rect l="l" t="t" r="r" b="b"/>
                <a:pathLst>
                  <a:path w="3311525" h="558165">
                    <a:moveTo>
                      <a:pt x="93865" y="414574"/>
                    </a:moveTo>
                    <a:lnTo>
                      <a:pt x="49540" y="458900"/>
                    </a:lnTo>
                  </a:path>
                  <a:path w="3311525" h="558165">
                    <a:moveTo>
                      <a:pt x="93865" y="338960"/>
                    </a:moveTo>
                    <a:lnTo>
                      <a:pt x="0" y="432826"/>
                    </a:lnTo>
                  </a:path>
                  <a:path w="3311525" h="558165">
                    <a:moveTo>
                      <a:pt x="93865" y="265953"/>
                    </a:moveTo>
                    <a:lnTo>
                      <a:pt x="0" y="357212"/>
                    </a:lnTo>
                  </a:path>
                  <a:path w="3311525" h="558165">
                    <a:moveTo>
                      <a:pt x="93865" y="190339"/>
                    </a:moveTo>
                    <a:lnTo>
                      <a:pt x="0" y="281597"/>
                    </a:lnTo>
                  </a:path>
                  <a:path w="3311525" h="558165">
                    <a:moveTo>
                      <a:pt x="93865" y="114725"/>
                    </a:moveTo>
                    <a:lnTo>
                      <a:pt x="0" y="205983"/>
                    </a:lnTo>
                  </a:path>
                  <a:path w="3311525" h="558165">
                    <a:moveTo>
                      <a:pt x="33896" y="99080"/>
                    </a:moveTo>
                    <a:lnTo>
                      <a:pt x="0" y="132976"/>
                    </a:lnTo>
                  </a:path>
                  <a:path w="3311525" h="558165">
                    <a:moveTo>
                      <a:pt x="195554" y="385893"/>
                    </a:moveTo>
                    <a:lnTo>
                      <a:pt x="164265" y="419789"/>
                    </a:lnTo>
                  </a:path>
                  <a:path w="3311525" h="558165">
                    <a:moveTo>
                      <a:pt x="195554" y="312886"/>
                    </a:moveTo>
                    <a:lnTo>
                      <a:pt x="93865" y="414574"/>
                    </a:lnTo>
                  </a:path>
                  <a:path w="3311525" h="558165">
                    <a:moveTo>
                      <a:pt x="195554" y="237272"/>
                    </a:moveTo>
                    <a:lnTo>
                      <a:pt x="93865" y="338960"/>
                    </a:lnTo>
                  </a:path>
                  <a:path w="3311525" h="558165">
                    <a:moveTo>
                      <a:pt x="195554" y="161658"/>
                    </a:moveTo>
                    <a:lnTo>
                      <a:pt x="93865" y="265953"/>
                    </a:lnTo>
                  </a:path>
                  <a:path w="3311525" h="558165">
                    <a:moveTo>
                      <a:pt x="143406" y="138191"/>
                    </a:moveTo>
                    <a:lnTo>
                      <a:pt x="93865" y="190339"/>
                    </a:lnTo>
                  </a:path>
                  <a:path w="3311525" h="558165">
                    <a:moveTo>
                      <a:pt x="299849" y="357212"/>
                    </a:moveTo>
                    <a:lnTo>
                      <a:pt x="237272" y="422396"/>
                    </a:lnTo>
                  </a:path>
                  <a:path w="3311525" h="558165">
                    <a:moveTo>
                      <a:pt x="299849" y="284205"/>
                    </a:moveTo>
                    <a:lnTo>
                      <a:pt x="195554" y="385893"/>
                    </a:lnTo>
                  </a:path>
                  <a:path w="3311525" h="558165">
                    <a:moveTo>
                      <a:pt x="299849" y="208591"/>
                    </a:moveTo>
                    <a:lnTo>
                      <a:pt x="195554" y="312886"/>
                    </a:lnTo>
                  </a:path>
                  <a:path w="3311525" h="558165">
                    <a:moveTo>
                      <a:pt x="297242" y="135584"/>
                    </a:moveTo>
                    <a:lnTo>
                      <a:pt x="195554" y="237272"/>
                    </a:lnTo>
                  </a:path>
                  <a:path w="3311525" h="558165">
                    <a:moveTo>
                      <a:pt x="221627" y="135584"/>
                    </a:moveTo>
                    <a:lnTo>
                      <a:pt x="195554" y="161658"/>
                    </a:lnTo>
                  </a:path>
                  <a:path w="3311525" h="558165">
                    <a:moveTo>
                      <a:pt x="404145" y="404145"/>
                    </a:moveTo>
                    <a:lnTo>
                      <a:pt x="367641" y="440648"/>
                    </a:lnTo>
                  </a:path>
                  <a:path w="3311525" h="558165">
                    <a:moveTo>
                      <a:pt x="404145" y="328530"/>
                    </a:moveTo>
                    <a:lnTo>
                      <a:pt x="299849" y="432826"/>
                    </a:lnTo>
                  </a:path>
                  <a:path w="3311525" h="558165">
                    <a:moveTo>
                      <a:pt x="404145" y="255523"/>
                    </a:moveTo>
                    <a:lnTo>
                      <a:pt x="299849" y="357212"/>
                    </a:lnTo>
                  </a:path>
                  <a:path w="3311525" h="558165">
                    <a:moveTo>
                      <a:pt x="404145" y="179909"/>
                    </a:moveTo>
                    <a:lnTo>
                      <a:pt x="299849" y="284205"/>
                    </a:lnTo>
                  </a:path>
                  <a:path w="3311525" h="558165">
                    <a:moveTo>
                      <a:pt x="391108" y="117332"/>
                    </a:moveTo>
                    <a:lnTo>
                      <a:pt x="299849" y="208591"/>
                    </a:lnTo>
                  </a:path>
                  <a:path w="3311525" h="558165">
                    <a:moveTo>
                      <a:pt x="315493" y="117332"/>
                    </a:moveTo>
                    <a:lnTo>
                      <a:pt x="299849" y="132976"/>
                    </a:lnTo>
                  </a:path>
                  <a:path w="3311525" h="558165">
                    <a:moveTo>
                      <a:pt x="508440" y="375463"/>
                    </a:moveTo>
                    <a:lnTo>
                      <a:pt x="471937" y="414574"/>
                    </a:lnTo>
                  </a:path>
                  <a:path w="3311525" h="558165">
                    <a:moveTo>
                      <a:pt x="508440" y="302456"/>
                    </a:moveTo>
                    <a:lnTo>
                      <a:pt x="404145" y="404145"/>
                    </a:lnTo>
                  </a:path>
                  <a:path w="3311525" h="558165">
                    <a:moveTo>
                      <a:pt x="508440" y="226842"/>
                    </a:moveTo>
                    <a:lnTo>
                      <a:pt x="404145" y="328530"/>
                    </a:lnTo>
                  </a:path>
                  <a:path w="3311525" h="558165">
                    <a:moveTo>
                      <a:pt x="508440" y="151228"/>
                    </a:moveTo>
                    <a:lnTo>
                      <a:pt x="404145" y="255523"/>
                    </a:lnTo>
                  </a:path>
                  <a:path w="3311525" h="558165">
                    <a:moveTo>
                      <a:pt x="438041" y="143406"/>
                    </a:moveTo>
                    <a:lnTo>
                      <a:pt x="404145" y="179909"/>
                    </a:lnTo>
                  </a:path>
                  <a:path w="3311525" h="558165">
                    <a:moveTo>
                      <a:pt x="612736" y="346782"/>
                    </a:moveTo>
                    <a:lnTo>
                      <a:pt x="573625" y="385893"/>
                    </a:lnTo>
                  </a:path>
                  <a:path w="3311525" h="558165">
                    <a:moveTo>
                      <a:pt x="612736" y="273775"/>
                    </a:moveTo>
                    <a:lnTo>
                      <a:pt x="508440" y="375463"/>
                    </a:lnTo>
                  </a:path>
                  <a:path w="3311525" h="558165">
                    <a:moveTo>
                      <a:pt x="612736" y="198161"/>
                    </a:moveTo>
                    <a:lnTo>
                      <a:pt x="508440" y="302456"/>
                    </a:lnTo>
                  </a:path>
                  <a:path w="3311525" h="558165">
                    <a:moveTo>
                      <a:pt x="563195" y="172087"/>
                    </a:moveTo>
                    <a:lnTo>
                      <a:pt x="508440" y="226842"/>
                    </a:lnTo>
                  </a:path>
                  <a:path w="3311525" h="558165">
                    <a:moveTo>
                      <a:pt x="714424" y="318101"/>
                    </a:moveTo>
                    <a:lnTo>
                      <a:pt x="651846" y="383285"/>
                    </a:lnTo>
                  </a:path>
                  <a:path w="3311525" h="558165">
                    <a:moveTo>
                      <a:pt x="714424" y="245094"/>
                    </a:moveTo>
                    <a:lnTo>
                      <a:pt x="612736" y="346782"/>
                    </a:lnTo>
                  </a:path>
                  <a:path w="3311525" h="558165">
                    <a:moveTo>
                      <a:pt x="711816" y="172087"/>
                    </a:moveTo>
                    <a:lnTo>
                      <a:pt x="612736" y="273775"/>
                    </a:lnTo>
                  </a:path>
                  <a:path w="3311525" h="558165">
                    <a:moveTo>
                      <a:pt x="636202" y="172087"/>
                    </a:moveTo>
                    <a:lnTo>
                      <a:pt x="612736" y="198161"/>
                    </a:lnTo>
                  </a:path>
                  <a:path w="3311525" h="558165">
                    <a:moveTo>
                      <a:pt x="818719" y="365034"/>
                    </a:moveTo>
                    <a:lnTo>
                      <a:pt x="816112" y="370249"/>
                    </a:lnTo>
                  </a:path>
                  <a:path w="3311525" h="558165">
                    <a:moveTo>
                      <a:pt x="818719" y="292027"/>
                    </a:moveTo>
                    <a:lnTo>
                      <a:pt x="740498" y="370249"/>
                    </a:lnTo>
                  </a:path>
                  <a:path w="3311525" h="558165">
                    <a:moveTo>
                      <a:pt x="818719" y="216413"/>
                    </a:moveTo>
                    <a:lnTo>
                      <a:pt x="714424" y="318101"/>
                    </a:lnTo>
                  </a:path>
                  <a:path w="3311525" h="558165">
                    <a:moveTo>
                      <a:pt x="771786" y="187731"/>
                    </a:moveTo>
                    <a:lnTo>
                      <a:pt x="714424" y="245094"/>
                    </a:lnTo>
                  </a:path>
                  <a:path w="3311525" h="558165">
                    <a:moveTo>
                      <a:pt x="923015" y="336353"/>
                    </a:moveTo>
                    <a:lnTo>
                      <a:pt x="891726" y="370249"/>
                    </a:lnTo>
                  </a:path>
                  <a:path w="3311525" h="558165">
                    <a:moveTo>
                      <a:pt x="923015" y="263346"/>
                    </a:moveTo>
                    <a:lnTo>
                      <a:pt x="818719" y="365034"/>
                    </a:lnTo>
                  </a:path>
                  <a:path w="3311525" h="558165">
                    <a:moveTo>
                      <a:pt x="920407" y="187731"/>
                    </a:moveTo>
                    <a:lnTo>
                      <a:pt x="818719" y="292027"/>
                    </a:lnTo>
                  </a:path>
                  <a:path w="3311525" h="558165">
                    <a:moveTo>
                      <a:pt x="847400" y="187731"/>
                    </a:moveTo>
                    <a:lnTo>
                      <a:pt x="818719" y="216413"/>
                    </a:lnTo>
                  </a:path>
                  <a:path w="3311525" h="558165">
                    <a:moveTo>
                      <a:pt x="1027310" y="310279"/>
                    </a:moveTo>
                    <a:lnTo>
                      <a:pt x="975162" y="359819"/>
                    </a:lnTo>
                  </a:path>
                  <a:path w="3311525" h="558165">
                    <a:moveTo>
                      <a:pt x="1027310" y="234664"/>
                    </a:moveTo>
                    <a:lnTo>
                      <a:pt x="923015" y="336353"/>
                    </a:lnTo>
                  </a:path>
                  <a:path w="3311525" h="558165">
                    <a:moveTo>
                      <a:pt x="988199" y="198161"/>
                    </a:moveTo>
                    <a:lnTo>
                      <a:pt x="923015" y="263346"/>
                    </a:lnTo>
                  </a:path>
                  <a:path w="3311525" h="558165">
                    <a:moveTo>
                      <a:pt x="1131606" y="354604"/>
                    </a:moveTo>
                    <a:lnTo>
                      <a:pt x="1128998" y="357212"/>
                    </a:lnTo>
                  </a:path>
                  <a:path w="3311525" h="558165">
                    <a:moveTo>
                      <a:pt x="1131606" y="281597"/>
                    </a:moveTo>
                    <a:lnTo>
                      <a:pt x="1053384" y="357212"/>
                    </a:lnTo>
                  </a:path>
                  <a:path w="3311525" h="558165">
                    <a:moveTo>
                      <a:pt x="1131606" y="205983"/>
                    </a:moveTo>
                    <a:lnTo>
                      <a:pt x="1027310" y="310279"/>
                    </a:lnTo>
                  </a:path>
                  <a:path w="3311525" h="558165">
                    <a:moveTo>
                      <a:pt x="1061206" y="200768"/>
                    </a:moveTo>
                    <a:lnTo>
                      <a:pt x="1027310" y="234664"/>
                    </a:lnTo>
                  </a:path>
                  <a:path w="3311525" h="558165">
                    <a:moveTo>
                      <a:pt x="1233294" y="325923"/>
                    </a:moveTo>
                    <a:lnTo>
                      <a:pt x="1199398" y="362426"/>
                    </a:lnTo>
                  </a:path>
                  <a:path w="3311525" h="558165">
                    <a:moveTo>
                      <a:pt x="1233294" y="252916"/>
                    </a:moveTo>
                    <a:lnTo>
                      <a:pt x="1131606" y="354604"/>
                    </a:lnTo>
                  </a:path>
                  <a:path w="3311525" h="558165">
                    <a:moveTo>
                      <a:pt x="1217650" y="195554"/>
                    </a:moveTo>
                    <a:lnTo>
                      <a:pt x="1131606" y="281597"/>
                    </a:lnTo>
                  </a:path>
                  <a:path w="3311525" h="558165">
                    <a:moveTo>
                      <a:pt x="1142035" y="195554"/>
                    </a:moveTo>
                    <a:lnTo>
                      <a:pt x="1131606" y="205983"/>
                    </a:lnTo>
                  </a:path>
                  <a:path w="3311525" h="558165">
                    <a:moveTo>
                      <a:pt x="1337589" y="299849"/>
                    </a:moveTo>
                    <a:lnTo>
                      <a:pt x="1277619" y="359819"/>
                    </a:lnTo>
                  </a:path>
                  <a:path w="3311525" h="558165">
                    <a:moveTo>
                      <a:pt x="1337589" y="224235"/>
                    </a:moveTo>
                    <a:lnTo>
                      <a:pt x="1233294" y="325923"/>
                    </a:lnTo>
                  </a:path>
                  <a:path w="3311525" h="558165">
                    <a:moveTo>
                      <a:pt x="1288049" y="198161"/>
                    </a:moveTo>
                    <a:lnTo>
                      <a:pt x="1233294" y="252916"/>
                    </a:lnTo>
                  </a:path>
                  <a:path w="3311525" h="558165">
                    <a:moveTo>
                      <a:pt x="1441885" y="344175"/>
                    </a:moveTo>
                    <a:lnTo>
                      <a:pt x="1410596" y="375463"/>
                    </a:lnTo>
                  </a:path>
                  <a:path w="3311525" h="558165">
                    <a:moveTo>
                      <a:pt x="1441885" y="271168"/>
                    </a:moveTo>
                    <a:lnTo>
                      <a:pt x="1337589" y="372856"/>
                    </a:lnTo>
                  </a:path>
                  <a:path w="3311525" h="558165">
                    <a:moveTo>
                      <a:pt x="1441885" y="195554"/>
                    </a:moveTo>
                    <a:lnTo>
                      <a:pt x="1337589" y="299849"/>
                    </a:lnTo>
                  </a:path>
                  <a:path w="3311525" h="558165">
                    <a:moveTo>
                      <a:pt x="1381915" y="179909"/>
                    </a:moveTo>
                    <a:lnTo>
                      <a:pt x="1337589" y="224235"/>
                    </a:lnTo>
                  </a:path>
                  <a:path w="3311525" h="558165">
                    <a:moveTo>
                      <a:pt x="1546180" y="318101"/>
                    </a:moveTo>
                    <a:lnTo>
                      <a:pt x="1486210" y="378071"/>
                    </a:lnTo>
                  </a:path>
                  <a:path w="3311525" h="558165">
                    <a:moveTo>
                      <a:pt x="1546180" y="242487"/>
                    </a:moveTo>
                    <a:lnTo>
                      <a:pt x="1441885" y="344175"/>
                    </a:lnTo>
                  </a:path>
                  <a:path w="3311525" h="558165">
                    <a:moveTo>
                      <a:pt x="1533143" y="179909"/>
                    </a:moveTo>
                    <a:lnTo>
                      <a:pt x="1441885" y="271168"/>
                    </a:lnTo>
                  </a:path>
                  <a:path w="3311525" h="558165">
                    <a:moveTo>
                      <a:pt x="1457529" y="179909"/>
                    </a:moveTo>
                    <a:lnTo>
                      <a:pt x="1441885" y="195554"/>
                    </a:lnTo>
                  </a:path>
                  <a:path w="3311525" h="558165">
                    <a:moveTo>
                      <a:pt x="1650476" y="362426"/>
                    </a:moveTo>
                    <a:lnTo>
                      <a:pt x="1640046" y="372856"/>
                    </a:lnTo>
                  </a:path>
                  <a:path w="3311525" h="558165">
                    <a:moveTo>
                      <a:pt x="1650476" y="289420"/>
                    </a:moveTo>
                    <a:lnTo>
                      <a:pt x="1564432" y="372856"/>
                    </a:lnTo>
                  </a:path>
                  <a:path w="3311525" h="558165">
                    <a:moveTo>
                      <a:pt x="1650476" y="213805"/>
                    </a:moveTo>
                    <a:lnTo>
                      <a:pt x="1546180" y="318101"/>
                    </a:lnTo>
                  </a:path>
                  <a:path w="3311525" h="558165">
                    <a:moveTo>
                      <a:pt x="1603543" y="182517"/>
                    </a:moveTo>
                    <a:lnTo>
                      <a:pt x="1546180" y="242487"/>
                    </a:lnTo>
                  </a:path>
                  <a:path w="3311525" h="558165">
                    <a:moveTo>
                      <a:pt x="1754771" y="333745"/>
                    </a:moveTo>
                    <a:lnTo>
                      <a:pt x="1726090" y="362426"/>
                    </a:lnTo>
                  </a:path>
                  <a:path w="3311525" h="558165">
                    <a:moveTo>
                      <a:pt x="1754771" y="260738"/>
                    </a:moveTo>
                    <a:lnTo>
                      <a:pt x="1650476" y="362426"/>
                    </a:lnTo>
                  </a:path>
                  <a:path w="3311525" h="558165">
                    <a:moveTo>
                      <a:pt x="1744342" y="195554"/>
                    </a:moveTo>
                    <a:lnTo>
                      <a:pt x="1650476" y="289420"/>
                    </a:lnTo>
                  </a:path>
                  <a:path w="3311525" h="558165">
                    <a:moveTo>
                      <a:pt x="1668728" y="195554"/>
                    </a:moveTo>
                    <a:lnTo>
                      <a:pt x="1650476" y="213805"/>
                    </a:lnTo>
                  </a:path>
                  <a:path w="3311525" h="558165">
                    <a:moveTo>
                      <a:pt x="1856459" y="307671"/>
                    </a:moveTo>
                    <a:lnTo>
                      <a:pt x="1827778" y="336353"/>
                    </a:lnTo>
                  </a:path>
                  <a:path w="3311525" h="558165">
                    <a:moveTo>
                      <a:pt x="1856459" y="232057"/>
                    </a:moveTo>
                    <a:lnTo>
                      <a:pt x="1754771" y="333745"/>
                    </a:lnTo>
                  </a:path>
                  <a:path w="3311525" h="558165">
                    <a:moveTo>
                      <a:pt x="1793882" y="219020"/>
                    </a:moveTo>
                    <a:lnTo>
                      <a:pt x="1754771" y="260738"/>
                    </a:lnTo>
                  </a:path>
                  <a:path w="3311525" h="558165">
                    <a:moveTo>
                      <a:pt x="1960755" y="278990"/>
                    </a:moveTo>
                    <a:lnTo>
                      <a:pt x="1898178" y="338960"/>
                    </a:lnTo>
                  </a:path>
                  <a:path w="3311525" h="558165">
                    <a:moveTo>
                      <a:pt x="1947718" y="216413"/>
                    </a:moveTo>
                    <a:lnTo>
                      <a:pt x="1856459" y="307671"/>
                    </a:lnTo>
                  </a:path>
                  <a:path w="3311525" h="558165">
                    <a:moveTo>
                      <a:pt x="1872104" y="216413"/>
                    </a:moveTo>
                    <a:lnTo>
                      <a:pt x="1856459" y="232057"/>
                    </a:lnTo>
                  </a:path>
                  <a:path w="3311525" h="558165">
                    <a:moveTo>
                      <a:pt x="2065051" y="323316"/>
                    </a:moveTo>
                    <a:lnTo>
                      <a:pt x="2046799" y="344175"/>
                    </a:lnTo>
                  </a:path>
                  <a:path w="3311525" h="558165">
                    <a:moveTo>
                      <a:pt x="2065051" y="250309"/>
                    </a:moveTo>
                    <a:lnTo>
                      <a:pt x="1971185" y="344175"/>
                    </a:lnTo>
                  </a:path>
                  <a:path w="3311525" h="558165">
                    <a:moveTo>
                      <a:pt x="2025940" y="213805"/>
                    </a:moveTo>
                    <a:lnTo>
                      <a:pt x="1960755" y="278990"/>
                    </a:lnTo>
                  </a:path>
                  <a:path w="3311525" h="558165">
                    <a:moveTo>
                      <a:pt x="2169346" y="297242"/>
                    </a:moveTo>
                    <a:lnTo>
                      <a:pt x="2117198" y="349389"/>
                    </a:lnTo>
                  </a:path>
                  <a:path w="3311525" h="558165">
                    <a:moveTo>
                      <a:pt x="2169346" y="221627"/>
                    </a:moveTo>
                    <a:lnTo>
                      <a:pt x="2065051" y="323316"/>
                    </a:lnTo>
                  </a:path>
                  <a:path w="3311525" h="558165">
                    <a:moveTo>
                      <a:pt x="2104161" y="208591"/>
                    </a:moveTo>
                    <a:lnTo>
                      <a:pt x="2065051" y="250309"/>
                    </a:lnTo>
                  </a:path>
                  <a:path w="3311525" h="558165">
                    <a:moveTo>
                      <a:pt x="2273642" y="341567"/>
                    </a:moveTo>
                    <a:lnTo>
                      <a:pt x="2257997" y="357212"/>
                    </a:lnTo>
                  </a:path>
                  <a:path w="3311525" h="558165">
                    <a:moveTo>
                      <a:pt x="2273642" y="268560"/>
                    </a:moveTo>
                    <a:lnTo>
                      <a:pt x="2182383" y="357212"/>
                    </a:lnTo>
                  </a:path>
                  <a:path w="3311525" h="558165">
                    <a:moveTo>
                      <a:pt x="2265819" y="200768"/>
                    </a:moveTo>
                    <a:lnTo>
                      <a:pt x="2169346" y="297242"/>
                    </a:lnTo>
                  </a:path>
                  <a:path w="3311525" h="558165">
                    <a:moveTo>
                      <a:pt x="2190205" y="200768"/>
                    </a:moveTo>
                    <a:lnTo>
                      <a:pt x="2169346" y="221627"/>
                    </a:lnTo>
                  </a:path>
                  <a:path w="3311525" h="558165">
                    <a:moveTo>
                      <a:pt x="2375330" y="315493"/>
                    </a:moveTo>
                    <a:lnTo>
                      <a:pt x="2331004" y="359819"/>
                    </a:lnTo>
                  </a:path>
                  <a:path w="3311525" h="558165">
                    <a:moveTo>
                      <a:pt x="2375330" y="239879"/>
                    </a:moveTo>
                    <a:lnTo>
                      <a:pt x="2273642" y="341567"/>
                    </a:lnTo>
                  </a:path>
                  <a:path w="3311525" h="558165">
                    <a:moveTo>
                      <a:pt x="2344041" y="198161"/>
                    </a:moveTo>
                    <a:lnTo>
                      <a:pt x="2273642" y="268560"/>
                    </a:lnTo>
                  </a:path>
                  <a:path w="3311525" h="558165">
                    <a:moveTo>
                      <a:pt x="2479625" y="286812"/>
                    </a:moveTo>
                    <a:lnTo>
                      <a:pt x="2406618" y="359819"/>
                    </a:lnTo>
                  </a:path>
                  <a:path w="3311525" h="558165">
                    <a:moveTo>
                      <a:pt x="2479625" y="211198"/>
                    </a:moveTo>
                    <a:lnTo>
                      <a:pt x="2375330" y="315493"/>
                    </a:lnTo>
                  </a:path>
                  <a:path w="3311525" h="558165">
                    <a:moveTo>
                      <a:pt x="2417048" y="198161"/>
                    </a:moveTo>
                    <a:lnTo>
                      <a:pt x="2375330" y="239879"/>
                    </a:lnTo>
                  </a:path>
                  <a:path w="3311525" h="558165">
                    <a:moveTo>
                      <a:pt x="2583921" y="331138"/>
                    </a:moveTo>
                    <a:lnTo>
                      <a:pt x="2565669" y="351997"/>
                    </a:lnTo>
                  </a:path>
                  <a:path w="3311525" h="558165">
                    <a:moveTo>
                      <a:pt x="2583921" y="258131"/>
                    </a:moveTo>
                    <a:lnTo>
                      <a:pt x="2490055" y="351997"/>
                    </a:lnTo>
                  </a:path>
                  <a:path w="3311525" h="558165">
                    <a:moveTo>
                      <a:pt x="2560454" y="205983"/>
                    </a:moveTo>
                    <a:lnTo>
                      <a:pt x="2479625" y="286812"/>
                    </a:lnTo>
                  </a:path>
                  <a:path w="3311525" h="558165">
                    <a:moveTo>
                      <a:pt x="2484840" y="205983"/>
                    </a:moveTo>
                    <a:lnTo>
                      <a:pt x="2479625" y="211198"/>
                    </a:lnTo>
                  </a:path>
                  <a:path w="3311525" h="558165">
                    <a:moveTo>
                      <a:pt x="2688216" y="305064"/>
                    </a:moveTo>
                    <a:lnTo>
                      <a:pt x="2623031" y="370249"/>
                    </a:lnTo>
                  </a:path>
                  <a:path w="3311525" h="558165">
                    <a:moveTo>
                      <a:pt x="2688216" y="229450"/>
                    </a:moveTo>
                    <a:lnTo>
                      <a:pt x="2583921" y="331138"/>
                    </a:lnTo>
                  </a:path>
                  <a:path w="3311525" h="558165">
                    <a:moveTo>
                      <a:pt x="2654320" y="187731"/>
                    </a:moveTo>
                    <a:lnTo>
                      <a:pt x="2583921" y="258131"/>
                    </a:lnTo>
                  </a:path>
                  <a:path w="3311525" h="558165">
                    <a:moveTo>
                      <a:pt x="2792512" y="349389"/>
                    </a:moveTo>
                    <a:lnTo>
                      <a:pt x="2766438" y="375463"/>
                    </a:lnTo>
                  </a:path>
                  <a:path w="3311525" h="558165">
                    <a:moveTo>
                      <a:pt x="2792512" y="276383"/>
                    </a:moveTo>
                    <a:lnTo>
                      <a:pt x="2690824" y="375463"/>
                    </a:lnTo>
                  </a:path>
                  <a:path w="3311525" h="558165">
                    <a:moveTo>
                      <a:pt x="2792512" y="200768"/>
                    </a:moveTo>
                    <a:lnTo>
                      <a:pt x="2688216" y="305064"/>
                    </a:lnTo>
                  </a:path>
                  <a:path w="3311525" h="558165">
                    <a:moveTo>
                      <a:pt x="2735149" y="182517"/>
                    </a:moveTo>
                    <a:lnTo>
                      <a:pt x="2688216" y="229450"/>
                    </a:lnTo>
                  </a:path>
                  <a:path w="3311525" h="558165">
                    <a:moveTo>
                      <a:pt x="2894200" y="396322"/>
                    </a:moveTo>
                    <a:lnTo>
                      <a:pt x="2875948" y="417182"/>
                    </a:lnTo>
                  </a:path>
                  <a:path w="3311525" h="558165">
                    <a:moveTo>
                      <a:pt x="2894200" y="323316"/>
                    </a:moveTo>
                    <a:lnTo>
                      <a:pt x="2800334" y="417182"/>
                    </a:lnTo>
                  </a:path>
                  <a:path w="3311525" h="558165">
                    <a:moveTo>
                      <a:pt x="2894200" y="247701"/>
                    </a:moveTo>
                    <a:lnTo>
                      <a:pt x="2792512" y="349389"/>
                    </a:lnTo>
                  </a:path>
                  <a:path w="3311525" h="558165">
                    <a:moveTo>
                      <a:pt x="2894200" y="172087"/>
                    </a:moveTo>
                    <a:lnTo>
                      <a:pt x="2792512" y="276383"/>
                    </a:lnTo>
                  </a:path>
                  <a:path w="3311525" h="558165">
                    <a:moveTo>
                      <a:pt x="2849874" y="140798"/>
                    </a:moveTo>
                    <a:lnTo>
                      <a:pt x="2792512" y="200768"/>
                    </a:lnTo>
                  </a:path>
                  <a:path w="3311525" h="558165">
                    <a:moveTo>
                      <a:pt x="2998495" y="443255"/>
                    </a:moveTo>
                    <a:lnTo>
                      <a:pt x="2977636" y="466722"/>
                    </a:lnTo>
                  </a:path>
                  <a:path w="3311525" h="558165">
                    <a:moveTo>
                      <a:pt x="2998495" y="367641"/>
                    </a:moveTo>
                    <a:lnTo>
                      <a:pt x="2902022" y="466722"/>
                    </a:lnTo>
                  </a:path>
                  <a:path w="3311525" h="558165">
                    <a:moveTo>
                      <a:pt x="2998495" y="294634"/>
                    </a:moveTo>
                    <a:lnTo>
                      <a:pt x="2894200" y="396322"/>
                    </a:lnTo>
                  </a:path>
                  <a:path w="3311525" h="558165">
                    <a:moveTo>
                      <a:pt x="2998495" y="219020"/>
                    </a:moveTo>
                    <a:lnTo>
                      <a:pt x="2894200" y="323316"/>
                    </a:lnTo>
                  </a:path>
                  <a:path w="3311525" h="558165">
                    <a:moveTo>
                      <a:pt x="2998495" y="143406"/>
                    </a:moveTo>
                    <a:lnTo>
                      <a:pt x="2894200" y="247701"/>
                    </a:lnTo>
                  </a:path>
                  <a:path w="3311525" h="558165">
                    <a:moveTo>
                      <a:pt x="2975029" y="91258"/>
                    </a:moveTo>
                    <a:lnTo>
                      <a:pt x="2894200" y="172087"/>
                    </a:lnTo>
                  </a:path>
                  <a:path w="3311525" h="558165">
                    <a:moveTo>
                      <a:pt x="2899415" y="91258"/>
                    </a:moveTo>
                    <a:lnTo>
                      <a:pt x="2894200" y="96473"/>
                    </a:lnTo>
                  </a:path>
                  <a:path w="3311525" h="558165">
                    <a:moveTo>
                      <a:pt x="3102791" y="490188"/>
                    </a:moveTo>
                    <a:lnTo>
                      <a:pt x="3089754" y="503225"/>
                    </a:lnTo>
                  </a:path>
                  <a:path w="3311525" h="558165">
                    <a:moveTo>
                      <a:pt x="3102791" y="414574"/>
                    </a:moveTo>
                    <a:lnTo>
                      <a:pt x="3014140" y="503225"/>
                    </a:lnTo>
                  </a:path>
                  <a:path w="3311525" h="558165">
                    <a:moveTo>
                      <a:pt x="3102791" y="338960"/>
                    </a:moveTo>
                    <a:lnTo>
                      <a:pt x="2998495" y="443255"/>
                    </a:lnTo>
                  </a:path>
                  <a:path w="3311525" h="558165">
                    <a:moveTo>
                      <a:pt x="3102791" y="265953"/>
                    </a:moveTo>
                    <a:lnTo>
                      <a:pt x="2998495" y="367641"/>
                    </a:lnTo>
                  </a:path>
                  <a:path w="3311525" h="558165">
                    <a:moveTo>
                      <a:pt x="3102791" y="190339"/>
                    </a:moveTo>
                    <a:lnTo>
                      <a:pt x="2998495" y="294634"/>
                    </a:lnTo>
                  </a:path>
                  <a:path w="3311525" h="558165">
                    <a:moveTo>
                      <a:pt x="3102791" y="114725"/>
                    </a:moveTo>
                    <a:lnTo>
                      <a:pt x="2998495" y="219020"/>
                    </a:lnTo>
                  </a:path>
                  <a:path w="3311525" h="558165">
                    <a:moveTo>
                      <a:pt x="3087146" y="54755"/>
                    </a:moveTo>
                    <a:lnTo>
                      <a:pt x="2998495" y="143406"/>
                    </a:lnTo>
                  </a:path>
                  <a:path w="3311525" h="558165">
                    <a:moveTo>
                      <a:pt x="3011532" y="54755"/>
                    </a:moveTo>
                    <a:lnTo>
                      <a:pt x="2998495" y="67792"/>
                    </a:lnTo>
                  </a:path>
                  <a:path w="3311525" h="558165">
                    <a:moveTo>
                      <a:pt x="3207086" y="537121"/>
                    </a:moveTo>
                    <a:lnTo>
                      <a:pt x="3186227" y="557980"/>
                    </a:lnTo>
                  </a:path>
                  <a:path w="3311525" h="558165">
                    <a:moveTo>
                      <a:pt x="3207086" y="461507"/>
                    </a:moveTo>
                    <a:lnTo>
                      <a:pt x="3110613" y="557980"/>
                    </a:lnTo>
                  </a:path>
                  <a:path w="3311525" h="558165">
                    <a:moveTo>
                      <a:pt x="3207086" y="385893"/>
                    </a:moveTo>
                    <a:lnTo>
                      <a:pt x="3102791" y="490188"/>
                    </a:lnTo>
                  </a:path>
                  <a:path w="3311525" h="558165">
                    <a:moveTo>
                      <a:pt x="3207086" y="312886"/>
                    </a:moveTo>
                    <a:lnTo>
                      <a:pt x="3102791" y="414574"/>
                    </a:lnTo>
                  </a:path>
                  <a:path w="3311525" h="558165">
                    <a:moveTo>
                      <a:pt x="3207086" y="237272"/>
                    </a:moveTo>
                    <a:lnTo>
                      <a:pt x="3102791" y="338960"/>
                    </a:lnTo>
                  </a:path>
                  <a:path w="3311525" h="558165">
                    <a:moveTo>
                      <a:pt x="3207086" y="161658"/>
                    </a:moveTo>
                    <a:lnTo>
                      <a:pt x="3102791" y="265953"/>
                    </a:lnTo>
                  </a:path>
                  <a:path w="3311525" h="558165">
                    <a:moveTo>
                      <a:pt x="3207086" y="86043"/>
                    </a:moveTo>
                    <a:lnTo>
                      <a:pt x="3102791" y="190339"/>
                    </a:lnTo>
                  </a:path>
                  <a:path w="3311525" h="558165">
                    <a:moveTo>
                      <a:pt x="3207086" y="10429"/>
                    </a:moveTo>
                    <a:lnTo>
                      <a:pt x="3102791" y="114725"/>
                    </a:lnTo>
                  </a:path>
                  <a:path w="3311525" h="558165">
                    <a:moveTo>
                      <a:pt x="3141902" y="0"/>
                    </a:moveTo>
                    <a:lnTo>
                      <a:pt x="3102791" y="39110"/>
                    </a:lnTo>
                  </a:path>
                  <a:path w="3311525" h="558165">
                    <a:moveTo>
                      <a:pt x="3311382" y="432826"/>
                    </a:moveTo>
                    <a:lnTo>
                      <a:pt x="3282701" y="461507"/>
                    </a:lnTo>
                  </a:path>
                  <a:path w="3311525" h="558165">
                    <a:moveTo>
                      <a:pt x="3311382" y="357212"/>
                    </a:moveTo>
                    <a:lnTo>
                      <a:pt x="3207086" y="461507"/>
                    </a:lnTo>
                  </a:path>
                  <a:path w="3311525" h="558165">
                    <a:moveTo>
                      <a:pt x="3311382" y="284205"/>
                    </a:moveTo>
                    <a:lnTo>
                      <a:pt x="3207086" y="385893"/>
                    </a:lnTo>
                  </a:path>
                  <a:path w="3311525" h="558165">
                    <a:moveTo>
                      <a:pt x="3311382" y="208591"/>
                    </a:moveTo>
                    <a:lnTo>
                      <a:pt x="3207086" y="312886"/>
                    </a:lnTo>
                  </a:path>
                  <a:path w="3311525" h="558165">
                    <a:moveTo>
                      <a:pt x="3311382" y="132976"/>
                    </a:moveTo>
                    <a:lnTo>
                      <a:pt x="3207086" y="237272"/>
                    </a:lnTo>
                  </a:path>
                  <a:path w="3311525" h="558165">
                    <a:moveTo>
                      <a:pt x="3272271" y="96473"/>
                    </a:moveTo>
                    <a:lnTo>
                      <a:pt x="3207086" y="161658"/>
                    </a:lnTo>
                  </a:path>
                </a:pathLst>
              </a:custGeom>
              <a:ln w="7822">
                <a:solidFill>
                  <a:srgbClr val="996633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8" name="object 78"/>
              <p:cNvSpPr/>
              <p:nvPr/>
            </p:nvSpPr>
            <p:spPr>
              <a:xfrm>
                <a:off x="8465676" y="9524664"/>
                <a:ext cx="91440" cy="793115"/>
              </a:xfrm>
              <a:custGeom>
                <a:avLst/>
                <a:gdLst/>
                <a:ahLst/>
                <a:cxnLst/>
                <a:rect l="l" t="t" r="r" b="b"/>
                <a:pathLst>
                  <a:path w="91440" h="793115">
                    <a:moveTo>
                      <a:pt x="0" y="539729"/>
                    </a:moveTo>
                    <a:lnTo>
                      <a:pt x="0" y="0"/>
                    </a:lnTo>
                  </a:path>
                  <a:path w="91440" h="793115">
                    <a:moveTo>
                      <a:pt x="91258" y="792645"/>
                    </a:moveTo>
                    <a:lnTo>
                      <a:pt x="91258" y="192946"/>
                    </a:lnTo>
                  </a:path>
                  <a:path w="91440" h="793115">
                    <a:moveTo>
                      <a:pt x="91258" y="132976"/>
                    </a:moveTo>
                    <a:lnTo>
                      <a:pt x="91258" y="0"/>
                    </a:lnTo>
                  </a:path>
                </a:pathLst>
              </a:custGeom>
              <a:ln w="15644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9" name="object 79"/>
              <p:cNvSpPr/>
              <p:nvPr/>
            </p:nvSpPr>
            <p:spPr>
              <a:xfrm>
                <a:off x="8523038" y="9655033"/>
                <a:ext cx="67945" cy="67945"/>
              </a:xfrm>
              <a:custGeom>
                <a:avLst/>
                <a:gdLst/>
                <a:ahLst/>
                <a:cxnLst/>
                <a:rect l="l" t="t" r="r" b="b"/>
                <a:pathLst>
                  <a:path w="67945" h="67945">
                    <a:moveTo>
                      <a:pt x="33896" y="0"/>
                    </a:moveTo>
                    <a:lnTo>
                      <a:pt x="20702" y="2663"/>
                    </a:lnTo>
                    <a:lnTo>
                      <a:pt x="9927" y="9927"/>
                    </a:lnTo>
                    <a:lnTo>
                      <a:pt x="2663" y="20701"/>
                    </a:lnTo>
                    <a:lnTo>
                      <a:pt x="0" y="33895"/>
                    </a:lnTo>
                    <a:lnTo>
                      <a:pt x="2663" y="47089"/>
                    </a:lnTo>
                    <a:lnTo>
                      <a:pt x="9927" y="57863"/>
                    </a:lnTo>
                    <a:lnTo>
                      <a:pt x="20702" y="65127"/>
                    </a:lnTo>
                    <a:lnTo>
                      <a:pt x="33896" y="67791"/>
                    </a:lnTo>
                    <a:lnTo>
                      <a:pt x="47090" y="65127"/>
                    </a:lnTo>
                    <a:lnTo>
                      <a:pt x="57864" y="57863"/>
                    </a:lnTo>
                    <a:lnTo>
                      <a:pt x="65129" y="47089"/>
                    </a:lnTo>
                    <a:lnTo>
                      <a:pt x="67792" y="33895"/>
                    </a:lnTo>
                    <a:lnTo>
                      <a:pt x="65129" y="20701"/>
                    </a:lnTo>
                    <a:lnTo>
                      <a:pt x="57864" y="9927"/>
                    </a:lnTo>
                    <a:lnTo>
                      <a:pt x="47090" y="2663"/>
                    </a:lnTo>
                    <a:lnTo>
                      <a:pt x="33896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0" name="object 80"/>
              <p:cNvSpPr/>
              <p:nvPr/>
            </p:nvSpPr>
            <p:spPr>
              <a:xfrm>
                <a:off x="8888072" y="9524664"/>
                <a:ext cx="0" cy="793115"/>
              </a:xfrm>
              <a:custGeom>
                <a:avLst/>
                <a:gdLst/>
                <a:ahLst/>
                <a:cxnLst/>
                <a:rect l="l" t="t" r="r" b="b"/>
                <a:pathLst>
                  <a:path h="793115">
                    <a:moveTo>
                      <a:pt x="0" y="792645"/>
                    </a:moveTo>
                    <a:lnTo>
                      <a:pt x="0" y="281597"/>
                    </a:lnTo>
                  </a:path>
                  <a:path h="793115">
                    <a:moveTo>
                      <a:pt x="0" y="221627"/>
                    </a:moveTo>
                    <a:lnTo>
                      <a:pt x="0" y="0"/>
                    </a:lnTo>
                  </a:path>
                </a:pathLst>
              </a:custGeom>
              <a:ln w="15644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1" name="object 81"/>
              <p:cNvSpPr/>
              <p:nvPr/>
            </p:nvSpPr>
            <p:spPr>
              <a:xfrm>
                <a:off x="8854176" y="9741077"/>
                <a:ext cx="67945" cy="67945"/>
              </a:xfrm>
              <a:custGeom>
                <a:avLst/>
                <a:gdLst/>
                <a:ahLst/>
                <a:cxnLst/>
                <a:rect l="l" t="t" r="r" b="b"/>
                <a:pathLst>
                  <a:path w="67945" h="67945">
                    <a:moveTo>
                      <a:pt x="33896" y="0"/>
                    </a:moveTo>
                    <a:lnTo>
                      <a:pt x="20702" y="2663"/>
                    </a:lnTo>
                    <a:lnTo>
                      <a:pt x="9927" y="9927"/>
                    </a:lnTo>
                    <a:lnTo>
                      <a:pt x="2663" y="20701"/>
                    </a:lnTo>
                    <a:lnTo>
                      <a:pt x="0" y="33896"/>
                    </a:lnTo>
                    <a:lnTo>
                      <a:pt x="2663" y="47090"/>
                    </a:lnTo>
                    <a:lnTo>
                      <a:pt x="9927" y="57864"/>
                    </a:lnTo>
                    <a:lnTo>
                      <a:pt x="20702" y="65128"/>
                    </a:lnTo>
                    <a:lnTo>
                      <a:pt x="33896" y="67791"/>
                    </a:lnTo>
                    <a:lnTo>
                      <a:pt x="47090" y="65128"/>
                    </a:lnTo>
                    <a:lnTo>
                      <a:pt x="57864" y="57864"/>
                    </a:lnTo>
                    <a:lnTo>
                      <a:pt x="65128" y="47090"/>
                    </a:lnTo>
                    <a:lnTo>
                      <a:pt x="67791" y="33896"/>
                    </a:lnTo>
                    <a:lnTo>
                      <a:pt x="65128" y="20701"/>
                    </a:lnTo>
                    <a:lnTo>
                      <a:pt x="57864" y="9927"/>
                    </a:lnTo>
                    <a:lnTo>
                      <a:pt x="47090" y="2663"/>
                    </a:lnTo>
                    <a:lnTo>
                      <a:pt x="33896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2" name="object 82"/>
              <p:cNvSpPr/>
              <p:nvPr/>
            </p:nvSpPr>
            <p:spPr>
              <a:xfrm>
                <a:off x="9088841" y="9967920"/>
                <a:ext cx="0" cy="349885"/>
              </a:xfrm>
              <a:custGeom>
                <a:avLst/>
                <a:gdLst/>
                <a:ahLst/>
                <a:cxnLst/>
                <a:rect l="l" t="t" r="r" b="b"/>
                <a:pathLst>
                  <a:path h="349884">
                    <a:moveTo>
                      <a:pt x="0" y="349389"/>
                    </a:moveTo>
                    <a:lnTo>
                      <a:pt x="0" y="0"/>
                    </a:lnTo>
                  </a:path>
                </a:pathLst>
              </a:custGeom>
              <a:ln w="15644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83" name="object 83"/>
              <p:cNvPicPr/>
              <p:nvPr/>
            </p:nvPicPr>
            <p:blipFill>
              <a:blip r:embed="rId7" cstate="print"/>
              <a:stretch>
                <a:fillRect/>
              </a:stretch>
            </p:blipFill>
            <p:spPr>
              <a:xfrm>
                <a:off x="9054945" y="9905342"/>
                <a:ext cx="67792" cy="67792"/>
              </a:xfrm>
              <a:prstGeom prst="rect">
                <a:avLst/>
              </a:prstGeom>
            </p:spPr>
          </p:pic>
          <p:sp>
            <p:nvSpPr>
              <p:cNvPr id="84" name="object 84"/>
              <p:cNvSpPr/>
              <p:nvPr/>
            </p:nvSpPr>
            <p:spPr>
              <a:xfrm>
                <a:off x="9297432" y="9524664"/>
                <a:ext cx="104775" cy="793115"/>
              </a:xfrm>
              <a:custGeom>
                <a:avLst/>
                <a:gdLst/>
                <a:ahLst/>
                <a:cxnLst/>
                <a:rect l="l" t="t" r="r" b="b"/>
                <a:pathLst>
                  <a:path w="104775" h="793115">
                    <a:moveTo>
                      <a:pt x="0" y="435433"/>
                    </a:moveTo>
                    <a:lnTo>
                      <a:pt x="0" y="0"/>
                    </a:lnTo>
                  </a:path>
                  <a:path w="104775" h="793115">
                    <a:moveTo>
                      <a:pt x="104295" y="792645"/>
                    </a:moveTo>
                    <a:lnTo>
                      <a:pt x="104295" y="544944"/>
                    </a:lnTo>
                  </a:path>
                  <a:path w="104775" h="793115">
                    <a:moveTo>
                      <a:pt x="104295" y="484974"/>
                    </a:moveTo>
                    <a:lnTo>
                      <a:pt x="104295" y="237272"/>
                    </a:lnTo>
                  </a:path>
                </a:pathLst>
              </a:custGeom>
              <a:ln w="15644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5" name="object 85"/>
              <p:cNvSpPr/>
              <p:nvPr/>
            </p:nvSpPr>
            <p:spPr>
              <a:xfrm>
                <a:off x="9367832" y="10007030"/>
                <a:ext cx="67945" cy="67945"/>
              </a:xfrm>
              <a:custGeom>
                <a:avLst/>
                <a:gdLst/>
                <a:ahLst/>
                <a:cxnLst/>
                <a:rect l="l" t="t" r="r" b="b"/>
                <a:pathLst>
                  <a:path w="67945" h="67945">
                    <a:moveTo>
                      <a:pt x="33896" y="0"/>
                    </a:moveTo>
                    <a:lnTo>
                      <a:pt x="20701" y="2663"/>
                    </a:lnTo>
                    <a:lnTo>
                      <a:pt x="9927" y="9927"/>
                    </a:lnTo>
                    <a:lnTo>
                      <a:pt x="2663" y="20702"/>
                    </a:lnTo>
                    <a:lnTo>
                      <a:pt x="0" y="33896"/>
                    </a:lnTo>
                    <a:lnTo>
                      <a:pt x="2663" y="47090"/>
                    </a:lnTo>
                    <a:lnTo>
                      <a:pt x="9927" y="57864"/>
                    </a:lnTo>
                    <a:lnTo>
                      <a:pt x="20701" y="65129"/>
                    </a:lnTo>
                    <a:lnTo>
                      <a:pt x="33896" y="67792"/>
                    </a:lnTo>
                    <a:lnTo>
                      <a:pt x="47090" y="65129"/>
                    </a:lnTo>
                    <a:lnTo>
                      <a:pt x="57864" y="57864"/>
                    </a:lnTo>
                    <a:lnTo>
                      <a:pt x="65128" y="47090"/>
                    </a:lnTo>
                    <a:lnTo>
                      <a:pt x="67791" y="33896"/>
                    </a:lnTo>
                    <a:lnTo>
                      <a:pt x="65128" y="20702"/>
                    </a:lnTo>
                    <a:lnTo>
                      <a:pt x="57864" y="9927"/>
                    </a:lnTo>
                    <a:lnTo>
                      <a:pt x="47090" y="2663"/>
                    </a:lnTo>
                    <a:lnTo>
                      <a:pt x="33896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6" name="object 86"/>
              <p:cNvSpPr/>
              <p:nvPr/>
            </p:nvSpPr>
            <p:spPr>
              <a:xfrm>
                <a:off x="9506023" y="9524664"/>
                <a:ext cx="102235" cy="793115"/>
              </a:xfrm>
              <a:custGeom>
                <a:avLst/>
                <a:gdLst/>
                <a:ahLst/>
                <a:cxnLst/>
                <a:rect l="l" t="t" r="r" b="b"/>
                <a:pathLst>
                  <a:path w="102234" h="793115">
                    <a:moveTo>
                      <a:pt x="0" y="247701"/>
                    </a:moveTo>
                    <a:lnTo>
                      <a:pt x="0" y="0"/>
                    </a:lnTo>
                  </a:path>
                  <a:path w="102234" h="793115">
                    <a:moveTo>
                      <a:pt x="101688" y="792645"/>
                    </a:moveTo>
                    <a:lnTo>
                      <a:pt x="101688" y="565803"/>
                    </a:lnTo>
                  </a:path>
                  <a:path w="102234" h="793115">
                    <a:moveTo>
                      <a:pt x="101688" y="508440"/>
                    </a:moveTo>
                    <a:lnTo>
                      <a:pt x="101688" y="281597"/>
                    </a:lnTo>
                  </a:path>
                </a:pathLst>
              </a:custGeom>
              <a:ln w="15644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7" name="object 87"/>
              <p:cNvSpPr/>
              <p:nvPr/>
            </p:nvSpPr>
            <p:spPr>
              <a:xfrm>
                <a:off x="9573815" y="10027889"/>
                <a:ext cx="67945" cy="67945"/>
              </a:xfrm>
              <a:custGeom>
                <a:avLst/>
                <a:gdLst/>
                <a:ahLst/>
                <a:cxnLst/>
                <a:rect l="l" t="t" r="r" b="b"/>
                <a:pathLst>
                  <a:path w="67945" h="67945">
                    <a:moveTo>
                      <a:pt x="33896" y="0"/>
                    </a:moveTo>
                    <a:lnTo>
                      <a:pt x="20702" y="2663"/>
                    </a:lnTo>
                    <a:lnTo>
                      <a:pt x="9927" y="9927"/>
                    </a:lnTo>
                    <a:lnTo>
                      <a:pt x="2663" y="20702"/>
                    </a:lnTo>
                    <a:lnTo>
                      <a:pt x="0" y="33896"/>
                    </a:lnTo>
                    <a:lnTo>
                      <a:pt x="2663" y="47090"/>
                    </a:lnTo>
                    <a:lnTo>
                      <a:pt x="9927" y="57864"/>
                    </a:lnTo>
                    <a:lnTo>
                      <a:pt x="20702" y="65129"/>
                    </a:lnTo>
                    <a:lnTo>
                      <a:pt x="33896" y="67792"/>
                    </a:lnTo>
                    <a:lnTo>
                      <a:pt x="47090" y="65129"/>
                    </a:lnTo>
                    <a:lnTo>
                      <a:pt x="57864" y="57864"/>
                    </a:lnTo>
                    <a:lnTo>
                      <a:pt x="65129" y="47090"/>
                    </a:lnTo>
                    <a:lnTo>
                      <a:pt x="67792" y="33896"/>
                    </a:lnTo>
                    <a:lnTo>
                      <a:pt x="65129" y="20702"/>
                    </a:lnTo>
                    <a:lnTo>
                      <a:pt x="57864" y="9927"/>
                    </a:lnTo>
                    <a:lnTo>
                      <a:pt x="47090" y="2663"/>
                    </a:lnTo>
                    <a:lnTo>
                      <a:pt x="33896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8" name="object 88"/>
              <p:cNvSpPr/>
              <p:nvPr/>
            </p:nvSpPr>
            <p:spPr>
              <a:xfrm>
                <a:off x="9712007" y="9579419"/>
                <a:ext cx="0" cy="414655"/>
              </a:xfrm>
              <a:custGeom>
                <a:avLst/>
                <a:gdLst/>
                <a:ahLst/>
                <a:cxnLst/>
                <a:rect l="l" t="t" r="r" b="b"/>
                <a:pathLst>
                  <a:path h="414654">
                    <a:moveTo>
                      <a:pt x="0" y="414574"/>
                    </a:moveTo>
                    <a:lnTo>
                      <a:pt x="0" y="0"/>
                    </a:lnTo>
                  </a:path>
                </a:pathLst>
              </a:custGeom>
              <a:ln w="15644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89" name="object 89"/>
              <p:cNvPicPr/>
              <p:nvPr/>
            </p:nvPicPr>
            <p:blipFill>
              <a:blip r:embed="rId8" cstate="print"/>
              <a:stretch>
                <a:fillRect/>
              </a:stretch>
            </p:blipFill>
            <p:spPr>
              <a:xfrm>
                <a:off x="9678110" y="9516842"/>
                <a:ext cx="67792" cy="67791"/>
              </a:xfrm>
              <a:prstGeom prst="rect">
                <a:avLst/>
              </a:prstGeom>
            </p:spPr>
          </p:pic>
          <p:pic>
            <p:nvPicPr>
              <p:cNvPr id="90" name="object 90"/>
              <p:cNvPicPr/>
              <p:nvPr/>
            </p:nvPicPr>
            <p:blipFill>
              <a:blip r:embed="rId9" cstate="print"/>
              <a:stretch>
                <a:fillRect/>
              </a:stretch>
            </p:blipFill>
            <p:spPr>
              <a:xfrm>
                <a:off x="9782407" y="9884483"/>
                <a:ext cx="67791" cy="432826"/>
              </a:xfrm>
              <a:prstGeom prst="rect">
                <a:avLst/>
              </a:prstGeom>
            </p:spPr>
          </p:pic>
          <p:pic>
            <p:nvPicPr>
              <p:cNvPr id="91" name="object 91"/>
              <p:cNvPicPr/>
              <p:nvPr/>
            </p:nvPicPr>
            <p:blipFill>
              <a:blip r:embed="rId10" cstate="print"/>
              <a:stretch>
                <a:fillRect/>
              </a:stretch>
            </p:blipFill>
            <p:spPr>
              <a:xfrm>
                <a:off x="9990997" y="9874054"/>
                <a:ext cx="67792" cy="443255"/>
              </a:xfrm>
              <a:prstGeom prst="rect">
                <a:avLst/>
              </a:prstGeom>
            </p:spPr>
          </p:pic>
          <p:pic>
            <p:nvPicPr>
              <p:cNvPr id="92" name="object 92"/>
              <p:cNvPicPr/>
              <p:nvPr/>
            </p:nvPicPr>
            <p:blipFill>
              <a:blip r:embed="rId11" cstate="print"/>
              <a:stretch>
                <a:fillRect/>
              </a:stretch>
            </p:blipFill>
            <p:spPr>
              <a:xfrm>
                <a:off x="10092685" y="9892305"/>
                <a:ext cx="67792" cy="425004"/>
              </a:xfrm>
              <a:prstGeom prst="rect">
                <a:avLst/>
              </a:prstGeom>
            </p:spPr>
          </p:pic>
          <p:sp>
            <p:nvSpPr>
              <p:cNvPr id="93" name="object 93"/>
              <p:cNvSpPr/>
              <p:nvPr/>
            </p:nvSpPr>
            <p:spPr>
              <a:xfrm>
                <a:off x="10196980" y="9902735"/>
                <a:ext cx="67945" cy="67945"/>
              </a:xfrm>
              <a:custGeom>
                <a:avLst/>
                <a:gdLst/>
                <a:ahLst/>
                <a:cxnLst/>
                <a:rect l="l" t="t" r="r" b="b"/>
                <a:pathLst>
                  <a:path w="67945" h="67945">
                    <a:moveTo>
                      <a:pt x="33896" y="0"/>
                    </a:moveTo>
                    <a:lnTo>
                      <a:pt x="20702" y="2663"/>
                    </a:lnTo>
                    <a:lnTo>
                      <a:pt x="9927" y="9927"/>
                    </a:lnTo>
                    <a:lnTo>
                      <a:pt x="2663" y="20702"/>
                    </a:lnTo>
                    <a:lnTo>
                      <a:pt x="0" y="33896"/>
                    </a:lnTo>
                    <a:lnTo>
                      <a:pt x="2663" y="47090"/>
                    </a:lnTo>
                    <a:lnTo>
                      <a:pt x="9927" y="57864"/>
                    </a:lnTo>
                    <a:lnTo>
                      <a:pt x="20702" y="65128"/>
                    </a:lnTo>
                    <a:lnTo>
                      <a:pt x="33896" y="67791"/>
                    </a:lnTo>
                    <a:lnTo>
                      <a:pt x="47090" y="65128"/>
                    </a:lnTo>
                    <a:lnTo>
                      <a:pt x="57864" y="57864"/>
                    </a:lnTo>
                    <a:lnTo>
                      <a:pt x="65129" y="47090"/>
                    </a:lnTo>
                    <a:lnTo>
                      <a:pt x="67792" y="33896"/>
                    </a:lnTo>
                    <a:lnTo>
                      <a:pt x="65129" y="20702"/>
                    </a:lnTo>
                    <a:lnTo>
                      <a:pt x="57864" y="9927"/>
                    </a:lnTo>
                    <a:lnTo>
                      <a:pt x="47090" y="2663"/>
                    </a:lnTo>
                    <a:lnTo>
                      <a:pt x="33896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4" name="object 94"/>
              <p:cNvSpPr/>
              <p:nvPr/>
            </p:nvSpPr>
            <p:spPr>
              <a:xfrm>
                <a:off x="10335173" y="9524664"/>
                <a:ext cx="104775" cy="659765"/>
              </a:xfrm>
              <a:custGeom>
                <a:avLst/>
                <a:gdLst/>
                <a:ahLst/>
                <a:cxnLst/>
                <a:rect l="l" t="t" r="r" b="b"/>
                <a:pathLst>
                  <a:path w="104775" h="659765">
                    <a:moveTo>
                      <a:pt x="0" y="104295"/>
                    </a:moveTo>
                    <a:lnTo>
                      <a:pt x="0" y="0"/>
                    </a:lnTo>
                  </a:path>
                  <a:path w="104775" h="659765">
                    <a:moveTo>
                      <a:pt x="104295" y="659669"/>
                    </a:moveTo>
                    <a:lnTo>
                      <a:pt x="104295" y="367641"/>
                    </a:lnTo>
                  </a:path>
                </a:pathLst>
              </a:custGeom>
              <a:ln w="15644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95" name="object 95"/>
              <p:cNvPicPr/>
              <p:nvPr/>
            </p:nvPicPr>
            <p:blipFill>
              <a:blip r:embed="rId12" cstate="print"/>
              <a:stretch>
                <a:fillRect/>
              </a:stretch>
            </p:blipFill>
            <p:spPr>
              <a:xfrm>
                <a:off x="10405572" y="9827120"/>
                <a:ext cx="67794" cy="67792"/>
              </a:xfrm>
              <a:prstGeom prst="rect">
                <a:avLst/>
              </a:prstGeom>
            </p:spPr>
          </p:pic>
          <p:sp>
            <p:nvSpPr>
              <p:cNvPr id="96" name="object 96"/>
              <p:cNvSpPr/>
              <p:nvPr/>
            </p:nvSpPr>
            <p:spPr>
              <a:xfrm>
                <a:off x="10509868" y="9884483"/>
                <a:ext cx="67945" cy="67945"/>
              </a:xfrm>
              <a:custGeom>
                <a:avLst/>
                <a:gdLst/>
                <a:ahLst/>
                <a:cxnLst/>
                <a:rect l="l" t="t" r="r" b="b"/>
                <a:pathLst>
                  <a:path w="67945" h="67945">
                    <a:moveTo>
                      <a:pt x="33894" y="0"/>
                    </a:moveTo>
                    <a:lnTo>
                      <a:pt x="20699" y="2663"/>
                    </a:lnTo>
                    <a:lnTo>
                      <a:pt x="9926" y="9927"/>
                    </a:lnTo>
                    <a:lnTo>
                      <a:pt x="2663" y="20702"/>
                    </a:lnTo>
                    <a:lnTo>
                      <a:pt x="0" y="33896"/>
                    </a:lnTo>
                    <a:lnTo>
                      <a:pt x="2663" y="47090"/>
                    </a:lnTo>
                    <a:lnTo>
                      <a:pt x="9926" y="57864"/>
                    </a:lnTo>
                    <a:lnTo>
                      <a:pt x="20699" y="65129"/>
                    </a:lnTo>
                    <a:lnTo>
                      <a:pt x="33894" y="67792"/>
                    </a:lnTo>
                    <a:lnTo>
                      <a:pt x="47088" y="65129"/>
                    </a:lnTo>
                    <a:lnTo>
                      <a:pt x="57862" y="57864"/>
                    </a:lnTo>
                    <a:lnTo>
                      <a:pt x="65125" y="47090"/>
                    </a:lnTo>
                    <a:lnTo>
                      <a:pt x="67788" y="33896"/>
                    </a:lnTo>
                    <a:lnTo>
                      <a:pt x="65125" y="20702"/>
                    </a:lnTo>
                    <a:lnTo>
                      <a:pt x="57862" y="9927"/>
                    </a:lnTo>
                    <a:lnTo>
                      <a:pt x="47088" y="2663"/>
                    </a:lnTo>
                    <a:lnTo>
                      <a:pt x="33894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7" name="object 97"/>
              <p:cNvSpPr/>
              <p:nvPr/>
            </p:nvSpPr>
            <p:spPr>
              <a:xfrm>
                <a:off x="10749747" y="9524664"/>
                <a:ext cx="208915" cy="607695"/>
              </a:xfrm>
              <a:custGeom>
                <a:avLst/>
                <a:gdLst/>
                <a:ahLst/>
                <a:cxnLst/>
                <a:rect l="l" t="t" r="r" b="b"/>
                <a:pathLst>
                  <a:path w="208915" h="607695">
                    <a:moveTo>
                      <a:pt x="0" y="440648"/>
                    </a:moveTo>
                    <a:lnTo>
                      <a:pt x="0" y="0"/>
                    </a:lnTo>
                  </a:path>
                  <a:path w="208915" h="607695">
                    <a:moveTo>
                      <a:pt x="208591" y="607521"/>
                    </a:moveTo>
                    <a:lnTo>
                      <a:pt x="208591" y="185124"/>
                    </a:lnTo>
                  </a:path>
                  <a:path w="208915" h="607695">
                    <a:moveTo>
                      <a:pt x="208591" y="125154"/>
                    </a:moveTo>
                    <a:lnTo>
                      <a:pt x="208591" y="0"/>
                    </a:lnTo>
                  </a:path>
                </a:pathLst>
              </a:custGeom>
              <a:ln w="15644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8" name="object 98"/>
              <p:cNvSpPr/>
              <p:nvPr/>
            </p:nvSpPr>
            <p:spPr>
              <a:xfrm>
                <a:off x="10924442" y="9647211"/>
                <a:ext cx="67945" cy="67945"/>
              </a:xfrm>
              <a:custGeom>
                <a:avLst/>
                <a:gdLst/>
                <a:ahLst/>
                <a:cxnLst/>
                <a:rect l="l" t="t" r="r" b="b"/>
                <a:pathLst>
                  <a:path w="67945" h="67945">
                    <a:moveTo>
                      <a:pt x="33894" y="0"/>
                    </a:moveTo>
                    <a:lnTo>
                      <a:pt x="20699" y="2663"/>
                    </a:lnTo>
                    <a:lnTo>
                      <a:pt x="9926" y="9927"/>
                    </a:lnTo>
                    <a:lnTo>
                      <a:pt x="2663" y="20702"/>
                    </a:lnTo>
                    <a:lnTo>
                      <a:pt x="0" y="33896"/>
                    </a:lnTo>
                    <a:lnTo>
                      <a:pt x="2663" y="47090"/>
                    </a:lnTo>
                    <a:lnTo>
                      <a:pt x="9926" y="57864"/>
                    </a:lnTo>
                    <a:lnTo>
                      <a:pt x="20699" y="65129"/>
                    </a:lnTo>
                    <a:lnTo>
                      <a:pt x="33894" y="67792"/>
                    </a:lnTo>
                    <a:lnTo>
                      <a:pt x="47088" y="65129"/>
                    </a:lnTo>
                    <a:lnTo>
                      <a:pt x="57862" y="57864"/>
                    </a:lnTo>
                    <a:lnTo>
                      <a:pt x="65125" y="47090"/>
                    </a:lnTo>
                    <a:lnTo>
                      <a:pt x="67788" y="33896"/>
                    </a:lnTo>
                    <a:lnTo>
                      <a:pt x="65125" y="20702"/>
                    </a:lnTo>
                    <a:lnTo>
                      <a:pt x="57862" y="9927"/>
                    </a:lnTo>
                    <a:lnTo>
                      <a:pt x="47088" y="2663"/>
                    </a:lnTo>
                    <a:lnTo>
                      <a:pt x="33894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9" name="object 99"/>
              <p:cNvSpPr/>
              <p:nvPr/>
            </p:nvSpPr>
            <p:spPr>
              <a:xfrm>
                <a:off x="11062634" y="9524664"/>
                <a:ext cx="104775" cy="793115"/>
              </a:xfrm>
              <a:custGeom>
                <a:avLst/>
                <a:gdLst/>
                <a:ahLst/>
                <a:cxnLst/>
                <a:rect l="l" t="t" r="r" b="b"/>
                <a:pathLst>
                  <a:path w="104775" h="793115">
                    <a:moveTo>
                      <a:pt x="0" y="49540"/>
                    </a:moveTo>
                    <a:lnTo>
                      <a:pt x="0" y="0"/>
                    </a:lnTo>
                  </a:path>
                  <a:path w="104775" h="793115">
                    <a:moveTo>
                      <a:pt x="104295" y="792645"/>
                    </a:moveTo>
                    <a:lnTo>
                      <a:pt x="104295" y="430218"/>
                    </a:lnTo>
                  </a:path>
                </a:pathLst>
              </a:custGeom>
              <a:ln w="15644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100" name="object 100"/>
              <p:cNvPicPr/>
              <p:nvPr/>
            </p:nvPicPr>
            <p:blipFill>
              <a:blip r:embed="rId8" cstate="print"/>
              <a:stretch>
                <a:fillRect/>
              </a:stretch>
            </p:blipFill>
            <p:spPr>
              <a:xfrm>
                <a:off x="11133032" y="9892306"/>
                <a:ext cx="67788" cy="67791"/>
              </a:xfrm>
              <a:prstGeom prst="rect">
                <a:avLst/>
              </a:prstGeom>
            </p:spPr>
          </p:pic>
          <p:sp>
            <p:nvSpPr>
              <p:cNvPr id="101" name="object 101"/>
              <p:cNvSpPr/>
              <p:nvPr/>
            </p:nvSpPr>
            <p:spPr>
              <a:xfrm>
                <a:off x="11477208" y="9524664"/>
                <a:ext cx="0" cy="793115"/>
              </a:xfrm>
              <a:custGeom>
                <a:avLst/>
                <a:gdLst/>
                <a:ahLst/>
                <a:cxnLst/>
                <a:rect l="l" t="t" r="r" b="b"/>
                <a:pathLst>
                  <a:path h="793115">
                    <a:moveTo>
                      <a:pt x="0" y="792645"/>
                    </a:moveTo>
                    <a:lnTo>
                      <a:pt x="0" y="122547"/>
                    </a:lnTo>
                  </a:path>
                  <a:path h="793115">
                    <a:moveTo>
                      <a:pt x="0" y="62577"/>
                    </a:moveTo>
                    <a:lnTo>
                      <a:pt x="0" y="0"/>
                    </a:lnTo>
                  </a:path>
                </a:pathLst>
              </a:custGeom>
              <a:ln w="15644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2" name="object 102"/>
              <p:cNvSpPr/>
              <p:nvPr/>
            </p:nvSpPr>
            <p:spPr>
              <a:xfrm>
                <a:off x="11443316" y="9584634"/>
                <a:ext cx="67945" cy="67945"/>
              </a:xfrm>
              <a:custGeom>
                <a:avLst/>
                <a:gdLst/>
                <a:ahLst/>
                <a:cxnLst/>
                <a:rect l="l" t="t" r="r" b="b"/>
                <a:pathLst>
                  <a:path w="67945" h="67945">
                    <a:moveTo>
                      <a:pt x="33894" y="0"/>
                    </a:moveTo>
                    <a:lnTo>
                      <a:pt x="20699" y="2663"/>
                    </a:lnTo>
                    <a:lnTo>
                      <a:pt x="9926" y="9927"/>
                    </a:lnTo>
                    <a:lnTo>
                      <a:pt x="2663" y="20702"/>
                    </a:lnTo>
                    <a:lnTo>
                      <a:pt x="0" y="33896"/>
                    </a:lnTo>
                    <a:lnTo>
                      <a:pt x="2663" y="47090"/>
                    </a:lnTo>
                    <a:lnTo>
                      <a:pt x="9926" y="57864"/>
                    </a:lnTo>
                    <a:lnTo>
                      <a:pt x="20699" y="65128"/>
                    </a:lnTo>
                    <a:lnTo>
                      <a:pt x="33894" y="67791"/>
                    </a:lnTo>
                    <a:lnTo>
                      <a:pt x="47088" y="65128"/>
                    </a:lnTo>
                    <a:lnTo>
                      <a:pt x="57862" y="57864"/>
                    </a:lnTo>
                    <a:lnTo>
                      <a:pt x="65125" y="47090"/>
                    </a:lnTo>
                    <a:lnTo>
                      <a:pt x="67788" y="33896"/>
                    </a:lnTo>
                    <a:lnTo>
                      <a:pt x="65125" y="20702"/>
                    </a:lnTo>
                    <a:lnTo>
                      <a:pt x="57862" y="9927"/>
                    </a:lnTo>
                    <a:lnTo>
                      <a:pt x="47088" y="2663"/>
                    </a:lnTo>
                    <a:lnTo>
                      <a:pt x="33894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3" name="object 103"/>
              <p:cNvSpPr/>
              <p:nvPr/>
            </p:nvSpPr>
            <p:spPr>
              <a:xfrm>
                <a:off x="11787487" y="9524664"/>
                <a:ext cx="0" cy="793115"/>
              </a:xfrm>
              <a:custGeom>
                <a:avLst/>
                <a:gdLst/>
                <a:ahLst/>
                <a:cxnLst/>
                <a:rect l="l" t="t" r="r" b="b"/>
                <a:pathLst>
                  <a:path h="793115">
                    <a:moveTo>
                      <a:pt x="0" y="792645"/>
                    </a:moveTo>
                    <a:lnTo>
                      <a:pt x="0" y="0"/>
                    </a:lnTo>
                  </a:path>
                </a:pathLst>
              </a:custGeom>
              <a:ln w="15644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4" name="object 104"/>
              <p:cNvSpPr/>
              <p:nvPr/>
            </p:nvSpPr>
            <p:spPr>
              <a:xfrm>
                <a:off x="7688674" y="9920986"/>
                <a:ext cx="4670425" cy="0"/>
              </a:xfrm>
              <a:custGeom>
                <a:avLst/>
                <a:gdLst/>
                <a:ahLst/>
                <a:cxnLst/>
                <a:rect l="l" t="t" r="r" b="b"/>
                <a:pathLst>
                  <a:path w="4670425">
                    <a:moveTo>
                      <a:pt x="0" y="0"/>
                    </a:moveTo>
                    <a:lnTo>
                      <a:pt x="4669831" y="0"/>
                    </a:lnTo>
                  </a:path>
                </a:pathLst>
              </a:custGeom>
              <a:ln w="7822">
                <a:solidFill>
                  <a:srgbClr val="000000"/>
                </a:solidFill>
                <a:prstDash val="lgDash"/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</p:grpSp>
      <p:sp>
        <p:nvSpPr>
          <p:cNvPr id="107" name="object 107"/>
          <p:cNvSpPr txBox="1"/>
          <p:nvPr/>
        </p:nvSpPr>
        <p:spPr>
          <a:xfrm>
            <a:off x="2493108" y="1464070"/>
            <a:ext cx="15950830" cy="624786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609600" indent="-571500">
              <a:lnSpc>
                <a:spcPct val="100000"/>
              </a:lnSpc>
              <a:spcBef>
                <a:spcPts val="120"/>
              </a:spcBef>
              <a:buFont typeface="Arial" panose="020B0604020202020204" pitchFamily="34" charset="0"/>
              <a:buChar char="•"/>
            </a:pPr>
            <a:r>
              <a:rPr sz="3960" dirty="0">
                <a:latin typeface="Calibri" panose="020F0502020204030204" pitchFamily="34" charset="0"/>
                <a:cs typeface="Calibri" panose="020F0502020204030204" pitchFamily="34" charset="0"/>
              </a:rPr>
              <a:t>Dark</a:t>
            </a:r>
            <a:r>
              <a:rPr sz="3960" spc="3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960" spc="-5" dirty="0">
                <a:latin typeface="Calibri" panose="020F0502020204030204" pitchFamily="34" charset="0"/>
                <a:cs typeface="Calibri" panose="020F0502020204030204" pitchFamily="34" charset="0"/>
              </a:rPr>
              <a:t>Abelian</a:t>
            </a:r>
            <a:r>
              <a:rPr sz="3960" spc="4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960" spc="25" dirty="0">
                <a:latin typeface="Calibri" panose="020F0502020204030204" pitchFamily="34" charset="0"/>
                <a:cs typeface="Calibri" panose="020F0502020204030204" pitchFamily="34" charset="0"/>
              </a:rPr>
              <a:t>Higgs</a:t>
            </a:r>
            <a:r>
              <a:rPr sz="3960" spc="4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960" spc="35" dirty="0">
                <a:latin typeface="Calibri" panose="020F0502020204030204" pitchFamily="34" charset="0"/>
                <a:cs typeface="Calibri" panose="020F0502020204030204" pitchFamily="34" charset="0"/>
              </a:rPr>
              <a:t>model</a:t>
            </a:r>
            <a:r>
              <a:rPr sz="3960" spc="4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960" spc="45" dirty="0">
                <a:latin typeface="Calibri" panose="020F0502020204030204" pitchFamily="34" charset="0"/>
                <a:cs typeface="Calibri" panose="020F0502020204030204" pitchFamily="34" charset="0"/>
              </a:rPr>
              <a:t>adds</a:t>
            </a:r>
            <a:r>
              <a:rPr sz="3960" spc="4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960" spc="30" dirty="0">
                <a:latin typeface="Calibri" panose="020F0502020204030204" pitchFamily="34" charset="0"/>
                <a:cs typeface="Calibri" panose="020F0502020204030204" pitchFamily="34" charset="0"/>
              </a:rPr>
              <a:t>dark</a:t>
            </a:r>
            <a:r>
              <a:rPr sz="3960" spc="4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960" spc="25" dirty="0">
                <a:latin typeface="Calibri" panose="020F0502020204030204" pitchFamily="34" charset="0"/>
                <a:cs typeface="Calibri" panose="020F0502020204030204" pitchFamily="34" charset="0"/>
              </a:rPr>
              <a:t>Higgs</a:t>
            </a:r>
            <a:r>
              <a:rPr sz="3960" spc="4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960" spc="-10" dirty="0" err="1">
                <a:latin typeface="Calibri" panose="020F0502020204030204" pitchFamily="34" charset="0"/>
                <a:cs typeface="Calibri" panose="020F0502020204030204" pitchFamily="34" charset="0"/>
              </a:rPr>
              <a:t>h</a:t>
            </a:r>
            <a:r>
              <a:rPr sz="3960" spc="-15" baseline="-6734" dirty="0" err="1"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sz="3960" spc="37" baseline="-6734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960" spc="35" dirty="0">
                <a:latin typeface="Calibri" panose="020F0502020204030204" pitchFamily="34" charset="0"/>
                <a:cs typeface="Calibri" panose="020F0502020204030204" pitchFamily="34" charset="0"/>
              </a:rPr>
              <a:t>for</a:t>
            </a:r>
            <a:r>
              <a:rPr sz="3960" spc="4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960" dirty="0">
                <a:latin typeface="Calibri" panose="020F0502020204030204" pitchFamily="34" charset="0"/>
                <a:cs typeface="Calibri" panose="020F0502020204030204" pitchFamily="34" charset="0"/>
              </a:rPr>
              <a:t>massive</a:t>
            </a:r>
            <a:r>
              <a:rPr sz="3960" spc="4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960" spc="30" dirty="0">
                <a:latin typeface="Calibri" panose="020F0502020204030204" pitchFamily="34" charset="0"/>
                <a:cs typeface="Calibri" panose="020F0502020204030204" pitchFamily="34" charset="0"/>
              </a:rPr>
              <a:t>dark</a:t>
            </a:r>
            <a:r>
              <a:rPr sz="3960" spc="4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960" spc="55" dirty="0">
                <a:latin typeface="Calibri" panose="020F0502020204030204" pitchFamily="34" charset="0"/>
                <a:cs typeface="Calibri" panose="020F0502020204030204" pitchFamily="34" charset="0"/>
              </a:rPr>
              <a:t>photon</a:t>
            </a:r>
            <a:r>
              <a:rPr sz="3960" spc="4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960" spc="-15" dirty="0">
                <a:latin typeface="Calibri" panose="020F0502020204030204" pitchFamily="34" charset="0"/>
                <a:cs typeface="Calibri" panose="020F0502020204030204" pitchFamily="34" charset="0"/>
              </a:rPr>
              <a:t>A’</a:t>
            </a:r>
            <a:endParaRPr sz="396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8" name="object 108"/>
          <p:cNvSpPr txBox="1"/>
          <p:nvPr/>
        </p:nvSpPr>
        <p:spPr>
          <a:xfrm>
            <a:off x="2420285" y="2273706"/>
            <a:ext cx="9024737" cy="1211869"/>
          </a:xfrm>
          <a:prstGeom prst="rect">
            <a:avLst/>
          </a:prstGeom>
        </p:spPr>
        <p:txBody>
          <a:bodyPr vert="horz" wrap="square" lIns="0" tIns="52069" rIns="0" bIns="0" rtlCol="0">
            <a:spAutoFit/>
          </a:bodyPr>
          <a:lstStyle/>
          <a:p>
            <a:pPr marL="608965" indent="-571500">
              <a:lnSpc>
                <a:spcPct val="100000"/>
              </a:lnSpc>
              <a:spcBef>
                <a:spcPts val="409"/>
              </a:spcBef>
              <a:buClr>
                <a:srgbClr val="0076BA"/>
              </a:buClr>
              <a:buSzPct val="126530"/>
              <a:buFont typeface="Arial" panose="020B0604020202020204" pitchFamily="34" charset="0"/>
              <a:buChar char="•"/>
              <a:tabLst>
                <a:tab pos="561340" algn="l"/>
                <a:tab pos="561975" algn="l"/>
              </a:tabLst>
            </a:pPr>
            <a:r>
              <a:rPr sz="3600" spc="10" dirty="0">
                <a:latin typeface="Calibri" panose="020F0502020204030204" pitchFamily="34" charset="0"/>
                <a:cs typeface="Calibri" panose="020F0502020204030204" pitchFamily="34" charset="0"/>
              </a:rPr>
              <a:t>Z</a:t>
            </a:r>
            <a:r>
              <a:rPr sz="3600" spc="3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spc="20" dirty="0">
                <a:latin typeface="Calibri" panose="020F0502020204030204" pitchFamily="34" charset="0"/>
                <a:cs typeface="Calibri" panose="020F0502020204030204" pitchFamily="34" charset="0"/>
              </a:rPr>
              <a:t>→</a:t>
            </a:r>
            <a:r>
              <a:rPr sz="3600" spc="3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spc="10" dirty="0">
                <a:latin typeface="Calibri" panose="020F0502020204030204" pitchFamily="34" charset="0"/>
                <a:cs typeface="Calibri" panose="020F0502020204030204" pitchFamily="34" charset="0"/>
              </a:rPr>
              <a:t>h</a:t>
            </a:r>
            <a:r>
              <a:rPr sz="3600" spc="-52" baseline="-5050" dirty="0"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sz="3600" spc="-292" baseline="-505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spc="-105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sz="3600" spc="25" dirty="0">
                <a:latin typeface="Calibri" panose="020F0502020204030204" pitchFamily="34" charset="0"/>
                <a:cs typeface="Calibri" panose="020F0502020204030204" pitchFamily="34" charset="0"/>
              </a:rPr>
              <a:t>’</a:t>
            </a:r>
            <a:r>
              <a:rPr sz="3600" spc="35" dirty="0">
                <a:latin typeface="Calibri" panose="020F0502020204030204" pitchFamily="34" charset="0"/>
                <a:cs typeface="Calibri" panose="020F0502020204030204" pitchFamily="34" charset="0"/>
              </a:rPr>
              <a:t> for </a:t>
            </a:r>
            <a:r>
              <a:rPr sz="3600" spc="25" dirty="0">
                <a:latin typeface="Calibri" panose="020F0502020204030204" pitchFamily="34" charset="0"/>
                <a:cs typeface="Calibri" panose="020F0502020204030204" pitchFamily="34" charset="0"/>
              </a:rPr>
              <a:t>light</a:t>
            </a:r>
            <a:r>
              <a:rPr sz="3600" spc="3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spc="-70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sz="3600" spc="35" dirty="0">
                <a:latin typeface="Calibri" panose="020F0502020204030204" pitchFamily="34" charset="0"/>
                <a:cs typeface="Calibri" panose="020F0502020204030204" pitchFamily="34" charset="0"/>
              </a:rPr>
              <a:t>’</a:t>
            </a:r>
            <a:r>
              <a:rPr sz="3600" spc="22" baseline="2941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spc="5" dirty="0">
                <a:latin typeface="Calibri" panose="020F0502020204030204" pitchFamily="34" charset="0"/>
                <a:cs typeface="Calibri" panose="020F0502020204030204" pitchFamily="34" charset="0"/>
              </a:rPr>
              <a:t>masses</a:t>
            </a:r>
            <a:endParaRPr lang="it-IT" sz="3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08965" indent="-571500">
              <a:lnSpc>
                <a:spcPct val="100000"/>
              </a:lnSpc>
              <a:spcBef>
                <a:spcPts val="409"/>
              </a:spcBef>
              <a:buClr>
                <a:srgbClr val="0076BA"/>
              </a:buClr>
              <a:buSzPct val="126530"/>
              <a:buFont typeface="Arial" panose="020B0604020202020204" pitchFamily="34" charset="0"/>
              <a:buChar char="•"/>
              <a:tabLst>
                <a:tab pos="561340" algn="l"/>
                <a:tab pos="561975" algn="l"/>
              </a:tabLst>
            </a:pPr>
            <a:r>
              <a:rPr sz="3600" spc="-40" dirty="0">
                <a:latin typeface="Calibri" panose="020F0502020204030204" pitchFamily="34" charset="0"/>
                <a:cs typeface="Calibri" panose="020F0502020204030204" pitchFamily="34" charset="0"/>
              </a:rPr>
              <a:t>A’</a:t>
            </a:r>
            <a:r>
              <a:rPr sz="3600" spc="3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spc="25" dirty="0">
                <a:latin typeface="Calibri" panose="020F0502020204030204" pitchFamily="34" charset="0"/>
                <a:cs typeface="Calibri" panose="020F0502020204030204" pitchFamily="34" charset="0"/>
              </a:rPr>
              <a:t>decays</a:t>
            </a:r>
            <a:r>
              <a:rPr sz="3600" spc="35" dirty="0">
                <a:latin typeface="Calibri" panose="020F0502020204030204" pitchFamily="34" charset="0"/>
                <a:cs typeface="Calibri" panose="020F0502020204030204" pitchFamily="34" charset="0"/>
              </a:rPr>
              <a:t> into lepton </a:t>
            </a:r>
            <a:r>
              <a:rPr sz="3600" spc="15" dirty="0">
                <a:latin typeface="Calibri" panose="020F0502020204030204" pitchFamily="34" charset="0"/>
                <a:cs typeface="Calibri" panose="020F0502020204030204" pitchFamily="34" charset="0"/>
              </a:rPr>
              <a:t>pairs</a:t>
            </a:r>
            <a:r>
              <a:rPr sz="3600" spc="3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spc="-40" dirty="0">
                <a:latin typeface="Calibri" panose="020F0502020204030204" pitchFamily="34" charset="0"/>
                <a:cs typeface="Calibri" panose="020F0502020204030204" pitchFamily="34" charset="0"/>
              </a:rPr>
              <a:t>(or</a:t>
            </a:r>
            <a:r>
              <a:rPr sz="3600" spc="3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spc="-10" dirty="0">
                <a:latin typeface="Calibri" panose="020F0502020204030204" pitchFamily="34" charset="0"/>
                <a:cs typeface="Calibri" panose="020F0502020204030204" pitchFamily="34" charset="0"/>
              </a:rPr>
              <a:t>hadrons)</a:t>
            </a:r>
            <a:endParaRPr sz="3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0" name="object 110"/>
          <p:cNvSpPr txBox="1"/>
          <p:nvPr/>
        </p:nvSpPr>
        <p:spPr>
          <a:xfrm>
            <a:off x="14879936" y="4030162"/>
            <a:ext cx="5223536" cy="1000274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3200" spc="-25" dirty="0">
                <a:latin typeface="Calibri" panose="020F0502020204030204" pitchFamily="34" charset="0"/>
                <a:cs typeface="Calibri" panose="020F0502020204030204" pitchFamily="34" charset="0"/>
              </a:rPr>
              <a:t>Final</a:t>
            </a:r>
            <a:r>
              <a:rPr sz="3200" spc="3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200" spc="20" dirty="0">
                <a:latin typeface="Calibri" panose="020F0502020204030204" pitchFamily="34" charset="0"/>
                <a:cs typeface="Calibri" panose="020F0502020204030204" pitchFamily="34" charset="0"/>
              </a:rPr>
              <a:t>state:</a:t>
            </a:r>
            <a:r>
              <a:rPr sz="3200" spc="3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3200" spc="30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sz="3200" spc="30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sz="3200" spc="4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200" spc="5" dirty="0">
                <a:latin typeface="Calibri" panose="020F0502020204030204" pitchFamily="34" charset="0"/>
                <a:cs typeface="Calibri" panose="020F0502020204030204" pitchFamily="34" charset="0"/>
              </a:rPr>
              <a:t>least</a:t>
            </a:r>
            <a:r>
              <a:rPr sz="3200" spc="3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200" spc="85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two</a:t>
            </a:r>
            <a:r>
              <a:rPr sz="3200" spc="35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lepton</a:t>
            </a:r>
            <a:r>
              <a:rPr sz="3200" spc="4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200" spc="15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pairs</a:t>
            </a:r>
            <a:r>
              <a:rPr sz="3200" spc="35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200" spc="5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sz="3200" spc="35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2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similar</a:t>
            </a:r>
            <a:r>
              <a:rPr lang="it-IT" sz="3200" spc="4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200" spc="5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masses</a:t>
            </a:r>
            <a:endParaRPr sz="320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1" name="object 121"/>
          <p:cNvSpPr txBox="1">
            <a:spLocks noGrp="1"/>
          </p:cNvSpPr>
          <p:nvPr>
            <p:ph type="title"/>
          </p:nvPr>
        </p:nvSpPr>
        <p:spPr>
          <a:xfrm>
            <a:off x="4210173" y="52168"/>
            <a:ext cx="11796432" cy="113390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7260" spc="105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Dark</a:t>
            </a:r>
            <a:r>
              <a:rPr sz="7260" spc="-5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7260" spc="235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photons</a:t>
            </a:r>
            <a:r>
              <a:rPr sz="7260" spc="-5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7260" spc="13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</a:t>
            </a:r>
            <a:r>
              <a:rPr sz="7260" spc="-5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7260" spc="45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rare</a:t>
            </a:r>
            <a:r>
              <a:rPr sz="7260" spc="-5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7260" spc="14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</a:t>
            </a:r>
            <a:r>
              <a:rPr sz="7260" spc="-5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7260" spc="175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decays</a:t>
            </a:r>
          </a:p>
        </p:txBody>
      </p:sp>
      <p:sp>
        <p:nvSpPr>
          <p:cNvPr id="123" name="object 123"/>
          <p:cNvSpPr txBox="1"/>
          <p:nvPr/>
        </p:nvSpPr>
        <p:spPr>
          <a:xfrm>
            <a:off x="557150" y="9917791"/>
            <a:ext cx="5861685" cy="57848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3200" u="heavy" spc="10" dirty="0">
                <a:solidFill>
                  <a:srgbClr val="D75597"/>
                </a:solidFill>
                <a:uFill>
                  <a:solidFill>
                    <a:srgbClr val="D75597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  <a:t>2306.07413</a:t>
            </a:r>
            <a:r>
              <a:rPr sz="3600" spc="-10" dirty="0">
                <a:solidFill>
                  <a:srgbClr val="D7559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300" spc="50" dirty="0">
                <a:latin typeface="Calibri" panose="020F0502020204030204" pitchFamily="34" charset="0"/>
                <a:cs typeface="Calibri" panose="020F0502020204030204" pitchFamily="34" charset="0"/>
              </a:rPr>
              <a:t>submitted</a:t>
            </a:r>
            <a:r>
              <a:rPr sz="3300" spc="3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300" spc="85" dirty="0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sz="3300" spc="3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300" spc="-65" dirty="0">
                <a:latin typeface="Calibri" panose="020F0502020204030204" pitchFamily="34" charset="0"/>
                <a:cs typeface="Calibri" panose="020F0502020204030204" pitchFamily="34" charset="0"/>
              </a:rPr>
              <a:t>PRL</a:t>
            </a:r>
            <a:endParaRPr sz="33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5" name="object 205"/>
          <p:cNvSpPr txBox="1"/>
          <p:nvPr/>
        </p:nvSpPr>
        <p:spPr>
          <a:xfrm>
            <a:off x="13304863" y="10659032"/>
            <a:ext cx="5803228" cy="507831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3200" spc="25" dirty="0">
                <a:solidFill>
                  <a:srgbClr val="B517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Complementary </a:t>
            </a:r>
            <a:r>
              <a:rPr sz="3200" spc="75" dirty="0">
                <a:solidFill>
                  <a:srgbClr val="B517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sz="3200" spc="25" dirty="0">
                <a:solidFill>
                  <a:srgbClr val="B517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200" spc="-10" dirty="0">
                <a:solidFill>
                  <a:srgbClr val="B517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Belle</a:t>
            </a:r>
            <a:r>
              <a:rPr sz="3200" spc="30" dirty="0">
                <a:solidFill>
                  <a:srgbClr val="B517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200" spc="-5" dirty="0">
                <a:solidFill>
                  <a:srgbClr val="B517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searches</a:t>
            </a:r>
            <a:endParaRPr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216" name="Gruppo 215">
            <a:extLst>
              <a:ext uri="{FF2B5EF4-FFF2-40B4-BE49-F238E27FC236}">
                <a16:creationId xmlns:a16="http://schemas.microsoft.com/office/drawing/2014/main" id="{CFB6E5CC-9D3E-D6C6-290C-D527EA9C608D}"/>
              </a:ext>
            </a:extLst>
          </p:cNvPr>
          <p:cNvGrpSpPr/>
          <p:nvPr/>
        </p:nvGrpSpPr>
        <p:grpSpPr>
          <a:xfrm>
            <a:off x="12378709" y="5819247"/>
            <a:ext cx="7776259" cy="4967576"/>
            <a:chOff x="12440584" y="5281730"/>
            <a:chExt cx="7776259" cy="4967576"/>
          </a:xfrm>
        </p:grpSpPr>
        <p:sp>
          <p:nvSpPr>
            <p:cNvPr id="142" name="object 142"/>
            <p:cNvSpPr/>
            <p:nvPr/>
          </p:nvSpPr>
          <p:spPr>
            <a:xfrm>
              <a:off x="13724137" y="5590640"/>
              <a:ext cx="6209665" cy="4034790"/>
            </a:xfrm>
            <a:custGeom>
              <a:avLst/>
              <a:gdLst/>
              <a:ahLst/>
              <a:cxnLst/>
              <a:rect l="l" t="t" r="r" b="b"/>
              <a:pathLst>
                <a:path w="6209665" h="4034790">
                  <a:moveTo>
                    <a:pt x="0" y="4034617"/>
                  </a:moveTo>
                  <a:lnTo>
                    <a:pt x="6209665" y="4034617"/>
                  </a:lnTo>
                  <a:lnTo>
                    <a:pt x="6209665" y="0"/>
                  </a:lnTo>
                  <a:lnTo>
                    <a:pt x="0" y="0"/>
                  </a:lnTo>
                  <a:lnTo>
                    <a:pt x="0" y="4034617"/>
                  </a:lnTo>
                  <a:close/>
                </a:path>
                <a:path w="6209665" h="4034790">
                  <a:moveTo>
                    <a:pt x="0" y="4034617"/>
                  </a:moveTo>
                  <a:lnTo>
                    <a:pt x="6209665" y="4034617"/>
                  </a:lnTo>
                  <a:lnTo>
                    <a:pt x="6209665" y="0"/>
                  </a:lnTo>
                  <a:lnTo>
                    <a:pt x="0" y="0"/>
                  </a:lnTo>
                  <a:lnTo>
                    <a:pt x="0" y="4034617"/>
                  </a:lnTo>
                  <a:close/>
                </a:path>
                <a:path w="6209665" h="4034790">
                  <a:moveTo>
                    <a:pt x="0" y="4034617"/>
                  </a:moveTo>
                  <a:lnTo>
                    <a:pt x="6209665" y="4034617"/>
                  </a:lnTo>
                  <a:lnTo>
                    <a:pt x="6209665" y="0"/>
                  </a:lnTo>
                  <a:lnTo>
                    <a:pt x="0" y="0"/>
                  </a:lnTo>
                  <a:lnTo>
                    <a:pt x="0" y="4034617"/>
                  </a:lnTo>
                  <a:close/>
                </a:path>
                <a:path w="6209665" h="4034790">
                  <a:moveTo>
                    <a:pt x="0" y="4034617"/>
                  </a:moveTo>
                  <a:lnTo>
                    <a:pt x="6209665" y="4034617"/>
                  </a:lnTo>
                  <a:lnTo>
                    <a:pt x="6209665" y="0"/>
                  </a:lnTo>
                  <a:lnTo>
                    <a:pt x="0" y="0"/>
                  </a:lnTo>
                  <a:lnTo>
                    <a:pt x="0" y="4034617"/>
                  </a:lnTo>
                  <a:close/>
                </a:path>
                <a:path w="6209665" h="4034790">
                  <a:moveTo>
                    <a:pt x="0" y="4034617"/>
                  </a:moveTo>
                  <a:lnTo>
                    <a:pt x="6209665" y="4034617"/>
                  </a:lnTo>
                </a:path>
                <a:path w="6209665" h="4034790">
                  <a:moveTo>
                    <a:pt x="0" y="3913578"/>
                  </a:moveTo>
                  <a:lnTo>
                    <a:pt x="0" y="4034617"/>
                  </a:lnTo>
                </a:path>
                <a:path w="6209665" h="4034790">
                  <a:moveTo>
                    <a:pt x="413974" y="3913578"/>
                  </a:moveTo>
                  <a:lnTo>
                    <a:pt x="413974" y="4034617"/>
                  </a:lnTo>
                </a:path>
                <a:path w="6209665" h="4034790">
                  <a:moveTo>
                    <a:pt x="827948" y="3913578"/>
                  </a:moveTo>
                  <a:lnTo>
                    <a:pt x="827948" y="4034617"/>
                  </a:lnTo>
                </a:path>
                <a:path w="6209665" h="4034790">
                  <a:moveTo>
                    <a:pt x="1241922" y="3913578"/>
                  </a:moveTo>
                  <a:lnTo>
                    <a:pt x="1241922" y="4034617"/>
                  </a:lnTo>
                </a:path>
                <a:path w="6209665" h="4034790">
                  <a:moveTo>
                    <a:pt x="1655909" y="3913578"/>
                  </a:moveTo>
                  <a:lnTo>
                    <a:pt x="1655909" y="4034617"/>
                  </a:lnTo>
                </a:path>
                <a:path w="6209665" h="4034790">
                  <a:moveTo>
                    <a:pt x="2069883" y="3913578"/>
                  </a:moveTo>
                  <a:lnTo>
                    <a:pt x="2069883" y="4034617"/>
                  </a:lnTo>
                </a:path>
                <a:path w="6209665" h="4034790">
                  <a:moveTo>
                    <a:pt x="2173384" y="3974097"/>
                  </a:moveTo>
                  <a:lnTo>
                    <a:pt x="2173384" y="4034617"/>
                  </a:lnTo>
                </a:path>
                <a:path w="6209665" h="4034790">
                  <a:moveTo>
                    <a:pt x="2276870" y="3974097"/>
                  </a:moveTo>
                  <a:lnTo>
                    <a:pt x="2276870" y="4034617"/>
                  </a:lnTo>
                </a:path>
                <a:path w="6209665" h="4034790">
                  <a:moveTo>
                    <a:pt x="2380371" y="3974097"/>
                  </a:moveTo>
                  <a:lnTo>
                    <a:pt x="2380371" y="4034617"/>
                  </a:lnTo>
                </a:path>
                <a:path w="6209665" h="4034790">
                  <a:moveTo>
                    <a:pt x="2483857" y="3913578"/>
                  </a:moveTo>
                  <a:lnTo>
                    <a:pt x="2483857" y="4034617"/>
                  </a:lnTo>
                </a:path>
                <a:path w="6209665" h="4034790">
                  <a:moveTo>
                    <a:pt x="2587358" y="3974097"/>
                  </a:moveTo>
                  <a:lnTo>
                    <a:pt x="2587358" y="4034617"/>
                  </a:lnTo>
                </a:path>
                <a:path w="6209665" h="4034790">
                  <a:moveTo>
                    <a:pt x="2690844" y="3974097"/>
                  </a:moveTo>
                  <a:lnTo>
                    <a:pt x="2690844" y="4034617"/>
                  </a:lnTo>
                </a:path>
                <a:path w="6209665" h="4034790">
                  <a:moveTo>
                    <a:pt x="2794345" y="3974097"/>
                  </a:moveTo>
                  <a:lnTo>
                    <a:pt x="2794345" y="4034617"/>
                  </a:lnTo>
                </a:path>
                <a:path w="6209665" h="4034790">
                  <a:moveTo>
                    <a:pt x="2897845" y="3913578"/>
                  </a:moveTo>
                  <a:lnTo>
                    <a:pt x="2897845" y="4034617"/>
                  </a:lnTo>
                </a:path>
                <a:path w="6209665" h="4034790">
                  <a:moveTo>
                    <a:pt x="3001332" y="3974097"/>
                  </a:moveTo>
                  <a:lnTo>
                    <a:pt x="3001332" y="4034617"/>
                  </a:lnTo>
                </a:path>
                <a:path w="6209665" h="4034790">
                  <a:moveTo>
                    <a:pt x="3104832" y="3974097"/>
                  </a:moveTo>
                  <a:lnTo>
                    <a:pt x="3104832" y="4034617"/>
                  </a:lnTo>
                </a:path>
                <a:path w="6209665" h="4034790">
                  <a:moveTo>
                    <a:pt x="3208319" y="3974097"/>
                  </a:moveTo>
                  <a:lnTo>
                    <a:pt x="3208319" y="4034617"/>
                  </a:lnTo>
                </a:path>
                <a:path w="6209665" h="4034790">
                  <a:moveTo>
                    <a:pt x="3311819" y="3913578"/>
                  </a:moveTo>
                  <a:lnTo>
                    <a:pt x="3311819" y="4034617"/>
                  </a:lnTo>
                </a:path>
                <a:path w="6209665" h="4034790">
                  <a:moveTo>
                    <a:pt x="3415306" y="3974097"/>
                  </a:moveTo>
                  <a:lnTo>
                    <a:pt x="3415306" y="4034617"/>
                  </a:lnTo>
                </a:path>
                <a:path w="6209665" h="4034790">
                  <a:moveTo>
                    <a:pt x="3518806" y="3974097"/>
                  </a:moveTo>
                  <a:lnTo>
                    <a:pt x="3518806" y="4034617"/>
                  </a:lnTo>
                </a:path>
                <a:path w="6209665" h="4034790">
                  <a:moveTo>
                    <a:pt x="3622307" y="3974097"/>
                  </a:moveTo>
                  <a:lnTo>
                    <a:pt x="3622307" y="4034617"/>
                  </a:lnTo>
                </a:path>
                <a:path w="6209665" h="4034790">
                  <a:moveTo>
                    <a:pt x="3725793" y="3913578"/>
                  </a:moveTo>
                  <a:lnTo>
                    <a:pt x="3725793" y="4034617"/>
                  </a:lnTo>
                </a:path>
                <a:path w="6209665" h="4034790">
                  <a:moveTo>
                    <a:pt x="3829294" y="3974097"/>
                  </a:moveTo>
                  <a:lnTo>
                    <a:pt x="3829294" y="4034617"/>
                  </a:lnTo>
                </a:path>
                <a:path w="6209665" h="4034790">
                  <a:moveTo>
                    <a:pt x="3932780" y="3974097"/>
                  </a:moveTo>
                  <a:lnTo>
                    <a:pt x="3932780" y="4034617"/>
                  </a:lnTo>
                </a:path>
                <a:path w="6209665" h="4034790">
                  <a:moveTo>
                    <a:pt x="4036281" y="3974097"/>
                  </a:moveTo>
                  <a:lnTo>
                    <a:pt x="4036281" y="4034617"/>
                  </a:lnTo>
                </a:path>
                <a:path w="6209665" h="4034790">
                  <a:moveTo>
                    <a:pt x="4139767" y="3913578"/>
                  </a:moveTo>
                  <a:lnTo>
                    <a:pt x="4139767" y="4034617"/>
                  </a:lnTo>
                </a:path>
                <a:path w="6209665" h="4034790">
                  <a:moveTo>
                    <a:pt x="4243268" y="3974097"/>
                  </a:moveTo>
                  <a:lnTo>
                    <a:pt x="4243268" y="4034617"/>
                  </a:lnTo>
                </a:path>
                <a:path w="6209665" h="4034790">
                  <a:moveTo>
                    <a:pt x="4346754" y="3974097"/>
                  </a:moveTo>
                  <a:lnTo>
                    <a:pt x="4346754" y="4034617"/>
                  </a:lnTo>
                </a:path>
                <a:path w="6209665" h="4034790">
                  <a:moveTo>
                    <a:pt x="4450255" y="3974097"/>
                  </a:moveTo>
                  <a:lnTo>
                    <a:pt x="4450255" y="4034617"/>
                  </a:lnTo>
                </a:path>
                <a:path w="6209665" h="4034790">
                  <a:moveTo>
                    <a:pt x="4553755" y="3913578"/>
                  </a:moveTo>
                  <a:lnTo>
                    <a:pt x="4553755" y="4034617"/>
                  </a:lnTo>
                </a:path>
                <a:path w="6209665" h="4034790">
                  <a:moveTo>
                    <a:pt x="4657242" y="3974097"/>
                  </a:moveTo>
                  <a:lnTo>
                    <a:pt x="4657242" y="4034617"/>
                  </a:lnTo>
                </a:path>
                <a:path w="6209665" h="4034790">
                  <a:moveTo>
                    <a:pt x="4760742" y="3974097"/>
                  </a:moveTo>
                  <a:lnTo>
                    <a:pt x="4760742" y="4034617"/>
                  </a:lnTo>
                </a:path>
                <a:path w="6209665" h="4034790">
                  <a:moveTo>
                    <a:pt x="4864229" y="3974097"/>
                  </a:moveTo>
                  <a:lnTo>
                    <a:pt x="4864229" y="4034617"/>
                  </a:lnTo>
                </a:path>
                <a:path w="6209665" h="4034790">
                  <a:moveTo>
                    <a:pt x="4967729" y="3913578"/>
                  </a:moveTo>
                  <a:lnTo>
                    <a:pt x="4967729" y="4034617"/>
                  </a:lnTo>
                </a:path>
                <a:path w="6209665" h="4034790">
                  <a:moveTo>
                    <a:pt x="5071216" y="3974097"/>
                  </a:moveTo>
                  <a:lnTo>
                    <a:pt x="5071216" y="4034617"/>
                  </a:lnTo>
                </a:path>
                <a:path w="6209665" h="4034790">
                  <a:moveTo>
                    <a:pt x="5174716" y="3974097"/>
                  </a:moveTo>
                  <a:lnTo>
                    <a:pt x="5174716" y="4034617"/>
                  </a:lnTo>
                </a:path>
                <a:path w="6209665" h="4034790">
                  <a:moveTo>
                    <a:pt x="5278217" y="3974097"/>
                  </a:moveTo>
                  <a:lnTo>
                    <a:pt x="5278217" y="4034617"/>
                  </a:lnTo>
                </a:path>
                <a:path w="6209665" h="4034790">
                  <a:moveTo>
                    <a:pt x="5381703" y="3913578"/>
                  </a:moveTo>
                  <a:lnTo>
                    <a:pt x="5381703" y="4034617"/>
                  </a:lnTo>
                </a:path>
                <a:path w="6209665" h="4034790">
                  <a:moveTo>
                    <a:pt x="5485204" y="3974097"/>
                  </a:moveTo>
                  <a:lnTo>
                    <a:pt x="5485204" y="4034617"/>
                  </a:lnTo>
                </a:path>
                <a:path w="6209665" h="4034790">
                  <a:moveTo>
                    <a:pt x="5588690" y="3974097"/>
                  </a:moveTo>
                  <a:lnTo>
                    <a:pt x="5588690" y="4034617"/>
                  </a:lnTo>
                </a:path>
                <a:path w="6209665" h="4034790">
                  <a:moveTo>
                    <a:pt x="5692191" y="3974097"/>
                  </a:moveTo>
                  <a:lnTo>
                    <a:pt x="5692191" y="4034617"/>
                  </a:lnTo>
                </a:path>
                <a:path w="6209665" h="4034790">
                  <a:moveTo>
                    <a:pt x="5795677" y="3913578"/>
                  </a:moveTo>
                  <a:lnTo>
                    <a:pt x="5795677" y="4034617"/>
                  </a:lnTo>
                </a:path>
                <a:path w="6209665" h="4034790">
                  <a:moveTo>
                    <a:pt x="5899178" y="3974097"/>
                  </a:moveTo>
                  <a:lnTo>
                    <a:pt x="5899178" y="4034617"/>
                  </a:lnTo>
                </a:path>
                <a:path w="6209665" h="4034790">
                  <a:moveTo>
                    <a:pt x="6002678" y="3974097"/>
                  </a:moveTo>
                  <a:lnTo>
                    <a:pt x="6002678" y="4034617"/>
                  </a:lnTo>
                </a:path>
                <a:path w="6209665" h="4034790">
                  <a:moveTo>
                    <a:pt x="6106165" y="3974097"/>
                  </a:moveTo>
                  <a:lnTo>
                    <a:pt x="6106165" y="4034617"/>
                  </a:lnTo>
                </a:path>
                <a:path w="6209665" h="4034790">
                  <a:moveTo>
                    <a:pt x="6209665" y="3913578"/>
                  </a:moveTo>
                  <a:lnTo>
                    <a:pt x="6209665" y="4034617"/>
                  </a:lnTo>
                </a:path>
              </a:pathLst>
            </a:custGeom>
            <a:ln w="1039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" name="object 143"/>
            <p:cNvSpPr txBox="1"/>
            <p:nvPr/>
          </p:nvSpPr>
          <p:spPr>
            <a:xfrm>
              <a:off x="13621098" y="9604781"/>
              <a:ext cx="6595745" cy="644525"/>
            </a:xfrm>
            <a:prstGeom prst="rect">
              <a:avLst/>
            </a:prstGeom>
          </p:spPr>
          <p:txBody>
            <a:bodyPr vert="horz" wrap="square" lIns="0" tIns="13970" rIns="0" bIns="0" rtlCol="0">
              <a:spAutoFit/>
            </a:bodyPr>
            <a:lstStyle/>
            <a:p>
              <a:pPr marL="38100">
                <a:lnSpc>
                  <a:spcPts val="2220"/>
                </a:lnSpc>
                <a:spcBef>
                  <a:spcPts val="110"/>
                </a:spcBef>
                <a:tabLst>
                  <a:tab pos="473709" algn="l"/>
                  <a:tab pos="862330" algn="l"/>
                  <a:tab pos="1277620" algn="l"/>
                  <a:tab pos="1692910" algn="l"/>
                  <a:tab pos="2108200" algn="l"/>
                  <a:tab pos="2522855" algn="l"/>
                  <a:tab pos="2869565" algn="l"/>
                  <a:tab pos="3279775" algn="l"/>
                  <a:tab pos="3715385" algn="l"/>
                  <a:tab pos="4109720" algn="l"/>
                  <a:tab pos="4530090" algn="l"/>
                  <a:tab pos="4939665" algn="l"/>
                  <a:tab pos="5349875" algn="l"/>
                  <a:tab pos="5786120" algn="l"/>
                  <a:tab pos="6179820" algn="l"/>
                </a:tabLst>
              </a:pPr>
              <a:r>
                <a:rPr sz="1850" spc="-145" dirty="0">
                  <a:latin typeface="Verdana"/>
                  <a:cs typeface="Verdana"/>
                </a:rPr>
                <a:t>0	1	2	3	4	5	9	13	17	21	25	29	33	37	41	</a:t>
              </a:r>
              <a:r>
                <a:rPr sz="1850" spc="-150" dirty="0">
                  <a:latin typeface="Verdana"/>
                  <a:cs typeface="Verdana"/>
                </a:rPr>
                <a:t>45</a:t>
              </a:r>
              <a:endParaRPr sz="1850">
                <a:latin typeface="Verdana"/>
                <a:cs typeface="Verdana"/>
              </a:endParaRPr>
            </a:p>
            <a:p>
              <a:pPr marR="259715" algn="r">
                <a:lnSpc>
                  <a:spcPts val="2640"/>
                </a:lnSpc>
              </a:pPr>
              <a:r>
                <a:rPr sz="2200" spc="-405" dirty="0">
                  <a:latin typeface="Verdana"/>
                  <a:cs typeface="Verdana"/>
                </a:rPr>
                <a:t>m</a:t>
              </a:r>
              <a:r>
                <a:rPr sz="2175" spc="-82" baseline="-24904" dirty="0">
                  <a:latin typeface="Verdana"/>
                  <a:cs typeface="Verdana"/>
                </a:rPr>
                <a:t>A'</a:t>
              </a:r>
              <a:r>
                <a:rPr sz="2175" spc="104" baseline="-24904" dirty="0">
                  <a:latin typeface="Verdana"/>
                  <a:cs typeface="Verdana"/>
                </a:rPr>
                <a:t> </a:t>
              </a:r>
              <a:r>
                <a:rPr sz="2200" spc="-165" dirty="0">
                  <a:latin typeface="Verdana"/>
                  <a:cs typeface="Verdana"/>
                </a:rPr>
                <a:t>[GeV]</a:t>
              </a:r>
              <a:endParaRPr sz="2200">
                <a:latin typeface="Verdana"/>
                <a:cs typeface="Verdana"/>
              </a:endParaRPr>
            </a:p>
          </p:txBody>
        </p:sp>
        <p:grpSp>
          <p:nvGrpSpPr>
            <p:cNvPr id="144" name="object 144"/>
            <p:cNvGrpSpPr/>
            <p:nvPr/>
          </p:nvGrpSpPr>
          <p:grpSpPr>
            <a:xfrm>
              <a:off x="13718740" y="5585229"/>
              <a:ext cx="6220460" cy="4045585"/>
              <a:chOff x="13718740" y="5585229"/>
              <a:chExt cx="6220460" cy="4045585"/>
            </a:xfrm>
          </p:grpSpPr>
          <p:sp>
            <p:nvSpPr>
              <p:cNvPr id="145" name="object 145"/>
              <p:cNvSpPr/>
              <p:nvPr/>
            </p:nvSpPr>
            <p:spPr>
              <a:xfrm>
                <a:off x="13724138" y="5590627"/>
                <a:ext cx="6209665" cy="121285"/>
              </a:xfrm>
              <a:custGeom>
                <a:avLst/>
                <a:gdLst/>
                <a:ahLst/>
                <a:cxnLst/>
                <a:rect l="l" t="t" r="r" b="b"/>
                <a:pathLst>
                  <a:path w="6209665" h="121285">
                    <a:moveTo>
                      <a:pt x="0" y="0"/>
                    </a:moveTo>
                    <a:lnTo>
                      <a:pt x="6209665" y="0"/>
                    </a:lnTo>
                  </a:path>
                  <a:path w="6209665" h="121285">
                    <a:moveTo>
                      <a:pt x="0" y="121039"/>
                    </a:moveTo>
                    <a:lnTo>
                      <a:pt x="0" y="0"/>
                    </a:lnTo>
                  </a:path>
                  <a:path w="6209665" h="121285">
                    <a:moveTo>
                      <a:pt x="413974" y="121039"/>
                    </a:moveTo>
                    <a:lnTo>
                      <a:pt x="413974" y="0"/>
                    </a:lnTo>
                  </a:path>
                  <a:path w="6209665" h="121285">
                    <a:moveTo>
                      <a:pt x="827948" y="121039"/>
                    </a:moveTo>
                    <a:lnTo>
                      <a:pt x="827948" y="0"/>
                    </a:lnTo>
                  </a:path>
                  <a:path w="6209665" h="121285">
                    <a:moveTo>
                      <a:pt x="1241922" y="121039"/>
                    </a:moveTo>
                    <a:lnTo>
                      <a:pt x="1241922" y="0"/>
                    </a:lnTo>
                  </a:path>
                  <a:path w="6209665" h="121285">
                    <a:moveTo>
                      <a:pt x="1655909" y="121039"/>
                    </a:moveTo>
                    <a:lnTo>
                      <a:pt x="1655909" y="0"/>
                    </a:lnTo>
                  </a:path>
                  <a:path w="6209665" h="121285">
                    <a:moveTo>
                      <a:pt x="2069883" y="121039"/>
                    </a:moveTo>
                    <a:lnTo>
                      <a:pt x="2069883" y="0"/>
                    </a:lnTo>
                  </a:path>
                  <a:path w="6209665" h="121285">
                    <a:moveTo>
                      <a:pt x="2173384" y="60519"/>
                    </a:moveTo>
                    <a:lnTo>
                      <a:pt x="2173384" y="0"/>
                    </a:lnTo>
                  </a:path>
                </a:pathLst>
              </a:custGeom>
              <a:ln w="1039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6" name="object 146"/>
              <p:cNvSpPr/>
              <p:nvPr/>
            </p:nvSpPr>
            <p:spPr>
              <a:xfrm>
                <a:off x="15995810" y="5590627"/>
                <a:ext cx="10795" cy="55880"/>
              </a:xfrm>
              <a:custGeom>
                <a:avLst/>
                <a:gdLst/>
                <a:ahLst/>
                <a:cxnLst/>
                <a:rect l="l" t="t" r="r" b="b"/>
                <a:pathLst>
                  <a:path w="10794" h="55879">
                    <a:moveTo>
                      <a:pt x="0" y="55791"/>
                    </a:moveTo>
                    <a:lnTo>
                      <a:pt x="10398" y="55791"/>
                    </a:lnTo>
                  </a:path>
                  <a:path w="10794" h="55879">
                    <a:moveTo>
                      <a:pt x="5199" y="0"/>
                    </a:moveTo>
                    <a:lnTo>
                      <a:pt x="5199" y="51063"/>
                    </a:lnTo>
                  </a:path>
                </a:pathLst>
              </a:custGeom>
              <a:ln w="9455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7" name="object 147"/>
              <p:cNvSpPr/>
              <p:nvPr/>
            </p:nvSpPr>
            <p:spPr>
              <a:xfrm>
                <a:off x="16104509" y="5590627"/>
                <a:ext cx="1449070" cy="51435"/>
              </a:xfrm>
              <a:custGeom>
                <a:avLst/>
                <a:gdLst/>
                <a:ahLst/>
                <a:cxnLst/>
                <a:rect l="l" t="t" r="r" b="b"/>
                <a:pathLst>
                  <a:path w="1449069" h="51435">
                    <a:moveTo>
                      <a:pt x="0" y="0"/>
                    </a:moveTo>
                    <a:lnTo>
                      <a:pt x="0" y="51063"/>
                    </a:lnTo>
                  </a:path>
                  <a:path w="1449069" h="51435">
                    <a:moveTo>
                      <a:pt x="103486" y="0"/>
                    </a:moveTo>
                    <a:lnTo>
                      <a:pt x="103486" y="51063"/>
                    </a:lnTo>
                  </a:path>
                  <a:path w="1449069" h="51435">
                    <a:moveTo>
                      <a:pt x="206987" y="0"/>
                    </a:moveTo>
                    <a:lnTo>
                      <a:pt x="206987" y="51063"/>
                    </a:lnTo>
                  </a:path>
                  <a:path w="1449069" h="51435">
                    <a:moveTo>
                      <a:pt x="310473" y="0"/>
                    </a:moveTo>
                    <a:lnTo>
                      <a:pt x="310473" y="51063"/>
                    </a:lnTo>
                  </a:path>
                  <a:path w="1449069" h="51435">
                    <a:moveTo>
                      <a:pt x="413974" y="0"/>
                    </a:moveTo>
                    <a:lnTo>
                      <a:pt x="413974" y="51063"/>
                    </a:lnTo>
                  </a:path>
                  <a:path w="1449069" h="51435">
                    <a:moveTo>
                      <a:pt x="517474" y="0"/>
                    </a:moveTo>
                    <a:lnTo>
                      <a:pt x="517474" y="51063"/>
                    </a:lnTo>
                  </a:path>
                  <a:path w="1449069" h="51435">
                    <a:moveTo>
                      <a:pt x="620961" y="0"/>
                    </a:moveTo>
                    <a:lnTo>
                      <a:pt x="620961" y="51063"/>
                    </a:lnTo>
                  </a:path>
                  <a:path w="1449069" h="51435">
                    <a:moveTo>
                      <a:pt x="724461" y="0"/>
                    </a:moveTo>
                    <a:lnTo>
                      <a:pt x="724461" y="51063"/>
                    </a:lnTo>
                  </a:path>
                  <a:path w="1449069" h="51435">
                    <a:moveTo>
                      <a:pt x="827948" y="0"/>
                    </a:moveTo>
                    <a:lnTo>
                      <a:pt x="827948" y="51063"/>
                    </a:lnTo>
                  </a:path>
                  <a:path w="1449069" h="51435">
                    <a:moveTo>
                      <a:pt x="931448" y="0"/>
                    </a:moveTo>
                    <a:lnTo>
                      <a:pt x="931448" y="51063"/>
                    </a:lnTo>
                  </a:path>
                  <a:path w="1449069" h="51435">
                    <a:moveTo>
                      <a:pt x="1034935" y="0"/>
                    </a:moveTo>
                    <a:lnTo>
                      <a:pt x="1034935" y="51063"/>
                    </a:lnTo>
                  </a:path>
                  <a:path w="1449069" h="51435">
                    <a:moveTo>
                      <a:pt x="1138435" y="0"/>
                    </a:moveTo>
                    <a:lnTo>
                      <a:pt x="1138435" y="51063"/>
                    </a:lnTo>
                  </a:path>
                  <a:path w="1449069" h="51435">
                    <a:moveTo>
                      <a:pt x="1241935" y="0"/>
                    </a:moveTo>
                    <a:lnTo>
                      <a:pt x="1241935" y="51063"/>
                    </a:lnTo>
                  </a:path>
                  <a:path w="1449069" h="51435">
                    <a:moveTo>
                      <a:pt x="1345422" y="0"/>
                    </a:moveTo>
                    <a:lnTo>
                      <a:pt x="1345422" y="51063"/>
                    </a:lnTo>
                  </a:path>
                  <a:path w="1449069" h="51435">
                    <a:moveTo>
                      <a:pt x="1448922" y="0"/>
                    </a:moveTo>
                    <a:lnTo>
                      <a:pt x="1448922" y="51063"/>
                    </a:lnTo>
                  </a:path>
                </a:pathLst>
              </a:custGeom>
              <a:ln w="1039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8" name="object 148"/>
              <p:cNvSpPr/>
              <p:nvPr/>
            </p:nvSpPr>
            <p:spPr>
              <a:xfrm>
                <a:off x="13724138" y="5590627"/>
                <a:ext cx="6209665" cy="4034790"/>
              </a:xfrm>
              <a:custGeom>
                <a:avLst/>
                <a:gdLst/>
                <a:ahLst/>
                <a:cxnLst/>
                <a:rect l="l" t="t" r="r" b="b"/>
                <a:pathLst>
                  <a:path w="6209665" h="4034790">
                    <a:moveTo>
                      <a:pt x="3932780" y="60519"/>
                    </a:moveTo>
                    <a:lnTo>
                      <a:pt x="3932780" y="0"/>
                    </a:lnTo>
                  </a:path>
                  <a:path w="6209665" h="4034790">
                    <a:moveTo>
                      <a:pt x="4036281" y="60519"/>
                    </a:moveTo>
                    <a:lnTo>
                      <a:pt x="4036281" y="0"/>
                    </a:lnTo>
                  </a:path>
                  <a:path w="6209665" h="4034790">
                    <a:moveTo>
                      <a:pt x="4139767" y="121039"/>
                    </a:moveTo>
                    <a:lnTo>
                      <a:pt x="4139767" y="0"/>
                    </a:lnTo>
                  </a:path>
                  <a:path w="6209665" h="4034790">
                    <a:moveTo>
                      <a:pt x="4243268" y="60519"/>
                    </a:moveTo>
                    <a:lnTo>
                      <a:pt x="4243268" y="0"/>
                    </a:lnTo>
                  </a:path>
                  <a:path w="6209665" h="4034790">
                    <a:moveTo>
                      <a:pt x="4346754" y="60519"/>
                    </a:moveTo>
                    <a:lnTo>
                      <a:pt x="4346754" y="0"/>
                    </a:lnTo>
                  </a:path>
                  <a:path w="6209665" h="4034790">
                    <a:moveTo>
                      <a:pt x="4450255" y="60519"/>
                    </a:moveTo>
                    <a:lnTo>
                      <a:pt x="4450255" y="0"/>
                    </a:lnTo>
                  </a:path>
                  <a:path w="6209665" h="4034790">
                    <a:moveTo>
                      <a:pt x="4553755" y="121039"/>
                    </a:moveTo>
                    <a:lnTo>
                      <a:pt x="4553755" y="0"/>
                    </a:lnTo>
                  </a:path>
                  <a:path w="6209665" h="4034790">
                    <a:moveTo>
                      <a:pt x="4657242" y="60519"/>
                    </a:moveTo>
                    <a:lnTo>
                      <a:pt x="4657242" y="0"/>
                    </a:lnTo>
                  </a:path>
                  <a:path w="6209665" h="4034790">
                    <a:moveTo>
                      <a:pt x="4760742" y="60519"/>
                    </a:moveTo>
                    <a:lnTo>
                      <a:pt x="4760742" y="0"/>
                    </a:lnTo>
                  </a:path>
                  <a:path w="6209665" h="4034790">
                    <a:moveTo>
                      <a:pt x="4864229" y="60519"/>
                    </a:moveTo>
                    <a:lnTo>
                      <a:pt x="4864229" y="0"/>
                    </a:lnTo>
                  </a:path>
                  <a:path w="6209665" h="4034790">
                    <a:moveTo>
                      <a:pt x="4967729" y="121039"/>
                    </a:moveTo>
                    <a:lnTo>
                      <a:pt x="4967729" y="0"/>
                    </a:lnTo>
                  </a:path>
                  <a:path w="6209665" h="4034790">
                    <a:moveTo>
                      <a:pt x="5071216" y="60519"/>
                    </a:moveTo>
                    <a:lnTo>
                      <a:pt x="5071216" y="0"/>
                    </a:lnTo>
                  </a:path>
                  <a:path w="6209665" h="4034790">
                    <a:moveTo>
                      <a:pt x="5174716" y="60519"/>
                    </a:moveTo>
                    <a:lnTo>
                      <a:pt x="5174716" y="0"/>
                    </a:lnTo>
                  </a:path>
                  <a:path w="6209665" h="4034790">
                    <a:moveTo>
                      <a:pt x="5278217" y="60519"/>
                    </a:moveTo>
                    <a:lnTo>
                      <a:pt x="5278217" y="0"/>
                    </a:lnTo>
                  </a:path>
                  <a:path w="6209665" h="4034790">
                    <a:moveTo>
                      <a:pt x="5381703" y="121039"/>
                    </a:moveTo>
                    <a:lnTo>
                      <a:pt x="5381703" y="0"/>
                    </a:lnTo>
                  </a:path>
                  <a:path w="6209665" h="4034790">
                    <a:moveTo>
                      <a:pt x="5485204" y="60519"/>
                    </a:moveTo>
                    <a:lnTo>
                      <a:pt x="5485204" y="0"/>
                    </a:lnTo>
                  </a:path>
                  <a:path w="6209665" h="4034790">
                    <a:moveTo>
                      <a:pt x="5588690" y="60519"/>
                    </a:moveTo>
                    <a:lnTo>
                      <a:pt x="5588690" y="0"/>
                    </a:lnTo>
                  </a:path>
                  <a:path w="6209665" h="4034790">
                    <a:moveTo>
                      <a:pt x="5692191" y="60519"/>
                    </a:moveTo>
                    <a:lnTo>
                      <a:pt x="5692191" y="0"/>
                    </a:lnTo>
                  </a:path>
                  <a:path w="6209665" h="4034790">
                    <a:moveTo>
                      <a:pt x="5795677" y="121039"/>
                    </a:moveTo>
                    <a:lnTo>
                      <a:pt x="5795677" y="0"/>
                    </a:lnTo>
                  </a:path>
                  <a:path w="6209665" h="4034790">
                    <a:moveTo>
                      <a:pt x="5899178" y="60519"/>
                    </a:moveTo>
                    <a:lnTo>
                      <a:pt x="5899178" y="0"/>
                    </a:lnTo>
                  </a:path>
                  <a:path w="6209665" h="4034790">
                    <a:moveTo>
                      <a:pt x="6002678" y="60519"/>
                    </a:moveTo>
                    <a:lnTo>
                      <a:pt x="6002678" y="0"/>
                    </a:lnTo>
                  </a:path>
                  <a:path w="6209665" h="4034790">
                    <a:moveTo>
                      <a:pt x="6106165" y="60519"/>
                    </a:moveTo>
                    <a:lnTo>
                      <a:pt x="6106165" y="0"/>
                    </a:lnTo>
                  </a:path>
                  <a:path w="6209665" h="4034790">
                    <a:moveTo>
                      <a:pt x="6209665" y="121039"/>
                    </a:moveTo>
                    <a:lnTo>
                      <a:pt x="6209665" y="0"/>
                    </a:lnTo>
                  </a:path>
                  <a:path w="6209665" h="4034790">
                    <a:moveTo>
                      <a:pt x="0" y="4034631"/>
                    </a:moveTo>
                    <a:lnTo>
                      <a:pt x="0" y="0"/>
                    </a:lnTo>
                  </a:path>
                  <a:path w="6209665" h="4034790">
                    <a:moveTo>
                      <a:pt x="93143" y="4034631"/>
                    </a:moveTo>
                    <a:lnTo>
                      <a:pt x="0" y="4034631"/>
                    </a:lnTo>
                  </a:path>
                  <a:path w="6209665" h="4034790">
                    <a:moveTo>
                      <a:pt x="93143" y="3975484"/>
                    </a:moveTo>
                    <a:lnTo>
                      <a:pt x="0" y="3975484"/>
                    </a:lnTo>
                  </a:path>
                  <a:path w="6209665" h="4034790">
                    <a:moveTo>
                      <a:pt x="93143" y="3929605"/>
                    </a:moveTo>
                    <a:lnTo>
                      <a:pt x="0" y="3929605"/>
                    </a:lnTo>
                  </a:path>
                  <a:path w="6209665" h="4034790">
                    <a:moveTo>
                      <a:pt x="93143" y="3892115"/>
                    </a:moveTo>
                    <a:lnTo>
                      <a:pt x="0" y="3892115"/>
                    </a:lnTo>
                  </a:path>
                  <a:path w="6209665" h="4034790">
                    <a:moveTo>
                      <a:pt x="93143" y="3860434"/>
                    </a:moveTo>
                    <a:lnTo>
                      <a:pt x="0" y="3860434"/>
                    </a:lnTo>
                  </a:path>
                  <a:path w="6209665" h="4034790">
                    <a:moveTo>
                      <a:pt x="93143" y="3832982"/>
                    </a:moveTo>
                    <a:lnTo>
                      <a:pt x="0" y="3832982"/>
                    </a:lnTo>
                  </a:path>
                  <a:path w="6209665" h="4034790">
                    <a:moveTo>
                      <a:pt x="93143" y="3808760"/>
                    </a:moveTo>
                    <a:lnTo>
                      <a:pt x="0" y="3808760"/>
                    </a:lnTo>
                  </a:path>
                  <a:path w="6209665" h="4034790">
                    <a:moveTo>
                      <a:pt x="186286" y="3787103"/>
                    </a:moveTo>
                    <a:lnTo>
                      <a:pt x="0" y="3787103"/>
                    </a:lnTo>
                  </a:path>
                  <a:path w="6209665" h="4034790">
                    <a:moveTo>
                      <a:pt x="93143" y="3644601"/>
                    </a:moveTo>
                    <a:lnTo>
                      <a:pt x="0" y="3644601"/>
                    </a:lnTo>
                  </a:path>
                  <a:path w="6209665" h="4034790">
                    <a:moveTo>
                      <a:pt x="93143" y="3561233"/>
                    </a:moveTo>
                    <a:lnTo>
                      <a:pt x="0" y="3561233"/>
                    </a:lnTo>
                  </a:path>
                  <a:path w="6209665" h="4034790">
                    <a:moveTo>
                      <a:pt x="93143" y="3502099"/>
                    </a:moveTo>
                    <a:lnTo>
                      <a:pt x="0" y="3502099"/>
                    </a:lnTo>
                  </a:path>
                  <a:path w="6209665" h="4034790">
                    <a:moveTo>
                      <a:pt x="93143" y="3456221"/>
                    </a:moveTo>
                    <a:lnTo>
                      <a:pt x="0" y="3456221"/>
                    </a:lnTo>
                  </a:path>
                  <a:path w="6209665" h="4034790">
                    <a:moveTo>
                      <a:pt x="93143" y="3418731"/>
                    </a:moveTo>
                    <a:lnTo>
                      <a:pt x="0" y="3418731"/>
                    </a:lnTo>
                  </a:path>
                  <a:path w="6209665" h="4034790">
                    <a:moveTo>
                      <a:pt x="93143" y="3387036"/>
                    </a:moveTo>
                    <a:lnTo>
                      <a:pt x="0" y="3387036"/>
                    </a:lnTo>
                  </a:path>
                  <a:path w="6209665" h="4034790">
                    <a:moveTo>
                      <a:pt x="93143" y="3359583"/>
                    </a:moveTo>
                    <a:lnTo>
                      <a:pt x="0" y="3359583"/>
                    </a:lnTo>
                  </a:path>
                  <a:path w="6209665" h="4034790">
                    <a:moveTo>
                      <a:pt x="93143" y="3335376"/>
                    </a:moveTo>
                    <a:lnTo>
                      <a:pt x="0" y="3335376"/>
                    </a:lnTo>
                  </a:path>
                  <a:path w="6209665" h="4034790">
                    <a:moveTo>
                      <a:pt x="186286" y="3313719"/>
                    </a:moveTo>
                    <a:lnTo>
                      <a:pt x="0" y="3313719"/>
                    </a:lnTo>
                  </a:path>
                  <a:path w="6209665" h="4034790">
                    <a:moveTo>
                      <a:pt x="93143" y="3171217"/>
                    </a:moveTo>
                    <a:lnTo>
                      <a:pt x="0" y="3171217"/>
                    </a:lnTo>
                  </a:path>
                  <a:path w="6209665" h="4034790">
                    <a:moveTo>
                      <a:pt x="93143" y="3087848"/>
                    </a:moveTo>
                    <a:lnTo>
                      <a:pt x="0" y="3087848"/>
                    </a:lnTo>
                  </a:path>
                  <a:path w="6209665" h="4034790">
                    <a:moveTo>
                      <a:pt x="93143" y="3028701"/>
                    </a:moveTo>
                    <a:lnTo>
                      <a:pt x="0" y="3028701"/>
                    </a:lnTo>
                  </a:path>
                  <a:path w="6209665" h="4034790">
                    <a:moveTo>
                      <a:pt x="93143" y="2982836"/>
                    </a:moveTo>
                    <a:lnTo>
                      <a:pt x="0" y="2982836"/>
                    </a:lnTo>
                  </a:path>
                  <a:path w="6209665" h="4034790">
                    <a:moveTo>
                      <a:pt x="93143" y="2945346"/>
                    </a:moveTo>
                    <a:lnTo>
                      <a:pt x="0" y="2945346"/>
                    </a:lnTo>
                  </a:path>
                  <a:path w="6209665" h="4034790">
                    <a:moveTo>
                      <a:pt x="93143" y="2913651"/>
                    </a:moveTo>
                    <a:lnTo>
                      <a:pt x="0" y="2913651"/>
                    </a:lnTo>
                  </a:path>
                  <a:path w="6209665" h="4034790">
                    <a:moveTo>
                      <a:pt x="93143" y="2886199"/>
                    </a:moveTo>
                    <a:lnTo>
                      <a:pt x="0" y="2886199"/>
                    </a:lnTo>
                  </a:path>
                  <a:path w="6209665" h="4034790">
                    <a:moveTo>
                      <a:pt x="93143" y="2861991"/>
                    </a:moveTo>
                    <a:lnTo>
                      <a:pt x="0" y="2861991"/>
                    </a:lnTo>
                  </a:path>
                  <a:path w="6209665" h="4034790">
                    <a:moveTo>
                      <a:pt x="186286" y="2840320"/>
                    </a:moveTo>
                    <a:lnTo>
                      <a:pt x="0" y="2840320"/>
                    </a:lnTo>
                  </a:path>
                  <a:path w="6209665" h="4034790">
                    <a:moveTo>
                      <a:pt x="93143" y="2697818"/>
                    </a:moveTo>
                    <a:lnTo>
                      <a:pt x="0" y="2697818"/>
                    </a:lnTo>
                  </a:path>
                  <a:path w="6209665" h="4034790">
                    <a:moveTo>
                      <a:pt x="93143" y="2614464"/>
                    </a:moveTo>
                    <a:lnTo>
                      <a:pt x="0" y="2614464"/>
                    </a:lnTo>
                  </a:path>
                  <a:path w="6209665" h="4034790">
                    <a:moveTo>
                      <a:pt x="93143" y="2555316"/>
                    </a:moveTo>
                    <a:lnTo>
                      <a:pt x="0" y="2555316"/>
                    </a:lnTo>
                  </a:path>
                  <a:path w="6209665" h="4034790">
                    <a:moveTo>
                      <a:pt x="93143" y="2509438"/>
                    </a:moveTo>
                    <a:lnTo>
                      <a:pt x="0" y="2509438"/>
                    </a:lnTo>
                  </a:path>
                  <a:path w="6209665" h="4034790">
                    <a:moveTo>
                      <a:pt x="93143" y="2471962"/>
                    </a:moveTo>
                    <a:lnTo>
                      <a:pt x="0" y="2471962"/>
                    </a:lnTo>
                  </a:path>
                  <a:path w="6209665" h="4034790">
                    <a:moveTo>
                      <a:pt x="93143" y="2440267"/>
                    </a:moveTo>
                    <a:lnTo>
                      <a:pt x="0" y="2440267"/>
                    </a:lnTo>
                  </a:path>
                  <a:path w="6209665" h="4034790">
                    <a:moveTo>
                      <a:pt x="93143" y="2412814"/>
                    </a:moveTo>
                    <a:lnTo>
                      <a:pt x="0" y="2412814"/>
                    </a:lnTo>
                  </a:path>
                  <a:path w="6209665" h="4034790">
                    <a:moveTo>
                      <a:pt x="93143" y="2388607"/>
                    </a:moveTo>
                    <a:lnTo>
                      <a:pt x="0" y="2388607"/>
                    </a:lnTo>
                  </a:path>
                  <a:path w="6209665" h="4034790">
                    <a:moveTo>
                      <a:pt x="186286" y="2366936"/>
                    </a:moveTo>
                    <a:lnTo>
                      <a:pt x="0" y="2366936"/>
                    </a:lnTo>
                  </a:path>
                  <a:path w="6209665" h="4034790">
                    <a:moveTo>
                      <a:pt x="93143" y="2224434"/>
                    </a:moveTo>
                    <a:lnTo>
                      <a:pt x="0" y="2224434"/>
                    </a:lnTo>
                  </a:path>
                  <a:path w="6209665" h="4034790">
                    <a:moveTo>
                      <a:pt x="93143" y="2141079"/>
                    </a:moveTo>
                    <a:lnTo>
                      <a:pt x="0" y="2141079"/>
                    </a:lnTo>
                  </a:path>
                  <a:path w="6209665" h="4034790">
                    <a:moveTo>
                      <a:pt x="93143" y="2081932"/>
                    </a:moveTo>
                    <a:lnTo>
                      <a:pt x="0" y="2081932"/>
                    </a:lnTo>
                  </a:path>
                  <a:path w="6209665" h="4034790">
                    <a:moveTo>
                      <a:pt x="93143" y="2036053"/>
                    </a:moveTo>
                    <a:lnTo>
                      <a:pt x="0" y="2036053"/>
                    </a:lnTo>
                  </a:path>
                  <a:path w="6209665" h="4034790">
                    <a:moveTo>
                      <a:pt x="93143" y="1998577"/>
                    </a:moveTo>
                    <a:lnTo>
                      <a:pt x="0" y="1998577"/>
                    </a:lnTo>
                  </a:path>
                  <a:path w="6209665" h="4034790">
                    <a:moveTo>
                      <a:pt x="93143" y="1966882"/>
                    </a:moveTo>
                    <a:lnTo>
                      <a:pt x="0" y="1966882"/>
                    </a:lnTo>
                  </a:path>
                  <a:path w="6209665" h="4034790">
                    <a:moveTo>
                      <a:pt x="93143" y="1939430"/>
                    </a:moveTo>
                    <a:lnTo>
                      <a:pt x="0" y="1939430"/>
                    </a:lnTo>
                  </a:path>
                  <a:path w="6209665" h="4034790">
                    <a:moveTo>
                      <a:pt x="93143" y="1915208"/>
                    </a:moveTo>
                    <a:lnTo>
                      <a:pt x="0" y="1915208"/>
                    </a:lnTo>
                  </a:path>
                  <a:path w="6209665" h="4034790">
                    <a:moveTo>
                      <a:pt x="186286" y="1893551"/>
                    </a:moveTo>
                    <a:lnTo>
                      <a:pt x="0" y="1893551"/>
                    </a:lnTo>
                  </a:path>
                  <a:path w="6209665" h="4034790">
                    <a:moveTo>
                      <a:pt x="93143" y="1751049"/>
                    </a:moveTo>
                    <a:lnTo>
                      <a:pt x="0" y="1751049"/>
                    </a:lnTo>
                  </a:path>
                  <a:path w="6209665" h="4034790">
                    <a:moveTo>
                      <a:pt x="93143" y="1667694"/>
                    </a:moveTo>
                    <a:lnTo>
                      <a:pt x="0" y="1667694"/>
                    </a:lnTo>
                  </a:path>
                  <a:path w="6209665" h="4034790">
                    <a:moveTo>
                      <a:pt x="93143" y="1608547"/>
                    </a:moveTo>
                    <a:lnTo>
                      <a:pt x="0" y="1608547"/>
                    </a:lnTo>
                  </a:path>
                  <a:path w="6209665" h="4034790">
                    <a:moveTo>
                      <a:pt x="93143" y="1562669"/>
                    </a:moveTo>
                    <a:lnTo>
                      <a:pt x="0" y="1562669"/>
                    </a:lnTo>
                  </a:path>
                  <a:path w="6209665" h="4034790">
                    <a:moveTo>
                      <a:pt x="93143" y="1525179"/>
                    </a:moveTo>
                    <a:lnTo>
                      <a:pt x="0" y="1525179"/>
                    </a:lnTo>
                  </a:path>
                  <a:path w="6209665" h="4034790">
                    <a:moveTo>
                      <a:pt x="93143" y="1493498"/>
                    </a:moveTo>
                    <a:lnTo>
                      <a:pt x="0" y="1493498"/>
                    </a:lnTo>
                  </a:path>
                  <a:path w="6209665" h="4034790">
                    <a:moveTo>
                      <a:pt x="93143" y="1466045"/>
                    </a:moveTo>
                    <a:lnTo>
                      <a:pt x="0" y="1466045"/>
                    </a:lnTo>
                  </a:path>
                  <a:path w="6209665" h="4034790">
                    <a:moveTo>
                      <a:pt x="93143" y="1441824"/>
                    </a:moveTo>
                    <a:lnTo>
                      <a:pt x="0" y="1441824"/>
                    </a:lnTo>
                  </a:path>
                  <a:path w="6209665" h="4034790">
                    <a:moveTo>
                      <a:pt x="93143" y="1277665"/>
                    </a:moveTo>
                    <a:lnTo>
                      <a:pt x="0" y="1277665"/>
                    </a:lnTo>
                  </a:path>
                  <a:path w="6209665" h="4034790">
                    <a:moveTo>
                      <a:pt x="93143" y="1194296"/>
                    </a:moveTo>
                    <a:lnTo>
                      <a:pt x="0" y="1194296"/>
                    </a:lnTo>
                  </a:path>
                  <a:path w="6209665" h="4034790">
                    <a:moveTo>
                      <a:pt x="93143" y="1135163"/>
                    </a:moveTo>
                    <a:lnTo>
                      <a:pt x="0" y="1135163"/>
                    </a:lnTo>
                  </a:path>
                  <a:path w="6209665" h="4034790">
                    <a:moveTo>
                      <a:pt x="93143" y="1089284"/>
                    </a:moveTo>
                    <a:lnTo>
                      <a:pt x="0" y="1089284"/>
                    </a:lnTo>
                  </a:path>
                  <a:path w="6209665" h="4034790">
                    <a:moveTo>
                      <a:pt x="93143" y="1051794"/>
                    </a:moveTo>
                    <a:lnTo>
                      <a:pt x="0" y="1051794"/>
                    </a:lnTo>
                  </a:path>
                  <a:path w="6209665" h="4034790">
                    <a:moveTo>
                      <a:pt x="93143" y="1020113"/>
                    </a:moveTo>
                    <a:lnTo>
                      <a:pt x="0" y="1020113"/>
                    </a:lnTo>
                  </a:path>
                  <a:path w="6209665" h="4034790">
                    <a:moveTo>
                      <a:pt x="93143" y="992647"/>
                    </a:moveTo>
                    <a:lnTo>
                      <a:pt x="0" y="992647"/>
                    </a:lnTo>
                  </a:path>
                  <a:path w="6209665" h="4034790">
                    <a:moveTo>
                      <a:pt x="93143" y="968439"/>
                    </a:moveTo>
                    <a:lnTo>
                      <a:pt x="0" y="968439"/>
                    </a:lnTo>
                  </a:path>
                </a:pathLst>
              </a:custGeom>
              <a:ln w="1039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149" name="object 149"/>
            <p:cNvSpPr txBox="1"/>
            <p:nvPr/>
          </p:nvSpPr>
          <p:spPr>
            <a:xfrm>
              <a:off x="13462596" y="9205448"/>
              <a:ext cx="202565" cy="214629"/>
            </a:xfrm>
            <a:prstGeom prst="rect">
              <a:avLst/>
            </a:prstGeom>
          </p:spPr>
          <p:txBody>
            <a:bodyPr vert="horz" wrap="square" lIns="0" tIns="1143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90"/>
                </a:spcBef>
              </a:pPr>
              <a:r>
                <a:rPr sz="1250" spc="15" dirty="0">
                  <a:latin typeface="Symbol"/>
                  <a:cs typeface="Symbol"/>
                </a:rPr>
                <a:t></a:t>
              </a:r>
              <a:r>
                <a:rPr sz="1250" spc="-105" dirty="0">
                  <a:latin typeface="Verdana"/>
                  <a:cs typeface="Verdana"/>
                </a:rPr>
                <a:t>9</a:t>
              </a:r>
              <a:endParaRPr sz="1250">
                <a:latin typeface="Verdana"/>
                <a:cs typeface="Verdana"/>
              </a:endParaRPr>
            </a:p>
          </p:txBody>
        </p:sp>
        <p:sp>
          <p:nvSpPr>
            <p:cNvPr id="150" name="object 150"/>
            <p:cNvSpPr txBox="1"/>
            <p:nvPr/>
          </p:nvSpPr>
          <p:spPr>
            <a:xfrm>
              <a:off x="13210396" y="9231735"/>
              <a:ext cx="288925" cy="309245"/>
            </a:xfrm>
            <a:prstGeom prst="rect">
              <a:avLst/>
            </a:prstGeom>
          </p:spPr>
          <p:txBody>
            <a:bodyPr vert="horz" wrap="square" lIns="0" tIns="1397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0"/>
                </a:spcBef>
              </a:pPr>
              <a:r>
                <a:rPr sz="1850" spc="-150" dirty="0">
                  <a:latin typeface="Verdana"/>
                  <a:cs typeface="Verdana"/>
                </a:rPr>
                <a:t>10</a:t>
              </a:r>
              <a:endParaRPr sz="1850">
                <a:latin typeface="Verdana"/>
                <a:cs typeface="Verdana"/>
              </a:endParaRPr>
            </a:p>
          </p:txBody>
        </p:sp>
        <p:sp>
          <p:nvSpPr>
            <p:cNvPr id="151" name="object 151"/>
            <p:cNvSpPr txBox="1"/>
            <p:nvPr/>
          </p:nvSpPr>
          <p:spPr>
            <a:xfrm>
              <a:off x="13184996" y="7229872"/>
              <a:ext cx="505459" cy="1733550"/>
            </a:xfrm>
            <a:prstGeom prst="rect">
              <a:avLst/>
            </a:prstGeom>
          </p:spPr>
          <p:txBody>
            <a:bodyPr vert="horz" wrap="square" lIns="0" tIns="13970" rIns="0" bIns="0" rtlCol="0">
              <a:spAutoFit/>
            </a:bodyPr>
            <a:lstStyle/>
            <a:p>
              <a:pPr marL="38100">
                <a:lnSpc>
                  <a:spcPct val="100000"/>
                </a:lnSpc>
                <a:spcBef>
                  <a:spcPts val="110"/>
                </a:spcBef>
              </a:pPr>
              <a:r>
                <a:rPr sz="2775" spc="-179" baseline="-25525" dirty="0">
                  <a:latin typeface="Verdana"/>
                  <a:cs typeface="Verdana"/>
                </a:rPr>
                <a:t>10</a:t>
              </a:r>
              <a:r>
                <a:rPr sz="1250" spc="-120" dirty="0">
                  <a:latin typeface="Symbol"/>
                  <a:cs typeface="Symbol"/>
                </a:rPr>
                <a:t></a:t>
              </a:r>
              <a:r>
                <a:rPr sz="1250" spc="-120" dirty="0">
                  <a:latin typeface="Verdana"/>
                  <a:cs typeface="Verdana"/>
                </a:rPr>
                <a:t>5</a:t>
              </a:r>
              <a:endParaRPr sz="1250">
                <a:latin typeface="Verdana"/>
                <a:cs typeface="Verdana"/>
              </a:endParaRPr>
            </a:p>
            <a:p>
              <a:pPr marL="38100">
                <a:lnSpc>
                  <a:spcPct val="100000"/>
                </a:lnSpc>
                <a:spcBef>
                  <a:spcPts val="1545"/>
                </a:spcBef>
              </a:pPr>
              <a:r>
                <a:rPr sz="2775" spc="-179" baseline="-25525" dirty="0">
                  <a:latin typeface="Verdana"/>
                  <a:cs typeface="Verdana"/>
                </a:rPr>
                <a:t>10</a:t>
              </a:r>
              <a:r>
                <a:rPr sz="1250" spc="-120" dirty="0">
                  <a:latin typeface="Symbol"/>
                  <a:cs typeface="Symbol"/>
                </a:rPr>
                <a:t></a:t>
              </a:r>
              <a:r>
                <a:rPr sz="1250" spc="-120" dirty="0">
                  <a:latin typeface="Verdana"/>
                  <a:cs typeface="Verdana"/>
                </a:rPr>
                <a:t>6</a:t>
              </a:r>
              <a:endParaRPr sz="1250">
                <a:latin typeface="Verdana"/>
                <a:cs typeface="Verdana"/>
              </a:endParaRPr>
            </a:p>
            <a:p>
              <a:pPr marL="38100">
                <a:lnSpc>
                  <a:spcPct val="100000"/>
                </a:lnSpc>
                <a:spcBef>
                  <a:spcPts val="1545"/>
                </a:spcBef>
              </a:pPr>
              <a:r>
                <a:rPr sz="2775" spc="-179" baseline="-24024" dirty="0">
                  <a:latin typeface="Verdana"/>
                  <a:cs typeface="Verdana"/>
                </a:rPr>
                <a:t>10</a:t>
              </a:r>
              <a:r>
                <a:rPr sz="1250" spc="-120" dirty="0">
                  <a:latin typeface="Symbol"/>
                  <a:cs typeface="Symbol"/>
                </a:rPr>
                <a:t></a:t>
              </a:r>
              <a:r>
                <a:rPr sz="1250" spc="-120" dirty="0">
                  <a:latin typeface="Verdana"/>
                  <a:cs typeface="Verdana"/>
                </a:rPr>
                <a:t>7</a:t>
              </a:r>
              <a:endParaRPr sz="1250">
                <a:latin typeface="Verdana"/>
                <a:cs typeface="Verdana"/>
              </a:endParaRPr>
            </a:p>
            <a:p>
              <a:pPr marL="38100">
                <a:lnSpc>
                  <a:spcPct val="100000"/>
                </a:lnSpc>
                <a:spcBef>
                  <a:spcPts val="1460"/>
                </a:spcBef>
              </a:pPr>
              <a:r>
                <a:rPr sz="2775" spc="-179" baseline="-25525" dirty="0">
                  <a:latin typeface="Verdana"/>
                  <a:cs typeface="Verdana"/>
                </a:rPr>
                <a:t>10</a:t>
              </a:r>
              <a:r>
                <a:rPr sz="1250" spc="-120" dirty="0">
                  <a:latin typeface="Symbol"/>
                  <a:cs typeface="Symbol"/>
                </a:rPr>
                <a:t></a:t>
              </a:r>
              <a:r>
                <a:rPr sz="1250" spc="-120" dirty="0">
                  <a:latin typeface="Verdana"/>
                  <a:cs typeface="Verdana"/>
                </a:rPr>
                <a:t>8</a:t>
              </a:r>
              <a:endParaRPr sz="1250">
                <a:latin typeface="Verdana"/>
                <a:cs typeface="Verdana"/>
              </a:endParaRPr>
            </a:p>
          </p:txBody>
        </p:sp>
        <p:sp>
          <p:nvSpPr>
            <p:cNvPr id="152" name="object 152"/>
            <p:cNvSpPr txBox="1"/>
            <p:nvPr/>
          </p:nvSpPr>
          <p:spPr>
            <a:xfrm>
              <a:off x="16049882" y="6841049"/>
              <a:ext cx="300990" cy="214629"/>
            </a:xfrm>
            <a:prstGeom prst="rect">
              <a:avLst/>
            </a:prstGeom>
          </p:spPr>
          <p:txBody>
            <a:bodyPr vert="horz" wrap="square" lIns="0" tIns="1143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90"/>
                </a:spcBef>
                <a:tabLst>
                  <a:tab pos="287655" algn="l"/>
                </a:tabLst>
              </a:pPr>
              <a:r>
                <a:rPr sz="1250" u="heavy" spc="-95" dirty="0">
                  <a:uFill>
                    <a:solidFill>
                      <a:srgbClr val="9A6324"/>
                    </a:solidFill>
                  </a:uFill>
                  <a:latin typeface="Verdana"/>
                  <a:cs typeface="Verdana"/>
                </a:rPr>
                <a:t> 	</a:t>
              </a:r>
              <a:endParaRPr sz="1250">
                <a:latin typeface="Verdana"/>
                <a:cs typeface="Verdana"/>
              </a:endParaRPr>
            </a:p>
          </p:txBody>
        </p:sp>
        <p:sp>
          <p:nvSpPr>
            <p:cNvPr id="153" name="object 153"/>
            <p:cNvSpPr txBox="1"/>
            <p:nvPr/>
          </p:nvSpPr>
          <p:spPr>
            <a:xfrm>
              <a:off x="13184996" y="6284101"/>
              <a:ext cx="763905" cy="787400"/>
            </a:xfrm>
            <a:prstGeom prst="rect">
              <a:avLst/>
            </a:prstGeom>
          </p:spPr>
          <p:txBody>
            <a:bodyPr vert="horz" wrap="square" lIns="0" tIns="13970" rIns="0" bIns="0" rtlCol="0">
              <a:spAutoFit/>
            </a:bodyPr>
            <a:lstStyle/>
            <a:p>
              <a:pPr marL="38100">
                <a:lnSpc>
                  <a:spcPct val="100000"/>
                </a:lnSpc>
                <a:spcBef>
                  <a:spcPts val="110"/>
                </a:spcBef>
                <a:tabLst>
                  <a:tab pos="725170" algn="l"/>
                </a:tabLst>
              </a:pPr>
              <a:r>
                <a:rPr sz="2775" spc="-179" baseline="-25525" dirty="0">
                  <a:latin typeface="Verdana"/>
                  <a:cs typeface="Verdana"/>
                </a:rPr>
                <a:t>10</a:t>
              </a:r>
              <a:r>
                <a:rPr sz="1250" spc="-120" dirty="0">
                  <a:latin typeface="Symbol"/>
                  <a:cs typeface="Symbol"/>
                </a:rPr>
                <a:t></a:t>
              </a:r>
              <a:r>
                <a:rPr sz="1250" spc="-120" dirty="0">
                  <a:latin typeface="Verdana"/>
                  <a:cs typeface="Verdana"/>
                </a:rPr>
                <a:t>3</a:t>
              </a:r>
              <a:r>
                <a:rPr sz="1250" spc="125" dirty="0">
                  <a:latin typeface="Verdana"/>
                  <a:cs typeface="Verdana"/>
                </a:rPr>
                <a:t> </a:t>
              </a:r>
              <a:r>
                <a:rPr sz="1250" u="sng" spc="-95" dirty="0">
                  <a:uFill>
                    <a:solidFill>
                      <a:srgbClr val="000000"/>
                    </a:solidFill>
                  </a:uFill>
                  <a:latin typeface="Verdana"/>
                  <a:cs typeface="Verdana"/>
                </a:rPr>
                <a:t> </a:t>
              </a:r>
              <a:r>
                <a:rPr sz="1250" u="sng" dirty="0">
                  <a:uFill>
                    <a:solidFill>
                      <a:srgbClr val="000000"/>
                    </a:solidFill>
                  </a:uFill>
                  <a:latin typeface="Verdana"/>
                  <a:cs typeface="Verdana"/>
                </a:rPr>
                <a:t>	</a:t>
              </a:r>
              <a:endParaRPr sz="1250">
                <a:latin typeface="Verdana"/>
                <a:cs typeface="Verdana"/>
              </a:endParaRPr>
            </a:p>
            <a:p>
              <a:pPr marL="38100">
                <a:lnSpc>
                  <a:spcPct val="100000"/>
                </a:lnSpc>
                <a:spcBef>
                  <a:spcPts val="1545"/>
                </a:spcBef>
                <a:tabLst>
                  <a:tab pos="725170" algn="l"/>
                </a:tabLst>
              </a:pPr>
              <a:r>
                <a:rPr sz="2775" spc="-179" baseline="-24024" dirty="0">
                  <a:latin typeface="Verdana"/>
                  <a:cs typeface="Verdana"/>
                </a:rPr>
                <a:t>10</a:t>
              </a:r>
              <a:r>
                <a:rPr sz="1250" spc="-120" dirty="0">
                  <a:latin typeface="Symbol"/>
                  <a:cs typeface="Symbol"/>
                </a:rPr>
                <a:t></a:t>
              </a:r>
              <a:r>
                <a:rPr sz="1250" spc="-120" dirty="0">
                  <a:latin typeface="Verdana"/>
                  <a:cs typeface="Verdana"/>
                </a:rPr>
                <a:t>4</a:t>
              </a:r>
              <a:r>
                <a:rPr sz="1250" spc="125" dirty="0">
                  <a:latin typeface="Verdana"/>
                  <a:cs typeface="Verdana"/>
                </a:rPr>
                <a:t> </a:t>
              </a:r>
              <a:r>
                <a:rPr sz="1250" u="sng" spc="-95" dirty="0">
                  <a:uFill>
                    <a:solidFill>
                      <a:srgbClr val="000000"/>
                    </a:solidFill>
                  </a:uFill>
                  <a:latin typeface="Verdana"/>
                  <a:cs typeface="Verdana"/>
                </a:rPr>
                <a:t> </a:t>
              </a:r>
              <a:r>
                <a:rPr sz="1250" u="sng" dirty="0">
                  <a:uFill>
                    <a:solidFill>
                      <a:srgbClr val="000000"/>
                    </a:solidFill>
                  </a:uFill>
                  <a:latin typeface="Verdana"/>
                  <a:cs typeface="Verdana"/>
                </a:rPr>
                <a:t>	</a:t>
              </a:r>
              <a:endParaRPr sz="1250">
                <a:latin typeface="Verdana"/>
                <a:cs typeface="Verdana"/>
              </a:endParaRPr>
            </a:p>
          </p:txBody>
        </p:sp>
        <p:sp>
          <p:nvSpPr>
            <p:cNvPr id="154" name="object 154"/>
            <p:cNvSpPr/>
            <p:nvPr/>
          </p:nvSpPr>
          <p:spPr>
            <a:xfrm>
              <a:off x="13724137" y="5590627"/>
              <a:ext cx="186690" cy="804545"/>
            </a:xfrm>
            <a:custGeom>
              <a:avLst/>
              <a:gdLst/>
              <a:ahLst/>
              <a:cxnLst/>
              <a:rect l="l" t="t" r="r" b="b"/>
              <a:pathLst>
                <a:path w="186690" h="804545">
                  <a:moveTo>
                    <a:pt x="93143" y="804280"/>
                  </a:moveTo>
                  <a:lnTo>
                    <a:pt x="0" y="804280"/>
                  </a:lnTo>
                </a:path>
                <a:path w="186690" h="804545">
                  <a:moveTo>
                    <a:pt x="93143" y="720912"/>
                  </a:moveTo>
                  <a:lnTo>
                    <a:pt x="0" y="720912"/>
                  </a:lnTo>
                </a:path>
                <a:path w="186690" h="804545">
                  <a:moveTo>
                    <a:pt x="93143" y="661765"/>
                  </a:moveTo>
                  <a:lnTo>
                    <a:pt x="0" y="661765"/>
                  </a:lnTo>
                </a:path>
                <a:path w="186690" h="804545">
                  <a:moveTo>
                    <a:pt x="93143" y="615900"/>
                  </a:moveTo>
                  <a:lnTo>
                    <a:pt x="0" y="615900"/>
                  </a:lnTo>
                </a:path>
                <a:path w="186690" h="804545">
                  <a:moveTo>
                    <a:pt x="93143" y="578410"/>
                  </a:moveTo>
                  <a:lnTo>
                    <a:pt x="0" y="578410"/>
                  </a:lnTo>
                </a:path>
                <a:path w="186690" h="804545">
                  <a:moveTo>
                    <a:pt x="93143" y="546715"/>
                  </a:moveTo>
                  <a:lnTo>
                    <a:pt x="0" y="546715"/>
                  </a:lnTo>
                </a:path>
                <a:path w="186690" h="804545">
                  <a:moveTo>
                    <a:pt x="93143" y="519263"/>
                  </a:moveTo>
                  <a:lnTo>
                    <a:pt x="0" y="519263"/>
                  </a:lnTo>
                </a:path>
                <a:path w="186690" h="804545">
                  <a:moveTo>
                    <a:pt x="93143" y="495055"/>
                  </a:moveTo>
                  <a:lnTo>
                    <a:pt x="0" y="495055"/>
                  </a:lnTo>
                </a:path>
                <a:path w="186690" h="804545">
                  <a:moveTo>
                    <a:pt x="93143" y="330882"/>
                  </a:moveTo>
                  <a:lnTo>
                    <a:pt x="0" y="330882"/>
                  </a:lnTo>
                </a:path>
                <a:path w="186690" h="804545">
                  <a:moveTo>
                    <a:pt x="93143" y="247527"/>
                  </a:moveTo>
                  <a:lnTo>
                    <a:pt x="0" y="247527"/>
                  </a:lnTo>
                </a:path>
                <a:path w="186690" h="804545">
                  <a:moveTo>
                    <a:pt x="93143" y="188380"/>
                  </a:moveTo>
                  <a:lnTo>
                    <a:pt x="0" y="188380"/>
                  </a:lnTo>
                </a:path>
                <a:path w="186690" h="804545">
                  <a:moveTo>
                    <a:pt x="93143" y="142502"/>
                  </a:moveTo>
                  <a:lnTo>
                    <a:pt x="0" y="142502"/>
                  </a:lnTo>
                </a:path>
                <a:path w="186690" h="804545">
                  <a:moveTo>
                    <a:pt x="93143" y="105025"/>
                  </a:moveTo>
                  <a:lnTo>
                    <a:pt x="0" y="105025"/>
                  </a:lnTo>
                </a:path>
                <a:path w="186690" h="804545">
                  <a:moveTo>
                    <a:pt x="93143" y="73330"/>
                  </a:moveTo>
                  <a:lnTo>
                    <a:pt x="0" y="73330"/>
                  </a:lnTo>
                </a:path>
                <a:path w="186690" h="804545">
                  <a:moveTo>
                    <a:pt x="93143" y="45878"/>
                  </a:moveTo>
                  <a:lnTo>
                    <a:pt x="0" y="45878"/>
                  </a:lnTo>
                </a:path>
                <a:path w="186690" h="804545">
                  <a:moveTo>
                    <a:pt x="93143" y="21670"/>
                  </a:moveTo>
                  <a:lnTo>
                    <a:pt x="0" y="21670"/>
                  </a:lnTo>
                </a:path>
                <a:path w="186690" h="804545">
                  <a:moveTo>
                    <a:pt x="186286" y="0"/>
                  </a:moveTo>
                  <a:lnTo>
                    <a:pt x="0" y="0"/>
                  </a:lnTo>
                </a:path>
              </a:pathLst>
            </a:custGeom>
            <a:ln w="1039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5" name="object 155"/>
            <p:cNvSpPr txBox="1"/>
            <p:nvPr/>
          </p:nvSpPr>
          <p:spPr>
            <a:xfrm>
              <a:off x="13211271" y="5343599"/>
              <a:ext cx="505459" cy="309245"/>
            </a:xfrm>
            <a:prstGeom prst="rect">
              <a:avLst/>
            </a:prstGeom>
          </p:spPr>
          <p:txBody>
            <a:bodyPr vert="horz" wrap="square" lIns="0" tIns="13970" rIns="0" bIns="0" rtlCol="0">
              <a:spAutoFit/>
            </a:bodyPr>
            <a:lstStyle/>
            <a:p>
              <a:pPr marL="38100">
                <a:lnSpc>
                  <a:spcPct val="100000"/>
                </a:lnSpc>
                <a:spcBef>
                  <a:spcPts val="110"/>
                </a:spcBef>
              </a:pPr>
              <a:r>
                <a:rPr sz="2775" spc="-179" baseline="-24024" dirty="0">
                  <a:latin typeface="Verdana"/>
                  <a:cs typeface="Verdana"/>
                </a:rPr>
                <a:t>10</a:t>
              </a:r>
              <a:r>
                <a:rPr sz="1250" spc="-120" dirty="0">
                  <a:latin typeface="Symbol"/>
                  <a:cs typeface="Symbol"/>
                </a:rPr>
                <a:t></a:t>
              </a:r>
              <a:r>
                <a:rPr sz="1250" spc="-120" dirty="0">
                  <a:latin typeface="Verdana"/>
                  <a:cs typeface="Verdana"/>
                </a:rPr>
                <a:t>1</a:t>
              </a:r>
              <a:endParaRPr sz="1250">
                <a:latin typeface="Verdana"/>
                <a:cs typeface="Verdana"/>
              </a:endParaRPr>
            </a:p>
          </p:txBody>
        </p:sp>
        <p:grpSp>
          <p:nvGrpSpPr>
            <p:cNvPr id="157" name="object 157"/>
            <p:cNvGrpSpPr/>
            <p:nvPr/>
          </p:nvGrpSpPr>
          <p:grpSpPr>
            <a:xfrm>
              <a:off x="13748387" y="5585229"/>
              <a:ext cx="6191250" cy="4045585"/>
              <a:chOff x="13748387" y="5585229"/>
              <a:chExt cx="6191250" cy="4045585"/>
            </a:xfrm>
          </p:grpSpPr>
          <p:sp>
            <p:nvSpPr>
              <p:cNvPr id="158" name="object 158"/>
              <p:cNvSpPr/>
              <p:nvPr/>
            </p:nvSpPr>
            <p:spPr>
              <a:xfrm>
                <a:off x="19747502" y="5590627"/>
                <a:ext cx="186690" cy="4034790"/>
              </a:xfrm>
              <a:custGeom>
                <a:avLst/>
                <a:gdLst/>
                <a:ahLst/>
                <a:cxnLst/>
                <a:rect l="l" t="t" r="r" b="b"/>
                <a:pathLst>
                  <a:path w="186690" h="4034790">
                    <a:moveTo>
                      <a:pt x="186300" y="4034631"/>
                    </a:moveTo>
                    <a:lnTo>
                      <a:pt x="186300" y="0"/>
                    </a:lnTo>
                  </a:path>
                  <a:path w="186690" h="4034790">
                    <a:moveTo>
                      <a:pt x="93157" y="4034631"/>
                    </a:moveTo>
                    <a:lnTo>
                      <a:pt x="186300" y="4034631"/>
                    </a:lnTo>
                  </a:path>
                  <a:path w="186690" h="4034790">
                    <a:moveTo>
                      <a:pt x="93157" y="3975484"/>
                    </a:moveTo>
                    <a:lnTo>
                      <a:pt x="186300" y="3975484"/>
                    </a:lnTo>
                  </a:path>
                  <a:path w="186690" h="4034790">
                    <a:moveTo>
                      <a:pt x="93157" y="3929605"/>
                    </a:moveTo>
                    <a:lnTo>
                      <a:pt x="186300" y="3929605"/>
                    </a:lnTo>
                  </a:path>
                  <a:path w="186690" h="4034790">
                    <a:moveTo>
                      <a:pt x="93157" y="3892115"/>
                    </a:moveTo>
                    <a:lnTo>
                      <a:pt x="186300" y="3892115"/>
                    </a:lnTo>
                  </a:path>
                  <a:path w="186690" h="4034790">
                    <a:moveTo>
                      <a:pt x="93157" y="3860434"/>
                    </a:moveTo>
                    <a:lnTo>
                      <a:pt x="186300" y="3860434"/>
                    </a:lnTo>
                  </a:path>
                  <a:path w="186690" h="4034790">
                    <a:moveTo>
                      <a:pt x="93157" y="3832982"/>
                    </a:moveTo>
                    <a:lnTo>
                      <a:pt x="186300" y="3832982"/>
                    </a:lnTo>
                  </a:path>
                  <a:path w="186690" h="4034790">
                    <a:moveTo>
                      <a:pt x="93157" y="3808760"/>
                    </a:moveTo>
                    <a:lnTo>
                      <a:pt x="186300" y="3808760"/>
                    </a:lnTo>
                  </a:path>
                  <a:path w="186690" h="4034790">
                    <a:moveTo>
                      <a:pt x="0" y="3787103"/>
                    </a:moveTo>
                    <a:lnTo>
                      <a:pt x="186300" y="3787103"/>
                    </a:lnTo>
                  </a:path>
                  <a:path w="186690" h="4034790">
                    <a:moveTo>
                      <a:pt x="93157" y="3644601"/>
                    </a:moveTo>
                    <a:lnTo>
                      <a:pt x="186300" y="3644601"/>
                    </a:lnTo>
                  </a:path>
                  <a:path w="186690" h="4034790">
                    <a:moveTo>
                      <a:pt x="93157" y="3561233"/>
                    </a:moveTo>
                    <a:lnTo>
                      <a:pt x="186300" y="3561233"/>
                    </a:lnTo>
                  </a:path>
                  <a:path w="186690" h="4034790">
                    <a:moveTo>
                      <a:pt x="93157" y="3502099"/>
                    </a:moveTo>
                    <a:lnTo>
                      <a:pt x="186300" y="3502099"/>
                    </a:lnTo>
                  </a:path>
                  <a:path w="186690" h="4034790">
                    <a:moveTo>
                      <a:pt x="93157" y="3456221"/>
                    </a:moveTo>
                    <a:lnTo>
                      <a:pt x="186300" y="3456221"/>
                    </a:lnTo>
                  </a:path>
                  <a:path w="186690" h="4034790">
                    <a:moveTo>
                      <a:pt x="93157" y="3418731"/>
                    </a:moveTo>
                    <a:lnTo>
                      <a:pt x="186300" y="3418731"/>
                    </a:lnTo>
                  </a:path>
                  <a:path w="186690" h="4034790">
                    <a:moveTo>
                      <a:pt x="93157" y="3387036"/>
                    </a:moveTo>
                    <a:lnTo>
                      <a:pt x="186300" y="3387036"/>
                    </a:lnTo>
                  </a:path>
                  <a:path w="186690" h="4034790">
                    <a:moveTo>
                      <a:pt x="93157" y="3359583"/>
                    </a:moveTo>
                    <a:lnTo>
                      <a:pt x="186300" y="3359583"/>
                    </a:lnTo>
                  </a:path>
                  <a:path w="186690" h="4034790">
                    <a:moveTo>
                      <a:pt x="93157" y="3335376"/>
                    </a:moveTo>
                    <a:lnTo>
                      <a:pt x="186300" y="3335376"/>
                    </a:lnTo>
                  </a:path>
                  <a:path w="186690" h="4034790">
                    <a:moveTo>
                      <a:pt x="0" y="3313719"/>
                    </a:moveTo>
                    <a:lnTo>
                      <a:pt x="186300" y="3313719"/>
                    </a:lnTo>
                  </a:path>
                  <a:path w="186690" h="4034790">
                    <a:moveTo>
                      <a:pt x="93157" y="3171217"/>
                    </a:moveTo>
                    <a:lnTo>
                      <a:pt x="186300" y="3171217"/>
                    </a:lnTo>
                  </a:path>
                  <a:path w="186690" h="4034790">
                    <a:moveTo>
                      <a:pt x="93157" y="3087848"/>
                    </a:moveTo>
                    <a:lnTo>
                      <a:pt x="186300" y="3087848"/>
                    </a:lnTo>
                  </a:path>
                  <a:path w="186690" h="4034790">
                    <a:moveTo>
                      <a:pt x="93157" y="3028701"/>
                    </a:moveTo>
                    <a:lnTo>
                      <a:pt x="186300" y="3028701"/>
                    </a:lnTo>
                  </a:path>
                  <a:path w="186690" h="4034790">
                    <a:moveTo>
                      <a:pt x="93157" y="2982836"/>
                    </a:moveTo>
                    <a:lnTo>
                      <a:pt x="186300" y="2982836"/>
                    </a:lnTo>
                  </a:path>
                  <a:path w="186690" h="4034790">
                    <a:moveTo>
                      <a:pt x="93157" y="2945346"/>
                    </a:moveTo>
                    <a:lnTo>
                      <a:pt x="186300" y="2945346"/>
                    </a:lnTo>
                  </a:path>
                  <a:path w="186690" h="4034790">
                    <a:moveTo>
                      <a:pt x="93157" y="2913651"/>
                    </a:moveTo>
                    <a:lnTo>
                      <a:pt x="186300" y="2913651"/>
                    </a:lnTo>
                  </a:path>
                  <a:path w="186690" h="4034790">
                    <a:moveTo>
                      <a:pt x="93157" y="2886199"/>
                    </a:moveTo>
                    <a:lnTo>
                      <a:pt x="186300" y="2886199"/>
                    </a:lnTo>
                  </a:path>
                  <a:path w="186690" h="4034790">
                    <a:moveTo>
                      <a:pt x="93157" y="2861991"/>
                    </a:moveTo>
                    <a:lnTo>
                      <a:pt x="186300" y="2861991"/>
                    </a:lnTo>
                  </a:path>
                  <a:path w="186690" h="4034790">
                    <a:moveTo>
                      <a:pt x="0" y="2840320"/>
                    </a:moveTo>
                    <a:lnTo>
                      <a:pt x="186300" y="2840320"/>
                    </a:lnTo>
                  </a:path>
                  <a:path w="186690" h="4034790">
                    <a:moveTo>
                      <a:pt x="93157" y="2697818"/>
                    </a:moveTo>
                    <a:lnTo>
                      <a:pt x="186300" y="2697818"/>
                    </a:lnTo>
                  </a:path>
                  <a:path w="186690" h="4034790">
                    <a:moveTo>
                      <a:pt x="93157" y="2614464"/>
                    </a:moveTo>
                    <a:lnTo>
                      <a:pt x="186300" y="2614464"/>
                    </a:lnTo>
                  </a:path>
                  <a:path w="186690" h="4034790">
                    <a:moveTo>
                      <a:pt x="93157" y="2555316"/>
                    </a:moveTo>
                    <a:lnTo>
                      <a:pt x="186300" y="2555316"/>
                    </a:lnTo>
                  </a:path>
                  <a:path w="186690" h="4034790">
                    <a:moveTo>
                      <a:pt x="93157" y="2509438"/>
                    </a:moveTo>
                    <a:lnTo>
                      <a:pt x="186300" y="2509438"/>
                    </a:lnTo>
                  </a:path>
                  <a:path w="186690" h="4034790">
                    <a:moveTo>
                      <a:pt x="93157" y="2471962"/>
                    </a:moveTo>
                    <a:lnTo>
                      <a:pt x="186300" y="2471962"/>
                    </a:lnTo>
                  </a:path>
                  <a:path w="186690" h="4034790">
                    <a:moveTo>
                      <a:pt x="93157" y="2440267"/>
                    </a:moveTo>
                    <a:lnTo>
                      <a:pt x="186300" y="2440267"/>
                    </a:lnTo>
                  </a:path>
                  <a:path w="186690" h="4034790">
                    <a:moveTo>
                      <a:pt x="93157" y="2412814"/>
                    </a:moveTo>
                    <a:lnTo>
                      <a:pt x="186300" y="2412814"/>
                    </a:lnTo>
                  </a:path>
                  <a:path w="186690" h="4034790">
                    <a:moveTo>
                      <a:pt x="93157" y="2388607"/>
                    </a:moveTo>
                    <a:lnTo>
                      <a:pt x="186300" y="2388607"/>
                    </a:lnTo>
                  </a:path>
                  <a:path w="186690" h="4034790">
                    <a:moveTo>
                      <a:pt x="0" y="2366936"/>
                    </a:moveTo>
                    <a:lnTo>
                      <a:pt x="186300" y="2366936"/>
                    </a:lnTo>
                  </a:path>
                  <a:path w="186690" h="4034790">
                    <a:moveTo>
                      <a:pt x="93157" y="2224434"/>
                    </a:moveTo>
                    <a:lnTo>
                      <a:pt x="186300" y="2224434"/>
                    </a:lnTo>
                  </a:path>
                  <a:path w="186690" h="4034790">
                    <a:moveTo>
                      <a:pt x="93157" y="2141079"/>
                    </a:moveTo>
                    <a:lnTo>
                      <a:pt x="186300" y="2141079"/>
                    </a:lnTo>
                  </a:path>
                  <a:path w="186690" h="4034790">
                    <a:moveTo>
                      <a:pt x="93157" y="2081932"/>
                    </a:moveTo>
                    <a:lnTo>
                      <a:pt x="186300" y="2081932"/>
                    </a:lnTo>
                  </a:path>
                  <a:path w="186690" h="4034790">
                    <a:moveTo>
                      <a:pt x="93157" y="2036053"/>
                    </a:moveTo>
                    <a:lnTo>
                      <a:pt x="186300" y="2036053"/>
                    </a:lnTo>
                  </a:path>
                  <a:path w="186690" h="4034790">
                    <a:moveTo>
                      <a:pt x="93157" y="1998577"/>
                    </a:moveTo>
                    <a:lnTo>
                      <a:pt x="186300" y="1998577"/>
                    </a:lnTo>
                  </a:path>
                  <a:path w="186690" h="4034790">
                    <a:moveTo>
                      <a:pt x="93157" y="1966882"/>
                    </a:moveTo>
                    <a:lnTo>
                      <a:pt x="186300" y="1966882"/>
                    </a:lnTo>
                  </a:path>
                  <a:path w="186690" h="4034790">
                    <a:moveTo>
                      <a:pt x="93157" y="1939430"/>
                    </a:moveTo>
                    <a:lnTo>
                      <a:pt x="186300" y="1939430"/>
                    </a:lnTo>
                  </a:path>
                  <a:path w="186690" h="4034790">
                    <a:moveTo>
                      <a:pt x="93157" y="1915208"/>
                    </a:moveTo>
                    <a:lnTo>
                      <a:pt x="186300" y="1915208"/>
                    </a:lnTo>
                  </a:path>
                  <a:path w="186690" h="4034790">
                    <a:moveTo>
                      <a:pt x="93157" y="1751049"/>
                    </a:moveTo>
                    <a:lnTo>
                      <a:pt x="186300" y="1751049"/>
                    </a:lnTo>
                  </a:path>
                  <a:path w="186690" h="4034790">
                    <a:moveTo>
                      <a:pt x="93157" y="1667694"/>
                    </a:moveTo>
                    <a:lnTo>
                      <a:pt x="186300" y="1667694"/>
                    </a:lnTo>
                  </a:path>
                  <a:path w="186690" h="4034790">
                    <a:moveTo>
                      <a:pt x="93157" y="1608547"/>
                    </a:moveTo>
                    <a:lnTo>
                      <a:pt x="186300" y="1608547"/>
                    </a:lnTo>
                  </a:path>
                  <a:path w="186690" h="4034790">
                    <a:moveTo>
                      <a:pt x="93157" y="1562669"/>
                    </a:moveTo>
                    <a:lnTo>
                      <a:pt x="186300" y="1562669"/>
                    </a:lnTo>
                  </a:path>
                  <a:path w="186690" h="4034790">
                    <a:moveTo>
                      <a:pt x="93157" y="1525179"/>
                    </a:moveTo>
                    <a:lnTo>
                      <a:pt x="186300" y="1525179"/>
                    </a:lnTo>
                  </a:path>
                  <a:path w="186690" h="4034790">
                    <a:moveTo>
                      <a:pt x="93157" y="1493498"/>
                    </a:moveTo>
                    <a:lnTo>
                      <a:pt x="186300" y="1493498"/>
                    </a:lnTo>
                  </a:path>
                  <a:path w="186690" h="4034790">
                    <a:moveTo>
                      <a:pt x="93157" y="1466045"/>
                    </a:moveTo>
                    <a:lnTo>
                      <a:pt x="186300" y="1466045"/>
                    </a:lnTo>
                  </a:path>
                  <a:path w="186690" h="4034790">
                    <a:moveTo>
                      <a:pt x="93157" y="1441824"/>
                    </a:moveTo>
                    <a:lnTo>
                      <a:pt x="186300" y="1441824"/>
                    </a:lnTo>
                  </a:path>
                  <a:path w="186690" h="4034790">
                    <a:moveTo>
                      <a:pt x="0" y="1420167"/>
                    </a:moveTo>
                    <a:lnTo>
                      <a:pt x="186300" y="1420167"/>
                    </a:lnTo>
                  </a:path>
                  <a:path w="186690" h="4034790">
                    <a:moveTo>
                      <a:pt x="93157" y="1277665"/>
                    </a:moveTo>
                    <a:lnTo>
                      <a:pt x="186300" y="1277665"/>
                    </a:lnTo>
                  </a:path>
                  <a:path w="186690" h="4034790">
                    <a:moveTo>
                      <a:pt x="93157" y="1194296"/>
                    </a:moveTo>
                    <a:lnTo>
                      <a:pt x="186300" y="1194296"/>
                    </a:lnTo>
                  </a:path>
                  <a:path w="186690" h="4034790">
                    <a:moveTo>
                      <a:pt x="93157" y="1135163"/>
                    </a:moveTo>
                    <a:lnTo>
                      <a:pt x="186300" y="1135163"/>
                    </a:lnTo>
                  </a:path>
                  <a:path w="186690" h="4034790">
                    <a:moveTo>
                      <a:pt x="93157" y="1089284"/>
                    </a:moveTo>
                    <a:lnTo>
                      <a:pt x="186300" y="1089284"/>
                    </a:lnTo>
                  </a:path>
                  <a:path w="186690" h="4034790">
                    <a:moveTo>
                      <a:pt x="93157" y="1051794"/>
                    </a:moveTo>
                    <a:lnTo>
                      <a:pt x="186300" y="1051794"/>
                    </a:lnTo>
                  </a:path>
                  <a:path w="186690" h="4034790">
                    <a:moveTo>
                      <a:pt x="93157" y="1020113"/>
                    </a:moveTo>
                    <a:lnTo>
                      <a:pt x="186300" y="1020113"/>
                    </a:lnTo>
                  </a:path>
                  <a:path w="186690" h="4034790">
                    <a:moveTo>
                      <a:pt x="93157" y="992647"/>
                    </a:moveTo>
                    <a:lnTo>
                      <a:pt x="186300" y="992647"/>
                    </a:lnTo>
                  </a:path>
                  <a:path w="186690" h="4034790">
                    <a:moveTo>
                      <a:pt x="93157" y="968439"/>
                    </a:moveTo>
                    <a:lnTo>
                      <a:pt x="186300" y="968439"/>
                    </a:lnTo>
                  </a:path>
                  <a:path w="186690" h="4034790">
                    <a:moveTo>
                      <a:pt x="0" y="946782"/>
                    </a:moveTo>
                    <a:lnTo>
                      <a:pt x="186300" y="946782"/>
                    </a:lnTo>
                  </a:path>
                  <a:path w="186690" h="4034790">
                    <a:moveTo>
                      <a:pt x="93157" y="804280"/>
                    </a:moveTo>
                    <a:lnTo>
                      <a:pt x="186300" y="804280"/>
                    </a:lnTo>
                  </a:path>
                  <a:path w="186690" h="4034790">
                    <a:moveTo>
                      <a:pt x="93157" y="720912"/>
                    </a:moveTo>
                    <a:lnTo>
                      <a:pt x="186300" y="720912"/>
                    </a:lnTo>
                  </a:path>
                  <a:path w="186690" h="4034790">
                    <a:moveTo>
                      <a:pt x="93157" y="661765"/>
                    </a:moveTo>
                    <a:lnTo>
                      <a:pt x="186300" y="661765"/>
                    </a:lnTo>
                  </a:path>
                  <a:path w="186690" h="4034790">
                    <a:moveTo>
                      <a:pt x="93157" y="615900"/>
                    </a:moveTo>
                    <a:lnTo>
                      <a:pt x="186300" y="615900"/>
                    </a:lnTo>
                  </a:path>
                  <a:path w="186690" h="4034790">
                    <a:moveTo>
                      <a:pt x="93157" y="578410"/>
                    </a:moveTo>
                    <a:lnTo>
                      <a:pt x="186300" y="578410"/>
                    </a:lnTo>
                  </a:path>
                  <a:path w="186690" h="4034790">
                    <a:moveTo>
                      <a:pt x="93157" y="546715"/>
                    </a:moveTo>
                    <a:lnTo>
                      <a:pt x="186300" y="546715"/>
                    </a:lnTo>
                  </a:path>
                  <a:path w="186690" h="4034790">
                    <a:moveTo>
                      <a:pt x="93157" y="519263"/>
                    </a:moveTo>
                    <a:lnTo>
                      <a:pt x="186300" y="519263"/>
                    </a:lnTo>
                  </a:path>
                  <a:path w="186690" h="4034790">
                    <a:moveTo>
                      <a:pt x="93157" y="495055"/>
                    </a:moveTo>
                    <a:lnTo>
                      <a:pt x="186300" y="495055"/>
                    </a:lnTo>
                  </a:path>
                  <a:path w="186690" h="4034790">
                    <a:moveTo>
                      <a:pt x="93157" y="330882"/>
                    </a:moveTo>
                    <a:lnTo>
                      <a:pt x="186300" y="330882"/>
                    </a:lnTo>
                  </a:path>
                  <a:path w="186690" h="4034790">
                    <a:moveTo>
                      <a:pt x="93157" y="247527"/>
                    </a:moveTo>
                    <a:lnTo>
                      <a:pt x="186300" y="247527"/>
                    </a:lnTo>
                  </a:path>
                  <a:path w="186690" h="4034790">
                    <a:moveTo>
                      <a:pt x="93157" y="188380"/>
                    </a:moveTo>
                    <a:lnTo>
                      <a:pt x="186300" y="188380"/>
                    </a:lnTo>
                  </a:path>
                  <a:path w="186690" h="4034790">
                    <a:moveTo>
                      <a:pt x="93157" y="142502"/>
                    </a:moveTo>
                    <a:lnTo>
                      <a:pt x="186300" y="142502"/>
                    </a:lnTo>
                  </a:path>
                  <a:path w="186690" h="4034790">
                    <a:moveTo>
                      <a:pt x="93157" y="105025"/>
                    </a:moveTo>
                    <a:lnTo>
                      <a:pt x="186300" y="105025"/>
                    </a:lnTo>
                  </a:path>
                  <a:path w="186690" h="4034790">
                    <a:moveTo>
                      <a:pt x="93157" y="73330"/>
                    </a:moveTo>
                    <a:lnTo>
                      <a:pt x="186300" y="73330"/>
                    </a:lnTo>
                  </a:path>
                  <a:path w="186690" h="4034790">
                    <a:moveTo>
                      <a:pt x="93157" y="45878"/>
                    </a:moveTo>
                    <a:lnTo>
                      <a:pt x="186300" y="45878"/>
                    </a:lnTo>
                  </a:path>
                  <a:path w="186690" h="4034790">
                    <a:moveTo>
                      <a:pt x="93157" y="21670"/>
                    </a:moveTo>
                    <a:lnTo>
                      <a:pt x="186300" y="21670"/>
                    </a:lnTo>
                  </a:path>
                  <a:path w="186690" h="4034790">
                    <a:moveTo>
                      <a:pt x="0" y="0"/>
                    </a:moveTo>
                    <a:lnTo>
                      <a:pt x="186300" y="0"/>
                    </a:lnTo>
                  </a:path>
                </a:pathLst>
              </a:custGeom>
              <a:ln w="1039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159" name="object 159"/>
              <p:cNvPicPr/>
              <p:nvPr/>
            </p:nvPicPr>
            <p:blipFill>
              <a:blip r:embed="rId13" cstate="print"/>
              <a:stretch>
                <a:fillRect/>
              </a:stretch>
            </p:blipFill>
            <p:spPr>
              <a:xfrm>
                <a:off x="13748387" y="7996135"/>
                <a:ext cx="1384479" cy="1571944"/>
              </a:xfrm>
              <a:prstGeom prst="rect">
                <a:avLst/>
              </a:prstGeom>
            </p:spPr>
          </p:pic>
        </p:grpSp>
        <p:sp>
          <p:nvSpPr>
            <p:cNvPr id="160" name="object 160"/>
            <p:cNvSpPr txBox="1"/>
            <p:nvPr/>
          </p:nvSpPr>
          <p:spPr>
            <a:xfrm>
              <a:off x="16268352" y="5753414"/>
              <a:ext cx="1094740" cy="435609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marR="3175" algn="ctr">
                <a:lnSpc>
                  <a:spcPct val="100000"/>
                </a:lnSpc>
                <a:spcBef>
                  <a:spcPts val="114"/>
                </a:spcBef>
              </a:pPr>
              <a:r>
                <a:rPr sz="1350" b="1" dirty="0">
                  <a:latin typeface="Arial"/>
                  <a:cs typeface="Arial"/>
                </a:rPr>
                <a:t>Belle</a:t>
              </a:r>
              <a:r>
                <a:rPr sz="1350" b="1" spc="-35" dirty="0">
                  <a:latin typeface="Arial"/>
                  <a:cs typeface="Arial"/>
                </a:rPr>
                <a:t> </a:t>
              </a:r>
              <a:r>
                <a:rPr sz="1350" b="1" spc="5" dirty="0">
                  <a:latin typeface="Arial"/>
                  <a:cs typeface="Arial"/>
                </a:rPr>
                <a:t>Obs.</a:t>
              </a:r>
              <a:endParaRPr sz="1350">
                <a:latin typeface="Arial"/>
                <a:cs typeface="Arial"/>
              </a:endParaRPr>
            </a:p>
            <a:p>
              <a:pPr algn="ctr">
                <a:lnSpc>
                  <a:spcPct val="100000"/>
                </a:lnSpc>
                <a:spcBef>
                  <a:spcPts val="625"/>
                </a:spcBef>
              </a:pPr>
              <a:r>
                <a:rPr sz="800" b="1" spc="15" dirty="0">
                  <a:latin typeface="Arial"/>
                  <a:cs typeface="Arial"/>
                </a:rPr>
                <a:t>PRL</a:t>
              </a:r>
              <a:r>
                <a:rPr sz="800" b="1" spc="-10" dirty="0">
                  <a:latin typeface="Arial"/>
                  <a:cs typeface="Arial"/>
                </a:rPr>
                <a:t> </a:t>
              </a:r>
              <a:r>
                <a:rPr sz="800" b="1" spc="5" dirty="0">
                  <a:latin typeface="Arial"/>
                  <a:cs typeface="Arial"/>
                </a:rPr>
                <a:t>114(2015)211801</a:t>
              </a:r>
              <a:endParaRPr sz="800">
                <a:latin typeface="Arial"/>
                <a:cs typeface="Arial"/>
              </a:endParaRPr>
            </a:p>
          </p:txBody>
        </p:sp>
        <p:sp>
          <p:nvSpPr>
            <p:cNvPr id="161" name="object 161"/>
            <p:cNvSpPr txBox="1"/>
            <p:nvPr/>
          </p:nvSpPr>
          <p:spPr>
            <a:xfrm>
              <a:off x="16741277" y="6226299"/>
              <a:ext cx="725170" cy="252729"/>
            </a:xfrm>
            <a:prstGeom prst="rect">
              <a:avLst/>
            </a:prstGeom>
          </p:spPr>
          <p:txBody>
            <a:bodyPr vert="horz" wrap="square" lIns="0" tIns="1778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40"/>
                </a:spcBef>
              </a:pPr>
              <a:r>
                <a:rPr sz="1450" spc="-320" dirty="0">
                  <a:latin typeface="Verdana"/>
                  <a:cs typeface="Verdana"/>
                </a:rPr>
                <a:t>=</a:t>
              </a:r>
              <a:r>
                <a:rPr sz="1450" spc="-100" dirty="0">
                  <a:latin typeface="Verdana"/>
                  <a:cs typeface="Verdana"/>
                </a:rPr>
                <a:t> </a:t>
              </a:r>
              <a:r>
                <a:rPr sz="1450" spc="-95" dirty="0">
                  <a:latin typeface="Verdana"/>
                  <a:cs typeface="Verdana"/>
                </a:rPr>
                <a:t>1</a:t>
              </a:r>
              <a:r>
                <a:rPr sz="1450" spc="-100" dirty="0">
                  <a:latin typeface="Verdana"/>
                  <a:cs typeface="Verdana"/>
                </a:rPr>
                <a:t> </a:t>
              </a:r>
              <a:r>
                <a:rPr sz="1450" dirty="0">
                  <a:latin typeface="Verdana"/>
                  <a:cs typeface="Verdana"/>
                </a:rPr>
                <a:t>GeV</a:t>
              </a:r>
              <a:endParaRPr sz="1450">
                <a:latin typeface="Verdana"/>
                <a:cs typeface="Verdana"/>
              </a:endParaRPr>
            </a:p>
          </p:txBody>
        </p:sp>
        <p:sp>
          <p:nvSpPr>
            <p:cNvPr id="162" name="object 162"/>
            <p:cNvSpPr txBox="1"/>
            <p:nvPr/>
          </p:nvSpPr>
          <p:spPr>
            <a:xfrm>
              <a:off x="16566133" y="6341902"/>
              <a:ext cx="95885" cy="177165"/>
            </a:xfrm>
            <a:prstGeom prst="rect">
              <a:avLst/>
            </a:prstGeom>
          </p:spPr>
          <p:txBody>
            <a:bodyPr vert="horz" wrap="square" lIns="0" tIns="1143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90"/>
                </a:spcBef>
              </a:pPr>
              <a:r>
                <a:rPr sz="1000" spc="-85" dirty="0">
                  <a:latin typeface="Verdana"/>
                  <a:cs typeface="Verdana"/>
                </a:rPr>
                <a:t>h</a:t>
              </a:r>
              <a:endParaRPr sz="1000">
                <a:latin typeface="Verdana"/>
                <a:cs typeface="Verdana"/>
              </a:endParaRPr>
            </a:p>
          </p:txBody>
        </p:sp>
        <p:sp>
          <p:nvSpPr>
            <p:cNvPr id="163" name="object 163"/>
            <p:cNvSpPr txBox="1"/>
            <p:nvPr/>
          </p:nvSpPr>
          <p:spPr>
            <a:xfrm>
              <a:off x="16024482" y="6588847"/>
              <a:ext cx="718185" cy="177165"/>
            </a:xfrm>
            <a:prstGeom prst="rect">
              <a:avLst/>
            </a:prstGeom>
          </p:spPr>
          <p:txBody>
            <a:bodyPr vert="horz" wrap="square" lIns="0" tIns="11430" rIns="0" bIns="0" rtlCol="0">
              <a:spAutoFit/>
            </a:bodyPr>
            <a:lstStyle/>
            <a:p>
              <a:pPr marL="38100">
                <a:lnSpc>
                  <a:spcPct val="100000"/>
                </a:lnSpc>
                <a:spcBef>
                  <a:spcPts val="90"/>
                </a:spcBef>
                <a:tabLst>
                  <a:tab pos="313055" algn="l"/>
                  <a:tab pos="553720" algn="l"/>
                </a:tabLst>
              </a:pPr>
              <a:r>
                <a:rPr sz="1000" u="heavy" spc="-80" dirty="0">
                  <a:uFill>
                    <a:solidFill>
                      <a:srgbClr val="469990"/>
                    </a:solidFill>
                  </a:uFill>
                  <a:latin typeface="Verdana"/>
                  <a:cs typeface="Verdana"/>
                </a:rPr>
                <a:t> 	</a:t>
              </a:r>
              <a:r>
                <a:rPr sz="1000" spc="-80" dirty="0">
                  <a:latin typeface="Verdana"/>
                  <a:cs typeface="Verdana"/>
                </a:rPr>
                <a:t>	</a:t>
              </a:r>
              <a:r>
                <a:rPr sz="1000" spc="-75" dirty="0">
                  <a:latin typeface="Verdana"/>
                  <a:cs typeface="Verdana"/>
                </a:rPr>
                <a:t>h</a:t>
              </a:r>
              <a:r>
                <a:rPr sz="975" spc="-112" baseline="-29914" dirty="0">
                  <a:latin typeface="Verdana"/>
                  <a:cs typeface="Verdana"/>
                </a:rPr>
                <a:t>D</a:t>
              </a:r>
              <a:endParaRPr sz="975" baseline="-29914">
                <a:latin typeface="Verdana"/>
                <a:cs typeface="Verdana"/>
              </a:endParaRPr>
            </a:p>
          </p:txBody>
        </p:sp>
        <p:sp>
          <p:nvSpPr>
            <p:cNvPr id="164" name="object 164"/>
            <p:cNvSpPr txBox="1"/>
            <p:nvPr/>
          </p:nvSpPr>
          <p:spPr>
            <a:xfrm>
              <a:off x="18014962" y="6672919"/>
              <a:ext cx="300990" cy="126364"/>
            </a:xfrm>
            <a:prstGeom prst="rect">
              <a:avLst/>
            </a:prstGeom>
          </p:spPr>
          <p:txBody>
            <a:bodyPr vert="horz" wrap="square" lIns="0" tIns="1397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0"/>
                </a:spcBef>
                <a:tabLst>
                  <a:tab pos="287655" algn="l"/>
                </a:tabLst>
              </a:pPr>
              <a:r>
                <a:rPr sz="650" u="heavy" spc="-45" dirty="0">
                  <a:uFill>
                    <a:solidFill>
                      <a:srgbClr val="F58231"/>
                    </a:solidFill>
                  </a:uFill>
                  <a:latin typeface="Verdana"/>
                  <a:cs typeface="Verdana"/>
                </a:rPr>
                <a:t> 	</a:t>
              </a:r>
              <a:endParaRPr sz="650">
                <a:latin typeface="Verdana"/>
                <a:cs typeface="Verdana"/>
              </a:endParaRPr>
            </a:p>
          </p:txBody>
        </p:sp>
        <p:sp>
          <p:nvSpPr>
            <p:cNvPr id="165" name="object 165"/>
            <p:cNvSpPr txBox="1"/>
            <p:nvPr/>
          </p:nvSpPr>
          <p:spPr>
            <a:xfrm>
              <a:off x="16024482" y="6362909"/>
              <a:ext cx="1467485" cy="363220"/>
            </a:xfrm>
            <a:prstGeom prst="rect">
              <a:avLst/>
            </a:prstGeom>
          </p:spPr>
          <p:txBody>
            <a:bodyPr vert="horz" wrap="square" lIns="0" tIns="87630" rIns="0" bIns="0" rtlCol="0">
              <a:spAutoFit/>
            </a:bodyPr>
            <a:lstStyle/>
            <a:p>
              <a:pPr marL="38100">
                <a:lnSpc>
                  <a:spcPts val="550"/>
                </a:lnSpc>
                <a:spcBef>
                  <a:spcPts val="690"/>
                </a:spcBef>
                <a:tabLst>
                  <a:tab pos="313055" algn="l"/>
                  <a:tab pos="618490" algn="l"/>
                </a:tabLst>
              </a:pPr>
              <a:r>
                <a:rPr sz="1250" u="heavy" spc="-95" dirty="0">
                  <a:uFill>
                    <a:solidFill>
                      <a:srgbClr val="AAFFC3"/>
                    </a:solidFill>
                  </a:uFill>
                  <a:latin typeface="Verdana"/>
                  <a:cs typeface="Verdana"/>
                </a:rPr>
                <a:t> 	</a:t>
              </a:r>
              <a:r>
                <a:rPr sz="1250" spc="-95" dirty="0">
                  <a:latin typeface="Verdana"/>
                  <a:cs typeface="Verdana"/>
                </a:rPr>
                <a:t>	</a:t>
              </a:r>
              <a:r>
                <a:rPr sz="975" spc="-37" baseline="8547" dirty="0">
                  <a:latin typeface="Verdana"/>
                  <a:cs typeface="Verdana"/>
                </a:rPr>
                <a:t>D</a:t>
              </a:r>
              <a:endParaRPr sz="975" baseline="8547">
                <a:latin typeface="Verdana"/>
                <a:cs typeface="Verdana"/>
              </a:endParaRPr>
            </a:p>
            <a:p>
              <a:pPr marL="372110">
                <a:lnSpc>
                  <a:spcPts val="1510"/>
                </a:lnSpc>
                <a:tabLst>
                  <a:tab pos="728980" algn="l"/>
                </a:tabLst>
              </a:pPr>
              <a:r>
                <a:rPr sz="1450" spc="-170" dirty="0">
                  <a:latin typeface="Verdana"/>
                  <a:cs typeface="Verdana"/>
                </a:rPr>
                <a:t>m	</a:t>
              </a:r>
              <a:r>
                <a:rPr sz="1450" spc="-320" dirty="0">
                  <a:latin typeface="Verdana"/>
                  <a:cs typeface="Verdana"/>
                </a:rPr>
                <a:t>=</a:t>
              </a:r>
              <a:r>
                <a:rPr sz="1450" spc="-100" dirty="0">
                  <a:latin typeface="Verdana"/>
                  <a:cs typeface="Verdana"/>
                </a:rPr>
                <a:t> </a:t>
              </a:r>
              <a:r>
                <a:rPr sz="1450" spc="-95" dirty="0">
                  <a:latin typeface="Verdana"/>
                  <a:cs typeface="Verdana"/>
                </a:rPr>
                <a:t>3</a:t>
              </a:r>
              <a:r>
                <a:rPr sz="1450" spc="-100" dirty="0">
                  <a:latin typeface="Verdana"/>
                  <a:cs typeface="Verdana"/>
                </a:rPr>
                <a:t> </a:t>
              </a:r>
              <a:r>
                <a:rPr sz="1450" dirty="0">
                  <a:latin typeface="Verdana"/>
                  <a:cs typeface="Verdana"/>
                </a:rPr>
                <a:t>GeV</a:t>
              </a:r>
              <a:endParaRPr sz="1450">
                <a:latin typeface="Verdana"/>
                <a:cs typeface="Verdana"/>
              </a:endParaRPr>
            </a:p>
          </p:txBody>
        </p:sp>
        <p:sp>
          <p:nvSpPr>
            <p:cNvPr id="166" name="object 166"/>
            <p:cNvSpPr txBox="1"/>
            <p:nvPr/>
          </p:nvSpPr>
          <p:spPr>
            <a:xfrm>
              <a:off x="16540733" y="6835792"/>
              <a:ext cx="201930" cy="177165"/>
            </a:xfrm>
            <a:prstGeom prst="rect">
              <a:avLst/>
            </a:prstGeom>
          </p:spPr>
          <p:txBody>
            <a:bodyPr vert="horz" wrap="square" lIns="0" tIns="11430" rIns="0" bIns="0" rtlCol="0">
              <a:spAutoFit/>
            </a:bodyPr>
            <a:lstStyle/>
            <a:p>
              <a:pPr marL="38100">
                <a:lnSpc>
                  <a:spcPct val="100000"/>
                </a:lnSpc>
                <a:spcBef>
                  <a:spcPts val="90"/>
                </a:spcBef>
              </a:pPr>
              <a:r>
                <a:rPr sz="1000" spc="-75" dirty="0">
                  <a:latin typeface="Verdana"/>
                  <a:cs typeface="Verdana"/>
                </a:rPr>
                <a:t>h</a:t>
              </a:r>
              <a:r>
                <a:rPr sz="975" spc="-112" baseline="-29914" dirty="0">
                  <a:latin typeface="Verdana"/>
                  <a:cs typeface="Verdana"/>
                </a:rPr>
                <a:t>D</a:t>
              </a:r>
              <a:endParaRPr sz="975" baseline="-29914">
                <a:latin typeface="Verdana"/>
                <a:cs typeface="Verdana"/>
              </a:endParaRPr>
            </a:p>
          </p:txBody>
        </p:sp>
        <p:sp>
          <p:nvSpPr>
            <p:cNvPr id="167" name="object 167"/>
            <p:cNvSpPr txBox="1"/>
            <p:nvPr/>
          </p:nvSpPr>
          <p:spPr>
            <a:xfrm>
              <a:off x="18014962" y="6919865"/>
              <a:ext cx="300990" cy="126364"/>
            </a:xfrm>
            <a:prstGeom prst="rect">
              <a:avLst/>
            </a:prstGeom>
          </p:spPr>
          <p:txBody>
            <a:bodyPr vert="horz" wrap="square" lIns="0" tIns="1397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0"/>
                </a:spcBef>
                <a:tabLst>
                  <a:tab pos="287655" algn="l"/>
                </a:tabLst>
              </a:pPr>
              <a:r>
                <a:rPr sz="650" u="heavy" spc="-45" dirty="0">
                  <a:uFill>
                    <a:solidFill>
                      <a:srgbClr val="911EB4"/>
                    </a:solidFill>
                  </a:uFill>
                  <a:latin typeface="Verdana"/>
                  <a:cs typeface="Verdana"/>
                </a:rPr>
                <a:t> 	</a:t>
              </a:r>
              <a:endParaRPr sz="650">
                <a:latin typeface="Verdana"/>
                <a:cs typeface="Verdana"/>
              </a:endParaRPr>
            </a:p>
          </p:txBody>
        </p:sp>
        <p:sp>
          <p:nvSpPr>
            <p:cNvPr id="168" name="object 168"/>
            <p:cNvSpPr txBox="1"/>
            <p:nvPr/>
          </p:nvSpPr>
          <p:spPr>
            <a:xfrm>
              <a:off x="16383958" y="6720203"/>
              <a:ext cx="1082675" cy="252729"/>
            </a:xfrm>
            <a:prstGeom prst="rect">
              <a:avLst/>
            </a:prstGeom>
          </p:spPr>
          <p:txBody>
            <a:bodyPr vert="horz" wrap="square" lIns="0" tIns="1778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40"/>
                </a:spcBef>
                <a:tabLst>
                  <a:tab pos="369570" algn="l"/>
                </a:tabLst>
              </a:pPr>
              <a:r>
                <a:rPr sz="1450" spc="-170" dirty="0">
                  <a:latin typeface="Verdana"/>
                  <a:cs typeface="Verdana"/>
                </a:rPr>
                <a:t>m	</a:t>
              </a:r>
              <a:r>
                <a:rPr sz="1450" spc="-320" dirty="0">
                  <a:latin typeface="Verdana"/>
                  <a:cs typeface="Verdana"/>
                </a:rPr>
                <a:t>=</a:t>
              </a:r>
              <a:r>
                <a:rPr sz="1450" spc="-100" dirty="0">
                  <a:latin typeface="Verdana"/>
                  <a:cs typeface="Verdana"/>
                </a:rPr>
                <a:t> </a:t>
              </a:r>
              <a:r>
                <a:rPr sz="1450" spc="-95" dirty="0">
                  <a:latin typeface="Verdana"/>
                  <a:cs typeface="Verdana"/>
                </a:rPr>
                <a:t>5</a:t>
              </a:r>
              <a:r>
                <a:rPr sz="1450" spc="-100" dirty="0">
                  <a:latin typeface="Verdana"/>
                  <a:cs typeface="Verdana"/>
                </a:rPr>
                <a:t> </a:t>
              </a:r>
              <a:r>
                <a:rPr sz="1450" dirty="0">
                  <a:latin typeface="Verdana"/>
                  <a:cs typeface="Verdana"/>
                </a:rPr>
                <a:t>GeV</a:t>
              </a:r>
            </a:p>
          </p:txBody>
        </p:sp>
        <p:sp>
          <p:nvSpPr>
            <p:cNvPr id="169" name="object 169"/>
            <p:cNvSpPr txBox="1"/>
            <p:nvPr/>
          </p:nvSpPr>
          <p:spPr>
            <a:xfrm>
              <a:off x="16024482" y="6961894"/>
              <a:ext cx="1467485" cy="326390"/>
            </a:xfrm>
            <a:prstGeom prst="rect">
              <a:avLst/>
            </a:prstGeom>
          </p:spPr>
          <p:txBody>
            <a:bodyPr vert="horz" wrap="square" lIns="0" tIns="17780" rIns="0" bIns="0" rtlCol="0">
              <a:spAutoFit/>
            </a:bodyPr>
            <a:lstStyle/>
            <a:p>
              <a:pPr marL="38100">
                <a:lnSpc>
                  <a:spcPts val="1639"/>
                </a:lnSpc>
                <a:spcBef>
                  <a:spcPts val="140"/>
                </a:spcBef>
                <a:tabLst>
                  <a:tab pos="313055" algn="l"/>
                </a:tabLst>
              </a:pPr>
              <a:r>
                <a:rPr sz="1450" u="heavy" spc="-100" dirty="0">
                  <a:uFill>
                    <a:solidFill>
                      <a:srgbClr val="000075"/>
                    </a:solidFill>
                  </a:uFill>
                  <a:latin typeface="Verdana"/>
                  <a:cs typeface="Verdana"/>
                </a:rPr>
                <a:t> 	</a:t>
              </a:r>
              <a:r>
                <a:rPr sz="1450" spc="-50" dirty="0">
                  <a:latin typeface="Verdana"/>
                  <a:cs typeface="Verdana"/>
                </a:rPr>
                <a:t> </a:t>
              </a:r>
              <a:r>
                <a:rPr sz="1450" spc="-170" dirty="0">
                  <a:latin typeface="Verdana"/>
                  <a:cs typeface="Verdana"/>
                </a:rPr>
                <a:t>m</a:t>
              </a:r>
              <a:r>
                <a:rPr sz="1450" spc="-320" dirty="0">
                  <a:latin typeface="Verdana"/>
                  <a:cs typeface="Verdana"/>
                </a:rPr>
                <a:t> </a:t>
              </a:r>
              <a:r>
                <a:rPr sz="1500" spc="-127" baseline="-22222" dirty="0">
                  <a:latin typeface="Verdana"/>
                  <a:cs typeface="Verdana"/>
                </a:rPr>
                <a:t>h</a:t>
              </a:r>
              <a:r>
                <a:rPr sz="1500" baseline="-22222" dirty="0">
                  <a:latin typeface="Verdana"/>
                  <a:cs typeface="Verdana"/>
                </a:rPr>
                <a:t> </a:t>
              </a:r>
              <a:r>
                <a:rPr sz="1500" spc="179" baseline="-22222" dirty="0">
                  <a:latin typeface="Verdana"/>
                  <a:cs typeface="Verdana"/>
                </a:rPr>
                <a:t> </a:t>
              </a:r>
              <a:r>
                <a:rPr sz="1450" spc="-320" dirty="0">
                  <a:latin typeface="Verdana"/>
                  <a:cs typeface="Verdana"/>
                </a:rPr>
                <a:t>=</a:t>
              </a:r>
              <a:r>
                <a:rPr sz="1450" spc="-100" dirty="0">
                  <a:latin typeface="Verdana"/>
                  <a:cs typeface="Verdana"/>
                </a:rPr>
                <a:t> </a:t>
              </a:r>
              <a:r>
                <a:rPr sz="1450" spc="-95" dirty="0">
                  <a:latin typeface="Verdana"/>
                  <a:cs typeface="Verdana"/>
                </a:rPr>
                <a:t>7</a:t>
              </a:r>
              <a:r>
                <a:rPr sz="1450" spc="-100" dirty="0">
                  <a:latin typeface="Verdana"/>
                  <a:cs typeface="Verdana"/>
                </a:rPr>
                <a:t> </a:t>
              </a:r>
              <a:r>
                <a:rPr sz="1450" dirty="0">
                  <a:latin typeface="Verdana"/>
                  <a:cs typeface="Verdana"/>
                </a:rPr>
                <a:t>GeV</a:t>
              </a:r>
              <a:endParaRPr sz="1450">
                <a:latin typeface="Verdana"/>
                <a:cs typeface="Verdana"/>
              </a:endParaRPr>
            </a:p>
            <a:p>
              <a:pPr marR="160020" algn="ctr">
                <a:lnSpc>
                  <a:spcPts val="680"/>
                </a:lnSpc>
              </a:pPr>
              <a:r>
                <a:rPr sz="650" spc="-25" dirty="0">
                  <a:latin typeface="Verdana"/>
                  <a:cs typeface="Verdana"/>
                </a:rPr>
                <a:t>D</a:t>
              </a:r>
              <a:endParaRPr sz="650">
                <a:latin typeface="Verdana"/>
                <a:cs typeface="Verdana"/>
              </a:endParaRPr>
            </a:p>
          </p:txBody>
        </p:sp>
        <p:sp>
          <p:nvSpPr>
            <p:cNvPr id="170" name="object 170"/>
            <p:cNvSpPr txBox="1"/>
            <p:nvPr/>
          </p:nvSpPr>
          <p:spPr>
            <a:xfrm>
              <a:off x="16540733" y="7324442"/>
              <a:ext cx="201930" cy="177165"/>
            </a:xfrm>
            <a:prstGeom prst="rect">
              <a:avLst/>
            </a:prstGeom>
          </p:spPr>
          <p:txBody>
            <a:bodyPr vert="horz" wrap="square" lIns="0" tIns="11430" rIns="0" bIns="0" rtlCol="0">
              <a:spAutoFit/>
            </a:bodyPr>
            <a:lstStyle/>
            <a:p>
              <a:pPr marL="38100">
                <a:lnSpc>
                  <a:spcPct val="100000"/>
                </a:lnSpc>
                <a:spcBef>
                  <a:spcPts val="90"/>
                </a:spcBef>
              </a:pPr>
              <a:r>
                <a:rPr sz="1000" spc="-75" dirty="0">
                  <a:latin typeface="Verdana"/>
                  <a:cs typeface="Verdana"/>
                </a:rPr>
                <a:t>h</a:t>
              </a:r>
              <a:r>
                <a:rPr sz="975" spc="-112" baseline="-29914" dirty="0">
                  <a:latin typeface="Verdana"/>
                  <a:cs typeface="Verdana"/>
                </a:rPr>
                <a:t>D</a:t>
              </a:r>
              <a:endParaRPr sz="975" baseline="-29914">
                <a:latin typeface="Verdana"/>
                <a:cs typeface="Verdana"/>
              </a:endParaRPr>
            </a:p>
          </p:txBody>
        </p:sp>
        <p:sp>
          <p:nvSpPr>
            <p:cNvPr id="171" name="object 171"/>
            <p:cNvSpPr txBox="1"/>
            <p:nvPr/>
          </p:nvSpPr>
          <p:spPr>
            <a:xfrm>
              <a:off x="16383958" y="7208839"/>
              <a:ext cx="1082675" cy="252729"/>
            </a:xfrm>
            <a:prstGeom prst="rect">
              <a:avLst/>
            </a:prstGeom>
          </p:spPr>
          <p:txBody>
            <a:bodyPr vert="horz" wrap="square" lIns="0" tIns="1778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40"/>
                </a:spcBef>
                <a:tabLst>
                  <a:tab pos="369570" algn="l"/>
                </a:tabLst>
              </a:pPr>
              <a:r>
                <a:rPr sz="1450" spc="-170" dirty="0">
                  <a:latin typeface="Verdana"/>
                  <a:cs typeface="Verdana"/>
                </a:rPr>
                <a:t>m	</a:t>
              </a:r>
              <a:r>
                <a:rPr sz="1450" spc="-320" dirty="0">
                  <a:latin typeface="Verdana"/>
                  <a:cs typeface="Verdana"/>
                </a:rPr>
                <a:t>=</a:t>
              </a:r>
              <a:r>
                <a:rPr sz="1450" spc="-100" dirty="0">
                  <a:latin typeface="Verdana"/>
                  <a:cs typeface="Verdana"/>
                </a:rPr>
                <a:t> </a:t>
              </a:r>
              <a:r>
                <a:rPr sz="1450" spc="-95" dirty="0">
                  <a:latin typeface="Verdana"/>
                  <a:cs typeface="Verdana"/>
                </a:rPr>
                <a:t>9</a:t>
              </a:r>
              <a:r>
                <a:rPr sz="1450" spc="-100" dirty="0">
                  <a:latin typeface="Verdana"/>
                  <a:cs typeface="Verdana"/>
                </a:rPr>
                <a:t> </a:t>
              </a:r>
              <a:r>
                <a:rPr sz="1450" dirty="0">
                  <a:latin typeface="Verdana"/>
                  <a:cs typeface="Verdana"/>
                </a:rPr>
                <a:t>GeV</a:t>
              </a:r>
              <a:endParaRPr sz="1450">
                <a:latin typeface="Verdana"/>
                <a:cs typeface="Verdana"/>
              </a:endParaRPr>
            </a:p>
          </p:txBody>
        </p:sp>
        <p:grpSp>
          <p:nvGrpSpPr>
            <p:cNvPr id="172" name="object 172"/>
            <p:cNvGrpSpPr/>
            <p:nvPr/>
          </p:nvGrpSpPr>
          <p:grpSpPr>
            <a:xfrm>
              <a:off x="15778146" y="7763734"/>
              <a:ext cx="3654425" cy="963930"/>
              <a:chOff x="15778146" y="7763734"/>
              <a:chExt cx="3654425" cy="963930"/>
            </a:xfrm>
          </p:grpSpPr>
          <p:sp>
            <p:nvSpPr>
              <p:cNvPr id="173" name="object 173"/>
              <p:cNvSpPr/>
              <p:nvPr/>
            </p:nvSpPr>
            <p:spPr>
              <a:xfrm>
                <a:off x="15794021" y="8115012"/>
                <a:ext cx="1345565" cy="547370"/>
              </a:xfrm>
              <a:custGeom>
                <a:avLst/>
                <a:gdLst/>
                <a:ahLst/>
                <a:cxnLst/>
                <a:rect l="l" t="t" r="r" b="b"/>
                <a:pathLst>
                  <a:path w="1345565" h="547370">
                    <a:moveTo>
                      <a:pt x="631831" y="0"/>
                    </a:moveTo>
                    <a:lnTo>
                      <a:pt x="724461" y="341877"/>
                    </a:lnTo>
                    <a:lnTo>
                      <a:pt x="827961" y="395589"/>
                    </a:lnTo>
                    <a:lnTo>
                      <a:pt x="931448" y="403325"/>
                    </a:lnTo>
                    <a:lnTo>
                      <a:pt x="1034948" y="356740"/>
                    </a:lnTo>
                    <a:lnTo>
                      <a:pt x="1138435" y="281870"/>
                    </a:lnTo>
                    <a:lnTo>
                      <a:pt x="1241935" y="280373"/>
                    </a:lnTo>
                    <a:lnTo>
                      <a:pt x="1345422" y="204089"/>
                    </a:lnTo>
                  </a:path>
                  <a:path w="1345565" h="547370">
                    <a:moveTo>
                      <a:pt x="0" y="233330"/>
                    </a:moveTo>
                    <a:lnTo>
                      <a:pt x="103500" y="546840"/>
                    </a:lnTo>
                    <a:lnTo>
                      <a:pt x="206987" y="443436"/>
                    </a:lnTo>
                    <a:lnTo>
                      <a:pt x="310487" y="347270"/>
                    </a:lnTo>
                    <a:lnTo>
                      <a:pt x="389142" y="256872"/>
                    </a:lnTo>
                  </a:path>
                  <a:path w="1345565" h="547370">
                    <a:moveTo>
                      <a:pt x="631831" y="0"/>
                    </a:moveTo>
                    <a:lnTo>
                      <a:pt x="724461" y="341877"/>
                    </a:lnTo>
                    <a:lnTo>
                      <a:pt x="827961" y="395589"/>
                    </a:lnTo>
                    <a:lnTo>
                      <a:pt x="931448" y="403325"/>
                    </a:lnTo>
                    <a:lnTo>
                      <a:pt x="1034948" y="356740"/>
                    </a:lnTo>
                    <a:lnTo>
                      <a:pt x="1138435" y="281870"/>
                    </a:lnTo>
                    <a:lnTo>
                      <a:pt x="1241935" y="280373"/>
                    </a:lnTo>
                    <a:lnTo>
                      <a:pt x="1345422" y="204089"/>
                    </a:lnTo>
                  </a:path>
                </a:pathLst>
              </a:custGeom>
              <a:ln w="31195">
                <a:solidFill>
                  <a:srgbClr val="E6194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4" name="object 174"/>
              <p:cNvSpPr/>
              <p:nvPr/>
            </p:nvSpPr>
            <p:spPr>
              <a:xfrm>
                <a:off x="15794021" y="8199185"/>
                <a:ext cx="2070100" cy="512445"/>
              </a:xfrm>
              <a:custGeom>
                <a:avLst/>
                <a:gdLst/>
                <a:ahLst/>
                <a:cxnLst/>
                <a:rect l="l" t="t" r="r" b="b"/>
                <a:pathLst>
                  <a:path w="2070100" h="512445">
                    <a:moveTo>
                      <a:pt x="0" y="213586"/>
                    </a:moveTo>
                    <a:lnTo>
                      <a:pt x="103500" y="512122"/>
                    </a:lnTo>
                    <a:lnTo>
                      <a:pt x="206987" y="395533"/>
                    </a:lnTo>
                    <a:lnTo>
                      <a:pt x="310487" y="285863"/>
                    </a:lnTo>
                    <a:lnTo>
                      <a:pt x="389142" y="197004"/>
                    </a:lnTo>
                  </a:path>
                  <a:path w="2070100" h="512445">
                    <a:moveTo>
                      <a:pt x="631831" y="0"/>
                    </a:moveTo>
                    <a:lnTo>
                      <a:pt x="724461" y="375554"/>
                    </a:lnTo>
                    <a:lnTo>
                      <a:pt x="827961" y="417149"/>
                    </a:lnTo>
                    <a:lnTo>
                      <a:pt x="931448" y="406112"/>
                    </a:lnTo>
                    <a:lnTo>
                      <a:pt x="1034948" y="363741"/>
                    </a:lnTo>
                    <a:lnTo>
                      <a:pt x="1138435" y="151805"/>
                    </a:lnTo>
                    <a:lnTo>
                      <a:pt x="1241935" y="107479"/>
                    </a:lnTo>
                    <a:lnTo>
                      <a:pt x="1345422" y="111791"/>
                    </a:lnTo>
                    <a:lnTo>
                      <a:pt x="1448922" y="171548"/>
                    </a:lnTo>
                    <a:lnTo>
                      <a:pt x="1552423" y="199929"/>
                    </a:lnTo>
                    <a:lnTo>
                      <a:pt x="1655909" y="338896"/>
                    </a:lnTo>
                    <a:lnTo>
                      <a:pt x="1759410" y="387825"/>
                    </a:lnTo>
                    <a:lnTo>
                      <a:pt x="1862896" y="357724"/>
                    </a:lnTo>
                    <a:lnTo>
                      <a:pt x="1966397" y="321690"/>
                    </a:lnTo>
                    <a:lnTo>
                      <a:pt x="2069883" y="130536"/>
                    </a:lnTo>
                  </a:path>
                </a:pathLst>
              </a:custGeom>
              <a:ln w="31195">
                <a:solidFill>
                  <a:srgbClr val="3CB44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5" name="object 175"/>
              <p:cNvSpPr/>
              <p:nvPr/>
            </p:nvSpPr>
            <p:spPr>
              <a:xfrm>
                <a:off x="15794021" y="8156273"/>
                <a:ext cx="3105150" cy="483234"/>
              </a:xfrm>
              <a:custGeom>
                <a:avLst/>
                <a:gdLst/>
                <a:ahLst/>
                <a:cxnLst/>
                <a:rect l="l" t="t" r="r" b="b"/>
                <a:pathLst>
                  <a:path w="3105150" h="483234">
                    <a:moveTo>
                      <a:pt x="0" y="178231"/>
                    </a:moveTo>
                    <a:lnTo>
                      <a:pt x="103500" y="483048"/>
                    </a:lnTo>
                    <a:lnTo>
                      <a:pt x="206987" y="369662"/>
                    </a:lnTo>
                    <a:lnTo>
                      <a:pt x="310487" y="269600"/>
                    </a:lnTo>
                    <a:lnTo>
                      <a:pt x="389142" y="179493"/>
                    </a:lnTo>
                  </a:path>
                  <a:path w="3105150" h="483234">
                    <a:moveTo>
                      <a:pt x="631831" y="0"/>
                    </a:moveTo>
                    <a:lnTo>
                      <a:pt x="724461" y="382542"/>
                    </a:lnTo>
                    <a:lnTo>
                      <a:pt x="827961" y="424525"/>
                    </a:lnTo>
                    <a:lnTo>
                      <a:pt x="931448" y="415679"/>
                    </a:lnTo>
                    <a:lnTo>
                      <a:pt x="1034948" y="353315"/>
                    </a:lnTo>
                    <a:lnTo>
                      <a:pt x="1138435" y="276518"/>
                    </a:lnTo>
                    <a:lnTo>
                      <a:pt x="1241935" y="245655"/>
                    </a:lnTo>
                    <a:lnTo>
                      <a:pt x="1345422" y="248498"/>
                    </a:lnTo>
                    <a:lnTo>
                      <a:pt x="1448922" y="309683"/>
                    </a:lnTo>
                    <a:lnTo>
                      <a:pt x="1552423" y="345579"/>
                    </a:lnTo>
                    <a:lnTo>
                      <a:pt x="1655909" y="360608"/>
                    </a:lnTo>
                    <a:lnTo>
                      <a:pt x="1759410" y="367443"/>
                    </a:lnTo>
                    <a:lnTo>
                      <a:pt x="1862896" y="336262"/>
                    </a:lnTo>
                    <a:lnTo>
                      <a:pt x="1966397" y="294626"/>
                    </a:lnTo>
                    <a:lnTo>
                      <a:pt x="2069883" y="118640"/>
                    </a:lnTo>
                    <a:lnTo>
                      <a:pt x="2173384" y="96859"/>
                    </a:lnTo>
                    <a:lnTo>
                      <a:pt x="2276870" y="195493"/>
                    </a:lnTo>
                    <a:lnTo>
                      <a:pt x="2380371" y="331145"/>
                    </a:lnTo>
                    <a:lnTo>
                      <a:pt x="2483871" y="347728"/>
                    </a:lnTo>
                    <a:lnTo>
                      <a:pt x="2587358" y="337509"/>
                    </a:lnTo>
                    <a:lnTo>
                      <a:pt x="2690858" y="350112"/>
                    </a:lnTo>
                    <a:lnTo>
                      <a:pt x="2794345" y="248719"/>
                    </a:lnTo>
                    <a:lnTo>
                      <a:pt x="2897845" y="230196"/>
                    </a:lnTo>
                    <a:lnTo>
                      <a:pt x="3001332" y="303638"/>
                    </a:lnTo>
                    <a:lnTo>
                      <a:pt x="3104832" y="434507"/>
                    </a:lnTo>
                  </a:path>
                </a:pathLst>
              </a:custGeom>
              <a:ln w="31195">
                <a:solidFill>
                  <a:srgbClr val="F032E6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6" name="object 176"/>
              <p:cNvSpPr/>
              <p:nvPr/>
            </p:nvSpPr>
            <p:spPr>
              <a:xfrm>
                <a:off x="15794021" y="8069036"/>
                <a:ext cx="3622675" cy="526415"/>
              </a:xfrm>
              <a:custGeom>
                <a:avLst/>
                <a:gdLst/>
                <a:ahLst/>
                <a:cxnLst/>
                <a:rect l="l" t="t" r="r" b="b"/>
                <a:pathLst>
                  <a:path w="3622675" h="526415">
                    <a:moveTo>
                      <a:pt x="0" y="153843"/>
                    </a:moveTo>
                    <a:lnTo>
                      <a:pt x="103500" y="471928"/>
                    </a:lnTo>
                    <a:lnTo>
                      <a:pt x="206987" y="363811"/>
                    </a:lnTo>
                    <a:lnTo>
                      <a:pt x="310487" y="263763"/>
                    </a:lnTo>
                    <a:lnTo>
                      <a:pt x="389142" y="168498"/>
                    </a:lnTo>
                  </a:path>
                  <a:path w="3622675" h="526415">
                    <a:moveTo>
                      <a:pt x="631831" y="0"/>
                    </a:moveTo>
                    <a:lnTo>
                      <a:pt x="724461" y="383915"/>
                    </a:lnTo>
                    <a:lnTo>
                      <a:pt x="827961" y="425204"/>
                    </a:lnTo>
                    <a:lnTo>
                      <a:pt x="931448" y="417079"/>
                    </a:lnTo>
                    <a:lnTo>
                      <a:pt x="1034948" y="359416"/>
                    </a:lnTo>
                    <a:lnTo>
                      <a:pt x="1138435" y="280470"/>
                    </a:lnTo>
                    <a:lnTo>
                      <a:pt x="1241935" y="257926"/>
                    </a:lnTo>
                    <a:lnTo>
                      <a:pt x="1345422" y="257427"/>
                    </a:lnTo>
                    <a:lnTo>
                      <a:pt x="1448922" y="312955"/>
                    </a:lnTo>
                    <a:lnTo>
                      <a:pt x="1552423" y="337371"/>
                    </a:lnTo>
                    <a:lnTo>
                      <a:pt x="1655909" y="482341"/>
                    </a:lnTo>
                    <a:lnTo>
                      <a:pt x="1759410" y="525918"/>
                    </a:lnTo>
                    <a:lnTo>
                      <a:pt x="1862896" y="500711"/>
                    </a:lnTo>
                    <a:lnTo>
                      <a:pt x="1966397" y="462098"/>
                    </a:lnTo>
                    <a:lnTo>
                      <a:pt x="2069883" y="290217"/>
                    </a:lnTo>
                    <a:lnTo>
                      <a:pt x="2173384" y="166072"/>
                    </a:lnTo>
                    <a:lnTo>
                      <a:pt x="2276870" y="200581"/>
                    </a:lnTo>
                    <a:lnTo>
                      <a:pt x="2380371" y="322840"/>
                    </a:lnTo>
                    <a:lnTo>
                      <a:pt x="2483871" y="328844"/>
                    </a:lnTo>
                    <a:lnTo>
                      <a:pt x="2587358" y="312719"/>
                    </a:lnTo>
                    <a:lnTo>
                      <a:pt x="2690858" y="322688"/>
                    </a:lnTo>
                    <a:lnTo>
                      <a:pt x="2794345" y="216026"/>
                    </a:lnTo>
                    <a:lnTo>
                      <a:pt x="2897845" y="223139"/>
                    </a:lnTo>
                    <a:lnTo>
                      <a:pt x="3001332" y="333378"/>
                    </a:lnTo>
                    <a:lnTo>
                      <a:pt x="3104832" y="457065"/>
                    </a:lnTo>
                    <a:lnTo>
                      <a:pt x="3208333" y="452268"/>
                    </a:lnTo>
                    <a:lnTo>
                      <a:pt x="3311819" y="435478"/>
                    </a:lnTo>
                    <a:lnTo>
                      <a:pt x="3415320" y="443838"/>
                    </a:lnTo>
                    <a:lnTo>
                      <a:pt x="3518806" y="370826"/>
                    </a:lnTo>
                    <a:lnTo>
                      <a:pt x="3622307" y="321301"/>
                    </a:lnTo>
                  </a:path>
                </a:pathLst>
              </a:custGeom>
              <a:ln w="31195">
                <a:solidFill>
                  <a:srgbClr val="F58231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7" name="object 177"/>
              <p:cNvSpPr/>
              <p:nvPr/>
            </p:nvSpPr>
            <p:spPr>
              <a:xfrm>
                <a:off x="15794021" y="7947109"/>
                <a:ext cx="2587625" cy="516255"/>
              </a:xfrm>
              <a:custGeom>
                <a:avLst/>
                <a:gdLst/>
                <a:ahLst/>
                <a:cxnLst/>
                <a:rect l="l" t="t" r="r" b="b"/>
                <a:pathLst>
                  <a:path w="2587625" h="516254">
                    <a:moveTo>
                      <a:pt x="0" y="134557"/>
                    </a:moveTo>
                    <a:lnTo>
                      <a:pt x="103500" y="460850"/>
                    </a:lnTo>
                    <a:lnTo>
                      <a:pt x="206987" y="354854"/>
                    </a:lnTo>
                    <a:lnTo>
                      <a:pt x="310487" y="260172"/>
                    </a:lnTo>
                    <a:lnTo>
                      <a:pt x="389142" y="168512"/>
                    </a:lnTo>
                  </a:path>
                  <a:path w="2587625" h="516254">
                    <a:moveTo>
                      <a:pt x="631831" y="0"/>
                    </a:moveTo>
                    <a:lnTo>
                      <a:pt x="724461" y="386286"/>
                    </a:lnTo>
                    <a:lnTo>
                      <a:pt x="827961" y="430570"/>
                    </a:lnTo>
                    <a:lnTo>
                      <a:pt x="931448" y="425218"/>
                    </a:lnTo>
                    <a:lnTo>
                      <a:pt x="1034948" y="365710"/>
                    </a:lnTo>
                    <a:lnTo>
                      <a:pt x="1138435" y="290882"/>
                    </a:lnTo>
                    <a:lnTo>
                      <a:pt x="1241935" y="263749"/>
                    </a:lnTo>
                    <a:lnTo>
                      <a:pt x="1345422" y="267867"/>
                    </a:lnTo>
                    <a:lnTo>
                      <a:pt x="1448922" y="318029"/>
                    </a:lnTo>
                    <a:lnTo>
                      <a:pt x="1552423" y="346813"/>
                    </a:lnTo>
                    <a:lnTo>
                      <a:pt x="1655909" y="479803"/>
                    </a:lnTo>
                    <a:lnTo>
                      <a:pt x="1759410" y="515893"/>
                    </a:lnTo>
                    <a:lnTo>
                      <a:pt x="1862896" y="481939"/>
                    </a:lnTo>
                    <a:lnTo>
                      <a:pt x="1966397" y="434854"/>
                    </a:lnTo>
                    <a:lnTo>
                      <a:pt x="2069883" y="249524"/>
                    </a:lnTo>
                    <a:lnTo>
                      <a:pt x="2173384" y="221697"/>
                    </a:lnTo>
                    <a:lnTo>
                      <a:pt x="2276870" y="308269"/>
                    </a:lnTo>
                    <a:lnTo>
                      <a:pt x="2380371" y="410812"/>
                    </a:lnTo>
                    <a:lnTo>
                      <a:pt x="2483871" y="387256"/>
                    </a:lnTo>
                    <a:lnTo>
                      <a:pt x="2587358" y="286875"/>
                    </a:lnTo>
                  </a:path>
                </a:pathLst>
              </a:custGeom>
              <a:ln w="31195">
                <a:solidFill>
                  <a:srgbClr val="911EB4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8" name="object 178"/>
              <p:cNvSpPr/>
              <p:nvPr/>
            </p:nvSpPr>
            <p:spPr>
              <a:xfrm>
                <a:off x="15794021" y="7779609"/>
                <a:ext cx="1552575" cy="441325"/>
              </a:xfrm>
              <a:custGeom>
                <a:avLst/>
                <a:gdLst/>
                <a:ahLst/>
                <a:cxnLst/>
                <a:rect l="l" t="t" r="r" b="b"/>
                <a:pathLst>
                  <a:path w="1552575" h="441325">
                    <a:moveTo>
                      <a:pt x="0" y="122342"/>
                    </a:moveTo>
                    <a:lnTo>
                      <a:pt x="103500" y="441107"/>
                    </a:lnTo>
                    <a:lnTo>
                      <a:pt x="206987" y="341627"/>
                    </a:lnTo>
                    <a:lnTo>
                      <a:pt x="310487" y="247028"/>
                    </a:lnTo>
                    <a:lnTo>
                      <a:pt x="389142" y="154273"/>
                    </a:lnTo>
                  </a:path>
                  <a:path w="1552575" h="441325">
                    <a:moveTo>
                      <a:pt x="631831" y="0"/>
                    </a:moveTo>
                    <a:lnTo>
                      <a:pt x="724461" y="381308"/>
                    </a:lnTo>
                    <a:lnTo>
                      <a:pt x="827961" y="423485"/>
                    </a:lnTo>
                    <a:lnTo>
                      <a:pt x="931448" y="416164"/>
                    </a:lnTo>
                    <a:lnTo>
                      <a:pt x="1034948" y="353149"/>
                    </a:lnTo>
                    <a:lnTo>
                      <a:pt x="1138435" y="271693"/>
                    </a:lnTo>
                    <a:lnTo>
                      <a:pt x="1241935" y="236200"/>
                    </a:lnTo>
                    <a:lnTo>
                      <a:pt x="1345422" y="225579"/>
                    </a:lnTo>
                    <a:lnTo>
                      <a:pt x="1448922" y="256927"/>
                    </a:lnTo>
                    <a:lnTo>
                      <a:pt x="1552423" y="239638"/>
                    </a:lnTo>
                  </a:path>
                </a:pathLst>
              </a:custGeom>
              <a:ln w="31195">
                <a:solidFill>
                  <a:srgbClr val="4363D8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179" name="object 179"/>
            <p:cNvSpPr txBox="1"/>
            <p:nvPr/>
          </p:nvSpPr>
          <p:spPr>
            <a:xfrm>
              <a:off x="18212427" y="5721899"/>
              <a:ext cx="1129030" cy="252729"/>
            </a:xfrm>
            <a:prstGeom prst="rect">
              <a:avLst/>
            </a:prstGeom>
          </p:spPr>
          <p:txBody>
            <a:bodyPr vert="horz" wrap="square" lIns="0" tIns="1778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40"/>
                </a:spcBef>
              </a:pPr>
              <a:r>
                <a:rPr sz="1450" b="1" spc="20" dirty="0">
                  <a:latin typeface="Arial"/>
                  <a:cs typeface="Arial"/>
                </a:rPr>
                <a:t>ATLAS</a:t>
              </a:r>
              <a:r>
                <a:rPr sz="1450" b="1" spc="-55" dirty="0">
                  <a:latin typeface="Arial"/>
                  <a:cs typeface="Arial"/>
                </a:rPr>
                <a:t> </a:t>
              </a:r>
              <a:r>
                <a:rPr sz="1450" b="1" spc="20" dirty="0">
                  <a:latin typeface="Arial"/>
                  <a:cs typeface="Arial"/>
                </a:rPr>
                <a:t>Obs.</a:t>
              </a:r>
              <a:endParaRPr sz="1450">
                <a:latin typeface="Arial"/>
                <a:cs typeface="Arial"/>
              </a:endParaRPr>
            </a:p>
          </p:txBody>
        </p:sp>
        <p:sp>
          <p:nvSpPr>
            <p:cNvPr id="180" name="object 180"/>
            <p:cNvSpPr txBox="1"/>
            <p:nvPr/>
          </p:nvSpPr>
          <p:spPr>
            <a:xfrm>
              <a:off x="19734803" y="5721899"/>
              <a:ext cx="212090" cy="252729"/>
            </a:xfrm>
            <a:prstGeom prst="rect">
              <a:avLst/>
            </a:prstGeom>
          </p:spPr>
          <p:txBody>
            <a:bodyPr vert="horz" wrap="square" lIns="0" tIns="1778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40"/>
                </a:spcBef>
                <a:tabLst>
                  <a:tab pos="198755" algn="l"/>
                </a:tabLst>
              </a:pPr>
              <a:r>
                <a:rPr sz="1450" b="1" u="sng" spc="10" dirty="0">
                  <a:uFill>
                    <a:solidFill>
                      <a:srgbClr val="000000"/>
                    </a:solidFill>
                  </a:uFill>
                  <a:latin typeface="Arial"/>
                  <a:cs typeface="Arial"/>
                </a:rPr>
                <a:t> 	</a:t>
              </a:r>
              <a:endParaRPr sz="1450">
                <a:latin typeface="Arial"/>
                <a:cs typeface="Arial"/>
              </a:endParaRPr>
            </a:p>
          </p:txBody>
        </p:sp>
        <p:sp>
          <p:nvSpPr>
            <p:cNvPr id="181" name="object 181"/>
            <p:cNvSpPr txBox="1"/>
            <p:nvPr/>
          </p:nvSpPr>
          <p:spPr>
            <a:xfrm>
              <a:off x="18323638" y="5979354"/>
              <a:ext cx="1238250" cy="252729"/>
            </a:xfrm>
            <a:prstGeom prst="rect">
              <a:avLst/>
            </a:prstGeom>
          </p:spPr>
          <p:txBody>
            <a:bodyPr vert="horz" wrap="square" lIns="0" tIns="17780" rIns="0" bIns="0" rtlCol="0">
              <a:spAutoFit/>
            </a:bodyPr>
            <a:lstStyle/>
            <a:p>
              <a:pPr marL="38100">
                <a:lnSpc>
                  <a:spcPct val="100000"/>
                </a:lnSpc>
                <a:spcBef>
                  <a:spcPts val="140"/>
                </a:spcBef>
              </a:pPr>
              <a:r>
                <a:rPr sz="1450" spc="-170" dirty="0">
                  <a:latin typeface="Verdana"/>
                  <a:cs typeface="Verdana"/>
                </a:rPr>
                <a:t>m</a:t>
              </a:r>
              <a:r>
                <a:rPr sz="1450" spc="-320" dirty="0">
                  <a:latin typeface="Verdana"/>
                  <a:cs typeface="Verdana"/>
                </a:rPr>
                <a:t> </a:t>
              </a:r>
              <a:r>
                <a:rPr sz="1500" spc="-127" baseline="-22222" dirty="0">
                  <a:latin typeface="Verdana"/>
                  <a:cs typeface="Verdana"/>
                </a:rPr>
                <a:t>h</a:t>
              </a:r>
              <a:r>
                <a:rPr sz="1500" baseline="-22222" dirty="0">
                  <a:latin typeface="Verdana"/>
                  <a:cs typeface="Verdana"/>
                </a:rPr>
                <a:t> </a:t>
              </a:r>
              <a:r>
                <a:rPr sz="1500" spc="179" baseline="-22222" dirty="0">
                  <a:latin typeface="Verdana"/>
                  <a:cs typeface="Verdana"/>
                </a:rPr>
                <a:t> </a:t>
              </a:r>
              <a:r>
                <a:rPr sz="1450" spc="-320" dirty="0">
                  <a:latin typeface="Verdana"/>
                  <a:cs typeface="Verdana"/>
                </a:rPr>
                <a:t>=</a:t>
              </a:r>
              <a:r>
                <a:rPr sz="1450" spc="-100" dirty="0">
                  <a:latin typeface="Verdana"/>
                  <a:cs typeface="Verdana"/>
                </a:rPr>
                <a:t> 2</a:t>
              </a:r>
              <a:r>
                <a:rPr sz="1450" spc="-95" dirty="0">
                  <a:latin typeface="Verdana"/>
                  <a:cs typeface="Verdana"/>
                </a:rPr>
                <a:t>0</a:t>
              </a:r>
              <a:r>
                <a:rPr sz="1450" spc="-100" dirty="0">
                  <a:latin typeface="Verdana"/>
                  <a:cs typeface="Verdana"/>
                </a:rPr>
                <a:t> </a:t>
              </a:r>
              <a:r>
                <a:rPr sz="1450" dirty="0">
                  <a:latin typeface="Verdana"/>
                  <a:cs typeface="Verdana"/>
                </a:rPr>
                <a:t>GeV</a:t>
              </a:r>
              <a:endParaRPr sz="1450">
                <a:latin typeface="Verdana"/>
                <a:cs typeface="Verdana"/>
              </a:endParaRPr>
            </a:p>
          </p:txBody>
        </p:sp>
        <p:grpSp>
          <p:nvGrpSpPr>
            <p:cNvPr id="182" name="object 182"/>
            <p:cNvGrpSpPr/>
            <p:nvPr/>
          </p:nvGrpSpPr>
          <p:grpSpPr>
            <a:xfrm>
              <a:off x="18011787" y="6110999"/>
              <a:ext cx="307340" cy="542925"/>
              <a:chOff x="18011787" y="6110999"/>
              <a:chExt cx="307340" cy="542925"/>
            </a:xfrm>
          </p:grpSpPr>
          <p:sp>
            <p:nvSpPr>
              <p:cNvPr id="183" name="object 183"/>
              <p:cNvSpPr/>
              <p:nvPr/>
            </p:nvSpPr>
            <p:spPr>
              <a:xfrm>
                <a:off x="18027662" y="6126874"/>
                <a:ext cx="275590" cy="0"/>
              </a:xfrm>
              <a:custGeom>
                <a:avLst/>
                <a:gdLst/>
                <a:ahLst/>
                <a:cxnLst/>
                <a:rect l="l" t="t" r="r" b="b"/>
                <a:pathLst>
                  <a:path w="275590">
                    <a:moveTo>
                      <a:pt x="0" y="0"/>
                    </a:moveTo>
                    <a:lnTo>
                      <a:pt x="275118" y="0"/>
                    </a:lnTo>
                  </a:path>
                </a:pathLst>
              </a:custGeom>
              <a:ln w="31195">
                <a:solidFill>
                  <a:srgbClr val="E6194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4" name="object 184"/>
              <p:cNvSpPr/>
              <p:nvPr/>
            </p:nvSpPr>
            <p:spPr>
              <a:xfrm>
                <a:off x="18027662" y="6382235"/>
                <a:ext cx="275590" cy="0"/>
              </a:xfrm>
              <a:custGeom>
                <a:avLst/>
                <a:gdLst/>
                <a:ahLst/>
                <a:cxnLst/>
                <a:rect l="l" t="t" r="r" b="b"/>
                <a:pathLst>
                  <a:path w="275590">
                    <a:moveTo>
                      <a:pt x="0" y="0"/>
                    </a:moveTo>
                    <a:lnTo>
                      <a:pt x="275118" y="0"/>
                    </a:lnTo>
                  </a:path>
                </a:pathLst>
              </a:custGeom>
              <a:ln w="31195">
                <a:solidFill>
                  <a:srgbClr val="3CB44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5" name="object 185"/>
              <p:cNvSpPr/>
              <p:nvPr/>
            </p:nvSpPr>
            <p:spPr>
              <a:xfrm>
                <a:off x="18027662" y="6637582"/>
                <a:ext cx="275590" cy="0"/>
              </a:xfrm>
              <a:custGeom>
                <a:avLst/>
                <a:gdLst/>
                <a:ahLst/>
                <a:cxnLst/>
                <a:rect l="l" t="t" r="r" b="b"/>
                <a:pathLst>
                  <a:path w="275590">
                    <a:moveTo>
                      <a:pt x="0" y="0"/>
                    </a:moveTo>
                    <a:lnTo>
                      <a:pt x="275118" y="0"/>
                    </a:lnTo>
                  </a:path>
                </a:pathLst>
              </a:custGeom>
              <a:ln w="31195">
                <a:solidFill>
                  <a:srgbClr val="F032E6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186" name="object 186"/>
            <p:cNvSpPr txBox="1"/>
            <p:nvPr/>
          </p:nvSpPr>
          <p:spPr>
            <a:xfrm>
              <a:off x="18531213" y="6352411"/>
              <a:ext cx="95885" cy="177165"/>
            </a:xfrm>
            <a:prstGeom prst="rect">
              <a:avLst/>
            </a:prstGeom>
          </p:spPr>
          <p:txBody>
            <a:bodyPr vert="horz" wrap="square" lIns="0" tIns="1143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90"/>
                </a:spcBef>
              </a:pPr>
              <a:r>
                <a:rPr sz="1000" spc="-85" dirty="0">
                  <a:latin typeface="Verdana"/>
                  <a:cs typeface="Verdana"/>
                </a:rPr>
                <a:t>h</a:t>
              </a:r>
              <a:endParaRPr sz="1000">
                <a:latin typeface="Verdana"/>
                <a:cs typeface="Verdana"/>
              </a:endParaRPr>
            </a:p>
          </p:txBody>
        </p:sp>
        <p:sp>
          <p:nvSpPr>
            <p:cNvPr id="187" name="object 187"/>
            <p:cNvSpPr txBox="1"/>
            <p:nvPr/>
          </p:nvSpPr>
          <p:spPr>
            <a:xfrm>
              <a:off x="18349038" y="6179015"/>
              <a:ext cx="1187450" cy="310515"/>
            </a:xfrm>
            <a:prstGeom prst="rect">
              <a:avLst/>
            </a:prstGeom>
          </p:spPr>
          <p:txBody>
            <a:bodyPr vert="horz" wrap="square" lIns="0" tIns="13970" rIns="0" bIns="0" rtlCol="0">
              <a:spAutoFit/>
            </a:bodyPr>
            <a:lstStyle/>
            <a:p>
              <a:pPr marL="259079">
                <a:lnSpc>
                  <a:spcPts val="630"/>
                </a:lnSpc>
                <a:spcBef>
                  <a:spcPts val="110"/>
                </a:spcBef>
              </a:pPr>
              <a:r>
                <a:rPr sz="650" spc="-25" dirty="0">
                  <a:latin typeface="Verdana"/>
                  <a:cs typeface="Verdana"/>
                </a:rPr>
                <a:t>D</a:t>
              </a:r>
              <a:endParaRPr sz="650">
                <a:latin typeface="Verdana"/>
                <a:cs typeface="Verdana"/>
              </a:endParaRPr>
            </a:p>
            <a:p>
              <a:pPr marL="12700">
                <a:lnSpc>
                  <a:spcPts val="1590"/>
                </a:lnSpc>
                <a:tabLst>
                  <a:tab pos="369570" algn="l"/>
                </a:tabLst>
              </a:pPr>
              <a:r>
                <a:rPr sz="1450" spc="-170" dirty="0">
                  <a:latin typeface="Verdana"/>
                  <a:cs typeface="Verdana"/>
                </a:rPr>
                <a:t>m	</a:t>
              </a:r>
              <a:r>
                <a:rPr sz="1450" spc="-320" dirty="0">
                  <a:latin typeface="Verdana"/>
                  <a:cs typeface="Verdana"/>
                </a:rPr>
                <a:t>=</a:t>
              </a:r>
              <a:r>
                <a:rPr sz="1450" spc="-100" dirty="0">
                  <a:latin typeface="Verdana"/>
                  <a:cs typeface="Verdana"/>
                </a:rPr>
                <a:t> 3</a:t>
              </a:r>
              <a:r>
                <a:rPr sz="1450" spc="-95" dirty="0">
                  <a:latin typeface="Verdana"/>
                  <a:cs typeface="Verdana"/>
                </a:rPr>
                <a:t>0</a:t>
              </a:r>
              <a:r>
                <a:rPr sz="1450" spc="-100" dirty="0">
                  <a:latin typeface="Verdana"/>
                  <a:cs typeface="Verdana"/>
                </a:rPr>
                <a:t> </a:t>
              </a:r>
              <a:r>
                <a:rPr sz="1450" dirty="0">
                  <a:latin typeface="Verdana"/>
                  <a:cs typeface="Verdana"/>
                </a:rPr>
                <a:t>GeV</a:t>
              </a:r>
              <a:endParaRPr sz="1450">
                <a:latin typeface="Verdana"/>
                <a:cs typeface="Verdana"/>
              </a:endParaRPr>
            </a:p>
          </p:txBody>
        </p:sp>
        <p:sp>
          <p:nvSpPr>
            <p:cNvPr id="188" name="object 188"/>
            <p:cNvSpPr txBox="1"/>
            <p:nvPr/>
          </p:nvSpPr>
          <p:spPr>
            <a:xfrm>
              <a:off x="18505813" y="6604611"/>
              <a:ext cx="201930" cy="177165"/>
            </a:xfrm>
            <a:prstGeom prst="rect">
              <a:avLst/>
            </a:prstGeom>
          </p:spPr>
          <p:txBody>
            <a:bodyPr vert="horz" wrap="square" lIns="0" tIns="11430" rIns="0" bIns="0" rtlCol="0">
              <a:spAutoFit/>
            </a:bodyPr>
            <a:lstStyle/>
            <a:p>
              <a:pPr marL="38100">
                <a:lnSpc>
                  <a:spcPct val="100000"/>
                </a:lnSpc>
                <a:spcBef>
                  <a:spcPts val="90"/>
                </a:spcBef>
              </a:pPr>
              <a:r>
                <a:rPr sz="1000" spc="-75" dirty="0">
                  <a:latin typeface="Verdana"/>
                  <a:cs typeface="Verdana"/>
                </a:rPr>
                <a:t>h</a:t>
              </a:r>
              <a:r>
                <a:rPr sz="975" spc="-112" baseline="-29914" dirty="0">
                  <a:latin typeface="Verdana"/>
                  <a:cs typeface="Verdana"/>
                </a:rPr>
                <a:t>D</a:t>
              </a:r>
              <a:endParaRPr sz="975" baseline="-29914">
                <a:latin typeface="Verdana"/>
                <a:cs typeface="Verdana"/>
              </a:endParaRPr>
            </a:p>
          </p:txBody>
        </p:sp>
        <p:sp>
          <p:nvSpPr>
            <p:cNvPr id="189" name="object 189"/>
            <p:cNvSpPr txBox="1"/>
            <p:nvPr/>
          </p:nvSpPr>
          <p:spPr>
            <a:xfrm>
              <a:off x="18349038" y="6436469"/>
              <a:ext cx="1187450" cy="305435"/>
            </a:xfrm>
            <a:prstGeom prst="rect">
              <a:avLst/>
            </a:prstGeom>
          </p:spPr>
          <p:txBody>
            <a:bodyPr vert="horz" wrap="square" lIns="0" tIns="13970" rIns="0" bIns="0" rtlCol="0">
              <a:spAutoFit/>
            </a:bodyPr>
            <a:lstStyle/>
            <a:p>
              <a:pPr marL="259079">
                <a:lnSpc>
                  <a:spcPts val="610"/>
                </a:lnSpc>
                <a:spcBef>
                  <a:spcPts val="110"/>
                </a:spcBef>
              </a:pPr>
              <a:r>
                <a:rPr sz="650" spc="-25" dirty="0">
                  <a:latin typeface="Verdana"/>
                  <a:cs typeface="Verdana"/>
                </a:rPr>
                <a:t>D</a:t>
              </a:r>
              <a:endParaRPr sz="650">
                <a:latin typeface="Verdana"/>
                <a:cs typeface="Verdana"/>
              </a:endParaRPr>
            </a:p>
            <a:p>
              <a:pPr marL="12700">
                <a:lnSpc>
                  <a:spcPts val="1570"/>
                </a:lnSpc>
                <a:tabLst>
                  <a:tab pos="369570" algn="l"/>
                </a:tabLst>
              </a:pPr>
              <a:r>
                <a:rPr sz="1450" spc="-170" dirty="0">
                  <a:latin typeface="Verdana"/>
                  <a:cs typeface="Verdana"/>
                </a:rPr>
                <a:t>m	</a:t>
              </a:r>
              <a:r>
                <a:rPr sz="1450" spc="-320" dirty="0">
                  <a:latin typeface="Verdana"/>
                  <a:cs typeface="Verdana"/>
                </a:rPr>
                <a:t>=</a:t>
              </a:r>
              <a:r>
                <a:rPr sz="1450" spc="-100" dirty="0">
                  <a:latin typeface="Verdana"/>
                  <a:cs typeface="Verdana"/>
                </a:rPr>
                <a:t> 4</a:t>
              </a:r>
              <a:r>
                <a:rPr sz="1450" spc="-95" dirty="0">
                  <a:latin typeface="Verdana"/>
                  <a:cs typeface="Verdana"/>
                </a:rPr>
                <a:t>0</a:t>
              </a:r>
              <a:r>
                <a:rPr sz="1450" spc="-100" dirty="0">
                  <a:latin typeface="Verdana"/>
                  <a:cs typeface="Verdana"/>
                </a:rPr>
                <a:t> </a:t>
              </a:r>
              <a:r>
                <a:rPr sz="1450" dirty="0">
                  <a:latin typeface="Verdana"/>
                  <a:cs typeface="Verdana"/>
                </a:rPr>
                <a:t>GeV</a:t>
              </a:r>
              <a:endParaRPr sz="1450">
                <a:latin typeface="Verdana"/>
                <a:cs typeface="Verdana"/>
              </a:endParaRPr>
            </a:p>
          </p:txBody>
        </p:sp>
        <p:sp>
          <p:nvSpPr>
            <p:cNvPr id="190" name="object 190"/>
            <p:cNvSpPr txBox="1"/>
            <p:nvPr/>
          </p:nvSpPr>
          <p:spPr>
            <a:xfrm>
              <a:off x="18349038" y="6746464"/>
              <a:ext cx="1187450" cy="252729"/>
            </a:xfrm>
            <a:prstGeom prst="rect">
              <a:avLst/>
            </a:prstGeom>
          </p:spPr>
          <p:txBody>
            <a:bodyPr vert="horz" wrap="square" lIns="0" tIns="1778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40"/>
                </a:spcBef>
                <a:tabLst>
                  <a:tab pos="369570" algn="l"/>
                </a:tabLst>
              </a:pPr>
              <a:r>
                <a:rPr sz="1450" spc="-170" dirty="0">
                  <a:latin typeface="Verdana"/>
                  <a:cs typeface="Verdana"/>
                </a:rPr>
                <a:t>m	</a:t>
              </a:r>
              <a:r>
                <a:rPr sz="1450" spc="-320" dirty="0">
                  <a:latin typeface="Verdana"/>
                  <a:cs typeface="Verdana"/>
                </a:rPr>
                <a:t>=</a:t>
              </a:r>
              <a:r>
                <a:rPr sz="1450" spc="-100" dirty="0">
                  <a:latin typeface="Verdana"/>
                  <a:cs typeface="Verdana"/>
                </a:rPr>
                <a:t> 5</a:t>
              </a:r>
              <a:r>
                <a:rPr sz="1450" spc="-95" dirty="0">
                  <a:latin typeface="Verdana"/>
                  <a:cs typeface="Verdana"/>
                </a:rPr>
                <a:t>0</a:t>
              </a:r>
              <a:r>
                <a:rPr sz="1450" spc="-100" dirty="0">
                  <a:latin typeface="Verdana"/>
                  <a:cs typeface="Verdana"/>
                </a:rPr>
                <a:t> </a:t>
              </a:r>
              <a:r>
                <a:rPr sz="1450" dirty="0">
                  <a:latin typeface="Verdana"/>
                  <a:cs typeface="Verdana"/>
                </a:rPr>
                <a:t>GeV</a:t>
              </a:r>
              <a:endParaRPr sz="1450">
                <a:latin typeface="Verdana"/>
                <a:cs typeface="Verdana"/>
              </a:endParaRPr>
            </a:p>
          </p:txBody>
        </p:sp>
        <p:sp>
          <p:nvSpPr>
            <p:cNvPr id="191" name="object 191"/>
            <p:cNvSpPr txBox="1"/>
            <p:nvPr/>
          </p:nvSpPr>
          <p:spPr>
            <a:xfrm>
              <a:off x="18323638" y="6862066"/>
              <a:ext cx="1238250" cy="389255"/>
            </a:xfrm>
            <a:prstGeom prst="rect">
              <a:avLst/>
            </a:prstGeom>
          </p:spPr>
          <p:txBody>
            <a:bodyPr vert="horz" wrap="square" lIns="0" tIns="11430" rIns="0" bIns="0" rtlCol="0">
              <a:spAutoFit/>
            </a:bodyPr>
            <a:lstStyle/>
            <a:p>
              <a:pPr marL="219710">
                <a:lnSpc>
                  <a:spcPts val="1160"/>
                </a:lnSpc>
                <a:spcBef>
                  <a:spcPts val="90"/>
                </a:spcBef>
              </a:pPr>
              <a:r>
                <a:rPr sz="1000" spc="-75" dirty="0">
                  <a:latin typeface="Verdana"/>
                  <a:cs typeface="Verdana"/>
                </a:rPr>
                <a:t>h</a:t>
              </a:r>
              <a:r>
                <a:rPr sz="975" spc="-112" baseline="-29914" dirty="0">
                  <a:latin typeface="Verdana"/>
                  <a:cs typeface="Verdana"/>
                </a:rPr>
                <a:t>D</a:t>
              </a:r>
              <a:endParaRPr sz="975" baseline="-29914">
                <a:latin typeface="Verdana"/>
                <a:cs typeface="Verdana"/>
              </a:endParaRPr>
            </a:p>
            <a:p>
              <a:pPr marL="38100">
                <a:lnSpc>
                  <a:spcPts val="1700"/>
                </a:lnSpc>
              </a:pPr>
              <a:r>
                <a:rPr sz="1450" spc="-170" dirty="0">
                  <a:latin typeface="Verdana"/>
                  <a:cs typeface="Verdana"/>
                </a:rPr>
                <a:t>m</a:t>
              </a:r>
              <a:r>
                <a:rPr sz="1450" spc="-320" dirty="0">
                  <a:latin typeface="Verdana"/>
                  <a:cs typeface="Verdana"/>
                </a:rPr>
                <a:t> </a:t>
              </a:r>
              <a:r>
                <a:rPr sz="1500" spc="-127" baseline="-22222" dirty="0">
                  <a:latin typeface="Verdana"/>
                  <a:cs typeface="Verdana"/>
                </a:rPr>
                <a:t>h</a:t>
              </a:r>
              <a:r>
                <a:rPr sz="1500" baseline="-22222" dirty="0">
                  <a:latin typeface="Verdana"/>
                  <a:cs typeface="Verdana"/>
                </a:rPr>
                <a:t> </a:t>
              </a:r>
              <a:r>
                <a:rPr sz="1500" spc="179" baseline="-22222" dirty="0">
                  <a:latin typeface="Verdana"/>
                  <a:cs typeface="Verdana"/>
                </a:rPr>
                <a:t> </a:t>
              </a:r>
              <a:r>
                <a:rPr sz="1450" spc="-320" dirty="0">
                  <a:latin typeface="Verdana"/>
                  <a:cs typeface="Verdana"/>
                </a:rPr>
                <a:t>=</a:t>
              </a:r>
              <a:r>
                <a:rPr sz="1450" spc="-100" dirty="0">
                  <a:latin typeface="Verdana"/>
                  <a:cs typeface="Verdana"/>
                </a:rPr>
                <a:t> 6</a:t>
              </a:r>
              <a:r>
                <a:rPr sz="1450" spc="-95" dirty="0">
                  <a:latin typeface="Verdana"/>
                  <a:cs typeface="Verdana"/>
                </a:rPr>
                <a:t>0</a:t>
              </a:r>
              <a:r>
                <a:rPr sz="1450" spc="-100" dirty="0">
                  <a:latin typeface="Verdana"/>
                  <a:cs typeface="Verdana"/>
                </a:rPr>
                <a:t> </a:t>
              </a:r>
              <a:r>
                <a:rPr sz="1450" dirty="0">
                  <a:latin typeface="Verdana"/>
                  <a:cs typeface="Verdana"/>
                </a:rPr>
                <a:t>GeV</a:t>
              </a:r>
              <a:endParaRPr sz="1450">
                <a:latin typeface="Verdana"/>
                <a:cs typeface="Verdana"/>
              </a:endParaRPr>
            </a:p>
          </p:txBody>
        </p:sp>
        <p:sp>
          <p:nvSpPr>
            <p:cNvPr id="192" name="object 192"/>
            <p:cNvSpPr txBox="1"/>
            <p:nvPr/>
          </p:nvSpPr>
          <p:spPr>
            <a:xfrm>
              <a:off x="18595982" y="7198338"/>
              <a:ext cx="1350645" cy="310515"/>
            </a:xfrm>
            <a:prstGeom prst="rect">
              <a:avLst/>
            </a:prstGeom>
          </p:spPr>
          <p:txBody>
            <a:bodyPr vert="horz" wrap="square" lIns="0" tIns="13970" rIns="0" bIns="0" rtlCol="0">
              <a:spAutoFit/>
            </a:bodyPr>
            <a:lstStyle/>
            <a:p>
              <a:pPr marL="12700">
                <a:lnSpc>
                  <a:spcPts val="630"/>
                </a:lnSpc>
                <a:spcBef>
                  <a:spcPts val="110"/>
                </a:spcBef>
              </a:pPr>
              <a:r>
                <a:rPr sz="650" spc="-25" dirty="0">
                  <a:latin typeface="Verdana"/>
                  <a:cs typeface="Verdana"/>
                </a:rPr>
                <a:t>D</a:t>
              </a:r>
              <a:endParaRPr sz="650">
                <a:latin typeface="Verdana"/>
                <a:cs typeface="Verdana"/>
              </a:endParaRPr>
            </a:p>
            <a:p>
              <a:pPr marL="122555">
                <a:lnSpc>
                  <a:spcPts val="1590"/>
                </a:lnSpc>
                <a:tabLst>
                  <a:tab pos="1151255" algn="l"/>
                  <a:tab pos="1337310" algn="l"/>
                </a:tabLst>
              </a:pPr>
              <a:r>
                <a:rPr sz="1450" spc="-320" dirty="0">
                  <a:latin typeface="Verdana"/>
                  <a:cs typeface="Verdana"/>
                </a:rPr>
                <a:t>=</a:t>
              </a:r>
              <a:r>
                <a:rPr sz="1450" spc="-100" dirty="0">
                  <a:latin typeface="Verdana"/>
                  <a:cs typeface="Verdana"/>
                </a:rPr>
                <a:t> 7</a:t>
              </a:r>
              <a:r>
                <a:rPr sz="1450" spc="-95" dirty="0">
                  <a:latin typeface="Verdana"/>
                  <a:cs typeface="Verdana"/>
                </a:rPr>
                <a:t>0</a:t>
              </a:r>
              <a:r>
                <a:rPr sz="1450" spc="-100" dirty="0">
                  <a:latin typeface="Verdana"/>
                  <a:cs typeface="Verdana"/>
                </a:rPr>
                <a:t> </a:t>
              </a:r>
              <a:r>
                <a:rPr sz="1450" dirty="0">
                  <a:latin typeface="Verdana"/>
                  <a:cs typeface="Verdana"/>
                </a:rPr>
                <a:t>GeV	</a:t>
              </a:r>
              <a:r>
                <a:rPr sz="1450" u="sng" spc="-100" dirty="0">
                  <a:uFill>
                    <a:solidFill>
                      <a:srgbClr val="000000"/>
                    </a:solidFill>
                  </a:uFill>
                  <a:latin typeface="Verdana"/>
                  <a:cs typeface="Verdana"/>
                </a:rPr>
                <a:t> </a:t>
              </a:r>
              <a:r>
                <a:rPr sz="1450" u="sng" dirty="0">
                  <a:uFill>
                    <a:solidFill>
                      <a:srgbClr val="000000"/>
                    </a:solidFill>
                  </a:uFill>
                  <a:latin typeface="Verdana"/>
                  <a:cs typeface="Verdana"/>
                </a:rPr>
                <a:t>	</a:t>
              </a:r>
              <a:endParaRPr sz="1450">
                <a:latin typeface="Verdana"/>
                <a:cs typeface="Verdana"/>
              </a:endParaRPr>
            </a:p>
          </p:txBody>
        </p:sp>
        <p:sp>
          <p:nvSpPr>
            <p:cNvPr id="193" name="object 193"/>
            <p:cNvSpPr txBox="1"/>
            <p:nvPr/>
          </p:nvSpPr>
          <p:spPr>
            <a:xfrm>
              <a:off x="18595982" y="7455793"/>
              <a:ext cx="86360" cy="126364"/>
            </a:xfrm>
            <a:prstGeom prst="rect">
              <a:avLst/>
            </a:prstGeom>
          </p:spPr>
          <p:txBody>
            <a:bodyPr vert="horz" wrap="square" lIns="0" tIns="1397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0"/>
                </a:spcBef>
              </a:pPr>
              <a:r>
                <a:rPr sz="650" spc="-25" dirty="0">
                  <a:latin typeface="Verdana"/>
                  <a:cs typeface="Verdana"/>
                </a:rPr>
                <a:t>D</a:t>
              </a:r>
              <a:endParaRPr sz="650">
                <a:latin typeface="Verdana"/>
                <a:cs typeface="Verdana"/>
              </a:endParaRPr>
            </a:p>
          </p:txBody>
        </p:sp>
        <p:sp>
          <p:nvSpPr>
            <p:cNvPr id="194" name="object 194"/>
            <p:cNvSpPr txBox="1"/>
            <p:nvPr/>
          </p:nvSpPr>
          <p:spPr>
            <a:xfrm>
              <a:off x="18531213" y="7371721"/>
              <a:ext cx="95885" cy="177165"/>
            </a:xfrm>
            <a:prstGeom prst="rect">
              <a:avLst/>
            </a:prstGeom>
          </p:spPr>
          <p:txBody>
            <a:bodyPr vert="horz" wrap="square" lIns="0" tIns="1143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90"/>
                </a:spcBef>
              </a:pPr>
              <a:r>
                <a:rPr sz="1000" spc="-85" dirty="0">
                  <a:latin typeface="Verdana"/>
                  <a:cs typeface="Verdana"/>
                </a:rPr>
                <a:t>h</a:t>
              </a:r>
              <a:endParaRPr sz="1000">
                <a:latin typeface="Verdana"/>
                <a:cs typeface="Verdana"/>
              </a:endParaRPr>
            </a:p>
          </p:txBody>
        </p:sp>
        <p:sp>
          <p:nvSpPr>
            <p:cNvPr id="195" name="object 195"/>
            <p:cNvSpPr txBox="1"/>
            <p:nvPr/>
          </p:nvSpPr>
          <p:spPr>
            <a:xfrm>
              <a:off x="17989562" y="7208839"/>
              <a:ext cx="568325" cy="252729"/>
            </a:xfrm>
            <a:prstGeom prst="rect">
              <a:avLst/>
            </a:prstGeom>
          </p:spPr>
          <p:txBody>
            <a:bodyPr vert="horz" wrap="square" lIns="0" tIns="17780" rIns="0" bIns="0" rtlCol="0">
              <a:spAutoFit/>
            </a:bodyPr>
            <a:lstStyle/>
            <a:p>
              <a:pPr marL="38100">
                <a:lnSpc>
                  <a:spcPct val="100000"/>
                </a:lnSpc>
                <a:spcBef>
                  <a:spcPts val="140"/>
                </a:spcBef>
                <a:tabLst>
                  <a:tab pos="313055" algn="l"/>
                </a:tabLst>
              </a:pPr>
              <a:r>
                <a:rPr sz="1450" u="heavy" spc="-100" dirty="0">
                  <a:uFill>
                    <a:solidFill>
                      <a:srgbClr val="4363D8"/>
                    </a:solidFill>
                  </a:uFill>
                  <a:latin typeface="Verdana"/>
                  <a:cs typeface="Verdana"/>
                </a:rPr>
                <a:t> 	</a:t>
              </a:r>
              <a:r>
                <a:rPr sz="1450" spc="-50" dirty="0">
                  <a:latin typeface="Verdana"/>
                  <a:cs typeface="Verdana"/>
                </a:rPr>
                <a:t> </a:t>
              </a:r>
              <a:r>
                <a:rPr sz="2175" spc="-254" baseline="-13409" dirty="0">
                  <a:latin typeface="Verdana"/>
                  <a:cs typeface="Verdana"/>
                </a:rPr>
                <a:t>m</a:t>
              </a:r>
              <a:endParaRPr sz="2175" baseline="-13409">
                <a:latin typeface="Verdana"/>
                <a:cs typeface="Verdana"/>
              </a:endParaRPr>
            </a:p>
          </p:txBody>
        </p:sp>
        <p:sp>
          <p:nvSpPr>
            <p:cNvPr id="196" name="object 196"/>
            <p:cNvSpPr/>
            <p:nvPr/>
          </p:nvSpPr>
          <p:spPr>
            <a:xfrm>
              <a:off x="15794021" y="5590627"/>
              <a:ext cx="0" cy="4034790"/>
            </a:xfrm>
            <a:custGeom>
              <a:avLst/>
              <a:gdLst/>
              <a:ahLst/>
              <a:cxnLst/>
              <a:rect l="l" t="t" r="r" b="b"/>
              <a:pathLst>
                <a:path h="4034790">
                  <a:moveTo>
                    <a:pt x="0" y="4034631"/>
                  </a:moveTo>
                  <a:lnTo>
                    <a:pt x="0" y="0"/>
                  </a:lnTo>
                </a:path>
              </a:pathLst>
            </a:custGeom>
            <a:ln w="20797">
              <a:solidFill>
                <a:srgbClr val="000000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7" name="object 197"/>
            <p:cNvSpPr txBox="1"/>
            <p:nvPr/>
          </p:nvSpPr>
          <p:spPr>
            <a:xfrm>
              <a:off x="13238125" y="5798290"/>
              <a:ext cx="1533525" cy="477520"/>
            </a:xfrm>
            <a:prstGeom prst="rect">
              <a:avLst/>
            </a:prstGeom>
          </p:spPr>
          <p:txBody>
            <a:bodyPr vert="horz" wrap="square" lIns="0" tIns="13970" rIns="0" bIns="0" rtlCol="0">
              <a:spAutoFit/>
            </a:bodyPr>
            <a:lstStyle/>
            <a:p>
              <a:pPr marL="38100">
                <a:lnSpc>
                  <a:spcPts val="1770"/>
                </a:lnSpc>
                <a:spcBef>
                  <a:spcPts val="110"/>
                </a:spcBef>
              </a:pPr>
              <a:r>
                <a:rPr sz="2775" spc="-179" baseline="-39039" dirty="0">
                  <a:latin typeface="Verdana"/>
                  <a:cs typeface="Verdana"/>
                </a:rPr>
                <a:t>10</a:t>
              </a:r>
              <a:r>
                <a:rPr sz="1875" spc="-179" baseline="-24444" dirty="0">
                  <a:latin typeface="Symbol"/>
                  <a:cs typeface="Symbol"/>
                </a:rPr>
                <a:t></a:t>
              </a:r>
              <a:r>
                <a:rPr sz="1875" spc="-179" baseline="-24444" dirty="0">
                  <a:latin typeface="Verdana"/>
                  <a:cs typeface="Verdana"/>
                </a:rPr>
                <a:t>2</a:t>
              </a:r>
              <a:r>
                <a:rPr sz="1875" u="sng" spc="397" baseline="-24444" dirty="0">
                  <a:uFill>
                    <a:solidFill>
                      <a:srgbClr val="000000"/>
                    </a:solidFill>
                  </a:uFill>
                  <a:latin typeface="Verdana"/>
                  <a:cs typeface="Verdana"/>
                </a:rPr>
                <a:t> </a:t>
              </a:r>
              <a:r>
                <a:rPr sz="1875" u="sng" spc="405" baseline="-24444" dirty="0">
                  <a:uFill>
                    <a:solidFill>
                      <a:srgbClr val="000000"/>
                    </a:solidFill>
                  </a:uFill>
                  <a:latin typeface="Verdana"/>
                  <a:cs typeface="Verdana"/>
                </a:rPr>
                <a:t> </a:t>
              </a:r>
              <a:r>
                <a:rPr sz="1850" b="1" i="1" dirty="0">
                  <a:latin typeface="Arial"/>
                  <a:cs typeface="Arial"/>
                </a:rPr>
                <a:t>ATLAS</a:t>
              </a:r>
              <a:endParaRPr sz="1850" dirty="0">
                <a:latin typeface="Arial"/>
                <a:cs typeface="Arial"/>
              </a:endParaRPr>
            </a:p>
            <a:p>
              <a:pPr marL="281305" algn="ctr">
                <a:lnSpc>
                  <a:spcPts val="1770"/>
                </a:lnSpc>
              </a:pPr>
              <a:r>
                <a:rPr sz="1850" u="sng" spc="-135" dirty="0">
                  <a:uFill>
                    <a:solidFill>
                      <a:srgbClr val="000000"/>
                    </a:solidFill>
                  </a:uFill>
                  <a:latin typeface="Verdana"/>
                  <a:cs typeface="Verdana"/>
                </a:rPr>
                <a:t> </a:t>
              </a:r>
              <a:r>
                <a:rPr sz="1850" u="sng" spc="-300" dirty="0">
                  <a:uFill>
                    <a:solidFill>
                      <a:srgbClr val="000000"/>
                    </a:solidFill>
                  </a:uFill>
                  <a:latin typeface="Verdana"/>
                  <a:cs typeface="Verdana"/>
                </a:rPr>
                <a:t> </a:t>
              </a:r>
              <a:endParaRPr sz="1850" dirty="0">
                <a:latin typeface="Verdana"/>
                <a:cs typeface="Verdana"/>
              </a:endParaRPr>
            </a:p>
          </p:txBody>
        </p:sp>
        <p:sp>
          <p:nvSpPr>
            <p:cNvPr id="198" name="object 198"/>
            <p:cNvSpPr txBox="1"/>
            <p:nvPr/>
          </p:nvSpPr>
          <p:spPr>
            <a:xfrm>
              <a:off x="15590559" y="6226297"/>
              <a:ext cx="137795" cy="177165"/>
            </a:xfrm>
            <a:prstGeom prst="rect">
              <a:avLst/>
            </a:prstGeom>
          </p:spPr>
          <p:txBody>
            <a:bodyPr vert="horz" wrap="square" lIns="0" tIns="1143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90"/>
                </a:spcBef>
              </a:pPr>
              <a:r>
                <a:rPr sz="1000" spc="-105" dirty="0">
                  <a:latin typeface="Verdana"/>
                  <a:cs typeface="Verdana"/>
                </a:rPr>
                <a:t>-1</a:t>
              </a:r>
              <a:endParaRPr sz="1000">
                <a:latin typeface="Verdana"/>
                <a:cs typeface="Verdana"/>
              </a:endParaRPr>
            </a:p>
          </p:txBody>
        </p:sp>
        <p:sp>
          <p:nvSpPr>
            <p:cNvPr id="199" name="object 199"/>
            <p:cNvSpPr txBox="1"/>
            <p:nvPr/>
          </p:nvSpPr>
          <p:spPr>
            <a:xfrm>
              <a:off x="16024482" y="6163242"/>
              <a:ext cx="568325" cy="252729"/>
            </a:xfrm>
            <a:prstGeom prst="rect">
              <a:avLst/>
            </a:prstGeom>
          </p:spPr>
          <p:txBody>
            <a:bodyPr vert="horz" wrap="square" lIns="0" tIns="17780" rIns="0" bIns="0" rtlCol="0">
              <a:spAutoFit/>
            </a:bodyPr>
            <a:lstStyle/>
            <a:p>
              <a:pPr marL="38100">
                <a:lnSpc>
                  <a:spcPct val="100000"/>
                </a:lnSpc>
                <a:spcBef>
                  <a:spcPts val="140"/>
                </a:spcBef>
                <a:tabLst>
                  <a:tab pos="313055" algn="l"/>
                </a:tabLst>
              </a:pPr>
              <a:r>
                <a:rPr sz="1000" u="heavy" spc="-80" dirty="0">
                  <a:uFill>
                    <a:solidFill>
                      <a:srgbClr val="A9A9A9"/>
                    </a:solidFill>
                  </a:uFill>
                  <a:latin typeface="Verdana"/>
                  <a:cs typeface="Verdana"/>
                </a:rPr>
                <a:t> 	</a:t>
              </a:r>
              <a:r>
                <a:rPr sz="1000" spc="110" dirty="0">
                  <a:latin typeface="Verdana"/>
                  <a:cs typeface="Verdana"/>
                </a:rPr>
                <a:t> </a:t>
              </a:r>
              <a:r>
                <a:rPr sz="2175" spc="-254" baseline="-19157" dirty="0">
                  <a:latin typeface="Verdana"/>
                  <a:cs typeface="Verdana"/>
                </a:rPr>
                <a:t>m</a:t>
              </a:r>
              <a:endParaRPr sz="2175" baseline="-19157">
                <a:latin typeface="Verdana"/>
                <a:cs typeface="Verdana"/>
              </a:endParaRPr>
            </a:p>
          </p:txBody>
        </p:sp>
        <p:sp>
          <p:nvSpPr>
            <p:cNvPr id="200" name="object 200"/>
            <p:cNvSpPr txBox="1"/>
            <p:nvPr/>
          </p:nvSpPr>
          <p:spPr>
            <a:xfrm>
              <a:off x="14045818" y="6252573"/>
              <a:ext cx="1571625" cy="252729"/>
            </a:xfrm>
            <a:prstGeom prst="rect">
              <a:avLst/>
            </a:prstGeom>
          </p:spPr>
          <p:txBody>
            <a:bodyPr vert="horz" wrap="square" lIns="0" tIns="1778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40"/>
                </a:spcBef>
              </a:pPr>
              <a:r>
                <a:rPr sz="1450" spc="-15" dirty="0">
                  <a:latin typeface="Verdana"/>
                  <a:cs typeface="Verdana"/>
                </a:rPr>
                <a:t>s</a:t>
              </a:r>
              <a:r>
                <a:rPr sz="1450" spc="-140" dirty="0">
                  <a:latin typeface="Verdana"/>
                  <a:cs typeface="Verdana"/>
                </a:rPr>
                <a:t> </a:t>
              </a:r>
              <a:r>
                <a:rPr sz="1450" spc="-320" dirty="0">
                  <a:latin typeface="Verdana"/>
                  <a:cs typeface="Verdana"/>
                </a:rPr>
                <a:t>=</a:t>
              </a:r>
              <a:r>
                <a:rPr sz="1450" spc="-100" dirty="0">
                  <a:latin typeface="Verdana"/>
                  <a:cs typeface="Verdana"/>
                </a:rPr>
                <a:t> 1</a:t>
              </a:r>
              <a:r>
                <a:rPr sz="1450" spc="-95" dirty="0">
                  <a:latin typeface="Verdana"/>
                  <a:cs typeface="Verdana"/>
                </a:rPr>
                <a:t>3</a:t>
              </a:r>
              <a:r>
                <a:rPr sz="1450" spc="-100" dirty="0">
                  <a:latin typeface="Verdana"/>
                  <a:cs typeface="Verdana"/>
                </a:rPr>
                <a:t> </a:t>
              </a:r>
              <a:r>
                <a:rPr sz="1450" spc="-35" dirty="0">
                  <a:latin typeface="Verdana"/>
                  <a:cs typeface="Verdana"/>
                </a:rPr>
                <a:t>TeV,</a:t>
              </a:r>
              <a:r>
                <a:rPr sz="1450" spc="-100" dirty="0">
                  <a:latin typeface="Verdana"/>
                  <a:cs typeface="Verdana"/>
                </a:rPr>
                <a:t> 13</a:t>
              </a:r>
              <a:r>
                <a:rPr sz="1450" spc="-95" dirty="0">
                  <a:latin typeface="Verdana"/>
                  <a:cs typeface="Verdana"/>
                </a:rPr>
                <a:t>9</a:t>
              </a:r>
              <a:r>
                <a:rPr sz="1450" spc="-100" dirty="0">
                  <a:latin typeface="Verdana"/>
                  <a:cs typeface="Verdana"/>
                </a:rPr>
                <a:t> </a:t>
              </a:r>
              <a:r>
                <a:rPr sz="1450" spc="-90" dirty="0">
                  <a:latin typeface="Verdana"/>
                  <a:cs typeface="Verdana"/>
                </a:rPr>
                <a:t>fb</a:t>
              </a:r>
              <a:endParaRPr sz="1450">
                <a:latin typeface="Verdana"/>
                <a:cs typeface="Verdana"/>
              </a:endParaRPr>
            </a:p>
          </p:txBody>
        </p:sp>
        <p:grpSp>
          <p:nvGrpSpPr>
            <p:cNvPr id="201" name="object 201"/>
            <p:cNvGrpSpPr/>
            <p:nvPr/>
          </p:nvGrpSpPr>
          <p:grpSpPr>
            <a:xfrm>
              <a:off x="13718937" y="5585428"/>
              <a:ext cx="6220460" cy="4045585"/>
              <a:chOff x="13718937" y="5585428"/>
              <a:chExt cx="6220460" cy="4045585"/>
            </a:xfrm>
          </p:grpSpPr>
          <p:sp>
            <p:nvSpPr>
              <p:cNvPr id="202" name="object 202"/>
              <p:cNvSpPr/>
              <p:nvPr/>
            </p:nvSpPr>
            <p:spPr>
              <a:xfrm>
                <a:off x="13995456" y="6349348"/>
                <a:ext cx="21590" cy="110489"/>
              </a:xfrm>
              <a:custGeom>
                <a:avLst/>
                <a:gdLst/>
                <a:ahLst/>
                <a:cxnLst/>
                <a:rect l="l" t="t" r="r" b="b"/>
                <a:pathLst>
                  <a:path w="21590" h="110489">
                    <a:moveTo>
                      <a:pt x="0" y="0"/>
                    </a:moveTo>
                    <a:lnTo>
                      <a:pt x="21018" y="110335"/>
                    </a:lnTo>
                  </a:path>
                </a:pathLst>
              </a:custGeom>
              <a:ln w="20797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3" name="object 203"/>
              <p:cNvSpPr/>
              <p:nvPr/>
            </p:nvSpPr>
            <p:spPr>
              <a:xfrm>
                <a:off x="13724137" y="5590627"/>
                <a:ext cx="6209665" cy="4034790"/>
              </a:xfrm>
              <a:custGeom>
                <a:avLst/>
                <a:gdLst/>
                <a:ahLst/>
                <a:cxnLst/>
                <a:rect l="l" t="t" r="r" b="b"/>
                <a:pathLst>
                  <a:path w="6209665" h="4034790">
                    <a:moveTo>
                      <a:pt x="292338" y="869057"/>
                    </a:moveTo>
                    <a:lnTo>
                      <a:pt x="313357" y="706173"/>
                    </a:lnTo>
                  </a:path>
                  <a:path w="6209665" h="4034790">
                    <a:moveTo>
                      <a:pt x="0" y="4034631"/>
                    </a:moveTo>
                    <a:lnTo>
                      <a:pt x="6209665" y="4034631"/>
                    </a:lnTo>
                  </a:path>
                  <a:path w="6209665" h="4034790">
                    <a:moveTo>
                      <a:pt x="0" y="3913592"/>
                    </a:moveTo>
                    <a:lnTo>
                      <a:pt x="0" y="4034631"/>
                    </a:lnTo>
                  </a:path>
                  <a:path w="6209665" h="4034790">
                    <a:moveTo>
                      <a:pt x="413974" y="3913592"/>
                    </a:moveTo>
                    <a:lnTo>
                      <a:pt x="413974" y="4034631"/>
                    </a:lnTo>
                  </a:path>
                  <a:path w="6209665" h="4034790">
                    <a:moveTo>
                      <a:pt x="827948" y="3913592"/>
                    </a:moveTo>
                    <a:lnTo>
                      <a:pt x="827948" y="4034631"/>
                    </a:lnTo>
                  </a:path>
                  <a:path w="6209665" h="4034790">
                    <a:moveTo>
                      <a:pt x="1241922" y="3913592"/>
                    </a:moveTo>
                    <a:lnTo>
                      <a:pt x="1241922" y="4034631"/>
                    </a:lnTo>
                  </a:path>
                  <a:path w="6209665" h="4034790">
                    <a:moveTo>
                      <a:pt x="1655909" y="3913592"/>
                    </a:moveTo>
                    <a:lnTo>
                      <a:pt x="1655909" y="4034631"/>
                    </a:lnTo>
                  </a:path>
                  <a:path w="6209665" h="4034790">
                    <a:moveTo>
                      <a:pt x="2069883" y="3913592"/>
                    </a:moveTo>
                    <a:lnTo>
                      <a:pt x="2069883" y="4034631"/>
                    </a:lnTo>
                  </a:path>
                  <a:path w="6209665" h="4034790">
                    <a:moveTo>
                      <a:pt x="2173384" y="3974111"/>
                    </a:moveTo>
                    <a:lnTo>
                      <a:pt x="2173384" y="4034631"/>
                    </a:lnTo>
                  </a:path>
                  <a:path w="6209665" h="4034790">
                    <a:moveTo>
                      <a:pt x="2276870" y="3974111"/>
                    </a:moveTo>
                    <a:lnTo>
                      <a:pt x="2276870" y="4034631"/>
                    </a:lnTo>
                  </a:path>
                  <a:path w="6209665" h="4034790">
                    <a:moveTo>
                      <a:pt x="2380371" y="3974111"/>
                    </a:moveTo>
                    <a:lnTo>
                      <a:pt x="2380371" y="4034631"/>
                    </a:lnTo>
                  </a:path>
                  <a:path w="6209665" h="4034790">
                    <a:moveTo>
                      <a:pt x="2483857" y="3913592"/>
                    </a:moveTo>
                    <a:lnTo>
                      <a:pt x="2483857" y="4034631"/>
                    </a:lnTo>
                  </a:path>
                  <a:path w="6209665" h="4034790">
                    <a:moveTo>
                      <a:pt x="2587358" y="3974111"/>
                    </a:moveTo>
                    <a:lnTo>
                      <a:pt x="2587358" y="4034631"/>
                    </a:lnTo>
                  </a:path>
                  <a:path w="6209665" h="4034790">
                    <a:moveTo>
                      <a:pt x="2690844" y="3974111"/>
                    </a:moveTo>
                    <a:lnTo>
                      <a:pt x="2690844" y="4034631"/>
                    </a:lnTo>
                  </a:path>
                  <a:path w="6209665" h="4034790">
                    <a:moveTo>
                      <a:pt x="2794345" y="3974111"/>
                    </a:moveTo>
                    <a:lnTo>
                      <a:pt x="2794345" y="4034631"/>
                    </a:lnTo>
                  </a:path>
                  <a:path w="6209665" h="4034790">
                    <a:moveTo>
                      <a:pt x="2897845" y="3913592"/>
                    </a:moveTo>
                    <a:lnTo>
                      <a:pt x="2897845" y="4034631"/>
                    </a:lnTo>
                  </a:path>
                  <a:path w="6209665" h="4034790">
                    <a:moveTo>
                      <a:pt x="3001332" y="3974111"/>
                    </a:moveTo>
                    <a:lnTo>
                      <a:pt x="3001332" y="4034631"/>
                    </a:lnTo>
                  </a:path>
                  <a:path w="6209665" h="4034790">
                    <a:moveTo>
                      <a:pt x="3104832" y="3974111"/>
                    </a:moveTo>
                    <a:lnTo>
                      <a:pt x="3104832" y="4034631"/>
                    </a:lnTo>
                  </a:path>
                  <a:path w="6209665" h="4034790">
                    <a:moveTo>
                      <a:pt x="3208319" y="3974111"/>
                    </a:moveTo>
                    <a:lnTo>
                      <a:pt x="3208319" y="4034631"/>
                    </a:lnTo>
                  </a:path>
                  <a:path w="6209665" h="4034790">
                    <a:moveTo>
                      <a:pt x="3311819" y="3913592"/>
                    </a:moveTo>
                    <a:lnTo>
                      <a:pt x="3311819" y="4034631"/>
                    </a:lnTo>
                  </a:path>
                  <a:path w="6209665" h="4034790">
                    <a:moveTo>
                      <a:pt x="3415306" y="3974111"/>
                    </a:moveTo>
                    <a:lnTo>
                      <a:pt x="3415306" y="4034631"/>
                    </a:lnTo>
                  </a:path>
                  <a:path w="6209665" h="4034790">
                    <a:moveTo>
                      <a:pt x="3518806" y="3974111"/>
                    </a:moveTo>
                    <a:lnTo>
                      <a:pt x="3518806" y="4034631"/>
                    </a:lnTo>
                  </a:path>
                  <a:path w="6209665" h="4034790">
                    <a:moveTo>
                      <a:pt x="3622307" y="3974111"/>
                    </a:moveTo>
                    <a:lnTo>
                      <a:pt x="3622307" y="4034631"/>
                    </a:lnTo>
                  </a:path>
                  <a:path w="6209665" h="4034790">
                    <a:moveTo>
                      <a:pt x="3725793" y="3913592"/>
                    </a:moveTo>
                    <a:lnTo>
                      <a:pt x="3725793" y="4034631"/>
                    </a:lnTo>
                  </a:path>
                  <a:path w="6209665" h="4034790">
                    <a:moveTo>
                      <a:pt x="3829294" y="3974111"/>
                    </a:moveTo>
                    <a:lnTo>
                      <a:pt x="3829294" y="4034631"/>
                    </a:lnTo>
                  </a:path>
                  <a:path w="6209665" h="4034790">
                    <a:moveTo>
                      <a:pt x="3932780" y="3974111"/>
                    </a:moveTo>
                    <a:lnTo>
                      <a:pt x="3932780" y="4034631"/>
                    </a:lnTo>
                  </a:path>
                  <a:path w="6209665" h="4034790">
                    <a:moveTo>
                      <a:pt x="4036281" y="3974111"/>
                    </a:moveTo>
                    <a:lnTo>
                      <a:pt x="4036281" y="4034631"/>
                    </a:lnTo>
                  </a:path>
                  <a:path w="6209665" h="4034790">
                    <a:moveTo>
                      <a:pt x="4139767" y="3913592"/>
                    </a:moveTo>
                    <a:lnTo>
                      <a:pt x="4139767" y="4034631"/>
                    </a:lnTo>
                  </a:path>
                  <a:path w="6209665" h="4034790">
                    <a:moveTo>
                      <a:pt x="4243268" y="3974111"/>
                    </a:moveTo>
                    <a:lnTo>
                      <a:pt x="4243268" y="4034631"/>
                    </a:lnTo>
                  </a:path>
                  <a:path w="6209665" h="4034790">
                    <a:moveTo>
                      <a:pt x="4346754" y="3974111"/>
                    </a:moveTo>
                    <a:lnTo>
                      <a:pt x="4346754" y="4034631"/>
                    </a:lnTo>
                  </a:path>
                  <a:path w="6209665" h="4034790">
                    <a:moveTo>
                      <a:pt x="4450255" y="3974111"/>
                    </a:moveTo>
                    <a:lnTo>
                      <a:pt x="4450255" y="4034631"/>
                    </a:lnTo>
                  </a:path>
                  <a:path w="6209665" h="4034790">
                    <a:moveTo>
                      <a:pt x="4553755" y="3913592"/>
                    </a:moveTo>
                    <a:lnTo>
                      <a:pt x="4553755" y="4034631"/>
                    </a:lnTo>
                  </a:path>
                  <a:path w="6209665" h="4034790">
                    <a:moveTo>
                      <a:pt x="4657242" y="3974111"/>
                    </a:moveTo>
                    <a:lnTo>
                      <a:pt x="4657242" y="4034631"/>
                    </a:lnTo>
                  </a:path>
                  <a:path w="6209665" h="4034790">
                    <a:moveTo>
                      <a:pt x="4760742" y="3974111"/>
                    </a:moveTo>
                    <a:lnTo>
                      <a:pt x="4760742" y="4034631"/>
                    </a:lnTo>
                  </a:path>
                  <a:path w="6209665" h="4034790">
                    <a:moveTo>
                      <a:pt x="4864229" y="3974111"/>
                    </a:moveTo>
                    <a:lnTo>
                      <a:pt x="4864229" y="4034631"/>
                    </a:lnTo>
                  </a:path>
                  <a:path w="6209665" h="4034790">
                    <a:moveTo>
                      <a:pt x="4967729" y="3913592"/>
                    </a:moveTo>
                    <a:lnTo>
                      <a:pt x="4967729" y="4034631"/>
                    </a:lnTo>
                  </a:path>
                  <a:path w="6209665" h="4034790">
                    <a:moveTo>
                      <a:pt x="5071216" y="3974111"/>
                    </a:moveTo>
                    <a:lnTo>
                      <a:pt x="5071216" y="4034631"/>
                    </a:lnTo>
                  </a:path>
                  <a:path w="6209665" h="4034790">
                    <a:moveTo>
                      <a:pt x="5174716" y="3974111"/>
                    </a:moveTo>
                    <a:lnTo>
                      <a:pt x="5174716" y="4034631"/>
                    </a:lnTo>
                  </a:path>
                  <a:path w="6209665" h="4034790">
                    <a:moveTo>
                      <a:pt x="5278217" y="3974111"/>
                    </a:moveTo>
                    <a:lnTo>
                      <a:pt x="5278217" y="4034631"/>
                    </a:lnTo>
                  </a:path>
                  <a:path w="6209665" h="4034790">
                    <a:moveTo>
                      <a:pt x="5381703" y="3913592"/>
                    </a:moveTo>
                    <a:lnTo>
                      <a:pt x="5381703" y="4034631"/>
                    </a:lnTo>
                  </a:path>
                  <a:path w="6209665" h="4034790">
                    <a:moveTo>
                      <a:pt x="5485204" y="3974111"/>
                    </a:moveTo>
                    <a:lnTo>
                      <a:pt x="5485204" y="4034631"/>
                    </a:lnTo>
                  </a:path>
                  <a:path w="6209665" h="4034790">
                    <a:moveTo>
                      <a:pt x="5588690" y="3974111"/>
                    </a:moveTo>
                    <a:lnTo>
                      <a:pt x="5588690" y="4034631"/>
                    </a:lnTo>
                  </a:path>
                  <a:path w="6209665" h="4034790">
                    <a:moveTo>
                      <a:pt x="5692191" y="3974111"/>
                    </a:moveTo>
                    <a:lnTo>
                      <a:pt x="5692191" y="4034631"/>
                    </a:lnTo>
                  </a:path>
                  <a:path w="6209665" h="4034790">
                    <a:moveTo>
                      <a:pt x="5795677" y="3913592"/>
                    </a:moveTo>
                    <a:lnTo>
                      <a:pt x="5795677" y="4034631"/>
                    </a:lnTo>
                  </a:path>
                  <a:path w="6209665" h="4034790">
                    <a:moveTo>
                      <a:pt x="5899178" y="3974111"/>
                    </a:moveTo>
                    <a:lnTo>
                      <a:pt x="5899178" y="4034631"/>
                    </a:lnTo>
                  </a:path>
                  <a:path w="6209665" h="4034790">
                    <a:moveTo>
                      <a:pt x="6002678" y="3974111"/>
                    </a:moveTo>
                    <a:lnTo>
                      <a:pt x="6002678" y="4034631"/>
                    </a:lnTo>
                  </a:path>
                  <a:path w="6209665" h="4034790">
                    <a:moveTo>
                      <a:pt x="6106165" y="3974111"/>
                    </a:moveTo>
                    <a:lnTo>
                      <a:pt x="6106165" y="4034631"/>
                    </a:lnTo>
                  </a:path>
                  <a:path w="6209665" h="4034790">
                    <a:moveTo>
                      <a:pt x="6209665" y="3913592"/>
                    </a:moveTo>
                    <a:lnTo>
                      <a:pt x="6209665" y="4034631"/>
                    </a:lnTo>
                  </a:path>
                  <a:path w="6209665" h="4034790">
                    <a:moveTo>
                      <a:pt x="0" y="0"/>
                    </a:moveTo>
                    <a:lnTo>
                      <a:pt x="6209665" y="0"/>
                    </a:lnTo>
                  </a:path>
                  <a:path w="6209665" h="4034790">
                    <a:moveTo>
                      <a:pt x="0" y="121039"/>
                    </a:moveTo>
                    <a:lnTo>
                      <a:pt x="0" y="0"/>
                    </a:lnTo>
                  </a:path>
                  <a:path w="6209665" h="4034790">
                    <a:moveTo>
                      <a:pt x="413974" y="121039"/>
                    </a:moveTo>
                    <a:lnTo>
                      <a:pt x="413974" y="0"/>
                    </a:lnTo>
                  </a:path>
                  <a:path w="6209665" h="4034790">
                    <a:moveTo>
                      <a:pt x="827948" y="121039"/>
                    </a:moveTo>
                    <a:lnTo>
                      <a:pt x="827948" y="0"/>
                    </a:lnTo>
                  </a:path>
                  <a:path w="6209665" h="4034790">
                    <a:moveTo>
                      <a:pt x="1241922" y="121039"/>
                    </a:moveTo>
                    <a:lnTo>
                      <a:pt x="1241922" y="0"/>
                    </a:lnTo>
                  </a:path>
                  <a:path w="6209665" h="4034790">
                    <a:moveTo>
                      <a:pt x="1655909" y="121039"/>
                    </a:moveTo>
                    <a:lnTo>
                      <a:pt x="1655909" y="0"/>
                    </a:lnTo>
                  </a:path>
                  <a:path w="6209665" h="4034790">
                    <a:moveTo>
                      <a:pt x="2069883" y="121039"/>
                    </a:moveTo>
                    <a:lnTo>
                      <a:pt x="2069883" y="0"/>
                    </a:lnTo>
                  </a:path>
                  <a:path w="6209665" h="4034790">
                    <a:moveTo>
                      <a:pt x="2173384" y="60519"/>
                    </a:moveTo>
                    <a:lnTo>
                      <a:pt x="2173384" y="0"/>
                    </a:lnTo>
                  </a:path>
                  <a:path w="6209665" h="4034790">
                    <a:moveTo>
                      <a:pt x="2276870" y="60519"/>
                    </a:moveTo>
                    <a:lnTo>
                      <a:pt x="2276870" y="0"/>
                    </a:lnTo>
                  </a:path>
                  <a:path w="6209665" h="4034790">
                    <a:moveTo>
                      <a:pt x="2380371" y="60519"/>
                    </a:moveTo>
                    <a:lnTo>
                      <a:pt x="2380371" y="0"/>
                    </a:lnTo>
                  </a:path>
                  <a:path w="6209665" h="4034790">
                    <a:moveTo>
                      <a:pt x="2483857" y="121039"/>
                    </a:moveTo>
                    <a:lnTo>
                      <a:pt x="2483857" y="0"/>
                    </a:lnTo>
                  </a:path>
                  <a:path w="6209665" h="4034790">
                    <a:moveTo>
                      <a:pt x="2587358" y="60519"/>
                    </a:moveTo>
                    <a:lnTo>
                      <a:pt x="2587358" y="0"/>
                    </a:lnTo>
                  </a:path>
                  <a:path w="6209665" h="4034790">
                    <a:moveTo>
                      <a:pt x="2690844" y="60519"/>
                    </a:moveTo>
                    <a:lnTo>
                      <a:pt x="2690844" y="0"/>
                    </a:lnTo>
                  </a:path>
                  <a:path w="6209665" h="4034790">
                    <a:moveTo>
                      <a:pt x="2794345" y="60519"/>
                    </a:moveTo>
                    <a:lnTo>
                      <a:pt x="2794345" y="0"/>
                    </a:lnTo>
                  </a:path>
                  <a:path w="6209665" h="4034790">
                    <a:moveTo>
                      <a:pt x="2897845" y="121039"/>
                    </a:moveTo>
                    <a:lnTo>
                      <a:pt x="2897845" y="0"/>
                    </a:lnTo>
                  </a:path>
                  <a:path w="6209665" h="4034790">
                    <a:moveTo>
                      <a:pt x="3001332" y="60519"/>
                    </a:moveTo>
                    <a:lnTo>
                      <a:pt x="3001332" y="0"/>
                    </a:lnTo>
                  </a:path>
                  <a:path w="6209665" h="4034790">
                    <a:moveTo>
                      <a:pt x="3104832" y="60519"/>
                    </a:moveTo>
                    <a:lnTo>
                      <a:pt x="3104832" y="0"/>
                    </a:lnTo>
                  </a:path>
                  <a:path w="6209665" h="4034790">
                    <a:moveTo>
                      <a:pt x="3208319" y="60519"/>
                    </a:moveTo>
                    <a:lnTo>
                      <a:pt x="3208319" y="0"/>
                    </a:lnTo>
                  </a:path>
                  <a:path w="6209665" h="4034790">
                    <a:moveTo>
                      <a:pt x="3311819" y="121039"/>
                    </a:moveTo>
                    <a:lnTo>
                      <a:pt x="3311819" y="0"/>
                    </a:lnTo>
                  </a:path>
                  <a:path w="6209665" h="4034790">
                    <a:moveTo>
                      <a:pt x="3415306" y="60519"/>
                    </a:moveTo>
                    <a:lnTo>
                      <a:pt x="3415306" y="0"/>
                    </a:lnTo>
                  </a:path>
                  <a:path w="6209665" h="4034790">
                    <a:moveTo>
                      <a:pt x="3518806" y="60519"/>
                    </a:moveTo>
                    <a:lnTo>
                      <a:pt x="3518806" y="0"/>
                    </a:lnTo>
                  </a:path>
                  <a:path w="6209665" h="4034790">
                    <a:moveTo>
                      <a:pt x="3622307" y="60519"/>
                    </a:moveTo>
                    <a:lnTo>
                      <a:pt x="3622307" y="0"/>
                    </a:lnTo>
                  </a:path>
                  <a:path w="6209665" h="4034790">
                    <a:moveTo>
                      <a:pt x="3725793" y="121039"/>
                    </a:moveTo>
                    <a:lnTo>
                      <a:pt x="3725793" y="0"/>
                    </a:lnTo>
                  </a:path>
                  <a:path w="6209665" h="4034790">
                    <a:moveTo>
                      <a:pt x="3829294" y="60519"/>
                    </a:moveTo>
                    <a:lnTo>
                      <a:pt x="3829294" y="0"/>
                    </a:lnTo>
                  </a:path>
                  <a:path w="6209665" h="4034790">
                    <a:moveTo>
                      <a:pt x="3932780" y="60519"/>
                    </a:moveTo>
                    <a:lnTo>
                      <a:pt x="3932780" y="0"/>
                    </a:lnTo>
                  </a:path>
                  <a:path w="6209665" h="4034790">
                    <a:moveTo>
                      <a:pt x="4036281" y="60519"/>
                    </a:moveTo>
                    <a:lnTo>
                      <a:pt x="4036281" y="0"/>
                    </a:lnTo>
                  </a:path>
                  <a:path w="6209665" h="4034790">
                    <a:moveTo>
                      <a:pt x="4139767" y="121039"/>
                    </a:moveTo>
                    <a:lnTo>
                      <a:pt x="4139767" y="0"/>
                    </a:lnTo>
                  </a:path>
                  <a:path w="6209665" h="4034790">
                    <a:moveTo>
                      <a:pt x="4243268" y="60519"/>
                    </a:moveTo>
                    <a:lnTo>
                      <a:pt x="4243268" y="0"/>
                    </a:lnTo>
                  </a:path>
                  <a:path w="6209665" h="4034790">
                    <a:moveTo>
                      <a:pt x="4346754" y="60519"/>
                    </a:moveTo>
                    <a:lnTo>
                      <a:pt x="4346754" y="0"/>
                    </a:lnTo>
                  </a:path>
                  <a:path w="6209665" h="4034790">
                    <a:moveTo>
                      <a:pt x="4450255" y="60519"/>
                    </a:moveTo>
                    <a:lnTo>
                      <a:pt x="4450255" y="0"/>
                    </a:lnTo>
                  </a:path>
                  <a:path w="6209665" h="4034790">
                    <a:moveTo>
                      <a:pt x="4553755" y="121039"/>
                    </a:moveTo>
                    <a:lnTo>
                      <a:pt x="4553755" y="0"/>
                    </a:lnTo>
                  </a:path>
                  <a:path w="6209665" h="4034790">
                    <a:moveTo>
                      <a:pt x="4657242" y="60519"/>
                    </a:moveTo>
                    <a:lnTo>
                      <a:pt x="4657242" y="0"/>
                    </a:lnTo>
                  </a:path>
                  <a:path w="6209665" h="4034790">
                    <a:moveTo>
                      <a:pt x="4760742" y="60519"/>
                    </a:moveTo>
                    <a:lnTo>
                      <a:pt x="4760742" y="0"/>
                    </a:lnTo>
                  </a:path>
                  <a:path w="6209665" h="4034790">
                    <a:moveTo>
                      <a:pt x="4864229" y="60519"/>
                    </a:moveTo>
                    <a:lnTo>
                      <a:pt x="4864229" y="0"/>
                    </a:lnTo>
                  </a:path>
                  <a:path w="6209665" h="4034790">
                    <a:moveTo>
                      <a:pt x="4967729" y="121039"/>
                    </a:moveTo>
                    <a:lnTo>
                      <a:pt x="4967729" y="0"/>
                    </a:lnTo>
                  </a:path>
                  <a:path w="6209665" h="4034790">
                    <a:moveTo>
                      <a:pt x="5071216" y="60519"/>
                    </a:moveTo>
                    <a:lnTo>
                      <a:pt x="5071216" y="0"/>
                    </a:lnTo>
                  </a:path>
                  <a:path w="6209665" h="4034790">
                    <a:moveTo>
                      <a:pt x="5174716" y="60519"/>
                    </a:moveTo>
                    <a:lnTo>
                      <a:pt x="5174716" y="0"/>
                    </a:lnTo>
                  </a:path>
                  <a:path w="6209665" h="4034790">
                    <a:moveTo>
                      <a:pt x="5278217" y="60519"/>
                    </a:moveTo>
                    <a:lnTo>
                      <a:pt x="5278217" y="0"/>
                    </a:lnTo>
                  </a:path>
                  <a:path w="6209665" h="4034790">
                    <a:moveTo>
                      <a:pt x="5381703" y="121039"/>
                    </a:moveTo>
                    <a:lnTo>
                      <a:pt x="5381703" y="0"/>
                    </a:lnTo>
                  </a:path>
                  <a:path w="6209665" h="4034790">
                    <a:moveTo>
                      <a:pt x="5485204" y="60519"/>
                    </a:moveTo>
                    <a:lnTo>
                      <a:pt x="5485204" y="0"/>
                    </a:lnTo>
                  </a:path>
                  <a:path w="6209665" h="4034790">
                    <a:moveTo>
                      <a:pt x="5588690" y="60519"/>
                    </a:moveTo>
                    <a:lnTo>
                      <a:pt x="5588690" y="0"/>
                    </a:lnTo>
                  </a:path>
                  <a:path w="6209665" h="4034790">
                    <a:moveTo>
                      <a:pt x="5692191" y="60519"/>
                    </a:moveTo>
                    <a:lnTo>
                      <a:pt x="5692191" y="0"/>
                    </a:lnTo>
                  </a:path>
                  <a:path w="6209665" h="4034790">
                    <a:moveTo>
                      <a:pt x="5795677" y="121039"/>
                    </a:moveTo>
                    <a:lnTo>
                      <a:pt x="5795677" y="0"/>
                    </a:lnTo>
                  </a:path>
                  <a:path w="6209665" h="4034790">
                    <a:moveTo>
                      <a:pt x="5899178" y="60519"/>
                    </a:moveTo>
                    <a:lnTo>
                      <a:pt x="5899178" y="0"/>
                    </a:lnTo>
                  </a:path>
                  <a:path w="6209665" h="4034790">
                    <a:moveTo>
                      <a:pt x="6002678" y="60519"/>
                    </a:moveTo>
                    <a:lnTo>
                      <a:pt x="6002678" y="0"/>
                    </a:lnTo>
                  </a:path>
                  <a:path w="6209665" h="4034790">
                    <a:moveTo>
                      <a:pt x="6106165" y="60519"/>
                    </a:moveTo>
                    <a:lnTo>
                      <a:pt x="6106165" y="0"/>
                    </a:lnTo>
                  </a:path>
                  <a:path w="6209665" h="4034790">
                    <a:moveTo>
                      <a:pt x="6209665" y="121039"/>
                    </a:moveTo>
                    <a:lnTo>
                      <a:pt x="6209665" y="0"/>
                    </a:lnTo>
                  </a:path>
                  <a:path w="6209665" h="4034790">
                    <a:moveTo>
                      <a:pt x="0" y="4034631"/>
                    </a:moveTo>
                    <a:lnTo>
                      <a:pt x="0" y="0"/>
                    </a:lnTo>
                  </a:path>
                  <a:path w="6209665" h="4034790">
                    <a:moveTo>
                      <a:pt x="93143" y="4034631"/>
                    </a:moveTo>
                    <a:lnTo>
                      <a:pt x="0" y="4034631"/>
                    </a:lnTo>
                  </a:path>
                  <a:path w="6209665" h="4034790">
                    <a:moveTo>
                      <a:pt x="93143" y="3975484"/>
                    </a:moveTo>
                    <a:lnTo>
                      <a:pt x="0" y="3975484"/>
                    </a:lnTo>
                  </a:path>
                  <a:path w="6209665" h="4034790">
                    <a:moveTo>
                      <a:pt x="93143" y="3929605"/>
                    </a:moveTo>
                    <a:lnTo>
                      <a:pt x="0" y="3929605"/>
                    </a:lnTo>
                  </a:path>
                  <a:path w="6209665" h="4034790">
                    <a:moveTo>
                      <a:pt x="93143" y="3892115"/>
                    </a:moveTo>
                    <a:lnTo>
                      <a:pt x="0" y="3892115"/>
                    </a:lnTo>
                  </a:path>
                  <a:path w="6209665" h="4034790">
                    <a:moveTo>
                      <a:pt x="93143" y="3860434"/>
                    </a:moveTo>
                    <a:lnTo>
                      <a:pt x="0" y="3860434"/>
                    </a:lnTo>
                  </a:path>
                  <a:path w="6209665" h="4034790">
                    <a:moveTo>
                      <a:pt x="93143" y="3832982"/>
                    </a:moveTo>
                    <a:lnTo>
                      <a:pt x="0" y="3832982"/>
                    </a:lnTo>
                  </a:path>
                  <a:path w="6209665" h="4034790">
                    <a:moveTo>
                      <a:pt x="93143" y="3808760"/>
                    </a:moveTo>
                    <a:lnTo>
                      <a:pt x="0" y="3808760"/>
                    </a:lnTo>
                  </a:path>
                  <a:path w="6209665" h="4034790">
                    <a:moveTo>
                      <a:pt x="186286" y="3787103"/>
                    </a:moveTo>
                    <a:lnTo>
                      <a:pt x="0" y="3787103"/>
                    </a:lnTo>
                  </a:path>
                  <a:path w="6209665" h="4034790">
                    <a:moveTo>
                      <a:pt x="93143" y="3644601"/>
                    </a:moveTo>
                    <a:lnTo>
                      <a:pt x="0" y="3644601"/>
                    </a:lnTo>
                  </a:path>
                  <a:path w="6209665" h="4034790">
                    <a:moveTo>
                      <a:pt x="93143" y="3561233"/>
                    </a:moveTo>
                    <a:lnTo>
                      <a:pt x="0" y="3561233"/>
                    </a:lnTo>
                  </a:path>
                  <a:path w="6209665" h="4034790">
                    <a:moveTo>
                      <a:pt x="93143" y="3502099"/>
                    </a:moveTo>
                    <a:lnTo>
                      <a:pt x="0" y="3502099"/>
                    </a:lnTo>
                  </a:path>
                  <a:path w="6209665" h="4034790">
                    <a:moveTo>
                      <a:pt x="93143" y="3456221"/>
                    </a:moveTo>
                    <a:lnTo>
                      <a:pt x="0" y="3456221"/>
                    </a:lnTo>
                  </a:path>
                  <a:path w="6209665" h="4034790">
                    <a:moveTo>
                      <a:pt x="93143" y="3418731"/>
                    </a:moveTo>
                    <a:lnTo>
                      <a:pt x="0" y="3418731"/>
                    </a:lnTo>
                  </a:path>
                  <a:path w="6209665" h="4034790">
                    <a:moveTo>
                      <a:pt x="93143" y="3387036"/>
                    </a:moveTo>
                    <a:lnTo>
                      <a:pt x="0" y="3387036"/>
                    </a:lnTo>
                  </a:path>
                  <a:path w="6209665" h="4034790">
                    <a:moveTo>
                      <a:pt x="93143" y="3359583"/>
                    </a:moveTo>
                    <a:lnTo>
                      <a:pt x="0" y="3359583"/>
                    </a:lnTo>
                  </a:path>
                  <a:path w="6209665" h="4034790">
                    <a:moveTo>
                      <a:pt x="93143" y="3335376"/>
                    </a:moveTo>
                    <a:lnTo>
                      <a:pt x="0" y="3335376"/>
                    </a:lnTo>
                  </a:path>
                  <a:path w="6209665" h="4034790">
                    <a:moveTo>
                      <a:pt x="186286" y="3313719"/>
                    </a:moveTo>
                    <a:lnTo>
                      <a:pt x="0" y="3313719"/>
                    </a:lnTo>
                  </a:path>
                  <a:path w="6209665" h="4034790">
                    <a:moveTo>
                      <a:pt x="93143" y="3171217"/>
                    </a:moveTo>
                    <a:lnTo>
                      <a:pt x="0" y="3171217"/>
                    </a:lnTo>
                  </a:path>
                  <a:path w="6209665" h="4034790">
                    <a:moveTo>
                      <a:pt x="93143" y="3087848"/>
                    </a:moveTo>
                    <a:lnTo>
                      <a:pt x="0" y="3087848"/>
                    </a:lnTo>
                  </a:path>
                  <a:path w="6209665" h="4034790">
                    <a:moveTo>
                      <a:pt x="93143" y="3028701"/>
                    </a:moveTo>
                    <a:lnTo>
                      <a:pt x="0" y="3028701"/>
                    </a:lnTo>
                  </a:path>
                  <a:path w="6209665" h="4034790">
                    <a:moveTo>
                      <a:pt x="93143" y="2982836"/>
                    </a:moveTo>
                    <a:lnTo>
                      <a:pt x="0" y="2982836"/>
                    </a:lnTo>
                  </a:path>
                  <a:path w="6209665" h="4034790">
                    <a:moveTo>
                      <a:pt x="93143" y="2945346"/>
                    </a:moveTo>
                    <a:lnTo>
                      <a:pt x="0" y="2945346"/>
                    </a:lnTo>
                  </a:path>
                  <a:path w="6209665" h="4034790">
                    <a:moveTo>
                      <a:pt x="93143" y="2913651"/>
                    </a:moveTo>
                    <a:lnTo>
                      <a:pt x="0" y="2913651"/>
                    </a:lnTo>
                  </a:path>
                  <a:path w="6209665" h="4034790">
                    <a:moveTo>
                      <a:pt x="93143" y="2886199"/>
                    </a:moveTo>
                    <a:lnTo>
                      <a:pt x="0" y="2886199"/>
                    </a:lnTo>
                  </a:path>
                  <a:path w="6209665" h="4034790">
                    <a:moveTo>
                      <a:pt x="93143" y="2861991"/>
                    </a:moveTo>
                    <a:lnTo>
                      <a:pt x="0" y="2861991"/>
                    </a:lnTo>
                  </a:path>
                  <a:path w="6209665" h="4034790">
                    <a:moveTo>
                      <a:pt x="186286" y="2840320"/>
                    </a:moveTo>
                    <a:lnTo>
                      <a:pt x="0" y="2840320"/>
                    </a:lnTo>
                  </a:path>
                  <a:path w="6209665" h="4034790">
                    <a:moveTo>
                      <a:pt x="93143" y="2697818"/>
                    </a:moveTo>
                    <a:lnTo>
                      <a:pt x="0" y="2697818"/>
                    </a:lnTo>
                  </a:path>
                  <a:path w="6209665" h="4034790">
                    <a:moveTo>
                      <a:pt x="93143" y="2614464"/>
                    </a:moveTo>
                    <a:lnTo>
                      <a:pt x="0" y="2614464"/>
                    </a:lnTo>
                  </a:path>
                  <a:path w="6209665" h="4034790">
                    <a:moveTo>
                      <a:pt x="93143" y="2555316"/>
                    </a:moveTo>
                    <a:lnTo>
                      <a:pt x="0" y="2555316"/>
                    </a:lnTo>
                  </a:path>
                  <a:path w="6209665" h="4034790">
                    <a:moveTo>
                      <a:pt x="93143" y="2509438"/>
                    </a:moveTo>
                    <a:lnTo>
                      <a:pt x="0" y="2509438"/>
                    </a:lnTo>
                  </a:path>
                  <a:path w="6209665" h="4034790">
                    <a:moveTo>
                      <a:pt x="93143" y="2471962"/>
                    </a:moveTo>
                    <a:lnTo>
                      <a:pt x="0" y="2471962"/>
                    </a:lnTo>
                  </a:path>
                  <a:path w="6209665" h="4034790">
                    <a:moveTo>
                      <a:pt x="93143" y="2440267"/>
                    </a:moveTo>
                    <a:lnTo>
                      <a:pt x="0" y="2440267"/>
                    </a:lnTo>
                  </a:path>
                  <a:path w="6209665" h="4034790">
                    <a:moveTo>
                      <a:pt x="93143" y="2412814"/>
                    </a:moveTo>
                    <a:lnTo>
                      <a:pt x="0" y="2412814"/>
                    </a:lnTo>
                  </a:path>
                  <a:path w="6209665" h="4034790">
                    <a:moveTo>
                      <a:pt x="93143" y="2388607"/>
                    </a:moveTo>
                    <a:lnTo>
                      <a:pt x="0" y="2388607"/>
                    </a:lnTo>
                  </a:path>
                  <a:path w="6209665" h="4034790">
                    <a:moveTo>
                      <a:pt x="186286" y="2366936"/>
                    </a:moveTo>
                    <a:lnTo>
                      <a:pt x="0" y="2366936"/>
                    </a:lnTo>
                  </a:path>
                  <a:path w="6209665" h="4034790">
                    <a:moveTo>
                      <a:pt x="93143" y="2224434"/>
                    </a:moveTo>
                    <a:lnTo>
                      <a:pt x="0" y="2224434"/>
                    </a:lnTo>
                  </a:path>
                  <a:path w="6209665" h="4034790">
                    <a:moveTo>
                      <a:pt x="93143" y="2141079"/>
                    </a:moveTo>
                    <a:lnTo>
                      <a:pt x="0" y="2141079"/>
                    </a:lnTo>
                  </a:path>
                  <a:path w="6209665" h="4034790">
                    <a:moveTo>
                      <a:pt x="93143" y="2081932"/>
                    </a:moveTo>
                    <a:lnTo>
                      <a:pt x="0" y="2081932"/>
                    </a:lnTo>
                  </a:path>
                  <a:path w="6209665" h="4034790">
                    <a:moveTo>
                      <a:pt x="93143" y="2036053"/>
                    </a:moveTo>
                    <a:lnTo>
                      <a:pt x="0" y="2036053"/>
                    </a:lnTo>
                  </a:path>
                  <a:path w="6209665" h="4034790">
                    <a:moveTo>
                      <a:pt x="93143" y="1998577"/>
                    </a:moveTo>
                    <a:lnTo>
                      <a:pt x="0" y="1998577"/>
                    </a:lnTo>
                  </a:path>
                  <a:path w="6209665" h="4034790">
                    <a:moveTo>
                      <a:pt x="93143" y="1966882"/>
                    </a:moveTo>
                    <a:lnTo>
                      <a:pt x="0" y="1966882"/>
                    </a:lnTo>
                  </a:path>
                  <a:path w="6209665" h="4034790">
                    <a:moveTo>
                      <a:pt x="93143" y="1939430"/>
                    </a:moveTo>
                    <a:lnTo>
                      <a:pt x="0" y="1939430"/>
                    </a:lnTo>
                  </a:path>
                  <a:path w="6209665" h="4034790">
                    <a:moveTo>
                      <a:pt x="93143" y="1915208"/>
                    </a:moveTo>
                    <a:lnTo>
                      <a:pt x="0" y="1915208"/>
                    </a:lnTo>
                  </a:path>
                  <a:path w="6209665" h="4034790">
                    <a:moveTo>
                      <a:pt x="186286" y="1893551"/>
                    </a:moveTo>
                    <a:lnTo>
                      <a:pt x="0" y="1893551"/>
                    </a:lnTo>
                  </a:path>
                  <a:path w="6209665" h="4034790">
                    <a:moveTo>
                      <a:pt x="93143" y="1751049"/>
                    </a:moveTo>
                    <a:lnTo>
                      <a:pt x="0" y="1751049"/>
                    </a:lnTo>
                  </a:path>
                  <a:path w="6209665" h="4034790">
                    <a:moveTo>
                      <a:pt x="93143" y="1667694"/>
                    </a:moveTo>
                    <a:lnTo>
                      <a:pt x="0" y="1667694"/>
                    </a:lnTo>
                  </a:path>
                  <a:path w="6209665" h="4034790">
                    <a:moveTo>
                      <a:pt x="93143" y="1608547"/>
                    </a:moveTo>
                    <a:lnTo>
                      <a:pt x="0" y="1608547"/>
                    </a:lnTo>
                  </a:path>
                  <a:path w="6209665" h="4034790">
                    <a:moveTo>
                      <a:pt x="93143" y="1562669"/>
                    </a:moveTo>
                    <a:lnTo>
                      <a:pt x="0" y="1562669"/>
                    </a:lnTo>
                  </a:path>
                  <a:path w="6209665" h="4034790">
                    <a:moveTo>
                      <a:pt x="93143" y="1525179"/>
                    </a:moveTo>
                    <a:lnTo>
                      <a:pt x="0" y="1525179"/>
                    </a:lnTo>
                  </a:path>
                  <a:path w="6209665" h="4034790">
                    <a:moveTo>
                      <a:pt x="93143" y="1493498"/>
                    </a:moveTo>
                    <a:lnTo>
                      <a:pt x="0" y="1493498"/>
                    </a:lnTo>
                  </a:path>
                  <a:path w="6209665" h="4034790">
                    <a:moveTo>
                      <a:pt x="93143" y="1466045"/>
                    </a:moveTo>
                    <a:lnTo>
                      <a:pt x="0" y="1466045"/>
                    </a:lnTo>
                  </a:path>
                  <a:path w="6209665" h="4034790">
                    <a:moveTo>
                      <a:pt x="93143" y="1441824"/>
                    </a:moveTo>
                    <a:lnTo>
                      <a:pt x="0" y="1441824"/>
                    </a:lnTo>
                  </a:path>
                  <a:path w="6209665" h="4034790">
                    <a:moveTo>
                      <a:pt x="93143" y="1277665"/>
                    </a:moveTo>
                    <a:lnTo>
                      <a:pt x="0" y="1277665"/>
                    </a:lnTo>
                  </a:path>
                  <a:path w="6209665" h="4034790">
                    <a:moveTo>
                      <a:pt x="93143" y="1194296"/>
                    </a:moveTo>
                    <a:lnTo>
                      <a:pt x="0" y="1194296"/>
                    </a:lnTo>
                  </a:path>
                  <a:path w="6209665" h="4034790">
                    <a:moveTo>
                      <a:pt x="93143" y="1135163"/>
                    </a:moveTo>
                    <a:lnTo>
                      <a:pt x="0" y="1135163"/>
                    </a:lnTo>
                  </a:path>
                  <a:path w="6209665" h="4034790">
                    <a:moveTo>
                      <a:pt x="93143" y="1089284"/>
                    </a:moveTo>
                    <a:lnTo>
                      <a:pt x="0" y="1089284"/>
                    </a:lnTo>
                  </a:path>
                  <a:path w="6209665" h="4034790">
                    <a:moveTo>
                      <a:pt x="93143" y="1051794"/>
                    </a:moveTo>
                    <a:lnTo>
                      <a:pt x="0" y="1051794"/>
                    </a:lnTo>
                  </a:path>
                  <a:path w="6209665" h="4034790">
                    <a:moveTo>
                      <a:pt x="93143" y="1020113"/>
                    </a:moveTo>
                    <a:lnTo>
                      <a:pt x="0" y="1020113"/>
                    </a:lnTo>
                  </a:path>
                  <a:path w="6209665" h="4034790">
                    <a:moveTo>
                      <a:pt x="93143" y="992647"/>
                    </a:moveTo>
                    <a:lnTo>
                      <a:pt x="0" y="992647"/>
                    </a:lnTo>
                  </a:path>
                  <a:path w="6209665" h="4034790">
                    <a:moveTo>
                      <a:pt x="93143" y="968439"/>
                    </a:moveTo>
                    <a:lnTo>
                      <a:pt x="0" y="968439"/>
                    </a:lnTo>
                  </a:path>
                  <a:path w="6209665" h="4034790">
                    <a:moveTo>
                      <a:pt x="93143" y="804280"/>
                    </a:moveTo>
                    <a:lnTo>
                      <a:pt x="0" y="804280"/>
                    </a:lnTo>
                  </a:path>
                  <a:path w="6209665" h="4034790">
                    <a:moveTo>
                      <a:pt x="93143" y="720912"/>
                    </a:moveTo>
                    <a:lnTo>
                      <a:pt x="0" y="720912"/>
                    </a:lnTo>
                  </a:path>
                  <a:path w="6209665" h="4034790">
                    <a:moveTo>
                      <a:pt x="93143" y="661765"/>
                    </a:moveTo>
                    <a:lnTo>
                      <a:pt x="0" y="661765"/>
                    </a:lnTo>
                  </a:path>
                  <a:path w="6209665" h="4034790">
                    <a:moveTo>
                      <a:pt x="93143" y="615900"/>
                    </a:moveTo>
                    <a:lnTo>
                      <a:pt x="0" y="615900"/>
                    </a:lnTo>
                  </a:path>
                  <a:path w="6209665" h="4034790">
                    <a:moveTo>
                      <a:pt x="93143" y="578410"/>
                    </a:moveTo>
                    <a:lnTo>
                      <a:pt x="0" y="578410"/>
                    </a:lnTo>
                  </a:path>
                  <a:path w="6209665" h="4034790">
                    <a:moveTo>
                      <a:pt x="93143" y="546715"/>
                    </a:moveTo>
                    <a:lnTo>
                      <a:pt x="0" y="546715"/>
                    </a:lnTo>
                  </a:path>
                  <a:path w="6209665" h="4034790">
                    <a:moveTo>
                      <a:pt x="93143" y="519263"/>
                    </a:moveTo>
                    <a:lnTo>
                      <a:pt x="0" y="519263"/>
                    </a:lnTo>
                  </a:path>
                  <a:path w="6209665" h="4034790">
                    <a:moveTo>
                      <a:pt x="93143" y="495055"/>
                    </a:moveTo>
                    <a:lnTo>
                      <a:pt x="0" y="495055"/>
                    </a:lnTo>
                  </a:path>
                  <a:path w="6209665" h="4034790">
                    <a:moveTo>
                      <a:pt x="93143" y="330882"/>
                    </a:moveTo>
                    <a:lnTo>
                      <a:pt x="0" y="330882"/>
                    </a:lnTo>
                  </a:path>
                  <a:path w="6209665" h="4034790">
                    <a:moveTo>
                      <a:pt x="93143" y="247527"/>
                    </a:moveTo>
                    <a:lnTo>
                      <a:pt x="0" y="247527"/>
                    </a:lnTo>
                  </a:path>
                  <a:path w="6209665" h="4034790">
                    <a:moveTo>
                      <a:pt x="93143" y="188380"/>
                    </a:moveTo>
                    <a:lnTo>
                      <a:pt x="0" y="188380"/>
                    </a:lnTo>
                  </a:path>
                  <a:path w="6209665" h="4034790">
                    <a:moveTo>
                      <a:pt x="93143" y="142502"/>
                    </a:moveTo>
                    <a:lnTo>
                      <a:pt x="0" y="142502"/>
                    </a:lnTo>
                  </a:path>
                  <a:path w="6209665" h="4034790">
                    <a:moveTo>
                      <a:pt x="93143" y="105025"/>
                    </a:moveTo>
                    <a:lnTo>
                      <a:pt x="0" y="105025"/>
                    </a:lnTo>
                  </a:path>
                  <a:path w="6209665" h="4034790">
                    <a:moveTo>
                      <a:pt x="93143" y="73330"/>
                    </a:moveTo>
                    <a:lnTo>
                      <a:pt x="0" y="73330"/>
                    </a:lnTo>
                  </a:path>
                  <a:path w="6209665" h="4034790">
                    <a:moveTo>
                      <a:pt x="93143" y="45878"/>
                    </a:moveTo>
                    <a:lnTo>
                      <a:pt x="0" y="45878"/>
                    </a:lnTo>
                  </a:path>
                  <a:path w="6209665" h="4034790">
                    <a:moveTo>
                      <a:pt x="93143" y="21670"/>
                    </a:moveTo>
                    <a:lnTo>
                      <a:pt x="0" y="21670"/>
                    </a:lnTo>
                  </a:path>
                  <a:path w="6209665" h="4034790">
                    <a:moveTo>
                      <a:pt x="186286" y="0"/>
                    </a:moveTo>
                    <a:lnTo>
                      <a:pt x="0" y="0"/>
                    </a:lnTo>
                  </a:path>
                  <a:path w="6209665" h="4034790">
                    <a:moveTo>
                      <a:pt x="6209665" y="4034631"/>
                    </a:moveTo>
                    <a:lnTo>
                      <a:pt x="6209665" y="0"/>
                    </a:lnTo>
                  </a:path>
                  <a:path w="6209665" h="4034790">
                    <a:moveTo>
                      <a:pt x="6116522" y="4034631"/>
                    </a:moveTo>
                    <a:lnTo>
                      <a:pt x="6209665" y="4034631"/>
                    </a:lnTo>
                  </a:path>
                  <a:path w="6209665" h="4034790">
                    <a:moveTo>
                      <a:pt x="6116522" y="3975484"/>
                    </a:moveTo>
                    <a:lnTo>
                      <a:pt x="6209665" y="3975484"/>
                    </a:lnTo>
                  </a:path>
                  <a:path w="6209665" h="4034790">
                    <a:moveTo>
                      <a:pt x="6116522" y="3929605"/>
                    </a:moveTo>
                    <a:lnTo>
                      <a:pt x="6209665" y="3929605"/>
                    </a:lnTo>
                  </a:path>
                  <a:path w="6209665" h="4034790">
                    <a:moveTo>
                      <a:pt x="6116522" y="3892115"/>
                    </a:moveTo>
                    <a:lnTo>
                      <a:pt x="6209665" y="3892115"/>
                    </a:lnTo>
                  </a:path>
                  <a:path w="6209665" h="4034790">
                    <a:moveTo>
                      <a:pt x="6116522" y="3860434"/>
                    </a:moveTo>
                    <a:lnTo>
                      <a:pt x="6209665" y="3860434"/>
                    </a:lnTo>
                  </a:path>
                  <a:path w="6209665" h="4034790">
                    <a:moveTo>
                      <a:pt x="6116522" y="3832982"/>
                    </a:moveTo>
                    <a:lnTo>
                      <a:pt x="6209665" y="3832982"/>
                    </a:lnTo>
                  </a:path>
                  <a:path w="6209665" h="4034790">
                    <a:moveTo>
                      <a:pt x="6116522" y="3808760"/>
                    </a:moveTo>
                    <a:lnTo>
                      <a:pt x="6209665" y="3808760"/>
                    </a:lnTo>
                  </a:path>
                  <a:path w="6209665" h="4034790">
                    <a:moveTo>
                      <a:pt x="6023364" y="3787103"/>
                    </a:moveTo>
                    <a:lnTo>
                      <a:pt x="6209665" y="3787103"/>
                    </a:lnTo>
                  </a:path>
                  <a:path w="6209665" h="4034790">
                    <a:moveTo>
                      <a:pt x="6116522" y="3644601"/>
                    </a:moveTo>
                    <a:lnTo>
                      <a:pt x="6209665" y="3644601"/>
                    </a:lnTo>
                  </a:path>
                  <a:path w="6209665" h="4034790">
                    <a:moveTo>
                      <a:pt x="6116522" y="3561233"/>
                    </a:moveTo>
                    <a:lnTo>
                      <a:pt x="6209665" y="3561233"/>
                    </a:lnTo>
                  </a:path>
                  <a:path w="6209665" h="4034790">
                    <a:moveTo>
                      <a:pt x="6116522" y="3502099"/>
                    </a:moveTo>
                    <a:lnTo>
                      <a:pt x="6209665" y="3502099"/>
                    </a:lnTo>
                  </a:path>
                  <a:path w="6209665" h="4034790">
                    <a:moveTo>
                      <a:pt x="6116522" y="3456221"/>
                    </a:moveTo>
                    <a:lnTo>
                      <a:pt x="6209665" y="3456221"/>
                    </a:lnTo>
                  </a:path>
                  <a:path w="6209665" h="4034790">
                    <a:moveTo>
                      <a:pt x="6116522" y="3418731"/>
                    </a:moveTo>
                    <a:lnTo>
                      <a:pt x="6209665" y="3418731"/>
                    </a:lnTo>
                  </a:path>
                  <a:path w="6209665" h="4034790">
                    <a:moveTo>
                      <a:pt x="6116522" y="3387036"/>
                    </a:moveTo>
                    <a:lnTo>
                      <a:pt x="6209665" y="3387036"/>
                    </a:lnTo>
                  </a:path>
                  <a:path w="6209665" h="4034790">
                    <a:moveTo>
                      <a:pt x="6116522" y="3359583"/>
                    </a:moveTo>
                    <a:lnTo>
                      <a:pt x="6209665" y="3359583"/>
                    </a:lnTo>
                  </a:path>
                  <a:path w="6209665" h="4034790">
                    <a:moveTo>
                      <a:pt x="6116522" y="3335376"/>
                    </a:moveTo>
                    <a:lnTo>
                      <a:pt x="6209665" y="3335376"/>
                    </a:lnTo>
                  </a:path>
                  <a:path w="6209665" h="4034790">
                    <a:moveTo>
                      <a:pt x="6023364" y="3313719"/>
                    </a:moveTo>
                    <a:lnTo>
                      <a:pt x="6209665" y="3313719"/>
                    </a:lnTo>
                  </a:path>
                  <a:path w="6209665" h="4034790">
                    <a:moveTo>
                      <a:pt x="6116522" y="3171217"/>
                    </a:moveTo>
                    <a:lnTo>
                      <a:pt x="6209665" y="3171217"/>
                    </a:lnTo>
                  </a:path>
                  <a:path w="6209665" h="4034790">
                    <a:moveTo>
                      <a:pt x="6116522" y="3087848"/>
                    </a:moveTo>
                    <a:lnTo>
                      <a:pt x="6209665" y="3087848"/>
                    </a:lnTo>
                  </a:path>
                  <a:path w="6209665" h="4034790">
                    <a:moveTo>
                      <a:pt x="6116522" y="3028701"/>
                    </a:moveTo>
                    <a:lnTo>
                      <a:pt x="6209665" y="3028701"/>
                    </a:lnTo>
                  </a:path>
                  <a:path w="6209665" h="4034790">
                    <a:moveTo>
                      <a:pt x="6116522" y="2982836"/>
                    </a:moveTo>
                    <a:lnTo>
                      <a:pt x="6209665" y="2982836"/>
                    </a:lnTo>
                  </a:path>
                  <a:path w="6209665" h="4034790">
                    <a:moveTo>
                      <a:pt x="6116522" y="2945346"/>
                    </a:moveTo>
                    <a:lnTo>
                      <a:pt x="6209665" y="2945346"/>
                    </a:lnTo>
                  </a:path>
                  <a:path w="6209665" h="4034790">
                    <a:moveTo>
                      <a:pt x="6116522" y="2913651"/>
                    </a:moveTo>
                    <a:lnTo>
                      <a:pt x="6209665" y="2913651"/>
                    </a:lnTo>
                  </a:path>
                  <a:path w="6209665" h="4034790">
                    <a:moveTo>
                      <a:pt x="6116522" y="2886199"/>
                    </a:moveTo>
                    <a:lnTo>
                      <a:pt x="6209665" y="2886199"/>
                    </a:lnTo>
                  </a:path>
                  <a:path w="6209665" h="4034790">
                    <a:moveTo>
                      <a:pt x="6116522" y="2861991"/>
                    </a:moveTo>
                    <a:lnTo>
                      <a:pt x="6209665" y="2861991"/>
                    </a:lnTo>
                  </a:path>
                  <a:path w="6209665" h="4034790">
                    <a:moveTo>
                      <a:pt x="6023364" y="2840320"/>
                    </a:moveTo>
                    <a:lnTo>
                      <a:pt x="6209665" y="2840320"/>
                    </a:lnTo>
                  </a:path>
                  <a:path w="6209665" h="4034790">
                    <a:moveTo>
                      <a:pt x="6116522" y="2697818"/>
                    </a:moveTo>
                    <a:lnTo>
                      <a:pt x="6209665" y="2697818"/>
                    </a:lnTo>
                  </a:path>
                  <a:path w="6209665" h="4034790">
                    <a:moveTo>
                      <a:pt x="6116522" y="2614464"/>
                    </a:moveTo>
                    <a:lnTo>
                      <a:pt x="6209665" y="2614464"/>
                    </a:lnTo>
                  </a:path>
                  <a:path w="6209665" h="4034790">
                    <a:moveTo>
                      <a:pt x="6116522" y="2555316"/>
                    </a:moveTo>
                    <a:lnTo>
                      <a:pt x="6209665" y="2555316"/>
                    </a:lnTo>
                  </a:path>
                  <a:path w="6209665" h="4034790">
                    <a:moveTo>
                      <a:pt x="6116522" y="2509438"/>
                    </a:moveTo>
                    <a:lnTo>
                      <a:pt x="6209665" y="2509438"/>
                    </a:lnTo>
                  </a:path>
                  <a:path w="6209665" h="4034790">
                    <a:moveTo>
                      <a:pt x="6116522" y="2471962"/>
                    </a:moveTo>
                    <a:lnTo>
                      <a:pt x="6209665" y="2471962"/>
                    </a:lnTo>
                  </a:path>
                  <a:path w="6209665" h="4034790">
                    <a:moveTo>
                      <a:pt x="6116522" y="2440267"/>
                    </a:moveTo>
                    <a:lnTo>
                      <a:pt x="6209665" y="2440267"/>
                    </a:lnTo>
                  </a:path>
                  <a:path w="6209665" h="4034790">
                    <a:moveTo>
                      <a:pt x="6116522" y="2412814"/>
                    </a:moveTo>
                    <a:lnTo>
                      <a:pt x="6209665" y="2412814"/>
                    </a:lnTo>
                  </a:path>
                  <a:path w="6209665" h="4034790">
                    <a:moveTo>
                      <a:pt x="6116522" y="2388607"/>
                    </a:moveTo>
                    <a:lnTo>
                      <a:pt x="6209665" y="2388607"/>
                    </a:lnTo>
                  </a:path>
                  <a:path w="6209665" h="4034790">
                    <a:moveTo>
                      <a:pt x="6023364" y="2366936"/>
                    </a:moveTo>
                    <a:lnTo>
                      <a:pt x="6209665" y="2366936"/>
                    </a:lnTo>
                  </a:path>
                  <a:path w="6209665" h="4034790">
                    <a:moveTo>
                      <a:pt x="6116522" y="2224434"/>
                    </a:moveTo>
                    <a:lnTo>
                      <a:pt x="6209665" y="2224434"/>
                    </a:lnTo>
                  </a:path>
                  <a:path w="6209665" h="4034790">
                    <a:moveTo>
                      <a:pt x="6116522" y="2141079"/>
                    </a:moveTo>
                    <a:lnTo>
                      <a:pt x="6209665" y="2141079"/>
                    </a:lnTo>
                  </a:path>
                  <a:path w="6209665" h="4034790">
                    <a:moveTo>
                      <a:pt x="6116522" y="2081932"/>
                    </a:moveTo>
                    <a:lnTo>
                      <a:pt x="6209665" y="2081932"/>
                    </a:lnTo>
                  </a:path>
                  <a:path w="6209665" h="4034790">
                    <a:moveTo>
                      <a:pt x="6116522" y="2036053"/>
                    </a:moveTo>
                    <a:lnTo>
                      <a:pt x="6209665" y="2036053"/>
                    </a:lnTo>
                  </a:path>
                  <a:path w="6209665" h="4034790">
                    <a:moveTo>
                      <a:pt x="6116522" y="1998577"/>
                    </a:moveTo>
                    <a:lnTo>
                      <a:pt x="6209665" y="1998577"/>
                    </a:lnTo>
                  </a:path>
                  <a:path w="6209665" h="4034790">
                    <a:moveTo>
                      <a:pt x="6116522" y="1966882"/>
                    </a:moveTo>
                    <a:lnTo>
                      <a:pt x="6209665" y="1966882"/>
                    </a:lnTo>
                  </a:path>
                  <a:path w="6209665" h="4034790">
                    <a:moveTo>
                      <a:pt x="6116522" y="1939430"/>
                    </a:moveTo>
                    <a:lnTo>
                      <a:pt x="6209665" y="1939430"/>
                    </a:lnTo>
                  </a:path>
                  <a:path w="6209665" h="4034790">
                    <a:moveTo>
                      <a:pt x="6116522" y="1915208"/>
                    </a:moveTo>
                    <a:lnTo>
                      <a:pt x="6209665" y="1915208"/>
                    </a:lnTo>
                  </a:path>
                  <a:path w="6209665" h="4034790">
                    <a:moveTo>
                      <a:pt x="6116522" y="1751049"/>
                    </a:moveTo>
                    <a:lnTo>
                      <a:pt x="6209665" y="1751049"/>
                    </a:lnTo>
                  </a:path>
                  <a:path w="6209665" h="4034790">
                    <a:moveTo>
                      <a:pt x="6116522" y="1667694"/>
                    </a:moveTo>
                    <a:lnTo>
                      <a:pt x="6209665" y="1667694"/>
                    </a:lnTo>
                  </a:path>
                  <a:path w="6209665" h="4034790">
                    <a:moveTo>
                      <a:pt x="6116522" y="1608547"/>
                    </a:moveTo>
                    <a:lnTo>
                      <a:pt x="6209665" y="1608547"/>
                    </a:lnTo>
                  </a:path>
                  <a:path w="6209665" h="4034790">
                    <a:moveTo>
                      <a:pt x="6116522" y="1562669"/>
                    </a:moveTo>
                    <a:lnTo>
                      <a:pt x="6209665" y="1562669"/>
                    </a:lnTo>
                  </a:path>
                  <a:path w="6209665" h="4034790">
                    <a:moveTo>
                      <a:pt x="6116522" y="1525179"/>
                    </a:moveTo>
                    <a:lnTo>
                      <a:pt x="6209665" y="1525179"/>
                    </a:lnTo>
                  </a:path>
                  <a:path w="6209665" h="4034790">
                    <a:moveTo>
                      <a:pt x="6116522" y="1493498"/>
                    </a:moveTo>
                    <a:lnTo>
                      <a:pt x="6209665" y="1493498"/>
                    </a:lnTo>
                  </a:path>
                  <a:path w="6209665" h="4034790">
                    <a:moveTo>
                      <a:pt x="6116522" y="1466045"/>
                    </a:moveTo>
                    <a:lnTo>
                      <a:pt x="6209665" y="1466045"/>
                    </a:lnTo>
                  </a:path>
                  <a:path w="6209665" h="4034790">
                    <a:moveTo>
                      <a:pt x="6116522" y="1441824"/>
                    </a:moveTo>
                    <a:lnTo>
                      <a:pt x="6209665" y="1441824"/>
                    </a:lnTo>
                  </a:path>
                  <a:path w="6209665" h="4034790">
                    <a:moveTo>
                      <a:pt x="6023364" y="1420167"/>
                    </a:moveTo>
                    <a:lnTo>
                      <a:pt x="6209665" y="1420167"/>
                    </a:lnTo>
                  </a:path>
                  <a:path w="6209665" h="4034790">
                    <a:moveTo>
                      <a:pt x="6116522" y="1277665"/>
                    </a:moveTo>
                    <a:lnTo>
                      <a:pt x="6209665" y="1277665"/>
                    </a:lnTo>
                  </a:path>
                  <a:path w="6209665" h="4034790">
                    <a:moveTo>
                      <a:pt x="6116522" y="1194296"/>
                    </a:moveTo>
                    <a:lnTo>
                      <a:pt x="6209665" y="1194296"/>
                    </a:lnTo>
                  </a:path>
                  <a:path w="6209665" h="4034790">
                    <a:moveTo>
                      <a:pt x="6116522" y="1135163"/>
                    </a:moveTo>
                    <a:lnTo>
                      <a:pt x="6209665" y="1135163"/>
                    </a:lnTo>
                  </a:path>
                  <a:path w="6209665" h="4034790">
                    <a:moveTo>
                      <a:pt x="6116522" y="1089284"/>
                    </a:moveTo>
                    <a:lnTo>
                      <a:pt x="6209665" y="1089284"/>
                    </a:lnTo>
                  </a:path>
                  <a:path w="6209665" h="4034790">
                    <a:moveTo>
                      <a:pt x="6116522" y="1051794"/>
                    </a:moveTo>
                    <a:lnTo>
                      <a:pt x="6209665" y="1051794"/>
                    </a:lnTo>
                  </a:path>
                  <a:path w="6209665" h="4034790">
                    <a:moveTo>
                      <a:pt x="6116522" y="1020113"/>
                    </a:moveTo>
                    <a:lnTo>
                      <a:pt x="6209665" y="1020113"/>
                    </a:lnTo>
                  </a:path>
                  <a:path w="6209665" h="4034790">
                    <a:moveTo>
                      <a:pt x="6116522" y="992647"/>
                    </a:moveTo>
                    <a:lnTo>
                      <a:pt x="6209665" y="992647"/>
                    </a:lnTo>
                  </a:path>
                  <a:path w="6209665" h="4034790">
                    <a:moveTo>
                      <a:pt x="6116522" y="968439"/>
                    </a:moveTo>
                    <a:lnTo>
                      <a:pt x="6209665" y="968439"/>
                    </a:lnTo>
                  </a:path>
                  <a:path w="6209665" h="4034790">
                    <a:moveTo>
                      <a:pt x="6023364" y="946782"/>
                    </a:moveTo>
                    <a:lnTo>
                      <a:pt x="6209665" y="946782"/>
                    </a:lnTo>
                  </a:path>
                  <a:path w="6209665" h="4034790">
                    <a:moveTo>
                      <a:pt x="6116522" y="804280"/>
                    </a:moveTo>
                    <a:lnTo>
                      <a:pt x="6209665" y="804280"/>
                    </a:lnTo>
                  </a:path>
                  <a:path w="6209665" h="4034790">
                    <a:moveTo>
                      <a:pt x="6116522" y="720912"/>
                    </a:moveTo>
                    <a:lnTo>
                      <a:pt x="6209665" y="720912"/>
                    </a:lnTo>
                  </a:path>
                  <a:path w="6209665" h="4034790">
                    <a:moveTo>
                      <a:pt x="6116522" y="661765"/>
                    </a:moveTo>
                    <a:lnTo>
                      <a:pt x="6209665" y="661765"/>
                    </a:lnTo>
                  </a:path>
                  <a:path w="6209665" h="4034790">
                    <a:moveTo>
                      <a:pt x="6116522" y="615900"/>
                    </a:moveTo>
                    <a:lnTo>
                      <a:pt x="6209665" y="615900"/>
                    </a:lnTo>
                  </a:path>
                  <a:path w="6209665" h="4034790">
                    <a:moveTo>
                      <a:pt x="6116522" y="578410"/>
                    </a:moveTo>
                    <a:lnTo>
                      <a:pt x="6209665" y="578410"/>
                    </a:lnTo>
                  </a:path>
                  <a:path w="6209665" h="4034790">
                    <a:moveTo>
                      <a:pt x="6116522" y="546715"/>
                    </a:moveTo>
                    <a:lnTo>
                      <a:pt x="6209665" y="546715"/>
                    </a:lnTo>
                  </a:path>
                  <a:path w="6209665" h="4034790">
                    <a:moveTo>
                      <a:pt x="6116522" y="519263"/>
                    </a:moveTo>
                    <a:lnTo>
                      <a:pt x="6209665" y="519263"/>
                    </a:lnTo>
                  </a:path>
                  <a:path w="6209665" h="4034790">
                    <a:moveTo>
                      <a:pt x="6116522" y="495055"/>
                    </a:moveTo>
                    <a:lnTo>
                      <a:pt x="6209665" y="495055"/>
                    </a:lnTo>
                  </a:path>
                  <a:path w="6209665" h="4034790">
                    <a:moveTo>
                      <a:pt x="6116522" y="330882"/>
                    </a:moveTo>
                    <a:lnTo>
                      <a:pt x="6209665" y="330882"/>
                    </a:lnTo>
                  </a:path>
                  <a:path w="6209665" h="4034790">
                    <a:moveTo>
                      <a:pt x="6116522" y="247527"/>
                    </a:moveTo>
                    <a:lnTo>
                      <a:pt x="6209665" y="247527"/>
                    </a:lnTo>
                  </a:path>
                  <a:path w="6209665" h="4034790">
                    <a:moveTo>
                      <a:pt x="6116522" y="188380"/>
                    </a:moveTo>
                    <a:lnTo>
                      <a:pt x="6209665" y="188380"/>
                    </a:lnTo>
                  </a:path>
                  <a:path w="6209665" h="4034790">
                    <a:moveTo>
                      <a:pt x="6116522" y="142502"/>
                    </a:moveTo>
                    <a:lnTo>
                      <a:pt x="6209665" y="142502"/>
                    </a:lnTo>
                  </a:path>
                  <a:path w="6209665" h="4034790">
                    <a:moveTo>
                      <a:pt x="6116522" y="105025"/>
                    </a:moveTo>
                    <a:lnTo>
                      <a:pt x="6209665" y="105025"/>
                    </a:lnTo>
                  </a:path>
                  <a:path w="6209665" h="4034790">
                    <a:moveTo>
                      <a:pt x="6116522" y="73330"/>
                    </a:moveTo>
                    <a:lnTo>
                      <a:pt x="6209665" y="73330"/>
                    </a:lnTo>
                  </a:path>
                  <a:path w="6209665" h="4034790">
                    <a:moveTo>
                      <a:pt x="6116522" y="45878"/>
                    </a:moveTo>
                    <a:lnTo>
                      <a:pt x="6209665" y="45878"/>
                    </a:lnTo>
                  </a:path>
                  <a:path w="6209665" h="4034790">
                    <a:moveTo>
                      <a:pt x="6116522" y="21670"/>
                    </a:moveTo>
                    <a:lnTo>
                      <a:pt x="6209665" y="21670"/>
                    </a:lnTo>
                  </a:path>
                  <a:path w="6209665" h="4034790">
                    <a:moveTo>
                      <a:pt x="6023364" y="0"/>
                    </a:moveTo>
                    <a:lnTo>
                      <a:pt x="6209665" y="0"/>
                    </a:lnTo>
                  </a:path>
                </a:pathLst>
              </a:custGeom>
              <a:ln w="1039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204" name="object 204"/>
            <p:cNvSpPr txBox="1"/>
            <p:nvPr/>
          </p:nvSpPr>
          <p:spPr>
            <a:xfrm>
              <a:off x="14261234" y="6714949"/>
              <a:ext cx="698500" cy="252729"/>
            </a:xfrm>
            <a:prstGeom prst="rect">
              <a:avLst/>
            </a:prstGeom>
          </p:spPr>
          <p:txBody>
            <a:bodyPr vert="horz" wrap="square" lIns="0" tIns="1778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40"/>
                </a:spcBef>
              </a:pPr>
              <a:r>
                <a:rPr sz="1450" spc="-120" dirty="0">
                  <a:latin typeface="Verdana"/>
                  <a:cs typeface="Verdana"/>
                </a:rPr>
                <a:t>90</a:t>
              </a:r>
              <a:r>
                <a:rPr sz="1450" spc="-195" dirty="0">
                  <a:latin typeface="Verdana"/>
                  <a:cs typeface="Verdana"/>
                </a:rPr>
                <a:t>%</a:t>
              </a:r>
              <a:r>
                <a:rPr sz="1450" spc="-100" dirty="0">
                  <a:latin typeface="Verdana"/>
                  <a:cs typeface="Verdana"/>
                </a:rPr>
                <a:t> </a:t>
              </a:r>
              <a:r>
                <a:rPr sz="1450" spc="35" dirty="0">
                  <a:latin typeface="Verdana"/>
                  <a:cs typeface="Verdana"/>
                </a:rPr>
                <a:t>CL</a:t>
              </a:r>
              <a:endParaRPr sz="1450">
                <a:latin typeface="Verdana"/>
                <a:cs typeface="Verdana"/>
              </a:endParaRPr>
            </a:p>
          </p:txBody>
        </p:sp>
        <p:sp>
          <p:nvSpPr>
            <p:cNvPr id="206" name="object 206"/>
            <p:cNvSpPr/>
            <p:nvPr/>
          </p:nvSpPr>
          <p:spPr>
            <a:xfrm>
              <a:off x="12440584" y="5281730"/>
              <a:ext cx="1047115" cy="1377950"/>
            </a:xfrm>
            <a:custGeom>
              <a:avLst/>
              <a:gdLst/>
              <a:ahLst/>
              <a:cxnLst/>
              <a:rect l="l" t="t" r="r" b="b"/>
              <a:pathLst>
                <a:path w="1047115" h="1377950">
                  <a:moveTo>
                    <a:pt x="893745" y="201714"/>
                  </a:moveTo>
                  <a:lnTo>
                    <a:pt x="920359" y="239394"/>
                  </a:lnTo>
                  <a:lnTo>
                    <a:pt x="944437" y="278957"/>
                  </a:lnTo>
                  <a:lnTo>
                    <a:pt x="965981" y="320215"/>
                  </a:lnTo>
                  <a:lnTo>
                    <a:pt x="984991" y="362979"/>
                  </a:lnTo>
                  <a:lnTo>
                    <a:pt x="1001466" y="407062"/>
                  </a:lnTo>
                  <a:lnTo>
                    <a:pt x="1015406" y="452275"/>
                  </a:lnTo>
                  <a:lnTo>
                    <a:pt x="1026812" y="498429"/>
                  </a:lnTo>
                  <a:lnTo>
                    <a:pt x="1035683" y="545337"/>
                  </a:lnTo>
                  <a:lnTo>
                    <a:pt x="1042019" y="592809"/>
                  </a:lnTo>
                  <a:lnTo>
                    <a:pt x="1045821" y="640659"/>
                  </a:lnTo>
                  <a:lnTo>
                    <a:pt x="1047088" y="688696"/>
                  </a:lnTo>
                  <a:lnTo>
                    <a:pt x="1045821" y="736734"/>
                  </a:lnTo>
                  <a:lnTo>
                    <a:pt x="1042019" y="784583"/>
                  </a:lnTo>
                  <a:lnTo>
                    <a:pt x="1035683" y="832055"/>
                  </a:lnTo>
                  <a:lnTo>
                    <a:pt x="1026812" y="878963"/>
                  </a:lnTo>
                  <a:lnTo>
                    <a:pt x="1015406" y="925117"/>
                  </a:lnTo>
                  <a:lnTo>
                    <a:pt x="1001466" y="970330"/>
                  </a:lnTo>
                  <a:lnTo>
                    <a:pt x="984991" y="1014413"/>
                  </a:lnTo>
                  <a:lnTo>
                    <a:pt x="965981" y="1057177"/>
                  </a:lnTo>
                  <a:lnTo>
                    <a:pt x="944437" y="1098435"/>
                  </a:lnTo>
                  <a:lnTo>
                    <a:pt x="920359" y="1137998"/>
                  </a:lnTo>
                  <a:lnTo>
                    <a:pt x="893745" y="1175678"/>
                  </a:lnTo>
                  <a:lnTo>
                    <a:pt x="862156" y="1214004"/>
                  </a:lnTo>
                  <a:lnTo>
                    <a:pt x="828852" y="1248295"/>
                  </a:lnTo>
                  <a:lnTo>
                    <a:pt x="794023" y="1278552"/>
                  </a:lnTo>
                  <a:lnTo>
                    <a:pt x="757860" y="1304775"/>
                  </a:lnTo>
                  <a:lnTo>
                    <a:pt x="720554" y="1326964"/>
                  </a:lnTo>
                  <a:lnTo>
                    <a:pt x="682295" y="1345118"/>
                  </a:lnTo>
                  <a:lnTo>
                    <a:pt x="643274" y="1359238"/>
                  </a:lnTo>
                  <a:lnTo>
                    <a:pt x="603682" y="1369324"/>
                  </a:lnTo>
                  <a:lnTo>
                    <a:pt x="563708" y="1375375"/>
                  </a:lnTo>
                  <a:lnTo>
                    <a:pt x="523544" y="1377393"/>
                  </a:lnTo>
                  <a:lnTo>
                    <a:pt x="483380" y="1375375"/>
                  </a:lnTo>
                  <a:lnTo>
                    <a:pt x="443406" y="1369324"/>
                  </a:lnTo>
                  <a:lnTo>
                    <a:pt x="403813" y="1359238"/>
                  </a:lnTo>
                  <a:lnTo>
                    <a:pt x="364792" y="1345118"/>
                  </a:lnTo>
                  <a:lnTo>
                    <a:pt x="326534" y="1326964"/>
                  </a:lnTo>
                  <a:lnTo>
                    <a:pt x="289228" y="1304775"/>
                  </a:lnTo>
                  <a:lnTo>
                    <a:pt x="253065" y="1278552"/>
                  </a:lnTo>
                  <a:lnTo>
                    <a:pt x="218236" y="1248295"/>
                  </a:lnTo>
                  <a:lnTo>
                    <a:pt x="184932" y="1214004"/>
                  </a:lnTo>
                  <a:lnTo>
                    <a:pt x="153342" y="1175678"/>
                  </a:lnTo>
                  <a:lnTo>
                    <a:pt x="126729" y="1137998"/>
                  </a:lnTo>
                  <a:lnTo>
                    <a:pt x="102650" y="1098435"/>
                  </a:lnTo>
                  <a:lnTo>
                    <a:pt x="81106" y="1057177"/>
                  </a:lnTo>
                  <a:lnTo>
                    <a:pt x="62097" y="1014413"/>
                  </a:lnTo>
                  <a:lnTo>
                    <a:pt x="45622" y="970330"/>
                  </a:lnTo>
                  <a:lnTo>
                    <a:pt x="31682" y="925117"/>
                  </a:lnTo>
                  <a:lnTo>
                    <a:pt x="20276" y="878963"/>
                  </a:lnTo>
                  <a:lnTo>
                    <a:pt x="11405" y="832055"/>
                  </a:lnTo>
                  <a:lnTo>
                    <a:pt x="5069" y="784583"/>
                  </a:lnTo>
                  <a:lnTo>
                    <a:pt x="1267" y="736734"/>
                  </a:lnTo>
                  <a:lnTo>
                    <a:pt x="0" y="688696"/>
                  </a:lnTo>
                  <a:lnTo>
                    <a:pt x="1267" y="640659"/>
                  </a:lnTo>
                  <a:lnTo>
                    <a:pt x="5069" y="592809"/>
                  </a:lnTo>
                  <a:lnTo>
                    <a:pt x="11405" y="545337"/>
                  </a:lnTo>
                  <a:lnTo>
                    <a:pt x="20276" y="498429"/>
                  </a:lnTo>
                  <a:lnTo>
                    <a:pt x="31682" y="452275"/>
                  </a:lnTo>
                  <a:lnTo>
                    <a:pt x="45622" y="407062"/>
                  </a:lnTo>
                  <a:lnTo>
                    <a:pt x="62097" y="362979"/>
                  </a:lnTo>
                  <a:lnTo>
                    <a:pt x="81106" y="320215"/>
                  </a:lnTo>
                  <a:lnTo>
                    <a:pt x="102650" y="278957"/>
                  </a:lnTo>
                  <a:lnTo>
                    <a:pt x="126729" y="239394"/>
                  </a:lnTo>
                  <a:lnTo>
                    <a:pt x="153342" y="201714"/>
                  </a:lnTo>
                  <a:lnTo>
                    <a:pt x="184932" y="163388"/>
                  </a:lnTo>
                  <a:lnTo>
                    <a:pt x="218236" y="129097"/>
                  </a:lnTo>
                  <a:lnTo>
                    <a:pt x="253065" y="98840"/>
                  </a:lnTo>
                  <a:lnTo>
                    <a:pt x="289228" y="72617"/>
                  </a:lnTo>
                  <a:lnTo>
                    <a:pt x="326534" y="50428"/>
                  </a:lnTo>
                  <a:lnTo>
                    <a:pt x="364792" y="32274"/>
                  </a:lnTo>
                  <a:lnTo>
                    <a:pt x="403813" y="18154"/>
                  </a:lnTo>
                  <a:lnTo>
                    <a:pt x="443406" y="8068"/>
                  </a:lnTo>
                  <a:lnTo>
                    <a:pt x="483380" y="2017"/>
                  </a:lnTo>
                  <a:lnTo>
                    <a:pt x="523544" y="0"/>
                  </a:lnTo>
                  <a:lnTo>
                    <a:pt x="563708" y="2017"/>
                  </a:lnTo>
                  <a:lnTo>
                    <a:pt x="603682" y="8068"/>
                  </a:lnTo>
                  <a:lnTo>
                    <a:pt x="643274" y="18154"/>
                  </a:lnTo>
                  <a:lnTo>
                    <a:pt x="682295" y="32274"/>
                  </a:lnTo>
                  <a:lnTo>
                    <a:pt x="720554" y="50428"/>
                  </a:lnTo>
                  <a:lnTo>
                    <a:pt x="757860" y="72617"/>
                  </a:lnTo>
                  <a:lnTo>
                    <a:pt x="794023" y="98840"/>
                  </a:lnTo>
                  <a:lnTo>
                    <a:pt x="828852" y="129097"/>
                  </a:lnTo>
                  <a:lnTo>
                    <a:pt x="862156" y="163388"/>
                  </a:lnTo>
                  <a:lnTo>
                    <a:pt x="893745" y="201714"/>
                  </a:lnTo>
                  <a:close/>
                </a:path>
              </a:pathLst>
            </a:custGeom>
            <a:ln w="41883">
              <a:solidFill>
                <a:srgbClr val="00A2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208" name="object 13">
            <a:extLst>
              <a:ext uri="{FF2B5EF4-FFF2-40B4-BE49-F238E27FC236}">
                <a16:creationId xmlns:a16="http://schemas.microsoft.com/office/drawing/2014/main" id="{37F12C37-A646-DA72-84AE-B7B6E49774F8}"/>
              </a:ext>
            </a:extLst>
          </p:cNvPr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-36830" y="-134308"/>
            <a:ext cx="2206626" cy="234725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13" name="CasellaDiTesto 212">
                <a:extLst>
                  <a:ext uri="{FF2B5EF4-FFF2-40B4-BE49-F238E27FC236}">
                    <a16:creationId xmlns:a16="http://schemas.microsoft.com/office/drawing/2014/main" id="{68677EEA-9B28-84FD-244D-6CE7B0103C17}"/>
                  </a:ext>
                </a:extLst>
              </p:cNvPr>
              <p:cNvSpPr txBox="1"/>
              <p:nvPr/>
            </p:nvSpPr>
            <p:spPr>
              <a:xfrm>
                <a:off x="12604279" y="5197475"/>
                <a:ext cx="2199256" cy="58477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it-IT" sz="3200" i="1" smtClean="0">
                        <a:solidFill>
                          <a:srgbClr val="00B0F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it-IT" sz="3200" dirty="0" err="1">
                    <a:solidFill>
                      <a:srgbClr val="00B0F0"/>
                    </a:solidFill>
                  </a:rPr>
                  <a:t>decay</a:t>
                </a:r>
                <a:r>
                  <a:rPr lang="it-IT" sz="3200" dirty="0">
                    <a:solidFill>
                      <a:srgbClr val="00B0F0"/>
                    </a:solidFill>
                  </a:rPr>
                  <a:t> rate</a:t>
                </a:r>
              </a:p>
            </p:txBody>
          </p:sp>
        </mc:Choice>
        <mc:Fallback xmlns="">
          <p:sp>
            <p:nvSpPr>
              <p:cNvPr id="213" name="CasellaDiTesto 212">
                <a:extLst>
                  <a:ext uri="{FF2B5EF4-FFF2-40B4-BE49-F238E27FC236}">
                    <a16:creationId xmlns:a16="http://schemas.microsoft.com/office/drawing/2014/main" id="{68677EEA-9B28-84FD-244D-6CE7B0103C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604279" y="5197475"/>
                <a:ext cx="2199256" cy="584775"/>
              </a:xfrm>
              <a:prstGeom prst="rect">
                <a:avLst/>
              </a:prstGeom>
              <a:blipFill>
                <a:blip r:embed="rId15"/>
                <a:stretch>
                  <a:fillRect t="-12766" r="-5747" b="-2978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4" name="Rettangolo 213">
            <a:extLst>
              <a:ext uri="{FF2B5EF4-FFF2-40B4-BE49-F238E27FC236}">
                <a16:creationId xmlns:a16="http://schemas.microsoft.com/office/drawing/2014/main" id="{72B774BE-886A-2F9B-FFCD-0115980A1D73}"/>
              </a:ext>
            </a:extLst>
          </p:cNvPr>
          <p:cNvSpPr/>
          <p:nvPr/>
        </p:nvSpPr>
        <p:spPr>
          <a:xfrm>
            <a:off x="15086472" y="5159213"/>
            <a:ext cx="2026177" cy="459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7" name="CasellaDiTesto 216">
            <a:extLst>
              <a:ext uri="{FF2B5EF4-FFF2-40B4-BE49-F238E27FC236}">
                <a16:creationId xmlns:a16="http://schemas.microsoft.com/office/drawing/2014/main" id="{9BAAF93C-1810-F379-7748-DC15594097FE}"/>
              </a:ext>
            </a:extLst>
          </p:cNvPr>
          <p:cNvSpPr txBox="1"/>
          <p:nvPr/>
        </p:nvSpPr>
        <p:spPr>
          <a:xfrm rot="16200000">
            <a:off x="12488062" y="6308837"/>
            <a:ext cx="8370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dirty="0">
                <a:latin typeface="Symbol" pitchFamily="2" charset="2"/>
              </a:rPr>
              <a:t>a</a:t>
            </a:r>
            <a:r>
              <a:rPr lang="it-IT" sz="2800" baseline="-25000" dirty="0"/>
              <a:t>D</a:t>
            </a:r>
            <a:r>
              <a:rPr lang="it-IT" sz="2800" dirty="0">
                <a:latin typeface="Symbol" pitchFamily="2" charset="2"/>
              </a:rPr>
              <a:t>e</a:t>
            </a:r>
            <a:r>
              <a:rPr lang="it-IT" sz="2800" baseline="30000" dirty="0"/>
              <a:t>2</a:t>
            </a:r>
          </a:p>
        </p:txBody>
      </p:sp>
      <p:sp>
        <p:nvSpPr>
          <p:cNvPr id="105" name="CasellaDiTesto 104">
            <a:extLst>
              <a:ext uri="{FF2B5EF4-FFF2-40B4-BE49-F238E27FC236}">
                <a16:creationId xmlns:a16="http://schemas.microsoft.com/office/drawing/2014/main" id="{2C6EE29E-57DC-5E50-5962-5F2CF9E6AE20}"/>
              </a:ext>
            </a:extLst>
          </p:cNvPr>
          <p:cNvSpPr txBox="1"/>
          <p:nvPr/>
        </p:nvSpPr>
        <p:spPr>
          <a:xfrm>
            <a:off x="557150" y="4848191"/>
            <a:ext cx="5316905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600" b="1" dirty="0" err="1">
                <a:solidFill>
                  <a:srgbClr val="C00000"/>
                </a:solidFill>
              </a:rPr>
              <a:t>Parameters</a:t>
            </a:r>
            <a:r>
              <a:rPr lang="it-IT" sz="3600" dirty="0"/>
              <a:t>: </a:t>
            </a:r>
          </a:p>
          <a:p>
            <a:r>
              <a:rPr lang="it-IT" sz="3600" dirty="0" err="1"/>
              <a:t>m</a:t>
            </a:r>
            <a:r>
              <a:rPr lang="it-IT" sz="3600" baseline="-25000" dirty="0" err="1"/>
              <a:t>hD</a:t>
            </a:r>
            <a:r>
              <a:rPr lang="it-IT" sz="3600" baseline="-25000" dirty="0"/>
              <a:t>,  </a:t>
            </a:r>
            <a:r>
              <a:rPr lang="it-IT" sz="3600" dirty="0" err="1"/>
              <a:t>m</a:t>
            </a:r>
            <a:r>
              <a:rPr lang="it-IT" sz="3600" baseline="-25000" dirty="0" err="1"/>
              <a:t>A</a:t>
            </a:r>
            <a:r>
              <a:rPr lang="it-IT" sz="3600" baseline="30000" dirty="0"/>
              <a:t>’</a:t>
            </a:r>
            <a:r>
              <a:rPr lang="it-IT" sz="3600" dirty="0"/>
              <a:t>, </a:t>
            </a:r>
          </a:p>
          <a:p>
            <a:r>
              <a:rPr lang="it-IT" sz="3600" dirty="0" err="1"/>
              <a:t>coupling</a:t>
            </a:r>
            <a:r>
              <a:rPr lang="it-IT" sz="3600" dirty="0"/>
              <a:t> of A with SM (</a:t>
            </a:r>
            <a:r>
              <a:rPr lang="it-IT" sz="3600" dirty="0">
                <a:latin typeface="Symbol" pitchFamily="2" charset="2"/>
              </a:rPr>
              <a:t>e</a:t>
            </a:r>
            <a:r>
              <a:rPr lang="it-IT" sz="3600" dirty="0"/>
              <a:t>), </a:t>
            </a:r>
          </a:p>
          <a:p>
            <a:r>
              <a:rPr lang="it-IT" sz="3600" dirty="0" err="1"/>
              <a:t>coupling</a:t>
            </a:r>
            <a:r>
              <a:rPr lang="it-IT" sz="3600" dirty="0"/>
              <a:t> of A’ with DM (</a:t>
            </a:r>
            <a:r>
              <a:rPr lang="it-IT" sz="3600" dirty="0" err="1">
                <a:latin typeface="Symbol" pitchFamily="2" charset="2"/>
              </a:rPr>
              <a:t>a</a:t>
            </a:r>
            <a:r>
              <a:rPr lang="it-IT" sz="3600" baseline="-25000" dirty="0" err="1"/>
              <a:t>D</a:t>
            </a:r>
            <a:r>
              <a:rPr lang="it-IT" sz="3600" dirty="0"/>
              <a:t>)</a:t>
            </a:r>
          </a:p>
          <a:p>
            <a:r>
              <a:rPr lang="it-IT" sz="3600" dirty="0" err="1"/>
              <a:t>coupling</a:t>
            </a:r>
            <a:r>
              <a:rPr lang="it-IT" sz="3600" dirty="0"/>
              <a:t> of </a:t>
            </a:r>
            <a:r>
              <a:rPr lang="it-IT" sz="3600" dirty="0" err="1"/>
              <a:t>h</a:t>
            </a:r>
            <a:r>
              <a:rPr lang="it-IT" sz="3600" baseline="-25000" dirty="0" err="1"/>
              <a:t>D</a:t>
            </a:r>
            <a:r>
              <a:rPr lang="it-IT" sz="3600" dirty="0"/>
              <a:t> with H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5634614" y="1006475"/>
            <a:ext cx="3801110" cy="3312160"/>
            <a:chOff x="15634614" y="1307661"/>
            <a:chExt cx="3801110" cy="3312160"/>
          </a:xfrm>
        </p:grpSpPr>
        <p:pic>
          <p:nvPicPr>
            <p:cNvPr id="3" name="object 3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5634614" y="1307661"/>
              <a:ext cx="3800769" cy="3311873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17538554" y="2313887"/>
              <a:ext cx="1047115" cy="1047115"/>
            </a:xfrm>
            <a:custGeom>
              <a:avLst/>
              <a:gdLst/>
              <a:ahLst/>
              <a:cxnLst/>
              <a:rect l="l" t="t" r="r" b="b"/>
              <a:pathLst>
                <a:path w="1047115" h="1047114">
                  <a:moveTo>
                    <a:pt x="893745" y="153342"/>
                  </a:moveTo>
                  <a:lnTo>
                    <a:pt x="925929" y="188551"/>
                  </a:lnTo>
                  <a:lnTo>
                    <a:pt x="954325" y="225851"/>
                  </a:lnTo>
                  <a:lnTo>
                    <a:pt x="978936" y="264980"/>
                  </a:lnTo>
                  <a:lnTo>
                    <a:pt x="999760" y="305678"/>
                  </a:lnTo>
                  <a:lnTo>
                    <a:pt x="1016798" y="347683"/>
                  </a:lnTo>
                  <a:lnTo>
                    <a:pt x="1030050" y="390733"/>
                  </a:lnTo>
                  <a:lnTo>
                    <a:pt x="1039516" y="434568"/>
                  </a:lnTo>
                  <a:lnTo>
                    <a:pt x="1045195" y="478925"/>
                  </a:lnTo>
                  <a:lnTo>
                    <a:pt x="1047088" y="523544"/>
                  </a:lnTo>
                  <a:lnTo>
                    <a:pt x="1045195" y="568162"/>
                  </a:lnTo>
                  <a:lnTo>
                    <a:pt x="1039516" y="612520"/>
                  </a:lnTo>
                  <a:lnTo>
                    <a:pt x="1030050" y="656354"/>
                  </a:lnTo>
                  <a:lnTo>
                    <a:pt x="1016798" y="699405"/>
                  </a:lnTo>
                  <a:lnTo>
                    <a:pt x="999760" y="741409"/>
                  </a:lnTo>
                  <a:lnTo>
                    <a:pt x="978936" y="782107"/>
                  </a:lnTo>
                  <a:lnTo>
                    <a:pt x="954325" y="821237"/>
                  </a:lnTo>
                  <a:lnTo>
                    <a:pt x="925929" y="858537"/>
                  </a:lnTo>
                  <a:lnTo>
                    <a:pt x="893745" y="893745"/>
                  </a:lnTo>
                  <a:lnTo>
                    <a:pt x="858537" y="925929"/>
                  </a:lnTo>
                  <a:lnTo>
                    <a:pt x="821237" y="954325"/>
                  </a:lnTo>
                  <a:lnTo>
                    <a:pt x="782107" y="978936"/>
                  </a:lnTo>
                  <a:lnTo>
                    <a:pt x="741409" y="999760"/>
                  </a:lnTo>
                  <a:lnTo>
                    <a:pt x="699405" y="1016798"/>
                  </a:lnTo>
                  <a:lnTo>
                    <a:pt x="656354" y="1030050"/>
                  </a:lnTo>
                  <a:lnTo>
                    <a:pt x="612520" y="1039516"/>
                  </a:lnTo>
                  <a:lnTo>
                    <a:pt x="568162" y="1045195"/>
                  </a:lnTo>
                  <a:lnTo>
                    <a:pt x="523544" y="1047088"/>
                  </a:lnTo>
                  <a:lnTo>
                    <a:pt x="478925" y="1045195"/>
                  </a:lnTo>
                  <a:lnTo>
                    <a:pt x="434568" y="1039516"/>
                  </a:lnTo>
                  <a:lnTo>
                    <a:pt x="390733" y="1030050"/>
                  </a:lnTo>
                  <a:lnTo>
                    <a:pt x="347683" y="1016798"/>
                  </a:lnTo>
                  <a:lnTo>
                    <a:pt x="305678" y="999760"/>
                  </a:lnTo>
                  <a:lnTo>
                    <a:pt x="264980" y="978936"/>
                  </a:lnTo>
                  <a:lnTo>
                    <a:pt x="225851" y="954325"/>
                  </a:lnTo>
                  <a:lnTo>
                    <a:pt x="188551" y="925929"/>
                  </a:lnTo>
                  <a:lnTo>
                    <a:pt x="153342" y="893745"/>
                  </a:lnTo>
                  <a:lnTo>
                    <a:pt x="121159" y="858537"/>
                  </a:lnTo>
                  <a:lnTo>
                    <a:pt x="92762" y="821237"/>
                  </a:lnTo>
                  <a:lnTo>
                    <a:pt x="68152" y="782107"/>
                  </a:lnTo>
                  <a:lnTo>
                    <a:pt x="47327" y="741409"/>
                  </a:lnTo>
                  <a:lnTo>
                    <a:pt x="30289" y="699405"/>
                  </a:lnTo>
                  <a:lnTo>
                    <a:pt x="17038" y="656354"/>
                  </a:lnTo>
                  <a:lnTo>
                    <a:pt x="7572" y="612520"/>
                  </a:lnTo>
                  <a:lnTo>
                    <a:pt x="1893" y="568162"/>
                  </a:lnTo>
                  <a:lnTo>
                    <a:pt x="0" y="523544"/>
                  </a:lnTo>
                  <a:lnTo>
                    <a:pt x="1893" y="478925"/>
                  </a:lnTo>
                  <a:lnTo>
                    <a:pt x="7572" y="434568"/>
                  </a:lnTo>
                  <a:lnTo>
                    <a:pt x="17038" y="390733"/>
                  </a:lnTo>
                  <a:lnTo>
                    <a:pt x="30289" y="347683"/>
                  </a:lnTo>
                  <a:lnTo>
                    <a:pt x="47327" y="305678"/>
                  </a:lnTo>
                  <a:lnTo>
                    <a:pt x="68152" y="264980"/>
                  </a:lnTo>
                  <a:lnTo>
                    <a:pt x="92762" y="225851"/>
                  </a:lnTo>
                  <a:lnTo>
                    <a:pt x="121159" y="188551"/>
                  </a:lnTo>
                  <a:lnTo>
                    <a:pt x="153342" y="153342"/>
                  </a:lnTo>
                  <a:lnTo>
                    <a:pt x="188551" y="121159"/>
                  </a:lnTo>
                  <a:lnTo>
                    <a:pt x="225851" y="92762"/>
                  </a:lnTo>
                  <a:lnTo>
                    <a:pt x="264980" y="68152"/>
                  </a:lnTo>
                  <a:lnTo>
                    <a:pt x="305678" y="47327"/>
                  </a:lnTo>
                  <a:lnTo>
                    <a:pt x="347683" y="30289"/>
                  </a:lnTo>
                  <a:lnTo>
                    <a:pt x="390733" y="17038"/>
                  </a:lnTo>
                  <a:lnTo>
                    <a:pt x="434568" y="7572"/>
                  </a:lnTo>
                  <a:lnTo>
                    <a:pt x="478925" y="1893"/>
                  </a:lnTo>
                  <a:lnTo>
                    <a:pt x="523544" y="0"/>
                  </a:lnTo>
                  <a:lnTo>
                    <a:pt x="568162" y="1893"/>
                  </a:lnTo>
                  <a:lnTo>
                    <a:pt x="612520" y="7572"/>
                  </a:lnTo>
                  <a:lnTo>
                    <a:pt x="656354" y="17038"/>
                  </a:lnTo>
                  <a:lnTo>
                    <a:pt x="699405" y="30289"/>
                  </a:lnTo>
                  <a:lnTo>
                    <a:pt x="741409" y="47327"/>
                  </a:lnTo>
                  <a:lnTo>
                    <a:pt x="782107" y="68152"/>
                  </a:lnTo>
                  <a:lnTo>
                    <a:pt x="821237" y="92762"/>
                  </a:lnTo>
                  <a:lnTo>
                    <a:pt x="858537" y="121159"/>
                  </a:lnTo>
                  <a:lnTo>
                    <a:pt x="893745" y="153342"/>
                  </a:lnTo>
                  <a:close/>
                </a:path>
              </a:pathLst>
            </a:custGeom>
            <a:ln w="52354">
              <a:solidFill>
                <a:srgbClr val="00A2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/>
          <p:nvPr/>
        </p:nvSpPr>
        <p:spPr>
          <a:xfrm>
            <a:off x="18249194" y="1728657"/>
            <a:ext cx="607695" cy="4025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2450" spc="-20" dirty="0">
                <a:solidFill>
                  <a:srgbClr val="00A2FF"/>
                </a:solidFill>
                <a:latin typeface="Microsoft Sans Serif"/>
                <a:cs typeface="Microsoft Sans Serif"/>
              </a:rPr>
              <a:t>ALP</a:t>
            </a:r>
            <a:endParaRPr sz="2450" dirty="0">
              <a:latin typeface="Microsoft Sans Serif"/>
              <a:cs typeface="Microsoft Sans Serif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55407" y="1311275"/>
            <a:ext cx="15585753" cy="624786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3960" spc="-10" dirty="0">
                <a:solidFill>
                  <a:srgbClr val="B517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ALPs</a:t>
            </a:r>
            <a:r>
              <a:rPr sz="3960" spc="40" dirty="0">
                <a:solidFill>
                  <a:srgbClr val="B517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960" spc="50" dirty="0">
                <a:solidFill>
                  <a:srgbClr val="B517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sz="3960" spc="40" dirty="0">
                <a:solidFill>
                  <a:srgbClr val="B517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960" spc="35" dirty="0">
                <a:solidFill>
                  <a:srgbClr val="B517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forward </a:t>
            </a:r>
            <a:r>
              <a:rPr sz="3960" spc="45" dirty="0">
                <a:solidFill>
                  <a:srgbClr val="B517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proton</a:t>
            </a:r>
            <a:r>
              <a:rPr sz="3960" spc="40" dirty="0">
                <a:solidFill>
                  <a:srgbClr val="B517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960" spc="30" dirty="0">
                <a:solidFill>
                  <a:srgbClr val="B517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scattering</a:t>
            </a:r>
            <a:r>
              <a:rPr sz="3960" spc="40" dirty="0">
                <a:solidFill>
                  <a:srgbClr val="B517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960" dirty="0">
                <a:solidFill>
                  <a:srgbClr val="B517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</a:t>
            </a:r>
            <a:r>
              <a:rPr sz="3960" spc="40" dirty="0">
                <a:solidFill>
                  <a:srgbClr val="B517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960" spc="20" dirty="0">
                <a:solidFill>
                  <a:srgbClr val="B517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association</a:t>
            </a:r>
            <a:r>
              <a:rPr sz="3960" spc="40" dirty="0">
                <a:solidFill>
                  <a:srgbClr val="B517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960" spc="50" dirty="0">
                <a:solidFill>
                  <a:srgbClr val="B517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sz="3960" spc="35" dirty="0">
                <a:solidFill>
                  <a:srgbClr val="B517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960" spc="55" dirty="0">
                <a:solidFill>
                  <a:srgbClr val="B517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photon</a:t>
            </a:r>
            <a:r>
              <a:rPr sz="3960" spc="40" dirty="0">
                <a:solidFill>
                  <a:srgbClr val="B517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960" spc="15" dirty="0">
                <a:solidFill>
                  <a:srgbClr val="B517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pairs</a:t>
            </a:r>
            <a:endParaRPr sz="396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21291" y="2073275"/>
            <a:ext cx="18149717" cy="507831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3200" spc="5" dirty="0">
                <a:latin typeface="Microsoft Sans Serif"/>
                <a:cs typeface="Microsoft Sans Serif"/>
              </a:rPr>
              <a:t>First</a:t>
            </a:r>
            <a:r>
              <a:rPr sz="3200" spc="35" dirty="0">
                <a:latin typeface="Microsoft Sans Serif"/>
                <a:cs typeface="Microsoft Sans Serif"/>
              </a:rPr>
              <a:t> </a:t>
            </a:r>
            <a:r>
              <a:rPr sz="3200" spc="45" dirty="0">
                <a:latin typeface="Microsoft Sans Serif"/>
                <a:cs typeface="Microsoft Sans Serif"/>
              </a:rPr>
              <a:t>BSM</a:t>
            </a:r>
            <a:r>
              <a:rPr sz="3200" spc="40" dirty="0">
                <a:latin typeface="Microsoft Sans Serif"/>
                <a:cs typeface="Microsoft Sans Serif"/>
              </a:rPr>
              <a:t> </a:t>
            </a:r>
            <a:r>
              <a:rPr sz="3200" dirty="0">
                <a:latin typeface="Microsoft Sans Serif"/>
                <a:cs typeface="Microsoft Sans Serif"/>
              </a:rPr>
              <a:t>search</a:t>
            </a:r>
            <a:r>
              <a:rPr sz="3200" spc="40" dirty="0">
                <a:latin typeface="Microsoft Sans Serif"/>
                <a:cs typeface="Microsoft Sans Serif"/>
              </a:rPr>
              <a:t> </a:t>
            </a:r>
            <a:r>
              <a:rPr sz="3200" spc="15" dirty="0">
                <a:latin typeface="Microsoft Sans Serif"/>
                <a:cs typeface="Microsoft Sans Serif"/>
              </a:rPr>
              <a:t>using</a:t>
            </a:r>
            <a:r>
              <a:rPr sz="3200" spc="40" dirty="0">
                <a:latin typeface="Microsoft Sans Serif"/>
                <a:cs typeface="Microsoft Sans Serif"/>
              </a:rPr>
              <a:t> </a:t>
            </a:r>
            <a:r>
              <a:rPr sz="3200" spc="-80" dirty="0">
                <a:latin typeface="Microsoft Sans Serif"/>
                <a:cs typeface="Microsoft Sans Serif"/>
              </a:rPr>
              <a:t>ATLAS</a:t>
            </a:r>
            <a:r>
              <a:rPr sz="3200" spc="35" dirty="0">
                <a:latin typeface="Microsoft Sans Serif"/>
                <a:cs typeface="Microsoft Sans Serif"/>
              </a:rPr>
              <a:t> </a:t>
            </a:r>
            <a:r>
              <a:rPr sz="3200" spc="15" dirty="0">
                <a:latin typeface="Microsoft Sans Serif"/>
                <a:cs typeface="Microsoft Sans Serif"/>
              </a:rPr>
              <a:t>Forward</a:t>
            </a:r>
            <a:r>
              <a:rPr sz="3200" spc="40" dirty="0">
                <a:latin typeface="Microsoft Sans Serif"/>
                <a:cs typeface="Microsoft Sans Serif"/>
              </a:rPr>
              <a:t> </a:t>
            </a:r>
            <a:r>
              <a:rPr sz="3200" spc="25" dirty="0">
                <a:latin typeface="Microsoft Sans Serif"/>
                <a:cs typeface="Microsoft Sans Serif"/>
              </a:rPr>
              <a:t>Proton</a:t>
            </a:r>
            <a:r>
              <a:rPr sz="3200" spc="40" dirty="0">
                <a:latin typeface="Microsoft Sans Serif"/>
                <a:cs typeface="Microsoft Sans Serif"/>
              </a:rPr>
              <a:t> </a:t>
            </a:r>
            <a:r>
              <a:rPr sz="3200" spc="-100" dirty="0">
                <a:latin typeface="Microsoft Sans Serif"/>
                <a:cs typeface="Microsoft Sans Serif"/>
              </a:rPr>
              <a:t>(AFP)</a:t>
            </a:r>
            <a:r>
              <a:rPr sz="3200" spc="40" dirty="0">
                <a:latin typeface="Microsoft Sans Serif"/>
                <a:cs typeface="Microsoft Sans Serif"/>
              </a:rPr>
              <a:t> </a:t>
            </a:r>
            <a:r>
              <a:rPr sz="3200" spc="-15" dirty="0">
                <a:latin typeface="Microsoft Sans Serif"/>
                <a:cs typeface="Microsoft Sans Serif"/>
              </a:rPr>
              <a:t>(</a:t>
            </a:r>
            <a:r>
              <a:rPr sz="2400" u="heavy" spc="-15" dirty="0">
                <a:solidFill>
                  <a:srgbClr val="D75597"/>
                </a:solidFill>
                <a:uFill>
                  <a:solidFill>
                    <a:srgbClr val="D75597"/>
                  </a:solidFill>
                </a:uFill>
                <a:latin typeface="Arial MT"/>
                <a:cs typeface="Arial MT"/>
              </a:rPr>
              <a:t>ATLAS-TDR-024</a:t>
            </a:r>
            <a:r>
              <a:rPr sz="2400" spc="-15" dirty="0">
                <a:latin typeface="Microsoft Sans Serif"/>
                <a:cs typeface="Microsoft Sans Serif"/>
              </a:rPr>
              <a:t>,</a:t>
            </a:r>
            <a:r>
              <a:rPr sz="2400" spc="35" dirty="0">
                <a:latin typeface="Microsoft Sans Serif"/>
                <a:cs typeface="Microsoft Sans Serif"/>
              </a:rPr>
              <a:t> </a:t>
            </a:r>
            <a:r>
              <a:rPr sz="2400" u="heavy" spc="10" dirty="0">
                <a:solidFill>
                  <a:srgbClr val="D75597"/>
                </a:solidFill>
                <a:uFill>
                  <a:solidFill>
                    <a:srgbClr val="D75597"/>
                  </a:solidFill>
                </a:uFill>
                <a:latin typeface="Arial MT"/>
                <a:cs typeface="Arial MT"/>
              </a:rPr>
              <a:t>ATL-PHYS-PUB-2017-012</a:t>
            </a:r>
            <a:r>
              <a:rPr sz="3200" spc="10" dirty="0">
                <a:latin typeface="Microsoft Sans Serif"/>
                <a:cs typeface="Microsoft Sans Serif"/>
              </a:rPr>
              <a:t>)</a:t>
            </a:r>
            <a:endParaRPr sz="3200" dirty="0">
              <a:latin typeface="Microsoft Sans Serif"/>
              <a:cs typeface="Microsoft Sans Serif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954962" y="2708444"/>
            <a:ext cx="8859833" cy="507831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3200" spc="10" dirty="0"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sz="3200" spc="35" dirty="0">
                <a:latin typeface="Calibri" panose="020F0502020204030204" pitchFamily="34" charset="0"/>
                <a:cs typeface="Calibri" panose="020F0502020204030204" pitchFamily="34" charset="0"/>
              </a:rPr>
              <a:t> tracking </a:t>
            </a:r>
            <a:r>
              <a:rPr sz="3200" spc="25" dirty="0">
                <a:latin typeface="Calibri" panose="020F0502020204030204" pitchFamily="34" charset="0"/>
                <a:cs typeface="Calibri" panose="020F0502020204030204" pitchFamily="34" charset="0"/>
              </a:rPr>
              <a:t>units</a:t>
            </a:r>
            <a:r>
              <a:rPr sz="3200" spc="3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200" spc="40" dirty="0">
                <a:latin typeface="Calibri" panose="020F0502020204030204" pitchFamily="34" charset="0"/>
                <a:cs typeface="Calibri" panose="020F0502020204030204" pitchFamily="34" charset="0"/>
              </a:rPr>
              <a:t>located</a:t>
            </a:r>
            <a:r>
              <a:rPr sz="3200" spc="3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200" spc="30" dirty="0">
                <a:latin typeface="Calibri" panose="020F0502020204030204" pitchFamily="34" charset="0"/>
                <a:cs typeface="Calibri" panose="020F0502020204030204" pitchFamily="34" charset="0"/>
              </a:rPr>
              <a:t>at</a:t>
            </a:r>
            <a:r>
              <a:rPr sz="3200" spc="3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200" spc="-825" dirty="0">
                <a:latin typeface="Calibri" panose="020F0502020204030204" pitchFamily="34" charset="0"/>
                <a:cs typeface="Calibri" panose="020F0502020204030204" pitchFamily="34" charset="0"/>
              </a:rPr>
              <a:t>𝑧</a:t>
            </a:r>
            <a:r>
              <a:rPr sz="3200" spc="-9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200" spc="50" dirty="0">
                <a:latin typeface="Calibri" panose="020F0502020204030204" pitchFamily="34" charset="0"/>
                <a:cs typeface="Calibri" panose="020F0502020204030204" pitchFamily="34" charset="0"/>
              </a:rPr>
              <a:t>=</a:t>
            </a:r>
            <a:r>
              <a:rPr sz="3200" spc="3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200" spc="50" dirty="0">
                <a:latin typeface="Calibri" panose="020F0502020204030204" pitchFamily="34" charset="0"/>
                <a:cs typeface="Calibri" panose="020F0502020204030204" pitchFamily="34" charset="0"/>
              </a:rPr>
              <a:t>±</a:t>
            </a:r>
            <a:r>
              <a:rPr sz="3200" spc="3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200" spc="10" dirty="0">
                <a:latin typeface="Calibri" panose="020F0502020204030204" pitchFamily="34" charset="0"/>
                <a:cs typeface="Calibri" panose="020F0502020204030204" pitchFamily="34" charset="0"/>
              </a:rPr>
              <a:t>205</a:t>
            </a:r>
            <a:r>
              <a:rPr sz="3200" spc="3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200" spc="65" dirty="0"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sz="3200" spc="3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200" spc="25" dirty="0">
                <a:latin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sz="3200" spc="3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200" spc="50" dirty="0">
                <a:latin typeface="Calibri" panose="020F0502020204030204" pitchFamily="34" charset="0"/>
                <a:cs typeface="Calibri" panose="020F0502020204030204" pitchFamily="34" charset="0"/>
              </a:rPr>
              <a:t>±</a:t>
            </a:r>
            <a:r>
              <a:rPr sz="3200" spc="3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200" spc="10" dirty="0">
                <a:latin typeface="Calibri" panose="020F0502020204030204" pitchFamily="34" charset="0"/>
                <a:cs typeface="Calibri" panose="020F0502020204030204" pitchFamily="34" charset="0"/>
              </a:rPr>
              <a:t>217</a:t>
            </a:r>
            <a:r>
              <a:rPr sz="3200" spc="35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200" spc="65" dirty="0"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endParaRPr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69441" y="3521075"/>
            <a:ext cx="19171727" cy="1282402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495300" indent="-457200">
              <a:lnSpc>
                <a:spcPct val="100000"/>
              </a:lnSpc>
              <a:spcBef>
                <a:spcPts val="120"/>
              </a:spcBef>
              <a:buFont typeface="Arial" panose="020B0604020202020204" pitchFamily="34" charset="0"/>
              <a:buChar char="•"/>
            </a:pPr>
            <a:r>
              <a:rPr sz="3200" spc="35" dirty="0">
                <a:latin typeface="Microsoft Sans Serif"/>
                <a:cs typeface="Microsoft Sans Serif"/>
              </a:rPr>
              <a:t>Diphoton </a:t>
            </a:r>
            <a:r>
              <a:rPr sz="3200" spc="5" dirty="0">
                <a:latin typeface="Microsoft Sans Serif"/>
                <a:cs typeface="Microsoft Sans Serif"/>
              </a:rPr>
              <a:t>resonance</a:t>
            </a:r>
            <a:r>
              <a:rPr sz="3200" spc="40" dirty="0">
                <a:latin typeface="Microsoft Sans Serif"/>
                <a:cs typeface="Microsoft Sans Serif"/>
              </a:rPr>
              <a:t> </a:t>
            </a:r>
            <a:r>
              <a:rPr sz="3200" dirty="0">
                <a:latin typeface="Microsoft Sans Serif"/>
                <a:cs typeface="Microsoft Sans Serif"/>
              </a:rPr>
              <a:t>search</a:t>
            </a:r>
            <a:r>
              <a:rPr sz="3200" spc="35" dirty="0">
                <a:latin typeface="Microsoft Sans Serif"/>
                <a:cs typeface="Microsoft Sans Serif"/>
              </a:rPr>
              <a:t> </a:t>
            </a:r>
            <a:r>
              <a:rPr sz="3200" dirty="0">
                <a:latin typeface="Microsoft Sans Serif"/>
                <a:cs typeface="Microsoft Sans Serif"/>
              </a:rPr>
              <a:t>in</a:t>
            </a:r>
            <a:r>
              <a:rPr sz="3200" spc="40" dirty="0">
                <a:latin typeface="Microsoft Sans Serif"/>
                <a:cs typeface="Microsoft Sans Serif"/>
              </a:rPr>
              <a:t> </a:t>
            </a:r>
            <a:r>
              <a:rPr sz="3200" spc="10" dirty="0">
                <a:latin typeface="Microsoft Sans Serif"/>
                <a:cs typeface="Microsoft Sans Serif"/>
              </a:rPr>
              <a:t>events</a:t>
            </a:r>
            <a:r>
              <a:rPr sz="3200" spc="35" dirty="0">
                <a:latin typeface="Microsoft Sans Serif"/>
                <a:cs typeface="Microsoft Sans Serif"/>
              </a:rPr>
              <a:t> </a:t>
            </a:r>
            <a:r>
              <a:rPr sz="3200" spc="50" dirty="0">
                <a:latin typeface="Microsoft Sans Serif"/>
                <a:cs typeface="Microsoft Sans Serif"/>
              </a:rPr>
              <a:t>with</a:t>
            </a:r>
            <a:r>
              <a:rPr sz="3200" spc="40" dirty="0">
                <a:latin typeface="Microsoft Sans Serif"/>
                <a:cs typeface="Microsoft Sans Serif"/>
              </a:rPr>
              <a:t> </a:t>
            </a:r>
            <a:r>
              <a:rPr sz="3200" spc="30" dirty="0">
                <a:latin typeface="Microsoft Sans Serif"/>
                <a:cs typeface="Microsoft Sans Serif"/>
              </a:rPr>
              <a:t>at</a:t>
            </a:r>
            <a:r>
              <a:rPr sz="3200" spc="35" dirty="0">
                <a:latin typeface="Microsoft Sans Serif"/>
                <a:cs typeface="Microsoft Sans Serif"/>
              </a:rPr>
              <a:t> </a:t>
            </a:r>
            <a:r>
              <a:rPr sz="3200" spc="5" dirty="0">
                <a:latin typeface="Microsoft Sans Serif"/>
                <a:cs typeface="Microsoft Sans Serif"/>
              </a:rPr>
              <a:t>least</a:t>
            </a:r>
            <a:r>
              <a:rPr sz="3200" spc="40" dirty="0">
                <a:latin typeface="Microsoft Sans Serif"/>
                <a:cs typeface="Microsoft Sans Serif"/>
              </a:rPr>
              <a:t> </a:t>
            </a:r>
            <a:r>
              <a:rPr sz="3200" spc="10" dirty="0">
                <a:latin typeface="Microsoft Sans Serif"/>
                <a:cs typeface="Microsoft Sans Serif"/>
              </a:rPr>
              <a:t>one</a:t>
            </a:r>
            <a:r>
              <a:rPr sz="3200" spc="35" dirty="0">
                <a:latin typeface="Microsoft Sans Serif"/>
                <a:cs typeface="Microsoft Sans Serif"/>
              </a:rPr>
              <a:t> </a:t>
            </a:r>
            <a:r>
              <a:rPr sz="3200" spc="45" dirty="0">
                <a:latin typeface="Microsoft Sans Serif"/>
                <a:cs typeface="Microsoft Sans Serif"/>
              </a:rPr>
              <a:t>proton</a:t>
            </a:r>
            <a:r>
              <a:rPr sz="3200" spc="40" dirty="0">
                <a:latin typeface="Microsoft Sans Serif"/>
                <a:cs typeface="Microsoft Sans Serif"/>
              </a:rPr>
              <a:t> tagged</a:t>
            </a:r>
            <a:r>
              <a:rPr sz="3200" spc="35" dirty="0">
                <a:latin typeface="Microsoft Sans Serif"/>
                <a:cs typeface="Microsoft Sans Serif"/>
              </a:rPr>
              <a:t> </a:t>
            </a:r>
            <a:r>
              <a:rPr sz="3200" dirty="0">
                <a:latin typeface="Microsoft Sans Serif"/>
                <a:cs typeface="Microsoft Sans Serif"/>
              </a:rPr>
              <a:t>in</a:t>
            </a:r>
            <a:r>
              <a:rPr sz="3200" spc="40" dirty="0">
                <a:latin typeface="Microsoft Sans Serif"/>
                <a:cs typeface="Microsoft Sans Serif"/>
              </a:rPr>
              <a:t> </a:t>
            </a:r>
            <a:r>
              <a:rPr sz="3200" spc="-50" dirty="0">
                <a:latin typeface="Microsoft Sans Serif"/>
                <a:cs typeface="Microsoft Sans Serif"/>
              </a:rPr>
              <a:t>AFP</a:t>
            </a:r>
            <a:endParaRPr sz="3200" dirty="0">
              <a:latin typeface="Microsoft Sans Serif"/>
              <a:cs typeface="Microsoft Sans Serif"/>
            </a:endParaRPr>
          </a:p>
          <a:p>
            <a:pPr marL="495300" indent="-457200">
              <a:lnSpc>
                <a:spcPct val="100000"/>
              </a:lnSpc>
              <a:spcBef>
                <a:spcPts val="2205"/>
              </a:spcBef>
              <a:buFont typeface="Arial" panose="020B0604020202020204" pitchFamily="34" charset="0"/>
              <a:buChar char="•"/>
            </a:pPr>
            <a:r>
              <a:rPr sz="3200" spc="20" dirty="0">
                <a:latin typeface="Microsoft Sans Serif"/>
                <a:cs typeface="Microsoft Sans Serif"/>
              </a:rPr>
              <a:t>Data-driven</a:t>
            </a:r>
            <a:r>
              <a:rPr sz="3200" spc="40" dirty="0">
                <a:latin typeface="Microsoft Sans Serif"/>
                <a:cs typeface="Microsoft Sans Serif"/>
              </a:rPr>
              <a:t> </a:t>
            </a:r>
            <a:r>
              <a:rPr sz="3200" spc="20" dirty="0">
                <a:latin typeface="Microsoft Sans Serif"/>
                <a:cs typeface="Microsoft Sans Serif"/>
              </a:rPr>
              <a:t>estimate</a:t>
            </a:r>
            <a:r>
              <a:rPr sz="3200" spc="45" dirty="0">
                <a:latin typeface="Microsoft Sans Serif"/>
                <a:cs typeface="Microsoft Sans Serif"/>
              </a:rPr>
              <a:t> </a:t>
            </a:r>
            <a:r>
              <a:rPr sz="3200" spc="50" dirty="0">
                <a:latin typeface="Microsoft Sans Serif"/>
                <a:cs typeface="Microsoft Sans Serif"/>
              </a:rPr>
              <a:t>of</a:t>
            </a:r>
            <a:r>
              <a:rPr sz="3200" spc="40" dirty="0">
                <a:latin typeface="Microsoft Sans Serif"/>
                <a:cs typeface="Microsoft Sans Serif"/>
              </a:rPr>
              <a:t> </a:t>
            </a:r>
            <a:r>
              <a:rPr sz="3200" spc="30" dirty="0">
                <a:latin typeface="Microsoft Sans Serif"/>
                <a:cs typeface="Microsoft Sans Serif"/>
              </a:rPr>
              <a:t>combinatorial</a:t>
            </a:r>
            <a:r>
              <a:rPr sz="3200" spc="40" dirty="0">
                <a:latin typeface="Microsoft Sans Serif"/>
                <a:cs typeface="Microsoft Sans Serif"/>
              </a:rPr>
              <a:t> background</a:t>
            </a:r>
            <a:r>
              <a:rPr sz="3200" spc="45" dirty="0">
                <a:latin typeface="Microsoft Sans Serif"/>
                <a:cs typeface="Microsoft Sans Serif"/>
              </a:rPr>
              <a:t> </a:t>
            </a:r>
            <a:r>
              <a:rPr sz="3200" spc="35" dirty="0">
                <a:latin typeface="Microsoft Sans Serif"/>
                <a:cs typeface="Microsoft Sans Serif"/>
              </a:rPr>
              <a:t>from</a:t>
            </a:r>
            <a:r>
              <a:rPr sz="3200" spc="40" dirty="0">
                <a:latin typeface="Microsoft Sans Serif"/>
                <a:cs typeface="Microsoft Sans Serif"/>
              </a:rPr>
              <a:t> </a:t>
            </a:r>
            <a:r>
              <a:rPr sz="3200" spc="55" dirty="0">
                <a:latin typeface="Microsoft Sans Serif"/>
                <a:cs typeface="Microsoft Sans Serif"/>
              </a:rPr>
              <a:t>photon</a:t>
            </a:r>
            <a:r>
              <a:rPr sz="3200" spc="45" dirty="0">
                <a:latin typeface="Microsoft Sans Serif"/>
                <a:cs typeface="Microsoft Sans Serif"/>
              </a:rPr>
              <a:t> </a:t>
            </a:r>
            <a:r>
              <a:rPr sz="3200" spc="15" dirty="0">
                <a:latin typeface="Microsoft Sans Serif"/>
                <a:cs typeface="Microsoft Sans Serif"/>
              </a:rPr>
              <a:t>pairs</a:t>
            </a:r>
            <a:r>
              <a:rPr sz="3200" spc="40" dirty="0">
                <a:latin typeface="Microsoft Sans Serif"/>
                <a:cs typeface="Microsoft Sans Serif"/>
              </a:rPr>
              <a:t> </a:t>
            </a:r>
            <a:r>
              <a:rPr sz="3200" spc="120" dirty="0">
                <a:latin typeface="Microsoft Sans Serif"/>
                <a:cs typeface="Microsoft Sans Serif"/>
              </a:rPr>
              <a:t>w/</a:t>
            </a:r>
            <a:r>
              <a:rPr sz="3200" spc="45" dirty="0">
                <a:latin typeface="Microsoft Sans Serif"/>
                <a:cs typeface="Microsoft Sans Serif"/>
              </a:rPr>
              <a:t> </a:t>
            </a:r>
            <a:r>
              <a:rPr sz="3200" spc="40" dirty="0">
                <a:latin typeface="Microsoft Sans Serif"/>
                <a:cs typeface="Microsoft Sans Serif"/>
              </a:rPr>
              <a:t>protons </a:t>
            </a:r>
            <a:r>
              <a:rPr lang="it-IT" sz="3200" spc="50" dirty="0">
                <a:latin typeface="Microsoft Sans Serif"/>
                <a:cs typeface="Microsoft Sans Serif"/>
              </a:rPr>
              <a:t>from </a:t>
            </a:r>
            <a:r>
              <a:rPr sz="3200" spc="15" dirty="0">
                <a:latin typeface="Microsoft Sans Serif"/>
                <a:cs typeface="Microsoft Sans Serif"/>
              </a:rPr>
              <a:t>another</a:t>
            </a:r>
            <a:r>
              <a:rPr sz="3200" spc="45" dirty="0">
                <a:latin typeface="Microsoft Sans Serif"/>
                <a:cs typeface="Microsoft Sans Serif"/>
              </a:rPr>
              <a:t> </a:t>
            </a:r>
            <a:r>
              <a:rPr sz="3200" spc="20" dirty="0">
                <a:latin typeface="Microsoft Sans Serif"/>
                <a:cs typeface="Microsoft Sans Serif"/>
              </a:rPr>
              <a:t>collision</a:t>
            </a:r>
            <a:endParaRPr sz="3200" dirty="0">
              <a:latin typeface="Microsoft Sans Serif"/>
              <a:cs typeface="Microsoft Sans Serif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5384879" y="27123"/>
            <a:ext cx="7941945" cy="113390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7260" spc="55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ALP</a:t>
            </a:r>
            <a:r>
              <a:rPr sz="7260" spc="-15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7260" spc="114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search</a:t>
            </a:r>
            <a:r>
              <a:rPr sz="7260" spc="-1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7260" spc="25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sz="7260" spc="-15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7260" spc="-2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AFP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14484279" y="273205"/>
            <a:ext cx="3764915" cy="508473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3200" u="heavy" spc="-15" dirty="0">
                <a:solidFill>
                  <a:srgbClr val="D75597"/>
                </a:solidFill>
                <a:uFill>
                  <a:solidFill>
                    <a:srgbClr val="D75597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  <a:t>JHEP07(2023)234</a:t>
            </a:r>
            <a:endParaRPr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6" name="object 16"/>
          <p:cNvGrpSpPr/>
          <p:nvPr/>
        </p:nvGrpSpPr>
        <p:grpSpPr>
          <a:xfrm>
            <a:off x="2743239" y="5569062"/>
            <a:ext cx="5793105" cy="4453890"/>
            <a:chOff x="2743239" y="5569062"/>
            <a:chExt cx="5793105" cy="4453890"/>
          </a:xfrm>
        </p:grpSpPr>
        <p:sp>
          <p:nvSpPr>
            <p:cNvPr id="17" name="object 17"/>
            <p:cNvSpPr/>
            <p:nvPr/>
          </p:nvSpPr>
          <p:spPr>
            <a:xfrm>
              <a:off x="2748326" y="5574142"/>
              <a:ext cx="5782945" cy="3125470"/>
            </a:xfrm>
            <a:custGeom>
              <a:avLst/>
              <a:gdLst/>
              <a:ahLst/>
              <a:cxnLst/>
              <a:rect l="l" t="t" r="r" b="b"/>
              <a:pathLst>
                <a:path w="5782945" h="3125470">
                  <a:moveTo>
                    <a:pt x="0" y="3125061"/>
                  </a:moveTo>
                  <a:lnTo>
                    <a:pt x="5782726" y="3125061"/>
                  </a:lnTo>
                  <a:lnTo>
                    <a:pt x="5782726" y="0"/>
                  </a:lnTo>
                  <a:lnTo>
                    <a:pt x="0" y="0"/>
                  </a:lnTo>
                  <a:lnTo>
                    <a:pt x="0" y="3125061"/>
                  </a:lnTo>
                  <a:close/>
                </a:path>
                <a:path w="5782945" h="3125470">
                  <a:moveTo>
                    <a:pt x="0" y="3125061"/>
                  </a:moveTo>
                  <a:lnTo>
                    <a:pt x="5782726" y="3125061"/>
                  </a:lnTo>
                  <a:lnTo>
                    <a:pt x="5782726" y="0"/>
                  </a:lnTo>
                  <a:lnTo>
                    <a:pt x="0" y="0"/>
                  </a:lnTo>
                  <a:lnTo>
                    <a:pt x="0" y="3125061"/>
                  </a:lnTo>
                  <a:close/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2748323" y="8699204"/>
              <a:ext cx="5782945" cy="0"/>
            </a:xfrm>
            <a:custGeom>
              <a:avLst/>
              <a:gdLst/>
              <a:ahLst/>
              <a:cxnLst/>
              <a:rect l="l" t="t" r="r" b="b"/>
              <a:pathLst>
                <a:path w="5782945">
                  <a:moveTo>
                    <a:pt x="0" y="0"/>
                  </a:moveTo>
                  <a:lnTo>
                    <a:pt x="578272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2947732" y="8620457"/>
              <a:ext cx="0" cy="79375"/>
            </a:xfrm>
            <a:custGeom>
              <a:avLst/>
              <a:gdLst/>
              <a:ahLst/>
              <a:cxnLst/>
              <a:rect l="l" t="t" r="r" b="b"/>
              <a:pathLst>
                <a:path h="79375">
                  <a:moveTo>
                    <a:pt x="0" y="0"/>
                  </a:moveTo>
                  <a:lnTo>
                    <a:pt x="0" y="78747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3147137" y="8659837"/>
              <a:ext cx="0" cy="39370"/>
            </a:xfrm>
            <a:custGeom>
              <a:avLst/>
              <a:gdLst/>
              <a:ahLst/>
              <a:cxnLst/>
              <a:rect l="l" t="t" r="r" b="b"/>
              <a:pathLst>
                <a:path h="39370">
                  <a:moveTo>
                    <a:pt x="0" y="0"/>
                  </a:moveTo>
                  <a:lnTo>
                    <a:pt x="0" y="39367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3346529" y="8659837"/>
              <a:ext cx="0" cy="39370"/>
            </a:xfrm>
            <a:custGeom>
              <a:avLst/>
              <a:gdLst/>
              <a:ahLst/>
              <a:cxnLst/>
              <a:rect l="l" t="t" r="r" b="b"/>
              <a:pathLst>
                <a:path h="39370">
                  <a:moveTo>
                    <a:pt x="0" y="0"/>
                  </a:moveTo>
                  <a:lnTo>
                    <a:pt x="0" y="39367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3545934" y="8659837"/>
              <a:ext cx="0" cy="39370"/>
            </a:xfrm>
            <a:custGeom>
              <a:avLst/>
              <a:gdLst/>
              <a:ahLst/>
              <a:cxnLst/>
              <a:rect l="l" t="t" r="r" b="b"/>
              <a:pathLst>
                <a:path h="39370">
                  <a:moveTo>
                    <a:pt x="0" y="0"/>
                  </a:moveTo>
                  <a:lnTo>
                    <a:pt x="0" y="39367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3745340" y="8620457"/>
              <a:ext cx="0" cy="79375"/>
            </a:xfrm>
            <a:custGeom>
              <a:avLst/>
              <a:gdLst/>
              <a:ahLst/>
              <a:cxnLst/>
              <a:rect l="l" t="t" r="r" b="b"/>
              <a:pathLst>
                <a:path h="79375">
                  <a:moveTo>
                    <a:pt x="0" y="0"/>
                  </a:moveTo>
                  <a:lnTo>
                    <a:pt x="0" y="78747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3944745" y="8659837"/>
              <a:ext cx="0" cy="39370"/>
            </a:xfrm>
            <a:custGeom>
              <a:avLst/>
              <a:gdLst/>
              <a:ahLst/>
              <a:cxnLst/>
              <a:rect l="l" t="t" r="r" b="b"/>
              <a:pathLst>
                <a:path h="39370">
                  <a:moveTo>
                    <a:pt x="0" y="0"/>
                  </a:moveTo>
                  <a:lnTo>
                    <a:pt x="0" y="39367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4144151" y="8659837"/>
              <a:ext cx="0" cy="39370"/>
            </a:xfrm>
            <a:custGeom>
              <a:avLst/>
              <a:gdLst/>
              <a:ahLst/>
              <a:cxnLst/>
              <a:rect l="l" t="t" r="r" b="b"/>
              <a:pathLst>
                <a:path h="39370">
                  <a:moveTo>
                    <a:pt x="0" y="0"/>
                  </a:moveTo>
                  <a:lnTo>
                    <a:pt x="0" y="39367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4343555" y="8659837"/>
              <a:ext cx="0" cy="39370"/>
            </a:xfrm>
            <a:custGeom>
              <a:avLst/>
              <a:gdLst/>
              <a:ahLst/>
              <a:cxnLst/>
              <a:rect l="l" t="t" r="r" b="b"/>
              <a:pathLst>
                <a:path h="39370">
                  <a:moveTo>
                    <a:pt x="0" y="0"/>
                  </a:moveTo>
                  <a:lnTo>
                    <a:pt x="0" y="39367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4542961" y="8620457"/>
              <a:ext cx="0" cy="79375"/>
            </a:xfrm>
            <a:custGeom>
              <a:avLst/>
              <a:gdLst/>
              <a:ahLst/>
              <a:cxnLst/>
              <a:rect l="l" t="t" r="r" b="b"/>
              <a:pathLst>
                <a:path h="79375">
                  <a:moveTo>
                    <a:pt x="0" y="0"/>
                  </a:moveTo>
                  <a:lnTo>
                    <a:pt x="0" y="78747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4742366" y="8659837"/>
              <a:ext cx="0" cy="39370"/>
            </a:xfrm>
            <a:custGeom>
              <a:avLst/>
              <a:gdLst/>
              <a:ahLst/>
              <a:cxnLst/>
              <a:rect l="l" t="t" r="r" b="b"/>
              <a:pathLst>
                <a:path h="39370">
                  <a:moveTo>
                    <a:pt x="0" y="0"/>
                  </a:moveTo>
                  <a:lnTo>
                    <a:pt x="0" y="39367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4941772" y="8659837"/>
              <a:ext cx="0" cy="39370"/>
            </a:xfrm>
            <a:custGeom>
              <a:avLst/>
              <a:gdLst/>
              <a:ahLst/>
              <a:cxnLst/>
              <a:rect l="l" t="t" r="r" b="b"/>
              <a:pathLst>
                <a:path h="39370">
                  <a:moveTo>
                    <a:pt x="0" y="0"/>
                  </a:moveTo>
                  <a:lnTo>
                    <a:pt x="0" y="39367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5141177" y="8659837"/>
              <a:ext cx="0" cy="39370"/>
            </a:xfrm>
            <a:custGeom>
              <a:avLst/>
              <a:gdLst/>
              <a:ahLst/>
              <a:cxnLst/>
              <a:rect l="l" t="t" r="r" b="b"/>
              <a:pathLst>
                <a:path h="39370">
                  <a:moveTo>
                    <a:pt x="0" y="0"/>
                  </a:moveTo>
                  <a:lnTo>
                    <a:pt x="0" y="39367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5340581" y="8620457"/>
              <a:ext cx="0" cy="79375"/>
            </a:xfrm>
            <a:custGeom>
              <a:avLst/>
              <a:gdLst/>
              <a:ahLst/>
              <a:cxnLst/>
              <a:rect l="l" t="t" r="r" b="b"/>
              <a:pathLst>
                <a:path h="79375">
                  <a:moveTo>
                    <a:pt x="0" y="0"/>
                  </a:moveTo>
                  <a:lnTo>
                    <a:pt x="0" y="78747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5539987" y="8659837"/>
              <a:ext cx="0" cy="39370"/>
            </a:xfrm>
            <a:custGeom>
              <a:avLst/>
              <a:gdLst/>
              <a:ahLst/>
              <a:cxnLst/>
              <a:rect l="l" t="t" r="r" b="b"/>
              <a:pathLst>
                <a:path h="39370">
                  <a:moveTo>
                    <a:pt x="0" y="0"/>
                  </a:moveTo>
                  <a:lnTo>
                    <a:pt x="0" y="39367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5739392" y="8659837"/>
              <a:ext cx="0" cy="39370"/>
            </a:xfrm>
            <a:custGeom>
              <a:avLst/>
              <a:gdLst/>
              <a:ahLst/>
              <a:cxnLst/>
              <a:rect l="l" t="t" r="r" b="b"/>
              <a:pathLst>
                <a:path h="39370">
                  <a:moveTo>
                    <a:pt x="0" y="0"/>
                  </a:moveTo>
                  <a:lnTo>
                    <a:pt x="0" y="39367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5938798" y="8659837"/>
              <a:ext cx="0" cy="39370"/>
            </a:xfrm>
            <a:custGeom>
              <a:avLst/>
              <a:gdLst/>
              <a:ahLst/>
              <a:cxnLst/>
              <a:rect l="l" t="t" r="r" b="b"/>
              <a:pathLst>
                <a:path h="39370">
                  <a:moveTo>
                    <a:pt x="0" y="0"/>
                  </a:moveTo>
                  <a:lnTo>
                    <a:pt x="0" y="39367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6138190" y="8620457"/>
              <a:ext cx="0" cy="79375"/>
            </a:xfrm>
            <a:custGeom>
              <a:avLst/>
              <a:gdLst/>
              <a:ahLst/>
              <a:cxnLst/>
              <a:rect l="l" t="t" r="r" b="b"/>
              <a:pathLst>
                <a:path h="79375">
                  <a:moveTo>
                    <a:pt x="0" y="0"/>
                  </a:moveTo>
                  <a:lnTo>
                    <a:pt x="0" y="78747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6"/>
            <p:cNvSpPr/>
            <p:nvPr/>
          </p:nvSpPr>
          <p:spPr>
            <a:xfrm>
              <a:off x="6337595" y="8659837"/>
              <a:ext cx="0" cy="39370"/>
            </a:xfrm>
            <a:custGeom>
              <a:avLst/>
              <a:gdLst/>
              <a:ahLst/>
              <a:cxnLst/>
              <a:rect l="l" t="t" r="r" b="b"/>
              <a:pathLst>
                <a:path h="39370">
                  <a:moveTo>
                    <a:pt x="0" y="0"/>
                  </a:moveTo>
                  <a:lnTo>
                    <a:pt x="0" y="39367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6537000" y="8659837"/>
              <a:ext cx="0" cy="39370"/>
            </a:xfrm>
            <a:custGeom>
              <a:avLst/>
              <a:gdLst/>
              <a:ahLst/>
              <a:cxnLst/>
              <a:rect l="l" t="t" r="r" b="b"/>
              <a:pathLst>
                <a:path h="39370">
                  <a:moveTo>
                    <a:pt x="0" y="0"/>
                  </a:moveTo>
                  <a:lnTo>
                    <a:pt x="0" y="39367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/>
            <p:cNvSpPr/>
            <p:nvPr/>
          </p:nvSpPr>
          <p:spPr>
            <a:xfrm>
              <a:off x="6736406" y="8659837"/>
              <a:ext cx="0" cy="39370"/>
            </a:xfrm>
            <a:custGeom>
              <a:avLst/>
              <a:gdLst/>
              <a:ahLst/>
              <a:cxnLst/>
              <a:rect l="l" t="t" r="r" b="b"/>
              <a:pathLst>
                <a:path h="39370">
                  <a:moveTo>
                    <a:pt x="0" y="0"/>
                  </a:moveTo>
                  <a:lnTo>
                    <a:pt x="0" y="39367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9"/>
            <p:cNvSpPr/>
            <p:nvPr/>
          </p:nvSpPr>
          <p:spPr>
            <a:xfrm>
              <a:off x="6935811" y="8620457"/>
              <a:ext cx="0" cy="79375"/>
            </a:xfrm>
            <a:custGeom>
              <a:avLst/>
              <a:gdLst/>
              <a:ahLst/>
              <a:cxnLst/>
              <a:rect l="l" t="t" r="r" b="b"/>
              <a:pathLst>
                <a:path h="79375">
                  <a:moveTo>
                    <a:pt x="0" y="0"/>
                  </a:moveTo>
                  <a:lnTo>
                    <a:pt x="0" y="78747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40"/>
            <p:cNvSpPr/>
            <p:nvPr/>
          </p:nvSpPr>
          <p:spPr>
            <a:xfrm>
              <a:off x="7135216" y="8659837"/>
              <a:ext cx="0" cy="39370"/>
            </a:xfrm>
            <a:custGeom>
              <a:avLst/>
              <a:gdLst/>
              <a:ahLst/>
              <a:cxnLst/>
              <a:rect l="l" t="t" r="r" b="b"/>
              <a:pathLst>
                <a:path h="39370">
                  <a:moveTo>
                    <a:pt x="0" y="0"/>
                  </a:moveTo>
                  <a:lnTo>
                    <a:pt x="0" y="39367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1"/>
            <p:cNvSpPr/>
            <p:nvPr/>
          </p:nvSpPr>
          <p:spPr>
            <a:xfrm>
              <a:off x="7334621" y="8659837"/>
              <a:ext cx="0" cy="39370"/>
            </a:xfrm>
            <a:custGeom>
              <a:avLst/>
              <a:gdLst/>
              <a:ahLst/>
              <a:cxnLst/>
              <a:rect l="l" t="t" r="r" b="b"/>
              <a:pathLst>
                <a:path h="39370">
                  <a:moveTo>
                    <a:pt x="0" y="0"/>
                  </a:moveTo>
                  <a:lnTo>
                    <a:pt x="0" y="39367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2"/>
            <p:cNvSpPr/>
            <p:nvPr/>
          </p:nvSpPr>
          <p:spPr>
            <a:xfrm>
              <a:off x="7534026" y="8659837"/>
              <a:ext cx="0" cy="39370"/>
            </a:xfrm>
            <a:custGeom>
              <a:avLst/>
              <a:gdLst/>
              <a:ahLst/>
              <a:cxnLst/>
              <a:rect l="l" t="t" r="r" b="b"/>
              <a:pathLst>
                <a:path h="39370">
                  <a:moveTo>
                    <a:pt x="0" y="0"/>
                  </a:moveTo>
                  <a:lnTo>
                    <a:pt x="0" y="39367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3"/>
            <p:cNvSpPr/>
            <p:nvPr/>
          </p:nvSpPr>
          <p:spPr>
            <a:xfrm>
              <a:off x="7733432" y="8620457"/>
              <a:ext cx="0" cy="79375"/>
            </a:xfrm>
            <a:custGeom>
              <a:avLst/>
              <a:gdLst/>
              <a:ahLst/>
              <a:cxnLst/>
              <a:rect l="l" t="t" r="r" b="b"/>
              <a:pathLst>
                <a:path h="79375">
                  <a:moveTo>
                    <a:pt x="0" y="0"/>
                  </a:moveTo>
                  <a:lnTo>
                    <a:pt x="0" y="78747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4"/>
            <p:cNvSpPr/>
            <p:nvPr/>
          </p:nvSpPr>
          <p:spPr>
            <a:xfrm>
              <a:off x="7932837" y="8659837"/>
              <a:ext cx="0" cy="39370"/>
            </a:xfrm>
            <a:custGeom>
              <a:avLst/>
              <a:gdLst/>
              <a:ahLst/>
              <a:cxnLst/>
              <a:rect l="l" t="t" r="r" b="b"/>
              <a:pathLst>
                <a:path h="39370">
                  <a:moveTo>
                    <a:pt x="0" y="0"/>
                  </a:moveTo>
                  <a:lnTo>
                    <a:pt x="0" y="39367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45"/>
            <p:cNvSpPr/>
            <p:nvPr/>
          </p:nvSpPr>
          <p:spPr>
            <a:xfrm>
              <a:off x="8132242" y="8659837"/>
              <a:ext cx="0" cy="39370"/>
            </a:xfrm>
            <a:custGeom>
              <a:avLst/>
              <a:gdLst/>
              <a:ahLst/>
              <a:cxnLst/>
              <a:rect l="l" t="t" r="r" b="b"/>
              <a:pathLst>
                <a:path h="39370">
                  <a:moveTo>
                    <a:pt x="0" y="0"/>
                  </a:moveTo>
                  <a:lnTo>
                    <a:pt x="0" y="39367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46"/>
            <p:cNvSpPr/>
            <p:nvPr/>
          </p:nvSpPr>
          <p:spPr>
            <a:xfrm>
              <a:off x="8331647" y="8659837"/>
              <a:ext cx="0" cy="39370"/>
            </a:xfrm>
            <a:custGeom>
              <a:avLst/>
              <a:gdLst/>
              <a:ahLst/>
              <a:cxnLst/>
              <a:rect l="l" t="t" r="r" b="b"/>
              <a:pathLst>
                <a:path h="39370">
                  <a:moveTo>
                    <a:pt x="0" y="0"/>
                  </a:moveTo>
                  <a:lnTo>
                    <a:pt x="0" y="39367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47"/>
            <p:cNvSpPr/>
            <p:nvPr/>
          </p:nvSpPr>
          <p:spPr>
            <a:xfrm>
              <a:off x="8531053" y="8620457"/>
              <a:ext cx="0" cy="79375"/>
            </a:xfrm>
            <a:custGeom>
              <a:avLst/>
              <a:gdLst/>
              <a:ahLst/>
              <a:cxnLst/>
              <a:rect l="l" t="t" r="r" b="b"/>
              <a:pathLst>
                <a:path h="79375">
                  <a:moveTo>
                    <a:pt x="0" y="0"/>
                  </a:moveTo>
                  <a:lnTo>
                    <a:pt x="0" y="78747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48"/>
            <p:cNvSpPr/>
            <p:nvPr/>
          </p:nvSpPr>
          <p:spPr>
            <a:xfrm>
              <a:off x="2947732" y="8620457"/>
              <a:ext cx="0" cy="79375"/>
            </a:xfrm>
            <a:custGeom>
              <a:avLst/>
              <a:gdLst/>
              <a:ahLst/>
              <a:cxnLst/>
              <a:rect l="l" t="t" r="r" b="b"/>
              <a:pathLst>
                <a:path h="79375">
                  <a:moveTo>
                    <a:pt x="0" y="0"/>
                  </a:moveTo>
                  <a:lnTo>
                    <a:pt x="0" y="78747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49"/>
            <p:cNvSpPr/>
            <p:nvPr/>
          </p:nvSpPr>
          <p:spPr>
            <a:xfrm>
              <a:off x="2748323" y="8659837"/>
              <a:ext cx="0" cy="39370"/>
            </a:xfrm>
            <a:custGeom>
              <a:avLst/>
              <a:gdLst/>
              <a:ahLst/>
              <a:cxnLst/>
              <a:rect l="l" t="t" r="r" b="b"/>
              <a:pathLst>
                <a:path h="39370">
                  <a:moveTo>
                    <a:pt x="0" y="0"/>
                  </a:moveTo>
                  <a:lnTo>
                    <a:pt x="0" y="39367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50"/>
            <p:cNvSpPr/>
            <p:nvPr/>
          </p:nvSpPr>
          <p:spPr>
            <a:xfrm>
              <a:off x="2748323" y="5574142"/>
              <a:ext cx="5782945" cy="0"/>
            </a:xfrm>
            <a:custGeom>
              <a:avLst/>
              <a:gdLst/>
              <a:ahLst/>
              <a:cxnLst/>
              <a:rect l="l" t="t" r="r" b="b"/>
              <a:pathLst>
                <a:path w="5782945">
                  <a:moveTo>
                    <a:pt x="0" y="0"/>
                  </a:moveTo>
                  <a:lnTo>
                    <a:pt x="578272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51"/>
            <p:cNvSpPr/>
            <p:nvPr/>
          </p:nvSpPr>
          <p:spPr>
            <a:xfrm>
              <a:off x="2947732" y="5574143"/>
              <a:ext cx="0" cy="79375"/>
            </a:xfrm>
            <a:custGeom>
              <a:avLst/>
              <a:gdLst/>
              <a:ahLst/>
              <a:cxnLst/>
              <a:rect l="l" t="t" r="r" b="b"/>
              <a:pathLst>
                <a:path h="79375">
                  <a:moveTo>
                    <a:pt x="0" y="7876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object 52"/>
            <p:cNvSpPr/>
            <p:nvPr/>
          </p:nvSpPr>
          <p:spPr>
            <a:xfrm>
              <a:off x="3147137" y="5574142"/>
              <a:ext cx="0" cy="40005"/>
            </a:xfrm>
            <a:custGeom>
              <a:avLst/>
              <a:gdLst/>
              <a:ahLst/>
              <a:cxnLst/>
              <a:rect l="l" t="t" r="r" b="b"/>
              <a:pathLst>
                <a:path h="40004">
                  <a:moveTo>
                    <a:pt x="0" y="3938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53"/>
            <p:cNvSpPr/>
            <p:nvPr/>
          </p:nvSpPr>
          <p:spPr>
            <a:xfrm>
              <a:off x="3346529" y="5574142"/>
              <a:ext cx="0" cy="40005"/>
            </a:xfrm>
            <a:custGeom>
              <a:avLst/>
              <a:gdLst/>
              <a:ahLst/>
              <a:cxnLst/>
              <a:rect l="l" t="t" r="r" b="b"/>
              <a:pathLst>
                <a:path h="40004">
                  <a:moveTo>
                    <a:pt x="0" y="3938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54"/>
            <p:cNvSpPr/>
            <p:nvPr/>
          </p:nvSpPr>
          <p:spPr>
            <a:xfrm>
              <a:off x="3545934" y="5574142"/>
              <a:ext cx="0" cy="40005"/>
            </a:xfrm>
            <a:custGeom>
              <a:avLst/>
              <a:gdLst/>
              <a:ahLst/>
              <a:cxnLst/>
              <a:rect l="l" t="t" r="r" b="b"/>
              <a:pathLst>
                <a:path h="40004">
                  <a:moveTo>
                    <a:pt x="0" y="3938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" name="object 55"/>
            <p:cNvSpPr/>
            <p:nvPr/>
          </p:nvSpPr>
          <p:spPr>
            <a:xfrm>
              <a:off x="3745340" y="5574143"/>
              <a:ext cx="0" cy="79375"/>
            </a:xfrm>
            <a:custGeom>
              <a:avLst/>
              <a:gdLst/>
              <a:ahLst/>
              <a:cxnLst/>
              <a:rect l="l" t="t" r="r" b="b"/>
              <a:pathLst>
                <a:path h="79375">
                  <a:moveTo>
                    <a:pt x="0" y="7876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56"/>
            <p:cNvSpPr/>
            <p:nvPr/>
          </p:nvSpPr>
          <p:spPr>
            <a:xfrm>
              <a:off x="3944745" y="5574142"/>
              <a:ext cx="0" cy="40005"/>
            </a:xfrm>
            <a:custGeom>
              <a:avLst/>
              <a:gdLst/>
              <a:ahLst/>
              <a:cxnLst/>
              <a:rect l="l" t="t" r="r" b="b"/>
              <a:pathLst>
                <a:path h="40004">
                  <a:moveTo>
                    <a:pt x="0" y="3938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object 57"/>
            <p:cNvSpPr/>
            <p:nvPr/>
          </p:nvSpPr>
          <p:spPr>
            <a:xfrm>
              <a:off x="4144151" y="5574142"/>
              <a:ext cx="0" cy="40005"/>
            </a:xfrm>
            <a:custGeom>
              <a:avLst/>
              <a:gdLst/>
              <a:ahLst/>
              <a:cxnLst/>
              <a:rect l="l" t="t" r="r" b="b"/>
              <a:pathLst>
                <a:path h="40004">
                  <a:moveTo>
                    <a:pt x="0" y="3938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" name="object 58"/>
            <p:cNvSpPr/>
            <p:nvPr/>
          </p:nvSpPr>
          <p:spPr>
            <a:xfrm>
              <a:off x="4343555" y="5574142"/>
              <a:ext cx="0" cy="40005"/>
            </a:xfrm>
            <a:custGeom>
              <a:avLst/>
              <a:gdLst/>
              <a:ahLst/>
              <a:cxnLst/>
              <a:rect l="l" t="t" r="r" b="b"/>
              <a:pathLst>
                <a:path h="40004">
                  <a:moveTo>
                    <a:pt x="0" y="3938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" name="object 59"/>
            <p:cNvSpPr/>
            <p:nvPr/>
          </p:nvSpPr>
          <p:spPr>
            <a:xfrm>
              <a:off x="4542961" y="5574143"/>
              <a:ext cx="0" cy="79375"/>
            </a:xfrm>
            <a:custGeom>
              <a:avLst/>
              <a:gdLst/>
              <a:ahLst/>
              <a:cxnLst/>
              <a:rect l="l" t="t" r="r" b="b"/>
              <a:pathLst>
                <a:path h="79375">
                  <a:moveTo>
                    <a:pt x="0" y="7876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" name="object 60"/>
            <p:cNvSpPr/>
            <p:nvPr/>
          </p:nvSpPr>
          <p:spPr>
            <a:xfrm>
              <a:off x="4742366" y="5574142"/>
              <a:ext cx="0" cy="40005"/>
            </a:xfrm>
            <a:custGeom>
              <a:avLst/>
              <a:gdLst/>
              <a:ahLst/>
              <a:cxnLst/>
              <a:rect l="l" t="t" r="r" b="b"/>
              <a:pathLst>
                <a:path h="40004">
                  <a:moveTo>
                    <a:pt x="0" y="3938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" name="object 61"/>
            <p:cNvSpPr/>
            <p:nvPr/>
          </p:nvSpPr>
          <p:spPr>
            <a:xfrm>
              <a:off x="4941772" y="5574142"/>
              <a:ext cx="0" cy="40005"/>
            </a:xfrm>
            <a:custGeom>
              <a:avLst/>
              <a:gdLst/>
              <a:ahLst/>
              <a:cxnLst/>
              <a:rect l="l" t="t" r="r" b="b"/>
              <a:pathLst>
                <a:path h="40004">
                  <a:moveTo>
                    <a:pt x="0" y="3938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" name="object 62"/>
            <p:cNvSpPr/>
            <p:nvPr/>
          </p:nvSpPr>
          <p:spPr>
            <a:xfrm>
              <a:off x="5141177" y="5574142"/>
              <a:ext cx="0" cy="40005"/>
            </a:xfrm>
            <a:custGeom>
              <a:avLst/>
              <a:gdLst/>
              <a:ahLst/>
              <a:cxnLst/>
              <a:rect l="l" t="t" r="r" b="b"/>
              <a:pathLst>
                <a:path h="40004">
                  <a:moveTo>
                    <a:pt x="0" y="3938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" name="object 63"/>
            <p:cNvSpPr/>
            <p:nvPr/>
          </p:nvSpPr>
          <p:spPr>
            <a:xfrm>
              <a:off x="5340581" y="5574143"/>
              <a:ext cx="0" cy="79375"/>
            </a:xfrm>
            <a:custGeom>
              <a:avLst/>
              <a:gdLst/>
              <a:ahLst/>
              <a:cxnLst/>
              <a:rect l="l" t="t" r="r" b="b"/>
              <a:pathLst>
                <a:path h="79375">
                  <a:moveTo>
                    <a:pt x="0" y="7876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" name="object 64"/>
            <p:cNvSpPr/>
            <p:nvPr/>
          </p:nvSpPr>
          <p:spPr>
            <a:xfrm>
              <a:off x="5539987" y="5574142"/>
              <a:ext cx="0" cy="40005"/>
            </a:xfrm>
            <a:custGeom>
              <a:avLst/>
              <a:gdLst/>
              <a:ahLst/>
              <a:cxnLst/>
              <a:rect l="l" t="t" r="r" b="b"/>
              <a:pathLst>
                <a:path h="40004">
                  <a:moveTo>
                    <a:pt x="0" y="3938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" name="object 65"/>
            <p:cNvSpPr/>
            <p:nvPr/>
          </p:nvSpPr>
          <p:spPr>
            <a:xfrm>
              <a:off x="5739392" y="5574142"/>
              <a:ext cx="0" cy="40005"/>
            </a:xfrm>
            <a:custGeom>
              <a:avLst/>
              <a:gdLst/>
              <a:ahLst/>
              <a:cxnLst/>
              <a:rect l="l" t="t" r="r" b="b"/>
              <a:pathLst>
                <a:path h="40004">
                  <a:moveTo>
                    <a:pt x="0" y="3938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" name="object 66"/>
            <p:cNvSpPr/>
            <p:nvPr/>
          </p:nvSpPr>
          <p:spPr>
            <a:xfrm>
              <a:off x="5938798" y="5574142"/>
              <a:ext cx="0" cy="40005"/>
            </a:xfrm>
            <a:custGeom>
              <a:avLst/>
              <a:gdLst/>
              <a:ahLst/>
              <a:cxnLst/>
              <a:rect l="l" t="t" r="r" b="b"/>
              <a:pathLst>
                <a:path h="40004">
                  <a:moveTo>
                    <a:pt x="0" y="3938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" name="object 67"/>
            <p:cNvSpPr/>
            <p:nvPr/>
          </p:nvSpPr>
          <p:spPr>
            <a:xfrm>
              <a:off x="6138190" y="5574143"/>
              <a:ext cx="0" cy="79375"/>
            </a:xfrm>
            <a:custGeom>
              <a:avLst/>
              <a:gdLst/>
              <a:ahLst/>
              <a:cxnLst/>
              <a:rect l="l" t="t" r="r" b="b"/>
              <a:pathLst>
                <a:path h="79375">
                  <a:moveTo>
                    <a:pt x="0" y="7876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" name="object 68"/>
            <p:cNvSpPr/>
            <p:nvPr/>
          </p:nvSpPr>
          <p:spPr>
            <a:xfrm>
              <a:off x="6337595" y="5574142"/>
              <a:ext cx="0" cy="40005"/>
            </a:xfrm>
            <a:custGeom>
              <a:avLst/>
              <a:gdLst/>
              <a:ahLst/>
              <a:cxnLst/>
              <a:rect l="l" t="t" r="r" b="b"/>
              <a:pathLst>
                <a:path h="40004">
                  <a:moveTo>
                    <a:pt x="0" y="3938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" name="object 69"/>
            <p:cNvSpPr/>
            <p:nvPr/>
          </p:nvSpPr>
          <p:spPr>
            <a:xfrm>
              <a:off x="6537000" y="5574142"/>
              <a:ext cx="0" cy="40005"/>
            </a:xfrm>
            <a:custGeom>
              <a:avLst/>
              <a:gdLst/>
              <a:ahLst/>
              <a:cxnLst/>
              <a:rect l="l" t="t" r="r" b="b"/>
              <a:pathLst>
                <a:path h="40004">
                  <a:moveTo>
                    <a:pt x="0" y="3938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" name="object 70"/>
            <p:cNvSpPr/>
            <p:nvPr/>
          </p:nvSpPr>
          <p:spPr>
            <a:xfrm>
              <a:off x="6736406" y="5574142"/>
              <a:ext cx="0" cy="40005"/>
            </a:xfrm>
            <a:custGeom>
              <a:avLst/>
              <a:gdLst/>
              <a:ahLst/>
              <a:cxnLst/>
              <a:rect l="l" t="t" r="r" b="b"/>
              <a:pathLst>
                <a:path h="40004">
                  <a:moveTo>
                    <a:pt x="0" y="3938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" name="object 71"/>
            <p:cNvSpPr/>
            <p:nvPr/>
          </p:nvSpPr>
          <p:spPr>
            <a:xfrm>
              <a:off x="6935811" y="5574143"/>
              <a:ext cx="0" cy="79375"/>
            </a:xfrm>
            <a:custGeom>
              <a:avLst/>
              <a:gdLst/>
              <a:ahLst/>
              <a:cxnLst/>
              <a:rect l="l" t="t" r="r" b="b"/>
              <a:pathLst>
                <a:path h="79375">
                  <a:moveTo>
                    <a:pt x="0" y="7876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" name="object 72"/>
            <p:cNvSpPr/>
            <p:nvPr/>
          </p:nvSpPr>
          <p:spPr>
            <a:xfrm>
              <a:off x="7135216" y="5574142"/>
              <a:ext cx="0" cy="40005"/>
            </a:xfrm>
            <a:custGeom>
              <a:avLst/>
              <a:gdLst/>
              <a:ahLst/>
              <a:cxnLst/>
              <a:rect l="l" t="t" r="r" b="b"/>
              <a:pathLst>
                <a:path h="40004">
                  <a:moveTo>
                    <a:pt x="0" y="3938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" name="object 73"/>
            <p:cNvSpPr/>
            <p:nvPr/>
          </p:nvSpPr>
          <p:spPr>
            <a:xfrm>
              <a:off x="7334621" y="5574142"/>
              <a:ext cx="0" cy="40005"/>
            </a:xfrm>
            <a:custGeom>
              <a:avLst/>
              <a:gdLst/>
              <a:ahLst/>
              <a:cxnLst/>
              <a:rect l="l" t="t" r="r" b="b"/>
              <a:pathLst>
                <a:path h="40004">
                  <a:moveTo>
                    <a:pt x="0" y="3938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" name="object 74"/>
            <p:cNvSpPr/>
            <p:nvPr/>
          </p:nvSpPr>
          <p:spPr>
            <a:xfrm>
              <a:off x="7534026" y="5574142"/>
              <a:ext cx="0" cy="40005"/>
            </a:xfrm>
            <a:custGeom>
              <a:avLst/>
              <a:gdLst/>
              <a:ahLst/>
              <a:cxnLst/>
              <a:rect l="l" t="t" r="r" b="b"/>
              <a:pathLst>
                <a:path h="40004">
                  <a:moveTo>
                    <a:pt x="0" y="3938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" name="object 75"/>
            <p:cNvSpPr/>
            <p:nvPr/>
          </p:nvSpPr>
          <p:spPr>
            <a:xfrm>
              <a:off x="7733432" y="5574143"/>
              <a:ext cx="0" cy="79375"/>
            </a:xfrm>
            <a:custGeom>
              <a:avLst/>
              <a:gdLst/>
              <a:ahLst/>
              <a:cxnLst/>
              <a:rect l="l" t="t" r="r" b="b"/>
              <a:pathLst>
                <a:path h="79375">
                  <a:moveTo>
                    <a:pt x="0" y="7876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" name="object 76"/>
            <p:cNvSpPr/>
            <p:nvPr/>
          </p:nvSpPr>
          <p:spPr>
            <a:xfrm>
              <a:off x="7932837" y="5574142"/>
              <a:ext cx="0" cy="40005"/>
            </a:xfrm>
            <a:custGeom>
              <a:avLst/>
              <a:gdLst/>
              <a:ahLst/>
              <a:cxnLst/>
              <a:rect l="l" t="t" r="r" b="b"/>
              <a:pathLst>
                <a:path h="40004">
                  <a:moveTo>
                    <a:pt x="0" y="3938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" name="object 77"/>
            <p:cNvSpPr/>
            <p:nvPr/>
          </p:nvSpPr>
          <p:spPr>
            <a:xfrm>
              <a:off x="8132242" y="5574142"/>
              <a:ext cx="0" cy="40005"/>
            </a:xfrm>
            <a:custGeom>
              <a:avLst/>
              <a:gdLst/>
              <a:ahLst/>
              <a:cxnLst/>
              <a:rect l="l" t="t" r="r" b="b"/>
              <a:pathLst>
                <a:path h="40004">
                  <a:moveTo>
                    <a:pt x="0" y="3938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" name="object 78"/>
            <p:cNvSpPr/>
            <p:nvPr/>
          </p:nvSpPr>
          <p:spPr>
            <a:xfrm>
              <a:off x="8331647" y="5574142"/>
              <a:ext cx="0" cy="40005"/>
            </a:xfrm>
            <a:custGeom>
              <a:avLst/>
              <a:gdLst/>
              <a:ahLst/>
              <a:cxnLst/>
              <a:rect l="l" t="t" r="r" b="b"/>
              <a:pathLst>
                <a:path h="40004">
                  <a:moveTo>
                    <a:pt x="0" y="3938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" name="object 79"/>
            <p:cNvSpPr/>
            <p:nvPr/>
          </p:nvSpPr>
          <p:spPr>
            <a:xfrm>
              <a:off x="8531053" y="5574143"/>
              <a:ext cx="0" cy="79375"/>
            </a:xfrm>
            <a:custGeom>
              <a:avLst/>
              <a:gdLst/>
              <a:ahLst/>
              <a:cxnLst/>
              <a:rect l="l" t="t" r="r" b="b"/>
              <a:pathLst>
                <a:path h="79375">
                  <a:moveTo>
                    <a:pt x="0" y="7876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" name="object 80"/>
            <p:cNvSpPr/>
            <p:nvPr/>
          </p:nvSpPr>
          <p:spPr>
            <a:xfrm>
              <a:off x="2947732" y="5574143"/>
              <a:ext cx="0" cy="79375"/>
            </a:xfrm>
            <a:custGeom>
              <a:avLst/>
              <a:gdLst/>
              <a:ahLst/>
              <a:cxnLst/>
              <a:rect l="l" t="t" r="r" b="b"/>
              <a:pathLst>
                <a:path h="79375">
                  <a:moveTo>
                    <a:pt x="0" y="7876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" name="object 81"/>
            <p:cNvSpPr/>
            <p:nvPr/>
          </p:nvSpPr>
          <p:spPr>
            <a:xfrm>
              <a:off x="2748323" y="5574142"/>
              <a:ext cx="0" cy="40005"/>
            </a:xfrm>
            <a:custGeom>
              <a:avLst/>
              <a:gdLst/>
              <a:ahLst/>
              <a:cxnLst/>
              <a:rect l="l" t="t" r="r" b="b"/>
              <a:pathLst>
                <a:path h="40004">
                  <a:moveTo>
                    <a:pt x="0" y="3938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" name="object 82"/>
            <p:cNvSpPr/>
            <p:nvPr/>
          </p:nvSpPr>
          <p:spPr>
            <a:xfrm>
              <a:off x="2748323" y="5574143"/>
              <a:ext cx="0" cy="3125470"/>
            </a:xfrm>
            <a:custGeom>
              <a:avLst/>
              <a:gdLst/>
              <a:ahLst/>
              <a:cxnLst/>
              <a:rect l="l" t="t" r="r" b="b"/>
              <a:pathLst>
                <a:path h="3125470">
                  <a:moveTo>
                    <a:pt x="0" y="3125061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" name="object 83"/>
            <p:cNvSpPr/>
            <p:nvPr/>
          </p:nvSpPr>
          <p:spPr>
            <a:xfrm>
              <a:off x="2748319" y="8660082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5">
                  <a:moveTo>
                    <a:pt x="10326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" name="object 84"/>
            <p:cNvSpPr/>
            <p:nvPr/>
          </p:nvSpPr>
          <p:spPr>
            <a:xfrm>
              <a:off x="2748319" y="8565660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5">
                  <a:moveTo>
                    <a:pt x="10326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" name="object 85"/>
            <p:cNvSpPr/>
            <p:nvPr/>
          </p:nvSpPr>
          <p:spPr>
            <a:xfrm>
              <a:off x="2748319" y="8492413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5">
                  <a:moveTo>
                    <a:pt x="10326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" name="object 86"/>
            <p:cNvSpPr/>
            <p:nvPr/>
          </p:nvSpPr>
          <p:spPr>
            <a:xfrm>
              <a:off x="2748319" y="8432582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5">
                  <a:moveTo>
                    <a:pt x="10326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" name="object 87"/>
            <p:cNvSpPr/>
            <p:nvPr/>
          </p:nvSpPr>
          <p:spPr>
            <a:xfrm>
              <a:off x="2748319" y="8381981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5">
                  <a:moveTo>
                    <a:pt x="10326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" name="object 88"/>
            <p:cNvSpPr/>
            <p:nvPr/>
          </p:nvSpPr>
          <p:spPr>
            <a:xfrm>
              <a:off x="2748319" y="8338147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5">
                  <a:moveTo>
                    <a:pt x="10326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" name="object 89"/>
            <p:cNvSpPr/>
            <p:nvPr/>
          </p:nvSpPr>
          <p:spPr>
            <a:xfrm>
              <a:off x="2748319" y="8299489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5">
                  <a:moveTo>
                    <a:pt x="10326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" name="object 90"/>
            <p:cNvSpPr/>
            <p:nvPr/>
          </p:nvSpPr>
          <p:spPr>
            <a:xfrm>
              <a:off x="2748327" y="8264912"/>
              <a:ext cx="207010" cy="0"/>
            </a:xfrm>
            <a:custGeom>
              <a:avLst/>
              <a:gdLst/>
              <a:ahLst/>
              <a:cxnLst/>
              <a:rect l="l" t="t" r="r" b="b"/>
              <a:pathLst>
                <a:path w="207010">
                  <a:moveTo>
                    <a:pt x="206519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" name="object 91"/>
            <p:cNvSpPr/>
            <p:nvPr/>
          </p:nvSpPr>
          <p:spPr>
            <a:xfrm>
              <a:off x="2748319" y="8037399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5">
                  <a:moveTo>
                    <a:pt x="10326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" name="object 92"/>
            <p:cNvSpPr/>
            <p:nvPr/>
          </p:nvSpPr>
          <p:spPr>
            <a:xfrm>
              <a:off x="2748319" y="7904307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5">
                  <a:moveTo>
                    <a:pt x="10326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" name="object 93"/>
            <p:cNvSpPr/>
            <p:nvPr/>
          </p:nvSpPr>
          <p:spPr>
            <a:xfrm>
              <a:off x="2748319" y="7809885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5">
                  <a:moveTo>
                    <a:pt x="10326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" name="object 94"/>
            <p:cNvSpPr/>
            <p:nvPr/>
          </p:nvSpPr>
          <p:spPr>
            <a:xfrm>
              <a:off x="2748319" y="7736639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5">
                  <a:moveTo>
                    <a:pt x="10326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" name="object 95"/>
            <p:cNvSpPr/>
            <p:nvPr/>
          </p:nvSpPr>
          <p:spPr>
            <a:xfrm>
              <a:off x="2748319" y="7676793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5">
                  <a:moveTo>
                    <a:pt x="10326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" name="object 96"/>
            <p:cNvSpPr/>
            <p:nvPr/>
          </p:nvSpPr>
          <p:spPr>
            <a:xfrm>
              <a:off x="2748319" y="7626206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5">
                  <a:moveTo>
                    <a:pt x="10326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" name="object 97"/>
            <p:cNvSpPr/>
            <p:nvPr/>
          </p:nvSpPr>
          <p:spPr>
            <a:xfrm>
              <a:off x="2748319" y="7582372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5">
                  <a:moveTo>
                    <a:pt x="10326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" name="object 98"/>
            <p:cNvSpPr/>
            <p:nvPr/>
          </p:nvSpPr>
          <p:spPr>
            <a:xfrm>
              <a:off x="2748319" y="7543715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5">
                  <a:moveTo>
                    <a:pt x="10326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" name="object 99"/>
            <p:cNvSpPr/>
            <p:nvPr/>
          </p:nvSpPr>
          <p:spPr>
            <a:xfrm>
              <a:off x="2748327" y="7509125"/>
              <a:ext cx="207010" cy="0"/>
            </a:xfrm>
            <a:custGeom>
              <a:avLst/>
              <a:gdLst/>
              <a:ahLst/>
              <a:cxnLst/>
              <a:rect l="l" t="t" r="r" b="b"/>
              <a:pathLst>
                <a:path w="207010">
                  <a:moveTo>
                    <a:pt x="206519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" name="object 100"/>
            <p:cNvSpPr/>
            <p:nvPr/>
          </p:nvSpPr>
          <p:spPr>
            <a:xfrm>
              <a:off x="2748319" y="7281611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5">
                  <a:moveTo>
                    <a:pt x="10326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" name="object 101"/>
            <p:cNvSpPr/>
            <p:nvPr/>
          </p:nvSpPr>
          <p:spPr>
            <a:xfrm>
              <a:off x="2748319" y="7148532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5">
                  <a:moveTo>
                    <a:pt x="10326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" name="object 102"/>
            <p:cNvSpPr/>
            <p:nvPr/>
          </p:nvSpPr>
          <p:spPr>
            <a:xfrm>
              <a:off x="2748319" y="7054111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5">
                  <a:moveTo>
                    <a:pt x="10326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" name="object 103"/>
            <p:cNvSpPr/>
            <p:nvPr/>
          </p:nvSpPr>
          <p:spPr>
            <a:xfrm>
              <a:off x="2748319" y="6980864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5">
                  <a:moveTo>
                    <a:pt x="10326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" name="object 104"/>
            <p:cNvSpPr/>
            <p:nvPr/>
          </p:nvSpPr>
          <p:spPr>
            <a:xfrm>
              <a:off x="2748319" y="6921018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5">
                  <a:moveTo>
                    <a:pt x="10326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" name="object 105"/>
            <p:cNvSpPr/>
            <p:nvPr/>
          </p:nvSpPr>
          <p:spPr>
            <a:xfrm>
              <a:off x="2748319" y="6870419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5">
                  <a:moveTo>
                    <a:pt x="10326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" name="object 106"/>
            <p:cNvSpPr/>
            <p:nvPr/>
          </p:nvSpPr>
          <p:spPr>
            <a:xfrm>
              <a:off x="2748319" y="6826597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5">
                  <a:moveTo>
                    <a:pt x="10326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" name="object 107"/>
            <p:cNvSpPr/>
            <p:nvPr/>
          </p:nvSpPr>
          <p:spPr>
            <a:xfrm>
              <a:off x="2748319" y="6787940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5">
                  <a:moveTo>
                    <a:pt x="10326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" name="object 108"/>
            <p:cNvSpPr/>
            <p:nvPr/>
          </p:nvSpPr>
          <p:spPr>
            <a:xfrm>
              <a:off x="2748327" y="6753350"/>
              <a:ext cx="207010" cy="0"/>
            </a:xfrm>
            <a:custGeom>
              <a:avLst/>
              <a:gdLst/>
              <a:ahLst/>
              <a:cxnLst/>
              <a:rect l="l" t="t" r="r" b="b"/>
              <a:pathLst>
                <a:path w="207010">
                  <a:moveTo>
                    <a:pt x="206519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" name="object 109"/>
            <p:cNvSpPr/>
            <p:nvPr/>
          </p:nvSpPr>
          <p:spPr>
            <a:xfrm>
              <a:off x="2748319" y="6525837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5">
                  <a:moveTo>
                    <a:pt x="10326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" name="object 110"/>
            <p:cNvSpPr/>
            <p:nvPr/>
          </p:nvSpPr>
          <p:spPr>
            <a:xfrm>
              <a:off x="2748319" y="6392758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5">
                  <a:moveTo>
                    <a:pt x="10326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" name="object 111"/>
            <p:cNvSpPr/>
            <p:nvPr/>
          </p:nvSpPr>
          <p:spPr>
            <a:xfrm>
              <a:off x="2748319" y="6298323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5">
                  <a:moveTo>
                    <a:pt x="10326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" name="object 112"/>
            <p:cNvSpPr/>
            <p:nvPr/>
          </p:nvSpPr>
          <p:spPr>
            <a:xfrm>
              <a:off x="2748319" y="6225089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5">
                  <a:moveTo>
                    <a:pt x="10326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" name="object 113"/>
            <p:cNvSpPr/>
            <p:nvPr/>
          </p:nvSpPr>
          <p:spPr>
            <a:xfrm>
              <a:off x="2748319" y="6165243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5">
                  <a:moveTo>
                    <a:pt x="10326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" name="object 114"/>
            <p:cNvSpPr/>
            <p:nvPr/>
          </p:nvSpPr>
          <p:spPr>
            <a:xfrm>
              <a:off x="2748319" y="6114644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5">
                  <a:moveTo>
                    <a:pt x="10326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" name="object 115"/>
            <p:cNvSpPr/>
            <p:nvPr/>
          </p:nvSpPr>
          <p:spPr>
            <a:xfrm>
              <a:off x="2748319" y="6070809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5">
                  <a:moveTo>
                    <a:pt x="10326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" name="object 116"/>
            <p:cNvSpPr/>
            <p:nvPr/>
          </p:nvSpPr>
          <p:spPr>
            <a:xfrm>
              <a:off x="2748319" y="6032152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5">
                  <a:moveTo>
                    <a:pt x="10326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" name="object 117"/>
            <p:cNvSpPr/>
            <p:nvPr/>
          </p:nvSpPr>
          <p:spPr>
            <a:xfrm>
              <a:off x="2748327" y="5997575"/>
              <a:ext cx="207010" cy="0"/>
            </a:xfrm>
            <a:custGeom>
              <a:avLst/>
              <a:gdLst/>
              <a:ahLst/>
              <a:cxnLst/>
              <a:rect l="l" t="t" r="r" b="b"/>
              <a:pathLst>
                <a:path w="207010">
                  <a:moveTo>
                    <a:pt x="206519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" name="object 118"/>
            <p:cNvSpPr/>
            <p:nvPr/>
          </p:nvSpPr>
          <p:spPr>
            <a:xfrm>
              <a:off x="2748319" y="5770062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5">
                  <a:moveTo>
                    <a:pt x="10326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" name="object 119"/>
            <p:cNvSpPr/>
            <p:nvPr/>
          </p:nvSpPr>
          <p:spPr>
            <a:xfrm>
              <a:off x="2748319" y="5636969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5">
                  <a:moveTo>
                    <a:pt x="10326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" name="object 120"/>
            <p:cNvSpPr/>
            <p:nvPr/>
          </p:nvSpPr>
          <p:spPr>
            <a:xfrm>
              <a:off x="8531053" y="5574143"/>
              <a:ext cx="0" cy="3125470"/>
            </a:xfrm>
            <a:custGeom>
              <a:avLst/>
              <a:gdLst/>
              <a:ahLst/>
              <a:cxnLst/>
              <a:rect l="l" t="t" r="r" b="b"/>
              <a:pathLst>
                <a:path h="3125470">
                  <a:moveTo>
                    <a:pt x="0" y="3125061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" name="object 121"/>
            <p:cNvSpPr/>
            <p:nvPr/>
          </p:nvSpPr>
          <p:spPr>
            <a:xfrm>
              <a:off x="8427787" y="8660082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4">
                  <a:moveTo>
                    <a:pt x="0" y="0"/>
                  </a:moveTo>
                  <a:lnTo>
                    <a:pt x="10326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" name="object 122"/>
            <p:cNvSpPr/>
            <p:nvPr/>
          </p:nvSpPr>
          <p:spPr>
            <a:xfrm>
              <a:off x="8427787" y="8565660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4">
                  <a:moveTo>
                    <a:pt x="0" y="0"/>
                  </a:moveTo>
                  <a:lnTo>
                    <a:pt x="10326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" name="object 123"/>
            <p:cNvSpPr/>
            <p:nvPr/>
          </p:nvSpPr>
          <p:spPr>
            <a:xfrm>
              <a:off x="8427787" y="8492413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4">
                  <a:moveTo>
                    <a:pt x="0" y="0"/>
                  </a:moveTo>
                  <a:lnTo>
                    <a:pt x="10326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" name="object 124"/>
            <p:cNvSpPr/>
            <p:nvPr/>
          </p:nvSpPr>
          <p:spPr>
            <a:xfrm>
              <a:off x="8427787" y="8432582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4">
                  <a:moveTo>
                    <a:pt x="0" y="0"/>
                  </a:moveTo>
                  <a:lnTo>
                    <a:pt x="10326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" name="object 125"/>
            <p:cNvSpPr/>
            <p:nvPr/>
          </p:nvSpPr>
          <p:spPr>
            <a:xfrm>
              <a:off x="8427787" y="8381981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4">
                  <a:moveTo>
                    <a:pt x="0" y="0"/>
                  </a:moveTo>
                  <a:lnTo>
                    <a:pt x="10326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" name="object 126"/>
            <p:cNvSpPr/>
            <p:nvPr/>
          </p:nvSpPr>
          <p:spPr>
            <a:xfrm>
              <a:off x="8427787" y="8338147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4">
                  <a:moveTo>
                    <a:pt x="0" y="0"/>
                  </a:moveTo>
                  <a:lnTo>
                    <a:pt x="10326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" name="object 127"/>
            <p:cNvSpPr/>
            <p:nvPr/>
          </p:nvSpPr>
          <p:spPr>
            <a:xfrm>
              <a:off x="8427787" y="8299489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4">
                  <a:moveTo>
                    <a:pt x="0" y="0"/>
                  </a:moveTo>
                  <a:lnTo>
                    <a:pt x="10326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" name="object 128"/>
            <p:cNvSpPr/>
            <p:nvPr/>
          </p:nvSpPr>
          <p:spPr>
            <a:xfrm>
              <a:off x="8324520" y="8264912"/>
              <a:ext cx="207010" cy="0"/>
            </a:xfrm>
            <a:custGeom>
              <a:avLst/>
              <a:gdLst/>
              <a:ahLst/>
              <a:cxnLst/>
              <a:rect l="l" t="t" r="r" b="b"/>
              <a:pathLst>
                <a:path w="207009">
                  <a:moveTo>
                    <a:pt x="0" y="0"/>
                  </a:moveTo>
                  <a:lnTo>
                    <a:pt x="206532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" name="object 129"/>
            <p:cNvSpPr/>
            <p:nvPr/>
          </p:nvSpPr>
          <p:spPr>
            <a:xfrm>
              <a:off x="8427787" y="8037399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4">
                  <a:moveTo>
                    <a:pt x="0" y="0"/>
                  </a:moveTo>
                  <a:lnTo>
                    <a:pt x="10326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" name="object 130"/>
            <p:cNvSpPr/>
            <p:nvPr/>
          </p:nvSpPr>
          <p:spPr>
            <a:xfrm>
              <a:off x="8427787" y="7904307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4">
                  <a:moveTo>
                    <a:pt x="0" y="0"/>
                  </a:moveTo>
                  <a:lnTo>
                    <a:pt x="10326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" name="object 131"/>
            <p:cNvSpPr/>
            <p:nvPr/>
          </p:nvSpPr>
          <p:spPr>
            <a:xfrm>
              <a:off x="8427787" y="7809885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4">
                  <a:moveTo>
                    <a:pt x="0" y="0"/>
                  </a:moveTo>
                  <a:lnTo>
                    <a:pt x="10326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" name="object 132"/>
            <p:cNvSpPr/>
            <p:nvPr/>
          </p:nvSpPr>
          <p:spPr>
            <a:xfrm>
              <a:off x="8427787" y="7736639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4">
                  <a:moveTo>
                    <a:pt x="0" y="0"/>
                  </a:moveTo>
                  <a:lnTo>
                    <a:pt x="10326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" name="object 133"/>
            <p:cNvSpPr/>
            <p:nvPr/>
          </p:nvSpPr>
          <p:spPr>
            <a:xfrm>
              <a:off x="8427787" y="7676793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4">
                  <a:moveTo>
                    <a:pt x="0" y="0"/>
                  </a:moveTo>
                  <a:lnTo>
                    <a:pt x="10326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" name="object 134"/>
            <p:cNvSpPr/>
            <p:nvPr/>
          </p:nvSpPr>
          <p:spPr>
            <a:xfrm>
              <a:off x="8427787" y="7626206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4">
                  <a:moveTo>
                    <a:pt x="0" y="0"/>
                  </a:moveTo>
                  <a:lnTo>
                    <a:pt x="10326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" name="object 135"/>
            <p:cNvSpPr/>
            <p:nvPr/>
          </p:nvSpPr>
          <p:spPr>
            <a:xfrm>
              <a:off x="8427787" y="7582372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4">
                  <a:moveTo>
                    <a:pt x="0" y="0"/>
                  </a:moveTo>
                  <a:lnTo>
                    <a:pt x="10326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" name="object 136"/>
            <p:cNvSpPr/>
            <p:nvPr/>
          </p:nvSpPr>
          <p:spPr>
            <a:xfrm>
              <a:off x="8427787" y="7543715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4">
                  <a:moveTo>
                    <a:pt x="0" y="0"/>
                  </a:moveTo>
                  <a:lnTo>
                    <a:pt x="10326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" name="object 137"/>
            <p:cNvSpPr/>
            <p:nvPr/>
          </p:nvSpPr>
          <p:spPr>
            <a:xfrm>
              <a:off x="8324520" y="7509125"/>
              <a:ext cx="207010" cy="0"/>
            </a:xfrm>
            <a:custGeom>
              <a:avLst/>
              <a:gdLst/>
              <a:ahLst/>
              <a:cxnLst/>
              <a:rect l="l" t="t" r="r" b="b"/>
              <a:pathLst>
                <a:path w="207009">
                  <a:moveTo>
                    <a:pt x="0" y="0"/>
                  </a:moveTo>
                  <a:lnTo>
                    <a:pt x="206532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" name="object 138"/>
            <p:cNvSpPr/>
            <p:nvPr/>
          </p:nvSpPr>
          <p:spPr>
            <a:xfrm>
              <a:off x="8427787" y="7281611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4">
                  <a:moveTo>
                    <a:pt x="0" y="0"/>
                  </a:moveTo>
                  <a:lnTo>
                    <a:pt x="10326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" name="object 139"/>
            <p:cNvSpPr/>
            <p:nvPr/>
          </p:nvSpPr>
          <p:spPr>
            <a:xfrm>
              <a:off x="8427787" y="7148532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4">
                  <a:moveTo>
                    <a:pt x="0" y="0"/>
                  </a:moveTo>
                  <a:lnTo>
                    <a:pt x="10326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" name="object 140"/>
            <p:cNvSpPr/>
            <p:nvPr/>
          </p:nvSpPr>
          <p:spPr>
            <a:xfrm>
              <a:off x="8427787" y="7054111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4">
                  <a:moveTo>
                    <a:pt x="0" y="0"/>
                  </a:moveTo>
                  <a:lnTo>
                    <a:pt x="10326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" name="object 141"/>
            <p:cNvSpPr/>
            <p:nvPr/>
          </p:nvSpPr>
          <p:spPr>
            <a:xfrm>
              <a:off x="8427787" y="6980864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4">
                  <a:moveTo>
                    <a:pt x="0" y="0"/>
                  </a:moveTo>
                  <a:lnTo>
                    <a:pt x="10326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" name="object 142"/>
            <p:cNvSpPr/>
            <p:nvPr/>
          </p:nvSpPr>
          <p:spPr>
            <a:xfrm>
              <a:off x="8427787" y="6921018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4">
                  <a:moveTo>
                    <a:pt x="0" y="0"/>
                  </a:moveTo>
                  <a:lnTo>
                    <a:pt x="10326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" name="object 143"/>
            <p:cNvSpPr/>
            <p:nvPr/>
          </p:nvSpPr>
          <p:spPr>
            <a:xfrm>
              <a:off x="8427787" y="6870419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4">
                  <a:moveTo>
                    <a:pt x="0" y="0"/>
                  </a:moveTo>
                  <a:lnTo>
                    <a:pt x="10326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" name="object 144"/>
            <p:cNvSpPr/>
            <p:nvPr/>
          </p:nvSpPr>
          <p:spPr>
            <a:xfrm>
              <a:off x="8427787" y="6826597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4">
                  <a:moveTo>
                    <a:pt x="0" y="0"/>
                  </a:moveTo>
                  <a:lnTo>
                    <a:pt x="10326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" name="object 145"/>
            <p:cNvSpPr/>
            <p:nvPr/>
          </p:nvSpPr>
          <p:spPr>
            <a:xfrm>
              <a:off x="8427787" y="6787940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4">
                  <a:moveTo>
                    <a:pt x="0" y="0"/>
                  </a:moveTo>
                  <a:lnTo>
                    <a:pt x="10326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" name="object 146"/>
            <p:cNvSpPr/>
            <p:nvPr/>
          </p:nvSpPr>
          <p:spPr>
            <a:xfrm>
              <a:off x="8324520" y="6753350"/>
              <a:ext cx="207010" cy="0"/>
            </a:xfrm>
            <a:custGeom>
              <a:avLst/>
              <a:gdLst/>
              <a:ahLst/>
              <a:cxnLst/>
              <a:rect l="l" t="t" r="r" b="b"/>
              <a:pathLst>
                <a:path w="207009">
                  <a:moveTo>
                    <a:pt x="0" y="0"/>
                  </a:moveTo>
                  <a:lnTo>
                    <a:pt x="206532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" name="object 147"/>
            <p:cNvSpPr/>
            <p:nvPr/>
          </p:nvSpPr>
          <p:spPr>
            <a:xfrm>
              <a:off x="8427787" y="6525837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4">
                  <a:moveTo>
                    <a:pt x="0" y="0"/>
                  </a:moveTo>
                  <a:lnTo>
                    <a:pt x="10326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" name="object 148"/>
            <p:cNvSpPr/>
            <p:nvPr/>
          </p:nvSpPr>
          <p:spPr>
            <a:xfrm>
              <a:off x="8427787" y="6392758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4">
                  <a:moveTo>
                    <a:pt x="0" y="0"/>
                  </a:moveTo>
                  <a:lnTo>
                    <a:pt x="10326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9" name="object 149"/>
            <p:cNvSpPr/>
            <p:nvPr/>
          </p:nvSpPr>
          <p:spPr>
            <a:xfrm>
              <a:off x="8427787" y="6298323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4">
                  <a:moveTo>
                    <a:pt x="0" y="0"/>
                  </a:moveTo>
                  <a:lnTo>
                    <a:pt x="10326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" name="object 150"/>
            <p:cNvSpPr/>
            <p:nvPr/>
          </p:nvSpPr>
          <p:spPr>
            <a:xfrm>
              <a:off x="8427787" y="6225089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4">
                  <a:moveTo>
                    <a:pt x="0" y="0"/>
                  </a:moveTo>
                  <a:lnTo>
                    <a:pt x="10326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1" name="object 151"/>
            <p:cNvSpPr/>
            <p:nvPr/>
          </p:nvSpPr>
          <p:spPr>
            <a:xfrm>
              <a:off x="8427787" y="6165243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4">
                  <a:moveTo>
                    <a:pt x="0" y="0"/>
                  </a:moveTo>
                  <a:lnTo>
                    <a:pt x="10326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2" name="object 152"/>
            <p:cNvSpPr/>
            <p:nvPr/>
          </p:nvSpPr>
          <p:spPr>
            <a:xfrm>
              <a:off x="8427787" y="6114644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4">
                  <a:moveTo>
                    <a:pt x="0" y="0"/>
                  </a:moveTo>
                  <a:lnTo>
                    <a:pt x="10326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3" name="object 153"/>
            <p:cNvSpPr/>
            <p:nvPr/>
          </p:nvSpPr>
          <p:spPr>
            <a:xfrm>
              <a:off x="8427787" y="6070809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4">
                  <a:moveTo>
                    <a:pt x="0" y="0"/>
                  </a:moveTo>
                  <a:lnTo>
                    <a:pt x="10326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4" name="object 154"/>
            <p:cNvSpPr/>
            <p:nvPr/>
          </p:nvSpPr>
          <p:spPr>
            <a:xfrm>
              <a:off x="8427787" y="6032152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4">
                  <a:moveTo>
                    <a:pt x="0" y="0"/>
                  </a:moveTo>
                  <a:lnTo>
                    <a:pt x="10326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5" name="object 155"/>
            <p:cNvSpPr/>
            <p:nvPr/>
          </p:nvSpPr>
          <p:spPr>
            <a:xfrm>
              <a:off x="8324520" y="5997575"/>
              <a:ext cx="207010" cy="0"/>
            </a:xfrm>
            <a:custGeom>
              <a:avLst/>
              <a:gdLst/>
              <a:ahLst/>
              <a:cxnLst/>
              <a:rect l="l" t="t" r="r" b="b"/>
              <a:pathLst>
                <a:path w="207009">
                  <a:moveTo>
                    <a:pt x="0" y="0"/>
                  </a:moveTo>
                  <a:lnTo>
                    <a:pt x="206532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" name="object 156"/>
            <p:cNvSpPr/>
            <p:nvPr/>
          </p:nvSpPr>
          <p:spPr>
            <a:xfrm>
              <a:off x="8427787" y="5770062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4">
                  <a:moveTo>
                    <a:pt x="0" y="0"/>
                  </a:moveTo>
                  <a:lnTo>
                    <a:pt x="10326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7" name="object 157"/>
            <p:cNvSpPr/>
            <p:nvPr/>
          </p:nvSpPr>
          <p:spPr>
            <a:xfrm>
              <a:off x="8427787" y="5636969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4">
                  <a:moveTo>
                    <a:pt x="0" y="0"/>
                  </a:moveTo>
                  <a:lnTo>
                    <a:pt x="10326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8" name="object 158"/>
            <p:cNvSpPr/>
            <p:nvPr/>
          </p:nvSpPr>
          <p:spPr>
            <a:xfrm>
              <a:off x="2748321" y="5921720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89">
                  <a:moveTo>
                    <a:pt x="2113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9" name="object 159"/>
            <p:cNvSpPr/>
            <p:nvPr/>
          </p:nvSpPr>
          <p:spPr>
            <a:xfrm>
              <a:off x="2842841" y="5921720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89">
                  <a:moveTo>
                    <a:pt x="0" y="0"/>
                  </a:moveTo>
                  <a:lnTo>
                    <a:pt x="2113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0" name="object 160"/>
            <p:cNvSpPr/>
            <p:nvPr/>
          </p:nvSpPr>
          <p:spPr>
            <a:xfrm>
              <a:off x="2863975" y="6047077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89">
                  <a:moveTo>
                    <a:pt x="2113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1" name="object 161"/>
            <p:cNvSpPr/>
            <p:nvPr/>
          </p:nvSpPr>
          <p:spPr>
            <a:xfrm>
              <a:off x="2958500" y="6047077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89">
                  <a:moveTo>
                    <a:pt x="0" y="0"/>
                  </a:moveTo>
                  <a:lnTo>
                    <a:pt x="2113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2" name="object 162"/>
            <p:cNvSpPr/>
            <p:nvPr/>
          </p:nvSpPr>
          <p:spPr>
            <a:xfrm>
              <a:off x="2916964" y="6010151"/>
              <a:ext cx="10160" cy="74295"/>
            </a:xfrm>
            <a:custGeom>
              <a:avLst/>
              <a:gdLst/>
              <a:ahLst/>
              <a:cxnLst/>
              <a:rect l="l" t="t" r="r" b="b"/>
              <a:pathLst>
                <a:path w="10160" h="74295">
                  <a:moveTo>
                    <a:pt x="0" y="0"/>
                  </a:moveTo>
                  <a:lnTo>
                    <a:pt x="9683" y="0"/>
                  </a:lnTo>
                </a:path>
                <a:path w="10160" h="74295">
                  <a:moveTo>
                    <a:pt x="0" y="73963"/>
                  </a:moveTo>
                  <a:lnTo>
                    <a:pt x="9683" y="73963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3" name="object 163"/>
            <p:cNvSpPr/>
            <p:nvPr/>
          </p:nvSpPr>
          <p:spPr>
            <a:xfrm>
              <a:off x="2979636" y="6274591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89">
                  <a:moveTo>
                    <a:pt x="2113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4" name="object 164"/>
            <p:cNvSpPr/>
            <p:nvPr/>
          </p:nvSpPr>
          <p:spPr>
            <a:xfrm>
              <a:off x="3074149" y="6274591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89">
                  <a:moveTo>
                    <a:pt x="0" y="0"/>
                  </a:moveTo>
                  <a:lnTo>
                    <a:pt x="2113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5" name="object 165"/>
            <p:cNvSpPr/>
            <p:nvPr/>
          </p:nvSpPr>
          <p:spPr>
            <a:xfrm>
              <a:off x="3037454" y="6221112"/>
              <a:ext cx="0" cy="17145"/>
            </a:xfrm>
            <a:custGeom>
              <a:avLst/>
              <a:gdLst/>
              <a:ahLst/>
              <a:cxnLst/>
              <a:rect l="l" t="t" r="r" b="b"/>
              <a:pathLst>
                <a:path h="17145">
                  <a:moveTo>
                    <a:pt x="-4841" y="8392"/>
                  </a:moveTo>
                  <a:lnTo>
                    <a:pt x="4841" y="8392"/>
                  </a:lnTo>
                </a:path>
              </a:pathLst>
            </a:custGeom>
            <a:ln w="1678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6" name="object 166"/>
            <p:cNvSpPr/>
            <p:nvPr/>
          </p:nvSpPr>
          <p:spPr>
            <a:xfrm>
              <a:off x="3037454" y="6311286"/>
              <a:ext cx="0" cy="17780"/>
            </a:xfrm>
            <a:custGeom>
              <a:avLst/>
              <a:gdLst/>
              <a:ahLst/>
              <a:cxnLst/>
              <a:rect l="l" t="t" r="r" b="b"/>
              <a:pathLst>
                <a:path h="17779">
                  <a:moveTo>
                    <a:pt x="-4841" y="8689"/>
                  </a:moveTo>
                  <a:lnTo>
                    <a:pt x="4841" y="8689"/>
                  </a:lnTo>
                </a:path>
              </a:pathLst>
            </a:custGeom>
            <a:ln w="1737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7" name="object 167"/>
            <p:cNvSpPr/>
            <p:nvPr/>
          </p:nvSpPr>
          <p:spPr>
            <a:xfrm>
              <a:off x="3095285" y="6298323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89">
                  <a:moveTo>
                    <a:pt x="2113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8" name="object 168"/>
            <p:cNvSpPr/>
            <p:nvPr/>
          </p:nvSpPr>
          <p:spPr>
            <a:xfrm>
              <a:off x="3189809" y="6298323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89">
                  <a:moveTo>
                    <a:pt x="0" y="0"/>
                  </a:moveTo>
                  <a:lnTo>
                    <a:pt x="2113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9" name="object 169"/>
            <p:cNvSpPr/>
            <p:nvPr/>
          </p:nvSpPr>
          <p:spPr>
            <a:xfrm>
              <a:off x="3153115" y="6242765"/>
              <a:ext cx="0" cy="19050"/>
            </a:xfrm>
            <a:custGeom>
              <a:avLst/>
              <a:gdLst/>
              <a:ahLst/>
              <a:cxnLst/>
              <a:rect l="l" t="t" r="r" b="b"/>
              <a:pathLst>
                <a:path h="19050">
                  <a:moveTo>
                    <a:pt x="-4841" y="9438"/>
                  </a:moveTo>
                  <a:lnTo>
                    <a:pt x="4841" y="9438"/>
                  </a:lnTo>
                </a:path>
              </a:pathLst>
            </a:custGeom>
            <a:ln w="1887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0" name="object 170"/>
            <p:cNvSpPr/>
            <p:nvPr/>
          </p:nvSpPr>
          <p:spPr>
            <a:xfrm>
              <a:off x="3153115" y="6335017"/>
              <a:ext cx="0" cy="19685"/>
            </a:xfrm>
            <a:custGeom>
              <a:avLst/>
              <a:gdLst/>
              <a:ahLst/>
              <a:cxnLst/>
              <a:rect l="l" t="t" r="r" b="b"/>
              <a:pathLst>
                <a:path h="19685">
                  <a:moveTo>
                    <a:pt x="0" y="0"/>
                  </a:moveTo>
                  <a:lnTo>
                    <a:pt x="0" y="19548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1" name="object 171"/>
            <p:cNvSpPr/>
            <p:nvPr/>
          </p:nvSpPr>
          <p:spPr>
            <a:xfrm>
              <a:off x="3210946" y="6361473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89">
                  <a:moveTo>
                    <a:pt x="2113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2" name="object 172"/>
            <p:cNvSpPr/>
            <p:nvPr/>
          </p:nvSpPr>
          <p:spPr>
            <a:xfrm>
              <a:off x="3305458" y="6361473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89">
                  <a:moveTo>
                    <a:pt x="0" y="0"/>
                  </a:moveTo>
                  <a:lnTo>
                    <a:pt x="2113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3" name="object 173"/>
            <p:cNvSpPr/>
            <p:nvPr/>
          </p:nvSpPr>
          <p:spPr>
            <a:xfrm>
              <a:off x="3268764" y="6299950"/>
              <a:ext cx="0" cy="25400"/>
            </a:xfrm>
            <a:custGeom>
              <a:avLst/>
              <a:gdLst/>
              <a:ahLst/>
              <a:cxnLst/>
              <a:rect l="l" t="t" r="r" b="b"/>
              <a:pathLst>
                <a:path h="25400">
                  <a:moveTo>
                    <a:pt x="0" y="24828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4" name="object 174"/>
            <p:cNvSpPr/>
            <p:nvPr/>
          </p:nvSpPr>
          <p:spPr>
            <a:xfrm>
              <a:off x="3268764" y="6398155"/>
              <a:ext cx="0" cy="26034"/>
            </a:xfrm>
            <a:custGeom>
              <a:avLst/>
              <a:gdLst/>
              <a:ahLst/>
              <a:cxnLst/>
              <a:rect l="l" t="t" r="r" b="b"/>
              <a:pathLst>
                <a:path h="26035">
                  <a:moveTo>
                    <a:pt x="0" y="0"/>
                  </a:moveTo>
                  <a:lnTo>
                    <a:pt x="0" y="25732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5" name="object 175"/>
            <p:cNvSpPr/>
            <p:nvPr/>
          </p:nvSpPr>
          <p:spPr>
            <a:xfrm>
              <a:off x="3326594" y="6542673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89">
                  <a:moveTo>
                    <a:pt x="2113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6" name="object 176"/>
            <p:cNvSpPr/>
            <p:nvPr/>
          </p:nvSpPr>
          <p:spPr>
            <a:xfrm>
              <a:off x="3421119" y="6542673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89">
                  <a:moveTo>
                    <a:pt x="0" y="0"/>
                  </a:moveTo>
                  <a:lnTo>
                    <a:pt x="2113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7" name="object 177"/>
            <p:cNvSpPr/>
            <p:nvPr/>
          </p:nvSpPr>
          <p:spPr>
            <a:xfrm>
              <a:off x="3384425" y="6460091"/>
              <a:ext cx="0" cy="46355"/>
            </a:xfrm>
            <a:custGeom>
              <a:avLst/>
              <a:gdLst/>
              <a:ahLst/>
              <a:cxnLst/>
              <a:rect l="l" t="t" r="r" b="b"/>
              <a:pathLst>
                <a:path h="46354">
                  <a:moveTo>
                    <a:pt x="0" y="45887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8" name="object 178"/>
            <p:cNvSpPr/>
            <p:nvPr/>
          </p:nvSpPr>
          <p:spPr>
            <a:xfrm>
              <a:off x="3384425" y="6579367"/>
              <a:ext cx="0" cy="48260"/>
            </a:xfrm>
            <a:custGeom>
              <a:avLst/>
              <a:gdLst/>
              <a:ahLst/>
              <a:cxnLst/>
              <a:rect l="l" t="t" r="r" b="b"/>
              <a:pathLst>
                <a:path h="48259">
                  <a:moveTo>
                    <a:pt x="0" y="0"/>
                  </a:moveTo>
                  <a:lnTo>
                    <a:pt x="0" y="47979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9" name="object 179"/>
            <p:cNvSpPr/>
            <p:nvPr/>
          </p:nvSpPr>
          <p:spPr>
            <a:xfrm>
              <a:off x="3442255" y="6560426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89">
                  <a:moveTo>
                    <a:pt x="2113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0" name="object 180"/>
            <p:cNvSpPr/>
            <p:nvPr/>
          </p:nvSpPr>
          <p:spPr>
            <a:xfrm>
              <a:off x="3536767" y="6560426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89">
                  <a:moveTo>
                    <a:pt x="0" y="0"/>
                  </a:moveTo>
                  <a:lnTo>
                    <a:pt x="2113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1" name="object 181"/>
            <p:cNvSpPr/>
            <p:nvPr/>
          </p:nvSpPr>
          <p:spPr>
            <a:xfrm>
              <a:off x="3500073" y="6475417"/>
              <a:ext cx="0" cy="48895"/>
            </a:xfrm>
            <a:custGeom>
              <a:avLst/>
              <a:gdLst/>
              <a:ahLst/>
              <a:cxnLst/>
              <a:rect l="l" t="t" r="r" b="b"/>
              <a:pathLst>
                <a:path h="48895">
                  <a:moveTo>
                    <a:pt x="0" y="48314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2" name="object 182"/>
            <p:cNvSpPr/>
            <p:nvPr/>
          </p:nvSpPr>
          <p:spPr>
            <a:xfrm>
              <a:off x="3500073" y="6597108"/>
              <a:ext cx="0" cy="50800"/>
            </a:xfrm>
            <a:custGeom>
              <a:avLst/>
              <a:gdLst/>
              <a:ahLst/>
              <a:cxnLst/>
              <a:rect l="l" t="t" r="r" b="b"/>
              <a:pathLst>
                <a:path h="50800">
                  <a:moveTo>
                    <a:pt x="0" y="0"/>
                  </a:moveTo>
                  <a:lnTo>
                    <a:pt x="0" y="5060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3" name="object 183"/>
            <p:cNvSpPr/>
            <p:nvPr/>
          </p:nvSpPr>
          <p:spPr>
            <a:xfrm>
              <a:off x="3557904" y="6560426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89">
                  <a:moveTo>
                    <a:pt x="2113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4" name="object 184"/>
            <p:cNvSpPr/>
            <p:nvPr/>
          </p:nvSpPr>
          <p:spPr>
            <a:xfrm>
              <a:off x="3652428" y="6560426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89">
                  <a:moveTo>
                    <a:pt x="0" y="0"/>
                  </a:moveTo>
                  <a:lnTo>
                    <a:pt x="21123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5" name="object 185"/>
            <p:cNvSpPr/>
            <p:nvPr/>
          </p:nvSpPr>
          <p:spPr>
            <a:xfrm>
              <a:off x="3615734" y="6475417"/>
              <a:ext cx="0" cy="48895"/>
            </a:xfrm>
            <a:custGeom>
              <a:avLst/>
              <a:gdLst/>
              <a:ahLst/>
              <a:cxnLst/>
              <a:rect l="l" t="t" r="r" b="b"/>
              <a:pathLst>
                <a:path h="48895">
                  <a:moveTo>
                    <a:pt x="0" y="48314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6" name="object 186"/>
            <p:cNvSpPr/>
            <p:nvPr/>
          </p:nvSpPr>
          <p:spPr>
            <a:xfrm>
              <a:off x="3615734" y="6597108"/>
              <a:ext cx="0" cy="50800"/>
            </a:xfrm>
            <a:custGeom>
              <a:avLst/>
              <a:gdLst/>
              <a:ahLst/>
              <a:cxnLst/>
              <a:rect l="l" t="t" r="r" b="b"/>
              <a:pathLst>
                <a:path h="50800">
                  <a:moveTo>
                    <a:pt x="0" y="0"/>
                  </a:moveTo>
                  <a:lnTo>
                    <a:pt x="0" y="5060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7" name="object 187"/>
            <p:cNvSpPr/>
            <p:nvPr/>
          </p:nvSpPr>
          <p:spPr>
            <a:xfrm>
              <a:off x="3673552" y="6787940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89">
                  <a:moveTo>
                    <a:pt x="2113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8" name="object 188"/>
            <p:cNvSpPr/>
            <p:nvPr/>
          </p:nvSpPr>
          <p:spPr>
            <a:xfrm>
              <a:off x="3768077" y="6787940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89">
                  <a:moveTo>
                    <a:pt x="0" y="0"/>
                  </a:moveTo>
                  <a:lnTo>
                    <a:pt x="2113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9" name="object 189"/>
            <p:cNvSpPr/>
            <p:nvPr/>
          </p:nvSpPr>
          <p:spPr>
            <a:xfrm>
              <a:off x="3789213" y="6980864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89">
                  <a:moveTo>
                    <a:pt x="2113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0" name="object 190"/>
            <p:cNvSpPr/>
            <p:nvPr/>
          </p:nvSpPr>
          <p:spPr>
            <a:xfrm>
              <a:off x="3883725" y="6980864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89">
                  <a:moveTo>
                    <a:pt x="0" y="0"/>
                  </a:moveTo>
                  <a:lnTo>
                    <a:pt x="2113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1" name="object 191"/>
            <p:cNvSpPr/>
            <p:nvPr/>
          </p:nvSpPr>
          <p:spPr>
            <a:xfrm>
              <a:off x="3904861" y="6722065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89">
                  <a:moveTo>
                    <a:pt x="2113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2" name="object 192"/>
            <p:cNvSpPr/>
            <p:nvPr/>
          </p:nvSpPr>
          <p:spPr>
            <a:xfrm>
              <a:off x="3999387" y="6722065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89">
                  <a:moveTo>
                    <a:pt x="0" y="0"/>
                  </a:moveTo>
                  <a:lnTo>
                    <a:pt x="2113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3" name="object 193"/>
            <p:cNvSpPr/>
            <p:nvPr/>
          </p:nvSpPr>
          <p:spPr>
            <a:xfrm>
              <a:off x="4020522" y="6980864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89">
                  <a:moveTo>
                    <a:pt x="2113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4" name="object 194"/>
            <p:cNvSpPr/>
            <p:nvPr/>
          </p:nvSpPr>
          <p:spPr>
            <a:xfrm>
              <a:off x="4115035" y="6980864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89">
                  <a:moveTo>
                    <a:pt x="0" y="0"/>
                  </a:moveTo>
                  <a:lnTo>
                    <a:pt x="2113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5" name="object 195"/>
            <p:cNvSpPr/>
            <p:nvPr/>
          </p:nvSpPr>
          <p:spPr>
            <a:xfrm>
              <a:off x="4136171" y="7148532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89">
                  <a:moveTo>
                    <a:pt x="2113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6" name="object 196"/>
            <p:cNvSpPr/>
            <p:nvPr/>
          </p:nvSpPr>
          <p:spPr>
            <a:xfrm>
              <a:off x="4230696" y="7148532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89">
                  <a:moveTo>
                    <a:pt x="0" y="0"/>
                  </a:moveTo>
                  <a:lnTo>
                    <a:pt x="2113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7" name="object 197"/>
            <p:cNvSpPr/>
            <p:nvPr/>
          </p:nvSpPr>
          <p:spPr>
            <a:xfrm>
              <a:off x="4251833" y="6870419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89">
                  <a:moveTo>
                    <a:pt x="2113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8" name="object 198"/>
            <p:cNvSpPr/>
            <p:nvPr/>
          </p:nvSpPr>
          <p:spPr>
            <a:xfrm>
              <a:off x="4346345" y="6870419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89">
                  <a:moveTo>
                    <a:pt x="0" y="0"/>
                  </a:moveTo>
                  <a:lnTo>
                    <a:pt x="2113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9" name="object 199"/>
            <p:cNvSpPr/>
            <p:nvPr/>
          </p:nvSpPr>
          <p:spPr>
            <a:xfrm>
              <a:off x="4367480" y="6980864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89">
                  <a:moveTo>
                    <a:pt x="2113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0" name="object 200"/>
            <p:cNvSpPr/>
            <p:nvPr/>
          </p:nvSpPr>
          <p:spPr>
            <a:xfrm>
              <a:off x="4462006" y="6980864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89">
                  <a:moveTo>
                    <a:pt x="0" y="0"/>
                  </a:moveTo>
                  <a:lnTo>
                    <a:pt x="2113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1" name="object 201"/>
            <p:cNvSpPr/>
            <p:nvPr/>
          </p:nvSpPr>
          <p:spPr>
            <a:xfrm>
              <a:off x="4598791" y="7281611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89">
                  <a:moveTo>
                    <a:pt x="2113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2" name="object 202"/>
            <p:cNvSpPr/>
            <p:nvPr/>
          </p:nvSpPr>
          <p:spPr>
            <a:xfrm>
              <a:off x="4693315" y="7281611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89">
                  <a:moveTo>
                    <a:pt x="0" y="0"/>
                  </a:moveTo>
                  <a:lnTo>
                    <a:pt x="2113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3" name="object 203"/>
            <p:cNvSpPr/>
            <p:nvPr/>
          </p:nvSpPr>
          <p:spPr>
            <a:xfrm>
              <a:off x="4830100" y="7281611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89">
                  <a:moveTo>
                    <a:pt x="2113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4" name="object 204"/>
            <p:cNvSpPr/>
            <p:nvPr/>
          </p:nvSpPr>
          <p:spPr>
            <a:xfrm>
              <a:off x="4924624" y="7281611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89">
                  <a:moveTo>
                    <a:pt x="0" y="0"/>
                  </a:moveTo>
                  <a:lnTo>
                    <a:pt x="2113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5" name="object 205"/>
            <p:cNvSpPr/>
            <p:nvPr/>
          </p:nvSpPr>
          <p:spPr>
            <a:xfrm>
              <a:off x="4945761" y="7281611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89">
                  <a:moveTo>
                    <a:pt x="2113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6" name="object 206"/>
            <p:cNvSpPr/>
            <p:nvPr/>
          </p:nvSpPr>
          <p:spPr>
            <a:xfrm>
              <a:off x="5040273" y="7281611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89">
                  <a:moveTo>
                    <a:pt x="0" y="0"/>
                  </a:moveTo>
                  <a:lnTo>
                    <a:pt x="2113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7" name="object 207"/>
            <p:cNvSpPr/>
            <p:nvPr/>
          </p:nvSpPr>
          <p:spPr>
            <a:xfrm>
              <a:off x="5061409" y="8699204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89">
                  <a:moveTo>
                    <a:pt x="2113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8" name="object 208"/>
            <p:cNvSpPr/>
            <p:nvPr/>
          </p:nvSpPr>
          <p:spPr>
            <a:xfrm>
              <a:off x="5155935" y="8699204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89">
                  <a:moveTo>
                    <a:pt x="0" y="0"/>
                  </a:moveTo>
                  <a:lnTo>
                    <a:pt x="2113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9" name="object 209"/>
            <p:cNvSpPr/>
            <p:nvPr/>
          </p:nvSpPr>
          <p:spPr>
            <a:xfrm>
              <a:off x="5177071" y="8699204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89">
                  <a:moveTo>
                    <a:pt x="2113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0" name="object 210"/>
            <p:cNvSpPr/>
            <p:nvPr/>
          </p:nvSpPr>
          <p:spPr>
            <a:xfrm>
              <a:off x="5271582" y="8699204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89">
                  <a:moveTo>
                    <a:pt x="0" y="0"/>
                  </a:moveTo>
                  <a:lnTo>
                    <a:pt x="2113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1" name="object 211"/>
            <p:cNvSpPr/>
            <p:nvPr/>
          </p:nvSpPr>
          <p:spPr>
            <a:xfrm>
              <a:off x="5292719" y="8699204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89">
                  <a:moveTo>
                    <a:pt x="2113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2" name="object 212"/>
            <p:cNvSpPr/>
            <p:nvPr/>
          </p:nvSpPr>
          <p:spPr>
            <a:xfrm>
              <a:off x="5387244" y="8699204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89">
                  <a:moveTo>
                    <a:pt x="0" y="0"/>
                  </a:moveTo>
                  <a:lnTo>
                    <a:pt x="2113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3" name="object 213"/>
            <p:cNvSpPr/>
            <p:nvPr/>
          </p:nvSpPr>
          <p:spPr>
            <a:xfrm>
              <a:off x="5408380" y="8699204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89">
                  <a:moveTo>
                    <a:pt x="2113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4" name="object 214"/>
            <p:cNvSpPr/>
            <p:nvPr/>
          </p:nvSpPr>
          <p:spPr>
            <a:xfrm>
              <a:off x="5502893" y="8699204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89">
                  <a:moveTo>
                    <a:pt x="0" y="0"/>
                  </a:moveTo>
                  <a:lnTo>
                    <a:pt x="2113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5" name="object 215"/>
            <p:cNvSpPr/>
            <p:nvPr/>
          </p:nvSpPr>
          <p:spPr>
            <a:xfrm>
              <a:off x="5524028" y="7148532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89">
                  <a:moveTo>
                    <a:pt x="2113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6" name="object 216"/>
            <p:cNvSpPr/>
            <p:nvPr/>
          </p:nvSpPr>
          <p:spPr>
            <a:xfrm>
              <a:off x="5618554" y="7148532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89">
                  <a:moveTo>
                    <a:pt x="0" y="0"/>
                  </a:moveTo>
                  <a:lnTo>
                    <a:pt x="2113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7" name="object 217"/>
            <p:cNvSpPr/>
            <p:nvPr/>
          </p:nvSpPr>
          <p:spPr>
            <a:xfrm>
              <a:off x="5639690" y="8699204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89">
                  <a:moveTo>
                    <a:pt x="2113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8" name="object 218"/>
            <p:cNvSpPr/>
            <p:nvPr/>
          </p:nvSpPr>
          <p:spPr>
            <a:xfrm>
              <a:off x="5734202" y="8699204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89">
                  <a:moveTo>
                    <a:pt x="0" y="0"/>
                  </a:moveTo>
                  <a:lnTo>
                    <a:pt x="2113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9" name="object 219"/>
            <p:cNvSpPr/>
            <p:nvPr/>
          </p:nvSpPr>
          <p:spPr>
            <a:xfrm>
              <a:off x="5755338" y="8699204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89">
                  <a:moveTo>
                    <a:pt x="2113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0" name="object 220"/>
            <p:cNvSpPr/>
            <p:nvPr/>
          </p:nvSpPr>
          <p:spPr>
            <a:xfrm>
              <a:off x="5849863" y="8699204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89">
                  <a:moveTo>
                    <a:pt x="0" y="0"/>
                  </a:moveTo>
                  <a:lnTo>
                    <a:pt x="2113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1" name="object 221"/>
            <p:cNvSpPr/>
            <p:nvPr/>
          </p:nvSpPr>
          <p:spPr>
            <a:xfrm>
              <a:off x="5870999" y="7509125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89">
                  <a:moveTo>
                    <a:pt x="2113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2" name="object 222"/>
            <p:cNvSpPr/>
            <p:nvPr/>
          </p:nvSpPr>
          <p:spPr>
            <a:xfrm>
              <a:off x="5965511" y="7509125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89">
                  <a:moveTo>
                    <a:pt x="0" y="0"/>
                  </a:moveTo>
                  <a:lnTo>
                    <a:pt x="2113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3" name="object 223"/>
            <p:cNvSpPr/>
            <p:nvPr/>
          </p:nvSpPr>
          <p:spPr>
            <a:xfrm>
              <a:off x="5986648" y="8699204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89">
                  <a:moveTo>
                    <a:pt x="2113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4" name="object 224"/>
            <p:cNvSpPr/>
            <p:nvPr/>
          </p:nvSpPr>
          <p:spPr>
            <a:xfrm>
              <a:off x="6081172" y="8699204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89">
                  <a:moveTo>
                    <a:pt x="0" y="0"/>
                  </a:moveTo>
                  <a:lnTo>
                    <a:pt x="2113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5" name="object 225"/>
            <p:cNvSpPr/>
            <p:nvPr/>
          </p:nvSpPr>
          <p:spPr>
            <a:xfrm>
              <a:off x="6102308" y="8699204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89">
                  <a:moveTo>
                    <a:pt x="2113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6" name="object 226"/>
            <p:cNvSpPr/>
            <p:nvPr/>
          </p:nvSpPr>
          <p:spPr>
            <a:xfrm>
              <a:off x="6196821" y="8699204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89">
                  <a:moveTo>
                    <a:pt x="0" y="0"/>
                  </a:moveTo>
                  <a:lnTo>
                    <a:pt x="2113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7" name="object 227"/>
            <p:cNvSpPr/>
            <p:nvPr/>
          </p:nvSpPr>
          <p:spPr>
            <a:xfrm>
              <a:off x="6217957" y="7509125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89">
                  <a:moveTo>
                    <a:pt x="2113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8" name="object 228"/>
            <p:cNvSpPr/>
            <p:nvPr/>
          </p:nvSpPr>
          <p:spPr>
            <a:xfrm>
              <a:off x="6312483" y="7509125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89">
                  <a:moveTo>
                    <a:pt x="0" y="0"/>
                  </a:moveTo>
                  <a:lnTo>
                    <a:pt x="2113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9" name="object 229"/>
            <p:cNvSpPr/>
            <p:nvPr/>
          </p:nvSpPr>
          <p:spPr>
            <a:xfrm>
              <a:off x="6333618" y="8699204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89">
                  <a:moveTo>
                    <a:pt x="2113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0" name="object 230"/>
            <p:cNvSpPr/>
            <p:nvPr/>
          </p:nvSpPr>
          <p:spPr>
            <a:xfrm>
              <a:off x="6428130" y="8699204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89">
                  <a:moveTo>
                    <a:pt x="0" y="0"/>
                  </a:moveTo>
                  <a:lnTo>
                    <a:pt x="2113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1" name="object 231"/>
            <p:cNvSpPr/>
            <p:nvPr/>
          </p:nvSpPr>
          <p:spPr>
            <a:xfrm>
              <a:off x="6449266" y="8699204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89">
                  <a:moveTo>
                    <a:pt x="2113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2" name="object 232"/>
            <p:cNvSpPr/>
            <p:nvPr/>
          </p:nvSpPr>
          <p:spPr>
            <a:xfrm>
              <a:off x="6543792" y="8699204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90">
                  <a:moveTo>
                    <a:pt x="0" y="0"/>
                  </a:moveTo>
                  <a:lnTo>
                    <a:pt x="2113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3" name="object 233"/>
            <p:cNvSpPr/>
            <p:nvPr/>
          </p:nvSpPr>
          <p:spPr>
            <a:xfrm>
              <a:off x="6564928" y="7509125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90">
                  <a:moveTo>
                    <a:pt x="2113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4" name="object 234"/>
            <p:cNvSpPr/>
            <p:nvPr/>
          </p:nvSpPr>
          <p:spPr>
            <a:xfrm>
              <a:off x="6659440" y="7509125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90">
                  <a:moveTo>
                    <a:pt x="0" y="0"/>
                  </a:moveTo>
                  <a:lnTo>
                    <a:pt x="2113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5" name="object 235"/>
            <p:cNvSpPr/>
            <p:nvPr/>
          </p:nvSpPr>
          <p:spPr>
            <a:xfrm>
              <a:off x="6680577" y="7509125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90">
                  <a:moveTo>
                    <a:pt x="2113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6" name="object 236"/>
            <p:cNvSpPr/>
            <p:nvPr/>
          </p:nvSpPr>
          <p:spPr>
            <a:xfrm>
              <a:off x="6775088" y="7509125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90">
                  <a:moveTo>
                    <a:pt x="0" y="0"/>
                  </a:moveTo>
                  <a:lnTo>
                    <a:pt x="2113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7" name="object 237"/>
            <p:cNvSpPr/>
            <p:nvPr/>
          </p:nvSpPr>
          <p:spPr>
            <a:xfrm>
              <a:off x="6796224" y="8699204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90">
                  <a:moveTo>
                    <a:pt x="2113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8" name="object 238"/>
            <p:cNvSpPr/>
            <p:nvPr/>
          </p:nvSpPr>
          <p:spPr>
            <a:xfrm>
              <a:off x="6890750" y="8699204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90">
                  <a:moveTo>
                    <a:pt x="0" y="0"/>
                  </a:moveTo>
                  <a:lnTo>
                    <a:pt x="2113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9" name="object 239"/>
            <p:cNvSpPr/>
            <p:nvPr/>
          </p:nvSpPr>
          <p:spPr>
            <a:xfrm>
              <a:off x="6911886" y="8699204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90">
                  <a:moveTo>
                    <a:pt x="2113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0" name="object 240"/>
            <p:cNvSpPr/>
            <p:nvPr/>
          </p:nvSpPr>
          <p:spPr>
            <a:xfrm>
              <a:off x="7006398" y="8699204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90">
                  <a:moveTo>
                    <a:pt x="0" y="0"/>
                  </a:moveTo>
                  <a:lnTo>
                    <a:pt x="2113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1" name="object 241"/>
            <p:cNvSpPr/>
            <p:nvPr/>
          </p:nvSpPr>
          <p:spPr>
            <a:xfrm>
              <a:off x="7027535" y="8699204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90">
                  <a:moveTo>
                    <a:pt x="2113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2" name="object 242"/>
            <p:cNvSpPr/>
            <p:nvPr/>
          </p:nvSpPr>
          <p:spPr>
            <a:xfrm>
              <a:off x="7122059" y="8699204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90">
                  <a:moveTo>
                    <a:pt x="0" y="0"/>
                  </a:moveTo>
                  <a:lnTo>
                    <a:pt x="2113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3" name="object 243"/>
            <p:cNvSpPr/>
            <p:nvPr/>
          </p:nvSpPr>
          <p:spPr>
            <a:xfrm>
              <a:off x="7143195" y="8699204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90">
                  <a:moveTo>
                    <a:pt x="2113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4" name="object 244"/>
            <p:cNvSpPr/>
            <p:nvPr/>
          </p:nvSpPr>
          <p:spPr>
            <a:xfrm>
              <a:off x="7237708" y="8699204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90">
                  <a:moveTo>
                    <a:pt x="0" y="0"/>
                  </a:moveTo>
                  <a:lnTo>
                    <a:pt x="2113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5" name="object 245"/>
            <p:cNvSpPr/>
            <p:nvPr/>
          </p:nvSpPr>
          <p:spPr>
            <a:xfrm>
              <a:off x="7258844" y="8699204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90">
                  <a:moveTo>
                    <a:pt x="2113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6" name="object 246"/>
            <p:cNvSpPr/>
            <p:nvPr/>
          </p:nvSpPr>
          <p:spPr>
            <a:xfrm>
              <a:off x="7353369" y="8699204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90">
                  <a:moveTo>
                    <a:pt x="0" y="0"/>
                  </a:moveTo>
                  <a:lnTo>
                    <a:pt x="2113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7" name="object 247"/>
            <p:cNvSpPr/>
            <p:nvPr/>
          </p:nvSpPr>
          <p:spPr>
            <a:xfrm>
              <a:off x="7374505" y="8699204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90">
                  <a:moveTo>
                    <a:pt x="2113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8" name="object 248"/>
            <p:cNvSpPr/>
            <p:nvPr/>
          </p:nvSpPr>
          <p:spPr>
            <a:xfrm>
              <a:off x="7469017" y="8699204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90">
                  <a:moveTo>
                    <a:pt x="0" y="0"/>
                  </a:moveTo>
                  <a:lnTo>
                    <a:pt x="2113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9" name="object 249"/>
            <p:cNvSpPr/>
            <p:nvPr/>
          </p:nvSpPr>
          <p:spPr>
            <a:xfrm>
              <a:off x="7490153" y="8699204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90">
                  <a:moveTo>
                    <a:pt x="2113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0" name="object 250"/>
            <p:cNvSpPr/>
            <p:nvPr/>
          </p:nvSpPr>
          <p:spPr>
            <a:xfrm>
              <a:off x="7584678" y="8699204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90">
                  <a:moveTo>
                    <a:pt x="0" y="0"/>
                  </a:moveTo>
                  <a:lnTo>
                    <a:pt x="2113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1" name="object 251"/>
            <p:cNvSpPr/>
            <p:nvPr/>
          </p:nvSpPr>
          <p:spPr>
            <a:xfrm>
              <a:off x="7605814" y="8699204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90">
                  <a:moveTo>
                    <a:pt x="2113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2" name="object 252"/>
            <p:cNvSpPr/>
            <p:nvPr/>
          </p:nvSpPr>
          <p:spPr>
            <a:xfrm>
              <a:off x="7700326" y="8699204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90">
                  <a:moveTo>
                    <a:pt x="0" y="0"/>
                  </a:moveTo>
                  <a:lnTo>
                    <a:pt x="2113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3" name="object 253"/>
            <p:cNvSpPr/>
            <p:nvPr/>
          </p:nvSpPr>
          <p:spPr>
            <a:xfrm>
              <a:off x="7721463" y="8699204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90">
                  <a:moveTo>
                    <a:pt x="2113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4" name="object 254"/>
            <p:cNvSpPr/>
            <p:nvPr/>
          </p:nvSpPr>
          <p:spPr>
            <a:xfrm>
              <a:off x="7815988" y="8699204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90">
                  <a:moveTo>
                    <a:pt x="0" y="0"/>
                  </a:moveTo>
                  <a:lnTo>
                    <a:pt x="2113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5" name="object 255"/>
            <p:cNvSpPr/>
            <p:nvPr/>
          </p:nvSpPr>
          <p:spPr>
            <a:xfrm>
              <a:off x="7837123" y="8699204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90">
                  <a:moveTo>
                    <a:pt x="2113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6" name="object 256"/>
            <p:cNvSpPr/>
            <p:nvPr/>
          </p:nvSpPr>
          <p:spPr>
            <a:xfrm>
              <a:off x="7931636" y="8699204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90">
                  <a:moveTo>
                    <a:pt x="0" y="0"/>
                  </a:moveTo>
                  <a:lnTo>
                    <a:pt x="2113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7" name="object 257"/>
            <p:cNvSpPr/>
            <p:nvPr/>
          </p:nvSpPr>
          <p:spPr>
            <a:xfrm>
              <a:off x="7952772" y="8699204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90">
                  <a:moveTo>
                    <a:pt x="2113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8" name="object 258"/>
            <p:cNvSpPr/>
            <p:nvPr/>
          </p:nvSpPr>
          <p:spPr>
            <a:xfrm>
              <a:off x="8047298" y="8699204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90">
                  <a:moveTo>
                    <a:pt x="0" y="0"/>
                  </a:moveTo>
                  <a:lnTo>
                    <a:pt x="2113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9" name="object 259"/>
            <p:cNvSpPr/>
            <p:nvPr/>
          </p:nvSpPr>
          <p:spPr>
            <a:xfrm>
              <a:off x="8068434" y="8699204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90">
                  <a:moveTo>
                    <a:pt x="2113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0" name="object 260"/>
            <p:cNvSpPr/>
            <p:nvPr/>
          </p:nvSpPr>
          <p:spPr>
            <a:xfrm>
              <a:off x="8162946" y="8699204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90">
                  <a:moveTo>
                    <a:pt x="0" y="0"/>
                  </a:moveTo>
                  <a:lnTo>
                    <a:pt x="2113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1" name="object 261"/>
            <p:cNvSpPr/>
            <p:nvPr/>
          </p:nvSpPr>
          <p:spPr>
            <a:xfrm>
              <a:off x="8184082" y="8699204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90">
                  <a:moveTo>
                    <a:pt x="2113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2" name="object 262"/>
            <p:cNvSpPr/>
            <p:nvPr/>
          </p:nvSpPr>
          <p:spPr>
            <a:xfrm>
              <a:off x="8278607" y="8699204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90">
                  <a:moveTo>
                    <a:pt x="0" y="0"/>
                  </a:moveTo>
                  <a:lnTo>
                    <a:pt x="2113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3" name="object 263"/>
            <p:cNvSpPr/>
            <p:nvPr/>
          </p:nvSpPr>
          <p:spPr>
            <a:xfrm>
              <a:off x="8299743" y="8699204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90">
                  <a:moveTo>
                    <a:pt x="2113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4" name="object 264"/>
            <p:cNvSpPr/>
            <p:nvPr/>
          </p:nvSpPr>
          <p:spPr>
            <a:xfrm>
              <a:off x="8394255" y="8699204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90">
                  <a:moveTo>
                    <a:pt x="0" y="0"/>
                  </a:moveTo>
                  <a:lnTo>
                    <a:pt x="2113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5" name="object 265"/>
            <p:cNvSpPr/>
            <p:nvPr/>
          </p:nvSpPr>
          <p:spPr>
            <a:xfrm>
              <a:off x="8415392" y="8699204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90">
                  <a:moveTo>
                    <a:pt x="2113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6" name="object 266"/>
            <p:cNvSpPr/>
            <p:nvPr/>
          </p:nvSpPr>
          <p:spPr>
            <a:xfrm>
              <a:off x="8509916" y="8699204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90">
                  <a:moveTo>
                    <a:pt x="0" y="0"/>
                  </a:moveTo>
                  <a:lnTo>
                    <a:pt x="2113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67" name="object 26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762119" y="5877689"/>
              <a:ext cx="88057" cy="88052"/>
            </a:xfrm>
            <a:prstGeom prst="rect">
              <a:avLst/>
            </a:prstGeom>
          </p:spPr>
        </p:pic>
        <p:pic>
          <p:nvPicPr>
            <p:cNvPr id="268" name="object 26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993426" y="6230560"/>
              <a:ext cx="88057" cy="88063"/>
            </a:xfrm>
            <a:prstGeom prst="rect">
              <a:avLst/>
            </a:prstGeom>
          </p:spPr>
        </p:pic>
        <p:pic>
          <p:nvPicPr>
            <p:cNvPr id="269" name="object 269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877778" y="6003046"/>
              <a:ext cx="88055" cy="88063"/>
            </a:xfrm>
            <a:prstGeom prst="rect">
              <a:avLst/>
            </a:prstGeom>
          </p:spPr>
        </p:pic>
        <p:pic>
          <p:nvPicPr>
            <p:cNvPr id="270" name="object 270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109087" y="6254301"/>
              <a:ext cx="88055" cy="88053"/>
            </a:xfrm>
            <a:prstGeom prst="rect">
              <a:avLst/>
            </a:prstGeom>
          </p:spPr>
        </p:pic>
        <p:pic>
          <p:nvPicPr>
            <p:cNvPr id="271" name="object 271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340396" y="6498642"/>
              <a:ext cx="88057" cy="88063"/>
            </a:xfrm>
            <a:prstGeom prst="rect">
              <a:avLst/>
            </a:prstGeom>
          </p:spPr>
        </p:pic>
        <p:pic>
          <p:nvPicPr>
            <p:cNvPr id="272" name="object 272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224735" y="6317441"/>
              <a:ext cx="88057" cy="88063"/>
            </a:xfrm>
            <a:prstGeom prst="rect">
              <a:avLst/>
            </a:prstGeom>
          </p:spPr>
        </p:pic>
        <p:pic>
          <p:nvPicPr>
            <p:cNvPr id="273" name="object 273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456045" y="6516395"/>
              <a:ext cx="88055" cy="88052"/>
            </a:xfrm>
            <a:prstGeom prst="rect">
              <a:avLst/>
            </a:prstGeom>
          </p:spPr>
        </p:pic>
        <p:pic>
          <p:nvPicPr>
            <p:cNvPr id="274" name="object 274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571706" y="6516395"/>
              <a:ext cx="88055" cy="88052"/>
            </a:xfrm>
            <a:prstGeom prst="rect">
              <a:avLst/>
            </a:prstGeom>
          </p:spPr>
        </p:pic>
        <p:pic>
          <p:nvPicPr>
            <p:cNvPr id="275" name="object 275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687354" y="6743908"/>
              <a:ext cx="88057" cy="88052"/>
            </a:xfrm>
            <a:prstGeom prst="rect">
              <a:avLst/>
            </a:prstGeom>
          </p:spPr>
        </p:pic>
        <p:pic>
          <p:nvPicPr>
            <p:cNvPr id="276" name="object 276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803016" y="6936832"/>
              <a:ext cx="88055" cy="88063"/>
            </a:xfrm>
            <a:prstGeom prst="rect">
              <a:avLst/>
            </a:prstGeom>
          </p:spPr>
        </p:pic>
        <p:pic>
          <p:nvPicPr>
            <p:cNvPr id="277" name="object 27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918664" y="6678034"/>
              <a:ext cx="88055" cy="88063"/>
            </a:xfrm>
            <a:prstGeom prst="rect">
              <a:avLst/>
            </a:prstGeom>
          </p:spPr>
        </p:pic>
        <p:pic>
          <p:nvPicPr>
            <p:cNvPr id="278" name="object 27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034325" y="6936832"/>
              <a:ext cx="88057" cy="88063"/>
            </a:xfrm>
            <a:prstGeom prst="rect">
              <a:avLst/>
            </a:prstGeom>
          </p:spPr>
        </p:pic>
        <p:pic>
          <p:nvPicPr>
            <p:cNvPr id="279" name="object 27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149974" y="7104501"/>
              <a:ext cx="88055" cy="88063"/>
            </a:xfrm>
            <a:prstGeom prst="rect">
              <a:avLst/>
            </a:prstGeom>
          </p:spPr>
        </p:pic>
        <p:pic>
          <p:nvPicPr>
            <p:cNvPr id="280" name="object 280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265635" y="6826397"/>
              <a:ext cx="88055" cy="88052"/>
            </a:xfrm>
            <a:prstGeom prst="rect">
              <a:avLst/>
            </a:prstGeom>
          </p:spPr>
        </p:pic>
        <p:pic>
          <p:nvPicPr>
            <p:cNvPr id="281" name="object 281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4381283" y="6936832"/>
              <a:ext cx="88057" cy="88063"/>
            </a:xfrm>
            <a:prstGeom prst="rect">
              <a:avLst/>
            </a:prstGeom>
          </p:spPr>
        </p:pic>
        <p:pic>
          <p:nvPicPr>
            <p:cNvPr id="282" name="object 282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4612593" y="7237590"/>
              <a:ext cx="88055" cy="88052"/>
            </a:xfrm>
            <a:prstGeom prst="rect">
              <a:avLst/>
            </a:prstGeom>
          </p:spPr>
        </p:pic>
        <p:pic>
          <p:nvPicPr>
            <p:cNvPr id="283" name="object 283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843902" y="7237590"/>
              <a:ext cx="88055" cy="88052"/>
            </a:xfrm>
            <a:prstGeom prst="rect">
              <a:avLst/>
            </a:prstGeom>
          </p:spPr>
        </p:pic>
        <p:pic>
          <p:nvPicPr>
            <p:cNvPr id="284" name="object 284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959550" y="7237590"/>
              <a:ext cx="88069" cy="88052"/>
            </a:xfrm>
            <a:prstGeom prst="rect">
              <a:avLst/>
            </a:prstGeom>
          </p:spPr>
        </p:pic>
        <p:pic>
          <p:nvPicPr>
            <p:cNvPr id="285" name="object 285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537831" y="7104501"/>
              <a:ext cx="88055" cy="88063"/>
            </a:xfrm>
            <a:prstGeom prst="rect">
              <a:avLst/>
            </a:prstGeom>
          </p:spPr>
        </p:pic>
        <p:pic>
          <p:nvPicPr>
            <p:cNvPr id="286" name="object 28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884789" y="7465103"/>
              <a:ext cx="88055" cy="88052"/>
            </a:xfrm>
            <a:prstGeom prst="rect">
              <a:avLst/>
            </a:prstGeom>
          </p:spPr>
        </p:pic>
        <p:pic>
          <p:nvPicPr>
            <p:cNvPr id="287" name="object 28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578717" y="7465103"/>
              <a:ext cx="88055" cy="88052"/>
            </a:xfrm>
            <a:prstGeom prst="rect">
              <a:avLst/>
            </a:prstGeom>
          </p:spPr>
        </p:pic>
        <p:pic>
          <p:nvPicPr>
            <p:cNvPr id="288" name="object 28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231759" y="7465103"/>
              <a:ext cx="88057" cy="88052"/>
            </a:xfrm>
            <a:prstGeom prst="rect">
              <a:avLst/>
            </a:prstGeom>
          </p:spPr>
        </p:pic>
        <p:pic>
          <p:nvPicPr>
            <p:cNvPr id="289" name="object 28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694379" y="7465103"/>
              <a:ext cx="88055" cy="88052"/>
            </a:xfrm>
            <a:prstGeom prst="rect">
              <a:avLst/>
            </a:prstGeom>
          </p:spPr>
        </p:pic>
        <p:sp>
          <p:nvSpPr>
            <p:cNvPr id="290" name="object 290"/>
            <p:cNvSpPr/>
            <p:nvPr/>
          </p:nvSpPr>
          <p:spPr>
            <a:xfrm>
              <a:off x="2748323" y="8699204"/>
              <a:ext cx="5782945" cy="0"/>
            </a:xfrm>
            <a:custGeom>
              <a:avLst/>
              <a:gdLst/>
              <a:ahLst/>
              <a:cxnLst/>
              <a:rect l="l" t="t" r="r" b="b"/>
              <a:pathLst>
                <a:path w="5782945">
                  <a:moveTo>
                    <a:pt x="0" y="0"/>
                  </a:moveTo>
                  <a:lnTo>
                    <a:pt x="578272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1" name="object 291"/>
            <p:cNvSpPr/>
            <p:nvPr/>
          </p:nvSpPr>
          <p:spPr>
            <a:xfrm>
              <a:off x="2947732" y="8620457"/>
              <a:ext cx="0" cy="79375"/>
            </a:xfrm>
            <a:custGeom>
              <a:avLst/>
              <a:gdLst/>
              <a:ahLst/>
              <a:cxnLst/>
              <a:rect l="l" t="t" r="r" b="b"/>
              <a:pathLst>
                <a:path h="79375">
                  <a:moveTo>
                    <a:pt x="0" y="0"/>
                  </a:moveTo>
                  <a:lnTo>
                    <a:pt x="0" y="78747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2" name="object 292"/>
            <p:cNvSpPr/>
            <p:nvPr/>
          </p:nvSpPr>
          <p:spPr>
            <a:xfrm>
              <a:off x="3147137" y="8659837"/>
              <a:ext cx="0" cy="39370"/>
            </a:xfrm>
            <a:custGeom>
              <a:avLst/>
              <a:gdLst/>
              <a:ahLst/>
              <a:cxnLst/>
              <a:rect l="l" t="t" r="r" b="b"/>
              <a:pathLst>
                <a:path h="39370">
                  <a:moveTo>
                    <a:pt x="0" y="0"/>
                  </a:moveTo>
                  <a:lnTo>
                    <a:pt x="0" y="39367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3" name="object 293"/>
            <p:cNvSpPr/>
            <p:nvPr/>
          </p:nvSpPr>
          <p:spPr>
            <a:xfrm>
              <a:off x="3346529" y="8659837"/>
              <a:ext cx="0" cy="39370"/>
            </a:xfrm>
            <a:custGeom>
              <a:avLst/>
              <a:gdLst/>
              <a:ahLst/>
              <a:cxnLst/>
              <a:rect l="l" t="t" r="r" b="b"/>
              <a:pathLst>
                <a:path h="39370">
                  <a:moveTo>
                    <a:pt x="0" y="0"/>
                  </a:moveTo>
                  <a:lnTo>
                    <a:pt x="0" y="39367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4" name="object 294"/>
            <p:cNvSpPr/>
            <p:nvPr/>
          </p:nvSpPr>
          <p:spPr>
            <a:xfrm>
              <a:off x="3545934" y="8659837"/>
              <a:ext cx="0" cy="39370"/>
            </a:xfrm>
            <a:custGeom>
              <a:avLst/>
              <a:gdLst/>
              <a:ahLst/>
              <a:cxnLst/>
              <a:rect l="l" t="t" r="r" b="b"/>
              <a:pathLst>
                <a:path h="39370">
                  <a:moveTo>
                    <a:pt x="0" y="0"/>
                  </a:moveTo>
                  <a:lnTo>
                    <a:pt x="0" y="39367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5" name="object 295"/>
            <p:cNvSpPr/>
            <p:nvPr/>
          </p:nvSpPr>
          <p:spPr>
            <a:xfrm>
              <a:off x="3745340" y="8620457"/>
              <a:ext cx="0" cy="79375"/>
            </a:xfrm>
            <a:custGeom>
              <a:avLst/>
              <a:gdLst/>
              <a:ahLst/>
              <a:cxnLst/>
              <a:rect l="l" t="t" r="r" b="b"/>
              <a:pathLst>
                <a:path h="79375">
                  <a:moveTo>
                    <a:pt x="0" y="0"/>
                  </a:moveTo>
                  <a:lnTo>
                    <a:pt x="0" y="78747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6" name="object 296"/>
            <p:cNvSpPr/>
            <p:nvPr/>
          </p:nvSpPr>
          <p:spPr>
            <a:xfrm>
              <a:off x="3944745" y="8659837"/>
              <a:ext cx="0" cy="39370"/>
            </a:xfrm>
            <a:custGeom>
              <a:avLst/>
              <a:gdLst/>
              <a:ahLst/>
              <a:cxnLst/>
              <a:rect l="l" t="t" r="r" b="b"/>
              <a:pathLst>
                <a:path h="39370">
                  <a:moveTo>
                    <a:pt x="0" y="0"/>
                  </a:moveTo>
                  <a:lnTo>
                    <a:pt x="0" y="39367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7" name="object 297"/>
            <p:cNvSpPr/>
            <p:nvPr/>
          </p:nvSpPr>
          <p:spPr>
            <a:xfrm>
              <a:off x="4144151" y="8659837"/>
              <a:ext cx="0" cy="39370"/>
            </a:xfrm>
            <a:custGeom>
              <a:avLst/>
              <a:gdLst/>
              <a:ahLst/>
              <a:cxnLst/>
              <a:rect l="l" t="t" r="r" b="b"/>
              <a:pathLst>
                <a:path h="39370">
                  <a:moveTo>
                    <a:pt x="0" y="0"/>
                  </a:moveTo>
                  <a:lnTo>
                    <a:pt x="0" y="39367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8" name="object 298"/>
            <p:cNvSpPr/>
            <p:nvPr/>
          </p:nvSpPr>
          <p:spPr>
            <a:xfrm>
              <a:off x="4343555" y="8659837"/>
              <a:ext cx="0" cy="39370"/>
            </a:xfrm>
            <a:custGeom>
              <a:avLst/>
              <a:gdLst/>
              <a:ahLst/>
              <a:cxnLst/>
              <a:rect l="l" t="t" r="r" b="b"/>
              <a:pathLst>
                <a:path h="39370">
                  <a:moveTo>
                    <a:pt x="0" y="0"/>
                  </a:moveTo>
                  <a:lnTo>
                    <a:pt x="0" y="39367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9" name="object 299"/>
            <p:cNvSpPr/>
            <p:nvPr/>
          </p:nvSpPr>
          <p:spPr>
            <a:xfrm>
              <a:off x="4542961" y="8620457"/>
              <a:ext cx="0" cy="79375"/>
            </a:xfrm>
            <a:custGeom>
              <a:avLst/>
              <a:gdLst/>
              <a:ahLst/>
              <a:cxnLst/>
              <a:rect l="l" t="t" r="r" b="b"/>
              <a:pathLst>
                <a:path h="79375">
                  <a:moveTo>
                    <a:pt x="0" y="0"/>
                  </a:moveTo>
                  <a:lnTo>
                    <a:pt x="0" y="78747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0" name="object 300"/>
            <p:cNvSpPr/>
            <p:nvPr/>
          </p:nvSpPr>
          <p:spPr>
            <a:xfrm>
              <a:off x="4742366" y="8659837"/>
              <a:ext cx="0" cy="39370"/>
            </a:xfrm>
            <a:custGeom>
              <a:avLst/>
              <a:gdLst/>
              <a:ahLst/>
              <a:cxnLst/>
              <a:rect l="l" t="t" r="r" b="b"/>
              <a:pathLst>
                <a:path h="39370">
                  <a:moveTo>
                    <a:pt x="0" y="0"/>
                  </a:moveTo>
                  <a:lnTo>
                    <a:pt x="0" y="39367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1" name="object 301"/>
            <p:cNvSpPr/>
            <p:nvPr/>
          </p:nvSpPr>
          <p:spPr>
            <a:xfrm>
              <a:off x="4941772" y="8659837"/>
              <a:ext cx="0" cy="39370"/>
            </a:xfrm>
            <a:custGeom>
              <a:avLst/>
              <a:gdLst/>
              <a:ahLst/>
              <a:cxnLst/>
              <a:rect l="l" t="t" r="r" b="b"/>
              <a:pathLst>
                <a:path h="39370">
                  <a:moveTo>
                    <a:pt x="0" y="0"/>
                  </a:moveTo>
                  <a:lnTo>
                    <a:pt x="0" y="39367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2" name="object 302"/>
            <p:cNvSpPr/>
            <p:nvPr/>
          </p:nvSpPr>
          <p:spPr>
            <a:xfrm>
              <a:off x="5141177" y="8659837"/>
              <a:ext cx="0" cy="39370"/>
            </a:xfrm>
            <a:custGeom>
              <a:avLst/>
              <a:gdLst/>
              <a:ahLst/>
              <a:cxnLst/>
              <a:rect l="l" t="t" r="r" b="b"/>
              <a:pathLst>
                <a:path h="39370">
                  <a:moveTo>
                    <a:pt x="0" y="0"/>
                  </a:moveTo>
                  <a:lnTo>
                    <a:pt x="0" y="39367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3" name="object 303"/>
            <p:cNvSpPr/>
            <p:nvPr/>
          </p:nvSpPr>
          <p:spPr>
            <a:xfrm>
              <a:off x="5340581" y="8620457"/>
              <a:ext cx="0" cy="79375"/>
            </a:xfrm>
            <a:custGeom>
              <a:avLst/>
              <a:gdLst/>
              <a:ahLst/>
              <a:cxnLst/>
              <a:rect l="l" t="t" r="r" b="b"/>
              <a:pathLst>
                <a:path h="79375">
                  <a:moveTo>
                    <a:pt x="0" y="0"/>
                  </a:moveTo>
                  <a:lnTo>
                    <a:pt x="0" y="78747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4" name="object 304"/>
            <p:cNvSpPr/>
            <p:nvPr/>
          </p:nvSpPr>
          <p:spPr>
            <a:xfrm>
              <a:off x="5539987" y="8659837"/>
              <a:ext cx="0" cy="39370"/>
            </a:xfrm>
            <a:custGeom>
              <a:avLst/>
              <a:gdLst/>
              <a:ahLst/>
              <a:cxnLst/>
              <a:rect l="l" t="t" r="r" b="b"/>
              <a:pathLst>
                <a:path h="39370">
                  <a:moveTo>
                    <a:pt x="0" y="0"/>
                  </a:moveTo>
                  <a:lnTo>
                    <a:pt x="0" y="39367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5" name="object 305"/>
            <p:cNvSpPr/>
            <p:nvPr/>
          </p:nvSpPr>
          <p:spPr>
            <a:xfrm>
              <a:off x="5739392" y="8659837"/>
              <a:ext cx="0" cy="39370"/>
            </a:xfrm>
            <a:custGeom>
              <a:avLst/>
              <a:gdLst/>
              <a:ahLst/>
              <a:cxnLst/>
              <a:rect l="l" t="t" r="r" b="b"/>
              <a:pathLst>
                <a:path h="39370">
                  <a:moveTo>
                    <a:pt x="0" y="0"/>
                  </a:moveTo>
                  <a:lnTo>
                    <a:pt x="0" y="39367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6" name="object 306"/>
            <p:cNvSpPr/>
            <p:nvPr/>
          </p:nvSpPr>
          <p:spPr>
            <a:xfrm>
              <a:off x="5938798" y="8659837"/>
              <a:ext cx="0" cy="39370"/>
            </a:xfrm>
            <a:custGeom>
              <a:avLst/>
              <a:gdLst/>
              <a:ahLst/>
              <a:cxnLst/>
              <a:rect l="l" t="t" r="r" b="b"/>
              <a:pathLst>
                <a:path h="39370">
                  <a:moveTo>
                    <a:pt x="0" y="0"/>
                  </a:moveTo>
                  <a:lnTo>
                    <a:pt x="0" y="39367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7" name="object 307"/>
            <p:cNvSpPr/>
            <p:nvPr/>
          </p:nvSpPr>
          <p:spPr>
            <a:xfrm>
              <a:off x="6138190" y="8620457"/>
              <a:ext cx="0" cy="79375"/>
            </a:xfrm>
            <a:custGeom>
              <a:avLst/>
              <a:gdLst/>
              <a:ahLst/>
              <a:cxnLst/>
              <a:rect l="l" t="t" r="r" b="b"/>
              <a:pathLst>
                <a:path h="79375">
                  <a:moveTo>
                    <a:pt x="0" y="0"/>
                  </a:moveTo>
                  <a:lnTo>
                    <a:pt x="0" y="78747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8" name="object 308"/>
            <p:cNvSpPr/>
            <p:nvPr/>
          </p:nvSpPr>
          <p:spPr>
            <a:xfrm>
              <a:off x="6337595" y="8659837"/>
              <a:ext cx="0" cy="39370"/>
            </a:xfrm>
            <a:custGeom>
              <a:avLst/>
              <a:gdLst/>
              <a:ahLst/>
              <a:cxnLst/>
              <a:rect l="l" t="t" r="r" b="b"/>
              <a:pathLst>
                <a:path h="39370">
                  <a:moveTo>
                    <a:pt x="0" y="0"/>
                  </a:moveTo>
                  <a:lnTo>
                    <a:pt x="0" y="39367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9" name="object 309"/>
            <p:cNvSpPr/>
            <p:nvPr/>
          </p:nvSpPr>
          <p:spPr>
            <a:xfrm>
              <a:off x="6537000" y="8659837"/>
              <a:ext cx="0" cy="39370"/>
            </a:xfrm>
            <a:custGeom>
              <a:avLst/>
              <a:gdLst/>
              <a:ahLst/>
              <a:cxnLst/>
              <a:rect l="l" t="t" r="r" b="b"/>
              <a:pathLst>
                <a:path h="39370">
                  <a:moveTo>
                    <a:pt x="0" y="0"/>
                  </a:moveTo>
                  <a:lnTo>
                    <a:pt x="0" y="39367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0" name="object 310"/>
            <p:cNvSpPr/>
            <p:nvPr/>
          </p:nvSpPr>
          <p:spPr>
            <a:xfrm>
              <a:off x="6736406" y="8659837"/>
              <a:ext cx="0" cy="39370"/>
            </a:xfrm>
            <a:custGeom>
              <a:avLst/>
              <a:gdLst/>
              <a:ahLst/>
              <a:cxnLst/>
              <a:rect l="l" t="t" r="r" b="b"/>
              <a:pathLst>
                <a:path h="39370">
                  <a:moveTo>
                    <a:pt x="0" y="0"/>
                  </a:moveTo>
                  <a:lnTo>
                    <a:pt x="0" y="39367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1" name="object 311"/>
            <p:cNvSpPr/>
            <p:nvPr/>
          </p:nvSpPr>
          <p:spPr>
            <a:xfrm>
              <a:off x="6935811" y="8620457"/>
              <a:ext cx="0" cy="79375"/>
            </a:xfrm>
            <a:custGeom>
              <a:avLst/>
              <a:gdLst/>
              <a:ahLst/>
              <a:cxnLst/>
              <a:rect l="l" t="t" r="r" b="b"/>
              <a:pathLst>
                <a:path h="79375">
                  <a:moveTo>
                    <a:pt x="0" y="0"/>
                  </a:moveTo>
                  <a:lnTo>
                    <a:pt x="0" y="78747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2" name="object 312"/>
            <p:cNvSpPr/>
            <p:nvPr/>
          </p:nvSpPr>
          <p:spPr>
            <a:xfrm>
              <a:off x="7135216" y="8659837"/>
              <a:ext cx="0" cy="39370"/>
            </a:xfrm>
            <a:custGeom>
              <a:avLst/>
              <a:gdLst/>
              <a:ahLst/>
              <a:cxnLst/>
              <a:rect l="l" t="t" r="r" b="b"/>
              <a:pathLst>
                <a:path h="39370">
                  <a:moveTo>
                    <a:pt x="0" y="0"/>
                  </a:moveTo>
                  <a:lnTo>
                    <a:pt x="0" y="39367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3" name="object 313"/>
            <p:cNvSpPr/>
            <p:nvPr/>
          </p:nvSpPr>
          <p:spPr>
            <a:xfrm>
              <a:off x="7334621" y="8659837"/>
              <a:ext cx="0" cy="39370"/>
            </a:xfrm>
            <a:custGeom>
              <a:avLst/>
              <a:gdLst/>
              <a:ahLst/>
              <a:cxnLst/>
              <a:rect l="l" t="t" r="r" b="b"/>
              <a:pathLst>
                <a:path h="39370">
                  <a:moveTo>
                    <a:pt x="0" y="0"/>
                  </a:moveTo>
                  <a:lnTo>
                    <a:pt x="0" y="39367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4" name="object 314"/>
            <p:cNvSpPr/>
            <p:nvPr/>
          </p:nvSpPr>
          <p:spPr>
            <a:xfrm>
              <a:off x="7534026" y="8659837"/>
              <a:ext cx="0" cy="39370"/>
            </a:xfrm>
            <a:custGeom>
              <a:avLst/>
              <a:gdLst/>
              <a:ahLst/>
              <a:cxnLst/>
              <a:rect l="l" t="t" r="r" b="b"/>
              <a:pathLst>
                <a:path h="39370">
                  <a:moveTo>
                    <a:pt x="0" y="0"/>
                  </a:moveTo>
                  <a:lnTo>
                    <a:pt x="0" y="39367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5" name="object 315"/>
            <p:cNvSpPr/>
            <p:nvPr/>
          </p:nvSpPr>
          <p:spPr>
            <a:xfrm>
              <a:off x="7733432" y="8620457"/>
              <a:ext cx="0" cy="79375"/>
            </a:xfrm>
            <a:custGeom>
              <a:avLst/>
              <a:gdLst/>
              <a:ahLst/>
              <a:cxnLst/>
              <a:rect l="l" t="t" r="r" b="b"/>
              <a:pathLst>
                <a:path h="79375">
                  <a:moveTo>
                    <a:pt x="0" y="0"/>
                  </a:moveTo>
                  <a:lnTo>
                    <a:pt x="0" y="78747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6" name="object 316"/>
            <p:cNvSpPr/>
            <p:nvPr/>
          </p:nvSpPr>
          <p:spPr>
            <a:xfrm>
              <a:off x="7932837" y="8659837"/>
              <a:ext cx="0" cy="39370"/>
            </a:xfrm>
            <a:custGeom>
              <a:avLst/>
              <a:gdLst/>
              <a:ahLst/>
              <a:cxnLst/>
              <a:rect l="l" t="t" r="r" b="b"/>
              <a:pathLst>
                <a:path h="39370">
                  <a:moveTo>
                    <a:pt x="0" y="0"/>
                  </a:moveTo>
                  <a:lnTo>
                    <a:pt x="0" y="39367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7" name="object 317"/>
            <p:cNvSpPr/>
            <p:nvPr/>
          </p:nvSpPr>
          <p:spPr>
            <a:xfrm>
              <a:off x="8132242" y="8659837"/>
              <a:ext cx="0" cy="39370"/>
            </a:xfrm>
            <a:custGeom>
              <a:avLst/>
              <a:gdLst/>
              <a:ahLst/>
              <a:cxnLst/>
              <a:rect l="l" t="t" r="r" b="b"/>
              <a:pathLst>
                <a:path h="39370">
                  <a:moveTo>
                    <a:pt x="0" y="0"/>
                  </a:moveTo>
                  <a:lnTo>
                    <a:pt x="0" y="39367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8" name="object 318"/>
            <p:cNvSpPr/>
            <p:nvPr/>
          </p:nvSpPr>
          <p:spPr>
            <a:xfrm>
              <a:off x="8331647" y="8659837"/>
              <a:ext cx="0" cy="39370"/>
            </a:xfrm>
            <a:custGeom>
              <a:avLst/>
              <a:gdLst/>
              <a:ahLst/>
              <a:cxnLst/>
              <a:rect l="l" t="t" r="r" b="b"/>
              <a:pathLst>
                <a:path h="39370">
                  <a:moveTo>
                    <a:pt x="0" y="0"/>
                  </a:moveTo>
                  <a:lnTo>
                    <a:pt x="0" y="39367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9" name="object 319"/>
            <p:cNvSpPr/>
            <p:nvPr/>
          </p:nvSpPr>
          <p:spPr>
            <a:xfrm>
              <a:off x="8531053" y="8620457"/>
              <a:ext cx="0" cy="79375"/>
            </a:xfrm>
            <a:custGeom>
              <a:avLst/>
              <a:gdLst/>
              <a:ahLst/>
              <a:cxnLst/>
              <a:rect l="l" t="t" r="r" b="b"/>
              <a:pathLst>
                <a:path h="79375">
                  <a:moveTo>
                    <a:pt x="0" y="0"/>
                  </a:moveTo>
                  <a:lnTo>
                    <a:pt x="0" y="78747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0" name="object 320"/>
            <p:cNvSpPr/>
            <p:nvPr/>
          </p:nvSpPr>
          <p:spPr>
            <a:xfrm>
              <a:off x="2947732" y="8620457"/>
              <a:ext cx="0" cy="79375"/>
            </a:xfrm>
            <a:custGeom>
              <a:avLst/>
              <a:gdLst/>
              <a:ahLst/>
              <a:cxnLst/>
              <a:rect l="l" t="t" r="r" b="b"/>
              <a:pathLst>
                <a:path h="79375">
                  <a:moveTo>
                    <a:pt x="0" y="0"/>
                  </a:moveTo>
                  <a:lnTo>
                    <a:pt x="0" y="78747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1" name="object 321"/>
            <p:cNvSpPr/>
            <p:nvPr/>
          </p:nvSpPr>
          <p:spPr>
            <a:xfrm>
              <a:off x="2748323" y="8659837"/>
              <a:ext cx="0" cy="39370"/>
            </a:xfrm>
            <a:custGeom>
              <a:avLst/>
              <a:gdLst/>
              <a:ahLst/>
              <a:cxnLst/>
              <a:rect l="l" t="t" r="r" b="b"/>
              <a:pathLst>
                <a:path h="39370">
                  <a:moveTo>
                    <a:pt x="0" y="0"/>
                  </a:moveTo>
                  <a:lnTo>
                    <a:pt x="0" y="39367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2" name="object 322"/>
            <p:cNvSpPr/>
            <p:nvPr/>
          </p:nvSpPr>
          <p:spPr>
            <a:xfrm>
              <a:off x="2748323" y="5574142"/>
              <a:ext cx="5782945" cy="0"/>
            </a:xfrm>
            <a:custGeom>
              <a:avLst/>
              <a:gdLst/>
              <a:ahLst/>
              <a:cxnLst/>
              <a:rect l="l" t="t" r="r" b="b"/>
              <a:pathLst>
                <a:path w="5782945">
                  <a:moveTo>
                    <a:pt x="0" y="0"/>
                  </a:moveTo>
                  <a:lnTo>
                    <a:pt x="578272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3" name="object 323"/>
            <p:cNvSpPr/>
            <p:nvPr/>
          </p:nvSpPr>
          <p:spPr>
            <a:xfrm>
              <a:off x="2947732" y="5574143"/>
              <a:ext cx="0" cy="79375"/>
            </a:xfrm>
            <a:custGeom>
              <a:avLst/>
              <a:gdLst/>
              <a:ahLst/>
              <a:cxnLst/>
              <a:rect l="l" t="t" r="r" b="b"/>
              <a:pathLst>
                <a:path h="79375">
                  <a:moveTo>
                    <a:pt x="0" y="7876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4" name="object 324"/>
            <p:cNvSpPr/>
            <p:nvPr/>
          </p:nvSpPr>
          <p:spPr>
            <a:xfrm>
              <a:off x="3147137" y="5574142"/>
              <a:ext cx="0" cy="40005"/>
            </a:xfrm>
            <a:custGeom>
              <a:avLst/>
              <a:gdLst/>
              <a:ahLst/>
              <a:cxnLst/>
              <a:rect l="l" t="t" r="r" b="b"/>
              <a:pathLst>
                <a:path h="40004">
                  <a:moveTo>
                    <a:pt x="0" y="3938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5" name="object 325"/>
            <p:cNvSpPr/>
            <p:nvPr/>
          </p:nvSpPr>
          <p:spPr>
            <a:xfrm>
              <a:off x="3346529" y="5574142"/>
              <a:ext cx="0" cy="40005"/>
            </a:xfrm>
            <a:custGeom>
              <a:avLst/>
              <a:gdLst/>
              <a:ahLst/>
              <a:cxnLst/>
              <a:rect l="l" t="t" r="r" b="b"/>
              <a:pathLst>
                <a:path h="40004">
                  <a:moveTo>
                    <a:pt x="0" y="3938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6" name="object 326"/>
            <p:cNvSpPr/>
            <p:nvPr/>
          </p:nvSpPr>
          <p:spPr>
            <a:xfrm>
              <a:off x="3545934" y="5574142"/>
              <a:ext cx="0" cy="40005"/>
            </a:xfrm>
            <a:custGeom>
              <a:avLst/>
              <a:gdLst/>
              <a:ahLst/>
              <a:cxnLst/>
              <a:rect l="l" t="t" r="r" b="b"/>
              <a:pathLst>
                <a:path h="40004">
                  <a:moveTo>
                    <a:pt x="0" y="3938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7" name="object 327"/>
            <p:cNvSpPr/>
            <p:nvPr/>
          </p:nvSpPr>
          <p:spPr>
            <a:xfrm>
              <a:off x="3745340" y="5574143"/>
              <a:ext cx="0" cy="79375"/>
            </a:xfrm>
            <a:custGeom>
              <a:avLst/>
              <a:gdLst/>
              <a:ahLst/>
              <a:cxnLst/>
              <a:rect l="l" t="t" r="r" b="b"/>
              <a:pathLst>
                <a:path h="79375">
                  <a:moveTo>
                    <a:pt x="0" y="7876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8" name="object 328"/>
            <p:cNvSpPr/>
            <p:nvPr/>
          </p:nvSpPr>
          <p:spPr>
            <a:xfrm>
              <a:off x="3944745" y="5574142"/>
              <a:ext cx="0" cy="40005"/>
            </a:xfrm>
            <a:custGeom>
              <a:avLst/>
              <a:gdLst/>
              <a:ahLst/>
              <a:cxnLst/>
              <a:rect l="l" t="t" r="r" b="b"/>
              <a:pathLst>
                <a:path h="40004">
                  <a:moveTo>
                    <a:pt x="0" y="3938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9" name="object 329"/>
            <p:cNvSpPr/>
            <p:nvPr/>
          </p:nvSpPr>
          <p:spPr>
            <a:xfrm>
              <a:off x="4144151" y="5574142"/>
              <a:ext cx="0" cy="40005"/>
            </a:xfrm>
            <a:custGeom>
              <a:avLst/>
              <a:gdLst/>
              <a:ahLst/>
              <a:cxnLst/>
              <a:rect l="l" t="t" r="r" b="b"/>
              <a:pathLst>
                <a:path h="40004">
                  <a:moveTo>
                    <a:pt x="0" y="3938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0" name="object 330"/>
            <p:cNvSpPr/>
            <p:nvPr/>
          </p:nvSpPr>
          <p:spPr>
            <a:xfrm>
              <a:off x="4343555" y="5574142"/>
              <a:ext cx="0" cy="40005"/>
            </a:xfrm>
            <a:custGeom>
              <a:avLst/>
              <a:gdLst/>
              <a:ahLst/>
              <a:cxnLst/>
              <a:rect l="l" t="t" r="r" b="b"/>
              <a:pathLst>
                <a:path h="40004">
                  <a:moveTo>
                    <a:pt x="0" y="3938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1" name="object 331"/>
            <p:cNvSpPr/>
            <p:nvPr/>
          </p:nvSpPr>
          <p:spPr>
            <a:xfrm>
              <a:off x="4542961" y="5574143"/>
              <a:ext cx="0" cy="79375"/>
            </a:xfrm>
            <a:custGeom>
              <a:avLst/>
              <a:gdLst/>
              <a:ahLst/>
              <a:cxnLst/>
              <a:rect l="l" t="t" r="r" b="b"/>
              <a:pathLst>
                <a:path h="79375">
                  <a:moveTo>
                    <a:pt x="0" y="7876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2" name="object 332"/>
            <p:cNvSpPr/>
            <p:nvPr/>
          </p:nvSpPr>
          <p:spPr>
            <a:xfrm>
              <a:off x="4742366" y="5574142"/>
              <a:ext cx="0" cy="40005"/>
            </a:xfrm>
            <a:custGeom>
              <a:avLst/>
              <a:gdLst/>
              <a:ahLst/>
              <a:cxnLst/>
              <a:rect l="l" t="t" r="r" b="b"/>
              <a:pathLst>
                <a:path h="40004">
                  <a:moveTo>
                    <a:pt x="0" y="3938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3" name="object 333"/>
            <p:cNvSpPr/>
            <p:nvPr/>
          </p:nvSpPr>
          <p:spPr>
            <a:xfrm>
              <a:off x="4941772" y="5574142"/>
              <a:ext cx="0" cy="40005"/>
            </a:xfrm>
            <a:custGeom>
              <a:avLst/>
              <a:gdLst/>
              <a:ahLst/>
              <a:cxnLst/>
              <a:rect l="l" t="t" r="r" b="b"/>
              <a:pathLst>
                <a:path h="40004">
                  <a:moveTo>
                    <a:pt x="0" y="3938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4" name="object 334"/>
            <p:cNvSpPr/>
            <p:nvPr/>
          </p:nvSpPr>
          <p:spPr>
            <a:xfrm>
              <a:off x="5141177" y="5574142"/>
              <a:ext cx="0" cy="40005"/>
            </a:xfrm>
            <a:custGeom>
              <a:avLst/>
              <a:gdLst/>
              <a:ahLst/>
              <a:cxnLst/>
              <a:rect l="l" t="t" r="r" b="b"/>
              <a:pathLst>
                <a:path h="40004">
                  <a:moveTo>
                    <a:pt x="0" y="3938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5" name="object 335"/>
            <p:cNvSpPr/>
            <p:nvPr/>
          </p:nvSpPr>
          <p:spPr>
            <a:xfrm>
              <a:off x="5340581" y="5574143"/>
              <a:ext cx="0" cy="79375"/>
            </a:xfrm>
            <a:custGeom>
              <a:avLst/>
              <a:gdLst/>
              <a:ahLst/>
              <a:cxnLst/>
              <a:rect l="l" t="t" r="r" b="b"/>
              <a:pathLst>
                <a:path h="79375">
                  <a:moveTo>
                    <a:pt x="0" y="7876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6" name="object 336"/>
            <p:cNvSpPr/>
            <p:nvPr/>
          </p:nvSpPr>
          <p:spPr>
            <a:xfrm>
              <a:off x="5539987" y="5574142"/>
              <a:ext cx="0" cy="40005"/>
            </a:xfrm>
            <a:custGeom>
              <a:avLst/>
              <a:gdLst/>
              <a:ahLst/>
              <a:cxnLst/>
              <a:rect l="l" t="t" r="r" b="b"/>
              <a:pathLst>
                <a:path h="40004">
                  <a:moveTo>
                    <a:pt x="0" y="3938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7" name="object 337"/>
            <p:cNvSpPr/>
            <p:nvPr/>
          </p:nvSpPr>
          <p:spPr>
            <a:xfrm>
              <a:off x="5739392" y="5574142"/>
              <a:ext cx="0" cy="40005"/>
            </a:xfrm>
            <a:custGeom>
              <a:avLst/>
              <a:gdLst/>
              <a:ahLst/>
              <a:cxnLst/>
              <a:rect l="l" t="t" r="r" b="b"/>
              <a:pathLst>
                <a:path h="40004">
                  <a:moveTo>
                    <a:pt x="0" y="3938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8" name="object 338"/>
            <p:cNvSpPr/>
            <p:nvPr/>
          </p:nvSpPr>
          <p:spPr>
            <a:xfrm>
              <a:off x="5938798" y="5574142"/>
              <a:ext cx="0" cy="40005"/>
            </a:xfrm>
            <a:custGeom>
              <a:avLst/>
              <a:gdLst/>
              <a:ahLst/>
              <a:cxnLst/>
              <a:rect l="l" t="t" r="r" b="b"/>
              <a:pathLst>
                <a:path h="40004">
                  <a:moveTo>
                    <a:pt x="0" y="3938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9" name="object 339"/>
            <p:cNvSpPr/>
            <p:nvPr/>
          </p:nvSpPr>
          <p:spPr>
            <a:xfrm>
              <a:off x="6138190" y="5574143"/>
              <a:ext cx="0" cy="79375"/>
            </a:xfrm>
            <a:custGeom>
              <a:avLst/>
              <a:gdLst/>
              <a:ahLst/>
              <a:cxnLst/>
              <a:rect l="l" t="t" r="r" b="b"/>
              <a:pathLst>
                <a:path h="79375">
                  <a:moveTo>
                    <a:pt x="0" y="7876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0" name="object 340"/>
            <p:cNvSpPr/>
            <p:nvPr/>
          </p:nvSpPr>
          <p:spPr>
            <a:xfrm>
              <a:off x="6337595" y="5574142"/>
              <a:ext cx="0" cy="40005"/>
            </a:xfrm>
            <a:custGeom>
              <a:avLst/>
              <a:gdLst/>
              <a:ahLst/>
              <a:cxnLst/>
              <a:rect l="l" t="t" r="r" b="b"/>
              <a:pathLst>
                <a:path h="40004">
                  <a:moveTo>
                    <a:pt x="0" y="3938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1" name="object 341"/>
            <p:cNvSpPr/>
            <p:nvPr/>
          </p:nvSpPr>
          <p:spPr>
            <a:xfrm>
              <a:off x="6537000" y="5574142"/>
              <a:ext cx="0" cy="40005"/>
            </a:xfrm>
            <a:custGeom>
              <a:avLst/>
              <a:gdLst/>
              <a:ahLst/>
              <a:cxnLst/>
              <a:rect l="l" t="t" r="r" b="b"/>
              <a:pathLst>
                <a:path h="40004">
                  <a:moveTo>
                    <a:pt x="0" y="3938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2" name="object 342"/>
            <p:cNvSpPr/>
            <p:nvPr/>
          </p:nvSpPr>
          <p:spPr>
            <a:xfrm>
              <a:off x="6736406" y="5574142"/>
              <a:ext cx="0" cy="40005"/>
            </a:xfrm>
            <a:custGeom>
              <a:avLst/>
              <a:gdLst/>
              <a:ahLst/>
              <a:cxnLst/>
              <a:rect l="l" t="t" r="r" b="b"/>
              <a:pathLst>
                <a:path h="40004">
                  <a:moveTo>
                    <a:pt x="0" y="3938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3" name="object 343"/>
            <p:cNvSpPr/>
            <p:nvPr/>
          </p:nvSpPr>
          <p:spPr>
            <a:xfrm>
              <a:off x="6935811" y="5574143"/>
              <a:ext cx="0" cy="79375"/>
            </a:xfrm>
            <a:custGeom>
              <a:avLst/>
              <a:gdLst/>
              <a:ahLst/>
              <a:cxnLst/>
              <a:rect l="l" t="t" r="r" b="b"/>
              <a:pathLst>
                <a:path h="79375">
                  <a:moveTo>
                    <a:pt x="0" y="7876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4" name="object 344"/>
            <p:cNvSpPr/>
            <p:nvPr/>
          </p:nvSpPr>
          <p:spPr>
            <a:xfrm>
              <a:off x="7135216" y="5574142"/>
              <a:ext cx="0" cy="40005"/>
            </a:xfrm>
            <a:custGeom>
              <a:avLst/>
              <a:gdLst/>
              <a:ahLst/>
              <a:cxnLst/>
              <a:rect l="l" t="t" r="r" b="b"/>
              <a:pathLst>
                <a:path h="40004">
                  <a:moveTo>
                    <a:pt x="0" y="3938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5" name="object 345"/>
            <p:cNvSpPr/>
            <p:nvPr/>
          </p:nvSpPr>
          <p:spPr>
            <a:xfrm>
              <a:off x="7334621" y="5574142"/>
              <a:ext cx="0" cy="40005"/>
            </a:xfrm>
            <a:custGeom>
              <a:avLst/>
              <a:gdLst/>
              <a:ahLst/>
              <a:cxnLst/>
              <a:rect l="l" t="t" r="r" b="b"/>
              <a:pathLst>
                <a:path h="40004">
                  <a:moveTo>
                    <a:pt x="0" y="3938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6" name="object 346"/>
            <p:cNvSpPr/>
            <p:nvPr/>
          </p:nvSpPr>
          <p:spPr>
            <a:xfrm>
              <a:off x="7534026" y="5574142"/>
              <a:ext cx="0" cy="40005"/>
            </a:xfrm>
            <a:custGeom>
              <a:avLst/>
              <a:gdLst/>
              <a:ahLst/>
              <a:cxnLst/>
              <a:rect l="l" t="t" r="r" b="b"/>
              <a:pathLst>
                <a:path h="40004">
                  <a:moveTo>
                    <a:pt x="0" y="3938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7" name="object 347"/>
            <p:cNvSpPr/>
            <p:nvPr/>
          </p:nvSpPr>
          <p:spPr>
            <a:xfrm>
              <a:off x="7733432" y="5574143"/>
              <a:ext cx="0" cy="79375"/>
            </a:xfrm>
            <a:custGeom>
              <a:avLst/>
              <a:gdLst/>
              <a:ahLst/>
              <a:cxnLst/>
              <a:rect l="l" t="t" r="r" b="b"/>
              <a:pathLst>
                <a:path h="79375">
                  <a:moveTo>
                    <a:pt x="0" y="7876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8" name="object 348"/>
            <p:cNvSpPr/>
            <p:nvPr/>
          </p:nvSpPr>
          <p:spPr>
            <a:xfrm>
              <a:off x="7932837" y="5574142"/>
              <a:ext cx="0" cy="40005"/>
            </a:xfrm>
            <a:custGeom>
              <a:avLst/>
              <a:gdLst/>
              <a:ahLst/>
              <a:cxnLst/>
              <a:rect l="l" t="t" r="r" b="b"/>
              <a:pathLst>
                <a:path h="40004">
                  <a:moveTo>
                    <a:pt x="0" y="3938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9" name="object 349"/>
            <p:cNvSpPr/>
            <p:nvPr/>
          </p:nvSpPr>
          <p:spPr>
            <a:xfrm>
              <a:off x="8132242" y="5574142"/>
              <a:ext cx="0" cy="40005"/>
            </a:xfrm>
            <a:custGeom>
              <a:avLst/>
              <a:gdLst/>
              <a:ahLst/>
              <a:cxnLst/>
              <a:rect l="l" t="t" r="r" b="b"/>
              <a:pathLst>
                <a:path h="40004">
                  <a:moveTo>
                    <a:pt x="0" y="3938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0" name="object 350"/>
            <p:cNvSpPr/>
            <p:nvPr/>
          </p:nvSpPr>
          <p:spPr>
            <a:xfrm>
              <a:off x="8331647" y="5574142"/>
              <a:ext cx="0" cy="40005"/>
            </a:xfrm>
            <a:custGeom>
              <a:avLst/>
              <a:gdLst/>
              <a:ahLst/>
              <a:cxnLst/>
              <a:rect l="l" t="t" r="r" b="b"/>
              <a:pathLst>
                <a:path h="40004">
                  <a:moveTo>
                    <a:pt x="0" y="3938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1" name="object 351"/>
            <p:cNvSpPr/>
            <p:nvPr/>
          </p:nvSpPr>
          <p:spPr>
            <a:xfrm>
              <a:off x="8531053" y="5574143"/>
              <a:ext cx="0" cy="79375"/>
            </a:xfrm>
            <a:custGeom>
              <a:avLst/>
              <a:gdLst/>
              <a:ahLst/>
              <a:cxnLst/>
              <a:rect l="l" t="t" r="r" b="b"/>
              <a:pathLst>
                <a:path h="79375">
                  <a:moveTo>
                    <a:pt x="0" y="7876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2" name="object 352"/>
            <p:cNvSpPr/>
            <p:nvPr/>
          </p:nvSpPr>
          <p:spPr>
            <a:xfrm>
              <a:off x="2947732" y="5574143"/>
              <a:ext cx="0" cy="79375"/>
            </a:xfrm>
            <a:custGeom>
              <a:avLst/>
              <a:gdLst/>
              <a:ahLst/>
              <a:cxnLst/>
              <a:rect l="l" t="t" r="r" b="b"/>
              <a:pathLst>
                <a:path h="79375">
                  <a:moveTo>
                    <a:pt x="0" y="7876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3" name="object 353"/>
            <p:cNvSpPr/>
            <p:nvPr/>
          </p:nvSpPr>
          <p:spPr>
            <a:xfrm>
              <a:off x="2748323" y="5574142"/>
              <a:ext cx="0" cy="40005"/>
            </a:xfrm>
            <a:custGeom>
              <a:avLst/>
              <a:gdLst/>
              <a:ahLst/>
              <a:cxnLst/>
              <a:rect l="l" t="t" r="r" b="b"/>
              <a:pathLst>
                <a:path h="40004">
                  <a:moveTo>
                    <a:pt x="0" y="3938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4" name="object 354"/>
            <p:cNvSpPr/>
            <p:nvPr/>
          </p:nvSpPr>
          <p:spPr>
            <a:xfrm>
              <a:off x="2748323" y="5574143"/>
              <a:ext cx="0" cy="3125470"/>
            </a:xfrm>
            <a:custGeom>
              <a:avLst/>
              <a:gdLst/>
              <a:ahLst/>
              <a:cxnLst/>
              <a:rect l="l" t="t" r="r" b="b"/>
              <a:pathLst>
                <a:path h="3125470">
                  <a:moveTo>
                    <a:pt x="0" y="3125061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5" name="object 355"/>
            <p:cNvSpPr/>
            <p:nvPr/>
          </p:nvSpPr>
          <p:spPr>
            <a:xfrm>
              <a:off x="2748319" y="8660082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5">
                  <a:moveTo>
                    <a:pt x="10326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6" name="object 356"/>
            <p:cNvSpPr/>
            <p:nvPr/>
          </p:nvSpPr>
          <p:spPr>
            <a:xfrm>
              <a:off x="2748319" y="8565660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5">
                  <a:moveTo>
                    <a:pt x="10326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7" name="object 357"/>
            <p:cNvSpPr/>
            <p:nvPr/>
          </p:nvSpPr>
          <p:spPr>
            <a:xfrm>
              <a:off x="2748319" y="8492413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5">
                  <a:moveTo>
                    <a:pt x="10326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8" name="object 358"/>
            <p:cNvSpPr/>
            <p:nvPr/>
          </p:nvSpPr>
          <p:spPr>
            <a:xfrm>
              <a:off x="2748319" y="8432582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5">
                  <a:moveTo>
                    <a:pt x="10326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9" name="object 359"/>
            <p:cNvSpPr/>
            <p:nvPr/>
          </p:nvSpPr>
          <p:spPr>
            <a:xfrm>
              <a:off x="2748319" y="8381981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5">
                  <a:moveTo>
                    <a:pt x="10326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0" name="object 360"/>
            <p:cNvSpPr/>
            <p:nvPr/>
          </p:nvSpPr>
          <p:spPr>
            <a:xfrm>
              <a:off x="2748319" y="8338147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5">
                  <a:moveTo>
                    <a:pt x="10326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1" name="object 361"/>
            <p:cNvSpPr/>
            <p:nvPr/>
          </p:nvSpPr>
          <p:spPr>
            <a:xfrm>
              <a:off x="2748319" y="8299489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5">
                  <a:moveTo>
                    <a:pt x="10326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2" name="object 362"/>
            <p:cNvSpPr/>
            <p:nvPr/>
          </p:nvSpPr>
          <p:spPr>
            <a:xfrm>
              <a:off x="2748327" y="8264912"/>
              <a:ext cx="207010" cy="0"/>
            </a:xfrm>
            <a:custGeom>
              <a:avLst/>
              <a:gdLst/>
              <a:ahLst/>
              <a:cxnLst/>
              <a:rect l="l" t="t" r="r" b="b"/>
              <a:pathLst>
                <a:path w="207010">
                  <a:moveTo>
                    <a:pt x="206519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3" name="object 363"/>
            <p:cNvSpPr/>
            <p:nvPr/>
          </p:nvSpPr>
          <p:spPr>
            <a:xfrm>
              <a:off x="2748319" y="8037399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5">
                  <a:moveTo>
                    <a:pt x="10326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4" name="object 364"/>
            <p:cNvSpPr/>
            <p:nvPr/>
          </p:nvSpPr>
          <p:spPr>
            <a:xfrm>
              <a:off x="2748319" y="7904307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5">
                  <a:moveTo>
                    <a:pt x="10326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5" name="object 365"/>
            <p:cNvSpPr/>
            <p:nvPr/>
          </p:nvSpPr>
          <p:spPr>
            <a:xfrm>
              <a:off x="2748319" y="7809885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5">
                  <a:moveTo>
                    <a:pt x="10326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6" name="object 366"/>
            <p:cNvSpPr/>
            <p:nvPr/>
          </p:nvSpPr>
          <p:spPr>
            <a:xfrm>
              <a:off x="2748319" y="7736639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5">
                  <a:moveTo>
                    <a:pt x="10326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7" name="object 367"/>
            <p:cNvSpPr/>
            <p:nvPr/>
          </p:nvSpPr>
          <p:spPr>
            <a:xfrm>
              <a:off x="2748319" y="7676793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5">
                  <a:moveTo>
                    <a:pt x="10326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8" name="object 368"/>
            <p:cNvSpPr/>
            <p:nvPr/>
          </p:nvSpPr>
          <p:spPr>
            <a:xfrm>
              <a:off x="2748319" y="7626206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5">
                  <a:moveTo>
                    <a:pt x="10326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9" name="object 369"/>
            <p:cNvSpPr/>
            <p:nvPr/>
          </p:nvSpPr>
          <p:spPr>
            <a:xfrm>
              <a:off x="2748319" y="7582372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5">
                  <a:moveTo>
                    <a:pt x="10326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0" name="object 370"/>
            <p:cNvSpPr/>
            <p:nvPr/>
          </p:nvSpPr>
          <p:spPr>
            <a:xfrm>
              <a:off x="2748319" y="7543715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5">
                  <a:moveTo>
                    <a:pt x="10326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1" name="object 371"/>
            <p:cNvSpPr/>
            <p:nvPr/>
          </p:nvSpPr>
          <p:spPr>
            <a:xfrm>
              <a:off x="2748327" y="7509125"/>
              <a:ext cx="207010" cy="0"/>
            </a:xfrm>
            <a:custGeom>
              <a:avLst/>
              <a:gdLst/>
              <a:ahLst/>
              <a:cxnLst/>
              <a:rect l="l" t="t" r="r" b="b"/>
              <a:pathLst>
                <a:path w="207010">
                  <a:moveTo>
                    <a:pt x="206519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2" name="object 372"/>
            <p:cNvSpPr/>
            <p:nvPr/>
          </p:nvSpPr>
          <p:spPr>
            <a:xfrm>
              <a:off x="2748319" y="7281611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5">
                  <a:moveTo>
                    <a:pt x="10326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3" name="object 373"/>
            <p:cNvSpPr/>
            <p:nvPr/>
          </p:nvSpPr>
          <p:spPr>
            <a:xfrm>
              <a:off x="2748319" y="7148532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5">
                  <a:moveTo>
                    <a:pt x="10326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4" name="object 374"/>
            <p:cNvSpPr/>
            <p:nvPr/>
          </p:nvSpPr>
          <p:spPr>
            <a:xfrm>
              <a:off x="2748319" y="7054111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5">
                  <a:moveTo>
                    <a:pt x="10326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5" name="object 375"/>
            <p:cNvSpPr/>
            <p:nvPr/>
          </p:nvSpPr>
          <p:spPr>
            <a:xfrm>
              <a:off x="2748319" y="6980864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5">
                  <a:moveTo>
                    <a:pt x="10326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6" name="object 376"/>
            <p:cNvSpPr/>
            <p:nvPr/>
          </p:nvSpPr>
          <p:spPr>
            <a:xfrm>
              <a:off x="2748319" y="6921018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5">
                  <a:moveTo>
                    <a:pt x="10326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7" name="object 377"/>
            <p:cNvSpPr/>
            <p:nvPr/>
          </p:nvSpPr>
          <p:spPr>
            <a:xfrm>
              <a:off x="2748319" y="6870419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5">
                  <a:moveTo>
                    <a:pt x="10326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8" name="object 378"/>
            <p:cNvSpPr/>
            <p:nvPr/>
          </p:nvSpPr>
          <p:spPr>
            <a:xfrm>
              <a:off x="2748319" y="6826597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5">
                  <a:moveTo>
                    <a:pt x="10326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9" name="object 379"/>
            <p:cNvSpPr/>
            <p:nvPr/>
          </p:nvSpPr>
          <p:spPr>
            <a:xfrm>
              <a:off x="2748319" y="6787940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5">
                  <a:moveTo>
                    <a:pt x="10326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0" name="object 380"/>
            <p:cNvSpPr/>
            <p:nvPr/>
          </p:nvSpPr>
          <p:spPr>
            <a:xfrm>
              <a:off x="2748327" y="6753350"/>
              <a:ext cx="207010" cy="0"/>
            </a:xfrm>
            <a:custGeom>
              <a:avLst/>
              <a:gdLst/>
              <a:ahLst/>
              <a:cxnLst/>
              <a:rect l="l" t="t" r="r" b="b"/>
              <a:pathLst>
                <a:path w="207010">
                  <a:moveTo>
                    <a:pt x="206519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1" name="object 381"/>
            <p:cNvSpPr/>
            <p:nvPr/>
          </p:nvSpPr>
          <p:spPr>
            <a:xfrm>
              <a:off x="2748319" y="6525837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5">
                  <a:moveTo>
                    <a:pt x="10326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2" name="object 382"/>
            <p:cNvSpPr/>
            <p:nvPr/>
          </p:nvSpPr>
          <p:spPr>
            <a:xfrm>
              <a:off x="2748319" y="6392758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5">
                  <a:moveTo>
                    <a:pt x="10326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3" name="object 383"/>
            <p:cNvSpPr/>
            <p:nvPr/>
          </p:nvSpPr>
          <p:spPr>
            <a:xfrm>
              <a:off x="2748319" y="6298323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5">
                  <a:moveTo>
                    <a:pt x="10326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4" name="object 384"/>
            <p:cNvSpPr/>
            <p:nvPr/>
          </p:nvSpPr>
          <p:spPr>
            <a:xfrm>
              <a:off x="2748319" y="6225089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5">
                  <a:moveTo>
                    <a:pt x="10326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5" name="object 385"/>
            <p:cNvSpPr/>
            <p:nvPr/>
          </p:nvSpPr>
          <p:spPr>
            <a:xfrm>
              <a:off x="2748319" y="6165243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5">
                  <a:moveTo>
                    <a:pt x="10326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6" name="object 386"/>
            <p:cNvSpPr/>
            <p:nvPr/>
          </p:nvSpPr>
          <p:spPr>
            <a:xfrm>
              <a:off x="2748319" y="6114644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5">
                  <a:moveTo>
                    <a:pt x="10326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7" name="object 387"/>
            <p:cNvSpPr/>
            <p:nvPr/>
          </p:nvSpPr>
          <p:spPr>
            <a:xfrm>
              <a:off x="2748319" y="6070809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5">
                  <a:moveTo>
                    <a:pt x="10326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8" name="object 388"/>
            <p:cNvSpPr/>
            <p:nvPr/>
          </p:nvSpPr>
          <p:spPr>
            <a:xfrm>
              <a:off x="2748319" y="6032152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5">
                  <a:moveTo>
                    <a:pt x="10326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9" name="object 389"/>
            <p:cNvSpPr/>
            <p:nvPr/>
          </p:nvSpPr>
          <p:spPr>
            <a:xfrm>
              <a:off x="2748327" y="5997575"/>
              <a:ext cx="207010" cy="0"/>
            </a:xfrm>
            <a:custGeom>
              <a:avLst/>
              <a:gdLst/>
              <a:ahLst/>
              <a:cxnLst/>
              <a:rect l="l" t="t" r="r" b="b"/>
              <a:pathLst>
                <a:path w="207010">
                  <a:moveTo>
                    <a:pt x="206519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0" name="object 390"/>
            <p:cNvSpPr/>
            <p:nvPr/>
          </p:nvSpPr>
          <p:spPr>
            <a:xfrm>
              <a:off x="2748319" y="5770062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5">
                  <a:moveTo>
                    <a:pt x="10326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1" name="object 391"/>
            <p:cNvSpPr/>
            <p:nvPr/>
          </p:nvSpPr>
          <p:spPr>
            <a:xfrm>
              <a:off x="2748319" y="5636969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5">
                  <a:moveTo>
                    <a:pt x="10326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2" name="object 392"/>
            <p:cNvSpPr/>
            <p:nvPr/>
          </p:nvSpPr>
          <p:spPr>
            <a:xfrm>
              <a:off x="8531053" y="5574143"/>
              <a:ext cx="0" cy="3125470"/>
            </a:xfrm>
            <a:custGeom>
              <a:avLst/>
              <a:gdLst/>
              <a:ahLst/>
              <a:cxnLst/>
              <a:rect l="l" t="t" r="r" b="b"/>
              <a:pathLst>
                <a:path h="3125470">
                  <a:moveTo>
                    <a:pt x="0" y="3125061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3" name="object 393"/>
            <p:cNvSpPr/>
            <p:nvPr/>
          </p:nvSpPr>
          <p:spPr>
            <a:xfrm>
              <a:off x="8427787" y="8660082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4">
                  <a:moveTo>
                    <a:pt x="0" y="0"/>
                  </a:moveTo>
                  <a:lnTo>
                    <a:pt x="10326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4" name="object 394"/>
            <p:cNvSpPr/>
            <p:nvPr/>
          </p:nvSpPr>
          <p:spPr>
            <a:xfrm>
              <a:off x="8427787" y="8565660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4">
                  <a:moveTo>
                    <a:pt x="0" y="0"/>
                  </a:moveTo>
                  <a:lnTo>
                    <a:pt x="10326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5" name="object 395"/>
            <p:cNvSpPr/>
            <p:nvPr/>
          </p:nvSpPr>
          <p:spPr>
            <a:xfrm>
              <a:off x="8427787" y="8492413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4">
                  <a:moveTo>
                    <a:pt x="0" y="0"/>
                  </a:moveTo>
                  <a:lnTo>
                    <a:pt x="10326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6" name="object 396"/>
            <p:cNvSpPr/>
            <p:nvPr/>
          </p:nvSpPr>
          <p:spPr>
            <a:xfrm>
              <a:off x="8427787" y="8432582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4">
                  <a:moveTo>
                    <a:pt x="0" y="0"/>
                  </a:moveTo>
                  <a:lnTo>
                    <a:pt x="10326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7" name="object 397"/>
            <p:cNvSpPr/>
            <p:nvPr/>
          </p:nvSpPr>
          <p:spPr>
            <a:xfrm>
              <a:off x="8427787" y="8381981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4">
                  <a:moveTo>
                    <a:pt x="0" y="0"/>
                  </a:moveTo>
                  <a:lnTo>
                    <a:pt x="10326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8" name="object 398"/>
            <p:cNvSpPr/>
            <p:nvPr/>
          </p:nvSpPr>
          <p:spPr>
            <a:xfrm>
              <a:off x="8427787" y="8338147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4">
                  <a:moveTo>
                    <a:pt x="0" y="0"/>
                  </a:moveTo>
                  <a:lnTo>
                    <a:pt x="10326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9" name="object 399"/>
            <p:cNvSpPr/>
            <p:nvPr/>
          </p:nvSpPr>
          <p:spPr>
            <a:xfrm>
              <a:off x="8427787" y="8299489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4">
                  <a:moveTo>
                    <a:pt x="0" y="0"/>
                  </a:moveTo>
                  <a:lnTo>
                    <a:pt x="10326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0" name="object 400"/>
            <p:cNvSpPr/>
            <p:nvPr/>
          </p:nvSpPr>
          <p:spPr>
            <a:xfrm>
              <a:off x="8324520" y="8264912"/>
              <a:ext cx="207010" cy="0"/>
            </a:xfrm>
            <a:custGeom>
              <a:avLst/>
              <a:gdLst/>
              <a:ahLst/>
              <a:cxnLst/>
              <a:rect l="l" t="t" r="r" b="b"/>
              <a:pathLst>
                <a:path w="207009">
                  <a:moveTo>
                    <a:pt x="0" y="0"/>
                  </a:moveTo>
                  <a:lnTo>
                    <a:pt x="206532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1" name="object 401"/>
            <p:cNvSpPr/>
            <p:nvPr/>
          </p:nvSpPr>
          <p:spPr>
            <a:xfrm>
              <a:off x="8427787" y="8037399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4">
                  <a:moveTo>
                    <a:pt x="0" y="0"/>
                  </a:moveTo>
                  <a:lnTo>
                    <a:pt x="10326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2" name="object 402"/>
            <p:cNvSpPr/>
            <p:nvPr/>
          </p:nvSpPr>
          <p:spPr>
            <a:xfrm>
              <a:off x="8427787" y="7904307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4">
                  <a:moveTo>
                    <a:pt x="0" y="0"/>
                  </a:moveTo>
                  <a:lnTo>
                    <a:pt x="10326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3" name="object 403"/>
            <p:cNvSpPr/>
            <p:nvPr/>
          </p:nvSpPr>
          <p:spPr>
            <a:xfrm>
              <a:off x="8427787" y="7809885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4">
                  <a:moveTo>
                    <a:pt x="0" y="0"/>
                  </a:moveTo>
                  <a:lnTo>
                    <a:pt x="10326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4" name="object 404"/>
            <p:cNvSpPr/>
            <p:nvPr/>
          </p:nvSpPr>
          <p:spPr>
            <a:xfrm>
              <a:off x="8427787" y="7736639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4">
                  <a:moveTo>
                    <a:pt x="0" y="0"/>
                  </a:moveTo>
                  <a:lnTo>
                    <a:pt x="10326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5" name="object 405"/>
            <p:cNvSpPr/>
            <p:nvPr/>
          </p:nvSpPr>
          <p:spPr>
            <a:xfrm>
              <a:off x="8427787" y="7676793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4">
                  <a:moveTo>
                    <a:pt x="0" y="0"/>
                  </a:moveTo>
                  <a:lnTo>
                    <a:pt x="10326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6" name="object 406"/>
            <p:cNvSpPr/>
            <p:nvPr/>
          </p:nvSpPr>
          <p:spPr>
            <a:xfrm>
              <a:off x="8427787" y="7626206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4">
                  <a:moveTo>
                    <a:pt x="0" y="0"/>
                  </a:moveTo>
                  <a:lnTo>
                    <a:pt x="10326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7" name="object 407"/>
            <p:cNvSpPr/>
            <p:nvPr/>
          </p:nvSpPr>
          <p:spPr>
            <a:xfrm>
              <a:off x="8427787" y="7582372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4">
                  <a:moveTo>
                    <a:pt x="0" y="0"/>
                  </a:moveTo>
                  <a:lnTo>
                    <a:pt x="10326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8" name="object 408"/>
            <p:cNvSpPr/>
            <p:nvPr/>
          </p:nvSpPr>
          <p:spPr>
            <a:xfrm>
              <a:off x="8427787" y="7543715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4">
                  <a:moveTo>
                    <a:pt x="0" y="0"/>
                  </a:moveTo>
                  <a:lnTo>
                    <a:pt x="10326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9" name="object 409"/>
            <p:cNvSpPr/>
            <p:nvPr/>
          </p:nvSpPr>
          <p:spPr>
            <a:xfrm>
              <a:off x="8324520" y="7509125"/>
              <a:ext cx="207010" cy="0"/>
            </a:xfrm>
            <a:custGeom>
              <a:avLst/>
              <a:gdLst/>
              <a:ahLst/>
              <a:cxnLst/>
              <a:rect l="l" t="t" r="r" b="b"/>
              <a:pathLst>
                <a:path w="207009">
                  <a:moveTo>
                    <a:pt x="0" y="0"/>
                  </a:moveTo>
                  <a:lnTo>
                    <a:pt x="206532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0" name="object 410"/>
            <p:cNvSpPr/>
            <p:nvPr/>
          </p:nvSpPr>
          <p:spPr>
            <a:xfrm>
              <a:off x="8427787" y="7281611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4">
                  <a:moveTo>
                    <a:pt x="0" y="0"/>
                  </a:moveTo>
                  <a:lnTo>
                    <a:pt x="10326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1" name="object 411"/>
            <p:cNvSpPr/>
            <p:nvPr/>
          </p:nvSpPr>
          <p:spPr>
            <a:xfrm>
              <a:off x="8427787" y="7148532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4">
                  <a:moveTo>
                    <a:pt x="0" y="0"/>
                  </a:moveTo>
                  <a:lnTo>
                    <a:pt x="10326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2" name="object 412"/>
            <p:cNvSpPr/>
            <p:nvPr/>
          </p:nvSpPr>
          <p:spPr>
            <a:xfrm>
              <a:off x="8427787" y="7054111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4">
                  <a:moveTo>
                    <a:pt x="0" y="0"/>
                  </a:moveTo>
                  <a:lnTo>
                    <a:pt x="10326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3" name="object 413"/>
            <p:cNvSpPr/>
            <p:nvPr/>
          </p:nvSpPr>
          <p:spPr>
            <a:xfrm>
              <a:off x="8427787" y="6980864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4">
                  <a:moveTo>
                    <a:pt x="0" y="0"/>
                  </a:moveTo>
                  <a:lnTo>
                    <a:pt x="10326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4" name="object 414"/>
            <p:cNvSpPr/>
            <p:nvPr/>
          </p:nvSpPr>
          <p:spPr>
            <a:xfrm>
              <a:off x="8427787" y="6921018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4">
                  <a:moveTo>
                    <a:pt x="0" y="0"/>
                  </a:moveTo>
                  <a:lnTo>
                    <a:pt x="10326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5" name="object 415"/>
            <p:cNvSpPr/>
            <p:nvPr/>
          </p:nvSpPr>
          <p:spPr>
            <a:xfrm>
              <a:off x="8427787" y="6870419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4">
                  <a:moveTo>
                    <a:pt x="0" y="0"/>
                  </a:moveTo>
                  <a:lnTo>
                    <a:pt x="10326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6" name="object 416"/>
            <p:cNvSpPr/>
            <p:nvPr/>
          </p:nvSpPr>
          <p:spPr>
            <a:xfrm>
              <a:off x="8427787" y="6826597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4">
                  <a:moveTo>
                    <a:pt x="0" y="0"/>
                  </a:moveTo>
                  <a:lnTo>
                    <a:pt x="10326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7" name="object 417"/>
            <p:cNvSpPr/>
            <p:nvPr/>
          </p:nvSpPr>
          <p:spPr>
            <a:xfrm>
              <a:off x="8427787" y="6787940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4">
                  <a:moveTo>
                    <a:pt x="0" y="0"/>
                  </a:moveTo>
                  <a:lnTo>
                    <a:pt x="10326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8" name="object 418"/>
            <p:cNvSpPr/>
            <p:nvPr/>
          </p:nvSpPr>
          <p:spPr>
            <a:xfrm>
              <a:off x="8324520" y="6753350"/>
              <a:ext cx="207010" cy="0"/>
            </a:xfrm>
            <a:custGeom>
              <a:avLst/>
              <a:gdLst/>
              <a:ahLst/>
              <a:cxnLst/>
              <a:rect l="l" t="t" r="r" b="b"/>
              <a:pathLst>
                <a:path w="207009">
                  <a:moveTo>
                    <a:pt x="0" y="0"/>
                  </a:moveTo>
                  <a:lnTo>
                    <a:pt x="206532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9" name="object 419"/>
            <p:cNvSpPr/>
            <p:nvPr/>
          </p:nvSpPr>
          <p:spPr>
            <a:xfrm>
              <a:off x="8427787" y="6525837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4">
                  <a:moveTo>
                    <a:pt x="0" y="0"/>
                  </a:moveTo>
                  <a:lnTo>
                    <a:pt x="10326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0" name="object 420"/>
            <p:cNvSpPr/>
            <p:nvPr/>
          </p:nvSpPr>
          <p:spPr>
            <a:xfrm>
              <a:off x="8427787" y="6392758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4">
                  <a:moveTo>
                    <a:pt x="0" y="0"/>
                  </a:moveTo>
                  <a:lnTo>
                    <a:pt x="10326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1" name="object 421"/>
            <p:cNvSpPr/>
            <p:nvPr/>
          </p:nvSpPr>
          <p:spPr>
            <a:xfrm>
              <a:off x="8427787" y="6298323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4">
                  <a:moveTo>
                    <a:pt x="0" y="0"/>
                  </a:moveTo>
                  <a:lnTo>
                    <a:pt x="10326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2" name="object 422"/>
            <p:cNvSpPr/>
            <p:nvPr/>
          </p:nvSpPr>
          <p:spPr>
            <a:xfrm>
              <a:off x="8427787" y="6225089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4">
                  <a:moveTo>
                    <a:pt x="0" y="0"/>
                  </a:moveTo>
                  <a:lnTo>
                    <a:pt x="10326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3" name="object 423"/>
            <p:cNvSpPr/>
            <p:nvPr/>
          </p:nvSpPr>
          <p:spPr>
            <a:xfrm>
              <a:off x="8427787" y="6165243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4">
                  <a:moveTo>
                    <a:pt x="0" y="0"/>
                  </a:moveTo>
                  <a:lnTo>
                    <a:pt x="10326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4" name="object 424"/>
            <p:cNvSpPr/>
            <p:nvPr/>
          </p:nvSpPr>
          <p:spPr>
            <a:xfrm>
              <a:off x="8427787" y="6114644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4">
                  <a:moveTo>
                    <a:pt x="0" y="0"/>
                  </a:moveTo>
                  <a:lnTo>
                    <a:pt x="10326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5" name="object 425"/>
            <p:cNvSpPr/>
            <p:nvPr/>
          </p:nvSpPr>
          <p:spPr>
            <a:xfrm>
              <a:off x="8427787" y="6070809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4">
                  <a:moveTo>
                    <a:pt x="0" y="0"/>
                  </a:moveTo>
                  <a:lnTo>
                    <a:pt x="10326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6" name="object 426"/>
            <p:cNvSpPr/>
            <p:nvPr/>
          </p:nvSpPr>
          <p:spPr>
            <a:xfrm>
              <a:off x="8427787" y="6032152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4">
                  <a:moveTo>
                    <a:pt x="0" y="0"/>
                  </a:moveTo>
                  <a:lnTo>
                    <a:pt x="10326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7" name="object 427"/>
            <p:cNvSpPr/>
            <p:nvPr/>
          </p:nvSpPr>
          <p:spPr>
            <a:xfrm>
              <a:off x="8324520" y="5997575"/>
              <a:ext cx="207010" cy="0"/>
            </a:xfrm>
            <a:custGeom>
              <a:avLst/>
              <a:gdLst/>
              <a:ahLst/>
              <a:cxnLst/>
              <a:rect l="l" t="t" r="r" b="b"/>
              <a:pathLst>
                <a:path w="207009">
                  <a:moveTo>
                    <a:pt x="0" y="0"/>
                  </a:moveTo>
                  <a:lnTo>
                    <a:pt x="206532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8" name="object 428"/>
            <p:cNvSpPr/>
            <p:nvPr/>
          </p:nvSpPr>
          <p:spPr>
            <a:xfrm>
              <a:off x="8427787" y="5770062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4">
                  <a:moveTo>
                    <a:pt x="0" y="0"/>
                  </a:moveTo>
                  <a:lnTo>
                    <a:pt x="10326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9" name="object 429"/>
            <p:cNvSpPr/>
            <p:nvPr/>
          </p:nvSpPr>
          <p:spPr>
            <a:xfrm>
              <a:off x="8427787" y="5636969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4">
                  <a:moveTo>
                    <a:pt x="0" y="0"/>
                  </a:moveTo>
                  <a:lnTo>
                    <a:pt x="10326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0" name="object 430"/>
            <p:cNvSpPr/>
            <p:nvPr/>
          </p:nvSpPr>
          <p:spPr>
            <a:xfrm>
              <a:off x="2748323" y="5857640"/>
              <a:ext cx="5782945" cy="2792095"/>
            </a:xfrm>
            <a:custGeom>
              <a:avLst/>
              <a:gdLst/>
              <a:ahLst/>
              <a:cxnLst/>
              <a:rect l="l" t="t" r="r" b="b"/>
              <a:pathLst>
                <a:path w="5782945" h="2792095">
                  <a:moveTo>
                    <a:pt x="0" y="0"/>
                  </a:moveTo>
                  <a:lnTo>
                    <a:pt x="581" y="774"/>
                  </a:lnTo>
                  <a:lnTo>
                    <a:pt x="1162" y="1549"/>
                  </a:lnTo>
                  <a:lnTo>
                    <a:pt x="1730" y="2324"/>
                  </a:lnTo>
                  <a:lnTo>
                    <a:pt x="2311" y="3098"/>
                  </a:lnTo>
                  <a:lnTo>
                    <a:pt x="2892" y="3873"/>
                  </a:lnTo>
                  <a:lnTo>
                    <a:pt x="3473" y="4648"/>
                  </a:lnTo>
                  <a:lnTo>
                    <a:pt x="4041" y="5422"/>
                  </a:lnTo>
                  <a:lnTo>
                    <a:pt x="4622" y="6197"/>
                  </a:lnTo>
                  <a:lnTo>
                    <a:pt x="5203" y="6972"/>
                  </a:lnTo>
                  <a:lnTo>
                    <a:pt x="5784" y="7746"/>
                  </a:lnTo>
                  <a:lnTo>
                    <a:pt x="6365" y="8508"/>
                  </a:lnTo>
                  <a:lnTo>
                    <a:pt x="6933" y="9283"/>
                  </a:lnTo>
                  <a:lnTo>
                    <a:pt x="7514" y="10058"/>
                  </a:lnTo>
                  <a:lnTo>
                    <a:pt x="8095" y="10819"/>
                  </a:lnTo>
                  <a:lnTo>
                    <a:pt x="8676" y="11594"/>
                  </a:lnTo>
                  <a:lnTo>
                    <a:pt x="9257" y="12369"/>
                  </a:lnTo>
                  <a:lnTo>
                    <a:pt x="9825" y="13130"/>
                  </a:lnTo>
                  <a:lnTo>
                    <a:pt x="10406" y="13892"/>
                  </a:lnTo>
                  <a:lnTo>
                    <a:pt x="10987" y="14667"/>
                  </a:lnTo>
                  <a:lnTo>
                    <a:pt x="11568" y="15429"/>
                  </a:lnTo>
                  <a:lnTo>
                    <a:pt x="12149" y="16191"/>
                  </a:lnTo>
                  <a:lnTo>
                    <a:pt x="12717" y="16965"/>
                  </a:lnTo>
                  <a:lnTo>
                    <a:pt x="13298" y="17727"/>
                  </a:lnTo>
                  <a:lnTo>
                    <a:pt x="13879" y="18489"/>
                  </a:lnTo>
                  <a:lnTo>
                    <a:pt x="14460" y="19251"/>
                  </a:lnTo>
                  <a:lnTo>
                    <a:pt x="15028" y="20012"/>
                  </a:lnTo>
                  <a:lnTo>
                    <a:pt x="15610" y="20774"/>
                  </a:lnTo>
                  <a:lnTo>
                    <a:pt x="16191" y="21536"/>
                  </a:lnTo>
                  <a:lnTo>
                    <a:pt x="16772" y="22298"/>
                  </a:lnTo>
                  <a:lnTo>
                    <a:pt x="17353" y="23059"/>
                  </a:lnTo>
                  <a:lnTo>
                    <a:pt x="17921" y="23821"/>
                  </a:lnTo>
                  <a:lnTo>
                    <a:pt x="18502" y="24583"/>
                  </a:lnTo>
                  <a:lnTo>
                    <a:pt x="19083" y="25345"/>
                  </a:lnTo>
                  <a:lnTo>
                    <a:pt x="19664" y="26107"/>
                  </a:lnTo>
                  <a:lnTo>
                    <a:pt x="20245" y="26855"/>
                  </a:lnTo>
                  <a:lnTo>
                    <a:pt x="20813" y="27617"/>
                  </a:lnTo>
                  <a:lnTo>
                    <a:pt x="21394" y="28366"/>
                  </a:lnTo>
                  <a:lnTo>
                    <a:pt x="21975" y="29128"/>
                  </a:lnTo>
                  <a:lnTo>
                    <a:pt x="22556" y="29890"/>
                  </a:lnTo>
                  <a:lnTo>
                    <a:pt x="23137" y="30638"/>
                  </a:lnTo>
                  <a:lnTo>
                    <a:pt x="23705" y="31400"/>
                  </a:lnTo>
                  <a:lnTo>
                    <a:pt x="24286" y="32149"/>
                  </a:lnTo>
                  <a:lnTo>
                    <a:pt x="24867" y="32898"/>
                  </a:lnTo>
                  <a:lnTo>
                    <a:pt x="25448" y="33660"/>
                  </a:lnTo>
                  <a:lnTo>
                    <a:pt x="26029" y="34409"/>
                  </a:lnTo>
                  <a:lnTo>
                    <a:pt x="26597" y="35158"/>
                  </a:lnTo>
                  <a:lnTo>
                    <a:pt x="27178" y="35906"/>
                  </a:lnTo>
                  <a:lnTo>
                    <a:pt x="27759" y="36668"/>
                  </a:lnTo>
                  <a:lnTo>
                    <a:pt x="28340" y="37417"/>
                  </a:lnTo>
                  <a:lnTo>
                    <a:pt x="28908" y="38166"/>
                  </a:lnTo>
                  <a:lnTo>
                    <a:pt x="29489" y="38915"/>
                  </a:lnTo>
                  <a:lnTo>
                    <a:pt x="30070" y="39664"/>
                  </a:lnTo>
                  <a:lnTo>
                    <a:pt x="30651" y="40413"/>
                  </a:lnTo>
                  <a:lnTo>
                    <a:pt x="31232" y="41161"/>
                  </a:lnTo>
                  <a:lnTo>
                    <a:pt x="31813" y="41910"/>
                  </a:lnTo>
                  <a:lnTo>
                    <a:pt x="32382" y="42646"/>
                  </a:lnTo>
                  <a:lnTo>
                    <a:pt x="32963" y="43395"/>
                  </a:lnTo>
                  <a:lnTo>
                    <a:pt x="33544" y="44144"/>
                  </a:lnTo>
                  <a:lnTo>
                    <a:pt x="34125" y="44893"/>
                  </a:lnTo>
                  <a:lnTo>
                    <a:pt x="34706" y="45629"/>
                  </a:lnTo>
                  <a:lnTo>
                    <a:pt x="35274" y="46378"/>
                  </a:lnTo>
                  <a:lnTo>
                    <a:pt x="35855" y="47126"/>
                  </a:lnTo>
                  <a:lnTo>
                    <a:pt x="36436" y="47862"/>
                  </a:lnTo>
                  <a:lnTo>
                    <a:pt x="37017" y="48611"/>
                  </a:lnTo>
                  <a:lnTo>
                    <a:pt x="37585" y="49347"/>
                  </a:lnTo>
                  <a:lnTo>
                    <a:pt x="38166" y="50096"/>
                  </a:lnTo>
                  <a:lnTo>
                    <a:pt x="38747" y="50832"/>
                  </a:lnTo>
                  <a:lnTo>
                    <a:pt x="39328" y="51568"/>
                  </a:lnTo>
                  <a:lnTo>
                    <a:pt x="39909" y="52317"/>
                  </a:lnTo>
                  <a:lnTo>
                    <a:pt x="40477" y="53053"/>
                  </a:lnTo>
                  <a:lnTo>
                    <a:pt x="41058" y="53789"/>
                  </a:lnTo>
                  <a:lnTo>
                    <a:pt x="41639" y="54525"/>
                  </a:lnTo>
                  <a:lnTo>
                    <a:pt x="42220" y="55261"/>
                  </a:lnTo>
                  <a:lnTo>
                    <a:pt x="42801" y="56010"/>
                  </a:lnTo>
                  <a:lnTo>
                    <a:pt x="43369" y="56746"/>
                  </a:lnTo>
                  <a:lnTo>
                    <a:pt x="43950" y="57482"/>
                  </a:lnTo>
                  <a:lnTo>
                    <a:pt x="44531" y="58217"/>
                  </a:lnTo>
                  <a:lnTo>
                    <a:pt x="45112" y="58953"/>
                  </a:lnTo>
                  <a:lnTo>
                    <a:pt x="45680" y="59689"/>
                  </a:lnTo>
                  <a:lnTo>
                    <a:pt x="46261" y="60412"/>
                  </a:lnTo>
                  <a:lnTo>
                    <a:pt x="46842" y="61148"/>
                  </a:lnTo>
                  <a:lnTo>
                    <a:pt x="47423" y="61884"/>
                  </a:lnTo>
                  <a:lnTo>
                    <a:pt x="48004" y="62620"/>
                  </a:lnTo>
                  <a:lnTo>
                    <a:pt x="48573" y="63356"/>
                  </a:lnTo>
                  <a:lnTo>
                    <a:pt x="49154" y="64079"/>
                  </a:lnTo>
                  <a:lnTo>
                    <a:pt x="49735" y="64815"/>
                  </a:lnTo>
                  <a:lnTo>
                    <a:pt x="50316" y="65551"/>
                  </a:lnTo>
                  <a:lnTo>
                    <a:pt x="50897" y="66274"/>
                  </a:lnTo>
                  <a:lnTo>
                    <a:pt x="51465" y="67010"/>
                  </a:lnTo>
                  <a:lnTo>
                    <a:pt x="52046" y="67733"/>
                  </a:lnTo>
                  <a:lnTo>
                    <a:pt x="52627" y="68469"/>
                  </a:lnTo>
                  <a:lnTo>
                    <a:pt x="53208" y="69192"/>
                  </a:lnTo>
                  <a:lnTo>
                    <a:pt x="53789" y="69915"/>
                  </a:lnTo>
                  <a:lnTo>
                    <a:pt x="54357" y="70651"/>
                  </a:lnTo>
                  <a:lnTo>
                    <a:pt x="54938" y="71374"/>
                  </a:lnTo>
                  <a:lnTo>
                    <a:pt x="55519" y="72097"/>
                  </a:lnTo>
                  <a:lnTo>
                    <a:pt x="56100" y="72820"/>
                  </a:lnTo>
                  <a:lnTo>
                    <a:pt x="56681" y="73556"/>
                  </a:lnTo>
                  <a:lnTo>
                    <a:pt x="57249" y="74279"/>
                  </a:lnTo>
                  <a:lnTo>
                    <a:pt x="57830" y="75002"/>
                  </a:lnTo>
                  <a:lnTo>
                    <a:pt x="58411" y="75725"/>
                  </a:lnTo>
                  <a:lnTo>
                    <a:pt x="58992" y="76449"/>
                  </a:lnTo>
                  <a:lnTo>
                    <a:pt x="59560" y="77172"/>
                  </a:lnTo>
                  <a:lnTo>
                    <a:pt x="60141" y="77895"/>
                  </a:lnTo>
                  <a:lnTo>
                    <a:pt x="60722" y="78618"/>
                  </a:lnTo>
                  <a:lnTo>
                    <a:pt x="61303" y="79341"/>
                  </a:lnTo>
                  <a:lnTo>
                    <a:pt x="61884" y="80064"/>
                  </a:lnTo>
                  <a:lnTo>
                    <a:pt x="62465" y="80774"/>
                  </a:lnTo>
                  <a:lnTo>
                    <a:pt x="63033" y="81497"/>
                  </a:lnTo>
                  <a:lnTo>
                    <a:pt x="63614" y="82220"/>
                  </a:lnTo>
                  <a:lnTo>
                    <a:pt x="64195" y="82943"/>
                  </a:lnTo>
                  <a:lnTo>
                    <a:pt x="64777" y="83653"/>
                  </a:lnTo>
                  <a:lnTo>
                    <a:pt x="65345" y="84376"/>
                  </a:lnTo>
                  <a:lnTo>
                    <a:pt x="65926" y="85099"/>
                  </a:lnTo>
                  <a:lnTo>
                    <a:pt x="66507" y="85809"/>
                  </a:lnTo>
                  <a:lnTo>
                    <a:pt x="67088" y="86532"/>
                  </a:lnTo>
                  <a:lnTo>
                    <a:pt x="67669" y="87243"/>
                  </a:lnTo>
                  <a:lnTo>
                    <a:pt x="68237" y="87966"/>
                  </a:lnTo>
                  <a:lnTo>
                    <a:pt x="68818" y="88676"/>
                  </a:lnTo>
                  <a:lnTo>
                    <a:pt x="69399" y="89386"/>
                  </a:lnTo>
                  <a:lnTo>
                    <a:pt x="69980" y="90109"/>
                  </a:lnTo>
                  <a:lnTo>
                    <a:pt x="70561" y="90819"/>
                  </a:lnTo>
                  <a:lnTo>
                    <a:pt x="71129" y="91529"/>
                  </a:lnTo>
                  <a:lnTo>
                    <a:pt x="71710" y="92239"/>
                  </a:lnTo>
                  <a:lnTo>
                    <a:pt x="72291" y="92962"/>
                  </a:lnTo>
                  <a:lnTo>
                    <a:pt x="72872" y="93672"/>
                  </a:lnTo>
                  <a:lnTo>
                    <a:pt x="73440" y="94383"/>
                  </a:lnTo>
                </a:path>
                <a:path w="5782945" h="2792095">
                  <a:moveTo>
                    <a:pt x="73440" y="94383"/>
                  </a:moveTo>
                  <a:lnTo>
                    <a:pt x="74021" y="95093"/>
                  </a:lnTo>
                  <a:lnTo>
                    <a:pt x="74602" y="95803"/>
                  </a:lnTo>
                  <a:lnTo>
                    <a:pt x="75183" y="96513"/>
                  </a:lnTo>
                  <a:lnTo>
                    <a:pt x="75764" y="97223"/>
                  </a:lnTo>
                  <a:lnTo>
                    <a:pt x="76332" y="97933"/>
                  </a:lnTo>
                  <a:lnTo>
                    <a:pt x="76913" y="98643"/>
                  </a:lnTo>
                  <a:lnTo>
                    <a:pt x="77494" y="99354"/>
                  </a:lnTo>
                  <a:lnTo>
                    <a:pt x="78075" y="100051"/>
                  </a:lnTo>
                  <a:lnTo>
                    <a:pt x="78656" y="100761"/>
                  </a:lnTo>
                  <a:lnTo>
                    <a:pt x="79224" y="101471"/>
                  </a:lnTo>
                  <a:lnTo>
                    <a:pt x="79805" y="102181"/>
                  </a:lnTo>
                  <a:lnTo>
                    <a:pt x="80387" y="102878"/>
                  </a:lnTo>
                  <a:lnTo>
                    <a:pt x="80968" y="103588"/>
                  </a:lnTo>
                  <a:lnTo>
                    <a:pt x="81549" y="104299"/>
                  </a:lnTo>
                  <a:lnTo>
                    <a:pt x="82117" y="104996"/>
                  </a:lnTo>
                  <a:lnTo>
                    <a:pt x="82698" y="105706"/>
                  </a:lnTo>
                  <a:lnTo>
                    <a:pt x="83279" y="106403"/>
                  </a:lnTo>
                  <a:lnTo>
                    <a:pt x="83860" y="107113"/>
                  </a:lnTo>
                  <a:lnTo>
                    <a:pt x="84441" y="107811"/>
                  </a:lnTo>
                  <a:lnTo>
                    <a:pt x="85009" y="108521"/>
                  </a:lnTo>
                  <a:lnTo>
                    <a:pt x="85590" y="109218"/>
                  </a:lnTo>
                  <a:lnTo>
                    <a:pt x="86171" y="109915"/>
                  </a:lnTo>
                  <a:lnTo>
                    <a:pt x="86752" y="110625"/>
                  </a:lnTo>
                  <a:lnTo>
                    <a:pt x="87320" y="111322"/>
                  </a:lnTo>
                  <a:lnTo>
                    <a:pt x="87901" y="112020"/>
                  </a:lnTo>
                  <a:lnTo>
                    <a:pt x="88482" y="112717"/>
                  </a:lnTo>
                  <a:lnTo>
                    <a:pt x="89063" y="113414"/>
                  </a:lnTo>
                  <a:lnTo>
                    <a:pt x="89644" y="114124"/>
                  </a:lnTo>
                  <a:lnTo>
                    <a:pt x="90212" y="114821"/>
                  </a:lnTo>
                  <a:lnTo>
                    <a:pt x="90793" y="115519"/>
                  </a:lnTo>
                  <a:lnTo>
                    <a:pt x="91374" y="116216"/>
                  </a:lnTo>
                  <a:lnTo>
                    <a:pt x="91955" y="116913"/>
                  </a:lnTo>
                  <a:lnTo>
                    <a:pt x="92536" y="117610"/>
                  </a:lnTo>
                  <a:lnTo>
                    <a:pt x="93104" y="118308"/>
                  </a:lnTo>
                  <a:lnTo>
                    <a:pt x="93685" y="118992"/>
                  </a:lnTo>
                  <a:lnTo>
                    <a:pt x="94266" y="119689"/>
                  </a:lnTo>
                  <a:lnTo>
                    <a:pt x="94847" y="120386"/>
                  </a:lnTo>
                  <a:lnTo>
                    <a:pt x="95428" y="121084"/>
                  </a:lnTo>
                  <a:lnTo>
                    <a:pt x="95997" y="121781"/>
                  </a:lnTo>
                  <a:lnTo>
                    <a:pt x="96578" y="122465"/>
                  </a:lnTo>
                  <a:lnTo>
                    <a:pt x="97159" y="123162"/>
                  </a:lnTo>
                  <a:lnTo>
                    <a:pt x="97740" y="123860"/>
                  </a:lnTo>
                  <a:lnTo>
                    <a:pt x="98321" y="124544"/>
                  </a:lnTo>
                  <a:lnTo>
                    <a:pt x="98889" y="125241"/>
                  </a:lnTo>
                  <a:lnTo>
                    <a:pt x="99470" y="125925"/>
                  </a:lnTo>
                  <a:lnTo>
                    <a:pt x="100051" y="126623"/>
                  </a:lnTo>
                  <a:lnTo>
                    <a:pt x="100632" y="127307"/>
                  </a:lnTo>
                  <a:lnTo>
                    <a:pt x="101213" y="128004"/>
                  </a:lnTo>
                  <a:lnTo>
                    <a:pt x="101781" y="128688"/>
                  </a:lnTo>
                  <a:lnTo>
                    <a:pt x="102362" y="129386"/>
                  </a:lnTo>
                  <a:lnTo>
                    <a:pt x="102943" y="130070"/>
                  </a:lnTo>
                  <a:lnTo>
                    <a:pt x="103524" y="130754"/>
                  </a:lnTo>
                  <a:lnTo>
                    <a:pt x="104105" y="131439"/>
                  </a:lnTo>
                  <a:lnTo>
                    <a:pt x="104673" y="132136"/>
                  </a:lnTo>
                  <a:lnTo>
                    <a:pt x="105254" y="132820"/>
                  </a:lnTo>
                  <a:lnTo>
                    <a:pt x="105835" y="133504"/>
                  </a:lnTo>
                  <a:lnTo>
                    <a:pt x="106416" y="134189"/>
                  </a:lnTo>
                  <a:lnTo>
                    <a:pt x="106984" y="134873"/>
                  </a:lnTo>
                  <a:lnTo>
                    <a:pt x="107565" y="135557"/>
                  </a:lnTo>
                  <a:lnTo>
                    <a:pt x="108146" y="136242"/>
                  </a:lnTo>
                  <a:lnTo>
                    <a:pt x="108727" y="136926"/>
                  </a:lnTo>
                  <a:lnTo>
                    <a:pt x="109308" y="137610"/>
                  </a:lnTo>
                  <a:lnTo>
                    <a:pt x="109876" y="138295"/>
                  </a:lnTo>
                  <a:lnTo>
                    <a:pt x="110457" y="138979"/>
                  </a:lnTo>
                  <a:lnTo>
                    <a:pt x="111038" y="139663"/>
                  </a:lnTo>
                  <a:lnTo>
                    <a:pt x="111619" y="140348"/>
                  </a:lnTo>
                  <a:lnTo>
                    <a:pt x="112200" y="141032"/>
                  </a:lnTo>
                  <a:lnTo>
                    <a:pt x="112769" y="141716"/>
                  </a:lnTo>
                  <a:lnTo>
                    <a:pt x="113350" y="142388"/>
                  </a:lnTo>
                  <a:lnTo>
                    <a:pt x="113931" y="143072"/>
                  </a:lnTo>
                  <a:lnTo>
                    <a:pt x="114512" y="143756"/>
                  </a:lnTo>
                  <a:lnTo>
                    <a:pt x="115080" y="144428"/>
                  </a:lnTo>
                  <a:lnTo>
                    <a:pt x="115661" y="145112"/>
                  </a:lnTo>
                  <a:lnTo>
                    <a:pt x="116242" y="145796"/>
                  </a:lnTo>
                  <a:lnTo>
                    <a:pt x="116823" y="146468"/>
                  </a:lnTo>
                  <a:lnTo>
                    <a:pt x="117404" y="147152"/>
                  </a:lnTo>
                  <a:lnTo>
                    <a:pt x="117972" y="147823"/>
                  </a:lnTo>
                  <a:lnTo>
                    <a:pt x="118553" y="148508"/>
                  </a:lnTo>
                  <a:lnTo>
                    <a:pt x="119134" y="149179"/>
                  </a:lnTo>
                  <a:lnTo>
                    <a:pt x="119715" y="149850"/>
                  </a:lnTo>
                  <a:lnTo>
                    <a:pt x="120283" y="150535"/>
                  </a:lnTo>
                  <a:lnTo>
                    <a:pt x="120864" y="151206"/>
                  </a:lnTo>
                  <a:lnTo>
                    <a:pt x="121445" y="151878"/>
                  </a:lnTo>
                  <a:lnTo>
                    <a:pt x="122026" y="152562"/>
                  </a:lnTo>
                  <a:lnTo>
                    <a:pt x="122607" y="153233"/>
                  </a:lnTo>
                  <a:lnTo>
                    <a:pt x="123175" y="153905"/>
                  </a:lnTo>
                  <a:lnTo>
                    <a:pt x="123756" y="154576"/>
                  </a:lnTo>
                  <a:lnTo>
                    <a:pt x="124337" y="155247"/>
                  </a:lnTo>
                  <a:lnTo>
                    <a:pt x="124918" y="155919"/>
                  </a:lnTo>
                  <a:lnTo>
                    <a:pt x="125486" y="156603"/>
                  </a:lnTo>
                  <a:lnTo>
                    <a:pt x="126067" y="157275"/>
                  </a:lnTo>
                  <a:lnTo>
                    <a:pt x="126648" y="157946"/>
                  </a:lnTo>
                  <a:lnTo>
                    <a:pt x="127229" y="158617"/>
                  </a:lnTo>
                  <a:lnTo>
                    <a:pt x="127810" y="159289"/>
                  </a:lnTo>
                  <a:lnTo>
                    <a:pt x="128379" y="159947"/>
                  </a:lnTo>
                  <a:lnTo>
                    <a:pt x="128960" y="160619"/>
                  </a:lnTo>
                  <a:lnTo>
                    <a:pt x="129541" y="161290"/>
                  </a:lnTo>
                  <a:lnTo>
                    <a:pt x="130122" y="161961"/>
                  </a:lnTo>
                  <a:lnTo>
                    <a:pt x="130703" y="162633"/>
                  </a:lnTo>
                  <a:lnTo>
                    <a:pt x="131271" y="163304"/>
                  </a:lnTo>
                  <a:lnTo>
                    <a:pt x="131852" y="163963"/>
                  </a:lnTo>
                  <a:lnTo>
                    <a:pt x="132433" y="164634"/>
                  </a:lnTo>
                  <a:lnTo>
                    <a:pt x="133014" y="165305"/>
                  </a:lnTo>
                  <a:lnTo>
                    <a:pt x="133595" y="165964"/>
                  </a:lnTo>
                  <a:lnTo>
                    <a:pt x="134163" y="166635"/>
                  </a:lnTo>
                  <a:lnTo>
                    <a:pt x="134744" y="167307"/>
                  </a:lnTo>
                  <a:lnTo>
                    <a:pt x="135325" y="167965"/>
                  </a:lnTo>
                  <a:lnTo>
                    <a:pt x="135906" y="168637"/>
                  </a:lnTo>
                  <a:lnTo>
                    <a:pt x="136487" y="169295"/>
                  </a:lnTo>
                  <a:lnTo>
                    <a:pt x="137055" y="169967"/>
                  </a:lnTo>
                  <a:lnTo>
                    <a:pt x="137636" y="170625"/>
                  </a:lnTo>
                  <a:lnTo>
                    <a:pt x="138217" y="171283"/>
                  </a:lnTo>
                  <a:lnTo>
                    <a:pt x="138798" y="171955"/>
                  </a:lnTo>
                  <a:lnTo>
                    <a:pt x="139379" y="172613"/>
                  </a:lnTo>
                  <a:lnTo>
                    <a:pt x="139947" y="173272"/>
                  </a:lnTo>
                  <a:lnTo>
                    <a:pt x="140528" y="173943"/>
                  </a:lnTo>
                  <a:lnTo>
                    <a:pt x="141109" y="174602"/>
                  </a:lnTo>
                  <a:lnTo>
                    <a:pt x="141690" y="175260"/>
                  </a:lnTo>
                  <a:lnTo>
                    <a:pt x="142258" y="175919"/>
                  </a:lnTo>
                  <a:lnTo>
                    <a:pt x="142839" y="176577"/>
                  </a:lnTo>
                  <a:lnTo>
                    <a:pt x="143420" y="177236"/>
                  </a:lnTo>
                  <a:lnTo>
                    <a:pt x="144001" y="177907"/>
                  </a:lnTo>
                  <a:lnTo>
                    <a:pt x="144583" y="178566"/>
                  </a:lnTo>
                  <a:lnTo>
                    <a:pt x="145151" y="179224"/>
                  </a:lnTo>
                  <a:lnTo>
                    <a:pt x="145732" y="179883"/>
                  </a:lnTo>
                  <a:lnTo>
                    <a:pt x="146313" y="180541"/>
                  </a:lnTo>
                  <a:lnTo>
                    <a:pt x="146894" y="181200"/>
                  </a:lnTo>
                </a:path>
                <a:path w="5782945" h="2792095">
                  <a:moveTo>
                    <a:pt x="146894" y="181200"/>
                  </a:moveTo>
                  <a:lnTo>
                    <a:pt x="147475" y="181845"/>
                  </a:lnTo>
                  <a:lnTo>
                    <a:pt x="148043" y="182504"/>
                  </a:lnTo>
                  <a:lnTo>
                    <a:pt x="148624" y="183162"/>
                  </a:lnTo>
                  <a:lnTo>
                    <a:pt x="149205" y="183821"/>
                  </a:lnTo>
                  <a:lnTo>
                    <a:pt x="149786" y="184479"/>
                  </a:lnTo>
                  <a:lnTo>
                    <a:pt x="150367" y="185138"/>
                  </a:lnTo>
                  <a:lnTo>
                    <a:pt x="150935" y="185783"/>
                  </a:lnTo>
                  <a:lnTo>
                    <a:pt x="151516" y="186442"/>
                  </a:lnTo>
                  <a:lnTo>
                    <a:pt x="152097" y="187100"/>
                  </a:lnTo>
                  <a:lnTo>
                    <a:pt x="152678" y="187746"/>
                  </a:lnTo>
                  <a:lnTo>
                    <a:pt x="153259" y="188404"/>
                  </a:lnTo>
                  <a:lnTo>
                    <a:pt x="153827" y="189063"/>
                  </a:lnTo>
                  <a:lnTo>
                    <a:pt x="154408" y="189708"/>
                  </a:lnTo>
                  <a:lnTo>
                    <a:pt x="154989" y="190367"/>
                  </a:lnTo>
                  <a:lnTo>
                    <a:pt x="155570" y="191012"/>
                  </a:lnTo>
                  <a:lnTo>
                    <a:pt x="156138" y="191671"/>
                  </a:lnTo>
                  <a:lnTo>
                    <a:pt x="156719" y="192316"/>
                  </a:lnTo>
                  <a:lnTo>
                    <a:pt x="157300" y="192962"/>
                  </a:lnTo>
                  <a:lnTo>
                    <a:pt x="157881" y="193620"/>
                  </a:lnTo>
                  <a:lnTo>
                    <a:pt x="158462" y="194266"/>
                  </a:lnTo>
                  <a:lnTo>
                    <a:pt x="159030" y="194912"/>
                  </a:lnTo>
                  <a:lnTo>
                    <a:pt x="159611" y="195570"/>
                  </a:lnTo>
                  <a:lnTo>
                    <a:pt x="160193" y="196216"/>
                  </a:lnTo>
                  <a:lnTo>
                    <a:pt x="160774" y="196861"/>
                  </a:lnTo>
                  <a:lnTo>
                    <a:pt x="161355" y="197507"/>
                  </a:lnTo>
                  <a:lnTo>
                    <a:pt x="161923" y="198165"/>
                  </a:lnTo>
                  <a:lnTo>
                    <a:pt x="162504" y="198811"/>
                  </a:lnTo>
                  <a:lnTo>
                    <a:pt x="163085" y="199456"/>
                  </a:lnTo>
                  <a:lnTo>
                    <a:pt x="163666" y="200102"/>
                  </a:lnTo>
                  <a:lnTo>
                    <a:pt x="164247" y="200748"/>
                  </a:lnTo>
                  <a:lnTo>
                    <a:pt x="164815" y="201393"/>
                  </a:lnTo>
                  <a:lnTo>
                    <a:pt x="165396" y="202039"/>
                  </a:lnTo>
                  <a:lnTo>
                    <a:pt x="165977" y="202684"/>
                  </a:lnTo>
                  <a:lnTo>
                    <a:pt x="166558" y="203330"/>
                  </a:lnTo>
                  <a:lnTo>
                    <a:pt x="167139" y="203975"/>
                  </a:lnTo>
                  <a:lnTo>
                    <a:pt x="167707" y="204621"/>
                  </a:lnTo>
                  <a:lnTo>
                    <a:pt x="168288" y="205267"/>
                  </a:lnTo>
                  <a:lnTo>
                    <a:pt x="168869" y="205912"/>
                  </a:lnTo>
                  <a:lnTo>
                    <a:pt x="169450" y="206545"/>
                  </a:lnTo>
                  <a:lnTo>
                    <a:pt x="170018" y="207190"/>
                  </a:lnTo>
                  <a:lnTo>
                    <a:pt x="170599" y="207836"/>
                  </a:lnTo>
                  <a:lnTo>
                    <a:pt x="171180" y="208482"/>
                  </a:lnTo>
                  <a:lnTo>
                    <a:pt x="171761" y="209114"/>
                  </a:lnTo>
                  <a:lnTo>
                    <a:pt x="172342" y="209760"/>
                  </a:lnTo>
                  <a:lnTo>
                    <a:pt x="172910" y="210405"/>
                  </a:lnTo>
                  <a:lnTo>
                    <a:pt x="173491" y="211038"/>
                  </a:lnTo>
                  <a:lnTo>
                    <a:pt x="174072" y="211684"/>
                  </a:lnTo>
                  <a:lnTo>
                    <a:pt x="174653" y="212316"/>
                  </a:lnTo>
                  <a:lnTo>
                    <a:pt x="175234" y="212962"/>
                  </a:lnTo>
                  <a:lnTo>
                    <a:pt x="175803" y="213594"/>
                  </a:lnTo>
                  <a:lnTo>
                    <a:pt x="176384" y="214240"/>
                  </a:lnTo>
                  <a:lnTo>
                    <a:pt x="176965" y="214873"/>
                  </a:lnTo>
                  <a:lnTo>
                    <a:pt x="177546" y="215518"/>
                  </a:lnTo>
                  <a:lnTo>
                    <a:pt x="178127" y="216151"/>
                  </a:lnTo>
                  <a:lnTo>
                    <a:pt x="178695" y="216784"/>
                  </a:lnTo>
                  <a:lnTo>
                    <a:pt x="179276" y="217429"/>
                  </a:lnTo>
                  <a:lnTo>
                    <a:pt x="179857" y="218062"/>
                  </a:lnTo>
                  <a:lnTo>
                    <a:pt x="180438" y="218695"/>
                  </a:lnTo>
                  <a:lnTo>
                    <a:pt x="181019" y="219340"/>
                  </a:lnTo>
                  <a:lnTo>
                    <a:pt x="181587" y="219973"/>
                  </a:lnTo>
                  <a:lnTo>
                    <a:pt x="182168" y="220605"/>
                  </a:lnTo>
                  <a:lnTo>
                    <a:pt x="182749" y="221238"/>
                  </a:lnTo>
                  <a:lnTo>
                    <a:pt x="183330" y="221871"/>
                  </a:lnTo>
                  <a:lnTo>
                    <a:pt x="183898" y="222516"/>
                  </a:lnTo>
                  <a:lnTo>
                    <a:pt x="184479" y="223149"/>
                  </a:lnTo>
                  <a:lnTo>
                    <a:pt x="185060" y="223782"/>
                  </a:lnTo>
                  <a:lnTo>
                    <a:pt x="185641" y="224414"/>
                  </a:lnTo>
                  <a:lnTo>
                    <a:pt x="186222" y="225047"/>
                  </a:lnTo>
                  <a:lnTo>
                    <a:pt x="186790" y="225680"/>
                  </a:lnTo>
                  <a:lnTo>
                    <a:pt x="187371" y="226312"/>
                  </a:lnTo>
                  <a:lnTo>
                    <a:pt x="187952" y="226945"/>
                  </a:lnTo>
                  <a:lnTo>
                    <a:pt x="188533" y="227565"/>
                  </a:lnTo>
                  <a:lnTo>
                    <a:pt x="189114" y="228197"/>
                  </a:lnTo>
                  <a:lnTo>
                    <a:pt x="189682" y="228830"/>
                  </a:lnTo>
                  <a:lnTo>
                    <a:pt x="190263" y="229463"/>
                  </a:lnTo>
                  <a:lnTo>
                    <a:pt x="190844" y="230095"/>
                  </a:lnTo>
                  <a:lnTo>
                    <a:pt x="191425" y="230715"/>
                  </a:lnTo>
                  <a:lnTo>
                    <a:pt x="192006" y="231348"/>
                  </a:lnTo>
                  <a:lnTo>
                    <a:pt x="192575" y="231980"/>
                  </a:lnTo>
                  <a:lnTo>
                    <a:pt x="193156" y="232613"/>
                  </a:lnTo>
                  <a:lnTo>
                    <a:pt x="193737" y="233233"/>
                  </a:lnTo>
                  <a:lnTo>
                    <a:pt x="194318" y="233866"/>
                  </a:lnTo>
                  <a:lnTo>
                    <a:pt x="194899" y="234498"/>
                  </a:lnTo>
                  <a:lnTo>
                    <a:pt x="195467" y="235118"/>
                  </a:lnTo>
                  <a:lnTo>
                    <a:pt x="196048" y="235751"/>
                  </a:lnTo>
                  <a:lnTo>
                    <a:pt x="196629" y="236370"/>
                  </a:lnTo>
                  <a:lnTo>
                    <a:pt x="197210" y="237003"/>
                  </a:lnTo>
                  <a:lnTo>
                    <a:pt x="197778" y="237623"/>
                  </a:lnTo>
                  <a:lnTo>
                    <a:pt x="198359" y="238255"/>
                  </a:lnTo>
                  <a:lnTo>
                    <a:pt x="198940" y="238875"/>
                  </a:lnTo>
                  <a:lnTo>
                    <a:pt x="199521" y="239495"/>
                  </a:lnTo>
                  <a:lnTo>
                    <a:pt x="200102" y="240128"/>
                  </a:lnTo>
                  <a:lnTo>
                    <a:pt x="200670" y="240747"/>
                  </a:lnTo>
                  <a:lnTo>
                    <a:pt x="201251" y="241367"/>
                  </a:lnTo>
                  <a:lnTo>
                    <a:pt x="201832" y="242000"/>
                  </a:lnTo>
                  <a:lnTo>
                    <a:pt x="202413" y="242620"/>
                  </a:lnTo>
                  <a:lnTo>
                    <a:pt x="202994" y="243239"/>
                  </a:lnTo>
                  <a:lnTo>
                    <a:pt x="203562" y="243859"/>
                  </a:lnTo>
                  <a:lnTo>
                    <a:pt x="204143" y="244492"/>
                  </a:lnTo>
                  <a:lnTo>
                    <a:pt x="204724" y="245111"/>
                  </a:lnTo>
                  <a:lnTo>
                    <a:pt x="205305" y="245731"/>
                  </a:lnTo>
                  <a:lnTo>
                    <a:pt x="205886" y="246351"/>
                  </a:lnTo>
                  <a:lnTo>
                    <a:pt x="206454" y="246971"/>
                  </a:lnTo>
                  <a:lnTo>
                    <a:pt x="207035" y="247590"/>
                  </a:lnTo>
                  <a:lnTo>
                    <a:pt x="207616" y="248210"/>
                  </a:lnTo>
                  <a:lnTo>
                    <a:pt x="208197" y="248830"/>
                  </a:lnTo>
                  <a:lnTo>
                    <a:pt x="208779" y="249450"/>
                  </a:lnTo>
                  <a:lnTo>
                    <a:pt x="209347" y="250069"/>
                  </a:lnTo>
                  <a:lnTo>
                    <a:pt x="209928" y="250689"/>
                  </a:lnTo>
                  <a:lnTo>
                    <a:pt x="210509" y="251309"/>
                  </a:lnTo>
                  <a:lnTo>
                    <a:pt x="211090" y="251929"/>
                  </a:lnTo>
                  <a:lnTo>
                    <a:pt x="211658" y="252548"/>
                  </a:lnTo>
                  <a:lnTo>
                    <a:pt x="212239" y="253155"/>
                  </a:lnTo>
                  <a:lnTo>
                    <a:pt x="212820" y="253775"/>
                  </a:lnTo>
                  <a:lnTo>
                    <a:pt x="213401" y="254395"/>
                  </a:lnTo>
                  <a:lnTo>
                    <a:pt x="213982" y="255015"/>
                  </a:lnTo>
                  <a:lnTo>
                    <a:pt x="214550" y="255621"/>
                  </a:lnTo>
                  <a:lnTo>
                    <a:pt x="215131" y="256241"/>
                  </a:lnTo>
                  <a:lnTo>
                    <a:pt x="215712" y="256861"/>
                  </a:lnTo>
                  <a:lnTo>
                    <a:pt x="216293" y="257468"/>
                  </a:lnTo>
                  <a:lnTo>
                    <a:pt x="216874" y="258088"/>
                  </a:lnTo>
                  <a:lnTo>
                    <a:pt x="217442" y="258707"/>
                  </a:lnTo>
                  <a:lnTo>
                    <a:pt x="218023" y="259314"/>
                  </a:lnTo>
                  <a:lnTo>
                    <a:pt x="218604" y="259934"/>
                  </a:lnTo>
                  <a:lnTo>
                    <a:pt x="219185" y="260541"/>
                  </a:lnTo>
                  <a:lnTo>
                    <a:pt x="219766" y="261160"/>
                  </a:lnTo>
                  <a:lnTo>
                    <a:pt x="220334" y="261767"/>
                  </a:lnTo>
                </a:path>
                <a:path w="5782945" h="2792095">
                  <a:moveTo>
                    <a:pt x="220334" y="261767"/>
                  </a:moveTo>
                  <a:lnTo>
                    <a:pt x="220915" y="262387"/>
                  </a:lnTo>
                  <a:lnTo>
                    <a:pt x="221496" y="262994"/>
                  </a:lnTo>
                  <a:lnTo>
                    <a:pt x="222077" y="263601"/>
                  </a:lnTo>
                  <a:lnTo>
                    <a:pt x="222658" y="264220"/>
                  </a:lnTo>
                  <a:lnTo>
                    <a:pt x="223226" y="264827"/>
                  </a:lnTo>
                  <a:lnTo>
                    <a:pt x="223807" y="265434"/>
                  </a:lnTo>
                  <a:lnTo>
                    <a:pt x="224389" y="266054"/>
                  </a:lnTo>
                  <a:lnTo>
                    <a:pt x="224970" y="266661"/>
                  </a:lnTo>
                  <a:lnTo>
                    <a:pt x="225538" y="267268"/>
                  </a:lnTo>
                  <a:lnTo>
                    <a:pt x="226119" y="267874"/>
                  </a:lnTo>
                  <a:lnTo>
                    <a:pt x="226700" y="268494"/>
                  </a:lnTo>
                  <a:lnTo>
                    <a:pt x="227281" y="269101"/>
                  </a:lnTo>
                  <a:lnTo>
                    <a:pt x="227862" y="269708"/>
                  </a:lnTo>
                  <a:lnTo>
                    <a:pt x="228430" y="270315"/>
                  </a:lnTo>
                  <a:lnTo>
                    <a:pt x="229011" y="270922"/>
                  </a:lnTo>
                  <a:lnTo>
                    <a:pt x="229592" y="271528"/>
                  </a:lnTo>
                  <a:lnTo>
                    <a:pt x="230173" y="272135"/>
                  </a:lnTo>
                  <a:lnTo>
                    <a:pt x="230754" y="272742"/>
                  </a:lnTo>
                  <a:lnTo>
                    <a:pt x="231322" y="273349"/>
                  </a:lnTo>
                  <a:lnTo>
                    <a:pt x="231903" y="273956"/>
                  </a:lnTo>
                  <a:lnTo>
                    <a:pt x="232484" y="274563"/>
                  </a:lnTo>
                  <a:lnTo>
                    <a:pt x="233065" y="275169"/>
                  </a:lnTo>
                  <a:lnTo>
                    <a:pt x="233646" y="275776"/>
                  </a:lnTo>
                  <a:lnTo>
                    <a:pt x="234214" y="276383"/>
                  </a:lnTo>
                  <a:lnTo>
                    <a:pt x="234795" y="276990"/>
                  </a:lnTo>
                  <a:lnTo>
                    <a:pt x="235376" y="277597"/>
                  </a:lnTo>
                  <a:lnTo>
                    <a:pt x="235957" y="278191"/>
                  </a:lnTo>
                  <a:lnTo>
                    <a:pt x="236538" y="278798"/>
                  </a:lnTo>
                  <a:lnTo>
                    <a:pt x="237106" y="279404"/>
                  </a:lnTo>
                  <a:lnTo>
                    <a:pt x="237687" y="280011"/>
                  </a:lnTo>
                  <a:lnTo>
                    <a:pt x="238268" y="280605"/>
                  </a:lnTo>
                  <a:lnTo>
                    <a:pt x="238849" y="281212"/>
                  </a:lnTo>
                  <a:lnTo>
                    <a:pt x="239417" y="281819"/>
                  </a:lnTo>
                  <a:lnTo>
                    <a:pt x="239999" y="282413"/>
                  </a:lnTo>
                  <a:lnTo>
                    <a:pt x="240580" y="283020"/>
                  </a:lnTo>
                  <a:lnTo>
                    <a:pt x="241161" y="283626"/>
                  </a:lnTo>
                  <a:lnTo>
                    <a:pt x="241742" y="284220"/>
                  </a:lnTo>
                  <a:lnTo>
                    <a:pt x="242310" y="284827"/>
                  </a:lnTo>
                  <a:lnTo>
                    <a:pt x="242891" y="285421"/>
                  </a:lnTo>
                  <a:lnTo>
                    <a:pt x="243472" y="286028"/>
                  </a:lnTo>
                  <a:lnTo>
                    <a:pt x="244053" y="286622"/>
                  </a:lnTo>
                  <a:lnTo>
                    <a:pt x="244634" y="287229"/>
                  </a:lnTo>
                  <a:lnTo>
                    <a:pt x="245202" y="287823"/>
                  </a:lnTo>
                  <a:lnTo>
                    <a:pt x="245783" y="288417"/>
                  </a:lnTo>
                  <a:lnTo>
                    <a:pt x="246364" y="289023"/>
                  </a:lnTo>
                  <a:lnTo>
                    <a:pt x="246945" y="289617"/>
                  </a:lnTo>
                  <a:lnTo>
                    <a:pt x="247526" y="290211"/>
                  </a:lnTo>
                  <a:lnTo>
                    <a:pt x="248094" y="290818"/>
                  </a:lnTo>
                  <a:lnTo>
                    <a:pt x="248675" y="291412"/>
                  </a:lnTo>
                  <a:lnTo>
                    <a:pt x="249256" y="292006"/>
                  </a:lnTo>
                  <a:lnTo>
                    <a:pt x="249837" y="292600"/>
                  </a:lnTo>
                  <a:lnTo>
                    <a:pt x="250418" y="293207"/>
                  </a:lnTo>
                  <a:lnTo>
                    <a:pt x="250986" y="293801"/>
                  </a:lnTo>
                  <a:lnTo>
                    <a:pt x="251567" y="294395"/>
                  </a:lnTo>
                  <a:lnTo>
                    <a:pt x="252148" y="294989"/>
                  </a:lnTo>
                  <a:lnTo>
                    <a:pt x="252729" y="295583"/>
                  </a:lnTo>
                  <a:lnTo>
                    <a:pt x="253297" y="296176"/>
                  </a:lnTo>
                  <a:lnTo>
                    <a:pt x="253878" y="296770"/>
                  </a:lnTo>
                  <a:lnTo>
                    <a:pt x="254459" y="297364"/>
                  </a:lnTo>
                  <a:lnTo>
                    <a:pt x="255040" y="297958"/>
                  </a:lnTo>
                  <a:lnTo>
                    <a:pt x="255621" y="298552"/>
                  </a:lnTo>
                  <a:lnTo>
                    <a:pt x="256190" y="299146"/>
                  </a:lnTo>
                  <a:lnTo>
                    <a:pt x="256771" y="299740"/>
                  </a:lnTo>
                  <a:lnTo>
                    <a:pt x="257352" y="300334"/>
                  </a:lnTo>
                  <a:lnTo>
                    <a:pt x="257933" y="300928"/>
                  </a:lnTo>
                  <a:lnTo>
                    <a:pt x="258514" y="301522"/>
                  </a:lnTo>
                  <a:lnTo>
                    <a:pt x="259082" y="302116"/>
                  </a:lnTo>
                  <a:lnTo>
                    <a:pt x="259663" y="302710"/>
                  </a:lnTo>
                  <a:lnTo>
                    <a:pt x="260244" y="303304"/>
                  </a:lnTo>
                  <a:lnTo>
                    <a:pt x="260825" y="303885"/>
                  </a:lnTo>
                  <a:lnTo>
                    <a:pt x="261406" y="304479"/>
                  </a:lnTo>
                  <a:lnTo>
                    <a:pt x="261974" y="305072"/>
                  </a:lnTo>
                  <a:lnTo>
                    <a:pt x="262555" y="305666"/>
                  </a:lnTo>
                  <a:lnTo>
                    <a:pt x="263136" y="306247"/>
                  </a:lnTo>
                  <a:lnTo>
                    <a:pt x="263717" y="306841"/>
                  </a:lnTo>
                  <a:lnTo>
                    <a:pt x="264298" y="307435"/>
                  </a:lnTo>
                  <a:lnTo>
                    <a:pt x="264866" y="308016"/>
                  </a:lnTo>
                  <a:lnTo>
                    <a:pt x="265447" y="308610"/>
                  </a:lnTo>
                  <a:lnTo>
                    <a:pt x="266028" y="309191"/>
                  </a:lnTo>
                  <a:lnTo>
                    <a:pt x="266609" y="309785"/>
                  </a:lnTo>
                  <a:lnTo>
                    <a:pt x="267190" y="310366"/>
                  </a:lnTo>
                  <a:lnTo>
                    <a:pt x="267758" y="310960"/>
                  </a:lnTo>
                  <a:lnTo>
                    <a:pt x="268339" y="311554"/>
                  </a:lnTo>
                  <a:lnTo>
                    <a:pt x="268920" y="312135"/>
                  </a:lnTo>
                  <a:lnTo>
                    <a:pt x="269501" y="312716"/>
                  </a:lnTo>
                  <a:lnTo>
                    <a:pt x="270069" y="313310"/>
                  </a:lnTo>
                  <a:lnTo>
                    <a:pt x="270650" y="313891"/>
                  </a:lnTo>
                  <a:lnTo>
                    <a:pt x="271231" y="314485"/>
                  </a:lnTo>
                  <a:lnTo>
                    <a:pt x="271812" y="315066"/>
                  </a:lnTo>
                  <a:lnTo>
                    <a:pt x="272393" y="315647"/>
                  </a:lnTo>
                  <a:lnTo>
                    <a:pt x="272962" y="316241"/>
                  </a:lnTo>
                  <a:lnTo>
                    <a:pt x="273543" y="316822"/>
                  </a:lnTo>
                  <a:lnTo>
                    <a:pt x="274124" y="317403"/>
                  </a:lnTo>
                  <a:lnTo>
                    <a:pt x="274705" y="317984"/>
                  </a:lnTo>
                  <a:lnTo>
                    <a:pt x="275286" y="318578"/>
                  </a:lnTo>
                  <a:lnTo>
                    <a:pt x="275854" y="319159"/>
                  </a:lnTo>
                  <a:lnTo>
                    <a:pt x="276435" y="319740"/>
                  </a:lnTo>
                  <a:lnTo>
                    <a:pt x="277016" y="320321"/>
                  </a:lnTo>
                  <a:lnTo>
                    <a:pt x="277597" y="320902"/>
                  </a:lnTo>
                  <a:lnTo>
                    <a:pt x="278178" y="321483"/>
                  </a:lnTo>
                  <a:lnTo>
                    <a:pt x="278746" y="322077"/>
                  </a:lnTo>
                  <a:lnTo>
                    <a:pt x="279327" y="322658"/>
                  </a:lnTo>
                  <a:lnTo>
                    <a:pt x="279908" y="323239"/>
                  </a:lnTo>
                  <a:lnTo>
                    <a:pt x="280489" y="323820"/>
                  </a:lnTo>
                  <a:lnTo>
                    <a:pt x="281070" y="324401"/>
                  </a:lnTo>
                  <a:lnTo>
                    <a:pt x="281638" y="324982"/>
                  </a:lnTo>
                  <a:lnTo>
                    <a:pt x="282219" y="325563"/>
                  </a:lnTo>
                  <a:lnTo>
                    <a:pt x="282800" y="326144"/>
                  </a:lnTo>
                  <a:lnTo>
                    <a:pt x="283381" y="326712"/>
                  </a:lnTo>
                  <a:lnTo>
                    <a:pt x="283949" y="327293"/>
                  </a:lnTo>
                  <a:lnTo>
                    <a:pt x="284530" y="327874"/>
                  </a:lnTo>
                  <a:lnTo>
                    <a:pt x="285111" y="328455"/>
                  </a:lnTo>
                  <a:lnTo>
                    <a:pt x="285692" y="329036"/>
                  </a:lnTo>
                  <a:lnTo>
                    <a:pt x="286273" y="329617"/>
                  </a:lnTo>
                  <a:lnTo>
                    <a:pt x="286841" y="330198"/>
                  </a:lnTo>
                  <a:lnTo>
                    <a:pt x="287422" y="330766"/>
                  </a:lnTo>
                  <a:lnTo>
                    <a:pt x="288003" y="331347"/>
                  </a:lnTo>
                  <a:lnTo>
                    <a:pt x="288585" y="331928"/>
                  </a:lnTo>
                  <a:lnTo>
                    <a:pt x="289166" y="332497"/>
                  </a:lnTo>
                  <a:lnTo>
                    <a:pt x="289734" y="333078"/>
                  </a:lnTo>
                  <a:lnTo>
                    <a:pt x="290315" y="333659"/>
                  </a:lnTo>
                  <a:lnTo>
                    <a:pt x="290896" y="334227"/>
                  </a:lnTo>
                  <a:lnTo>
                    <a:pt x="291477" y="334808"/>
                  </a:lnTo>
                  <a:lnTo>
                    <a:pt x="292058" y="335389"/>
                  </a:lnTo>
                  <a:lnTo>
                    <a:pt x="292626" y="335957"/>
                  </a:lnTo>
                  <a:lnTo>
                    <a:pt x="293207" y="336538"/>
                  </a:lnTo>
                  <a:lnTo>
                    <a:pt x="293788" y="337106"/>
                  </a:lnTo>
                </a:path>
                <a:path w="5782945" h="2792095">
                  <a:moveTo>
                    <a:pt x="293788" y="337106"/>
                  </a:moveTo>
                  <a:lnTo>
                    <a:pt x="294369" y="337687"/>
                  </a:lnTo>
                  <a:lnTo>
                    <a:pt x="294950" y="338255"/>
                  </a:lnTo>
                  <a:lnTo>
                    <a:pt x="295518" y="338836"/>
                  </a:lnTo>
                  <a:lnTo>
                    <a:pt x="296099" y="339404"/>
                  </a:lnTo>
                  <a:lnTo>
                    <a:pt x="296680" y="339985"/>
                  </a:lnTo>
                  <a:lnTo>
                    <a:pt x="297261" y="340553"/>
                  </a:lnTo>
                  <a:lnTo>
                    <a:pt x="297829" y="341121"/>
                  </a:lnTo>
                  <a:lnTo>
                    <a:pt x="298410" y="341702"/>
                  </a:lnTo>
                  <a:lnTo>
                    <a:pt x="298991" y="342271"/>
                  </a:lnTo>
                  <a:lnTo>
                    <a:pt x="299572" y="342839"/>
                  </a:lnTo>
                  <a:lnTo>
                    <a:pt x="300153" y="343420"/>
                  </a:lnTo>
                  <a:lnTo>
                    <a:pt x="300721" y="343988"/>
                  </a:lnTo>
                  <a:lnTo>
                    <a:pt x="301302" y="344556"/>
                  </a:lnTo>
                  <a:lnTo>
                    <a:pt x="301883" y="345124"/>
                  </a:lnTo>
                  <a:lnTo>
                    <a:pt x="302464" y="345705"/>
                  </a:lnTo>
                  <a:lnTo>
                    <a:pt x="303045" y="346273"/>
                  </a:lnTo>
                  <a:lnTo>
                    <a:pt x="303613" y="346841"/>
                  </a:lnTo>
                  <a:lnTo>
                    <a:pt x="304195" y="347409"/>
                  </a:lnTo>
                  <a:lnTo>
                    <a:pt x="304776" y="347977"/>
                  </a:lnTo>
                  <a:lnTo>
                    <a:pt x="305357" y="348546"/>
                  </a:lnTo>
                  <a:lnTo>
                    <a:pt x="305938" y="349114"/>
                  </a:lnTo>
                  <a:lnTo>
                    <a:pt x="306506" y="349682"/>
                  </a:lnTo>
                  <a:lnTo>
                    <a:pt x="307087" y="350250"/>
                  </a:lnTo>
                  <a:lnTo>
                    <a:pt x="307668" y="350818"/>
                  </a:lnTo>
                  <a:lnTo>
                    <a:pt x="308249" y="351386"/>
                  </a:lnTo>
                  <a:lnTo>
                    <a:pt x="308830" y="351954"/>
                  </a:lnTo>
                  <a:lnTo>
                    <a:pt x="309398" y="352522"/>
                  </a:lnTo>
                  <a:lnTo>
                    <a:pt x="309979" y="353090"/>
                  </a:lnTo>
                  <a:lnTo>
                    <a:pt x="310560" y="353658"/>
                  </a:lnTo>
                  <a:lnTo>
                    <a:pt x="311141" y="354227"/>
                  </a:lnTo>
                  <a:lnTo>
                    <a:pt x="311709" y="354795"/>
                  </a:lnTo>
                  <a:lnTo>
                    <a:pt x="312290" y="355363"/>
                  </a:lnTo>
                  <a:lnTo>
                    <a:pt x="312871" y="355931"/>
                  </a:lnTo>
                  <a:lnTo>
                    <a:pt x="313452" y="356499"/>
                  </a:lnTo>
                  <a:lnTo>
                    <a:pt x="314033" y="357054"/>
                  </a:lnTo>
                  <a:lnTo>
                    <a:pt x="314601" y="357622"/>
                  </a:lnTo>
                  <a:lnTo>
                    <a:pt x="315182" y="358190"/>
                  </a:lnTo>
                  <a:lnTo>
                    <a:pt x="315763" y="358759"/>
                  </a:lnTo>
                  <a:lnTo>
                    <a:pt x="316344" y="359314"/>
                  </a:lnTo>
                  <a:lnTo>
                    <a:pt x="316925" y="359882"/>
                  </a:lnTo>
                  <a:lnTo>
                    <a:pt x="317493" y="360450"/>
                  </a:lnTo>
                  <a:lnTo>
                    <a:pt x="318074" y="361005"/>
                  </a:lnTo>
                  <a:lnTo>
                    <a:pt x="318655" y="361573"/>
                  </a:lnTo>
                  <a:lnTo>
                    <a:pt x="319236" y="362141"/>
                  </a:lnTo>
                  <a:lnTo>
                    <a:pt x="319817" y="362697"/>
                  </a:lnTo>
                  <a:lnTo>
                    <a:pt x="320386" y="363265"/>
                  </a:lnTo>
                  <a:lnTo>
                    <a:pt x="320967" y="363820"/>
                  </a:lnTo>
                  <a:lnTo>
                    <a:pt x="321548" y="364388"/>
                  </a:lnTo>
                  <a:lnTo>
                    <a:pt x="322129" y="364943"/>
                  </a:lnTo>
                  <a:lnTo>
                    <a:pt x="322710" y="365511"/>
                  </a:lnTo>
                  <a:lnTo>
                    <a:pt x="323278" y="366066"/>
                  </a:lnTo>
                  <a:lnTo>
                    <a:pt x="323859" y="366635"/>
                  </a:lnTo>
                  <a:lnTo>
                    <a:pt x="324440" y="367190"/>
                  </a:lnTo>
                  <a:lnTo>
                    <a:pt x="325021" y="367745"/>
                  </a:lnTo>
                  <a:lnTo>
                    <a:pt x="325589" y="368313"/>
                  </a:lnTo>
                  <a:lnTo>
                    <a:pt x="326170" y="368868"/>
                  </a:lnTo>
                  <a:lnTo>
                    <a:pt x="326751" y="369436"/>
                  </a:lnTo>
                  <a:lnTo>
                    <a:pt x="327332" y="369992"/>
                  </a:lnTo>
                  <a:lnTo>
                    <a:pt x="327913" y="370547"/>
                  </a:lnTo>
                  <a:lnTo>
                    <a:pt x="328481" y="371102"/>
                  </a:lnTo>
                  <a:lnTo>
                    <a:pt x="329062" y="371670"/>
                  </a:lnTo>
                  <a:lnTo>
                    <a:pt x="329643" y="372225"/>
                  </a:lnTo>
                  <a:lnTo>
                    <a:pt x="330224" y="372780"/>
                  </a:lnTo>
                  <a:lnTo>
                    <a:pt x="330805" y="373336"/>
                  </a:lnTo>
                  <a:lnTo>
                    <a:pt x="331373" y="373904"/>
                  </a:lnTo>
                  <a:lnTo>
                    <a:pt x="331954" y="374459"/>
                  </a:lnTo>
                  <a:lnTo>
                    <a:pt x="332535" y="375014"/>
                  </a:lnTo>
                  <a:lnTo>
                    <a:pt x="333116" y="375569"/>
                  </a:lnTo>
                  <a:lnTo>
                    <a:pt x="333697" y="376124"/>
                  </a:lnTo>
                  <a:lnTo>
                    <a:pt x="334265" y="376680"/>
                  </a:lnTo>
                  <a:lnTo>
                    <a:pt x="334846" y="377235"/>
                  </a:lnTo>
                  <a:lnTo>
                    <a:pt x="335427" y="377790"/>
                  </a:lnTo>
                  <a:lnTo>
                    <a:pt x="336008" y="378345"/>
                  </a:lnTo>
                  <a:lnTo>
                    <a:pt x="336589" y="378900"/>
                  </a:lnTo>
                  <a:lnTo>
                    <a:pt x="337158" y="379456"/>
                  </a:lnTo>
                  <a:lnTo>
                    <a:pt x="337739" y="380011"/>
                  </a:lnTo>
                  <a:lnTo>
                    <a:pt x="338320" y="380566"/>
                  </a:lnTo>
                  <a:lnTo>
                    <a:pt x="338901" y="381121"/>
                  </a:lnTo>
                  <a:lnTo>
                    <a:pt x="339469" y="381676"/>
                  </a:lnTo>
                  <a:lnTo>
                    <a:pt x="340050" y="382232"/>
                  </a:lnTo>
                  <a:lnTo>
                    <a:pt x="340631" y="382787"/>
                  </a:lnTo>
                  <a:lnTo>
                    <a:pt x="341212" y="383342"/>
                  </a:lnTo>
                  <a:lnTo>
                    <a:pt x="341793" y="383897"/>
                  </a:lnTo>
                  <a:lnTo>
                    <a:pt x="342361" y="384440"/>
                  </a:lnTo>
                  <a:lnTo>
                    <a:pt x="342942" y="384995"/>
                  </a:lnTo>
                  <a:lnTo>
                    <a:pt x="343523" y="385550"/>
                  </a:lnTo>
                  <a:lnTo>
                    <a:pt x="344104" y="386105"/>
                  </a:lnTo>
                  <a:lnTo>
                    <a:pt x="344685" y="386647"/>
                  </a:lnTo>
                  <a:lnTo>
                    <a:pt x="345253" y="387203"/>
                  </a:lnTo>
                  <a:lnTo>
                    <a:pt x="345834" y="387758"/>
                  </a:lnTo>
                  <a:lnTo>
                    <a:pt x="346415" y="388313"/>
                  </a:lnTo>
                  <a:lnTo>
                    <a:pt x="346996" y="388855"/>
                  </a:lnTo>
                  <a:lnTo>
                    <a:pt x="347577" y="389410"/>
                  </a:lnTo>
                  <a:lnTo>
                    <a:pt x="348145" y="389966"/>
                  </a:lnTo>
                  <a:lnTo>
                    <a:pt x="348726" y="390508"/>
                  </a:lnTo>
                  <a:lnTo>
                    <a:pt x="349307" y="391063"/>
                  </a:lnTo>
                  <a:lnTo>
                    <a:pt x="349888" y="391605"/>
                  </a:lnTo>
                  <a:lnTo>
                    <a:pt x="350469" y="392161"/>
                  </a:lnTo>
                  <a:lnTo>
                    <a:pt x="351037" y="392703"/>
                  </a:lnTo>
                  <a:lnTo>
                    <a:pt x="351618" y="393258"/>
                  </a:lnTo>
                  <a:lnTo>
                    <a:pt x="352199" y="393800"/>
                  </a:lnTo>
                  <a:lnTo>
                    <a:pt x="352780" y="394356"/>
                  </a:lnTo>
                  <a:lnTo>
                    <a:pt x="353349" y="394898"/>
                  </a:lnTo>
                  <a:lnTo>
                    <a:pt x="353930" y="395453"/>
                  </a:lnTo>
                  <a:lnTo>
                    <a:pt x="354511" y="395995"/>
                  </a:lnTo>
                  <a:lnTo>
                    <a:pt x="355092" y="396538"/>
                  </a:lnTo>
                  <a:lnTo>
                    <a:pt x="355673" y="397093"/>
                  </a:lnTo>
                  <a:lnTo>
                    <a:pt x="356241" y="397635"/>
                  </a:lnTo>
                  <a:lnTo>
                    <a:pt x="356822" y="398190"/>
                  </a:lnTo>
                  <a:lnTo>
                    <a:pt x="357403" y="398733"/>
                  </a:lnTo>
                  <a:lnTo>
                    <a:pt x="357984" y="399275"/>
                  </a:lnTo>
                  <a:lnTo>
                    <a:pt x="358565" y="399817"/>
                  </a:lnTo>
                  <a:lnTo>
                    <a:pt x="359133" y="400372"/>
                  </a:lnTo>
                  <a:lnTo>
                    <a:pt x="359714" y="400915"/>
                  </a:lnTo>
                  <a:lnTo>
                    <a:pt x="360295" y="401457"/>
                  </a:lnTo>
                  <a:lnTo>
                    <a:pt x="360876" y="401999"/>
                  </a:lnTo>
                  <a:lnTo>
                    <a:pt x="361457" y="402554"/>
                  </a:lnTo>
                  <a:lnTo>
                    <a:pt x="362025" y="403097"/>
                  </a:lnTo>
                  <a:lnTo>
                    <a:pt x="362606" y="403639"/>
                  </a:lnTo>
                  <a:lnTo>
                    <a:pt x="363187" y="404181"/>
                  </a:lnTo>
                  <a:lnTo>
                    <a:pt x="363768" y="404723"/>
                  </a:lnTo>
                  <a:lnTo>
                    <a:pt x="364349" y="405266"/>
                  </a:lnTo>
                  <a:lnTo>
                    <a:pt x="364917" y="405808"/>
                  </a:lnTo>
                  <a:lnTo>
                    <a:pt x="365498" y="406350"/>
                  </a:lnTo>
                  <a:lnTo>
                    <a:pt x="366079" y="406893"/>
                  </a:lnTo>
                  <a:lnTo>
                    <a:pt x="366660" y="407435"/>
                  </a:lnTo>
                  <a:lnTo>
                    <a:pt x="367241" y="407977"/>
                  </a:lnTo>
                </a:path>
                <a:path w="5782945" h="2792095">
                  <a:moveTo>
                    <a:pt x="367241" y="407977"/>
                  </a:moveTo>
                  <a:lnTo>
                    <a:pt x="367809" y="408519"/>
                  </a:lnTo>
                  <a:lnTo>
                    <a:pt x="368391" y="409062"/>
                  </a:lnTo>
                  <a:lnTo>
                    <a:pt x="368972" y="409604"/>
                  </a:lnTo>
                  <a:lnTo>
                    <a:pt x="369553" y="410146"/>
                  </a:lnTo>
                  <a:lnTo>
                    <a:pt x="370121" y="410689"/>
                  </a:lnTo>
                  <a:lnTo>
                    <a:pt x="370702" y="411231"/>
                  </a:lnTo>
                  <a:lnTo>
                    <a:pt x="371283" y="411773"/>
                  </a:lnTo>
                  <a:lnTo>
                    <a:pt x="371864" y="412315"/>
                  </a:lnTo>
                  <a:lnTo>
                    <a:pt x="372445" y="412858"/>
                  </a:lnTo>
                  <a:lnTo>
                    <a:pt x="373013" y="413387"/>
                  </a:lnTo>
                  <a:lnTo>
                    <a:pt x="373594" y="413929"/>
                  </a:lnTo>
                  <a:lnTo>
                    <a:pt x="374175" y="414472"/>
                  </a:lnTo>
                  <a:lnTo>
                    <a:pt x="374756" y="415014"/>
                  </a:lnTo>
                  <a:lnTo>
                    <a:pt x="375337" y="415543"/>
                  </a:lnTo>
                  <a:lnTo>
                    <a:pt x="375905" y="416086"/>
                  </a:lnTo>
                  <a:lnTo>
                    <a:pt x="376486" y="416628"/>
                  </a:lnTo>
                  <a:lnTo>
                    <a:pt x="377067" y="417170"/>
                  </a:lnTo>
                  <a:lnTo>
                    <a:pt x="377648" y="417700"/>
                  </a:lnTo>
                  <a:lnTo>
                    <a:pt x="378229" y="418242"/>
                  </a:lnTo>
                  <a:lnTo>
                    <a:pt x="378797" y="418784"/>
                  </a:lnTo>
                  <a:lnTo>
                    <a:pt x="379378" y="419313"/>
                  </a:lnTo>
                  <a:lnTo>
                    <a:pt x="379959" y="419856"/>
                  </a:lnTo>
                  <a:lnTo>
                    <a:pt x="380540" y="420385"/>
                  </a:lnTo>
                  <a:lnTo>
                    <a:pt x="381121" y="420927"/>
                  </a:lnTo>
                  <a:lnTo>
                    <a:pt x="381689" y="421457"/>
                  </a:lnTo>
                  <a:lnTo>
                    <a:pt x="382270" y="421999"/>
                  </a:lnTo>
                  <a:lnTo>
                    <a:pt x="382851" y="422528"/>
                  </a:lnTo>
                  <a:lnTo>
                    <a:pt x="383432" y="423071"/>
                  </a:lnTo>
                  <a:lnTo>
                    <a:pt x="384001" y="423600"/>
                  </a:lnTo>
                  <a:lnTo>
                    <a:pt x="384582" y="424142"/>
                  </a:lnTo>
                  <a:lnTo>
                    <a:pt x="385163" y="424672"/>
                  </a:lnTo>
                  <a:lnTo>
                    <a:pt x="385744" y="425214"/>
                  </a:lnTo>
                  <a:lnTo>
                    <a:pt x="386325" y="425743"/>
                  </a:lnTo>
                  <a:lnTo>
                    <a:pt x="386893" y="426286"/>
                  </a:lnTo>
                  <a:lnTo>
                    <a:pt x="387474" y="426815"/>
                  </a:lnTo>
                  <a:lnTo>
                    <a:pt x="388055" y="427344"/>
                  </a:lnTo>
                  <a:lnTo>
                    <a:pt x="388636" y="427887"/>
                  </a:lnTo>
                  <a:lnTo>
                    <a:pt x="389217" y="428416"/>
                  </a:lnTo>
                  <a:lnTo>
                    <a:pt x="389785" y="428945"/>
                  </a:lnTo>
                  <a:lnTo>
                    <a:pt x="390366" y="429475"/>
                  </a:lnTo>
                  <a:lnTo>
                    <a:pt x="390947" y="430017"/>
                  </a:lnTo>
                  <a:lnTo>
                    <a:pt x="391528" y="430546"/>
                  </a:lnTo>
                  <a:lnTo>
                    <a:pt x="392109" y="431076"/>
                  </a:lnTo>
                  <a:lnTo>
                    <a:pt x="392677" y="431605"/>
                  </a:lnTo>
                  <a:lnTo>
                    <a:pt x="393258" y="432148"/>
                  </a:lnTo>
                  <a:lnTo>
                    <a:pt x="393839" y="432677"/>
                  </a:lnTo>
                  <a:lnTo>
                    <a:pt x="394420" y="433206"/>
                  </a:lnTo>
                  <a:lnTo>
                    <a:pt x="395001" y="433736"/>
                  </a:lnTo>
                  <a:lnTo>
                    <a:pt x="395569" y="434265"/>
                  </a:lnTo>
                  <a:lnTo>
                    <a:pt x="396150" y="434794"/>
                  </a:lnTo>
                  <a:lnTo>
                    <a:pt x="396731" y="435324"/>
                  </a:lnTo>
                  <a:lnTo>
                    <a:pt x="397312" y="435853"/>
                  </a:lnTo>
                  <a:lnTo>
                    <a:pt x="397880" y="436382"/>
                  </a:lnTo>
                  <a:lnTo>
                    <a:pt x="398461" y="436912"/>
                  </a:lnTo>
                  <a:lnTo>
                    <a:pt x="399042" y="437454"/>
                  </a:lnTo>
                  <a:lnTo>
                    <a:pt x="399623" y="437971"/>
                  </a:lnTo>
                  <a:lnTo>
                    <a:pt x="400204" y="438500"/>
                  </a:lnTo>
                  <a:lnTo>
                    <a:pt x="400773" y="439029"/>
                  </a:lnTo>
                  <a:lnTo>
                    <a:pt x="401354" y="439559"/>
                  </a:lnTo>
                  <a:lnTo>
                    <a:pt x="401935" y="440088"/>
                  </a:lnTo>
                  <a:lnTo>
                    <a:pt x="402516" y="440617"/>
                  </a:lnTo>
                  <a:lnTo>
                    <a:pt x="403097" y="441147"/>
                  </a:lnTo>
                  <a:lnTo>
                    <a:pt x="403665" y="441676"/>
                  </a:lnTo>
                  <a:lnTo>
                    <a:pt x="404246" y="442206"/>
                  </a:lnTo>
                  <a:lnTo>
                    <a:pt x="404827" y="442735"/>
                  </a:lnTo>
                  <a:lnTo>
                    <a:pt x="405408" y="443251"/>
                  </a:lnTo>
                  <a:lnTo>
                    <a:pt x="405989" y="443781"/>
                  </a:lnTo>
                  <a:lnTo>
                    <a:pt x="406557" y="444310"/>
                  </a:lnTo>
                  <a:lnTo>
                    <a:pt x="407138" y="444840"/>
                  </a:lnTo>
                  <a:lnTo>
                    <a:pt x="407719" y="445369"/>
                  </a:lnTo>
                  <a:lnTo>
                    <a:pt x="408300" y="445885"/>
                  </a:lnTo>
                  <a:lnTo>
                    <a:pt x="408881" y="446415"/>
                  </a:lnTo>
                  <a:lnTo>
                    <a:pt x="409449" y="446944"/>
                  </a:lnTo>
                  <a:lnTo>
                    <a:pt x="410030" y="447461"/>
                  </a:lnTo>
                  <a:lnTo>
                    <a:pt x="410611" y="447990"/>
                  </a:lnTo>
                  <a:lnTo>
                    <a:pt x="411192" y="448519"/>
                  </a:lnTo>
                  <a:lnTo>
                    <a:pt x="411760" y="449036"/>
                  </a:lnTo>
                  <a:lnTo>
                    <a:pt x="412341" y="449565"/>
                  </a:lnTo>
                  <a:lnTo>
                    <a:pt x="412922" y="450094"/>
                  </a:lnTo>
                  <a:lnTo>
                    <a:pt x="413503" y="450611"/>
                  </a:lnTo>
                  <a:lnTo>
                    <a:pt x="414084" y="451140"/>
                  </a:lnTo>
                  <a:lnTo>
                    <a:pt x="414652" y="451657"/>
                  </a:lnTo>
                  <a:lnTo>
                    <a:pt x="415233" y="452186"/>
                  </a:lnTo>
                  <a:lnTo>
                    <a:pt x="415814" y="452703"/>
                  </a:lnTo>
                  <a:lnTo>
                    <a:pt x="416395" y="453232"/>
                  </a:lnTo>
                  <a:lnTo>
                    <a:pt x="416976" y="453748"/>
                  </a:lnTo>
                  <a:lnTo>
                    <a:pt x="417545" y="454278"/>
                  </a:lnTo>
                  <a:lnTo>
                    <a:pt x="418126" y="454794"/>
                  </a:lnTo>
                  <a:lnTo>
                    <a:pt x="418707" y="455324"/>
                  </a:lnTo>
                  <a:lnTo>
                    <a:pt x="419288" y="455840"/>
                  </a:lnTo>
                  <a:lnTo>
                    <a:pt x="419869" y="456369"/>
                  </a:lnTo>
                  <a:lnTo>
                    <a:pt x="420437" y="456886"/>
                  </a:lnTo>
                  <a:lnTo>
                    <a:pt x="421018" y="457402"/>
                  </a:lnTo>
                  <a:lnTo>
                    <a:pt x="421599" y="457932"/>
                  </a:lnTo>
                  <a:lnTo>
                    <a:pt x="422180" y="458448"/>
                  </a:lnTo>
                  <a:lnTo>
                    <a:pt x="422761" y="458965"/>
                  </a:lnTo>
                  <a:lnTo>
                    <a:pt x="423329" y="459494"/>
                  </a:lnTo>
                  <a:lnTo>
                    <a:pt x="423910" y="460011"/>
                  </a:lnTo>
                  <a:lnTo>
                    <a:pt x="424491" y="460527"/>
                  </a:lnTo>
                  <a:lnTo>
                    <a:pt x="425072" y="461043"/>
                  </a:lnTo>
                  <a:lnTo>
                    <a:pt x="425640" y="461573"/>
                  </a:lnTo>
                  <a:lnTo>
                    <a:pt x="426221" y="462089"/>
                  </a:lnTo>
                  <a:lnTo>
                    <a:pt x="426802" y="462606"/>
                  </a:lnTo>
                  <a:lnTo>
                    <a:pt x="427383" y="463122"/>
                  </a:lnTo>
                  <a:lnTo>
                    <a:pt x="427964" y="463639"/>
                  </a:lnTo>
                  <a:lnTo>
                    <a:pt x="428532" y="464168"/>
                  </a:lnTo>
                  <a:lnTo>
                    <a:pt x="429113" y="464684"/>
                  </a:lnTo>
                  <a:lnTo>
                    <a:pt x="429694" y="465201"/>
                  </a:lnTo>
                  <a:lnTo>
                    <a:pt x="430275" y="465717"/>
                  </a:lnTo>
                  <a:lnTo>
                    <a:pt x="430856" y="466234"/>
                  </a:lnTo>
                  <a:lnTo>
                    <a:pt x="431424" y="466750"/>
                  </a:lnTo>
                  <a:lnTo>
                    <a:pt x="432005" y="467267"/>
                  </a:lnTo>
                  <a:lnTo>
                    <a:pt x="432586" y="467783"/>
                  </a:lnTo>
                  <a:lnTo>
                    <a:pt x="433168" y="468300"/>
                  </a:lnTo>
                  <a:lnTo>
                    <a:pt x="433749" y="468816"/>
                  </a:lnTo>
                  <a:lnTo>
                    <a:pt x="434317" y="469333"/>
                  </a:lnTo>
                  <a:lnTo>
                    <a:pt x="434898" y="469849"/>
                  </a:lnTo>
                  <a:lnTo>
                    <a:pt x="435479" y="470366"/>
                  </a:lnTo>
                  <a:lnTo>
                    <a:pt x="436060" y="470882"/>
                  </a:lnTo>
                  <a:lnTo>
                    <a:pt x="436641" y="471398"/>
                  </a:lnTo>
                  <a:lnTo>
                    <a:pt x="437209" y="471915"/>
                  </a:lnTo>
                  <a:lnTo>
                    <a:pt x="437790" y="472431"/>
                  </a:lnTo>
                  <a:lnTo>
                    <a:pt x="438371" y="472948"/>
                  </a:lnTo>
                  <a:lnTo>
                    <a:pt x="438952" y="473451"/>
                  </a:lnTo>
                  <a:lnTo>
                    <a:pt x="439520" y="473968"/>
                  </a:lnTo>
                  <a:lnTo>
                    <a:pt x="440101" y="474484"/>
                  </a:lnTo>
                  <a:lnTo>
                    <a:pt x="440682" y="475001"/>
                  </a:lnTo>
                </a:path>
                <a:path w="5782945" h="2792095">
                  <a:moveTo>
                    <a:pt x="440682" y="475001"/>
                  </a:moveTo>
                  <a:lnTo>
                    <a:pt x="441263" y="475517"/>
                  </a:lnTo>
                  <a:lnTo>
                    <a:pt x="441844" y="476021"/>
                  </a:lnTo>
                  <a:lnTo>
                    <a:pt x="442412" y="476537"/>
                  </a:lnTo>
                  <a:lnTo>
                    <a:pt x="442993" y="477054"/>
                  </a:lnTo>
                  <a:lnTo>
                    <a:pt x="443574" y="477570"/>
                  </a:lnTo>
                  <a:lnTo>
                    <a:pt x="444155" y="478074"/>
                  </a:lnTo>
                  <a:lnTo>
                    <a:pt x="444736" y="478590"/>
                  </a:lnTo>
                  <a:lnTo>
                    <a:pt x="445304" y="479107"/>
                  </a:lnTo>
                  <a:lnTo>
                    <a:pt x="445885" y="479610"/>
                  </a:lnTo>
                  <a:lnTo>
                    <a:pt x="446466" y="480127"/>
                  </a:lnTo>
                  <a:lnTo>
                    <a:pt x="447047" y="480643"/>
                  </a:lnTo>
                  <a:lnTo>
                    <a:pt x="447628" y="481147"/>
                  </a:lnTo>
                  <a:lnTo>
                    <a:pt x="448197" y="481663"/>
                  </a:lnTo>
                  <a:lnTo>
                    <a:pt x="448778" y="482167"/>
                  </a:lnTo>
                  <a:lnTo>
                    <a:pt x="449359" y="482683"/>
                  </a:lnTo>
                  <a:lnTo>
                    <a:pt x="449940" y="483200"/>
                  </a:lnTo>
                  <a:lnTo>
                    <a:pt x="450521" y="483703"/>
                  </a:lnTo>
                  <a:lnTo>
                    <a:pt x="451089" y="484220"/>
                  </a:lnTo>
                  <a:lnTo>
                    <a:pt x="451670" y="484723"/>
                  </a:lnTo>
                  <a:lnTo>
                    <a:pt x="452251" y="485240"/>
                  </a:lnTo>
                  <a:lnTo>
                    <a:pt x="452832" y="485743"/>
                  </a:lnTo>
                  <a:lnTo>
                    <a:pt x="453400" y="486260"/>
                  </a:lnTo>
                  <a:lnTo>
                    <a:pt x="453981" y="486763"/>
                  </a:lnTo>
                  <a:lnTo>
                    <a:pt x="454562" y="487267"/>
                  </a:lnTo>
                  <a:lnTo>
                    <a:pt x="455143" y="487783"/>
                  </a:lnTo>
                  <a:lnTo>
                    <a:pt x="455724" y="488287"/>
                  </a:lnTo>
                  <a:lnTo>
                    <a:pt x="456292" y="488803"/>
                  </a:lnTo>
                  <a:lnTo>
                    <a:pt x="456873" y="489307"/>
                  </a:lnTo>
                  <a:lnTo>
                    <a:pt x="457454" y="489810"/>
                  </a:lnTo>
                  <a:lnTo>
                    <a:pt x="458035" y="490327"/>
                  </a:lnTo>
                  <a:lnTo>
                    <a:pt x="458616" y="490830"/>
                  </a:lnTo>
                  <a:lnTo>
                    <a:pt x="459184" y="491334"/>
                  </a:lnTo>
                  <a:lnTo>
                    <a:pt x="459765" y="491850"/>
                  </a:lnTo>
                  <a:lnTo>
                    <a:pt x="460346" y="492354"/>
                  </a:lnTo>
                  <a:lnTo>
                    <a:pt x="460927" y="492857"/>
                  </a:lnTo>
                  <a:lnTo>
                    <a:pt x="461508" y="493361"/>
                  </a:lnTo>
                  <a:lnTo>
                    <a:pt x="462076" y="493877"/>
                  </a:lnTo>
                  <a:lnTo>
                    <a:pt x="462657" y="494381"/>
                  </a:lnTo>
                  <a:lnTo>
                    <a:pt x="463238" y="494884"/>
                  </a:lnTo>
                  <a:lnTo>
                    <a:pt x="463819" y="495388"/>
                  </a:lnTo>
                  <a:lnTo>
                    <a:pt x="464400" y="495892"/>
                  </a:lnTo>
                  <a:lnTo>
                    <a:pt x="464969" y="496395"/>
                  </a:lnTo>
                  <a:lnTo>
                    <a:pt x="465550" y="496912"/>
                  </a:lnTo>
                  <a:lnTo>
                    <a:pt x="466131" y="497415"/>
                  </a:lnTo>
                  <a:lnTo>
                    <a:pt x="466712" y="497919"/>
                  </a:lnTo>
                  <a:lnTo>
                    <a:pt x="467280" y="498422"/>
                  </a:lnTo>
                  <a:lnTo>
                    <a:pt x="467861" y="498926"/>
                  </a:lnTo>
                  <a:lnTo>
                    <a:pt x="468442" y="499429"/>
                  </a:lnTo>
                  <a:lnTo>
                    <a:pt x="469023" y="499933"/>
                  </a:lnTo>
                  <a:lnTo>
                    <a:pt x="469604" y="500436"/>
                  </a:lnTo>
                  <a:lnTo>
                    <a:pt x="470172" y="500940"/>
                  </a:lnTo>
                  <a:lnTo>
                    <a:pt x="470753" y="501444"/>
                  </a:lnTo>
                  <a:lnTo>
                    <a:pt x="471334" y="501947"/>
                  </a:lnTo>
                  <a:lnTo>
                    <a:pt x="471915" y="502451"/>
                  </a:lnTo>
                  <a:lnTo>
                    <a:pt x="472496" y="502954"/>
                  </a:lnTo>
                  <a:lnTo>
                    <a:pt x="473064" y="503458"/>
                  </a:lnTo>
                  <a:lnTo>
                    <a:pt x="473645" y="503961"/>
                  </a:lnTo>
                  <a:lnTo>
                    <a:pt x="474226" y="504465"/>
                  </a:lnTo>
                  <a:lnTo>
                    <a:pt x="474807" y="504955"/>
                  </a:lnTo>
                  <a:lnTo>
                    <a:pt x="475388" y="505459"/>
                  </a:lnTo>
                  <a:lnTo>
                    <a:pt x="475956" y="505963"/>
                  </a:lnTo>
                  <a:lnTo>
                    <a:pt x="476537" y="506466"/>
                  </a:lnTo>
                  <a:lnTo>
                    <a:pt x="477118" y="506970"/>
                  </a:lnTo>
                  <a:lnTo>
                    <a:pt x="477699" y="507473"/>
                  </a:lnTo>
                  <a:lnTo>
                    <a:pt x="478280" y="507964"/>
                  </a:lnTo>
                  <a:lnTo>
                    <a:pt x="478848" y="508467"/>
                  </a:lnTo>
                  <a:lnTo>
                    <a:pt x="479429" y="508971"/>
                  </a:lnTo>
                  <a:lnTo>
                    <a:pt x="480010" y="509474"/>
                  </a:lnTo>
                  <a:lnTo>
                    <a:pt x="480591" y="509965"/>
                  </a:lnTo>
                  <a:lnTo>
                    <a:pt x="481172" y="510469"/>
                  </a:lnTo>
                  <a:lnTo>
                    <a:pt x="481741" y="510972"/>
                  </a:lnTo>
                  <a:lnTo>
                    <a:pt x="482322" y="511476"/>
                  </a:lnTo>
                  <a:lnTo>
                    <a:pt x="482903" y="511966"/>
                  </a:lnTo>
                  <a:lnTo>
                    <a:pt x="483484" y="512470"/>
                  </a:lnTo>
                  <a:lnTo>
                    <a:pt x="484052" y="512974"/>
                  </a:lnTo>
                  <a:lnTo>
                    <a:pt x="484633" y="513464"/>
                  </a:lnTo>
                  <a:lnTo>
                    <a:pt x="485214" y="513968"/>
                  </a:lnTo>
                  <a:lnTo>
                    <a:pt x="485795" y="514458"/>
                  </a:lnTo>
                  <a:lnTo>
                    <a:pt x="486376" y="514962"/>
                  </a:lnTo>
                  <a:lnTo>
                    <a:pt x="486944" y="515465"/>
                  </a:lnTo>
                  <a:lnTo>
                    <a:pt x="487525" y="515956"/>
                  </a:lnTo>
                  <a:lnTo>
                    <a:pt x="488106" y="516460"/>
                  </a:lnTo>
                  <a:lnTo>
                    <a:pt x="488687" y="516950"/>
                  </a:lnTo>
                  <a:lnTo>
                    <a:pt x="489268" y="517454"/>
                  </a:lnTo>
                  <a:lnTo>
                    <a:pt x="489836" y="517944"/>
                  </a:lnTo>
                  <a:lnTo>
                    <a:pt x="490417" y="518448"/>
                  </a:lnTo>
                  <a:lnTo>
                    <a:pt x="490998" y="518939"/>
                  </a:lnTo>
                  <a:lnTo>
                    <a:pt x="491579" y="519429"/>
                  </a:lnTo>
                  <a:lnTo>
                    <a:pt x="492160" y="519933"/>
                  </a:lnTo>
                  <a:lnTo>
                    <a:pt x="492728" y="520423"/>
                  </a:lnTo>
                  <a:lnTo>
                    <a:pt x="493309" y="520927"/>
                  </a:lnTo>
                  <a:lnTo>
                    <a:pt x="493890" y="521418"/>
                  </a:lnTo>
                  <a:lnTo>
                    <a:pt x="494471" y="521921"/>
                  </a:lnTo>
                  <a:lnTo>
                    <a:pt x="495052" y="522412"/>
                  </a:lnTo>
                  <a:lnTo>
                    <a:pt x="495620" y="522902"/>
                  </a:lnTo>
                  <a:lnTo>
                    <a:pt x="496201" y="523406"/>
                  </a:lnTo>
                  <a:lnTo>
                    <a:pt x="496782" y="523897"/>
                  </a:lnTo>
                  <a:lnTo>
                    <a:pt x="497364" y="524387"/>
                  </a:lnTo>
                  <a:lnTo>
                    <a:pt x="497932" y="524878"/>
                  </a:lnTo>
                  <a:lnTo>
                    <a:pt x="498513" y="525381"/>
                  </a:lnTo>
                  <a:lnTo>
                    <a:pt x="499094" y="525872"/>
                  </a:lnTo>
                  <a:lnTo>
                    <a:pt x="499675" y="526363"/>
                  </a:lnTo>
                  <a:lnTo>
                    <a:pt x="500256" y="526853"/>
                  </a:lnTo>
                  <a:lnTo>
                    <a:pt x="500824" y="527357"/>
                  </a:lnTo>
                  <a:lnTo>
                    <a:pt x="501405" y="527848"/>
                  </a:lnTo>
                  <a:lnTo>
                    <a:pt x="501986" y="528338"/>
                  </a:lnTo>
                  <a:lnTo>
                    <a:pt x="502567" y="528829"/>
                  </a:lnTo>
                  <a:lnTo>
                    <a:pt x="503148" y="529319"/>
                  </a:lnTo>
                  <a:lnTo>
                    <a:pt x="503716" y="529823"/>
                  </a:lnTo>
                  <a:lnTo>
                    <a:pt x="504297" y="530314"/>
                  </a:lnTo>
                  <a:lnTo>
                    <a:pt x="504878" y="530804"/>
                  </a:lnTo>
                  <a:lnTo>
                    <a:pt x="505459" y="531295"/>
                  </a:lnTo>
                  <a:lnTo>
                    <a:pt x="506040" y="531786"/>
                  </a:lnTo>
                  <a:lnTo>
                    <a:pt x="506608" y="532276"/>
                  </a:lnTo>
                  <a:lnTo>
                    <a:pt x="507189" y="532767"/>
                  </a:lnTo>
                  <a:lnTo>
                    <a:pt x="507770" y="533257"/>
                  </a:lnTo>
                  <a:lnTo>
                    <a:pt x="508351" y="533748"/>
                  </a:lnTo>
                  <a:lnTo>
                    <a:pt x="508932" y="534239"/>
                  </a:lnTo>
                  <a:lnTo>
                    <a:pt x="509500" y="534729"/>
                  </a:lnTo>
                  <a:lnTo>
                    <a:pt x="510081" y="535220"/>
                  </a:lnTo>
                  <a:lnTo>
                    <a:pt x="510662" y="535711"/>
                  </a:lnTo>
                  <a:lnTo>
                    <a:pt x="511243" y="536201"/>
                  </a:lnTo>
                  <a:lnTo>
                    <a:pt x="511811" y="536692"/>
                  </a:lnTo>
                  <a:lnTo>
                    <a:pt x="512392" y="537183"/>
                  </a:lnTo>
                  <a:lnTo>
                    <a:pt x="512974" y="537673"/>
                  </a:lnTo>
                  <a:lnTo>
                    <a:pt x="513555" y="538164"/>
                  </a:lnTo>
                  <a:lnTo>
                    <a:pt x="514136" y="538654"/>
                  </a:lnTo>
                </a:path>
                <a:path w="5782945" h="2792095">
                  <a:moveTo>
                    <a:pt x="514136" y="538654"/>
                  </a:moveTo>
                  <a:lnTo>
                    <a:pt x="514704" y="539132"/>
                  </a:lnTo>
                  <a:lnTo>
                    <a:pt x="515285" y="539623"/>
                  </a:lnTo>
                  <a:lnTo>
                    <a:pt x="515866" y="540113"/>
                  </a:lnTo>
                  <a:lnTo>
                    <a:pt x="516447" y="540604"/>
                  </a:lnTo>
                  <a:lnTo>
                    <a:pt x="517028" y="541095"/>
                  </a:lnTo>
                  <a:lnTo>
                    <a:pt x="517596" y="541585"/>
                  </a:lnTo>
                  <a:lnTo>
                    <a:pt x="518177" y="542063"/>
                  </a:lnTo>
                  <a:lnTo>
                    <a:pt x="518758" y="542554"/>
                  </a:lnTo>
                  <a:lnTo>
                    <a:pt x="519339" y="543044"/>
                  </a:lnTo>
                  <a:lnTo>
                    <a:pt x="519920" y="543535"/>
                  </a:lnTo>
                  <a:lnTo>
                    <a:pt x="520488" y="544013"/>
                  </a:lnTo>
                  <a:lnTo>
                    <a:pt x="521069" y="544503"/>
                  </a:lnTo>
                  <a:lnTo>
                    <a:pt x="521650" y="544994"/>
                  </a:lnTo>
                  <a:lnTo>
                    <a:pt x="522231" y="545472"/>
                  </a:lnTo>
                  <a:lnTo>
                    <a:pt x="522812" y="545962"/>
                  </a:lnTo>
                  <a:lnTo>
                    <a:pt x="523380" y="546453"/>
                  </a:lnTo>
                  <a:lnTo>
                    <a:pt x="523961" y="546931"/>
                  </a:lnTo>
                  <a:lnTo>
                    <a:pt x="524542" y="547421"/>
                  </a:lnTo>
                  <a:lnTo>
                    <a:pt x="525123" y="547912"/>
                  </a:lnTo>
                  <a:lnTo>
                    <a:pt x="525691" y="548390"/>
                  </a:lnTo>
                  <a:lnTo>
                    <a:pt x="526272" y="548880"/>
                  </a:lnTo>
                  <a:lnTo>
                    <a:pt x="526853" y="549358"/>
                  </a:lnTo>
                  <a:lnTo>
                    <a:pt x="527434" y="549849"/>
                  </a:lnTo>
                  <a:lnTo>
                    <a:pt x="528015" y="550326"/>
                  </a:lnTo>
                  <a:lnTo>
                    <a:pt x="528584" y="550817"/>
                  </a:lnTo>
                  <a:lnTo>
                    <a:pt x="529165" y="551308"/>
                  </a:lnTo>
                  <a:lnTo>
                    <a:pt x="529746" y="551785"/>
                  </a:lnTo>
                  <a:lnTo>
                    <a:pt x="530327" y="552276"/>
                  </a:lnTo>
                  <a:lnTo>
                    <a:pt x="530908" y="552754"/>
                  </a:lnTo>
                  <a:lnTo>
                    <a:pt x="531476" y="553232"/>
                  </a:lnTo>
                  <a:lnTo>
                    <a:pt x="532057" y="553722"/>
                  </a:lnTo>
                  <a:lnTo>
                    <a:pt x="532638" y="554200"/>
                  </a:lnTo>
                  <a:lnTo>
                    <a:pt x="533219" y="554691"/>
                  </a:lnTo>
                  <a:lnTo>
                    <a:pt x="533800" y="555168"/>
                  </a:lnTo>
                  <a:lnTo>
                    <a:pt x="534368" y="555659"/>
                  </a:lnTo>
                  <a:lnTo>
                    <a:pt x="534949" y="556137"/>
                  </a:lnTo>
                  <a:lnTo>
                    <a:pt x="535530" y="556614"/>
                  </a:lnTo>
                  <a:lnTo>
                    <a:pt x="536111" y="557105"/>
                  </a:lnTo>
                  <a:lnTo>
                    <a:pt x="536692" y="557583"/>
                  </a:lnTo>
                  <a:lnTo>
                    <a:pt x="537260" y="558060"/>
                  </a:lnTo>
                  <a:lnTo>
                    <a:pt x="537841" y="558551"/>
                  </a:lnTo>
                  <a:lnTo>
                    <a:pt x="538422" y="559029"/>
                  </a:lnTo>
                  <a:lnTo>
                    <a:pt x="539003" y="559507"/>
                  </a:lnTo>
                  <a:lnTo>
                    <a:pt x="539571" y="559984"/>
                  </a:lnTo>
                  <a:lnTo>
                    <a:pt x="540152" y="560475"/>
                  </a:lnTo>
                  <a:lnTo>
                    <a:pt x="540733" y="560953"/>
                  </a:lnTo>
                  <a:lnTo>
                    <a:pt x="541314" y="561430"/>
                  </a:lnTo>
                  <a:lnTo>
                    <a:pt x="541895" y="561908"/>
                  </a:lnTo>
                  <a:lnTo>
                    <a:pt x="542463" y="562399"/>
                  </a:lnTo>
                  <a:lnTo>
                    <a:pt x="543044" y="562876"/>
                  </a:lnTo>
                  <a:lnTo>
                    <a:pt x="543625" y="563354"/>
                  </a:lnTo>
                  <a:lnTo>
                    <a:pt x="544206" y="563832"/>
                  </a:lnTo>
                  <a:lnTo>
                    <a:pt x="544787" y="564310"/>
                  </a:lnTo>
                  <a:lnTo>
                    <a:pt x="545356" y="564787"/>
                  </a:lnTo>
                  <a:lnTo>
                    <a:pt x="545937" y="565278"/>
                  </a:lnTo>
                  <a:lnTo>
                    <a:pt x="546518" y="565756"/>
                  </a:lnTo>
                  <a:lnTo>
                    <a:pt x="547099" y="566233"/>
                  </a:lnTo>
                  <a:lnTo>
                    <a:pt x="547680" y="566711"/>
                  </a:lnTo>
                  <a:lnTo>
                    <a:pt x="548248" y="567189"/>
                  </a:lnTo>
                  <a:lnTo>
                    <a:pt x="548829" y="567667"/>
                  </a:lnTo>
                  <a:lnTo>
                    <a:pt x="549410" y="568144"/>
                  </a:lnTo>
                  <a:lnTo>
                    <a:pt x="549991" y="568622"/>
                  </a:lnTo>
                  <a:lnTo>
                    <a:pt x="550572" y="569100"/>
                  </a:lnTo>
                  <a:lnTo>
                    <a:pt x="551140" y="569578"/>
                  </a:lnTo>
                  <a:lnTo>
                    <a:pt x="551721" y="570055"/>
                  </a:lnTo>
                  <a:lnTo>
                    <a:pt x="552302" y="570533"/>
                  </a:lnTo>
                  <a:lnTo>
                    <a:pt x="552883" y="571011"/>
                  </a:lnTo>
                  <a:lnTo>
                    <a:pt x="553451" y="571488"/>
                  </a:lnTo>
                  <a:lnTo>
                    <a:pt x="554032" y="571966"/>
                  </a:lnTo>
                  <a:lnTo>
                    <a:pt x="554613" y="572444"/>
                  </a:lnTo>
                  <a:lnTo>
                    <a:pt x="555194" y="572922"/>
                  </a:lnTo>
                  <a:lnTo>
                    <a:pt x="555775" y="573386"/>
                  </a:lnTo>
                  <a:lnTo>
                    <a:pt x="556343" y="573864"/>
                  </a:lnTo>
                  <a:lnTo>
                    <a:pt x="556924" y="574342"/>
                  </a:lnTo>
                  <a:lnTo>
                    <a:pt x="557505" y="574820"/>
                  </a:lnTo>
                  <a:lnTo>
                    <a:pt x="558086" y="575297"/>
                  </a:lnTo>
                  <a:lnTo>
                    <a:pt x="558667" y="575775"/>
                  </a:lnTo>
                  <a:lnTo>
                    <a:pt x="559235" y="576253"/>
                  </a:lnTo>
                  <a:lnTo>
                    <a:pt x="559816" y="576718"/>
                  </a:lnTo>
                  <a:lnTo>
                    <a:pt x="560397" y="577195"/>
                  </a:lnTo>
                  <a:lnTo>
                    <a:pt x="560978" y="577673"/>
                  </a:lnTo>
                  <a:lnTo>
                    <a:pt x="561559" y="578151"/>
                  </a:lnTo>
                  <a:lnTo>
                    <a:pt x="562128" y="578616"/>
                  </a:lnTo>
                  <a:lnTo>
                    <a:pt x="562709" y="579093"/>
                  </a:lnTo>
                  <a:lnTo>
                    <a:pt x="563290" y="579571"/>
                  </a:lnTo>
                  <a:lnTo>
                    <a:pt x="563871" y="580049"/>
                  </a:lnTo>
                  <a:lnTo>
                    <a:pt x="564452" y="580514"/>
                  </a:lnTo>
                  <a:lnTo>
                    <a:pt x="565020" y="580991"/>
                  </a:lnTo>
                  <a:lnTo>
                    <a:pt x="565601" y="581469"/>
                  </a:lnTo>
                  <a:lnTo>
                    <a:pt x="566182" y="581934"/>
                  </a:lnTo>
                  <a:lnTo>
                    <a:pt x="566763" y="582412"/>
                  </a:lnTo>
                  <a:lnTo>
                    <a:pt x="567331" y="582889"/>
                  </a:lnTo>
                  <a:lnTo>
                    <a:pt x="567912" y="583354"/>
                  </a:lnTo>
                  <a:lnTo>
                    <a:pt x="568493" y="583832"/>
                  </a:lnTo>
                  <a:lnTo>
                    <a:pt x="569074" y="584297"/>
                  </a:lnTo>
                  <a:lnTo>
                    <a:pt x="569655" y="584774"/>
                  </a:lnTo>
                  <a:lnTo>
                    <a:pt x="570223" y="585239"/>
                  </a:lnTo>
                  <a:lnTo>
                    <a:pt x="570804" y="585717"/>
                  </a:lnTo>
                  <a:lnTo>
                    <a:pt x="571385" y="586195"/>
                  </a:lnTo>
                  <a:lnTo>
                    <a:pt x="571966" y="586659"/>
                  </a:lnTo>
                  <a:lnTo>
                    <a:pt x="572547" y="587137"/>
                  </a:lnTo>
                  <a:lnTo>
                    <a:pt x="573115" y="587602"/>
                  </a:lnTo>
                  <a:lnTo>
                    <a:pt x="573696" y="588080"/>
                  </a:lnTo>
                  <a:lnTo>
                    <a:pt x="574277" y="588545"/>
                  </a:lnTo>
                  <a:lnTo>
                    <a:pt x="574858" y="589009"/>
                  </a:lnTo>
                  <a:lnTo>
                    <a:pt x="575439" y="589487"/>
                  </a:lnTo>
                  <a:lnTo>
                    <a:pt x="576007" y="589952"/>
                  </a:lnTo>
                  <a:lnTo>
                    <a:pt x="576588" y="590430"/>
                  </a:lnTo>
                  <a:lnTo>
                    <a:pt x="577170" y="590894"/>
                  </a:lnTo>
                  <a:lnTo>
                    <a:pt x="577751" y="591372"/>
                  </a:lnTo>
                  <a:lnTo>
                    <a:pt x="578332" y="591837"/>
                  </a:lnTo>
                  <a:lnTo>
                    <a:pt x="578900" y="592302"/>
                  </a:lnTo>
                  <a:lnTo>
                    <a:pt x="579481" y="592780"/>
                  </a:lnTo>
                  <a:lnTo>
                    <a:pt x="580062" y="593244"/>
                  </a:lnTo>
                  <a:lnTo>
                    <a:pt x="580643" y="593709"/>
                  </a:lnTo>
                  <a:lnTo>
                    <a:pt x="581224" y="594187"/>
                  </a:lnTo>
                  <a:lnTo>
                    <a:pt x="581792" y="594652"/>
                  </a:lnTo>
                  <a:lnTo>
                    <a:pt x="582373" y="595116"/>
                  </a:lnTo>
                  <a:lnTo>
                    <a:pt x="582954" y="595594"/>
                  </a:lnTo>
                  <a:lnTo>
                    <a:pt x="583535" y="596059"/>
                  </a:lnTo>
                  <a:lnTo>
                    <a:pt x="584103" y="596524"/>
                  </a:lnTo>
                  <a:lnTo>
                    <a:pt x="584684" y="596989"/>
                  </a:lnTo>
                  <a:lnTo>
                    <a:pt x="585265" y="597466"/>
                  </a:lnTo>
                  <a:lnTo>
                    <a:pt x="585846" y="597931"/>
                  </a:lnTo>
                  <a:lnTo>
                    <a:pt x="586427" y="598396"/>
                  </a:lnTo>
                  <a:lnTo>
                    <a:pt x="586995" y="598861"/>
                  </a:lnTo>
                  <a:lnTo>
                    <a:pt x="587576" y="599326"/>
                  </a:lnTo>
                </a:path>
                <a:path w="5782945" h="2792095">
                  <a:moveTo>
                    <a:pt x="587576" y="599326"/>
                  </a:moveTo>
                  <a:lnTo>
                    <a:pt x="588157" y="599803"/>
                  </a:lnTo>
                  <a:lnTo>
                    <a:pt x="588738" y="600268"/>
                  </a:lnTo>
                  <a:lnTo>
                    <a:pt x="589319" y="600733"/>
                  </a:lnTo>
                  <a:lnTo>
                    <a:pt x="589887" y="601198"/>
                  </a:lnTo>
                  <a:lnTo>
                    <a:pt x="590468" y="601663"/>
                  </a:lnTo>
                  <a:lnTo>
                    <a:pt x="591049" y="602127"/>
                  </a:lnTo>
                  <a:lnTo>
                    <a:pt x="591630" y="602592"/>
                  </a:lnTo>
                  <a:lnTo>
                    <a:pt x="592211" y="603057"/>
                  </a:lnTo>
                  <a:lnTo>
                    <a:pt x="592780" y="603522"/>
                  </a:lnTo>
                  <a:lnTo>
                    <a:pt x="593361" y="603987"/>
                  </a:lnTo>
                  <a:lnTo>
                    <a:pt x="593942" y="604452"/>
                  </a:lnTo>
                  <a:lnTo>
                    <a:pt x="594523" y="604929"/>
                  </a:lnTo>
                  <a:lnTo>
                    <a:pt x="595091" y="605394"/>
                  </a:lnTo>
                  <a:lnTo>
                    <a:pt x="595672" y="605859"/>
                  </a:lnTo>
                  <a:lnTo>
                    <a:pt x="596253" y="606324"/>
                  </a:lnTo>
                  <a:lnTo>
                    <a:pt x="596834" y="606788"/>
                  </a:lnTo>
                  <a:lnTo>
                    <a:pt x="597415" y="607240"/>
                  </a:lnTo>
                  <a:lnTo>
                    <a:pt x="597983" y="607705"/>
                  </a:lnTo>
                  <a:lnTo>
                    <a:pt x="598564" y="608170"/>
                  </a:lnTo>
                  <a:lnTo>
                    <a:pt x="599145" y="608635"/>
                  </a:lnTo>
                  <a:lnTo>
                    <a:pt x="599726" y="609100"/>
                  </a:lnTo>
                  <a:lnTo>
                    <a:pt x="600307" y="609564"/>
                  </a:lnTo>
                  <a:lnTo>
                    <a:pt x="600875" y="610029"/>
                  </a:lnTo>
                  <a:lnTo>
                    <a:pt x="601456" y="610494"/>
                  </a:lnTo>
                  <a:lnTo>
                    <a:pt x="602037" y="610959"/>
                  </a:lnTo>
                  <a:lnTo>
                    <a:pt x="602618" y="611424"/>
                  </a:lnTo>
                  <a:lnTo>
                    <a:pt x="603199" y="611876"/>
                  </a:lnTo>
                  <a:lnTo>
                    <a:pt x="603767" y="612340"/>
                  </a:lnTo>
                  <a:lnTo>
                    <a:pt x="604348" y="612805"/>
                  </a:lnTo>
                  <a:lnTo>
                    <a:pt x="604929" y="613270"/>
                  </a:lnTo>
                  <a:lnTo>
                    <a:pt x="605510" y="613735"/>
                  </a:lnTo>
                  <a:lnTo>
                    <a:pt x="606091" y="614187"/>
                  </a:lnTo>
                  <a:lnTo>
                    <a:pt x="606659" y="614652"/>
                  </a:lnTo>
                  <a:lnTo>
                    <a:pt x="607240" y="615116"/>
                  </a:lnTo>
                  <a:lnTo>
                    <a:pt x="607821" y="615581"/>
                  </a:lnTo>
                  <a:lnTo>
                    <a:pt x="608402" y="616033"/>
                  </a:lnTo>
                  <a:lnTo>
                    <a:pt x="608983" y="616498"/>
                  </a:lnTo>
                  <a:lnTo>
                    <a:pt x="609552" y="616963"/>
                  </a:lnTo>
                  <a:lnTo>
                    <a:pt x="610133" y="617428"/>
                  </a:lnTo>
                  <a:lnTo>
                    <a:pt x="610714" y="617879"/>
                  </a:lnTo>
                  <a:lnTo>
                    <a:pt x="611295" y="618344"/>
                  </a:lnTo>
                  <a:lnTo>
                    <a:pt x="611863" y="618809"/>
                  </a:lnTo>
                  <a:lnTo>
                    <a:pt x="612444" y="619261"/>
                  </a:lnTo>
                  <a:lnTo>
                    <a:pt x="613025" y="619726"/>
                  </a:lnTo>
                  <a:lnTo>
                    <a:pt x="613606" y="620178"/>
                  </a:lnTo>
                  <a:lnTo>
                    <a:pt x="614187" y="620643"/>
                  </a:lnTo>
                  <a:lnTo>
                    <a:pt x="614755" y="621107"/>
                  </a:lnTo>
                  <a:lnTo>
                    <a:pt x="615336" y="621559"/>
                  </a:lnTo>
                  <a:lnTo>
                    <a:pt x="615917" y="622024"/>
                  </a:lnTo>
                  <a:lnTo>
                    <a:pt x="616498" y="622476"/>
                  </a:lnTo>
                  <a:lnTo>
                    <a:pt x="617079" y="622941"/>
                  </a:lnTo>
                  <a:lnTo>
                    <a:pt x="617647" y="623393"/>
                  </a:lnTo>
                  <a:lnTo>
                    <a:pt x="618228" y="623857"/>
                  </a:lnTo>
                  <a:lnTo>
                    <a:pt x="618809" y="624309"/>
                  </a:lnTo>
                  <a:lnTo>
                    <a:pt x="619390" y="624774"/>
                  </a:lnTo>
                  <a:lnTo>
                    <a:pt x="619971" y="625226"/>
                  </a:lnTo>
                  <a:lnTo>
                    <a:pt x="620539" y="625691"/>
                  </a:lnTo>
                  <a:lnTo>
                    <a:pt x="621120" y="626143"/>
                  </a:lnTo>
                  <a:lnTo>
                    <a:pt x="621701" y="626608"/>
                  </a:lnTo>
                  <a:lnTo>
                    <a:pt x="622282" y="627060"/>
                  </a:lnTo>
                  <a:lnTo>
                    <a:pt x="622863" y="627524"/>
                  </a:lnTo>
                  <a:lnTo>
                    <a:pt x="623431" y="627976"/>
                  </a:lnTo>
                  <a:lnTo>
                    <a:pt x="624012" y="628441"/>
                  </a:lnTo>
                  <a:lnTo>
                    <a:pt x="624593" y="628893"/>
                  </a:lnTo>
                  <a:lnTo>
                    <a:pt x="625174" y="629345"/>
                  </a:lnTo>
                  <a:lnTo>
                    <a:pt x="625743" y="629810"/>
                  </a:lnTo>
                  <a:lnTo>
                    <a:pt x="626324" y="630262"/>
                  </a:lnTo>
                  <a:lnTo>
                    <a:pt x="626905" y="630714"/>
                  </a:lnTo>
                  <a:lnTo>
                    <a:pt x="627486" y="631178"/>
                  </a:lnTo>
                  <a:lnTo>
                    <a:pt x="628067" y="631630"/>
                  </a:lnTo>
                  <a:lnTo>
                    <a:pt x="628635" y="632082"/>
                  </a:lnTo>
                  <a:lnTo>
                    <a:pt x="629216" y="632547"/>
                  </a:lnTo>
                  <a:lnTo>
                    <a:pt x="629797" y="632999"/>
                  </a:lnTo>
                  <a:lnTo>
                    <a:pt x="630378" y="633451"/>
                  </a:lnTo>
                  <a:lnTo>
                    <a:pt x="630959" y="633903"/>
                  </a:lnTo>
                  <a:lnTo>
                    <a:pt x="631527" y="634367"/>
                  </a:lnTo>
                  <a:lnTo>
                    <a:pt x="632108" y="634819"/>
                  </a:lnTo>
                  <a:lnTo>
                    <a:pt x="632689" y="635271"/>
                  </a:lnTo>
                  <a:lnTo>
                    <a:pt x="633270" y="635723"/>
                  </a:lnTo>
                  <a:lnTo>
                    <a:pt x="633851" y="636188"/>
                  </a:lnTo>
                  <a:lnTo>
                    <a:pt x="634419" y="636640"/>
                  </a:lnTo>
                  <a:lnTo>
                    <a:pt x="635000" y="637092"/>
                  </a:lnTo>
                  <a:lnTo>
                    <a:pt x="635581" y="637544"/>
                  </a:lnTo>
                  <a:lnTo>
                    <a:pt x="636162" y="637996"/>
                  </a:lnTo>
                  <a:lnTo>
                    <a:pt x="636743" y="638447"/>
                  </a:lnTo>
                  <a:lnTo>
                    <a:pt x="637311" y="638912"/>
                  </a:lnTo>
                  <a:lnTo>
                    <a:pt x="637892" y="639364"/>
                  </a:lnTo>
                  <a:lnTo>
                    <a:pt x="638473" y="639816"/>
                  </a:lnTo>
                  <a:lnTo>
                    <a:pt x="639054" y="640268"/>
                  </a:lnTo>
                  <a:lnTo>
                    <a:pt x="639622" y="640720"/>
                  </a:lnTo>
                  <a:lnTo>
                    <a:pt x="640203" y="641172"/>
                  </a:lnTo>
                  <a:lnTo>
                    <a:pt x="640784" y="641624"/>
                  </a:lnTo>
                  <a:lnTo>
                    <a:pt x="641365" y="642076"/>
                  </a:lnTo>
                  <a:lnTo>
                    <a:pt x="641947" y="642528"/>
                  </a:lnTo>
                  <a:lnTo>
                    <a:pt x="642515" y="642979"/>
                  </a:lnTo>
                  <a:lnTo>
                    <a:pt x="643096" y="643431"/>
                  </a:lnTo>
                  <a:lnTo>
                    <a:pt x="643677" y="643883"/>
                  </a:lnTo>
                  <a:lnTo>
                    <a:pt x="644258" y="644335"/>
                  </a:lnTo>
                  <a:lnTo>
                    <a:pt x="644839" y="644787"/>
                  </a:lnTo>
                  <a:lnTo>
                    <a:pt x="645407" y="645239"/>
                  </a:lnTo>
                  <a:lnTo>
                    <a:pt x="645988" y="645691"/>
                  </a:lnTo>
                  <a:lnTo>
                    <a:pt x="646569" y="646143"/>
                  </a:lnTo>
                  <a:lnTo>
                    <a:pt x="647150" y="646595"/>
                  </a:lnTo>
                  <a:lnTo>
                    <a:pt x="647731" y="647047"/>
                  </a:lnTo>
                  <a:lnTo>
                    <a:pt x="648299" y="647498"/>
                  </a:lnTo>
                  <a:lnTo>
                    <a:pt x="648880" y="647950"/>
                  </a:lnTo>
                  <a:lnTo>
                    <a:pt x="649461" y="648402"/>
                  </a:lnTo>
                  <a:lnTo>
                    <a:pt x="650042" y="648841"/>
                  </a:lnTo>
                  <a:lnTo>
                    <a:pt x="650623" y="649293"/>
                  </a:lnTo>
                  <a:lnTo>
                    <a:pt x="651191" y="649745"/>
                  </a:lnTo>
                  <a:lnTo>
                    <a:pt x="651772" y="650197"/>
                  </a:lnTo>
                  <a:lnTo>
                    <a:pt x="652353" y="650649"/>
                  </a:lnTo>
                  <a:lnTo>
                    <a:pt x="652934" y="651101"/>
                  </a:lnTo>
                  <a:lnTo>
                    <a:pt x="653502" y="651540"/>
                  </a:lnTo>
                  <a:lnTo>
                    <a:pt x="654083" y="651992"/>
                  </a:lnTo>
                  <a:lnTo>
                    <a:pt x="654664" y="652444"/>
                  </a:lnTo>
                  <a:lnTo>
                    <a:pt x="655245" y="652895"/>
                  </a:lnTo>
                  <a:lnTo>
                    <a:pt x="655826" y="653347"/>
                  </a:lnTo>
                  <a:lnTo>
                    <a:pt x="656394" y="653786"/>
                  </a:lnTo>
                  <a:lnTo>
                    <a:pt x="656976" y="654238"/>
                  </a:lnTo>
                  <a:lnTo>
                    <a:pt x="657557" y="654690"/>
                  </a:lnTo>
                  <a:lnTo>
                    <a:pt x="658138" y="655129"/>
                  </a:lnTo>
                  <a:lnTo>
                    <a:pt x="658719" y="655581"/>
                  </a:lnTo>
                  <a:lnTo>
                    <a:pt x="659287" y="656033"/>
                  </a:lnTo>
                  <a:lnTo>
                    <a:pt x="659868" y="656485"/>
                  </a:lnTo>
                  <a:lnTo>
                    <a:pt x="660449" y="656924"/>
                  </a:lnTo>
                  <a:lnTo>
                    <a:pt x="661030" y="657376"/>
                  </a:lnTo>
                </a:path>
                <a:path w="5782945" h="2792095">
                  <a:moveTo>
                    <a:pt x="661030" y="657376"/>
                  </a:moveTo>
                  <a:lnTo>
                    <a:pt x="661611" y="657828"/>
                  </a:lnTo>
                  <a:lnTo>
                    <a:pt x="662179" y="658267"/>
                  </a:lnTo>
                  <a:lnTo>
                    <a:pt x="662760" y="658719"/>
                  </a:lnTo>
                  <a:lnTo>
                    <a:pt x="663341" y="659158"/>
                  </a:lnTo>
                  <a:lnTo>
                    <a:pt x="663922" y="659609"/>
                  </a:lnTo>
                  <a:lnTo>
                    <a:pt x="664503" y="660061"/>
                  </a:lnTo>
                  <a:lnTo>
                    <a:pt x="665071" y="660500"/>
                  </a:lnTo>
                  <a:lnTo>
                    <a:pt x="665652" y="660952"/>
                  </a:lnTo>
                  <a:lnTo>
                    <a:pt x="666233" y="661391"/>
                  </a:lnTo>
                  <a:lnTo>
                    <a:pt x="666814" y="661843"/>
                  </a:lnTo>
                  <a:lnTo>
                    <a:pt x="667382" y="662282"/>
                  </a:lnTo>
                  <a:lnTo>
                    <a:pt x="667963" y="662734"/>
                  </a:lnTo>
                  <a:lnTo>
                    <a:pt x="668544" y="663173"/>
                  </a:lnTo>
                  <a:lnTo>
                    <a:pt x="669125" y="663625"/>
                  </a:lnTo>
                  <a:lnTo>
                    <a:pt x="669706" y="664064"/>
                  </a:lnTo>
                  <a:lnTo>
                    <a:pt x="670274" y="664516"/>
                  </a:lnTo>
                  <a:lnTo>
                    <a:pt x="670855" y="664955"/>
                  </a:lnTo>
                  <a:lnTo>
                    <a:pt x="671436" y="665407"/>
                  </a:lnTo>
                  <a:lnTo>
                    <a:pt x="672017" y="665846"/>
                  </a:lnTo>
                  <a:lnTo>
                    <a:pt x="672598" y="666298"/>
                  </a:lnTo>
                  <a:lnTo>
                    <a:pt x="673167" y="666737"/>
                  </a:lnTo>
                  <a:lnTo>
                    <a:pt x="673748" y="667176"/>
                  </a:lnTo>
                  <a:lnTo>
                    <a:pt x="674329" y="667627"/>
                  </a:lnTo>
                  <a:lnTo>
                    <a:pt x="674910" y="668066"/>
                  </a:lnTo>
                  <a:lnTo>
                    <a:pt x="675491" y="668518"/>
                  </a:lnTo>
                  <a:lnTo>
                    <a:pt x="676059" y="668957"/>
                  </a:lnTo>
                  <a:lnTo>
                    <a:pt x="676640" y="669396"/>
                  </a:lnTo>
                  <a:lnTo>
                    <a:pt x="677221" y="669848"/>
                  </a:lnTo>
                  <a:lnTo>
                    <a:pt x="677802" y="670287"/>
                  </a:lnTo>
                  <a:lnTo>
                    <a:pt x="678383" y="670726"/>
                  </a:lnTo>
                  <a:lnTo>
                    <a:pt x="678951" y="671178"/>
                  </a:lnTo>
                  <a:lnTo>
                    <a:pt x="679532" y="671617"/>
                  </a:lnTo>
                  <a:lnTo>
                    <a:pt x="680113" y="672056"/>
                  </a:lnTo>
                  <a:lnTo>
                    <a:pt x="680694" y="672508"/>
                  </a:lnTo>
                  <a:lnTo>
                    <a:pt x="681262" y="672947"/>
                  </a:lnTo>
                  <a:lnTo>
                    <a:pt x="681843" y="673386"/>
                  </a:lnTo>
                  <a:lnTo>
                    <a:pt x="682424" y="673825"/>
                  </a:lnTo>
                  <a:lnTo>
                    <a:pt x="683005" y="674277"/>
                  </a:lnTo>
                  <a:lnTo>
                    <a:pt x="683586" y="674716"/>
                  </a:lnTo>
                  <a:lnTo>
                    <a:pt x="684154" y="675155"/>
                  </a:lnTo>
                  <a:lnTo>
                    <a:pt x="684735" y="675594"/>
                  </a:lnTo>
                  <a:lnTo>
                    <a:pt x="685316" y="676033"/>
                  </a:lnTo>
                  <a:lnTo>
                    <a:pt x="685897" y="676485"/>
                  </a:lnTo>
                  <a:lnTo>
                    <a:pt x="686478" y="676924"/>
                  </a:lnTo>
                  <a:lnTo>
                    <a:pt x="687046" y="677363"/>
                  </a:lnTo>
                  <a:lnTo>
                    <a:pt x="687627" y="677802"/>
                  </a:lnTo>
                  <a:lnTo>
                    <a:pt x="688208" y="678241"/>
                  </a:lnTo>
                  <a:lnTo>
                    <a:pt x="688789" y="678680"/>
                  </a:lnTo>
                  <a:lnTo>
                    <a:pt x="689370" y="679119"/>
                  </a:lnTo>
                  <a:lnTo>
                    <a:pt x="689939" y="679558"/>
                  </a:lnTo>
                  <a:lnTo>
                    <a:pt x="690520" y="680010"/>
                  </a:lnTo>
                  <a:lnTo>
                    <a:pt x="691101" y="680449"/>
                  </a:lnTo>
                  <a:lnTo>
                    <a:pt x="691682" y="680888"/>
                  </a:lnTo>
                  <a:lnTo>
                    <a:pt x="692263" y="681327"/>
                  </a:lnTo>
                  <a:lnTo>
                    <a:pt x="692831" y="681766"/>
                  </a:lnTo>
                  <a:lnTo>
                    <a:pt x="693412" y="682205"/>
                  </a:lnTo>
                  <a:lnTo>
                    <a:pt x="693993" y="682644"/>
                  </a:lnTo>
                  <a:lnTo>
                    <a:pt x="694574" y="683083"/>
                  </a:lnTo>
                  <a:lnTo>
                    <a:pt x="695142" y="683522"/>
                  </a:lnTo>
                  <a:lnTo>
                    <a:pt x="695723" y="683961"/>
                  </a:lnTo>
                  <a:lnTo>
                    <a:pt x="696304" y="684400"/>
                  </a:lnTo>
                  <a:lnTo>
                    <a:pt x="696885" y="684839"/>
                  </a:lnTo>
                  <a:lnTo>
                    <a:pt x="697466" y="685278"/>
                  </a:lnTo>
                  <a:lnTo>
                    <a:pt x="698034" y="685717"/>
                  </a:lnTo>
                  <a:lnTo>
                    <a:pt x="698615" y="686156"/>
                  </a:lnTo>
                  <a:lnTo>
                    <a:pt x="699196" y="686594"/>
                  </a:lnTo>
                  <a:lnTo>
                    <a:pt x="699777" y="687033"/>
                  </a:lnTo>
                  <a:lnTo>
                    <a:pt x="700358" y="687460"/>
                  </a:lnTo>
                  <a:lnTo>
                    <a:pt x="700926" y="687899"/>
                  </a:lnTo>
                  <a:lnTo>
                    <a:pt x="701507" y="688338"/>
                  </a:lnTo>
                  <a:lnTo>
                    <a:pt x="702088" y="688777"/>
                  </a:lnTo>
                  <a:lnTo>
                    <a:pt x="702669" y="689216"/>
                  </a:lnTo>
                  <a:lnTo>
                    <a:pt x="703250" y="689655"/>
                  </a:lnTo>
                  <a:lnTo>
                    <a:pt x="703818" y="690094"/>
                  </a:lnTo>
                  <a:lnTo>
                    <a:pt x="704399" y="690533"/>
                  </a:lnTo>
                  <a:lnTo>
                    <a:pt x="704980" y="690959"/>
                  </a:lnTo>
                  <a:lnTo>
                    <a:pt x="705561" y="691398"/>
                  </a:lnTo>
                  <a:lnTo>
                    <a:pt x="706143" y="691837"/>
                  </a:lnTo>
                  <a:lnTo>
                    <a:pt x="706711" y="692276"/>
                  </a:lnTo>
                  <a:lnTo>
                    <a:pt x="707292" y="692715"/>
                  </a:lnTo>
                  <a:lnTo>
                    <a:pt x="707873" y="693141"/>
                  </a:lnTo>
                  <a:lnTo>
                    <a:pt x="708454" y="693580"/>
                  </a:lnTo>
                  <a:lnTo>
                    <a:pt x="709035" y="694019"/>
                  </a:lnTo>
                  <a:lnTo>
                    <a:pt x="709603" y="694458"/>
                  </a:lnTo>
                  <a:lnTo>
                    <a:pt x="710184" y="694884"/>
                  </a:lnTo>
                  <a:lnTo>
                    <a:pt x="710765" y="695323"/>
                  </a:lnTo>
                  <a:lnTo>
                    <a:pt x="711346" y="695762"/>
                  </a:lnTo>
                  <a:lnTo>
                    <a:pt x="711914" y="696188"/>
                  </a:lnTo>
                  <a:lnTo>
                    <a:pt x="712495" y="696627"/>
                  </a:lnTo>
                  <a:lnTo>
                    <a:pt x="713076" y="697066"/>
                  </a:lnTo>
                  <a:lnTo>
                    <a:pt x="713657" y="697492"/>
                  </a:lnTo>
                  <a:lnTo>
                    <a:pt x="714238" y="697931"/>
                  </a:lnTo>
                  <a:lnTo>
                    <a:pt x="714806" y="698370"/>
                  </a:lnTo>
                  <a:lnTo>
                    <a:pt x="715387" y="698796"/>
                  </a:lnTo>
                  <a:lnTo>
                    <a:pt x="715968" y="699235"/>
                  </a:lnTo>
                  <a:lnTo>
                    <a:pt x="716549" y="699674"/>
                  </a:lnTo>
                  <a:lnTo>
                    <a:pt x="717130" y="700100"/>
                  </a:lnTo>
                  <a:lnTo>
                    <a:pt x="717698" y="700539"/>
                  </a:lnTo>
                  <a:lnTo>
                    <a:pt x="718279" y="700965"/>
                  </a:lnTo>
                  <a:lnTo>
                    <a:pt x="718860" y="701404"/>
                  </a:lnTo>
                  <a:lnTo>
                    <a:pt x="719441" y="701843"/>
                  </a:lnTo>
                  <a:lnTo>
                    <a:pt x="720022" y="702269"/>
                  </a:lnTo>
                  <a:lnTo>
                    <a:pt x="720590" y="702708"/>
                  </a:lnTo>
                  <a:lnTo>
                    <a:pt x="721171" y="703134"/>
                  </a:lnTo>
                  <a:lnTo>
                    <a:pt x="721753" y="703573"/>
                  </a:lnTo>
                  <a:lnTo>
                    <a:pt x="722334" y="703999"/>
                  </a:lnTo>
                  <a:lnTo>
                    <a:pt x="722915" y="704438"/>
                  </a:lnTo>
                  <a:lnTo>
                    <a:pt x="723483" y="704864"/>
                  </a:lnTo>
                  <a:lnTo>
                    <a:pt x="724064" y="705303"/>
                  </a:lnTo>
                  <a:lnTo>
                    <a:pt x="724645" y="705729"/>
                  </a:lnTo>
                  <a:lnTo>
                    <a:pt x="725226" y="706168"/>
                  </a:lnTo>
                  <a:lnTo>
                    <a:pt x="725794" y="706594"/>
                  </a:lnTo>
                  <a:lnTo>
                    <a:pt x="726375" y="707020"/>
                  </a:lnTo>
                  <a:lnTo>
                    <a:pt x="726956" y="707459"/>
                  </a:lnTo>
                  <a:lnTo>
                    <a:pt x="727537" y="707886"/>
                  </a:lnTo>
                  <a:lnTo>
                    <a:pt x="728118" y="708325"/>
                  </a:lnTo>
                  <a:lnTo>
                    <a:pt x="728686" y="708751"/>
                  </a:lnTo>
                  <a:lnTo>
                    <a:pt x="729267" y="709190"/>
                  </a:lnTo>
                  <a:lnTo>
                    <a:pt x="729848" y="709616"/>
                  </a:lnTo>
                  <a:lnTo>
                    <a:pt x="730429" y="710042"/>
                  </a:lnTo>
                  <a:lnTo>
                    <a:pt x="731010" y="710481"/>
                  </a:lnTo>
                  <a:lnTo>
                    <a:pt x="731578" y="710907"/>
                  </a:lnTo>
                  <a:lnTo>
                    <a:pt x="732159" y="711333"/>
                  </a:lnTo>
                  <a:lnTo>
                    <a:pt x="732740" y="711772"/>
                  </a:lnTo>
                  <a:lnTo>
                    <a:pt x="733321" y="712198"/>
                  </a:lnTo>
                  <a:lnTo>
                    <a:pt x="733902" y="712624"/>
                  </a:lnTo>
                  <a:lnTo>
                    <a:pt x="734470" y="713050"/>
                  </a:lnTo>
                </a:path>
                <a:path w="5782945" h="2792095">
                  <a:moveTo>
                    <a:pt x="734470" y="713050"/>
                  </a:moveTo>
                  <a:lnTo>
                    <a:pt x="735051" y="713489"/>
                  </a:lnTo>
                  <a:lnTo>
                    <a:pt x="735632" y="713915"/>
                  </a:lnTo>
                  <a:lnTo>
                    <a:pt x="736213" y="714341"/>
                  </a:lnTo>
                  <a:lnTo>
                    <a:pt x="736794" y="714780"/>
                  </a:lnTo>
                  <a:lnTo>
                    <a:pt x="737363" y="715206"/>
                  </a:lnTo>
                  <a:lnTo>
                    <a:pt x="737944" y="715632"/>
                  </a:lnTo>
                  <a:lnTo>
                    <a:pt x="738525" y="716059"/>
                  </a:lnTo>
                  <a:lnTo>
                    <a:pt x="739106" y="716485"/>
                  </a:lnTo>
                  <a:lnTo>
                    <a:pt x="739674" y="716924"/>
                  </a:lnTo>
                  <a:lnTo>
                    <a:pt x="740255" y="717350"/>
                  </a:lnTo>
                  <a:lnTo>
                    <a:pt x="740836" y="717776"/>
                  </a:lnTo>
                  <a:lnTo>
                    <a:pt x="741417" y="718202"/>
                  </a:lnTo>
                  <a:lnTo>
                    <a:pt x="741998" y="718628"/>
                  </a:lnTo>
                  <a:lnTo>
                    <a:pt x="742566" y="719067"/>
                  </a:lnTo>
                  <a:lnTo>
                    <a:pt x="743147" y="719493"/>
                  </a:lnTo>
                  <a:lnTo>
                    <a:pt x="743728" y="719919"/>
                  </a:lnTo>
                  <a:lnTo>
                    <a:pt x="744309" y="720345"/>
                  </a:lnTo>
                  <a:lnTo>
                    <a:pt x="744890" y="720771"/>
                  </a:lnTo>
                  <a:lnTo>
                    <a:pt x="745458" y="721197"/>
                  </a:lnTo>
                  <a:lnTo>
                    <a:pt x="746039" y="721623"/>
                  </a:lnTo>
                  <a:lnTo>
                    <a:pt x="746620" y="722049"/>
                  </a:lnTo>
                  <a:lnTo>
                    <a:pt x="747201" y="722476"/>
                  </a:lnTo>
                  <a:lnTo>
                    <a:pt x="747782" y="722902"/>
                  </a:lnTo>
                  <a:lnTo>
                    <a:pt x="748350" y="723328"/>
                  </a:lnTo>
                  <a:lnTo>
                    <a:pt x="748931" y="723754"/>
                  </a:lnTo>
                  <a:lnTo>
                    <a:pt x="749512" y="724193"/>
                  </a:lnTo>
                  <a:lnTo>
                    <a:pt x="750093" y="724619"/>
                  </a:lnTo>
                  <a:lnTo>
                    <a:pt x="750674" y="725045"/>
                  </a:lnTo>
                  <a:lnTo>
                    <a:pt x="751242" y="725471"/>
                  </a:lnTo>
                  <a:lnTo>
                    <a:pt x="751823" y="725897"/>
                  </a:lnTo>
                  <a:lnTo>
                    <a:pt x="752404" y="726323"/>
                  </a:lnTo>
                  <a:lnTo>
                    <a:pt x="752985" y="726749"/>
                  </a:lnTo>
                  <a:lnTo>
                    <a:pt x="753554" y="727162"/>
                  </a:lnTo>
                  <a:lnTo>
                    <a:pt x="754135" y="727589"/>
                  </a:lnTo>
                  <a:lnTo>
                    <a:pt x="754716" y="728015"/>
                  </a:lnTo>
                  <a:lnTo>
                    <a:pt x="755297" y="728441"/>
                  </a:lnTo>
                  <a:lnTo>
                    <a:pt x="755878" y="728867"/>
                  </a:lnTo>
                  <a:lnTo>
                    <a:pt x="756446" y="729293"/>
                  </a:lnTo>
                  <a:lnTo>
                    <a:pt x="757027" y="729719"/>
                  </a:lnTo>
                  <a:lnTo>
                    <a:pt x="757608" y="730145"/>
                  </a:lnTo>
                  <a:lnTo>
                    <a:pt x="758189" y="730571"/>
                  </a:lnTo>
                  <a:lnTo>
                    <a:pt x="758770" y="730997"/>
                  </a:lnTo>
                  <a:lnTo>
                    <a:pt x="759338" y="731423"/>
                  </a:lnTo>
                  <a:lnTo>
                    <a:pt x="759919" y="731836"/>
                  </a:lnTo>
                  <a:lnTo>
                    <a:pt x="760500" y="732262"/>
                  </a:lnTo>
                  <a:lnTo>
                    <a:pt x="761081" y="732689"/>
                  </a:lnTo>
                  <a:lnTo>
                    <a:pt x="761662" y="733115"/>
                  </a:lnTo>
                  <a:lnTo>
                    <a:pt x="762230" y="733541"/>
                  </a:lnTo>
                  <a:lnTo>
                    <a:pt x="762811" y="733954"/>
                  </a:lnTo>
                  <a:lnTo>
                    <a:pt x="763392" y="734380"/>
                  </a:lnTo>
                  <a:lnTo>
                    <a:pt x="763973" y="734806"/>
                  </a:lnTo>
                  <a:lnTo>
                    <a:pt x="764554" y="735232"/>
                  </a:lnTo>
                  <a:lnTo>
                    <a:pt x="765122" y="735658"/>
                  </a:lnTo>
                  <a:lnTo>
                    <a:pt x="765703" y="736071"/>
                  </a:lnTo>
                  <a:lnTo>
                    <a:pt x="766284" y="736497"/>
                  </a:lnTo>
                  <a:lnTo>
                    <a:pt x="766865" y="736924"/>
                  </a:lnTo>
                  <a:lnTo>
                    <a:pt x="767433" y="737350"/>
                  </a:lnTo>
                  <a:lnTo>
                    <a:pt x="768014" y="737763"/>
                  </a:lnTo>
                  <a:lnTo>
                    <a:pt x="768595" y="738189"/>
                  </a:lnTo>
                  <a:lnTo>
                    <a:pt x="769176" y="738615"/>
                  </a:lnTo>
                  <a:lnTo>
                    <a:pt x="769757" y="739028"/>
                  </a:lnTo>
                  <a:lnTo>
                    <a:pt x="770326" y="739454"/>
                  </a:lnTo>
                  <a:lnTo>
                    <a:pt x="770907" y="739880"/>
                  </a:lnTo>
                  <a:lnTo>
                    <a:pt x="771488" y="740293"/>
                  </a:lnTo>
                  <a:lnTo>
                    <a:pt x="772069" y="740720"/>
                  </a:lnTo>
                  <a:lnTo>
                    <a:pt x="772650" y="741146"/>
                  </a:lnTo>
                  <a:lnTo>
                    <a:pt x="773218" y="741559"/>
                  </a:lnTo>
                  <a:lnTo>
                    <a:pt x="773799" y="741985"/>
                  </a:lnTo>
                  <a:lnTo>
                    <a:pt x="774380" y="742398"/>
                  </a:lnTo>
                  <a:lnTo>
                    <a:pt x="774961" y="742824"/>
                  </a:lnTo>
                  <a:lnTo>
                    <a:pt x="775542" y="743250"/>
                  </a:lnTo>
                  <a:lnTo>
                    <a:pt x="776110" y="743663"/>
                  </a:lnTo>
                  <a:lnTo>
                    <a:pt x="776691" y="744089"/>
                  </a:lnTo>
                  <a:lnTo>
                    <a:pt x="777272" y="744503"/>
                  </a:lnTo>
                  <a:lnTo>
                    <a:pt x="777853" y="744929"/>
                  </a:lnTo>
                  <a:lnTo>
                    <a:pt x="778434" y="745342"/>
                  </a:lnTo>
                  <a:lnTo>
                    <a:pt x="779002" y="745768"/>
                  </a:lnTo>
                  <a:lnTo>
                    <a:pt x="779583" y="746181"/>
                  </a:lnTo>
                  <a:lnTo>
                    <a:pt x="780164" y="746607"/>
                  </a:lnTo>
                  <a:lnTo>
                    <a:pt x="780745" y="747033"/>
                  </a:lnTo>
                  <a:lnTo>
                    <a:pt x="781313" y="747446"/>
                  </a:lnTo>
                  <a:lnTo>
                    <a:pt x="781894" y="747860"/>
                  </a:lnTo>
                  <a:lnTo>
                    <a:pt x="782475" y="748286"/>
                  </a:lnTo>
                  <a:lnTo>
                    <a:pt x="783056" y="748699"/>
                  </a:lnTo>
                  <a:lnTo>
                    <a:pt x="783637" y="749125"/>
                  </a:lnTo>
                  <a:lnTo>
                    <a:pt x="784205" y="749538"/>
                  </a:lnTo>
                  <a:lnTo>
                    <a:pt x="784786" y="749964"/>
                  </a:lnTo>
                  <a:lnTo>
                    <a:pt x="785367" y="750377"/>
                  </a:lnTo>
                  <a:lnTo>
                    <a:pt x="785949" y="750803"/>
                  </a:lnTo>
                  <a:lnTo>
                    <a:pt x="786530" y="751217"/>
                  </a:lnTo>
                  <a:lnTo>
                    <a:pt x="787098" y="751630"/>
                  </a:lnTo>
                  <a:lnTo>
                    <a:pt x="787679" y="752056"/>
                  </a:lnTo>
                  <a:lnTo>
                    <a:pt x="788260" y="752469"/>
                  </a:lnTo>
                  <a:lnTo>
                    <a:pt x="788841" y="752895"/>
                  </a:lnTo>
                  <a:lnTo>
                    <a:pt x="789422" y="753308"/>
                  </a:lnTo>
                  <a:lnTo>
                    <a:pt x="789990" y="753721"/>
                  </a:lnTo>
                  <a:lnTo>
                    <a:pt x="790571" y="754147"/>
                  </a:lnTo>
                  <a:lnTo>
                    <a:pt x="791152" y="754561"/>
                  </a:lnTo>
                  <a:lnTo>
                    <a:pt x="791733" y="754974"/>
                  </a:lnTo>
                  <a:lnTo>
                    <a:pt x="792314" y="755400"/>
                  </a:lnTo>
                  <a:lnTo>
                    <a:pt x="792882" y="755813"/>
                  </a:lnTo>
                  <a:lnTo>
                    <a:pt x="793463" y="756226"/>
                  </a:lnTo>
                  <a:lnTo>
                    <a:pt x="794044" y="756639"/>
                  </a:lnTo>
                  <a:lnTo>
                    <a:pt x="794625" y="757065"/>
                  </a:lnTo>
                  <a:lnTo>
                    <a:pt x="795206" y="757479"/>
                  </a:lnTo>
                  <a:lnTo>
                    <a:pt x="795774" y="757892"/>
                  </a:lnTo>
                  <a:lnTo>
                    <a:pt x="796355" y="758305"/>
                  </a:lnTo>
                  <a:lnTo>
                    <a:pt x="796936" y="758731"/>
                  </a:lnTo>
                  <a:lnTo>
                    <a:pt x="797517" y="759144"/>
                  </a:lnTo>
                  <a:lnTo>
                    <a:pt x="798085" y="759557"/>
                  </a:lnTo>
                  <a:lnTo>
                    <a:pt x="798666" y="759971"/>
                  </a:lnTo>
                  <a:lnTo>
                    <a:pt x="799247" y="760397"/>
                  </a:lnTo>
                  <a:lnTo>
                    <a:pt x="799828" y="760810"/>
                  </a:lnTo>
                  <a:lnTo>
                    <a:pt x="800409" y="761223"/>
                  </a:lnTo>
                  <a:lnTo>
                    <a:pt x="800977" y="761636"/>
                  </a:lnTo>
                  <a:lnTo>
                    <a:pt x="801559" y="762049"/>
                  </a:lnTo>
                  <a:lnTo>
                    <a:pt x="802140" y="762462"/>
                  </a:lnTo>
                  <a:lnTo>
                    <a:pt x="802721" y="762889"/>
                  </a:lnTo>
                  <a:lnTo>
                    <a:pt x="803302" y="763302"/>
                  </a:lnTo>
                  <a:lnTo>
                    <a:pt x="803870" y="763715"/>
                  </a:lnTo>
                  <a:lnTo>
                    <a:pt x="804451" y="764128"/>
                  </a:lnTo>
                  <a:lnTo>
                    <a:pt x="805032" y="764541"/>
                  </a:lnTo>
                  <a:lnTo>
                    <a:pt x="805613" y="764954"/>
                  </a:lnTo>
                  <a:lnTo>
                    <a:pt x="806194" y="765368"/>
                  </a:lnTo>
                  <a:lnTo>
                    <a:pt x="806762" y="765781"/>
                  </a:lnTo>
                  <a:lnTo>
                    <a:pt x="807343" y="766194"/>
                  </a:lnTo>
                  <a:lnTo>
                    <a:pt x="807924" y="766607"/>
                  </a:lnTo>
                </a:path>
                <a:path w="5782945" h="2792095">
                  <a:moveTo>
                    <a:pt x="807924" y="766607"/>
                  </a:moveTo>
                  <a:lnTo>
                    <a:pt x="808505" y="767020"/>
                  </a:lnTo>
                  <a:lnTo>
                    <a:pt x="809073" y="767433"/>
                  </a:lnTo>
                  <a:lnTo>
                    <a:pt x="809654" y="767859"/>
                  </a:lnTo>
                  <a:lnTo>
                    <a:pt x="810235" y="768273"/>
                  </a:lnTo>
                  <a:lnTo>
                    <a:pt x="810816" y="768686"/>
                  </a:lnTo>
                  <a:lnTo>
                    <a:pt x="811397" y="769099"/>
                  </a:lnTo>
                  <a:lnTo>
                    <a:pt x="811965" y="769512"/>
                  </a:lnTo>
                  <a:lnTo>
                    <a:pt x="812546" y="769925"/>
                  </a:lnTo>
                  <a:lnTo>
                    <a:pt x="813127" y="770326"/>
                  </a:lnTo>
                  <a:lnTo>
                    <a:pt x="813708" y="770739"/>
                  </a:lnTo>
                  <a:lnTo>
                    <a:pt x="814289" y="771152"/>
                  </a:lnTo>
                  <a:lnTo>
                    <a:pt x="814857" y="771565"/>
                  </a:lnTo>
                  <a:lnTo>
                    <a:pt x="815438" y="771978"/>
                  </a:lnTo>
                  <a:lnTo>
                    <a:pt x="816019" y="772391"/>
                  </a:lnTo>
                  <a:lnTo>
                    <a:pt x="816600" y="772805"/>
                  </a:lnTo>
                  <a:lnTo>
                    <a:pt x="817181" y="773218"/>
                  </a:lnTo>
                  <a:lnTo>
                    <a:pt x="817750" y="773631"/>
                  </a:lnTo>
                  <a:lnTo>
                    <a:pt x="818331" y="774044"/>
                  </a:lnTo>
                  <a:lnTo>
                    <a:pt x="818912" y="774457"/>
                  </a:lnTo>
                  <a:lnTo>
                    <a:pt x="819493" y="774870"/>
                  </a:lnTo>
                  <a:lnTo>
                    <a:pt x="820074" y="775271"/>
                  </a:lnTo>
                  <a:lnTo>
                    <a:pt x="820642" y="775684"/>
                  </a:lnTo>
                  <a:lnTo>
                    <a:pt x="821223" y="776097"/>
                  </a:lnTo>
                  <a:lnTo>
                    <a:pt x="821804" y="776510"/>
                  </a:lnTo>
                  <a:lnTo>
                    <a:pt x="822385" y="776923"/>
                  </a:lnTo>
                  <a:lnTo>
                    <a:pt x="822966" y="777337"/>
                  </a:lnTo>
                  <a:lnTo>
                    <a:pt x="823534" y="777737"/>
                  </a:lnTo>
                  <a:lnTo>
                    <a:pt x="824115" y="778150"/>
                  </a:lnTo>
                  <a:lnTo>
                    <a:pt x="824696" y="778563"/>
                  </a:lnTo>
                  <a:lnTo>
                    <a:pt x="825277" y="778976"/>
                  </a:lnTo>
                  <a:lnTo>
                    <a:pt x="825845" y="779389"/>
                  </a:lnTo>
                  <a:lnTo>
                    <a:pt x="826426" y="779790"/>
                  </a:lnTo>
                  <a:lnTo>
                    <a:pt x="827007" y="780203"/>
                  </a:lnTo>
                  <a:lnTo>
                    <a:pt x="827588" y="780616"/>
                  </a:lnTo>
                  <a:lnTo>
                    <a:pt x="828169" y="781029"/>
                  </a:lnTo>
                  <a:lnTo>
                    <a:pt x="828737" y="781429"/>
                  </a:lnTo>
                  <a:lnTo>
                    <a:pt x="829318" y="781843"/>
                  </a:lnTo>
                  <a:lnTo>
                    <a:pt x="829899" y="782256"/>
                  </a:lnTo>
                  <a:lnTo>
                    <a:pt x="830480" y="782669"/>
                  </a:lnTo>
                  <a:lnTo>
                    <a:pt x="831061" y="783069"/>
                  </a:lnTo>
                  <a:lnTo>
                    <a:pt x="831629" y="783482"/>
                  </a:lnTo>
                  <a:lnTo>
                    <a:pt x="832210" y="783896"/>
                  </a:lnTo>
                  <a:lnTo>
                    <a:pt x="832791" y="784296"/>
                  </a:lnTo>
                  <a:lnTo>
                    <a:pt x="833372" y="784709"/>
                  </a:lnTo>
                  <a:lnTo>
                    <a:pt x="833953" y="785122"/>
                  </a:lnTo>
                  <a:lnTo>
                    <a:pt x="834522" y="785522"/>
                  </a:lnTo>
                  <a:lnTo>
                    <a:pt x="835103" y="785936"/>
                  </a:lnTo>
                  <a:lnTo>
                    <a:pt x="835684" y="786336"/>
                  </a:lnTo>
                  <a:lnTo>
                    <a:pt x="836265" y="786749"/>
                  </a:lnTo>
                  <a:lnTo>
                    <a:pt x="836846" y="787162"/>
                  </a:lnTo>
                  <a:lnTo>
                    <a:pt x="837414" y="787562"/>
                  </a:lnTo>
                  <a:lnTo>
                    <a:pt x="837995" y="787976"/>
                  </a:lnTo>
                  <a:lnTo>
                    <a:pt x="838576" y="788376"/>
                  </a:lnTo>
                  <a:lnTo>
                    <a:pt x="839157" y="788789"/>
                  </a:lnTo>
                  <a:lnTo>
                    <a:pt x="839725" y="789202"/>
                  </a:lnTo>
                  <a:lnTo>
                    <a:pt x="840306" y="789602"/>
                  </a:lnTo>
                  <a:lnTo>
                    <a:pt x="840887" y="790016"/>
                  </a:lnTo>
                  <a:lnTo>
                    <a:pt x="841468" y="790416"/>
                  </a:lnTo>
                  <a:lnTo>
                    <a:pt x="842049" y="790829"/>
                  </a:lnTo>
                  <a:lnTo>
                    <a:pt x="842617" y="791229"/>
                  </a:lnTo>
                  <a:lnTo>
                    <a:pt x="843198" y="791642"/>
                  </a:lnTo>
                  <a:lnTo>
                    <a:pt x="843779" y="792043"/>
                  </a:lnTo>
                  <a:lnTo>
                    <a:pt x="844360" y="792456"/>
                  </a:lnTo>
                  <a:lnTo>
                    <a:pt x="844941" y="792856"/>
                  </a:lnTo>
                  <a:lnTo>
                    <a:pt x="845509" y="793269"/>
                  </a:lnTo>
                  <a:lnTo>
                    <a:pt x="846090" y="793670"/>
                  </a:lnTo>
                  <a:lnTo>
                    <a:pt x="846671" y="794083"/>
                  </a:lnTo>
                  <a:lnTo>
                    <a:pt x="847252" y="794483"/>
                  </a:lnTo>
                  <a:lnTo>
                    <a:pt x="847833" y="794896"/>
                  </a:lnTo>
                  <a:lnTo>
                    <a:pt x="848401" y="795296"/>
                  </a:lnTo>
                  <a:lnTo>
                    <a:pt x="848982" y="795697"/>
                  </a:lnTo>
                  <a:lnTo>
                    <a:pt x="849563" y="796110"/>
                  </a:lnTo>
                  <a:lnTo>
                    <a:pt x="850145" y="796510"/>
                  </a:lnTo>
                  <a:lnTo>
                    <a:pt x="850726" y="796923"/>
                  </a:lnTo>
                  <a:lnTo>
                    <a:pt x="851294" y="797324"/>
                  </a:lnTo>
                  <a:lnTo>
                    <a:pt x="851875" y="797724"/>
                  </a:lnTo>
                  <a:lnTo>
                    <a:pt x="852456" y="798137"/>
                  </a:lnTo>
                  <a:lnTo>
                    <a:pt x="853037" y="798537"/>
                  </a:lnTo>
                  <a:lnTo>
                    <a:pt x="853605" y="798937"/>
                  </a:lnTo>
                  <a:lnTo>
                    <a:pt x="854186" y="799351"/>
                  </a:lnTo>
                  <a:lnTo>
                    <a:pt x="854767" y="799751"/>
                  </a:lnTo>
                  <a:lnTo>
                    <a:pt x="855348" y="800151"/>
                  </a:lnTo>
                  <a:lnTo>
                    <a:pt x="855929" y="800564"/>
                  </a:lnTo>
                  <a:lnTo>
                    <a:pt x="856497" y="800965"/>
                  </a:lnTo>
                  <a:lnTo>
                    <a:pt x="857078" y="801365"/>
                  </a:lnTo>
                  <a:lnTo>
                    <a:pt x="857659" y="801778"/>
                  </a:lnTo>
                  <a:lnTo>
                    <a:pt x="858240" y="802178"/>
                  </a:lnTo>
                  <a:lnTo>
                    <a:pt x="858821" y="802579"/>
                  </a:lnTo>
                  <a:lnTo>
                    <a:pt x="859389" y="802979"/>
                  </a:lnTo>
                  <a:lnTo>
                    <a:pt x="859970" y="803392"/>
                  </a:lnTo>
                  <a:lnTo>
                    <a:pt x="860551" y="803792"/>
                  </a:lnTo>
                  <a:lnTo>
                    <a:pt x="861132" y="804192"/>
                  </a:lnTo>
                  <a:lnTo>
                    <a:pt x="861713" y="804593"/>
                  </a:lnTo>
                  <a:lnTo>
                    <a:pt x="862281" y="805006"/>
                  </a:lnTo>
                  <a:lnTo>
                    <a:pt x="862862" y="805406"/>
                  </a:lnTo>
                  <a:lnTo>
                    <a:pt x="863443" y="805806"/>
                  </a:lnTo>
                  <a:lnTo>
                    <a:pt x="864024" y="806207"/>
                  </a:lnTo>
                  <a:lnTo>
                    <a:pt x="864605" y="806607"/>
                  </a:lnTo>
                  <a:lnTo>
                    <a:pt x="865173" y="807020"/>
                  </a:lnTo>
                  <a:lnTo>
                    <a:pt x="865755" y="807420"/>
                  </a:lnTo>
                  <a:lnTo>
                    <a:pt x="866336" y="807821"/>
                  </a:lnTo>
                  <a:lnTo>
                    <a:pt x="866917" y="808221"/>
                  </a:lnTo>
                  <a:lnTo>
                    <a:pt x="867485" y="808621"/>
                  </a:lnTo>
                  <a:lnTo>
                    <a:pt x="868066" y="809021"/>
                  </a:lnTo>
                  <a:lnTo>
                    <a:pt x="868647" y="809422"/>
                  </a:lnTo>
                  <a:lnTo>
                    <a:pt x="869228" y="809835"/>
                  </a:lnTo>
                  <a:lnTo>
                    <a:pt x="869809" y="810235"/>
                  </a:lnTo>
                  <a:lnTo>
                    <a:pt x="870377" y="810635"/>
                  </a:lnTo>
                  <a:lnTo>
                    <a:pt x="870958" y="811036"/>
                  </a:lnTo>
                  <a:lnTo>
                    <a:pt x="871539" y="811436"/>
                  </a:lnTo>
                  <a:lnTo>
                    <a:pt x="872120" y="811836"/>
                  </a:lnTo>
                  <a:lnTo>
                    <a:pt x="872701" y="812236"/>
                  </a:lnTo>
                  <a:lnTo>
                    <a:pt x="873269" y="812637"/>
                  </a:lnTo>
                  <a:lnTo>
                    <a:pt x="873850" y="813037"/>
                  </a:lnTo>
                  <a:lnTo>
                    <a:pt x="874431" y="813437"/>
                  </a:lnTo>
                  <a:lnTo>
                    <a:pt x="875012" y="813837"/>
                  </a:lnTo>
                  <a:lnTo>
                    <a:pt x="875593" y="814238"/>
                  </a:lnTo>
                  <a:lnTo>
                    <a:pt x="876161" y="814638"/>
                  </a:lnTo>
                  <a:lnTo>
                    <a:pt x="876742" y="815038"/>
                  </a:lnTo>
                  <a:lnTo>
                    <a:pt x="877323" y="815438"/>
                  </a:lnTo>
                  <a:lnTo>
                    <a:pt x="877904" y="815839"/>
                  </a:lnTo>
                  <a:lnTo>
                    <a:pt x="878485" y="816239"/>
                  </a:lnTo>
                  <a:lnTo>
                    <a:pt x="879053" y="816639"/>
                  </a:lnTo>
                  <a:lnTo>
                    <a:pt x="879634" y="817039"/>
                  </a:lnTo>
                  <a:lnTo>
                    <a:pt x="880215" y="817440"/>
                  </a:lnTo>
                  <a:lnTo>
                    <a:pt x="880796" y="817840"/>
                  </a:lnTo>
                  <a:lnTo>
                    <a:pt x="881365" y="818240"/>
                  </a:lnTo>
                </a:path>
                <a:path w="5782945" h="2792095">
                  <a:moveTo>
                    <a:pt x="881365" y="818240"/>
                  </a:moveTo>
                  <a:lnTo>
                    <a:pt x="881946" y="818640"/>
                  </a:lnTo>
                  <a:lnTo>
                    <a:pt x="882527" y="819041"/>
                  </a:lnTo>
                  <a:lnTo>
                    <a:pt x="883108" y="819441"/>
                  </a:lnTo>
                  <a:lnTo>
                    <a:pt x="883689" y="819841"/>
                  </a:lnTo>
                  <a:lnTo>
                    <a:pt x="884257" y="820241"/>
                  </a:lnTo>
                  <a:lnTo>
                    <a:pt x="884838" y="820629"/>
                  </a:lnTo>
                  <a:lnTo>
                    <a:pt x="885419" y="821029"/>
                  </a:lnTo>
                  <a:lnTo>
                    <a:pt x="886000" y="821429"/>
                  </a:lnTo>
                  <a:lnTo>
                    <a:pt x="886581" y="821830"/>
                  </a:lnTo>
                  <a:lnTo>
                    <a:pt x="887149" y="822230"/>
                  </a:lnTo>
                  <a:lnTo>
                    <a:pt x="887730" y="822630"/>
                  </a:lnTo>
                  <a:lnTo>
                    <a:pt x="888311" y="823030"/>
                  </a:lnTo>
                  <a:lnTo>
                    <a:pt x="888892" y="823418"/>
                  </a:lnTo>
                  <a:lnTo>
                    <a:pt x="889473" y="823818"/>
                  </a:lnTo>
                  <a:lnTo>
                    <a:pt x="890041" y="824218"/>
                  </a:lnTo>
                  <a:lnTo>
                    <a:pt x="890622" y="824618"/>
                  </a:lnTo>
                  <a:lnTo>
                    <a:pt x="891203" y="825019"/>
                  </a:lnTo>
                  <a:lnTo>
                    <a:pt x="891784" y="825406"/>
                  </a:lnTo>
                  <a:lnTo>
                    <a:pt x="892365" y="825806"/>
                  </a:lnTo>
                  <a:lnTo>
                    <a:pt x="892933" y="826207"/>
                  </a:lnTo>
                  <a:lnTo>
                    <a:pt x="893514" y="826607"/>
                  </a:lnTo>
                  <a:lnTo>
                    <a:pt x="894095" y="827007"/>
                  </a:lnTo>
                  <a:lnTo>
                    <a:pt x="894676" y="827394"/>
                  </a:lnTo>
                  <a:lnTo>
                    <a:pt x="895244" y="827795"/>
                  </a:lnTo>
                  <a:lnTo>
                    <a:pt x="895825" y="828195"/>
                  </a:lnTo>
                  <a:lnTo>
                    <a:pt x="896406" y="828582"/>
                  </a:lnTo>
                  <a:lnTo>
                    <a:pt x="896987" y="828983"/>
                  </a:lnTo>
                  <a:lnTo>
                    <a:pt x="897568" y="829383"/>
                  </a:lnTo>
                  <a:lnTo>
                    <a:pt x="898137" y="829783"/>
                  </a:lnTo>
                  <a:lnTo>
                    <a:pt x="898718" y="830170"/>
                  </a:lnTo>
                  <a:lnTo>
                    <a:pt x="899299" y="830571"/>
                  </a:lnTo>
                  <a:lnTo>
                    <a:pt x="899880" y="830971"/>
                  </a:lnTo>
                  <a:lnTo>
                    <a:pt x="900461" y="831358"/>
                  </a:lnTo>
                  <a:lnTo>
                    <a:pt x="901029" y="831759"/>
                  </a:lnTo>
                  <a:lnTo>
                    <a:pt x="901610" y="832159"/>
                  </a:lnTo>
                  <a:lnTo>
                    <a:pt x="902191" y="832546"/>
                  </a:lnTo>
                  <a:lnTo>
                    <a:pt x="902772" y="832946"/>
                  </a:lnTo>
                  <a:lnTo>
                    <a:pt x="903353" y="833334"/>
                  </a:lnTo>
                  <a:lnTo>
                    <a:pt x="903921" y="833734"/>
                  </a:lnTo>
                  <a:lnTo>
                    <a:pt x="904502" y="834134"/>
                  </a:lnTo>
                  <a:lnTo>
                    <a:pt x="905083" y="834522"/>
                  </a:lnTo>
                  <a:lnTo>
                    <a:pt x="905664" y="834922"/>
                  </a:lnTo>
                  <a:lnTo>
                    <a:pt x="906245" y="835309"/>
                  </a:lnTo>
                  <a:lnTo>
                    <a:pt x="906813" y="835709"/>
                  </a:lnTo>
                  <a:lnTo>
                    <a:pt x="907394" y="836110"/>
                  </a:lnTo>
                  <a:lnTo>
                    <a:pt x="907975" y="836497"/>
                  </a:lnTo>
                  <a:lnTo>
                    <a:pt x="908556" y="836897"/>
                  </a:lnTo>
                  <a:lnTo>
                    <a:pt x="909124" y="837285"/>
                  </a:lnTo>
                  <a:lnTo>
                    <a:pt x="909705" y="837685"/>
                  </a:lnTo>
                  <a:lnTo>
                    <a:pt x="910286" y="838072"/>
                  </a:lnTo>
                  <a:lnTo>
                    <a:pt x="910867" y="838473"/>
                  </a:lnTo>
                  <a:lnTo>
                    <a:pt x="911448" y="838860"/>
                  </a:lnTo>
                  <a:lnTo>
                    <a:pt x="912016" y="839260"/>
                  </a:lnTo>
                  <a:lnTo>
                    <a:pt x="912597" y="839647"/>
                  </a:lnTo>
                  <a:lnTo>
                    <a:pt x="913178" y="840048"/>
                  </a:lnTo>
                  <a:lnTo>
                    <a:pt x="913759" y="840435"/>
                  </a:lnTo>
                  <a:lnTo>
                    <a:pt x="914340" y="840835"/>
                  </a:lnTo>
                  <a:lnTo>
                    <a:pt x="914909" y="841223"/>
                  </a:lnTo>
                  <a:lnTo>
                    <a:pt x="915490" y="841623"/>
                  </a:lnTo>
                  <a:lnTo>
                    <a:pt x="916071" y="842010"/>
                  </a:lnTo>
                  <a:lnTo>
                    <a:pt x="916652" y="842411"/>
                  </a:lnTo>
                  <a:lnTo>
                    <a:pt x="917233" y="842798"/>
                  </a:lnTo>
                  <a:lnTo>
                    <a:pt x="917801" y="843185"/>
                  </a:lnTo>
                  <a:lnTo>
                    <a:pt x="918382" y="843585"/>
                  </a:lnTo>
                  <a:lnTo>
                    <a:pt x="918963" y="843973"/>
                  </a:lnTo>
                  <a:lnTo>
                    <a:pt x="919544" y="844373"/>
                  </a:lnTo>
                  <a:lnTo>
                    <a:pt x="920125" y="844760"/>
                  </a:lnTo>
                  <a:lnTo>
                    <a:pt x="920693" y="845148"/>
                  </a:lnTo>
                  <a:lnTo>
                    <a:pt x="921274" y="845548"/>
                  </a:lnTo>
                  <a:lnTo>
                    <a:pt x="921855" y="845935"/>
                  </a:lnTo>
                  <a:lnTo>
                    <a:pt x="922436" y="846323"/>
                  </a:lnTo>
                  <a:lnTo>
                    <a:pt x="923017" y="846723"/>
                  </a:lnTo>
                  <a:lnTo>
                    <a:pt x="923585" y="847110"/>
                  </a:lnTo>
                  <a:lnTo>
                    <a:pt x="924166" y="847511"/>
                  </a:lnTo>
                  <a:lnTo>
                    <a:pt x="924747" y="847898"/>
                  </a:lnTo>
                  <a:lnTo>
                    <a:pt x="925328" y="848285"/>
                  </a:lnTo>
                  <a:lnTo>
                    <a:pt x="925896" y="848673"/>
                  </a:lnTo>
                  <a:lnTo>
                    <a:pt x="926477" y="849073"/>
                  </a:lnTo>
                  <a:lnTo>
                    <a:pt x="927058" y="849460"/>
                  </a:lnTo>
                  <a:lnTo>
                    <a:pt x="927639" y="849848"/>
                  </a:lnTo>
                  <a:lnTo>
                    <a:pt x="928220" y="850248"/>
                  </a:lnTo>
                  <a:lnTo>
                    <a:pt x="928788" y="850635"/>
                  </a:lnTo>
                  <a:lnTo>
                    <a:pt x="929369" y="851022"/>
                  </a:lnTo>
                  <a:lnTo>
                    <a:pt x="929951" y="851410"/>
                  </a:lnTo>
                  <a:lnTo>
                    <a:pt x="930532" y="851810"/>
                  </a:lnTo>
                  <a:lnTo>
                    <a:pt x="931113" y="852197"/>
                  </a:lnTo>
                  <a:lnTo>
                    <a:pt x="931681" y="852585"/>
                  </a:lnTo>
                  <a:lnTo>
                    <a:pt x="932262" y="852972"/>
                  </a:lnTo>
                  <a:lnTo>
                    <a:pt x="932843" y="853372"/>
                  </a:lnTo>
                  <a:lnTo>
                    <a:pt x="933424" y="853760"/>
                  </a:lnTo>
                  <a:lnTo>
                    <a:pt x="934005" y="854147"/>
                  </a:lnTo>
                  <a:lnTo>
                    <a:pt x="934573" y="854534"/>
                  </a:lnTo>
                  <a:lnTo>
                    <a:pt x="935154" y="854922"/>
                  </a:lnTo>
                  <a:lnTo>
                    <a:pt x="935735" y="855309"/>
                  </a:lnTo>
                  <a:lnTo>
                    <a:pt x="936316" y="855709"/>
                  </a:lnTo>
                  <a:lnTo>
                    <a:pt x="936884" y="856097"/>
                  </a:lnTo>
                  <a:lnTo>
                    <a:pt x="937465" y="856484"/>
                  </a:lnTo>
                  <a:lnTo>
                    <a:pt x="938046" y="856871"/>
                  </a:lnTo>
                  <a:lnTo>
                    <a:pt x="938627" y="857259"/>
                  </a:lnTo>
                  <a:lnTo>
                    <a:pt x="939208" y="857646"/>
                  </a:lnTo>
                  <a:lnTo>
                    <a:pt x="939776" y="858033"/>
                  </a:lnTo>
                  <a:lnTo>
                    <a:pt x="940357" y="858434"/>
                  </a:lnTo>
                  <a:lnTo>
                    <a:pt x="940938" y="858821"/>
                  </a:lnTo>
                  <a:lnTo>
                    <a:pt x="941519" y="859208"/>
                  </a:lnTo>
                  <a:lnTo>
                    <a:pt x="942100" y="859596"/>
                  </a:lnTo>
                  <a:lnTo>
                    <a:pt x="942668" y="859983"/>
                  </a:lnTo>
                  <a:lnTo>
                    <a:pt x="943249" y="860370"/>
                  </a:lnTo>
                  <a:lnTo>
                    <a:pt x="943830" y="860758"/>
                  </a:lnTo>
                  <a:lnTo>
                    <a:pt x="944411" y="861145"/>
                  </a:lnTo>
                  <a:lnTo>
                    <a:pt x="944992" y="861532"/>
                  </a:lnTo>
                  <a:lnTo>
                    <a:pt x="945561" y="861920"/>
                  </a:lnTo>
                  <a:lnTo>
                    <a:pt x="946142" y="862307"/>
                  </a:lnTo>
                  <a:lnTo>
                    <a:pt x="946723" y="862694"/>
                  </a:lnTo>
                  <a:lnTo>
                    <a:pt x="947304" y="863082"/>
                  </a:lnTo>
                  <a:lnTo>
                    <a:pt x="947885" y="863469"/>
                  </a:lnTo>
                  <a:lnTo>
                    <a:pt x="948453" y="863857"/>
                  </a:lnTo>
                  <a:lnTo>
                    <a:pt x="949034" y="864244"/>
                  </a:lnTo>
                  <a:lnTo>
                    <a:pt x="949615" y="864631"/>
                  </a:lnTo>
                  <a:lnTo>
                    <a:pt x="950196" y="865019"/>
                  </a:lnTo>
                  <a:lnTo>
                    <a:pt x="950777" y="865406"/>
                  </a:lnTo>
                  <a:lnTo>
                    <a:pt x="951345" y="865793"/>
                  </a:lnTo>
                  <a:lnTo>
                    <a:pt x="951926" y="866181"/>
                  </a:lnTo>
                  <a:lnTo>
                    <a:pt x="952507" y="866568"/>
                  </a:lnTo>
                  <a:lnTo>
                    <a:pt x="953088" y="866955"/>
                  </a:lnTo>
                  <a:lnTo>
                    <a:pt x="953656" y="867343"/>
                  </a:lnTo>
                  <a:lnTo>
                    <a:pt x="954237" y="867730"/>
                  </a:lnTo>
                  <a:lnTo>
                    <a:pt x="954818" y="868117"/>
                  </a:lnTo>
                </a:path>
                <a:path w="5782945" h="2792095">
                  <a:moveTo>
                    <a:pt x="954818" y="868117"/>
                  </a:moveTo>
                  <a:lnTo>
                    <a:pt x="955399" y="868505"/>
                  </a:lnTo>
                  <a:lnTo>
                    <a:pt x="955980" y="868892"/>
                  </a:lnTo>
                  <a:lnTo>
                    <a:pt x="956548" y="869266"/>
                  </a:lnTo>
                  <a:lnTo>
                    <a:pt x="957129" y="869654"/>
                  </a:lnTo>
                  <a:lnTo>
                    <a:pt x="957710" y="870041"/>
                  </a:lnTo>
                  <a:lnTo>
                    <a:pt x="958291" y="870428"/>
                  </a:lnTo>
                  <a:lnTo>
                    <a:pt x="958872" y="870816"/>
                  </a:lnTo>
                  <a:lnTo>
                    <a:pt x="959440" y="871203"/>
                  </a:lnTo>
                  <a:lnTo>
                    <a:pt x="960021" y="871591"/>
                  </a:lnTo>
                  <a:lnTo>
                    <a:pt x="960602" y="871978"/>
                  </a:lnTo>
                  <a:lnTo>
                    <a:pt x="961183" y="872352"/>
                  </a:lnTo>
                  <a:lnTo>
                    <a:pt x="961764" y="872740"/>
                  </a:lnTo>
                  <a:lnTo>
                    <a:pt x="962333" y="873127"/>
                  </a:lnTo>
                  <a:lnTo>
                    <a:pt x="962914" y="873514"/>
                  </a:lnTo>
                  <a:lnTo>
                    <a:pt x="963495" y="873902"/>
                  </a:lnTo>
                  <a:lnTo>
                    <a:pt x="964076" y="874276"/>
                  </a:lnTo>
                  <a:lnTo>
                    <a:pt x="964657" y="874663"/>
                  </a:lnTo>
                  <a:lnTo>
                    <a:pt x="965225" y="875051"/>
                  </a:lnTo>
                  <a:lnTo>
                    <a:pt x="965806" y="875438"/>
                  </a:lnTo>
                  <a:lnTo>
                    <a:pt x="966387" y="875813"/>
                  </a:lnTo>
                  <a:lnTo>
                    <a:pt x="966968" y="876200"/>
                  </a:lnTo>
                  <a:lnTo>
                    <a:pt x="967536" y="876587"/>
                  </a:lnTo>
                  <a:lnTo>
                    <a:pt x="968117" y="876975"/>
                  </a:lnTo>
                  <a:lnTo>
                    <a:pt x="968698" y="877349"/>
                  </a:lnTo>
                  <a:lnTo>
                    <a:pt x="969279" y="877736"/>
                  </a:lnTo>
                  <a:lnTo>
                    <a:pt x="969860" y="878124"/>
                  </a:lnTo>
                  <a:lnTo>
                    <a:pt x="970428" y="878511"/>
                  </a:lnTo>
                  <a:lnTo>
                    <a:pt x="971009" y="878886"/>
                  </a:lnTo>
                  <a:lnTo>
                    <a:pt x="971590" y="879273"/>
                  </a:lnTo>
                  <a:lnTo>
                    <a:pt x="972171" y="879660"/>
                  </a:lnTo>
                  <a:lnTo>
                    <a:pt x="972752" y="880035"/>
                  </a:lnTo>
                  <a:lnTo>
                    <a:pt x="973320" y="880422"/>
                  </a:lnTo>
                  <a:lnTo>
                    <a:pt x="973901" y="880809"/>
                  </a:lnTo>
                  <a:lnTo>
                    <a:pt x="974482" y="881184"/>
                  </a:lnTo>
                  <a:lnTo>
                    <a:pt x="975063" y="881571"/>
                  </a:lnTo>
                  <a:lnTo>
                    <a:pt x="975644" y="881958"/>
                  </a:lnTo>
                  <a:lnTo>
                    <a:pt x="976212" y="882333"/>
                  </a:lnTo>
                  <a:lnTo>
                    <a:pt x="976793" y="882720"/>
                  </a:lnTo>
                  <a:lnTo>
                    <a:pt x="977374" y="883108"/>
                  </a:lnTo>
                  <a:lnTo>
                    <a:pt x="977955" y="883482"/>
                  </a:lnTo>
                  <a:lnTo>
                    <a:pt x="978536" y="883869"/>
                  </a:lnTo>
                  <a:lnTo>
                    <a:pt x="979105" y="884244"/>
                  </a:lnTo>
                  <a:lnTo>
                    <a:pt x="979686" y="884631"/>
                  </a:lnTo>
                  <a:lnTo>
                    <a:pt x="980267" y="885018"/>
                  </a:lnTo>
                  <a:lnTo>
                    <a:pt x="980848" y="885393"/>
                  </a:lnTo>
                  <a:lnTo>
                    <a:pt x="981416" y="885780"/>
                  </a:lnTo>
                  <a:lnTo>
                    <a:pt x="981997" y="886155"/>
                  </a:lnTo>
                  <a:lnTo>
                    <a:pt x="982578" y="886542"/>
                  </a:lnTo>
                  <a:lnTo>
                    <a:pt x="983159" y="886916"/>
                  </a:lnTo>
                  <a:lnTo>
                    <a:pt x="983740" y="887304"/>
                  </a:lnTo>
                  <a:lnTo>
                    <a:pt x="984308" y="887678"/>
                  </a:lnTo>
                  <a:lnTo>
                    <a:pt x="984889" y="888066"/>
                  </a:lnTo>
                  <a:lnTo>
                    <a:pt x="985470" y="888440"/>
                  </a:lnTo>
                  <a:lnTo>
                    <a:pt x="986051" y="888827"/>
                  </a:lnTo>
                  <a:lnTo>
                    <a:pt x="986632" y="889202"/>
                  </a:lnTo>
                  <a:lnTo>
                    <a:pt x="987200" y="889589"/>
                  </a:lnTo>
                  <a:lnTo>
                    <a:pt x="987781" y="889964"/>
                  </a:lnTo>
                  <a:lnTo>
                    <a:pt x="988362" y="890351"/>
                  </a:lnTo>
                  <a:lnTo>
                    <a:pt x="988943" y="890725"/>
                  </a:lnTo>
                  <a:lnTo>
                    <a:pt x="989524" y="891113"/>
                  </a:lnTo>
                  <a:lnTo>
                    <a:pt x="990092" y="891487"/>
                  </a:lnTo>
                  <a:lnTo>
                    <a:pt x="990673" y="891874"/>
                  </a:lnTo>
                  <a:lnTo>
                    <a:pt x="991254" y="892249"/>
                  </a:lnTo>
                  <a:lnTo>
                    <a:pt x="991835" y="892636"/>
                  </a:lnTo>
                  <a:lnTo>
                    <a:pt x="992416" y="893011"/>
                  </a:lnTo>
                  <a:lnTo>
                    <a:pt x="992984" y="893385"/>
                  </a:lnTo>
                  <a:lnTo>
                    <a:pt x="993565" y="893772"/>
                  </a:lnTo>
                  <a:lnTo>
                    <a:pt x="994146" y="894147"/>
                  </a:lnTo>
                  <a:lnTo>
                    <a:pt x="994728" y="894534"/>
                  </a:lnTo>
                  <a:lnTo>
                    <a:pt x="995296" y="894909"/>
                  </a:lnTo>
                  <a:lnTo>
                    <a:pt x="995877" y="895283"/>
                  </a:lnTo>
                  <a:lnTo>
                    <a:pt x="996458" y="895670"/>
                  </a:lnTo>
                  <a:lnTo>
                    <a:pt x="997039" y="896045"/>
                  </a:lnTo>
                  <a:lnTo>
                    <a:pt x="997620" y="896432"/>
                  </a:lnTo>
                  <a:lnTo>
                    <a:pt x="998188" y="896807"/>
                  </a:lnTo>
                  <a:lnTo>
                    <a:pt x="998769" y="897181"/>
                  </a:lnTo>
                  <a:lnTo>
                    <a:pt x="999350" y="897568"/>
                  </a:lnTo>
                  <a:lnTo>
                    <a:pt x="999931" y="897943"/>
                  </a:lnTo>
                  <a:lnTo>
                    <a:pt x="1000512" y="898317"/>
                  </a:lnTo>
                  <a:lnTo>
                    <a:pt x="1001080" y="898705"/>
                  </a:lnTo>
                  <a:lnTo>
                    <a:pt x="1001661" y="899079"/>
                  </a:lnTo>
                  <a:lnTo>
                    <a:pt x="1002242" y="899454"/>
                  </a:lnTo>
                  <a:lnTo>
                    <a:pt x="1002823" y="899828"/>
                  </a:lnTo>
                  <a:lnTo>
                    <a:pt x="1003404" y="900215"/>
                  </a:lnTo>
                  <a:lnTo>
                    <a:pt x="1003972" y="900590"/>
                  </a:lnTo>
                  <a:lnTo>
                    <a:pt x="1004553" y="900964"/>
                  </a:lnTo>
                  <a:lnTo>
                    <a:pt x="1005134" y="901352"/>
                  </a:lnTo>
                  <a:lnTo>
                    <a:pt x="1005715" y="901726"/>
                  </a:lnTo>
                  <a:lnTo>
                    <a:pt x="1006296" y="902100"/>
                  </a:lnTo>
                  <a:lnTo>
                    <a:pt x="1006864" y="902475"/>
                  </a:lnTo>
                  <a:lnTo>
                    <a:pt x="1007445" y="902862"/>
                  </a:lnTo>
                  <a:lnTo>
                    <a:pt x="1008026" y="903237"/>
                  </a:lnTo>
                  <a:lnTo>
                    <a:pt x="1008607" y="903611"/>
                  </a:lnTo>
                  <a:lnTo>
                    <a:pt x="1009175" y="903985"/>
                  </a:lnTo>
                  <a:lnTo>
                    <a:pt x="1009757" y="904360"/>
                  </a:lnTo>
                  <a:lnTo>
                    <a:pt x="1010338" y="904747"/>
                  </a:lnTo>
                  <a:lnTo>
                    <a:pt x="1010919" y="905122"/>
                  </a:lnTo>
                  <a:lnTo>
                    <a:pt x="1011500" y="905496"/>
                  </a:lnTo>
                  <a:lnTo>
                    <a:pt x="1012068" y="905871"/>
                  </a:lnTo>
                  <a:lnTo>
                    <a:pt x="1012649" y="906245"/>
                  </a:lnTo>
                  <a:lnTo>
                    <a:pt x="1013230" y="906619"/>
                  </a:lnTo>
                  <a:lnTo>
                    <a:pt x="1013811" y="907007"/>
                  </a:lnTo>
                  <a:lnTo>
                    <a:pt x="1014392" y="907381"/>
                  </a:lnTo>
                  <a:lnTo>
                    <a:pt x="1014960" y="907756"/>
                  </a:lnTo>
                  <a:lnTo>
                    <a:pt x="1015541" y="908130"/>
                  </a:lnTo>
                  <a:lnTo>
                    <a:pt x="1016122" y="908504"/>
                  </a:lnTo>
                  <a:lnTo>
                    <a:pt x="1016703" y="908879"/>
                  </a:lnTo>
                  <a:lnTo>
                    <a:pt x="1017284" y="909253"/>
                  </a:lnTo>
                  <a:lnTo>
                    <a:pt x="1017852" y="909628"/>
                  </a:lnTo>
                  <a:lnTo>
                    <a:pt x="1018433" y="910015"/>
                  </a:lnTo>
                  <a:lnTo>
                    <a:pt x="1019014" y="910390"/>
                  </a:lnTo>
                  <a:lnTo>
                    <a:pt x="1019595" y="910764"/>
                  </a:lnTo>
                  <a:lnTo>
                    <a:pt x="1020176" y="911138"/>
                  </a:lnTo>
                  <a:lnTo>
                    <a:pt x="1020744" y="911513"/>
                  </a:lnTo>
                  <a:lnTo>
                    <a:pt x="1021325" y="911887"/>
                  </a:lnTo>
                  <a:lnTo>
                    <a:pt x="1021906" y="912262"/>
                  </a:lnTo>
                  <a:lnTo>
                    <a:pt x="1022487" y="912636"/>
                  </a:lnTo>
                  <a:lnTo>
                    <a:pt x="1023055" y="913011"/>
                  </a:lnTo>
                  <a:lnTo>
                    <a:pt x="1023636" y="913385"/>
                  </a:lnTo>
                  <a:lnTo>
                    <a:pt x="1024217" y="913759"/>
                  </a:lnTo>
                  <a:lnTo>
                    <a:pt x="1024798" y="914134"/>
                  </a:lnTo>
                  <a:lnTo>
                    <a:pt x="1025379" y="914508"/>
                  </a:lnTo>
                  <a:lnTo>
                    <a:pt x="1025948" y="914883"/>
                  </a:lnTo>
                  <a:lnTo>
                    <a:pt x="1026529" y="915257"/>
                  </a:lnTo>
                  <a:lnTo>
                    <a:pt x="1027110" y="915632"/>
                  </a:lnTo>
                  <a:lnTo>
                    <a:pt x="1027691" y="916006"/>
                  </a:lnTo>
                  <a:lnTo>
                    <a:pt x="1028272" y="916381"/>
                  </a:lnTo>
                </a:path>
                <a:path w="5782945" h="2792095">
                  <a:moveTo>
                    <a:pt x="1028272" y="916381"/>
                  </a:moveTo>
                  <a:lnTo>
                    <a:pt x="1028840" y="916755"/>
                  </a:lnTo>
                  <a:lnTo>
                    <a:pt x="1029421" y="917129"/>
                  </a:lnTo>
                  <a:lnTo>
                    <a:pt x="1030002" y="917504"/>
                  </a:lnTo>
                  <a:lnTo>
                    <a:pt x="1030583" y="917878"/>
                  </a:lnTo>
                  <a:lnTo>
                    <a:pt x="1031164" y="918253"/>
                  </a:lnTo>
                  <a:lnTo>
                    <a:pt x="1031732" y="918627"/>
                  </a:lnTo>
                  <a:lnTo>
                    <a:pt x="1032313" y="919002"/>
                  </a:lnTo>
                  <a:lnTo>
                    <a:pt x="1032894" y="919376"/>
                  </a:lnTo>
                  <a:lnTo>
                    <a:pt x="1033475" y="919750"/>
                  </a:lnTo>
                  <a:lnTo>
                    <a:pt x="1034056" y="920125"/>
                  </a:lnTo>
                  <a:lnTo>
                    <a:pt x="1034624" y="920486"/>
                  </a:lnTo>
                  <a:lnTo>
                    <a:pt x="1035205" y="920861"/>
                  </a:lnTo>
                  <a:lnTo>
                    <a:pt x="1035786" y="921235"/>
                  </a:lnTo>
                  <a:lnTo>
                    <a:pt x="1036367" y="921610"/>
                  </a:lnTo>
                  <a:lnTo>
                    <a:pt x="1036948" y="921984"/>
                  </a:lnTo>
                  <a:lnTo>
                    <a:pt x="1037516" y="922359"/>
                  </a:lnTo>
                  <a:lnTo>
                    <a:pt x="1038097" y="922733"/>
                  </a:lnTo>
                  <a:lnTo>
                    <a:pt x="1038678" y="923107"/>
                  </a:lnTo>
                  <a:lnTo>
                    <a:pt x="1039259" y="923469"/>
                  </a:lnTo>
                  <a:lnTo>
                    <a:pt x="1039827" y="923843"/>
                  </a:lnTo>
                  <a:lnTo>
                    <a:pt x="1040408" y="924218"/>
                  </a:lnTo>
                  <a:lnTo>
                    <a:pt x="1040989" y="924592"/>
                  </a:lnTo>
                  <a:lnTo>
                    <a:pt x="1041570" y="924967"/>
                  </a:lnTo>
                  <a:lnTo>
                    <a:pt x="1042151" y="925341"/>
                  </a:lnTo>
                  <a:lnTo>
                    <a:pt x="1042720" y="925703"/>
                  </a:lnTo>
                  <a:lnTo>
                    <a:pt x="1043301" y="926077"/>
                  </a:lnTo>
                  <a:lnTo>
                    <a:pt x="1043882" y="926451"/>
                  </a:lnTo>
                  <a:lnTo>
                    <a:pt x="1044463" y="926826"/>
                  </a:lnTo>
                  <a:lnTo>
                    <a:pt x="1045044" y="927200"/>
                  </a:lnTo>
                  <a:lnTo>
                    <a:pt x="1045612" y="927562"/>
                  </a:lnTo>
                  <a:lnTo>
                    <a:pt x="1046193" y="927936"/>
                  </a:lnTo>
                  <a:lnTo>
                    <a:pt x="1046774" y="928311"/>
                  </a:lnTo>
                  <a:lnTo>
                    <a:pt x="1047355" y="928685"/>
                  </a:lnTo>
                  <a:lnTo>
                    <a:pt x="1047936" y="929047"/>
                  </a:lnTo>
                  <a:lnTo>
                    <a:pt x="1048504" y="929421"/>
                  </a:lnTo>
                  <a:lnTo>
                    <a:pt x="1049085" y="929796"/>
                  </a:lnTo>
                  <a:lnTo>
                    <a:pt x="1049666" y="930157"/>
                  </a:lnTo>
                  <a:lnTo>
                    <a:pt x="1050247" y="930532"/>
                  </a:lnTo>
                  <a:lnTo>
                    <a:pt x="1050828" y="930906"/>
                  </a:lnTo>
                  <a:lnTo>
                    <a:pt x="1051396" y="931280"/>
                  </a:lnTo>
                  <a:lnTo>
                    <a:pt x="1051977" y="931642"/>
                  </a:lnTo>
                  <a:lnTo>
                    <a:pt x="1052558" y="932016"/>
                  </a:lnTo>
                  <a:lnTo>
                    <a:pt x="1053139" y="932391"/>
                  </a:lnTo>
                  <a:lnTo>
                    <a:pt x="1053707" y="932752"/>
                  </a:lnTo>
                  <a:lnTo>
                    <a:pt x="1054288" y="933127"/>
                  </a:lnTo>
                  <a:lnTo>
                    <a:pt x="1054869" y="933501"/>
                  </a:lnTo>
                  <a:lnTo>
                    <a:pt x="1055450" y="933863"/>
                  </a:lnTo>
                  <a:lnTo>
                    <a:pt x="1056031" y="934237"/>
                  </a:lnTo>
                  <a:lnTo>
                    <a:pt x="1056599" y="934612"/>
                  </a:lnTo>
                  <a:lnTo>
                    <a:pt x="1057180" y="934973"/>
                  </a:lnTo>
                  <a:lnTo>
                    <a:pt x="1057761" y="935348"/>
                  </a:lnTo>
                  <a:lnTo>
                    <a:pt x="1058342" y="935709"/>
                  </a:lnTo>
                  <a:lnTo>
                    <a:pt x="1058924" y="936083"/>
                  </a:lnTo>
                  <a:lnTo>
                    <a:pt x="1059492" y="936458"/>
                  </a:lnTo>
                  <a:lnTo>
                    <a:pt x="1060073" y="936819"/>
                  </a:lnTo>
                  <a:lnTo>
                    <a:pt x="1060654" y="937194"/>
                  </a:lnTo>
                  <a:lnTo>
                    <a:pt x="1061235" y="937555"/>
                  </a:lnTo>
                  <a:lnTo>
                    <a:pt x="1061816" y="937930"/>
                  </a:lnTo>
                  <a:lnTo>
                    <a:pt x="1062384" y="938304"/>
                  </a:lnTo>
                  <a:lnTo>
                    <a:pt x="1062965" y="938666"/>
                  </a:lnTo>
                  <a:lnTo>
                    <a:pt x="1063546" y="939040"/>
                  </a:lnTo>
                  <a:lnTo>
                    <a:pt x="1064127" y="939402"/>
                  </a:lnTo>
                  <a:lnTo>
                    <a:pt x="1064708" y="939776"/>
                  </a:lnTo>
                  <a:lnTo>
                    <a:pt x="1065276" y="940138"/>
                  </a:lnTo>
                  <a:lnTo>
                    <a:pt x="1065857" y="940512"/>
                  </a:lnTo>
                  <a:lnTo>
                    <a:pt x="1066438" y="940874"/>
                  </a:lnTo>
                  <a:lnTo>
                    <a:pt x="1067019" y="941248"/>
                  </a:lnTo>
                  <a:lnTo>
                    <a:pt x="1067587" y="941610"/>
                  </a:lnTo>
                  <a:lnTo>
                    <a:pt x="1068168" y="941984"/>
                  </a:lnTo>
                  <a:lnTo>
                    <a:pt x="1068749" y="942346"/>
                  </a:lnTo>
                  <a:lnTo>
                    <a:pt x="1069330" y="942720"/>
                  </a:lnTo>
                  <a:lnTo>
                    <a:pt x="1069911" y="943081"/>
                  </a:lnTo>
                  <a:lnTo>
                    <a:pt x="1070479" y="943456"/>
                  </a:lnTo>
                  <a:lnTo>
                    <a:pt x="1071060" y="943817"/>
                  </a:lnTo>
                  <a:lnTo>
                    <a:pt x="1071641" y="944192"/>
                  </a:lnTo>
                  <a:lnTo>
                    <a:pt x="1072222" y="944553"/>
                  </a:lnTo>
                  <a:lnTo>
                    <a:pt x="1072803" y="944928"/>
                  </a:lnTo>
                  <a:lnTo>
                    <a:pt x="1073371" y="945289"/>
                  </a:lnTo>
                  <a:lnTo>
                    <a:pt x="1073952" y="945651"/>
                  </a:lnTo>
                  <a:lnTo>
                    <a:pt x="1074534" y="946025"/>
                  </a:lnTo>
                  <a:lnTo>
                    <a:pt x="1075115" y="946387"/>
                  </a:lnTo>
                  <a:lnTo>
                    <a:pt x="1075696" y="946761"/>
                  </a:lnTo>
                  <a:lnTo>
                    <a:pt x="1076264" y="947123"/>
                  </a:lnTo>
                  <a:lnTo>
                    <a:pt x="1076845" y="947497"/>
                  </a:lnTo>
                  <a:lnTo>
                    <a:pt x="1077426" y="947859"/>
                  </a:lnTo>
                  <a:lnTo>
                    <a:pt x="1078007" y="948220"/>
                  </a:lnTo>
                  <a:lnTo>
                    <a:pt x="1078588" y="948595"/>
                  </a:lnTo>
                  <a:lnTo>
                    <a:pt x="1079156" y="948956"/>
                  </a:lnTo>
                  <a:lnTo>
                    <a:pt x="1079737" y="949318"/>
                  </a:lnTo>
                  <a:lnTo>
                    <a:pt x="1080318" y="949692"/>
                  </a:lnTo>
                  <a:lnTo>
                    <a:pt x="1080899" y="950054"/>
                  </a:lnTo>
                  <a:lnTo>
                    <a:pt x="1081467" y="950415"/>
                  </a:lnTo>
                  <a:lnTo>
                    <a:pt x="1082048" y="950790"/>
                  </a:lnTo>
                  <a:lnTo>
                    <a:pt x="1082629" y="951151"/>
                  </a:lnTo>
                  <a:lnTo>
                    <a:pt x="1083210" y="951513"/>
                  </a:lnTo>
                  <a:lnTo>
                    <a:pt x="1083791" y="951887"/>
                  </a:lnTo>
                  <a:lnTo>
                    <a:pt x="1084359" y="952249"/>
                  </a:lnTo>
                  <a:lnTo>
                    <a:pt x="1084940" y="952610"/>
                  </a:lnTo>
                  <a:lnTo>
                    <a:pt x="1085521" y="952985"/>
                  </a:lnTo>
                  <a:lnTo>
                    <a:pt x="1086102" y="953346"/>
                  </a:lnTo>
                  <a:lnTo>
                    <a:pt x="1086683" y="953708"/>
                  </a:lnTo>
                  <a:lnTo>
                    <a:pt x="1087251" y="954082"/>
                  </a:lnTo>
                  <a:lnTo>
                    <a:pt x="1087832" y="954444"/>
                  </a:lnTo>
                  <a:lnTo>
                    <a:pt x="1088413" y="954805"/>
                  </a:lnTo>
                  <a:lnTo>
                    <a:pt x="1088994" y="955167"/>
                  </a:lnTo>
                  <a:lnTo>
                    <a:pt x="1089575" y="955541"/>
                  </a:lnTo>
                  <a:lnTo>
                    <a:pt x="1090144" y="955903"/>
                  </a:lnTo>
                  <a:lnTo>
                    <a:pt x="1090725" y="956264"/>
                  </a:lnTo>
                  <a:lnTo>
                    <a:pt x="1091306" y="956626"/>
                  </a:lnTo>
                  <a:lnTo>
                    <a:pt x="1091887" y="957000"/>
                  </a:lnTo>
                  <a:lnTo>
                    <a:pt x="1092468" y="957362"/>
                  </a:lnTo>
                  <a:lnTo>
                    <a:pt x="1093036" y="957723"/>
                  </a:lnTo>
                  <a:lnTo>
                    <a:pt x="1093617" y="958085"/>
                  </a:lnTo>
                  <a:lnTo>
                    <a:pt x="1094198" y="958446"/>
                  </a:lnTo>
                  <a:lnTo>
                    <a:pt x="1094779" y="958821"/>
                  </a:lnTo>
                  <a:lnTo>
                    <a:pt x="1095347" y="959182"/>
                  </a:lnTo>
                  <a:lnTo>
                    <a:pt x="1095928" y="959544"/>
                  </a:lnTo>
                  <a:lnTo>
                    <a:pt x="1096509" y="959905"/>
                  </a:lnTo>
                  <a:lnTo>
                    <a:pt x="1097090" y="960267"/>
                  </a:lnTo>
                  <a:lnTo>
                    <a:pt x="1097671" y="960628"/>
                  </a:lnTo>
                  <a:lnTo>
                    <a:pt x="1098239" y="961003"/>
                  </a:lnTo>
                  <a:lnTo>
                    <a:pt x="1098820" y="961364"/>
                  </a:lnTo>
                  <a:lnTo>
                    <a:pt x="1099401" y="961726"/>
                  </a:lnTo>
                  <a:lnTo>
                    <a:pt x="1099982" y="962087"/>
                  </a:lnTo>
                  <a:lnTo>
                    <a:pt x="1100563" y="962449"/>
                  </a:lnTo>
                  <a:lnTo>
                    <a:pt x="1101131" y="962810"/>
                  </a:lnTo>
                  <a:lnTo>
                    <a:pt x="1101712" y="963172"/>
                  </a:lnTo>
                </a:path>
                <a:path w="5782945" h="2792095">
                  <a:moveTo>
                    <a:pt x="1101712" y="963172"/>
                  </a:moveTo>
                  <a:lnTo>
                    <a:pt x="1102293" y="963546"/>
                  </a:lnTo>
                  <a:lnTo>
                    <a:pt x="1102874" y="963908"/>
                  </a:lnTo>
                  <a:lnTo>
                    <a:pt x="1103455" y="964269"/>
                  </a:lnTo>
                  <a:lnTo>
                    <a:pt x="1104023" y="964631"/>
                  </a:lnTo>
                  <a:lnTo>
                    <a:pt x="1104604" y="964992"/>
                  </a:lnTo>
                  <a:lnTo>
                    <a:pt x="1105185" y="965354"/>
                  </a:lnTo>
                  <a:lnTo>
                    <a:pt x="1105766" y="965715"/>
                  </a:lnTo>
                  <a:lnTo>
                    <a:pt x="1106347" y="966077"/>
                  </a:lnTo>
                  <a:lnTo>
                    <a:pt x="1106916" y="966438"/>
                  </a:lnTo>
                  <a:lnTo>
                    <a:pt x="1107497" y="966800"/>
                  </a:lnTo>
                  <a:lnTo>
                    <a:pt x="1108078" y="967161"/>
                  </a:lnTo>
                  <a:lnTo>
                    <a:pt x="1108659" y="967523"/>
                  </a:lnTo>
                  <a:lnTo>
                    <a:pt x="1109227" y="967884"/>
                  </a:lnTo>
                  <a:lnTo>
                    <a:pt x="1109808" y="968246"/>
                  </a:lnTo>
                  <a:lnTo>
                    <a:pt x="1110389" y="968608"/>
                  </a:lnTo>
                  <a:lnTo>
                    <a:pt x="1110970" y="968969"/>
                  </a:lnTo>
                  <a:lnTo>
                    <a:pt x="1111551" y="969331"/>
                  </a:lnTo>
                  <a:lnTo>
                    <a:pt x="1112119" y="969692"/>
                  </a:lnTo>
                  <a:lnTo>
                    <a:pt x="1112700" y="970054"/>
                  </a:lnTo>
                  <a:lnTo>
                    <a:pt x="1113281" y="970415"/>
                  </a:lnTo>
                  <a:lnTo>
                    <a:pt x="1113862" y="970777"/>
                  </a:lnTo>
                  <a:lnTo>
                    <a:pt x="1114443" y="971138"/>
                  </a:lnTo>
                  <a:lnTo>
                    <a:pt x="1115011" y="971500"/>
                  </a:lnTo>
                  <a:lnTo>
                    <a:pt x="1115592" y="971861"/>
                  </a:lnTo>
                  <a:lnTo>
                    <a:pt x="1116173" y="972223"/>
                  </a:lnTo>
                  <a:lnTo>
                    <a:pt x="1116754" y="972584"/>
                  </a:lnTo>
                  <a:lnTo>
                    <a:pt x="1117335" y="972946"/>
                  </a:lnTo>
                  <a:lnTo>
                    <a:pt x="1117903" y="973307"/>
                  </a:lnTo>
                  <a:lnTo>
                    <a:pt x="1118484" y="973669"/>
                  </a:lnTo>
                  <a:lnTo>
                    <a:pt x="1119065" y="974030"/>
                  </a:lnTo>
                  <a:lnTo>
                    <a:pt x="1119646" y="974392"/>
                  </a:lnTo>
                  <a:lnTo>
                    <a:pt x="1120227" y="974753"/>
                  </a:lnTo>
                  <a:lnTo>
                    <a:pt x="1120795" y="975115"/>
                  </a:lnTo>
                  <a:lnTo>
                    <a:pt x="1121376" y="975464"/>
                  </a:lnTo>
                  <a:lnTo>
                    <a:pt x="1121957" y="975825"/>
                  </a:lnTo>
                  <a:lnTo>
                    <a:pt x="1122538" y="976187"/>
                  </a:lnTo>
                  <a:lnTo>
                    <a:pt x="1123107" y="976548"/>
                  </a:lnTo>
                  <a:lnTo>
                    <a:pt x="1123688" y="976910"/>
                  </a:lnTo>
                  <a:lnTo>
                    <a:pt x="1124269" y="977271"/>
                  </a:lnTo>
                  <a:lnTo>
                    <a:pt x="1124850" y="977633"/>
                  </a:lnTo>
                  <a:lnTo>
                    <a:pt x="1125431" y="977994"/>
                  </a:lnTo>
                  <a:lnTo>
                    <a:pt x="1125999" y="978343"/>
                  </a:lnTo>
                  <a:lnTo>
                    <a:pt x="1126580" y="978704"/>
                  </a:lnTo>
                  <a:lnTo>
                    <a:pt x="1127161" y="979066"/>
                  </a:lnTo>
                  <a:lnTo>
                    <a:pt x="1127742" y="979427"/>
                  </a:lnTo>
                  <a:lnTo>
                    <a:pt x="1128323" y="979789"/>
                  </a:lnTo>
                  <a:lnTo>
                    <a:pt x="1128891" y="980150"/>
                  </a:lnTo>
                  <a:lnTo>
                    <a:pt x="1129472" y="980499"/>
                  </a:lnTo>
                  <a:lnTo>
                    <a:pt x="1130053" y="980861"/>
                  </a:lnTo>
                  <a:lnTo>
                    <a:pt x="1130634" y="981222"/>
                  </a:lnTo>
                  <a:lnTo>
                    <a:pt x="1131215" y="981584"/>
                  </a:lnTo>
                  <a:lnTo>
                    <a:pt x="1131783" y="981945"/>
                  </a:lnTo>
                  <a:lnTo>
                    <a:pt x="1132364" y="982294"/>
                  </a:lnTo>
                  <a:lnTo>
                    <a:pt x="1132945" y="982655"/>
                  </a:lnTo>
                  <a:lnTo>
                    <a:pt x="1133526" y="983017"/>
                  </a:lnTo>
                  <a:lnTo>
                    <a:pt x="1134107" y="983378"/>
                  </a:lnTo>
                  <a:lnTo>
                    <a:pt x="1134675" y="983727"/>
                  </a:lnTo>
                  <a:lnTo>
                    <a:pt x="1135256" y="984088"/>
                  </a:lnTo>
                  <a:lnTo>
                    <a:pt x="1135837" y="984450"/>
                  </a:lnTo>
                  <a:lnTo>
                    <a:pt x="1136418" y="984811"/>
                  </a:lnTo>
                  <a:lnTo>
                    <a:pt x="1136999" y="985160"/>
                  </a:lnTo>
                  <a:lnTo>
                    <a:pt x="1137567" y="985522"/>
                  </a:lnTo>
                  <a:lnTo>
                    <a:pt x="1138148" y="985883"/>
                  </a:lnTo>
                  <a:lnTo>
                    <a:pt x="1138730" y="986232"/>
                  </a:lnTo>
                  <a:lnTo>
                    <a:pt x="1139311" y="986593"/>
                  </a:lnTo>
                  <a:lnTo>
                    <a:pt x="1139879" y="986955"/>
                  </a:lnTo>
                  <a:lnTo>
                    <a:pt x="1140460" y="987303"/>
                  </a:lnTo>
                  <a:lnTo>
                    <a:pt x="1141041" y="987665"/>
                  </a:lnTo>
                  <a:lnTo>
                    <a:pt x="1141622" y="988026"/>
                  </a:lnTo>
                  <a:lnTo>
                    <a:pt x="1142203" y="988375"/>
                  </a:lnTo>
                  <a:lnTo>
                    <a:pt x="1142771" y="988737"/>
                  </a:lnTo>
                  <a:lnTo>
                    <a:pt x="1143352" y="989098"/>
                  </a:lnTo>
                  <a:lnTo>
                    <a:pt x="1143933" y="989447"/>
                  </a:lnTo>
                  <a:lnTo>
                    <a:pt x="1144514" y="989808"/>
                  </a:lnTo>
                  <a:lnTo>
                    <a:pt x="1145095" y="990170"/>
                  </a:lnTo>
                  <a:lnTo>
                    <a:pt x="1145663" y="990518"/>
                  </a:lnTo>
                  <a:lnTo>
                    <a:pt x="1146244" y="990880"/>
                  </a:lnTo>
                  <a:lnTo>
                    <a:pt x="1146825" y="991241"/>
                  </a:lnTo>
                  <a:lnTo>
                    <a:pt x="1147406" y="991590"/>
                  </a:lnTo>
                  <a:lnTo>
                    <a:pt x="1147987" y="991952"/>
                  </a:lnTo>
                  <a:lnTo>
                    <a:pt x="1148555" y="992300"/>
                  </a:lnTo>
                  <a:lnTo>
                    <a:pt x="1149136" y="992662"/>
                  </a:lnTo>
                  <a:lnTo>
                    <a:pt x="1149717" y="993023"/>
                  </a:lnTo>
                  <a:lnTo>
                    <a:pt x="1150298" y="993372"/>
                  </a:lnTo>
                  <a:lnTo>
                    <a:pt x="1150866" y="993733"/>
                  </a:lnTo>
                  <a:lnTo>
                    <a:pt x="1151447" y="994082"/>
                  </a:lnTo>
                  <a:lnTo>
                    <a:pt x="1152028" y="994443"/>
                  </a:lnTo>
                  <a:lnTo>
                    <a:pt x="1152609" y="994792"/>
                  </a:lnTo>
                  <a:lnTo>
                    <a:pt x="1153190" y="995154"/>
                  </a:lnTo>
                  <a:lnTo>
                    <a:pt x="1153758" y="995515"/>
                  </a:lnTo>
                  <a:lnTo>
                    <a:pt x="1154340" y="995864"/>
                  </a:lnTo>
                  <a:lnTo>
                    <a:pt x="1154921" y="996225"/>
                  </a:lnTo>
                  <a:lnTo>
                    <a:pt x="1155502" y="996574"/>
                  </a:lnTo>
                  <a:lnTo>
                    <a:pt x="1156083" y="996935"/>
                  </a:lnTo>
                  <a:lnTo>
                    <a:pt x="1156651" y="997284"/>
                  </a:lnTo>
                  <a:lnTo>
                    <a:pt x="1157232" y="997646"/>
                  </a:lnTo>
                  <a:lnTo>
                    <a:pt x="1157813" y="997994"/>
                  </a:lnTo>
                  <a:lnTo>
                    <a:pt x="1158394" y="998356"/>
                  </a:lnTo>
                  <a:lnTo>
                    <a:pt x="1158975" y="998704"/>
                  </a:lnTo>
                  <a:lnTo>
                    <a:pt x="1159543" y="999066"/>
                  </a:lnTo>
                  <a:lnTo>
                    <a:pt x="1160124" y="999414"/>
                  </a:lnTo>
                  <a:lnTo>
                    <a:pt x="1160705" y="999776"/>
                  </a:lnTo>
                  <a:lnTo>
                    <a:pt x="1161286" y="1000125"/>
                  </a:lnTo>
                  <a:lnTo>
                    <a:pt x="1161867" y="1000486"/>
                  </a:lnTo>
                  <a:lnTo>
                    <a:pt x="1162435" y="1000835"/>
                  </a:lnTo>
                  <a:lnTo>
                    <a:pt x="1163016" y="1001183"/>
                  </a:lnTo>
                  <a:lnTo>
                    <a:pt x="1163597" y="1001545"/>
                  </a:lnTo>
                  <a:lnTo>
                    <a:pt x="1164178" y="1001893"/>
                  </a:lnTo>
                  <a:lnTo>
                    <a:pt x="1164759" y="1002255"/>
                  </a:lnTo>
                  <a:lnTo>
                    <a:pt x="1165327" y="1002604"/>
                  </a:lnTo>
                  <a:lnTo>
                    <a:pt x="1165908" y="1002965"/>
                  </a:lnTo>
                  <a:lnTo>
                    <a:pt x="1166489" y="1003314"/>
                  </a:lnTo>
                  <a:lnTo>
                    <a:pt x="1167070" y="1003662"/>
                  </a:lnTo>
                  <a:lnTo>
                    <a:pt x="1167638" y="1004024"/>
                  </a:lnTo>
                  <a:lnTo>
                    <a:pt x="1168219" y="1004372"/>
                  </a:lnTo>
                  <a:lnTo>
                    <a:pt x="1168800" y="1004734"/>
                  </a:lnTo>
                  <a:lnTo>
                    <a:pt x="1169381" y="1005083"/>
                  </a:lnTo>
                  <a:lnTo>
                    <a:pt x="1169962" y="1005431"/>
                  </a:lnTo>
                  <a:lnTo>
                    <a:pt x="1170531" y="1005793"/>
                  </a:lnTo>
                  <a:lnTo>
                    <a:pt x="1171112" y="1006141"/>
                  </a:lnTo>
                  <a:lnTo>
                    <a:pt x="1171693" y="1006490"/>
                  </a:lnTo>
                  <a:lnTo>
                    <a:pt x="1172274" y="1006851"/>
                  </a:lnTo>
                  <a:lnTo>
                    <a:pt x="1172855" y="1007200"/>
                  </a:lnTo>
                  <a:lnTo>
                    <a:pt x="1173423" y="1007549"/>
                  </a:lnTo>
                  <a:lnTo>
                    <a:pt x="1174004" y="1007910"/>
                  </a:lnTo>
                  <a:lnTo>
                    <a:pt x="1174585" y="1008259"/>
                  </a:lnTo>
                  <a:lnTo>
                    <a:pt x="1175166" y="1008607"/>
                  </a:lnTo>
                </a:path>
                <a:path w="5782945" h="2792095">
                  <a:moveTo>
                    <a:pt x="1175166" y="1008607"/>
                  </a:moveTo>
                  <a:lnTo>
                    <a:pt x="1175747" y="1008969"/>
                  </a:lnTo>
                  <a:lnTo>
                    <a:pt x="1176315" y="1009318"/>
                  </a:lnTo>
                  <a:lnTo>
                    <a:pt x="1176896" y="1009666"/>
                  </a:lnTo>
                  <a:lnTo>
                    <a:pt x="1177477" y="1010028"/>
                  </a:lnTo>
                  <a:lnTo>
                    <a:pt x="1178058" y="1010376"/>
                  </a:lnTo>
                  <a:lnTo>
                    <a:pt x="1178639" y="1010725"/>
                  </a:lnTo>
                  <a:lnTo>
                    <a:pt x="1179207" y="1011073"/>
                  </a:lnTo>
                  <a:lnTo>
                    <a:pt x="1179788" y="1011435"/>
                  </a:lnTo>
                  <a:lnTo>
                    <a:pt x="1180369" y="1011784"/>
                  </a:lnTo>
                  <a:lnTo>
                    <a:pt x="1180950" y="1012132"/>
                  </a:lnTo>
                  <a:lnTo>
                    <a:pt x="1181518" y="1012481"/>
                  </a:lnTo>
                  <a:lnTo>
                    <a:pt x="1182099" y="1012842"/>
                  </a:lnTo>
                  <a:lnTo>
                    <a:pt x="1182680" y="1013191"/>
                  </a:lnTo>
                  <a:lnTo>
                    <a:pt x="1183261" y="1013540"/>
                  </a:lnTo>
                  <a:lnTo>
                    <a:pt x="1183842" y="1013888"/>
                  </a:lnTo>
                  <a:lnTo>
                    <a:pt x="1184410" y="1014250"/>
                  </a:lnTo>
                  <a:lnTo>
                    <a:pt x="1184991" y="1014598"/>
                  </a:lnTo>
                  <a:lnTo>
                    <a:pt x="1185572" y="1014947"/>
                  </a:lnTo>
                  <a:lnTo>
                    <a:pt x="1186153" y="1015296"/>
                  </a:lnTo>
                  <a:lnTo>
                    <a:pt x="1186734" y="1015644"/>
                  </a:lnTo>
                  <a:lnTo>
                    <a:pt x="1187303" y="1016006"/>
                  </a:lnTo>
                  <a:lnTo>
                    <a:pt x="1187884" y="1016354"/>
                  </a:lnTo>
                  <a:lnTo>
                    <a:pt x="1188465" y="1016703"/>
                  </a:lnTo>
                  <a:lnTo>
                    <a:pt x="1189046" y="1017051"/>
                  </a:lnTo>
                  <a:lnTo>
                    <a:pt x="1189627" y="1017400"/>
                  </a:lnTo>
                  <a:lnTo>
                    <a:pt x="1190195" y="1017762"/>
                  </a:lnTo>
                  <a:lnTo>
                    <a:pt x="1190776" y="1018110"/>
                  </a:lnTo>
                  <a:lnTo>
                    <a:pt x="1191357" y="1018459"/>
                  </a:lnTo>
                  <a:lnTo>
                    <a:pt x="1191938" y="1018807"/>
                  </a:lnTo>
                  <a:lnTo>
                    <a:pt x="1192519" y="1019156"/>
                  </a:lnTo>
                  <a:lnTo>
                    <a:pt x="1193087" y="1019505"/>
                  </a:lnTo>
                  <a:lnTo>
                    <a:pt x="1193668" y="1019853"/>
                  </a:lnTo>
                  <a:lnTo>
                    <a:pt x="1194249" y="1020202"/>
                  </a:lnTo>
                  <a:lnTo>
                    <a:pt x="1194830" y="1020563"/>
                  </a:lnTo>
                  <a:lnTo>
                    <a:pt x="1195398" y="1020912"/>
                  </a:lnTo>
                  <a:lnTo>
                    <a:pt x="1195979" y="1021261"/>
                  </a:lnTo>
                  <a:lnTo>
                    <a:pt x="1196560" y="1021609"/>
                  </a:lnTo>
                  <a:lnTo>
                    <a:pt x="1197141" y="1021958"/>
                  </a:lnTo>
                  <a:lnTo>
                    <a:pt x="1197722" y="1022306"/>
                  </a:lnTo>
                  <a:lnTo>
                    <a:pt x="1198290" y="1022655"/>
                  </a:lnTo>
                  <a:lnTo>
                    <a:pt x="1198871" y="1023004"/>
                  </a:lnTo>
                  <a:lnTo>
                    <a:pt x="1199452" y="1023352"/>
                  </a:lnTo>
                  <a:lnTo>
                    <a:pt x="1200033" y="1023701"/>
                  </a:lnTo>
                  <a:lnTo>
                    <a:pt x="1200614" y="1024050"/>
                  </a:lnTo>
                  <a:lnTo>
                    <a:pt x="1201182" y="1024398"/>
                  </a:lnTo>
                  <a:lnTo>
                    <a:pt x="1201763" y="1024760"/>
                  </a:lnTo>
                  <a:lnTo>
                    <a:pt x="1202344" y="1025108"/>
                  </a:lnTo>
                  <a:lnTo>
                    <a:pt x="1202925" y="1025457"/>
                  </a:lnTo>
                  <a:lnTo>
                    <a:pt x="1203507" y="1025805"/>
                  </a:lnTo>
                  <a:lnTo>
                    <a:pt x="1204075" y="1026154"/>
                  </a:lnTo>
                  <a:lnTo>
                    <a:pt x="1204656" y="1026503"/>
                  </a:lnTo>
                  <a:lnTo>
                    <a:pt x="1205237" y="1026851"/>
                  </a:lnTo>
                  <a:lnTo>
                    <a:pt x="1205818" y="1027200"/>
                  </a:lnTo>
                  <a:lnTo>
                    <a:pt x="1206399" y="1027549"/>
                  </a:lnTo>
                  <a:lnTo>
                    <a:pt x="1206967" y="1027897"/>
                  </a:lnTo>
                  <a:lnTo>
                    <a:pt x="1207548" y="1028246"/>
                  </a:lnTo>
                  <a:lnTo>
                    <a:pt x="1208129" y="1028594"/>
                  </a:lnTo>
                  <a:lnTo>
                    <a:pt x="1208710" y="1028943"/>
                  </a:lnTo>
                  <a:lnTo>
                    <a:pt x="1209278" y="1029292"/>
                  </a:lnTo>
                  <a:lnTo>
                    <a:pt x="1209859" y="1029640"/>
                  </a:lnTo>
                  <a:lnTo>
                    <a:pt x="1210440" y="1029976"/>
                  </a:lnTo>
                  <a:lnTo>
                    <a:pt x="1211021" y="1030325"/>
                  </a:lnTo>
                  <a:lnTo>
                    <a:pt x="1211602" y="1030673"/>
                  </a:lnTo>
                  <a:lnTo>
                    <a:pt x="1212170" y="1031022"/>
                  </a:lnTo>
                  <a:lnTo>
                    <a:pt x="1212751" y="1031370"/>
                  </a:lnTo>
                  <a:lnTo>
                    <a:pt x="1213332" y="1031719"/>
                  </a:lnTo>
                  <a:lnTo>
                    <a:pt x="1213913" y="1032068"/>
                  </a:lnTo>
                  <a:lnTo>
                    <a:pt x="1214494" y="1032416"/>
                  </a:lnTo>
                  <a:lnTo>
                    <a:pt x="1215062" y="1032765"/>
                  </a:lnTo>
                  <a:lnTo>
                    <a:pt x="1215643" y="1033113"/>
                  </a:lnTo>
                  <a:lnTo>
                    <a:pt x="1216224" y="1033462"/>
                  </a:lnTo>
                  <a:lnTo>
                    <a:pt x="1216805" y="1033811"/>
                  </a:lnTo>
                  <a:lnTo>
                    <a:pt x="1217386" y="1034159"/>
                  </a:lnTo>
                  <a:lnTo>
                    <a:pt x="1217954" y="1034495"/>
                  </a:lnTo>
                  <a:lnTo>
                    <a:pt x="1218536" y="1034844"/>
                  </a:lnTo>
                  <a:lnTo>
                    <a:pt x="1219117" y="1035192"/>
                  </a:lnTo>
                  <a:lnTo>
                    <a:pt x="1219698" y="1035541"/>
                  </a:lnTo>
                  <a:lnTo>
                    <a:pt x="1220279" y="1035889"/>
                  </a:lnTo>
                  <a:lnTo>
                    <a:pt x="1220847" y="1036238"/>
                  </a:lnTo>
                  <a:lnTo>
                    <a:pt x="1221428" y="1036587"/>
                  </a:lnTo>
                  <a:lnTo>
                    <a:pt x="1222009" y="1036922"/>
                  </a:lnTo>
                  <a:lnTo>
                    <a:pt x="1222590" y="1037271"/>
                  </a:lnTo>
                  <a:lnTo>
                    <a:pt x="1223158" y="1037620"/>
                  </a:lnTo>
                  <a:lnTo>
                    <a:pt x="1223739" y="1037968"/>
                  </a:lnTo>
                  <a:lnTo>
                    <a:pt x="1224320" y="1038317"/>
                  </a:lnTo>
                  <a:lnTo>
                    <a:pt x="1224901" y="1038665"/>
                  </a:lnTo>
                  <a:lnTo>
                    <a:pt x="1225482" y="1039001"/>
                  </a:lnTo>
                  <a:lnTo>
                    <a:pt x="1226050" y="1039350"/>
                  </a:lnTo>
                  <a:lnTo>
                    <a:pt x="1226631" y="1039698"/>
                  </a:lnTo>
                  <a:lnTo>
                    <a:pt x="1227212" y="1040047"/>
                  </a:lnTo>
                  <a:lnTo>
                    <a:pt x="1227793" y="1040383"/>
                  </a:lnTo>
                  <a:lnTo>
                    <a:pt x="1228374" y="1040731"/>
                  </a:lnTo>
                  <a:lnTo>
                    <a:pt x="1228942" y="1041080"/>
                  </a:lnTo>
                  <a:lnTo>
                    <a:pt x="1229523" y="1041428"/>
                  </a:lnTo>
                  <a:lnTo>
                    <a:pt x="1230104" y="1041777"/>
                  </a:lnTo>
                  <a:lnTo>
                    <a:pt x="1230685" y="1042113"/>
                  </a:lnTo>
                  <a:lnTo>
                    <a:pt x="1231266" y="1042461"/>
                  </a:lnTo>
                  <a:lnTo>
                    <a:pt x="1231834" y="1042810"/>
                  </a:lnTo>
                  <a:lnTo>
                    <a:pt x="1232415" y="1043159"/>
                  </a:lnTo>
                  <a:lnTo>
                    <a:pt x="1232996" y="1043494"/>
                  </a:lnTo>
                  <a:lnTo>
                    <a:pt x="1233577" y="1043843"/>
                  </a:lnTo>
                  <a:lnTo>
                    <a:pt x="1234158" y="1044191"/>
                  </a:lnTo>
                  <a:lnTo>
                    <a:pt x="1234727" y="1044527"/>
                  </a:lnTo>
                  <a:lnTo>
                    <a:pt x="1235308" y="1044876"/>
                  </a:lnTo>
                  <a:lnTo>
                    <a:pt x="1235889" y="1045224"/>
                  </a:lnTo>
                  <a:lnTo>
                    <a:pt x="1236470" y="1045573"/>
                  </a:lnTo>
                  <a:lnTo>
                    <a:pt x="1237038" y="1045909"/>
                  </a:lnTo>
                  <a:lnTo>
                    <a:pt x="1237619" y="1046257"/>
                  </a:lnTo>
                  <a:lnTo>
                    <a:pt x="1238200" y="1046606"/>
                  </a:lnTo>
                  <a:lnTo>
                    <a:pt x="1238781" y="1046942"/>
                  </a:lnTo>
                  <a:lnTo>
                    <a:pt x="1239362" y="1047290"/>
                  </a:lnTo>
                  <a:lnTo>
                    <a:pt x="1239930" y="1047639"/>
                  </a:lnTo>
                  <a:lnTo>
                    <a:pt x="1240511" y="1047975"/>
                  </a:lnTo>
                  <a:lnTo>
                    <a:pt x="1241092" y="1048323"/>
                  </a:lnTo>
                  <a:lnTo>
                    <a:pt x="1241673" y="1048672"/>
                  </a:lnTo>
                  <a:lnTo>
                    <a:pt x="1242254" y="1049007"/>
                  </a:lnTo>
                  <a:lnTo>
                    <a:pt x="1242822" y="1049356"/>
                  </a:lnTo>
                  <a:lnTo>
                    <a:pt x="1243403" y="1049692"/>
                  </a:lnTo>
                  <a:lnTo>
                    <a:pt x="1243984" y="1050040"/>
                  </a:lnTo>
                  <a:lnTo>
                    <a:pt x="1244565" y="1050389"/>
                  </a:lnTo>
                  <a:lnTo>
                    <a:pt x="1245146" y="1050725"/>
                  </a:lnTo>
                  <a:lnTo>
                    <a:pt x="1245714" y="1051073"/>
                  </a:lnTo>
                  <a:lnTo>
                    <a:pt x="1246295" y="1051422"/>
                  </a:lnTo>
                  <a:lnTo>
                    <a:pt x="1246876" y="1051758"/>
                  </a:lnTo>
                  <a:lnTo>
                    <a:pt x="1247457" y="1052106"/>
                  </a:lnTo>
                  <a:lnTo>
                    <a:pt x="1248038" y="1052442"/>
                  </a:lnTo>
                  <a:lnTo>
                    <a:pt x="1248606" y="1052791"/>
                  </a:lnTo>
                </a:path>
                <a:path w="5782945" h="2792095">
                  <a:moveTo>
                    <a:pt x="1248606" y="1052791"/>
                  </a:moveTo>
                  <a:lnTo>
                    <a:pt x="1249187" y="1053126"/>
                  </a:lnTo>
                  <a:lnTo>
                    <a:pt x="1249768" y="1053475"/>
                  </a:lnTo>
                  <a:lnTo>
                    <a:pt x="1250349" y="1053823"/>
                  </a:lnTo>
                  <a:lnTo>
                    <a:pt x="1250918" y="1054159"/>
                  </a:lnTo>
                  <a:lnTo>
                    <a:pt x="1251499" y="1054508"/>
                  </a:lnTo>
                  <a:lnTo>
                    <a:pt x="1252080" y="1054843"/>
                  </a:lnTo>
                  <a:lnTo>
                    <a:pt x="1252661" y="1055192"/>
                  </a:lnTo>
                  <a:lnTo>
                    <a:pt x="1253242" y="1055528"/>
                  </a:lnTo>
                  <a:lnTo>
                    <a:pt x="1253810" y="1055876"/>
                  </a:lnTo>
                  <a:lnTo>
                    <a:pt x="1254391" y="1056212"/>
                  </a:lnTo>
                  <a:lnTo>
                    <a:pt x="1254972" y="1056561"/>
                  </a:lnTo>
                  <a:lnTo>
                    <a:pt x="1255553" y="1056896"/>
                  </a:lnTo>
                  <a:lnTo>
                    <a:pt x="1256134" y="1057245"/>
                  </a:lnTo>
                  <a:lnTo>
                    <a:pt x="1256702" y="1057581"/>
                  </a:lnTo>
                  <a:lnTo>
                    <a:pt x="1257283" y="1057929"/>
                  </a:lnTo>
                  <a:lnTo>
                    <a:pt x="1257864" y="1058265"/>
                  </a:lnTo>
                  <a:lnTo>
                    <a:pt x="1258445" y="1058614"/>
                  </a:lnTo>
                  <a:lnTo>
                    <a:pt x="1259026" y="1058949"/>
                  </a:lnTo>
                  <a:lnTo>
                    <a:pt x="1259594" y="1059298"/>
                  </a:lnTo>
                  <a:lnTo>
                    <a:pt x="1260175" y="1059634"/>
                  </a:lnTo>
                  <a:lnTo>
                    <a:pt x="1260756" y="1059982"/>
                  </a:lnTo>
                  <a:lnTo>
                    <a:pt x="1261337" y="1060318"/>
                  </a:lnTo>
                  <a:lnTo>
                    <a:pt x="1261918" y="1060667"/>
                  </a:lnTo>
                  <a:lnTo>
                    <a:pt x="1262486" y="1061002"/>
                  </a:lnTo>
                  <a:lnTo>
                    <a:pt x="1263067" y="1061351"/>
                  </a:lnTo>
                  <a:lnTo>
                    <a:pt x="1263648" y="1061687"/>
                  </a:lnTo>
                  <a:lnTo>
                    <a:pt x="1264229" y="1062022"/>
                  </a:lnTo>
                  <a:lnTo>
                    <a:pt x="1264810" y="1062371"/>
                  </a:lnTo>
                  <a:lnTo>
                    <a:pt x="1265378" y="1062707"/>
                  </a:lnTo>
                  <a:lnTo>
                    <a:pt x="1265959" y="1063055"/>
                  </a:lnTo>
                  <a:lnTo>
                    <a:pt x="1266540" y="1063391"/>
                  </a:lnTo>
                  <a:lnTo>
                    <a:pt x="1267121" y="1063727"/>
                  </a:lnTo>
                  <a:lnTo>
                    <a:pt x="1267690" y="1064075"/>
                  </a:lnTo>
                  <a:lnTo>
                    <a:pt x="1268271" y="1064411"/>
                  </a:lnTo>
                  <a:lnTo>
                    <a:pt x="1268852" y="1064760"/>
                  </a:lnTo>
                  <a:lnTo>
                    <a:pt x="1269433" y="1065095"/>
                  </a:lnTo>
                  <a:lnTo>
                    <a:pt x="1270014" y="1065431"/>
                  </a:lnTo>
                  <a:lnTo>
                    <a:pt x="1270582" y="1065780"/>
                  </a:lnTo>
                  <a:lnTo>
                    <a:pt x="1271163" y="1066115"/>
                  </a:lnTo>
                  <a:lnTo>
                    <a:pt x="1271744" y="1066451"/>
                  </a:lnTo>
                  <a:lnTo>
                    <a:pt x="1272325" y="1066800"/>
                  </a:lnTo>
                  <a:lnTo>
                    <a:pt x="1272906" y="1067135"/>
                  </a:lnTo>
                  <a:lnTo>
                    <a:pt x="1273474" y="1067484"/>
                  </a:lnTo>
                  <a:lnTo>
                    <a:pt x="1274055" y="1067820"/>
                  </a:lnTo>
                  <a:lnTo>
                    <a:pt x="1274636" y="1068155"/>
                  </a:lnTo>
                  <a:lnTo>
                    <a:pt x="1275217" y="1068504"/>
                  </a:lnTo>
                  <a:lnTo>
                    <a:pt x="1275798" y="1068840"/>
                  </a:lnTo>
                  <a:lnTo>
                    <a:pt x="1276366" y="1069175"/>
                  </a:lnTo>
                  <a:lnTo>
                    <a:pt x="1276947" y="1069511"/>
                  </a:lnTo>
                  <a:lnTo>
                    <a:pt x="1277528" y="1069860"/>
                  </a:lnTo>
                  <a:lnTo>
                    <a:pt x="1278109" y="1070195"/>
                  </a:lnTo>
                  <a:lnTo>
                    <a:pt x="1278677" y="1070531"/>
                  </a:lnTo>
                  <a:lnTo>
                    <a:pt x="1279258" y="1070880"/>
                  </a:lnTo>
                  <a:lnTo>
                    <a:pt x="1279839" y="1071215"/>
                  </a:lnTo>
                  <a:lnTo>
                    <a:pt x="1280420" y="1071551"/>
                  </a:lnTo>
                  <a:lnTo>
                    <a:pt x="1281001" y="1071887"/>
                  </a:lnTo>
                  <a:lnTo>
                    <a:pt x="1281569" y="1072235"/>
                  </a:lnTo>
                  <a:lnTo>
                    <a:pt x="1282150" y="1072571"/>
                  </a:lnTo>
                  <a:lnTo>
                    <a:pt x="1282731" y="1072907"/>
                  </a:lnTo>
                  <a:lnTo>
                    <a:pt x="1283313" y="1073242"/>
                  </a:lnTo>
                  <a:lnTo>
                    <a:pt x="1283894" y="1073591"/>
                  </a:lnTo>
                  <a:lnTo>
                    <a:pt x="1284462" y="1073927"/>
                  </a:lnTo>
                  <a:lnTo>
                    <a:pt x="1285043" y="1074262"/>
                  </a:lnTo>
                  <a:lnTo>
                    <a:pt x="1285624" y="1074598"/>
                  </a:lnTo>
                  <a:lnTo>
                    <a:pt x="1286205" y="1074947"/>
                  </a:lnTo>
                  <a:lnTo>
                    <a:pt x="1286786" y="1075282"/>
                  </a:lnTo>
                  <a:lnTo>
                    <a:pt x="1287354" y="1075618"/>
                  </a:lnTo>
                  <a:lnTo>
                    <a:pt x="1287935" y="1075954"/>
                  </a:lnTo>
                  <a:lnTo>
                    <a:pt x="1288516" y="1076289"/>
                  </a:lnTo>
                  <a:lnTo>
                    <a:pt x="1289097" y="1076638"/>
                  </a:lnTo>
                  <a:lnTo>
                    <a:pt x="1289678" y="1076974"/>
                  </a:lnTo>
                  <a:lnTo>
                    <a:pt x="1290246" y="1077309"/>
                  </a:lnTo>
                  <a:lnTo>
                    <a:pt x="1290827" y="1077645"/>
                  </a:lnTo>
                  <a:lnTo>
                    <a:pt x="1291408" y="1077981"/>
                  </a:lnTo>
                  <a:lnTo>
                    <a:pt x="1291989" y="1078329"/>
                  </a:lnTo>
                  <a:lnTo>
                    <a:pt x="1292570" y="1078665"/>
                  </a:lnTo>
                  <a:lnTo>
                    <a:pt x="1293138" y="1079001"/>
                  </a:lnTo>
                  <a:lnTo>
                    <a:pt x="1293719" y="1079337"/>
                  </a:lnTo>
                  <a:lnTo>
                    <a:pt x="1294300" y="1079672"/>
                  </a:lnTo>
                  <a:lnTo>
                    <a:pt x="1294881" y="1080008"/>
                  </a:lnTo>
                  <a:lnTo>
                    <a:pt x="1295449" y="1080344"/>
                  </a:lnTo>
                  <a:lnTo>
                    <a:pt x="1296030" y="1080692"/>
                  </a:lnTo>
                  <a:lnTo>
                    <a:pt x="1296611" y="1081028"/>
                  </a:lnTo>
                  <a:lnTo>
                    <a:pt x="1297192" y="1081364"/>
                  </a:lnTo>
                  <a:lnTo>
                    <a:pt x="1297773" y="1081699"/>
                  </a:lnTo>
                  <a:lnTo>
                    <a:pt x="1298342" y="1082035"/>
                  </a:lnTo>
                  <a:lnTo>
                    <a:pt x="1298923" y="1082371"/>
                  </a:lnTo>
                  <a:lnTo>
                    <a:pt x="1299504" y="1082706"/>
                  </a:lnTo>
                  <a:lnTo>
                    <a:pt x="1300085" y="1083042"/>
                  </a:lnTo>
                  <a:lnTo>
                    <a:pt x="1300666" y="1083378"/>
                  </a:lnTo>
                  <a:lnTo>
                    <a:pt x="1301234" y="1083727"/>
                  </a:lnTo>
                  <a:lnTo>
                    <a:pt x="1301815" y="1084062"/>
                  </a:lnTo>
                  <a:lnTo>
                    <a:pt x="1302396" y="1084398"/>
                  </a:lnTo>
                  <a:lnTo>
                    <a:pt x="1302977" y="1084734"/>
                  </a:lnTo>
                  <a:lnTo>
                    <a:pt x="1303558" y="1085069"/>
                  </a:lnTo>
                  <a:lnTo>
                    <a:pt x="1304126" y="1085405"/>
                  </a:lnTo>
                  <a:lnTo>
                    <a:pt x="1304707" y="1085741"/>
                  </a:lnTo>
                  <a:lnTo>
                    <a:pt x="1305288" y="1086076"/>
                  </a:lnTo>
                  <a:lnTo>
                    <a:pt x="1305869" y="1086412"/>
                  </a:lnTo>
                  <a:lnTo>
                    <a:pt x="1306450" y="1086748"/>
                  </a:lnTo>
                  <a:lnTo>
                    <a:pt x="1307018" y="1087083"/>
                  </a:lnTo>
                  <a:lnTo>
                    <a:pt x="1307599" y="1087419"/>
                  </a:lnTo>
                  <a:lnTo>
                    <a:pt x="1308180" y="1087755"/>
                  </a:lnTo>
                  <a:lnTo>
                    <a:pt x="1308761" y="1088091"/>
                  </a:lnTo>
                  <a:lnTo>
                    <a:pt x="1309329" y="1088426"/>
                  </a:lnTo>
                  <a:lnTo>
                    <a:pt x="1309910" y="1088762"/>
                  </a:lnTo>
                  <a:lnTo>
                    <a:pt x="1310491" y="1089098"/>
                  </a:lnTo>
                  <a:lnTo>
                    <a:pt x="1311072" y="1089433"/>
                  </a:lnTo>
                  <a:lnTo>
                    <a:pt x="1311653" y="1089769"/>
                  </a:lnTo>
                  <a:lnTo>
                    <a:pt x="1312221" y="1090105"/>
                  </a:lnTo>
                  <a:lnTo>
                    <a:pt x="1312802" y="1090440"/>
                  </a:lnTo>
                  <a:lnTo>
                    <a:pt x="1313383" y="1090776"/>
                  </a:lnTo>
                  <a:lnTo>
                    <a:pt x="1313964" y="1091112"/>
                  </a:lnTo>
                  <a:lnTo>
                    <a:pt x="1314545" y="1091448"/>
                  </a:lnTo>
                  <a:lnTo>
                    <a:pt x="1315114" y="1091783"/>
                  </a:lnTo>
                  <a:lnTo>
                    <a:pt x="1315695" y="1092119"/>
                  </a:lnTo>
                  <a:lnTo>
                    <a:pt x="1316276" y="1092455"/>
                  </a:lnTo>
                  <a:lnTo>
                    <a:pt x="1316857" y="1092790"/>
                  </a:lnTo>
                  <a:lnTo>
                    <a:pt x="1317438" y="1093126"/>
                  </a:lnTo>
                  <a:lnTo>
                    <a:pt x="1318006" y="1093462"/>
                  </a:lnTo>
                  <a:lnTo>
                    <a:pt x="1318587" y="1093797"/>
                  </a:lnTo>
                  <a:lnTo>
                    <a:pt x="1319168" y="1094120"/>
                  </a:lnTo>
                  <a:lnTo>
                    <a:pt x="1319749" y="1094456"/>
                  </a:lnTo>
                  <a:lnTo>
                    <a:pt x="1320330" y="1094792"/>
                  </a:lnTo>
                  <a:lnTo>
                    <a:pt x="1320898" y="1095127"/>
                  </a:lnTo>
                  <a:lnTo>
                    <a:pt x="1321479" y="1095463"/>
                  </a:lnTo>
                  <a:lnTo>
                    <a:pt x="1322060" y="1095799"/>
                  </a:lnTo>
                </a:path>
                <a:path w="5782945" h="2792095">
                  <a:moveTo>
                    <a:pt x="1322060" y="1095799"/>
                  </a:moveTo>
                  <a:lnTo>
                    <a:pt x="1322641" y="1096134"/>
                  </a:lnTo>
                  <a:lnTo>
                    <a:pt x="1323209" y="1096470"/>
                  </a:lnTo>
                  <a:lnTo>
                    <a:pt x="1323790" y="1096806"/>
                  </a:lnTo>
                  <a:lnTo>
                    <a:pt x="1324371" y="1097129"/>
                  </a:lnTo>
                  <a:lnTo>
                    <a:pt x="1324952" y="1097464"/>
                  </a:lnTo>
                  <a:lnTo>
                    <a:pt x="1325533" y="1097800"/>
                  </a:lnTo>
                  <a:lnTo>
                    <a:pt x="1326101" y="1098136"/>
                  </a:lnTo>
                  <a:lnTo>
                    <a:pt x="1326682" y="1098471"/>
                  </a:lnTo>
                  <a:lnTo>
                    <a:pt x="1327263" y="1098807"/>
                  </a:lnTo>
                  <a:lnTo>
                    <a:pt x="1327844" y="1099143"/>
                  </a:lnTo>
                  <a:lnTo>
                    <a:pt x="1328425" y="1099466"/>
                  </a:lnTo>
                  <a:lnTo>
                    <a:pt x="1328993" y="1099801"/>
                  </a:lnTo>
                  <a:lnTo>
                    <a:pt x="1329574" y="1100137"/>
                  </a:lnTo>
                  <a:lnTo>
                    <a:pt x="1330155" y="1100473"/>
                  </a:lnTo>
                  <a:lnTo>
                    <a:pt x="1330736" y="1100808"/>
                  </a:lnTo>
                  <a:lnTo>
                    <a:pt x="1331317" y="1101144"/>
                  </a:lnTo>
                  <a:lnTo>
                    <a:pt x="1331886" y="1101467"/>
                  </a:lnTo>
                  <a:lnTo>
                    <a:pt x="1332467" y="1101803"/>
                  </a:lnTo>
                  <a:lnTo>
                    <a:pt x="1333048" y="1102138"/>
                  </a:lnTo>
                  <a:lnTo>
                    <a:pt x="1333629" y="1102474"/>
                  </a:lnTo>
                  <a:lnTo>
                    <a:pt x="1334210" y="1102797"/>
                  </a:lnTo>
                  <a:lnTo>
                    <a:pt x="1334778" y="1103132"/>
                  </a:lnTo>
                  <a:lnTo>
                    <a:pt x="1335359" y="1103468"/>
                  </a:lnTo>
                  <a:lnTo>
                    <a:pt x="1335940" y="1103804"/>
                  </a:lnTo>
                  <a:lnTo>
                    <a:pt x="1336521" y="1104140"/>
                  </a:lnTo>
                  <a:lnTo>
                    <a:pt x="1337089" y="1104462"/>
                  </a:lnTo>
                  <a:lnTo>
                    <a:pt x="1337670" y="1104798"/>
                  </a:lnTo>
                  <a:lnTo>
                    <a:pt x="1338251" y="1105134"/>
                  </a:lnTo>
                  <a:lnTo>
                    <a:pt x="1338832" y="1105469"/>
                  </a:lnTo>
                  <a:lnTo>
                    <a:pt x="1339413" y="1105792"/>
                  </a:lnTo>
                  <a:lnTo>
                    <a:pt x="1339981" y="1106128"/>
                  </a:lnTo>
                  <a:lnTo>
                    <a:pt x="1340562" y="1106464"/>
                  </a:lnTo>
                  <a:lnTo>
                    <a:pt x="1341143" y="1106799"/>
                  </a:lnTo>
                  <a:lnTo>
                    <a:pt x="1341724" y="1107122"/>
                  </a:lnTo>
                  <a:lnTo>
                    <a:pt x="1342305" y="1107458"/>
                  </a:lnTo>
                  <a:lnTo>
                    <a:pt x="1342873" y="1107794"/>
                  </a:lnTo>
                  <a:lnTo>
                    <a:pt x="1343454" y="1108116"/>
                  </a:lnTo>
                  <a:lnTo>
                    <a:pt x="1344035" y="1108452"/>
                  </a:lnTo>
                  <a:lnTo>
                    <a:pt x="1344616" y="1108788"/>
                  </a:lnTo>
                  <a:lnTo>
                    <a:pt x="1345197" y="1109111"/>
                  </a:lnTo>
                  <a:lnTo>
                    <a:pt x="1345765" y="1109446"/>
                  </a:lnTo>
                  <a:lnTo>
                    <a:pt x="1346346" y="1109782"/>
                  </a:lnTo>
                  <a:lnTo>
                    <a:pt x="1346927" y="1110105"/>
                  </a:lnTo>
                  <a:lnTo>
                    <a:pt x="1347509" y="1110440"/>
                  </a:lnTo>
                  <a:lnTo>
                    <a:pt x="1348090" y="1110776"/>
                  </a:lnTo>
                  <a:lnTo>
                    <a:pt x="1348658" y="1111099"/>
                  </a:lnTo>
                  <a:lnTo>
                    <a:pt x="1349239" y="1111435"/>
                  </a:lnTo>
                  <a:lnTo>
                    <a:pt x="1349820" y="1111770"/>
                  </a:lnTo>
                  <a:lnTo>
                    <a:pt x="1350401" y="1112093"/>
                  </a:lnTo>
                  <a:lnTo>
                    <a:pt x="1350969" y="1112429"/>
                  </a:lnTo>
                  <a:lnTo>
                    <a:pt x="1351550" y="1112764"/>
                  </a:lnTo>
                  <a:lnTo>
                    <a:pt x="1352131" y="1113087"/>
                  </a:lnTo>
                  <a:lnTo>
                    <a:pt x="1352712" y="1113423"/>
                  </a:lnTo>
                  <a:lnTo>
                    <a:pt x="1353293" y="1113746"/>
                  </a:lnTo>
                  <a:lnTo>
                    <a:pt x="1353861" y="1114081"/>
                  </a:lnTo>
                  <a:lnTo>
                    <a:pt x="1354442" y="1114417"/>
                  </a:lnTo>
                  <a:lnTo>
                    <a:pt x="1355023" y="1114740"/>
                  </a:lnTo>
                  <a:lnTo>
                    <a:pt x="1355604" y="1115076"/>
                  </a:lnTo>
                  <a:lnTo>
                    <a:pt x="1356185" y="1115398"/>
                  </a:lnTo>
                  <a:lnTo>
                    <a:pt x="1356753" y="1115734"/>
                  </a:lnTo>
                  <a:lnTo>
                    <a:pt x="1357334" y="1116070"/>
                  </a:lnTo>
                  <a:lnTo>
                    <a:pt x="1357915" y="1116393"/>
                  </a:lnTo>
                  <a:lnTo>
                    <a:pt x="1358496" y="1116728"/>
                  </a:lnTo>
                  <a:lnTo>
                    <a:pt x="1359077" y="1117051"/>
                  </a:lnTo>
                  <a:lnTo>
                    <a:pt x="1359645" y="1117387"/>
                  </a:lnTo>
                  <a:lnTo>
                    <a:pt x="1360226" y="1117710"/>
                  </a:lnTo>
                  <a:lnTo>
                    <a:pt x="1360807" y="1118045"/>
                  </a:lnTo>
                  <a:lnTo>
                    <a:pt x="1361388" y="1118381"/>
                  </a:lnTo>
                  <a:lnTo>
                    <a:pt x="1361969" y="1118704"/>
                  </a:lnTo>
                  <a:lnTo>
                    <a:pt x="1362537" y="1119039"/>
                  </a:lnTo>
                  <a:lnTo>
                    <a:pt x="1363119" y="1119362"/>
                  </a:lnTo>
                  <a:lnTo>
                    <a:pt x="1363700" y="1119698"/>
                  </a:lnTo>
                  <a:lnTo>
                    <a:pt x="1364281" y="1120021"/>
                  </a:lnTo>
                  <a:lnTo>
                    <a:pt x="1364849" y="1120356"/>
                  </a:lnTo>
                  <a:lnTo>
                    <a:pt x="1365430" y="1120679"/>
                  </a:lnTo>
                  <a:lnTo>
                    <a:pt x="1366011" y="1121015"/>
                  </a:lnTo>
                  <a:lnTo>
                    <a:pt x="1366592" y="1121338"/>
                  </a:lnTo>
                  <a:lnTo>
                    <a:pt x="1367173" y="1121673"/>
                  </a:lnTo>
                  <a:lnTo>
                    <a:pt x="1367741" y="1121996"/>
                  </a:lnTo>
                  <a:lnTo>
                    <a:pt x="1368322" y="1122332"/>
                  </a:lnTo>
                  <a:lnTo>
                    <a:pt x="1368903" y="1122655"/>
                  </a:lnTo>
                  <a:lnTo>
                    <a:pt x="1369484" y="1122990"/>
                  </a:lnTo>
                  <a:lnTo>
                    <a:pt x="1370065" y="1123313"/>
                  </a:lnTo>
                  <a:lnTo>
                    <a:pt x="1370633" y="1123649"/>
                  </a:lnTo>
                  <a:lnTo>
                    <a:pt x="1371214" y="1123972"/>
                  </a:lnTo>
                  <a:lnTo>
                    <a:pt x="1371795" y="1124307"/>
                  </a:lnTo>
                  <a:lnTo>
                    <a:pt x="1372376" y="1124630"/>
                  </a:lnTo>
                  <a:lnTo>
                    <a:pt x="1372957" y="1124953"/>
                  </a:lnTo>
                  <a:lnTo>
                    <a:pt x="1373525" y="1125289"/>
                  </a:lnTo>
                  <a:lnTo>
                    <a:pt x="1374106" y="1125611"/>
                  </a:lnTo>
                  <a:lnTo>
                    <a:pt x="1374687" y="1125947"/>
                  </a:lnTo>
                  <a:lnTo>
                    <a:pt x="1375268" y="1126270"/>
                  </a:lnTo>
                  <a:lnTo>
                    <a:pt x="1375849" y="1126606"/>
                  </a:lnTo>
                  <a:lnTo>
                    <a:pt x="1376417" y="1126928"/>
                  </a:lnTo>
                  <a:lnTo>
                    <a:pt x="1376998" y="1127251"/>
                  </a:lnTo>
                  <a:lnTo>
                    <a:pt x="1377579" y="1127587"/>
                  </a:lnTo>
                  <a:lnTo>
                    <a:pt x="1378160" y="1127910"/>
                  </a:lnTo>
                  <a:lnTo>
                    <a:pt x="1378741" y="1128245"/>
                  </a:lnTo>
                  <a:lnTo>
                    <a:pt x="1379310" y="1128568"/>
                  </a:lnTo>
                  <a:lnTo>
                    <a:pt x="1379891" y="1128891"/>
                  </a:lnTo>
                  <a:lnTo>
                    <a:pt x="1380472" y="1129227"/>
                  </a:lnTo>
                  <a:lnTo>
                    <a:pt x="1381053" y="1129549"/>
                  </a:lnTo>
                  <a:lnTo>
                    <a:pt x="1381621" y="1129872"/>
                  </a:lnTo>
                  <a:lnTo>
                    <a:pt x="1382202" y="1130208"/>
                  </a:lnTo>
                  <a:lnTo>
                    <a:pt x="1382783" y="1130531"/>
                  </a:lnTo>
                  <a:lnTo>
                    <a:pt x="1383364" y="1130866"/>
                  </a:lnTo>
                  <a:lnTo>
                    <a:pt x="1383945" y="1131189"/>
                  </a:lnTo>
                  <a:lnTo>
                    <a:pt x="1384513" y="1131512"/>
                  </a:lnTo>
                  <a:lnTo>
                    <a:pt x="1385094" y="1131848"/>
                  </a:lnTo>
                  <a:lnTo>
                    <a:pt x="1385675" y="1132170"/>
                  </a:lnTo>
                  <a:lnTo>
                    <a:pt x="1386256" y="1132493"/>
                  </a:lnTo>
                  <a:lnTo>
                    <a:pt x="1386837" y="1132829"/>
                  </a:lnTo>
                  <a:lnTo>
                    <a:pt x="1387405" y="1133152"/>
                  </a:lnTo>
                  <a:lnTo>
                    <a:pt x="1387986" y="1133475"/>
                  </a:lnTo>
                  <a:lnTo>
                    <a:pt x="1388567" y="1133810"/>
                  </a:lnTo>
                  <a:lnTo>
                    <a:pt x="1389148" y="1134133"/>
                  </a:lnTo>
                  <a:lnTo>
                    <a:pt x="1389729" y="1134456"/>
                  </a:lnTo>
                  <a:lnTo>
                    <a:pt x="1390297" y="1134779"/>
                  </a:lnTo>
                  <a:lnTo>
                    <a:pt x="1390878" y="1135114"/>
                  </a:lnTo>
                  <a:lnTo>
                    <a:pt x="1391459" y="1135437"/>
                  </a:lnTo>
                  <a:lnTo>
                    <a:pt x="1392040" y="1135760"/>
                  </a:lnTo>
                  <a:lnTo>
                    <a:pt x="1392621" y="1136096"/>
                  </a:lnTo>
                  <a:lnTo>
                    <a:pt x="1393189" y="1136418"/>
                  </a:lnTo>
                  <a:lnTo>
                    <a:pt x="1393770" y="1136741"/>
                  </a:lnTo>
                  <a:lnTo>
                    <a:pt x="1394351" y="1137064"/>
                  </a:lnTo>
                  <a:lnTo>
                    <a:pt x="1394932" y="1137400"/>
                  </a:lnTo>
                  <a:lnTo>
                    <a:pt x="1395501" y="1137722"/>
                  </a:lnTo>
                </a:path>
                <a:path w="5782945" h="2792095">
                  <a:moveTo>
                    <a:pt x="1395501" y="1137722"/>
                  </a:moveTo>
                  <a:lnTo>
                    <a:pt x="1396082" y="1138045"/>
                  </a:lnTo>
                  <a:lnTo>
                    <a:pt x="1396663" y="1138368"/>
                  </a:lnTo>
                  <a:lnTo>
                    <a:pt x="1397244" y="1138704"/>
                  </a:lnTo>
                  <a:lnTo>
                    <a:pt x="1397825" y="1139026"/>
                  </a:lnTo>
                  <a:lnTo>
                    <a:pt x="1398393" y="1139349"/>
                  </a:lnTo>
                  <a:lnTo>
                    <a:pt x="1398974" y="1139672"/>
                  </a:lnTo>
                  <a:lnTo>
                    <a:pt x="1399555" y="1140008"/>
                  </a:lnTo>
                  <a:lnTo>
                    <a:pt x="1400136" y="1140331"/>
                  </a:lnTo>
                  <a:lnTo>
                    <a:pt x="1400717" y="1140653"/>
                  </a:lnTo>
                  <a:lnTo>
                    <a:pt x="1401285" y="1140976"/>
                  </a:lnTo>
                  <a:lnTo>
                    <a:pt x="1401866" y="1141299"/>
                  </a:lnTo>
                  <a:lnTo>
                    <a:pt x="1402447" y="1141635"/>
                  </a:lnTo>
                  <a:lnTo>
                    <a:pt x="1403028" y="1141957"/>
                  </a:lnTo>
                  <a:lnTo>
                    <a:pt x="1403609" y="1142280"/>
                  </a:lnTo>
                  <a:lnTo>
                    <a:pt x="1404177" y="1142603"/>
                  </a:lnTo>
                  <a:lnTo>
                    <a:pt x="1404758" y="1142926"/>
                  </a:lnTo>
                  <a:lnTo>
                    <a:pt x="1405339" y="1143249"/>
                  </a:lnTo>
                  <a:lnTo>
                    <a:pt x="1405920" y="1143584"/>
                  </a:lnTo>
                  <a:lnTo>
                    <a:pt x="1406501" y="1143907"/>
                  </a:lnTo>
                  <a:lnTo>
                    <a:pt x="1407069" y="1144230"/>
                  </a:lnTo>
                  <a:lnTo>
                    <a:pt x="1407650" y="1144553"/>
                  </a:lnTo>
                  <a:lnTo>
                    <a:pt x="1408231" y="1144875"/>
                  </a:lnTo>
                  <a:lnTo>
                    <a:pt x="1408812" y="1145198"/>
                  </a:lnTo>
                  <a:lnTo>
                    <a:pt x="1409380" y="1145521"/>
                  </a:lnTo>
                  <a:lnTo>
                    <a:pt x="1409961" y="1145857"/>
                  </a:lnTo>
                  <a:lnTo>
                    <a:pt x="1410542" y="1146179"/>
                  </a:lnTo>
                  <a:lnTo>
                    <a:pt x="1411123" y="1146502"/>
                  </a:lnTo>
                  <a:lnTo>
                    <a:pt x="1411704" y="1146825"/>
                  </a:lnTo>
                  <a:lnTo>
                    <a:pt x="1412273" y="1147148"/>
                  </a:lnTo>
                  <a:lnTo>
                    <a:pt x="1412854" y="1147471"/>
                  </a:lnTo>
                  <a:lnTo>
                    <a:pt x="1413435" y="1147793"/>
                  </a:lnTo>
                  <a:lnTo>
                    <a:pt x="1414016" y="1148116"/>
                  </a:lnTo>
                  <a:lnTo>
                    <a:pt x="1414597" y="1148439"/>
                  </a:lnTo>
                  <a:lnTo>
                    <a:pt x="1415165" y="1148775"/>
                  </a:lnTo>
                  <a:lnTo>
                    <a:pt x="1415746" y="1149097"/>
                  </a:lnTo>
                  <a:lnTo>
                    <a:pt x="1416327" y="1149420"/>
                  </a:lnTo>
                  <a:lnTo>
                    <a:pt x="1416908" y="1149743"/>
                  </a:lnTo>
                  <a:lnTo>
                    <a:pt x="1417489" y="1150066"/>
                  </a:lnTo>
                  <a:lnTo>
                    <a:pt x="1418057" y="1150389"/>
                  </a:lnTo>
                  <a:lnTo>
                    <a:pt x="1418638" y="1150711"/>
                  </a:lnTo>
                  <a:lnTo>
                    <a:pt x="1419219" y="1151034"/>
                  </a:lnTo>
                  <a:lnTo>
                    <a:pt x="1419800" y="1151357"/>
                  </a:lnTo>
                  <a:lnTo>
                    <a:pt x="1420381" y="1151680"/>
                  </a:lnTo>
                  <a:lnTo>
                    <a:pt x="1420949" y="1152003"/>
                  </a:lnTo>
                  <a:lnTo>
                    <a:pt x="1421530" y="1152325"/>
                  </a:lnTo>
                  <a:lnTo>
                    <a:pt x="1422111" y="1152648"/>
                  </a:lnTo>
                  <a:lnTo>
                    <a:pt x="1422692" y="1152971"/>
                  </a:lnTo>
                  <a:lnTo>
                    <a:pt x="1423260" y="1153294"/>
                  </a:lnTo>
                  <a:lnTo>
                    <a:pt x="1423841" y="1153616"/>
                  </a:lnTo>
                  <a:lnTo>
                    <a:pt x="1424422" y="1153939"/>
                  </a:lnTo>
                  <a:lnTo>
                    <a:pt x="1425003" y="1154262"/>
                  </a:lnTo>
                  <a:lnTo>
                    <a:pt x="1425584" y="1154585"/>
                  </a:lnTo>
                  <a:lnTo>
                    <a:pt x="1426152" y="1154908"/>
                  </a:lnTo>
                  <a:lnTo>
                    <a:pt x="1426733" y="1155230"/>
                  </a:lnTo>
                  <a:lnTo>
                    <a:pt x="1427315" y="1155553"/>
                  </a:lnTo>
                  <a:lnTo>
                    <a:pt x="1427896" y="1155876"/>
                  </a:lnTo>
                  <a:lnTo>
                    <a:pt x="1428477" y="1156199"/>
                  </a:lnTo>
                  <a:lnTo>
                    <a:pt x="1429045" y="1156522"/>
                  </a:lnTo>
                  <a:lnTo>
                    <a:pt x="1429626" y="1156844"/>
                  </a:lnTo>
                  <a:lnTo>
                    <a:pt x="1430207" y="1157167"/>
                  </a:lnTo>
                  <a:lnTo>
                    <a:pt x="1430788" y="1157490"/>
                  </a:lnTo>
                  <a:lnTo>
                    <a:pt x="1431369" y="1157813"/>
                  </a:lnTo>
                  <a:lnTo>
                    <a:pt x="1431937" y="1158135"/>
                  </a:lnTo>
                  <a:lnTo>
                    <a:pt x="1432518" y="1158458"/>
                  </a:lnTo>
                  <a:lnTo>
                    <a:pt x="1433099" y="1158781"/>
                  </a:lnTo>
                  <a:lnTo>
                    <a:pt x="1433680" y="1159104"/>
                  </a:lnTo>
                  <a:lnTo>
                    <a:pt x="1434261" y="1159427"/>
                  </a:lnTo>
                  <a:lnTo>
                    <a:pt x="1434829" y="1159749"/>
                  </a:lnTo>
                  <a:lnTo>
                    <a:pt x="1435410" y="1160072"/>
                  </a:lnTo>
                  <a:lnTo>
                    <a:pt x="1435991" y="1160395"/>
                  </a:lnTo>
                  <a:lnTo>
                    <a:pt x="1436572" y="1160718"/>
                  </a:lnTo>
                  <a:lnTo>
                    <a:pt x="1437140" y="1161028"/>
                  </a:lnTo>
                  <a:lnTo>
                    <a:pt x="1437721" y="1161350"/>
                  </a:lnTo>
                  <a:lnTo>
                    <a:pt x="1438302" y="1161673"/>
                  </a:lnTo>
                  <a:lnTo>
                    <a:pt x="1438883" y="1161996"/>
                  </a:lnTo>
                  <a:lnTo>
                    <a:pt x="1439464" y="1162319"/>
                  </a:lnTo>
                  <a:lnTo>
                    <a:pt x="1440032" y="1162642"/>
                  </a:lnTo>
                  <a:lnTo>
                    <a:pt x="1440613" y="1162964"/>
                  </a:lnTo>
                  <a:lnTo>
                    <a:pt x="1441194" y="1163287"/>
                  </a:lnTo>
                  <a:lnTo>
                    <a:pt x="1441775" y="1163610"/>
                  </a:lnTo>
                  <a:lnTo>
                    <a:pt x="1442356" y="1163920"/>
                  </a:lnTo>
                  <a:lnTo>
                    <a:pt x="1442925" y="1164243"/>
                  </a:lnTo>
                  <a:lnTo>
                    <a:pt x="1443506" y="1164565"/>
                  </a:lnTo>
                  <a:lnTo>
                    <a:pt x="1444087" y="1164888"/>
                  </a:lnTo>
                  <a:lnTo>
                    <a:pt x="1444668" y="1165211"/>
                  </a:lnTo>
                  <a:lnTo>
                    <a:pt x="1445249" y="1165534"/>
                  </a:lnTo>
                  <a:lnTo>
                    <a:pt x="1445817" y="1165844"/>
                  </a:lnTo>
                  <a:lnTo>
                    <a:pt x="1446398" y="1166166"/>
                  </a:lnTo>
                  <a:lnTo>
                    <a:pt x="1446979" y="1166489"/>
                  </a:lnTo>
                  <a:lnTo>
                    <a:pt x="1447560" y="1166812"/>
                  </a:lnTo>
                  <a:lnTo>
                    <a:pt x="1448141" y="1167135"/>
                  </a:lnTo>
                  <a:lnTo>
                    <a:pt x="1448709" y="1167458"/>
                  </a:lnTo>
                  <a:lnTo>
                    <a:pt x="1449290" y="1167767"/>
                  </a:lnTo>
                  <a:lnTo>
                    <a:pt x="1449871" y="1168090"/>
                  </a:lnTo>
                  <a:lnTo>
                    <a:pt x="1450452" y="1168413"/>
                  </a:lnTo>
                  <a:lnTo>
                    <a:pt x="1451020" y="1168736"/>
                  </a:lnTo>
                  <a:lnTo>
                    <a:pt x="1451601" y="1169059"/>
                  </a:lnTo>
                  <a:lnTo>
                    <a:pt x="1452182" y="1169368"/>
                  </a:lnTo>
                  <a:lnTo>
                    <a:pt x="1452763" y="1169691"/>
                  </a:lnTo>
                  <a:lnTo>
                    <a:pt x="1453344" y="1170014"/>
                  </a:lnTo>
                  <a:lnTo>
                    <a:pt x="1453912" y="1170337"/>
                  </a:lnTo>
                  <a:lnTo>
                    <a:pt x="1454493" y="1170647"/>
                  </a:lnTo>
                  <a:lnTo>
                    <a:pt x="1455074" y="1170970"/>
                  </a:lnTo>
                  <a:lnTo>
                    <a:pt x="1455655" y="1171292"/>
                  </a:lnTo>
                  <a:lnTo>
                    <a:pt x="1456236" y="1171615"/>
                  </a:lnTo>
                  <a:lnTo>
                    <a:pt x="1456804" y="1171925"/>
                  </a:lnTo>
                  <a:lnTo>
                    <a:pt x="1457385" y="1172248"/>
                  </a:lnTo>
                  <a:lnTo>
                    <a:pt x="1457966" y="1172571"/>
                  </a:lnTo>
                  <a:lnTo>
                    <a:pt x="1458547" y="1172893"/>
                  </a:lnTo>
                  <a:lnTo>
                    <a:pt x="1459128" y="1173203"/>
                  </a:lnTo>
                  <a:lnTo>
                    <a:pt x="1459697" y="1173526"/>
                  </a:lnTo>
                  <a:lnTo>
                    <a:pt x="1460278" y="1173849"/>
                  </a:lnTo>
                  <a:lnTo>
                    <a:pt x="1460859" y="1174172"/>
                  </a:lnTo>
                  <a:lnTo>
                    <a:pt x="1461440" y="1174481"/>
                  </a:lnTo>
                  <a:lnTo>
                    <a:pt x="1462021" y="1174804"/>
                  </a:lnTo>
                  <a:lnTo>
                    <a:pt x="1462589" y="1175127"/>
                  </a:lnTo>
                  <a:lnTo>
                    <a:pt x="1463170" y="1175437"/>
                  </a:lnTo>
                  <a:lnTo>
                    <a:pt x="1463751" y="1175760"/>
                  </a:lnTo>
                  <a:lnTo>
                    <a:pt x="1464332" y="1176082"/>
                  </a:lnTo>
                  <a:lnTo>
                    <a:pt x="1464900" y="1176405"/>
                  </a:lnTo>
                  <a:lnTo>
                    <a:pt x="1465481" y="1176715"/>
                  </a:lnTo>
                  <a:lnTo>
                    <a:pt x="1466062" y="1177038"/>
                  </a:lnTo>
                  <a:lnTo>
                    <a:pt x="1466643" y="1177361"/>
                  </a:lnTo>
                  <a:lnTo>
                    <a:pt x="1467224" y="1177671"/>
                  </a:lnTo>
                  <a:lnTo>
                    <a:pt x="1467792" y="1177993"/>
                  </a:lnTo>
                  <a:lnTo>
                    <a:pt x="1468373" y="1178316"/>
                  </a:lnTo>
                  <a:lnTo>
                    <a:pt x="1468954" y="1178626"/>
                  </a:lnTo>
                </a:path>
                <a:path w="5782945" h="2792095">
                  <a:moveTo>
                    <a:pt x="1468954" y="1178626"/>
                  </a:moveTo>
                  <a:lnTo>
                    <a:pt x="1469535" y="1178949"/>
                  </a:lnTo>
                  <a:lnTo>
                    <a:pt x="1470116" y="1179259"/>
                  </a:lnTo>
                  <a:lnTo>
                    <a:pt x="1470684" y="1179581"/>
                  </a:lnTo>
                  <a:lnTo>
                    <a:pt x="1471265" y="1179904"/>
                  </a:lnTo>
                  <a:lnTo>
                    <a:pt x="1471846" y="1180214"/>
                  </a:lnTo>
                  <a:lnTo>
                    <a:pt x="1472427" y="1180537"/>
                  </a:lnTo>
                  <a:lnTo>
                    <a:pt x="1473008" y="1180860"/>
                  </a:lnTo>
                  <a:lnTo>
                    <a:pt x="1473576" y="1181170"/>
                  </a:lnTo>
                  <a:lnTo>
                    <a:pt x="1474157" y="1181492"/>
                  </a:lnTo>
                  <a:lnTo>
                    <a:pt x="1474738" y="1181815"/>
                  </a:lnTo>
                  <a:lnTo>
                    <a:pt x="1475319" y="1182125"/>
                  </a:lnTo>
                  <a:lnTo>
                    <a:pt x="1475900" y="1182448"/>
                  </a:lnTo>
                  <a:lnTo>
                    <a:pt x="1476469" y="1182758"/>
                  </a:lnTo>
                  <a:lnTo>
                    <a:pt x="1477050" y="1183081"/>
                  </a:lnTo>
                  <a:lnTo>
                    <a:pt x="1477631" y="1183390"/>
                  </a:lnTo>
                  <a:lnTo>
                    <a:pt x="1478212" y="1183713"/>
                  </a:lnTo>
                  <a:lnTo>
                    <a:pt x="1478793" y="1184036"/>
                  </a:lnTo>
                  <a:lnTo>
                    <a:pt x="1479361" y="1184346"/>
                  </a:lnTo>
                  <a:lnTo>
                    <a:pt x="1479942" y="1184669"/>
                  </a:lnTo>
                  <a:lnTo>
                    <a:pt x="1480523" y="1184979"/>
                  </a:lnTo>
                  <a:lnTo>
                    <a:pt x="1481104" y="1185301"/>
                  </a:lnTo>
                  <a:lnTo>
                    <a:pt x="1481672" y="1185611"/>
                  </a:lnTo>
                  <a:lnTo>
                    <a:pt x="1482253" y="1185934"/>
                  </a:lnTo>
                  <a:lnTo>
                    <a:pt x="1482834" y="1186257"/>
                  </a:lnTo>
                  <a:lnTo>
                    <a:pt x="1483415" y="1186567"/>
                  </a:lnTo>
                  <a:lnTo>
                    <a:pt x="1483996" y="1186889"/>
                  </a:lnTo>
                  <a:lnTo>
                    <a:pt x="1484564" y="1187199"/>
                  </a:lnTo>
                  <a:lnTo>
                    <a:pt x="1485145" y="1187522"/>
                  </a:lnTo>
                  <a:lnTo>
                    <a:pt x="1485726" y="1187832"/>
                  </a:lnTo>
                  <a:lnTo>
                    <a:pt x="1486307" y="1188155"/>
                  </a:lnTo>
                  <a:lnTo>
                    <a:pt x="1486888" y="1188465"/>
                  </a:lnTo>
                  <a:lnTo>
                    <a:pt x="1487456" y="1188787"/>
                  </a:lnTo>
                  <a:lnTo>
                    <a:pt x="1488037" y="1189097"/>
                  </a:lnTo>
                  <a:lnTo>
                    <a:pt x="1488618" y="1189420"/>
                  </a:lnTo>
                  <a:lnTo>
                    <a:pt x="1489199" y="1189730"/>
                  </a:lnTo>
                  <a:lnTo>
                    <a:pt x="1489780" y="1190053"/>
                  </a:lnTo>
                  <a:lnTo>
                    <a:pt x="1490348" y="1190363"/>
                  </a:lnTo>
                  <a:lnTo>
                    <a:pt x="1490929" y="1190685"/>
                  </a:lnTo>
                  <a:lnTo>
                    <a:pt x="1491510" y="1190995"/>
                  </a:lnTo>
                  <a:lnTo>
                    <a:pt x="1492092" y="1191318"/>
                  </a:lnTo>
                  <a:lnTo>
                    <a:pt x="1492660" y="1191628"/>
                  </a:lnTo>
                  <a:lnTo>
                    <a:pt x="1493241" y="1191951"/>
                  </a:lnTo>
                  <a:lnTo>
                    <a:pt x="1493822" y="1192261"/>
                  </a:lnTo>
                  <a:lnTo>
                    <a:pt x="1494403" y="1192583"/>
                  </a:lnTo>
                  <a:lnTo>
                    <a:pt x="1494984" y="1192893"/>
                  </a:lnTo>
                  <a:lnTo>
                    <a:pt x="1495552" y="1193203"/>
                  </a:lnTo>
                  <a:lnTo>
                    <a:pt x="1496133" y="1193526"/>
                  </a:lnTo>
                  <a:lnTo>
                    <a:pt x="1496714" y="1193836"/>
                  </a:lnTo>
                  <a:lnTo>
                    <a:pt x="1497295" y="1194159"/>
                  </a:lnTo>
                  <a:lnTo>
                    <a:pt x="1497876" y="1194468"/>
                  </a:lnTo>
                  <a:lnTo>
                    <a:pt x="1498444" y="1194791"/>
                  </a:lnTo>
                  <a:lnTo>
                    <a:pt x="1499025" y="1195101"/>
                  </a:lnTo>
                  <a:lnTo>
                    <a:pt x="1499606" y="1195411"/>
                  </a:lnTo>
                  <a:lnTo>
                    <a:pt x="1500187" y="1195734"/>
                  </a:lnTo>
                  <a:lnTo>
                    <a:pt x="1500768" y="1196044"/>
                  </a:lnTo>
                  <a:lnTo>
                    <a:pt x="1501336" y="1196366"/>
                  </a:lnTo>
                  <a:lnTo>
                    <a:pt x="1501917" y="1196676"/>
                  </a:lnTo>
                  <a:lnTo>
                    <a:pt x="1502498" y="1196986"/>
                  </a:lnTo>
                  <a:lnTo>
                    <a:pt x="1503079" y="1197309"/>
                  </a:lnTo>
                  <a:lnTo>
                    <a:pt x="1503660" y="1197619"/>
                  </a:lnTo>
                  <a:lnTo>
                    <a:pt x="1504228" y="1197942"/>
                  </a:lnTo>
                  <a:lnTo>
                    <a:pt x="1504809" y="1198252"/>
                  </a:lnTo>
                  <a:lnTo>
                    <a:pt x="1505390" y="1198561"/>
                  </a:lnTo>
                  <a:lnTo>
                    <a:pt x="1505971" y="1198884"/>
                  </a:lnTo>
                  <a:lnTo>
                    <a:pt x="1506552" y="1199194"/>
                  </a:lnTo>
                  <a:lnTo>
                    <a:pt x="1507121" y="1199504"/>
                  </a:lnTo>
                  <a:lnTo>
                    <a:pt x="1507702" y="1199827"/>
                  </a:lnTo>
                  <a:lnTo>
                    <a:pt x="1508283" y="1200137"/>
                  </a:lnTo>
                  <a:lnTo>
                    <a:pt x="1508864" y="1200446"/>
                  </a:lnTo>
                  <a:lnTo>
                    <a:pt x="1509432" y="1200769"/>
                  </a:lnTo>
                  <a:lnTo>
                    <a:pt x="1510013" y="1201079"/>
                  </a:lnTo>
                  <a:lnTo>
                    <a:pt x="1510594" y="1201389"/>
                  </a:lnTo>
                  <a:lnTo>
                    <a:pt x="1511175" y="1201712"/>
                  </a:lnTo>
                  <a:lnTo>
                    <a:pt x="1511756" y="1202022"/>
                  </a:lnTo>
                  <a:lnTo>
                    <a:pt x="1512324" y="1202332"/>
                  </a:lnTo>
                  <a:lnTo>
                    <a:pt x="1512905" y="1202654"/>
                  </a:lnTo>
                  <a:lnTo>
                    <a:pt x="1513486" y="1202964"/>
                  </a:lnTo>
                  <a:lnTo>
                    <a:pt x="1514067" y="1203274"/>
                  </a:lnTo>
                  <a:lnTo>
                    <a:pt x="1514648" y="1203597"/>
                  </a:lnTo>
                  <a:lnTo>
                    <a:pt x="1515216" y="1203907"/>
                  </a:lnTo>
                  <a:lnTo>
                    <a:pt x="1515797" y="1204217"/>
                  </a:lnTo>
                  <a:lnTo>
                    <a:pt x="1516378" y="1204539"/>
                  </a:lnTo>
                  <a:lnTo>
                    <a:pt x="1516959" y="1204849"/>
                  </a:lnTo>
                  <a:lnTo>
                    <a:pt x="1517540" y="1205159"/>
                  </a:lnTo>
                  <a:lnTo>
                    <a:pt x="1518108" y="1205469"/>
                  </a:lnTo>
                  <a:lnTo>
                    <a:pt x="1518689" y="1205792"/>
                  </a:lnTo>
                  <a:lnTo>
                    <a:pt x="1519270" y="1206102"/>
                  </a:lnTo>
                  <a:lnTo>
                    <a:pt x="1519851" y="1206412"/>
                  </a:lnTo>
                  <a:lnTo>
                    <a:pt x="1520432" y="1206721"/>
                  </a:lnTo>
                  <a:lnTo>
                    <a:pt x="1521000" y="1207044"/>
                  </a:lnTo>
                  <a:lnTo>
                    <a:pt x="1521581" y="1207354"/>
                  </a:lnTo>
                  <a:lnTo>
                    <a:pt x="1522162" y="1207664"/>
                  </a:lnTo>
                  <a:lnTo>
                    <a:pt x="1522743" y="1207974"/>
                  </a:lnTo>
                  <a:lnTo>
                    <a:pt x="1523312" y="1208297"/>
                  </a:lnTo>
                  <a:lnTo>
                    <a:pt x="1523893" y="1208607"/>
                  </a:lnTo>
                  <a:lnTo>
                    <a:pt x="1524474" y="1208916"/>
                  </a:lnTo>
                  <a:lnTo>
                    <a:pt x="1525055" y="1209226"/>
                  </a:lnTo>
                  <a:lnTo>
                    <a:pt x="1525636" y="1209549"/>
                  </a:lnTo>
                  <a:lnTo>
                    <a:pt x="1526204" y="1209859"/>
                  </a:lnTo>
                  <a:lnTo>
                    <a:pt x="1526785" y="1210169"/>
                  </a:lnTo>
                  <a:lnTo>
                    <a:pt x="1527366" y="1210479"/>
                  </a:lnTo>
                  <a:lnTo>
                    <a:pt x="1527947" y="1210789"/>
                  </a:lnTo>
                  <a:lnTo>
                    <a:pt x="1528528" y="1211111"/>
                  </a:lnTo>
                  <a:lnTo>
                    <a:pt x="1529096" y="1211421"/>
                  </a:lnTo>
                  <a:lnTo>
                    <a:pt x="1529677" y="1211731"/>
                  </a:lnTo>
                  <a:lnTo>
                    <a:pt x="1530258" y="1212041"/>
                  </a:lnTo>
                  <a:lnTo>
                    <a:pt x="1530839" y="1212351"/>
                  </a:lnTo>
                  <a:lnTo>
                    <a:pt x="1531420" y="1212674"/>
                  </a:lnTo>
                  <a:lnTo>
                    <a:pt x="1531988" y="1212984"/>
                  </a:lnTo>
                  <a:lnTo>
                    <a:pt x="1532569" y="1213293"/>
                  </a:lnTo>
                  <a:lnTo>
                    <a:pt x="1533150" y="1213603"/>
                  </a:lnTo>
                  <a:lnTo>
                    <a:pt x="1533731" y="1213913"/>
                  </a:lnTo>
                  <a:lnTo>
                    <a:pt x="1534312" y="1214223"/>
                  </a:lnTo>
                  <a:lnTo>
                    <a:pt x="1534880" y="1214533"/>
                  </a:lnTo>
                  <a:lnTo>
                    <a:pt x="1535461" y="1214856"/>
                  </a:lnTo>
                  <a:lnTo>
                    <a:pt x="1536042" y="1215166"/>
                  </a:lnTo>
                  <a:lnTo>
                    <a:pt x="1536623" y="1215475"/>
                  </a:lnTo>
                  <a:lnTo>
                    <a:pt x="1537191" y="1215785"/>
                  </a:lnTo>
                  <a:lnTo>
                    <a:pt x="1537772" y="1216095"/>
                  </a:lnTo>
                  <a:lnTo>
                    <a:pt x="1538353" y="1216405"/>
                  </a:lnTo>
                  <a:lnTo>
                    <a:pt x="1538934" y="1216715"/>
                  </a:lnTo>
                  <a:lnTo>
                    <a:pt x="1539515" y="1217038"/>
                  </a:lnTo>
                  <a:lnTo>
                    <a:pt x="1540084" y="1217348"/>
                  </a:lnTo>
                  <a:lnTo>
                    <a:pt x="1540665" y="1217658"/>
                  </a:lnTo>
                  <a:lnTo>
                    <a:pt x="1541246" y="1217967"/>
                  </a:lnTo>
                  <a:lnTo>
                    <a:pt x="1541827" y="1218277"/>
                  </a:lnTo>
                  <a:lnTo>
                    <a:pt x="1542408" y="1218587"/>
                  </a:lnTo>
                </a:path>
                <a:path w="5782945" h="2792095">
                  <a:moveTo>
                    <a:pt x="1542408" y="1218587"/>
                  </a:moveTo>
                  <a:lnTo>
                    <a:pt x="1542976" y="1218897"/>
                  </a:lnTo>
                  <a:lnTo>
                    <a:pt x="1543557" y="1219207"/>
                  </a:lnTo>
                  <a:lnTo>
                    <a:pt x="1544138" y="1219517"/>
                  </a:lnTo>
                  <a:lnTo>
                    <a:pt x="1544719" y="1219827"/>
                  </a:lnTo>
                  <a:lnTo>
                    <a:pt x="1545300" y="1220137"/>
                  </a:lnTo>
                  <a:lnTo>
                    <a:pt x="1545868" y="1220446"/>
                  </a:lnTo>
                  <a:lnTo>
                    <a:pt x="1546449" y="1220769"/>
                  </a:lnTo>
                  <a:lnTo>
                    <a:pt x="1547030" y="1221079"/>
                  </a:lnTo>
                  <a:lnTo>
                    <a:pt x="1547611" y="1221389"/>
                  </a:lnTo>
                  <a:lnTo>
                    <a:pt x="1548192" y="1221699"/>
                  </a:lnTo>
                  <a:lnTo>
                    <a:pt x="1548760" y="1222009"/>
                  </a:lnTo>
                  <a:lnTo>
                    <a:pt x="1549341" y="1222319"/>
                  </a:lnTo>
                  <a:lnTo>
                    <a:pt x="1549922" y="1222628"/>
                  </a:lnTo>
                  <a:lnTo>
                    <a:pt x="1550503" y="1222938"/>
                  </a:lnTo>
                  <a:lnTo>
                    <a:pt x="1551071" y="1223248"/>
                  </a:lnTo>
                  <a:lnTo>
                    <a:pt x="1551652" y="1223558"/>
                  </a:lnTo>
                  <a:lnTo>
                    <a:pt x="1552233" y="1223868"/>
                  </a:lnTo>
                  <a:lnTo>
                    <a:pt x="1552814" y="1224178"/>
                  </a:lnTo>
                  <a:lnTo>
                    <a:pt x="1553395" y="1224488"/>
                  </a:lnTo>
                  <a:lnTo>
                    <a:pt x="1553963" y="1224798"/>
                  </a:lnTo>
                  <a:lnTo>
                    <a:pt x="1554544" y="1225107"/>
                  </a:lnTo>
                  <a:lnTo>
                    <a:pt x="1555125" y="1225417"/>
                  </a:lnTo>
                  <a:lnTo>
                    <a:pt x="1555706" y="1225727"/>
                  </a:lnTo>
                  <a:lnTo>
                    <a:pt x="1556288" y="1226037"/>
                  </a:lnTo>
                  <a:lnTo>
                    <a:pt x="1556856" y="1226347"/>
                  </a:lnTo>
                  <a:lnTo>
                    <a:pt x="1557437" y="1226657"/>
                  </a:lnTo>
                  <a:lnTo>
                    <a:pt x="1558018" y="1226967"/>
                  </a:lnTo>
                  <a:lnTo>
                    <a:pt x="1558599" y="1227277"/>
                  </a:lnTo>
                  <a:lnTo>
                    <a:pt x="1559180" y="1227586"/>
                  </a:lnTo>
                  <a:lnTo>
                    <a:pt x="1559748" y="1227896"/>
                  </a:lnTo>
                  <a:lnTo>
                    <a:pt x="1560329" y="1228206"/>
                  </a:lnTo>
                  <a:lnTo>
                    <a:pt x="1560910" y="1228516"/>
                  </a:lnTo>
                  <a:lnTo>
                    <a:pt x="1561491" y="1228826"/>
                  </a:lnTo>
                  <a:lnTo>
                    <a:pt x="1562072" y="1229136"/>
                  </a:lnTo>
                  <a:lnTo>
                    <a:pt x="1562640" y="1229446"/>
                  </a:lnTo>
                  <a:lnTo>
                    <a:pt x="1563221" y="1229756"/>
                  </a:lnTo>
                  <a:lnTo>
                    <a:pt x="1563802" y="1230065"/>
                  </a:lnTo>
                  <a:lnTo>
                    <a:pt x="1564383" y="1230362"/>
                  </a:lnTo>
                  <a:lnTo>
                    <a:pt x="1564951" y="1230672"/>
                  </a:lnTo>
                  <a:lnTo>
                    <a:pt x="1565532" y="1230982"/>
                  </a:lnTo>
                  <a:lnTo>
                    <a:pt x="1566113" y="1231292"/>
                  </a:lnTo>
                  <a:lnTo>
                    <a:pt x="1566694" y="1231602"/>
                  </a:lnTo>
                  <a:lnTo>
                    <a:pt x="1567275" y="1231912"/>
                  </a:lnTo>
                  <a:lnTo>
                    <a:pt x="1567843" y="1232222"/>
                  </a:lnTo>
                  <a:lnTo>
                    <a:pt x="1568424" y="1232532"/>
                  </a:lnTo>
                  <a:lnTo>
                    <a:pt x="1569005" y="1232841"/>
                  </a:lnTo>
                  <a:lnTo>
                    <a:pt x="1569586" y="1233151"/>
                  </a:lnTo>
                  <a:lnTo>
                    <a:pt x="1570167" y="1233461"/>
                  </a:lnTo>
                  <a:lnTo>
                    <a:pt x="1570735" y="1233758"/>
                  </a:lnTo>
                  <a:lnTo>
                    <a:pt x="1571316" y="1234068"/>
                  </a:lnTo>
                  <a:lnTo>
                    <a:pt x="1571898" y="1234378"/>
                  </a:lnTo>
                  <a:lnTo>
                    <a:pt x="1572479" y="1234688"/>
                  </a:lnTo>
                  <a:lnTo>
                    <a:pt x="1573060" y="1234998"/>
                  </a:lnTo>
                  <a:lnTo>
                    <a:pt x="1573628" y="1235308"/>
                  </a:lnTo>
                  <a:lnTo>
                    <a:pt x="1574209" y="1235617"/>
                  </a:lnTo>
                  <a:lnTo>
                    <a:pt x="1574790" y="1235927"/>
                  </a:lnTo>
                  <a:lnTo>
                    <a:pt x="1575371" y="1236224"/>
                  </a:lnTo>
                  <a:lnTo>
                    <a:pt x="1575952" y="1236534"/>
                  </a:lnTo>
                  <a:lnTo>
                    <a:pt x="1576520" y="1236844"/>
                  </a:lnTo>
                  <a:lnTo>
                    <a:pt x="1577101" y="1237154"/>
                  </a:lnTo>
                  <a:lnTo>
                    <a:pt x="1577682" y="1237464"/>
                  </a:lnTo>
                  <a:lnTo>
                    <a:pt x="1578263" y="1237774"/>
                  </a:lnTo>
                  <a:lnTo>
                    <a:pt x="1578831" y="1238071"/>
                  </a:lnTo>
                  <a:lnTo>
                    <a:pt x="1579412" y="1238380"/>
                  </a:lnTo>
                  <a:lnTo>
                    <a:pt x="1579993" y="1238690"/>
                  </a:lnTo>
                  <a:lnTo>
                    <a:pt x="1580574" y="1239000"/>
                  </a:lnTo>
                  <a:lnTo>
                    <a:pt x="1581155" y="1239310"/>
                  </a:lnTo>
                  <a:lnTo>
                    <a:pt x="1581723" y="1239607"/>
                  </a:lnTo>
                  <a:lnTo>
                    <a:pt x="1582304" y="1239917"/>
                  </a:lnTo>
                  <a:lnTo>
                    <a:pt x="1582885" y="1240227"/>
                  </a:lnTo>
                  <a:lnTo>
                    <a:pt x="1583466" y="1240537"/>
                  </a:lnTo>
                  <a:lnTo>
                    <a:pt x="1584047" y="1240847"/>
                  </a:lnTo>
                  <a:lnTo>
                    <a:pt x="1584615" y="1241144"/>
                  </a:lnTo>
                  <a:lnTo>
                    <a:pt x="1585196" y="1241453"/>
                  </a:lnTo>
                  <a:lnTo>
                    <a:pt x="1585777" y="1241763"/>
                  </a:lnTo>
                  <a:lnTo>
                    <a:pt x="1586358" y="1242073"/>
                  </a:lnTo>
                  <a:lnTo>
                    <a:pt x="1586939" y="1242383"/>
                  </a:lnTo>
                  <a:lnTo>
                    <a:pt x="1587508" y="1242680"/>
                  </a:lnTo>
                  <a:lnTo>
                    <a:pt x="1588089" y="1242990"/>
                  </a:lnTo>
                  <a:lnTo>
                    <a:pt x="1588670" y="1243300"/>
                  </a:lnTo>
                  <a:lnTo>
                    <a:pt x="1589251" y="1243610"/>
                  </a:lnTo>
                  <a:lnTo>
                    <a:pt x="1589832" y="1243907"/>
                  </a:lnTo>
                  <a:lnTo>
                    <a:pt x="1590400" y="1244216"/>
                  </a:lnTo>
                  <a:lnTo>
                    <a:pt x="1590981" y="1244526"/>
                  </a:lnTo>
                  <a:lnTo>
                    <a:pt x="1591562" y="1244836"/>
                  </a:lnTo>
                  <a:lnTo>
                    <a:pt x="1592143" y="1245133"/>
                  </a:lnTo>
                  <a:lnTo>
                    <a:pt x="1592724" y="1245443"/>
                  </a:lnTo>
                  <a:lnTo>
                    <a:pt x="1593292" y="1245753"/>
                  </a:lnTo>
                  <a:lnTo>
                    <a:pt x="1593873" y="1246050"/>
                  </a:lnTo>
                  <a:lnTo>
                    <a:pt x="1594454" y="1246360"/>
                  </a:lnTo>
                  <a:lnTo>
                    <a:pt x="1595035" y="1246670"/>
                  </a:lnTo>
                  <a:lnTo>
                    <a:pt x="1595603" y="1246980"/>
                  </a:lnTo>
                  <a:lnTo>
                    <a:pt x="1596184" y="1247277"/>
                  </a:lnTo>
                  <a:lnTo>
                    <a:pt x="1596765" y="1247586"/>
                  </a:lnTo>
                  <a:lnTo>
                    <a:pt x="1597346" y="1247896"/>
                  </a:lnTo>
                  <a:lnTo>
                    <a:pt x="1597927" y="1248193"/>
                  </a:lnTo>
                  <a:lnTo>
                    <a:pt x="1598495" y="1248503"/>
                  </a:lnTo>
                  <a:lnTo>
                    <a:pt x="1599076" y="1248813"/>
                  </a:lnTo>
                  <a:lnTo>
                    <a:pt x="1599657" y="1249110"/>
                  </a:lnTo>
                  <a:lnTo>
                    <a:pt x="1600238" y="1249420"/>
                  </a:lnTo>
                  <a:lnTo>
                    <a:pt x="1600819" y="1249730"/>
                  </a:lnTo>
                  <a:lnTo>
                    <a:pt x="1601387" y="1250040"/>
                  </a:lnTo>
                  <a:lnTo>
                    <a:pt x="1601968" y="1250337"/>
                  </a:lnTo>
                  <a:lnTo>
                    <a:pt x="1602549" y="1250646"/>
                  </a:lnTo>
                  <a:lnTo>
                    <a:pt x="1603130" y="1250943"/>
                  </a:lnTo>
                  <a:lnTo>
                    <a:pt x="1603711" y="1251253"/>
                  </a:lnTo>
                  <a:lnTo>
                    <a:pt x="1604280" y="1251563"/>
                  </a:lnTo>
                  <a:lnTo>
                    <a:pt x="1604861" y="1251860"/>
                  </a:lnTo>
                  <a:lnTo>
                    <a:pt x="1605442" y="1252170"/>
                  </a:lnTo>
                  <a:lnTo>
                    <a:pt x="1606023" y="1252480"/>
                  </a:lnTo>
                  <a:lnTo>
                    <a:pt x="1606604" y="1252777"/>
                  </a:lnTo>
                  <a:lnTo>
                    <a:pt x="1607172" y="1253087"/>
                  </a:lnTo>
                  <a:lnTo>
                    <a:pt x="1607753" y="1253397"/>
                  </a:lnTo>
                  <a:lnTo>
                    <a:pt x="1608334" y="1253694"/>
                  </a:lnTo>
                  <a:lnTo>
                    <a:pt x="1608915" y="1254003"/>
                  </a:lnTo>
                  <a:lnTo>
                    <a:pt x="1609483" y="1254300"/>
                  </a:lnTo>
                  <a:lnTo>
                    <a:pt x="1610064" y="1254610"/>
                  </a:lnTo>
                  <a:lnTo>
                    <a:pt x="1610645" y="1254920"/>
                  </a:lnTo>
                  <a:lnTo>
                    <a:pt x="1611226" y="1255217"/>
                  </a:lnTo>
                  <a:lnTo>
                    <a:pt x="1611807" y="1255527"/>
                  </a:lnTo>
                  <a:lnTo>
                    <a:pt x="1612375" y="1255824"/>
                  </a:lnTo>
                  <a:lnTo>
                    <a:pt x="1612956" y="1256134"/>
                  </a:lnTo>
                  <a:lnTo>
                    <a:pt x="1613537" y="1256444"/>
                  </a:lnTo>
                  <a:lnTo>
                    <a:pt x="1614118" y="1256741"/>
                  </a:lnTo>
                  <a:lnTo>
                    <a:pt x="1614699" y="1257051"/>
                  </a:lnTo>
                  <a:lnTo>
                    <a:pt x="1615267" y="1257347"/>
                  </a:lnTo>
                  <a:lnTo>
                    <a:pt x="1615848" y="1257657"/>
                  </a:lnTo>
                </a:path>
                <a:path w="5782945" h="2792095">
                  <a:moveTo>
                    <a:pt x="1615848" y="1257657"/>
                  </a:moveTo>
                  <a:lnTo>
                    <a:pt x="1616429" y="1257954"/>
                  </a:lnTo>
                  <a:lnTo>
                    <a:pt x="1617010" y="1258264"/>
                  </a:lnTo>
                  <a:lnTo>
                    <a:pt x="1617591" y="1258574"/>
                  </a:lnTo>
                  <a:lnTo>
                    <a:pt x="1618159" y="1258871"/>
                  </a:lnTo>
                  <a:lnTo>
                    <a:pt x="1618740" y="1259181"/>
                  </a:lnTo>
                  <a:lnTo>
                    <a:pt x="1619321" y="1259478"/>
                  </a:lnTo>
                  <a:lnTo>
                    <a:pt x="1619902" y="1259788"/>
                  </a:lnTo>
                  <a:lnTo>
                    <a:pt x="1620484" y="1260085"/>
                  </a:lnTo>
                  <a:lnTo>
                    <a:pt x="1621052" y="1260395"/>
                  </a:lnTo>
                  <a:lnTo>
                    <a:pt x="1621633" y="1260692"/>
                  </a:lnTo>
                  <a:lnTo>
                    <a:pt x="1622214" y="1261001"/>
                  </a:lnTo>
                  <a:lnTo>
                    <a:pt x="1622795" y="1261298"/>
                  </a:lnTo>
                  <a:lnTo>
                    <a:pt x="1623363" y="1261608"/>
                  </a:lnTo>
                  <a:lnTo>
                    <a:pt x="1623944" y="1261905"/>
                  </a:lnTo>
                  <a:lnTo>
                    <a:pt x="1624525" y="1262215"/>
                  </a:lnTo>
                  <a:lnTo>
                    <a:pt x="1625106" y="1262512"/>
                  </a:lnTo>
                  <a:lnTo>
                    <a:pt x="1625687" y="1262822"/>
                  </a:lnTo>
                  <a:lnTo>
                    <a:pt x="1626255" y="1263119"/>
                  </a:lnTo>
                  <a:lnTo>
                    <a:pt x="1626836" y="1263429"/>
                  </a:lnTo>
                  <a:lnTo>
                    <a:pt x="1627417" y="1263726"/>
                  </a:lnTo>
                  <a:lnTo>
                    <a:pt x="1627998" y="1264036"/>
                  </a:lnTo>
                  <a:lnTo>
                    <a:pt x="1628579" y="1264333"/>
                  </a:lnTo>
                  <a:lnTo>
                    <a:pt x="1629147" y="1264642"/>
                  </a:lnTo>
                  <a:lnTo>
                    <a:pt x="1629728" y="1264939"/>
                  </a:lnTo>
                  <a:lnTo>
                    <a:pt x="1630309" y="1265249"/>
                  </a:lnTo>
                  <a:lnTo>
                    <a:pt x="1630890" y="1265546"/>
                  </a:lnTo>
                  <a:lnTo>
                    <a:pt x="1631471" y="1265856"/>
                  </a:lnTo>
                  <a:lnTo>
                    <a:pt x="1632039" y="1266153"/>
                  </a:lnTo>
                  <a:lnTo>
                    <a:pt x="1632620" y="1266463"/>
                  </a:lnTo>
                  <a:lnTo>
                    <a:pt x="1633201" y="1266760"/>
                  </a:lnTo>
                  <a:lnTo>
                    <a:pt x="1633782" y="1267070"/>
                  </a:lnTo>
                  <a:lnTo>
                    <a:pt x="1634363" y="1267367"/>
                  </a:lnTo>
                  <a:lnTo>
                    <a:pt x="1634931" y="1267664"/>
                  </a:lnTo>
                  <a:lnTo>
                    <a:pt x="1635512" y="1267974"/>
                  </a:lnTo>
                  <a:lnTo>
                    <a:pt x="1636094" y="1268271"/>
                  </a:lnTo>
                  <a:lnTo>
                    <a:pt x="1636675" y="1268580"/>
                  </a:lnTo>
                  <a:lnTo>
                    <a:pt x="1637243" y="1268877"/>
                  </a:lnTo>
                  <a:lnTo>
                    <a:pt x="1637824" y="1269187"/>
                  </a:lnTo>
                  <a:lnTo>
                    <a:pt x="1638405" y="1269484"/>
                  </a:lnTo>
                  <a:lnTo>
                    <a:pt x="1638986" y="1269781"/>
                  </a:lnTo>
                  <a:lnTo>
                    <a:pt x="1639567" y="1270091"/>
                  </a:lnTo>
                  <a:lnTo>
                    <a:pt x="1640135" y="1270388"/>
                  </a:lnTo>
                  <a:lnTo>
                    <a:pt x="1640716" y="1270698"/>
                  </a:lnTo>
                  <a:lnTo>
                    <a:pt x="1641297" y="1270995"/>
                  </a:lnTo>
                  <a:lnTo>
                    <a:pt x="1641878" y="1271292"/>
                  </a:lnTo>
                  <a:lnTo>
                    <a:pt x="1642459" y="1271602"/>
                  </a:lnTo>
                  <a:lnTo>
                    <a:pt x="1643027" y="1271899"/>
                  </a:lnTo>
                  <a:lnTo>
                    <a:pt x="1643608" y="1272196"/>
                  </a:lnTo>
                  <a:lnTo>
                    <a:pt x="1644189" y="1272506"/>
                  </a:lnTo>
                  <a:lnTo>
                    <a:pt x="1644770" y="1272803"/>
                  </a:lnTo>
                  <a:lnTo>
                    <a:pt x="1645351" y="1273112"/>
                  </a:lnTo>
                  <a:lnTo>
                    <a:pt x="1645919" y="1273409"/>
                  </a:lnTo>
                  <a:lnTo>
                    <a:pt x="1646500" y="1273706"/>
                  </a:lnTo>
                  <a:lnTo>
                    <a:pt x="1647081" y="1274016"/>
                  </a:lnTo>
                  <a:lnTo>
                    <a:pt x="1647662" y="1274313"/>
                  </a:lnTo>
                  <a:lnTo>
                    <a:pt x="1648243" y="1274610"/>
                  </a:lnTo>
                  <a:lnTo>
                    <a:pt x="1648811" y="1274920"/>
                  </a:lnTo>
                  <a:lnTo>
                    <a:pt x="1649392" y="1275217"/>
                  </a:lnTo>
                  <a:lnTo>
                    <a:pt x="1649973" y="1275514"/>
                  </a:lnTo>
                  <a:lnTo>
                    <a:pt x="1650554" y="1275824"/>
                  </a:lnTo>
                  <a:lnTo>
                    <a:pt x="1651122" y="1276121"/>
                  </a:lnTo>
                  <a:lnTo>
                    <a:pt x="1651704" y="1276418"/>
                  </a:lnTo>
                  <a:lnTo>
                    <a:pt x="1652285" y="1276728"/>
                  </a:lnTo>
                  <a:lnTo>
                    <a:pt x="1652866" y="1277025"/>
                  </a:lnTo>
                  <a:lnTo>
                    <a:pt x="1653447" y="1277322"/>
                  </a:lnTo>
                  <a:lnTo>
                    <a:pt x="1654015" y="1277631"/>
                  </a:lnTo>
                  <a:lnTo>
                    <a:pt x="1654596" y="1277928"/>
                  </a:lnTo>
                  <a:lnTo>
                    <a:pt x="1655177" y="1278225"/>
                  </a:lnTo>
                  <a:lnTo>
                    <a:pt x="1655758" y="1278522"/>
                  </a:lnTo>
                  <a:lnTo>
                    <a:pt x="1656339" y="1278832"/>
                  </a:lnTo>
                  <a:lnTo>
                    <a:pt x="1656907" y="1279129"/>
                  </a:lnTo>
                  <a:lnTo>
                    <a:pt x="1657488" y="1279426"/>
                  </a:lnTo>
                  <a:lnTo>
                    <a:pt x="1658069" y="1279736"/>
                  </a:lnTo>
                  <a:lnTo>
                    <a:pt x="1658650" y="1280033"/>
                  </a:lnTo>
                  <a:lnTo>
                    <a:pt x="1659231" y="1280330"/>
                  </a:lnTo>
                  <a:lnTo>
                    <a:pt x="1659799" y="1280627"/>
                  </a:lnTo>
                  <a:lnTo>
                    <a:pt x="1660380" y="1280937"/>
                  </a:lnTo>
                  <a:lnTo>
                    <a:pt x="1660961" y="1281234"/>
                  </a:lnTo>
                  <a:lnTo>
                    <a:pt x="1661542" y="1281531"/>
                  </a:lnTo>
                  <a:lnTo>
                    <a:pt x="1662123" y="1281828"/>
                  </a:lnTo>
                  <a:lnTo>
                    <a:pt x="1662691" y="1282138"/>
                  </a:lnTo>
                  <a:lnTo>
                    <a:pt x="1663272" y="1282435"/>
                  </a:lnTo>
                  <a:lnTo>
                    <a:pt x="1663853" y="1282731"/>
                  </a:lnTo>
                  <a:lnTo>
                    <a:pt x="1664434" y="1283028"/>
                  </a:lnTo>
                  <a:lnTo>
                    <a:pt x="1665002" y="1283338"/>
                  </a:lnTo>
                  <a:lnTo>
                    <a:pt x="1665583" y="1283635"/>
                  </a:lnTo>
                  <a:lnTo>
                    <a:pt x="1666164" y="1283932"/>
                  </a:lnTo>
                  <a:lnTo>
                    <a:pt x="1666745" y="1284229"/>
                  </a:lnTo>
                  <a:lnTo>
                    <a:pt x="1667326" y="1284539"/>
                  </a:lnTo>
                  <a:lnTo>
                    <a:pt x="1667895" y="1284836"/>
                  </a:lnTo>
                  <a:lnTo>
                    <a:pt x="1668476" y="1285133"/>
                  </a:lnTo>
                  <a:lnTo>
                    <a:pt x="1669057" y="1285430"/>
                  </a:lnTo>
                  <a:lnTo>
                    <a:pt x="1669638" y="1285727"/>
                  </a:lnTo>
                  <a:lnTo>
                    <a:pt x="1670219" y="1286037"/>
                  </a:lnTo>
                  <a:lnTo>
                    <a:pt x="1670787" y="1286334"/>
                  </a:lnTo>
                  <a:lnTo>
                    <a:pt x="1671368" y="1286631"/>
                  </a:lnTo>
                  <a:lnTo>
                    <a:pt x="1671949" y="1286928"/>
                  </a:lnTo>
                  <a:lnTo>
                    <a:pt x="1672530" y="1287225"/>
                  </a:lnTo>
                  <a:lnTo>
                    <a:pt x="1673111" y="1287522"/>
                  </a:lnTo>
                  <a:lnTo>
                    <a:pt x="1673679" y="1287832"/>
                  </a:lnTo>
                  <a:lnTo>
                    <a:pt x="1674260" y="1288129"/>
                  </a:lnTo>
                  <a:lnTo>
                    <a:pt x="1674841" y="1288425"/>
                  </a:lnTo>
                  <a:lnTo>
                    <a:pt x="1675422" y="1288722"/>
                  </a:lnTo>
                  <a:lnTo>
                    <a:pt x="1676003" y="1289019"/>
                  </a:lnTo>
                  <a:lnTo>
                    <a:pt x="1676571" y="1289316"/>
                  </a:lnTo>
                  <a:lnTo>
                    <a:pt x="1677152" y="1289626"/>
                  </a:lnTo>
                  <a:lnTo>
                    <a:pt x="1677733" y="1289923"/>
                  </a:lnTo>
                  <a:lnTo>
                    <a:pt x="1678314" y="1290220"/>
                  </a:lnTo>
                  <a:lnTo>
                    <a:pt x="1678882" y="1290517"/>
                  </a:lnTo>
                  <a:lnTo>
                    <a:pt x="1679463" y="1290814"/>
                  </a:lnTo>
                  <a:lnTo>
                    <a:pt x="1680044" y="1291111"/>
                  </a:lnTo>
                  <a:lnTo>
                    <a:pt x="1680625" y="1291408"/>
                  </a:lnTo>
                  <a:lnTo>
                    <a:pt x="1681206" y="1291718"/>
                  </a:lnTo>
                  <a:lnTo>
                    <a:pt x="1681774" y="1292015"/>
                  </a:lnTo>
                  <a:lnTo>
                    <a:pt x="1682355" y="1292312"/>
                  </a:lnTo>
                  <a:lnTo>
                    <a:pt x="1682936" y="1292609"/>
                  </a:lnTo>
                  <a:lnTo>
                    <a:pt x="1683517" y="1292906"/>
                  </a:lnTo>
                  <a:lnTo>
                    <a:pt x="1684098" y="1293203"/>
                  </a:lnTo>
                  <a:lnTo>
                    <a:pt x="1684667" y="1293500"/>
                  </a:lnTo>
                  <a:lnTo>
                    <a:pt x="1685248" y="1293797"/>
                  </a:lnTo>
                  <a:lnTo>
                    <a:pt x="1685829" y="1294094"/>
                  </a:lnTo>
                  <a:lnTo>
                    <a:pt x="1686410" y="1294403"/>
                  </a:lnTo>
                  <a:lnTo>
                    <a:pt x="1686991" y="1294700"/>
                  </a:lnTo>
                  <a:lnTo>
                    <a:pt x="1687559" y="1294997"/>
                  </a:lnTo>
                  <a:lnTo>
                    <a:pt x="1688140" y="1295294"/>
                  </a:lnTo>
                  <a:lnTo>
                    <a:pt x="1688721" y="1295591"/>
                  </a:lnTo>
                  <a:lnTo>
                    <a:pt x="1689302" y="1295888"/>
                  </a:lnTo>
                </a:path>
                <a:path w="5782945" h="2792095">
                  <a:moveTo>
                    <a:pt x="1689302" y="1295888"/>
                  </a:moveTo>
                  <a:lnTo>
                    <a:pt x="1689883" y="1296185"/>
                  </a:lnTo>
                  <a:lnTo>
                    <a:pt x="1690451" y="1296482"/>
                  </a:lnTo>
                  <a:lnTo>
                    <a:pt x="1691032" y="1296779"/>
                  </a:lnTo>
                  <a:lnTo>
                    <a:pt x="1691613" y="1297076"/>
                  </a:lnTo>
                  <a:lnTo>
                    <a:pt x="1692194" y="1297373"/>
                  </a:lnTo>
                  <a:lnTo>
                    <a:pt x="1692762" y="1297670"/>
                  </a:lnTo>
                  <a:lnTo>
                    <a:pt x="1693343" y="1297967"/>
                  </a:lnTo>
                  <a:lnTo>
                    <a:pt x="1693924" y="1298264"/>
                  </a:lnTo>
                  <a:lnTo>
                    <a:pt x="1694505" y="1298561"/>
                  </a:lnTo>
                  <a:lnTo>
                    <a:pt x="1695086" y="1298858"/>
                  </a:lnTo>
                  <a:lnTo>
                    <a:pt x="1695654" y="1299168"/>
                  </a:lnTo>
                  <a:lnTo>
                    <a:pt x="1696235" y="1299465"/>
                  </a:lnTo>
                  <a:lnTo>
                    <a:pt x="1696816" y="1299762"/>
                  </a:lnTo>
                  <a:lnTo>
                    <a:pt x="1697397" y="1300059"/>
                  </a:lnTo>
                  <a:lnTo>
                    <a:pt x="1697978" y="1300356"/>
                  </a:lnTo>
                  <a:lnTo>
                    <a:pt x="1698546" y="1300653"/>
                  </a:lnTo>
                  <a:lnTo>
                    <a:pt x="1699127" y="1300950"/>
                  </a:lnTo>
                  <a:lnTo>
                    <a:pt x="1699708" y="1301247"/>
                  </a:lnTo>
                  <a:lnTo>
                    <a:pt x="1700290" y="1301544"/>
                  </a:lnTo>
                  <a:lnTo>
                    <a:pt x="1700871" y="1301841"/>
                  </a:lnTo>
                  <a:lnTo>
                    <a:pt x="1701439" y="1302137"/>
                  </a:lnTo>
                  <a:lnTo>
                    <a:pt x="1702020" y="1302434"/>
                  </a:lnTo>
                  <a:lnTo>
                    <a:pt x="1702601" y="1302731"/>
                  </a:lnTo>
                  <a:lnTo>
                    <a:pt x="1703182" y="1303028"/>
                  </a:lnTo>
                  <a:lnTo>
                    <a:pt x="1703763" y="1303325"/>
                  </a:lnTo>
                  <a:lnTo>
                    <a:pt x="1704331" y="1303622"/>
                  </a:lnTo>
                  <a:lnTo>
                    <a:pt x="1704912" y="1303906"/>
                  </a:lnTo>
                  <a:lnTo>
                    <a:pt x="1705493" y="1304203"/>
                  </a:lnTo>
                  <a:lnTo>
                    <a:pt x="1706074" y="1304500"/>
                  </a:lnTo>
                  <a:lnTo>
                    <a:pt x="1706642" y="1304797"/>
                  </a:lnTo>
                  <a:lnTo>
                    <a:pt x="1707223" y="1305094"/>
                  </a:lnTo>
                  <a:lnTo>
                    <a:pt x="1707804" y="1305391"/>
                  </a:lnTo>
                  <a:lnTo>
                    <a:pt x="1708385" y="1305688"/>
                  </a:lnTo>
                  <a:lnTo>
                    <a:pt x="1708966" y="1305985"/>
                  </a:lnTo>
                  <a:lnTo>
                    <a:pt x="1709534" y="1306282"/>
                  </a:lnTo>
                  <a:lnTo>
                    <a:pt x="1710115" y="1306579"/>
                  </a:lnTo>
                  <a:lnTo>
                    <a:pt x="1710696" y="1306876"/>
                  </a:lnTo>
                  <a:lnTo>
                    <a:pt x="1711277" y="1307173"/>
                  </a:lnTo>
                  <a:lnTo>
                    <a:pt x="1711858" y="1307470"/>
                  </a:lnTo>
                  <a:lnTo>
                    <a:pt x="1712426" y="1307767"/>
                  </a:lnTo>
                  <a:lnTo>
                    <a:pt x="1713007" y="1308064"/>
                  </a:lnTo>
                  <a:lnTo>
                    <a:pt x="1713588" y="1308361"/>
                  </a:lnTo>
                  <a:lnTo>
                    <a:pt x="1714169" y="1308645"/>
                  </a:lnTo>
                  <a:lnTo>
                    <a:pt x="1714750" y="1308942"/>
                  </a:lnTo>
                  <a:lnTo>
                    <a:pt x="1715318" y="1309239"/>
                  </a:lnTo>
                  <a:lnTo>
                    <a:pt x="1715900" y="1309536"/>
                  </a:lnTo>
                  <a:lnTo>
                    <a:pt x="1716481" y="1309833"/>
                  </a:lnTo>
                  <a:lnTo>
                    <a:pt x="1717062" y="1310130"/>
                  </a:lnTo>
                  <a:lnTo>
                    <a:pt x="1717643" y="1310427"/>
                  </a:lnTo>
                  <a:lnTo>
                    <a:pt x="1718211" y="1310724"/>
                  </a:lnTo>
                  <a:lnTo>
                    <a:pt x="1718792" y="1311021"/>
                  </a:lnTo>
                  <a:lnTo>
                    <a:pt x="1719373" y="1311318"/>
                  </a:lnTo>
                  <a:lnTo>
                    <a:pt x="1719954" y="1311602"/>
                  </a:lnTo>
                  <a:lnTo>
                    <a:pt x="1720535" y="1311899"/>
                  </a:lnTo>
                  <a:lnTo>
                    <a:pt x="1721103" y="1312196"/>
                  </a:lnTo>
                  <a:lnTo>
                    <a:pt x="1721684" y="1312493"/>
                  </a:lnTo>
                  <a:lnTo>
                    <a:pt x="1722265" y="1312789"/>
                  </a:lnTo>
                  <a:lnTo>
                    <a:pt x="1722846" y="1313086"/>
                  </a:lnTo>
                  <a:lnTo>
                    <a:pt x="1723414" y="1313383"/>
                  </a:lnTo>
                  <a:lnTo>
                    <a:pt x="1723995" y="1313667"/>
                  </a:lnTo>
                  <a:lnTo>
                    <a:pt x="1724576" y="1313964"/>
                  </a:lnTo>
                  <a:lnTo>
                    <a:pt x="1725157" y="1314261"/>
                  </a:lnTo>
                  <a:lnTo>
                    <a:pt x="1725738" y="1314558"/>
                  </a:lnTo>
                  <a:lnTo>
                    <a:pt x="1726306" y="1314855"/>
                  </a:lnTo>
                  <a:lnTo>
                    <a:pt x="1726887" y="1315152"/>
                  </a:lnTo>
                  <a:lnTo>
                    <a:pt x="1727468" y="1315436"/>
                  </a:lnTo>
                  <a:lnTo>
                    <a:pt x="1728049" y="1315733"/>
                  </a:lnTo>
                  <a:lnTo>
                    <a:pt x="1728630" y="1316030"/>
                  </a:lnTo>
                  <a:lnTo>
                    <a:pt x="1729198" y="1316327"/>
                  </a:lnTo>
                  <a:lnTo>
                    <a:pt x="1729779" y="1316624"/>
                  </a:lnTo>
                  <a:lnTo>
                    <a:pt x="1730360" y="1316921"/>
                  </a:lnTo>
                  <a:lnTo>
                    <a:pt x="1730941" y="1317205"/>
                  </a:lnTo>
                  <a:lnTo>
                    <a:pt x="1731522" y="1317502"/>
                  </a:lnTo>
                  <a:lnTo>
                    <a:pt x="1732091" y="1317799"/>
                  </a:lnTo>
                  <a:lnTo>
                    <a:pt x="1732672" y="1318096"/>
                  </a:lnTo>
                  <a:lnTo>
                    <a:pt x="1733253" y="1318380"/>
                  </a:lnTo>
                  <a:lnTo>
                    <a:pt x="1733834" y="1318677"/>
                  </a:lnTo>
                  <a:lnTo>
                    <a:pt x="1734415" y="1318974"/>
                  </a:lnTo>
                  <a:lnTo>
                    <a:pt x="1734983" y="1319271"/>
                  </a:lnTo>
                  <a:lnTo>
                    <a:pt x="1735564" y="1319568"/>
                  </a:lnTo>
                  <a:lnTo>
                    <a:pt x="1736145" y="1319852"/>
                  </a:lnTo>
                  <a:lnTo>
                    <a:pt x="1736726" y="1320149"/>
                  </a:lnTo>
                  <a:lnTo>
                    <a:pt x="1737294" y="1320446"/>
                  </a:lnTo>
                  <a:lnTo>
                    <a:pt x="1737875" y="1320743"/>
                  </a:lnTo>
                  <a:lnTo>
                    <a:pt x="1738456" y="1321027"/>
                  </a:lnTo>
                  <a:lnTo>
                    <a:pt x="1739037" y="1321324"/>
                  </a:lnTo>
                  <a:lnTo>
                    <a:pt x="1739618" y="1321621"/>
                  </a:lnTo>
                  <a:lnTo>
                    <a:pt x="1740186" y="1321918"/>
                  </a:lnTo>
                  <a:lnTo>
                    <a:pt x="1740767" y="1322202"/>
                  </a:lnTo>
                  <a:lnTo>
                    <a:pt x="1741348" y="1322499"/>
                  </a:lnTo>
                  <a:lnTo>
                    <a:pt x="1741929" y="1322796"/>
                  </a:lnTo>
                  <a:lnTo>
                    <a:pt x="1742510" y="1323093"/>
                  </a:lnTo>
                  <a:lnTo>
                    <a:pt x="1743078" y="1323377"/>
                  </a:lnTo>
                  <a:lnTo>
                    <a:pt x="1743659" y="1323674"/>
                  </a:lnTo>
                  <a:lnTo>
                    <a:pt x="1744240" y="1323971"/>
                  </a:lnTo>
                  <a:lnTo>
                    <a:pt x="1744821" y="1324268"/>
                  </a:lnTo>
                  <a:lnTo>
                    <a:pt x="1745402" y="1324552"/>
                  </a:lnTo>
                  <a:lnTo>
                    <a:pt x="1745970" y="1324849"/>
                  </a:lnTo>
                  <a:lnTo>
                    <a:pt x="1746551" y="1325146"/>
                  </a:lnTo>
                  <a:lnTo>
                    <a:pt x="1747132" y="1325430"/>
                  </a:lnTo>
                  <a:lnTo>
                    <a:pt x="1747713" y="1325727"/>
                  </a:lnTo>
                  <a:lnTo>
                    <a:pt x="1748294" y="1326024"/>
                  </a:lnTo>
                  <a:lnTo>
                    <a:pt x="1748863" y="1326308"/>
                  </a:lnTo>
                  <a:lnTo>
                    <a:pt x="1749444" y="1326605"/>
                  </a:lnTo>
                  <a:lnTo>
                    <a:pt x="1750025" y="1326902"/>
                  </a:lnTo>
                  <a:lnTo>
                    <a:pt x="1750606" y="1327186"/>
                  </a:lnTo>
                  <a:lnTo>
                    <a:pt x="1751174" y="1327483"/>
                  </a:lnTo>
                  <a:lnTo>
                    <a:pt x="1751755" y="1327780"/>
                  </a:lnTo>
                  <a:lnTo>
                    <a:pt x="1752336" y="1328077"/>
                  </a:lnTo>
                  <a:lnTo>
                    <a:pt x="1752917" y="1328361"/>
                  </a:lnTo>
                  <a:lnTo>
                    <a:pt x="1753498" y="1328658"/>
                  </a:lnTo>
                  <a:lnTo>
                    <a:pt x="1754066" y="1328955"/>
                  </a:lnTo>
                  <a:lnTo>
                    <a:pt x="1754647" y="1329239"/>
                  </a:lnTo>
                  <a:lnTo>
                    <a:pt x="1755228" y="1329536"/>
                  </a:lnTo>
                  <a:lnTo>
                    <a:pt x="1755809" y="1329820"/>
                  </a:lnTo>
                  <a:lnTo>
                    <a:pt x="1756390" y="1330117"/>
                  </a:lnTo>
                  <a:lnTo>
                    <a:pt x="1756958" y="1330414"/>
                  </a:lnTo>
                  <a:lnTo>
                    <a:pt x="1757539" y="1330698"/>
                  </a:lnTo>
                  <a:lnTo>
                    <a:pt x="1758120" y="1330995"/>
                  </a:lnTo>
                  <a:lnTo>
                    <a:pt x="1758701" y="1331292"/>
                  </a:lnTo>
                  <a:lnTo>
                    <a:pt x="1759282" y="1331576"/>
                  </a:lnTo>
                  <a:lnTo>
                    <a:pt x="1759850" y="1331873"/>
                  </a:lnTo>
                  <a:lnTo>
                    <a:pt x="1760431" y="1332170"/>
                  </a:lnTo>
                  <a:lnTo>
                    <a:pt x="1761012" y="1332454"/>
                  </a:lnTo>
                  <a:lnTo>
                    <a:pt x="1761593" y="1332751"/>
                  </a:lnTo>
                  <a:lnTo>
                    <a:pt x="1762174" y="1333035"/>
                  </a:lnTo>
                  <a:lnTo>
                    <a:pt x="1762742" y="1333332"/>
                  </a:lnTo>
                </a:path>
                <a:path w="5782945" h="2792095">
                  <a:moveTo>
                    <a:pt x="1762742" y="1333332"/>
                  </a:moveTo>
                  <a:lnTo>
                    <a:pt x="1763323" y="1333629"/>
                  </a:lnTo>
                  <a:lnTo>
                    <a:pt x="1763904" y="1333913"/>
                  </a:lnTo>
                  <a:lnTo>
                    <a:pt x="1764485" y="1334210"/>
                  </a:lnTo>
                  <a:lnTo>
                    <a:pt x="1765054" y="1334494"/>
                  </a:lnTo>
                  <a:lnTo>
                    <a:pt x="1765635" y="1334791"/>
                  </a:lnTo>
                  <a:lnTo>
                    <a:pt x="1766216" y="1335088"/>
                  </a:lnTo>
                  <a:lnTo>
                    <a:pt x="1766797" y="1335372"/>
                  </a:lnTo>
                  <a:lnTo>
                    <a:pt x="1767378" y="1335669"/>
                  </a:lnTo>
                  <a:lnTo>
                    <a:pt x="1767946" y="1335953"/>
                  </a:lnTo>
                  <a:lnTo>
                    <a:pt x="1768527" y="1336250"/>
                  </a:lnTo>
                  <a:lnTo>
                    <a:pt x="1769108" y="1336534"/>
                  </a:lnTo>
                  <a:lnTo>
                    <a:pt x="1769689" y="1336831"/>
                  </a:lnTo>
                  <a:lnTo>
                    <a:pt x="1770270" y="1337128"/>
                  </a:lnTo>
                  <a:lnTo>
                    <a:pt x="1770838" y="1337412"/>
                  </a:lnTo>
                  <a:lnTo>
                    <a:pt x="1771419" y="1337709"/>
                  </a:lnTo>
                  <a:lnTo>
                    <a:pt x="1772000" y="1337993"/>
                  </a:lnTo>
                  <a:lnTo>
                    <a:pt x="1772581" y="1338290"/>
                  </a:lnTo>
                  <a:lnTo>
                    <a:pt x="1773162" y="1338574"/>
                  </a:lnTo>
                  <a:lnTo>
                    <a:pt x="1773730" y="1338871"/>
                  </a:lnTo>
                  <a:lnTo>
                    <a:pt x="1774311" y="1339155"/>
                  </a:lnTo>
                  <a:lnTo>
                    <a:pt x="1774892" y="1339452"/>
                  </a:lnTo>
                  <a:lnTo>
                    <a:pt x="1775473" y="1339736"/>
                  </a:lnTo>
                  <a:lnTo>
                    <a:pt x="1776054" y="1340033"/>
                  </a:lnTo>
                  <a:lnTo>
                    <a:pt x="1776622" y="1340317"/>
                  </a:lnTo>
                  <a:lnTo>
                    <a:pt x="1777203" y="1340614"/>
                  </a:lnTo>
                  <a:lnTo>
                    <a:pt x="1777784" y="1340898"/>
                  </a:lnTo>
                  <a:lnTo>
                    <a:pt x="1778365" y="1341195"/>
                  </a:lnTo>
                  <a:lnTo>
                    <a:pt x="1778933" y="1341479"/>
                  </a:lnTo>
                  <a:lnTo>
                    <a:pt x="1779514" y="1341776"/>
                  </a:lnTo>
                  <a:lnTo>
                    <a:pt x="1780096" y="1342060"/>
                  </a:lnTo>
                  <a:lnTo>
                    <a:pt x="1780677" y="1342357"/>
                  </a:lnTo>
                  <a:lnTo>
                    <a:pt x="1781258" y="1342641"/>
                  </a:lnTo>
                  <a:lnTo>
                    <a:pt x="1781826" y="1342938"/>
                  </a:lnTo>
                  <a:lnTo>
                    <a:pt x="1782407" y="1343222"/>
                  </a:lnTo>
                  <a:lnTo>
                    <a:pt x="1782988" y="1343519"/>
                  </a:lnTo>
                  <a:lnTo>
                    <a:pt x="1783569" y="1343803"/>
                  </a:lnTo>
                  <a:lnTo>
                    <a:pt x="1784150" y="1344100"/>
                  </a:lnTo>
                  <a:lnTo>
                    <a:pt x="1784718" y="1344384"/>
                  </a:lnTo>
                  <a:lnTo>
                    <a:pt x="1785299" y="1344681"/>
                  </a:lnTo>
                  <a:lnTo>
                    <a:pt x="1785880" y="1344965"/>
                  </a:lnTo>
                  <a:lnTo>
                    <a:pt x="1786461" y="1345262"/>
                  </a:lnTo>
                  <a:lnTo>
                    <a:pt x="1787042" y="1345546"/>
                  </a:lnTo>
                  <a:lnTo>
                    <a:pt x="1787610" y="1345843"/>
                  </a:lnTo>
                  <a:lnTo>
                    <a:pt x="1788191" y="1346127"/>
                  </a:lnTo>
                  <a:lnTo>
                    <a:pt x="1788772" y="1346424"/>
                  </a:lnTo>
                  <a:lnTo>
                    <a:pt x="1789353" y="1346708"/>
                  </a:lnTo>
                  <a:lnTo>
                    <a:pt x="1789934" y="1346992"/>
                  </a:lnTo>
                  <a:lnTo>
                    <a:pt x="1790502" y="1347289"/>
                  </a:lnTo>
                  <a:lnTo>
                    <a:pt x="1791083" y="1347573"/>
                  </a:lnTo>
                  <a:lnTo>
                    <a:pt x="1791664" y="1347870"/>
                  </a:lnTo>
                  <a:lnTo>
                    <a:pt x="1792245" y="1348154"/>
                  </a:lnTo>
                  <a:lnTo>
                    <a:pt x="1792813" y="1348451"/>
                  </a:lnTo>
                  <a:lnTo>
                    <a:pt x="1793394" y="1348735"/>
                  </a:lnTo>
                  <a:lnTo>
                    <a:pt x="1793975" y="1349019"/>
                  </a:lnTo>
                  <a:lnTo>
                    <a:pt x="1794556" y="1349316"/>
                  </a:lnTo>
                  <a:lnTo>
                    <a:pt x="1795137" y="1349600"/>
                  </a:lnTo>
                  <a:lnTo>
                    <a:pt x="1795706" y="1349897"/>
                  </a:lnTo>
                  <a:lnTo>
                    <a:pt x="1796287" y="1350181"/>
                  </a:lnTo>
                  <a:lnTo>
                    <a:pt x="1796868" y="1350465"/>
                  </a:lnTo>
                  <a:lnTo>
                    <a:pt x="1797449" y="1350762"/>
                  </a:lnTo>
                  <a:lnTo>
                    <a:pt x="1798030" y="1351046"/>
                  </a:lnTo>
                  <a:lnTo>
                    <a:pt x="1798598" y="1351343"/>
                  </a:lnTo>
                  <a:lnTo>
                    <a:pt x="1799179" y="1351627"/>
                  </a:lnTo>
                  <a:lnTo>
                    <a:pt x="1799760" y="1351911"/>
                  </a:lnTo>
                  <a:lnTo>
                    <a:pt x="1800341" y="1352208"/>
                  </a:lnTo>
                  <a:lnTo>
                    <a:pt x="1800922" y="1352492"/>
                  </a:lnTo>
                  <a:lnTo>
                    <a:pt x="1801490" y="1352776"/>
                  </a:lnTo>
                  <a:lnTo>
                    <a:pt x="1802071" y="1353073"/>
                  </a:lnTo>
                  <a:lnTo>
                    <a:pt x="1802652" y="1353357"/>
                  </a:lnTo>
                  <a:lnTo>
                    <a:pt x="1803233" y="1353654"/>
                  </a:lnTo>
                  <a:lnTo>
                    <a:pt x="1803814" y="1353938"/>
                  </a:lnTo>
                  <a:lnTo>
                    <a:pt x="1804382" y="1354222"/>
                  </a:lnTo>
                  <a:lnTo>
                    <a:pt x="1804963" y="1354519"/>
                  </a:lnTo>
                  <a:lnTo>
                    <a:pt x="1805544" y="1354804"/>
                  </a:lnTo>
                  <a:lnTo>
                    <a:pt x="1806125" y="1355088"/>
                  </a:lnTo>
                  <a:lnTo>
                    <a:pt x="1806693" y="1355385"/>
                  </a:lnTo>
                  <a:lnTo>
                    <a:pt x="1807274" y="1355669"/>
                  </a:lnTo>
                  <a:lnTo>
                    <a:pt x="1807855" y="1355953"/>
                  </a:lnTo>
                  <a:lnTo>
                    <a:pt x="1808436" y="1356250"/>
                  </a:lnTo>
                  <a:lnTo>
                    <a:pt x="1809017" y="1356534"/>
                  </a:lnTo>
                  <a:lnTo>
                    <a:pt x="1809585" y="1356818"/>
                  </a:lnTo>
                  <a:lnTo>
                    <a:pt x="1810166" y="1357115"/>
                  </a:lnTo>
                  <a:lnTo>
                    <a:pt x="1810747" y="1357399"/>
                  </a:lnTo>
                  <a:lnTo>
                    <a:pt x="1811328" y="1357683"/>
                  </a:lnTo>
                  <a:lnTo>
                    <a:pt x="1811909" y="1357980"/>
                  </a:lnTo>
                  <a:lnTo>
                    <a:pt x="1812478" y="1358264"/>
                  </a:lnTo>
                  <a:lnTo>
                    <a:pt x="1813059" y="1358548"/>
                  </a:lnTo>
                  <a:lnTo>
                    <a:pt x="1813640" y="1358832"/>
                  </a:lnTo>
                  <a:lnTo>
                    <a:pt x="1814221" y="1359129"/>
                  </a:lnTo>
                  <a:lnTo>
                    <a:pt x="1814802" y="1359413"/>
                  </a:lnTo>
                  <a:lnTo>
                    <a:pt x="1815370" y="1359697"/>
                  </a:lnTo>
                  <a:lnTo>
                    <a:pt x="1815951" y="1359994"/>
                  </a:lnTo>
                  <a:lnTo>
                    <a:pt x="1816532" y="1360278"/>
                  </a:lnTo>
                  <a:lnTo>
                    <a:pt x="1817113" y="1360562"/>
                  </a:lnTo>
                  <a:lnTo>
                    <a:pt x="1817694" y="1360846"/>
                  </a:lnTo>
                  <a:lnTo>
                    <a:pt x="1818262" y="1361143"/>
                  </a:lnTo>
                  <a:lnTo>
                    <a:pt x="1818843" y="1361427"/>
                  </a:lnTo>
                  <a:lnTo>
                    <a:pt x="1819424" y="1361711"/>
                  </a:lnTo>
                  <a:lnTo>
                    <a:pt x="1820005" y="1361995"/>
                  </a:lnTo>
                  <a:lnTo>
                    <a:pt x="1820586" y="1362292"/>
                  </a:lnTo>
                  <a:lnTo>
                    <a:pt x="1821154" y="1362576"/>
                  </a:lnTo>
                  <a:lnTo>
                    <a:pt x="1821735" y="1362860"/>
                  </a:lnTo>
                  <a:lnTo>
                    <a:pt x="1822316" y="1363144"/>
                  </a:lnTo>
                  <a:lnTo>
                    <a:pt x="1822897" y="1363441"/>
                  </a:lnTo>
                  <a:lnTo>
                    <a:pt x="1823465" y="1363725"/>
                  </a:lnTo>
                  <a:lnTo>
                    <a:pt x="1824046" y="1364009"/>
                  </a:lnTo>
                  <a:lnTo>
                    <a:pt x="1824627" y="1364293"/>
                  </a:lnTo>
                  <a:lnTo>
                    <a:pt x="1825208" y="1364590"/>
                  </a:lnTo>
                  <a:lnTo>
                    <a:pt x="1825789" y="1364874"/>
                  </a:lnTo>
                  <a:lnTo>
                    <a:pt x="1826357" y="1365159"/>
                  </a:lnTo>
                  <a:lnTo>
                    <a:pt x="1826938" y="1365443"/>
                  </a:lnTo>
                  <a:lnTo>
                    <a:pt x="1827519" y="1365740"/>
                  </a:lnTo>
                  <a:lnTo>
                    <a:pt x="1828100" y="1366024"/>
                  </a:lnTo>
                  <a:lnTo>
                    <a:pt x="1828681" y="1366308"/>
                  </a:lnTo>
                  <a:lnTo>
                    <a:pt x="1829250" y="1366592"/>
                  </a:lnTo>
                  <a:lnTo>
                    <a:pt x="1829831" y="1366876"/>
                  </a:lnTo>
                  <a:lnTo>
                    <a:pt x="1830412" y="1367173"/>
                  </a:lnTo>
                  <a:lnTo>
                    <a:pt x="1830993" y="1367457"/>
                  </a:lnTo>
                  <a:lnTo>
                    <a:pt x="1831574" y="1367741"/>
                  </a:lnTo>
                  <a:lnTo>
                    <a:pt x="1832142" y="1368025"/>
                  </a:lnTo>
                  <a:lnTo>
                    <a:pt x="1832723" y="1368309"/>
                  </a:lnTo>
                  <a:lnTo>
                    <a:pt x="1833304" y="1368606"/>
                  </a:lnTo>
                  <a:lnTo>
                    <a:pt x="1833885" y="1368890"/>
                  </a:lnTo>
                  <a:lnTo>
                    <a:pt x="1834453" y="1369174"/>
                  </a:lnTo>
                  <a:lnTo>
                    <a:pt x="1835034" y="1369458"/>
                  </a:lnTo>
                  <a:lnTo>
                    <a:pt x="1835615" y="1369742"/>
                  </a:lnTo>
                  <a:lnTo>
                    <a:pt x="1836196" y="1370026"/>
                  </a:lnTo>
                </a:path>
                <a:path w="5782945" h="2792095">
                  <a:moveTo>
                    <a:pt x="1836196" y="1370026"/>
                  </a:moveTo>
                  <a:lnTo>
                    <a:pt x="1836777" y="1370323"/>
                  </a:lnTo>
                  <a:lnTo>
                    <a:pt x="1837345" y="1370607"/>
                  </a:lnTo>
                  <a:lnTo>
                    <a:pt x="1837926" y="1370891"/>
                  </a:lnTo>
                  <a:lnTo>
                    <a:pt x="1838507" y="1371175"/>
                  </a:lnTo>
                  <a:lnTo>
                    <a:pt x="1839088" y="1371459"/>
                  </a:lnTo>
                  <a:lnTo>
                    <a:pt x="1839669" y="1371743"/>
                  </a:lnTo>
                  <a:lnTo>
                    <a:pt x="1840237" y="1372027"/>
                  </a:lnTo>
                  <a:lnTo>
                    <a:pt x="1840818" y="1372324"/>
                  </a:lnTo>
                  <a:lnTo>
                    <a:pt x="1841399" y="1372608"/>
                  </a:lnTo>
                  <a:lnTo>
                    <a:pt x="1841980" y="1372893"/>
                  </a:lnTo>
                  <a:lnTo>
                    <a:pt x="1842561" y="1373177"/>
                  </a:lnTo>
                  <a:lnTo>
                    <a:pt x="1843129" y="1373461"/>
                  </a:lnTo>
                  <a:lnTo>
                    <a:pt x="1843710" y="1373745"/>
                  </a:lnTo>
                  <a:lnTo>
                    <a:pt x="1844291" y="1374029"/>
                  </a:lnTo>
                  <a:lnTo>
                    <a:pt x="1844873" y="1374313"/>
                  </a:lnTo>
                  <a:lnTo>
                    <a:pt x="1845454" y="1374610"/>
                  </a:lnTo>
                  <a:lnTo>
                    <a:pt x="1846022" y="1374894"/>
                  </a:lnTo>
                  <a:lnTo>
                    <a:pt x="1846603" y="1375178"/>
                  </a:lnTo>
                  <a:lnTo>
                    <a:pt x="1847184" y="1375462"/>
                  </a:lnTo>
                  <a:lnTo>
                    <a:pt x="1847765" y="1375746"/>
                  </a:lnTo>
                  <a:lnTo>
                    <a:pt x="1848346" y="1376030"/>
                  </a:lnTo>
                  <a:lnTo>
                    <a:pt x="1848914" y="1376314"/>
                  </a:lnTo>
                  <a:lnTo>
                    <a:pt x="1849495" y="1376598"/>
                  </a:lnTo>
                  <a:lnTo>
                    <a:pt x="1850076" y="1376882"/>
                  </a:lnTo>
                  <a:lnTo>
                    <a:pt x="1850657" y="1377166"/>
                  </a:lnTo>
                  <a:lnTo>
                    <a:pt x="1851225" y="1377450"/>
                  </a:lnTo>
                  <a:lnTo>
                    <a:pt x="1851806" y="1377747"/>
                  </a:lnTo>
                  <a:lnTo>
                    <a:pt x="1852387" y="1378031"/>
                  </a:lnTo>
                  <a:lnTo>
                    <a:pt x="1852968" y="1378315"/>
                  </a:lnTo>
                  <a:lnTo>
                    <a:pt x="1853549" y="1378599"/>
                  </a:lnTo>
                  <a:lnTo>
                    <a:pt x="1854117" y="1378883"/>
                  </a:lnTo>
                  <a:lnTo>
                    <a:pt x="1854698" y="1379168"/>
                  </a:lnTo>
                  <a:lnTo>
                    <a:pt x="1855279" y="1379452"/>
                  </a:lnTo>
                  <a:lnTo>
                    <a:pt x="1855860" y="1379736"/>
                  </a:lnTo>
                  <a:lnTo>
                    <a:pt x="1856441" y="1380020"/>
                  </a:lnTo>
                  <a:lnTo>
                    <a:pt x="1857009" y="1380304"/>
                  </a:lnTo>
                  <a:lnTo>
                    <a:pt x="1857590" y="1380588"/>
                  </a:lnTo>
                  <a:lnTo>
                    <a:pt x="1858171" y="1380872"/>
                  </a:lnTo>
                  <a:lnTo>
                    <a:pt x="1858752" y="1381156"/>
                  </a:lnTo>
                  <a:lnTo>
                    <a:pt x="1859333" y="1381440"/>
                  </a:lnTo>
                  <a:lnTo>
                    <a:pt x="1859902" y="1381724"/>
                  </a:lnTo>
                  <a:lnTo>
                    <a:pt x="1860483" y="1382008"/>
                  </a:lnTo>
                  <a:lnTo>
                    <a:pt x="1861064" y="1382292"/>
                  </a:lnTo>
                  <a:lnTo>
                    <a:pt x="1861645" y="1382576"/>
                  </a:lnTo>
                  <a:lnTo>
                    <a:pt x="1862226" y="1382860"/>
                  </a:lnTo>
                  <a:lnTo>
                    <a:pt x="1862794" y="1383144"/>
                  </a:lnTo>
                  <a:lnTo>
                    <a:pt x="1863375" y="1383428"/>
                  </a:lnTo>
                  <a:lnTo>
                    <a:pt x="1863956" y="1383712"/>
                  </a:lnTo>
                  <a:lnTo>
                    <a:pt x="1864537" y="1383996"/>
                  </a:lnTo>
                  <a:lnTo>
                    <a:pt x="1865105" y="1384280"/>
                  </a:lnTo>
                  <a:lnTo>
                    <a:pt x="1865686" y="1384565"/>
                  </a:lnTo>
                  <a:lnTo>
                    <a:pt x="1866267" y="1384849"/>
                  </a:lnTo>
                  <a:lnTo>
                    <a:pt x="1866848" y="1385133"/>
                  </a:lnTo>
                  <a:lnTo>
                    <a:pt x="1867429" y="1385417"/>
                  </a:lnTo>
                  <a:lnTo>
                    <a:pt x="1867997" y="1385701"/>
                  </a:lnTo>
                  <a:lnTo>
                    <a:pt x="1868578" y="1385985"/>
                  </a:lnTo>
                  <a:lnTo>
                    <a:pt x="1869159" y="1386269"/>
                  </a:lnTo>
                  <a:lnTo>
                    <a:pt x="1869740" y="1386553"/>
                  </a:lnTo>
                  <a:lnTo>
                    <a:pt x="1870321" y="1386837"/>
                  </a:lnTo>
                  <a:lnTo>
                    <a:pt x="1870889" y="1387121"/>
                  </a:lnTo>
                  <a:lnTo>
                    <a:pt x="1871470" y="1387405"/>
                  </a:lnTo>
                  <a:lnTo>
                    <a:pt x="1872051" y="1387689"/>
                  </a:lnTo>
                  <a:lnTo>
                    <a:pt x="1872632" y="1387973"/>
                  </a:lnTo>
                  <a:lnTo>
                    <a:pt x="1873213" y="1388257"/>
                  </a:lnTo>
                  <a:lnTo>
                    <a:pt x="1873781" y="1388541"/>
                  </a:lnTo>
                  <a:lnTo>
                    <a:pt x="1874362" y="1388825"/>
                  </a:lnTo>
                  <a:lnTo>
                    <a:pt x="1874943" y="1389109"/>
                  </a:lnTo>
                  <a:lnTo>
                    <a:pt x="1875524" y="1389393"/>
                  </a:lnTo>
                  <a:lnTo>
                    <a:pt x="1876105" y="1389677"/>
                  </a:lnTo>
                  <a:lnTo>
                    <a:pt x="1876674" y="1389962"/>
                  </a:lnTo>
                  <a:lnTo>
                    <a:pt x="1877255" y="1390246"/>
                  </a:lnTo>
                  <a:lnTo>
                    <a:pt x="1877836" y="1390517"/>
                  </a:lnTo>
                  <a:lnTo>
                    <a:pt x="1878417" y="1390801"/>
                  </a:lnTo>
                  <a:lnTo>
                    <a:pt x="1878985" y="1391085"/>
                  </a:lnTo>
                  <a:lnTo>
                    <a:pt x="1879566" y="1391369"/>
                  </a:lnTo>
                  <a:lnTo>
                    <a:pt x="1880147" y="1391653"/>
                  </a:lnTo>
                  <a:lnTo>
                    <a:pt x="1880728" y="1391937"/>
                  </a:lnTo>
                  <a:lnTo>
                    <a:pt x="1881309" y="1392221"/>
                  </a:lnTo>
                  <a:lnTo>
                    <a:pt x="1884201" y="1393628"/>
                  </a:lnTo>
                  <a:lnTo>
                    <a:pt x="1884769" y="1393912"/>
                  </a:lnTo>
                  <a:lnTo>
                    <a:pt x="1885350" y="1394197"/>
                  </a:lnTo>
                  <a:lnTo>
                    <a:pt x="1885931" y="1394481"/>
                  </a:lnTo>
                  <a:lnTo>
                    <a:pt x="1886512" y="1394765"/>
                  </a:lnTo>
                  <a:lnTo>
                    <a:pt x="1887093" y="1395049"/>
                  </a:lnTo>
                  <a:lnTo>
                    <a:pt x="1887661" y="1395333"/>
                  </a:lnTo>
                  <a:lnTo>
                    <a:pt x="1888242" y="1395617"/>
                  </a:lnTo>
                  <a:lnTo>
                    <a:pt x="1888823" y="1395888"/>
                  </a:lnTo>
                  <a:lnTo>
                    <a:pt x="1889404" y="1396172"/>
                  </a:lnTo>
                  <a:lnTo>
                    <a:pt x="1889985" y="1396456"/>
                  </a:lnTo>
                  <a:lnTo>
                    <a:pt x="1890553" y="1396740"/>
                  </a:lnTo>
                  <a:lnTo>
                    <a:pt x="1891134" y="1397024"/>
                  </a:lnTo>
                  <a:lnTo>
                    <a:pt x="1891715" y="1397308"/>
                  </a:lnTo>
                  <a:lnTo>
                    <a:pt x="1892296" y="1397592"/>
                  </a:lnTo>
                  <a:lnTo>
                    <a:pt x="1892865" y="1397863"/>
                  </a:lnTo>
                  <a:lnTo>
                    <a:pt x="1893446" y="1398147"/>
                  </a:lnTo>
                  <a:lnTo>
                    <a:pt x="1894027" y="1398431"/>
                  </a:lnTo>
                  <a:lnTo>
                    <a:pt x="1894608" y="1398716"/>
                  </a:lnTo>
                  <a:lnTo>
                    <a:pt x="1895189" y="1399000"/>
                  </a:lnTo>
                  <a:lnTo>
                    <a:pt x="1895757" y="1399284"/>
                  </a:lnTo>
                  <a:lnTo>
                    <a:pt x="1896338" y="1399555"/>
                  </a:lnTo>
                  <a:lnTo>
                    <a:pt x="1896919" y="1399839"/>
                  </a:lnTo>
                  <a:lnTo>
                    <a:pt x="1897500" y="1400123"/>
                  </a:lnTo>
                  <a:lnTo>
                    <a:pt x="1898081" y="1400407"/>
                  </a:lnTo>
                  <a:lnTo>
                    <a:pt x="1898649" y="1400691"/>
                  </a:lnTo>
                  <a:lnTo>
                    <a:pt x="1899230" y="1400962"/>
                  </a:lnTo>
                  <a:lnTo>
                    <a:pt x="1899811" y="1401246"/>
                  </a:lnTo>
                  <a:lnTo>
                    <a:pt x="1900392" y="1401530"/>
                  </a:lnTo>
                  <a:lnTo>
                    <a:pt x="1900973" y="1401814"/>
                  </a:lnTo>
                  <a:lnTo>
                    <a:pt x="1901541" y="1402098"/>
                  </a:lnTo>
                  <a:lnTo>
                    <a:pt x="1902122" y="1402369"/>
                  </a:lnTo>
                  <a:lnTo>
                    <a:pt x="1902703" y="1402654"/>
                  </a:lnTo>
                  <a:lnTo>
                    <a:pt x="1903284" y="1402938"/>
                  </a:lnTo>
                  <a:lnTo>
                    <a:pt x="1903865" y="1403222"/>
                  </a:lnTo>
                  <a:lnTo>
                    <a:pt x="1904433" y="1403493"/>
                  </a:lnTo>
                  <a:lnTo>
                    <a:pt x="1905014" y="1403777"/>
                  </a:lnTo>
                  <a:lnTo>
                    <a:pt x="1905595" y="1404061"/>
                  </a:lnTo>
                  <a:lnTo>
                    <a:pt x="1906176" y="1404345"/>
                  </a:lnTo>
                  <a:lnTo>
                    <a:pt x="1906744" y="1404629"/>
                  </a:lnTo>
                  <a:lnTo>
                    <a:pt x="1907325" y="1404900"/>
                  </a:lnTo>
                  <a:lnTo>
                    <a:pt x="1907906" y="1405184"/>
                  </a:lnTo>
                  <a:lnTo>
                    <a:pt x="1908487" y="1405468"/>
                  </a:lnTo>
                  <a:lnTo>
                    <a:pt x="1909069" y="1405752"/>
                  </a:lnTo>
                  <a:lnTo>
                    <a:pt x="1909637" y="1406023"/>
                  </a:lnTo>
                </a:path>
                <a:path w="5782945" h="2792095">
                  <a:moveTo>
                    <a:pt x="1909637" y="1406023"/>
                  </a:moveTo>
                  <a:lnTo>
                    <a:pt x="1910218" y="1406307"/>
                  </a:lnTo>
                  <a:lnTo>
                    <a:pt x="1910799" y="1406592"/>
                  </a:lnTo>
                  <a:lnTo>
                    <a:pt x="1911380" y="1406876"/>
                  </a:lnTo>
                  <a:lnTo>
                    <a:pt x="1911961" y="1407147"/>
                  </a:lnTo>
                  <a:lnTo>
                    <a:pt x="1912529" y="1407431"/>
                  </a:lnTo>
                  <a:lnTo>
                    <a:pt x="1913110" y="1407715"/>
                  </a:lnTo>
                  <a:lnTo>
                    <a:pt x="1913691" y="1407986"/>
                  </a:lnTo>
                  <a:lnTo>
                    <a:pt x="1914272" y="1408270"/>
                  </a:lnTo>
                  <a:lnTo>
                    <a:pt x="1914853" y="1408554"/>
                  </a:lnTo>
                  <a:lnTo>
                    <a:pt x="1915421" y="1408838"/>
                  </a:lnTo>
                  <a:lnTo>
                    <a:pt x="1916002" y="1409109"/>
                  </a:lnTo>
                  <a:lnTo>
                    <a:pt x="1916583" y="1409393"/>
                  </a:lnTo>
                  <a:lnTo>
                    <a:pt x="1917164" y="1409677"/>
                  </a:lnTo>
                  <a:lnTo>
                    <a:pt x="1917745" y="1409949"/>
                  </a:lnTo>
                  <a:lnTo>
                    <a:pt x="1918313" y="1410233"/>
                  </a:lnTo>
                  <a:lnTo>
                    <a:pt x="1918894" y="1410517"/>
                  </a:lnTo>
                  <a:lnTo>
                    <a:pt x="1919475" y="1410801"/>
                  </a:lnTo>
                  <a:lnTo>
                    <a:pt x="1920056" y="1411072"/>
                  </a:lnTo>
                  <a:lnTo>
                    <a:pt x="1920624" y="1411356"/>
                  </a:lnTo>
                  <a:lnTo>
                    <a:pt x="1921205" y="1411640"/>
                  </a:lnTo>
                  <a:lnTo>
                    <a:pt x="1921786" y="1411911"/>
                  </a:lnTo>
                  <a:lnTo>
                    <a:pt x="1922367" y="1412195"/>
                  </a:lnTo>
                  <a:lnTo>
                    <a:pt x="1922948" y="1412479"/>
                  </a:lnTo>
                  <a:lnTo>
                    <a:pt x="1923516" y="1412750"/>
                  </a:lnTo>
                  <a:lnTo>
                    <a:pt x="1924097" y="1413034"/>
                  </a:lnTo>
                  <a:lnTo>
                    <a:pt x="1924679" y="1413318"/>
                  </a:lnTo>
                  <a:lnTo>
                    <a:pt x="1925260" y="1413590"/>
                  </a:lnTo>
                  <a:lnTo>
                    <a:pt x="1925841" y="1413874"/>
                  </a:lnTo>
                  <a:lnTo>
                    <a:pt x="1926409" y="1414158"/>
                  </a:lnTo>
                  <a:lnTo>
                    <a:pt x="1926990" y="1414429"/>
                  </a:lnTo>
                  <a:lnTo>
                    <a:pt x="1927571" y="1414713"/>
                  </a:lnTo>
                  <a:lnTo>
                    <a:pt x="1928152" y="1414997"/>
                  </a:lnTo>
                  <a:lnTo>
                    <a:pt x="1928733" y="1415268"/>
                  </a:lnTo>
                  <a:lnTo>
                    <a:pt x="1929301" y="1415552"/>
                  </a:lnTo>
                  <a:lnTo>
                    <a:pt x="1929882" y="1415836"/>
                  </a:lnTo>
                  <a:lnTo>
                    <a:pt x="1930463" y="1416107"/>
                  </a:lnTo>
                  <a:lnTo>
                    <a:pt x="1931044" y="1416391"/>
                  </a:lnTo>
                  <a:lnTo>
                    <a:pt x="1931625" y="1416663"/>
                  </a:lnTo>
                  <a:lnTo>
                    <a:pt x="1932193" y="1416947"/>
                  </a:lnTo>
                  <a:lnTo>
                    <a:pt x="1932774" y="1417231"/>
                  </a:lnTo>
                  <a:lnTo>
                    <a:pt x="1933355" y="1417502"/>
                  </a:lnTo>
                  <a:lnTo>
                    <a:pt x="1933936" y="1417786"/>
                  </a:lnTo>
                  <a:lnTo>
                    <a:pt x="1934517" y="1418057"/>
                  </a:lnTo>
                  <a:lnTo>
                    <a:pt x="1935085" y="1418341"/>
                  </a:lnTo>
                  <a:lnTo>
                    <a:pt x="1935666" y="1418625"/>
                  </a:lnTo>
                  <a:lnTo>
                    <a:pt x="1936247" y="1418896"/>
                  </a:lnTo>
                  <a:lnTo>
                    <a:pt x="1936828" y="1419180"/>
                  </a:lnTo>
                  <a:lnTo>
                    <a:pt x="1937396" y="1419451"/>
                  </a:lnTo>
                  <a:lnTo>
                    <a:pt x="1937977" y="1419735"/>
                  </a:lnTo>
                  <a:lnTo>
                    <a:pt x="1938558" y="1420020"/>
                  </a:lnTo>
                  <a:lnTo>
                    <a:pt x="1939139" y="1420291"/>
                  </a:lnTo>
                  <a:lnTo>
                    <a:pt x="1939720" y="1420575"/>
                  </a:lnTo>
                  <a:lnTo>
                    <a:pt x="1940289" y="1420846"/>
                  </a:lnTo>
                  <a:lnTo>
                    <a:pt x="1940870" y="1421130"/>
                  </a:lnTo>
                  <a:lnTo>
                    <a:pt x="1941451" y="1421414"/>
                  </a:lnTo>
                  <a:lnTo>
                    <a:pt x="1942032" y="1421685"/>
                  </a:lnTo>
                  <a:lnTo>
                    <a:pt x="1942613" y="1421969"/>
                  </a:lnTo>
                  <a:lnTo>
                    <a:pt x="1943181" y="1422240"/>
                  </a:lnTo>
                  <a:lnTo>
                    <a:pt x="1943762" y="1422524"/>
                  </a:lnTo>
                  <a:lnTo>
                    <a:pt x="1944343" y="1422795"/>
                  </a:lnTo>
                  <a:lnTo>
                    <a:pt x="1944924" y="1423080"/>
                  </a:lnTo>
                  <a:lnTo>
                    <a:pt x="1945505" y="1423364"/>
                  </a:lnTo>
                  <a:lnTo>
                    <a:pt x="1946073" y="1423635"/>
                  </a:lnTo>
                  <a:lnTo>
                    <a:pt x="1946654" y="1423919"/>
                  </a:lnTo>
                  <a:lnTo>
                    <a:pt x="1947235" y="1424190"/>
                  </a:lnTo>
                  <a:lnTo>
                    <a:pt x="1947816" y="1424474"/>
                  </a:lnTo>
                  <a:lnTo>
                    <a:pt x="1948397" y="1424745"/>
                  </a:lnTo>
                  <a:lnTo>
                    <a:pt x="1948965" y="1425029"/>
                  </a:lnTo>
                  <a:lnTo>
                    <a:pt x="1949546" y="1425300"/>
                  </a:lnTo>
                  <a:lnTo>
                    <a:pt x="1950127" y="1425584"/>
                  </a:lnTo>
                  <a:lnTo>
                    <a:pt x="1950708" y="1425856"/>
                  </a:lnTo>
                  <a:lnTo>
                    <a:pt x="1951276" y="1426140"/>
                  </a:lnTo>
                  <a:lnTo>
                    <a:pt x="1951857" y="1426411"/>
                  </a:lnTo>
                  <a:lnTo>
                    <a:pt x="1952438" y="1426695"/>
                  </a:lnTo>
                  <a:lnTo>
                    <a:pt x="1953019" y="1426966"/>
                  </a:lnTo>
                  <a:lnTo>
                    <a:pt x="1953600" y="1427250"/>
                  </a:lnTo>
                  <a:lnTo>
                    <a:pt x="1954168" y="1427521"/>
                  </a:lnTo>
                  <a:lnTo>
                    <a:pt x="1954749" y="1427805"/>
                  </a:lnTo>
                  <a:lnTo>
                    <a:pt x="1955330" y="1428076"/>
                  </a:lnTo>
                  <a:lnTo>
                    <a:pt x="1955911" y="1428360"/>
                  </a:lnTo>
                  <a:lnTo>
                    <a:pt x="1956492" y="1428631"/>
                  </a:lnTo>
                  <a:lnTo>
                    <a:pt x="1957061" y="1428916"/>
                  </a:lnTo>
                  <a:lnTo>
                    <a:pt x="1957642" y="1429187"/>
                  </a:lnTo>
                  <a:lnTo>
                    <a:pt x="1958223" y="1429471"/>
                  </a:lnTo>
                  <a:lnTo>
                    <a:pt x="1958804" y="1429742"/>
                  </a:lnTo>
                  <a:lnTo>
                    <a:pt x="1959385" y="1430026"/>
                  </a:lnTo>
                  <a:lnTo>
                    <a:pt x="1959953" y="1430297"/>
                  </a:lnTo>
                  <a:lnTo>
                    <a:pt x="1960534" y="1430581"/>
                  </a:lnTo>
                  <a:lnTo>
                    <a:pt x="1961115" y="1430852"/>
                  </a:lnTo>
                  <a:lnTo>
                    <a:pt x="1961696" y="1431136"/>
                  </a:lnTo>
                  <a:lnTo>
                    <a:pt x="1962277" y="1431407"/>
                  </a:lnTo>
                  <a:lnTo>
                    <a:pt x="1962845" y="1431692"/>
                  </a:lnTo>
                  <a:lnTo>
                    <a:pt x="1963426" y="1431963"/>
                  </a:lnTo>
                  <a:lnTo>
                    <a:pt x="1964007" y="1432247"/>
                  </a:lnTo>
                  <a:lnTo>
                    <a:pt x="1964588" y="1432518"/>
                  </a:lnTo>
                  <a:lnTo>
                    <a:pt x="1965156" y="1432789"/>
                  </a:lnTo>
                  <a:lnTo>
                    <a:pt x="1965737" y="1433073"/>
                  </a:lnTo>
                  <a:lnTo>
                    <a:pt x="1966318" y="1433344"/>
                  </a:lnTo>
                  <a:lnTo>
                    <a:pt x="1966899" y="1433628"/>
                  </a:lnTo>
                  <a:lnTo>
                    <a:pt x="1967480" y="1433899"/>
                  </a:lnTo>
                  <a:lnTo>
                    <a:pt x="1968048" y="1434183"/>
                  </a:lnTo>
                  <a:lnTo>
                    <a:pt x="1968629" y="1434455"/>
                  </a:lnTo>
                  <a:lnTo>
                    <a:pt x="1969210" y="1434726"/>
                  </a:lnTo>
                  <a:lnTo>
                    <a:pt x="1969791" y="1435010"/>
                  </a:lnTo>
                  <a:lnTo>
                    <a:pt x="1970372" y="1435281"/>
                  </a:lnTo>
                  <a:lnTo>
                    <a:pt x="1970940" y="1435565"/>
                  </a:lnTo>
                  <a:lnTo>
                    <a:pt x="1971521" y="1435836"/>
                  </a:lnTo>
                  <a:lnTo>
                    <a:pt x="1972102" y="1436120"/>
                  </a:lnTo>
                  <a:lnTo>
                    <a:pt x="1972683" y="1436391"/>
                  </a:lnTo>
                  <a:lnTo>
                    <a:pt x="1973264" y="1436662"/>
                  </a:lnTo>
                  <a:lnTo>
                    <a:pt x="1973833" y="1436946"/>
                  </a:lnTo>
                  <a:lnTo>
                    <a:pt x="1974414" y="1437218"/>
                  </a:lnTo>
                  <a:lnTo>
                    <a:pt x="1974995" y="1437502"/>
                  </a:lnTo>
                  <a:lnTo>
                    <a:pt x="1975576" y="1437773"/>
                  </a:lnTo>
                  <a:lnTo>
                    <a:pt x="1976157" y="1438044"/>
                  </a:lnTo>
                  <a:lnTo>
                    <a:pt x="1976725" y="1438328"/>
                  </a:lnTo>
                  <a:lnTo>
                    <a:pt x="1977306" y="1438599"/>
                  </a:lnTo>
                  <a:lnTo>
                    <a:pt x="1977887" y="1438870"/>
                  </a:lnTo>
                  <a:lnTo>
                    <a:pt x="1978468" y="1439154"/>
                  </a:lnTo>
                  <a:lnTo>
                    <a:pt x="1979036" y="1439425"/>
                  </a:lnTo>
                  <a:lnTo>
                    <a:pt x="1979617" y="1439710"/>
                  </a:lnTo>
                  <a:lnTo>
                    <a:pt x="1980198" y="1439981"/>
                  </a:lnTo>
                  <a:lnTo>
                    <a:pt x="1980779" y="1440252"/>
                  </a:lnTo>
                  <a:lnTo>
                    <a:pt x="1981360" y="1440536"/>
                  </a:lnTo>
                  <a:lnTo>
                    <a:pt x="1981928" y="1440807"/>
                  </a:lnTo>
                  <a:lnTo>
                    <a:pt x="1982509" y="1441078"/>
                  </a:lnTo>
                  <a:lnTo>
                    <a:pt x="1983090" y="1441362"/>
                  </a:lnTo>
                </a:path>
                <a:path w="5782945" h="2792095">
                  <a:moveTo>
                    <a:pt x="1983090" y="1441362"/>
                  </a:moveTo>
                  <a:lnTo>
                    <a:pt x="1983671" y="1441633"/>
                  </a:lnTo>
                  <a:lnTo>
                    <a:pt x="1984252" y="1441905"/>
                  </a:lnTo>
                  <a:lnTo>
                    <a:pt x="1984820" y="1442189"/>
                  </a:lnTo>
                  <a:lnTo>
                    <a:pt x="1985401" y="1442460"/>
                  </a:lnTo>
                  <a:lnTo>
                    <a:pt x="1985982" y="1442731"/>
                  </a:lnTo>
                  <a:lnTo>
                    <a:pt x="1986563" y="1443015"/>
                  </a:lnTo>
                  <a:lnTo>
                    <a:pt x="1987144" y="1443286"/>
                  </a:lnTo>
                  <a:lnTo>
                    <a:pt x="1987712" y="1443557"/>
                  </a:lnTo>
                  <a:lnTo>
                    <a:pt x="1988293" y="1443841"/>
                  </a:lnTo>
                  <a:lnTo>
                    <a:pt x="1988875" y="1444112"/>
                  </a:lnTo>
                  <a:lnTo>
                    <a:pt x="1989456" y="1444384"/>
                  </a:lnTo>
                  <a:lnTo>
                    <a:pt x="1990037" y="1444668"/>
                  </a:lnTo>
                  <a:lnTo>
                    <a:pt x="1990605" y="1444939"/>
                  </a:lnTo>
                  <a:lnTo>
                    <a:pt x="1991186" y="1445210"/>
                  </a:lnTo>
                  <a:lnTo>
                    <a:pt x="1991767" y="1445494"/>
                  </a:lnTo>
                  <a:lnTo>
                    <a:pt x="1992348" y="1445765"/>
                  </a:lnTo>
                  <a:lnTo>
                    <a:pt x="1992916" y="1446036"/>
                  </a:lnTo>
                  <a:lnTo>
                    <a:pt x="1993497" y="1446320"/>
                  </a:lnTo>
                  <a:lnTo>
                    <a:pt x="1994078" y="1446591"/>
                  </a:lnTo>
                  <a:lnTo>
                    <a:pt x="1994659" y="1446863"/>
                  </a:lnTo>
                  <a:lnTo>
                    <a:pt x="1995240" y="1447134"/>
                  </a:lnTo>
                  <a:lnTo>
                    <a:pt x="1995808" y="1447418"/>
                  </a:lnTo>
                  <a:lnTo>
                    <a:pt x="1996389" y="1447689"/>
                  </a:lnTo>
                  <a:lnTo>
                    <a:pt x="1996970" y="1447960"/>
                  </a:lnTo>
                  <a:lnTo>
                    <a:pt x="1997551" y="1448244"/>
                  </a:lnTo>
                  <a:lnTo>
                    <a:pt x="1998132" y="1448515"/>
                  </a:lnTo>
                  <a:lnTo>
                    <a:pt x="1998700" y="1448786"/>
                  </a:lnTo>
                  <a:lnTo>
                    <a:pt x="1999281" y="1449057"/>
                  </a:lnTo>
                  <a:lnTo>
                    <a:pt x="1999862" y="1449342"/>
                  </a:lnTo>
                  <a:lnTo>
                    <a:pt x="2000443" y="1449613"/>
                  </a:lnTo>
                  <a:lnTo>
                    <a:pt x="2001024" y="1449884"/>
                  </a:lnTo>
                  <a:lnTo>
                    <a:pt x="2001592" y="1450155"/>
                  </a:lnTo>
                  <a:lnTo>
                    <a:pt x="2002173" y="1450439"/>
                  </a:lnTo>
                  <a:lnTo>
                    <a:pt x="2002754" y="1450710"/>
                  </a:lnTo>
                  <a:lnTo>
                    <a:pt x="2003335" y="1450981"/>
                  </a:lnTo>
                  <a:lnTo>
                    <a:pt x="2003916" y="1451252"/>
                  </a:lnTo>
                  <a:lnTo>
                    <a:pt x="2004485" y="1451536"/>
                  </a:lnTo>
                  <a:lnTo>
                    <a:pt x="2005066" y="1451808"/>
                  </a:lnTo>
                  <a:lnTo>
                    <a:pt x="2005647" y="1452079"/>
                  </a:lnTo>
                  <a:lnTo>
                    <a:pt x="2006228" y="1452350"/>
                  </a:lnTo>
                  <a:lnTo>
                    <a:pt x="2006796" y="1452634"/>
                  </a:lnTo>
                  <a:lnTo>
                    <a:pt x="2007377" y="1452905"/>
                  </a:lnTo>
                  <a:lnTo>
                    <a:pt x="2007958" y="1453176"/>
                  </a:lnTo>
                  <a:lnTo>
                    <a:pt x="2008539" y="1453447"/>
                  </a:lnTo>
                  <a:lnTo>
                    <a:pt x="2009120" y="1453731"/>
                  </a:lnTo>
                  <a:lnTo>
                    <a:pt x="2009688" y="1454003"/>
                  </a:lnTo>
                  <a:lnTo>
                    <a:pt x="2010269" y="1454274"/>
                  </a:lnTo>
                  <a:lnTo>
                    <a:pt x="2010850" y="1454545"/>
                  </a:lnTo>
                  <a:lnTo>
                    <a:pt x="2011431" y="1454816"/>
                  </a:lnTo>
                  <a:lnTo>
                    <a:pt x="2012012" y="1455100"/>
                  </a:lnTo>
                  <a:lnTo>
                    <a:pt x="2012580" y="1455371"/>
                  </a:lnTo>
                  <a:lnTo>
                    <a:pt x="2013161" y="1455642"/>
                  </a:lnTo>
                  <a:lnTo>
                    <a:pt x="2013742" y="1455913"/>
                  </a:lnTo>
                  <a:lnTo>
                    <a:pt x="2014323" y="1456185"/>
                  </a:lnTo>
                  <a:lnTo>
                    <a:pt x="2014904" y="1456469"/>
                  </a:lnTo>
                  <a:lnTo>
                    <a:pt x="2015472" y="1456740"/>
                  </a:lnTo>
                  <a:lnTo>
                    <a:pt x="2016053" y="1457011"/>
                  </a:lnTo>
                  <a:lnTo>
                    <a:pt x="2016634" y="1457282"/>
                  </a:lnTo>
                  <a:lnTo>
                    <a:pt x="2017215" y="1457553"/>
                  </a:lnTo>
                  <a:lnTo>
                    <a:pt x="2017796" y="1457824"/>
                  </a:lnTo>
                  <a:lnTo>
                    <a:pt x="2018364" y="1458108"/>
                  </a:lnTo>
                  <a:lnTo>
                    <a:pt x="2018945" y="1458380"/>
                  </a:lnTo>
                  <a:lnTo>
                    <a:pt x="2019526" y="1458651"/>
                  </a:lnTo>
                  <a:lnTo>
                    <a:pt x="2020107" y="1458922"/>
                  </a:lnTo>
                  <a:lnTo>
                    <a:pt x="2020676" y="1459193"/>
                  </a:lnTo>
                  <a:lnTo>
                    <a:pt x="2021257" y="1459464"/>
                  </a:lnTo>
                  <a:lnTo>
                    <a:pt x="2021838" y="1459748"/>
                  </a:lnTo>
                  <a:lnTo>
                    <a:pt x="2022419" y="1460019"/>
                  </a:lnTo>
                  <a:lnTo>
                    <a:pt x="2023000" y="1460290"/>
                  </a:lnTo>
                  <a:lnTo>
                    <a:pt x="2023568" y="1460562"/>
                  </a:lnTo>
                  <a:lnTo>
                    <a:pt x="2024149" y="1460833"/>
                  </a:lnTo>
                  <a:lnTo>
                    <a:pt x="2024730" y="1461104"/>
                  </a:lnTo>
                  <a:lnTo>
                    <a:pt x="2025311" y="1461375"/>
                  </a:lnTo>
                  <a:lnTo>
                    <a:pt x="2025892" y="1461659"/>
                  </a:lnTo>
                  <a:lnTo>
                    <a:pt x="2026460" y="1461930"/>
                  </a:lnTo>
                  <a:lnTo>
                    <a:pt x="2027041" y="1462201"/>
                  </a:lnTo>
                  <a:lnTo>
                    <a:pt x="2027622" y="1462473"/>
                  </a:lnTo>
                  <a:lnTo>
                    <a:pt x="2028203" y="1462744"/>
                  </a:lnTo>
                  <a:lnTo>
                    <a:pt x="2028784" y="1463015"/>
                  </a:lnTo>
                  <a:lnTo>
                    <a:pt x="2029352" y="1463286"/>
                  </a:lnTo>
                  <a:lnTo>
                    <a:pt x="2029933" y="1463557"/>
                  </a:lnTo>
                  <a:lnTo>
                    <a:pt x="2030514" y="1463828"/>
                  </a:lnTo>
                  <a:lnTo>
                    <a:pt x="2031095" y="1464112"/>
                  </a:lnTo>
                  <a:lnTo>
                    <a:pt x="2031676" y="1464383"/>
                  </a:lnTo>
                  <a:lnTo>
                    <a:pt x="2032244" y="1464655"/>
                  </a:lnTo>
                  <a:lnTo>
                    <a:pt x="2032825" y="1464926"/>
                  </a:lnTo>
                  <a:lnTo>
                    <a:pt x="2033406" y="1465197"/>
                  </a:lnTo>
                  <a:lnTo>
                    <a:pt x="2033987" y="1465468"/>
                  </a:lnTo>
                  <a:lnTo>
                    <a:pt x="2034555" y="1465739"/>
                  </a:lnTo>
                  <a:lnTo>
                    <a:pt x="2035136" y="1466010"/>
                  </a:lnTo>
                  <a:lnTo>
                    <a:pt x="2035717" y="1466281"/>
                  </a:lnTo>
                  <a:lnTo>
                    <a:pt x="2036298" y="1466553"/>
                  </a:lnTo>
                  <a:lnTo>
                    <a:pt x="2036879" y="1466824"/>
                  </a:lnTo>
                  <a:lnTo>
                    <a:pt x="2037448" y="1467108"/>
                  </a:lnTo>
                  <a:lnTo>
                    <a:pt x="2038029" y="1467379"/>
                  </a:lnTo>
                  <a:lnTo>
                    <a:pt x="2038610" y="1467650"/>
                  </a:lnTo>
                  <a:lnTo>
                    <a:pt x="2039191" y="1467921"/>
                  </a:lnTo>
                  <a:lnTo>
                    <a:pt x="2039772" y="1468192"/>
                  </a:lnTo>
                  <a:lnTo>
                    <a:pt x="2040340" y="1468463"/>
                  </a:lnTo>
                  <a:lnTo>
                    <a:pt x="2040921" y="1468735"/>
                  </a:lnTo>
                  <a:lnTo>
                    <a:pt x="2041502" y="1469006"/>
                  </a:lnTo>
                  <a:lnTo>
                    <a:pt x="2042083" y="1469277"/>
                  </a:lnTo>
                  <a:lnTo>
                    <a:pt x="2042664" y="1469548"/>
                  </a:lnTo>
                  <a:lnTo>
                    <a:pt x="2043232" y="1469819"/>
                  </a:lnTo>
                  <a:lnTo>
                    <a:pt x="2043813" y="1470090"/>
                  </a:lnTo>
                  <a:lnTo>
                    <a:pt x="2044394" y="1470361"/>
                  </a:lnTo>
                  <a:lnTo>
                    <a:pt x="2044975" y="1470633"/>
                  </a:lnTo>
                  <a:lnTo>
                    <a:pt x="2045556" y="1470904"/>
                  </a:lnTo>
                  <a:lnTo>
                    <a:pt x="2046124" y="1471175"/>
                  </a:lnTo>
                  <a:lnTo>
                    <a:pt x="2046705" y="1471446"/>
                  </a:lnTo>
                  <a:lnTo>
                    <a:pt x="2047286" y="1471717"/>
                  </a:lnTo>
                  <a:lnTo>
                    <a:pt x="2047867" y="1471988"/>
                  </a:lnTo>
                  <a:lnTo>
                    <a:pt x="2048435" y="1472259"/>
                  </a:lnTo>
                  <a:lnTo>
                    <a:pt x="2049016" y="1472531"/>
                  </a:lnTo>
                  <a:lnTo>
                    <a:pt x="2049597" y="1472802"/>
                  </a:lnTo>
                  <a:lnTo>
                    <a:pt x="2050178" y="1473073"/>
                  </a:lnTo>
                  <a:lnTo>
                    <a:pt x="2050759" y="1473344"/>
                  </a:lnTo>
                  <a:lnTo>
                    <a:pt x="2051327" y="1473615"/>
                  </a:lnTo>
                  <a:lnTo>
                    <a:pt x="2051908" y="1473886"/>
                  </a:lnTo>
                  <a:lnTo>
                    <a:pt x="2052489" y="1474157"/>
                  </a:lnTo>
                  <a:lnTo>
                    <a:pt x="2053070" y="1474429"/>
                  </a:lnTo>
                  <a:lnTo>
                    <a:pt x="2053652" y="1474700"/>
                  </a:lnTo>
                  <a:lnTo>
                    <a:pt x="2054220" y="1474971"/>
                  </a:lnTo>
                  <a:lnTo>
                    <a:pt x="2054801" y="1475242"/>
                  </a:lnTo>
                  <a:lnTo>
                    <a:pt x="2055382" y="1475513"/>
                  </a:lnTo>
                  <a:lnTo>
                    <a:pt x="2055963" y="1475784"/>
                  </a:lnTo>
                  <a:lnTo>
                    <a:pt x="2056544" y="1476055"/>
                  </a:lnTo>
                </a:path>
                <a:path w="5782945" h="2792095">
                  <a:moveTo>
                    <a:pt x="2056544" y="1476055"/>
                  </a:moveTo>
                  <a:lnTo>
                    <a:pt x="2057112" y="1476327"/>
                  </a:lnTo>
                  <a:lnTo>
                    <a:pt x="2057693" y="1476598"/>
                  </a:lnTo>
                  <a:lnTo>
                    <a:pt x="2058274" y="1476869"/>
                  </a:lnTo>
                  <a:lnTo>
                    <a:pt x="2058855" y="1477140"/>
                  </a:lnTo>
                  <a:lnTo>
                    <a:pt x="2059436" y="1477411"/>
                  </a:lnTo>
                  <a:lnTo>
                    <a:pt x="2060004" y="1477682"/>
                  </a:lnTo>
                  <a:lnTo>
                    <a:pt x="2060585" y="1477953"/>
                  </a:lnTo>
                  <a:lnTo>
                    <a:pt x="2061166" y="1478225"/>
                  </a:lnTo>
                  <a:lnTo>
                    <a:pt x="2061747" y="1478496"/>
                  </a:lnTo>
                  <a:lnTo>
                    <a:pt x="2062328" y="1478767"/>
                  </a:lnTo>
                  <a:lnTo>
                    <a:pt x="2062896" y="1479038"/>
                  </a:lnTo>
                  <a:lnTo>
                    <a:pt x="2063477" y="1479309"/>
                  </a:lnTo>
                  <a:lnTo>
                    <a:pt x="2064058" y="1479580"/>
                  </a:lnTo>
                  <a:lnTo>
                    <a:pt x="2064639" y="1479851"/>
                  </a:lnTo>
                  <a:lnTo>
                    <a:pt x="2065207" y="1480123"/>
                  </a:lnTo>
                  <a:lnTo>
                    <a:pt x="2065788" y="1480394"/>
                  </a:lnTo>
                  <a:lnTo>
                    <a:pt x="2066369" y="1480652"/>
                  </a:lnTo>
                  <a:lnTo>
                    <a:pt x="2066950" y="1480923"/>
                  </a:lnTo>
                  <a:lnTo>
                    <a:pt x="2067531" y="1481194"/>
                  </a:lnTo>
                  <a:lnTo>
                    <a:pt x="2068099" y="1481465"/>
                  </a:lnTo>
                  <a:lnTo>
                    <a:pt x="2068681" y="1481736"/>
                  </a:lnTo>
                  <a:lnTo>
                    <a:pt x="2069262" y="1482008"/>
                  </a:lnTo>
                  <a:lnTo>
                    <a:pt x="2069843" y="1482279"/>
                  </a:lnTo>
                  <a:lnTo>
                    <a:pt x="2070424" y="1482550"/>
                  </a:lnTo>
                  <a:lnTo>
                    <a:pt x="2070992" y="1482821"/>
                  </a:lnTo>
                  <a:lnTo>
                    <a:pt x="2071573" y="1483092"/>
                  </a:lnTo>
                  <a:lnTo>
                    <a:pt x="2072154" y="1483363"/>
                  </a:lnTo>
                  <a:lnTo>
                    <a:pt x="2072735" y="1483634"/>
                  </a:lnTo>
                  <a:lnTo>
                    <a:pt x="2073316" y="1483893"/>
                  </a:lnTo>
                  <a:lnTo>
                    <a:pt x="2073884" y="1484164"/>
                  </a:lnTo>
                  <a:lnTo>
                    <a:pt x="2074465" y="1484435"/>
                  </a:lnTo>
                  <a:lnTo>
                    <a:pt x="2075046" y="1484706"/>
                  </a:lnTo>
                  <a:lnTo>
                    <a:pt x="2075627" y="1484977"/>
                  </a:lnTo>
                  <a:lnTo>
                    <a:pt x="2076208" y="1485248"/>
                  </a:lnTo>
                  <a:lnTo>
                    <a:pt x="2076776" y="1485520"/>
                  </a:lnTo>
                  <a:lnTo>
                    <a:pt x="2077357" y="1485791"/>
                  </a:lnTo>
                  <a:lnTo>
                    <a:pt x="2077938" y="1486049"/>
                  </a:lnTo>
                  <a:lnTo>
                    <a:pt x="2078519" y="1486320"/>
                  </a:lnTo>
                  <a:lnTo>
                    <a:pt x="2079087" y="1486591"/>
                  </a:lnTo>
                  <a:lnTo>
                    <a:pt x="2079668" y="1486862"/>
                  </a:lnTo>
                  <a:lnTo>
                    <a:pt x="2080249" y="1487133"/>
                  </a:lnTo>
                  <a:lnTo>
                    <a:pt x="2080830" y="1487405"/>
                  </a:lnTo>
                  <a:lnTo>
                    <a:pt x="2081411" y="1487676"/>
                  </a:lnTo>
                  <a:lnTo>
                    <a:pt x="2081979" y="1487934"/>
                  </a:lnTo>
                  <a:lnTo>
                    <a:pt x="2082560" y="1488205"/>
                  </a:lnTo>
                  <a:lnTo>
                    <a:pt x="2083141" y="1488476"/>
                  </a:lnTo>
                  <a:lnTo>
                    <a:pt x="2083722" y="1488747"/>
                  </a:lnTo>
                  <a:lnTo>
                    <a:pt x="2084303" y="1489019"/>
                  </a:lnTo>
                  <a:lnTo>
                    <a:pt x="2084872" y="1489290"/>
                  </a:lnTo>
                  <a:lnTo>
                    <a:pt x="2085453" y="1489561"/>
                  </a:lnTo>
                  <a:lnTo>
                    <a:pt x="2086034" y="1489819"/>
                  </a:lnTo>
                  <a:lnTo>
                    <a:pt x="2086615" y="1490090"/>
                  </a:lnTo>
                  <a:lnTo>
                    <a:pt x="2087196" y="1490361"/>
                  </a:lnTo>
                  <a:lnTo>
                    <a:pt x="2087764" y="1490633"/>
                  </a:lnTo>
                  <a:lnTo>
                    <a:pt x="2088345" y="1490904"/>
                  </a:lnTo>
                  <a:lnTo>
                    <a:pt x="2088926" y="1491162"/>
                  </a:lnTo>
                  <a:lnTo>
                    <a:pt x="2089507" y="1491433"/>
                  </a:lnTo>
                  <a:lnTo>
                    <a:pt x="2090088" y="1491704"/>
                  </a:lnTo>
                  <a:lnTo>
                    <a:pt x="2090656" y="1491975"/>
                  </a:lnTo>
                  <a:lnTo>
                    <a:pt x="2091237" y="1492246"/>
                  </a:lnTo>
                  <a:lnTo>
                    <a:pt x="2091818" y="1492518"/>
                  </a:lnTo>
                  <a:lnTo>
                    <a:pt x="2092399" y="1492776"/>
                  </a:lnTo>
                  <a:lnTo>
                    <a:pt x="2092967" y="1493047"/>
                  </a:lnTo>
                  <a:lnTo>
                    <a:pt x="2093548" y="1493318"/>
                  </a:lnTo>
                  <a:lnTo>
                    <a:pt x="2094129" y="1493589"/>
                  </a:lnTo>
                  <a:lnTo>
                    <a:pt x="2094710" y="1493860"/>
                  </a:lnTo>
                  <a:lnTo>
                    <a:pt x="2095291" y="1494119"/>
                  </a:lnTo>
                  <a:lnTo>
                    <a:pt x="2095859" y="1494390"/>
                  </a:lnTo>
                  <a:lnTo>
                    <a:pt x="2096440" y="1494661"/>
                  </a:lnTo>
                  <a:lnTo>
                    <a:pt x="2097021" y="1494932"/>
                  </a:lnTo>
                  <a:lnTo>
                    <a:pt x="2097602" y="1495190"/>
                  </a:lnTo>
                  <a:lnTo>
                    <a:pt x="2098183" y="1495461"/>
                  </a:lnTo>
                  <a:lnTo>
                    <a:pt x="2098751" y="1495733"/>
                  </a:lnTo>
                  <a:lnTo>
                    <a:pt x="2099332" y="1496004"/>
                  </a:lnTo>
                  <a:lnTo>
                    <a:pt x="2099913" y="1496262"/>
                  </a:lnTo>
                  <a:lnTo>
                    <a:pt x="2100494" y="1496533"/>
                  </a:lnTo>
                  <a:lnTo>
                    <a:pt x="2101075" y="1496804"/>
                  </a:lnTo>
                  <a:lnTo>
                    <a:pt x="2101644" y="1497075"/>
                  </a:lnTo>
                  <a:lnTo>
                    <a:pt x="2102225" y="1497346"/>
                  </a:lnTo>
                  <a:lnTo>
                    <a:pt x="2102806" y="1497605"/>
                  </a:lnTo>
                  <a:lnTo>
                    <a:pt x="2103387" y="1497876"/>
                  </a:lnTo>
                  <a:lnTo>
                    <a:pt x="2103968" y="1498147"/>
                  </a:lnTo>
                  <a:lnTo>
                    <a:pt x="2104536" y="1498418"/>
                  </a:lnTo>
                  <a:lnTo>
                    <a:pt x="2105117" y="1498676"/>
                  </a:lnTo>
                  <a:lnTo>
                    <a:pt x="2105698" y="1498948"/>
                  </a:lnTo>
                  <a:lnTo>
                    <a:pt x="2106279" y="1499219"/>
                  </a:lnTo>
                  <a:lnTo>
                    <a:pt x="2106847" y="1499477"/>
                  </a:lnTo>
                  <a:lnTo>
                    <a:pt x="2107428" y="1499748"/>
                  </a:lnTo>
                  <a:lnTo>
                    <a:pt x="2108009" y="1500019"/>
                  </a:lnTo>
                  <a:lnTo>
                    <a:pt x="2108590" y="1500290"/>
                  </a:lnTo>
                  <a:lnTo>
                    <a:pt x="2109171" y="1500549"/>
                  </a:lnTo>
                  <a:lnTo>
                    <a:pt x="2109739" y="1500820"/>
                  </a:lnTo>
                  <a:lnTo>
                    <a:pt x="2110320" y="1501091"/>
                  </a:lnTo>
                  <a:lnTo>
                    <a:pt x="2110901" y="1501349"/>
                  </a:lnTo>
                  <a:lnTo>
                    <a:pt x="2111482" y="1501620"/>
                  </a:lnTo>
                  <a:lnTo>
                    <a:pt x="2112063" y="1501891"/>
                  </a:lnTo>
                  <a:lnTo>
                    <a:pt x="2112631" y="1502162"/>
                  </a:lnTo>
                  <a:lnTo>
                    <a:pt x="2113212" y="1502421"/>
                  </a:lnTo>
                  <a:lnTo>
                    <a:pt x="2113793" y="1502692"/>
                  </a:lnTo>
                  <a:lnTo>
                    <a:pt x="2114374" y="1502963"/>
                  </a:lnTo>
                  <a:lnTo>
                    <a:pt x="2114955" y="1503221"/>
                  </a:lnTo>
                  <a:lnTo>
                    <a:pt x="2115523" y="1503492"/>
                  </a:lnTo>
                  <a:lnTo>
                    <a:pt x="2116104" y="1503764"/>
                  </a:lnTo>
                  <a:lnTo>
                    <a:pt x="2116685" y="1504022"/>
                  </a:lnTo>
                  <a:lnTo>
                    <a:pt x="2117266" y="1504293"/>
                  </a:lnTo>
                  <a:lnTo>
                    <a:pt x="2117848" y="1504564"/>
                  </a:lnTo>
                  <a:lnTo>
                    <a:pt x="2118416" y="1504822"/>
                  </a:lnTo>
                  <a:lnTo>
                    <a:pt x="2118997" y="1505093"/>
                  </a:lnTo>
                  <a:lnTo>
                    <a:pt x="2119578" y="1505365"/>
                  </a:lnTo>
                  <a:lnTo>
                    <a:pt x="2120159" y="1505623"/>
                  </a:lnTo>
                  <a:lnTo>
                    <a:pt x="2120727" y="1505894"/>
                  </a:lnTo>
                  <a:lnTo>
                    <a:pt x="2121308" y="1506165"/>
                  </a:lnTo>
                  <a:lnTo>
                    <a:pt x="2121889" y="1506423"/>
                  </a:lnTo>
                  <a:lnTo>
                    <a:pt x="2122470" y="1506694"/>
                  </a:lnTo>
                  <a:lnTo>
                    <a:pt x="2123051" y="1506966"/>
                  </a:lnTo>
                  <a:lnTo>
                    <a:pt x="2123619" y="1507224"/>
                  </a:lnTo>
                  <a:lnTo>
                    <a:pt x="2124200" y="1507495"/>
                  </a:lnTo>
                  <a:lnTo>
                    <a:pt x="2124781" y="1507766"/>
                  </a:lnTo>
                  <a:lnTo>
                    <a:pt x="2125362" y="1508024"/>
                  </a:lnTo>
                  <a:lnTo>
                    <a:pt x="2125943" y="1508295"/>
                  </a:lnTo>
                  <a:lnTo>
                    <a:pt x="2126511" y="1508567"/>
                  </a:lnTo>
                  <a:lnTo>
                    <a:pt x="2127092" y="1508825"/>
                  </a:lnTo>
                  <a:lnTo>
                    <a:pt x="2127673" y="1509096"/>
                  </a:lnTo>
                  <a:lnTo>
                    <a:pt x="2128254" y="1509367"/>
                  </a:lnTo>
                  <a:lnTo>
                    <a:pt x="2128835" y="1509625"/>
                  </a:lnTo>
                  <a:lnTo>
                    <a:pt x="2129403" y="1509896"/>
                  </a:lnTo>
                  <a:lnTo>
                    <a:pt x="2129984" y="1510155"/>
                  </a:lnTo>
                </a:path>
                <a:path w="5782945" h="2792095">
                  <a:moveTo>
                    <a:pt x="2129984" y="1510155"/>
                  </a:moveTo>
                  <a:lnTo>
                    <a:pt x="2130565" y="1510426"/>
                  </a:lnTo>
                  <a:lnTo>
                    <a:pt x="2131146" y="1510697"/>
                  </a:lnTo>
                  <a:lnTo>
                    <a:pt x="2131727" y="1510955"/>
                  </a:lnTo>
                  <a:lnTo>
                    <a:pt x="2132295" y="1511226"/>
                  </a:lnTo>
                  <a:lnTo>
                    <a:pt x="2132876" y="1511485"/>
                  </a:lnTo>
                  <a:lnTo>
                    <a:pt x="2133458" y="1511756"/>
                  </a:lnTo>
                  <a:lnTo>
                    <a:pt x="2134039" y="1512027"/>
                  </a:lnTo>
                  <a:lnTo>
                    <a:pt x="2134607" y="1512285"/>
                  </a:lnTo>
                  <a:lnTo>
                    <a:pt x="2135188" y="1512556"/>
                  </a:lnTo>
                  <a:lnTo>
                    <a:pt x="2135769" y="1512814"/>
                  </a:lnTo>
                  <a:lnTo>
                    <a:pt x="2136350" y="1513086"/>
                  </a:lnTo>
                  <a:lnTo>
                    <a:pt x="2136931" y="1513357"/>
                  </a:lnTo>
                  <a:lnTo>
                    <a:pt x="2137499" y="1513615"/>
                  </a:lnTo>
                  <a:lnTo>
                    <a:pt x="2138080" y="1513886"/>
                  </a:lnTo>
                  <a:lnTo>
                    <a:pt x="2138661" y="1514144"/>
                  </a:lnTo>
                  <a:lnTo>
                    <a:pt x="2139242" y="1514416"/>
                  </a:lnTo>
                  <a:lnTo>
                    <a:pt x="2139823" y="1514687"/>
                  </a:lnTo>
                  <a:lnTo>
                    <a:pt x="2140391" y="1514945"/>
                  </a:lnTo>
                  <a:lnTo>
                    <a:pt x="2140972" y="1515216"/>
                  </a:lnTo>
                  <a:lnTo>
                    <a:pt x="2141553" y="1515474"/>
                  </a:lnTo>
                  <a:lnTo>
                    <a:pt x="2142134" y="1515745"/>
                  </a:lnTo>
                  <a:lnTo>
                    <a:pt x="2142715" y="1516004"/>
                  </a:lnTo>
                  <a:lnTo>
                    <a:pt x="2143283" y="1516275"/>
                  </a:lnTo>
                  <a:lnTo>
                    <a:pt x="2143864" y="1516546"/>
                  </a:lnTo>
                  <a:lnTo>
                    <a:pt x="2144445" y="1516804"/>
                  </a:lnTo>
                  <a:lnTo>
                    <a:pt x="2145026" y="1517075"/>
                  </a:lnTo>
                  <a:lnTo>
                    <a:pt x="2145607" y="1517334"/>
                  </a:lnTo>
                  <a:lnTo>
                    <a:pt x="2146175" y="1517605"/>
                  </a:lnTo>
                  <a:lnTo>
                    <a:pt x="2146756" y="1517863"/>
                  </a:lnTo>
                  <a:lnTo>
                    <a:pt x="2147337" y="1518134"/>
                  </a:lnTo>
                  <a:lnTo>
                    <a:pt x="2147918" y="1518392"/>
                  </a:lnTo>
                  <a:lnTo>
                    <a:pt x="2148499" y="1518663"/>
                  </a:lnTo>
                  <a:lnTo>
                    <a:pt x="2149068" y="1518922"/>
                  </a:lnTo>
                  <a:lnTo>
                    <a:pt x="2149649" y="1519193"/>
                  </a:lnTo>
                  <a:lnTo>
                    <a:pt x="2150230" y="1519451"/>
                  </a:lnTo>
                  <a:lnTo>
                    <a:pt x="2150811" y="1519722"/>
                  </a:lnTo>
                  <a:lnTo>
                    <a:pt x="2151379" y="1519980"/>
                  </a:lnTo>
                  <a:lnTo>
                    <a:pt x="2151960" y="1520252"/>
                  </a:lnTo>
                  <a:lnTo>
                    <a:pt x="2152541" y="1520523"/>
                  </a:lnTo>
                  <a:lnTo>
                    <a:pt x="2153122" y="1520781"/>
                  </a:lnTo>
                  <a:lnTo>
                    <a:pt x="2153703" y="1521052"/>
                  </a:lnTo>
                  <a:lnTo>
                    <a:pt x="2154271" y="1521310"/>
                  </a:lnTo>
                  <a:lnTo>
                    <a:pt x="2154852" y="1521581"/>
                  </a:lnTo>
                  <a:lnTo>
                    <a:pt x="2155433" y="1521840"/>
                  </a:lnTo>
                  <a:lnTo>
                    <a:pt x="2156014" y="1522111"/>
                  </a:lnTo>
                  <a:lnTo>
                    <a:pt x="2156595" y="1522369"/>
                  </a:lnTo>
                  <a:lnTo>
                    <a:pt x="2157163" y="1522640"/>
                  </a:lnTo>
                  <a:lnTo>
                    <a:pt x="2157744" y="1522898"/>
                  </a:lnTo>
                  <a:lnTo>
                    <a:pt x="2158325" y="1523170"/>
                  </a:lnTo>
                  <a:lnTo>
                    <a:pt x="2158906" y="1523428"/>
                  </a:lnTo>
                  <a:lnTo>
                    <a:pt x="2159487" y="1523686"/>
                  </a:lnTo>
                  <a:lnTo>
                    <a:pt x="2160055" y="1523957"/>
                  </a:lnTo>
                  <a:lnTo>
                    <a:pt x="2160636" y="1524215"/>
                  </a:lnTo>
                  <a:lnTo>
                    <a:pt x="2161217" y="1524486"/>
                  </a:lnTo>
                  <a:lnTo>
                    <a:pt x="2161798" y="1524745"/>
                  </a:lnTo>
                  <a:lnTo>
                    <a:pt x="2162379" y="1525016"/>
                  </a:lnTo>
                  <a:lnTo>
                    <a:pt x="2162947" y="1525274"/>
                  </a:lnTo>
                  <a:lnTo>
                    <a:pt x="2163528" y="1525545"/>
                  </a:lnTo>
                  <a:lnTo>
                    <a:pt x="2164109" y="1525803"/>
                  </a:lnTo>
                  <a:lnTo>
                    <a:pt x="2164690" y="1526075"/>
                  </a:lnTo>
                  <a:lnTo>
                    <a:pt x="2165259" y="1526333"/>
                  </a:lnTo>
                  <a:lnTo>
                    <a:pt x="2165840" y="1526604"/>
                  </a:lnTo>
                  <a:lnTo>
                    <a:pt x="2166421" y="1526862"/>
                  </a:lnTo>
                  <a:lnTo>
                    <a:pt x="2167002" y="1527133"/>
                  </a:lnTo>
                  <a:lnTo>
                    <a:pt x="2167583" y="1527392"/>
                  </a:lnTo>
                  <a:lnTo>
                    <a:pt x="2168151" y="1527650"/>
                  </a:lnTo>
                  <a:lnTo>
                    <a:pt x="2168732" y="1527921"/>
                  </a:lnTo>
                  <a:lnTo>
                    <a:pt x="2169313" y="1528179"/>
                  </a:lnTo>
                  <a:lnTo>
                    <a:pt x="2169894" y="1528450"/>
                  </a:lnTo>
                  <a:lnTo>
                    <a:pt x="2170475" y="1528709"/>
                  </a:lnTo>
                  <a:lnTo>
                    <a:pt x="2171043" y="1528980"/>
                  </a:lnTo>
                  <a:lnTo>
                    <a:pt x="2171624" y="1529238"/>
                  </a:lnTo>
                  <a:lnTo>
                    <a:pt x="2172205" y="1529496"/>
                  </a:lnTo>
                  <a:lnTo>
                    <a:pt x="2172786" y="1529767"/>
                  </a:lnTo>
                  <a:lnTo>
                    <a:pt x="2173367" y="1530026"/>
                  </a:lnTo>
                  <a:lnTo>
                    <a:pt x="2173935" y="1530297"/>
                  </a:lnTo>
                  <a:lnTo>
                    <a:pt x="2174516" y="1530555"/>
                  </a:lnTo>
                  <a:lnTo>
                    <a:pt x="2175097" y="1530826"/>
                  </a:lnTo>
                  <a:lnTo>
                    <a:pt x="2175678" y="1531084"/>
                  </a:lnTo>
                  <a:lnTo>
                    <a:pt x="2176246" y="1531342"/>
                  </a:lnTo>
                  <a:lnTo>
                    <a:pt x="2176827" y="1531614"/>
                  </a:lnTo>
                  <a:lnTo>
                    <a:pt x="2177408" y="1531872"/>
                  </a:lnTo>
                  <a:lnTo>
                    <a:pt x="2177989" y="1532143"/>
                  </a:lnTo>
                  <a:lnTo>
                    <a:pt x="2178570" y="1532401"/>
                  </a:lnTo>
                  <a:lnTo>
                    <a:pt x="2179138" y="1532659"/>
                  </a:lnTo>
                  <a:lnTo>
                    <a:pt x="2179719" y="1532931"/>
                  </a:lnTo>
                  <a:lnTo>
                    <a:pt x="2180300" y="1533189"/>
                  </a:lnTo>
                  <a:lnTo>
                    <a:pt x="2180881" y="1533447"/>
                  </a:lnTo>
                  <a:lnTo>
                    <a:pt x="2181462" y="1533718"/>
                  </a:lnTo>
                  <a:lnTo>
                    <a:pt x="2182031" y="1533976"/>
                  </a:lnTo>
                  <a:lnTo>
                    <a:pt x="2182612" y="1534248"/>
                  </a:lnTo>
                  <a:lnTo>
                    <a:pt x="2183193" y="1534506"/>
                  </a:lnTo>
                  <a:lnTo>
                    <a:pt x="2183774" y="1534764"/>
                  </a:lnTo>
                  <a:lnTo>
                    <a:pt x="2184355" y="1535035"/>
                  </a:lnTo>
                  <a:lnTo>
                    <a:pt x="2184923" y="1535293"/>
                  </a:lnTo>
                  <a:lnTo>
                    <a:pt x="2185504" y="1535552"/>
                  </a:lnTo>
                  <a:lnTo>
                    <a:pt x="2186085" y="1535823"/>
                  </a:lnTo>
                  <a:lnTo>
                    <a:pt x="2186666" y="1536081"/>
                  </a:lnTo>
                  <a:lnTo>
                    <a:pt x="2187247" y="1536352"/>
                  </a:lnTo>
                  <a:lnTo>
                    <a:pt x="2187815" y="1536610"/>
                  </a:lnTo>
                  <a:lnTo>
                    <a:pt x="2188396" y="1536869"/>
                  </a:lnTo>
                  <a:lnTo>
                    <a:pt x="2188977" y="1537140"/>
                  </a:lnTo>
                  <a:lnTo>
                    <a:pt x="2189558" y="1537398"/>
                  </a:lnTo>
                  <a:lnTo>
                    <a:pt x="2190139" y="1537656"/>
                  </a:lnTo>
                  <a:lnTo>
                    <a:pt x="2190707" y="1537927"/>
                  </a:lnTo>
                  <a:lnTo>
                    <a:pt x="2191288" y="1538186"/>
                  </a:lnTo>
                  <a:lnTo>
                    <a:pt x="2191869" y="1538444"/>
                  </a:lnTo>
                  <a:lnTo>
                    <a:pt x="2192450" y="1538715"/>
                  </a:lnTo>
                  <a:lnTo>
                    <a:pt x="2193018" y="1538973"/>
                  </a:lnTo>
                  <a:lnTo>
                    <a:pt x="2193599" y="1539231"/>
                  </a:lnTo>
                  <a:lnTo>
                    <a:pt x="2194180" y="1539503"/>
                  </a:lnTo>
                  <a:lnTo>
                    <a:pt x="2194761" y="1539761"/>
                  </a:lnTo>
                  <a:lnTo>
                    <a:pt x="2195342" y="1540019"/>
                  </a:lnTo>
                  <a:lnTo>
                    <a:pt x="2195910" y="1540290"/>
                  </a:lnTo>
                  <a:lnTo>
                    <a:pt x="2196491" y="1540548"/>
                  </a:lnTo>
                  <a:lnTo>
                    <a:pt x="2197072" y="1540807"/>
                  </a:lnTo>
                  <a:lnTo>
                    <a:pt x="2197654" y="1541065"/>
                  </a:lnTo>
                  <a:lnTo>
                    <a:pt x="2198235" y="1541336"/>
                  </a:lnTo>
                  <a:lnTo>
                    <a:pt x="2198803" y="1541594"/>
                  </a:lnTo>
                  <a:lnTo>
                    <a:pt x="2199384" y="1541852"/>
                  </a:lnTo>
                  <a:lnTo>
                    <a:pt x="2199965" y="1542124"/>
                  </a:lnTo>
                  <a:lnTo>
                    <a:pt x="2200546" y="1542382"/>
                  </a:lnTo>
                  <a:lnTo>
                    <a:pt x="2201127" y="1542640"/>
                  </a:lnTo>
                  <a:lnTo>
                    <a:pt x="2201695" y="1542911"/>
                  </a:lnTo>
                  <a:lnTo>
                    <a:pt x="2202276" y="1543169"/>
                  </a:lnTo>
                  <a:lnTo>
                    <a:pt x="2202857" y="1543428"/>
                  </a:lnTo>
                  <a:lnTo>
                    <a:pt x="2203438" y="1543686"/>
                  </a:lnTo>
                </a:path>
                <a:path w="5782945" h="2792095">
                  <a:moveTo>
                    <a:pt x="2203438" y="1543686"/>
                  </a:moveTo>
                  <a:lnTo>
                    <a:pt x="2204019" y="1543957"/>
                  </a:lnTo>
                  <a:lnTo>
                    <a:pt x="2204587" y="1544215"/>
                  </a:lnTo>
                  <a:lnTo>
                    <a:pt x="2205168" y="1544473"/>
                  </a:lnTo>
                  <a:lnTo>
                    <a:pt x="2205749" y="1544732"/>
                  </a:lnTo>
                  <a:lnTo>
                    <a:pt x="2206330" y="1545003"/>
                  </a:lnTo>
                  <a:lnTo>
                    <a:pt x="2206898" y="1545261"/>
                  </a:lnTo>
                  <a:lnTo>
                    <a:pt x="2207479" y="1545519"/>
                  </a:lnTo>
                  <a:lnTo>
                    <a:pt x="2208060" y="1545790"/>
                  </a:lnTo>
                  <a:lnTo>
                    <a:pt x="2208641" y="1546049"/>
                  </a:lnTo>
                  <a:lnTo>
                    <a:pt x="2209222" y="1546307"/>
                  </a:lnTo>
                  <a:lnTo>
                    <a:pt x="2209790" y="1546565"/>
                  </a:lnTo>
                  <a:lnTo>
                    <a:pt x="2210371" y="1546836"/>
                  </a:lnTo>
                  <a:lnTo>
                    <a:pt x="2210952" y="1547095"/>
                  </a:lnTo>
                  <a:lnTo>
                    <a:pt x="2211533" y="1547353"/>
                  </a:lnTo>
                  <a:lnTo>
                    <a:pt x="2212114" y="1547611"/>
                  </a:lnTo>
                  <a:lnTo>
                    <a:pt x="2212682" y="1547882"/>
                  </a:lnTo>
                  <a:lnTo>
                    <a:pt x="2213264" y="1548140"/>
                  </a:lnTo>
                  <a:lnTo>
                    <a:pt x="2213845" y="1548399"/>
                  </a:lnTo>
                  <a:lnTo>
                    <a:pt x="2214426" y="1548657"/>
                  </a:lnTo>
                  <a:lnTo>
                    <a:pt x="2215007" y="1548915"/>
                  </a:lnTo>
                  <a:lnTo>
                    <a:pt x="2215575" y="1549186"/>
                  </a:lnTo>
                  <a:lnTo>
                    <a:pt x="2216156" y="1549444"/>
                  </a:lnTo>
                  <a:lnTo>
                    <a:pt x="2216737" y="1549703"/>
                  </a:lnTo>
                  <a:lnTo>
                    <a:pt x="2217318" y="1549961"/>
                  </a:lnTo>
                  <a:lnTo>
                    <a:pt x="2217899" y="1550232"/>
                  </a:lnTo>
                  <a:lnTo>
                    <a:pt x="2218467" y="1550490"/>
                  </a:lnTo>
                  <a:lnTo>
                    <a:pt x="2219048" y="1550748"/>
                  </a:lnTo>
                  <a:lnTo>
                    <a:pt x="2219629" y="1551007"/>
                  </a:lnTo>
                  <a:lnTo>
                    <a:pt x="2220210" y="1551265"/>
                  </a:lnTo>
                  <a:lnTo>
                    <a:pt x="2220778" y="1551536"/>
                  </a:lnTo>
                  <a:lnTo>
                    <a:pt x="2221359" y="1551794"/>
                  </a:lnTo>
                  <a:lnTo>
                    <a:pt x="2221940" y="1552053"/>
                  </a:lnTo>
                  <a:lnTo>
                    <a:pt x="2222521" y="1552311"/>
                  </a:lnTo>
                  <a:lnTo>
                    <a:pt x="2223102" y="1552569"/>
                  </a:lnTo>
                  <a:lnTo>
                    <a:pt x="2223670" y="1552840"/>
                  </a:lnTo>
                  <a:lnTo>
                    <a:pt x="2224251" y="1553098"/>
                  </a:lnTo>
                  <a:lnTo>
                    <a:pt x="2224832" y="1553357"/>
                  </a:lnTo>
                  <a:lnTo>
                    <a:pt x="2225413" y="1553615"/>
                  </a:lnTo>
                  <a:lnTo>
                    <a:pt x="2225994" y="1553873"/>
                  </a:lnTo>
                  <a:lnTo>
                    <a:pt x="2226562" y="1554144"/>
                  </a:lnTo>
                  <a:lnTo>
                    <a:pt x="2227143" y="1554402"/>
                  </a:lnTo>
                  <a:lnTo>
                    <a:pt x="2227724" y="1554661"/>
                  </a:lnTo>
                  <a:lnTo>
                    <a:pt x="2228305" y="1554919"/>
                  </a:lnTo>
                  <a:lnTo>
                    <a:pt x="2228886" y="1555177"/>
                  </a:lnTo>
                  <a:lnTo>
                    <a:pt x="2229455" y="1555435"/>
                  </a:lnTo>
                  <a:lnTo>
                    <a:pt x="2230036" y="1555706"/>
                  </a:lnTo>
                  <a:lnTo>
                    <a:pt x="2230617" y="1555965"/>
                  </a:lnTo>
                  <a:lnTo>
                    <a:pt x="2231198" y="1556223"/>
                  </a:lnTo>
                  <a:lnTo>
                    <a:pt x="2231779" y="1556481"/>
                  </a:lnTo>
                  <a:lnTo>
                    <a:pt x="2232347" y="1556739"/>
                  </a:lnTo>
                  <a:lnTo>
                    <a:pt x="2232928" y="1556998"/>
                  </a:lnTo>
                  <a:lnTo>
                    <a:pt x="2233509" y="1557256"/>
                  </a:lnTo>
                  <a:lnTo>
                    <a:pt x="2234090" y="1557527"/>
                  </a:lnTo>
                  <a:lnTo>
                    <a:pt x="2234658" y="1557785"/>
                  </a:lnTo>
                  <a:lnTo>
                    <a:pt x="2235239" y="1558043"/>
                  </a:lnTo>
                  <a:lnTo>
                    <a:pt x="2235820" y="1558302"/>
                  </a:lnTo>
                  <a:lnTo>
                    <a:pt x="2236401" y="1558560"/>
                  </a:lnTo>
                  <a:lnTo>
                    <a:pt x="2236982" y="1558818"/>
                  </a:lnTo>
                  <a:lnTo>
                    <a:pt x="2237550" y="1559076"/>
                  </a:lnTo>
                  <a:lnTo>
                    <a:pt x="2238131" y="1559348"/>
                  </a:lnTo>
                  <a:lnTo>
                    <a:pt x="2238712" y="1559606"/>
                  </a:lnTo>
                  <a:lnTo>
                    <a:pt x="2239293" y="1559864"/>
                  </a:lnTo>
                  <a:lnTo>
                    <a:pt x="2239874" y="1560122"/>
                  </a:lnTo>
                  <a:lnTo>
                    <a:pt x="2240442" y="1560380"/>
                  </a:lnTo>
                  <a:lnTo>
                    <a:pt x="2241023" y="1560639"/>
                  </a:lnTo>
                  <a:lnTo>
                    <a:pt x="2241604" y="1560897"/>
                  </a:lnTo>
                  <a:lnTo>
                    <a:pt x="2242185" y="1561155"/>
                  </a:lnTo>
                  <a:lnTo>
                    <a:pt x="2242766" y="1561413"/>
                  </a:lnTo>
                  <a:lnTo>
                    <a:pt x="2243334" y="1561685"/>
                  </a:lnTo>
                  <a:lnTo>
                    <a:pt x="2243915" y="1561943"/>
                  </a:lnTo>
                  <a:lnTo>
                    <a:pt x="2244496" y="1562201"/>
                  </a:lnTo>
                  <a:lnTo>
                    <a:pt x="2245077" y="1562459"/>
                  </a:lnTo>
                  <a:lnTo>
                    <a:pt x="2245658" y="1562717"/>
                  </a:lnTo>
                  <a:lnTo>
                    <a:pt x="2246227" y="1562976"/>
                  </a:lnTo>
                  <a:lnTo>
                    <a:pt x="2246808" y="1563234"/>
                  </a:lnTo>
                  <a:lnTo>
                    <a:pt x="2247389" y="1563492"/>
                  </a:lnTo>
                  <a:lnTo>
                    <a:pt x="2247970" y="1563750"/>
                  </a:lnTo>
                  <a:lnTo>
                    <a:pt x="2248538" y="1564009"/>
                  </a:lnTo>
                  <a:lnTo>
                    <a:pt x="2249119" y="1564267"/>
                  </a:lnTo>
                  <a:lnTo>
                    <a:pt x="2249700" y="1564538"/>
                  </a:lnTo>
                  <a:lnTo>
                    <a:pt x="2250281" y="1564796"/>
                  </a:lnTo>
                  <a:lnTo>
                    <a:pt x="2250862" y="1565054"/>
                  </a:lnTo>
                  <a:lnTo>
                    <a:pt x="2251430" y="1565313"/>
                  </a:lnTo>
                  <a:lnTo>
                    <a:pt x="2252011" y="1565571"/>
                  </a:lnTo>
                  <a:lnTo>
                    <a:pt x="2252592" y="1565829"/>
                  </a:lnTo>
                  <a:lnTo>
                    <a:pt x="2253173" y="1566087"/>
                  </a:lnTo>
                  <a:lnTo>
                    <a:pt x="2253754" y="1566346"/>
                  </a:lnTo>
                  <a:lnTo>
                    <a:pt x="2254322" y="1566604"/>
                  </a:lnTo>
                  <a:lnTo>
                    <a:pt x="2254903" y="1566862"/>
                  </a:lnTo>
                  <a:lnTo>
                    <a:pt x="2255484" y="1567120"/>
                  </a:lnTo>
                  <a:lnTo>
                    <a:pt x="2256065" y="1567378"/>
                  </a:lnTo>
                  <a:lnTo>
                    <a:pt x="2256646" y="1567637"/>
                  </a:lnTo>
                  <a:lnTo>
                    <a:pt x="2257214" y="1567895"/>
                  </a:lnTo>
                  <a:lnTo>
                    <a:pt x="2257795" y="1568153"/>
                  </a:lnTo>
                  <a:lnTo>
                    <a:pt x="2258376" y="1568411"/>
                  </a:lnTo>
                  <a:lnTo>
                    <a:pt x="2258957" y="1568670"/>
                  </a:lnTo>
                  <a:lnTo>
                    <a:pt x="2259538" y="1568928"/>
                  </a:lnTo>
                  <a:lnTo>
                    <a:pt x="2260106" y="1569199"/>
                  </a:lnTo>
                  <a:lnTo>
                    <a:pt x="2260687" y="1569457"/>
                  </a:lnTo>
                  <a:lnTo>
                    <a:pt x="2261268" y="1569715"/>
                  </a:lnTo>
                  <a:lnTo>
                    <a:pt x="2261849" y="1569974"/>
                  </a:lnTo>
                  <a:lnTo>
                    <a:pt x="2262431" y="1570232"/>
                  </a:lnTo>
                  <a:lnTo>
                    <a:pt x="2262999" y="1570490"/>
                  </a:lnTo>
                  <a:lnTo>
                    <a:pt x="2263580" y="1570748"/>
                  </a:lnTo>
                  <a:lnTo>
                    <a:pt x="2264161" y="1571007"/>
                  </a:lnTo>
                  <a:lnTo>
                    <a:pt x="2264742" y="1571265"/>
                  </a:lnTo>
                  <a:lnTo>
                    <a:pt x="2265310" y="1571523"/>
                  </a:lnTo>
                  <a:lnTo>
                    <a:pt x="2265891" y="1571781"/>
                  </a:lnTo>
                  <a:lnTo>
                    <a:pt x="2266472" y="1572040"/>
                  </a:lnTo>
                  <a:lnTo>
                    <a:pt x="2267053" y="1572298"/>
                  </a:lnTo>
                  <a:lnTo>
                    <a:pt x="2267634" y="1572556"/>
                  </a:lnTo>
                  <a:lnTo>
                    <a:pt x="2268202" y="1572814"/>
                  </a:lnTo>
                  <a:lnTo>
                    <a:pt x="2268783" y="1573072"/>
                  </a:lnTo>
                  <a:lnTo>
                    <a:pt x="2269364" y="1573331"/>
                  </a:lnTo>
                  <a:lnTo>
                    <a:pt x="2269945" y="1573589"/>
                  </a:lnTo>
                  <a:lnTo>
                    <a:pt x="2270526" y="1573847"/>
                  </a:lnTo>
                  <a:lnTo>
                    <a:pt x="2271094" y="1574105"/>
                  </a:lnTo>
                  <a:lnTo>
                    <a:pt x="2271675" y="1574364"/>
                  </a:lnTo>
                  <a:lnTo>
                    <a:pt x="2272256" y="1574622"/>
                  </a:lnTo>
                  <a:lnTo>
                    <a:pt x="2272837" y="1574880"/>
                  </a:lnTo>
                  <a:lnTo>
                    <a:pt x="2273418" y="1575138"/>
                  </a:lnTo>
                  <a:lnTo>
                    <a:pt x="2273986" y="1575384"/>
                  </a:lnTo>
                  <a:lnTo>
                    <a:pt x="2274567" y="1575642"/>
                  </a:lnTo>
                  <a:lnTo>
                    <a:pt x="2275148" y="1575900"/>
                  </a:lnTo>
                  <a:lnTo>
                    <a:pt x="2275729" y="1576158"/>
                  </a:lnTo>
                  <a:lnTo>
                    <a:pt x="2276297" y="1576417"/>
                  </a:lnTo>
                  <a:lnTo>
                    <a:pt x="2276878" y="1576675"/>
                  </a:lnTo>
                </a:path>
                <a:path w="5782945" h="2792095">
                  <a:moveTo>
                    <a:pt x="2276878" y="1576675"/>
                  </a:moveTo>
                  <a:lnTo>
                    <a:pt x="2277460" y="1576933"/>
                  </a:lnTo>
                  <a:lnTo>
                    <a:pt x="2278041" y="1577191"/>
                  </a:lnTo>
                  <a:lnTo>
                    <a:pt x="2278622" y="1577449"/>
                  </a:lnTo>
                  <a:lnTo>
                    <a:pt x="2279190" y="1577708"/>
                  </a:lnTo>
                  <a:lnTo>
                    <a:pt x="2279771" y="1577966"/>
                  </a:lnTo>
                  <a:lnTo>
                    <a:pt x="2280352" y="1578224"/>
                  </a:lnTo>
                  <a:lnTo>
                    <a:pt x="2280933" y="1578482"/>
                  </a:lnTo>
                  <a:lnTo>
                    <a:pt x="2281514" y="1578741"/>
                  </a:lnTo>
                  <a:lnTo>
                    <a:pt x="2282082" y="1578999"/>
                  </a:lnTo>
                  <a:lnTo>
                    <a:pt x="2282663" y="1579257"/>
                  </a:lnTo>
                  <a:lnTo>
                    <a:pt x="2283244" y="1579515"/>
                  </a:lnTo>
                  <a:lnTo>
                    <a:pt x="2283825" y="1579774"/>
                  </a:lnTo>
                  <a:lnTo>
                    <a:pt x="2284406" y="1580032"/>
                  </a:lnTo>
                  <a:lnTo>
                    <a:pt x="2284974" y="1580277"/>
                  </a:lnTo>
                  <a:lnTo>
                    <a:pt x="2285555" y="1580535"/>
                  </a:lnTo>
                  <a:lnTo>
                    <a:pt x="2286136" y="1580794"/>
                  </a:lnTo>
                  <a:lnTo>
                    <a:pt x="2286717" y="1581052"/>
                  </a:lnTo>
                  <a:lnTo>
                    <a:pt x="2287298" y="1581310"/>
                  </a:lnTo>
                  <a:lnTo>
                    <a:pt x="2287866" y="1581568"/>
                  </a:lnTo>
                  <a:lnTo>
                    <a:pt x="2288447" y="1581826"/>
                  </a:lnTo>
                  <a:lnTo>
                    <a:pt x="2289028" y="1582085"/>
                  </a:lnTo>
                  <a:lnTo>
                    <a:pt x="2289609" y="1582343"/>
                  </a:lnTo>
                  <a:lnTo>
                    <a:pt x="2290190" y="1582601"/>
                  </a:lnTo>
                  <a:lnTo>
                    <a:pt x="2290758" y="1582859"/>
                  </a:lnTo>
                  <a:lnTo>
                    <a:pt x="2291339" y="1583105"/>
                  </a:lnTo>
                  <a:lnTo>
                    <a:pt x="2291920" y="1583363"/>
                  </a:lnTo>
                  <a:lnTo>
                    <a:pt x="2292501" y="1583621"/>
                  </a:lnTo>
                  <a:lnTo>
                    <a:pt x="2293070" y="1583879"/>
                  </a:lnTo>
                  <a:lnTo>
                    <a:pt x="2293651" y="1584138"/>
                  </a:lnTo>
                  <a:lnTo>
                    <a:pt x="2294232" y="1584396"/>
                  </a:lnTo>
                  <a:lnTo>
                    <a:pt x="2294813" y="1584654"/>
                  </a:lnTo>
                  <a:lnTo>
                    <a:pt x="2295394" y="1584912"/>
                  </a:lnTo>
                  <a:lnTo>
                    <a:pt x="2295962" y="1585171"/>
                  </a:lnTo>
                  <a:lnTo>
                    <a:pt x="2296543" y="1585416"/>
                  </a:lnTo>
                  <a:lnTo>
                    <a:pt x="2297124" y="1585674"/>
                  </a:lnTo>
                  <a:lnTo>
                    <a:pt x="2297705" y="1585932"/>
                  </a:lnTo>
                  <a:lnTo>
                    <a:pt x="2298286" y="1586191"/>
                  </a:lnTo>
                  <a:lnTo>
                    <a:pt x="2298854" y="1586449"/>
                  </a:lnTo>
                  <a:lnTo>
                    <a:pt x="2299435" y="1586707"/>
                  </a:lnTo>
                  <a:lnTo>
                    <a:pt x="2300016" y="1586965"/>
                  </a:lnTo>
                  <a:lnTo>
                    <a:pt x="2300597" y="1587211"/>
                  </a:lnTo>
                  <a:lnTo>
                    <a:pt x="2301178" y="1587469"/>
                  </a:lnTo>
                  <a:lnTo>
                    <a:pt x="2301746" y="1587727"/>
                  </a:lnTo>
                  <a:lnTo>
                    <a:pt x="2302327" y="1587985"/>
                  </a:lnTo>
                  <a:lnTo>
                    <a:pt x="2302908" y="1588243"/>
                  </a:lnTo>
                  <a:lnTo>
                    <a:pt x="2303489" y="1588502"/>
                  </a:lnTo>
                  <a:lnTo>
                    <a:pt x="2304070" y="1588760"/>
                  </a:lnTo>
                  <a:lnTo>
                    <a:pt x="2304638" y="1589005"/>
                  </a:lnTo>
                  <a:lnTo>
                    <a:pt x="2305219" y="1589263"/>
                  </a:lnTo>
                  <a:lnTo>
                    <a:pt x="2305800" y="1589522"/>
                  </a:lnTo>
                  <a:lnTo>
                    <a:pt x="2306381" y="1589780"/>
                  </a:lnTo>
                  <a:lnTo>
                    <a:pt x="2306949" y="1590038"/>
                  </a:lnTo>
                  <a:lnTo>
                    <a:pt x="2307530" y="1590296"/>
                  </a:lnTo>
                  <a:lnTo>
                    <a:pt x="2308111" y="1590542"/>
                  </a:lnTo>
                  <a:lnTo>
                    <a:pt x="2308692" y="1590800"/>
                  </a:lnTo>
                  <a:lnTo>
                    <a:pt x="2309273" y="1591058"/>
                  </a:lnTo>
                  <a:lnTo>
                    <a:pt x="2309842" y="1591316"/>
                  </a:lnTo>
                  <a:lnTo>
                    <a:pt x="2310423" y="1591575"/>
                  </a:lnTo>
                  <a:lnTo>
                    <a:pt x="2311004" y="1591833"/>
                  </a:lnTo>
                  <a:lnTo>
                    <a:pt x="2311585" y="1592078"/>
                  </a:lnTo>
                  <a:lnTo>
                    <a:pt x="2312166" y="1592336"/>
                  </a:lnTo>
                  <a:lnTo>
                    <a:pt x="2312734" y="1592595"/>
                  </a:lnTo>
                  <a:lnTo>
                    <a:pt x="2313315" y="1592853"/>
                  </a:lnTo>
                  <a:lnTo>
                    <a:pt x="2313896" y="1593111"/>
                  </a:lnTo>
                  <a:lnTo>
                    <a:pt x="2314477" y="1593356"/>
                  </a:lnTo>
                  <a:lnTo>
                    <a:pt x="2315058" y="1593615"/>
                  </a:lnTo>
                  <a:lnTo>
                    <a:pt x="2315626" y="1593873"/>
                  </a:lnTo>
                  <a:lnTo>
                    <a:pt x="2316207" y="1594131"/>
                  </a:lnTo>
                  <a:lnTo>
                    <a:pt x="2316788" y="1594389"/>
                  </a:lnTo>
                  <a:lnTo>
                    <a:pt x="2317369" y="1594635"/>
                  </a:lnTo>
                  <a:lnTo>
                    <a:pt x="2317950" y="1594893"/>
                  </a:lnTo>
                  <a:lnTo>
                    <a:pt x="2318518" y="1595151"/>
                  </a:lnTo>
                  <a:lnTo>
                    <a:pt x="2319099" y="1595409"/>
                  </a:lnTo>
                  <a:lnTo>
                    <a:pt x="2319680" y="1595655"/>
                  </a:lnTo>
                  <a:lnTo>
                    <a:pt x="2320261" y="1595913"/>
                  </a:lnTo>
                  <a:lnTo>
                    <a:pt x="2320829" y="1596171"/>
                  </a:lnTo>
                  <a:lnTo>
                    <a:pt x="2321410" y="1596429"/>
                  </a:lnTo>
                  <a:lnTo>
                    <a:pt x="2321991" y="1596688"/>
                  </a:lnTo>
                  <a:lnTo>
                    <a:pt x="2322572" y="1596933"/>
                  </a:lnTo>
                  <a:lnTo>
                    <a:pt x="2323153" y="1597191"/>
                  </a:lnTo>
                  <a:lnTo>
                    <a:pt x="2323721" y="1597449"/>
                  </a:lnTo>
                  <a:lnTo>
                    <a:pt x="2324302" y="1597708"/>
                  </a:lnTo>
                  <a:lnTo>
                    <a:pt x="2324883" y="1597953"/>
                  </a:lnTo>
                  <a:lnTo>
                    <a:pt x="2325464" y="1598211"/>
                  </a:lnTo>
                  <a:lnTo>
                    <a:pt x="2326045" y="1598469"/>
                  </a:lnTo>
                  <a:lnTo>
                    <a:pt x="2326614" y="1598728"/>
                  </a:lnTo>
                  <a:lnTo>
                    <a:pt x="2327195" y="1598973"/>
                  </a:lnTo>
                  <a:lnTo>
                    <a:pt x="2327776" y="1599231"/>
                  </a:lnTo>
                  <a:lnTo>
                    <a:pt x="2328357" y="1599489"/>
                  </a:lnTo>
                  <a:lnTo>
                    <a:pt x="2328938" y="1599748"/>
                  </a:lnTo>
                  <a:lnTo>
                    <a:pt x="2329506" y="1599993"/>
                  </a:lnTo>
                  <a:lnTo>
                    <a:pt x="2330087" y="1600251"/>
                  </a:lnTo>
                  <a:lnTo>
                    <a:pt x="2330668" y="1600509"/>
                  </a:lnTo>
                  <a:lnTo>
                    <a:pt x="2331249" y="1600755"/>
                  </a:lnTo>
                  <a:lnTo>
                    <a:pt x="2331830" y="1601013"/>
                  </a:lnTo>
                  <a:lnTo>
                    <a:pt x="2332398" y="1601271"/>
                  </a:lnTo>
                  <a:lnTo>
                    <a:pt x="2332979" y="1601529"/>
                  </a:lnTo>
                  <a:lnTo>
                    <a:pt x="2333560" y="1601775"/>
                  </a:lnTo>
                  <a:lnTo>
                    <a:pt x="2334141" y="1602033"/>
                  </a:lnTo>
                  <a:lnTo>
                    <a:pt x="2334709" y="1602291"/>
                  </a:lnTo>
                  <a:lnTo>
                    <a:pt x="2335290" y="1602537"/>
                  </a:lnTo>
                  <a:lnTo>
                    <a:pt x="2335871" y="1602795"/>
                  </a:lnTo>
                  <a:lnTo>
                    <a:pt x="2336452" y="1603053"/>
                  </a:lnTo>
                  <a:lnTo>
                    <a:pt x="2337033" y="1603311"/>
                  </a:lnTo>
                  <a:lnTo>
                    <a:pt x="2337601" y="1603557"/>
                  </a:lnTo>
                  <a:lnTo>
                    <a:pt x="2338182" y="1603815"/>
                  </a:lnTo>
                  <a:lnTo>
                    <a:pt x="2338763" y="1604073"/>
                  </a:lnTo>
                  <a:lnTo>
                    <a:pt x="2339344" y="1604318"/>
                  </a:lnTo>
                  <a:lnTo>
                    <a:pt x="2339925" y="1604577"/>
                  </a:lnTo>
                  <a:lnTo>
                    <a:pt x="2340493" y="1604835"/>
                  </a:lnTo>
                  <a:lnTo>
                    <a:pt x="2341074" y="1605080"/>
                  </a:lnTo>
                  <a:lnTo>
                    <a:pt x="2341655" y="1605338"/>
                  </a:lnTo>
                  <a:lnTo>
                    <a:pt x="2342237" y="1605597"/>
                  </a:lnTo>
                  <a:lnTo>
                    <a:pt x="2342818" y="1605855"/>
                  </a:lnTo>
                  <a:lnTo>
                    <a:pt x="2343386" y="1606100"/>
                  </a:lnTo>
                  <a:lnTo>
                    <a:pt x="2343967" y="1606358"/>
                  </a:lnTo>
                  <a:lnTo>
                    <a:pt x="2344548" y="1606617"/>
                  </a:lnTo>
                  <a:lnTo>
                    <a:pt x="2345129" y="1606862"/>
                  </a:lnTo>
                  <a:lnTo>
                    <a:pt x="2345710" y="1607120"/>
                  </a:lnTo>
                  <a:lnTo>
                    <a:pt x="2346278" y="1607378"/>
                  </a:lnTo>
                  <a:lnTo>
                    <a:pt x="2346859" y="1607624"/>
                  </a:lnTo>
                  <a:lnTo>
                    <a:pt x="2347440" y="1607882"/>
                  </a:lnTo>
                  <a:lnTo>
                    <a:pt x="2348021" y="1608140"/>
                  </a:lnTo>
                  <a:lnTo>
                    <a:pt x="2348589" y="1608385"/>
                  </a:lnTo>
                  <a:lnTo>
                    <a:pt x="2349170" y="1608644"/>
                  </a:lnTo>
                  <a:lnTo>
                    <a:pt x="2349751" y="1608902"/>
                  </a:lnTo>
                  <a:lnTo>
                    <a:pt x="2350332" y="1609147"/>
                  </a:lnTo>
                </a:path>
                <a:path w="5782945" h="2792095">
                  <a:moveTo>
                    <a:pt x="2350332" y="1609147"/>
                  </a:moveTo>
                  <a:lnTo>
                    <a:pt x="2350913" y="1609405"/>
                  </a:lnTo>
                  <a:lnTo>
                    <a:pt x="2351481" y="1609651"/>
                  </a:lnTo>
                  <a:lnTo>
                    <a:pt x="2352062" y="1609909"/>
                  </a:lnTo>
                  <a:lnTo>
                    <a:pt x="2352643" y="1610167"/>
                  </a:lnTo>
                  <a:lnTo>
                    <a:pt x="2353224" y="1610413"/>
                  </a:lnTo>
                  <a:lnTo>
                    <a:pt x="2353805" y="1610671"/>
                  </a:lnTo>
                  <a:lnTo>
                    <a:pt x="2354373" y="1610929"/>
                  </a:lnTo>
                  <a:lnTo>
                    <a:pt x="2354954" y="1611174"/>
                  </a:lnTo>
                  <a:lnTo>
                    <a:pt x="2355535" y="1611433"/>
                  </a:lnTo>
                  <a:lnTo>
                    <a:pt x="2356116" y="1611691"/>
                  </a:lnTo>
                  <a:lnTo>
                    <a:pt x="2356697" y="1611936"/>
                  </a:lnTo>
                  <a:lnTo>
                    <a:pt x="2357266" y="1612194"/>
                  </a:lnTo>
                  <a:lnTo>
                    <a:pt x="2357847" y="1612440"/>
                  </a:lnTo>
                  <a:lnTo>
                    <a:pt x="2358428" y="1612698"/>
                  </a:lnTo>
                  <a:lnTo>
                    <a:pt x="2359009" y="1612956"/>
                  </a:lnTo>
                  <a:lnTo>
                    <a:pt x="2359590" y="1613201"/>
                  </a:lnTo>
                  <a:lnTo>
                    <a:pt x="2360158" y="1613460"/>
                  </a:lnTo>
                  <a:lnTo>
                    <a:pt x="2360739" y="1613705"/>
                  </a:lnTo>
                  <a:lnTo>
                    <a:pt x="2361320" y="1613963"/>
                  </a:lnTo>
                  <a:lnTo>
                    <a:pt x="2361901" y="1614221"/>
                  </a:lnTo>
                  <a:lnTo>
                    <a:pt x="2362482" y="1614467"/>
                  </a:lnTo>
                  <a:lnTo>
                    <a:pt x="2363050" y="1614725"/>
                  </a:lnTo>
                  <a:lnTo>
                    <a:pt x="2363631" y="1614970"/>
                  </a:lnTo>
                  <a:lnTo>
                    <a:pt x="2364212" y="1615229"/>
                  </a:lnTo>
                  <a:lnTo>
                    <a:pt x="2364793" y="1615487"/>
                  </a:lnTo>
                  <a:lnTo>
                    <a:pt x="2365361" y="1615732"/>
                  </a:lnTo>
                  <a:lnTo>
                    <a:pt x="2365942" y="1615990"/>
                  </a:lnTo>
                  <a:lnTo>
                    <a:pt x="2366523" y="1616236"/>
                  </a:lnTo>
                  <a:lnTo>
                    <a:pt x="2367104" y="1616494"/>
                  </a:lnTo>
                  <a:lnTo>
                    <a:pt x="2367685" y="1616752"/>
                  </a:lnTo>
                  <a:lnTo>
                    <a:pt x="2368253" y="1616997"/>
                  </a:lnTo>
                  <a:lnTo>
                    <a:pt x="2368834" y="1617256"/>
                  </a:lnTo>
                  <a:lnTo>
                    <a:pt x="2369415" y="1617501"/>
                  </a:lnTo>
                  <a:lnTo>
                    <a:pt x="2369996" y="1617759"/>
                  </a:lnTo>
                  <a:lnTo>
                    <a:pt x="2370577" y="1618004"/>
                  </a:lnTo>
                  <a:lnTo>
                    <a:pt x="2371145" y="1618263"/>
                  </a:lnTo>
                  <a:lnTo>
                    <a:pt x="2371726" y="1618521"/>
                  </a:lnTo>
                  <a:lnTo>
                    <a:pt x="2372307" y="1618766"/>
                  </a:lnTo>
                  <a:lnTo>
                    <a:pt x="2372888" y="1619025"/>
                  </a:lnTo>
                  <a:lnTo>
                    <a:pt x="2373469" y="1619270"/>
                  </a:lnTo>
                  <a:lnTo>
                    <a:pt x="2374038" y="1619528"/>
                  </a:lnTo>
                  <a:lnTo>
                    <a:pt x="2374619" y="1619773"/>
                  </a:lnTo>
                  <a:lnTo>
                    <a:pt x="2375200" y="1620032"/>
                  </a:lnTo>
                  <a:lnTo>
                    <a:pt x="2375781" y="1620277"/>
                  </a:lnTo>
                  <a:lnTo>
                    <a:pt x="2376349" y="1620535"/>
                  </a:lnTo>
                  <a:lnTo>
                    <a:pt x="2376930" y="1620793"/>
                  </a:lnTo>
                  <a:lnTo>
                    <a:pt x="2377511" y="1621039"/>
                  </a:lnTo>
                  <a:lnTo>
                    <a:pt x="2378092" y="1621297"/>
                  </a:lnTo>
                  <a:lnTo>
                    <a:pt x="2378673" y="1621542"/>
                  </a:lnTo>
                  <a:lnTo>
                    <a:pt x="2379241" y="1621800"/>
                  </a:lnTo>
                  <a:lnTo>
                    <a:pt x="2379822" y="1622046"/>
                  </a:lnTo>
                  <a:lnTo>
                    <a:pt x="2380403" y="1622304"/>
                  </a:lnTo>
                  <a:lnTo>
                    <a:pt x="2380984" y="1622549"/>
                  </a:lnTo>
                  <a:lnTo>
                    <a:pt x="2381565" y="1622808"/>
                  </a:lnTo>
                  <a:lnTo>
                    <a:pt x="2382133" y="1623053"/>
                  </a:lnTo>
                  <a:lnTo>
                    <a:pt x="2382714" y="1623311"/>
                  </a:lnTo>
                  <a:lnTo>
                    <a:pt x="2383295" y="1623556"/>
                  </a:lnTo>
                  <a:lnTo>
                    <a:pt x="2383876" y="1623815"/>
                  </a:lnTo>
                  <a:lnTo>
                    <a:pt x="2384457" y="1624060"/>
                  </a:lnTo>
                  <a:lnTo>
                    <a:pt x="2385025" y="1624318"/>
                  </a:lnTo>
                  <a:lnTo>
                    <a:pt x="2385606" y="1624564"/>
                  </a:lnTo>
                  <a:lnTo>
                    <a:pt x="2386187" y="1624822"/>
                  </a:lnTo>
                  <a:lnTo>
                    <a:pt x="2386768" y="1625067"/>
                  </a:lnTo>
                  <a:lnTo>
                    <a:pt x="2387349" y="1625325"/>
                  </a:lnTo>
                  <a:lnTo>
                    <a:pt x="2387917" y="1625571"/>
                  </a:lnTo>
                  <a:lnTo>
                    <a:pt x="2388498" y="1625829"/>
                  </a:lnTo>
                  <a:lnTo>
                    <a:pt x="2389079" y="1626074"/>
                  </a:lnTo>
                  <a:lnTo>
                    <a:pt x="2389660" y="1626332"/>
                  </a:lnTo>
                  <a:lnTo>
                    <a:pt x="2390229" y="1626578"/>
                  </a:lnTo>
                  <a:lnTo>
                    <a:pt x="2390810" y="1626836"/>
                  </a:lnTo>
                  <a:lnTo>
                    <a:pt x="2391391" y="1627081"/>
                  </a:lnTo>
                  <a:lnTo>
                    <a:pt x="2391972" y="1627340"/>
                  </a:lnTo>
                  <a:lnTo>
                    <a:pt x="2392553" y="1627585"/>
                  </a:lnTo>
                  <a:lnTo>
                    <a:pt x="2393121" y="1627843"/>
                  </a:lnTo>
                  <a:lnTo>
                    <a:pt x="2393702" y="1628088"/>
                  </a:lnTo>
                  <a:lnTo>
                    <a:pt x="2394283" y="1628347"/>
                  </a:lnTo>
                  <a:lnTo>
                    <a:pt x="2394864" y="1628592"/>
                  </a:lnTo>
                  <a:lnTo>
                    <a:pt x="2395445" y="1628850"/>
                  </a:lnTo>
                  <a:lnTo>
                    <a:pt x="2396013" y="1629095"/>
                  </a:lnTo>
                  <a:lnTo>
                    <a:pt x="2396594" y="1629354"/>
                  </a:lnTo>
                  <a:lnTo>
                    <a:pt x="2397175" y="1629599"/>
                  </a:lnTo>
                  <a:lnTo>
                    <a:pt x="2397756" y="1629844"/>
                  </a:lnTo>
                  <a:lnTo>
                    <a:pt x="2398337" y="1630103"/>
                  </a:lnTo>
                  <a:lnTo>
                    <a:pt x="2398905" y="1630348"/>
                  </a:lnTo>
                  <a:lnTo>
                    <a:pt x="2399486" y="1630606"/>
                  </a:lnTo>
                  <a:lnTo>
                    <a:pt x="2400067" y="1630851"/>
                  </a:lnTo>
                  <a:lnTo>
                    <a:pt x="2400648" y="1631110"/>
                  </a:lnTo>
                  <a:lnTo>
                    <a:pt x="2401229" y="1631355"/>
                  </a:lnTo>
                  <a:lnTo>
                    <a:pt x="2401797" y="1631613"/>
                  </a:lnTo>
                  <a:lnTo>
                    <a:pt x="2402378" y="1631859"/>
                  </a:lnTo>
                  <a:lnTo>
                    <a:pt x="2402959" y="1632117"/>
                  </a:lnTo>
                  <a:lnTo>
                    <a:pt x="2403540" y="1632362"/>
                  </a:lnTo>
                  <a:lnTo>
                    <a:pt x="2404121" y="1632607"/>
                  </a:lnTo>
                  <a:lnTo>
                    <a:pt x="2404689" y="1632866"/>
                  </a:lnTo>
                  <a:lnTo>
                    <a:pt x="2405270" y="1633111"/>
                  </a:lnTo>
                  <a:lnTo>
                    <a:pt x="2405851" y="1633369"/>
                  </a:lnTo>
                  <a:lnTo>
                    <a:pt x="2406433" y="1633615"/>
                  </a:lnTo>
                  <a:lnTo>
                    <a:pt x="2407001" y="1633873"/>
                  </a:lnTo>
                  <a:lnTo>
                    <a:pt x="2407582" y="1634118"/>
                  </a:lnTo>
                  <a:lnTo>
                    <a:pt x="2408163" y="1634363"/>
                  </a:lnTo>
                  <a:lnTo>
                    <a:pt x="2408744" y="1634622"/>
                  </a:lnTo>
                  <a:lnTo>
                    <a:pt x="2409325" y="1634867"/>
                  </a:lnTo>
                  <a:lnTo>
                    <a:pt x="2409893" y="1635125"/>
                  </a:lnTo>
                  <a:lnTo>
                    <a:pt x="2410474" y="1635370"/>
                  </a:lnTo>
                  <a:lnTo>
                    <a:pt x="2411055" y="1635616"/>
                  </a:lnTo>
                  <a:lnTo>
                    <a:pt x="2411636" y="1635874"/>
                  </a:lnTo>
                  <a:lnTo>
                    <a:pt x="2412217" y="1636119"/>
                  </a:lnTo>
                  <a:lnTo>
                    <a:pt x="2412785" y="1636378"/>
                  </a:lnTo>
                  <a:lnTo>
                    <a:pt x="2413366" y="1636623"/>
                  </a:lnTo>
                  <a:lnTo>
                    <a:pt x="2413947" y="1636868"/>
                  </a:lnTo>
                  <a:lnTo>
                    <a:pt x="2414528" y="1637126"/>
                  </a:lnTo>
                  <a:lnTo>
                    <a:pt x="2415109" y="1637372"/>
                  </a:lnTo>
                  <a:lnTo>
                    <a:pt x="2415677" y="1637630"/>
                  </a:lnTo>
                  <a:lnTo>
                    <a:pt x="2416258" y="1637875"/>
                  </a:lnTo>
                  <a:lnTo>
                    <a:pt x="2416839" y="1638121"/>
                  </a:lnTo>
                  <a:lnTo>
                    <a:pt x="2417420" y="1638379"/>
                  </a:lnTo>
                  <a:lnTo>
                    <a:pt x="2418001" y="1638624"/>
                  </a:lnTo>
                  <a:lnTo>
                    <a:pt x="2418569" y="1638869"/>
                  </a:lnTo>
                  <a:lnTo>
                    <a:pt x="2419150" y="1639128"/>
                  </a:lnTo>
                  <a:lnTo>
                    <a:pt x="2419731" y="1639373"/>
                  </a:lnTo>
                  <a:lnTo>
                    <a:pt x="2420312" y="1639631"/>
                  </a:lnTo>
                  <a:lnTo>
                    <a:pt x="2420880" y="1639877"/>
                  </a:lnTo>
                  <a:lnTo>
                    <a:pt x="2421461" y="1640122"/>
                  </a:lnTo>
                  <a:lnTo>
                    <a:pt x="2422043" y="1640380"/>
                  </a:lnTo>
                  <a:lnTo>
                    <a:pt x="2422624" y="1640625"/>
                  </a:lnTo>
                  <a:lnTo>
                    <a:pt x="2423205" y="1640871"/>
                  </a:lnTo>
                  <a:lnTo>
                    <a:pt x="2423773" y="1641129"/>
                  </a:lnTo>
                </a:path>
                <a:path w="5782945" h="2792095">
                  <a:moveTo>
                    <a:pt x="2423773" y="1641129"/>
                  </a:moveTo>
                  <a:lnTo>
                    <a:pt x="2424354" y="1641374"/>
                  </a:lnTo>
                  <a:lnTo>
                    <a:pt x="2424935" y="1641620"/>
                  </a:lnTo>
                  <a:lnTo>
                    <a:pt x="2425516" y="1641878"/>
                  </a:lnTo>
                  <a:lnTo>
                    <a:pt x="2426097" y="1642123"/>
                  </a:lnTo>
                  <a:lnTo>
                    <a:pt x="2426665" y="1642368"/>
                  </a:lnTo>
                  <a:lnTo>
                    <a:pt x="2427246" y="1642627"/>
                  </a:lnTo>
                  <a:lnTo>
                    <a:pt x="2427827" y="1642872"/>
                  </a:lnTo>
                  <a:lnTo>
                    <a:pt x="2428408" y="1643130"/>
                  </a:lnTo>
                  <a:lnTo>
                    <a:pt x="2428989" y="1643376"/>
                  </a:lnTo>
                  <a:lnTo>
                    <a:pt x="2429557" y="1643621"/>
                  </a:lnTo>
                  <a:lnTo>
                    <a:pt x="2430138" y="1643866"/>
                  </a:lnTo>
                  <a:lnTo>
                    <a:pt x="2430719" y="1644124"/>
                  </a:lnTo>
                  <a:lnTo>
                    <a:pt x="2431300" y="1644370"/>
                  </a:lnTo>
                  <a:lnTo>
                    <a:pt x="2431881" y="1644615"/>
                  </a:lnTo>
                  <a:lnTo>
                    <a:pt x="2432449" y="1644873"/>
                  </a:lnTo>
                  <a:lnTo>
                    <a:pt x="2433030" y="1645119"/>
                  </a:lnTo>
                  <a:lnTo>
                    <a:pt x="2433611" y="1645364"/>
                  </a:lnTo>
                  <a:lnTo>
                    <a:pt x="2434192" y="1645622"/>
                  </a:lnTo>
                  <a:lnTo>
                    <a:pt x="2434760" y="1645868"/>
                  </a:lnTo>
                  <a:lnTo>
                    <a:pt x="2435341" y="1646113"/>
                  </a:lnTo>
                  <a:lnTo>
                    <a:pt x="2435922" y="1646371"/>
                  </a:lnTo>
                  <a:lnTo>
                    <a:pt x="2436503" y="1646616"/>
                  </a:lnTo>
                  <a:lnTo>
                    <a:pt x="2437084" y="1646862"/>
                  </a:lnTo>
                  <a:lnTo>
                    <a:pt x="2437653" y="1647120"/>
                  </a:lnTo>
                  <a:lnTo>
                    <a:pt x="2438234" y="1647365"/>
                  </a:lnTo>
                  <a:lnTo>
                    <a:pt x="2438815" y="1647611"/>
                  </a:lnTo>
                  <a:lnTo>
                    <a:pt x="2439396" y="1647856"/>
                  </a:lnTo>
                  <a:lnTo>
                    <a:pt x="2439977" y="1648114"/>
                  </a:lnTo>
                  <a:lnTo>
                    <a:pt x="2440545" y="1648359"/>
                  </a:lnTo>
                  <a:lnTo>
                    <a:pt x="2441126" y="1648605"/>
                  </a:lnTo>
                  <a:lnTo>
                    <a:pt x="2441707" y="1648863"/>
                  </a:lnTo>
                  <a:lnTo>
                    <a:pt x="2442288" y="1649108"/>
                  </a:lnTo>
                  <a:lnTo>
                    <a:pt x="2442869" y="1649354"/>
                  </a:lnTo>
                  <a:lnTo>
                    <a:pt x="2443437" y="1649599"/>
                  </a:lnTo>
                  <a:lnTo>
                    <a:pt x="2444018" y="1649857"/>
                  </a:lnTo>
                  <a:lnTo>
                    <a:pt x="2444599" y="1650102"/>
                  </a:lnTo>
                  <a:lnTo>
                    <a:pt x="2445180" y="1650348"/>
                  </a:lnTo>
                  <a:lnTo>
                    <a:pt x="2445761" y="1650606"/>
                  </a:lnTo>
                  <a:lnTo>
                    <a:pt x="2446329" y="1650851"/>
                  </a:lnTo>
                  <a:lnTo>
                    <a:pt x="2446910" y="1651097"/>
                  </a:lnTo>
                  <a:lnTo>
                    <a:pt x="2447491" y="1651342"/>
                  </a:lnTo>
                  <a:lnTo>
                    <a:pt x="2448072" y="1651600"/>
                  </a:lnTo>
                  <a:lnTo>
                    <a:pt x="2448640" y="1651846"/>
                  </a:lnTo>
                  <a:lnTo>
                    <a:pt x="2449221" y="1652091"/>
                  </a:lnTo>
                  <a:lnTo>
                    <a:pt x="2449802" y="1652336"/>
                  </a:lnTo>
                  <a:lnTo>
                    <a:pt x="2450383" y="1652594"/>
                  </a:lnTo>
                  <a:lnTo>
                    <a:pt x="2450964" y="1652840"/>
                  </a:lnTo>
                  <a:lnTo>
                    <a:pt x="2451532" y="1653085"/>
                  </a:lnTo>
                  <a:lnTo>
                    <a:pt x="2452113" y="1653330"/>
                  </a:lnTo>
                  <a:lnTo>
                    <a:pt x="2452694" y="1653589"/>
                  </a:lnTo>
                  <a:lnTo>
                    <a:pt x="2453275" y="1653834"/>
                  </a:lnTo>
                  <a:lnTo>
                    <a:pt x="2453856" y="1654079"/>
                  </a:lnTo>
                  <a:lnTo>
                    <a:pt x="2454425" y="1654325"/>
                  </a:lnTo>
                  <a:lnTo>
                    <a:pt x="2455006" y="1654583"/>
                  </a:lnTo>
                  <a:lnTo>
                    <a:pt x="2455587" y="1654828"/>
                  </a:lnTo>
                  <a:lnTo>
                    <a:pt x="2456168" y="1655073"/>
                  </a:lnTo>
                  <a:lnTo>
                    <a:pt x="2456749" y="1655319"/>
                  </a:lnTo>
                  <a:lnTo>
                    <a:pt x="2457317" y="1655577"/>
                  </a:lnTo>
                  <a:lnTo>
                    <a:pt x="2457898" y="1655822"/>
                  </a:lnTo>
                  <a:lnTo>
                    <a:pt x="2458479" y="1656068"/>
                  </a:lnTo>
                  <a:lnTo>
                    <a:pt x="2459060" y="1656313"/>
                  </a:lnTo>
                  <a:lnTo>
                    <a:pt x="2459641" y="1656558"/>
                  </a:lnTo>
                  <a:lnTo>
                    <a:pt x="2460209" y="1656816"/>
                  </a:lnTo>
                  <a:lnTo>
                    <a:pt x="2460790" y="1657062"/>
                  </a:lnTo>
                  <a:lnTo>
                    <a:pt x="2461371" y="1657307"/>
                  </a:lnTo>
                  <a:lnTo>
                    <a:pt x="2461952" y="1657552"/>
                  </a:lnTo>
                  <a:lnTo>
                    <a:pt x="2462520" y="1657798"/>
                  </a:lnTo>
                  <a:lnTo>
                    <a:pt x="2463101" y="1658056"/>
                  </a:lnTo>
                  <a:lnTo>
                    <a:pt x="2463682" y="1658301"/>
                  </a:lnTo>
                  <a:lnTo>
                    <a:pt x="2464263" y="1658547"/>
                  </a:lnTo>
                  <a:lnTo>
                    <a:pt x="2464844" y="1658792"/>
                  </a:lnTo>
                  <a:lnTo>
                    <a:pt x="2465412" y="1659037"/>
                  </a:lnTo>
                  <a:lnTo>
                    <a:pt x="2465993" y="1659295"/>
                  </a:lnTo>
                  <a:lnTo>
                    <a:pt x="2466574" y="1659541"/>
                  </a:lnTo>
                  <a:lnTo>
                    <a:pt x="2467155" y="1659786"/>
                  </a:lnTo>
                  <a:lnTo>
                    <a:pt x="2467736" y="1660031"/>
                  </a:lnTo>
                  <a:lnTo>
                    <a:pt x="2468304" y="1660277"/>
                  </a:lnTo>
                  <a:lnTo>
                    <a:pt x="2468885" y="1660535"/>
                  </a:lnTo>
                  <a:lnTo>
                    <a:pt x="2469466" y="1660780"/>
                  </a:lnTo>
                  <a:lnTo>
                    <a:pt x="2470047" y="1661026"/>
                  </a:lnTo>
                  <a:lnTo>
                    <a:pt x="2470629" y="1661271"/>
                  </a:lnTo>
                  <a:lnTo>
                    <a:pt x="2471197" y="1661516"/>
                  </a:lnTo>
                  <a:lnTo>
                    <a:pt x="2471778" y="1661762"/>
                  </a:lnTo>
                  <a:lnTo>
                    <a:pt x="2472359" y="1662020"/>
                  </a:lnTo>
                  <a:lnTo>
                    <a:pt x="2472940" y="1662265"/>
                  </a:lnTo>
                  <a:lnTo>
                    <a:pt x="2473521" y="1662510"/>
                  </a:lnTo>
                  <a:lnTo>
                    <a:pt x="2474089" y="1662756"/>
                  </a:lnTo>
                  <a:lnTo>
                    <a:pt x="2474670" y="1663001"/>
                  </a:lnTo>
                  <a:lnTo>
                    <a:pt x="2475251" y="1663246"/>
                  </a:lnTo>
                  <a:lnTo>
                    <a:pt x="2475832" y="1663505"/>
                  </a:lnTo>
                  <a:lnTo>
                    <a:pt x="2476413" y="1663750"/>
                  </a:lnTo>
                  <a:lnTo>
                    <a:pt x="2476981" y="1663995"/>
                  </a:lnTo>
                  <a:lnTo>
                    <a:pt x="2477562" y="1664241"/>
                  </a:lnTo>
                  <a:lnTo>
                    <a:pt x="2478143" y="1664486"/>
                  </a:lnTo>
                  <a:lnTo>
                    <a:pt x="2478724" y="1664731"/>
                  </a:lnTo>
                  <a:lnTo>
                    <a:pt x="2479292" y="1664977"/>
                  </a:lnTo>
                  <a:lnTo>
                    <a:pt x="2479873" y="1665235"/>
                  </a:lnTo>
                  <a:lnTo>
                    <a:pt x="2480454" y="1665480"/>
                  </a:lnTo>
                  <a:lnTo>
                    <a:pt x="2481035" y="1665725"/>
                  </a:lnTo>
                  <a:lnTo>
                    <a:pt x="2481616" y="1665971"/>
                  </a:lnTo>
                  <a:lnTo>
                    <a:pt x="2482184" y="1666216"/>
                  </a:lnTo>
                  <a:lnTo>
                    <a:pt x="2482765" y="1666461"/>
                  </a:lnTo>
                  <a:lnTo>
                    <a:pt x="2483346" y="1666707"/>
                  </a:lnTo>
                  <a:lnTo>
                    <a:pt x="2483927" y="1666952"/>
                  </a:lnTo>
                  <a:lnTo>
                    <a:pt x="2484508" y="1667210"/>
                  </a:lnTo>
                  <a:lnTo>
                    <a:pt x="2485076" y="1667456"/>
                  </a:lnTo>
                  <a:lnTo>
                    <a:pt x="2485657" y="1667701"/>
                  </a:lnTo>
                  <a:lnTo>
                    <a:pt x="2486239" y="1667946"/>
                  </a:lnTo>
                  <a:lnTo>
                    <a:pt x="2486820" y="1668192"/>
                  </a:lnTo>
                  <a:lnTo>
                    <a:pt x="2487401" y="1668437"/>
                  </a:lnTo>
                  <a:lnTo>
                    <a:pt x="2487969" y="1668682"/>
                  </a:lnTo>
                  <a:lnTo>
                    <a:pt x="2488550" y="1668927"/>
                  </a:lnTo>
                  <a:lnTo>
                    <a:pt x="2489131" y="1669186"/>
                  </a:lnTo>
                  <a:lnTo>
                    <a:pt x="2489712" y="1669431"/>
                  </a:lnTo>
                  <a:lnTo>
                    <a:pt x="2490280" y="1669676"/>
                  </a:lnTo>
                  <a:lnTo>
                    <a:pt x="2490861" y="1669922"/>
                  </a:lnTo>
                  <a:lnTo>
                    <a:pt x="2491442" y="1670167"/>
                  </a:lnTo>
                  <a:lnTo>
                    <a:pt x="2492023" y="1670412"/>
                  </a:lnTo>
                  <a:lnTo>
                    <a:pt x="2492604" y="1670658"/>
                  </a:lnTo>
                  <a:lnTo>
                    <a:pt x="2493172" y="1670903"/>
                  </a:lnTo>
                  <a:lnTo>
                    <a:pt x="2493753" y="1671148"/>
                  </a:lnTo>
                  <a:lnTo>
                    <a:pt x="2494334" y="1671394"/>
                  </a:lnTo>
                  <a:lnTo>
                    <a:pt x="2494915" y="1671639"/>
                  </a:lnTo>
                  <a:lnTo>
                    <a:pt x="2495496" y="1671897"/>
                  </a:lnTo>
                  <a:lnTo>
                    <a:pt x="2496064" y="1672142"/>
                  </a:lnTo>
                  <a:lnTo>
                    <a:pt x="2496645" y="1672388"/>
                  </a:lnTo>
                  <a:lnTo>
                    <a:pt x="2497226" y="1672633"/>
                  </a:lnTo>
                </a:path>
                <a:path w="5782945" h="2792095">
                  <a:moveTo>
                    <a:pt x="2497226" y="1672633"/>
                  </a:moveTo>
                  <a:lnTo>
                    <a:pt x="2497807" y="1672878"/>
                  </a:lnTo>
                  <a:lnTo>
                    <a:pt x="2498388" y="1673124"/>
                  </a:lnTo>
                  <a:lnTo>
                    <a:pt x="2498956" y="1673369"/>
                  </a:lnTo>
                  <a:lnTo>
                    <a:pt x="2499537" y="1673614"/>
                  </a:lnTo>
                  <a:lnTo>
                    <a:pt x="2500118" y="1673860"/>
                  </a:lnTo>
                  <a:lnTo>
                    <a:pt x="2500699" y="1674105"/>
                  </a:lnTo>
                  <a:lnTo>
                    <a:pt x="2501280" y="1674350"/>
                  </a:lnTo>
                  <a:lnTo>
                    <a:pt x="2501849" y="1674596"/>
                  </a:lnTo>
                  <a:lnTo>
                    <a:pt x="2502430" y="1674841"/>
                  </a:lnTo>
                  <a:lnTo>
                    <a:pt x="2503011" y="1675086"/>
                  </a:lnTo>
                  <a:lnTo>
                    <a:pt x="2503592" y="1675332"/>
                  </a:lnTo>
                  <a:lnTo>
                    <a:pt x="2504173" y="1675577"/>
                  </a:lnTo>
                  <a:lnTo>
                    <a:pt x="2504741" y="1675835"/>
                  </a:lnTo>
                  <a:lnTo>
                    <a:pt x="2505322" y="1676080"/>
                  </a:lnTo>
                  <a:lnTo>
                    <a:pt x="2505903" y="1676326"/>
                  </a:lnTo>
                  <a:lnTo>
                    <a:pt x="2506484" y="1676571"/>
                  </a:lnTo>
                  <a:lnTo>
                    <a:pt x="2507052" y="1676816"/>
                  </a:lnTo>
                  <a:lnTo>
                    <a:pt x="2507633" y="1677062"/>
                  </a:lnTo>
                  <a:lnTo>
                    <a:pt x="2508214" y="1677307"/>
                  </a:lnTo>
                  <a:lnTo>
                    <a:pt x="2508795" y="1677552"/>
                  </a:lnTo>
                  <a:lnTo>
                    <a:pt x="2509376" y="1677798"/>
                  </a:lnTo>
                  <a:lnTo>
                    <a:pt x="2509944" y="1678043"/>
                  </a:lnTo>
                  <a:lnTo>
                    <a:pt x="2510525" y="1678288"/>
                  </a:lnTo>
                  <a:lnTo>
                    <a:pt x="2511106" y="1678534"/>
                  </a:lnTo>
                  <a:lnTo>
                    <a:pt x="2511687" y="1678779"/>
                  </a:lnTo>
                  <a:lnTo>
                    <a:pt x="2512268" y="1679024"/>
                  </a:lnTo>
                  <a:lnTo>
                    <a:pt x="2512836" y="1679270"/>
                  </a:lnTo>
                  <a:lnTo>
                    <a:pt x="2513417" y="1679515"/>
                  </a:lnTo>
                  <a:lnTo>
                    <a:pt x="2513998" y="1679760"/>
                  </a:lnTo>
                  <a:lnTo>
                    <a:pt x="2514579" y="1680006"/>
                  </a:lnTo>
                  <a:lnTo>
                    <a:pt x="2515160" y="1680251"/>
                  </a:lnTo>
                  <a:lnTo>
                    <a:pt x="2515728" y="1680496"/>
                  </a:lnTo>
                  <a:lnTo>
                    <a:pt x="2516309" y="1680741"/>
                  </a:lnTo>
                  <a:lnTo>
                    <a:pt x="2516890" y="1680987"/>
                  </a:lnTo>
                  <a:lnTo>
                    <a:pt x="2517471" y="1681232"/>
                  </a:lnTo>
                  <a:lnTo>
                    <a:pt x="2518052" y="1681477"/>
                  </a:lnTo>
                  <a:lnTo>
                    <a:pt x="2518621" y="1681723"/>
                  </a:lnTo>
                  <a:lnTo>
                    <a:pt x="2519202" y="1681968"/>
                  </a:lnTo>
                  <a:lnTo>
                    <a:pt x="2519783" y="1682213"/>
                  </a:lnTo>
                  <a:lnTo>
                    <a:pt x="2520364" y="1682459"/>
                  </a:lnTo>
                  <a:lnTo>
                    <a:pt x="2520932" y="1682704"/>
                  </a:lnTo>
                  <a:lnTo>
                    <a:pt x="2521513" y="1682949"/>
                  </a:lnTo>
                  <a:lnTo>
                    <a:pt x="2522094" y="1683195"/>
                  </a:lnTo>
                  <a:lnTo>
                    <a:pt x="2522675" y="1683440"/>
                  </a:lnTo>
                  <a:lnTo>
                    <a:pt x="2523256" y="1683685"/>
                  </a:lnTo>
                  <a:lnTo>
                    <a:pt x="2523824" y="1683931"/>
                  </a:lnTo>
                  <a:lnTo>
                    <a:pt x="2524405" y="1684176"/>
                  </a:lnTo>
                  <a:lnTo>
                    <a:pt x="2524986" y="1684421"/>
                  </a:lnTo>
                  <a:lnTo>
                    <a:pt x="2525567" y="1684667"/>
                  </a:lnTo>
                  <a:lnTo>
                    <a:pt x="2526148" y="1684912"/>
                  </a:lnTo>
                  <a:lnTo>
                    <a:pt x="2526716" y="1685157"/>
                  </a:lnTo>
                  <a:lnTo>
                    <a:pt x="2527297" y="1685403"/>
                  </a:lnTo>
                  <a:lnTo>
                    <a:pt x="2527878" y="1685648"/>
                  </a:lnTo>
                  <a:lnTo>
                    <a:pt x="2528459" y="1685893"/>
                  </a:lnTo>
                  <a:lnTo>
                    <a:pt x="2529040" y="1686126"/>
                  </a:lnTo>
                  <a:lnTo>
                    <a:pt x="2529608" y="1686371"/>
                  </a:lnTo>
                  <a:lnTo>
                    <a:pt x="2530189" y="1686616"/>
                  </a:lnTo>
                  <a:lnTo>
                    <a:pt x="2530770" y="1686862"/>
                  </a:lnTo>
                  <a:lnTo>
                    <a:pt x="2531351" y="1687107"/>
                  </a:lnTo>
                  <a:lnTo>
                    <a:pt x="2531932" y="1687352"/>
                  </a:lnTo>
                  <a:lnTo>
                    <a:pt x="2532500" y="1687597"/>
                  </a:lnTo>
                  <a:lnTo>
                    <a:pt x="2533081" y="1687843"/>
                  </a:lnTo>
                  <a:lnTo>
                    <a:pt x="2533662" y="1688088"/>
                  </a:lnTo>
                  <a:lnTo>
                    <a:pt x="2534243" y="1688333"/>
                  </a:lnTo>
                  <a:lnTo>
                    <a:pt x="2534812" y="1688579"/>
                  </a:lnTo>
                  <a:lnTo>
                    <a:pt x="2535393" y="1688824"/>
                  </a:lnTo>
                  <a:lnTo>
                    <a:pt x="2535974" y="1689069"/>
                  </a:lnTo>
                  <a:lnTo>
                    <a:pt x="2536555" y="1689315"/>
                  </a:lnTo>
                  <a:lnTo>
                    <a:pt x="2537136" y="1689560"/>
                  </a:lnTo>
                  <a:lnTo>
                    <a:pt x="2537704" y="1689805"/>
                  </a:lnTo>
                  <a:lnTo>
                    <a:pt x="2538285" y="1690051"/>
                  </a:lnTo>
                  <a:lnTo>
                    <a:pt x="2538866" y="1690283"/>
                  </a:lnTo>
                  <a:lnTo>
                    <a:pt x="2539447" y="1690528"/>
                  </a:lnTo>
                  <a:lnTo>
                    <a:pt x="2540028" y="1690774"/>
                  </a:lnTo>
                  <a:lnTo>
                    <a:pt x="2540596" y="1691019"/>
                  </a:lnTo>
                  <a:lnTo>
                    <a:pt x="2541177" y="1691264"/>
                  </a:lnTo>
                  <a:lnTo>
                    <a:pt x="2541758" y="1691510"/>
                  </a:lnTo>
                  <a:lnTo>
                    <a:pt x="2542339" y="1691755"/>
                  </a:lnTo>
                  <a:lnTo>
                    <a:pt x="2542920" y="1692000"/>
                  </a:lnTo>
                  <a:lnTo>
                    <a:pt x="2543488" y="1692246"/>
                  </a:lnTo>
                  <a:lnTo>
                    <a:pt x="2544069" y="1692491"/>
                  </a:lnTo>
                  <a:lnTo>
                    <a:pt x="2544650" y="1692736"/>
                  </a:lnTo>
                  <a:lnTo>
                    <a:pt x="2545231" y="1692969"/>
                  </a:lnTo>
                  <a:lnTo>
                    <a:pt x="2545812" y="1693214"/>
                  </a:lnTo>
                  <a:lnTo>
                    <a:pt x="2546380" y="1693459"/>
                  </a:lnTo>
                  <a:lnTo>
                    <a:pt x="2546961" y="1693705"/>
                  </a:lnTo>
                  <a:lnTo>
                    <a:pt x="2547542" y="1693950"/>
                  </a:lnTo>
                  <a:lnTo>
                    <a:pt x="2548123" y="1694195"/>
                  </a:lnTo>
                  <a:lnTo>
                    <a:pt x="2548691" y="1694441"/>
                  </a:lnTo>
                  <a:lnTo>
                    <a:pt x="2549272" y="1694686"/>
                  </a:lnTo>
                  <a:lnTo>
                    <a:pt x="2549853" y="1694918"/>
                  </a:lnTo>
                  <a:lnTo>
                    <a:pt x="2550435" y="1695164"/>
                  </a:lnTo>
                  <a:lnTo>
                    <a:pt x="2551016" y="1695409"/>
                  </a:lnTo>
                  <a:lnTo>
                    <a:pt x="2551584" y="1695654"/>
                  </a:lnTo>
                  <a:lnTo>
                    <a:pt x="2552165" y="1695900"/>
                  </a:lnTo>
                  <a:lnTo>
                    <a:pt x="2552746" y="1696145"/>
                  </a:lnTo>
                  <a:lnTo>
                    <a:pt x="2553327" y="1696390"/>
                  </a:lnTo>
                  <a:lnTo>
                    <a:pt x="2553908" y="1696636"/>
                  </a:lnTo>
                  <a:lnTo>
                    <a:pt x="2554476" y="1696868"/>
                  </a:lnTo>
                  <a:lnTo>
                    <a:pt x="2555057" y="1697113"/>
                  </a:lnTo>
                  <a:lnTo>
                    <a:pt x="2555638" y="1697359"/>
                  </a:lnTo>
                  <a:lnTo>
                    <a:pt x="2556219" y="1697604"/>
                  </a:lnTo>
                  <a:lnTo>
                    <a:pt x="2556800" y="1697849"/>
                  </a:lnTo>
                  <a:lnTo>
                    <a:pt x="2557368" y="1698095"/>
                  </a:lnTo>
                  <a:lnTo>
                    <a:pt x="2557949" y="1698340"/>
                  </a:lnTo>
                  <a:lnTo>
                    <a:pt x="2558530" y="1698572"/>
                  </a:lnTo>
                  <a:lnTo>
                    <a:pt x="2559111" y="1698818"/>
                  </a:lnTo>
                  <a:lnTo>
                    <a:pt x="2559692" y="1699063"/>
                  </a:lnTo>
                  <a:lnTo>
                    <a:pt x="2560260" y="1699308"/>
                  </a:lnTo>
                  <a:lnTo>
                    <a:pt x="2560841" y="1699554"/>
                  </a:lnTo>
                  <a:lnTo>
                    <a:pt x="2561422" y="1699799"/>
                  </a:lnTo>
                  <a:lnTo>
                    <a:pt x="2562003" y="1700031"/>
                  </a:lnTo>
                  <a:lnTo>
                    <a:pt x="2562571" y="1700277"/>
                  </a:lnTo>
                  <a:lnTo>
                    <a:pt x="2563152" y="1700522"/>
                  </a:lnTo>
                  <a:lnTo>
                    <a:pt x="2563733" y="1700767"/>
                  </a:lnTo>
                  <a:lnTo>
                    <a:pt x="2564314" y="1701013"/>
                  </a:lnTo>
                  <a:lnTo>
                    <a:pt x="2564895" y="1701258"/>
                  </a:lnTo>
                  <a:lnTo>
                    <a:pt x="2565463" y="1701490"/>
                  </a:lnTo>
                  <a:lnTo>
                    <a:pt x="2566045" y="1701736"/>
                  </a:lnTo>
                  <a:lnTo>
                    <a:pt x="2566626" y="1701981"/>
                  </a:lnTo>
                  <a:lnTo>
                    <a:pt x="2567207" y="1702226"/>
                  </a:lnTo>
                  <a:lnTo>
                    <a:pt x="2567788" y="1702472"/>
                  </a:lnTo>
                  <a:lnTo>
                    <a:pt x="2568356" y="1702717"/>
                  </a:lnTo>
                  <a:lnTo>
                    <a:pt x="2568937" y="1702949"/>
                  </a:lnTo>
                  <a:lnTo>
                    <a:pt x="2569518" y="1703195"/>
                  </a:lnTo>
                  <a:lnTo>
                    <a:pt x="2570099" y="1703440"/>
                  </a:lnTo>
                  <a:lnTo>
                    <a:pt x="2570680" y="1703685"/>
                  </a:lnTo>
                </a:path>
                <a:path w="5782945" h="2792095">
                  <a:moveTo>
                    <a:pt x="2570680" y="1703685"/>
                  </a:moveTo>
                  <a:lnTo>
                    <a:pt x="2571248" y="1703931"/>
                  </a:lnTo>
                  <a:lnTo>
                    <a:pt x="2571829" y="1704163"/>
                  </a:lnTo>
                  <a:lnTo>
                    <a:pt x="2572410" y="1704408"/>
                  </a:lnTo>
                  <a:lnTo>
                    <a:pt x="2572991" y="1704654"/>
                  </a:lnTo>
                  <a:lnTo>
                    <a:pt x="2573572" y="1704899"/>
                  </a:lnTo>
                  <a:lnTo>
                    <a:pt x="2574140" y="1705144"/>
                  </a:lnTo>
                  <a:lnTo>
                    <a:pt x="2574721" y="1705377"/>
                  </a:lnTo>
                  <a:lnTo>
                    <a:pt x="2575302" y="1705622"/>
                  </a:lnTo>
                  <a:lnTo>
                    <a:pt x="2575883" y="1705867"/>
                  </a:lnTo>
                  <a:lnTo>
                    <a:pt x="2576464" y="1706113"/>
                  </a:lnTo>
                  <a:lnTo>
                    <a:pt x="2577032" y="1706345"/>
                  </a:lnTo>
                  <a:lnTo>
                    <a:pt x="2577613" y="1706590"/>
                  </a:lnTo>
                  <a:lnTo>
                    <a:pt x="2578194" y="1706836"/>
                  </a:lnTo>
                  <a:lnTo>
                    <a:pt x="2578775" y="1707081"/>
                  </a:lnTo>
                  <a:lnTo>
                    <a:pt x="2579343" y="1707326"/>
                  </a:lnTo>
                  <a:lnTo>
                    <a:pt x="2579924" y="1707559"/>
                  </a:lnTo>
                  <a:lnTo>
                    <a:pt x="2580505" y="1707804"/>
                  </a:lnTo>
                  <a:lnTo>
                    <a:pt x="2581086" y="1708049"/>
                  </a:lnTo>
                  <a:lnTo>
                    <a:pt x="2581667" y="1708295"/>
                  </a:lnTo>
                  <a:lnTo>
                    <a:pt x="2582236" y="1708527"/>
                  </a:lnTo>
                  <a:lnTo>
                    <a:pt x="2582817" y="1708772"/>
                  </a:lnTo>
                  <a:lnTo>
                    <a:pt x="2583398" y="1709018"/>
                  </a:lnTo>
                  <a:lnTo>
                    <a:pt x="2583979" y="1709263"/>
                  </a:lnTo>
                  <a:lnTo>
                    <a:pt x="2584560" y="1709495"/>
                  </a:lnTo>
                  <a:lnTo>
                    <a:pt x="2585128" y="1709741"/>
                  </a:lnTo>
                  <a:lnTo>
                    <a:pt x="2585709" y="1709986"/>
                  </a:lnTo>
                  <a:lnTo>
                    <a:pt x="2586290" y="1710231"/>
                  </a:lnTo>
                  <a:lnTo>
                    <a:pt x="2586871" y="1710464"/>
                  </a:lnTo>
                  <a:lnTo>
                    <a:pt x="2587452" y="1710709"/>
                  </a:lnTo>
                  <a:lnTo>
                    <a:pt x="2588020" y="1710954"/>
                  </a:lnTo>
                  <a:lnTo>
                    <a:pt x="2588601" y="1711200"/>
                  </a:lnTo>
                  <a:lnTo>
                    <a:pt x="2589182" y="1711432"/>
                  </a:lnTo>
                  <a:lnTo>
                    <a:pt x="2589763" y="1711677"/>
                  </a:lnTo>
                  <a:lnTo>
                    <a:pt x="2590331" y="1711923"/>
                  </a:lnTo>
                  <a:lnTo>
                    <a:pt x="2590912" y="1712168"/>
                  </a:lnTo>
                  <a:lnTo>
                    <a:pt x="2591493" y="1712400"/>
                  </a:lnTo>
                  <a:lnTo>
                    <a:pt x="2592074" y="1712646"/>
                  </a:lnTo>
                  <a:lnTo>
                    <a:pt x="2592655" y="1712891"/>
                  </a:lnTo>
                  <a:lnTo>
                    <a:pt x="2593223" y="1713136"/>
                  </a:lnTo>
                  <a:lnTo>
                    <a:pt x="2593804" y="1713369"/>
                  </a:lnTo>
                  <a:lnTo>
                    <a:pt x="2594385" y="1713614"/>
                  </a:lnTo>
                  <a:lnTo>
                    <a:pt x="2594966" y="1713859"/>
                  </a:lnTo>
                  <a:lnTo>
                    <a:pt x="2595547" y="1714092"/>
                  </a:lnTo>
                  <a:lnTo>
                    <a:pt x="2596115" y="1714337"/>
                  </a:lnTo>
                  <a:lnTo>
                    <a:pt x="2596696" y="1714583"/>
                  </a:lnTo>
                  <a:lnTo>
                    <a:pt x="2597277" y="1714828"/>
                  </a:lnTo>
                  <a:lnTo>
                    <a:pt x="2597858" y="1715060"/>
                  </a:lnTo>
                  <a:lnTo>
                    <a:pt x="2598439" y="1715306"/>
                  </a:lnTo>
                  <a:lnTo>
                    <a:pt x="2599008" y="1715551"/>
                  </a:lnTo>
                  <a:lnTo>
                    <a:pt x="2599589" y="1715783"/>
                  </a:lnTo>
                  <a:lnTo>
                    <a:pt x="2600170" y="1716029"/>
                  </a:lnTo>
                  <a:lnTo>
                    <a:pt x="2600751" y="1716274"/>
                  </a:lnTo>
                  <a:lnTo>
                    <a:pt x="2601332" y="1716506"/>
                  </a:lnTo>
                  <a:lnTo>
                    <a:pt x="2601900" y="1716752"/>
                  </a:lnTo>
                  <a:lnTo>
                    <a:pt x="2602481" y="1716997"/>
                  </a:lnTo>
                  <a:lnTo>
                    <a:pt x="2603062" y="1717242"/>
                  </a:lnTo>
                  <a:lnTo>
                    <a:pt x="2603643" y="1717475"/>
                  </a:lnTo>
                  <a:lnTo>
                    <a:pt x="2604211" y="1717720"/>
                  </a:lnTo>
                  <a:lnTo>
                    <a:pt x="2604792" y="1717965"/>
                  </a:lnTo>
                  <a:lnTo>
                    <a:pt x="2605373" y="1718198"/>
                  </a:lnTo>
                  <a:lnTo>
                    <a:pt x="2605954" y="1718443"/>
                  </a:lnTo>
                  <a:lnTo>
                    <a:pt x="2606535" y="1718688"/>
                  </a:lnTo>
                  <a:lnTo>
                    <a:pt x="2607103" y="1718921"/>
                  </a:lnTo>
                  <a:lnTo>
                    <a:pt x="2607684" y="1719166"/>
                  </a:lnTo>
                  <a:lnTo>
                    <a:pt x="2608265" y="1719411"/>
                  </a:lnTo>
                  <a:lnTo>
                    <a:pt x="2608846" y="1719644"/>
                  </a:lnTo>
                  <a:lnTo>
                    <a:pt x="2609427" y="1719889"/>
                  </a:lnTo>
                  <a:lnTo>
                    <a:pt x="2609995" y="1720134"/>
                  </a:lnTo>
                  <a:lnTo>
                    <a:pt x="2610576" y="1720367"/>
                  </a:lnTo>
                  <a:lnTo>
                    <a:pt x="2611157" y="1720612"/>
                  </a:lnTo>
                  <a:lnTo>
                    <a:pt x="2611738" y="1720858"/>
                  </a:lnTo>
                  <a:lnTo>
                    <a:pt x="2612319" y="1721090"/>
                  </a:lnTo>
                  <a:lnTo>
                    <a:pt x="2612887" y="1721335"/>
                  </a:lnTo>
                  <a:lnTo>
                    <a:pt x="2613468" y="1721581"/>
                  </a:lnTo>
                  <a:lnTo>
                    <a:pt x="2614049" y="1721813"/>
                  </a:lnTo>
                  <a:lnTo>
                    <a:pt x="2614630" y="1722058"/>
                  </a:lnTo>
                  <a:lnTo>
                    <a:pt x="2615212" y="1722304"/>
                  </a:lnTo>
                  <a:lnTo>
                    <a:pt x="2615780" y="1722536"/>
                  </a:lnTo>
                  <a:lnTo>
                    <a:pt x="2616361" y="1722781"/>
                  </a:lnTo>
                  <a:lnTo>
                    <a:pt x="2616942" y="1723014"/>
                  </a:lnTo>
                  <a:lnTo>
                    <a:pt x="2617523" y="1723259"/>
                  </a:lnTo>
                  <a:lnTo>
                    <a:pt x="2618104" y="1723504"/>
                  </a:lnTo>
                  <a:lnTo>
                    <a:pt x="2618672" y="1723737"/>
                  </a:lnTo>
                  <a:lnTo>
                    <a:pt x="2619253" y="1723982"/>
                  </a:lnTo>
                  <a:lnTo>
                    <a:pt x="2619834" y="1724227"/>
                  </a:lnTo>
                  <a:lnTo>
                    <a:pt x="2620415" y="1724460"/>
                  </a:lnTo>
                  <a:lnTo>
                    <a:pt x="2620983" y="1724705"/>
                  </a:lnTo>
                  <a:lnTo>
                    <a:pt x="2621564" y="1724950"/>
                  </a:lnTo>
                  <a:lnTo>
                    <a:pt x="2622145" y="1725183"/>
                  </a:lnTo>
                  <a:lnTo>
                    <a:pt x="2622726" y="1725428"/>
                  </a:lnTo>
                  <a:lnTo>
                    <a:pt x="2623307" y="1725661"/>
                  </a:lnTo>
                  <a:lnTo>
                    <a:pt x="2623875" y="1725906"/>
                  </a:lnTo>
                  <a:lnTo>
                    <a:pt x="2624456" y="1726151"/>
                  </a:lnTo>
                  <a:lnTo>
                    <a:pt x="2625037" y="1726384"/>
                  </a:lnTo>
                  <a:lnTo>
                    <a:pt x="2625618" y="1726629"/>
                  </a:lnTo>
                  <a:lnTo>
                    <a:pt x="2626199" y="1726861"/>
                  </a:lnTo>
                  <a:lnTo>
                    <a:pt x="2626767" y="1727107"/>
                  </a:lnTo>
                  <a:lnTo>
                    <a:pt x="2627348" y="1727352"/>
                  </a:lnTo>
                  <a:lnTo>
                    <a:pt x="2627929" y="1727584"/>
                  </a:lnTo>
                  <a:lnTo>
                    <a:pt x="2628510" y="1727830"/>
                  </a:lnTo>
                  <a:lnTo>
                    <a:pt x="2629091" y="1728062"/>
                  </a:lnTo>
                  <a:lnTo>
                    <a:pt x="2629659" y="1728307"/>
                  </a:lnTo>
                  <a:lnTo>
                    <a:pt x="2630241" y="1728553"/>
                  </a:lnTo>
                  <a:lnTo>
                    <a:pt x="2630822" y="1728785"/>
                  </a:lnTo>
                  <a:lnTo>
                    <a:pt x="2631403" y="1729031"/>
                  </a:lnTo>
                  <a:lnTo>
                    <a:pt x="2631984" y="1729263"/>
                  </a:lnTo>
                  <a:lnTo>
                    <a:pt x="2632552" y="1729508"/>
                  </a:lnTo>
                  <a:lnTo>
                    <a:pt x="2633133" y="1729754"/>
                  </a:lnTo>
                  <a:lnTo>
                    <a:pt x="2633714" y="1729986"/>
                  </a:lnTo>
                  <a:lnTo>
                    <a:pt x="2634295" y="1730231"/>
                  </a:lnTo>
                  <a:lnTo>
                    <a:pt x="2634863" y="1730464"/>
                  </a:lnTo>
                  <a:lnTo>
                    <a:pt x="2635444" y="1730709"/>
                  </a:lnTo>
                  <a:lnTo>
                    <a:pt x="2636025" y="1730941"/>
                  </a:lnTo>
                  <a:lnTo>
                    <a:pt x="2636606" y="1731187"/>
                  </a:lnTo>
                  <a:lnTo>
                    <a:pt x="2637187" y="1731432"/>
                  </a:lnTo>
                  <a:lnTo>
                    <a:pt x="2637755" y="1731664"/>
                  </a:lnTo>
                  <a:lnTo>
                    <a:pt x="2638336" y="1731910"/>
                  </a:lnTo>
                  <a:lnTo>
                    <a:pt x="2638917" y="1732142"/>
                  </a:lnTo>
                  <a:lnTo>
                    <a:pt x="2639498" y="1732387"/>
                  </a:lnTo>
                  <a:lnTo>
                    <a:pt x="2640079" y="1732620"/>
                  </a:lnTo>
                  <a:lnTo>
                    <a:pt x="2640647" y="1732865"/>
                  </a:lnTo>
                  <a:lnTo>
                    <a:pt x="2641228" y="1733111"/>
                  </a:lnTo>
                  <a:lnTo>
                    <a:pt x="2641809" y="1733343"/>
                  </a:lnTo>
                  <a:lnTo>
                    <a:pt x="2642390" y="1733588"/>
                  </a:lnTo>
                  <a:lnTo>
                    <a:pt x="2642971" y="1733821"/>
                  </a:lnTo>
                  <a:lnTo>
                    <a:pt x="2643539" y="1734066"/>
                  </a:lnTo>
                  <a:lnTo>
                    <a:pt x="2644120" y="1734298"/>
                  </a:lnTo>
                </a:path>
                <a:path w="5782945" h="2792095">
                  <a:moveTo>
                    <a:pt x="2644120" y="1734298"/>
                  </a:moveTo>
                  <a:lnTo>
                    <a:pt x="2644701" y="1734544"/>
                  </a:lnTo>
                  <a:lnTo>
                    <a:pt x="2645282" y="1734776"/>
                  </a:lnTo>
                  <a:lnTo>
                    <a:pt x="2645863" y="1735021"/>
                  </a:lnTo>
                  <a:lnTo>
                    <a:pt x="2646432" y="1735254"/>
                  </a:lnTo>
                  <a:lnTo>
                    <a:pt x="2647013" y="1735499"/>
                  </a:lnTo>
                  <a:lnTo>
                    <a:pt x="2647594" y="1735744"/>
                  </a:lnTo>
                  <a:lnTo>
                    <a:pt x="2648175" y="1735977"/>
                  </a:lnTo>
                  <a:lnTo>
                    <a:pt x="2648743" y="1736222"/>
                  </a:lnTo>
                  <a:lnTo>
                    <a:pt x="2649324" y="1736455"/>
                  </a:lnTo>
                  <a:lnTo>
                    <a:pt x="2649905" y="1736700"/>
                  </a:lnTo>
                  <a:lnTo>
                    <a:pt x="2650486" y="1736932"/>
                  </a:lnTo>
                  <a:lnTo>
                    <a:pt x="2651067" y="1737178"/>
                  </a:lnTo>
                  <a:lnTo>
                    <a:pt x="2651635" y="1737410"/>
                  </a:lnTo>
                  <a:lnTo>
                    <a:pt x="2652216" y="1737655"/>
                  </a:lnTo>
                  <a:lnTo>
                    <a:pt x="2652797" y="1737888"/>
                  </a:lnTo>
                  <a:lnTo>
                    <a:pt x="2653378" y="1738133"/>
                  </a:lnTo>
                  <a:lnTo>
                    <a:pt x="2653959" y="1738366"/>
                  </a:lnTo>
                  <a:lnTo>
                    <a:pt x="2654527" y="1738611"/>
                  </a:lnTo>
                  <a:lnTo>
                    <a:pt x="2655108" y="1738843"/>
                  </a:lnTo>
                  <a:lnTo>
                    <a:pt x="2655689" y="1739089"/>
                  </a:lnTo>
                  <a:lnTo>
                    <a:pt x="2656270" y="1739321"/>
                  </a:lnTo>
                  <a:lnTo>
                    <a:pt x="2656851" y="1739566"/>
                  </a:lnTo>
                  <a:lnTo>
                    <a:pt x="2657419" y="1739799"/>
                  </a:lnTo>
                  <a:lnTo>
                    <a:pt x="2658000" y="1740044"/>
                  </a:lnTo>
                  <a:lnTo>
                    <a:pt x="2658581" y="1740276"/>
                  </a:lnTo>
                  <a:lnTo>
                    <a:pt x="2659162" y="1740522"/>
                  </a:lnTo>
                  <a:lnTo>
                    <a:pt x="2659743" y="1740754"/>
                  </a:lnTo>
                  <a:lnTo>
                    <a:pt x="2660311" y="1740999"/>
                  </a:lnTo>
                  <a:lnTo>
                    <a:pt x="2660892" y="1741232"/>
                  </a:lnTo>
                  <a:lnTo>
                    <a:pt x="2661473" y="1741477"/>
                  </a:lnTo>
                  <a:lnTo>
                    <a:pt x="2662054" y="1741710"/>
                  </a:lnTo>
                  <a:lnTo>
                    <a:pt x="2662623" y="1741955"/>
                  </a:lnTo>
                  <a:lnTo>
                    <a:pt x="2663204" y="1742187"/>
                  </a:lnTo>
                  <a:lnTo>
                    <a:pt x="2663785" y="1742433"/>
                  </a:lnTo>
                  <a:lnTo>
                    <a:pt x="2664366" y="1742665"/>
                  </a:lnTo>
                  <a:lnTo>
                    <a:pt x="2664947" y="1742910"/>
                  </a:lnTo>
                  <a:lnTo>
                    <a:pt x="2665515" y="1743143"/>
                  </a:lnTo>
                  <a:lnTo>
                    <a:pt x="2666096" y="1743388"/>
                  </a:lnTo>
                  <a:lnTo>
                    <a:pt x="2666677" y="1743621"/>
                  </a:lnTo>
                  <a:lnTo>
                    <a:pt x="2667258" y="1743866"/>
                  </a:lnTo>
                  <a:lnTo>
                    <a:pt x="2667839" y="1744098"/>
                  </a:lnTo>
                  <a:lnTo>
                    <a:pt x="2668407" y="1744331"/>
                  </a:lnTo>
                  <a:lnTo>
                    <a:pt x="2668988" y="1744576"/>
                  </a:lnTo>
                  <a:lnTo>
                    <a:pt x="2669569" y="1744808"/>
                  </a:lnTo>
                  <a:lnTo>
                    <a:pt x="2670150" y="1745054"/>
                  </a:lnTo>
                  <a:lnTo>
                    <a:pt x="2670731" y="1745286"/>
                  </a:lnTo>
                  <a:lnTo>
                    <a:pt x="2671299" y="1745531"/>
                  </a:lnTo>
                  <a:lnTo>
                    <a:pt x="2671880" y="1745764"/>
                  </a:lnTo>
                  <a:lnTo>
                    <a:pt x="2672461" y="1746009"/>
                  </a:lnTo>
                  <a:lnTo>
                    <a:pt x="2673042" y="1746242"/>
                  </a:lnTo>
                  <a:lnTo>
                    <a:pt x="2673623" y="1746487"/>
                  </a:lnTo>
                  <a:lnTo>
                    <a:pt x="2674191" y="1746719"/>
                  </a:lnTo>
                  <a:lnTo>
                    <a:pt x="2674772" y="1746952"/>
                  </a:lnTo>
                  <a:lnTo>
                    <a:pt x="2675353" y="1747197"/>
                  </a:lnTo>
                  <a:lnTo>
                    <a:pt x="2675934" y="1747429"/>
                  </a:lnTo>
                  <a:lnTo>
                    <a:pt x="2676502" y="1747675"/>
                  </a:lnTo>
                  <a:lnTo>
                    <a:pt x="2677083" y="1747907"/>
                  </a:lnTo>
                  <a:lnTo>
                    <a:pt x="2677664" y="1748152"/>
                  </a:lnTo>
                  <a:lnTo>
                    <a:pt x="2678245" y="1748385"/>
                  </a:lnTo>
                  <a:lnTo>
                    <a:pt x="2678826" y="1748617"/>
                  </a:lnTo>
                  <a:lnTo>
                    <a:pt x="2679395" y="1748863"/>
                  </a:lnTo>
                  <a:lnTo>
                    <a:pt x="2679976" y="1749095"/>
                  </a:lnTo>
                  <a:lnTo>
                    <a:pt x="2680557" y="1749340"/>
                  </a:lnTo>
                  <a:lnTo>
                    <a:pt x="2681138" y="1749573"/>
                  </a:lnTo>
                  <a:lnTo>
                    <a:pt x="2681719" y="1749818"/>
                  </a:lnTo>
                  <a:lnTo>
                    <a:pt x="2682287" y="1750050"/>
                  </a:lnTo>
                  <a:lnTo>
                    <a:pt x="2682868" y="1750283"/>
                  </a:lnTo>
                  <a:lnTo>
                    <a:pt x="2683449" y="1750528"/>
                  </a:lnTo>
                  <a:lnTo>
                    <a:pt x="2684030" y="1750761"/>
                  </a:lnTo>
                  <a:lnTo>
                    <a:pt x="2684611" y="1751006"/>
                  </a:lnTo>
                  <a:lnTo>
                    <a:pt x="2685179" y="1751238"/>
                  </a:lnTo>
                  <a:lnTo>
                    <a:pt x="2685760" y="1751471"/>
                  </a:lnTo>
                  <a:lnTo>
                    <a:pt x="2686341" y="1751716"/>
                  </a:lnTo>
                  <a:lnTo>
                    <a:pt x="2686922" y="1751948"/>
                  </a:lnTo>
                  <a:lnTo>
                    <a:pt x="2687503" y="1752194"/>
                  </a:lnTo>
                  <a:lnTo>
                    <a:pt x="2688071" y="1752426"/>
                  </a:lnTo>
                  <a:lnTo>
                    <a:pt x="2688652" y="1752659"/>
                  </a:lnTo>
                  <a:lnTo>
                    <a:pt x="2689233" y="1752904"/>
                  </a:lnTo>
                  <a:lnTo>
                    <a:pt x="2689814" y="1753136"/>
                  </a:lnTo>
                  <a:lnTo>
                    <a:pt x="2690382" y="1753382"/>
                  </a:lnTo>
                  <a:lnTo>
                    <a:pt x="2690963" y="1753614"/>
                  </a:lnTo>
                  <a:lnTo>
                    <a:pt x="2691544" y="1753846"/>
                  </a:lnTo>
                  <a:lnTo>
                    <a:pt x="2692125" y="1754092"/>
                  </a:lnTo>
                  <a:lnTo>
                    <a:pt x="2692706" y="1754324"/>
                  </a:lnTo>
                  <a:lnTo>
                    <a:pt x="2693274" y="1754569"/>
                  </a:lnTo>
                  <a:lnTo>
                    <a:pt x="2693855" y="1754802"/>
                  </a:lnTo>
                  <a:lnTo>
                    <a:pt x="2694436" y="1755034"/>
                  </a:lnTo>
                  <a:lnTo>
                    <a:pt x="2695018" y="1755280"/>
                  </a:lnTo>
                  <a:lnTo>
                    <a:pt x="2695599" y="1755512"/>
                  </a:lnTo>
                  <a:lnTo>
                    <a:pt x="2696167" y="1755744"/>
                  </a:lnTo>
                  <a:lnTo>
                    <a:pt x="2696748" y="1755990"/>
                  </a:lnTo>
                  <a:lnTo>
                    <a:pt x="2697329" y="1756222"/>
                  </a:lnTo>
                  <a:lnTo>
                    <a:pt x="2697910" y="1756467"/>
                  </a:lnTo>
                  <a:lnTo>
                    <a:pt x="2698491" y="1756700"/>
                  </a:lnTo>
                  <a:lnTo>
                    <a:pt x="2699059" y="1756932"/>
                  </a:lnTo>
                  <a:lnTo>
                    <a:pt x="2699640" y="1757178"/>
                  </a:lnTo>
                  <a:lnTo>
                    <a:pt x="2700221" y="1757410"/>
                  </a:lnTo>
                  <a:lnTo>
                    <a:pt x="2700802" y="1757642"/>
                  </a:lnTo>
                  <a:lnTo>
                    <a:pt x="2701383" y="1757888"/>
                  </a:lnTo>
                  <a:lnTo>
                    <a:pt x="2701951" y="1758120"/>
                  </a:lnTo>
                  <a:lnTo>
                    <a:pt x="2702532" y="1758353"/>
                  </a:lnTo>
                  <a:lnTo>
                    <a:pt x="2703113" y="1758598"/>
                  </a:lnTo>
                  <a:lnTo>
                    <a:pt x="2703694" y="1758830"/>
                  </a:lnTo>
                  <a:lnTo>
                    <a:pt x="2704262" y="1759063"/>
                  </a:lnTo>
                  <a:lnTo>
                    <a:pt x="2704843" y="1759308"/>
                  </a:lnTo>
                  <a:lnTo>
                    <a:pt x="2705424" y="1759540"/>
                  </a:lnTo>
                  <a:lnTo>
                    <a:pt x="2706005" y="1759773"/>
                  </a:lnTo>
                  <a:lnTo>
                    <a:pt x="2706586" y="1760018"/>
                  </a:lnTo>
                  <a:lnTo>
                    <a:pt x="2707154" y="1760251"/>
                  </a:lnTo>
                  <a:lnTo>
                    <a:pt x="2707735" y="1760483"/>
                  </a:lnTo>
                  <a:lnTo>
                    <a:pt x="2708316" y="1760728"/>
                  </a:lnTo>
                  <a:lnTo>
                    <a:pt x="2708897" y="1760961"/>
                  </a:lnTo>
                  <a:lnTo>
                    <a:pt x="2709478" y="1761193"/>
                  </a:lnTo>
                  <a:lnTo>
                    <a:pt x="2710047" y="1761438"/>
                  </a:lnTo>
                  <a:lnTo>
                    <a:pt x="2710628" y="1761671"/>
                  </a:lnTo>
                  <a:lnTo>
                    <a:pt x="2711209" y="1761903"/>
                  </a:lnTo>
                  <a:lnTo>
                    <a:pt x="2711790" y="1762149"/>
                  </a:lnTo>
                  <a:lnTo>
                    <a:pt x="2712371" y="1762381"/>
                  </a:lnTo>
                  <a:lnTo>
                    <a:pt x="2712939" y="1762613"/>
                  </a:lnTo>
                  <a:lnTo>
                    <a:pt x="2713520" y="1762859"/>
                  </a:lnTo>
                  <a:lnTo>
                    <a:pt x="2714101" y="1763091"/>
                  </a:lnTo>
                  <a:lnTo>
                    <a:pt x="2714682" y="1763323"/>
                  </a:lnTo>
                  <a:lnTo>
                    <a:pt x="2715263" y="1763569"/>
                  </a:lnTo>
                  <a:lnTo>
                    <a:pt x="2715831" y="1763801"/>
                  </a:lnTo>
                  <a:lnTo>
                    <a:pt x="2716412" y="1764034"/>
                  </a:lnTo>
                  <a:lnTo>
                    <a:pt x="2716993" y="1764266"/>
                  </a:lnTo>
                  <a:lnTo>
                    <a:pt x="2717574" y="1764511"/>
                  </a:lnTo>
                </a:path>
                <a:path w="5782945" h="2792095">
                  <a:moveTo>
                    <a:pt x="2717574" y="1764511"/>
                  </a:moveTo>
                  <a:lnTo>
                    <a:pt x="2718142" y="1764744"/>
                  </a:lnTo>
                  <a:lnTo>
                    <a:pt x="2718723" y="1764976"/>
                  </a:lnTo>
                  <a:lnTo>
                    <a:pt x="2719304" y="1765221"/>
                  </a:lnTo>
                  <a:lnTo>
                    <a:pt x="2719885" y="1765454"/>
                  </a:lnTo>
                  <a:lnTo>
                    <a:pt x="2720466" y="1765686"/>
                  </a:lnTo>
                  <a:lnTo>
                    <a:pt x="2721034" y="1765919"/>
                  </a:lnTo>
                  <a:lnTo>
                    <a:pt x="2721615" y="1766164"/>
                  </a:lnTo>
                  <a:lnTo>
                    <a:pt x="2722196" y="1766396"/>
                  </a:lnTo>
                  <a:lnTo>
                    <a:pt x="2722777" y="1766629"/>
                  </a:lnTo>
                  <a:lnTo>
                    <a:pt x="2723358" y="1766874"/>
                  </a:lnTo>
                  <a:lnTo>
                    <a:pt x="2723926" y="1767107"/>
                  </a:lnTo>
                  <a:lnTo>
                    <a:pt x="2724507" y="1767339"/>
                  </a:lnTo>
                  <a:lnTo>
                    <a:pt x="2725088" y="1767571"/>
                  </a:lnTo>
                  <a:lnTo>
                    <a:pt x="2725669" y="1767817"/>
                  </a:lnTo>
                  <a:lnTo>
                    <a:pt x="2726250" y="1768049"/>
                  </a:lnTo>
                  <a:lnTo>
                    <a:pt x="2726819" y="1768281"/>
                  </a:lnTo>
                  <a:lnTo>
                    <a:pt x="2727400" y="1768527"/>
                  </a:lnTo>
                  <a:lnTo>
                    <a:pt x="2727981" y="1768759"/>
                  </a:lnTo>
                  <a:lnTo>
                    <a:pt x="2728562" y="1768992"/>
                  </a:lnTo>
                  <a:lnTo>
                    <a:pt x="2729143" y="1769224"/>
                  </a:lnTo>
                  <a:lnTo>
                    <a:pt x="2729711" y="1769469"/>
                  </a:lnTo>
                  <a:lnTo>
                    <a:pt x="2730292" y="1769702"/>
                  </a:lnTo>
                  <a:lnTo>
                    <a:pt x="2730873" y="1769934"/>
                  </a:lnTo>
                  <a:lnTo>
                    <a:pt x="2731454" y="1770167"/>
                  </a:lnTo>
                  <a:lnTo>
                    <a:pt x="2732035" y="1770412"/>
                  </a:lnTo>
                  <a:lnTo>
                    <a:pt x="2732603" y="1770644"/>
                  </a:lnTo>
                  <a:lnTo>
                    <a:pt x="2733184" y="1770877"/>
                  </a:lnTo>
                  <a:lnTo>
                    <a:pt x="2733765" y="1771109"/>
                  </a:lnTo>
                  <a:lnTo>
                    <a:pt x="2734346" y="1771354"/>
                  </a:lnTo>
                  <a:lnTo>
                    <a:pt x="2734914" y="1771587"/>
                  </a:lnTo>
                  <a:lnTo>
                    <a:pt x="2735495" y="1771819"/>
                  </a:lnTo>
                  <a:lnTo>
                    <a:pt x="2736076" y="1772052"/>
                  </a:lnTo>
                  <a:lnTo>
                    <a:pt x="2736657" y="1772297"/>
                  </a:lnTo>
                  <a:lnTo>
                    <a:pt x="2737238" y="1772529"/>
                  </a:lnTo>
                  <a:lnTo>
                    <a:pt x="2737806" y="1772762"/>
                  </a:lnTo>
                  <a:lnTo>
                    <a:pt x="2738387" y="1772994"/>
                  </a:lnTo>
                  <a:lnTo>
                    <a:pt x="2738968" y="1773227"/>
                  </a:lnTo>
                  <a:lnTo>
                    <a:pt x="2739549" y="1773472"/>
                  </a:lnTo>
                  <a:lnTo>
                    <a:pt x="2740130" y="1773704"/>
                  </a:lnTo>
                  <a:lnTo>
                    <a:pt x="2740698" y="1773937"/>
                  </a:lnTo>
                  <a:lnTo>
                    <a:pt x="2741279" y="1774169"/>
                  </a:lnTo>
                  <a:lnTo>
                    <a:pt x="2741860" y="1774414"/>
                  </a:lnTo>
                  <a:lnTo>
                    <a:pt x="2742441" y="1774647"/>
                  </a:lnTo>
                  <a:lnTo>
                    <a:pt x="2743022" y="1774879"/>
                  </a:lnTo>
                  <a:lnTo>
                    <a:pt x="2743591" y="1775112"/>
                  </a:lnTo>
                  <a:lnTo>
                    <a:pt x="2744172" y="1775344"/>
                  </a:lnTo>
                  <a:lnTo>
                    <a:pt x="2744753" y="1775589"/>
                  </a:lnTo>
                  <a:lnTo>
                    <a:pt x="2745334" y="1775822"/>
                  </a:lnTo>
                  <a:lnTo>
                    <a:pt x="2745915" y="1776054"/>
                  </a:lnTo>
                  <a:lnTo>
                    <a:pt x="2746483" y="1776287"/>
                  </a:lnTo>
                  <a:lnTo>
                    <a:pt x="2747064" y="1776519"/>
                  </a:lnTo>
                  <a:lnTo>
                    <a:pt x="2747645" y="1776764"/>
                  </a:lnTo>
                  <a:lnTo>
                    <a:pt x="2748226" y="1776997"/>
                  </a:lnTo>
                  <a:lnTo>
                    <a:pt x="2748794" y="1777229"/>
                  </a:lnTo>
                  <a:lnTo>
                    <a:pt x="2749375" y="1777462"/>
                  </a:lnTo>
                  <a:lnTo>
                    <a:pt x="2749956" y="1777694"/>
                  </a:lnTo>
                  <a:lnTo>
                    <a:pt x="2750537" y="1777939"/>
                  </a:lnTo>
                  <a:lnTo>
                    <a:pt x="2751118" y="1778172"/>
                  </a:lnTo>
                  <a:lnTo>
                    <a:pt x="2751686" y="1778404"/>
                  </a:lnTo>
                  <a:lnTo>
                    <a:pt x="2752267" y="1778637"/>
                  </a:lnTo>
                  <a:lnTo>
                    <a:pt x="2752848" y="1778869"/>
                  </a:lnTo>
                  <a:lnTo>
                    <a:pt x="2753429" y="1779114"/>
                  </a:lnTo>
                  <a:lnTo>
                    <a:pt x="2754010" y="1779347"/>
                  </a:lnTo>
                  <a:lnTo>
                    <a:pt x="2754578" y="1779579"/>
                  </a:lnTo>
                  <a:lnTo>
                    <a:pt x="2755159" y="1779811"/>
                  </a:lnTo>
                  <a:lnTo>
                    <a:pt x="2755740" y="1780044"/>
                  </a:lnTo>
                  <a:lnTo>
                    <a:pt x="2756321" y="1780276"/>
                  </a:lnTo>
                  <a:lnTo>
                    <a:pt x="2756902" y="1780522"/>
                  </a:lnTo>
                  <a:lnTo>
                    <a:pt x="2757470" y="1780754"/>
                  </a:lnTo>
                  <a:lnTo>
                    <a:pt x="2758051" y="1780986"/>
                  </a:lnTo>
                  <a:lnTo>
                    <a:pt x="2758632" y="1781219"/>
                  </a:lnTo>
                  <a:lnTo>
                    <a:pt x="2759214" y="1781451"/>
                  </a:lnTo>
                  <a:lnTo>
                    <a:pt x="2759795" y="1781684"/>
                  </a:lnTo>
                  <a:lnTo>
                    <a:pt x="2760363" y="1781929"/>
                  </a:lnTo>
                  <a:lnTo>
                    <a:pt x="2760944" y="1782161"/>
                  </a:lnTo>
                  <a:lnTo>
                    <a:pt x="2761525" y="1782394"/>
                  </a:lnTo>
                  <a:lnTo>
                    <a:pt x="2762106" y="1782626"/>
                  </a:lnTo>
                  <a:lnTo>
                    <a:pt x="2762674" y="1782859"/>
                  </a:lnTo>
                  <a:lnTo>
                    <a:pt x="2763255" y="1783091"/>
                  </a:lnTo>
                  <a:lnTo>
                    <a:pt x="2763836" y="1783336"/>
                  </a:lnTo>
                  <a:lnTo>
                    <a:pt x="2764417" y="1783569"/>
                  </a:lnTo>
                  <a:lnTo>
                    <a:pt x="2764998" y="1783801"/>
                  </a:lnTo>
                  <a:lnTo>
                    <a:pt x="2765566" y="1784034"/>
                  </a:lnTo>
                  <a:lnTo>
                    <a:pt x="2766147" y="1784266"/>
                  </a:lnTo>
                  <a:lnTo>
                    <a:pt x="2766728" y="1784498"/>
                  </a:lnTo>
                  <a:lnTo>
                    <a:pt x="2767309" y="1784731"/>
                  </a:lnTo>
                  <a:lnTo>
                    <a:pt x="2767890" y="1784963"/>
                  </a:lnTo>
                  <a:lnTo>
                    <a:pt x="2768458" y="1785208"/>
                  </a:lnTo>
                  <a:lnTo>
                    <a:pt x="2769039" y="1785441"/>
                  </a:lnTo>
                  <a:lnTo>
                    <a:pt x="2769620" y="1785673"/>
                  </a:lnTo>
                  <a:lnTo>
                    <a:pt x="2770201" y="1785906"/>
                  </a:lnTo>
                  <a:lnTo>
                    <a:pt x="2770782" y="1786138"/>
                  </a:lnTo>
                  <a:lnTo>
                    <a:pt x="2771350" y="1786370"/>
                  </a:lnTo>
                  <a:lnTo>
                    <a:pt x="2771931" y="1786603"/>
                  </a:lnTo>
                  <a:lnTo>
                    <a:pt x="2772512" y="1786835"/>
                  </a:lnTo>
                  <a:lnTo>
                    <a:pt x="2773093" y="1787081"/>
                  </a:lnTo>
                  <a:lnTo>
                    <a:pt x="2773674" y="1787313"/>
                  </a:lnTo>
                  <a:lnTo>
                    <a:pt x="2774242" y="1787545"/>
                  </a:lnTo>
                  <a:lnTo>
                    <a:pt x="2774824" y="1787778"/>
                  </a:lnTo>
                  <a:lnTo>
                    <a:pt x="2775405" y="1788010"/>
                  </a:lnTo>
                  <a:lnTo>
                    <a:pt x="2775986" y="1788243"/>
                  </a:lnTo>
                  <a:lnTo>
                    <a:pt x="2776554" y="1788475"/>
                  </a:lnTo>
                  <a:lnTo>
                    <a:pt x="2777135" y="1788707"/>
                  </a:lnTo>
                  <a:lnTo>
                    <a:pt x="2777716" y="1788940"/>
                  </a:lnTo>
                  <a:lnTo>
                    <a:pt x="2778297" y="1789185"/>
                  </a:lnTo>
                  <a:lnTo>
                    <a:pt x="2778878" y="1789418"/>
                  </a:lnTo>
                  <a:lnTo>
                    <a:pt x="2779446" y="1789650"/>
                  </a:lnTo>
                  <a:lnTo>
                    <a:pt x="2780027" y="1789882"/>
                  </a:lnTo>
                  <a:lnTo>
                    <a:pt x="2780608" y="1790115"/>
                  </a:lnTo>
                  <a:lnTo>
                    <a:pt x="2781189" y="1790347"/>
                  </a:lnTo>
                  <a:lnTo>
                    <a:pt x="2781770" y="1790580"/>
                  </a:lnTo>
                  <a:lnTo>
                    <a:pt x="2782338" y="1790812"/>
                  </a:lnTo>
                  <a:lnTo>
                    <a:pt x="2782919" y="1791044"/>
                  </a:lnTo>
                  <a:lnTo>
                    <a:pt x="2783500" y="1791277"/>
                  </a:lnTo>
                  <a:lnTo>
                    <a:pt x="2784081" y="1791522"/>
                  </a:lnTo>
                  <a:lnTo>
                    <a:pt x="2784662" y="1791755"/>
                  </a:lnTo>
                  <a:lnTo>
                    <a:pt x="2785230" y="1791987"/>
                  </a:lnTo>
                  <a:lnTo>
                    <a:pt x="2785811" y="1792219"/>
                  </a:lnTo>
                  <a:lnTo>
                    <a:pt x="2786392" y="1792452"/>
                  </a:lnTo>
                  <a:lnTo>
                    <a:pt x="2786973" y="1792684"/>
                  </a:lnTo>
                  <a:lnTo>
                    <a:pt x="2787554" y="1792917"/>
                  </a:lnTo>
                  <a:lnTo>
                    <a:pt x="2788122" y="1793149"/>
                  </a:lnTo>
                  <a:lnTo>
                    <a:pt x="2788703" y="1793381"/>
                  </a:lnTo>
                  <a:lnTo>
                    <a:pt x="2789284" y="1793614"/>
                  </a:lnTo>
                  <a:lnTo>
                    <a:pt x="2789865" y="1793846"/>
                  </a:lnTo>
                  <a:lnTo>
                    <a:pt x="2790434" y="1794079"/>
                  </a:lnTo>
                  <a:lnTo>
                    <a:pt x="2791015" y="1794311"/>
                  </a:lnTo>
                </a:path>
                <a:path w="5782945" h="2792095">
                  <a:moveTo>
                    <a:pt x="2791015" y="1794311"/>
                  </a:moveTo>
                  <a:lnTo>
                    <a:pt x="2791596" y="1794543"/>
                  </a:lnTo>
                  <a:lnTo>
                    <a:pt x="2792177" y="1794776"/>
                  </a:lnTo>
                  <a:lnTo>
                    <a:pt x="2792758" y="1795021"/>
                  </a:lnTo>
                  <a:lnTo>
                    <a:pt x="2793326" y="1795254"/>
                  </a:lnTo>
                  <a:lnTo>
                    <a:pt x="2793907" y="1795486"/>
                  </a:lnTo>
                  <a:lnTo>
                    <a:pt x="2794488" y="1795718"/>
                  </a:lnTo>
                  <a:lnTo>
                    <a:pt x="2795069" y="1795951"/>
                  </a:lnTo>
                  <a:lnTo>
                    <a:pt x="2795650" y="1796183"/>
                  </a:lnTo>
                  <a:lnTo>
                    <a:pt x="2796218" y="1796416"/>
                  </a:lnTo>
                  <a:lnTo>
                    <a:pt x="2796799" y="1796648"/>
                  </a:lnTo>
                  <a:lnTo>
                    <a:pt x="2797380" y="1796880"/>
                  </a:lnTo>
                  <a:lnTo>
                    <a:pt x="2797961" y="1797113"/>
                  </a:lnTo>
                  <a:lnTo>
                    <a:pt x="2798542" y="1797345"/>
                  </a:lnTo>
                  <a:lnTo>
                    <a:pt x="2799110" y="1797578"/>
                  </a:lnTo>
                  <a:lnTo>
                    <a:pt x="2799691" y="1797810"/>
                  </a:lnTo>
                  <a:lnTo>
                    <a:pt x="2800272" y="1798042"/>
                  </a:lnTo>
                  <a:lnTo>
                    <a:pt x="2800853" y="1798275"/>
                  </a:lnTo>
                  <a:lnTo>
                    <a:pt x="2801434" y="1798507"/>
                  </a:lnTo>
                  <a:lnTo>
                    <a:pt x="2802002" y="1798740"/>
                  </a:lnTo>
                  <a:lnTo>
                    <a:pt x="2802583" y="1798972"/>
                  </a:lnTo>
                  <a:lnTo>
                    <a:pt x="2803164" y="1799205"/>
                  </a:lnTo>
                  <a:lnTo>
                    <a:pt x="2803745" y="1799437"/>
                  </a:lnTo>
                  <a:lnTo>
                    <a:pt x="2804313" y="1799669"/>
                  </a:lnTo>
                  <a:lnTo>
                    <a:pt x="2804894" y="1799902"/>
                  </a:lnTo>
                  <a:lnTo>
                    <a:pt x="2805475" y="1800134"/>
                  </a:lnTo>
                  <a:lnTo>
                    <a:pt x="2806056" y="1800367"/>
                  </a:lnTo>
                  <a:lnTo>
                    <a:pt x="2806637" y="1800599"/>
                  </a:lnTo>
                  <a:lnTo>
                    <a:pt x="2807206" y="1800831"/>
                  </a:lnTo>
                  <a:lnTo>
                    <a:pt x="2807787" y="1801064"/>
                  </a:lnTo>
                  <a:lnTo>
                    <a:pt x="2808368" y="1801296"/>
                  </a:lnTo>
                  <a:lnTo>
                    <a:pt x="2808949" y="1801529"/>
                  </a:lnTo>
                  <a:lnTo>
                    <a:pt x="2809530" y="1801761"/>
                  </a:lnTo>
                  <a:lnTo>
                    <a:pt x="2810098" y="1801993"/>
                  </a:lnTo>
                  <a:lnTo>
                    <a:pt x="2810679" y="1802226"/>
                  </a:lnTo>
                  <a:lnTo>
                    <a:pt x="2811260" y="1802458"/>
                  </a:lnTo>
                  <a:lnTo>
                    <a:pt x="2811841" y="1802691"/>
                  </a:lnTo>
                  <a:lnTo>
                    <a:pt x="2812422" y="1802923"/>
                  </a:lnTo>
                  <a:lnTo>
                    <a:pt x="2812990" y="1803155"/>
                  </a:lnTo>
                  <a:lnTo>
                    <a:pt x="2813571" y="1803388"/>
                  </a:lnTo>
                  <a:lnTo>
                    <a:pt x="2814152" y="1803620"/>
                  </a:lnTo>
                  <a:lnTo>
                    <a:pt x="2814733" y="1803853"/>
                  </a:lnTo>
                  <a:lnTo>
                    <a:pt x="2815314" y="1804085"/>
                  </a:lnTo>
                  <a:lnTo>
                    <a:pt x="2815882" y="1804317"/>
                  </a:lnTo>
                  <a:lnTo>
                    <a:pt x="2816463" y="1804550"/>
                  </a:lnTo>
                  <a:lnTo>
                    <a:pt x="2817044" y="1804782"/>
                  </a:lnTo>
                  <a:lnTo>
                    <a:pt x="2817625" y="1805015"/>
                  </a:lnTo>
                  <a:lnTo>
                    <a:pt x="2818193" y="1805247"/>
                  </a:lnTo>
                  <a:lnTo>
                    <a:pt x="2818774" y="1805480"/>
                  </a:lnTo>
                  <a:lnTo>
                    <a:pt x="2819355" y="1805712"/>
                  </a:lnTo>
                  <a:lnTo>
                    <a:pt x="2819936" y="1805944"/>
                  </a:lnTo>
                  <a:lnTo>
                    <a:pt x="2820517" y="1806177"/>
                  </a:lnTo>
                  <a:lnTo>
                    <a:pt x="2821085" y="1806409"/>
                  </a:lnTo>
                  <a:lnTo>
                    <a:pt x="2821666" y="1806642"/>
                  </a:lnTo>
                  <a:lnTo>
                    <a:pt x="2822247" y="1806874"/>
                  </a:lnTo>
                  <a:lnTo>
                    <a:pt x="2822828" y="1807106"/>
                  </a:lnTo>
                  <a:lnTo>
                    <a:pt x="2823409" y="1807339"/>
                  </a:lnTo>
                  <a:lnTo>
                    <a:pt x="2823978" y="1807571"/>
                  </a:lnTo>
                  <a:lnTo>
                    <a:pt x="2824559" y="1807804"/>
                  </a:lnTo>
                  <a:lnTo>
                    <a:pt x="2825140" y="1808036"/>
                  </a:lnTo>
                  <a:lnTo>
                    <a:pt x="2825721" y="1808268"/>
                  </a:lnTo>
                  <a:lnTo>
                    <a:pt x="2826302" y="1808501"/>
                  </a:lnTo>
                  <a:lnTo>
                    <a:pt x="2826870" y="1808733"/>
                  </a:lnTo>
                  <a:lnTo>
                    <a:pt x="2827451" y="1808966"/>
                  </a:lnTo>
                  <a:lnTo>
                    <a:pt x="2828032" y="1809185"/>
                  </a:lnTo>
                  <a:lnTo>
                    <a:pt x="2828613" y="1809418"/>
                  </a:lnTo>
                  <a:lnTo>
                    <a:pt x="2829194" y="1809650"/>
                  </a:lnTo>
                  <a:lnTo>
                    <a:pt x="2829762" y="1809882"/>
                  </a:lnTo>
                  <a:lnTo>
                    <a:pt x="2830343" y="1810115"/>
                  </a:lnTo>
                  <a:lnTo>
                    <a:pt x="2830924" y="1810347"/>
                  </a:lnTo>
                  <a:lnTo>
                    <a:pt x="2831505" y="1810580"/>
                  </a:lnTo>
                  <a:lnTo>
                    <a:pt x="2832086" y="1810812"/>
                  </a:lnTo>
                  <a:lnTo>
                    <a:pt x="2832654" y="1811044"/>
                  </a:lnTo>
                  <a:lnTo>
                    <a:pt x="2833235" y="1811277"/>
                  </a:lnTo>
                  <a:lnTo>
                    <a:pt x="2833816" y="1811509"/>
                  </a:lnTo>
                  <a:lnTo>
                    <a:pt x="2834397" y="1811742"/>
                  </a:lnTo>
                  <a:lnTo>
                    <a:pt x="2834965" y="1811974"/>
                  </a:lnTo>
                  <a:lnTo>
                    <a:pt x="2835546" y="1812206"/>
                  </a:lnTo>
                  <a:lnTo>
                    <a:pt x="2836127" y="1812439"/>
                  </a:lnTo>
                  <a:lnTo>
                    <a:pt x="2836708" y="1812658"/>
                  </a:lnTo>
                  <a:lnTo>
                    <a:pt x="2837289" y="1812891"/>
                  </a:lnTo>
                  <a:lnTo>
                    <a:pt x="2837857" y="1813123"/>
                  </a:lnTo>
                  <a:lnTo>
                    <a:pt x="2838438" y="1813356"/>
                  </a:lnTo>
                  <a:lnTo>
                    <a:pt x="2839020" y="1813588"/>
                  </a:lnTo>
                  <a:lnTo>
                    <a:pt x="2839601" y="1813820"/>
                  </a:lnTo>
                  <a:lnTo>
                    <a:pt x="2840182" y="1814053"/>
                  </a:lnTo>
                  <a:lnTo>
                    <a:pt x="2840750" y="1814285"/>
                  </a:lnTo>
                  <a:lnTo>
                    <a:pt x="2841331" y="1814518"/>
                  </a:lnTo>
                  <a:lnTo>
                    <a:pt x="2841912" y="1814750"/>
                  </a:lnTo>
                  <a:lnTo>
                    <a:pt x="2842493" y="1814982"/>
                  </a:lnTo>
                  <a:lnTo>
                    <a:pt x="2843074" y="1815202"/>
                  </a:lnTo>
                  <a:lnTo>
                    <a:pt x="2843642" y="1815434"/>
                  </a:lnTo>
                  <a:lnTo>
                    <a:pt x="2844223" y="1815667"/>
                  </a:lnTo>
                  <a:lnTo>
                    <a:pt x="2844804" y="1815899"/>
                  </a:lnTo>
                  <a:lnTo>
                    <a:pt x="2845385" y="1816132"/>
                  </a:lnTo>
                  <a:lnTo>
                    <a:pt x="2845966" y="1816364"/>
                  </a:lnTo>
                  <a:lnTo>
                    <a:pt x="2846534" y="1816596"/>
                  </a:lnTo>
                  <a:lnTo>
                    <a:pt x="2847115" y="1816829"/>
                  </a:lnTo>
                  <a:lnTo>
                    <a:pt x="2847696" y="1817061"/>
                  </a:lnTo>
                  <a:lnTo>
                    <a:pt x="2848277" y="1817281"/>
                  </a:lnTo>
                  <a:lnTo>
                    <a:pt x="2848845" y="1817513"/>
                  </a:lnTo>
                  <a:lnTo>
                    <a:pt x="2849426" y="1817745"/>
                  </a:lnTo>
                  <a:lnTo>
                    <a:pt x="2850007" y="1817978"/>
                  </a:lnTo>
                  <a:lnTo>
                    <a:pt x="2850588" y="1818210"/>
                  </a:lnTo>
                  <a:lnTo>
                    <a:pt x="2851169" y="1818443"/>
                  </a:lnTo>
                  <a:lnTo>
                    <a:pt x="2851737" y="1818675"/>
                  </a:lnTo>
                  <a:lnTo>
                    <a:pt x="2852318" y="1818907"/>
                  </a:lnTo>
                  <a:lnTo>
                    <a:pt x="2852899" y="1819127"/>
                  </a:lnTo>
                  <a:lnTo>
                    <a:pt x="2853480" y="1819359"/>
                  </a:lnTo>
                  <a:lnTo>
                    <a:pt x="2854061" y="1819592"/>
                  </a:lnTo>
                  <a:lnTo>
                    <a:pt x="2854630" y="1819824"/>
                  </a:lnTo>
                  <a:lnTo>
                    <a:pt x="2855211" y="1820057"/>
                  </a:lnTo>
                  <a:lnTo>
                    <a:pt x="2855792" y="1820289"/>
                  </a:lnTo>
                  <a:lnTo>
                    <a:pt x="2856373" y="1820521"/>
                  </a:lnTo>
                  <a:lnTo>
                    <a:pt x="2856954" y="1820741"/>
                  </a:lnTo>
                  <a:lnTo>
                    <a:pt x="2857522" y="1820973"/>
                  </a:lnTo>
                  <a:lnTo>
                    <a:pt x="2858103" y="1821206"/>
                  </a:lnTo>
                  <a:lnTo>
                    <a:pt x="2858684" y="1821438"/>
                  </a:lnTo>
                  <a:lnTo>
                    <a:pt x="2859265" y="1821671"/>
                  </a:lnTo>
                  <a:lnTo>
                    <a:pt x="2859833" y="1821903"/>
                  </a:lnTo>
                  <a:lnTo>
                    <a:pt x="2860414" y="1822135"/>
                  </a:lnTo>
                  <a:lnTo>
                    <a:pt x="2860995" y="1822355"/>
                  </a:lnTo>
                  <a:lnTo>
                    <a:pt x="2861576" y="1822587"/>
                  </a:lnTo>
                  <a:lnTo>
                    <a:pt x="2862157" y="1822820"/>
                  </a:lnTo>
                  <a:lnTo>
                    <a:pt x="2862725" y="1823052"/>
                  </a:lnTo>
                  <a:lnTo>
                    <a:pt x="2863306" y="1823284"/>
                  </a:lnTo>
                  <a:lnTo>
                    <a:pt x="2863887" y="1823517"/>
                  </a:lnTo>
                  <a:lnTo>
                    <a:pt x="2864468" y="1823736"/>
                  </a:lnTo>
                </a:path>
                <a:path w="5782945" h="2792095">
                  <a:moveTo>
                    <a:pt x="2864468" y="1823736"/>
                  </a:moveTo>
                  <a:lnTo>
                    <a:pt x="2865049" y="1823969"/>
                  </a:lnTo>
                  <a:lnTo>
                    <a:pt x="2865617" y="1824201"/>
                  </a:lnTo>
                  <a:lnTo>
                    <a:pt x="2866198" y="1824434"/>
                  </a:lnTo>
                  <a:lnTo>
                    <a:pt x="2866779" y="1824666"/>
                  </a:lnTo>
                  <a:lnTo>
                    <a:pt x="2867360" y="1824898"/>
                  </a:lnTo>
                  <a:lnTo>
                    <a:pt x="2867941" y="1825118"/>
                  </a:lnTo>
                  <a:lnTo>
                    <a:pt x="2868509" y="1825350"/>
                  </a:lnTo>
                  <a:lnTo>
                    <a:pt x="2869090" y="1825583"/>
                  </a:lnTo>
                  <a:lnTo>
                    <a:pt x="2869671" y="1825815"/>
                  </a:lnTo>
                  <a:lnTo>
                    <a:pt x="2870252" y="1826048"/>
                  </a:lnTo>
                  <a:lnTo>
                    <a:pt x="2870833" y="1826267"/>
                  </a:lnTo>
                  <a:lnTo>
                    <a:pt x="2871402" y="1826499"/>
                  </a:lnTo>
                  <a:lnTo>
                    <a:pt x="2871983" y="1826732"/>
                  </a:lnTo>
                  <a:lnTo>
                    <a:pt x="2872564" y="1826964"/>
                  </a:lnTo>
                  <a:lnTo>
                    <a:pt x="2873145" y="1827197"/>
                  </a:lnTo>
                  <a:lnTo>
                    <a:pt x="2873726" y="1827429"/>
                  </a:lnTo>
                  <a:lnTo>
                    <a:pt x="2874294" y="1827649"/>
                  </a:lnTo>
                  <a:lnTo>
                    <a:pt x="2874875" y="1827881"/>
                  </a:lnTo>
                  <a:lnTo>
                    <a:pt x="2875456" y="1828113"/>
                  </a:lnTo>
                  <a:lnTo>
                    <a:pt x="2876037" y="1828346"/>
                  </a:lnTo>
                  <a:lnTo>
                    <a:pt x="2876605" y="1828565"/>
                  </a:lnTo>
                  <a:lnTo>
                    <a:pt x="2877186" y="1828798"/>
                  </a:lnTo>
                  <a:lnTo>
                    <a:pt x="2877767" y="1829030"/>
                  </a:lnTo>
                  <a:lnTo>
                    <a:pt x="2878348" y="1829263"/>
                  </a:lnTo>
                  <a:lnTo>
                    <a:pt x="2878929" y="1829495"/>
                  </a:lnTo>
                  <a:lnTo>
                    <a:pt x="2879497" y="1829714"/>
                  </a:lnTo>
                  <a:lnTo>
                    <a:pt x="2880078" y="1829947"/>
                  </a:lnTo>
                  <a:lnTo>
                    <a:pt x="2880659" y="1830179"/>
                  </a:lnTo>
                  <a:lnTo>
                    <a:pt x="2881240" y="1830412"/>
                  </a:lnTo>
                  <a:lnTo>
                    <a:pt x="2881821" y="1830644"/>
                  </a:lnTo>
                  <a:lnTo>
                    <a:pt x="2882389" y="1830864"/>
                  </a:lnTo>
                  <a:lnTo>
                    <a:pt x="2882970" y="1831096"/>
                  </a:lnTo>
                  <a:lnTo>
                    <a:pt x="2883551" y="1831328"/>
                  </a:lnTo>
                  <a:lnTo>
                    <a:pt x="2884132" y="1831561"/>
                  </a:lnTo>
                  <a:lnTo>
                    <a:pt x="2884713" y="1831780"/>
                  </a:lnTo>
                  <a:lnTo>
                    <a:pt x="2885281" y="1832013"/>
                  </a:lnTo>
                  <a:lnTo>
                    <a:pt x="2885862" y="1832245"/>
                  </a:lnTo>
                  <a:lnTo>
                    <a:pt x="2886443" y="1832477"/>
                  </a:lnTo>
                  <a:lnTo>
                    <a:pt x="2887024" y="1832710"/>
                  </a:lnTo>
                  <a:lnTo>
                    <a:pt x="2887605" y="1832929"/>
                  </a:lnTo>
                  <a:lnTo>
                    <a:pt x="2888174" y="1833162"/>
                  </a:lnTo>
                  <a:lnTo>
                    <a:pt x="2888755" y="1833394"/>
                  </a:lnTo>
                  <a:lnTo>
                    <a:pt x="2889336" y="1833627"/>
                  </a:lnTo>
                  <a:lnTo>
                    <a:pt x="2889917" y="1833846"/>
                  </a:lnTo>
                  <a:lnTo>
                    <a:pt x="2890485" y="1834078"/>
                  </a:lnTo>
                  <a:lnTo>
                    <a:pt x="2891066" y="1834311"/>
                  </a:lnTo>
                  <a:lnTo>
                    <a:pt x="2891647" y="1834543"/>
                  </a:lnTo>
                  <a:lnTo>
                    <a:pt x="2892228" y="1834763"/>
                  </a:lnTo>
                  <a:lnTo>
                    <a:pt x="2892809" y="1834995"/>
                  </a:lnTo>
                  <a:lnTo>
                    <a:pt x="2893377" y="1835228"/>
                  </a:lnTo>
                  <a:lnTo>
                    <a:pt x="2893958" y="1835460"/>
                  </a:lnTo>
                  <a:lnTo>
                    <a:pt x="2894539" y="1835680"/>
                  </a:lnTo>
                  <a:lnTo>
                    <a:pt x="2895120" y="1835912"/>
                  </a:lnTo>
                  <a:lnTo>
                    <a:pt x="2895701" y="1836144"/>
                  </a:lnTo>
                  <a:lnTo>
                    <a:pt x="2896269" y="1836377"/>
                  </a:lnTo>
                  <a:lnTo>
                    <a:pt x="2896850" y="1836596"/>
                  </a:lnTo>
                  <a:lnTo>
                    <a:pt x="2897431" y="1836829"/>
                  </a:lnTo>
                  <a:lnTo>
                    <a:pt x="2898012" y="1837061"/>
                  </a:lnTo>
                  <a:lnTo>
                    <a:pt x="2898593" y="1837281"/>
                  </a:lnTo>
                  <a:lnTo>
                    <a:pt x="2899161" y="1837513"/>
                  </a:lnTo>
                  <a:lnTo>
                    <a:pt x="2899742" y="1837745"/>
                  </a:lnTo>
                  <a:lnTo>
                    <a:pt x="2900323" y="1837978"/>
                  </a:lnTo>
                  <a:lnTo>
                    <a:pt x="2900904" y="1838197"/>
                  </a:lnTo>
                  <a:lnTo>
                    <a:pt x="2901485" y="1838430"/>
                  </a:lnTo>
                  <a:lnTo>
                    <a:pt x="2902053" y="1838662"/>
                  </a:lnTo>
                  <a:lnTo>
                    <a:pt x="2902634" y="1838894"/>
                  </a:lnTo>
                  <a:lnTo>
                    <a:pt x="2903215" y="1839114"/>
                  </a:lnTo>
                  <a:lnTo>
                    <a:pt x="2903797" y="1839346"/>
                  </a:lnTo>
                  <a:lnTo>
                    <a:pt x="2904365" y="1839579"/>
                  </a:lnTo>
                  <a:lnTo>
                    <a:pt x="2904946" y="1839798"/>
                  </a:lnTo>
                  <a:lnTo>
                    <a:pt x="2905527" y="1840031"/>
                  </a:lnTo>
                  <a:lnTo>
                    <a:pt x="2906108" y="1840263"/>
                  </a:lnTo>
                  <a:lnTo>
                    <a:pt x="2906689" y="1840483"/>
                  </a:lnTo>
                  <a:lnTo>
                    <a:pt x="2907257" y="1840715"/>
                  </a:lnTo>
                  <a:lnTo>
                    <a:pt x="2907838" y="1840947"/>
                  </a:lnTo>
                  <a:lnTo>
                    <a:pt x="2908419" y="1841180"/>
                  </a:lnTo>
                  <a:lnTo>
                    <a:pt x="2909000" y="1841399"/>
                  </a:lnTo>
                  <a:lnTo>
                    <a:pt x="2909581" y="1841632"/>
                  </a:lnTo>
                  <a:lnTo>
                    <a:pt x="2910149" y="1841864"/>
                  </a:lnTo>
                  <a:lnTo>
                    <a:pt x="2910730" y="1842084"/>
                  </a:lnTo>
                  <a:lnTo>
                    <a:pt x="2911311" y="1842316"/>
                  </a:lnTo>
                  <a:lnTo>
                    <a:pt x="2911892" y="1842548"/>
                  </a:lnTo>
                  <a:lnTo>
                    <a:pt x="2912473" y="1842768"/>
                  </a:lnTo>
                  <a:lnTo>
                    <a:pt x="2913041" y="1843000"/>
                  </a:lnTo>
                  <a:lnTo>
                    <a:pt x="2913622" y="1843233"/>
                  </a:lnTo>
                  <a:lnTo>
                    <a:pt x="2914203" y="1843452"/>
                  </a:lnTo>
                  <a:lnTo>
                    <a:pt x="2914784" y="1843685"/>
                  </a:lnTo>
                  <a:lnTo>
                    <a:pt x="2915365" y="1843917"/>
                  </a:lnTo>
                  <a:lnTo>
                    <a:pt x="2915933" y="1844149"/>
                  </a:lnTo>
                  <a:lnTo>
                    <a:pt x="2916514" y="1844369"/>
                  </a:lnTo>
                  <a:lnTo>
                    <a:pt x="2917095" y="1844601"/>
                  </a:lnTo>
                  <a:lnTo>
                    <a:pt x="2917676" y="1844834"/>
                  </a:lnTo>
                  <a:lnTo>
                    <a:pt x="2918244" y="1845053"/>
                  </a:lnTo>
                  <a:lnTo>
                    <a:pt x="2918826" y="1845286"/>
                  </a:lnTo>
                  <a:lnTo>
                    <a:pt x="2919407" y="1845518"/>
                  </a:lnTo>
                  <a:lnTo>
                    <a:pt x="2919988" y="1845738"/>
                  </a:lnTo>
                  <a:lnTo>
                    <a:pt x="2920569" y="1845970"/>
                  </a:lnTo>
                  <a:lnTo>
                    <a:pt x="2921137" y="1846202"/>
                  </a:lnTo>
                  <a:lnTo>
                    <a:pt x="2921718" y="1846422"/>
                  </a:lnTo>
                  <a:lnTo>
                    <a:pt x="2922299" y="1846654"/>
                  </a:lnTo>
                  <a:lnTo>
                    <a:pt x="2922880" y="1846887"/>
                  </a:lnTo>
                  <a:lnTo>
                    <a:pt x="2923461" y="1847106"/>
                  </a:lnTo>
                  <a:lnTo>
                    <a:pt x="2924029" y="1847339"/>
                  </a:lnTo>
                  <a:lnTo>
                    <a:pt x="2924610" y="1847558"/>
                  </a:lnTo>
                  <a:lnTo>
                    <a:pt x="2925191" y="1847791"/>
                  </a:lnTo>
                  <a:lnTo>
                    <a:pt x="2925772" y="1848023"/>
                  </a:lnTo>
                  <a:lnTo>
                    <a:pt x="2926353" y="1848242"/>
                  </a:lnTo>
                  <a:lnTo>
                    <a:pt x="2926921" y="1848475"/>
                  </a:lnTo>
                  <a:lnTo>
                    <a:pt x="2927502" y="1848707"/>
                  </a:lnTo>
                  <a:lnTo>
                    <a:pt x="2928083" y="1848927"/>
                  </a:lnTo>
                  <a:lnTo>
                    <a:pt x="2928664" y="1849159"/>
                  </a:lnTo>
                  <a:lnTo>
                    <a:pt x="2929245" y="1849392"/>
                  </a:lnTo>
                  <a:lnTo>
                    <a:pt x="2929813" y="1849611"/>
                  </a:lnTo>
                  <a:lnTo>
                    <a:pt x="2930394" y="1849843"/>
                  </a:lnTo>
                  <a:lnTo>
                    <a:pt x="2930975" y="1850076"/>
                  </a:lnTo>
                  <a:lnTo>
                    <a:pt x="2931556" y="1850295"/>
                  </a:lnTo>
                  <a:lnTo>
                    <a:pt x="2932124" y="1850528"/>
                  </a:lnTo>
                  <a:lnTo>
                    <a:pt x="2932705" y="1850747"/>
                  </a:lnTo>
                  <a:lnTo>
                    <a:pt x="2933286" y="1850980"/>
                  </a:lnTo>
                  <a:lnTo>
                    <a:pt x="2933867" y="1851212"/>
                  </a:lnTo>
                  <a:lnTo>
                    <a:pt x="2934448" y="1851432"/>
                  </a:lnTo>
                  <a:lnTo>
                    <a:pt x="2935017" y="1851664"/>
                  </a:lnTo>
                  <a:lnTo>
                    <a:pt x="2935598" y="1851896"/>
                  </a:lnTo>
                  <a:lnTo>
                    <a:pt x="2936179" y="1852116"/>
                  </a:lnTo>
                  <a:lnTo>
                    <a:pt x="2936760" y="1852348"/>
                  </a:lnTo>
                  <a:lnTo>
                    <a:pt x="2937341" y="1852568"/>
                  </a:lnTo>
                  <a:lnTo>
                    <a:pt x="2937909" y="1852800"/>
                  </a:lnTo>
                </a:path>
                <a:path w="5782945" h="2792095">
                  <a:moveTo>
                    <a:pt x="2937909" y="1852800"/>
                  </a:moveTo>
                  <a:lnTo>
                    <a:pt x="2938490" y="1853033"/>
                  </a:lnTo>
                  <a:lnTo>
                    <a:pt x="2939071" y="1853252"/>
                  </a:lnTo>
                  <a:lnTo>
                    <a:pt x="2939652" y="1853484"/>
                  </a:lnTo>
                  <a:lnTo>
                    <a:pt x="2940233" y="1853704"/>
                  </a:lnTo>
                  <a:lnTo>
                    <a:pt x="2940801" y="1853936"/>
                  </a:lnTo>
                  <a:lnTo>
                    <a:pt x="2941382" y="1854169"/>
                  </a:lnTo>
                  <a:lnTo>
                    <a:pt x="2941963" y="1854388"/>
                  </a:lnTo>
                  <a:lnTo>
                    <a:pt x="2942544" y="1854621"/>
                  </a:lnTo>
                  <a:lnTo>
                    <a:pt x="2943125" y="1854840"/>
                  </a:lnTo>
                  <a:lnTo>
                    <a:pt x="2943693" y="1855073"/>
                  </a:lnTo>
                  <a:lnTo>
                    <a:pt x="2944274" y="1855305"/>
                  </a:lnTo>
                  <a:lnTo>
                    <a:pt x="2944855" y="1855525"/>
                  </a:lnTo>
                  <a:lnTo>
                    <a:pt x="2945436" y="1855757"/>
                  </a:lnTo>
                  <a:lnTo>
                    <a:pt x="2946017" y="1855976"/>
                  </a:lnTo>
                  <a:lnTo>
                    <a:pt x="2946585" y="1856209"/>
                  </a:lnTo>
                  <a:lnTo>
                    <a:pt x="2947166" y="1856441"/>
                  </a:lnTo>
                  <a:lnTo>
                    <a:pt x="2947747" y="1856661"/>
                  </a:lnTo>
                  <a:lnTo>
                    <a:pt x="2948328" y="1856893"/>
                  </a:lnTo>
                  <a:lnTo>
                    <a:pt x="2948896" y="1857113"/>
                  </a:lnTo>
                  <a:lnTo>
                    <a:pt x="2949477" y="1857345"/>
                  </a:lnTo>
                  <a:lnTo>
                    <a:pt x="2950058" y="1857577"/>
                  </a:lnTo>
                  <a:lnTo>
                    <a:pt x="2950639" y="1857797"/>
                  </a:lnTo>
                  <a:lnTo>
                    <a:pt x="2951220" y="1858029"/>
                  </a:lnTo>
                  <a:lnTo>
                    <a:pt x="2951789" y="1858249"/>
                  </a:lnTo>
                  <a:lnTo>
                    <a:pt x="2952370" y="1858481"/>
                  </a:lnTo>
                  <a:lnTo>
                    <a:pt x="2952951" y="1858701"/>
                  </a:lnTo>
                  <a:lnTo>
                    <a:pt x="2953532" y="1858933"/>
                  </a:lnTo>
                  <a:lnTo>
                    <a:pt x="2954113" y="1859166"/>
                  </a:lnTo>
                  <a:lnTo>
                    <a:pt x="2954681" y="1859385"/>
                  </a:lnTo>
                  <a:lnTo>
                    <a:pt x="2955262" y="1859617"/>
                  </a:lnTo>
                  <a:lnTo>
                    <a:pt x="2955843" y="1859837"/>
                  </a:lnTo>
                  <a:lnTo>
                    <a:pt x="2956424" y="1860069"/>
                  </a:lnTo>
                  <a:lnTo>
                    <a:pt x="2957005" y="1860289"/>
                  </a:lnTo>
                  <a:lnTo>
                    <a:pt x="2957573" y="1860521"/>
                  </a:lnTo>
                  <a:lnTo>
                    <a:pt x="2958154" y="1860741"/>
                  </a:lnTo>
                  <a:lnTo>
                    <a:pt x="2958735" y="1860973"/>
                  </a:lnTo>
                  <a:lnTo>
                    <a:pt x="2959316" y="1861206"/>
                  </a:lnTo>
                  <a:lnTo>
                    <a:pt x="2959884" y="1861425"/>
                  </a:lnTo>
                  <a:lnTo>
                    <a:pt x="2960465" y="1861657"/>
                  </a:lnTo>
                  <a:lnTo>
                    <a:pt x="2961046" y="1861877"/>
                  </a:lnTo>
                  <a:lnTo>
                    <a:pt x="2961627" y="1862109"/>
                  </a:lnTo>
                  <a:lnTo>
                    <a:pt x="2962208" y="1862329"/>
                  </a:lnTo>
                  <a:lnTo>
                    <a:pt x="2962776" y="1862561"/>
                  </a:lnTo>
                  <a:lnTo>
                    <a:pt x="2963357" y="1862781"/>
                  </a:lnTo>
                  <a:lnTo>
                    <a:pt x="2963938" y="1863013"/>
                  </a:lnTo>
                  <a:lnTo>
                    <a:pt x="2964519" y="1863233"/>
                  </a:lnTo>
                  <a:lnTo>
                    <a:pt x="2965100" y="1863465"/>
                  </a:lnTo>
                  <a:lnTo>
                    <a:pt x="2965668" y="1863685"/>
                  </a:lnTo>
                  <a:lnTo>
                    <a:pt x="2966249" y="1863917"/>
                  </a:lnTo>
                  <a:lnTo>
                    <a:pt x="2966830" y="1864149"/>
                  </a:lnTo>
                  <a:lnTo>
                    <a:pt x="2967411" y="1864369"/>
                  </a:lnTo>
                  <a:lnTo>
                    <a:pt x="2967993" y="1864601"/>
                  </a:lnTo>
                  <a:lnTo>
                    <a:pt x="2968561" y="1864821"/>
                  </a:lnTo>
                  <a:lnTo>
                    <a:pt x="2969142" y="1865053"/>
                  </a:lnTo>
                  <a:lnTo>
                    <a:pt x="2969723" y="1865273"/>
                  </a:lnTo>
                  <a:lnTo>
                    <a:pt x="2970304" y="1865505"/>
                  </a:lnTo>
                  <a:lnTo>
                    <a:pt x="2970885" y="1865725"/>
                  </a:lnTo>
                  <a:lnTo>
                    <a:pt x="2971453" y="1865957"/>
                  </a:lnTo>
                  <a:lnTo>
                    <a:pt x="2972034" y="1866176"/>
                  </a:lnTo>
                  <a:lnTo>
                    <a:pt x="2972615" y="1866409"/>
                  </a:lnTo>
                  <a:lnTo>
                    <a:pt x="2973196" y="1866628"/>
                  </a:lnTo>
                  <a:lnTo>
                    <a:pt x="2973777" y="1866861"/>
                  </a:lnTo>
                  <a:lnTo>
                    <a:pt x="2974345" y="1867080"/>
                  </a:lnTo>
                  <a:lnTo>
                    <a:pt x="2974926" y="1867313"/>
                  </a:lnTo>
                  <a:lnTo>
                    <a:pt x="2975507" y="1867532"/>
                  </a:lnTo>
                  <a:lnTo>
                    <a:pt x="2976088" y="1867765"/>
                  </a:lnTo>
                  <a:lnTo>
                    <a:pt x="2976656" y="1867984"/>
                  </a:lnTo>
                  <a:lnTo>
                    <a:pt x="2977237" y="1868217"/>
                  </a:lnTo>
                  <a:lnTo>
                    <a:pt x="2977818" y="1868436"/>
                  </a:lnTo>
                  <a:lnTo>
                    <a:pt x="2978399" y="1868668"/>
                  </a:lnTo>
                  <a:lnTo>
                    <a:pt x="2978980" y="1868888"/>
                  </a:lnTo>
                  <a:lnTo>
                    <a:pt x="2979548" y="1869120"/>
                  </a:lnTo>
                  <a:lnTo>
                    <a:pt x="2980129" y="1869340"/>
                  </a:lnTo>
                  <a:lnTo>
                    <a:pt x="2980710" y="1869572"/>
                  </a:lnTo>
                  <a:lnTo>
                    <a:pt x="2981291" y="1869792"/>
                  </a:lnTo>
                  <a:lnTo>
                    <a:pt x="2981872" y="1870024"/>
                  </a:lnTo>
                  <a:lnTo>
                    <a:pt x="2982440" y="1870244"/>
                  </a:lnTo>
                  <a:lnTo>
                    <a:pt x="2983021" y="1870476"/>
                  </a:lnTo>
                  <a:lnTo>
                    <a:pt x="2983603" y="1870696"/>
                  </a:lnTo>
                  <a:lnTo>
                    <a:pt x="2984184" y="1870928"/>
                  </a:lnTo>
                  <a:lnTo>
                    <a:pt x="2984765" y="1871147"/>
                  </a:lnTo>
                  <a:lnTo>
                    <a:pt x="2985333" y="1871380"/>
                  </a:lnTo>
                  <a:lnTo>
                    <a:pt x="2985914" y="1871599"/>
                  </a:lnTo>
                  <a:lnTo>
                    <a:pt x="2986495" y="1871832"/>
                  </a:lnTo>
                  <a:lnTo>
                    <a:pt x="2987076" y="1872051"/>
                  </a:lnTo>
                  <a:lnTo>
                    <a:pt x="2987657" y="1872271"/>
                  </a:lnTo>
                  <a:lnTo>
                    <a:pt x="2988225" y="1872503"/>
                  </a:lnTo>
                  <a:lnTo>
                    <a:pt x="2988806" y="1872723"/>
                  </a:lnTo>
                  <a:lnTo>
                    <a:pt x="2989387" y="1872955"/>
                  </a:lnTo>
                  <a:lnTo>
                    <a:pt x="2989968" y="1873175"/>
                  </a:lnTo>
                  <a:lnTo>
                    <a:pt x="2990536" y="1873407"/>
                  </a:lnTo>
                  <a:lnTo>
                    <a:pt x="2991117" y="1873626"/>
                  </a:lnTo>
                  <a:lnTo>
                    <a:pt x="2991698" y="1873859"/>
                  </a:lnTo>
                  <a:lnTo>
                    <a:pt x="2992279" y="1874078"/>
                  </a:lnTo>
                  <a:lnTo>
                    <a:pt x="2992860" y="1874311"/>
                  </a:lnTo>
                  <a:lnTo>
                    <a:pt x="2993428" y="1874530"/>
                  </a:lnTo>
                  <a:lnTo>
                    <a:pt x="2994009" y="1874763"/>
                  </a:lnTo>
                  <a:lnTo>
                    <a:pt x="2994590" y="1874982"/>
                  </a:lnTo>
                  <a:lnTo>
                    <a:pt x="2995171" y="1875202"/>
                  </a:lnTo>
                  <a:lnTo>
                    <a:pt x="2995752" y="1875434"/>
                  </a:lnTo>
                  <a:lnTo>
                    <a:pt x="2996320" y="1875654"/>
                  </a:lnTo>
                  <a:lnTo>
                    <a:pt x="2996901" y="1875886"/>
                  </a:lnTo>
                  <a:lnTo>
                    <a:pt x="2997482" y="1876105"/>
                  </a:lnTo>
                  <a:lnTo>
                    <a:pt x="2998063" y="1876338"/>
                  </a:lnTo>
                  <a:lnTo>
                    <a:pt x="2998644" y="1876557"/>
                  </a:lnTo>
                  <a:lnTo>
                    <a:pt x="2999213" y="1876790"/>
                  </a:lnTo>
                  <a:lnTo>
                    <a:pt x="2999794" y="1877009"/>
                  </a:lnTo>
                  <a:lnTo>
                    <a:pt x="3000375" y="1877229"/>
                  </a:lnTo>
                  <a:lnTo>
                    <a:pt x="3000956" y="1877461"/>
                  </a:lnTo>
                  <a:lnTo>
                    <a:pt x="3001537" y="1877681"/>
                  </a:lnTo>
                  <a:lnTo>
                    <a:pt x="3002105" y="1877913"/>
                  </a:lnTo>
                  <a:lnTo>
                    <a:pt x="3002686" y="1878133"/>
                  </a:lnTo>
                  <a:lnTo>
                    <a:pt x="3003267" y="1878365"/>
                  </a:lnTo>
                  <a:lnTo>
                    <a:pt x="3003848" y="1878584"/>
                  </a:lnTo>
                  <a:lnTo>
                    <a:pt x="3004416" y="1878804"/>
                  </a:lnTo>
                  <a:lnTo>
                    <a:pt x="3004997" y="1879036"/>
                  </a:lnTo>
                  <a:lnTo>
                    <a:pt x="3005578" y="1879256"/>
                  </a:lnTo>
                  <a:lnTo>
                    <a:pt x="3006159" y="1879488"/>
                  </a:lnTo>
                  <a:lnTo>
                    <a:pt x="3006740" y="1879708"/>
                  </a:lnTo>
                  <a:lnTo>
                    <a:pt x="3007308" y="1879927"/>
                  </a:lnTo>
                  <a:lnTo>
                    <a:pt x="3007889" y="1880160"/>
                  </a:lnTo>
                  <a:lnTo>
                    <a:pt x="3008470" y="1880379"/>
                  </a:lnTo>
                  <a:lnTo>
                    <a:pt x="3009051" y="1880612"/>
                  </a:lnTo>
                  <a:lnTo>
                    <a:pt x="3009632" y="1880831"/>
                  </a:lnTo>
                  <a:lnTo>
                    <a:pt x="3010200" y="1881063"/>
                  </a:lnTo>
                  <a:lnTo>
                    <a:pt x="3010781" y="1881283"/>
                  </a:lnTo>
                  <a:lnTo>
                    <a:pt x="3011362" y="1881502"/>
                  </a:lnTo>
                </a:path>
                <a:path w="5782945" h="2792095">
                  <a:moveTo>
                    <a:pt x="3011362" y="1881502"/>
                  </a:moveTo>
                  <a:lnTo>
                    <a:pt x="3011943" y="1881735"/>
                  </a:lnTo>
                  <a:lnTo>
                    <a:pt x="3012524" y="1881954"/>
                  </a:lnTo>
                  <a:lnTo>
                    <a:pt x="3013092" y="1882174"/>
                  </a:lnTo>
                  <a:lnTo>
                    <a:pt x="3013673" y="1882406"/>
                  </a:lnTo>
                  <a:lnTo>
                    <a:pt x="3014254" y="1882626"/>
                  </a:lnTo>
                  <a:lnTo>
                    <a:pt x="3014835" y="1882858"/>
                  </a:lnTo>
                  <a:lnTo>
                    <a:pt x="3015416" y="1883078"/>
                  </a:lnTo>
                  <a:lnTo>
                    <a:pt x="3015985" y="1883297"/>
                  </a:lnTo>
                  <a:lnTo>
                    <a:pt x="3016566" y="1883530"/>
                  </a:lnTo>
                  <a:lnTo>
                    <a:pt x="3017147" y="1883749"/>
                  </a:lnTo>
                  <a:lnTo>
                    <a:pt x="3017728" y="1883981"/>
                  </a:lnTo>
                  <a:lnTo>
                    <a:pt x="3018296" y="1884201"/>
                  </a:lnTo>
                  <a:lnTo>
                    <a:pt x="3018877" y="1884420"/>
                  </a:lnTo>
                  <a:lnTo>
                    <a:pt x="3019458" y="1884653"/>
                  </a:lnTo>
                  <a:lnTo>
                    <a:pt x="3020039" y="1884872"/>
                  </a:lnTo>
                  <a:lnTo>
                    <a:pt x="3020620" y="1885105"/>
                  </a:lnTo>
                  <a:lnTo>
                    <a:pt x="3021188" y="1885324"/>
                  </a:lnTo>
                  <a:lnTo>
                    <a:pt x="3021769" y="1885544"/>
                  </a:lnTo>
                  <a:lnTo>
                    <a:pt x="3022350" y="1885776"/>
                  </a:lnTo>
                  <a:lnTo>
                    <a:pt x="3022931" y="1885996"/>
                  </a:lnTo>
                  <a:lnTo>
                    <a:pt x="3023512" y="1886215"/>
                  </a:lnTo>
                  <a:lnTo>
                    <a:pt x="3024080" y="1886448"/>
                  </a:lnTo>
                  <a:lnTo>
                    <a:pt x="3024661" y="1886667"/>
                  </a:lnTo>
                  <a:lnTo>
                    <a:pt x="3025242" y="1886887"/>
                  </a:lnTo>
                  <a:lnTo>
                    <a:pt x="3025823" y="1887119"/>
                  </a:lnTo>
                  <a:lnTo>
                    <a:pt x="3026404" y="1887338"/>
                  </a:lnTo>
                  <a:lnTo>
                    <a:pt x="3026972" y="1887571"/>
                  </a:lnTo>
                  <a:lnTo>
                    <a:pt x="3027553" y="1887790"/>
                  </a:lnTo>
                  <a:lnTo>
                    <a:pt x="3028134" y="1888010"/>
                  </a:lnTo>
                  <a:lnTo>
                    <a:pt x="3028715" y="1888242"/>
                  </a:lnTo>
                  <a:lnTo>
                    <a:pt x="3029296" y="1888462"/>
                  </a:lnTo>
                  <a:lnTo>
                    <a:pt x="3029864" y="1888681"/>
                  </a:lnTo>
                  <a:lnTo>
                    <a:pt x="3030445" y="1888914"/>
                  </a:lnTo>
                  <a:lnTo>
                    <a:pt x="3031026" y="1889133"/>
                  </a:lnTo>
                  <a:lnTo>
                    <a:pt x="3031607" y="1889353"/>
                  </a:lnTo>
                  <a:lnTo>
                    <a:pt x="3032176" y="1889585"/>
                  </a:lnTo>
                  <a:lnTo>
                    <a:pt x="3032757" y="1889805"/>
                  </a:lnTo>
                  <a:lnTo>
                    <a:pt x="3033338" y="1890024"/>
                  </a:lnTo>
                  <a:lnTo>
                    <a:pt x="3033919" y="1890256"/>
                  </a:lnTo>
                  <a:lnTo>
                    <a:pt x="3034500" y="1890476"/>
                  </a:lnTo>
                  <a:lnTo>
                    <a:pt x="3035068" y="1890695"/>
                  </a:lnTo>
                  <a:lnTo>
                    <a:pt x="3035649" y="1890928"/>
                  </a:lnTo>
                  <a:lnTo>
                    <a:pt x="3036230" y="1891147"/>
                  </a:lnTo>
                  <a:lnTo>
                    <a:pt x="3036811" y="1891367"/>
                  </a:lnTo>
                  <a:lnTo>
                    <a:pt x="3037392" y="1891599"/>
                  </a:lnTo>
                  <a:lnTo>
                    <a:pt x="3037960" y="1891819"/>
                  </a:lnTo>
                  <a:lnTo>
                    <a:pt x="3038541" y="1892038"/>
                  </a:lnTo>
                  <a:lnTo>
                    <a:pt x="3039122" y="1892271"/>
                  </a:lnTo>
                  <a:lnTo>
                    <a:pt x="3039703" y="1892490"/>
                  </a:lnTo>
                  <a:lnTo>
                    <a:pt x="3040284" y="1892710"/>
                  </a:lnTo>
                  <a:lnTo>
                    <a:pt x="3040852" y="1892942"/>
                  </a:lnTo>
                  <a:lnTo>
                    <a:pt x="3041433" y="1893162"/>
                  </a:lnTo>
                  <a:lnTo>
                    <a:pt x="3042014" y="1893381"/>
                  </a:lnTo>
                  <a:lnTo>
                    <a:pt x="3042595" y="1893613"/>
                  </a:lnTo>
                  <a:lnTo>
                    <a:pt x="3043176" y="1893833"/>
                  </a:lnTo>
                  <a:lnTo>
                    <a:pt x="3043744" y="1894052"/>
                  </a:lnTo>
                  <a:lnTo>
                    <a:pt x="3044325" y="1894285"/>
                  </a:lnTo>
                  <a:lnTo>
                    <a:pt x="3044906" y="1894504"/>
                  </a:lnTo>
                  <a:lnTo>
                    <a:pt x="3045487" y="1894724"/>
                  </a:lnTo>
                  <a:lnTo>
                    <a:pt x="3046068" y="1894943"/>
                  </a:lnTo>
                  <a:lnTo>
                    <a:pt x="3046636" y="1895176"/>
                  </a:lnTo>
                  <a:lnTo>
                    <a:pt x="3047217" y="1895395"/>
                  </a:lnTo>
                  <a:lnTo>
                    <a:pt x="3047799" y="1895615"/>
                  </a:lnTo>
                  <a:lnTo>
                    <a:pt x="3048380" y="1895847"/>
                  </a:lnTo>
                  <a:lnTo>
                    <a:pt x="3048948" y="1896067"/>
                  </a:lnTo>
                  <a:lnTo>
                    <a:pt x="3049529" y="1896286"/>
                  </a:lnTo>
                  <a:lnTo>
                    <a:pt x="3050110" y="1896519"/>
                  </a:lnTo>
                  <a:lnTo>
                    <a:pt x="3050691" y="1896738"/>
                  </a:lnTo>
                  <a:lnTo>
                    <a:pt x="3051272" y="1896958"/>
                  </a:lnTo>
                  <a:lnTo>
                    <a:pt x="3051840" y="1897177"/>
                  </a:lnTo>
                  <a:lnTo>
                    <a:pt x="3052421" y="1897409"/>
                  </a:lnTo>
                  <a:lnTo>
                    <a:pt x="3053002" y="1897629"/>
                  </a:lnTo>
                  <a:lnTo>
                    <a:pt x="3053583" y="1897848"/>
                  </a:lnTo>
                  <a:lnTo>
                    <a:pt x="3054164" y="1898081"/>
                  </a:lnTo>
                  <a:lnTo>
                    <a:pt x="3054732" y="1898300"/>
                  </a:lnTo>
                  <a:lnTo>
                    <a:pt x="3055313" y="1898520"/>
                  </a:lnTo>
                  <a:lnTo>
                    <a:pt x="3055894" y="1898739"/>
                  </a:lnTo>
                  <a:lnTo>
                    <a:pt x="3056475" y="1898972"/>
                  </a:lnTo>
                  <a:lnTo>
                    <a:pt x="3057056" y="1899191"/>
                  </a:lnTo>
                  <a:lnTo>
                    <a:pt x="3057624" y="1899411"/>
                  </a:lnTo>
                  <a:lnTo>
                    <a:pt x="3058205" y="1899643"/>
                  </a:lnTo>
                  <a:lnTo>
                    <a:pt x="3058786" y="1899863"/>
                  </a:lnTo>
                  <a:lnTo>
                    <a:pt x="3059367" y="1900082"/>
                  </a:lnTo>
                  <a:lnTo>
                    <a:pt x="3059948" y="1900302"/>
                  </a:lnTo>
                  <a:lnTo>
                    <a:pt x="3060516" y="1900534"/>
                  </a:lnTo>
                  <a:lnTo>
                    <a:pt x="3061097" y="1900753"/>
                  </a:lnTo>
                  <a:lnTo>
                    <a:pt x="3061678" y="1900973"/>
                  </a:lnTo>
                  <a:lnTo>
                    <a:pt x="3062259" y="1901192"/>
                  </a:lnTo>
                  <a:lnTo>
                    <a:pt x="3062827" y="1901425"/>
                  </a:lnTo>
                  <a:lnTo>
                    <a:pt x="3063409" y="1901644"/>
                  </a:lnTo>
                  <a:lnTo>
                    <a:pt x="3063990" y="1901864"/>
                  </a:lnTo>
                  <a:lnTo>
                    <a:pt x="3064571" y="1902083"/>
                  </a:lnTo>
                  <a:lnTo>
                    <a:pt x="3065152" y="1902316"/>
                  </a:lnTo>
                  <a:lnTo>
                    <a:pt x="3065720" y="1902535"/>
                  </a:lnTo>
                  <a:lnTo>
                    <a:pt x="3066301" y="1902755"/>
                  </a:lnTo>
                  <a:lnTo>
                    <a:pt x="3066882" y="1902974"/>
                  </a:lnTo>
                  <a:lnTo>
                    <a:pt x="3067463" y="1903207"/>
                  </a:lnTo>
                  <a:lnTo>
                    <a:pt x="3068044" y="1903426"/>
                  </a:lnTo>
                  <a:lnTo>
                    <a:pt x="3068612" y="1903646"/>
                  </a:lnTo>
                  <a:lnTo>
                    <a:pt x="3069193" y="1903865"/>
                  </a:lnTo>
                  <a:lnTo>
                    <a:pt x="3069774" y="1904098"/>
                  </a:lnTo>
                  <a:lnTo>
                    <a:pt x="3070355" y="1904317"/>
                  </a:lnTo>
                  <a:lnTo>
                    <a:pt x="3070936" y="1904537"/>
                  </a:lnTo>
                  <a:lnTo>
                    <a:pt x="3071504" y="1904756"/>
                  </a:lnTo>
                  <a:lnTo>
                    <a:pt x="3072085" y="1904988"/>
                  </a:lnTo>
                  <a:lnTo>
                    <a:pt x="3072666" y="1905208"/>
                  </a:lnTo>
                  <a:lnTo>
                    <a:pt x="3073247" y="1905427"/>
                  </a:lnTo>
                  <a:lnTo>
                    <a:pt x="3073815" y="1905647"/>
                  </a:lnTo>
                  <a:lnTo>
                    <a:pt x="3074396" y="1905866"/>
                  </a:lnTo>
                  <a:lnTo>
                    <a:pt x="3074977" y="1906099"/>
                  </a:lnTo>
                  <a:lnTo>
                    <a:pt x="3075558" y="1906318"/>
                  </a:lnTo>
                  <a:lnTo>
                    <a:pt x="3076139" y="1906538"/>
                  </a:lnTo>
                  <a:lnTo>
                    <a:pt x="3076707" y="1906757"/>
                  </a:lnTo>
                  <a:lnTo>
                    <a:pt x="3077288" y="1906990"/>
                  </a:lnTo>
                  <a:lnTo>
                    <a:pt x="3077869" y="1907209"/>
                  </a:lnTo>
                  <a:lnTo>
                    <a:pt x="3078450" y="1907429"/>
                  </a:lnTo>
                  <a:lnTo>
                    <a:pt x="3079031" y="1907648"/>
                  </a:lnTo>
                  <a:lnTo>
                    <a:pt x="3079600" y="1907868"/>
                  </a:lnTo>
                  <a:lnTo>
                    <a:pt x="3080181" y="1908100"/>
                  </a:lnTo>
                  <a:lnTo>
                    <a:pt x="3080762" y="1908320"/>
                  </a:lnTo>
                  <a:lnTo>
                    <a:pt x="3081343" y="1908539"/>
                  </a:lnTo>
                  <a:lnTo>
                    <a:pt x="3081924" y="1908759"/>
                  </a:lnTo>
                  <a:lnTo>
                    <a:pt x="3082492" y="1908978"/>
                  </a:lnTo>
                  <a:lnTo>
                    <a:pt x="3083073" y="1909211"/>
                  </a:lnTo>
                  <a:lnTo>
                    <a:pt x="3083654" y="1909430"/>
                  </a:lnTo>
                  <a:lnTo>
                    <a:pt x="3084235" y="1909650"/>
                  </a:lnTo>
                  <a:lnTo>
                    <a:pt x="3084816" y="1909869"/>
                  </a:lnTo>
                </a:path>
                <a:path w="5782945" h="2792095">
                  <a:moveTo>
                    <a:pt x="3084816" y="1909869"/>
                  </a:moveTo>
                  <a:lnTo>
                    <a:pt x="3085384" y="1910089"/>
                  </a:lnTo>
                  <a:lnTo>
                    <a:pt x="3085965" y="1910321"/>
                  </a:lnTo>
                  <a:lnTo>
                    <a:pt x="3086546" y="1910540"/>
                  </a:lnTo>
                  <a:lnTo>
                    <a:pt x="3087127" y="1910760"/>
                  </a:lnTo>
                  <a:lnTo>
                    <a:pt x="3087708" y="1910979"/>
                  </a:lnTo>
                  <a:lnTo>
                    <a:pt x="3088276" y="1911199"/>
                  </a:lnTo>
                  <a:lnTo>
                    <a:pt x="3088857" y="1911431"/>
                  </a:lnTo>
                  <a:lnTo>
                    <a:pt x="3089438" y="1911651"/>
                  </a:lnTo>
                  <a:lnTo>
                    <a:pt x="3090019" y="1911870"/>
                  </a:lnTo>
                  <a:lnTo>
                    <a:pt x="3090587" y="1912090"/>
                  </a:lnTo>
                  <a:lnTo>
                    <a:pt x="3091168" y="1912309"/>
                  </a:lnTo>
                  <a:lnTo>
                    <a:pt x="3091749" y="1912542"/>
                  </a:lnTo>
                  <a:lnTo>
                    <a:pt x="3092330" y="1912761"/>
                  </a:lnTo>
                  <a:lnTo>
                    <a:pt x="3092911" y="1912981"/>
                  </a:lnTo>
                  <a:lnTo>
                    <a:pt x="3093479" y="1913200"/>
                  </a:lnTo>
                  <a:lnTo>
                    <a:pt x="3094060" y="1913420"/>
                  </a:lnTo>
                  <a:lnTo>
                    <a:pt x="3094641" y="1913639"/>
                  </a:lnTo>
                  <a:lnTo>
                    <a:pt x="3095222" y="1913872"/>
                  </a:lnTo>
                  <a:lnTo>
                    <a:pt x="3095803" y="1914091"/>
                  </a:lnTo>
                  <a:lnTo>
                    <a:pt x="3096372" y="1914311"/>
                  </a:lnTo>
                  <a:lnTo>
                    <a:pt x="3096953" y="1914530"/>
                  </a:lnTo>
                  <a:lnTo>
                    <a:pt x="3097534" y="1914750"/>
                  </a:lnTo>
                  <a:lnTo>
                    <a:pt x="3098115" y="1914969"/>
                  </a:lnTo>
                  <a:lnTo>
                    <a:pt x="3098696" y="1915201"/>
                  </a:lnTo>
                  <a:lnTo>
                    <a:pt x="3099264" y="1915421"/>
                  </a:lnTo>
                  <a:lnTo>
                    <a:pt x="3099845" y="1915640"/>
                  </a:lnTo>
                  <a:lnTo>
                    <a:pt x="3100426" y="1915860"/>
                  </a:lnTo>
                  <a:lnTo>
                    <a:pt x="3101007" y="1916079"/>
                  </a:lnTo>
                  <a:lnTo>
                    <a:pt x="3101588" y="1916299"/>
                  </a:lnTo>
                  <a:lnTo>
                    <a:pt x="3102156" y="1916531"/>
                  </a:lnTo>
                  <a:lnTo>
                    <a:pt x="3102737" y="1916751"/>
                  </a:lnTo>
                  <a:lnTo>
                    <a:pt x="3103318" y="1916970"/>
                  </a:lnTo>
                  <a:lnTo>
                    <a:pt x="3103899" y="1917190"/>
                  </a:lnTo>
                  <a:lnTo>
                    <a:pt x="3104467" y="1917409"/>
                  </a:lnTo>
                  <a:lnTo>
                    <a:pt x="3105048" y="1917629"/>
                  </a:lnTo>
                  <a:lnTo>
                    <a:pt x="3105629" y="1917848"/>
                  </a:lnTo>
                  <a:lnTo>
                    <a:pt x="3106210" y="1918081"/>
                  </a:lnTo>
                  <a:lnTo>
                    <a:pt x="3106791" y="1918300"/>
                  </a:lnTo>
                  <a:lnTo>
                    <a:pt x="3107359" y="1918520"/>
                  </a:lnTo>
                  <a:lnTo>
                    <a:pt x="3107940" y="1918739"/>
                  </a:lnTo>
                  <a:lnTo>
                    <a:pt x="3108521" y="1918959"/>
                  </a:lnTo>
                  <a:lnTo>
                    <a:pt x="3109102" y="1919178"/>
                  </a:lnTo>
                  <a:lnTo>
                    <a:pt x="3109683" y="1919398"/>
                  </a:lnTo>
                  <a:lnTo>
                    <a:pt x="3110251" y="1919617"/>
                  </a:lnTo>
                  <a:lnTo>
                    <a:pt x="3110832" y="1919850"/>
                  </a:lnTo>
                  <a:lnTo>
                    <a:pt x="3111413" y="1920069"/>
                  </a:lnTo>
                  <a:lnTo>
                    <a:pt x="3111995" y="1920289"/>
                  </a:lnTo>
                  <a:lnTo>
                    <a:pt x="3112576" y="1920508"/>
                  </a:lnTo>
                  <a:lnTo>
                    <a:pt x="3113144" y="1920728"/>
                  </a:lnTo>
                  <a:lnTo>
                    <a:pt x="3113725" y="1920947"/>
                  </a:lnTo>
                  <a:lnTo>
                    <a:pt x="3114306" y="1921167"/>
                  </a:lnTo>
                  <a:lnTo>
                    <a:pt x="3114887" y="1921386"/>
                  </a:lnTo>
                  <a:lnTo>
                    <a:pt x="3115468" y="1921618"/>
                  </a:lnTo>
                  <a:lnTo>
                    <a:pt x="3116036" y="1921838"/>
                  </a:lnTo>
                  <a:lnTo>
                    <a:pt x="3116617" y="1922057"/>
                  </a:lnTo>
                  <a:lnTo>
                    <a:pt x="3117198" y="1922277"/>
                  </a:lnTo>
                  <a:lnTo>
                    <a:pt x="3117779" y="1922496"/>
                  </a:lnTo>
                  <a:lnTo>
                    <a:pt x="3118347" y="1922716"/>
                  </a:lnTo>
                  <a:lnTo>
                    <a:pt x="3118928" y="1922935"/>
                  </a:lnTo>
                  <a:lnTo>
                    <a:pt x="3119509" y="1923155"/>
                  </a:lnTo>
                  <a:lnTo>
                    <a:pt x="3120090" y="1923374"/>
                  </a:lnTo>
                  <a:lnTo>
                    <a:pt x="3120671" y="1923607"/>
                  </a:lnTo>
                  <a:lnTo>
                    <a:pt x="3121239" y="1923826"/>
                  </a:lnTo>
                  <a:lnTo>
                    <a:pt x="3121820" y="1924046"/>
                  </a:lnTo>
                  <a:lnTo>
                    <a:pt x="3122401" y="1924265"/>
                  </a:lnTo>
                  <a:lnTo>
                    <a:pt x="3122982" y="1924485"/>
                  </a:lnTo>
                  <a:lnTo>
                    <a:pt x="3123563" y="1924704"/>
                  </a:lnTo>
                  <a:lnTo>
                    <a:pt x="3124131" y="1924924"/>
                  </a:lnTo>
                  <a:lnTo>
                    <a:pt x="3124712" y="1925143"/>
                  </a:lnTo>
                  <a:lnTo>
                    <a:pt x="3125293" y="1925363"/>
                  </a:lnTo>
                  <a:lnTo>
                    <a:pt x="3125874" y="1925582"/>
                  </a:lnTo>
                  <a:lnTo>
                    <a:pt x="3126455" y="1925802"/>
                  </a:lnTo>
                  <a:lnTo>
                    <a:pt x="3127023" y="1926034"/>
                  </a:lnTo>
                  <a:lnTo>
                    <a:pt x="3127605" y="1926254"/>
                  </a:lnTo>
                  <a:lnTo>
                    <a:pt x="3128186" y="1926473"/>
                  </a:lnTo>
                  <a:lnTo>
                    <a:pt x="3128767" y="1926693"/>
                  </a:lnTo>
                  <a:lnTo>
                    <a:pt x="3129348" y="1926912"/>
                  </a:lnTo>
                  <a:lnTo>
                    <a:pt x="3129916" y="1927132"/>
                  </a:lnTo>
                  <a:lnTo>
                    <a:pt x="3130497" y="1927351"/>
                  </a:lnTo>
                  <a:lnTo>
                    <a:pt x="3131078" y="1927571"/>
                  </a:lnTo>
                  <a:lnTo>
                    <a:pt x="3131659" y="1927790"/>
                  </a:lnTo>
                  <a:lnTo>
                    <a:pt x="3132227" y="1928010"/>
                  </a:lnTo>
                  <a:lnTo>
                    <a:pt x="3132808" y="1928229"/>
                  </a:lnTo>
                  <a:lnTo>
                    <a:pt x="3133389" y="1928449"/>
                  </a:lnTo>
                  <a:lnTo>
                    <a:pt x="3133970" y="1928668"/>
                  </a:lnTo>
                  <a:lnTo>
                    <a:pt x="3136862" y="1929779"/>
                  </a:lnTo>
                  <a:lnTo>
                    <a:pt x="3137443" y="1929998"/>
                  </a:lnTo>
                  <a:lnTo>
                    <a:pt x="3138011" y="1930218"/>
                  </a:lnTo>
                  <a:lnTo>
                    <a:pt x="3138592" y="1930437"/>
                  </a:lnTo>
                  <a:lnTo>
                    <a:pt x="3139173" y="1930657"/>
                  </a:lnTo>
                  <a:lnTo>
                    <a:pt x="3139754" y="1930876"/>
                  </a:lnTo>
                  <a:lnTo>
                    <a:pt x="3140335" y="1931096"/>
                  </a:lnTo>
                  <a:lnTo>
                    <a:pt x="3140903" y="1931315"/>
                  </a:lnTo>
                  <a:lnTo>
                    <a:pt x="3141484" y="1931535"/>
                  </a:lnTo>
                  <a:lnTo>
                    <a:pt x="3142065" y="1931754"/>
                  </a:lnTo>
                  <a:lnTo>
                    <a:pt x="3142646" y="1931974"/>
                  </a:lnTo>
                  <a:lnTo>
                    <a:pt x="3143227" y="1932193"/>
                  </a:lnTo>
                  <a:lnTo>
                    <a:pt x="3143796" y="1932413"/>
                  </a:lnTo>
                  <a:lnTo>
                    <a:pt x="3144377" y="1932632"/>
                  </a:lnTo>
                  <a:lnTo>
                    <a:pt x="3144958" y="1932851"/>
                  </a:lnTo>
                  <a:lnTo>
                    <a:pt x="3145539" y="1933071"/>
                  </a:lnTo>
                  <a:lnTo>
                    <a:pt x="3146107" y="1933303"/>
                  </a:lnTo>
                  <a:lnTo>
                    <a:pt x="3146688" y="1933523"/>
                  </a:lnTo>
                  <a:lnTo>
                    <a:pt x="3147269" y="1933742"/>
                  </a:lnTo>
                  <a:lnTo>
                    <a:pt x="3147850" y="1933962"/>
                  </a:lnTo>
                  <a:lnTo>
                    <a:pt x="3148431" y="1934181"/>
                  </a:lnTo>
                  <a:lnTo>
                    <a:pt x="3148999" y="1934401"/>
                  </a:lnTo>
                  <a:lnTo>
                    <a:pt x="3149580" y="1934620"/>
                  </a:lnTo>
                  <a:lnTo>
                    <a:pt x="3150161" y="1934840"/>
                  </a:lnTo>
                  <a:lnTo>
                    <a:pt x="3150742" y="1935059"/>
                  </a:lnTo>
                  <a:lnTo>
                    <a:pt x="3151323" y="1935279"/>
                  </a:lnTo>
                  <a:lnTo>
                    <a:pt x="3151891" y="1935498"/>
                  </a:lnTo>
                  <a:lnTo>
                    <a:pt x="3152472" y="1935718"/>
                  </a:lnTo>
                  <a:lnTo>
                    <a:pt x="3153053" y="1935937"/>
                  </a:lnTo>
                  <a:lnTo>
                    <a:pt x="3153634" y="1936157"/>
                  </a:lnTo>
                  <a:lnTo>
                    <a:pt x="3154215" y="1936376"/>
                  </a:lnTo>
                  <a:lnTo>
                    <a:pt x="3154783" y="1936596"/>
                  </a:lnTo>
                  <a:lnTo>
                    <a:pt x="3155364" y="1936815"/>
                  </a:lnTo>
                  <a:lnTo>
                    <a:pt x="3155945" y="1937035"/>
                  </a:lnTo>
                  <a:lnTo>
                    <a:pt x="3156526" y="1937254"/>
                  </a:lnTo>
                  <a:lnTo>
                    <a:pt x="3157107" y="1937474"/>
                  </a:lnTo>
                  <a:lnTo>
                    <a:pt x="3157675" y="1937693"/>
                  </a:lnTo>
                  <a:lnTo>
                    <a:pt x="3158256" y="1937913"/>
                  </a:lnTo>
                </a:path>
                <a:path w="5782945" h="2792095">
                  <a:moveTo>
                    <a:pt x="3158256" y="1937913"/>
                  </a:moveTo>
                  <a:lnTo>
                    <a:pt x="3158837" y="1938132"/>
                  </a:lnTo>
                  <a:lnTo>
                    <a:pt x="3159418" y="1938352"/>
                  </a:lnTo>
                  <a:lnTo>
                    <a:pt x="3159999" y="1938571"/>
                  </a:lnTo>
                  <a:lnTo>
                    <a:pt x="3160568" y="1938791"/>
                  </a:lnTo>
                  <a:lnTo>
                    <a:pt x="3161149" y="1939010"/>
                  </a:lnTo>
                  <a:lnTo>
                    <a:pt x="3161730" y="1939230"/>
                  </a:lnTo>
                  <a:lnTo>
                    <a:pt x="3162311" y="1939449"/>
                  </a:lnTo>
                  <a:lnTo>
                    <a:pt x="3162879" y="1939669"/>
                  </a:lnTo>
                  <a:lnTo>
                    <a:pt x="3163460" y="1939888"/>
                  </a:lnTo>
                  <a:lnTo>
                    <a:pt x="3164041" y="1940108"/>
                  </a:lnTo>
                  <a:lnTo>
                    <a:pt x="3164622" y="1940327"/>
                  </a:lnTo>
                  <a:lnTo>
                    <a:pt x="3165203" y="1940547"/>
                  </a:lnTo>
                  <a:lnTo>
                    <a:pt x="3168095" y="1941644"/>
                  </a:lnTo>
                  <a:lnTo>
                    <a:pt x="3168663" y="1941864"/>
                  </a:lnTo>
                  <a:lnTo>
                    <a:pt x="3169244" y="1942083"/>
                  </a:lnTo>
                  <a:lnTo>
                    <a:pt x="3169825" y="1942303"/>
                  </a:lnTo>
                  <a:lnTo>
                    <a:pt x="3170406" y="1942522"/>
                  </a:lnTo>
                  <a:lnTo>
                    <a:pt x="3170987" y="1942742"/>
                  </a:lnTo>
                  <a:lnTo>
                    <a:pt x="3171555" y="1942961"/>
                  </a:lnTo>
                  <a:lnTo>
                    <a:pt x="3172136" y="1943168"/>
                  </a:lnTo>
                  <a:lnTo>
                    <a:pt x="3172717" y="1943387"/>
                  </a:lnTo>
                  <a:lnTo>
                    <a:pt x="3173298" y="1943607"/>
                  </a:lnTo>
                  <a:lnTo>
                    <a:pt x="3173866" y="1943826"/>
                  </a:lnTo>
                  <a:lnTo>
                    <a:pt x="3174447" y="1944046"/>
                  </a:lnTo>
                  <a:lnTo>
                    <a:pt x="3175028" y="1944265"/>
                  </a:lnTo>
                  <a:lnTo>
                    <a:pt x="3175609" y="1944485"/>
                  </a:lnTo>
                  <a:lnTo>
                    <a:pt x="3176190" y="1944704"/>
                  </a:lnTo>
                  <a:lnTo>
                    <a:pt x="3176759" y="1944924"/>
                  </a:lnTo>
                  <a:lnTo>
                    <a:pt x="3177340" y="1945143"/>
                  </a:lnTo>
                  <a:lnTo>
                    <a:pt x="3177921" y="1945363"/>
                  </a:lnTo>
                  <a:lnTo>
                    <a:pt x="3178502" y="1945582"/>
                  </a:lnTo>
                  <a:lnTo>
                    <a:pt x="3179083" y="1945802"/>
                  </a:lnTo>
                  <a:lnTo>
                    <a:pt x="3179651" y="1946021"/>
                  </a:lnTo>
                  <a:lnTo>
                    <a:pt x="3180232" y="1946241"/>
                  </a:lnTo>
                  <a:lnTo>
                    <a:pt x="3180813" y="1946460"/>
                  </a:lnTo>
                  <a:lnTo>
                    <a:pt x="3181394" y="1946680"/>
                  </a:lnTo>
                  <a:lnTo>
                    <a:pt x="3181975" y="1946899"/>
                  </a:lnTo>
                  <a:lnTo>
                    <a:pt x="3182543" y="1947119"/>
                  </a:lnTo>
                  <a:lnTo>
                    <a:pt x="3183124" y="1947338"/>
                  </a:lnTo>
                  <a:lnTo>
                    <a:pt x="3183705" y="1947558"/>
                  </a:lnTo>
                  <a:lnTo>
                    <a:pt x="3184286" y="1947764"/>
                  </a:lnTo>
                  <a:lnTo>
                    <a:pt x="3184867" y="1947984"/>
                  </a:lnTo>
                  <a:lnTo>
                    <a:pt x="3185435" y="1948203"/>
                  </a:lnTo>
                  <a:lnTo>
                    <a:pt x="3186016" y="1948423"/>
                  </a:lnTo>
                  <a:lnTo>
                    <a:pt x="3186597" y="1948642"/>
                  </a:lnTo>
                  <a:lnTo>
                    <a:pt x="3187178" y="1948862"/>
                  </a:lnTo>
                  <a:lnTo>
                    <a:pt x="3187759" y="1949081"/>
                  </a:lnTo>
                  <a:lnTo>
                    <a:pt x="3188327" y="1949301"/>
                  </a:lnTo>
                  <a:lnTo>
                    <a:pt x="3188908" y="1949520"/>
                  </a:lnTo>
                  <a:lnTo>
                    <a:pt x="3189489" y="1949740"/>
                  </a:lnTo>
                  <a:lnTo>
                    <a:pt x="3190070" y="1949959"/>
                  </a:lnTo>
                  <a:lnTo>
                    <a:pt x="3190638" y="1950179"/>
                  </a:lnTo>
                  <a:lnTo>
                    <a:pt x="3191219" y="1950398"/>
                  </a:lnTo>
                  <a:lnTo>
                    <a:pt x="3191801" y="1950605"/>
                  </a:lnTo>
                  <a:lnTo>
                    <a:pt x="3192382" y="1950824"/>
                  </a:lnTo>
                  <a:lnTo>
                    <a:pt x="3192963" y="1951044"/>
                  </a:lnTo>
                  <a:lnTo>
                    <a:pt x="3193531" y="1951263"/>
                  </a:lnTo>
                  <a:lnTo>
                    <a:pt x="3194112" y="1951483"/>
                  </a:lnTo>
                  <a:lnTo>
                    <a:pt x="3194693" y="1951702"/>
                  </a:lnTo>
                  <a:lnTo>
                    <a:pt x="3195274" y="1951922"/>
                  </a:lnTo>
                  <a:lnTo>
                    <a:pt x="3195855" y="1952141"/>
                  </a:lnTo>
                  <a:lnTo>
                    <a:pt x="3196423" y="1952361"/>
                  </a:lnTo>
                  <a:lnTo>
                    <a:pt x="3197004" y="1952580"/>
                  </a:lnTo>
                  <a:lnTo>
                    <a:pt x="3197585" y="1952800"/>
                  </a:lnTo>
                  <a:lnTo>
                    <a:pt x="3198166" y="1953006"/>
                  </a:lnTo>
                  <a:lnTo>
                    <a:pt x="3198747" y="1953226"/>
                  </a:lnTo>
                  <a:lnTo>
                    <a:pt x="3199315" y="1953445"/>
                  </a:lnTo>
                  <a:lnTo>
                    <a:pt x="3199896" y="1953665"/>
                  </a:lnTo>
                  <a:lnTo>
                    <a:pt x="3200477" y="1953884"/>
                  </a:lnTo>
                  <a:lnTo>
                    <a:pt x="3201058" y="1954104"/>
                  </a:lnTo>
                  <a:lnTo>
                    <a:pt x="3201639" y="1954323"/>
                  </a:lnTo>
                  <a:lnTo>
                    <a:pt x="3202207" y="1954543"/>
                  </a:lnTo>
                  <a:lnTo>
                    <a:pt x="3202788" y="1954762"/>
                  </a:lnTo>
                  <a:lnTo>
                    <a:pt x="3203369" y="1954969"/>
                  </a:lnTo>
                  <a:lnTo>
                    <a:pt x="3203950" y="1955188"/>
                  </a:lnTo>
                  <a:lnTo>
                    <a:pt x="3204518" y="1955408"/>
                  </a:lnTo>
                  <a:lnTo>
                    <a:pt x="3205099" y="1955627"/>
                  </a:lnTo>
                  <a:lnTo>
                    <a:pt x="3205680" y="1955847"/>
                  </a:lnTo>
                  <a:lnTo>
                    <a:pt x="3206261" y="1956066"/>
                  </a:lnTo>
                  <a:lnTo>
                    <a:pt x="3206842" y="1956286"/>
                  </a:lnTo>
                  <a:lnTo>
                    <a:pt x="3207411" y="1956505"/>
                  </a:lnTo>
                  <a:lnTo>
                    <a:pt x="3207992" y="1956712"/>
                  </a:lnTo>
                  <a:lnTo>
                    <a:pt x="3208573" y="1956931"/>
                  </a:lnTo>
                  <a:lnTo>
                    <a:pt x="3209154" y="1957151"/>
                  </a:lnTo>
                  <a:lnTo>
                    <a:pt x="3209735" y="1957370"/>
                  </a:lnTo>
                  <a:lnTo>
                    <a:pt x="3210303" y="1957590"/>
                  </a:lnTo>
                  <a:lnTo>
                    <a:pt x="3210884" y="1957809"/>
                  </a:lnTo>
                  <a:lnTo>
                    <a:pt x="3211465" y="1958029"/>
                  </a:lnTo>
                  <a:lnTo>
                    <a:pt x="3212046" y="1958248"/>
                  </a:lnTo>
                  <a:lnTo>
                    <a:pt x="3212627" y="1958455"/>
                  </a:lnTo>
                  <a:lnTo>
                    <a:pt x="3213195" y="1958674"/>
                  </a:lnTo>
                  <a:lnTo>
                    <a:pt x="3213776" y="1958894"/>
                  </a:lnTo>
                  <a:lnTo>
                    <a:pt x="3214357" y="1959113"/>
                  </a:lnTo>
                  <a:lnTo>
                    <a:pt x="3214938" y="1959333"/>
                  </a:lnTo>
                  <a:lnTo>
                    <a:pt x="3215519" y="1959552"/>
                  </a:lnTo>
                  <a:lnTo>
                    <a:pt x="3216087" y="1959772"/>
                  </a:lnTo>
                  <a:lnTo>
                    <a:pt x="3216668" y="1959979"/>
                  </a:lnTo>
                  <a:lnTo>
                    <a:pt x="3217249" y="1960198"/>
                  </a:lnTo>
                  <a:lnTo>
                    <a:pt x="3217830" y="1960418"/>
                  </a:lnTo>
                  <a:lnTo>
                    <a:pt x="3218398" y="1960637"/>
                  </a:lnTo>
                  <a:lnTo>
                    <a:pt x="3218979" y="1960857"/>
                  </a:lnTo>
                  <a:lnTo>
                    <a:pt x="3219560" y="1961076"/>
                  </a:lnTo>
                  <a:lnTo>
                    <a:pt x="3220141" y="1961296"/>
                  </a:lnTo>
                  <a:lnTo>
                    <a:pt x="3220722" y="1961502"/>
                  </a:lnTo>
                  <a:lnTo>
                    <a:pt x="3221290" y="1961722"/>
                  </a:lnTo>
                  <a:lnTo>
                    <a:pt x="3221871" y="1961941"/>
                  </a:lnTo>
                  <a:lnTo>
                    <a:pt x="3222452" y="1962161"/>
                  </a:lnTo>
                  <a:lnTo>
                    <a:pt x="3223033" y="1962380"/>
                  </a:lnTo>
                  <a:lnTo>
                    <a:pt x="3223614" y="1962600"/>
                  </a:lnTo>
                  <a:lnTo>
                    <a:pt x="3224183" y="1962806"/>
                  </a:lnTo>
                  <a:lnTo>
                    <a:pt x="3224764" y="1963026"/>
                  </a:lnTo>
                  <a:lnTo>
                    <a:pt x="3225345" y="1963245"/>
                  </a:lnTo>
                  <a:lnTo>
                    <a:pt x="3225926" y="1963465"/>
                  </a:lnTo>
                  <a:lnTo>
                    <a:pt x="3226507" y="1963684"/>
                  </a:lnTo>
                  <a:lnTo>
                    <a:pt x="3227075" y="1963904"/>
                  </a:lnTo>
                  <a:lnTo>
                    <a:pt x="3227656" y="1964110"/>
                  </a:lnTo>
                  <a:lnTo>
                    <a:pt x="3228237" y="1964330"/>
                  </a:lnTo>
                  <a:lnTo>
                    <a:pt x="3228818" y="1964549"/>
                  </a:lnTo>
                  <a:lnTo>
                    <a:pt x="3229399" y="1964769"/>
                  </a:lnTo>
                  <a:lnTo>
                    <a:pt x="3229967" y="1964988"/>
                  </a:lnTo>
                  <a:lnTo>
                    <a:pt x="3230548" y="1965195"/>
                  </a:lnTo>
                  <a:lnTo>
                    <a:pt x="3231129" y="1965414"/>
                  </a:lnTo>
                  <a:lnTo>
                    <a:pt x="3231710" y="1965634"/>
                  </a:lnTo>
                </a:path>
                <a:path w="5782945" h="2792095">
                  <a:moveTo>
                    <a:pt x="3231710" y="1965634"/>
                  </a:moveTo>
                  <a:lnTo>
                    <a:pt x="3232278" y="1965853"/>
                  </a:lnTo>
                  <a:lnTo>
                    <a:pt x="3232859" y="1966073"/>
                  </a:lnTo>
                  <a:lnTo>
                    <a:pt x="3233440" y="1966279"/>
                  </a:lnTo>
                  <a:lnTo>
                    <a:pt x="3234021" y="1966499"/>
                  </a:lnTo>
                  <a:lnTo>
                    <a:pt x="3234602" y="1966718"/>
                  </a:lnTo>
                  <a:lnTo>
                    <a:pt x="3235170" y="1966938"/>
                  </a:lnTo>
                  <a:lnTo>
                    <a:pt x="3235751" y="1967157"/>
                  </a:lnTo>
                  <a:lnTo>
                    <a:pt x="3236332" y="1967377"/>
                  </a:lnTo>
                  <a:lnTo>
                    <a:pt x="3236913" y="1967583"/>
                  </a:lnTo>
                  <a:lnTo>
                    <a:pt x="3237494" y="1967803"/>
                  </a:lnTo>
                  <a:lnTo>
                    <a:pt x="3238062" y="1968022"/>
                  </a:lnTo>
                  <a:lnTo>
                    <a:pt x="3238643" y="1968242"/>
                  </a:lnTo>
                  <a:lnTo>
                    <a:pt x="3239224" y="1968461"/>
                  </a:lnTo>
                  <a:lnTo>
                    <a:pt x="3239805" y="1968668"/>
                  </a:lnTo>
                  <a:lnTo>
                    <a:pt x="3240386" y="1968887"/>
                  </a:lnTo>
                  <a:lnTo>
                    <a:pt x="3240955" y="1969107"/>
                  </a:lnTo>
                  <a:lnTo>
                    <a:pt x="3241536" y="1969326"/>
                  </a:lnTo>
                  <a:lnTo>
                    <a:pt x="3242117" y="1969533"/>
                  </a:lnTo>
                  <a:lnTo>
                    <a:pt x="3242698" y="1969753"/>
                  </a:lnTo>
                  <a:lnTo>
                    <a:pt x="3243279" y="1969972"/>
                  </a:lnTo>
                  <a:lnTo>
                    <a:pt x="3243847" y="1970192"/>
                  </a:lnTo>
                  <a:lnTo>
                    <a:pt x="3244428" y="1970411"/>
                  </a:lnTo>
                  <a:lnTo>
                    <a:pt x="3245009" y="1970618"/>
                  </a:lnTo>
                  <a:lnTo>
                    <a:pt x="3245590" y="1970837"/>
                  </a:lnTo>
                  <a:lnTo>
                    <a:pt x="3246158" y="1971057"/>
                  </a:lnTo>
                  <a:lnTo>
                    <a:pt x="3246739" y="1971276"/>
                  </a:lnTo>
                  <a:lnTo>
                    <a:pt x="3247320" y="1971483"/>
                  </a:lnTo>
                  <a:lnTo>
                    <a:pt x="3247901" y="1971702"/>
                  </a:lnTo>
                  <a:lnTo>
                    <a:pt x="3248482" y="1971922"/>
                  </a:lnTo>
                  <a:lnTo>
                    <a:pt x="3249050" y="1972141"/>
                  </a:lnTo>
                  <a:lnTo>
                    <a:pt x="3249631" y="1972361"/>
                  </a:lnTo>
                  <a:lnTo>
                    <a:pt x="3250212" y="1972567"/>
                  </a:lnTo>
                  <a:lnTo>
                    <a:pt x="3250793" y="1972787"/>
                  </a:lnTo>
                  <a:lnTo>
                    <a:pt x="3251374" y="1973006"/>
                  </a:lnTo>
                  <a:lnTo>
                    <a:pt x="3251942" y="1973226"/>
                  </a:lnTo>
                  <a:lnTo>
                    <a:pt x="3252523" y="1973432"/>
                  </a:lnTo>
                  <a:lnTo>
                    <a:pt x="3253104" y="1973652"/>
                  </a:lnTo>
                  <a:lnTo>
                    <a:pt x="3253685" y="1973871"/>
                  </a:lnTo>
                  <a:lnTo>
                    <a:pt x="3254266" y="1974091"/>
                  </a:lnTo>
                  <a:lnTo>
                    <a:pt x="3254834" y="1974297"/>
                  </a:lnTo>
                  <a:lnTo>
                    <a:pt x="3255415" y="1974517"/>
                  </a:lnTo>
                  <a:lnTo>
                    <a:pt x="3255996" y="1974736"/>
                  </a:lnTo>
                  <a:lnTo>
                    <a:pt x="3256578" y="1974956"/>
                  </a:lnTo>
                  <a:lnTo>
                    <a:pt x="3257159" y="1975162"/>
                  </a:lnTo>
                  <a:lnTo>
                    <a:pt x="3257727" y="1975382"/>
                  </a:lnTo>
                  <a:lnTo>
                    <a:pt x="3258308" y="1975601"/>
                  </a:lnTo>
                  <a:lnTo>
                    <a:pt x="3258889" y="1975821"/>
                  </a:lnTo>
                  <a:lnTo>
                    <a:pt x="3259470" y="1976028"/>
                  </a:lnTo>
                  <a:lnTo>
                    <a:pt x="3260051" y="1976247"/>
                  </a:lnTo>
                  <a:lnTo>
                    <a:pt x="3260619" y="1976467"/>
                  </a:lnTo>
                  <a:lnTo>
                    <a:pt x="3261200" y="1976686"/>
                  </a:lnTo>
                  <a:lnTo>
                    <a:pt x="3261781" y="1976893"/>
                  </a:lnTo>
                  <a:lnTo>
                    <a:pt x="3262362" y="1977112"/>
                  </a:lnTo>
                  <a:lnTo>
                    <a:pt x="3262930" y="1977332"/>
                  </a:lnTo>
                  <a:lnTo>
                    <a:pt x="3263511" y="1977551"/>
                  </a:lnTo>
                  <a:lnTo>
                    <a:pt x="3264092" y="1977758"/>
                  </a:lnTo>
                  <a:lnTo>
                    <a:pt x="3264673" y="1977977"/>
                  </a:lnTo>
                  <a:lnTo>
                    <a:pt x="3265254" y="1978197"/>
                  </a:lnTo>
                  <a:lnTo>
                    <a:pt x="3265822" y="1978416"/>
                  </a:lnTo>
                  <a:lnTo>
                    <a:pt x="3266403" y="1978623"/>
                  </a:lnTo>
                  <a:lnTo>
                    <a:pt x="3266984" y="1978842"/>
                  </a:lnTo>
                  <a:lnTo>
                    <a:pt x="3267565" y="1979062"/>
                  </a:lnTo>
                  <a:lnTo>
                    <a:pt x="3268146" y="1979268"/>
                  </a:lnTo>
                  <a:lnTo>
                    <a:pt x="3268714" y="1979488"/>
                  </a:lnTo>
                  <a:lnTo>
                    <a:pt x="3269295" y="1979707"/>
                  </a:lnTo>
                  <a:lnTo>
                    <a:pt x="3269876" y="1979927"/>
                  </a:lnTo>
                  <a:lnTo>
                    <a:pt x="3270457" y="1980133"/>
                  </a:lnTo>
                  <a:lnTo>
                    <a:pt x="3271038" y="1980353"/>
                  </a:lnTo>
                  <a:lnTo>
                    <a:pt x="3271606" y="1980572"/>
                  </a:lnTo>
                  <a:lnTo>
                    <a:pt x="3272188" y="1980779"/>
                  </a:lnTo>
                  <a:lnTo>
                    <a:pt x="3272769" y="1980998"/>
                  </a:lnTo>
                  <a:lnTo>
                    <a:pt x="3273350" y="1981218"/>
                  </a:lnTo>
                  <a:lnTo>
                    <a:pt x="3273918" y="1981437"/>
                  </a:lnTo>
                  <a:lnTo>
                    <a:pt x="3274499" y="1981644"/>
                  </a:lnTo>
                  <a:lnTo>
                    <a:pt x="3275080" y="1981864"/>
                  </a:lnTo>
                  <a:lnTo>
                    <a:pt x="3275661" y="1982083"/>
                  </a:lnTo>
                  <a:lnTo>
                    <a:pt x="3276242" y="1982290"/>
                  </a:lnTo>
                  <a:lnTo>
                    <a:pt x="3276810" y="1982509"/>
                  </a:lnTo>
                  <a:lnTo>
                    <a:pt x="3277391" y="1982729"/>
                  </a:lnTo>
                  <a:lnTo>
                    <a:pt x="3277972" y="1982935"/>
                  </a:lnTo>
                  <a:lnTo>
                    <a:pt x="3278553" y="1983155"/>
                  </a:lnTo>
                  <a:lnTo>
                    <a:pt x="3279134" y="1983374"/>
                  </a:lnTo>
                  <a:lnTo>
                    <a:pt x="3279702" y="1983594"/>
                  </a:lnTo>
                  <a:lnTo>
                    <a:pt x="3280283" y="1983800"/>
                  </a:lnTo>
                  <a:lnTo>
                    <a:pt x="3280864" y="1984020"/>
                  </a:lnTo>
                  <a:lnTo>
                    <a:pt x="3281445" y="1984239"/>
                  </a:lnTo>
                  <a:lnTo>
                    <a:pt x="3282026" y="1984446"/>
                  </a:lnTo>
                  <a:lnTo>
                    <a:pt x="3282594" y="1984665"/>
                  </a:lnTo>
                  <a:lnTo>
                    <a:pt x="3283175" y="1984885"/>
                  </a:lnTo>
                  <a:lnTo>
                    <a:pt x="3283756" y="1985091"/>
                  </a:lnTo>
                  <a:lnTo>
                    <a:pt x="3284337" y="1985311"/>
                  </a:lnTo>
                  <a:lnTo>
                    <a:pt x="3284918" y="1985530"/>
                  </a:lnTo>
                  <a:lnTo>
                    <a:pt x="3285486" y="1985737"/>
                  </a:lnTo>
                  <a:lnTo>
                    <a:pt x="3286067" y="1985957"/>
                  </a:lnTo>
                  <a:lnTo>
                    <a:pt x="3286648" y="1986176"/>
                  </a:lnTo>
                  <a:lnTo>
                    <a:pt x="3287229" y="1986383"/>
                  </a:lnTo>
                  <a:lnTo>
                    <a:pt x="3287798" y="1986602"/>
                  </a:lnTo>
                  <a:lnTo>
                    <a:pt x="3288379" y="1986822"/>
                  </a:lnTo>
                  <a:lnTo>
                    <a:pt x="3288960" y="1987028"/>
                  </a:lnTo>
                  <a:lnTo>
                    <a:pt x="3289541" y="1987248"/>
                  </a:lnTo>
                  <a:lnTo>
                    <a:pt x="3290122" y="1987467"/>
                  </a:lnTo>
                  <a:lnTo>
                    <a:pt x="3290690" y="1987674"/>
                  </a:lnTo>
                  <a:lnTo>
                    <a:pt x="3291271" y="1987893"/>
                  </a:lnTo>
                  <a:lnTo>
                    <a:pt x="3291852" y="1988113"/>
                  </a:lnTo>
                  <a:lnTo>
                    <a:pt x="3292433" y="1988319"/>
                  </a:lnTo>
                  <a:lnTo>
                    <a:pt x="3293014" y="1988539"/>
                  </a:lnTo>
                  <a:lnTo>
                    <a:pt x="3293582" y="1988758"/>
                  </a:lnTo>
                  <a:lnTo>
                    <a:pt x="3294163" y="1988965"/>
                  </a:lnTo>
                  <a:lnTo>
                    <a:pt x="3294744" y="1989184"/>
                  </a:lnTo>
                  <a:lnTo>
                    <a:pt x="3295325" y="1989404"/>
                  </a:lnTo>
                  <a:lnTo>
                    <a:pt x="3295906" y="1989610"/>
                  </a:lnTo>
                  <a:lnTo>
                    <a:pt x="3296474" y="1989830"/>
                  </a:lnTo>
                  <a:lnTo>
                    <a:pt x="3297055" y="1990049"/>
                  </a:lnTo>
                  <a:lnTo>
                    <a:pt x="3297636" y="1990256"/>
                  </a:lnTo>
                  <a:lnTo>
                    <a:pt x="3298217" y="1990476"/>
                  </a:lnTo>
                  <a:lnTo>
                    <a:pt x="3298798" y="1990695"/>
                  </a:lnTo>
                  <a:lnTo>
                    <a:pt x="3299366" y="1990902"/>
                  </a:lnTo>
                  <a:lnTo>
                    <a:pt x="3299947" y="1991121"/>
                  </a:lnTo>
                  <a:lnTo>
                    <a:pt x="3300528" y="1991341"/>
                  </a:lnTo>
                  <a:lnTo>
                    <a:pt x="3301109" y="1991547"/>
                  </a:lnTo>
                  <a:lnTo>
                    <a:pt x="3301690" y="1991767"/>
                  </a:lnTo>
                  <a:lnTo>
                    <a:pt x="3302258" y="1991973"/>
                  </a:lnTo>
                  <a:lnTo>
                    <a:pt x="3302839" y="1992193"/>
                  </a:lnTo>
                  <a:lnTo>
                    <a:pt x="3303420" y="1992412"/>
                  </a:lnTo>
                  <a:lnTo>
                    <a:pt x="3304001" y="1992619"/>
                  </a:lnTo>
                  <a:lnTo>
                    <a:pt x="3304570" y="1992838"/>
                  </a:lnTo>
                  <a:lnTo>
                    <a:pt x="3305151" y="1993058"/>
                  </a:lnTo>
                </a:path>
                <a:path w="5782945" h="2792095">
                  <a:moveTo>
                    <a:pt x="3305151" y="1993058"/>
                  </a:moveTo>
                  <a:lnTo>
                    <a:pt x="3305732" y="1993264"/>
                  </a:lnTo>
                  <a:lnTo>
                    <a:pt x="3306313" y="1993484"/>
                  </a:lnTo>
                  <a:lnTo>
                    <a:pt x="3306894" y="1993703"/>
                  </a:lnTo>
                  <a:lnTo>
                    <a:pt x="3307462" y="1993910"/>
                  </a:lnTo>
                  <a:lnTo>
                    <a:pt x="3308043" y="1994129"/>
                  </a:lnTo>
                  <a:lnTo>
                    <a:pt x="3308624" y="1994336"/>
                  </a:lnTo>
                  <a:lnTo>
                    <a:pt x="3309205" y="1994556"/>
                  </a:lnTo>
                  <a:lnTo>
                    <a:pt x="3309786" y="1994775"/>
                  </a:lnTo>
                  <a:lnTo>
                    <a:pt x="3310354" y="1994982"/>
                  </a:lnTo>
                  <a:lnTo>
                    <a:pt x="3310935" y="1995201"/>
                  </a:lnTo>
                  <a:lnTo>
                    <a:pt x="3311516" y="1995421"/>
                  </a:lnTo>
                  <a:lnTo>
                    <a:pt x="3312097" y="1995627"/>
                  </a:lnTo>
                  <a:lnTo>
                    <a:pt x="3312678" y="1995847"/>
                  </a:lnTo>
                  <a:lnTo>
                    <a:pt x="3313246" y="1996053"/>
                  </a:lnTo>
                  <a:lnTo>
                    <a:pt x="3313827" y="1996273"/>
                  </a:lnTo>
                  <a:lnTo>
                    <a:pt x="3314408" y="1996492"/>
                  </a:lnTo>
                  <a:lnTo>
                    <a:pt x="3314989" y="1996699"/>
                  </a:lnTo>
                  <a:lnTo>
                    <a:pt x="3315570" y="1996918"/>
                  </a:lnTo>
                  <a:lnTo>
                    <a:pt x="3316138" y="1997125"/>
                  </a:lnTo>
                  <a:lnTo>
                    <a:pt x="3316719" y="1997344"/>
                  </a:lnTo>
                  <a:lnTo>
                    <a:pt x="3317300" y="1997564"/>
                  </a:lnTo>
                  <a:lnTo>
                    <a:pt x="3317881" y="1997771"/>
                  </a:lnTo>
                  <a:lnTo>
                    <a:pt x="3318449" y="1997990"/>
                  </a:lnTo>
                  <a:lnTo>
                    <a:pt x="3319030" y="1998197"/>
                  </a:lnTo>
                  <a:lnTo>
                    <a:pt x="3319611" y="1998416"/>
                  </a:lnTo>
                  <a:lnTo>
                    <a:pt x="3320192" y="1998636"/>
                  </a:lnTo>
                  <a:lnTo>
                    <a:pt x="3320774" y="1998842"/>
                  </a:lnTo>
                  <a:lnTo>
                    <a:pt x="3321342" y="1999062"/>
                  </a:lnTo>
                  <a:lnTo>
                    <a:pt x="3321923" y="1999268"/>
                  </a:lnTo>
                  <a:lnTo>
                    <a:pt x="3322504" y="1999488"/>
                  </a:lnTo>
                  <a:lnTo>
                    <a:pt x="3323085" y="1999707"/>
                  </a:lnTo>
                  <a:lnTo>
                    <a:pt x="3323666" y="1999914"/>
                  </a:lnTo>
                  <a:lnTo>
                    <a:pt x="3324234" y="2000133"/>
                  </a:lnTo>
                  <a:lnTo>
                    <a:pt x="3324815" y="2000340"/>
                  </a:lnTo>
                  <a:lnTo>
                    <a:pt x="3325396" y="2000559"/>
                  </a:lnTo>
                  <a:lnTo>
                    <a:pt x="3325977" y="2000766"/>
                  </a:lnTo>
                  <a:lnTo>
                    <a:pt x="3326558" y="2000985"/>
                  </a:lnTo>
                  <a:lnTo>
                    <a:pt x="3327126" y="2001205"/>
                  </a:lnTo>
                  <a:lnTo>
                    <a:pt x="3327707" y="2001412"/>
                  </a:lnTo>
                  <a:lnTo>
                    <a:pt x="3328288" y="2001631"/>
                  </a:lnTo>
                  <a:lnTo>
                    <a:pt x="3328869" y="2001838"/>
                  </a:lnTo>
                  <a:lnTo>
                    <a:pt x="3329450" y="2002057"/>
                  </a:lnTo>
                  <a:lnTo>
                    <a:pt x="3330018" y="2002264"/>
                  </a:lnTo>
                  <a:lnTo>
                    <a:pt x="3330599" y="2002483"/>
                  </a:lnTo>
                  <a:lnTo>
                    <a:pt x="3331180" y="2002703"/>
                  </a:lnTo>
                  <a:lnTo>
                    <a:pt x="3331761" y="2002909"/>
                  </a:lnTo>
                  <a:lnTo>
                    <a:pt x="3332329" y="2003129"/>
                  </a:lnTo>
                  <a:lnTo>
                    <a:pt x="3332910" y="2003335"/>
                  </a:lnTo>
                  <a:lnTo>
                    <a:pt x="3333491" y="2003555"/>
                  </a:lnTo>
                  <a:lnTo>
                    <a:pt x="3334072" y="2003761"/>
                  </a:lnTo>
                  <a:lnTo>
                    <a:pt x="3334653" y="2003981"/>
                  </a:lnTo>
                  <a:lnTo>
                    <a:pt x="3335221" y="2004200"/>
                  </a:lnTo>
                  <a:lnTo>
                    <a:pt x="3335802" y="2004407"/>
                  </a:lnTo>
                  <a:lnTo>
                    <a:pt x="3336384" y="2004627"/>
                  </a:lnTo>
                  <a:lnTo>
                    <a:pt x="3336965" y="2004833"/>
                  </a:lnTo>
                  <a:lnTo>
                    <a:pt x="3337546" y="2005053"/>
                  </a:lnTo>
                  <a:lnTo>
                    <a:pt x="3338114" y="2005259"/>
                  </a:lnTo>
                  <a:lnTo>
                    <a:pt x="3338695" y="2005479"/>
                  </a:lnTo>
                  <a:lnTo>
                    <a:pt x="3339276" y="2005685"/>
                  </a:lnTo>
                  <a:lnTo>
                    <a:pt x="3339857" y="2005905"/>
                  </a:lnTo>
                  <a:lnTo>
                    <a:pt x="3340438" y="2006124"/>
                  </a:lnTo>
                  <a:lnTo>
                    <a:pt x="3341006" y="2006331"/>
                  </a:lnTo>
                  <a:lnTo>
                    <a:pt x="3341587" y="2006550"/>
                  </a:lnTo>
                  <a:lnTo>
                    <a:pt x="3342168" y="2006757"/>
                  </a:lnTo>
                  <a:lnTo>
                    <a:pt x="3342749" y="2006976"/>
                  </a:lnTo>
                  <a:lnTo>
                    <a:pt x="3343330" y="2007183"/>
                  </a:lnTo>
                  <a:lnTo>
                    <a:pt x="3343898" y="2007403"/>
                  </a:lnTo>
                  <a:lnTo>
                    <a:pt x="3344479" y="2007609"/>
                  </a:lnTo>
                  <a:lnTo>
                    <a:pt x="3345060" y="2007829"/>
                  </a:lnTo>
                  <a:lnTo>
                    <a:pt x="3345641" y="2008035"/>
                  </a:lnTo>
                  <a:lnTo>
                    <a:pt x="3346209" y="2008255"/>
                  </a:lnTo>
                  <a:lnTo>
                    <a:pt x="3346790" y="2008461"/>
                  </a:lnTo>
                  <a:lnTo>
                    <a:pt x="3347371" y="2008681"/>
                  </a:lnTo>
                  <a:lnTo>
                    <a:pt x="3347952" y="2008900"/>
                  </a:lnTo>
                  <a:lnTo>
                    <a:pt x="3348533" y="2009107"/>
                  </a:lnTo>
                  <a:lnTo>
                    <a:pt x="3349101" y="2009326"/>
                  </a:lnTo>
                  <a:lnTo>
                    <a:pt x="3349682" y="2009533"/>
                  </a:lnTo>
                  <a:lnTo>
                    <a:pt x="3350263" y="2009752"/>
                  </a:lnTo>
                  <a:lnTo>
                    <a:pt x="3350844" y="2009959"/>
                  </a:lnTo>
                  <a:lnTo>
                    <a:pt x="3351425" y="2010178"/>
                  </a:lnTo>
                  <a:lnTo>
                    <a:pt x="3351994" y="2010385"/>
                  </a:lnTo>
                  <a:lnTo>
                    <a:pt x="3352575" y="2010605"/>
                  </a:lnTo>
                  <a:lnTo>
                    <a:pt x="3353156" y="2010811"/>
                  </a:lnTo>
                  <a:lnTo>
                    <a:pt x="3353737" y="2011031"/>
                  </a:lnTo>
                  <a:lnTo>
                    <a:pt x="3354318" y="2011237"/>
                  </a:lnTo>
                  <a:lnTo>
                    <a:pt x="3354886" y="2011457"/>
                  </a:lnTo>
                  <a:lnTo>
                    <a:pt x="3355467" y="2011663"/>
                  </a:lnTo>
                  <a:lnTo>
                    <a:pt x="3356048" y="2011883"/>
                  </a:lnTo>
                  <a:lnTo>
                    <a:pt x="3356629" y="2012089"/>
                  </a:lnTo>
                  <a:lnTo>
                    <a:pt x="3357210" y="2012309"/>
                  </a:lnTo>
                  <a:lnTo>
                    <a:pt x="3357778" y="2012515"/>
                  </a:lnTo>
                  <a:lnTo>
                    <a:pt x="3358359" y="2012735"/>
                  </a:lnTo>
                  <a:lnTo>
                    <a:pt x="3358940" y="2012942"/>
                  </a:lnTo>
                  <a:lnTo>
                    <a:pt x="3359521" y="2013161"/>
                  </a:lnTo>
                  <a:lnTo>
                    <a:pt x="3360089" y="2013368"/>
                  </a:lnTo>
                  <a:lnTo>
                    <a:pt x="3360670" y="2013587"/>
                  </a:lnTo>
                  <a:lnTo>
                    <a:pt x="3361251" y="2013794"/>
                  </a:lnTo>
                  <a:lnTo>
                    <a:pt x="3361832" y="2014013"/>
                  </a:lnTo>
                  <a:lnTo>
                    <a:pt x="3362413" y="2014220"/>
                  </a:lnTo>
                  <a:lnTo>
                    <a:pt x="3362981" y="2014439"/>
                  </a:lnTo>
                  <a:lnTo>
                    <a:pt x="3363562" y="2014646"/>
                  </a:lnTo>
                  <a:lnTo>
                    <a:pt x="3364143" y="2014865"/>
                  </a:lnTo>
                  <a:lnTo>
                    <a:pt x="3364724" y="2015072"/>
                  </a:lnTo>
                  <a:lnTo>
                    <a:pt x="3365305" y="2015291"/>
                  </a:lnTo>
                  <a:lnTo>
                    <a:pt x="3365873" y="2015498"/>
                  </a:lnTo>
                  <a:lnTo>
                    <a:pt x="3366454" y="2015718"/>
                  </a:lnTo>
                  <a:lnTo>
                    <a:pt x="3367035" y="2015924"/>
                  </a:lnTo>
                  <a:lnTo>
                    <a:pt x="3367616" y="2016144"/>
                  </a:lnTo>
                  <a:lnTo>
                    <a:pt x="3368197" y="2016350"/>
                  </a:lnTo>
                  <a:lnTo>
                    <a:pt x="3368766" y="2016570"/>
                  </a:lnTo>
                  <a:lnTo>
                    <a:pt x="3369347" y="2016776"/>
                  </a:lnTo>
                  <a:lnTo>
                    <a:pt x="3369928" y="2016996"/>
                  </a:lnTo>
                  <a:lnTo>
                    <a:pt x="3370509" y="2017202"/>
                  </a:lnTo>
                  <a:lnTo>
                    <a:pt x="3371090" y="2017422"/>
                  </a:lnTo>
                  <a:lnTo>
                    <a:pt x="3371658" y="2017628"/>
                  </a:lnTo>
                  <a:lnTo>
                    <a:pt x="3372239" y="2017835"/>
                  </a:lnTo>
                  <a:lnTo>
                    <a:pt x="3372820" y="2018055"/>
                  </a:lnTo>
                  <a:lnTo>
                    <a:pt x="3373401" y="2018261"/>
                  </a:lnTo>
                  <a:lnTo>
                    <a:pt x="3373982" y="2018481"/>
                  </a:lnTo>
                  <a:lnTo>
                    <a:pt x="3374550" y="2018687"/>
                  </a:lnTo>
                  <a:lnTo>
                    <a:pt x="3375131" y="2018907"/>
                  </a:lnTo>
                  <a:lnTo>
                    <a:pt x="3375712" y="2019113"/>
                  </a:lnTo>
                  <a:lnTo>
                    <a:pt x="3376293" y="2019333"/>
                  </a:lnTo>
                  <a:lnTo>
                    <a:pt x="3376861" y="2019539"/>
                  </a:lnTo>
                  <a:lnTo>
                    <a:pt x="3377442" y="2019759"/>
                  </a:lnTo>
                  <a:lnTo>
                    <a:pt x="3378023" y="2019965"/>
                  </a:lnTo>
                  <a:lnTo>
                    <a:pt x="3378604" y="2020185"/>
                  </a:lnTo>
                </a:path>
                <a:path w="5782945" h="2792095">
                  <a:moveTo>
                    <a:pt x="3378604" y="2020185"/>
                  </a:moveTo>
                  <a:lnTo>
                    <a:pt x="3379185" y="2020391"/>
                  </a:lnTo>
                  <a:lnTo>
                    <a:pt x="3379753" y="2020598"/>
                  </a:lnTo>
                  <a:lnTo>
                    <a:pt x="3380334" y="2020818"/>
                  </a:lnTo>
                  <a:lnTo>
                    <a:pt x="3380915" y="2021024"/>
                  </a:lnTo>
                  <a:lnTo>
                    <a:pt x="3381496" y="2021244"/>
                  </a:lnTo>
                  <a:lnTo>
                    <a:pt x="3382077" y="2021450"/>
                  </a:lnTo>
                  <a:lnTo>
                    <a:pt x="3382645" y="2021670"/>
                  </a:lnTo>
                  <a:lnTo>
                    <a:pt x="3383226" y="2021876"/>
                  </a:lnTo>
                  <a:lnTo>
                    <a:pt x="3383807" y="2022096"/>
                  </a:lnTo>
                  <a:lnTo>
                    <a:pt x="3384388" y="2022302"/>
                  </a:lnTo>
                  <a:lnTo>
                    <a:pt x="3384969" y="2022509"/>
                  </a:lnTo>
                  <a:lnTo>
                    <a:pt x="3385538" y="2022728"/>
                  </a:lnTo>
                  <a:lnTo>
                    <a:pt x="3386119" y="2022935"/>
                  </a:lnTo>
                  <a:lnTo>
                    <a:pt x="3386700" y="2023155"/>
                  </a:lnTo>
                  <a:lnTo>
                    <a:pt x="3387281" y="2023361"/>
                  </a:lnTo>
                  <a:lnTo>
                    <a:pt x="3387849" y="2023581"/>
                  </a:lnTo>
                  <a:lnTo>
                    <a:pt x="3388430" y="2023787"/>
                  </a:lnTo>
                  <a:lnTo>
                    <a:pt x="3389011" y="2023994"/>
                  </a:lnTo>
                  <a:lnTo>
                    <a:pt x="3389592" y="2024213"/>
                  </a:lnTo>
                  <a:lnTo>
                    <a:pt x="3390173" y="2024420"/>
                  </a:lnTo>
                  <a:lnTo>
                    <a:pt x="3390741" y="2024639"/>
                  </a:lnTo>
                  <a:lnTo>
                    <a:pt x="3391322" y="2024846"/>
                  </a:lnTo>
                  <a:lnTo>
                    <a:pt x="3391903" y="2025065"/>
                  </a:lnTo>
                  <a:lnTo>
                    <a:pt x="3392484" y="2025272"/>
                  </a:lnTo>
                  <a:lnTo>
                    <a:pt x="3393065" y="2025479"/>
                  </a:lnTo>
                  <a:lnTo>
                    <a:pt x="3393633" y="2025698"/>
                  </a:lnTo>
                  <a:lnTo>
                    <a:pt x="3394214" y="2025905"/>
                  </a:lnTo>
                  <a:lnTo>
                    <a:pt x="3394795" y="2026124"/>
                  </a:lnTo>
                  <a:lnTo>
                    <a:pt x="3395376" y="2026331"/>
                  </a:lnTo>
                  <a:lnTo>
                    <a:pt x="3395957" y="2026550"/>
                  </a:lnTo>
                  <a:lnTo>
                    <a:pt x="3396525" y="2026757"/>
                  </a:lnTo>
                  <a:lnTo>
                    <a:pt x="3397106" y="2026963"/>
                  </a:lnTo>
                  <a:lnTo>
                    <a:pt x="3397687" y="2027183"/>
                  </a:lnTo>
                  <a:lnTo>
                    <a:pt x="3398268" y="2027390"/>
                  </a:lnTo>
                  <a:lnTo>
                    <a:pt x="3398849" y="2027609"/>
                  </a:lnTo>
                  <a:lnTo>
                    <a:pt x="3399417" y="2027816"/>
                  </a:lnTo>
                  <a:lnTo>
                    <a:pt x="3399998" y="2028022"/>
                  </a:lnTo>
                  <a:lnTo>
                    <a:pt x="3400580" y="2028242"/>
                  </a:lnTo>
                  <a:lnTo>
                    <a:pt x="3401161" y="2028448"/>
                  </a:lnTo>
                  <a:lnTo>
                    <a:pt x="3401729" y="2028668"/>
                  </a:lnTo>
                  <a:lnTo>
                    <a:pt x="3402310" y="2028874"/>
                  </a:lnTo>
                  <a:lnTo>
                    <a:pt x="3402891" y="2029081"/>
                  </a:lnTo>
                  <a:lnTo>
                    <a:pt x="3403472" y="2029300"/>
                  </a:lnTo>
                  <a:lnTo>
                    <a:pt x="3404053" y="2029507"/>
                  </a:lnTo>
                  <a:lnTo>
                    <a:pt x="3404621" y="2029726"/>
                  </a:lnTo>
                  <a:lnTo>
                    <a:pt x="3405202" y="2029933"/>
                  </a:lnTo>
                  <a:lnTo>
                    <a:pt x="3405783" y="2030140"/>
                  </a:lnTo>
                  <a:lnTo>
                    <a:pt x="3406364" y="2030359"/>
                  </a:lnTo>
                  <a:lnTo>
                    <a:pt x="3406945" y="2030566"/>
                  </a:lnTo>
                  <a:lnTo>
                    <a:pt x="3407513" y="2030785"/>
                  </a:lnTo>
                  <a:lnTo>
                    <a:pt x="3408094" y="2030992"/>
                  </a:lnTo>
                  <a:lnTo>
                    <a:pt x="3408675" y="2031198"/>
                  </a:lnTo>
                  <a:lnTo>
                    <a:pt x="3409256" y="2031418"/>
                  </a:lnTo>
                  <a:lnTo>
                    <a:pt x="3409837" y="2031624"/>
                  </a:lnTo>
                  <a:lnTo>
                    <a:pt x="3410405" y="2031831"/>
                  </a:lnTo>
                  <a:lnTo>
                    <a:pt x="3410986" y="2032051"/>
                  </a:lnTo>
                  <a:lnTo>
                    <a:pt x="3411567" y="2032257"/>
                  </a:lnTo>
                  <a:lnTo>
                    <a:pt x="3412148" y="2032477"/>
                  </a:lnTo>
                  <a:lnTo>
                    <a:pt x="3412729" y="2032683"/>
                  </a:lnTo>
                  <a:lnTo>
                    <a:pt x="3413297" y="2032890"/>
                  </a:lnTo>
                  <a:lnTo>
                    <a:pt x="3413878" y="2033109"/>
                  </a:lnTo>
                  <a:lnTo>
                    <a:pt x="3414459" y="2033316"/>
                  </a:lnTo>
                  <a:lnTo>
                    <a:pt x="3415040" y="2033522"/>
                  </a:lnTo>
                  <a:lnTo>
                    <a:pt x="3415621" y="2033742"/>
                  </a:lnTo>
                  <a:lnTo>
                    <a:pt x="3416190" y="2033949"/>
                  </a:lnTo>
                  <a:lnTo>
                    <a:pt x="3416771" y="2034168"/>
                  </a:lnTo>
                  <a:lnTo>
                    <a:pt x="3417352" y="2034375"/>
                  </a:lnTo>
                  <a:lnTo>
                    <a:pt x="3417933" y="2034581"/>
                  </a:lnTo>
                  <a:lnTo>
                    <a:pt x="3418501" y="2034801"/>
                  </a:lnTo>
                  <a:lnTo>
                    <a:pt x="3419082" y="2035007"/>
                  </a:lnTo>
                  <a:lnTo>
                    <a:pt x="3419663" y="2035214"/>
                  </a:lnTo>
                  <a:lnTo>
                    <a:pt x="3420244" y="2035433"/>
                  </a:lnTo>
                  <a:lnTo>
                    <a:pt x="3420825" y="2035640"/>
                  </a:lnTo>
                  <a:lnTo>
                    <a:pt x="3421393" y="2035847"/>
                  </a:lnTo>
                  <a:lnTo>
                    <a:pt x="3421974" y="2036066"/>
                  </a:lnTo>
                  <a:lnTo>
                    <a:pt x="3422555" y="2036273"/>
                  </a:lnTo>
                  <a:lnTo>
                    <a:pt x="3423136" y="2036492"/>
                  </a:lnTo>
                  <a:lnTo>
                    <a:pt x="3423717" y="2036699"/>
                  </a:lnTo>
                  <a:lnTo>
                    <a:pt x="3424285" y="2036905"/>
                  </a:lnTo>
                  <a:lnTo>
                    <a:pt x="3424866" y="2037125"/>
                  </a:lnTo>
                  <a:lnTo>
                    <a:pt x="3425447" y="2037331"/>
                  </a:lnTo>
                  <a:lnTo>
                    <a:pt x="3426028" y="2037538"/>
                  </a:lnTo>
                  <a:lnTo>
                    <a:pt x="3426609" y="2037757"/>
                  </a:lnTo>
                  <a:lnTo>
                    <a:pt x="3427177" y="2037964"/>
                  </a:lnTo>
                  <a:lnTo>
                    <a:pt x="3427758" y="2038171"/>
                  </a:lnTo>
                  <a:lnTo>
                    <a:pt x="3428339" y="2038390"/>
                  </a:lnTo>
                  <a:lnTo>
                    <a:pt x="3428920" y="2038597"/>
                  </a:lnTo>
                  <a:lnTo>
                    <a:pt x="3429501" y="2038803"/>
                  </a:lnTo>
                  <a:lnTo>
                    <a:pt x="3430069" y="2039023"/>
                  </a:lnTo>
                  <a:lnTo>
                    <a:pt x="3430650" y="2039229"/>
                  </a:lnTo>
                  <a:lnTo>
                    <a:pt x="3431231" y="2039436"/>
                  </a:lnTo>
                  <a:lnTo>
                    <a:pt x="3431812" y="2039655"/>
                  </a:lnTo>
                  <a:lnTo>
                    <a:pt x="3432381" y="2039862"/>
                  </a:lnTo>
                  <a:lnTo>
                    <a:pt x="3432962" y="2040069"/>
                  </a:lnTo>
                  <a:lnTo>
                    <a:pt x="3433543" y="2040288"/>
                  </a:lnTo>
                  <a:lnTo>
                    <a:pt x="3434124" y="2040495"/>
                  </a:lnTo>
                  <a:lnTo>
                    <a:pt x="3434705" y="2040701"/>
                  </a:lnTo>
                  <a:lnTo>
                    <a:pt x="3435273" y="2040921"/>
                  </a:lnTo>
                  <a:lnTo>
                    <a:pt x="3435854" y="2041127"/>
                  </a:lnTo>
                  <a:lnTo>
                    <a:pt x="3436435" y="2041334"/>
                  </a:lnTo>
                  <a:lnTo>
                    <a:pt x="3437016" y="2041553"/>
                  </a:lnTo>
                  <a:lnTo>
                    <a:pt x="3437597" y="2041760"/>
                  </a:lnTo>
                  <a:lnTo>
                    <a:pt x="3438165" y="2041967"/>
                  </a:lnTo>
                  <a:lnTo>
                    <a:pt x="3438746" y="2042186"/>
                  </a:lnTo>
                  <a:lnTo>
                    <a:pt x="3439327" y="2042393"/>
                  </a:lnTo>
                  <a:lnTo>
                    <a:pt x="3439908" y="2042599"/>
                  </a:lnTo>
                  <a:lnTo>
                    <a:pt x="3440489" y="2042806"/>
                  </a:lnTo>
                  <a:lnTo>
                    <a:pt x="3441057" y="2043025"/>
                  </a:lnTo>
                  <a:lnTo>
                    <a:pt x="3441638" y="2043232"/>
                  </a:lnTo>
                  <a:lnTo>
                    <a:pt x="3442219" y="2043439"/>
                  </a:lnTo>
                  <a:lnTo>
                    <a:pt x="3442800" y="2043658"/>
                  </a:lnTo>
                  <a:lnTo>
                    <a:pt x="3443381" y="2043865"/>
                  </a:lnTo>
                  <a:lnTo>
                    <a:pt x="3443949" y="2044071"/>
                  </a:lnTo>
                  <a:lnTo>
                    <a:pt x="3444530" y="2044291"/>
                  </a:lnTo>
                  <a:lnTo>
                    <a:pt x="3445111" y="2044497"/>
                  </a:lnTo>
                  <a:lnTo>
                    <a:pt x="3445692" y="2044704"/>
                  </a:lnTo>
                  <a:lnTo>
                    <a:pt x="3446260" y="2044923"/>
                  </a:lnTo>
                  <a:lnTo>
                    <a:pt x="3446841" y="2045130"/>
                  </a:lnTo>
                  <a:lnTo>
                    <a:pt x="3447422" y="2045337"/>
                  </a:lnTo>
                  <a:lnTo>
                    <a:pt x="3448003" y="2045543"/>
                  </a:lnTo>
                  <a:lnTo>
                    <a:pt x="3448584" y="2045763"/>
                  </a:lnTo>
                  <a:lnTo>
                    <a:pt x="3449153" y="2045969"/>
                  </a:lnTo>
                  <a:lnTo>
                    <a:pt x="3449734" y="2046176"/>
                  </a:lnTo>
                  <a:lnTo>
                    <a:pt x="3450315" y="2046395"/>
                  </a:lnTo>
                  <a:lnTo>
                    <a:pt x="3450896" y="2046602"/>
                  </a:lnTo>
                  <a:lnTo>
                    <a:pt x="3451477" y="2046808"/>
                  </a:lnTo>
                  <a:lnTo>
                    <a:pt x="3452045" y="2047015"/>
                  </a:lnTo>
                </a:path>
                <a:path w="5782945" h="2792095">
                  <a:moveTo>
                    <a:pt x="3452045" y="2047015"/>
                  </a:moveTo>
                  <a:lnTo>
                    <a:pt x="3452626" y="2047234"/>
                  </a:lnTo>
                  <a:lnTo>
                    <a:pt x="3453207" y="2047441"/>
                  </a:lnTo>
                  <a:lnTo>
                    <a:pt x="3453788" y="2047648"/>
                  </a:lnTo>
                  <a:lnTo>
                    <a:pt x="3454369" y="2047867"/>
                  </a:lnTo>
                  <a:lnTo>
                    <a:pt x="3454937" y="2048074"/>
                  </a:lnTo>
                  <a:lnTo>
                    <a:pt x="3455518" y="2048280"/>
                  </a:lnTo>
                  <a:lnTo>
                    <a:pt x="3456099" y="2048487"/>
                  </a:lnTo>
                  <a:lnTo>
                    <a:pt x="3456680" y="2048706"/>
                  </a:lnTo>
                  <a:lnTo>
                    <a:pt x="3457261" y="2048913"/>
                  </a:lnTo>
                  <a:lnTo>
                    <a:pt x="3457829" y="2049120"/>
                  </a:lnTo>
                  <a:lnTo>
                    <a:pt x="3458410" y="2049326"/>
                  </a:lnTo>
                  <a:lnTo>
                    <a:pt x="3458991" y="2049546"/>
                  </a:lnTo>
                  <a:lnTo>
                    <a:pt x="3459572" y="2049752"/>
                  </a:lnTo>
                  <a:lnTo>
                    <a:pt x="3460140" y="2049959"/>
                  </a:lnTo>
                  <a:lnTo>
                    <a:pt x="3460721" y="2050178"/>
                  </a:lnTo>
                  <a:lnTo>
                    <a:pt x="3461302" y="2050385"/>
                  </a:lnTo>
                  <a:lnTo>
                    <a:pt x="3461883" y="2050591"/>
                  </a:lnTo>
                  <a:lnTo>
                    <a:pt x="3462464" y="2050798"/>
                  </a:lnTo>
                  <a:lnTo>
                    <a:pt x="3463032" y="2051018"/>
                  </a:lnTo>
                  <a:lnTo>
                    <a:pt x="3463613" y="2051224"/>
                  </a:lnTo>
                  <a:lnTo>
                    <a:pt x="3464194" y="2051431"/>
                  </a:lnTo>
                  <a:lnTo>
                    <a:pt x="3464775" y="2051637"/>
                  </a:lnTo>
                  <a:lnTo>
                    <a:pt x="3465357" y="2051857"/>
                  </a:lnTo>
                  <a:lnTo>
                    <a:pt x="3465925" y="2052063"/>
                  </a:lnTo>
                  <a:lnTo>
                    <a:pt x="3466506" y="2052270"/>
                  </a:lnTo>
                  <a:lnTo>
                    <a:pt x="3467087" y="2052477"/>
                  </a:lnTo>
                  <a:lnTo>
                    <a:pt x="3467668" y="2052696"/>
                  </a:lnTo>
                  <a:lnTo>
                    <a:pt x="3468249" y="2052903"/>
                  </a:lnTo>
                  <a:lnTo>
                    <a:pt x="3468817" y="2053109"/>
                  </a:lnTo>
                  <a:lnTo>
                    <a:pt x="3469398" y="2053316"/>
                  </a:lnTo>
                  <a:lnTo>
                    <a:pt x="3469979" y="2053535"/>
                  </a:lnTo>
                  <a:lnTo>
                    <a:pt x="3470560" y="2053742"/>
                  </a:lnTo>
                  <a:lnTo>
                    <a:pt x="3471141" y="2053948"/>
                  </a:lnTo>
                  <a:lnTo>
                    <a:pt x="3471709" y="2054155"/>
                  </a:lnTo>
                  <a:lnTo>
                    <a:pt x="3472290" y="2054375"/>
                  </a:lnTo>
                  <a:lnTo>
                    <a:pt x="3472871" y="2054581"/>
                  </a:lnTo>
                  <a:lnTo>
                    <a:pt x="3473452" y="2054788"/>
                  </a:lnTo>
                  <a:lnTo>
                    <a:pt x="3474020" y="2054994"/>
                  </a:lnTo>
                  <a:lnTo>
                    <a:pt x="3474601" y="2055214"/>
                  </a:lnTo>
                  <a:lnTo>
                    <a:pt x="3475182" y="2055420"/>
                  </a:lnTo>
                  <a:lnTo>
                    <a:pt x="3475763" y="2055627"/>
                  </a:lnTo>
                  <a:lnTo>
                    <a:pt x="3476344" y="2055834"/>
                  </a:lnTo>
                  <a:lnTo>
                    <a:pt x="3476912" y="2056040"/>
                  </a:lnTo>
                  <a:lnTo>
                    <a:pt x="3477493" y="2056260"/>
                  </a:lnTo>
                  <a:lnTo>
                    <a:pt x="3478074" y="2056466"/>
                  </a:lnTo>
                  <a:lnTo>
                    <a:pt x="3478655" y="2056673"/>
                  </a:lnTo>
                  <a:lnTo>
                    <a:pt x="3479236" y="2056879"/>
                  </a:lnTo>
                  <a:lnTo>
                    <a:pt x="3479804" y="2057099"/>
                  </a:lnTo>
                  <a:lnTo>
                    <a:pt x="3480386" y="2057305"/>
                  </a:lnTo>
                  <a:lnTo>
                    <a:pt x="3480967" y="2057512"/>
                  </a:lnTo>
                  <a:lnTo>
                    <a:pt x="3481548" y="2057719"/>
                  </a:lnTo>
                  <a:lnTo>
                    <a:pt x="3482129" y="2057925"/>
                  </a:lnTo>
                  <a:lnTo>
                    <a:pt x="3482697" y="2058145"/>
                  </a:lnTo>
                  <a:lnTo>
                    <a:pt x="3483278" y="2058351"/>
                  </a:lnTo>
                  <a:lnTo>
                    <a:pt x="3483859" y="2058558"/>
                  </a:lnTo>
                  <a:lnTo>
                    <a:pt x="3484440" y="2058764"/>
                  </a:lnTo>
                  <a:lnTo>
                    <a:pt x="3485021" y="2058984"/>
                  </a:lnTo>
                  <a:lnTo>
                    <a:pt x="3485589" y="2059191"/>
                  </a:lnTo>
                  <a:lnTo>
                    <a:pt x="3486170" y="2059397"/>
                  </a:lnTo>
                  <a:lnTo>
                    <a:pt x="3486751" y="2059604"/>
                  </a:lnTo>
                  <a:lnTo>
                    <a:pt x="3487332" y="2059810"/>
                  </a:lnTo>
                  <a:lnTo>
                    <a:pt x="3487900" y="2060030"/>
                  </a:lnTo>
                  <a:lnTo>
                    <a:pt x="3488481" y="2060236"/>
                  </a:lnTo>
                  <a:lnTo>
                    <a:pt x="3489062" y="2060443"/>
                  </a:lnTo>
                  <a:lnTo>
                    <a:pt x="3489643" y="2060650"/>
                  </a:lnTo>
                  <a:lnTo>
                    <a:pt x="3490224" y="2060856"/>
                  </a:lnTo>
                  <a:lnTo>
                    <a:pt x="3490792" y="2061076"/>
                  </a:lnTo>
                  <a:lnTo>
                    <a:pt x="3491373" y="2061282"/>
                  </a:lnTo>
                  <a:lnTo>
                    <a:pt x="3491954" y="2061489"/>
                  </a:lnTo>
                  <a:lnTo>
                    <a:pt x="3492535" y="2061695"/>
                  </a:lnTo>
                  <a:lnTo>
                    <a:pt x="3493116" y="2061902"/>
                  </a:lnTo>
                  <a:lnTo>
                    <a:pt x="3493684" y="2062121"/>
                  </a:lnTo>
                  <a:lnTo>
                    <a:pt x="3494265" y="2062328"/>
                  </a:lnTo>
                  <a:lnTo>
                    <a:pt x="3497158" y="2063374"/>
                  </a:lnTo>
                  <a:lnTo>
                    <a:pt x="3497739" y="2063580"/>
                  </a:lnTo>
                  <a:lnTo>
                    <a:pt x="3498320" y="2063787"/>
                  </a:lnTo>
                  <a:lnTo>
                    <a:pt x="3498901" y="2063994"/>
                  </a:lnTo>
                  <a:lnTo>
                    <a:pt x="3499469" y="2064200"/>
                  </a:lnTo>
                  <a:lnTo>
                    <a:pt x="3500050" y="2064420"/>
                  </a:lnTo>
                  <a:lnTo>
                    <a:pt x="3500631" y="2064626"/>
                  </a:lnTo>
                  <a:lnTo>
                    <a:pt x="3501212" y="2064833"/>
                  </a:lnTo>
                  <a:lnTo>
                    <a:pt x="3501780" y="2065039"/>
                  </a:lnTo>
                  <a:lnTo>
                    <a:pt x="3502361" y="2065246"/>
                  </a:lnTo>
                  <a:lnTo>
                    <a:pt x="3502942" y="2065453"/>
                  </a:lnTo>
                  <a:lnTo>
                    <a:pt x="3503523" y="2065672"/>
                  </a:lnTo>
                  <a:lnTo>
                    <a:pt x="3504104" y="2065879"/>
                  </a:lnTo>
                  <a:lnTo>
                    <a:pt x="3504672" y="2066085"/>
                  </a:lnTo>
                  <a:lnTo>
                    <a:pt x="3505253" y="2066292"/>
                  </a:lnTo>
                  <a:lnTo>
                    <a:pt x="3505834" y="2066498"/>
                  </a:lnTo>
                  <a:lnTo>
                    <a:pt x="3506415" y="2066705"/>
                  </a:lnTo>
                  <a:lnTo>
                    <a:pt x="3506996" y="2066925"/>
                  </a:lnTo>
                  <a:lnTo>
                    <a:pt x="3507564" y="2067131"/>
                  </a:lnTo>
                  <a:lnTo>
                    <a:pt x="3508145" y="2067338"/>
                  </a:lnTo>
                  <a:lnTo>
                    <a:pt x="3508726" y="2067544"/>
                  </a:lnTo>
                  <a:lnTo>
                    <a:pt x="3509307" y="2067751"/>
                  </a:lnTo>
                  <a:lnTo>
                    <a:pt x="3509888" y="2067957"/>
                  </a:lnTo>
                  <a:lnTo>
                    <a:pt x="3510456" y="2068177"/>
                  </a:lnTo>
                  <a:lnTo>
                    <a:pt x="3511037" y="2068384"/>
                  </a:lnTo>
                  <a:lnTo>
                    <a:pt x="3511618" y="2068590"/>
                  </a:lnTo>
                  <a:lnTo>
                    <a:pt x="3512199" y="2068797"/>
                  </a:lnTo>
                  <a:lnTo>
                    <a:pt x="3512780" y="2069003"/>
                  </a:lnTo>
                  <a:lnTo>
                    <a:pt x="3513349" y="2069210"/>
                  </a:lnTo>
                  <a:lnTo>
                    <a:pt x="3513930" y="2069416"/>
                  </a:lnTo>
                  <a:lnTo>
                    <a:pt x="3514511" y="2069636"/>
                  </a:lnTo>
                  <a:lnTo>
                    <a:pt x="3515092" y="2069843"/>
                  </a:lnTo>
                  <a:lnTo>
                    <a:pt x="3515673" y="2070049"/>
                  </a:lnTo>
                  <a:lnTo>
                    <a:pt x="3516241" y="2070256"/>
                  </a:lnTo>
                  <a:lnTo>
                    <a:pt x="3516822" y="2070462"/>
                  </a:lnTo>
                  <a:lnTo>
                    <a:pt x="3517403" y="2070669"/>
                  </a:lnTo>
                  <a:lnTo>
                    <a:pt x="3517984" y="2070875"/>
                  </a:lnTo>
                  <a:lnTo>
                    <a:pt x="3518552" y="2071095"/>
                  </a:lnTo>
                  <a:lnTo>
                    <a:pt x="3519133" y="2071302"/>
                  </a:lnTo>
                  <a:lnTo>
                    <a:pt x="3519714" y="2071508"/>
                  </a:lnTo>
                  <a:lnTo>
                    <a:pt x="3520295" y="2071715"/>
                  </a:lnTo>
                  <a:lnTo>
                    <a:pt x="3520876" y="2071921"/>
                  </a:lnTo>
                  <a:lnTo>
                    <a:pt x="3521444" y="2072128"/>
                  </a:lnTo>
                  <a:lnTo>
                    <a:pt x="3522025" y="2072334"/>
                  </a:lnTo>
                  <a:lnTo>
                    <a:pt x="3522606" y="2072541"/>
                  </a:lnTo>
                  <a:lnTo>
                    <a:pt x="3523187" y="2072761"/>
                  </a:lnTo>
                  <a:lnTo>
                    <a:pt x="3523768" y="2072967"/>
                  </a:lnTo>
                  <a:lnTo>
                    <a:pt x="3524336" y="2073174"/>
                  </a:lnTo>
                  <a:lnTo>
                    <a:pt x="3524917" y="2073380"/>
                  </a:lnTo>
                  <a:lnTo>
                    <a:pt x="3525498" y="2073587"/>
                  </a:lnTo>
                </a:path>
                <a:path w="5782945" h="2792095">
                  <a:moveTo>
                    <a:pt x="3525498" y="2073587"/>
                  </a:moveTo>
                  <a:lnTo>
                    <a:pt x="3526079" y="2073793"/>
                  </a:lnTo>
                  <a:lnTo>
                    <a:pt x="3526660" y="2074000"/>
                  </a:lnTo>
                  <a:lnTo>
                    <a:pt x="3527228" y="2074207"/>
                  </a:lnTo>
                  <a:lnTo>
                    <a:pt x="3527809" y="2074426"/>
                  </a:lnTo>
                  <a:lnTo>
                    <a:pt x="3528390" y="2074633"/>
                  </a:lnTo>
                  <a:lnTo>
                    <a:pt x="3528971" y="2074839"/>
                  </a:lnTo>
                  <a:lnTo>
                    <a:pt x="3529553" y="2075046"/>
                  </a:lnTo>
                  <a:lnTo>
                    <a:pt x="3530121" y="2075252"/>
                  </a:lnTo>
                  <a:lnTo>
                    <a:pt x="3530702" y="2075459"/>
                  </a:lnTo>
                  <a:lnTo>
                    <a:pt x="3531283" y="2075666"/>
                  </a:lnTo>
                  <a:lnTo>
                    <a:pt x="3531864" y="2075872"/>
                  </a:lnTo>
                  <a:lnTo>
                    <a:pt x="3532432" y="2076079"/>
                  </a:lnTo>
                  <a:lnTo>
                    <a:pt x="3533013" y="2076298"/>
                  </a:lnTo>
                  <a:lnTo>
                    <a:pt x="3533594" y="2076505"/>
                  </a:lnTo>
                  <a:lnTo>
                    <a:pt x="3534175" y="2076711"/>
                  </a:lnTo>
                  <a:lnTo>
                    <a:pt x="3534756" y="2076918"/>
                  </a:lnTo>
                  <a:lnTo>
                    <a:pt x="3535324" y="2077125"/>
                  </a:lnTo>
                  <a:lnTo>
                    <a:pt x="3535905" y="2077331"/>
                  </a:lnTo>
                  <a:lnTo>
                    <a:pt x="3536486" y="2077538"/>
                  </a:lnTo>
                  <a:lnTo>
                    <a:pt x="3537067" y="2077744"/>
                  </a:lnTo>
                  <a:lnTo>
                    <a:pt x="3537648" y="2077951"/>
                  </a:lnTo>
                  <a:lnTo>
                    <a:pt x="3538216" y="2078158"/>
                  </a:lnTo>
                  <a:lnTo>
                    <a:pt x="3538797" y="2078377"/>
                  </a:lnTo>
                  <a:lnTo>
                    <a:pt x="3539378" y="2078584"/>
                  </a:lnTo>
                  <a:lnTo>
                    <a:pt x="3539959" y="2078790"/>
                  </a:lnTo>
                  <a:lnTo>
                    <a:pt x="3540540" y="2078997"/>
                  </a:lnTo>
                  <a:lnTo>
                    <a:pt x="3541108" y="2079203"/>
                  </a:lnTo>
                  <a:lnTo>
                    <a:pt x="3541689" y="2079410"/>
                  </a:lnTo>
                  <a:lnTo>
                    <a:pt x="3542270" y="2079617"/>
                  </a:lnTo>
                  <a:lnTo>
                    <a:pt x="3542851" y="2079823"/>
                  </a:lnTo>
                  <a:lnTo>
                    <a:pt x="3543419" y="2080030"/>
                  </a:lnTo>
                  <a:lnTo>
                    <a:pt x="3544000" y="2080236"/>
                  </a:lnTo>
                  <a:lnTo>
                    <a:pt x="3544581" y="2080443"/>
                  </a:lnTo>
                  <a:lnTo>
                    <a:pt x="3545163" y="2080649"/>
                  </a:lnTo>
                  <a:lnTo>
                    <a:pt x="3545744" y="2080869"/>
                  </a:lnTo>
                  <a:lnTo>
                    <a:pt x="3546312" y="2081076"/>
                  </a:lnTo>
                  <a:lnTo>
                    <a:pt x="3546893" y="2081282"/>
                  </a:lnTo>
                  <a:lnTo>
                    <a:pt x="3547474" y="2081489"/>
                  </a:lnTo>
                  <a:lnTo>
                    <a:pt x="3548055" y="2081695"/>
                  </a:lnTo>
                  <a:lnTo>
                    <a:pt x="3548636" y="2081902"/>
                  </a:lnTo>
                  <a:lnTo>
                    <a:pt x="3549204" y="2082108"/>
                  </a:lnTo>
                  <a:lnTo>
                    <a:pt x="3549785" y="2082315"/>
                  </a:lnTo>
                  <a:lnTo>
                    <a:pt x="3550366" y="2082522"/>
                  </a:lnTo>
                  <a:lnTo>
                    <a:pt x="3550947" y="2082728"/>
                  </a:lnTo>
                  <a:lnTo>
                    <a:pt x="3551528" y="2082935"/>
                  </a:lnTo>
                  <a:lnTo>
                    <a:pt x="3552096" y="2083141"/>
                  </a:lnTo>
                  <a:lnTo>
                    <a:pt x="3552677" y="2083348"/>
                  </a:lnTo>
                  <a:lnTo>
                    <a:pt x="3553258" y="2083555"/>
                  </a:lnTo>
                  <a:lnTo>
                    <a:pt x="3553839" y="2083761"/>
                  </a:lnTo>
                  <a:lnTo>
                    <a:pt x="3554420" y="2083981"/>
                  </a:lnTo>
                  <a:lnTo>
                    <a:pt x="3554988" y="2084187"/>
                  </a:lnTo>
                  <a:lnTo>
                    <a:pt x="3555569" y="2084394"/>
                  </a:lnTo>
                  <a:lnTo>
                    <a:pt x="3556150" y="2084600"/>
                  </a:lnTo>
                  <a:lnTo>
                    <a:pt x="3556731" y="2084807"/>
                  </a:lnTo>
                  <a:lnTo>
                    <a:pt x="3557312" y="2085014"/>
                  </a:lnTo>
                  <a:lnTo>
                    <a:pt x="3557880" y="2085220"/>
                  </a:lnTo>
                  <a:lnTo>
                    <a:pt x="3558461" y="2085427"/>
                  </a:lnTo>
                  <a:lnTo>
                    <a:pt x="3559042" y="2085633"/>
                  </a:lnTo>
                  <a:lnTo>
                    <a:pt x="3559623" y="2085840"/>
                  </a:lnTo>
                  <a:lnTo>
                    <a:pt x="3560192" y="2086046"/>
                  </a:lnTo>
                  <a:lnTo>
                    <a:pt x="3560773" y="2086253"/>
                  </a:lnTo>
                  <a:lnTo>
                    <a:pt x="3561354" y="2086460"/>
                  </a:lnTo>
                  <a:lnTo>
                    <a:pt x="3561935" y="2086666"/>
                  </a:lnTo>
                  <a:lnTo>
                    <a:pt x="3562516" y="2086873"/>
                  </a:lnTo>
                  <a:lnTo>
                    <a:pt x="3563084" y="2087079"/>
                  </a:lnTo>
                  <a:lnTo>
                    <a:pt x="3563665" y="2087286"/>
                  </a:lnTo>
                  <a:lnTo>
                    <a:pt x="3564246" y="2087493"/>
                  </a:lnTo>
                  <a:lnTo>
                    <a:pt x="3564827" y="2087699"/>
                  </a:lnTo>
                  <a:lnTo>
                    <a:pt x="3565408" y="2087906"/>
                  </a:lnTo>
                  <a:lnTo>
                    <a:pt x="3565976" y="2088112"/>
                  </a:lnTo>
                  <a:lnTo>
                    <a:pt x="3566557" y="2088319"/>
                  </a:lnTo>
                  <a:lnTo>
                    <a:pt x="3567138" y="2088525"/>
                  </a:lnTo>
                  <a:lnTo>
                    <a:pt x="3567719" y="2088745"/>
                  </a:lnTo>
                  <a:lnTo>
                    <a:pt x="3568300" y="2088952"/>
                  </a:lnTo>
                  <a:lnTo>
                    <a:pt x="3568868" y="2089158"/>
                  </a:lnTo>
                  <a:lnTo>
                    <a:pt x="3569449" y="2089365"/>
                  </a:lnTo>
                  <a:lnTo>
                    <a:pt x="3570030" y="2089571"/>
                  </a:lnTo>
                  <a:lnTo>
                    <a:pt x="3570611" y="2089778"/>
                  </a:lnTo>
                  <a:lnTo>
                    <a:pt x="3571192" y="2089984"/>
                  </a:lnTo>
                  <a:lnTo>
                    <a:pt x="3571760" y="2090191"/>
                  </a:lnTo>
                  <a:lnTo>
                    <a:pt x="3572341" y="2090398"/>
                  </a:lnTo>
                  <a:lnTo>
                    <a:pt x="3572922" y="2090604"/>
                  </a:lnTo>
                  <a:lnTo>
                    <a:pt x="3573503" y="2090811"/>
                  </a:lnTo>
                  <a:lnTo>
                    <a:pt x="3574071" y="2091017"/>
                  </a:lnTo>
                  <a:lnTo>
                    <a:pt x="3574652" y="2091224"/>
                  </a:lnTo>
                  <a:lnTo>
                    <a:pt x="3575233" y="2091431"/>
                  </a:lnTo>
                  <a:lnTo>
                    <a:pt x="3575814" y="2091637"/>
                  </a:lnTo>
                  <a:lnTo>
                    <a:pt x="3576395" y="2091844"/>
                  </a:lnTo>
                  <a:lnTo>
                    <a:pt x="3576964" y="2092050"/>
                  </a:lnTo>
                  <a:lnTo>
                    <a:pt x="3577545" y="2092257"/>
                  </a:lnTo>
                  <a:lnTo>
                    <a:pt x="3578126" y="2092463"/>
                  </a:lnTo>
                  <a:lnTo>
                    <a:pt x="3578707" y="2092670"/>
                  </a:lnTo>
                  <a:lnTo>
                    <a:pt x="3579288" y="2092877"/>
                  </a:lnTo>
                  <a:lnTo>
                    <a:pt x="3579856" y="2093083"/>
                  </a:lnTo>
                  <a:lnTo>
                    <a:pt x="3580437" y="2093290"/>
                  </a:lnTo>
                  <a:lnTo>
                    <a:pt x="3581018" y="2093496"/>
                  </a:lnTo>
                  <a:lnTo>
                    <a:pt x="3581599" y="2093703"/>
                  </a:lnTo>
                  <a:lnTo>
                    <a:pt x="3582180" y="2093910"/>
                  </a:lnTo>
                  <a:lnTo>
                    <a:pt x="3582748" y="2094116"/>
                  </a:lnTo>
                  <a:lnTo>
                    <a:pt x="3583329" y="2094323"/>
                  </a:lnTo>
                  <a:lnTo>
                    <a:pt x="3583910" y="2094529"/>
                  </a:lnTo>
                  <a:lnTo>
                    <a:pt x="3584491" y="2094736"/>
                  </a:lnTo>
                  <a:lnTo>
                    <a:pt x="3585072" y="2094943"/>
                  </a:lnTo>
                  <a:lnTo>
                    <a:pt x="3585640" y="2095149"/>
                  </a:lnTo>
                  <a:lnTo>
                    <a:pt x="3586221" y="2095356"/>
                  </a:lnTo>
                  <a:lnTo>
                    <a:pt x="3586802" y="2095562"/>
                  </a:lnTo>
                  <a:lnTo>
                    <a:pt x="3587383" y="2095769"/>
                  </a:lnTo>
                  <a:lnTo>
                    <a:pt x="3587951" y="2095975"/>
                  </a:lnTo>
                  <a:lnTo>
                    <a:pt x="3588532" y="2096182"/>
                  </a:lnTo>
                  <a:lnTo>
                    <a:pt x="3589113" y="2096389"/>
                  </a:lnTo>
                  <a:lnTo>
                    <a:pt x="3589694" y="2096595"/>
                  </a:lnTo>
                  <a:lnTo>
                    <a:pt x="3590275" y="2096802"/>
                  </a:lnTo>
                  <a:lnTo>
                    <a:pt x="3590843" y="2097008"/>
                  </a:lnTo>
                  <a:lnTo>
                    <a:pt x="3591424" y="2097215"/>
                  </a:lnTo>
                  <a:lnTo>
                    <a:pt x="3592005" y="2097422"/>
                  </a:lnTo>
                  <a:lnTo>
                    <a:pt x="3592586" y="2097628"/>
                  </a:lnTo>
                  <a:lnTo>
                    <a:pt x="3593167" y="2097835"/>
                  </a:lnTo>
                  <a:lnTo>
                    <a:pt x="3593736" y="2098041"/>
                  </a:lnTo>
                  <a:lnTo>
                    <a:pt x="3594317" y="2098235"/>
                  </a:lnTo>
                  <a:lnTo>
                    <a:pt x="3594898" y="2098442"/>
                  </a:lnTo>
                  <a:lnTo>
                    <a:pt x="3595479" y="2098648"/>
                  </a:lnTo>
                  <a:lnTo>
                    <a:pt x="3596060" y="2098855"/>
                  </a:lnTo>
                  <a:lnTo>
                    <a:pt x="3596628" y="2099061"/>
                  </a:lnTo>
                  <a:lnTo>
                    <a:pt x="3597209" y="2099268"/>
                  </a:lnTo>
                  <a:lnTo>
                    <a:pt x="3597790" y="2099474"/>
                  </a:lnTo>
                  <a:lnTo>
                    <a:pt x="3598371" y="2099681"/>
                  </a:lnTo>
                  <a:lnTo>
                    <a:pt x="3598952" y="2099888"/>
                  </a:lnTo>
                </a:path>
                <a:path w="5782945" h="2792095">
                  <a:moveTo>
                    <a:pt x="3598952" y="2099888"/>
                  </a:moveTo>
                  <a:lnTo>
                    <a:pt x="3599520" y="2100094"/>
                  </a:lnTo>
                  <a:lnTo>
                    <a:pt x="3600101" y="2100301"/>
                  </a:lnTo>
                  <a:lnTo>
                    <a:pt x="3600682" y="2100507"/>
                  </a:lnTo>
                  <a:lnTo>
                    <a:pt x="3601263" y="2100714"/>
                  </a:lnTo>
                  <a:lnTo>
                    <a:pt x="3601831" y="2100921"/>
                  </a:lnTo>
                  <a:lnTo>
                    <a:pt x="3602412" y="2101127"/>
                  </a:lnTo>
                  <a:lnTo>
                    <a:pt x="3602993" y="2101334"/>
                  </a:lnTo>
                  <a:lnTo>
                    <a:pt x="3603574" y="2101540"/>
                  </a:lnTo>
                  <a:lnTo>
                    <a:pt x="3604155" y="2101747"/>
                  </a:lnTo>
                  <a:lnTo>
                    <a:pt x="3604723" y="2101953"/>
                  </a:lnTo>
                  <a:lnTo>
                    <a:pt x="3605304" y="2102160"/>
                  </a:lnTo>
                  <a:lnTo>
                    <a:pt x="3605885" y="2102367"/>
                  </a:lnTo>
                  <a:lnTo>
                    <a:pt x="3606466" y="2102573"/>
                  </a:lnTo>
                  <a:lnTo>
                    <a:pt x="3607047" y="2102780"/>
                  </a:lnTo>
                  <a:lnTo>
                    <a:pt x="3607615" y="2102973"/>
                  </a:lnTo>
                  <a:lnTo>
                    <a:pt x="3608196" y="2103180"/>
                  </a:lnTo>
                  <a:lnTo>
                    <a:pt x="3608777" y="2103387"/>
                  </a:lnTo>
                  <a:lnTo>
                    <a:pt x="3609359" y="2103593"/>
                  </a:lnTo>
                  <a:lnTo>
                    <a:pt x="3609940" y="2103800"/>
                  </a:lnTo>
                  <a:lnTo>
                    <a:pt x="3610508" y="2104006"/>
                  </a:lnTo>
                  <a:lnTo>
                    <a:pt x="3611089" y="2104213"/>
                  </a:lnTo>
                  <a:lnTo>
                    <a:pt x="3611670" y="2104420"/>
                  </a:lnTo>
                  <a:lnTo>
                    <a:pt x="3612251" y="2104626"/>
                  </a:lnTo>
                  <a:lnTo>
                    <a:pt x="3612832" y="2104833"/>
                  </a:lnTo>
                  <a:lnTo>
                    <a:pt x="3613400" y="2105039"/>
                  </a:lnTo>
                  <a:lnTo>
                    <a:pt x="3613981" y="2105246"/>
                  </a:lnTo>
                  <a:lnTo>
                    <a:pt x="3614562" y="2105452"/>
                  </a:lnTo>
                  <a:lnTo>
                    <a:pt x="3615143" y="2105659"/>
                  </a:lnTo>
                  <a:lnTo>
                    <a:pt x="3615711" y="2105866"/>
                  </a:lnTo>
                  <a:lnTo>
                    <a:pt x="3616292" y="2106072"/>
                  </a:lnTo>
                  <a:lnTo>
                    <a:pt x="3616873" y="2106266"/>
                  </a:lnTo>
                  <a:lnTo>
                    <a:pt x="3617454" y="2106472"/>
                  </a:lnTo>
                  <a:lnTo>
                    <a:pt x="3618035" y="2106679"/>
                  </a:lnTo>
                  <a:lnTo>
                    <a:pt x="3618603" y="2106886"/>
                  </a:lnTo>
                  <a:lnTo>
                    <a:pt x="3619184" y="2107092"/>
                  </a:lnTo>
                  <a:lnTo>
                    <a:pt x="3619765" y="2107299"/>
                  </a:lnTo>
                  <a:lnTo>
                    <a:pt x="3620346" y="2107505"/>
                  </a:lnTo>
                  <a:lnTo>
                    <a:pt x="3620927" y="2107712"/>
                  </a:lnTo>
                  <a:lnTo>
                    <a:pt x="3621495" y="2107919"/>
                  </a:lnTo>
                  <a:lnTo>
                    <a:pt x="3622076" y="2108125"/>
                  </a:lnTo>
                  <a:lnTo>
                    <a:pt x="3622657" y="2108332"/>
                  </a:lnTo>
                  <a:lnTo>
                    <a:pt x="3623238" y="2108538"/>
                  </a:lnTo>
                  <a:lnTo>
                    <a:pt x="3623819" y="2108732"/>
                  </a:lnTo>
                  <a:lnTo>
                    <a:pt x="3624387" y="2108939"/>
                  </a:lnTo>
                  <a:lnTo>
                    <a:pt x="3624969" y="2109145"/>
                  </a:lnTo>
                  <a:lnTo>
                    <a:pt x="3625550" y="2109352"/>
                  </a:lnTo>
                  <a:lnTo>
                    <a:pt x="3626131" y="2109558"/>
                  </a:lnTo>
                  <a:lnTo>
                    <a:pt x="3626712" y="2109765"/>
                  </a:lnTo>
                  <a:lnTo>
                    <a:pt x="3627280" y="2109971"/>
                  </a:lnTo>
                  <a:lnTo>
                    <a:pt x="3627861" y="2110178"/>
                  </a:lnTo>
                  <a:lnTo>
                    <a:pt x="3628442" y="2110385"/>
                  </a:lnTo>
                  <a:lnTo>
                    <a:pt x="3629023" y="2110591"/>
                  </a:lnTo>
                  <a:lnTo>
                    <a:pt x="3629604" y="2110785"/>
                  </a:lnTo>
                  <a:lnTo>
                    <a:pt x="3630172" y="2110991"/>
                  </a:lnTo>
                  <a:lnTo>
                    <a:pt x="3630753" y="2111198"/>
                  </a:lnTo>
                  <a:lnTo>
                    <a:pt x="3631334" y="2111405"/>
                  </a:lnTo>
                  <a:lnTo>
                    <a:pt x="3631915" y="2111611"/>
                  </a:lnTo>
                  <a:lnTo>
                    <a:pt x="3632483" y="2111818"/>
                  </a:lnTo>
                  <a:lnTo>
                    <a:pt x="3633064" y="2112024"/>
                  </a:lnTo>
                  <a:lnTo>
                    <a:pt x="3633645" y="2112231"/>
                  </a:lnTo>
                  <a:lnTo>
                    <a:pt x="3634226" y="2112438"/>
                  </a:lnTo>
                  <a:lnTo>
                    <a:pt x="3634807" y="2112631"/>
                  </a:lnTo>
                  <a:lnTo>
                    <a:pt x="3635375" y="2112838"/>
                  </a:lnTo>
                  <a:lnTo>
                    <a:pt x="3635956" y="2113044"/>
                  </a:lnTo>
                  <a:lnTo>
                    <a:pt x="3636537" y="2113251"/>
                  </a:lnTo>
                  <a:lnTo>
                    <a:pt x="3637118" y="2113458"/>
                  </a:lnTo>
                  <a:lnTo>
                    <a:pt x="3637699" y="2113664"/>
                  </a:lnTo>
                  <a:lnTo>
                    <a:pt x="3638267" y="2113871"/>
                  </a:lnTo>
                  <a:lnTo>
                    <a:pt x="3638848" y="2114077"/>
                  </a:lnTo>
                  <a:lnTo>
                    <a:pt x="3639429" y="2114284"/>
                  </a:lnTo>
                  <a:lnTo>
                    <a:pt x="3640010" y="2114478"/>
                  </a:lnTo>
                  <a:lnTo>
                    <a:pt x="3640591" y="2114684"/>
                  </a:lnTo>
                  <a:lnTo>
                    <a:pt x="3641160" y="2114891"/>
                  </a:lnTo>
                  <a:lnTo>
                    <a:pt x="3641741" y="2115097"/>
                  </a:lnTo>
                  <a:lnTo>
                    <a:pt x="3642322" y="2115304"/>
                  </a:lnTo>
                  <a:lnTo>
                    <a:pt x="3642903" y="2115511"/>
                  </a:lnTo>
                  <a:lnTo>
                    <a:pt x="3643484" y="2115717"/>
                  </a:lnTo>
                  <a:lnTo>
                    <a:pt x="3644052" y="2115911"/>
                  </a:lnTo>
                  <a:lnTo>
                    <a:pt x="3644633" y="2116117"/>
                  </a:lnTo>
                  <a:lnTo>
                    <a:pt x="3645214" y="2116324"/>
                  </a:lnTo>
                  <a:lnTo>
                    <a:pt x="3645795" y="2116531"/>
                  </a:lnTo>
                  <a:lnTo>
                    <a:pt x="3646363" y="2116737"/>
                  </a:lnTo>
                  <a:lnTo>
                    <a:pt x="3646944" y="2116944"/>
                  </a:lnTo>
                  <a:lnTo>
                    <a:pt x="3647525" y="2117150"/>
                  </a:lnTo>
                  <a:lnTo>
                    <a:pt x="3648106" y="2117357"/>
                  </a:lnTo>
                  <a:lnTo>
                    <a:pt x="3648687" y="2117551"/>
                  </a:lnTo>
                  <a:lnTo>
                    <a:pt x="3649255" y="2117757"/>
                  </a:lnTo>
                  <a:lnTo>
                    <a:pt x="3649836" y="2117964"/>
                  </a:lnTo>
                  <a:lnTo>
                    <a:pt x="3650417" y="2118170"/>
                  </a:lnTo>
                  <a:lnTo>
                    <a:pt x="3650998" y="2118377"/>
                  </a:lnTo>
                  <a:lnTo>
                    <a:pt x="3651579" y="2118583"/>
                  </a:lnTo>
                  <a:lnTo>
                    <a:pt x="3652147" y="2118777"/>
                  </a:lnTo>
                  <a:lnTo>
                    <a:pt x="3652728" y="2118984"/>
                  </a:lnTo>
                  <a:lnTo>
                    <a:pt x="3653309" y="2119190"/>
                  </a:lnTo>
                  <a:lnTo>
                    <a:pt x="3653890" y="2119397"/>
                  </a:lnTo>
                  <a:lnTo>
                    <a:pt x="3654471" y="2119603"/>
                  </a:lnTo>
                  <a:lnTo>
                    <a:pt x="3655039" y="2119810"/>
                  </a:lnTo>
                  <a:lnTo>
                    <a:pt x="3655620" y="2120017"/>
                  </a:lnTo>
                  <a:lnTo>
                    <a:pt x="3656201" y="2120210"/>
                  </a:lnTo>
                  <a:lnTo>
                    <a:pt x="3656782" y="2120417"/>
                  </a:lnTo>
                  <a:lnTo>
                    <a:pt x="3657363" y="2120623"/>
                  </a:lnTo>
                  <a:lnTo>
                    <a:pt x="3657932" y="2120830"/>
                  </a:lnTo>
                  <a:lnTo>
                    <a:pt x="3658513" y="2121037"/>
                  </a:lnTo>
                  <a:lnTo>
                    <a:pt x="3659094" y="2121243"/>
                  </a:lnTo>
                  <a:lnTo>
                    <a:pt x="3659675" y="2121437"/>
                  </a:lnTo>
                  <a:lnTo>
                    <a:pt x="3660243" y="2121643"/>
                  </a:lnTo>
                  <a:lnTo>
                    <a:pt x="3660824" y="2121850"/>
                  </a:lnTo>
                  <a:lnTo>
                    <a:pt x="3661405" y="2122057"/>
                  </a:lnTo>
                  <a:lnTo>
                    <a:pt x="3661986" y="2122263"/>
                  </a:lnTo>
                  <a:lnTo>
                    <a:pt x="3662567" y="2122470"/>
                  </a:lnTo>
                  <a:lnTo>
                    <a:pt x="3663135" y="2122663"/>
                  </a:lnTo>
                  <a:lnTo>
                    <a:pt x="3663716" y="2122870"/>
                  </a:lnTo>
                  <a:lnTo>
                    <a:pt x="3664297" y="2123077"/>
                  </a:lnTo>
                  <a:lnTo>
                    <a:pt x="3664878" y="2123283"/>
                  </a:lnTo>
                  <a:lnTo>
                    <a:pt x="3665459" y="2123490"/>
                  </a:lnTo>
                  <a:lnTo>
                    <a:pt x="3666027" y="2123696"/>
                  </a:lnTo>
                  <a:lnTo>
                    <a:pt x="3666608" y="2123890"/>
                  </a:lnTo>
                  <a:lnTo>
                    <a:pt x="3667189" y="2124097"/>
                  </a:lnTo>
                  <a:lnTo>
                    <a:pt x="3667770" y="2124303"/>
                  </a:lnTo>
                  <a:lnTo>
                    <a:pt x="3668351" y="2124510"/>
                  </a:lnTo>
                  <a:lnTo>
                    <a:pt x="3668919" y="2124716"/>
                  </a:lnTo>
                  <a:lnTo>
                    <a:pt x="3669500" y="2124910"/>
                  </a:lnTo>
                  <a:lnTo>
                    <a:pt x="3670081" y="2125117"/>
                  </a:lnTo>
                  <a:lnTo>
                    <a:pt x="3670662" y="2125323"/>
                  </a:lnTo>
                  <a:lnTo>
                    <a:pt x="3671243" y="2125530"/>
                  </a:lnTo>
                  <a:lnTo>
                    <a:pt x="3671811" y="2125736"/>
                  </a:lnTo>
                  <a:lnTo>
                    <a:pt x="3672392" y="2125930"/>
                  </a:lnTo>
                </a:path>
                <a:path w="5782945" h="2792095">
                  <a:moveTo>
                    <a:pt x="3672392" y="2125930"/>
                  </a:moveTo>
                  <a:lnTo>
                    <a:pt x="3672973" y="2126137"/>
                  </a:lnTo>
                  <a:lnTo>
                    <a:pt x="3673554" y="2126343"/>
                  </a:lnTo>
                  <a:lnTo>
                    <a:pt x="3674123" y="2126550"/>
                  </a:lnTo>
                  <a:lnTo>
                    <a:pt x="3674704" y="2126756"/>
                  </a:lnTo>
                  <a:lnTo>
                    <a:pt x="3675285" y="2126963"/>
                  </a:lnTo>
                  <a:lnTo>
                    <a:pt x="3675866" y="2127157"/>
                  </a:lnTo>
                  <a:lnTo>
                    <a:pt x="3676447" y="2127363"/>
                  </a:lnTo>
                  <a:lnTo>
                    <a:pt x="3677015" y="2127570"/>
                  </a:lnTo>
                  <a:lnTo>
                    <a:pt x="3677596" y="2127776"/>
                  </a:lnTo>
                  <a:lnTo>
                    <a:pt x="3678177" y="2127983"/>
                  </a:lnTo>
                  <a:lnTo>
                    <a:pt x="3678758" y="2128177"/>
                  </a:lnTo>
                  <a:lnTo>
                    <a:pt x="3679339" y="2128383"/>
                  </a:lnTo>
                  <a:lnTo>
                    <a:pt x="3679907" y="2128590"/>
                  </a:lnTo>
                  <a:lnTo>
                    <a:pt x="3680488" y="2128796"/>
                  </a:lnTo>
                  <a:lnTo>
                    <a:pt x="3681069" y="2128990"/>
                  </a:lnTo>
                  <a:lnTo>
                    <a:pt x="3681650" y="2129197"/>
                  </a:lnTo>
                  <a:lnTo>
                    <a:pt x="3682231" y="2129403"/>
                  </a:lnTo>
                  <a:lnTo>
                    <a:pt x="3682799" y="2129610"/>
                  </a:lnTo>
                  <a:lnTo>
                    <a:pt x="3683380" y="2129816"/>
                  </a:lnTo>
                  <a:lnTo>
                    <a:pt x="3683961" y="2130010"/>
                  </a:lnTo>
                  <a:lnTo>
                    <a:pt x="3684542" y="2130217"/>
                  </a:lnTo>
                  <a:lnTo>
                    <a:pt x="3685123" y="2130423"/>
                  </a:lnTo>
                  <a:lnTo>
                    <a:pt x="3685691" y="2130630"/>
                  </a:lnTo>
                  <a:lnTo>
                    <a:pt x="3686272" y="2130836"/>
                  </a:lnTo>
                  <a:lnTo>
                    <a:pt x="3686853" y="2131030"/>
                  </a:lnTo>
                  <a:lnTo>
                    <a:pt x="3687434" y="2131237"/>
                  </a:lnTo>
                  <a:lnTo>
                    <a:pt x="3688002" y="2131443"/>
                  </a:lnTo>
                  <a:lnTo>
                    <a:pt x="3688583" y="2131650"/>
                  </a:lnTo>
                  <a:lnTo>
                    <a:pt x="3689165" y="2131844"/>
                  </a:lnTo>
                  <a:lnTo>
                    <a:pt x="3689746" y="2132050"/>
                  </a:lnTo>
                  <a:lnTo>
                    <a:pt x="3690327" y="2132257"/>
                  </a:lnTo>
                  <a:lnTo>
                    <a:pt x="3690895" y="2132463"/>
                  </a:lnTo>
                  <a:lnTo>
                    <a:pt x="3691476" y="2132657"/>
                  </a:lnTo>
                  <a:lnTo>
                    <a:pt x="3692057" y="2132864"/>
                  </a:lnTo>
                  <a:lnTo>
                    <a:pt x="3692638" y="2133070"/>
                  </a:lnTo>
                  <a:lnTo>
                    <a:pt x="3693219" y="2133277"/>
                  </a:lnTo>
                  <a:lnTo>
                    <a:pt x="3693787" y="2133483"/>
                  </a:lnTo>
                  <a:lnTo>
                    <a:pt x="3694368" y="2133677"/>
                  </a:lnTo>
                  <a:lnTo>
                    <a:pt x="3694949" y="2133884"/>
                  </a:lnTo>
                  <a:lnTo>
                    <a:pt x="3695530" y="2134090"/>
                  </a:lnTo>
                  <a:lnTo>
                    <a:pt x="3696111" y="2134297"/>
                  </a:lnTo>
                  <a:lnTo>
                    <a:pt x="3696679" y="2134490"/>
                  </a:lnTo>
                  <a:lnTo>
                    <a:pt x="3697260" y="2134697"/>
                  </a:lnTo>
                  <a:lnTo>
                    <a:pt x="3697841" y="2134904"/>
                  </a:lnTo>
                  <a:lnTo>
                    <a:pt x="3698422" y="2135110"/>
                  </a:lnTo>
                  <a:lnTo>
                    <a:pt x="3699003" y="2135304"/>
                  </a:lnTo>
                  <a:lnTo>
                    <a:pt x="3699571" y="2135510"/>
                  </a:lnTo>
                  <a:lnTo>
                    <a:pt x="3700152" y="2135717"/>
                  </a:lnTo>
                  <a:lnTo>
                    <a:pt x="3700733" y="2135924"/>
                  </a:lnTo>
                  <a:lnTo>
                    <a:pt x="3701314" y="2136117"/>
                  </a:lnTo>
                  <a:lnTo>
                    <a:pt x="3701882" y="2136324"/>
                  </a:lnTo>
                  <a:lnTo>
                    <a:pt x="3702463" y="2136530"/>
                  </a:lnTo>
                  <a:lnTo>
                    <a:pt x="3703044" y="2136737"/>
                  </a:lnTo>
                  <a:lnTo>
                    <a:pt x="3703625" y="2136931"/>
                  </a:lnTo>
                  <a:lnTo>
                    <a:pt x="3704206" y="2137137"/>
                  </a:lnTo>
                  <a:lnTo>
                    <a:pt x="3704775" y="2137344"/>
                  </a:lnTo>
                  <a:lnTo>
                    <a:pt x="3705356" y="2137550"/>
                  </a:lnTo>
                  <a:lnTo>
                    <a:pt x="3705937" y="2137744"/>
                  </a:lnTo>
                  <a:lnTo>
                    <a:pt x="3706518" y="2137951"/>
                  </a:lnTo>
                  <a:lnTo>
                    <a:pt x="3707099" y="2138157"/>
                  </a:lnTo>
                  <a:lnTo>
                    <a:pt x="3707667" y="2138364"/>
                  </a:lnTo>
                  <a:lnTo>
                    <a:pt x="3708248" y="2138558"/>
                  </a:lnTo>
                  <a:lnTo>
                    <a:pt x="3708829" y="2138764"/>
                  </a:lnTo>
                  <a:lnTo>
                    <a:pt x="3709410" y="2138971"/>
                  </a:lnTo>
                  <a:lnTo>
                    <a:pt x="3709991" y="2139164"/>
                  </a:lnTo>
                  <a:lnTo>
                    <a:pt x="3710559" y="2139371"/>
                  </a:lnTo>
                  <a:lnTo>
                    <a:pt x="3711140" y="2139578"/>
                  </a:lnTo>
                  <a:lnTo>
                    <a:pt x="3711721" y="2139784"/>
                  </a:lnTo>
                  <a:lnTo>
                    <a:pt x="3712302" y="2139978"/>
                  </a:lnTo>
                  <a:lnTo>
                    <a:pt x="3712883" y="2140184"/>
                  </a:lnTo>
                  <a:lnTo>
                    <a:pt x="3713451" y="2140391"/>
                  </a:lnTo>
                  <a:lnTo>
                    <a:pt x="3714032" y="2140598"/>
                  </a:lnTo>
                  <a:lnTo>
                    <a:pt x="3714613" y="2140791"/>
                  </a:lnTo>
                  <a:lnTo>
                    <a:pt x="3715194" y="2140998"/>
                  </a:lnTo>
                  <a:lnTo>
                    <a:pt x="3715762" y="2141204"/>
                  </a:lnTo>
                  <a:lnTo>
                    <a:pt x="3716343" y="2141398"/>
                  </a:lnTo>
                  <a:lnTo>
                    <a:pt x="3716924" y="2141605"/>
                  </a:lnTo>
                  <a:lnTo>
                    <a:pt x="3717505" y="2141811"/>
                  </a:lnTo>
                  <a:lnTo>
                    <a:pt x="3718086" y="2142018"/>
                  </a:lnTo>
                  <a:lnTo>
                    <a:pt x="3718654" y="2142212"/>
                  </a:lnTo>
                  <a:lnTo>
                    <a:pt x="3719235" y="2142418"/>
                  </a:lnTo>
                  <a:lnTo>
                    <a:pt x="3719816" y="2142625"/>
                  </a:lnTo>
                  <a:lnTo>
                    <a:pt x="3720397" y="2142818"/>
                  </a:lnTo>
                  <a:lnTo>
                    <a:pt x="3720978" y="2143025"/>
                  </a:lnTo>
                  <a:lnTo>
                    <a:pt x="3721547" y="2143232"/>
                  </a:lnTo>
                  <a:lnTo>
                    <a:pt x="3722128" y="2143438"/>
                  </a:lnTo>
                  <a:lnTo>
                    <a:pt x="3722709" y="2143632"/>
                  </a:lnTo>
                  <a:lnTo>
                    <a:pt x="3723290" y="2143838"/>
                  </a:lnTo>
                  <a:lnTo>
                    <a:pt x="3723871" y="2144045"/>
                  </a:lnTo>
                  <a:lnTo>
                    <a:pt x="3724439" y="2144239"/>
                  </a:lnTo>
                  <a:lnTo>
                    <a:pt x="3725020" y="2144445"/>
                  </a:lnTo>
                  <a:lnTo>
                    <a:pt x="3725601" y="2144652"/>
                  </a:lnTo>
                  <a:lnTo>
                    <a:pt x="3726182" y="2144845"/>
                  </a:lnTo>
                  <a:lnTo>
                    <a:pt x="3726763" y="2145052"/>
                  </a:lnTo>
                  <a:lnTo>
                    <a:pt x="3727331" y="2145259"/>
                  </a:lnTo>
                  <a:lnTo>
                    <a:pt x="3727912" y="2145465"/>
                  </a:lnTo>
                  <a:lnTo>
                    <a:pt x="3728493" y="2145659"/>
                  </a:lnTo>
                  <a:lnTo>
                    <a:pt x="3729074" y="2145865"/>
                  </a:lnTo>
                  <a:lnTo>
                    <a:pt x="3729655" y="2146072"/>
                  </a:lnTo>
                  <a:lnTo>
                    <a:pt x="3730223" y="2146266"/>
                  </a:lnTo>
                  <a:lnTo>
                    <a:pt x="3730804" y="2146472"/>
                  </a:lnTo>
                  <a:lnTo>
                    <a:pt x="3731385" y="2146679"/>
                  </a:lnTo>
                  <a:lnTo>
                    <a:pt x="3731966" y="2146873"/>
                  </a:lnTo>
                  <a:lnTo>
                    <a:pt x="3732534" y="2147079"/>
                  </a:lnTo>
                  <a:lnTo>
                    <a:pt x="3733115" y="2147286"/>
                  </a:lnTo>
                  <a:lnTo>
                    <a:pt x="3733696" y="2147479"/>
                  </a:lnTo>
                  <a:lnTo>
                    <a:pt x="3734277" y="2147686"/>
                  </a:lnTo>
                  <a:lnTo>
                    <a:pt x="3734858" y="2147893"/>
                  </a:lnTo>
                  <a:lnTo>
                    <a:pt x="3735426" y="2148086"/>
                  </a:lnTo>
                  <a:lnTo>
                    <a:pt x="3736007" y="2148293"/>
                  </a:lnTo>
                  <a:lnTo>
                    <a:pt x="3736588" y="2148499"/>
                  </a:lnTo>
                  <a:lnTo>
                    <a:pt x="3737169" y="2148706"/>
                  </a:lnTo>
                  <a:lnTo>
                    <a:pt x="3737750" y="2148900"/>
                  </a:lnTo>
                  <a:lnTo>
                    <a:pt x="3738319" y="2149106"/>
                  </a:lnTo>
                  <a:lnTo>
                    <a:pt x="3738900" y="2149313"/>
                  </a:lnTo>
                  <a:lnTo>
                    <a:pt x="3739481" y="2149507"/>
                  </a:lnTo>
                  <a:lnTo>
                    <a:pt x="3740062" y="2149713"/>
                  </a:lnTo>
                  <a:lnTo>
                    <a:pt x="3740643" y="2149920"/>
                  </a:lnTo>
                  <a:lnTo>
                    <a:pt x="3741211" y="2150113"/>
                  </a:lnTo>
                  <a:lnTo>
                    <a:pt x="3741792" y="2150320"/>
                  </a:lnTo>
                  <a:lnTo>
                    <a:pt x="3742373" y="2150527"/>
                  </a:lnTo>
                  <a:lnTo>
                    <a:pt x="3742954" y="2150720"/>
                  </a:lnTo>
                  <a:lnTo>
                    <a:pt x="3743535" y="2150927"/>
                  </a:lnTo>
                  <a:lnTo>
                    <a:pt x="3744103" y="2151133"/>
                  </a:lnTo>
                  <a:lnTo>
                    <a:pt x="3744684" y="2151327"/>
                  </a:lnTo>
                  <a:lnTo>
                    <a:pt x="3745265" y="2151534"/>
                  </a:lnTo>
                  <a:lnTo>
                    <a:pt x="3745846" y="2151740"/>
                  </a:lnTo>
                </a:path>
                <a:path w="5782945" h="2792095">
                  <a:moveTo>
                    <a:pt x="3745846" y="2151740"/>
                  </a:moveTo>
                  <a:lnTo>
                    <a:pt x="3746414" y="2151934"/>
                  </a:lnTo>
                  <a:lnTo>
                    <a:pt x="3746995" y="2152140"/>
                  </a:lnTo>
                  <a:lnTo>
                    <a:pt x="3747576" y="2152347"/>
                  </a:lnTo>
                  <a:lnTo>
                    <a:pt x="3748157" y="2152541"/>
                  </a:lnTo>
                  <a:lnTo>
                    <a:pt x="3748738" y="2152747"/>
                  </a:lnTo>
                  <a:lnTo>
                    <a:pt x="3749306" y="2152941"/>
                  </a:lnTo>
                  <a:lnTo>
                    <a:pt x="3749887" y="2153148"/>
                  </a:lnTo>
                  <a:lnTo>
                    <a:pt x="3750468" y="2153354"/>
                  </a:lnTo>
                  <a:lnTo>
                    <a:pt x="3751049" y="2153548"/>
                  </a:lnTo>
                  <a:lnTo>
                    <a:pt x="3751630" y="2153754"/>
                  </a:lnTo>
                  <a:lnTo>
                    <a:pt x="3752198" y="2153961"/>
                  </a:lnTo>
                  <a:lnTo>
                    <a:pt x="3752779" y="2154155"/>
                  </a:lnTo>
                  <a:lnTo>
                    <a:pt x="3753360" y="2154361"/>
                  </a:lnTo>
                  <a:lnTo>
                    <a:pt x="3753942" y="2154568"/>
                  </a:lnTo>
                  <a:lnTo>
                    <a:pt x="3754523" y="2154761"/>
                  </a:lnTo>
                  <a:lnTo>
                    <a:pt x="3755091" y="2154968"/>
                  </a:lnTo>
                  <a:lnTo>
                    <a:pt x="3755672" y="2155175"/>
                  </a:lnTo>
                  <a:lnTo>
                    <a:pt x="3756253" y="2155368"/>
                  </a:lnTo>
                  <a:lnTo>
                    <a:pt x="3756834" y="2155575"/>
                  </a:lnTo>
                  <a:lnTo>
                    <a:pt x="3757402" y="2155769"/>
                  </a:lnTo>
                  <a:lnTo>
                    <a:pt x="3757983" y="2155975"/>
                  </a:lnTo>
                  <a:lnTo>
                    <a:pt x="3758564" y="2156182"/>
                  </a:lnTo>
                  <a:lnTo>
                    <a:pt x="3759145" y="2156375"/>
                  </a:lnTo>
                  <a:lnTo>
                    <a:pt x="3759726" y="2156582"/>
                  </a:lnTo>
                  <a:lnTo>
                    <a:pt x="3760294" y="2156789"/>
                  </a:lnTo>
                  <a:lnTo>
                    <a:pt x="3760875" y="2156982"/>
                  </a:lnTo>
                  <a:lnTo>
                    <a:pt x="3761456" y="2157189"/>
                  </a:lnTo>
                  <a:lnTo>
                    <a:pt x="3762037" y="2157395"/>
                  </a:lnTo>
                  <a:lnTo>
                    <a:pt x="3762618" y="2157589"/>
                  </a:lnTo>
                  <a:lnTo>
                    <a:pt x="3763186" y="2157796"/>
                  </a:lnTo>
                  <a:lnTo>
                    <a:pt x="3763767" y="2157989"/>
                  </a:lnTo>
                  <a:lnTo>
                    <a:pt x="3764348" y="2158196"/>
                  </a:lnTo>
                  <a:lnTo>
                    <a:pt x="3764929" y="2158403"/>
                  </a:lnTo>
                  <a:lnTo>
                    <a:pt x="3765510" y="2158596"/>
                  </a:lnTo>
                  <a:lnTo>
                    <a:pt x="3766078" y="2158803"/>
                  </a:lnTo>
                  <a:lnTo>
                    <a:pt x="3766659" y="2159009"/>
                  </a:lnTo>
                  <a:lnTo>
                    <a:pt x="3767240" y="2159203"/>
                  </a:lnTo>
                  <a:lnTo>
                    <a:pt x="3767821" y="2159410"/>
                  </a:lnTo>
                  <a:lnTo>
                    <a:pt x="3768402" y="2159603"/>
                  </a:lnTo>
                  <a:lnTo>
                    <a:pt x="3768971" y="2159810"/>
                  </a:lnTo>
                  <a:lnTo>
                    <a:pt x="3769552" y="2160016"/>
                  </a:lnTo>
                  <a:lnTo>
                    <a:pt x="3770133" y="2160210"/>
                  </a:lnTo>
                  <a:lnTo>
                    <a:pt x="3770714" y="2160417"/>
                  </a:lnTo>
                  <a:lnTo>
                    <a:pt x="3771295" y="2160610"/>
                  </a:lnTo>
                  <a:lnTo>
                    <a:pt x="3771863" y="2160817"/>
                  </a:lnTo>
                  <a:lnTo>
                    <a:pt x="3772444" y="2161024"/>
                  </a:lnTo>
                  <a:lnTo>
                    <a:pt x="3773025" y="2161217"/>
                  </a:lnTo>
                  <a:lnTo>
                    <a:pt x="3773606" y="2161424"/>
                  </a:lnTo>
                  <a:lnTo>
                    <a:pt x="3774174" y="2161618"/>
                  </a:lnTo>
                  <a:lnTo>
                    <a:pt x="3774755" y="2161824"/>
                  </a:lnTo>
                  <a:lnTo>
                    <a:pt x="3775336" y="2162031"/>
                  </a:lnTo>
                  <a:lnTo>
                    <a:pt x="3775917" y="2162224"/>
                  </a:lnTo>
                  <a:lnTo>
                    <a:pt x="3776498" y="2162431"/>
                  </a:lnTo>
                  <a:lnTo>
                    <a:pt x="3777066" y="2162625"/>
                  </a:lnTo>
                  <a:lnTo>
                    <a:pt x="3777647" y="2162831"/>
                  </a:lnTo>
                  <a:lnTo>
                    <a:pt x="3778228" y="2163038"/>
                  </a:lnTo>
                  <a:lnTo>
                    <a:pt x="3778809" y="2163231"/>
                  </a:lnTo>
                  <a:lnTo>
                    <a:pt x="3779390" y="2163438"/>
                  </a:lnTo>
                  <a:lnTo>
                    <a:pt x="3779958" y="2163632"/>
                  </a:lnTo>
                  <a:lnTo>
                    <a:pt x="3780539" y="2163838"/>
                  </a:lnTo>
                  <a:lnTo>
                    <a:pt x="3781120" y="2164045"/>
                  </a:lnTo>
                  <a:lnTo>
                    <a:pt x="3781701" y="2164239"/>
                  </a:lnTo>
                  <a:lnTo>
                    <a:pt x="3782282" y="2164445"/>
                  </a:lnTo>
                  <a:lnTo>
                    <a:pt x="3782850" y="2164639"/>
                  </a:lnTo>
                  <a:lnTo>
                    <a:pt x="3783431" y="2164845"/>
                  </a:lnTo>
                  <a:lnTo>
                    <a:pt x="3784012" y="2165052"/>
                  </a:lnTo>
                  <a:lnTo>
                    <a:pt x="3784593" y="2165246"/>
                  </a:lnTo>
                  <a:lnTo>
                    <a:pt x="3785174" y="2165452"/>
                  </a:lnTo>
                  <a:lnTo>
                    <a:pt x="3785743" y="2165646"/>
                  </a:lnTo>
                  <a:lnTo>
                    <a:pt x="3786324" y="2165852"/>
                  </a:lnTo>
                  <a:lnTo>
                    <a:pt x="3786905" y="2166046"/>
                  </a:lnTo>
                  <a:lnTo>
                    <a:pt x="3787486" y="2166253"/>
                  </a:lnTo>
                  <a:lnTo>
                    <a:pt x="3788054" y="2166459"/>
                  </a:lnTo>
                  <a:lnTo>
                    <a:pt x="3788635" y="2166653"/>
                  </a:lnTo>
                  <a:lnTo>
                    <a:pt x="3789216" y="2166860"/>
                  </a:lnTo>
                  <a:lnTo>
                    <a:pt x="3789797" y="2167053"/>
                  </a:lnTo>
                  <a:lnTo>
                    <a:pt x="3790378" y="2167260"/>
                  </a:lnTo>
                  <a:lnTo>
                    <a:pt x="3790946" y="2167454"/>
                  </a:lnTo>
                  <a:lnTo>
                    <a:pt x="3791527" y="2167660"/>
                  </a:lnTo>
                  <a:lnTo>
                    <a:pt x="3792108" y="2167867"/>
                  </a:lnTo>
                  <a:lnTo>
                    <a:pt x="3792689" y="2168060"/>
                  </a:lnTo>
                  <a:lnTo>
                    <a:pt x="3793270" y="2168267"/>
                  </a:lnTo>
                  <a:lnTo>
                    <a:pt x="3793838" y="2168461"/>
                  </a:lnTo>
                  <a:lnTo>
                    <a:pt x="3794419" y="2168667"/>
                  </a:lnTo>
                  <a:lnTo>
                    <a:pt x="3795000" y="2168861"/>
                  </a:lnTo>
                  <a:lnTo>
                    <a:pt x="3795581" y="2169067"/>
                  </a:lnTo>
                  <a:lnTo>
                    <a:pt x="3796162" y="2169274"/>
                  </a:lnTo>
                  <a:lnTo>
                    <a:pt x="3796730" y="2169468"/>
                  </a:lnTo>
                  <a:lnTo>
                    <a:pt x="3797311" y="2169674"/>
                  </a:lnTo>
                  <a:lnTo>
                    <a:pt x="3797892" y="2169868"/>
                  </a:lnTo>
                  <a:lnTo>
                    <a:pt x="3798473" y="2170075"/>
                  </a:lnTo>
                  <a:lnTo>
                    <a:pt x="3799054" y="2170268"/>
                  </a:lnTo>
                  <a:lnTo>
                    <a:pt x="3799622" y="2170475"/>
                  </a:lnTo>
                  <a:lnTo>
                    <a:pt x="3800203" y="2170668"/>
                  </a:lnTo>
                  <a:lnTo>
                    <a:pt x="3800784" y="2170875"/>
                  </a:lnTo>
                  <a:lnTo>
                    <a:pt x="3801365" y="2171069"/>
                  </a:lnTo>
                  <a:lnTo>
                    <a:pt x="3801934" y="2171275"/>
                  </a:lnTo>
                  <a:lnTo>
                    <a:pt x="3802515" y="2171482"/>
                  </a:lnTo>
                  <a:lnTo>
                    <a:pt x="3803096" y="2171676"/>
                  </a:lnTo>
                  <a:lnTo>
                    <a:pt x="3803677" y="2171882"/>
                  </a:lnTo>
                  <a:lnTo>
                    <a:pt x="3804258" y="2172076"/>
                  </a:lnTo>
                  <a:lnTo>
                    <a:pt x="3804826" y="2172282"/>
                  </a:lnTo>
                  <a:lnTo>
                    <a:pt x="3805407" y="2172476"/>
                  </a:lnTo>
                  <a:lnTo>
                    <a:pt x="3805988" y="2172683"/>
                  </a:lnTo>
                  <a:lnTo>
                    <a:pt x="3806569" y="2172876"/>
                  </a:lnTo>
                  <a:lnTo>
                    <a:pt x="3807150" y="2173083"/>
                  </a:lnTo>
                  <a:lnTo>
                    <a:pt x="3807718" y="2173277"/>
                  </a:lnTo>
                  <a:lnTo>
                    <a:pt x="3808299" y="2173483"/>
                  </a:lnTo>
                  <a:lnTo>
                    <a:pt x="3808880" y="2173690"/>
                  </a:lnTo>
                  <a:lnTo>
                    <a:pt x="3809461" y="2173883"/>
                  </a:lnTo>
                  <a:lnTo>
                    <a:pt x="3810042" y="2174090"/>
                  </a:lnTo>
                  <a:lnTo>
                    <a:pt x="3810610" y="2174284"/>
                  </a:lnTo>
                  <a:lnTo>
                    <a:pt x="3811191" y="2174490"/>
                  </a:lnTo>
                  <a:lnTo>
                    <a:pt x="3811772" y="2174684"/>
                  </a:lnTo>
                  <a:lnTo>
                    <a:pt x="3812353" y="2174891"/>
                  </a:lnTo>
                  <a:lnTo>
                    <a:pt x="3812934" y="2175084"/>
                  </a:lnTo>
                  <a:lnTo>
                    <a:pt x="3813502" y="2175291"/>
                  </a:lnTo>
                  <a:lnTo>
                    <a:pt x="3814083" y="2175484"/>
                  </a:lnTo>
                  <a:lnTo>
                    <a:pt x="3814664" y="2175691"/>
                  </a:lnTo>
                  <a:lnTo>
                    <a:pt x="3815245" y="2175885"/>
                  </a:lnTo>
                  <a:lnTo>
                    <a:pt x="3815813" y="2176091"/>
                  </a:lnTo>
                  <a:lnTo>
                    <a:pt x="3816394" y="2176285"/>
                  </a:lnTo>
                  <a:lnTo>
                    <a:pt x="3816975" y="2176492"/>
                  </a:lnTo>
                  <a:lnTo>
                    <a:pt x="3817556" y="2176685"/>
                  </a:lnTo>
                  <a:lnTo>
                    <a:pt x="3818138" y="2176892"/>
                  </a:lnTo>
                  <a:lnTo>
                    <a:pt x="3818706" y="2177085"/>
                  </a:lnTo>
                  <a:lnTo>
                    <a:pt x="3819287" y="2177292"/>
                  </a:lnTo>
                </a:path>
                <a:path w="5782945" h="2792095">
                  <a:moveTo>
                    <a:pt x="3819287" y="2177292"/>
                  </a:moveTo>
                  <a:lnTo>
                    <a:pt x="3819868" y="2177486"/>
                  </a:lnTo>
                  <a:lnTo>
                    <a:pt x="3820449" y="2177692"/>
                  </a:lnTo>
                  <a:lnTo>
                    <a:pt x="3821030" y="2177886"/>
                  </a:lnTo>
                  <a:lnTo>
                    <a:pt x="3821598" y="2178093"/>
                  </a:lnTo>
                  <a:lnTo>
                    <a:pt x="3822179" y="2178299"/>
                  </a:lnTo>
                  <a:lnTo>
                    <a:pt x="3822760" y="2178493"/>
                  </a:lnTo>
                  <a:lnTo>
                    <a:pt x="3823341" y="2178699"/>
                  </a:lnTo>
                  <a:lnTo>
                    <a:pt x="3823922" y="2178893"/>
                  </a:lnTo>
                  <a:lnTo>
                    <a:pt x="3824490" y="2179100"/>
                  </a:lnTo>
                  <a:lnTo>
                    <a:pt x="3825071" y="2179293"/>
                  </a:lnTo>
                  <a:lnTo>
                    <a:pt x="3825652" y="2179500"/>
                  </a:lnTo>
                  <a:lnTo>
                    <a:pt x="3826233" y="2179694"/>
                  </a:lnTo>
                  <a:lnTo>
                    <a:pt x="3826814" y="2179900"/>
                  </a:lnTo>
                  <a:lnTo>
                    <a:pt x="3827382" y="2180094"/>
                  </a:lnTo>
                  <a:lnTo>
                    <a:pt x="3827963" y="2180300"/>
                  </a:lnTo>
                  <a:lnTo>
                    <a:pt x="3828544" y="2180494"/>
                  </a:lnTo>
                  <a:lnTo>
                    <a:pt x="3829125" y="2180701"/>
                  </a:lnTo>
                  <a:lnTo>
                    <a:pt x="3829693" y="2180894"/>
                  </a:lnTo>
                  <a:lnTo>
                    <a:pt x="3830274" y="2181101"/>
                  </a:lnTo>
                  <a:lnTo>
                    <a:pt x="3830855" y="2181295"/>
                  </a:lnTo>
                  <a:lnTo>
                    <a:pt x="3831436" y="2181501"/>
                  </a:lnTo>
                  <a:lnTo>
                    <a:pt x="3832017" y="2181695"/>
                  </a:lnTo>
                  <a:lnTo>
                    <a:pt x="3832585" y="2181889"/>
                  </a:lnTo>
                  <a:lnTo>
                    <a:pt x="3833166" y="2182095"/>
                  </a:lnTo>
                  <a:lnTo>
                    <a:pt x="3833748" y="2182289"/>
                  </a:lnTo>
                  <a:lnTo>
                    <a:pt x="3834329" y="2182495"/>
                  </a:lnTo>
                  <a:lnTo>
                    <a:pt x="3834910" y="2182689"/>
                  </a:lnTo>
                  <a:lnTo>
                    <a:pt x="3835478" y="2182896"/>
                  </a:lnTo>
                  <a:lnTo>
                    <a:pt x="3836059" y="2183089"/>
                  </a:lnTo>
                  <a:lnTo>
                    <a:pt x="3836640" y="2183296"/>
                  </a:lnTo>
                  <a:lnTo>
                    <a:pt x="3837221" y="2183490"/>
                  </a:lnTo>
                  <a:lnTo>
                    <a:pt x="3837802" y="2183696"/>
                  </a:lnTo>
                  <a:lnTo>
                    <a:pt x="3838370" y="2183890"/>
                  </a:lnTo>
                  <a:lnTo>
                    <a:pt x="3838951" y="2184096"/>
                  </a:lnTo>
                  <a:lnTo>
                    <a:pt x="3839532" y="2184290"/>
                  </a:lnTo>
                  <a:lnTo>
                    <a:pt x="3840113" y="2184497"/>
                  </a:lnTo>
                  <a:lnTo>
                    <a:pt x="3840694" y="2184690"/>
                  </a:lnTo>
                  <a:lnTo>
                    <a:pt x="3841262" y="2184897"/>
                  </a:lnTo>
                  <a:lnTo>
                    <a:pt x="3841843" y="2185091"/>
                  </a:lnTo>
                  <a:lnTo>
                    <a:pt x="3842424" y="2185297"/>
                  </a:lnTo>
                  <a:lnTo>
                    <a:pt x="3843005" y="2185491"/>
                  </a:lnTo>
                  <a:lnTo>
                    <a:pt x="3843586" y="2185697"/>
                  </a:lnTo>
                  <a:lnTo>
                    <a:pt x="3844154" y="2185891"/>
                  </a:lnTo>
                  <a:lnTo>
                    <a:pt x="3844735" y="2186098"/>
                  </a:lnTo>
                  <a:lnTo>
                    <a:pt x="3845316" y="2186291"/>
                  </a:lnTo>
                  <a:lnTo>
                    <a:pt x="3845897" y="2186485"/>
                  </a:lnTo>
                  <a:lnTo>
                    <a:pt x="3846465" y="2186692"/>
                  </a:lnTo>
                  <a:lnTo>
                    <a:pt x="3847046" y="2186885"/>
                  </a:lnTo>
                  <a:lnTo>
                    <a:pt x="3847627" y="2187092"/>
                  </a:lnTo>
                  <a:lnTo>
                    <a:pt x="3848208" y="2187286"/>
                  </a:lnTo>
                  <a:lnTo>
                    <a:pt x="3848789" y="2187492"/>
                  </a:lnTo>
                  <a:lnTo>
                    <a:pt x="3849358" y="2187686"/>
                  </a:lnTo>
                  <a:lnTo>
                    <a:pt x="3849939" y="2187892"/>
                  </a:lnTo>
                  <a:lnTo>
                    <a:pt x="3850520" y="2188086"/>
                  </a:lnTo>
                  <a:lnTo>
                    <a:pt x="3851101" y="2188293"/>
                  </a:lnTo>
                  <a:lnTo>
                    <a:pt x="3851682" y="2188486"/>
                  </a:lnTo>
                  <a:lnTo>
                    <a:pt x="3852250" y="2188680"/>
                  </a:lnTo>
                  <a:lnTo>
                    <a:pt x="3852831" y="2188887"/>
                  </a:lnTo>
                  <a:lnTo>
                    <a:pt x="3853412" y="2189080"/>
                  </a:lnTo>
                  <a:lnTo>
                    <a:pt x="3853993" y="2189287"/>
                  </a:lnTo>
                  <a:lnTo>
                    <a:pt x="3854574" y="2189481"/>
                  </a:lnTo>
                  <a:lnTo>
                    <a:pt x="3855142" y="2189687"/>
                  </a:lnTo>
                  <a:lnTo>
                    <a:pt x="3855723" y="2189881"/>
                  </a:lnTo>
                  <a:lnTo>
                    <a:pt x="3856304" y="2190087"/>
                  </a:lnTo>
                  <a:lnTo>
                    <a:pt x="3856885" y="2190281"/>
                  </a:lnTo>
                  <a:lnTo>
                    <a:pt x="3857466" y="2190475"/>
                  </a:lnTo>
                  <a:lnTo>
                    <a:pt x="3858034" y="2190681"/>
                  </a:lnTo>
                  <a:lnTo>
                    <a:pt x="3858615" y="2190875"/>
                  </a:lnTo>
                  <a:lnTo>
                    <a:pt x="3859196" y="2191082"/>
                  </a:lnTo>
                  <a:lnTo>
                    <a:pt x="3859777" y="2191275"/>
                  </a:lnTo>
                  <a:lnTo>
                    <a:pt x="3860345" y="2191482"/>
                  </a:lnTo>
                  <a:lnTo>
                    <a:pt x="3860926" y="2191675"/>
                  </a:lnTo>
                  <a:lnTo>
                    <a:pt x="3861507" y="2191882"/>
                  </a:lnTo>
                  <a:lnTo>
                    <a:pt x="3862088" y="2192076"/>
                  </a:lnTo>
                  <a:lnTo>
                    <a:pt x="3862669" y="2192269"/>
                  </a:lnTo>
                  <a:lnTo>
                    <a:pt x="3863237" y="2192476"/>
                  </a:lnTo>
                  <a:lnTo>
                    <a:pt x="3863818" y="2192670"/>
                  </a:lnTo>
                  <a:lnTo>
                    <a:pt x="3864399" y="2192876"/>
                  </a:lnTo>
                  <a:lnTo>
                    <a:pt x="3864980" y="2193070"/>
                  </a:lnTo>
                  <a:lnTo>
                    <a:pt x="3865561" y="2193277"/>
                  </a:lnTo>
                  <a:lnTo>
                    <a:pt x="3866130" y="2193470"/>
                  </a:lnTo>
                  <a:lnTo>
                    <a:pt x="3866711" y="2193664"/>
                  </a:lnTo>
                  <a:lnTo>
                    <a:pt x="3867292" y="2193870"/>
                  </a:lnTo>
                  <a:lnTo>
                    <a:pt x="3867873" y="2194064"/>
                  </a:lnTo>
                  <a:lnTo>
                    <a:pt x="3868454" y="2194271"/>
                  </a:lnTo>
                  <a:lnTo>
                    <a:pt x="3869022" y="2194464"/>
                  </a:lnTo>
                  <a:lnTo>
                    <a:pt x="3869603" y="2194671"/>
                  </a:lnTo>
                  <a:lnTo>
                    <a:pt x="3870184" y="2194865"/>
                  </a:lnTo>
                  <a:lnTo>
                    <a:pt x="3870765" y="2195058"/>
                  </a:lnTo>
                  <a:lnTo>
                    <a:pt x="3871346" y="2195265"/>
                  </a:lnTo>
                  <a:lnTo>
                    <a:pt x="3871914" y="2195459"/>
                  </a:lnTo>
                  <a:lnTo>
                    <a:pt x="3872495" y="2195665"/>
                  </a:lnTo>
                  <a:lnTo>
                    <a:pt x="3873076" y="2195859"/>
                  </a:lnTo>
                  <a:lnTo>
                    <a:pt x="3873657" y="2196052"/>
                  </a:lnTo>
                  <a:lnTo>
                    <a:pt x="3874225" y="2196259"/>
                  </a:lnTo>
                  <a:lnTo>
                    <a:pt x="3874806" y="2196453"/>
                  </a:lnTo>
                  <a:lnTo>
                    <a:pt x="3875387" y="2196659"/>
                  </a:lnTo>
                  <a:lnTo>
                    <a:pt x="3875968" y="2196853"/>
                  </a:lnTo>
                  <a:lnTo>
                    <a:pt x="3876549" y="2197047"/>
                  </a:lnTo>
                  <a:lnTo>
                    <a:pt x="3877117" y="2197253"/>
                  </a:lnTo>
                  <a:lnTo>
                    <a:pt x="3877698" y="2197447"/>
                  </a:lnTo>
                  <a:lnTo>
                    <a:pt x="3878279" y="2197654"/>
                  </a:lnTo>
                  <a:lnTo>
                    <a:pt x="3878860" y="2197847"/>
                  </a:lnTo>
                  <a:lnTo>
                    <a:pt x="3879441" y="2198041"/>
                  </a:lnTo>
                  <a:lnTo>
                    <a:pt x="3880009" y="2198247"/>
                  </a:lnTo>
                  <a:lnTo>
                    <a:pt x="3880590" y="2198441"/>
                  </a:lnTo>
                  <a:lnTo>
                    <a:pt x="3881171" y="2198648"/>
                  </a:lnTo>
                  <a:lnTo>
                    <a:pt x="3881752" y="2198841"/>
                  </a:lnTo>
                  <a:lnTo>
                    <a:pt x="3882334" y="2199035"/>
                  </a:lnTo>
                  <a:lnTo>
                    <a:pt x="3882902" y="2199242"/>
                  </a:lnTo>
                  <a:lnTo>
                    <a:pt x="3883483" y="2199435"/>
                  </a:lnTo>
                  <a:lnTo>
                    <a:pt x="3884064" y="2199642"/>
                  </a:lnTo>
                  <a:lnTo>
                    <a:pt x="3884645" y="2199836"/>
                  </a:lnTo>
                  <a:lnTo>
                    <a:pt x="3885226" y="2200029"/>
                  </a:lnTo>
                  <a:lnTo>
                    <a:pt x="3885794" y="2200236"/>
                  </a:lnTo>
                  <a:lnTo>
                    <a:pt x="3886375" y="2200429"/>
                  </a:lnTo>
                  <a:lnTo>
                    <a:pt x="3886956" y="2200636"/>
                  </a:lnTo>
                  <a:lnTo>
                    <a:pt x="3887537" y="2200830"/>
                  </a:lnTo>
                  <a:lnTo>
                    <a:pt x="3888105" y="2201023"/>
                  </a:lnTo>
                  <a:lnTo>
                    <a:pt x="3888686" y="2201230"/>
                  </a:lnTo>
                  <a:lnTo>
                    <a:pt x="3889267" y="2201424"/>
                  </a:lnTo>
                  <a:lnTo>
                    <a:pt x="3889848" y="2201617"/>
                  </a:lnTo>
                  <a:lnTo>
                    <a:pt x="3890429" y="2201824"/>
                  </a:lnTo>
                  <a:lnTo>
                    <a:pt x="3890997" y="2202018"/>
                  </a:lnTo>
                  <a:lnTo>
                    <a:pt x="3891578" y="2202224"/>
                  </a:lnTo>
                  <a:lnTo>
                    <a:pt x="3892159" y="2202418"/>
                  </a:lnTo>
                  <a:lnTo>
                    <a:pt x="3892740" y="2202612"/>
                  </a:lnTo>
                </a:path>
                <a:path w="5782945" h="2792095">
                  <a:moveTo>
                    <a:pt x="3892740" y="2202612"/>
                  </a:moveTo>
                  <a:lnTo>
                    <a:pt x="3893321" y="2202818"/>
                  </a:lnTo>
                  <a:lnTo>
                    <a:pt x="3893889" y="2203012"/>
                  </a:lnTo>
                  <a:lnTo>
                    <a:pt x="3894470" y="2203205"/>
                  </a:lnTo>
                  <a:lnTo>
                    <a:pt x="3895051" y="2203412"/>
                  </a:lnTo>
                  <a:lnTo>
                    <a:pt x="3895632" y="2203606"/>
                  </a:lnTo>
                  <a:lnTo>
                    <a:pt x="3896213" y="2203812"/>
                  </a:lnTo>
                  <a:lnTo>
                    <a:pt x="3896781" y="2204006"/>
                  </a:lnTo>
                  <a:lnTo>
                    <a:pt x="3897362" y="2204200"/>
                  </a:lnTo>
                  <a:lnTo>
                    <a:pt x="3897944" y="2204406"/>
                  </a:lnTo>
                  <a:lnTo>
                    <a:pt x="3898525" y="2204600"/>
                  </a:lnTo>
                  <a:lnTo>
                    <a:pt x="3899106" y="2204794"/>
                  </a:lnTo>
                  <a:lnTo>
                    <a:pt x="3899674" y="2205000"/>
                  </a:lnTo>
                  <a:lnTo>
                    <a:pt x="3900255" y="2205194"/>
                  </a:lnTo>
                  <a:lnTo>
                    <a:pt x="3900836" y="2205387"/>
                  </a:lnTo>
                  <a:lnTo>
                    <a:pt x="3901417" y="2205594"/>
                  </a:lnTo>
                  <a:lnTo>
                    <a:pt x="3901985" y="2205788"/>
                  </a:lnTo>
                  <a:lnTo>
                    <a:pt x="3902566" y="2205994"/>
                  </a:lnTo>
                  <a:lnTo>
                    <a:pt x="3903147" y="2206188"/>
                  </a:lnTo>
                  <a:lnTo>
                    <a:pt x="3903728" y="2206382"/>
                  </a:lnTo>
                  <a:lnTo>
                    <a:pt x="3904309" y="2206588"/>
                  </a:lnTo>
                  <a:lnTo>
                    <a:pt x="3904877" y="2206782"/>
                  </a:lnTo>
                  <a:lnTo>
                    <a:pt x="3905458" y="2206976"/>
                  </a:lnTo>
                  <a:lnTo>
                    <a:pt x="3906039" y="2207182"/>
                  </a:lnTo>
                  <a:lnTo>
                    <a:pt x="3906620" y="2207376"/>
                  </a:lnTo>
                  <a:lnTo>
                    <a:pt x="3907201" y="2207570"/>
                  </a:lnTo>
                  <a:lnTo>
                    <a:pt x="3907769" y="2207776"/>
                  </a:lnTo>
                  <a:lnTo>
                    <a:pt x="3908350" y="2207970"/>
                  </a:lnTo>
                  <a:lnTo>
                    <a:pt x="3908931" y="2208163"/>
                  </a:lnTo>
                  <a:lnTo>
                    <a:pt x="3909512" y="2208370"/>
                  </a:lnTo>
                  <a:lnTo>
                    <a:pt x="3910093" y="2208564"/>
                  </a:lnTo>
                  <a:lnTo>
                    <a:pt x="3910661" y="2208757"/>
                  </a:lnTo>
                  <a:lnTo>
                    <a:pt x="3911242" y="2208964"/>
                  </a:lnTo>
                  <a:lnTo>
                    <a:pt x="3911823" y="2209158"/>
                  </a:lnTo>
                  <a:lnTo>
                    <a:pt x="3912404" y="2209351"/>
                  </a:lnTo>
                  <a:lnTo>
                    <a:pt x="3912985" y="2209558"/>
                  </a:lnTo>
                  <a:lnTo>
                    <a:pt x="3913554" y="2209752"/>
                  </a:lnTo>
                  <a:lnTo>
                    <a:pt x="3914135" y="2209945"/>
                  </a:lnTo>
                  <a:lnTo>
                    <a:pt x="3914716" y="2210152"/>
                  </a:lnTo>
                  <a:lnTo>
                    <a:pt x="3915297" y="2210346"/>
                  </a:lnTo>
                  <a:lnTo>
                    <a:pt x="3915865" y="2210539"/>
                  </a:lnTo>
                  <a:lnTo>
                    <a:pt x="3916446" y="2210746"/>
                  </a:lnTo>
                  <a:lnTo>
                    <a:pt x="3917027" y="2210939"/>
                  </a:lnTo>
                  <a:lnTo>
                    <a:pt x="3917608" y="2211133"/>
                  </a:lnTo>
                  <a:lnTo>
                    <a:pt x="3918189" y="2211340"/>
                  </a:lnTo>
                  <a:lnTo>
                    <a:pt x="3918757" y="2211533"/>
                  </a:lnTo>
                  <a:lnTo>
                    <a:pt x="3919338" y="2211727"/>
                  </a:lnTo>
                  <a:lnTo>
                    <a:pt x="3919919" y="2211934"/>
                  </a:lnTo>
                  <a:lnTo>
                    <a:pt x="3920500" y="2212127"/>
                  </a:lnTo>
                  <a:lnTo>
                    <a:pt x="3921081" y="2212321"/>
                  </a:lnTo>
                  <a:lnTo>
                    <a:pt x="3921649" y="2212528"/>
                  </a:lnTo>
                  <a:lnTo>
                    <a:pt x="3922230" y="2212721"/>
                  </a:lnTo>
                  <a:lnTo>
                    <a:pt x="3922811" y="2212915"/>
                  </a:lnTo>
                  <a:lnTo>
                    <a:pt x="3923392" y="2213121"/>
                  </a:lnTo>
                  <a:lnTo>
                    <a:pt x="3923973" y="2213315"/>
                  </a:lnTo>
                  <a:lnTo>
                    <a:pt x="3924541" y="2213509"/>
                  </a:lnTo>
                  <a:lnTo>
                    <a:pt x="3925122" y="2213715"/>
                  </a:lnTo>
                  <a:lnTo>
                    <a:pt x="3925703" y="2213909"/>
                  </a:lnTo>
                  <a:lnTo>
                    <a:pt x="3926284" y="2214103"/>
                  </a:lnTo>
                  <a:lnTo>
                    <a:pt x="3926865" y="2214309"/>
                  </a:lnTo>
                  <a:lnTo>
                    <a:pt x="3927433" y="2214503"/>
                  </a:lnTo>
                  <a:lnTo>
                    <a:pt x="3928014" y="2214697"/>
                  </a:lnTo>
                  <a:lnTo>
                    <a:pt x="3928595" y="2214890"/>
                  </a:lnTo>
                  <a:lnTo>
                    <a:pt x="3929176" y="2215097"/>
                  </a:lnTo>
                  <a:lnTo>
                    <a:pt x="3929745" y="2215291"/>
                  </a:lnTo>
                  <a:lnTo>
                    <a:pt x="3930326" y="2215484"/>
                  </a:lnTo>
                  <a:lnTo>
                    <a:pt x="3930907" y="2215691"/>
                  </a:lnTo>
                  <a:lnTo>
                    <a:pt x="3931488" y="2215885"/>
                  </a:lnTo>
                  <a:lnTo>
                    <a:pt x="3932069" y="2216078"/>
                  </a:lnTo>
                  <a:lnTo>
                    <a:pt x="3932637" y="2216285"/>
                  </a:lnTo>
                  <a:lnTo>
                    <a:pt x="3933218" y="2216478"/>
                  </a:lnTo>
                  <a:lnTo>
                    <a:pt x="3933799" y="2216672"/>
                  </a:lnTo>
                  <a:lnTo>
                    <a:pt x="3934380" y="2216879"/>
                  </a:lnTo>
                  <a:lnTo>
                    <a:pt x="3934961" y="2217072"/>
                  </a:lnTo>
                  <a:lnTo>
                    <a:pt x="3935529" y="2217266"/>
                  </a:lnTo>
                  <a:lnTo>
                    <a:pt x="3936110" y="2217460"/>
                  </a:lnTo>
                  <a:lnTo>
                    <a:pt x="3936691" y="2217666"/>
                  </a:lnTo>
                  <a:lnTo>
                    <a:pt x="3937272" y="2217860"/>
                  </a:lnTo>
                  <a:lnTo>
                    <a:pt x="3937853" y="2218054"/>
                  </a:lnTo>
                  <a:lnTo>
                    <a:pt x="3938421" y="2218260"/>
                  </a:lnTo>
                  <a:lnTo>
                    <a:pt x="3939002" y="2218454"/>
                  </a:lnTo>
                  <a:lnTo>
                    <a:pt x="3939583" y="2218648"/>
                  </a:lnTo>
                  <a:lnTo>
                    <a:pt x="3940164" y="2218841"/>
                  </a:lnTo>
                  <a:lnTo>
                    <a:pt x="3940745" y="2219048"/>
                  </a:lnTo>
                  <a:lnTo>
                    <a:pt x="3941313" y="2219242"/>
                  </a:lnTo>
                  <a:lnTo>
                    <a:pt x="3941894" y="2219435"/>
                  </a:lnTo>
                  <a:lnTo>
                    <a:pt x="3942475" y="2219642"/>
                  </a:lnTo>
                  <a:lnTo>
                    <a:pt x="3943056" y="2219835"/>
                  </a:lnTo>
                  <a:lnTo>
                    <a:pt x="3943637" y="2220029"/>
                  </a:lnTo>
                  <a:lnTo>
                    <a:pt x="3944205" y="2220223"/>
                  </a:lnTo>
                  <a:lnTo>
                    <a:pt x="3944786" y="2220429"/>
                  </a:lnTo>
                  <a:lnTo>
                    <a:pt x="3945367" y="2220623"/>
                  </a:lnTo>
                  <a:lnTo>
                    <a:pt x="3945948" y="2220817"/>
                  </a:lnTo>
                  <a:lnTo>
                    <a:pt x="3946517" y="2221023"/>
                  </a:lnTo>
                  <a:lnTo>
                    <a:pt x="3947098" y="2221217"/>
                  </a:lnTo>
                  <a:lnTo>
                    <a:pt x="3947679" y="2221411"/>
                  </a:lnTo>
                  <a:lnTo>
                    <a:pt x="3948260" y="2221604"/>
                  </a:lnTo>
                  <a:lnTo>
                    <a:pt x="3948841" y="2221811"/>
                  </a:lnTo>
                  <a:lnTo>
                    <a:pt x="3949409" y="2222005"/>
                  </a:lnTo>
                  <a:lnTo>
                    <a:pt x="3949990" y="2222198"/>
                  </a:lnTo>
                  <a:lnTo>
                    <a:pt x="3950571" y="2222392"/>
                  </a:lnTo>
                  <a:lnTo>
                    <a:pt x="3951152" y="2222599"/>
                  </a:lnTo>
                  <a:lnTo>
                    <a:pt x="3951733" y="2222792"/>
                  </a:lnTo>
                  <a:lnTo>
                    <a:pt x="3952301" y="2222986"/>
                  </a:lnTo>
                  <a:lnTo>
                    <a:pt x="3952882" y="2223180"/>
                  </a:lnTo>
                  <a:lnTo>
                    <a:pt x="3953463" y="2223386"/>
                  </a:lnTo>
                  <a:lnTo>
                    <a:pt x="3954044" y="2223580"/>
                  </a:lnTo>
                  <a:lnTo>
                    <a:pt x="3954625" y="2223773"/>
                  </a:lnTo>
                  <a:lnTo>
                    <a:pt x="3955193" y="2223980"/>
                  </a:lnTo>
                  <a:lnTo>
                    <a:pt x="3955774" y="2224174"/>
                  </a:lnTo>
                  <a:lnTo>
                    <a:pt x="3956355" y="2224367"/>
                  </a:lnTo>
                  <a:lnTo>
                    <a:pt x="3956936" y="2224561"/>
                  </a:lnTo>
                  <a:lnTo>
                    <a:pt x="3957517" y="2224768"/>
                  </a:lnTo>
                  <a:lnTo>
                    <a:pt x="3958085" y="2224961"/>
                  </a:lnTo>
                  <a:lnTo>
                    <a:pt x="3958666" y="2225155"/>
                  </a:lnTo>
                  <a:lnTo>
                    <a:pt x="3959247" y="2225349"/>
                  </a:lnTo>
                  <a:lnTo>
                    <a:pt x="3959828" y="2225555"/>
                  </a:lnTo>
                  <a:lnTo>
                    <a:pt x="3960396" y="2225749"/>
                  </a:lnTo>
                  <a:lnTo>
                    <a:pt x="3960977" y="2225943"/>
                  </a:lnTo>
                  <a:lnTo>
                    <a:pt x="3961558" y="2226136"/>
                  </a:lnTo>
                  <a:lnTo>
                    <a:pt x="3962140" y="2226343"/>
                  </a:lnTo>
                  <a:lnTo>
                    <a:pt x="3962721" y="2226537"/>
                  </a:lnTo>
                  <a:lnTo>
                    <a:pt x="3963289" y="2226730"/>
                  </a:lnTo>
                  <a:lnTo>
                    <a:pt x="3963870" y="2226924"/>
                  </a:lnTo>
                  <a:lnTo>
                    <a:pt x="3964451" y="2227130"/>
                  </a:lnTo>
                  <a:lnTo>
                    <a:pt x="3965032" y="2227324"/>
                  </a:lnTo>
                  <a:lnTo>
                    <a:pt x="3965613" y="2227518"/>
                  </a:lnTo>
                  <a:lnTo>
                    <a:pt x="3966181" y="2227711"/>
                  </a:lnTo>
                </a:path>
                <a:path w="5782945" h="2792095">
                  <a:moveTo>
                    <a:pt x="3966181" y="2227711"/>
                  </a:moveTo>
                  <a:lnTo>
                    <a:pt x="3966762" y="2227905"/>
                  </a:lnTo>
                  <a:lnTo>
                    <a:pt x="3967343" y="2228112"/>
                  </a:lnTo>
                  <a:lnTo>
                    <a:pt x="3967924" y="2228305"/>
                  </a:lnTo>
                  <a:lnTo>
                    <a:pt x="3968505" y="2228499"/>
                  </a:lnTo>
                  <a:lnTo>
                    <a:pt x="3969073" y="2228693"/>
                  </a:lnTo>
                  <a:lnTo>
                    <a:pt x="3969654" y="2228899"/>
                  </a:lnTo>
                  <a:lnTo>
                    <a:pt x="3970235" y="2229093"/>
                  </a:lnTo>
                  <a:lnTo>
                    <a:pt x="3970816" y="2229287"/>
                  </a:lnTo>
                  <a:lnTo>
                    <a:pt x="3971384" y="2229480"/>
                  </a:lnTo>
                  <a:lnTo>
                    <a:pt x="3971965" y="2229687"/>
                  </a:lnTo>
                  <a:lnTo>
                    <a:pt x="3972546" y="2229881"/>
                  </a:lnTo>
                  <a:lnTo>
                    <a:pt x="3973127" y="2230074"/>
                  </a:lnTo>
                  <a:lnTo>
                    <a:pt x="3973708" y="2230268"/>
                  </a:lnTo>
                  <a:lnTo>
                    <a:pt x="3974276" y="2230462"/>
                  </a:lnTo>
                  <a:lnTo>
                    <a:pt x="3974857" y="2230668"/>
                  </a:lnTo>
                  <a:lnTo>
                    <a:pt x="3975438" y="2230862"/>
                  </a:lnTo>
                  <a:lnTo>
                    <a:pt x="3976019" y="2231056"/>
                  </a:lnTo>
                  <a:lnTo>
                    <a:pt x="3976600" y="2231249"/>
                  </a:lnTo>
                  <a:lnTo>
                    <a:pt x="3977168" y="2231456"/>
                  </a:lnTo>
                  <a:lnTo>
                    <a:pt x="3977750" y="2231649"/>
                  </a:lnTo>
                  <a:lnTo>
                    <a:pt x="3978331" y="2231843"/>
                  </a:lnTo>
                  <a:lnTo>
                    <a:pt x="3978912" y="2232037"/>
                  </a:lnTo>
                  <a:lnTo>
                    <a:pt x="3979493" y="2232231"/>
                  </a:lnTo>
                  <a:lnTo>
                    <a:pt x="3980061" y="2232437"/>
                  </a:lnTo>
                  <a:lnTo>
                    <a:pt x="3980642" y="2232631"/>
                  </a:lnTo>
                  <a:lnTo>
                    <a:pt x="3981223" y="2232824"/>
                  </a:lnTo>
                  <a:lnTo>
                    <a:pt x="3981804" y="2233018"/>
                  </a:lnTo>
                  <a:lnTo>
                    <a:pt x="3982385" y="2233225"/>
                  </a:lnTo>
                  <a:lnTo>
                    <a:pt x="3982953" y="2233418"/>
                  </a:lnTo>
                  <a:lnTo>
                    <a:pt x="3983534" y="2233612"/>
                  </a:lnTo>
                  <a:lnTo>
                    <a:pt x="3984115" y="2233806"/>
                  </a:lnTo>
                  <a:lnTo>
                    <a:pt x="3984696" y="2233999"/>
                  </a:lnTo>
                  <a:lnTo>
                    <a:pt x="3985277" y="2234206"/>
                  </a:lnTo>
                  <a:lnTo>
                    <a:pt x="3985845" y="2234400"/>
                  </a:lnTo>
                  <a:lnTo>
                    <a:pt x="3986426" y="2234593"/>
                  </a:lnTo>
                  <a:lnTo>
                    <a:pt x="3987007" y="2234787"/>
                  </a:lnTo>
                  <a:lnTo>
                    <a:pt x="3987588" y="2234981"/>
                  </a:lnTo>
                  <a:lnTo>
                    <a:pt x="3988156" y="2235187"/>
                  </a:lnTo>
                  <a:lnTo>
                    <a:pt x="3988737" y="2235381"/>
                  </a:lnTo>
                  <a:lnTo>
                    <a:pt x="3989318" y="2235575"/>
                  </a:lnTo>
                  <a:lnTo>
                    <a:pt x="3989899" y="2235768"/>
                  </a:lnTo>
                  <a:lnTo>
                    <a:pt x="3990480" y="2235962"/>
                  </a:lnTo>
                  <a:lnTo>
                    <a:pt x="3991048" y="2236169"/>
                  </a:lnTo>
                  <a:lnTo>
                    <a:pt x="3991629" y="2236362"/>
                  </a:lnTo>
                  <a:lnTo>
                    <a:pt x="3992210" y="2236556"/>
                  </a:lnTo>
                  <a:lnTo>
                    <a:pt x="3992791" y="2236750"/>
                  </a:lnTo>
                  <a:lnTo>
                    <a:pt x="3993372" y="2236943"/>
                  </a:lnTo>
                  <a:lnTo>
                    <a:pt x="3993941" y="2237150"/>
                  </a:lnTo>
                  <a:lnTo>
                    <a:pt x="3994522" y="2237343"/>
                  </a:lnTo>
                  <a:lnTo>
                    <a:pt x="3995103" y="2237537"/>
                  </a:lnTo>
                  <a:lnTo>
                    <a:pt x="3995684" y="2237731"/>
                  </a:lnTo>
                  <a:lnTo>
                    <a:pt x="3996265" y="2237924"/>
                  </a:lnTo>
                  <a:lnTo>
                    <a:pt x="3996833" y="2238118"/>
                  </a:lnTo>
                  <a:lnTo>
                    <a:pt x="3997414" y="2238325"/>
                  </a:lnTo>
                  <a:lnTo>
                    <a:pt x="3997995" y="2238518"/>
                  </a:lnTo>
                  <a:lnTo>
                    <a:pt x="3998576" y="2238712"/>
                  </a:lnTo>
                  <a:lnTo>
                    <a:pt x="3999157" y="2238906"/>
                  </a:lnTo>
                  <a:lnTo>
                    <a:pt x="3999725" y="2239099"/>
                  </a:lnTo>
                  <a:lnTo>
                    <a:pt x="4000306" y="2239306"/>
                  </a:lnTo>
                  <a:lnTo>
                    <a:pt x="4000887" y="2239500"/>
                  </a:lnTo>
                  <a:lnTo>
                    <a:pt x="4001468" y="2239693"/>
                  </a:lnTo>
                  <a:lnTo>
                    <a:pt x="4002036" y="2239887"/>
                  </a:lnTo>
                  <a:lnTo>
                    <a:pt x="4002617" y="2240081"/>
                  </a:lnTo>
                  <a:lnTo>
                    <a:pt x="4003198" y="2240274"/>
                  </a:lnTo>
                  <a:lnTo>
                    <a:pt x="4003779" y="2240481"/>
                  </a:lnTo>
                  <a:lnTo>
                    <a:pt x="4004360" y="2240675"/>
                  </a:lnTo>
                  <a:lnTo>
                    <a:pt x="4004928" y="2240868"/>
                  </a:lnTo>
                  <a:lnTo>
                    <a:pt x="4005509" y="2241062"/>
                  </a:lnTo>
                  <a:lnTo>
                    <a:pt x="4006090" y="2241256"/>
                  </a:lnTo>
                  <a:lnTo>
                    <a:pt x="4006671" y="2241449"/>
                  </a:lnTo>
                  <a:lnTo>
                    <a:pt x="4007252" y="2241656"/>
                  </a:lnTo>
                  <a:lnTo>
                    <a:pt x="4007820" y="2241850"/>
                  </a:lnTo>
                  <a:lnTo>
                    <a:pt x="4008401" y="2242043"/>
                  </a:lnTo>
                  <a:lnTo>
                    <a:pt x="4008982" y="2242237"/>
                  </a:lnTo>
                  <a:lnTo>
                    <a:pt x="4009563" y="2242431"/>
                  </a:lnTo>
                  <a:lnTo>
                    <a:pt x="4010144" y="2242624"/>
                  </a:lnTo>
                  <a:lnTo>
                    <a:pt x="4010713" y="2242831"/>
                  </a:lnTo>
                  <a:lnTo>
                    <a:pt x="4011294" y="2243025"/>
                  </a:lnTo>
                  <a:lnTo>
                    <a:pt x="4011875" y="2243218"/>
                  </a:lnTo>
                  <a:lnTo>
                    <a:pt x="4012456" y="2243412"/>
                  </a:lnTo>
                  <a:lnTo>
                    <a:pt x="4013037" y="2243606"/>
                  </a:lnTo>
                  <a:lnTo>
                    <a:pt x="4013605" y="2243799"/>
                  </a:lnTo>
                  <a:lnTo>
                    <a:pt x="4014186" y="2243993"/>
                  </a:lnTo>
                  <a:lnTo>
                    <a:pt x="4014767" y="2244199"/>
                  </a:lnTo>
                  <a:lnTo>
                    <a:pt x="4015348" y="2244393"/>
                  </a:lnTo>
                  <a:lnTo>
                    <a:pt x="4015916" y="2244587"/>
                  </a:lnTo>
                  <a:lnTo>
                    <a:pt x="4016497" y="2244780"/>
                  </a:lnTo>
                  <a:lnTo>
                    <a:pt x="4017078" y="2244974"/>
                  </a:lnTo>
                  <a:lnTo>
                    <a:pt x="4017659" y="2245168"/>
                  </a:lnTo>
                  <a:lnTo>
                    <a:pt x="4018240" y="2245374"/>
                  </a:lnTo>
                  <a:lnTo>
                    <a:pt x="4018808" y="2245568"/>
                  </a:lnTo>
                  <a:lnTo>
                    <a:pt x="4019389" y="2245762"/>
                  </a:lnTo>
                  <a:lnTo>
                    <a:pt x="4019970" y="2245955"/>
                  </a:lnTo>
                  <a:lnTo>
                    <a:pt x="4020551" y="2246149"/>
                  </a:lnTo>
                  <a:lnTo>
                    <a:pt x="4021132" y="2246343"/>
                  </a:lnTo>
                  <a:lnTo>
                    <a:pt x="4021700" y="2246536"/>
                  </a:lnTo>
                  <a:lnTo>
                    <a:pt x="4022281" y="2246743"/>
                  </a:lnTo>
                  <a:lnTo>
                    <a:pt x="4022862" y="2246937"/>
                  </a:lnTo>
                  <a:lnTo>
                    <a:pt x="4023443" y="2247130"/>
                  </a:lnTo>
                  <a:lnTo>
                    <a:pt x="4024024" y="2247324"/>
                  </a:lnTo>
                  <a:lnTo>
                    <a:pt x="4024592" y="2247518"/>
                  </a:lnTo>
                  <a:lnTo>
                    <a:pt x="4025173" y="2247711"/>
                  </a:lnTo>
                  <a:lnTo>
                    <a:pt x="4025754" y="2247905"/>
                  </a:lnTo>
                  <a:lnTo>
                    <a:pt x="4026335" y="2248099"/>
                  </a:lnTo>
                  <a:lnTo>
                    <a:pt x="4026917" y="2248305"/>
                  </a:lnTo>
                  <a:lnTo>
                    <a:pt x="4027485" y="2248499"/>
                  </a:lnTo>
                  <a:lnTo>
                    <a:pt x="4028066" y="2248693"/>
                  </a:lnTo>
                  <a:lnTo>
                    <a:pt x="4028647" y="2248886"/>
                  </a:lnTo>
                  <a:lnTo>
                    <a:pt x="4029228" y="2249080"/>
                  </a:lnTo>
                  <a:lnTo>
                    <a:pt x="4029796" y="2249274"/>
                  </a:lnTo>
                  <a:lnTo>
                    <a:pt x="4030377" y="2249467"/>
                  </a:lnTo>
                  <a:lnTo>
                    <a:pt x="4030958" y="2249661"/>
                  </a:lnTo>
                  <a:lnTo>
                    <a:pt x="4031539" y="2249868"/>
                  </a:lnTo>
                  <a:lnTo>
                    <a:pt x="4032120" y="2250061"/>
                  </a:lnTo>
                  <a:lnTo>
                    <a:pt x="4032688" y="2250255"/>
                  </a:lnTo>
                  <a:lnTo>
                    <a:pt x="4033269" y="2250449"/>
                  </a:lnTo>
                  <a:lnTo>
                    <a:pt x="4033850" y="2250642"/>
                  </a:lnTo>
                  <a:lnTo>
                    <a:pt x="4034431" y="2250836"/>
                  </a:lnTo>
                  <a:lnTo>
                    <a:pt x="4035012" y="2251030"/>
                  </a:lnTo>
                  <a:lnTo>
                    <a:pt x="4035580" y="2251223"/>
                  </a:lnTo>
                  <a:lnTo>
                    <a:pt x="4036161" y="2251430"/>
                  </a:lnTo>
                  <a:lnTo>
                    <a:pt x="4036742" y="2251624"/>
                  </a:lnTo>
                  <a:lnTo>
                    <a:pt x="4037323" y="2251817"/>
                  </a:lnTo>
                  <a:lnTo>
                    <a:pt x="4037904" y="2252011"/>
                  </a:lnTo>
                  <a:lnTo>
                    <a:pt x="4038472" y="2252205"/>
                  </a:lnTo>
                  <a:lnTo>
                    <a:pt x="4039053" y="2252398"/>
                  </a:lnTo>
                  <a:lnTo>
                    <a:pt x="4039634" y="2252592"/>
                  </a:lnTo>
                </a:path>
                <a:path w="5782945" h="2792095">
                  <a:moveTo>
                    <a:pt x="4039634" y="2252592"/>
                  </a:moveTo>
                  <a:lnTo>
                    <a:pt x="4040215" y="2252786"/>
                  </a:lnTo>
                  <a:lnTo>
                    <a:pt x="4040796" y="2252979"/>
                  </a:lnTo>
                  <a:lnTo>
                    <a:pt x="4041364" y="2253186"/>
                  </a:lnTo>
                  <a:lnTo>
                    <a:pt x="4041946" y="2253380"/>
                  </a:lnTo>
                  <a:lnTo>
                    <a:pt x="4042527" y="2253573"/>
                  </a:lnTo>
                  <a:lnTo>
                    <a:pt x="4043108" y="2253767"/>
                  </a:lnTo>
                  <a:lnTo>
                    <a:pt x="4043676" y="2253961"/>
                  </a:lnTo>
                  <a:lnTo>
                    <a:pt x="4044257" y="2254154"/>
                  </a:lnTo>
                  <a:lnTo>
                    <a:pt x="4044838" y="2254348"/>
                  </a:lnTo>
                  <a:lnTo>
                    <a:pt x="4045419" y="2254542"/>
                  </a:lnTo>
                  <a:lnTo>
                    <a:pt x="4046000" y="2254735"/>
                  </a:lnTo>
                  <a:lnTo>
                    <a:pt x="4046568" y="2254929"/>
                  </a:lnTo>
                  <a:lnTo>
                    <a:pt x="4047149" y="2255136"/>
                  </a:lnTo>
                  <a:lnTo>
                    <a:pt x="4047730" y="2255329"/>
                  </a:lnTo>
                  <a:lnTo>
                    <a:pt x="4048311" y="2255523"/>
                  </a:lnTo>
                  <a:lnTo>
                    <a:pt x="4048892" y="2255717"/>
                  </a:lnTo>
                  <a:lnTo>
                    <a:pt x="4049460" y="2255910"/>
                  </a:lnTo>
                  <a:lnTo>
                    <a:pt x="4050041" y="2256104"/>
                  </a:lnTo>
                  <a:lnTo>
                    <a:pt x="4050622" y="2256298"/>
                  </a:lnTo>
                  <a:lnTo>
                    <a:pt x="4051203" y="2256491"/>
                  </a:lnTo>
                  <a:lnTo>
                    <a:pt x="4051784" y="2256685"/>
                  </a:lnTo>
                  <a:lnTo>
                    <a:pt x="4052352" y="2256879"/>
                  </a:lnTo>
                  <a:lnTo>
                    <a:pt x="4052933" y="2257072"/>
                  </a:lnTo>
                  <a:lnTo>
                    <a:pt x="4053514" y="2257266"/>
                  </a:lnTo>
                  <a:lnTo>
                    <a:pt x="4054095" y="2257473"/>
                  </a:lnTo>
                  <a:lnTo>
                    <a:pt x="4054676" y="2257666"/>
                  </a:lnTo>
                  <a:lnTo>
                    <a:pt x="4055244" y="2257860"/>
                  </a:lnTo>
                  <a:lnTo>
                    <a:pt x="4055825" y="2258054"/>
                  </a:lnTo>
                  <a:lnTo>
                    <a:pt x="4056406" y="2258247"/>
                  </a:lnTo>
                  <a:lnTo>
                    <a:pt x="4056987" y="2258441"/>
                  </a:lnTo>
                  <a:lnTo>
                    <a:pt x="4057568" y="2258635"/>
                  </a:lnTo>
                  <a:lnTo>
                    <a:pt x="4058137" y="2258828"/>
                  </a:lnTo>
                  <a:lnTo>
                    <a:pt x="4058718" y="2259022"/>
                  </a:lnTo>
                  <a:lnTo>
                    <a:pt x="4059299" y="2259216"/>
                  </a:lnTo>
                  <a:lnTo>
                    <a:pt x="4059880" y="2259409"/>
                  </a:lnTo>
                  <a:lnTo>
                    <a:pt x="4060448" y="2259603"/>
                  </a:lnTo>
                  <a:lnTo>
                    <a:pt x="4061029" y="2259797"/>
                  </a:lnTo>
                  <a:lnTo>
                    <a:pt x="4061610" y="2260003"/>
                  </a:lnTo>
                  <a:lnTo>
                    <a:pt x="4062191" y="2260197"/>
                  </a:lnTo>
                  <a:lnTo>
                    <a:pt x="4062772" y="2260390"/>
                  </a:lnTo>
                  <a:lnTo>
                    <a:pt x="4063340" y="2260584"/>
                  </a:lnTo>
                  <a:lnTo>
                    <a:pt x="4063921" y="2260778"/>
                  </a:lnTo>
                  <a:lnTo>
                    <a:pt x="4064502" y="2260972"/>
                  </a:lnTo>
                  <a:lnTo>
                    <a:pt x="4065083" y="2261165"/>
                  </a:lnTo>
                  <a:lnTo>
                    <a:pt x="4065664" y="2261359"/>
                  </a:lnTo>
                  <a:lnTo>
                    <a:pt x="4066232" y="2261553"/>
                  </a:lnTo>
                  <a:lnTo>
                    <a:pt x="4066813" y="2261746"/>
                  </a:lnTo>
                  <a:lnTo>
                    <a:pt x="4067394" y="2261940"/>
                  </a:lnTo>
                  <a:lnTo>
                    <a:pt x="4067975" y="2262134"/>
                  </a:lnTo>
                  <a:lnTo>
                    <a:pt x="4068556" y="2262327"/>
                  </a:lnTo>
                  <a:lnTo>
                    <a:pt x="4069124" y="2262521"/>
                  </a:lnTo>
                  <a:lnTo>
                    <a:pt x="4069705" y="2262715"/>
                  </a:lnTo>
                  <a:lnTo>
                    <a:pt x="4070286" y="2262908"/>
                  </a:lnTo>
                  <a:lnTo>
                    <a:pt x="4070867" y="2263115"/>
                  </a:lnTo>
                  <a:lnTo>
                    <a:pt x="4071435" y="2263308"/>
                  </a:lnTo>
                  <a:lnTo>
                    <a:pt x="4072016" y="2263502"/>
                  </a:lnTo>
                  <a:lnTo>
                    <a:pt x="4072597" y="2263696"/>
                  </a:lnTo>
                  <a:lnTo>
                    <a:pt x="4073178" y="2263890"/>
                  </a:lnTo>
                  <a:lnTo>
                    <a:pt x="4073759" y="2264083"/>
                  </a:lnTo>
                  <a:lnTo>
                    <a:pt x="4074328" y="2264277"/>
                  </a:lnTo>
                  <a:lnTo>
                    <a:pt x="4074909" y="2264471"/>
                  </a:lnTo>
                  <a:lnTo>
                    <a:pt x="4075490" y="2264664"/>
                  </a:lnTo>
                  <a:lnTo>
                    <a:pt x="4076071" y="2264858"/>
                  </a:lnTo>
                  <a:lnTo>
                    <a:pt x="4076652" y="2265052"/>
                  </a:lnTo>
                  <a:lnTo>
                    <a:pt x="4077220" y="2265245"/>
                  </a:lnTo>
                  <a:lnTo>
                    <a:pt x="4077801" y="2265439"/>
                  </a:lnTo>
                  <a:lnTo>
                    <a:pt x="4078382" y="2265633"/>
                  </a:lnTo>
                  <a:lnTo>
                    <a:pt x="4078963" y="2265826"/>
                  </a:lnTo>
                  <a:lnTo>
                    <a:pt x="4079544" y="2266020"/>
                  </a:lnTo>
                  <a:lnTo>
                    <a:pt x="4080112" y="2266214"/>
                  </a:lnTo>
                  <a:lnTo>
                    <a:pt x="4080693" y="2266407"/>
                  </a:lnTo>
                  <a:lnTo>
                    <a:pt x="4081274" y="2266601"/>
                  </a:lnTo>
                  <a:lnTo>
                    <a:pt x="4081855" y="2266795"/>
                  </a:lnTo>
                  <a:lnTo>
                    <a:pt x="4082436" y="2266988"/>
                  </a:lnTo>
                  <a:lnTo>
                    <a:pt x="4083004" y="2267182"/>
                  </a:lnTo>
                  <a:lnTo>
                    <a:pt x="4083585" y="2267376"/>
                  </a:lnTo>
                  <a:lnTo>
                    <a:pt x="4084166" y="2267569"/>
                  </a:lnTo>
                  <a:lnTo>
                    <a:pt x="4084747" y="2267763"/>
                  </a:lnTo>
                  <a:lnTo>
                    <a:pt x="4085315" y="2267970"/>
                  </a:lnTo>
                  <a:lnTo>
                    <a:pt x="4085896" y="2268163"/>
                  </a:lnTo>
                  <a:lnTo>
                    <a:pt x="4086477" y="2268357"/>
                  </a:lnTo>
                  <a:lnTo>
                    <a:pt x="4087058" y="2268551"/>
                  </a:lnTo>
                  <a:lnTo>
                    <a:pt x="4087639" y="2268744"/>
                  </a:lnTo>
                  <a:lnTo>
                    <a:pt x="4088207" y="2268938"/>
                  </a:lnTo>
                  <a:lnTo>
                    <a:pt x="4088788" y="2269132"/>
                  </a:lnTo>
                  <a:lnTo>
                    <a:pt x="4089369" y="2269325"/>
                  </a:lnTo>
                  <a:lnTo>
                    <a:pt x="4089950" y="2269519"/>
                  </a:lnTo>
                  <a:lnTo>
                    <a:pt x="4090531" y="2269713"/>
                  </a:lnTo>
                  <a:lnTo>
                    <a:pt x="4091100" y="2269906"/>
                  </a:lnTo>
                  <a:lnTo>
                    <a:pt x="4091681" y="2270100"/>
                  </a:lnTo>
                  <a:lnTo>
                    <a:pt x="4092262" y="2270294"/>
                  </a:lnTo>
                  <a:lnTo>
                    <a:pt x="4092843" y="2270487"/>
                  </a:lnTo>
                  <a:lnTo>
                    <a:pt x="4093424" y="2270681"/>
                  </a:lnTo>
                  <a:lnTo>
                    <a:pt x="4093992" y="2270875"/>
                  </a:lnTo>
                  <a:lnTo>
                    <a:pt x="4094573" y="2271068"/>
                  </a:lnTo>
                  <a:lnTo>
                    <a:pt x="4095154" y="2271262"/>
                  </a:lnTo>
                  <a:lnTo>
                    <a:pt x="4095735" y="2271456"/>
                  </a:lnTo>
                  <a:lnTo>
                    <a:pt x="4096316" y="2271649"/>
                  </a:lnTo>
                  <a:lnTo>
                    <a:pt x="4096884" y="2271843"/>
                  </a:lnTo>
                  <a:lnTo>
                    <a:pt x="4097465" y="2272037"/>
                  </a:lnTo>
                  <a:lnTo>
                    <a:pt x="4098046" y="2272230"/>
                  </a:lnTo>
                  <a:lnTo>
                    <a:pt x="4098627" y="2272424"/>
                  </a:lnTo>
                  <a:lnTo>
                    <a:pt x="4099208" y="2272618"/>
                  </a:lnTo>
                  <a:lnTo>
                    <a:pt x="4099776" y="2272811"/>
                  </a:lnTo>
                  <a:lnTo>
                    <a:pt x="4100357" y="2273005"/>
                  </a:lnTo>
                  <a:lnTo>
                    <a:pt x="4100938" y="2273199"/>
                  </a:lnTo>
                  <a:lnTo>
                    <a:pt x="4101519" y="2273392"/>
                  </a:lnTo>
                  <a:lnTo>
                    <a:pt x="4102087" y="2273586"/>
                  </a:lnTo>
                  <a:lnTo>
                    <a:pt x="4102668" y="2273780"/>
                  </a:lnTo>
                  <a:lnTo>
                    <a:pt x="4103249" y="2273973"/>
                  </a:lnTo>
                  <a:lnTo>
                    <a:pt x="4103830" y="2274167"/>
                  </a:lnTo>
                  <a:lnTo>
                    <a:pt x="4104411" y="2274361"/>
                  </a:lnTo>
                  <a:lnTo>
                    <a:pt x="4104979" y="2274554"/>
                  </a:lnTo>
                  <a:lnTo>
                    <a:pt x="4105560" y="2274748"/>
                  </a:lnTo>
                  <a:lnTo>
                    <a:pt x="4106141" y="2274942"/>
                  </a:lnTo>
                  <a:lnTo>
                    <a:pt x="4106723" y="2275135"/>
                  </a:lnTo>
                  <a:lnTo>
                    <a:pt x="4107304" y="2275329"/>
                  </a:lnTo>
                  <a:lnTo>
                    <a:pt x="4107872" y="2275523"/>
                  </a:lnTo>
                  <a:lnTo>
                    <a:pt x="4108453" y="2275716"/>
                  </a:lnTo>
                  <a:lnTo>
                    <a:pt x="4109034" y="2275910"/>
                  </a:lnTo>
                  <a:lnTo>
                    <a:pt x="4109615" y="2276104"/>
                  </a:lnTo>
                  <a:lnTo>
                    <a:pt x="4110196" y="2276297"/>
                  </a:lnTo>
                  <a:lnTo>
                    <a:pt x="4110764" y="2276491"/>
                  </a:lnTo>
                  <a:lnTo>
                    <a:pt x="4111345" y="2276685"/>
                  </a:lnTo>
                  <a:lnTo>
                    <a:pt x="4111926" y="2276878"/>
                  </a:lnTo>
                  <a:lnTo>
                    <a:pt x="4112507" y="2277072"/>
                  </a:lnTo>
                  <a:lnTo>
                    <a:pt x="4113088" y="2277266"/>
                  </a:lnTo>
                </a:path>
                <a:path w="5782945" h="2792095">
                  <a:moveTo>
                    <a:pt x="4113088" y="2277266"/>
                  </a:moveTo>
                  <a:lnTo>
                    <a:pt x="4113656" y="2277460"/>
                  </a:lnTo>
                  <a:lnTo>
                    <a:pt x="4114237" y="2277653"/>
                  </a:lnTo>
                  <a:lnTo>
                    <a:pt x="4114818" y="2277847"/>
                  </a:lnTo>
                  <a:lnTo>
                    <a:pt x="4115399" y="2278041"/>
                  </a:lnTo>
                  <a:lnTo>
                    <a:pt x="4115967" y="2278234"/>
                  </a:lnTo>
                  <a:lnTo>
                    <a:pt x="4116548" y="2278428"/>
                  </a:lnTo>
                  <a:lnTo>
                    <a:pt x="4117129" y="2278622"/>
                  </a:lnTo>
                  <a:lnTo>
                    <a:pt x="4117710" y="2278802"/>
                  </a:lnTo>
                  <a:lnTo>
                    <a:pt x="4118291" y="2278996"/>
                  </a:lnTo>
                  <a:lnTo>
                    <a:pt x="4118859" y="2279190"/>
                  </a:lnTo>
                  <a:lnTo>
                    <a:pt x="4119440" y="2279383"/>
                  </a:lnTo>
                  <a:lnTo>
                    <a:pt x="4120021" y="2279577"/>
                  </a:lnTo>
                  <a:lnTo>
                    <a:pt x="4120602" y="2279771"/>
                  </a:lnTo>
                  <a:lnTo>
                    <a:pt x="4121183" y="2279964"/>
                  </a:lnTo>
                  <a:lnTo>
                    <a:pt x="4121752" y="2280158"/>
                  </a:lnTo>
                  <a:lnTo>
                    <a:pt x="4122333" y="2280352"/>
                  </a:lnTo>
                  <a:lnTo>
                    <a:pt x="4122914" y="2280545"/>
                  </a:lnTo>
                  <a:lnTo>
                    <a:pt x="4123495" y="2280739"/>
                  </a:lnTo>
                  <a:lnTo>
                    <a:pt x="4124076" y="2280933"/>
                  </a:lnTo>
                  <a:lnTo>
                    <a:pt x="4124644" y="2281126"/>
                  </a:lnTo>
                  <a:lnTo>
                    <a:pt x="4125225" y="2281320"/>
                  </a:lnTo>
                  <a:lnTo>
                    <a:pt x="4125806" y="2281514"/>
                  </a:lnTo>
                  <a:lnTo>
                    <a:pt x="4126387" y="2281707"/>
                  </a:lnTo>
                  <a:lnTo>
                    <a:pt x="4126968" y="2281901"/>
                  </a:lnTo>
                  <a:lnTo>
                    <a:pt x="4127536" y="2282095"/>
                  </a:lnTo>
                  <a:lnTo>
                    <a:pt x="4128117" y="2282288"/>
                  </a:lnTo>
                  <a:lnTo>
                    <a:pt x="4128698" y="2282482"/>
                  </a:lnTo>
                  <a:lnTo>
                    <a:pt x="4129279" y="2282676"/>
                  </a:lnTo>
                  <a:lnTo>
                    <a:pt x="4129847" y="2282869"/>
                  </a:lnTo>
                  <a:lnTo>
                    <a:pt x="4130428" y="2283063"/>
                  </a:lnTo>
                  <a:lnTo>
                    <a:pt x="4131009" y="2283257"/>
                  </a:lnTo>
                  <a:lnTo>
                    <a:pt x="4131590" y="2283450"/>
                  </a:lnTo>
                  <a:lnTo>
                    <a:pt x="4132171" y="2283631"/>
                  </a:lnTo>
                  <a:lnTo>
                    <a:pt x="4132739" y="2283825"/>
                  </a:lnTo>
                  <a:lnTo>
                    <a:pt x="4133320" y="2284019"/>
                  </a:lnTo>
                  <a:lnTo>
                    <a:pt x="4133901" y="2284212"/>
                  </a:lnTo>
                  <a:lnTo>
                    <a:pt x="4134482" y="2284406"/>
                  </a:lnTo>
                  <a:lnTo>
                    <a:pt x="4135063" y="2284600"/>
                  </a:lnTo>
                  <a:lnTo>
                    <a:pt x="4135631" y="2284793"/>
                  </a:lnTo>
                  <a:lnTo>
                    <a:pt x="4136212" y="2284987"/>
                  </a:lnTo>
                  <a:lnTo>
                    <a:pt x="4136793" y="2285181"/>
                  </a:lnTo>
                  <a:lnTo>
                    <a:pt x="4137374" y="2285374"/>
                  </a:lnTo>
                  <a:lnTo>
                    <a:pt x="4137955" y="2285568"/>
                  </a:lnTo>
                  <a:lnTo>
                    <a:pt x="4138524" y="2285762"/>
                  </a:lnTo>
                  <a:lnTo>
                    <a:pt x="4139105" y="2285955"/>
                  </a:lnTo>
                  <a:lnTo>
                    <a:pt x="4139686" y="2286149"/>
                  </a:lnTo>
                  <a:lnTo>
                    <a:pt x="4140267" y="2286343"/>
                  </a:lnTo>
                  <a:lnTo>
                    <a:pt x="4140848" y="2286536"/>
                  </a:lnTo>
                  <a:lnTo>
                    <a:pt x="4141416" y="2286730"/>
                  </a:lnTo>
                  <a:lnTo>
                    <a:pt x="4141997" y="2286911"/>
                  </a:lnTo>
                  <a:lnTo>
                    <a:pt x="4142578" y="2287104"/>
                  </a:lnTo>
                  <a:lnTo>
                    <a:pt x="4143159" y="2287298"/>
                  </a:lnTo>
                  <a:lnTo>
                    <a:pt x="4143727" y="2287492"/>
                  </a:lnTo>
                  <a:lnTo>
                    <a:pt x="4144308" y="2287685"/>
                  </a:lnTo>
                  <a:lnTo>
                    <a:pt x="4144889" y="2287879"/>
                  </a:lnTo>
                  <a:lnTo>
                    <a:pt x="4145470" y="2288073"/>
                  </a:lnTo>
                  <a:lnTo>
                    <a:pt x="4146051" y="2288266"/>
                  </a:lnTo>
                  <a:lnTo>
                    <a:pt x="4146619" y="2288460"/>
                  </a:lnTo>
                  <a:lnTo>
                    <a:pt x="4147200" y="2288654"/>
                  </a:lnTo>
                  <a:lnTo>
                    <a:pt x="4147781" y="2288847"/>
                  </a:lnTo>
                  <a:lnTo>
                    <a:pt x="4148362" y="2289041"/>
                  </a:lnTo>
                  <a:lnTo>
                    <a:pt x="4148943" y="2289235"/>
                  </a:lnTo>
                  <a:lnTo>
                    <a:pt x="4149511" y="2289416"/>
                  </a:lnTo>
                  <a:lnTo>
                    <a:pt x="4150092" y="2289609"/>
                  </a:lnTo>
                  <a:lnTo>
                    <a:pt x="4150673" y="2289803"/>
                  </a:lnTo>
                  <a:lnTo>
                    <a:pt x="4151254" y="2289997"/>
                  </a:lnTo>
                  <a:lnTo>
                    <a:pt x="4151835" y="2290190"/>
                  </a:lnTo>
                  <a:lnTo>
                    <a:pt x="4152403" y="2290384"/>
                  </a:lnTo>
                  <a:lnTo>
                    <a:pt x="4152984" y="2290578"/>
                  </a:lnTo>
                  <a:lnTo>
                    <a:pt x="4153565" y="2290771"/>
                  </a:lnTo>
                  <a:lnTo>
                    <a:pt x="4154146" y="2290965"/>
                  </a:lnTo>
                  <a:lnTo>
                    <a:pt x="4154727" y="2291159"/>
                  </a:lnTo>
                  <a:lnTo>
                    <a:pt x="4155296" y="2291352"/>
                  </a:lnTo>
                  <a:lnTo>
                    <a:pt x="4155877" y="2291533"/>
                  </a:lnTo>
                  <a:lnTo>
                    <a:pt x="4156458" y="2291727"/>
                  </a:lnTo>
                  <a:lnTo>
                    <a:pt x="4157039" y="2291920"/>
                  </a:lnTo>
                  <a:lnTo>
                    <a:pt x="4157607" y="2292114"/>
                  </a:lnTo>
                  <a:lnTo>
                    <a:pt x="4158188" y="2292308"/>
                  </a:lnTo>
                  <a:lnTo>
                    <a:pt x="4158769" y="2292501"/>
                  </a:lnTo>
                  <a:lnTo>
                    <a:pt x="4159350" y="2292695"/>
                  </a:lnTo>
                  <a:lnTo>
                    <a:pt x="4159931" y="2292889"/>
                  </a:lnTo>
                  <a:lnTo>
                    <a:pt x="4160499" y="2293082"/>
                  </a:lnTo>
                  <a:lnTo>
                    <a:pt x="4161080" y="2293276"/>
                  </a:lnTo>
                  <a:lnTo>
                    <a:pt x="4161661" y="2293470"/>
                  </a:lnTo>
                  <a:lnTo>
                    <a:pt x="4162242" y="2293651"/>
                  </a:lnTo>
                  <a:lnTo>
                    <a:pt x="4162823" y="2293844"/>
                  </a:lnTo>
                  <a:lnTo>
                    <a:pt x="4163391" y="2294038"/>
                  </a:lnTo>
                  <a:lnTo>
                    <a:pt x="4163972" y="2294232"/>
                  </a:lnTo>
                  <a:lnTo>
                    <a:pt x="4164553" y="2294425"/>
                  </a:lnTo>
                  <a:lnTo>
                    <a:pt x="4165134" y="2294619"/>
                  </a:lnTo>
                  <a:lnTo>
                    <a:pt x="4165715" y="2294813"/>
                  </a:lnTo>
                  <a:lnTo>
                    <a:pt x="4166283" y="2295006"/>
                  </a:lnTo>
                  <a:lnTo>
                    <a:pt x="4166864" y="2295200"/>
                  </a:lnTo>
                  <a:lnTo>
                    <a:pt x="4167445" y="2295381"/>
                  </a:lnTo>
                  <a:lnTo>
                    <a:pt x="4168026" y="2295574"/>
                  </a:lnTo>
                  <a:lnTo>
                    <a:pt x="4168607" y="2295768"/>
                  </a:lnTo>
                  <a:lnTo>
                    <a:pt x="4169175" y="2295962"/>
                  </a:lnTo>
                  <a:lnTo>
                    <a:pt x="4169756" y="2296155"/>
                  </a:lnTo>
                  <a:lnTo>
                    <a:pt x="4170337" y="2296349"/>
                  </a:lnTo>
                  <a:lnTo>
                    <a:pt x="4170919" y="2296543"/>
                  </a:lnTo>
                  <a:lnTo>
                    <a:pt x="4171500" y="2296736"/>
                  </a:lnTo>
                  <a:lnTo>
                    <a:pt x="4172068" y="2296917"/>
                  </a:lnTo>
                  <a:lnTo>
                    <a:pt x="4172649" y="2297111"/>
                  </a:lnTo>
                  <a:lnTo>
                    <a:pt x="4173230" y="2297304"/>
                  </a:lnTo>
                  <a:lnTo>
                    <a:pt x="4173811" y="2297498"/>
                  </a:lnTo>
                  <a:lnTo>
                    <a:pt x="4174379" y="2297692"/>
                  </a:lnTo>
                  <a:lnTo>
                    <a:pt x="4174960" y="2297886"/>
                  </a:lnTo>
                  <a:lnTo>
                    <a:pt x="4175541" y="2298079"/>
                  </a:lnTo>
                  <a:lnTo>
                    <a:pt x="4176122" y="2298273"/>
                  </a:lnTo>
                  <a:lnTo>
                    <a:pt x="4176703" y="2298467"/>
                  </a:lnTo>
                  <a:lnTo>
                    <a:pt x="4177271" y="2298647"/>
                  </a:lnTo>
                  <a:lnTo>
                    <a:pt x="4177852" y="2298841"/>
                  </a:lnTo>
                  <a:lnTo>
                    <a:pt x="4178433" y="2299035"/>
                  </a:lnTo>
                  <a:lnTo>
                    <a:pt x="4179014" y="2299228"/>
                  </a:lnTo>
                  <a:lnTo>
                    <a:pt x="4179595" y="2299422"/>
                  </a:lnTo>
                  <a:lnTo>
                    <a:pt x="4180163" y="2299616"/>
                  </a:lnTo>
                  <a:lnTo>
                    <a:pt x="4180744" y="2299809"/>
                  </a:lnTo>
                  <a:lnTo>
                    <a:pt x="4181325" y="2299990"/>
                  </a:lnTo>
                  <a:lnTo>
                    <a:pt x="4181906" y="2300184"/>
                  </a:lnTo>
                  <a:lnTo>
                    <a:pt x="4182487" y="2300377"/>
                  </a:lnTo>
                  <a:lnTo>
                    <a:pt x="4183055" y="2300571"/>
                  </a:lnTo>
                  <a:lnTo>
                    <a:pt x="4183636" y="2300765"/>
                  </a:lnTo>
                  <a:lnTo>
                    <a:pt x="4184217" y="2300958"/>
                  </a:lnTo>
                  <a:lnTo>
                    <a:pt x="4184798" y="2301152"/>
                  </a:lnTo>
                  <a:lnTo>
                    <a:pt x="4185366" y="2301333"/>
                  </a:lnTo>
                  <a:lnTo>
                    <a:pt x="4185947" y="2301527"/>
                  </a:lnTo>
                  <a:lnTo>
                    <a:pt x="4186529" y="2301720"/>
                  </a:lnTo>
                </a:path>
                <a:path w="5782945" h="2792095">
                  <a:moveTo>
                    <a:pt x="4186529" y="2301720"/>
                  </a:moveTo>
                  <a:lnTo>
                    <a:pt x="4187110" y="2301914"/>
                  </a:lnTo>
                  <a:lnTo>
                    <a:pt x="4187691" y="2302108"/>
                  </a:lnTo>
                  <a:lnTo>
                    <a:pt x="4188259" y="2302301"/>
                  </a:lnTo>
                  <a:lnTo>
                    <a:pt x="4188840" y="2302495"/>
                  </a:lnTo>
                  <a:lnTo>
                    <a:pt x="4189421" y="2302676"/>
                  </a:lnTo>
                  <a:lnTo>
                    <a:pt x="4190002" y="2302869"/>
                  </a:lnTo>
                  <a:lnTo>
                    <a:pt x="4190583" y="2303063"/>
                  </a:lnTo>
                  <a:lnTo>
                    <a:pt x="4191151" y="2303257"/>
                  </a:lnTo>
                  <a:lnTo>
                    <a:pt x="4191732" y="2303450"/>
                  </a:lnTo>
                  <a:lnTo>
                    <a:pt x="4192313" y="2303644"/>
                  </a:lnTo>
                  <a:lnTo>
                    <a:pt x="4192894" y="2303838"/>
                  </a:lnTo>
                  <a:lnTo>
                    <a:pt x="4193475" y="2304018"/>
                  </a:lnTo>
                  <a:lnTo>
                    <a:pt x="4194043" y="2304212"/>
                  </a:lnTo>
                  <a:lnTo>
                    <a:pt x="4194624" y="2304406"/>
                  </a:lnTo>
                  <a:lnTo>
                    <a:pt x="4195205" y="2304599"/>
                  </a:lnTo>
                  <a:lnTo>
                    <a:pt x="4195786" y="2304793"/>
                  </a:lnTo>
                  <a:lnTo>
                    <a:pt x="4196367" y="2304987"/>
                  </a:lnTo>
                  <a:lnTo>
                    <a:pt x="4196935" y="2305168"/>
                  </a:lnTo>
                  <a:lnTo>
                    <a:pt x="4197516" y="2305361"/>
                  </a:lnTo>
                  <a:lnTo>
                    <a:pt x="4198097" y="2305555"/>
                  </a:lnTo>
                  <a:lnTo>
                    <a:pt x="4198678" y="2305749"/>
                  </a:lnTo>
                  <a:lnTo>
                    <a:pt x="4199259" y="2305942"/>
                  </a:lnTo>
                  <a:lnTo>
                    <a:pt x="4199827" y="2306136"/>
                  </a:lnTo>
                  <a:lnTo>
                    <a:pt x="4200408" y="2306317"/>
                  </a:lnTo>
                  <a:lnTo>
                    <a:pt x="4200989" y="2306510"/>
                  </a:lnTo>
                  <a:lnTo>
                    <a:pt x="4201570" y="2306704"/>
                  </a:lnTo>
                  <a:lnTo>
                    <a:pt x="4202139" y="2306898"/>
                  </a:lnTo>
                  <a:lnTo>
                    <a:pt x="4202720" y="2307091"/>
                  </a:lnTo>
                  <a:lnTo>
                    <a:pt x="4203301" y="2307285"/>
                  </a:lnTo>
                  <a:lnTo>
                    <a:pt x="4203882" y="2307466"/>
                  </a:lnTo>
                  <a:lnTo>
                    <a:pt x="4204463" y="2307660"/>
                  </a:lnTo>
                  <a:lnTo>
                    <a:pt x="4205031" y="2307853"/>
                  </a:lnTo>
                  <a:lnTo>
                    <a:pt x="4205612" y="2308047"/>
                  </a:lnTo>
                  <a:lnTo>
                    <a:pt x="4206193" y="2308241"/>
                  </a:lnTo>
                  <a:lnTo>
                    <a:pt x="4206774" y="2308434"/>
                  </a:lnTo>
                  <a:lnTo>
                    <a:pt x="4207355" y="2308615"/>
                  </a:lnTo>
                  <a:lnTo>
                    <a:pt x="4207923" y="2308809"/>
                  </a:lnTo>
                  <a:lnTo>
                    <a:pt x="4208504" y="2309002"/>
                  </a:lnTo>
                  <a:lnTo>
                    <a:pt x="4209085" y="2309196"/>
                  </a:lnTo>
                  <a:lnTo>
                    <a:pt x="4209666" y="2309390"/>
                  </a:lnTo>
                  <a:lnTo>
                    <a:pt x="4210247" y="2309570"/>
                  </a:lnTo>
                  <a:lnTo>
                    <a:pt x="4210815" y="2309764"/>
                  </a:lnTo>
                  <a:lnTo>
                    <a:pt x="4211396" y="2309958"/>
                  </a:lnTo>
                  <a:lnTo>
                    <a:pt x="4211977" y="2310151"/>
                  </a:lnTo>
                  <a:lnTo>
                    <a:pt x="4212558" y="2310345"/>
                  </a:lnTo>
                  <a:lnTo>
                    <a:pt x="4213139" y="2310539"/>
                  </a:lnTo>
                  <a:lnTo>
                    <a:pt x="4213707" y="2310720"/>
                  </a:lnTo>
                  <a:lnTo>
                    <a:pt x="4214288" y="2310913"/>
                  </a:lnTo>
                  <a:lnTo>
                    <a:pt x="4214869" y="2311107"/>
                  </a:lnTo>
                  <a:lnTo>
                    <a:pt x="4215450" y="2311301"/>
                  </a:lnTo>
                  <a:lnTo>
                    <a:pt x="4216018" y="2311494"/>
                  </a:lnTo>
                  <a:lnTo>
                    <a:pt x="4216599" y="2311675"/>
                  </a:lnTo>
                  <a:lnTo>
                    <a:pt x="4217180" y="2311869"/>
                  </a:lnTo>
                  <a:lnTo>
                    <a:pt x="4217761" y="2312062"/>
                  </a:lnTo>
                  <a:lnTo>
                    <a:pt x="4218342" y="2312256"/>
                  </a:lnTo>
                  <a:lnTo>
                    <a:pt x="4218911" y="2312450"/>
                  </a:lnTo>
                  <a:lnTo>
                    <a:pt x="4219492" y="2312630"/>
                  </a:lnTo>
                  <a:lnTo>
                    <a:pt x="4220073" y="2312824"/>
                  </a:lnTo>
                  <a:lnTo>
                    <a:pt x="4220654" y="2313018"/>
                  </a:lnTo>
                  <a:lnTo>
                    <a:pt x="4221235" y="2313211"/>
                  </a:lnTo>
                  <a:lnTo>
                    <a:pt x="4221803" y="2313405"/>
                  </a:lnTo>
                  <a:lnTo>
                    <a:pt x="4222384" y="2313586"/>
                  </a:lnTo>
                  <a:lnTo>
                    <a:pt x="4222965" y="2313780"/>
                  </a:lnTo>
                  <a:lnTo>
                    <a:pt x="4223546" y="2313973"/>
                  </a:lnTo>
                  <a:lnTo>
                    <a:pt x="4224127" y="2314167"/>
                  </a:lnTo>
                  <a:lnTo>
                    <a:pt x="4224695" y="2314361"/>
                  </a:lnTo>
                  <a:lnTo>
                    <a:pt x="4225276" y="2314541"/>
                  </a:lnTo>
                  <a:lnTo>
                    <a:pt x="4225857" y="2314735"/>
                  </a:lnTo>
                  <a:lnTo>
                    <a:pt x="4226438" y="2314929"/>
                  </a:lnTo>
                  <a:lnTo>
                    <a:pt x="4227019" y="2315122"/>
                  </a:lnTo>
                  <a:lnTo>
                    <a:pt x="4227587" y="2315316"/>
                  </a:lnTo>
                  <a:lnTo>
                    <a:pt x="4228168" y="2315497"/>
                  </a:lnTo>
                  <a:lnTo>
                    <a:pt x="4228749" y="2315690"/>
                  </a:lnTo>
                  <a:lnTo>
                    <a:pt x="4229330" y="2315884"/>
                  </a:lnTo>
                  <a:lnTo>
                    <a:pt x="4229898" y="2316078"/>
                  </a:lnTo>
                  <a:lnTo>
                    <a:pt x="4230479" y="2316259"/>
                  </a:lnTo>
                  <a:lnTo>
                    <a:pt x="4231060" y="2316452"/>
                  </a:lnTo>
                  <a:lnTo>
                    <a:pt x="4231641" y="2316646"/>
                  </a:lnTo>
                  <a:lnTo>
                    <a:pt x="4232222" y="2316840"/>
                  </a:lnTo>
                  <a:lnTo>
                    <a:pt x="4232790" y="2317033"/>
                  </a:lnTo>
                  <a:lnTo>
                    <a:pt x="4233371" y="2317214"/>
                  </a:lnTo>
                  <a:lnTo>
                    <a:pt x="4233952" y="2317408"/>
                  </a:lnTo>
                  <a:lnTo>
                    <a:pt x="4234533" y="2317601"/>
                  </a:lnTo>
                  <a:lnTo>
                    <a:pt x="4235114" y="2317795"/>
                  </a:lnTo>
                  <a:lnTo>
                    <a:pt x="4235683" y="2317976"/>
                  </a:lnTo>
                  <a:lnTo>
                    <a:pt x="4236264" y="2318169"/>
                  </a:lnTo>
                  <a:lnTo>
                    <a:pt x="4236845" y="2318363"/>
                  </a:lnTo>
                  <a:lnTo>
                    <a:pt x="4237426" y="2318557"/>
                  </a:lnTo>
                  <a:lnTo>
                    <a:pt x="4238007" y="2318750"/>
                  </a:lnTo>
                  <a:lnTo>
                    <a:pt x="4238575" y="2318931"/>
                  </a:lnTo>
                  <a:lnTo>
                    <a:pt x="4239156" y="2319125"/>
                  </a:lnTo>
                  <a:lnTo>
                    <a:pt x="4239737" y="2319319"/>
                  </a:lnTo>
                  <a:lnTo>
                    <a:pt x="4240318" y="2319512"/>
                  </a:lnTo>
                  <a:lnTo>
                    <a:pt x="4240899" y="2319693"/>
                  </a:lnTo>
                  <a:lnTo>
                    <a:pt x="4241467" y="2319887"/>
                  </a:lnTo>
                  <a:lnTo>
                    <a:pt x="4242048" y="2320080"/>
                  </a:lnTo>
                  <a:lnTo>
                    <a:pt x="4242629" y="2320274"/>
                  </a:lnTo>
                  <a:lnTo>
                    <a:pt x="4243210" y="2320455"/>
                  </a:lnTo>
                  <a:lnTo>
                    <a:pt x="4243778" y="2320648"/>
                  </a:lnTo>
                  <a:lnTo>
                    <a:pt x="4244359" y="2320842"/>
                  </a:lnTo>
                  <a:lnTo>
                    <a:pt x="4244940" y="2321036"/>
                  </a:lnTo>
                  <a:lnTo>
                    <a:pt x="4245521" y="2321230"/>
                  </a:lnTo>
                  <a:lnTo>
                    <a:pt x="4246102" y="2321410"/>
                  </a:lnTo>
                  <a:lnTo>
                    <a:pt x="4246670" y="2321604"/>
                  </a:lnTo>
                  <a:lnTo>
                    <a:pt x="4247251" y="2321798"/>
                  </a:lnTo>
                  <a:lnTo>
                    <a:pt x="4247832" y="2321991"/>
                  </a:lnTo>
                  <a:lnTo>
                    <a:pt x="4248413" y="2322172"/>
                  </a:lnTo>
                  <a:lnTo>
                    <a:pt x="4248994" y="2322366"/>
                  </a:lnTo>
                  <a:lnTo>
                    <a:pt x="4249562" y="2322559"/>
                  </a:lnTo>
                  <a:lnTo>
                    <a:pt x="4250143" y="2322753"/>
                  </a:lnTo>
                  <a:lnTo>
                    <a:pt x="4250725" y="2322934"/>
                  </a:lnTo>
                  <a:lnTo>
                    <a:pt x="4251306" y="2323127"/>
                  </a:lnTo>
                  <a:lnTo>
                    <a:pt x="4251887" y="2323321"/>
                  </a:lnTo>
                  <a:lnTo>
                    <a:pt x="4252455" y="2323515"/>
                  </a:lnTo>
                  <a:lnTo>
                    <a:pt x="4253036" y="2323696"/>
                  </a:lnTo>
                  <a:lnTo>
                    <a:pt x="4253617" y="2323889"/>
                  </a:lnTo>
                  <a:lnTo>
                    <a:pt x="4254198" y="2324083"/>
                  </a:lnTo>
                  <a:lnTo>
                    <a:pt x="4254779" y="2324277"/>
                  </a:lnTo>
                  <a:lnTo>
                    <a:pt x="4255347" y="2324457"/>
                  </a:lnTo>
                  <a:lnTo>
                    <a:pt x="4255928" y="2324651"/>
                  </a:lnTo>
                  <a:lnTo>
                    <a:pt x="4256509" y="2324845"/>
                  </a:lnTo>
                  <a:lnTo>
                    <a:pt x="4257090" y="2325038"/>
                  </a:lnTo>
                  <a:lnTo>
                    <a:pt x="4257658" y="2325219"/>
                  </a:lnTo>
                  <a:lnTo>
                    <a:pt x="4258239" y="2325413"/>
                  </a:lnTo>
                  <a:lnTo>
                    <a:pt x="4258820" y="2325607"/>
                  </a:lnTo>
                  <a:lnTo>
                    <a:pt x="4259401" y="2325787"/>
                  </a:lnTo>
                  <a:lnTo>
                    <a:pt x="4259982" y="2325981"/>
                  </a:lnTo>
                </a:path>
                <a:path w="5782945" h="2792095">
                  <a:moveTo>
                    <a:pt x="4259982" y="2325981"/>
                  </a:moveTo>
                  <a:lnTo>
                    <a:pt x="4260550" y="2326175"/>
                  </a:lnTo>
                  <a:lnTo>
                    <a:pt x="4261131" y="2326368"/>
                  </a:lnTo>
                  <a:lnTo>
                    <a:pt x="4261712" y="2326549"/>
                  </a:lnTo>
                  <a:lnTo>
                    <a:pt x="4262293" y="2326743"/>
                  </a:lnTo>
                  <a:lnTo>
                    <a:pt x="4262874" y="2326936"/>
                  </a:lnTo>
                  <a:lnTo>
                    <a:pt x="4263442" y="2327130"/>
                  </a:lnTo>
                  <a:lnTo>
                    <a:pt x="4264023" y="2327311"/>
                  </a:lnTo>
                  <a:lnTo>
                    <a:pt x="4264604" y="2327504"/>
                  </a:lnTo>
                  <a:lnTo>
                    <a:pt x="4265185" y="2327698"/>
                  </a:lnTo>
                  <a:lnTo>
                    <a:pt x="4265766" y="2327892"/>
                  </a:lnTo>
                  <a:lnTo>
                    <a:pt x="4266335" y="2328073"/>
                  </a:lnTo>
                  <a:lnTo>
                    <a:pt x="4266916" y="2328266"/>
                  </a:lnTo>
                  <a:lnTo>
                    <a:pt x="4267497" y="2328460"/>
                  </a:lnTo>
                  <a:lnTo>
                    <a:pt x="4268078" y="2328641"/>
                  </a:lnTo>
                  <a:lnTo>
                    <a:pt x="4268659" y="2328834"/>
                  </a:lnTo>
                  <a:lnTo>
                    <a:pt x="4269227" y="2329028"/>
                  </a:lnTo>
                  <a:lnTo>
                    <a:pt x="4269808" y="2329222"/>
                  </a:lnTo>
                  <a:lnTo>
                    <a:pt x="4270389" y="2329402"/>
                  </a:lnTo>
                  <a:lnTo>
                    <a:pt x="4270970" y="2329596"/>
                  </a:lnTo>
                  <a:lnTo>
                    <a:pt x="4271551" y="2329790"/>
                  </a:lnTo>
                  <a:lnTo>
                    <a:pt x="4272119" y="2329971"/>
                  </a:lnTo>
                  <a:lnTo>
                    <a:pt x="4272700" y="2330164"/>
                  </a:lnTo>
                  <a:lnTo>
                    <a:pt x="4273281" y="2330358"/>
                  </a:lnTo>
                  <a:lnTo>
                    <a:pt x="4273862" y="2330552"/>
                  </a:lnTo>
                  <a:lnTo>
                    <a:pt x="4274430" y="2330732"/>
                  </a:lnTo>
                  <a:lnTo>
                    <a:pt x="4275011" y="2330926"/>
                  </a:lnTo>
                  <a:lnTo>
                    <a:pt x="4275592" y="2331120"/>
                  </a:lnTo>
                  <a:lnTo>
                    <a:pt x="4276173" y="2331300"/>
                  </a:lnTo>
                  <a:lnTo>
                    <a:pt x="4276754" y="2331494"/>
                  </a:lnTo>
                  <a:lnTo>
                    <a:pt x="4277322" y="2331688"/>
                  </a:lnTo>
                  <a:lnTo>
                    <a:pt x="4277903" y="2331881"/>
                  </a:lnTo>
                  <a:lnTo>
                    <a:pt x="4278484" y="2332062"/>
                  </a:lnTo>
                  <a:lnTo>
                    <a:pt x="4279065" y="2332256"/>
                  </a:lnTo>
                  <a:lnTo>
                    <a:pt x="4279646" y="2332450"/>
                  </a:lnTo>
                  <a:lnTo>
                    <a:pt x="4280214" y="2332630"/>
                  </a:lnTo>
                  <a:lnTo>
                    <a:pt x="4280795" y="2332824"/>
                  </a:lnTo>
                  <a:lnTo>
                    <a:pt x="4281376" y="2333018"/>
                  </a:lnTo>
                  <a:lnTo>
                    <a:pt x="4281957" y="2333198"/>
                  </a:lnTo>
                  <a:lnTo>
                    <a:pt x="4282538" y="2333392"/>
                  </a:lnTo>
                  <a:lnTo>
                    <a:pt x="4283107" y="2333586"/>
                  </a:lnTo>
                  <a:lnTo>
                    <a:pt x="4283688" y="2333779"/>
                  </a:lnTo>
                  <a:lnTo>
                    <a:pt x="4284269" y="2333960"/>
                  </a:lnTo>
                  <a:lnTo>
                    <a:pt x="4284850" y="2334154"/>
                  </a:lnTo>
                  <a:lnTo>
                    <a:pt x="4285418" y="2334348"/>
                  </a:lnTo>
                  <a:lnTo>
                    <a:pt x="4285999" y="2334528"/>
                  </a:lnTo>
                  <a:lnTo>
                    <a:pt x="4286580" y="2334722"/>
                  </a:lnTo>
                  <a:lnTo>
                    <a:pt x="4287161" y="2334916"/>
                  </a:lnTo>
                  <a:lnTo>
                    <a:pt x="4287742" y="2335096"/>
                  </a:lnTo>
                  <a:lnTo>
                    <a:pt x="4288310" y="2335290"/>
                  </a:lnTo>
                  <a:lnTo>
                    <a:pt x="4288891" y="2335484"/>
                  </a:lnTo>
                  <a:lnTo>
                    <a:pt x="4289472" y="2335665"/>
                  </a:lnTo>
                  <a:lnTo>
                    <a:pt x="4290053" y="2335858"/>
                  </a:lnTo>
                  <a:lnTo>
                    <a:pt x="4290634" y="2336052"/>
                  </a:lnTo>
                  <a:lnTo>
                    <a:pt x="4291202" y="2336246"/>
                  </a:lnTo>
                  <a:lnTo>
                    <a:pt x="4291783" y="2336426"/>
                  </a:lnTo>
                  <a:lnTo>
                    <a:pt x="4292364" y="2336620"/>
                  </a:lnTo>
                  <a:lnTo>
                    <a:pt x="4292945" y="2336814"/>
                  </a:lnTo>
                  <a:lnTo>
                    <a:pt x="4293526" y="2336994"/>
                  </a:lnTo>
                  <a:lnTo>
                    <a:pt x="4294094" y="2337188"/>
                  </a:lnTo>
                  <a:lnTo>
                    <a:pt x="4294675" y="2337382"/>
                  </a:lnTo>
                  <a:lnTo>
                    <a:pt x="4295256" y="2337563"/>
                  </a:lnTo>
                  <a:lnTo>
                    <a:pt x="4295837" y="2337756"/>
                  </a:lnTo>
                  <a:lnTo>
                    <a:pt x="4296418" y="2337950"/>
                  </a:lnTo>
                  <a:lnTo>
                    <a:pt x="4296986" y="2338131"/>
                  </a:lnTo>
                  <a:lnTo>
                    <a:pt x="4297567" y="2338324"/>
                  </a:lnTo>
                  <a:lnTo>
                    <a:pt x="4298148" y="2338518"/>
                  </a:lnTo>
                  <a:lnTo>
                    <a:pt x="4298729" y="2338699"/>
                  </a:lnTo>
                  <a:lnTo>
                    <a:pt x="4299298" y="2338892"/>
                  </a:lnTo>
                  <a:lnTo>
                    <a:pt x="4299879" y="2339086"/>
                  </a:lnTo>
                  <a:lnTo>
                    <a:pt x="4300460" y="2339267"/>
                  </a:lnTo>
                  <a:lnTo>
                    <a:pt x="4301041" y="2339461"/>
                  </a:lnTo>
                  <a:lnTo>
                    <a:pt x="4301622" y="2339654"/>
                  </a:lnTo>
                  <a:lnTo>
                    <a:pt x="4302190" y="2339835"/>
                  </a:lnTo>
                  <a:lnTo>
                    <a:pt x="4302771" y="2340029"/>
                  </a:lnTo>
                  <a:lnTo>
                    <a:pt x="4303352" y="2340222"/>
                  </a:lnTo>
                  <a:lnTo>
                    <a:pt x="4303933" y="2340403"/>
                  </a:lnTo>
                  <a:lnTo>
                    <a:pt x="4304514" y="2340597"/>
                  </a:lnTo>
                  <a:lnTo>
                    <a:pt x="4305082" y="2340790"/>
                  </a:lnTo>
                  <a:lnTo>
                    <a:pt x="4305663" y="2340971"/>
                  </a:lnTo>
                  <a:lnTo>
                    <a:pt x="4306244" y="2341165"/>
                  </a:lnTo>
                  <a:lnTo>
                    <a:pt x="4306825" y="2341359"/>
                  </a:lnTo>
                  <a:lnTo>
                    <a:pt x="4307406" y="2341539"/>
                  </a:lnTo>
                  <a:lnTo>
                    <a:pt x="4307974" y="2341733"/>
                  </a:lnTo>
                  <a:lnTo>
                    <a:pt x="4308555" y="2341927"/>
                  </a:lnTo>
                  <a:lnTo>
                    <a:pt x="4309136" y="2342107"/>
                  </a:lnTo>
                  <a:lnTo>
                    <a:pt x="4309717" y="2342301"/>
                  </a:lnTo>
                  <a:lnTo>
                    <a:pt x="4310298" y="2342495"/>
                  </a:lnTo>
                  <a:lnTo>
                    <a:pt x="4310866" y="2342676"/>
                  </a:lnTo>
                  <a:lnTo>
                    <a:pt x="4311447" y="2342869"/>
                  </a:lnTo>
                  <a:lnTo>
                    <a:pt x="4312028" y="2343063"/>
                  </a:lnTo>
                  <a:lnTo>
                    <a:pt x="4312609" y="2343244"/>
                  </a:lnTo>
                  <a:lnTo>
                    <a:pt x="4313190" y="2343437"/>
                  </a:lnTo>
                  <a:lnTo>
                    <a:pt x="4313758" y="2343631"/>
                  </a:lnTo>
                  <a:lnTo>
                    <a:pt x="4314339" y="2343812"/>
                  </a:lnTo>
                  <a:lnTo>
                    <a:pt x="4314920" y="2344005"/>
                  </a:lnTo>
                  <a:lnTo>
                    <a:pt x="4315502" y="2344199"/>
                  </a:lnTo>
                  <a:lnTo>
                    <a:pt x="4316070" y="2344380"/>
                  </a:lnTo>
                  <a:lnTo>
                    <a:pt x="4316651" y="2344573"/>
                  </a:lnTo>
                  <a:lnTo>
                    <a:pt x="4317232" y="2344754"/>
                  </a:lnTo>
                  <a:lnTo>
                    <a:pt x="4317813" y="2344948"/>
                  </a:lnTo>
                  <a:lnTo>
                    <a:pt x="4318394" y="2345142"/>
                  </a:lnTo>
                  <a:lnTo>
                    <a:pt x="4318962" y="2345322"/>
                  </a:lnTo>
                  <a:lnTo>
                    <a:pt x="4319543" y="2345516"/>
                  </a:lnTo>
                  <a:lnTo>
                    <a:pt x="4320124" y="2345710"/>
                  </a:lnTo>
                  <a:lnTo>
                    <a:pt x="4320705" y="2345890"/>
                  </a:lnTo>
                  <a:lnTo>
                    <a:pt x="4321286" y="2346084"/>
                  </a:lnTo>
                  <a:lnTo>
                    <a:pt x="4321854" y="2346278"/>
                  </a:lnTo>
                  <a:lnTo>
                    <a:pt x="4322435" y="2346459"/>
                  </a:lnTo>
                  <a:lnTo>
                    <a:pt x="4323016" y="2346652"/>
                  </a:lnTo>
                  <a:lnTo>
                    <a:pt x="4323597" y="2346833"/>
                  </a:lnTo>
                  <a:lnTo>
                    <a:pt x="4324178" y="2347027"/>
                  </a:lnTo>
                  <a:lnTo>
                    <a:pt x="4324746" y="2347220"/>
                  </a:lnTo>
                  <a:lnTo>
                    <a:pt x="4325327" y="2347401"/>
                  </a:lnTo>
                  <a:lnTo>
                    <a:pt x="4325908" y="2347595"/>
                  </a:lnTo>
                  <a:lnTo>
                    <a:pt x="4326489" y="2347788"/>
                  </a:lnTo>
                  <a:lnTo>
                    <a:pt x="4327070" y="2347969"/>
                  </a:lnTo>
                  <a:lnTo>
                    <a:pt x="4327638" y="2348163"/>
                  </a:lnTo>
                  <a:lnTo>
                    <a:pt x="4328219" y="2348357"/>
                  </a:lnTo>
                  <a:lnTo>
                    <a:pt x="4328800" y="2348537"/>
                  </a:lnTo>
                  <a:lnTo>
                    <a:pt x="4329381" y="2348731"/>
                  </a:lnTo>
                  <a:lnTo>
                    <a:pt x="4329949" y="2348912"/>
                  </a:lnTo>
                  <a:lnTo>
                    <a:pt x="4330531" y="2349105"/>
                  </a:lnTo>
                  <a:lnTo>
                    <a:pt x="4331112" y="2349299"/>
                  </a:lnTo>
                  <a:lnTo>
                    <a:pt x="4331693" y="2349480"/>
                  </a:lnTo>
                  <a:lnTo>
                    <a:pt x="4332274" y="2349674"/>
                  </a:lnTo>
                  <a:lnTo>
                    <a:pt x="4332842" y="2349867"/>
                  </a:lnTo>
                  <a:lnTo>
                    <a:pt x="4333423" y="2350048"/>
                  </a:lnTo>
                </a:path>
                <a:path w="5782945" h="2792095">
                  <a:moveTo>
                    <a:pt x="4333423" y="2350048"/>
                  </a:moveTo>
                  <a:lnTo>
                    <a:pt x="4334004" y="2350242"/>
                  </a:lnTo>
                  <a:lnTo>
                    <a:pt x="4334585" y="2350422"/>
                  </a:lnTo>
                  <a:lnTo>
                    <a:pt x="4335166" y="2350616"/>
                  </a:lnTo>
                  <a:lnTo>
                    <a:pt x="4335734" y="2350810"/>
                  </a:lnTo>
                  <a:lnTo>
                    <a:pt x="4336315" y="2350991"/>
                  </a:lnTo>
                  <a:lnTo>
                    <a:pt x="4336896" y="2351184"/>
                  </a:lnTo>
                  <a:lnTo>
                    <a:pt x="4337477" y="2351365"/>
                  </a:lnTo>
                  <a:lnTo>
                    <a:pt x="4338058" y="2351559"/>
                  </a:lnTo>
                  <a:lnTo>
                    <a:pt x="4338626" y="2351752"/>
                  </a:lnTo>
                  <a:lnTo>
                    <a:pt x="4339207" y="2351933"/>
                  </a:lnTo>
                  <a:lnTo>
                    <a:pt x="4339788" y="2352127"/>
                  </a:lnTo>
                  <a:lnTo>
                    <a:pt x="4340369" y="2352307"/>
                  </a:lnTo>
                  <a:lnTo>
                    <a:pt x="4340950" y="2352501"/>
                  </a:lnTo>
                  <a:lnTo>
                    <a:pt x="4341518" y="2352695"/>
                  </a:lnTo>
                  <a:lnTo>
                    <a:pt x="4342099" y="2352876"/>
                  </a:lnTo>
                  <a:lnTo>
                    <a:pt x="4342680" y="2353069"/>
                  </a:lnTo>
                  <a:lnTo>
                    <a:pt x="4343261" y="2353263"/>
                  </a:lnTo>
                  <a:lnTo>
                    <a:pt x="4343829" y="2353444"/>
                  </a:lnTo>
                  <a:lnTo>
                    <a:pt x="4344410" y="2353637"/>
                  </a:lnTo>
                  <a:lnTo>
                    <a:pt x="4344991" y="2353818"/>
                  </a:lnTo>
                  <a:lnTo>
                    <a:pt x="4345572" y="2354012"/>
                  </a:lnTo>
                  <a:lnTo>
                    <a:pt x="4346153" y="2354205"/>
                  </a:lnTo>
                  <a:lnTo>
                    <a:pt x="4346722" y="2354386"/>
                  </a:lnTo>
                  <a:lnTo>
                    <a:pt x="4347303" y="2354580"/>
                  </a:lnTo>
                  <a:lnTo>
                    <a:pt x="4347884" y="2354761"/>
                  </a:lnTo>
                  <a:lnTo>
                    <a:pt x="4348465" y="2354954"/>
                  </a:lnTo>
                  <a:lnTo>
                    <a:pt x="4349046" y="2355135"/>
                  </a:lnTo>
                  <a:lnTo>
                    <a:pt x="4349614" y="2355329"/>
                  </a:lnTo>
                  <a:lnTo>
                    <a:pt x="4350195" y="2355522"/>
                  </a:lnTo>
                  <a:lnTo>
                    <a:pt x="4350776" y="2355703"/>
                  </a:lnTo>
                  <a:lnTo>
                    <a:pt x="4351357" y="2355897"/>
                  </a:lnTo>
                  <a:lnTo>
                    <a:pt x="4351938" y="2356078"/>
                  </a:lnTo>
                  <a:lnTo>
                    <a:pt x="4352506" y="2356271"/>
                  </a:lnTo>
                  <a:lnTo>
                    <a:pt x="4353087" y="2356465"/>
                  </a:lnTo>
                  <a:lnTo>
                    <a:pt x="4353668" y="2356646"/>
                  </a:lnTo>
                  <a:lnTo>
                    <a:pt x="4354249" y="2356839"/>
                  </a:lnTo>
                  <a:lnTo>
                    <a:pt x="4354830" y="2357020"/>
                  </a:lnTo>
                  <a:lnTo>
                    <a:pt x="4355398" y="2357214"/>
                  </a:lnTo>
                  <a:lnTo>
                    <a:pt x="4355979" y="2357408"/>
                  </a:lnTo>
                  <a:lnTo>
                    <a:pt x="4356560" y="2357588"/>
                  </a:lnTo>
                  <a:lnTo>
                    <a:pt x="4357141" y="2357782"/>
                  </a:lnTo>
                  <a:lnTo>
                    <a:pt x="4357709" y="2357963"/>
                  </a:lnTo>
                  <a:lnTo>
                    <a:pt x="4358290" y="2358156"/>
                  </a:lnTo>
                  <a:lnTo>
                    <a:pt x="4358871" y="2358337"/>
                  </a:lnTo>
                  <a:lnTo>
                    <a:pt x="4359452" y="2358531"/>
                  </a:lnTo>
                  <a:lnTo>
                    <a:pt x="4360033" y="2358725"/>
                  </a:lnTo>
                  <a:lnTo>
                    <a:pt x="4360601" y="2358905"/>
                  </a:lnTo>
                  <a:lnTo>
                    <a:pt x="4361182" y="2359099"/>
                  </a:lnTo>
                  <a:lnTo>
                    <a:pt x="4361763" y="2359280"/>
                  </a:lnTo>
                  <a:lnTo>
                    <a:pt x="4362344" y="2359473"/>
                  </a:lnTo>
                  <a:lnTo>
                    <a:pt x="4362925" y="2359654"/>
                  </a:lnTo>
                  <a:lnTo>
                    <a:pt x="4363494" y="2359848"/>
                  </a:lnTo>
                  <a:lnTo>
                    <a:pt x="4364075" y="2360041"/>
                  </a:lnTo>
                  <a:lnTo>
                    <a:pt x="4364656" y="2360222"/>
                  </a:lnTo>
                  <a:lnTo>
                    <a:pt x="4365237" y="2360416"/>
                  </a:lnTo>
                  <a:lnTo>
                    <a:pt x="4365818" y="2360597"/>
                  </a:lnTo>
                  <a:lnTo>
                    <a:pt x="4366386" y="2360790"/>
                  </a:lnTo>
                  <a:lnTo>
                    <a:pt x="4366967" y="2360971"/>
                  </a:lnTo>
                  <a:lnTo>
                    <a:pt x="4367548" y="2361165"/>
                  </a:lnTo>
                  <a:lnTo>
                    <a:pt x="4368129" y="2361358"/>
                  </a:lnTo>
                  <a:lnTo>
                    <a:pt x="4368710" y="2361539"/>
                  </a:lnTo>
                  <a:lnTo>
                    <a:pt x="4369278" y="2361733"/>
                  </a:lnTo>
                  <a:lnTo>
                    <a:pt x="4369859" y="2361914"/>
                  </a:lnTo>
                  <a:lnTo>
                    <a:pt x="4370440" y="2362107"/>
                  </a:lnTo>
                  <a:lnTo>
                    <a:pt x="4371021" y="2362288"/>
                  </a:lnTo>
                  <a:lnTo>
                    <a:pt x="4371589" y="2362482"/>
                  </a:lnTo>
                  <a:lnTo>
                    <a:pt x="4372170" y="2362675"/>
                  </a:lnTo>
                  <a:lnTo>
                    <a:pt x="4372751" y="2362856"/>
                  </a:lnTo>
                  <a:lnTo>
                    <a:pt x="4373332" y="2363050"/>
                  </a:lnTo>
                  <a:lnTo>
                    <a:pt x="4373913" y="2363231"/>
                  </a:lnTo>
                  <a:lnTo>
                    <a:pt x="4374481" y="2363424"/>
                  </a:lnTo>
                  <a:lnTo>
                    <a:pt x="4375062" y="2363605"/>
                  </a:lnTo>
                  <a:lnTo>
                    <a:pt x="4375643" y="2363799"/>
                  </a:lnTo>
                  <a:lnTo>
                    <a:pt x="4376224" y="2363979"/>
                  </a:lnTo>
                  <a:lnTo>
                    <a:pt x="4376805" y="2364173"/>
                  </a:lnTo>
                  <a:lnTo>
                    <a:pt x="4377373" y="2364367"/>
                  </a:lnTo>
                  <a:lnTo>
                    <a:pt x="4377954" y="2364548"/>
                  </a:lnTo>
                  <a:lnTo>
                    <a:pt x="4378535" y="2364741"/>
                  </a:lnTo>
                  <a:lnTo>
                    <a:pt x="4379116" y="2364922"/>
                  </a:lnTo>
                  <a:lnTo>
                    <a:pt x="4379698" y="2365116"/>
                  </a:lnTo>
                  <a:lnTo>
                    <a:pt x="4380266" y="2365296"/>
                  </a:lnTo>
                  <a:lnTo>
                    <a:pt x="4380847" y="2365490"/>
                  </a:lnTo>
                  <a:lnTo>
                    <a:pt x="4381428" y="2365671"/>
                  </a:lnTo>
                  <a:lnTo>
                    <a:pt x="4382009" y="2365865"/>
                  </a:lnTo>
                  <a:lnTo>
                    <a:pt x="4382590" y="2366045"/>
                  </a:lnTo>
                  <a:lnTo>
                    <a:pt x="4383158" y="2366239"/>
                  </a:lnTo>
                  <a:lnTo>
                    <a:pt x="4383739" y="2366433"/>
                  </a:lnTo>
                  <a:lnTo>
                    <a:pt x="4384320" y="2366613"/>
                  </a:lnTo>
                  <a:lnTo>
                    <a:pt x="4384901" y="2366807"/>
                  </a:lnTo>
                  <a:lnTo>
                    <a:pt x="4385469" y="2366988"/>
                  </a:lnTo>
                  <a:lnTo>
                    <a:pt x="4386050" y="2367182"/>
                  </a:lnTo>
                  <a:lnTo>
                    <a:pt x="4386631" y="2367362"/>
                  </a:lnTo>
                  <a:lnTo>
                    <a:pt x="4387212" y="2367556"/>
                  </a:lnTo>
                  <a:lnTo>
                    <a:pt x="4387793" y="2367737"/>
                  </a:lnTo>
                  <a:lnTo>
                    <a:pt x="4388361" y="2367930"/>
                  </a:lnTo>
                  <a:lnTo>
                    <a:pt x="4388942" y="2368111"/>
                  </a:lnTo>
                  <a:lnTo>
                    <a:pt x="4389523" y="2368305"/>
                  </a:lnTo>
                  <a:lnTo>
                    <a:pt x="4390104" y="2368486"/>
                  </a:lnTo>
                  <a:lnTo>
                    <a:pt x="4390685" y="2368679"/>
                  </a:lnTo>
                  <a:lnTo>
                    <a:pt x="4391253" y="2368860"/>
                  </a:lnTo>
                  <a:lnTo>
                    <a:pt x="4391834" y="2369054"/>
                  </a:lnTo>
                  <a:lnTo>
                    <a:pt x="4392415" y="2369247"/>
                  </a:lnTo>
                  <a:lnTo>
                    <a:pt x="4392996" y="2369428"/>
                  </a:lnTo>
                  <a:lnTo>
                    <a:pt x="4393577" y="2369622"/>
                  </a:lnTo>
                  <a:lnTo>
                    <a:pt x="4394145" y="2369803"/>
                  </a:lnTo>
                  <a:lnTo>
                    <a:pt x="4394726" y="2369996"/>
                  </a:lnTo>
                  <a:lnTo>
                    <a:pt x="4395308" y="2370177"/>
                  </a:lnTo>
                  <a:lnTo>
                    <a:pt x="4395889" y="2370371"/>
                  </a:lnTo>
                  <a:lnTo>
                    <a:pt x="4396470" y="2370551"/>
                  </a:lnTo>
                  <a:lnTo>
                    <a:pt x="4397038" y="2370745"/>
                  </a:lnTo>
                  <a:lnTo>
                    <a:pt x="4397619" y="2370926"/>
                  </a:lnTo>
                  <a:lnTo>
                    <a:pt x="4398200" y="2371120"/>
                  </a:lnTo>
                  <a:lnTo>
                    <a:pt x="4398781" y="2371300"/>
                  </a:lnTo>
                  <a:lnTo>
                    <a:pt x="4399349" y="2371494"/>
                  </a:lnTo>
                  <a:lnTo>
                    <a:pt x="4399930" y="2371675"/>
                  </a:lnTo>
                  <a:lnTo>
                    <a:pt x="4400511" y="2371868"/>
                  </a:lnTo>
                  <a:lnTo>
                    <a:pt x="4401092" y="2372049"/>
                  </a:lnTo>
                  <a:lnTo>
                    <a:pt x="4401673" y="2372243"/>
                  </a:lnTo>
                  <a:lnTo>
                    <a:pt x="4402241" y="2372424"/>
                  </a:lnTo>
                  <a:lnTo>
                    <a:pt x="4402822" y="2372617"/>
                  </a:lnTo>
                  <a:lnTo>
                    <a:pt x="4403403" y="2372798"/>
                  </a:lnTo>
                  <a:lnTo>
                    <a:pt x="4403984" y="2372992"/>
                  </a:lnTo>
                  <a:lnTo>
                    <a:pt x="4404565" y="2373172"/>
                  </a:lnTo>
                  <a:lnTo>
                    <a:pt x="4405133" y="2373366"/>
                  </a:lnTo>
                  <a:lnTo>
                    <a:pt x="4405714" y="2373547"/>
                  </a:lnTo>
                  <a:lnTo>
                    <a:pt x="4406295" y="2373741"/>
                  </a:lnTo>
                  <a:lnTo>
                    <a:pt x="4406876" y="2373921"/>
                  </a:lnTo>
                </a:path>
                <a:path w="5782945" h="2792095">
                  <a:moveTo>
                    <a:pt x="4406876" y="2373921"/>
                  </a:moveTo>
                  <a:lnTo>
                    <a:pt x="4407457" y="2374115"/>
                  </a:lnTo>
                  <a:lnTo>
                    <a:pt x="4408025" y="2374296"/>
                  </a:lnTo>
                  <a:lnTo>
                    <a:pt x="4408606" y="2374489"/>
                  </a:lnTo>
                  <a:lnTo>
                    <a:pt x="4409187" y="2374670"/>
                  </a:lnTo>
                  <a:lnTo>
                    <a:pt x="4409768" y="2374864"/>
                  </a:lnTo>
                  <a:lnTo>
                    <a:pt x="4410349" y="2375045"/>
                  </a:lnTo>
                  <a:lnTo>
                    <a:pt x="4410918" y="2375238"/>
                  </a:lnTo>
                  <a:lnTo>
                    <a:pt x="4411499" y="2375419"/>
                  </a:lnTo>
                  <a:lnTo>
                    <a:pt x="4412080" y="2375613"/>
                  </a:lnTo>
                  <a:lnTo>
                    <a:pt x="4412661" y="2375794"/>
                  </a:lnTo>
                  <a:lnTo>
                    <a:pt x="4413242" y="2375987"/>
                  </a:lnTo>
                  <a:lnTo>
                    <a:pt x="4413810" y="2376168"/>
                  </a:lnTo>
                  <a:lnTo>
                    <a:pt x="4414391" y="2376362"/>
                  </a:lnTo>
                  <a:lnTo>
                    <a:pt x="4414972" y="2376542"/>
                  </a:lnTo>
                  <a:lnTo>
                    <a:pt x="4415553" y="2376736"/>
                  </a:lnTo>
                  <a:lnTo>
                    <a:pt x="4416121" y="2376917"/>
                  </a:lnTo>
                  <a:lnTo>
                    <a:pt x="4416702" y="2377110"/>
                  </a:lnTo>
                  <a:lnTo>
                    <a:pt x="4417283" y="2377291"/>
                  </a:lnTo>
                  <a:lnTo>
                    <a:pt x="4417864" y="2377485"/>
                  </a:lnTo>
                  <a:lnTo>
                    <a:pt x="4418445" y="2377666"/>
                  </a:lnTo>
                  <a:lnTo>
                    <a:pt x="4419013" y="2377859"/>
                  </a:lnTo>
                  <a:lnTo>
                    <a:pt x="4419594" y="2378040"/>
                  </a:lnTo>
                  <a:lnTo>
                    <a:pt x="4420175" y="2378234"/>
                  </a:lnTo>
                  <a:lnTo>
                    <a:pt x="4420756" y="2378415"/>
                  </a:lnTo>
                  <a:lnTo>
                    <a:pt x="4421337" y="2378608"/>
                  </a:lnTo>
                  <a:lnTo>
                    <a:pt x="4421905" y="2378789"/>
                  </a:lnTo>
                  <a:lnTo>
                    <a:pt x="4422486" y="2378983"/>
                  </a:lnTo>
                  <a:lnTo>
                    <a:pt x="4423067" y="2379163"/>
                  </a:lnTo>
                  <a:lnTo>
                    <a:pt x="4423648" y="2379357"/>
                  </a:lnTo>
                  <a:lnTo>
                    <a:pt x="4424229" y="2379538"/>
                  </a:lnTo>
                  <a:lnTo>
                    <a:pt x="4424797" y="2379732"/>
                  </a:lnTo>
                  <a:lnTo>
                    <a:pt x="4425378" y="2379912"/>
                  </a:lnTo>
                  <a:lnTo>
                    <a:pt x="4425959" y="2380106"/>
                  </a:lnTo>
                  <a:lnTo>
                    <a:pt x="4426540" y="2380287"/>
                  </a:lnTo>
                  <a:lnTo>
                    <a:pt x="4427121" y="2380480"/>
                  </a:lnTo>
                  <a:lnTo>
                    <a:pt x="4427690" y="2380661"/>
                  </a:lnTo>
                  <a:lnTo>
                    <a:pt x="4428271" y="2380842"/>
                  </a:lnTo>
                  <a:lnTo>
                    <a:pt x="4428852" y="2381036"/>
                  </a:lnTo>
                  <a:lnTo>
                    <a:pt x="4429433" y="2381216"/>
                  </a:lnTo>
                  <a:lnTo>
                    <a:pt x="4430001" y="2381410"/>
                  </a:lnTo>
                  <a:lnTo>
                    <a:pt x="4430582" y="2381591"/>
                  </a:lnTo>
                  <a:lnTo>
                    <a:pt x="4431163" y="2381784"/>
                  </a:lnTo>
                  <a:lnTo>
                    <a:pt x="4431744" y="2381965"/>
                  </a:lnTo>
                  <a:lnTo>
                    <a:pt x="4432325" y="2382159"/>
                  </a:lnTo>
                  <a:lnTo>
                    <a:pt x="4432893" y="2382340"/>
                  </a:lnTo>
                  <a:lnTo>
                    <a:pt x="4433474" y="2382533"/>
                  </a:lnTo>
                  <a:lnTo>
                    <a:pt x="4434055" y="2382714"/>
                  </a:lnTo>
                  <a:lnTo>
                    <a:pt x="4434636" y="2382908"/>
                  </a:lnTo>
                  <a:lnTo>
                    <a:pt x="4435217" y="2383089"/>
                  </a:lnTo>
                  <a:lnTo>
                    <a:pt x="4435785" y="2383282"/>
                  </a:lnTo>
                  <a:lnTo>
                    <a:pt x="4436366" y="2383463"/>
                  </a:lnTo>
                  <a:lnTo>
                    <a:pt x="4436947" y="2383644"/>
                  </a:lnTo>
                  <a:lnTo>
                    <a:pt x="4437528" y="2383837"/>
                  </a:lnTo>
                  <a:lnTo>
                    <a:pt x="4438109" y="2384018"/>
                  </a:lnTo>
                  <a:lnTo>
                    <a:pt x="4438677" y="2384212"/>
                  </a:lnTo>
                  <a:lnTo>
                    <a:pt x="4439258" y="2384393"/>
                  </a:lnTo>
                  <a:lnTo>
                    <a:pt x="4439839" y="2384586"/>
                  </a:lnTo>
                  <a:lnTo>
                    <a:pt x="4440420" y="2384767"/>
                  </a:lnTo>
                  <a:lnTo>
                    <a:pt x="4441001" y="2384961"/>
                  </a:lnTo>
                  <a:lnTo>
                    <a:pt x="4441569" y="2385141"/>
                  </a:lnTo>
                  <a:lnTo>
                    <a:pt x="4442150" y="2385335"/>
                  </a:lnTo>
                  <a:lnTo>
                    <a:pt x="4442731" y="2385516"/>
                  </a:lnTo>
                  <a:lnTo>
                    <a:pt x="4443312" y="2385697"/>
                  </a:lnTo>
                  <a:lnTo>
                    <a:pt x="4443881" y="2385890"/>
                  </a:lnTo>
                  <a:lnTo>
                    <a:pt x="4444462" y="2386071"/>
                  </a:lnTo>
                  <a:lnTo>
                    <a:pt x="4445043" y="2386265"/>
                  </a:lnTo>
                  <a:lnTo>
                    <a:pt x="4445624" y="2386446"/>
                  </a:lnTo>
                  <a:lnTo>
                    <a:pt x="4446205" y="2386639"/>
                  </a:lnTo>
                  <a:lnTo>
                    <a:pt x="4446773" y="2386820"/>
                  </a:lnTo>
                  <a:lnTo>
                    <a:pt x="4447354" y="2387014"/>
                  </a:lnTo>
                  <a:lnTo>
                    <a:pt x="4447935" y="2387194"/>
                  </a:lnTo>
                  <a:lnTo>
                    <a:pt x="4448516" y="2387375"/>
                  </a:lnTo>
                  <a:lnTo>
                    <a:pt x="4449097" y="2387569"/>
                  </a:lnTo>
                  <a:lnTo>
                    <a:pt x="4449665" y="2387750"/>
                  </a:lnTo>
                  <a:lnTo>
                    <a:pt x="4450246" y="2387943"/>
                  </a:lnTo>
                  <a:lnTo>
                    <a:pt x="4450827" y="2388124"/>
                  </a:lnTo>
                  <a:lnTo>
                    <a:pt x="4451408" y="2388318"/>
                  </a:lnTo>
                  <a:lnTo>
                    <a:pt x="4451989" y="2388498"/>
                  </a:lnTo>
                  <a:lnTo>
                    <a:pt x="4452557" y="2388692"/>
                  </a:lnTo>
                  <a:lnTo>
                    <a:pt x="4453138" y="2388873"/>
                  </a:lnTo>
                  <a:lnTo>
                    <a:pt x="4453719" y="2389054"/>
                  </a:lnTo>
                  <a:lnTo>
                    <a:pt x="4454300" y="2389247"/>
                  </a:lnTo>
                  <a:lnTo>
                    <a:pt x="4454881" y="2389428"/>
                  </a:lnTo>
                  <a:lnTo>
                    <a:pt x="4455449" y="2389622"/>
                  </a:lnTo>
                  <a:lnTo>
                    <a:pt x="4456030" y="2389802"/>
                  </a:lnTo>
                  <a:lnTo>
                    <a:pt x="4456611" y="2389996"/>
                  </a:lnTo>
                  <a:lnTo>
                    <a:pt x="4457192" y="2390177"/>
                  </a:lnTo>
                  <a:lnTo>
                    <a:pt x="4457760" y="2390358"/>
                  </a:lnTo>
                  <a:lnTo>
                    <a:pt x="4458341" y="2390551"/>
                  </a:lnTo>
                  <a:lnTo>
                    <a:pt x="4458922" y="2390732"/>
                  </a:lnTo>
                  <a:lnTo>
                    <a:pt x="4459504" y="2390926"/>
                  </a:lnTo>
                  <a:lnTo>
                    <a:pt x="4460085" y="2391107"/>
                  </a:lnTo>
                  <a:lnTo>
                    <a:pt x="4460653" y="2391300"/>
                  </a:lnTo>
                  <a:lnTo>
                    <a:pt x="4461234" y="2391481"/>
                  </a:lnTo>
                  <a:lnTo>
                    <a:pt x="4461815" y="2391662"/>
                  </a:lnTo>
                  <a:lnTo>
                    <a:pt x="4462396" y="2391855"/>
                  </a:lnTo>
                  <a:lnTo>
                    <a:pt x="4462977" y="2392036"/>
                  </a:lnTo>
                  <a:lnTo>
                    <a:pt x="4463545" y="2392230"/>
                  </a:lnTo>
                  <a:lnTo>
                    <a:pt x="4464126" y="2392411"/>
                  </a:lnTo>
                  <a:lnTo>
                    <a:pt x="4464707" y="2392604"/>
                  </a:lnTo>
                  <a:lnTo>
                    <a:pt x="4465288" y="2392785"/>
                  </a:lnTo>
                  <a:lnTo>
                    <a:pt x="4465869" y="2392966"/>
                  </a:lnTo>
                  <a:lnTo>
                    <a:pt x="4466437" y="2393159"/>
                  </a:lnTo>
                  <a:lnTo>
                    <a:pt x="4467018" y="2393340"/>
                  </a:lnTo>
                  <a:lnTo>
                    <a:pt x="4467599" y="2393534"/>
                  </a:lnTo>
                  <a:lnTo>
                    <a:pt x="4468180" y="2393715"/>
                  </a:lnTo>
                  <a:lnTo>
                    <a:pt x="4468761" y="2393895"/>
                  </a:lnTo>
                  <a:lnTo>
                    <a:pt x="4469329" y="2394089"/>
                  </a:lnTo>
                  <a:lnTo>
                    <a:pt x="4469910" y="2394270"/>
                  </a:lnTo>
                  <a:lnTo>
                    <a:pt x="4470491" y="2394464"/>
                  </a:lnTo>
                  <a:lnTo>
                    <a:pt x="4471072" y="2394644"/>
                  </a:lnTo>
                  <a:lnTo>
                    <a:pt x="4471640" y="2394825"/>
                  </a:lnTo>
                  <a:lnTo>
                    <a:pt x="4472221" y="2395019"/>
                  </a:lnTo>
                  <a:lnTo>
                    <a:pt x="4472802" y="2395200"/>
                  </a:lnTo>
                  <a:lnTo>
                    <a:pt x="4473383" y="2395393"/>
                  </a:lnTo>
                  <a:lnTo>
                    <a:pt x="4473964" y="2395574"/>
                  </a:lnTo>
                  <a:lnTo>
                    <a:pt x="4474532" y="2395755"/>
                  </a:lnTo>
                  <a:lnTo>
                    <a:pt x="4475114" y="2395948"/>
                  </a:lnTo>
                  <a:lnTo>
                    <a:pt x="4475695" y="2396129"/>
                  </a:lnTo>
                  <a:lnTo>
                    <a:pt x="4476276" y="2396323"/>
                  </a:lnTo>
                  <a:lnTo>
                    <a:pt x="4476857" y="2396504"/>
                  </a:lnTo>
                  <a:lnTo>
                    <a:pt x="4477425" y="2396684"/>
                  </a:lnTo>
                  <a:lnTo>
                    <a:pt x="4478006" y="2396878"/>
                  </a:lnTo>
                  <a:lnTo>
                    <a:pt x="4478587" y="2397059"/>
                  </a:lnTo>
                  <a:lnTo>
                    <a:pt x="4479168" y="2397252"/>
                  </a:lnTo>
                  <a:lnTo>
                    <a:pt x="4479749" y="2397433"/>
                  </a:lnTo>
                  <a:lnTo>
                    <a:pt x="4480317" y="2397614"/>
                  </a:lnTo>
                </a:path>
                <a:path w="5782945" h="2792095">
                  <a:moveTo>
                    <a:pt x="4480317" y="2397614"/>
                  </a:moveTo>
                  <a:lnTo>
                    <a:pt x="4480898" y="2397808"/>
                  </a:lnTo>
                  <a:lnTo>
                    <a:pt x="4481479" y="2397988"/>
                  </a:lnTo>
                  <a:lnTo>
                    <a:pt x="4482060" y="2398182"/>
                  </a:lnTo>
                  <a:lnTo>
                    <a:pt x="4482641" y="2398363"/>
                  </a:lnTo>
                  <a:lnTo>
                    <a:pt x="4483209" y="2398544"/>
                  </a:lnTo>
                  <a:lnTo>
                    <a:pt x="4483790" y="2398737"/>
                  </a:lnTo>
                  <a:lnTo>
                    <a:pt x="4484371" y="2398918"/>
                  </a:lnTo>
                  <a:lnTo>
                    <a:pt x="4484952" y="2399112"/>
                  </a:lnTo>
                  <a:lnTo>
                    <a:pt x="4485533" y="2399292"/>
                  </a:lnTo>
                  <a:lnTo>
                    <a:pt x="4486101" y="2399473"/>
                  </a:lnTo>
                  <a:lnTo>
                    <a:pt x="4486682" y="2399667"/>
                  </a:lnTo>
                  <a:lnTo>
                    <a:pt x="4487263" y="2399848"/>
                  </a:lnTo>
                  <a:lnTo>
                    <a:pt x="4487844" y="2400041"/>
                  </a:lnTo>
                  <a:lnTo>
                    <a:pt x="4488412" y="2400222"/>
                  </a:lnTo>
                  <a:lnTo>
                    <a:pt x="4488993" y="2400403"/>
                  </a:lnTo>
                  <a:lnTo>
                    <a:pt x="4489574" y="2400597"/>
                  </a:lnTo>
                  <a:lnTo>
                    <a:pt x="4490155" y="2400777"/>
                  </a:lnTo>
                  <a:lnTo>
                    <a:pt x="4490736" y="2400958"/>
                  </a:lnTo>
                  <a:lnTo>
                    <a:pt x="4491305" y="2401152"/>
                  </a:lnTo>
                  <a:lnTo>
                    <a:pt x="4491886" y="2401332"/>
                  </a:lnTo>
                  <a:lnTo>
                    <a:pt x="4492467" y="2401526"/>
                  </a:lnTo>
                  <a:lnTo>
                    <a:pt x="4493048" y="2401707"/>
                  </a:lnTo>
                  <a:lnTo>
                    <a:pt x="4493629" y="2401888"/>
                  </a:lnTo>
                  <a:lnTo>
                    <a:pt x="4494197" y="2402081"/>
                  </a:lnTo>
                  <a:lnTo>
                    <a:pt x="4494778" y="2402262"/>
                  </a:lnTo>
                  <a:lnTo>
                    <a:pt x="4495359" y="2402443"/>
                  </a:lnTo>
                  <a:lnTo>
                    <a:pt x="4495940" y="2402637"/>
                  </a:lnTo>
                  <a:lnTo>
                    <a:pt x="4496521" y="2402817"/>
                  </a:lnTo>
                  <a:lnTo>
                    <a:pt x="4497089" y="2403011"/>
                  </a:lnTo>
                  <a:lnTo>
                    <a:pt x="4497670" y="2403192"/>
                  </a:lnTo>
                  <a:lnTo>
                    <a:pt x="4498251" y="2403372"/>
                  </a:lnTo>
                  <a:lnTo>
                    <a:pt x="4498832" y="2403566"/>
                  </a:lnTo>
                  <a:lnTo>
                    <a:pt x="4499400" y="2403747"/>
                  </a:lnTo>
                  <a:lnTo>
                    <a:pt x="4499981" y="2403928"/>
                  </a:lnTo>
                  <a:lnTo>
                    <a:pt x="4500562" y="2404121"/>
                  </a:lnTo>
                  <a:lnTo>
                    <a:pt x="4501143" y="2404302"/>
                  </a:lnTo>
                  <a:lnTo>
                    <a:pt x="4501724" y="2404483"/>
                  </a:lnTo>
                  <a:lnTo>
                    <a:pt x="4502292" y="2404677"/>
                  </a:lnTo>
                  <a:lnTo>
                    <a:pt x="4502873" y="2404857"/>
                  </a:lnTo>
                  <a:lnTo>
                    <a:pt x="4503454" y="2405051"/>
                  </a:lnTo>
                  <a:lnTo>
                    <a:pt x="4504035" y="2405232"/>
                  </a:lnTo>
                  <a:lnTo>
                    <a:pt x="4504616" y="2405413"/>
                  </a:lnTo>
                  <a:lnTo>
                    <a:pt x="4505184" y="2405606"/>
                  </a:lnTo>
                  <a:lnTo>
                    <a:pt x="4505765" y="2405787"/>
                  </a:lnTo>
                  <a:lnTo>
                    <a:pt x="4506346" y="2405968"/>
                  </a:lnTo>
                  <a:lnTo>
                    <a:pt x="4506927" y="2406161"/>
                  </a:lnTo>
                  <a:lnTo>
                    <a:pt x="4507508" y="2406342"/>
                  </a:lnTo>
                  <a:lnTo>
                    <a:pt x="4508077" y="2406523"/>
                  </a:lnTo>
                  <a:lnTo>
                    <a:pt x="4508658" y="2406717"/>
                  </a:lnTo>
                  <a:lnTo>
                    <a:pt x="4509239" y="2406897"/>
                  </a:lnTo>
                  <a:lnTo>
                    <a:pt x="4509820" y="2407078"/>
                  </a:lnTo>
                  <a:lnTo>
                    <a:pt x="4510401" y="2407272"/>
                  </a:lnTo>
                  <a:lnTo>
                    <a:pt x="4510969" y="2407453"/>
                  </a:lnTo>
                  <a:lnTo>
                    <a:pt x="4511550" y="2407646"/>
                  </a:lnTo>
                  <a:lnTo>
                    <a:pt x="4512131" y="2407827"/>
                  </a:lnTo>
                  <a:lnTo>
                    <a:pt x="4512712" y="2408008"/>
                  </a:lnTo>
                  <a:lnTo>
                    <a:pt x="4513280" y="2408201"/>
                  </a:lnTo>
                  <a:lnTo>
                    <a:pt x="4513861" y="2408382"/>
                  </a:lnTo>
                  <a:lnTo>
                    <a:pt x="4514442" y="2408563"/>
                  </a:lnTo>
                  <a:lnTo>
                    <a:pt x="4515023" y="2408757"/>
                  </a:lnTo>
                  <a:lnTo>
                    <a:pt x="4515604" y="2408937"/>
                  </a:lnTo>
                  <a:lnTo>
                    <a:pt x="4516172" y="2409118"/>
                  </a:lnTo>
                  <a:lnTo>
                    <a:pt x="4516753" y="2409312"/>
                  </a:lnTo>
                  <a:lnTo>
                    <a:pt x="4517334" y="2409493"/>
                  </a:lnTo>
                  <a:lnTo>
                    <a:pt x="4517915" y="2409673"/>
                  </a:lnTo>
                  <a:lnTo>
                    <a:pt x="4518496" y="2409867"/>
                  </a:lnTo>
                  <a:lnTo>
                    <a:pt x="4519064" y="2410048"/>
                  </a:lnTo>
                  <a:lnTo>
                    <a:pt x="4519645" y="2410228"/>
                  </a:lnTo>
                  <a:lnTo>
                    <a:pt x="4520226" y="2410422"/>
                  </a:lnTo>
                  <a:lnTo>
                    <a:pt x="4520807" y="2410603"/>
                  </a:lnTo>
                  <a:lnTo>
                    <a:pt x="4521388" y="2410784"/>
                  </a:lnTo>
                  <a:lnTo>
                    <a:pt x="4521956" y="2410977"/>
                  </a:lnTo>
                  <a:lnTo>
                    <a:pt x="4522537" y="2411158"/>
                  </a:lnTo>
                  <a:lnTo>
                    <a:pt x="4523118" y="2411339"/>
                  </a:lnTo>
                  <a:lnTo>
                    <a:pt x="4523699" y="2411533"/>
                  </a:lnTo>
                  <a:lnTo>
                    <a:pt x="4524281" y="2411713"/>
                  </a:lnTo>
                  <a:lnTo>
                    <a:pt x="4524849" y="2411894"/>
                  </a:lnTo>
                  <a:lnTo>
                    <a:pt x="4525430" y="2412088"/>
                  </a:lnTo>
                  <a:lnTo>
                    <a:pt x="4526011" y="2412269"/>
                  </a:lnTo>
                  <a:lnTo>
                    <a:pt x="4526592" y="2412449"/>
                  </a:lnTo>
                  <a:lnTo>
                    <a:pt x="4527173" y="2412643"/>
                  </a:lnTo>
                  <a:lnTo>
                    <a:pt x="4527741" y="2412824"/>
                  </a:lnTo>
                  <a:lnTo>
                    <a:pt x="4528322" y="2413004"/>
                  </a:lnTo>
                  <a:lnTo>
                    <a:pt x="4528903" y="2413198"/>
                  </a:lnTo>
                  <a:lnTo>
                    <a:pt x="4529484" y="2413379"/>
                  </a:lnTo>
                  <a:lnTo>
                    <a:pt x="4530052" y="2413560"/>
                  </a:lnTo>
                  <a:lnTo>
                    <a:pt x="4530633" y="2413753"/>
                  </a:lnTo>
                  <a:lnTo>
                    <a:pt x="4531214" y="2413934"/>
                  </a:lnTo>
                  <a:lnTo>
                    <a:pt x="4531795" y="2414115"/>
                  </a:lnTo>
                  <a:lnTo>
                    <a:pt x="4532376" y="2414296"/>
                  </a:lnTo>
                  <a:lnTo>
                    <a:pt x="4532944" y="2414489"/>
                  </a:lnTo>
                  <a:lnTo>
                    <a:pt x="4533525" y="2414670"/>
                  </a:lnTo>
                  <a:lnTo>
                    <a:pt x="4534106" y="2414851"/>
                  </a:lnTo>
                  <a:lnTo>
                    <a:pt x="4534687" y="2415044"/>
                  </a:lnTo>
                  <a:lnTo>
                    <a:pt x="4535268" y="2415225"/>
                  </a:lnTo>
                  <a:lnTo>
                    <a:pt x="4535836" y="2415406"/>
                  </a:lnTo>
                  <a:lnTo>
                    <a:pt x="4536417" y="2415600"/>
                  </a:lnTo>
                  <a:lnTo>
                    <a:pt x="4536998" y="2415780"/>
                  </a:lnTo>
                  <a:lnTo>
                    <a:pt x="4537579" y="2415961"/>
                  </a:lnTo>
                  <a:lnTo>
                    <a:pt x="4538160" y="2416155"/>
                  </a:lnTo>
                  <a:lnTo>
                    <a:pt x="4538728" y="2416336"/>
                  </a:lnTo>
                  <a:lnTo>
                    <a:pt x="4539310" y="2416516"/>
                  </a:lnTo>
                  <a:lnTo>
                    <a:pt x="4539891" y="2416710"/>
                  </a:lnTo>
                  <a:lnTo>
                    <a:pt x="4540472" y="2416891"/>
                  </a:lnTo>
                  <a:lnTo>
                    <a:pt x="4541053" y="2417072"/>
                  </a:lnTo>
                  <a:lnTo>
                    <a:pt x="4541621" y="2417252"/>
                  </a:lnTo>
                  <a:lnTo>
                    <a:pt x="4542202" y="2417446"/>
                  </a:lnTo>
                  <a:lnTo>
                    <a:pt x="4542783" y="2417627"/>
                  </a:lnTo>
                  <a:lnTo>
                    <a:pt x="4543364" y="2417808"/>
                  </a:lnTo>
                  <a:lnTo>
                    <a:pt x="4543932" y="2418001"/>
                  </a:lnTo>
                  <a:lnTo>
                    <a:pt x="4544513" y="2418182"/>
                  </a:lnTo>
                  <a:lnTo>
                    <a:pt x="4545094" y="2418363"/>
                  </a:lnTo>
                  <a:lnTo>
                    <a:pt x="4545675" y="2418556"/>
                  </a:lnTo>
                  <a:lnTo>
                    <a:pt x="4546256" y="2418737"/>
                  </a:lnTo>
                  <a:lnTo>
                    <a:pt x="4546824" y="2418918"/>
                  </a:lnTo>
                  <a:lnTo>
                    <a:pt x="4547405" y="2419099"/>
                  </a:lnTo>
                  <a:lnTo>
                    <a:pt x="4547986" y="2419292"/>
                  </a:lnTo>
                  <a:lnTo>
                    <a:pt x="4548567" y="2419473"/>
                  </a:lnTo>
                  <a:lnTo>
                    <a:pt x="4549148" y="2419654"/>
                  </a:lnTo>
                  <a:lnTo>
                    <a:pt x="4549716" y="2419848"/>
                  </a:lnTo>
                  <a:lnTo>
                    <a:pt x="4550297" y="2420028"/>
                  </a:lnTo>
                  <a:lnTo>
                    <a:pt x="4550878" y="2420209"/>
                  </a:lnTo>
                  <a:lnTo>
                    <a:pt x="4551459" y="2420403"/>
                  </a:lnTo>
                  <a:lnTo>
                    <a:pt x="4552040" y="2420584"/>
                  </a:lnTo>
                  <a:lnTo>
                    <a:pt x="4552608" y="2420764"/>
                  </a:lnTo>
                  <a:lnTo>
                    <a:pt x="4553189" y="2420945"/>
                  </a:lnTo>
                  <a:lnTo>
                    <a:pt x="4553770" y="2421139"/>
                  </a:lnTo>
                </a:path>
                <a:path w="5782945" h="2792095">
                  <a:moveTo>
                    <a:pt x="4553770" y="2421139"/>
                  </a:moveTo>
                  <a:lnTo>
                    <a:pt x="4554351" y="2421319"/>
                  </a:lnTo>
                  <a:lnTo>
                    <a:pt x="4554932" y="2421500"/>
                  </a:lnTo>
                  <a:lnTo>
                    <a:pt x="4555501" y="2421694"/>
                  </a:lnTo>
                  <a:lnTo>
                    <a:pt x="4556082" y="2421875"/>
                  </a:lnTo>
                  <a:lnTo>
                    <a:pt x="4556663" y="2422055"/>
                  </a:lnTo>
                  <a:lnTo>
                    <a:pt x="4557244" y="2422236"/>
                  </a:lnTo>
                  <a:lnTo>
                    <a:pt x="4557812" y="2422430"/>
                  </a:lnTo>
                  <a:lnTo>
                    <a:pt x="4558393" y="2422611"/>
                  </a:lnTo>
                  <a:lnTo>
                    <a:pt x="4558974" y="2422791"/>
                  </a:lnTo>
                  <a:lnTo>
                    <a:pt x="4559555" y="2422972"/>
                  </a:lnTo>
                  <a:lnTo>
                    <a:pt x="4560136" y="2423166"/>
                  </a:lnTo>
                  <a:lnTo>
                    <a:pt x="4560704" y="2423347"/>
                  </a:lnTo>
                  <a:lnTo>
                    <a:pt x="4561285" y="2423527"/>
                  </a:lnTo>
                  <a:lnTo>
                    <a:pt x="4561866" y="2423721"/>
                  </a:lnTo>
                  <a:lnTo>
                    <a:pt x="4562447" y="2423902"/>
                  </a:lnTo>
                  <a:lnTo>
                    <a:pt x="4563028" y="2424083"/>
                  </a:lnTo>
                  <a:lnTo>
                    <a:pt x="4563596" y="2424263"/>
                  </a:lnTo>
                  <a:lnTo>
                    <a:pt x="4564177" y="2424457"/>
                  </a:lnTo>
                  <a:lnTo>
                    <a:pt x="4564758" y="2424638"/>
                  </a:lnTo>
                  <a:lnTo>
                    <a:pt x="4565339" y="2424818"/>
                  </a:lnTo>
                  <a:lnTo>
                    <a:pt x="4565920" y="2425012"/>
                  </a:lnTo>
                  <a:lnTo>
                    <a:pt x="4566488" y="2425193"/>
                  </a:lnTo>
                  <a:lnTo>
                    <a:pt x="4567069" y="2425374"/>
                  </a:lnTo>
                  <a:lnTo>
                    <a:pt x="4567650" y="2425554"/>
                  </a:lnTo>
                  <a:lnTo>
                    <a:pt x="4568231" y="2425748"/>
                  </a:lnTo>
                  <a:lnTo>
                    <a:pt x="4568812" y="2425929"/>
                  </a:lnTo>
                  <a:lnTo>
                    <a:pt x="4569380" y="2426110"/>
                  </a:lnTo>
                  <a:lnTo>
                    <a:pt x="4569961" y="2426290"/>
                  </a:lnTo>
                  <a:lnTo>
                    <a:pt x="4570542" y="2426484"/>
                  </a:lnTo>
                  <a:lnTo>
                    <a:pt x="4571123" y="2426665"/>
                  </a:lnTo>
                  <a:lnTo>
                    <a:pt x="4571692" y="2426846"/>
                  </a:lnTo>
                  <a:lnTo>
                    <a:pt x="4572273" y="2427026"/>
                  </a:lnTo>
                  <a:lnTo>
                    <a:pt x="4572854" y="2427220"/>
                  </a:lnTo>
                  <a:lnTo>
                    <a:pt x="4573435" y="2427401"/>
                  </a:lnTo>
                  <a:lnTo>
                    <a:pt x="4574016" y="2427582"/>
                  </a:lnTo>
                  <a:lnTo>
                    <a:pt x="4574584" y="2427762"/>
                  </a:lnTo>
                  <a:lnTo>
                    <a:pt x="4575165" y="2427956"/>
                  </a:lnTo>
                  <a:lnTo>
                    <a:pt x="4575746" y="2428137"/>
                  </a:lnTo>
                  <a:lnTo>
                    <a:pt x="4576327" y="2428318"/>
                  </a:lnTo>
                  <a:lnTo>
                    <a:pt x="4576908" y="2428498"/>
                  </a:lnTo>
                  <a:lnTo>
                    <a:pt x="4577476" y="2428692"/>
                  </a:lnTo>
                  <a:lnTo>
                    <a:pt x="4578057" y="2428873"/>
                  </a:lnTo>
                  <a:lnTo>
                    <a:pt x="4578638" y="2429053"/>
                  </a:lnTo>
                  <a:lnTo>
                    <a:pt x="4579219" y="2429234"/>
                  </a:lnTo>
                  <a:lnTo>
                    <a:pt x="4579800" y="2429428"/>
                  </a:lnTo>
                  <a:lnTo>
                    <a:pt x="4580368" y="2429609"/>
                  </a:lnTo>
                  <a:lnTo>
                    <a:pt x="4580949" y="2429789"/>
                  </a:lnTo>
                  <a:lnTo>
                    <a:pt x="4581530" y="2429970"/>
                  </a:lnTo>
                  <a:lnTo>
                    <a:pt x="4582111" y="2430164"/>
                  </a:lnTo>
                  <a:lnTo>
                    <a:pt x="4582692" y="2430345"/>
                  </a:lnTo>
                  <a:lnTo>
                    <a:pt x="4583260" y="2430525"/>
                  </a:lnTo>
                  <a:lnTo>
                    <a:pt x="4583841" y="2430706"/>
                  </a:lnTo>
                  <a:lnTo>
                    <a:pt x="4584422" y="2430900"/>
                  </a:lnTo>
                  <a:lnTo>
                    <a:pt x="4585003" y="2431081"/>
                  </a:lnTo>
                  <a:lnTo>
                    <a:pt x="4585571" y="2431261"/>
                  </a:lnTo>
                  <a:lnTo>
                    <a:pt x="4586152" y="2431442"/>
                  </a:lnTo>
                  <a:lnTo>
                    <a:pt x="4586733" y="2431636"/>
                  </a:lnTo>
                  <a:lnTo>
                    <a:pt x="4587314" y="2431817"/>
                  </a:lnTo>
                  <a:lnTo>
                    <a:pt x="4587895" y="2431997"/>
                  </a:lnTo>
                  <a:lnTo>
                    <a:pt x="4588464" y="2432178"/>
                  </a:lnTo>
                  <a:lnTo>
                    <a:pt x="4589045" y="2432372"/>
                  </a:lnTo>
                  <a:lnTo>
                    <a:pt x="4589626" y="2432552"/>
                  </a:lnTo>
                  <a:lnTo>
                    <a:pt x="4590207" y="2432733"/>
                  </a:lnTo>
                  <a:lnTo>
                    <a:pt x="4590788" y="2432914"/>
                  </a:lnTo>
                  <a:lnTo>
                    <a:pt x="4591356" y="2433108"/>
                  </a:lnTo>
                  <a:lnTo>
                    <a:pt x="4591937" y="2433288"/>
                  </a:lnTo>
                  <a:lnTo>
                    <a:pt x="4592518" y="2433469"/>
                  </a:lnTo>
                  <a:lnTo>
                    <a:pt x="4593099" y="2433650"/>
                  </a:lnTo>
                  <a:lnTo>
                    <a:pt x="4593680" y="2433831"/>
                  </a:lnTo>
                  <a:lnTo>
                    <a:pt x="4594248" y="2434024"/>
                  </a:lnTo>
                  <a:lnTo>
                    <a:pt x="4594829" y="2434205"/>
                  </a:lnTo>
                  <a:lnTo>
                    <a:pt x="4595410" y="2434386"/>
                  </a:lnTo>
                  <a:lnTo>
                    <a:pt x="4595991" y="2434567"/>
                  </a:lnTo>
                  <a:lnTo>
                    <a:pt x="4596572" y="2434760"/>
                  </a:lnTo>
                  <a:lnTo>
                    <a:pt x="4597140" y="2434941"/>
                  </a:lnTo>
                  <a:lnTo>
                    <a:pt x="4597721" y="2435122"/>
                  </a:lnTo>
                  <a:lnTo>
                    <a:pt x="4598302" y="2435303"/>
                  </a:lnTo>
                  <a:lnTo>
                    <a:pt x="4598883" y="2435496"/>
                  </a:lnTo>
                  <a:lnTo>
                    <a:pt x="4599451" y="2435677"/>
                  </a:lnTo>
                  <a:lnTo>
                    <a:pt x="4600032" y="2435858"/>
                  </a:lnTo>
                  <a:lnTo>
                    <a:pt x="4600613" y="2436039"/>
                  </a:lnTo>
                  <a:lnTo>
                    <a:pt x="4601194" y="2436219"/>
                  </a:lnTo>
                  <a:lnTo>
                    <a:pt x="4601775" y="2436413"/>
                  </a:lnTo>
                  <a:lnTo>
                    <a:pt x="4602343" y="2436594"/>
                  </a:lnTo>
                  <a:lnTo>
                    <a:pt x="4602924" y="2436775"/>
                  </a:lnTo>
                  <a:lnTo>
                    <a:pt x="4603505" y="2436955"/>
                  </a:lnTo>
                  <a:lnTo>
                    <a:pt x="4604087" y="2437136"/>
                  </a:lnTo>
                  <a:lnTo>
                    <a:pt x="4604668" y="2437330"/>
                  </a:lnTo>
                  <a:lnTo>
                    <a:pt x="4605236" y="2437510"/>
                  </a:lnTo>
                  <a:lnTo>
                    <a:pt x="4605817" y="2437691"/>
                  </a:lnTo>
                  <a:lnTo>
                    <a:pt x="4606398" y="2437872"/>
                  </a:lnTo>
                  <a:lnTo>
                    <a:pt x="4606979" y="2438066"/>
                  </a:lnTo>
                  <a:lnTo>
                    <a:pt x="4607560" y="2438246"/>
                  </a:lnTo>
                  <a:lnTo>
                    <a:pt x="4608128" y="2438427"/>
                  </a:lnTo>
                  <a:lnTo>
                    <a:pt x="4608709" y="2438608"/>
                  </a:lnTo>
                  <a:lnTo>
                    <a:pt x="4609290" y="2438789"/>
                  </a:lnTo>
                  <a:lnTo>
                    <a:pt x="4609871" y="2438982"/>
                  </a:lnTo>
                  <a:lnTo>
                    <a:pt x="4610452" y="2439163"/>
                  </a:lnTo>
                  <a:lnTo>
                    <a:pt x="4611020" y="2439344"/>
                  </a:lnTo>
                  <a:lnTo>
                    <a:pt x="4611601" y="2439525"/>
                  </a:lnTo>
                  <a:lnTo>
                    <a:pt x="4612182" y="2439705"/>
                  </a:lnTo>
                  <a:lnTo>
                    <a:pt x="4612763" y="2439899"/>
                  </a:lnTo>
                  <a:lnTo>
                    <a:pt x="4613331" y="2440080"/>
                  </a:lnTo>
                  <a:lnTo>
                    <a:pt x="4613912" y="2440261"/>
                  </a:lnTo>
                  <a:lnTo>
                    <a:pt x="4614493" y="2440441"/>
                  </a:lnTo>
                  <a:lnTo>
                    <a:pt x="4615074" y="2440622"/>
                  </a:lnTo>
                  <a:lnTo>
                    <a:pt x="4615655" y="2440816"/>
                  </a:lnTo>
                  <a:lnTo>
                    <a:pt x="4616223" y="2440997"/>
                  </a:lnTo>
                  <a:lnTo>
                    <a:pt x="4616804" y="2441177"/>
                  </a:lnTo>
                  <a:lnTo>
                    <a:pt x="4617385" y="2441358"/>
                  </a:lnTo>
                  <a:lnTo>
                    <a:pt x="4617966" y="2441539"/>
                  </a:lnTo>
                  <a:lnTo>
                    <a:pt x="4618547" y="2441733"/>
                  </a:lnTo>
                  <a:lnTo>
                    <a:pt x="4619116" y="2441913"/>
                  </a:lnTo>
                  <a:lnTo>
                    <a:pt x="4619697" y="2442094"/>
                  </a:lnTo>
                  <a:lnTo>
                    <a:pt x="4620278" y="2442275"/>
                  </a:lnTo>
                  <a:lnTo>
                    <a:pt x="4620859" y="2442456"/>
                  </a:lnTo>
                  <a:lnTo>
                    <a:pt x="4621440" y="2442649"/>
                  </a:lnTo>
                  <a:lnTo>
                    <a:pt x="4622008" y="2442830"/>
                  </a:lnTo>
                  <a:lnTo>
                    <a:pt x="4622589" y="2443011"/>
                  </a:lnTo>
                  <a:lnTo>
                    <a:pt x="4623170" y="2443192"/>
                  </a:lnTo>
                  <a:lnTo>
                    <a:pt x="4623751" y="2443372"/>
                  </a:lnTo>
                  <a:lnTo>
                    <a:pt x="4624332" y="2443553"/>
                  </a:lnTo>
                  <a:lnTo>
                    <a:pt x="4624900" y="2443747"/>
                  </a:lnTo>
                  <a:lnTo>
                    <a:pt x="4625481" y="2443928"/>
                  </a:lnTo>
                  <a:lnTo>
                    <a:pt x="4626062" y="2444108"/>
                  </a:lnTo>
                  <a:lnTo>
                    <a:pt x="4626643" y="2444289"/>
                  </a:lnTo>
                  <a:lnTo>
                    <a:pt x="4627224" y="2444470"/>
                  </a:lnTo>
                </a:path>
                <a:path w="5782945" h="2792095">
                  <a:moveTo>
                    <a:pt x="4627224" y="2444470"/>
                  </a:moveTo>
                  <a:lnTo>
                    <a:pt x="4627792" y="2444663"/>
                  </a:lnTo>
                  <a:lnTo>
                    <a:pt x="4628373" y="2444844"/>
                  </a:lnTo>
                  <a:lnTo>
                    <a:pt x="4628954" y="2445025"/>
                  </a:lnTo>
                  <a:lnTo>
                    <a:pt x="4629535" y="2445206"/>
                  </a:lnTo>
                  <a:lnTo>
                    <a:pt x="4630103" y="2445387"/>
                  </a:lnTo>
                  <a:lnTo>
                    <a:pt x="4630684" y="2445567"/>
                  </a:lnTo>
                  <a:lnTo>
                    <a:pt x="4631265" y="2445761"/>
                  </a:lnTo>
                  <a:lnTo>
                    <a:pt x="4631846" y="2445942"/>
                  </a:lnTo>
                  <a:lnTo>
                    <a:pt x="4632427" y="2446122"/>
                  </a:lnTo>
                  <a:lnTo>
                    <a:pt x="4632995" y="2446303"/>
                  </a:lnTo>
                  <a:lnTo>
                    <a:pt x="4633576" y="2446484"/>
                  </a:lnTo>
                  <a:lnTo>
                    <a:pt x="4634157" y="2446678"/>
                  </a:lnTo>
                  <a:lnTo>
                    <a:pt x="4634738" y="2446858"/>
                  </a:lnTo>
                  <a:lnTo>
                    <a:pt x="4635319" y="2447039"/>
                  </a:lnTo>
                  <a:lnTo>
                    <a:pt x="4635888" y="2447220"/>
                  </a:lnTo>
                  <a:lnTo>
                    <a:pt x="4636469" y="2447401"/>
                  </a:lnTo>
                  <a:lnTo>
                    <a:pt x="4637050" y="2447581"/>
                  </a:lnTo>
                  <a:lnTo>
                    <a:pt x="4637631" y="2447775"/>
                  </a:lnTo>
                  <a:lnTo>
                    <a:pt x="4638212" y="2447956"/>
                  </a:lnTo>
                  <a:lnTo>
                    <a:pt x="4638780" y="2448137"/>
                  </a:lnTo>
                  <a:lnTo>
                    <a:pt x="4639361" y="2448317"/>
                  </a:lnTo>
                  <a:lnTo>
                    <a:pt x="4639942" y="2448498"/>
                  </a:lnTo>
                  <a:lnTo>
                    <a:pt x="4640523" y="2448679"/>
                  </a:lnTo>
                  <a:lnTo>
                    <a:pt x="4641104" y="2448873"/>
                  </a:lnTo>
                  <a:lnTo>
                    <a:pt x="4641672" y="2449053"/>
                  </a:lnTo>
                  <a:lnTo>
                    <a:pt x="4644564" y="2449970"/>
                  </a:lnTo>
                  <a:lnTo>
                    <a:pt x="4645145" y="2450151"/>
                  </a:lnTo>
                  <a:lnTo>
                    <a:pt x="4645726" y="2450332"/>
                  </a:lnTo>
                  <a:lnTo>
                    <a:pt x="4646307" y="2450512"/>
                  </a:lnTo>
                  <a:lnTo>
                    <a:pt x="4646875" y="2450693"/>
                  </a:lnTo>
                  <a:lnTo>
                    <a:pt x="4647456" y="2450874"/>
                  </a:lnTo>
                  <a:lnTo>
                    <a:pt x="4648037" y="2451055"/>
                  </a:lnTo>
                  <a:lnTo>
                    <a:pt x="4648618" y="2451248"/>
                  </a:lnTo>
                  <a:lnTo>
                    <a:pt x="4649199" y="2451429"/>
                  </a:lnTo>
                  <a:lnTo>
                    <a:pt x="4649767" y="2451610"/>
                  </a:lnTo>
                  <a:lnTo>
                    <a:pt x="4650348" y="2451791"/>
                  </a:lnTo>
                  <a:lnTo>
                    <a:pt x="4650929" y="2451971"/>
                  </a:lnTo>
                  <a:lnTo>
                    <a:pt x="4651510" y="2452152"/>
                  </a:lnTo>
                  <a:lnTo>
                    <a:pt x="4652091" y="2452333"/>
                  </a:lnTo>
                  <a:lnTo>
                    <a:pt x="4652660" y="2452527"/>
                  </a:lnTo>
                  <a:lnTo>
                    <a:pt x="4653241" y="2452707"/>
                  </a:lnTo>
                  <a:lnTo>
                    <a:pt x="4653822" y="2452888"/>
                  </a:lnTo>
                  <a:lnTo>
                    <a:pt x="4654403" y="2453069"/>
                  </a:lnTo>
                  <a:lnTo>
                    <a:pt x="4654971" y="2453250"/>
                  </a:lnTo>
                  <a:lnTo>
                    <a:pt x="4655552" y="2453430"/>
                  </a:lnTo>
                  <a:lnTo>
                    <a:pt x="4656133" y="2453611"/>
                  </a:lnTo>
                  <a:lnTo>
                    <a:pt x="4656714" y="2453805"/>
                  </a:lnTo>
                  <a:lnTo>
                    <a:pt x="4657295" y="2453986"/>
                  </a:lnTo>
                  <a:lnTo>
                    <a:pt x="4657863" y="2454166"/>
                  </a:lnTo>
                  <a:lnTo>
                    <a:pt x="4658444" y="2454347"/>
                  </a:lnTo>
                  <a:lnTo>
                    <a:pt x="4659025" y="2454528"/>
                  </a:lnTo>
                  <a:lnTo>
                    <a:pt x="4659606" y="2454709"/>
                  </a:lnTo>
                  <a:lnTo>
                    <a:pt x="4660187" y="2454889"/>
                  </a:lnTo>
                  <a:lnTo>
                    <a:pt x="4660755" y="2455083"/>
                  </a:lnTo>
                  <a:lnTo>
                    <a:pt x="4661336" y="2455264"/>
                  </a:lnTo>
                  <a:lnTo>
                    <a:pt x="4661917" y="2455445"/>
                  </a:lnTo>
                  <a:lnTo>
                    <a:pt x="4662498" y="2455625"/>
                  </a:lnTo>
                  <a:lnTo>
                    <a:pt x="4663079" y="2455806"/>
                  </a:lnTo>
                  <a:lnTo>
                    <a:pt x="4663647" y="2455987"/>
                  </a:lnTo>
                  <a:lnTo>
                    <a:pt x="4664228" y="2456168"/>
                  </a:lnTo>
                  <a:lnTo>
                    <a:pt x="4664809" y="2456361"/>
                  </a:lnTo>
                  <a:lnTo>
                    <a:pt x="4665390" y="2456542"/>
                  </a:lnTo>
                  <a:lnTo>
                    <a:pt x="4665971" y="2456723"/>
                  </a:lnTo>
                  <a:lnTo>
                    <a:pt x="4666539" y="2456904"/>
                  </a:lnTo>
                  <a:lnTo>
                    <a:pt x="4667120" y="2457084"/>
                  </a:lnTo>
                  <a:lnTo>
                    <a:pt x="4667701" y="2457265"/>
                  </a:lnTo>
                  <a:lnTo>
                    <a:pt x="4668283" y="2457446"/>
                  </a:lnTo>
                  <a:lnTo>
                    <a:pt x="4668864" y="2457627"/>
                  </a:lnTo>
                  <a:lnTo>
                    <a:pt x="4669432" y="2457820"/>
                  </a:lnTo>
                  <a:lnTo>
                    <a:pt x="4670013" y="2458001"/>
                  </a:lnTo>
                  <a:lnTo>
                    <a:pt x="4670594" y="2458182"/>
                  </a:lnTo>
                  <a:lnTo>
                    <a:pt x="4671175" y="2458363"/>
                  </a:lnTo>
                  <a:lnTo>
                    <a:pt x="4671743" y="2458543"/>
                  </a:lnTo>
                  <a:lnTo>
                    <a:pt x="4672324" y="2458724"/>
                  </a:lnTo>
                  <a:lnTo>
                    <a:pt x="4672905" y="2458905"/>
                  </a:lnTo>
                  <a:lnTo>
                    <a:pt x="4673486" y="2459086"/>
                  </a:lnTo>
                  <a:lnTo>
                    <a:pt x="4674067" y="2459279"/>
                  </a:lnTo>
                  <a:lnTo>
                    <a:pt x="4674635" y="2459460"/>
                  </a:lnTo>
                  <a:lnTo>
                    <a:pt x="4675216" y="2459641"/>
                  </a:lnTo>
                  <a:lnTo>
                    <a:pt x="4675797" y="2459822"/>
                  </a:lnTo>
                  <a:lnTo>
                    <a:pt x="4676378" y="2460002"/>
                  </a:lnTo>
                  <a:lnTo>
                    <a:pt x="4676959" y="2460183"/>
                  </a:lnTo>
                  <a:lnTo>
                    <a:pt x="4677527" y="2460364"/>
                  </a:lnTo>
                  <a:lnTo>
                    <a:pt x="4678108" y="2460545"/>
                  </a:lnTo>
                  <a:lnTo>
                    <a:pt x="4678689" y="2460725"/>
                  </a:lnTo>
                  <a:lnTo>
                    <a:pt x="4679270" y="2460919"/>
                  </a:lnTo>
                  <a:lnTo>
                    <a:pt x="4679851" y="2461100"/>
                  </a:lnTo>
                  <a:lnTo>
                    <a:pt x="4680419" y="2461281"/>
                  </a:lnTo>
                  <a:lnTo>
                    <a:pt x="4681000" y="2461461"/>
                  </a:lnTo>
                  <a:lnTo>
                    <a:pt x="4681581" y="2461642"/>
                  </a:lnTo>
                  <a:lnTo>
                    <a:pt x="4682162" y="2461823"/>
                  </a:lnTo>
                  <a:lnTo>
                    <a:pt x="4682743" y="2462004"/>
                  </a:lnTo>
                  <a:lnTo>
                    <a:pt x="4683311" y="2462184"/>
                  </a:lnTo>
                  <a:lnTo>
                    <a:pt x="4683893" y="2462365"/>
                  </a:lnTo>
                  <a:lnTo>
                    <a:pt x="4684474" y="2462546"/>
                  </a:lnTo>
                  <a:lnTo>
                    <a:pt x="4685055" y="2462740"/>
                  </a:lnTo>
                  <a:lnTo>
                    <a:pt x="4685623" y="2462920"/>
                  </a:lnTo>
                  <a:lnTo>
                    <a:pt x="4686204" y="2463101"/>
                  </a:lnTo>
                  <a:lnTo>
                    <a:pt x="4686785" y="2463282"/>
                  </a:lnTo>
                  <a:lnTo>
                    <a:pt x="4687366" y="2463463"/>
                  </a:lnTo>
                  <a:lnTo>
                    <a:pt x="4687947" y="2463643"/>
                  </a:lnTo>
                  <a:lnTo>
                    <a:pt x="4688515" y="2463824"/>
                  </a:lnTo>
                  <a:lnTo>
                    <a:pt x="4689096" y="2464005"/>
                  </a:lnTo>
                  <a:lnTo>
                    <a:pt x="4689677" y="2464186"/>
                  </a:lnTo>
                  <a:lnTo>
                    <a:pt x="4690258" y="2464366"/>
                  </a:lnTo>
                  <a:lnTo>
                    <a:pt x="4690839" y="2464560"/>
                  </a:lnTo>
                  <a:lnTo>
                    <a:pt x="4691407" y="2464741"/>
                  </a:lnTo>
                  <a:lnTo>
                    <a:pt x="4691988" y="2464922"/>
                  </a:lnTo>
                  <a:lnTo>
                    <a:pt x="4692569" y="2465102"/>
                  </a:lnTo>
                  <a:lnTo>
                    <a:pt x="4693150" y="2465283"/>
                  </a:lnTo>
                  <a:lnTo>
                    <a:pt x="4693731" y="2465464"/>
                  </a:lnTo>
                  <a:lnTo>
                    <a:pt x="4694299" y="2465645"/>
                  </a:lnTo>
                  <a:lnTo>
                    <a:pt x="4694880" y="2465825"/>
                  </a:lnTo>
                  <a:lnTo>
                    <a:pt x="4695461" y="2466006"/>
                  </a:lnTo>
                  <a:lnTo>
                    <a:pt x="4696042" y="2466187"/>
                  </a:lnTo>
                  <a:lnTo>
                    <a:pt x="4696623" y="2466368"/>
                  </a:lnTo>
                  <a:lnTo>
                    <a:pt x="4697191" y="2466561"/>
                  </a:lnTo>
                  <a:lnTo>
                    <a:pt x="4697772" y="2466742"/>
                  </a:lnTo>
                  <a:lnTo>
                    <a:pt x="4698353" y="2466923"/>
                  </a:lnTo>
                  <a:lnTo>
                    <a:pt x="4698934" y="2467104"/>
                  </a:lnTo>
                  <a:lnTo>
                    <a:pt x="4699503" y="2467284"/>
                  </a:lnTo>
                  <a:lnTo>
                    <a:pt x="4700084" y="2467465"/>
                  </a:lnTo>
                  <a:lnTo>
                    <a:pt x="4700665" y="2467646"/>
                  </a:lnTo>
                </a:path>
                <a:path w="5782945" h="2792095">
                  <a:moveTo>
                    <a:pt x="4700665" y="2467646"/>
                  </a:moveTo>
                  <a:lnTo>
                    <a:pt x="4701246" y="2467827"/>
                  </a:lnTo>
                  <a:lnTo>
                    <a:pt x="4701827" y="2468007"/>
                  </a:lnTo>
                  <a:lnTo>
                    <a:pt x="4702395" y="2468188"/>
                  </a:lnTo>
                  <a:lnTo>
                    <a:pt x="4702976" y="2468369"/>
                  </a:lnTo>
                  <a:lnTo>
                    <a:pt x="4703557" y="2468550"/>
                  </a:lnTo>
                  <a:lnTo>
                    <a:pt x="4704138" y="2468743"/>
                  </a:lnTo>
                  <a:lnTo>
                    <a:pt x="4704719" y="2468924"/>
                  </a:lnTo>
                  <a:lnTo>
                    <a:pt x="4705287" y="2469105"/>
                  </a:lnTo>
                  <a:lnTo>
                    <a:pt x="4705868" y="2469286"/>
                  </a:lnTo>
                  <a:lnTo>
                    <a:pt x="4706449" y="2469466"/>
                  </a:lnTo>
                  <a:lnTo>
                    <a:pt x="4707030" y="2469647"/>
                  </a:lnTo>
                  <a:lnTo>
                    <a:pt x="4707611" y="2469828"/>
                  </a:lnTo>
                  <a:lnTo>
                    <a:pt x="4708179" y="2470009"/>
                  </a:lnTo>
                  <a:lnTo>
                    <a:pt x="4708760" y="2470190"/>
                  </a:lnTo>
                  <a:lnTo>
                    <a:pt x="4709341" y="2470370"/>
                  </a:lnTo>
                  <a:lnTo>
                    <a:pt x="4709922" y="2470551"/>
                  </a:lnTo>
                  <a:lnTo>
                    <a:pt x="4710503" y="2470732"/>
                  </a:lnTo>
                  <a:lnTo>
                    <a:pt x="4711071" y="2470913"/>
                  </a:lnTo>
                  <a:lnTo>
                    <a:pt x="4711652" y="2471093"/>
                  </a:lnTo>
                  <a:lnTo>
                    <a:pt x="4712233" y="2471274"/>
                  </a:lnTo>
                  <a:lnTo>
                    <a:pt x="4712814" y="2471468"/>
                  </a:lnTo>
                  <a:lnTo>
                    <a:pt x="4713382" y="2471649"/>
                  </a:lnTo>
                  <a:lnTo>
                    <a:pt x="4713963" y="2471829"/>
                  </a:lnTo>
                  <a:lnTo>
                    <a:pt x="4714544" y="2472010"/>
                  </a:lnTo>
                  <a:lnTo>
                    <a:pt x="4715125" y="2472191"/>
                  </a:lnTo>
                  <a:lnTo>
                    <a:pt x="4715706" y="2472372"/>
                  </a:lnTo>
                  <a:lnTo>
                    <a:pt x="4716275" y="2472552"/>
                  </a:lnTo>
                  <a:lnTo>
                    <a:pt x="4716856" y="2472733"/>
                  </a:lnTo>
                  <a:lnTo>
                    <a:pt x="4717437" y="2472914"/>
                  </a:lnTo>
                  <a:lnTo>
                    <a:pt x="4718018" y="2473095"/>
                  </a:lnTo>
                  <a:lnTo>
                    <a:pt x="4718599" y="2473275"/>
                  </a:lnTo>
                  <a:lnTo>
                    <a:pt x="4719167" y="2473456"/>
                  </a:lnTo>
                  <a:lnTo>
                    <a:pt x="4719748" y="2473637"/>
                  </a:lnTo>
                  <a:lnTo>
                    <a:pt x="4720329" y="2473818"/>
                  </a:lnTo>
                  <a:lnTo>
                    <a:pt x="4720910" y="2473998"/>
                  </a:lnTo>
                  <a:lnTo>
                    <a:pt x="4721491" y="2474179"/>
                  </a:lnTo>
                  <a:lnTo>
                    <a:pt x="4722059" y="2474360"/>
                  </a:lnTo>
                  <a:lnTo>
                    <a:pt x="4722640" y="2474554"/>
                  </a:lnTo>
                  <a:lnTo>
                    <a:pt x="4723221" y="2474734"/>
                  </a:lnTo>
                  <a:lnTo>
                    <a:pt x="4723802" y="2474915"/>
                  </a:lnTo>
                  <a:lnTo>
                    <a:pt x="4724383" y="2475096"/>
                  </a:lnTo>
                  <a:lnTo>
                    <a:pt x="4724951" y="2475277"/>
                  </a:lnTo>
                  <a:lnTo>
                    <a:pt x="4725532" y="2475457"/>
                  </a:lnTo>
                  <a:lnTo>
                    <a:pt x="4726113" y="2475638"/>
                  </a:lnTo>
                  <a:lnTo>
                    <a:pt x="4726694" y="2475819"/>
                  </a:lnTo>
                  <a:lnTo>
                    <a:pt x="4727262" y="2476000"/>
                  </a:lnTo>
                  <a:lnTo>
                    <a:pt x="4727843" y="2476180"/>
                  </a:lnTo>
                  <a:lnTo>
                    <a:pt x="4728424" y="2476361"/>
                  </a:lnTo>
                  <a:lnTo>
                    <a:pt x="4729005" y="2476542"/>
                  </a:lnTo>
                  <a:lnTo>
                    <a:pt x="4729586" y="2476723"/>
                  </a:lnTo>
                  <a:lnTo>
                    <a:pt x="4730154" y="2476903"/>
                  </a:lnTo>
                  <a:lnTo>
                    <a:pt x="4730735" y="2477084"/>
                  </a:lnTo>
                  <a:lnTo>
                    <a:pt x="4731316" y="2477265"/>
                  </a:lnTo>
                  <a:lnTo>
                    <a:pt x="4731897" y="2477446"/>
                  </a:lnTo>
                  <a:lnTo>
                    <a:pt x="4732479" y="2477627"/>
                  </a:lnTo>
                  <a:lnTo>
                    <a:pt x="4733047" y="2477807"/>
                  </a:lnTo>
                  <a:lnTo>
                    <a:pt x="4733628" y="2477988"/>
                  </a:lnTo>
                  <a:lnTo>
                    <a:pt x="4734209" y="2478169"/>
                  </a:lnTo>
                  <a:lnTo>
                    <a:pt x="4734790" y="2478350"/>
                  </a:lnTo>
                  <a:lnTo>
                    <a:pt x="4735371" y="2478530"/>
                  </a:lnTo>
                  <a:lnTo>
                    <a:pt x="4735939" y="2478711"/>
                  </a:lnTo>
                  <a:lnTo>
                    <a:pt x="4736520" y="2478892"/>
                  </a:lnTo>
                  <a:lnTo>
                    <a:pt x="4737101" y="2479086"/>
                  </a:lnTo>
                  <a:lnTo>
                    <a:pt x="4737682" y="2479266"/>
                  </a:lnTo>
                  <a:lnTo>
                    <a:pt x="4738263" y="2479447"/>
                  </a:lnTo>
                  <a:lnTo>
                    <a:pt x="4738831" y="2479628"/>
                  </a:lnTo>
                  <a:lnTo>
                    <a:pt x="4739412" y="2479809"/>
                  </a:lnTo>
                  <a:lnTo>
                    <a:pt x="4739993" y="2479989"/>
                  </a:lnTo>
                  <a:lnTo>
                    <a:pt x="4740574" y="2480170"/>
                  </a:lnTo>
                  <a:lnTo>
                    <a:pt x="4741155" y="2480351"/>
                  </a:lnTo>
                  <a:lnTo>
                    <a:pt x="4741723" y="2480532"/>
                  </a:lnTo>
                  <a:lnTo>
                    <a:pt x="4742304" y="2480712"/>
                  </a:lnTo>
                  <a:lnTo>
                    <a:pt x="4742885" y="2480893"/>
                  </a:lnTo>
                  <a:lnTo>
                    <a:pt x="4743466" y="2481074"/>
                  </a:lnTo>
                  <a:lnTo>
                    <a:pt x="4744034" y="2481255"/>
                  </a:lnTo>
                  <a:lnTo>
                    <a:pt x="4744615" y="2481435"/>
                  </a:lnTo>
                  <a:lnTo>
                    <a:pt x="4745196" y="2481616"/>
                  </a:lnTo>
                  <a:lnTo>
                    <a:pt x="4745777" y="2481797"/>
                  </a:lnTo>
                  <a:lnTo>
                    <a:pt x="4746358" y="2481978"/>
                  </a:lnTo>
                  <a:lnTo>
                    <a:pt x="4746926" y="2482158"/>
                  </a:lnTo>
                  <a:lnTo>
                    <a:pt x="4747507" y="2482339"/>
                  </a:lnTo>
                  <a:lnTo>
                    <a:pt x="4748089" y="2482520"/>
                  </a:lnTo>
                  <a:lnTo>
                    <a:pt x="4748670" y="2482701"/>
                  </a:lnTo>
                  <a:lnTo>
                    <a:pt x="4749251" y="2482882"/>
                  </a:lnTo>
                  <a:lnTo>
                    <a:pt x="4749819" y="2483062"/>
                  </a:lnTo>
                  <a:lnTo>
                    <a:pt x="4750400" y="2483243"/>
                  </a:lnTo>
                  <a:lnTo>
                    <a:pt x="4750981" y="2483424"/>
                  </a:lnTo>
                  <a:lnTo>
                    <a:pt x="4751562" y="2483605"/>
                  </a:lnTo>
                  <a:lnTo>
                    <a:pt x="4752143" y="2483785"/>
                  </a:lnTo>
                  <a:lnTo>
                    <a:pt x="4752711" y="2483966"/>
                  </a:lnTo>
                  <a:lnTo>
                    <a:pt x="4753292" y="2484147"/>
                  </a:lnTo>
                  <a:lnTo>
                    <a:pt x="4753873" y="2484328"/>
                  </a:lnTo>
                  <a:lnTo>
                    <a:pt x="4754454" y="2484508"/>
                  </a:lnTo>
                  <a:lnTo>
                    <a:pt x="4755035" y="2484689"/>
                  </a:lnTo>
                  <a:lnTo>
                    <a:pt x="4755603" y="2484870"/>
                  </a:lnTo>
                  <a:lnTo>
                    <a:pt x="4756184" y="2485051"/>
                  </a:lnTo>
                  <a:lnTo>
                    <a:pt x="4756765" y="2485231"/>
                  </a:lnTo>
                  <a:lnTo>
                    <a:pt x="4757346" y="2485412"/>
                  </a:lnTo>
                  <a:lnTo>
                    <a:pt x="4757914" y="2485593"/>
                  </a:lnTo>
                  <a:lnTo>
                    <a:pt x="4758495" y="2485774"/>
                  </a:lnTo>
                  <a:lnTo>
                    <a:pt x="4759076" y="2485954"/>
                  </a:lnTo>
                  <a:lnTo>
                    <a:pt x="4759657" y="2486135"/>
                  </a:lnTo>
                  <a:lnTo>
                    <a:pt x="4760238" y="2486316"/>
                  </a:lnTo>
                  <a:lnTo>
                    <a:pt x="4760806" y="2486497"/>
                  </a:lnTo>
                  <a:lnTo>
                    <a:pt x="4761387" y="2486678"/>
                  </a:lnTo>
                  <a:lnTo>
                    <a:pt x="4761968" y="2486858"/>
                  </a:lnTo>
                  <a:lnTo>
                    <a:pt x="4762549" y="2487039"/>
                  </a:lnTo>
                  <a:lnTo>
                    <a:pt x="4763130" y="2487220"/>
                  </a:lnTo>
                  <a:lnTo>
                    <a:pt x="4763699" y="2487401"/>
                  </a:lnTo>
                  <a:lnTo>
                    <a:pt x="4764280" y="2487581"/>
                  </a:lnTo>
                  <a:lnTo>
                    <a:pt x="4764861" y="2487762"/>
                  </a:lnTo>
                  <a:lnTo>
                    <a:pt x="4765442" y="2487943"/>
                  </a:lnTo>
                  <a:lnTo>
                    <a:pt x="4766023" y="2488124"/>
                  </a:lnTo>
                  <a:lnTo>
                    <a:pt x="4766591" y="2488304"/>
                  </a:lnTo>
                  <a:lnTo>
                    <a:pt x="4767172" y="2488485"/>
                  </a:lnTo>
                  <a:lnTo>
                    <a:pt x="4767753" y="2488666"/>
                  </a:lnTo>
                  <a:lnTo>
                    <a:pt x="4768334" y="2488847"/>
                  </a:lnTo>
                  <a:lnTo>
                    <a:pt x="4768902" y="2489027"/>
                  </a:lnTo>
                  <a:lnTo>
                    <a:pt x="4769483" y="2489208"/>
                  </a:lnTo>
                  <a:lnTo>
                    <a:pt x="4770064" y="2489389"/>
                  </a:lnTo>
                  <a:lnTo>
                    <a:pt x="4770645" y="2489570"/>
                  </a:lnTo>
                  <a:lnTo>
                    <a:pt x="4771226" y="2489750"/>
                  </a:lnTo>
                  <a:lnTo>
                    <a:pt x="4771794" y="2489931"/>
                  </a:lnTo>
                  <a:lnTo>
                    <a:pt x="4772375" y="2490112"/>
                  </a:lnTo>
                  <a:lnTo>
                    <a:pt x="4772956" y="2490293"/>
                  </a:lnTo>
                  <a:lnTo>
                    <a:pt x="4773537" y="2490473"/>
                  </a:lnTo>
                  <a:lnTo>
                    <a:pt x="4774118" y="2490654"/>
                  </a:lnTo>
                </a:path>
                <a:path w="5782945" h="2792095">
                  <a:moveTo>
                    <a:pt x="4774118" y="2490654"/>
                  </a:moveTo>
                  <a:lnTo>
                    <a:pt x="4774686" y="2490835"/>
                  </a:lnTo>
                  <a:lnTo>
                    <a:pt x="4775267" y="2491016"/>
                  </a:lnTo>
                  <a:lnTo>
                    <a:pt x="4775848" y="2491197"/>
                  </a:lnTo>
                  <a:lnTo>
                    <a:pt x="4776429" y="2491377"/>
                  </a:lnTo>
                  <a:lnTo>
                    <a:pt x="4777010" y="2491558"/>
                  </a:lnTo>
                  <a:lnTo>
                    <a:pt x="4777578" y="2491739"/>
                  </a:lnTo>
                  <a:lnTo>
                    <a:pt x="4778159" y="2491920"/>
                  </a:lnTo>
                  <a:lnTo>
                    <a:pt x="4778740" y="2492100"/>
                  </a:lnTo>
                  <a:lnTo>
                    <a:pt x="4779321" y="2492281"/>
                  </a:lnTo>
                  <a:lnTo>
                    <a:pt x="4779902" y="2492462"/>
                  </a:lnTo>
                  <a:lnTo>
                    <a:pt x="4780471" y="2492643"/>
                  </a:lnTo>
                  <a:lnTo>
                    <a:pt x="4781052" y="2492823"/>
                  </a:lnTo>
                  <a:lnTo>
                    <a:pt x="4781633" y="2493004"/>
                  </a:lnTo>
                  <a:lnTo>
                    <a:pt x="4782214" y="2493185"/>
                  </a:lnTo>
                  <a:lnTo>
                    <a:pt x="4782795" y="2493366"/>
                  </a:lnTo>
                  <a:lnTo>
                    <a:pt x="4783363" y="2493534"/>
                  </a:lnTo>
                  <a:lnTo>
                    <a:pt x="4783944" y="2493714"/>
                  </a:lnTo>
                  <a:lnTo>
                    <a:pt x="4784525" y="2493895"/>
                  </a:lnTo>
                  <a:lnTo>
                    <a:pt x="4785106" y="2494076"/>
                  </a:lnTo>
                  <a:lnTo>
                    <a:pt x="4785674" y="2494257"/>
                  </a:lnTo>
                  <a:lnTo>
                    <a:pt x="4786255" y="2494437"/>
                  </a:lnTo>
                  <a:lnTo>
                    <a:pt x="4786836" y="2494618"/>
                  </a:lnTo>
                  <a:lnTo>
                    <a:pt x="4787417" y="2494799"/>
                  </a:lnTo>
                  <a:lnTo>
                    <a:pt x="4787998" y="2494980"/>
                  </a:lnTo>
                  <a:lnTo>
                    <a:pt x="4788566" y="2495160"/>
                  </a:lnTo>
                  <a:lnTo>
                    <a:pt x="4789147" y="2495341"/>
                  </a:lnTo>
                  <a:lnTo>
                    <a:pt x="4789728" y="2495522"/>
                  </a:lnTo>
                  <a:lnTo>
                    <a:pt x="4790309" y="2495703"/>
                  </a:lnTo>
                  <a:lnTo>
                    <a:pt x="4790890" y="2495883"/>
                  </a:lnTo>
                  <a:lnTo>
                    <a:pt x="4791458" y="2496064"/>
                  </a:lnTo>
                  <a:lnTo>
                    <a:pt x="4792039" y="2496245"/>
                  </a:lnTo>
                  <a:lnTo>
                    <a:pt x="4792620" y="2496426"/>
                  </a:lnTo>
                  <a:lnTo>
                    <a:pt x="4793201" y="2496606"/>
                  </a:lnTo>
                  <a:lnTo>
                    <a:pt x="4793782" y="2496787"/>
                  </a:lnTo>
                  <a:lnTo>
                    <a:pt x="4794350" y="2496968"/>
                  </a:lnTo>
                  <a:lnTo>
                    <a:pt x="4794931" y="2497149"/>
                  </a:lnTo>
                  <a:lnTo>
                    <a:pt x="4795512" y="2497329"/>
                  </a:lnTo>
                  <a:lnTo>
                    <a:pt x="4796093" y="2497510"/>
                  </a:lnTo>
                  <a:lnTo>
                    <a:pt x="4796674" y="2497691"/>
                  </a:lnTo>
                  <a:lnTo>
                    <a:pt x="4797243" y="2497872"/>
                  </a:lnTo>
                  <a:lnTo>
                    <a:pt x="4797824" y="2498040"/>
                  </a:lnTo>
                  <a:lnTo>
                    <a:pt x="4798405" y="2498220"/>
                  </a:lnTo>
                  <a:lnTo>
                    <a:pt x="4798986" y="2498401"/>
                  </a:lnTo>
                  <a:lnTo>
                    <a:pt x="4799554" y="2498582"/>
                  </a:lnTo>
                  <a:lnTo>
                    <a:pt x="4800135" y="2498763"/>
                  </a:lnTo>
                  <a:lnTo>
                    <a:pt x="4800716" y="2498943"/>
                  </a:lnTo>
                  <a:lnTo>
                    <a:pt x="4801297" y="2499124"/>
                  </a:lnTo>
                  <a:lnTo>
                    <a:pt x="4801878" y="2499305"/>
                  </a:lnTo>
                  <a:lnTo>
                    <a:pt x="4802446" y="2499486"/>
                  </a:lnTo>
                  <a:lnTo>
                    <a:pt x="4803027" y="2499666"/>
                  </a:lnTo>
                  <a:lnTo>
                    <a:pt x="4803608" y="2499847"/>
                  </a:lnTo>
                  <a:lnTo>
                    <a:pt x="4804189" y="2500028"/>
                  </a:lnTo>
                  <a:lnTo>
                    <a:pt x="4804770" y="2500209"/>
                  </a:lnTo>
                  <a:lnTo>
                    <a:pt x="4805338" y="2500390"/>
                  </a:lnTo>
                  <a:lnTo>
                    <a:pt x="4805919" y="2500570"/>
                  </a:lnTo>
                  <a:lnTo>
                    <a:pt x="4806500" y="2500751"/>
                  </a:lnTo>
                  <a:lnTo>
                    <a:pt x="4807081" y="2500932"/>
                  </a:lnTo>
                  <a:lnTo>
                    <a:pt x="4807662" y="2501113"/>
                  </a:lnTo>
                  <a:lnTo>
                    <a:pt x="4808230" y="2501280"/>
                  </a:lnTo>
                  <a:lnTo>
                    <a:pt x="4808811" y="2501461"/>
                  </a:lnTo>
                  <a:lnTo>
                    <a:pt x="4809392" y="2501642"/>
                  </a:lnTo>
                  <a:lnTo>
                    <a:pt x="4809973" y="2501823"/>
                  </a:lnTo>
                  <a:lnTo>
                    <a:pt x="4810554" y="2502003"/>
                  </a:lnTo>
                  <a:lnTo>
                    <a:pt x="4811122" y="2502184"/>
                  </a:lnTo>
                  <a:lnTo>
                    <a:pt x="4811703" y="2502365"/>
                  </a:lnTo>
                  <a:lnTo>
                    <a:pt x="4812285" y="2502546"/>
                  </a:lnTo>
                  <a:lnTo>
                    <a:pt x="4812866" y="2502726"/>
                  </a:lnTo>
                  <a:lnTo>
                    <a:pt x="4813434" y="2502907"/>
                  </a:lnTo>
                  <a:lnTo>
                    <a:pt x="4814015" y="2503088"/>
                  </a:lnTo>
                  <a:lnTo>
                    <a:pt x="4814596" y="2503269"/>
                  </a:lnTo>
                  <a:lnTo>
                    <a:pt x="4815177" y="2503450"/>
                  </a:lnTo>
                  <a:lnTo>
                    <a:pt x="4815758" y="2503630"/>
                  </a:lnTo>
                  <a:lnTo>
                    <a:pt x="4816326" y="2503798"/>
                  </a:lnTo>
                  <a:lnTo>
                    <a:pt x="4816907" y="2503979"/>
                  </a:lnTo>
                  <a:lnTo>
                    <a:pt x="4817488" y="2504160"/>
                  </a:lnTo>
                  <a:lnTo>
                    <a:pt x="4818069" y="2504340"/>
                  </a:lnTo>
                  <a:lnTo>
                    <a:pt x="4818650" y="2504521"/>
                  </a:lnTo>
                  <a:lnTo>
                    <a:pt x="4819218" y="2504702"/>
                  </a:lnTo>
                  <a:lnTo>
                    <a:pt x="4819799" y="2504883"/>
                  </a:lnTo>
                  <a:lnTo>
                    <a:pt x="4820380" y="2505063"/>
                  </a:lnTo>
                  <a:lnTo>
                    <a:pt x="4820961" y="2505244"/>
                  </a:lnTo>
                  <a:lnTo>
                    <a:pt x="4821542" y="2505425"/>
                  </a:lnTo>
                  <a:lnTo>
                    <a:pt x="4822110" y="2505606"/>
                  </a:lnTo>
                  <a:lnTo>
                    <a:pt x="4822691" y="2505787"/>
                  </a:lnTo>
                  <a:lnTo>
                    <a:pt x="4823272" y="2505967"/>
                  </a:lnTo>
                  <a:lnTo>
                    <a:pt x="4823853" y="2506135"/>
                  </a:lnTo>
                  <a:lnTo>
                    <a:pt x="4824434" y="2506316"/>
                  </a:lnTo>
                  <a:lnTo>
                    <a:pt x="4825002" y="2506497"/>
                  </a:lnTo>
                  <a:lnTo>
                    <a:pt x="4825583" y="2506677"/>
                  </a:lnTo>
                  <a:lnTo>
                    <a:pt x="4826164" y="2506858"/>
                  </a:lnTo>
                  <a:lnTo>
                    <a:pt x="4826745" y="2507039"/>
                  </a:lnTo>
                  <a:lnTo>
                    <a:pt x="4827313" y="2507220"/>
                  </a:lnTo>
                  <a:lnTo>
                    <a:pt x="4827895" y="2507400"/>
                  </a:lnTo>
                  <a:lnTo>
                    <a:pt x="4828476" y="2507581"/>
                  </a:lnTo>
                  <a:lnTo>
                    <a:pt x="4829057" y="2507762"/>
                  </a:lnTo>
                  <a:lnTo>
                    <a:pt x="4829638" y="2507943"/>
                  </a:lnTo>
                  <a:lnTo>
                    <a:pt x="4830206" y="2508111"/>
                  </a:lnTo>
                  <a:lnTo>
                    <a:pt x="4830787" y="2508291"/>
                  </a:lnTo>
                  <a:lnTo>
                    <a:pt x="4831368" y="2508472"/>
                  </a:lnTo>
                  <a:lnTo>
                    <a:pt x="4831949" y="2508653"/>
                  </a:lnTo>
                  <a:lnTo>
                    <a:pt x="4832530" y="2508834"/>
                  </a:lnTo>
                  <a:lnTo>
                    <a:pt x="4833098" y="2509014"/>
                  </a:lnTo>
                  <a:lnTo>
                    <a:pt x="4833679" y="2509195"/>
                  </a:lnTo>
                  <a:lnTo>
                    <a:pt x="4834260" y="2509376"/>
                  </a:lnTo>
                  <a:lnTo>
                    <a:pt x="4834841" y="2509557"/>
                  </a:lnTo>
                  <a:lnTo>
                    <a:pt x="4835422" y="2509737"/>
                  </a:lnTo>
                  <a:lnTo>
                    <a:pt x="4835990" y="2509905"/>
                  </a:lnTo>
                  <a:lnTo>
                    <a:pt x="4836571" y="2510086"/>
                  </a:lnTo>
                  <a:lnTo>
                    <a:pt x="4837152" y="2510267"/>
                  </a:lnTo>
                  <a:lnTo>
                    <a:pt x="4837733" y="2510448"/>
                  </a:lnTo>
                  <a:lnTo>
                    <a:pt x="4838314" y="2510628"/>
                  </a:lnTo>
                  <a:lnTo>
                    <a:pt x="4838882" y="2510809"/>
                  </a:lnTo>
                  <a:lnTo>
                    <a:pt x="4839463" y="2510990"/>
                  </a:lnTo>
                  <a:lnTo>
                    <a:pt x="4840044" y="2511171"/>
                  </a:lnTo>
                  <a:lnTo>
                    <a:pt x="4840625" y="2511351"/>
                  </a:lnTo>
                  <a:lnTo>
                    <a:pt x="4841193" y="2511532"/>
                  </a:lnTo>
                  <a:lnTo>
                    <a:pt x="4841774" y="2511700"/>
                  </a:lnTo>
                  <a:lnTo>
                    <a:pt x="4842355" y="2511881"/>
                  </a:lnTo>
                  <a:lnTo>
                    <a:pt x="4842936" y="2512062"/>
                  </a:lnTo>
                  <a:lnTo>
                    <a:pt x="4843517" y="2512242"/>
                  </a:lnTo>
                  <a:lnTo>
                    <a:pt x="4844086" y="2512423"/>
                  </a:lnTo>
                  <a:lnTo>
                    <a:pt x="4844667" y="2512604"/>
                  </a:lnTo>
                  <a:lnTo>
                    <a:pt x="4845248" y="2512785"/>
                  </a:lnTo>
                  <a:lnTo>
                    <a:pt x="4845829" y="2512965"/>
                  </a:lnTo>
                  <a:lnTo>
                    <a:pt x="4846410" y="2513146"/>
                  </a:lnTo>
                  <a:lnTo>
                    <a:pt x="4846978" y="2513314"/>
                  </a:lnTo>
                  <a:lnTo>
                    <a:pt x="4847559" y="2513495"/>
                  </a:lnTo>
                </a:path>
                <a:path w="5782945" h="2792095">
                  <a:moveTo>
                    <a:pt x="4847559" y="2513495"/>
                  </a:moveTo>
                  <a:lnTo>
                    <a:pt x="4848140" y="2513675"/>
                  </a:lnTo>
                  <a:lnTo>
                    <a:pt x="4848721" y="2513856"/>
                  </a:lnTo>
                  <a:lnTo>
                    <a:pt x="4849302" y="2514037"/>
                  </a:lnTo>
                  <a:lnTo>
                    <a:pt x="4849870" y="2514218"/>
                  </a:lnTo>
                  <a:lnTo>
                    <a:pt x="4850451" y="2514398"/>
                  </a:lnTo>
                  <a:lnTo>
                    <a:pt x="4851032" y="2514579"/>
                  </a:lnTo>
                  <a:lnTo>
                    <a:pt x="4851613" y="2514747"/>
                  </a:lnTo>
                  <a:lnTo>
                    <a:pt x="4852194" y="2514928"/>
                  </a:lnTo>
                  <a:lnTo>
                    <a:pt x="4852762" y="2515109"/>
                  </a:lnTo>
                  <a:lnTo>
                    <a:pt x="4853343" y="2515289"/>
                  </a:lnTo>
                  <a:lnTo>
                    <a:pt x="4853924" y="2515470"/>
                  </a:lnTo>
                  <a:lnTo>
                    <a:pt x="4854505" y="2515651"/>
                  </a:lnTo>
                  <a:lnTo>
                    <a:pt x="4855086" y="2515832"/>
                  </a:lnTo>
                  <a:lnTo>
                    <a:pt x="4855654" y="2516012"/>
                  </a:lnTo>
                  <a:lnTo>
                    <a:pt x="4856235" y="2516193"/>
                  </a:lnTo>
                  <a:lnTo>
                    <a:pt x="4856816" y="2516361"/>
                  </a:lnTo>
                  <a:lnTo>
                    <a:pt x="4857397" y="2516542"/>
                  </a:lnTo>
                  <a:lnTo>
                    <a:pt x="4857965" y="2516723"/>
                  </a:lnTo>
                  <a:lnTo>
                    <a:pt x="4858546" y="2516903"/>
                  </a:lnTo>
                  <a:lnTo>
                    <a:pt x="4859127" y="2517084"/>
                  </a:lnTo>
                  <a:lnTo>
                    <a:pt x="4859708" y="2517265"/>
                  </a:lnTo>
                  <a:lnTo>
                    <a:pt x="4860289" y="2517446"/>
                  </a:lnTo>
                  <a:lnTo>
                    <a:pt x="4860858" y="2517613"/>
                  </a:lnTo>
                  <a:lnTo>
                    <a:pt x="4861439" y="2517794"/>
                  </a:lnTo>
                  <a:lnTo>
                    <a:pt x="4862020" y="2517975"/>
                  </a:lnTo>
                  <a:lnTo>
                    <a:pt x="4862601" y="2518156"/>
                  </a:lnTo>
                  <a:lnTo>
                    <a:pt x="4863182" y="2518337"/>
                  </a:lnTo>
                  <a:lnTo>
                    <a:pt x="4863750" y="2518517"/>
                  </a:lnTo>
                  <a:lnTo>
                    <a:pt x="4864331" y="2518698"/>
                  </a:lnTo>
                  <a:lnTo>
                    <a:pt x="4864912" y="2518879"/>
                  </a:lnTo>
                  <a:lnTo>
                    <a:pt x="4865493" y="2519047"/>
                  </a:lnTo>
                  <a:lnTo>
                    <a:pt x="4866074" y="2519227"/>
                  </a:lnTo>
                  <a:lnTo>
                    <a:pt x="4866642" y="2519408"/>
                  </a:lnTo>
                  <a:lnTo>
                    <a:pt x="4867223" y="2519589"/>
                  </a:lnTo>
                  <a:lnTo>
                    <a:pt x="4867804" y="2519770"/>
                  </a:lnTo>
                  <a:lnTo>
                    <a:pt x="4868385" y="2519950"/>
                  </a:lnTo>
                  <a:lnTo>
                    <a:pt x="4868953" y="2520131"/>
                  </a:lnTo>
                  <a:lnTo>
                    <a:pt x="4871845" y="2521022"/>
                  </a:lnTo>
                  <a:lnTo>
                    <a:pt x="4872426" y="2521203"/>
                  </a:lnTo>
                  <a:lnTo>
                    <a:pt x="4873007" y="2521384"/>
                  </a:lnTo>
                  <a:lnTo>
                    <a:pt x="4873588" y="2521551"/>
                  </a:lnTo>
                  <a:lnTo>
                    <a:pt x="4874169" y="2521732"/>
                  </a:lnTo>
                  <a:lnTo>
                    <a:pt x="4874737" y="2521913"/>
                  </a:lnTo>
                  <a:lnTo>
                    <a:pt x="4875318" y="2522094"/>
                  </a:lnTo>
                  <a:lnTo>
                    <a:pt x="4875899" y="2522275"/>
                  </a:lnTo>
                  <a:lnTo>
                    <a:pt x="4876480" y="2522455"/>
                  </a:lnTo>
                  <a:lnTo>
                    <a:pt x="4877062" y="2522623"/>
                  </a:lnTo>
                  <a:lnTo>
                    <a:pt x="4877630" y="2522804"/>
                  </a:lnTo>
                  <a:lnTo>
                    <a:pt x="4878211" y="2522985"/>
                  </a:lnTo>
                  <a:lnTo>
                    <a:pt x="4878792" y="2523165"/>
                  </a:lnTo>
                  <a:lnTo>
                    <a:pt x="4879373" y="2523346"/>
                  </a:lnTo>
                  <a:lnTo>
                    <a:pt x="4879954" y="2523527"/>
                  </a:lnTo>
                  <a:lnTo>
                    <a:pt x="4880522" y="2523708"/>
                  </a:lnTo>
                  <a:lnTo>
                    <a:pt x="4881103" y="2523876"/>
                  </a:lnTo>
                  <a:lnTo>
                    <a:pt x="4881684" y="2524056"/>
                  </a:lnTo>
                  <a:lnTo>
                    <a:pt x="4882265" y="2524237"/>
                  </a:lnTo>
                  <a:lnTo>
                    <a:pt x="4882846" y="2524418"/>
                  </a:lnTo>
                  <a:lnTo>
                    <a:pt x="4883414" y="2524599"/>
                  </a:lnTo>
                  <a:lnTo>
                    <a:pt x="4883995" y="2524779"/>
                  </a:lnTo>
                  <a:lnTo>
                    <a:pt x="4884576" y="2524947"/>
                  </a:lnTo>
                  <a:lnTo>
                    <a:pt x="4885157" y="2525128"/>
                  </a:lnTo>
                  <a:lnTo>
                    <a:pt x="4885725" y="2525309"/>
                  </a:lnTo>
                  <a:lnTo>
                    <a:pt x="4886306" y="2525489"/>
                  </a:lnTo>
                  <a:lnTo>
                    <a:pt x="4886887" y="2525670"/>
                  </a:lnTo>
                  <a:lnTo>
                    <a:pt x="4887468" y="2525851"/>
                  </a:lnTo>
                  <a:lnTo>
                    <a:pt x="4888049" y="2526019"/>
                  </a:lnTo>
                  <a:lnTo>
                    <a:pt x="4888617" y="2526200"/>
                  </a:lnTo>
                  <a:lnTo>
                    <a:pt x="4889198" y="2526380"/>
                  </a:lnTo>
                  <a:lnTo>
                    <a:pt x="4889779" y="2526561"/>
                  </a:lnTo>
                  <a:lnTo>
                    <a:pt x="4890360" y="2526742"/>
                  </a:lnTo>
                  <a:lnTo>
                    <a:pt x="4890941" y="2526923"/>
                  </a:lnTo>
                  <a:lnTo>
                    <a:pt x="4891509" y="2527091"/>
                  </a:lnTo>
                  <a:lnTo>
                    <a:pt x="4892091" y="2527271"/>
                  </a:lnTo>
                  <a:lnTo>
                    <a:pt x="4892672" y="2527452"/>
                  </a:lnTo>
                  <a:lnTo>
                    <a:pt x="4893253" y="2527633"/>
                  </a:lnTo>
                  <a:lnTo>
                    <a:pt x="4893834" y="2527814"/>
                  </a:lnTo>
                  <a:lnTo>
                    <a:pt x="4894402" y="2527994"/>
                  </a:lnTo>
                  <a:lnTo>
                    <a:pt x="4894983" y="2528162"/>
                  </a:lnTo>
                  <a:lnTo>
                    <a:pt x="4895564" y="2528343"/>
                  </a:lnTo>
                  <a:lnTo>
                    <a:pt x="4896145" y="2528524"/>
                  </a:lnTo>
                  <a:lnTo>
                    <a:pt x="4896726" y="2528704"/>
                  </a:lnTo>
                  <a:lnTo>
                    <a:pt x="4897294" y="2528885"/>
                  </a:lnTo>
                  <a:lnTo>
                    <a:pt x="4897875" y="2529053"/>
                  </a:lnTo>
                  <a:lnTo>
                    <a:pt x="4898456" y="2529234"/>
                  </a:lnTo>
                  <a:lnTo>
                    <a:pt x="4899037" y="2529415"/>
                  </a:lnTo>
                  <a:lnTo>
                    <a:pt x="4899605" y="2529595"/>
                  </a:lnTo>
                  <a:lnTo>
                    <a:pt x="4900186" y="2529776"/>
                  </a:lnTo>
                  <a:lnTo>
                    <a:pt x="4900767" y="2529957"/>
                  </a:lnTo>
                  <a:lnTo>
                    <a:pt x="4901348" y="2530125"/>
                  </a:lnTo>
                  <a:lnTo>
                    <a:pt x="4901929" y="2530305"/>
                  </a:lnTo>
                  <a:lnTo>
                    <a:pt x="4902497" y="2530486"/>
                  </a:lnTo>
                  <a:lnTo>
                    <a:pt x="4903078" y="2530667"/>
                  </a:lnTo>
                  <a:lnTo>
                    <a:pt x="4903659" y="2530848"/>
                  </a:lnTo>
                  <a:lnTo>
                    <a:pt x="4904240" y="2531016"/>
                  </a:lnTo>
                  <a:lnTo>
                    <a:pt x="4904821" y="2531196"/>
                  </a:lnTo>
                  <a:lnTo>
                    <a:pt x="4905389" y="2531377"/>
                  </a:lnTo>
                  <a:lnTo>
                    <a:pt x="4905970" y="2531558"/>
                  </a:lnTo>
                  <a:lnTo>
                    <a:pt x="4906551" y="2531739"/>
                  </a:lnTo>
                  <a:lnTo>
                    <a:pt x="4907132" y="2531906"/>
                  </a:lnTo>
                  <a:lnTo>
                    <a:pt x="4907713" y="2532087"/>
                  </a:lnTo>
                  <a:lnTo>
                    <a:pt x="4908282" y="2532268"/>
                  </a:lnTo>
                  <a:lnTo>
                    <a:pt x="4908863" y="2532449"/>
                  </a:lnTo>
                  <a:lnTo>
                    <a:pt x="4909444" y="2532630"/>
                  </a:lnTo>
                  <a:lnTo>
                    <a:pt x="4910025" y="2532810"/>
                  </a:lnTo>
                  <a:lnTo>
                    <a:pt x="4910606" y="2532978"/>
                  </a:lnTo>
                  <a:lnTo>
                    <a:pt x="4911174" y="2533159"/>
                  </a:lnTo>
                  <a:lnTo>
                    <a:pt x="4911755" y="2533340"/>
                  </a:lnTo>
                  <a:lnTo>
                    <a:pt x="4912336" y="2533520"/>
                  </a:lnTo>
                  <a:lnTo>
                    <a:pt x="4912917" y="2533701"/>
                  </a:lnTo>
                  <a:lnTo>
                    <a:pt x="4913485" y="2533869"/>
                  </a:lnTo>
                  <a:lnTo>
                    <a:pt x="4914066" y="2534050"/>
                  </a:lnTo>
                  <a:lnTo>
                    <a:pt x="4914647" y="2534231"/>
                  </a:lnTo>
                  <a:lnTo>
                    <a:pt x="4915228" y="2534411"/>
                  </a:lnTo>
                  <a:lnTo>
                    <a:pt x="4915809" y="2534592"/>
                  </a:lnTo>
                  <a:lnTo>
                    <a:pt x="4916377" y="2534760"/>
                  </a:lnTo>
                  <a:lnTo>
                    <a:pt x="4916958" y="2534941"/>
                  </a:lnTo>
                  <a:lnTo>
                    <a:pt x="4917539" y="2535121"/>
                  </a:lnTo>
                  <a:lnTo>
                    <a:pt x="4918120" y="2535302"/>
                  </a:lnTo>
                  <a:lnTo>
                    <a:pt x="4918701" y="2535470"/>
                  </a:lnTo>
                  <a:lnTo>
                    <a:pt x="4919269" y="2535651"/>
                  </a:lnTo>
                  <a:lnTo>
                    <a:pt x="4919850" y="2535832"/>
                  </a:lnTo>
                  <a:lnTo>
                    <a:pt x="4920431" y="2536012"/>
                  </a:lnTo>
                  <a:lnTo>
                    <a:pt x="4921012" y="2536193"/>
                  </a:lnTo>
                </a:path>
                <a:path w="5782945" h="2792095">
                  <a:moveTo>
                    <a:pt x="4921012" y="2536193"/>
                  </a:moveTo>
                  <a:lnTo>
                    <a:pt x="4921593" y="2536361"/>
                  </a:lnTo>
                  <a:lnTo>
                    <a:pt x="4922161" y="2536542"/>
                  </a:lnTo>
                  <a:lnTo>
                    <a:pt x="4922742" y="2536722"/>
                  </a:lnTo>
                  <a:lnTo>
                    <a:pt x="4923323" y="2536903"/>
                  </a:lnTo>
                  <a:lnTo>
                    <a:pt x="4923904" y="2537084"/>
                  </a:lnTo>
                  <a:lnTo>
                    <a:pt x="4924485" y="2537252"/>
                  </a:lnTo>
                  <a:lnTo>
                    <a:pt x="4925054" y="2537433"/>
                  </a:lnTo>
                  <a:lnTo>
                    <a:pt x="4925635" y="2537613"/>
                  </a:lnTo>
                  <a:lnTo>
                    <a:pt x="4926216" y="2537794"/>
                  </a:lnTo>
                  <a:lnTo>
                    <a:pt x="4926797" y="2537975"/>
                  </a:lnTo>
                  <a:lnTo>
                    <a:pt x="4927365" y="2538143"/>
                  </a:lnTo>
                  <a:lnTo>
                    <a:pt x="4927946" y="2538324"/>
                  </a:lnTo>
                  <a:lnTo>
                    <a:pt x="4928527" y="2538504"/>
                  </a:lnTo>
                  <a:lnTo>
                    <a:pt x="4929108" y="2538685"/>
                  </a:lnTo>
                  <a:lnTo>
                    <a:pt x="4929689" y="2538853"/>
                  </a:lnTo>
                  <a:lnTo>
                    <a:pt x="4930257" y="2539034"/>
                  </a:lnTo>
                  <a:lnTo>
                    <a:pt x="4930838" y="2539214"/>
                  </a:lnTo>
                  <a:lnTo>
                    <a:pt x="4931419" y="2539395"/>
                  </a:lnTo>
                  <a:lnTo>
                    <a:pt x="4932000" y="2539576"/>
                  </a:lnTo>
                  <a:lnTo>
                    <a:pt x="4932581" y="2539744"/>
                  </a:lnTo>
                  <a:lnTo>
                    <a:pt x="4933149" y="2539925"/>
                  </a:lnTo>
                  <a:lnTo>
                    <a:pt x="4933730" y="2540105"/>
                  </a:lnTo>
                  <a:lnTo>
                    <a:pt x="4934311" y="2540286"/>
                  </a:lnTo>
                  <a:lnTo>
                    <a:pt x="4934892" y="2540454"/>
                  </a:lnTo>
                  <a:lnTo>
                    <a:pt x="4935473" y="2540635"/>
                  </a:lnTo>
                  <a:lnTo>
                    <a:pt x="4936041" y="2540815"/>
                  </a:lnTo>
                  <a:lnTo>
                    <a:pt x="4936622" y="2540996"/>
                  </a:lnTo>
                  <a:lnTo>
                    <a:pt x="4937203" y="2541177"/>
                  </a:lnTo>
                  <a:lnTo>
                    <a:pt x="4937784" y="2541345"/>
                  </a:lnTo>
                  <a:lnTo>
                    <a:pt x="4938365" y="2541526"/>
                  </a:lnTo>
                  <a:lnTo>
                    <a:pt x="4938933" y="2541706"/>
                  </a:lnTo>
                  <a:lnTo>
                    <a:pt x="4939514" y="2541887"/>
                  </a:lnTo>
                  <a:lnTo>
                    <a:pt x="4940095" y="2542055"/>
                  </a:lnTo>
                  <a:lnTo>
                    <a:pt x="4940676" y="2542236"/>
                  </a:lnTo>
                  <a:lnTo>
                    <a:pt x="4941245" y="2542416"/>
                  </a:lnTo>
                  <a:lnTo>
                    <a:pt x="4941826" y="2542597"/>
                  </a:lnTo>
                  <a:lnTo>
                    <a:pt x="4942407" y="2542765"/>
                  </a:lnTo>
                  <a:lnTo>
                    <a:pt x="4942988" y="2542946"/>
                  </a:lnTo>
                  <a:lnTo>
                    <a:pt x="4943569" y="2543127"/>
                  </a:lnTo>
                  <a:lnTo>
                    <a:pt x="4944137" y="2543307"/>
                  </a:lnTo>
                  <a:lnTo>
                    <a:pt x="4944718" y="2543475"/>
                  </a:lnTo>
                  <a:lnTo>
                    <a:pt x="4945299" y="2543656"/>
                  </a:lnTo>
                  <a:lnTo>
                    <a:pt x="4945880" y="2543837"/>
                  </a:lnTo>
                  <a:lnTo>
                    <a:pt x="4946461" y="2544017"/>
                  </a:lnTo>
                  <a:lnTo>
                    <a:pt x="4947029" y="2544185"/>
                  </a:lnTo>
                  <a:lnTo>
                    <a:pt x="4947610" y="2544366"/>
                  </a:lnTo>
                  <a:lnTo>
                    <a:pt x="4948191" y="2544547"/>
                  </a:lnTo>
                  <a:lnTo>
                    <a:pt x="4948772" y="2544728"/>
                  </a:lnTo>
                  <a:lnTo>
                    <a:pt x="4949353" y="2544908"/>
                  </a:lnTo>
                  <a:lnTo>
                    <a:pt x="4949921" y="2545076"/>
                  </a:lnTo>
                  <a:lnTo>
                    <a:pt x="4950502" y="2545257"/>
                  </a:lnTo>
                  <a:lnTo>
                    <a:pt x="4951083" y="2545438"/>
                  </a:lnTo>
                  <a:lnTo>
                    <a:pt x="4951664" y="2545619"/>
                  </a:lnTo>
                  <a:lnTo>
                    <a:pt x="4952245" y="2545786"/>
                  </a:lnTo>
                  <a:lnTo>
                    <a:pt x="4952813" y="2545967"/>
                  </a:lnTo>
                  <a:lnTo>
                    <a:pt x="4953394" y="2546148"/>
                  </a:lnTo>
                  <a:lnTo>
                    <a:pt x="4953975" y="2546329"/>
                  </a:lnTo>
                  <a:lnTo>
                    <a:pt x="4954556" y="2546496"/>
                  </a:lnTo>
                  <a:lnTo>
                    <a:pt x="4955137" y="2546677"/>
                  </a:lnTo>
                  <a:lnTo>
                    <a:pt x="4955705" y="2546858"/>
                  </a:lnTo>
                  <a:lnTo>
                    <a:pt x="4956286" y="2547039"/>
                  </a:lnTo>
                  <a:lnTo>
                    <a:pt x="4956868" y="2547207"/>
                  </a:lnTo>
                  <a:lnTo>
                    <a:pt x="4957449" y="2547387"/>
                  </a:lnTo>
                  <a:lnTo>
                    <a:pt x="4958017" y="2547568"/>
                  </a:lnTo>
                  <a:lnTo>
                    <a:pt x="4958598" y="2547736"/>
                  </a:lnTo>
                  <a:lnTo>
                    <a:pt x="4959179" y="2547917"/>
                  </a:lnTo>
                  <a:lnTo>
                    <a:pt x="4959760" y="2548098"/>
                  </a:lnTo>
                  <a:lnTo>
                    <a:pt x="4960341" y="2548278"/>
                  </a:lnTo>
                  <a:lnTo>
                    <a:pt x="4960909" y="2548446"/>
                  </a:lnTo>
                  <a:lnTo>
                    <a:pt x="4961490" y="2548627"/>
                  </a:lnTo>
                  <a:lnTo>
                    <a:pt x="4962071" y="2548808"/>
                  </a:lnTo>
                  <a:lnTo>
                    <a:pt x="4962652" y="2548988"/>
                  </a:lnTo>
                  <a:lnTo>
                    <a:pt x="4963233" y="2549156"/>
                  </a:lnTo>
                  <a:lnTo>
                    <a:pt x="4963801" y="2549337"/>
                  </a:lnTo>
                  <a:lnTo>
                    <a:pt x="4964382" y="2549518"/>
                  </a:lnTo>
                  <a:lnTo>
                    <a:pt x="4964963" y="2549699"/>
                  </a:lnTo>
                  <a:lnTo>
                    <a:pt x="4965544" y="2549866"/>
                  </a:lnTo>
                  <a:lnTo>
                    <a:pt x="4966125" y="2550047"/>
                  </a:lnTo>
                  <a:lnTo>
                    <a:pt x="4966693" y="2550228"/>
                  </a:lnTo>
                  <a:lnTo>
                    <a:pt x="4967274" y="2550409"/>
                  </a:lnTo>
                  <a:lnTo>
                    <a:pt x="4967855" y="2550577"/>
                  </a:lnTo>
                  <a:lnTo>
                    <a:pt x="4968436" y="2550757"/>
                  </a:lnTo>
                  <a:lnTo>
                    <a:pt x="4969004" y="2550938"/>
                  </a:lnTo>
                  <a:lnTo>
                    <a:pt x="4969585" y="2551106"/>
                  </a:lnTo>
                  <a:lnTo>
                    <a:pt x="4970166" y="2551287"/>
                  </a:lnTo>
                  <a:lnTo>
                    <a:pt x="4970747" y="2551467"/>
                  </a:lnTo>
                  <a:lnTo>
                    <a:pt x="4971328" y="2551648"/>
                  </a:lnTo>
                  <a:lnTo>
                    <a:pt x="4971897" y="2551816"/>
                  </a:lnTo>
                  <a:lnTo>
                    <a:pt x="4972478" y="2551997"/>
                  </a:lnTo>
                  <a:lnTo>
                    <a:pt x="4973059" y="2552178"/>
                  </a:lnTo>
                  <a:lnTo>
                    <a:pt x="4973640" y="2552358"/>
                  </a:lnTo>
                  <a:lnTo>
                    <a:pt x="4974221" y="2552526"/>
                  </a:lnTo>
                  <a:lnTo>
                    <a:pt x="4974789" y="2552707"/>
                  </a:lnTo>
                  <a:lnTo>
                    <a:pt x="4975370" y="2552888"/>
                  </a:lnTo>
                  <a:lnTo>
                    <a:pt x="4975951" y="2553056"/>
                  </a:lnTo>
                  <a:lnTo>
                    <a:pt x="4976532" y="2553236"/>
                  </a:lnTo>
                  <a:lnTo>
                    <a:pt x="4977113" y="2553417"/>
                  </a:lnTo>
                  <a:lnTo>
                    <a:pt x="4977681" y="2553598"/>
                  </a:lnTo>
                  <a:lnTo>
                    <a:pt x="4978262" y="2553766"/>
                  </a:lnTo>
                  <a:lnTo>
                    <a:pt x="4978843" y="2553946"/>
                  </a:lnTo>
                  <a:lnTo>
                    <a:pt x="4979424" y="2554127"/>
                  </a:lnTo>
                  <a:lnTo>
                    <a:pt x="4980005" y="2554295"/>
                  </a:lnTo>
                  <a:lnTo>
                    <a:pt x="4980573" y="2554476"/>
                  </a:lnTo>
                  <a:lnTo>
                    <a:pt x="4981154" y="2554657"/>
                  </a:lnTo>
                  <a:lnTo>
                    <a:pt x="4981735" y="2554837"/>
                  </a:lnTo>
                  <a:lnTo>
                    <a:pt x="4982316" y="2555005"/>
                  </a:lnTo>
                  <a:lnTo>
                    <a:pt x="4982884" y="2555186"/>
                  </a:lnTo>
                  <a:lnTo>
                    <a:pt x="4983465" y="2555367"/>
                  </a:lnTo>
                  <a:lnTo>
                    <a:pt x="4984046" y="2555535"/>
                  </a:lnTo>
                  <a:lnTo>
                    <a:pt x="4984627" y="2555715"/>
                  </a:lnTo>
                  <a:lnTo>
                    <a:pt x="4985208" y="2555896"/>
                  </a:lnTo>
                  <a:lnTo>
                    <a:pt x="4985776" y="2556077"/>
                  </a:lnTo>
                  <a:lnTo>
                    <a:pt x="4986357" y="2556245"/>
                  </a:lnTo>
                  <a:lnTo>
                    <a:pt x="4986938" y="2556425"/>
                  </a:lnTo>
                  <a:lnTo>
                    <a:pt x="4987519" y="2556606"/>
                  </a:lnTo>
                  <a:lnTo>
                    <a:pt x="4988100" y="2556774"/>
                  </a:lnTo>
                  <a:lnTo>
                    <a:pt x="4988669" y="2556955"/>
                  </a:lnTo>
                  <a:lnTo>
                    <a:pt x="4989250" y="2557136"/>
                  </a:lnTo>
                  <a:lnTo>
                    <a:pt x="4989831" y="2557316"/>
                  </a:lnTo>
                  <a:lnTo>
                    <a:pt x="4990412" y="2557484"/>
                  </a:lnTo>
                  <a:lnTo>
                    <a:pt x="4990993" y="2557665"/>
                  </a:lnTo>
                  <a:lnTo>
                    <a:pt x="4991561" y="2557846"/>
                  </a:lnTo>
                  <a:lnTo>
                    <a:pt x="4992142" y="2558014"/>
                  </a:lnTo>
                  <a:lnTo>
                    <a:pt x="4992723" y="2558194"/>
                  </a:lnTo>
                  <a:lnTo>
                    <a:pt x="4993304" y="2558375"/>
                  </a:lnTo>
                  <a:lnTo>
                    <a:pt x="4993885" y="2558543"/>
                  </a:lnTo>
                  <a:lnTo>
                    <a:pt x="4994453" y="2558724"/>
                  </a:lnTo>
                </a:path>
                <a:path w="5782945" h="2792095">
                  <a:moveTo>
                    <a:pt x="4994453" y="2558724"/>
                  </a:moveTo>
                  <a:lnTo>
                    <a:pt x="4995034" y="2558904"/>
                  </a:lnTo>
                  <a:lnTo>
                    <a:pt x="4995615" y="2559085"/>
                  </a:lnTo>
                  <a:lnTo>
                    <a:pt x="4996196" y="2559253"/>
                  </a:lnTo>
                  <a:lnTo>
                    <a:pt x="4996777" y="2559434"/>
                  </a:lnTo>
                  <a:lnTo>
                    <a:pt x="4997345" y="2559615"/>
                  </a:lnTo>
                  <a:lnTo>
                    <a:pt x="4997926" y="2559782"/>
                  </a:lnTo>
                  <a:lnTo>
                    <a:pt x="4998507" y="2559963"/>
                  </a:lnTo>
                  <a:lnTo>
                    <a:pt x="4999088" y="2560144"/>
                  </a:lnTo>
                  <a:lnTo>
                    <a:pt x="4999656" y="2560312"/>
                  </a:lnTo>
                  <a:lnTo>
                    <a:pt x="5000237" y="2560493"/>
                  </a:lnTo>
                  <a:lnTo>
                    <a:pt x="5000818" y="2560673"/>
                  </a:lnTo>
                  <a:lnTo>
                    <a:pt x="5001399" y="2560854"/>
                  </a:lnTo>
                  <a:lnTo>
                    <a:pt x="5001980" y="2561022"/>
                  </a:lnTo>
                  <a:lnTo>
                    <a:pt x="5002548" y="2561203"/>
                  </a:lnTo>
                  <a:lnTo>
                    <a:pt x="5003129" y="2561383"/>
                  </a:lnTo>
                  <a:lnTo>
                    <a:pt x="5003710" y="2561551"/>
                  </a:lnTo>
                  <a:lnTo>
                    <a:pt x="5004291" y="2561732"/>
                  </a:lnTo>
                  <a:lnTo>
                    <a:pt x="5004872" y="2561913"/>
                  </a:lnTo>
                  <a:lnTo>
                    <a:pt x="5005441" y="2562081"/>
                  </a:lnTo>
                  <a:lnTo>
                    <a:pt x="5006022" y="2562261"/>
                  </a:lnTo>
                  <a:lnTo>
                    <a:pt x="5006603" y="2562442"/>
                  </a:lnTo>
                  <a:lnTo>
                    <a:pt x="5007184" y="2562610"/>
                  </a:lnTo>
                  <a:lnTo>
                    <a:pt x="5007765" y="2562791"/>
                  </a:lnTo>
                  <a:lnTo>
                    <a:pt x="5008333" y="2562972"/>
                  </a:lnTo>
                  <a:lnTo>
                    <a:pt x="5008914" y="2563139"/>
                  </a:lnTo>
                  <a:lnTo>
                    <a:pt x="5009495" y="2563320"/>
                  </a:lnTo>
                  <a:lnTo>
                    <a:pt x="5010076" y="2563501"/>
                  </a:lnTo>
                  <a:lnTo>
                    <a:pt x="5010657" y="2563669"/>
                  </a:lnTo>
                  <a:lnTo>
                    <a:pt x="5011225" y="2563850"/>
                  </a:lnTo>
                  <a:lnTo>
                    <a:pt x="5011806" y="2564030"/>
                  </a:lnTo>
                  <a:lnTo>
                    <a:pt x="5012387" y="2564198"/>
                  </a:lnTo>
                  <a:lnTo>
                    <a:pt x="5012968" y="2564379"/>
                  </a:lnTo>
                  <a:lnTo>
                    <a:pt x="5013536" y="2564560"/>
                  </a:lnTo>
                  <a:lnTo>
                    <a:pt x="5014117" y="2564740"/>
                  </a:lnTo>
                  <a:lnTo>
                    <a:pt x="5014698" y="2564908"/>
                  </a:lnTo>
                  <a:lnTo>
                    <a:pt x="5015279" y="2565089"/>
                  </a:lnTo>
                  <a:lnTo>
                    <a:pt x="5015860" y="2565270"/>
                  </a:lnTo>
                  <a:lnTo>
                    <a:pt x="5016428" y="2565438"/>
                  </a:lnTo>
                  <a:lnTo>
                    <a:pt x="5017009" y="2565618"/>
                  </a:lnTo>
                  <a:lnTo>
                    <a:pt x="5017590" y="2565799"/>
                  </a:lnTo>
                  <a:lnTo>
                    <a:pt x="5018171" y="2565967"/>
                  </a:lnTo>
                  <a:lnTo>
                    <a:pt x="5018752" y="2566148"/>
                  </a:lnTo>
                  <a:lnTo>
                    <a:pt x="5019320" y="2566329"/>
                  </a:lnTo>
                  <a:lnTo>
                    <a:pt x="5019901" y="2566496"/>
                  </a:lnTo>
                  <a:lnTo>
                    <a:pt x="5020482" y="2566677"/>
                  </a:lnTo>
                  <a:lnTo>
                    <a:pt x="5021064" y="2566858"/>
                  </a:lnTo>
                  <a:lnTo>
                    <a:pt x="5021645" y="2567026"/>
                  </a:lnTo>
                  <a:lnTo>
                    <a:pt x="5022213" y="2567207"/>
                  </a:lnTo>
                  <a:lnTo>
                    <a:pt x="5022794" y="2567387"/>
                  </a:lnTo>
                  <a:lnTo>
                    <a:pt x="5023375" y="2567555"/>
                  </a:lnTo>
                  <a:lnTo>
                    <a:pt x="5023956" y="2567736"/>
                  </a:lnTo>
                  <a:lnTo>
                    <a:pt x="5024537" y="2567917"/>
                  </a:lnTo>
                  <a:lnTo>
                    <a:pt x="5025105" y="2568085"/>
                  </a:lnTo>
                  <a:lnTo>
                    <a:pt x="5025686" y="2568265"/>
                  </a:lnTo>
                  <a:lnTo>
                    <a:pt x="5026267" y="2568446"/>
                  </a:lnTo>
                  <a:lnTo>
                    <a:pt x="5026848" y="2568614"/>
                  </a:lnTo>
                  <a:lnTo>
                    <a:pt x="5027416" y="2568795"/>
                  </a:lnTo>
                  <a:lnTo>
                    <a:pt x="5027997" y="2568975"/>
                  </a:lnTo>
                  <a:lnTo>
                    <a:pt x="5028578" y="2569143"/>
                  </a:lnTo>
                  <a:lnTo>
                    <a:pt x="5029159" y="2569324"/>
                  </a:lnTo>
                  <a:lnTo>
                    <a:pt x="5029740" y="2569492"/>
                  </a:lnTo>
                  <a:lnTo>
                    <a:pt x="5030308" y="2569673"/>
                  </a:lnTo>
                  <a:lnTo>
                    <a:pt x="5030889" y="2569853"/>
                  </a:lnTo>
                  <a:lnTo>
                    <a:pt x="5031470" y="2570021"/>
                  </a:lnTo>
                  <a:lnTo>
                    <a:pt x="5032051" y="2570202"/>
                  </a:lnTo>
                  <a:lnTo>
                    <a:pt x="5032632" y="2570383"/>
                  </a:lnTo>
                  <a:lnTo>
                    <a:pt x="5033200" y="2570551"/>
                  </a:lnTo>
                  <a:lnTo>
                    <a:pt x="5033781" y="2570731"/>
                  </a:lnTo>
                  <a:lnTo>
                    <a:pt x="5034362" y="2570912"/>
                  </a:lnTo>
                  <a:lnTo>
                    <a:pt x="5034943" y="2571080"/>
                  </a:lnTo>
                  <a:lnTo>
                    <a:pt x="5035524" y="2571261"/>
                  </a:lnTo>
                  <a:lnTo>
                    <a:pt x="5036092" y="2571442"/>
                  </a:lnTo>
                  <a:lnTo>
                    <a:pt x="5036674" y="2571609"/>
                  </a:lnTo>
                  <a:lnTo>
                    <a:pt x="5037255" y="2571790"/>
                  </a:lnTo>
                  <a:lnTo>
                    <a:pt x="5037836" y="2571971"/>
                  </a:lnTo>
                  <a:lnTo>
                    <a:pt x="5038417" y="2572139"/>
                  </a:lnTo>
                  <a:lnTo>
                    <a:pt x="5038985" y="2572319"/>
                  </a:lnTo>
                  <a:lnTo>
                    <a:pt x="5039566" y="2572500"/>
                  </a:lnTo>
                  <a:lnTo>
                    <a:pt x="5040147" y="2572668"/>
                  </a:lnTo>
                  <a:lnTo>
                    <a:pt x="5040728" y="2572849"/>
                  </a:lnTo>
                  <a:lnTo>
                    <a:pt x="5041296" y="2573017"/>
                  </a:lnTo>
                  <a:lnTo>
                    <a:pt x="5041877" y="2573197"/>
                  </a:lnTo>
                  <a:lnTo>
                    <a:pt x="5042458" y="2573378"/>
                  </a:lnTo>
                  <a:lnTo>
                    <a:pt x="5043039" y="2573546"/>
                  </a:lnTo>
                  <a:lnTo>
                    <a:pt x="5043620" y="2573727"/>
                  </a:lnTo>
                  <a:lnTo>
                    <a:pt x="5044188" y="2573908"/>
                  </a:lnTo>
                  <a:lnTo>
                    <a:pt x="5044769" y="2574075"/>
                  </a:lnTo>
                  <a:lnTo>
                    <a:pt x="5045350" y="2574256"/>
                  </a:lnTo>
                  <a:lnTo>
                    <a:pt x="5045931" y="2574437"/>
                  </a:lnTo>
                  <a:lnTo>
                    <a:pt x="5046512" y="2574605"/>
                  </a:lnTo>
                  <a:lnTo>
                    <a:pt x="5047080" y="2574786"/>
                  </a:lnTo>
                  <a:lnTo>
                    <a:pt x="5047661" y="2574953"/>
                  </a:lnTo>
                  <a:lnTo>
                    <a:pt x="5048242" y="2575134"/>
                  </a:lnTo>
                  <a:lnTo>
                    <a:pt x="5048823" y="2575315"/>
                  </a:lnTo>
                  <a:lnTo>
                    <a:pt x="5049404" y="2575483"/>
                  </a:lnTo>
                  <a:lnTo>
                    <a:pt x="5049972" y="2575664"/>
                  </a:lnTo>
                  <a:lnTo>
                    <a:pt x="5050553" y="2575844"/>
                  </a:lnTo>
                  <a:lnTo>
                    <a:pt x="5051134" y="2576012"/>
                  </a:lnTo>
                  <a:lnTo>
                    <a:pt x="5051715" y="2576193"/>
                  </a:lnTo>
                  <a:lnTo>
                    <a:pt x="5052296" y="2576361"/>
                  </a:lnTo>
                  <a:lnTo>
                    <a:pt x="5052865" y="2576542"/>
                  </a:lnTo>
                  <a:lnTo>
                    <a:pt x="5053446" y="2576722"/>
                  </a:lnTo>
                  <a:lnTo>
                    <a:pt x="5054027" y="2576890"/>
                  </a:lnTo>
                  <a:lnTo>
                    <a:pt x="5054608" y="2577071"/>
                  </a:lnTo>
                  <a:lnTo>
                    <a:pt x="5055176" y="2577252"/>
                  </a:lnTo>
                  <a:lnTo>
                    <a:pt x="5055757" y="2577420"/>
                  </a:lnTo>
                  <a:lnTo>
                    <a:pt x="5056338" y="2577600"/>
                  </a:lnTo>
                  <a:lnTo>
                    <a:pt x="5056919" y="2577781"/>
                  </a:lnTo>
                  <a:lnTo>
                    <a:pt x="5057500" y="2577949"/>
                  </a:lnTo>
                  <a:lnTo>
                    <a:pt x="5058068" y="2578130"/>
                  </a:lnTo>
                  <a:lnTo>
                    <a:pt x="5058649" y="2578298"/>
                  </a:lnTo>
                  <a:lnTo>
                    <a:pt x="5059230" y="2578478"/>
                  </a:lnTo>
                  <a:lnTo>
                    <a:pt x="5059811" y="2578659"/>
                  </a:lnTo>
                  <a:lnTo>
                    <a:pt x="5060392" y="2578827"/>
                  </a:lnTo>
                  <a:lnTo>
                    <a:pt x="5060960" y="2579008"/>
                  </a:lnTo>
                  <a:lnTo>
                    <a:pt x="5061541" y="2579176"/>
                  </a:lnTo>
                  <a:lnTo>
                    <a:pt x="5062122" y="2579356"/>
                  </a:lnTo>
                  <a:lnTo>
                    <a:pt x="5062703" y="2579537"/>
                  </a:lnTo>
                  <a:lnTo>
                    <a:pt x="5063284" y="2579705"/>
                  </a:lnTo>
                  <a:lnTo>
                    <a:pt x="5063852" y="2579886"/>
                  </a:lnTo>
                  <a:lnTo>
                    <a:pt x="5064433" y="2580066"/>
                  </a:lnTo>
                  <a:lnTo>
                    <a:pt x="5065014" y="2580234"/>
                  </a:lnTo>
                  <a:lnTo>
                    <a:pt x="5065595" y="2580415"/>
                  </a:lnTo>
                  <a:lnTo>
                    <a:pt x="5066176" y="2580583"/>
                  </a:lnTo>
                  <a:lnTo>
                    <a:pt x="5066744" y="2580764"/>
                  </a:lnTo>
                  <a:lnTo>
                    <a:pt x="5067325" y="2580944"/>
                  </a:lnTo>
                  <a:lnTo>
                    <a:pt x="5067906" y="2581112"/>
                  </a:lnTo>
                </a:path>
                <a:path w="5782945" h="2792095">
                  <a:moveTo>
                    <a:pt x="5067906" y="2581112"/>
                  </a:moveTo>
                  <a:lnTo>
                    <a:pt x="5068487" y="2581293"/>
                  </a:lnTo>
                  <a:lnTo>
                    <a:pt x="5069068" y="2581461"/>
                  </a:lnTo>
                  <a:lnTo>
                    <a:pt x="5069637" y="2581642"/>
                  </a:lnTo>
                  <a:lnTo>
                    <a:pt x="5070218" y="2581822"/>
                  </a:lnTo>
                  <a:lnTo>
                    <a:pt x="5070799" y="2581990"/>
                  </a:lnTo>
                  <a:lnTo>
                    <a:pt x="5071380" y="2582171"/>
                  </a:lnTo>
                  <a:lnTo>
                    <a:pt x="5071948" y="2582339"/>
                  </a:lnTo>
                  <a:lnTo>
                    <a:pt x="5072529" y="2582520"/>
                  </a:lnTo>
                  <a:lnTo>
                    <a:pt x="5073110" y="2582700"/>
                  </a:lnTo>
                  <a:lnTo>
                    <a:pt x="5073691" y="2582868"/>
                  </a:lnTo>
                  <a:lnTo>
                    <a:pt x="5074272" y="2583049"/>
                  </a:lnTo>
                  <a:lnTo>
                    <a:pt x="5074840" y="2583217"/>
                  </a:lnTo>
                  <a:lnTo>
                    <a:pt x="5075421" y="2583398"/>
                  </a:lnTo>
                  <a:lnTo>
                    <a:pt x="5076002" y="2583578"/>
                  </a:lnTo>
                  <a:lnTo>
                    <a:pt x="5076583" y="2583746"/>
                  </a:lnTo>
                  <a:lnTo>
                    <a:pt x="5077164" y="2583927"/>
                  </a:lnTo>
                  <a:lnTo>
                    <a:pt x="5077732" y="2584095"/>
                  </a:lnTo>
                  <a:lnTo>
                    <a:pt x="5078313" y="2584276"/>
                  </a:lnTo>
                  <a:lnTo>
                    <a:pt x="5078894" y="2584456"/>
                  </a:lnTo>
                  <a:lnTo>
                    <a:pt x="5079475" y="2584624"/>
                  </a:lnTo>
                  <a:lnTo>
                    <a:pt x="5080056" y="2584805"/>
                  </a:lnTo>
                  <a:lnTo>
                    <a:pt x="5080624" y="2584973"/>
                  </a:lnTo>
                  <a:lnTo>
                    <a:pt x="5081205" y="2585154"/>
                  </a:lnTo>
                  <a:lnTo>
                    <a:pt x="5081786" y="2585334"/>
                  </a:lnTo>
                  <a:lnTo>
                    <a:pt x="5082367" y="2585502"/>
                  </a:lnTo>
                  <a:lnTo>
                    <a:pt x="5082935" y="2585683"/>
                  </a:lnTo>
                  <a:lnTo>
                    <a:pt x="5083516" y="2585851"/>
                  </a:lnTo>
                  <a:lnTo>
                    <a:pt x="5084097" y="2586032"/>
                  </a:lnTo>
                  <a:lnTo>
                    <a:pt x="5084678" y="2586212"/>
                  </a:lnTo>
                  <a:lnTo>
                    <a:pt x="5085259" y="2586380"/>
                  </a:lnTo>
                  <a:lnTo>
                    <a:pt x="5085828" y="2586561"/>
                  </a:lnTo>
                  <a:lnTo>
                    <a:pt x="5086409" y="2586729"/>
                  </a:lnTo>
                  <a:lnTo>
                    <a:pt x="5086990" y="2586909"/>
                  </a:lnTo>
                  <a:lnTo>
                    <a:pt x="5087571" y="2587090"/>
                  </a:lnTo>
                  <a:lnTo>
                    <a:pt x="5088152" y="2587258"/>
                  </a:lnTo>
                  <a:lnTo>
                    <a:pt x="5088720" y="2587439"/>
                  </a:lnTo>
                  <a:lnTo>
                    <a:pt x="5089301" y="2587607"/>
                  </a:lnTo>
                  <a:lnTo>
                    <a:pt x="5089882" y="2587787"/>
                  </a:lnTo>
                  <a:lnTo>
                    <a:pt x="5090463" y="2587955"/>
                  </a:lnTo>
                  <a:lnTo>
                    <a:pt x="5091044" y="2588136"/>
                  </a:lnTo>
                  <a:lnTo>
                    <a:pt x="5091612" y="2588317"/>
                  </a:lnTo>
                  <a:lnTo>
                    <a:pt x="5092193" y="2588485"/>
                  </a:lnTo>
                  <a:lnTo>
                    <a:pt x="5092774" y="2588665"/>
                  </a:lnTo>
                  <a:lnTo>
                    <a:pt x="5093355" y="2588833"/>
                  </a:lnTo>
                  <a:lnTo>
                    <a:pt x="5093936" y="2589014"/>
                  </a:lnTo>
                  <a:lnTo>
                    <a:pt x="5094504" y="2589182"/>
                  </a:lnTo>
                  <a:lnTo>
                    <a:pt x="5095085" y="2589363"/>
                  </a:lnTo>
                  <a:lnTo>
                    <a:pt x="5095666" y="2589543"/>
                  </a:lnTo>
                  <a:lnTo>
                    <a:pt x="5096247" y="2589711"/>
                  </a:lnTo>
                  <a:lnTo>
                    <a:pt x="5096828" y="2589892"/>
                  </a:lnTo>
                  <a:lnTo>
                    <a:pt x="5097396" y="2590060"/>
                  </a:lnTo>
                  <a:lnTo>
                    <a:pt x="5097977" y="2590241"/>
                  </a:lnTo>
                  <a:lnTo>
                    <a:pt x="5098558" y="2590421"/>
                  </a:lnTo>
                  <a:lnTo>
                    <a:pt x="5099139" y="2590589"/>
                  </a:lnTo>
                  <a:lnTo>
                    <a:pt x="5099707" y="2590770"/>
                  </a:lnTo>
                  <a:lnTo>
                    <a:pt x="5100288" y="2590938"/>
                  </a:lnTo>
                  <a:lnTo>
                    <a:pt x="5100870" y="2591119"/>
                  </a:lnTo>
                  <a:lnTo>
                    <a:pt x="5101451" y="2591286"/>
                  </a:lnTo>
                  <a:lnTo>
                    <a:pt x="5102032" y="2591467"/>
                  </a:lnTo>
                  <a:lnTo>
                    <a:pt x="5102600" y="2591648"/>
                  </a:lnTo>
                  <a:lnTo>
                    <a:pt x="5103181" y="2591816"/>
                  </a:lnTo>
                  <a:lnTo>
                    <a:pt x="5103762" y="2591997"/>
                  </a:lnTo>
                  <a:lnTo>
                    <a:pt x="5104343" y="2592164"/>
                  </a:lnTo>
                  <a:lnTo>
                    <a:pt x="5104924" y="2592345"/>
                  </a:lnTo>
                  <a:lnTo>
                    <a:pt x="5105492" y="2592513"/>
                  </a:lnTo>
                  <a:lnTo>
                    <a:pt x="5106073" y="2592694"/>
                  </a:lnTo>
                  <a:lnTo>
                    <a:pt x="5106654" y="2592862"/>
                  </a:lnTo>
                  <a:lnTo>
                    <a:pt x="5107235" y="2593042"/>
                  </a:lnTo>
                  <a:lnTo>
                    <a:pt x="5107816" y="2593223"/>
                  </a:lnTo>
                  <a:lnTo>
                    <a:pt x="5108384" y="2593391"/>
                  </a:lnTo>
                  <a:lnTo>
                    <a:pt x="5108965" y="2593572"/>
                  </a:lnTo>
                  <a:lnTo>
                    <a:pt x="5109546" y="2593740"/>
                  </a:lnTo>
                  <a:lnTo>
                    <a:pt x="5110127" y="2593920"/>
                  </a:lnTo>
                  <a:lnTo>
                    <a:pt x="5110708" y="2594088"/>
                  </a:lnTo>
                  <a:lnTo>
                    <a:pt x="5111276" y="2594269"/>
                  </a:lnTo>
                  <a:lnTo>
                    <a:pt x="5111857" y="2594450"/>
                  </a:lnTo>
                  <a:lnTo>
                    <a:pt x="5112438" y="2594618"/>
                  </a:lnTo>
                  <a:lnTo>
                    <a:pt x="5113019" y="2594798"/>
                  </a:lnTo>
                  <a:lnTo>
                    <a:pt x="5113587" y="2594966"/>
                  </a:lnTo>
                  <a:lnTo>
                    <a:pt x="5114168" y="2595147"/>
                  </a:lnTo>
                  <a:lnTo>
                    <a:pt x="5114749" y="2595315"/>
                  </a:lnTo>
                  <a:lnTo>
                    <a:pt x="5115330" y="2595496"/>
                  </a:lnTo>
                  <a:lnTo>
                    <a:pt x="5115911" y="2595663"/>
                  </a:lnTo>
                  <a:lnTo>
                    <a:pt x="5116480" y="2595844"/>
                  </a:lnTo>
                  <a:lnTo>
                    <a:pt x="5117061" y="2596025"/>
                  </a:lnTo>
                  <a:lnTo>
                    <a:pt x="5117642" y="2596193"/>
                  </a:lnTo>
                  <a:lnTo>
                    <a:pt x="5118223" y="2596374"/>
                  </a:lnTo>
                  <a:lnTo>
                    <a:pt x="5118804" y="2596541"/>
                  </a:lnTo>
                  <a:lnTo>
                    <a:pt x="5119372" y="2596722"/>
                  </a:lnTo>
                  <a:lnTo>
                    <a:pt x="5119953" y="2596890"/>
                  </a:lnTo>
                  <a:lnTo>
                    <a:pt x="5120534" y="2597071"/>
                  </a:lnTo>
                  <a:lnTo>
                    <a:pt x="5121115" y="2597239"/>
                  </a:lnTo>
                  <a:lnTo>
                    <a:pt x="5121696" y="2597419"/>
                  </a:lnTo>
                  <a:lnTo>
                    <a:pt x="5122264" y="2597587"/>
                  </a:lnTo>
                  <a:lnTo>
                    <a:pt x="5122845" y="2597768"/>
                  </a:lnTo>
                  <a:lnTo>
                    <a:pt x="5123426" y="2597949"/>
                  </a:lnTo>
                  <a:lnTo>
                    <a:pt x="5124007" y="2598117"/>
                  </a:lnTo>
                  <a:lnTo>
                    <a:pt x="5124588" y="2598297"/>
                  </a:lnTo>
                  <a:lnTo>
                    <a:pt x="5125156" y="2598465"/>
                  </a:lnTo>
                  <a:lnTo>
                    <a:pt x="5125737" y="2598646"/>
                  </a:lnTo>
                  <a:lnTo>
                    <a:pt x="5126318" y="2598814"/>
                  </a:lnTo>
                  <a:lnTo>
                    <a:pt x="5126899" y="2598995"/>
                  </a:lnTo>
                  <a:lnTo>
                    <a:pt x="5127467" y="2599163"/>
                  </a:lnTo>
                  <a:lnTo>
                    <a:pt x="5128048" y="2599343"/>
                  </a:lnTo>
                  <a:lnTo>
                    <a:pt x="5128629" y="2599511"/>
                  </a:lnTo>
                  <a:lnTo>
                    <a:pt x="5129210" y="2599692"/>
                  </a:lnTo>
                  <a:lnTo>
                    <a:pt x="5129791" y="2599860"/>
                  </a:lnTo>
                  <a:lnTo>
                    <a:pt x="5130359" y="2600040"/>
                  </a:lnTo>
                  <a:lnTo>
                    <a:pt x="5130940" y="2600221"/>
                  </a:lnTo>
                  <a:lnTo>
                    <a:pt x="5131521" y="2600389"/>
                  </a:lnTo>
                  <a:lnTo>
                    <a:pt x="5132102" y="2600570"/>
                  </a:lnTo>
                  <a:lnTo>
                    <a:pt x="5132683" y="2600738"/>
                  </a:lnTo>
                  <a:lnTo>
                    <a:pt x="5133252" y="2600918"/>
                  </a:lnTo>
                  <a:lnTo>
                    <a:pt x="5133833" y="2601086"/>
                  </a:lnTo>
                  <a:lnTo>
                    <a:pt x="5134414" y="2601267"/>
                  </a:lnTo>
                  <a:lnTo>
                    <a:pt x="5134995" y="2601435"/>
                  </a:lnTo>
                  <a:lnTo>
                    <a:pt x="5135576" y="2601616"/>
                  </a:lnTo>
                  <a:lnTo>
                    <a:pt x="5136144" y="2601784"/>
                  </a:lnTo>
                  <a:lnTo>
                    <a:pt x="5136725" y="2601964"/>
                  </a:lnTo>
                  <a:lnTo>
                    <a:pt x="5137306" y="2602132"/>
                  </a:lnTo>
                  <a:lnTo>
                    <a:pt x="5137887" y="2602313"/>
                  </a:lnTo>
                  <a:lnTo>
                    <a:pt x="5138468" y="2602481"/>
                  </a:lnTo>
                  <a:lnTo>
                    <a:pt x="5139036" y="2602662"/>
                  </a:lnTo>
                  <a:lnTo>
                    <a:pt x="5139617" y="2602829"/>
                  </a:lnTo>
                  <a:lnTo>
                    <a:pt x="5140198" y="2603010"/>
                  </a:lnTo>
                  <a:lnTo>
                    <a:pt x="5140779" y="2603178"/>
                  </a:lnTo>
                  <a:lnTo>
                    <a:pt x="5141347" y="2603359"/>
                  </a:lnTo>
                </a:path>
                <a:path w="5782945" h="2792095">
                  <a:moveTo>
                    <a:pt x="5141347" y="2603359"/>
                  </a:moveTo>
                  <a:lnTo>
                    <a:pt x="5141928" y="2603540"/>
                  </a:lnTo>
                  <a:lnTo>
                    <a:pt x="5142509" y="2603707"/>
                  </a:lnTo>
                  <a:lnTo>
                    <a:pt x="5143090" y="2603888"/>
                  </a:lnTo>
                  <a:lnTo>
                    <a:pt x="5143671" y="2604056"/>
                  </a:lnTo>
                  <a:lnTo>
                    <a:pt x="5144239" y="2604237"/>
                  </a:lnTo>
                  <a:lnTo>
                    <a:pt x="5144820" y="2604405"/>
                  </a:lnTo>
                  <a:lnTo>
                    <a:pt x="5145401" y="2604585"/>
                  </a:lnTo>
                  <a:lnTo>
                    <a:pt x="5145982" y="2604753"/>
                  </a:lnTo>
                  <a:lnTo>
                    <a:pt x="5146563" y="2604934"/>
                  </a:lnTo>
                  <a:lnTo>
                    <a:pt x="5147131" y="2605102"/>
                  </a:lnTo>
                  <a:lnTo>
                    <a:pt x="5147712" y="2605283"/>
                  </a:lnTo>
                  <a:lnTo>
                    <a:pt x="5148293" y="2605450"/>
                  </a:lnTo>
                  <a:lnTo>
                    <a:pt x="5148874" y="2605631"/>
                  </a:lnTo>
                  <a:lnTo>
                    <a:pt x="5149455" y="2605799"/>
                  </a:lnTo>
                  <a:lnTo>
                    <a:pt x="5150024" y="2605980"/>
                  </a:lnTo>
                  <a:lnTo>
                    <a:pt x="5150605" y="2606148"/>
                  </a:lnTo>
                  <a:lnTo>
                    <a:pt x="5151186" y="2606328"/>
                  </a:lnTo>
                  <a:lnTo>
                    <a:pt x="5151767" y="2606496"/>
                  </a:lnTo>
                  <a:lnTo>
                    <a:pt x="5152348" y="2606677"/>
                  </a:lnTo>
                  <a:lnTo>
                    <a:pt x="5152916" y="2606845"/>
                  </a:lnTo>
                  <a:lnTo>
                    <a:pt x="5153497" y="2607026"/>
                  </a:lnTo>
                  <a:lnTo>
                    <a:pt x="5154078" y="2607193"/>
                  </a:lnTo>
                  <a:lnTo>
                    <a:pt x="5154659" y="2607374"/>
                  </a:lnTo>
                  <a:lnTo>
                    <a:pt x="5155227" y="2607542"/>
                  </a:lnTo>
                  <a:lnTo>
                    <a:pt x="5155808" y="2607723"/>
                  </a:lnTo>
                  <a:lnTo>
                    <a:pt x="5156389" y="2607891"/>
                  </a:lnTo>
                  <a:lnTo>
                    <a:pt x="5156970" y="2608071"/>
                  </a:lnTo>
                  <a:lnTo>
                    <a:pt x="5157551" y="2608239"/>
                  </a:lnTo>
                  <a:lnTo>
                    <a:pt x="5158119" y="2608420"/>
                  </a:lnTo>
                  <a:lnTo>
                    <a:pt x="5158700" y="2608588"/>
                  </a:lnTo>
                  <a:lnTo>
                    <a:pt x="5159281" y="2608769"/>
                  </a:lnTo>
                  <a:lnTo>
                    <a:pt x="5159862" y="2608937"/>
                  </a:lnTo>
                  <a:lnTo>
                    <a:pt x="5160443" y="2609117"/>
                  </a:lnTo>
                  <a:lnTo>
                    <a:pt x="5161011" y="2609285"/>
                  </a:lnTo>
                  <a:lnTo>
                    <a:pt x="5161592" y="2609466"/>
                  </a:lnTo>
                  <a:lnTo>
                    <a:pt x="5162173" y="2609634"/>
                  </a:lnTo>
                  <a:lnTo>
                    <a:pt x="5162754" y="2609815"/>
                  </a:lnTo>
                  <a:lnTo>
                    <a:pt x="5163335" y="2609982"/>
                  </a:lnTo>
                  <a:lnTo>
                    <a:pt x="5163903" y="2610163"/>
                  </a:lnTo>
                  <a:lnTo>
                    <a:pt x="5164484" y="2610331"/>
                  </a:lnTo>
                  <a:lnTo>
                    <a:pt x="5165065" y="2610512"/>
                  </a:lnTo>
                  <a:lnTo>
                    <a:pt x="5165647" y="2610680"/>
                  </a:lnTo>
                  <a:lnTo>
                    <a:pt x="5166228" y="2610860"/>
                  </a:lnTo>
                  <a:lnTo>
                    <a:pt x="5166796" y="2611028"/>
                  </a:lnTo>
                  <a:lnTo>
                    <a:pt x="5167377" y="2611209"/>
                  </a:lnTo>
                  <a:lnTo>
                    <a:pt x="5167958" y="2611377"/>
                  </a:lnTo>
                  <a:lnTo>
                    <a:pt x="5168539" y="2611558"/>
                  </a:lnTo>
                  <a:lnTo>
                    <a:pt x="5169120" y="2611725"/>
                  </a:lnTo>
                  <a:lnTo>
                    <a:pt x="5169688" y="2611906"/>
                  </a:lnTo>
                  <a:lnTo>
                    <a:pt x="5170269" y="2612074"/>
                  </a:lnTo>
                  <a:lnTo>
                    <a:pt x="5170850" y="2612255"/>
                  </a:lnTo>
                  <a:lnTo>
                    <a:pt x="5171431" y="2612423"/>
                  </a:lnTo>
                  <a:lnTo>
                    <a:pt x="5171999" y="2612603"/>
                  </a:lnTo>
                  <a:lnTo>
                    <a:pt x="5172580" y="2612771"/>
                  </a:lnTo>
                  <a:lnTo>
                    <a:pt x="5173161" y="2612952"/>
                  </a:lnTo>
                  <a:lnTo>
                    <a:pt x="5173742" y="2613120"/>
                  </a:lnTo>
                  <a:lnTo>
                    <a:pt x="5174323" y="2613301"/>
                  </a:lnTo>
                  <a:lnTo>
                    <a:pt x="5174891" y="2613468"/>
                  </a:lnTo>
                  <a:lnTo>
                    <a:pt x="5175472" y="2613649"/>
                  </a:lnTo>
                  <a:lnTo>
                    <a:pt x="5176053" y="2613817"/>
                  </a:lnTo>
                  <a:lnTo>
                    <a:pt x="5176634" y="2613998"/>
                  </a:lnTo>
                  <a:lnTo>
                    <a:pt x="5177215" y="2614166"/>
                  </a:lnTo>
                  <a:lnTo>
                    <a:pt x="5177783" y="2614346"/>
                  </a:lnTo>
                  <a:lnTo>
                    <a:pt x="5178364" y="2614514"/>
                  </a:lnTo>
                  <a:lnTo>
                    <a:pt x="5178945" y="2614695"/>
                  </a:lnTo>
                  <a:lnTo>
                    <a:pt x="5179526" y="2614863"/>
                  </a:lnTo>
                  <a:lnTo>
                    <a:pt x="5180107" y="2615031"/>
                  </a:lnTo>
                  <a:lnTo>
                    <a:pt x="5180676" y="2615212"/>
                  </a:lnTo>
                  <a:lnTo>
                    <a:pt x="5181257" y="2615379"/>
                  </a:lnTo>
                  <a:lnTo>
                    <a:pt x="5181838" y="2615560"/>
                  </a:lnTo>
                  <a:lnTo>
                    <a:pt x="5182419" y="2615728"/>
                  </a:lnTo>
                  <a:lnTo>
                    <a:pt x="5182987" y="2615909"/>
                  </a:lnTo>
                  <a:lnTo>
                    <a:pt x="5183568" y="2616077"/>
                  </a:lnTo>
                  <a:lnTo>
                    <a:pt x="5184149" y="2616257"/>
                  </a:lnTo>
                  <a:lnTo>
                    <a:pt x="5184730" y="2616425"/>
                  </a:lnTo>
                  <a:lnTo>
                    <a:pt x="5185311" y="2616606"/>
                  </a:lnTo>
                  <a:lnTo>
                    <a:pt x="5185879" y="2616774"/>
                  </a:lnTo>
                  <a:lnTo>
                    <a:pt x="5186460" y="2616955"/>
                  </a:lnTo>
                  <a:lnTo>
                    <a:pt x="5187041" y="2617122"/>
                  </a:lnTo>
                  <a:lnTo>
                    <a:pt x="5187622" y="2617303"/>
                  </a:lnTo>
                  <a:lnTo>
                    <a:pt x="5188203" y="2617471"/>
                  </a:lnTo>
                  <a:lnTo>
                    <a:pt x="5188771" y="2617652"/>
                  </a:lnTo>
                  <a:lnTo>
                    <a:pt x="5189352" y="2617820"/>
                  </a:lnTo>
                  <a:lnTo>
                    <a:pt x="5189933" y="2617987"/>
                  </a:lnTo>
                  <a:lnTo>
                    <a:pt x="5190514" y="2618168"/>
                  </a:lnTo>
                  <a:lnTo>
                    <a:pt x="5191095" y="2618336"/>
                  </a:lnTo>
                  <a:lnTo>
                    <a:pt x="5191663" y="2618517"/>
                  </a:lnTo>
                  <a:lnTo>
                    <a:pt x="5192244" y="2618685"/>
                  </a:lnTo>
                  <a:lnTo>
                    <a:pt x="5192825" y="2618865"/>
                  </a:lnTo>
                  <a:lnTo>
                    <a:pt x="5193406" y="2619033"/>
                  </a:lnTo>
                  <a:lnTo>
                    <a:pt x="5193987" y="2619214"/>
                  </a:lnTo>
                  <a:lnTo>
                    <a:pt x="5194555" y="2619382"/>
                  </a:lnTo>
                  <a:lnTo>
                    <a:pt x="5195136" y="2619563"/>
                  </a:lnTo>
                  <a:lnTo>
                    <a:pt x="5195717" y="2619731"/>
                  </a:lnTo>
                  <a:lnTo>
                    <a:pt x="5196298" y="2619911"/>
                  </a:lnTo>
                  <a:lnTo>
                    <a:pt x="5196867" y="2620079"/>
                  </a:lnTo>
                  <a:lnTo>
                    <a:pt x="5197448" y="2620247"/>
                  </a:lnTo>
                  <a:lnTo>
                    <a:pt x="5198029" y="2620428"/>
                  </a:lnTo>
                  <a:lnTo>
                    <a:pt x="5198610" y="2620596"/>
                  </a:lnTo>
                  <a:lnTo>
                    <a:pt x="5199191" y="2620776"/>
                  </a:lnTo>
                  <a:lnTo>
                    <a:pt x="5199759" y="2620944"/>
                  </a:lnTo>
                  <a:lnTo>
                    <a:pt x="5200340" y="2621125"/>
                  </a:lnTo>
                  <a:lnTo>
                    <a:pt x="5200921" y="2621293"/>
                  </a:lnTo>
                  <a:lnTo>
                    <a:pt x="5201502" y="2621474"/>
                  </a:lnTo>
                  <a:lnTo>
                    <a:pt x="5202083" y="2621641"/>
                  </a:lnTo>
                  <a:lnTo>
                    <a:pt x="5202651" y="2621822"/>
                  </a:lnTo>
                  <a:lnTo>
                    <a:pt x="5203232" y="2621990"/>
                  </a:lnTo>
                  <a:lnTo>
                    <a:pt x="5203813" y="2622158"/>
                  </a:lnTo>
                  <a:lnTo>
                    <a:pt x="5204394" y="2622339"/>
                  </a:lnTo>
                  <a:lnTo>
                    <a:pt x="5204975" y="2622507"/>
                  </a:lnTo>
                  <a:lnTo>
                    <a:pt x="5205543" y="2622687"/>
                  </a:lnTo>
                  <a:lnTo>
                    <a:pt x="5206124" y="2622855"/>
                  </a:lnTo>
                  <a:lnTo>
                    <a:pt x="5206705" y="2623036"/>
                  </a:lnTo>
                  <a:lnTo>
                    <a:pt x="5207286" y="2623204"/>
                  </a:lnTo>
                  <a:lnTo>
                    <a:pt x="5207867" y="2623384"/>
                  </a:lnTo>
                  <a:lnTo>
                    <a:pt x="5208435" y="2623552"/>
                  </a:lnTo>
                  <a:lnTo>
                    <a:pt x="5209016" y="2623720"/>
                  </a:lnTo>
                  <a:lnTo>
                    <a:pt x="5209597" y="2623901"/>
                  </a:lnTo>
                  <a:lnTo>
                    <a:pt x="5210178" y="2624069"/>
                  </a:lnTo>
                  <a:lnTo>
                    <a:pt x="5210759" y="2624250"/>
                  </a:lnTo>
                  <a:lnTo>
                    <a:pt x="5211327" y="2624417"/>
                  </a:lnTo>
                  <a:lnTo>
                    <a:pt x="5211908" y="2624598"/>
                  </a:lnTo>
                  <a:lnTo>
                    <a:pt x="5212489" y="2624766"/>
                  </a:lnTo>
                  <a:lnTo>
                    <a:pt x="5213070" y="2624947"/>
                  </a:lnTo>
                  <a:lnTo>
                    <a:pt x="5213639" y="2625115"/>
                  </a:lnTo>
                  <a:lnTo>
                    <a:pt x="5214220" y="2625282"/>
                  </a:lnTo>
                  <a:lnTo>
                    <a:pt x="5214801" y="2625463"/>
                  </a:lnTo>
                </a:path>
                <a:path w="5782945" h="2792095">
                  <a:moveTo>
                    <a:pt x="5214801" y="2625463"/>
                  </a:moveTo>
                  <a:lnTo>
                    <a:pt x="5215382" y="2625631"/>
                  </a:lnTo>
                  <a:lnTo>
                    <a:pt x="5215963" y="2625812"/>
                  </a:lnTo>
                  <a:lnTo>
                    <a:pt x="5216531" y="2625980"/>
                  </a:lnTo>
                  <a:lnTo>
                    <a:pt x="5217112" y="2626160"/>
                  </a:lnTo>
                  <a:lnTo>
                    <a:pt x="5217693" y="2626328"/>
                  </a:lnTo>
                  <a:lnTo>
                    <a:pt x="5218274" y="2626509"/>
                  </a:lnTo>
                  <a:lnTo>
                    <a:pt x="5218855" y="2626677"/>
                  </a:lnTo>
                  <a:lnTo>
                    <a:pt x="5219423" y="2626845"/>
                  </a:lnTo>
                  <a:lnTo>
                    <a:pt x="5220004" y="2627026"/>
                  </a:lnTo>
                  <a:lnTo>
                    <a:pt x="5220585" y="2627193"/>
                  </a:lnTo>
                  <a:lnTo>
                    <a:pt x="5221166" y="2627374"/>
                  </a:lnTo>
                  <a:lnTo>
                    <a:pt x="5221747" y="2627542"/>
                  </a:lnTo>
                  <a:lnTo>
                    <a:pt x="5222315" y="2627723"/>
                  </a:lnTo>
                  <a:lnTo>
                    <a:pt x="5222896" y="2627891"/>
                  </a:lnTo>
                  <a:lnTo>
                    <a:pt x="5223477" y="2628058"/>
                  </a:lnTo>
                  <a:lnTo>
                    <a:pt x="5224058" y="2628239"/>
                  </a:lnTo>
                  <a:lnTo>
                    <a:pt x="5224639" y="2628407"/>
                  </a:lnTo>
                  <a:lnTo>
                    <a:pt x="5225207" y="2628588"/>
                  </a:lnTo>
                  <a:lnTo>
                    <a:pt x="5225788" y="2628756"/>
                  </a:lnTo>
                  <a:lnTo>
                    <a:pt x="5226369" y="2628936"/>
                  </a:lnTo>
                  <a:lnTo>
                    <a:pt x="5226950" y="2629104"/>
                  </a:lnTo>
                  <a:lnTo>
                    <a:pt x="5227518" y="2629272"/>
                  </a:lnTo>
                  <a:lnTo>
                    <a:pt x="5228099" y="2629453"/>
                  </a:lnTo>
                  <a:lnTo>
                    <a:pt x="5228680" y="2629621"/>
                  </a:lnTo>
                  <a:lnTo>
                    <a:pt x="5229261" y="2629802"/>
                  </a:lnTo>
                  <a:lnTo>
                    <a:pt x="5229843" y="2629969"/>
                  </a:lnTo>
                  <a:lnTo>
                    <a:pt x="5230411" y="2630137"/>
                  </a:lnTo>
                  <a:lnTo>
                    <a:pt x="5230992" y="2630318"/>
                  </a:lnTo>
                  <a:lnTo>
                    <a:pt x="5231573" y="2630486"/>
                  </a:lnTo>
                  <a:lnTo>
                    <a:pt x="5232154" y="2630667"/>
                  </a:lnTo>
                  <a:lnTo>
                    <a:pt x="5232735" y="2630834"/>
                  </a:lnTo>
                  <a:lnTo>
                    <a:pt x="5233303" y="2631015"/>
                  </a:lnTo>
                  <a:lnTo>
                    <a:pt x="5233884" y="2631183"/>
                  </a:lnTo>
                  <a:lnTo>
                    <a:pt x="5234465" y="2631351"/>
                  </a:lnTo>
                  <a:lnTo>
                    <a:pt x="5235046" y="2631532"/>
                  </a:lnTo>
                  <a:lnTo>
                    <a:pt x="5235627" y="2631700"/>
                  </a:lnTo>
                  <a:lnTo>
                    <a:pt x="5236195" y="2631880"/>
                  </a:lnTo>
                  <a:lnTo>
                    <a:pt x="5236776" y="2632048"/>
                  </a:lnTo>
                  <a:lnTo>
                    <a:pt x="5237357" y="2632216"/>
                  </a:lnTo>
                  <a:lnTo>
                    <a:pt x="5237938" y="2632397"/>
                  </a:lnTo>
                  <a:lnTo>
                    <a:pt x="5238519" y="2632565"/>
                  </a:lnTo>
                  <a:lnTo>
                    <a:pt x="5239087" y="2632745"/>
                  </a:lnTo>
                  <a:lnTo>
                    <a:pt x="5239668" y="2632913"/>
                  </a:lnTo>
                  <a:lnTo>
                    <a:pt x="5240249" y="2633081"/>
                  </a:lnTo>
                  <a:lnTo>
                    <a:pt x="5240830" y="2633262"/>
                  </a:lnTo>
                  <a:lnTo>
                    <a:pt x="5241398" y="2633430"/>
                  </a:lnTo>
                  <a:lnTo>
                    <a:pt x="5241979" y="2633610"/>
                  </a:lnTo>
                  <a:lnTo>
                    <a:pt x="5242560" y="2633778"/>
                  </a:lnTo>
                  <a:lnTo>
                    <a:pt x="5243141" y="2633959"/>
                  </a:lnTo>
                  <a:lnTo>
                    <a:pt x="5243722" y="2634127"/>
                  </a:lnTo>
                  <a:lnTo>
                    <a:pt x="5244290" y="2634295"/>
                  </a:lnTo>
                  <a:lnTo>
                    <a:pt x="5244871" y="2634475"/>
                  </a:lnTo>
                  <a:lnTo>
                    <a:pt x="5245453" y="2634643"/>
                  </a:lnTo>
                  <a:lnTo>
                    <a:pt x="5246034" y="2634824"/>
                  </a:lnTo>
                  <a:lnTo>
                    <a:pt x="5246615" y="2634992"/>
                  </a:lnTo>
                  <a:lnTo>
                    <a:pt x="5247183" y="2635160"/>
                  </a:lnTo>
                  <a:lnTo>
                    <a:pt x="5247764" y="2635341"/>
                  </a:lnTo>
                  <a:lnTo>
                    <a:pt x="5248345" y="2635508"/>
                  </a:lnTo>
                  <a:lnTo>
                    <a:pt x="5248926" y="2635689"/>
                  </a:lnTo>
                  <a:lnTo>
                    <a:pt x="5249507" y="2635857"/>
                  </a:lnTo>
                  <a:lnTo>
                    <a:pt x="5250075" y="2636025"/>
                  </a:lnTo>
                  <a:lnTo>
                    <a:pt x="5250656" y="2636206"/>
                  </a:lnTo>
                  <a:lnTo>
                    <a:pt x="5251237" y="2636373"/>
                  </a:lnTo>
                  <a:lnTo>
                    <a:pt x="5251818" y="2636554"/>
                  </a:lnTo>
                  <a:lnTo>
                    <a:pt x="5252399" y="2636722"/>
                  </a:lnTo>
                  <a:lnTo>
                    <a:pt x="5252967" y="2636890"/>
                  </a:lnTo>
                  <a:lnTo>
                    <a:pt x="5253548" y="2637071"/>
                  </a:lnTo>
                  <a:lnTo>
                    <a:pt x="5254129" y="2637239"/>
                  </a:lnTo>
                  <a:lnTo>
                    <a:pt x="5254710" y="2637406"/>
                  </a:lnTo>
                  <a:lnTo>
                    <a:pt x="5255278" y="2637587"/>
                  </a:lnTo>
                  <a:lnTo>
                    <a:pt x="5255859" y="2637755"/>
                  </a:lnTo>
                  <a:lnTo>
                    <a:pt x="5256440" y="2637936"/>
                  </a:lnTo>
                  <a:lnTo>
                    <a:pt x="5257021" y="2638104"/>
                  </a:lnTo>
                  <a:lnTo>
                    <a:pt x="5257602" y="2638271"/>
                  </a:lnTo>
                  <a:lnTo>
                    <a:pt x="5258170" y="2638452"/>
                  </a:lnTo>
                  <a:lnTo>
                    <a:pt x="5258751" y="2638620"/>
                  </a:lnTo>
                  <a:lnTo>
                    <a:pt x="5259332" y="2638801"/>
                  </a:lnTo>
                  <a:lnTo>
                    <a:pt x="5259913" y="2638969"/>
                  </a:lnTo>
                  <a:lnTo>
                    <a:pt x="5260494" y="2639137"/>
                  </a:lnTo>
                  <a:lnTo>
                    <a:pt x="5261063" y="2639317"/>
                  </a:lnTo>
                  <a:lnTo>
                    <a:pt x="5261644" y="2639485"/>
                  </a:lnTo>
                  <a:lnTo>
                    <a:pt x="5262225" y="2639666"/>
                  </a:lnTo>
                  <a:lnTo>
                    <a:pt x="5262806" y="2639834"/>
                  </a:lnTo>
                  <a:lnTo>
                    <a:pt x="5263387" y="2640002"/>
                  </a:lnTo>
                  <a:lnTo>
                    <a:pt x="5263955" y="2640182"/>
                  </a:lnTo>
                  <a:lnTo>
                    <a:pt x="5264536" y="2640350"/>
                  </a:lnTo>
                  <a:lnTo>
                    <a:pt x="5265117" y="2640518"/>
                  </a:lnTo>
                  <a:lnTo>
                    <a:pt x="5265698" y="2640699"/>
                  </a:lnTo>
                  <a:lnTo>
                    <a:pt x="5266279" y="2640867"/>
                  </a:lnTo>
                  <a:lnTo>
                    <a:pt x="5266847" y="2641047"/>
                  </a:lnTo>
                  <a:lnTo>
                    <a:pt x="5267428" y="2641215"/>
                  </a:lnTo>
                  <a:lnTo>
                    <a:pt x="5268009" y="2641383"/>
                  </a:lnTo>
                  <a:lnTo>
                    <a:pt x="5268590" y="2641564"/>
                  </a:lnTo>
                  <a:lnTo>
                    <a:pt x="5269158" y="2641732"/>
                  </a:lnTo>
                  <a:lnTo>
                    <a:pt x="5269739" y="2641900"/>
                  </a:lnTo>
                  <a:lnTo>
                    <a:pt x="5270320" y="2642080"/>
                  </a:lnTo>
                  <a:lnTo>
                    <a:pt x="5270901" y="2642248"/>
                  </a:lnTo>
                  <a:lnTo>
                    <a:pt x="5271482" y="2642429"/>
                  </a:lnTo>
                  <a:lnTo>
                    <a:pt x="5272050" y="2642597"/>
                  </a:lnTo>
                  <a:lnTo>
                    <a:pt x="5272631" y="2642765"/>
                  </a:lnTo>
                  <a:lnTo>
                    <a:pt x="5273212" y="2642945"/>
                  </a:lnTo>
                  <a:lnTo>
                    <a:pt x="5273793" y="2643113"/>
                  </a:lnTo>
                  <a:lnTo>
                    <a:pt x="5274374" y="2643281"/>
                  </a:lnTo>
                  <a:lnTo>
                    <a:pt x="5274942" y="2643462"/>
                  </a:lnTo>
                  <a:lnTo>
                    <a:pt x="5275523" y="2643630"/>
                  </a:lnTo>
                  <a:lnTo>
                    <a:pt x="5276104" y="2643810"/>
                  </a:lnTo>
                  <a:lnTo>
                    <a:pt x="5276685" y="2643978"/>
                  </a:lnTo>
                  <a:lnTo>
                    <a:pt x="5277266" y="2644146"/>
                  </a:lnTo>
                  <a:lnTo>
                    <a:pt x="5277835" y="2644327"/>
                  </a:lnTo>
                  <a:lnTo>
                    <a:pt x="5278416" y="2644495"/>
                  </a:lnTo>
                  <a:lnTo>
                    <a:pt x="5278997" y="2644663"/>
                  </a:lnTo>
                  <a:lnTo>
                    <a:pt x="5279578" y="2644843"/>
                  </a:lnTo>
                  <a:lnTo>
                    <a:pt x="5280159" y="2645011"/>
                  </a:lnTo>
                  <a:lnTo>
                    <a:pt x="5280727" y="2645179"/>
                  </a:lnTo>
                  <a:lnTo>
                    <a:pt x="5281308" y="2645360"/>
                  </a:lnTo>
                  <a:lnTo>
                    <a:pt x="5281889" y="2645528"/>
                  </a:lnTo>
                  <a:lnTo>
                    <a:pt x="5282470" y="2645708"/>
                  </a:lnTo>
                  <a:lnTo>
                    <a:pt x="5283038" y="2645876"/>
                  </a:lnTo>
                  <a:lnTo>
                    <a:pt x="5283619" y="2646044"/>
                  </a:lnTo>
                  <a:lnTo>
                    <a:pt x="5284200" y="2646225"/>
                  </a:lnTo>
                  <a:lnTo>
                    <a:pt x="5284781" y="2646393"/>
                  </a:lnTo>
                  <a:lnTo>
                    <a:pt x="5285362" y="2646561"/>
                  </a:lnTo>
                  <a:lnTo>
                    <a:pt x="5285930" y="2646741"/>
                  </a:lnTo>
                  <a:lnTo>
                    <a:pt x="5286511" y="2646909"/>
                  </a:lnTo>
                  <a:lnTo>
                    <a:pt x="5287092" y="2647077"/>
                  </a:lnTo>
                  <a:lnTo>
                    <a:pt x="5287673" y="2647258"/>
                  </a:lnTo>
                  <a:lnTo>
                    <a:pt x="5288254" y="2647426"/>
                  </a:lnTo>
                </a:path>
                <a:path w="5782945" h="2792095">
                  <a:moveTo>
                    <a:pt x="5288254" y="2647426"/>
                  </a:moveTo>
                  <a:lnTo>
                    <a:pt x="5288822" y="2647594"/>
                  </a:lnTo>
                  <a:lnTo>
                    <a:pt x="5289403" y="2647774"/>
                  </a:lnTo>
                  <a:lnTo>
                    <a:pt x="5289984" y="2647942"/>
                  </a:lnTo>
                  <a:lnTo>
                    <a:pt x="5290565" y="2648123"/>
                  </a:lnTo>
                  <a:lnTo>
                    <a:pt x="5291146" y="2648291"/>
                  </a:lnTo>
                  <a:lnTo>
                    <a:pt x="5291714" y="2648459"/>
                  </a:lnTo>
                  <a:lnTo>
                    <a:pt x="5292295" y="2648639"/>
                  </a:lnTo>
                  <a:lnTo>
                    <a:pt x="5292876" y="2648807"/>
                  </a:lnTo>
                  <a:lnTo>
                    <a:pt x="5293457" y="2648975"/>
                  </a:lnTo>
                  <a:lnTo>
                    <a:pt x="5294039" y="2649156"/>
                  </a:lnTo>
                  <a:lnTo>
                    <a:pt x="5294607" y="2649324"/>
                  </a:lnTo>
                  <a:lnTo>
                    <a:pt x="5295188" y="2649492"/>
                  </a:lnTo>
                  <a:lnTo>
                    <a:pt x="5295769" y="2649672"/>
                  </a:lnTo>
                  <a:lnTo>
                    <a:pt x="5296350" y="2649840"/>
                  </a:lnTo>
                  <a:lnTo>
                    <a:pt x="5296918" y="2650008"/>
                  </a:lnTo>
                  <a:lnTo>
                    <a:pt x="5297499" y="2650189"/>
                  </a:lnTo>
                  <a:lnTo>
                    <a:pt x="5298080" y="2650357"/>
                  </a:lnTo>
                  <a:lnTo>
                    <a:pt x="5298661" y="2650524"/>
                  </a:lnTo>
                  <a:lnTo>
                    <a:pt x="5299242" y="2650705"/>
                  </a:lnTo>
                  <a:lnTo>
                    <a:pt x="5299810" y="2650873"/>
                  </a:lnTo>
                  <a:lnTo>
                    <a:pt x="5300391" y="2651041"/>
                  </a:lnTo>
                  <a:lnTo>
                    <a:pt x="5300972" y="2651222"/>
                  </a:lnTo>
                  <a:lnTo>
                    <a:pt x="5301553" y="2651390"/>
                  </a:lnTo>
                  <a:lnTo>
                    <a:pt x="5302134" y="2651557"/>
                  </a:lnTo>
                  <a:lnTo>
                    <a:pt x="5302702" y="2651738"/>
                  </a:lnTo>
                  <a:lnTo>
                    <a:pt x="5303283" y="2651906"/>
                  </a:lnTo>
                  <a:lnTo>
                    <a:pt x="5303864" y="2652074"/>
                  </a:lnTo>
                  <a:lnTo>
                    <a:pt x="5304445" y="2652255"/>
                  </a:lnTo>
                  <a:lnTo>
                    <a:pt x="5305026" y="2652422"/>
                  </a:lnTo>
                  <a:lnTo>
                    <a:pt x="5305594" y="2652590"/>
                  </a:lnTo>
                  <a:lnTo>
                    <a:pt x="5306175" y="2652771"/>
                  </a:lnTo>
                  <a:lnTo>
                    <a:pt x="5306756" y="2652939"/>
                  </a:lnTo>
                  <a:lnTo>
                    <a:pt x="5307337" y="2653107"/>
                  </a:lnTo>
                  <a:lnTo>
                    <a:pt x="5307918" y="2653288"/>
                  </a:lnTo>
                  <a:lnTo>
                    <a:pt x="5308486" y="2653455"/>
                  </a:lnTo>
                  <a:lnTo>
                    <a:pt x="5309067" y="2653623"/>
                  </a:lnTo>
                  <a:lnTo>
                    <a:pt x="5309649" y="2653804"/>
                  </a:lnTo>
                  <a:lnTo>
                    <a:pt x="5310230" y="2653972"/>
                  </a:lnTo>
                  <a:lnTo>
                    <a:pt x="5310811" y="2654140"/>
                  </a:lnTo>
                  <a:lnTo>
                    <a:pt x="5311379" y="2654320"/>
                  </a:lnTo>
                  <a:lnTo>
                    <a:pt x="5311960" y="2654488"/>
                  </a:lnTo>
                  <a:lnTo>
                    <a:pt x="5312541" y="2654656"/>
                  </a:lnTo>
                  <a:lnTo>
                    <a:pt x="5313122" y="2654837"/>
                  </a:lnTo>
                  <a:lnTo>
                    <a:pt x="5313690" y="2655005"/>
                  </a:lnTo>
                  <a:lnTo>
                    <a:pt x="5314271" y="2655173"/>
                  </a:lnTo>
                  <a:lnTo>
                    <a:pt x="5314852" y="2655353"/>
                  </a:lnTo>
                  <a:lnTo>
                    <a:pt x="5315433" y="2655521"/>
                  </a:lnTo>
                  <a:lnTo>
                    <a:pt x="5316014" y="2655689"/>
                  </a:lnTo>
                  <a:lnTo>
                    <a:pt x="5316582" y="2655870"/>
                  </a:lnTo>
                  <a:lnTo>
                    <a:pt x="5317163" y="2656038"/>
                  </a:lnTo>
                  <a:lnTo>
                    <a:pt x="5317744" y="2656206"/>
                  </a:lnTo>
                  <a:lnTo>
                    <a:pt x="5318325" y="2656386"/>
                  </a:lnTo>
                  <a:lnTo>
                    <a:pt x="5318906" y="2656554"/>
                  </a:lnTo>
                  <a:lnTo>
                    <a:pt x="5319474" y="2656722"/>
                  </a:lnTo>
                  <a:lnTo>
                    <a:pt x="5320055" y="2656903"/>
                  </a:lnTo>
                  <a:lnTo>
                    <a:pt x="5320636" y="2657071"/>
                  </a:lnTo>
                  <a:lnTo>
                    <a:pt x="5321217" y="2657238"/>
                  </a:lnTo>
                  <a:lnTo>
                    <a:pt x="5321798" y="2657419"/>
                  </a:lnTo>
                  <a:lnTo>
                    <a:pt x="5322366" y="2657587"/>
                  </a:lnTo>
                  <a:lnTo>
                    <a:pt x="5322947" y="2657755"/>
                  </a:lnTo>
                  <a:lnTo>
                    <a:pt x="5323528" y="2657936"/>
                  </a:lnTo>
                  <a:lnTo>
                    <a:pt x="5324109" y="2658104"/>
                  </a:lnTo>
                  <a:lnTo>
                    <a:pt x="5324690" y="2658271"/>
                  </a:lnTo>
                  <a:lnTo>
                    <a:pt x="5325259" y="2658439"/>
                  </a:lnTo>
                  <a:lnTo>
                    <a:pt x="5325840" y="2658620"/>
                  </a:lnTo>
                  <a:lnTo>
                    <a:pt x="5326421" y="2658788"/>
                  </a:lnTo>
                  <a:lnTo>
                    <a:pt x="5327002" y="2658956"/>
                  </a:lnTo>
                  <a:lnTo>
                    <a:pt x="5327570" y="2659136"/>
                  </a:lnTo>
                  <a:lnTo>
                    <a:pt x="5328151" y="2659304"/>
                  </a:lnTo>
                  <a:lnTo>
                    <a:pt x="5328732" y="2659472"/>
                  </a:lnTo>
                  <a:lnTo>
                    <a:pt x="5329313" y="2659653"/>
                  </a:lnTo>
                  <a:lnTo>
                    <a:pt x="5329894" y="2659821"/>
                  </a:lnTo>
                  <a:lnTo>
                    <a:pt x="5330462" y="2659989"/>
                  </a:lnTo>
                  <a:lnTo>
                    <a:pt x="5331043" y="2660169"/>
                  </a:lnTo>
                  <a:lnTo>
                    <a:pt x="5331624" y="2660337"/>
                  </a:lnTo>
                  <a:lnTo>
                    <a:pt x="5332205" y="2660505"/>
                  </a:lnTo>
                  <a:lnTo>
                    <a:pt x="5332786" y="2660673"/>
                  </a:lnTo>
                  <a:lnTo>
                    <a:pt x="5333354" y="2660854"/>
                  </a:lnTo>
                  <a:lnTo>
                    <a:pt x="5333935" y="2661022"/>
                  </a:lnTo>
                  <a:lnTo>
                    <a:pt x="5334516" y="2661189"/>
                  </a:lnTo>
                  <a:lnTo>
                    <a:pt x="5335097" y="2661370"/>
                  </a:lnTo>
                  <a:lnTo>
                    <a:pt x="5335678" y="2661538"/>
                  </a:lnTo>
                  <a:lnTo>
                    <a:pt x="5336246" y="2661706"/>
                  </a:lnTo>
                  <a:lnTo>
                    <a:pt x="5336827" y="2661887"/>
                  </a:lnTo>
                  <a:lnTo>
                    <a:pt x="5337408" y="2662054"/>
                  </a:lnTo>
                  <a:lnTo>
                    <a:pt x="5337989" y="2662222"/>
                  </a:lnTo>
                  <a:lnTo>
                    <a:pt x="5338570" y="2662390"/>
                  </a:lnTo>
                  <a:lnTo>
                    <a:pt x="5339138" y="2662571"/>
                  </a:lnTo>
                  <a:lnTo>
                    <a:pt x="5339719" y="2662739"/>
                  </a:lnTo>
                  <a:lnTo>
                    <a:pt x="5340300" y="2662907"/>
                  </a:lnTo>
                  <a:lnTo>
                    <a:pt x="5340881" y="2663087"/>
                  </a:lnTo>
                  <a:lnTo>
                    <a:pt x="5341450" y="2663255"/>
                  </a:lnTo>
                  <a:lnTo>
                    <a:pt x="5342031" y="2663423"/>
                  </a:lnTo>
                  <a:lnTo>
                    <a:pt x="5342612" y="2663604"/>
                  </a:lnTo>
                  <a:lnTo>
                    <a:pt x="5343193" y="2663772"/>
                  </a:lnTo>
                  <a:lnTo>
                    <a:pt x="5343774" y="2663940"/>
                  </a:lnTo>
                  <a:lnTo>
                    <a:pt x="5344342" y="2664107"/>
                  </a:lnTo>
                  <a:lnTo>
                    <a:pt x="5344923" y="2664288"/>
                  </a:lnTo>
                  <a:lnTo>
                    <a:pt x="5345504" y="2664456"/>
                  </a:lnTo>
                  <a:lnTo>
                    <a:pt x="5346085" y="2664624"/>
                  </a:lnTo>
                  <a:lnTo>
                    <a:pt x="5346666" y="2664805"/>
                  </a:lnTo>
                  <a:lnTo>
                    <a:pt x="5347234" y="2664972"/>
                  </a:lnTo>
                  <a:lnTo>
                    <a:pt x="5347815" y="2665140"/>
                  </a:lnTo>
                  <a:lnTo>
                    <a:pt x="5348396" y="2665308"/>
                  </a:lnTo>
                  <a:lnTo>
                    <a:pt x="5348977" y="2665489"/>
                  </a:lnTo>
                  <a:lnTo>
                    <a:pt x="5349558" y="2665657"/>
                  </a:lnTo>
                  <a:lnTo>
                    <a:pt x="5350126" y="2665825"/>
                  </a:lnTo>
                  <a:lnTo>
                    <a:pt x="5350707" y="2666005"/>
                  </a:lnTo>
                  <a:lnTo>
                    <a:pt x="5351288" y="2666173"/>
                  </a:lnTo>
                  <a:lnTo>
                    <a:pt x="5351869" y="2666341"/>
                  </a:lnTo>
                  <a:lnTo>
                    <a:pt x="5352450" y="2666509"/>
                  </a:lnTo>
                  <a:lnTo>
                    <a:pt x="5353018" y="2666690"/>
                  </a:lnTo>
                  <a:lnTo>
                    <a:pt x="5353599" y="2666858"/>
                  </a:lnTo>
                  <a:lnTo>
                    <a:pt x="5354180" y="2667025"/>
                  </a:lnTo>
                  <a:lnTo>
                    <a:pt x="5354761" y="2667206"/>
                  </a:lnTo>
                  <a:lnTo>
                    <a:pt x="5355329" y="2667374"/>
                  </a:lnTo>
                  <a:lnTo>
                    <a:pt x="5355910" y="2667542"/>
                  </a:lnTo>
                  <a:lnTo>
                    <a:pt x="5356491" y="2667710"/>
                  </a:lnTo>
                  <a:lnTo>
                    <a:pt x="5357072" y="2667890"/>
                  </a:lnTo>
                  <a:lnTo>
                    <a:pt x="5357653" y="2668058"/>
                  </a:lnTo>
                  <a:lnTo>
                    <a:pt x="5358222" y="2668226"/>
                  </a:lnTo>
                  <a:lnTo>
                    <a:pt x="5358803" y="2668407"/>
                  </a:lnTo>
                  <a:lnTo>
                    <a:pt x="5359384" y="2668575"/>
                  </a:lnTo>
                  <a:lnTo>
                    <a:pt x="5359965" y="2668743"/>
                  </a:lnTo>
                  <a:lnTo>
                    <a:pt x="5360546" y="2668910"/>
                  </a:lnTo>
                  <a:lnTo>
                    <a:pt x="5361114" y="2669091"/>
                  </a:lnTo>
                  <a:lnTo>
                    <a:pt x="5361695" y="2669259"/>
                  </a:lnTo>
                </a:path>
                <a:path w="5782945" h="2792095">
                  <a:moveTo>
                    <a:pt x="5361695" y="2669259"/>
                  </a:moveTo>
                  <a:lnTo>
                    <a:pt x="5362276" y="2669427"/>
                  </a:lnTo>
                  <a:lnTo>
                    <a:pt x="5362857" y="2669595"/>
                  </a:lnTo>
                  <a:lnTo>
                    <a:pt x="5363438" y="2669776"/>
                  </a:lnTo>
                  <a:lnTo>
                    <a:pt x="5364006" y="2669943"/>
                  </a:lnTo>
                  <a:lnTo>
                    <a:pt x="5364587" y="2670111"/>
                  </a:lnTo>
                  <a:lnTo>
                    <a:pt x="5365168" y="2670292"/>
                  </a:lnTo>
                  <a:lnTo>
                    <a:pt x="5365749" y="2670460"/>
                  </a:lnTo>
                  <a:lnTo>
                    <a:pt x="5366330" y="2670628"/>
                  </a:lnTo>
                  <a:lnTo>
                    <a:pt x="5366898" y="2670796"/>
                  </a:lnTo>
                  <a:lnTo>
                    <a:pt x="5367479" y="2670976"/>
                  </a:lnTo>
                  <a:lnTo>
                    <a:pt x="5368060" y="2671144"/>
                  </a:lnTo>
                  <a:lnTo>
                    <a:pt x="5368641" y="2671312"/>
                  </a:lnTo>
                  <a:lnTo>
                    <a:pt x="5369209" y="2671480"/>
                  </a:lnTo>
                  <a:lnTo>
                    <a:pt x="5369790" y="2671661"/>
                  </a:lnTo>
                  <a:lnTo>
                    <a:pt x="5370371" y="2671828"/>
                  </a:lnTo>
                  <a:lnTo>
                    <a:pt x="5370952" y="2671996"/>
                  </a:lnTo>
                  <a:lnTo>
                    <a:pt x="5371533" y="2672164"/>
                  </a:lnTo>
                  <a:lnTo>
                    <a:pt x="5372101" y="2672345"/>
                  </a:lnTo>
                  <a:lnTo>
                    <a:pt x="5372682" y="2672513"/>
                  </a:lnTo>
                  <a:lnTo>
                    <a:pt x="5373263" y="2672681"/>
                  </a:lnTo>
                  <a:lnTo>
                    <a:pt x="5373844" y="2672861"/>
                  </a:lnTo>
                  <a:lnTo>
                    <a:pt x="5374426" y="2673029"/>
                  </a:lnTo>
                  <a:lnTo>
                    <a:pt x="5374994" y="2673197"/>
                  </a:lnTo>
                  <a:lnTo>
                    <a:pt x="5375575" y="2673365"/>
                  </a:lnTo>
                  <a:lnTo>
                    <a:pt x="5376156" y="2673546"/>
                  </a:lnTo>
                  <a:lnTo>
                    <a:pt x="5376737" y="2673714"/>
                  </a:lnTo>
                  <a:lnTo>
                    <a:pt x="5377318" y="2673881"/>
                  </a:lnTo>
                  <a:lnTo>
                    <a:pt x="5377886" y="2674049"/>
                  </a:lnTo>
                  <a:lnTo>
                    <a:pt x="5378467" y="2674230"/>
                  </a:lnTo>
                  <a:lnTo>
                    <a:pt x="5379048" y="2674398"/>
                  </a:lnTo>
                  <a:lnTo>
                    <a:pt x="5379629" y="2674566"/>
                  </a:lnTo>
                  <a:lnTo>
                    <a:pt x="5380210" y="2674734"/>
                  </a:lnTo>
                  <a:lnTo>
                    <a:pt x="5380778" y="2674914"/>
                  </a:lnTo>
                  <a:lnTo>
                    <a:pt x="5381359" y="2675082"/>
                  </a:lnTo>
                  <a:lnTo>
                    <a:pt x="5381940" y="2675250"/>
                  </a:lnTo>
                  <a:lnTo>
                    <a:pt x="5382521" y="2675418"/>
                  </a:lnTo>
                  <a:lnTo>
                    <a:pt x="5383102" y="2675599"/>
                  </a:lnTo>
                  <a:lnTo>
                    <a:pt x="5383670" y="2675766"/>
                  </a:lnTo>
                  <a:lnTo>
                    <a:pt x="5384251" y="2675934"/>
                  </a:lnTo>
                  <a:lnTo>
                    <a:pt x="5384832" y="2676102"/>
                  </a:lnTo>
                  <a:lnTo>
                    <a:pt x="5385413" y="2676283"/>
                  </a:lnTo>
                  <a:lnTo>
                    <a:pt x="5385981" y="2676451"/>
                  </a:lnTo>
                  <a:lnTo>
                    <a:pt x="5386562" y="2676619"/>
                  </a:lnTo>
                  <a:lnTo>
                    <a:pt x="5387143" y="2676786"/>
                  </a:lnTo>
                  <a:lnTo>
                    <a:pt x="5387724" y="2676967"/>
                  </a:lnTo>
                  <a:lnTo>
                    <a:pt x="5388305" y="2677135"/>
                  </a:lnTo>
                  <a:lnTo>
                    <a:pt x="5388873" y="2677303"/>
                  </a:lnTo>
                  <a:lnTo>
                    <a:pt x="5389455" y="2677471"/>
                  </a:lnTo>
                  <a:lnTo>
                    <a:pt x="5390036" y="2677652"/>
                  </a:lnTo>
                  <a:lnTo>
                    <a:pt x="5390617" y="2677819"/>
                  </a:lnTo>
                  <a:lnTo>
                    <a:pt x="5391198" y="2677987"/>
                  </a:lnTo>
                  <a:lnTo>
                    <a:pt x="5391766" y="2678155"/>
                  </a:lnTo>
                  <a:lnTo>
                    <a:pt x="5392347" y="2678336"/>
                  </a:lnTo>
                  <a:lnTo>
                    <a:pt x="5392928" y="2678504"/>
                  </a:lnTo>
                  <a:lnTo>
                    <a:pt x="5393509" y="2678672"/>
                  </a:lnTo>
                  <a:lnTo>
                    <a:pt x="5394090" y="2678839"/>
                  </a:lnTo>
                  <a:lnTo>
                    <a:pt x="5394658" y="2679007"/>
                  </a:lnTo>
                  <a:lnTo>
                    <a:pt x="5395239" y="2679188"/>
                  </a:lnTo>
                  <a:lnTo>
                    <a:pt x="5395820" y="2679356"/>
                  </a:lnTo>
                  <a:lnTo>
                    <a:pt x="5396401" y="2679524"/>
                  </a:lnTo>
                  <a:lnTo>
                    <a:pt x="5396969" y="2679692"/>
                  </a:lnTo>
                  <a:lnTo>
                    <a:pt x="5397550" y="2679872"/>
                  </a:lnTo>
                  <a:lnTo>
                    <a:pt x="5398131" y="2680040"/>
                  </a:lnTo>
                  <a:lnTo>
                    <a:pt x="5398712" y="2680208"/>
                  </a:lnTo>
                  <a:lnTo>
                    <a:pt x="5399293" y="2680376"/>
                  </a:lnTo>
                  <a:lnTo>
                    <a:pt x="5399861" y="2680557"/>
                  </a:lnTo>
                  <a:lnTo>
                    <a:pt x="5400442" y="2680724"/>
                  </a:lnTo>
                  <a:lnTo>
                    <a:pt x="5401023" y="2680892"/>
                  </a:lnTo>
                  <a:lnTo>
                    <a:pt x="5401604" y="2681060"/>
                  </a:lnTo>
                  <a:lnTo>
                    <a:pt x="5402185" y="2681241"/>
                  </a:lnTo>
                  <a:lnTo>
                    <a:pt x="5402753" y="2681409"/>
                  </a:lnTo>
                  <a:lnTo>
                    <a:pt x="5403334" y="2681577"/>
                  </a:lnTo>
                  <a:lnTo>
                    <a:pt x="5403915" y="2681744"/>
                  </a:lnTo>
                  <a:lnTo>
                    <a:pt x="5404496" y="2681912"/>
                  </a:lnTo>
                  <a:lnTo>
                    <a:pt x="5405077" y="2682093"/>
                  </a:lnTo>
                  <a:lnTo>
                    <a:pt x="5405646" y="2682261"/>
                  </a:lnTo>
                  <a:lnTo>
                    <a:pt x="5406227" y="2682429"/>
                  </a:lnTo>
                  <a:lnTo>
                    <a:pt x="5406808" y="2682597"/>
                  </a:lnTo>
                  <a:lnTo>
                    <a:pt x="5407389" y="2682777"/>
                  </a:lnTo>
                  <a:lnTo>
                    <a:pt x="5407970" y="2682945"/>
                  </a:lnTo>
                  <a:lnTo>
                    <a:pt x="5408538" y="2683113"/>
                  </a:lnTo>
                  <a:lnTo>
                    <a:pt x="5409119" y="2683281"/>
                  </a:lnTo>
                  <a:lnTo>
                    <a:pt x="5409700" y="2683449"/>
                  </a:lnTo>
                  <a:lnTo>
                    <a:pt x="5410281" y="2683630"/>
                  </a:lnTo>
                  <a:lnTo>
                    <a:pt x="5410849" y="2683797"/>
                  </a:lnTo>
                  <a:lnTo>
                    <a:pt x="5411430" y="2683965"/>
                  </a:lnTo>
                  <a:lnTo>
                    <a:pt x="5412011" y="2684133"/>
                  </a:lnTo>
                  <a:lnTo>
                    <a:pt x="5412592" y="2684314"/>
                  </a:lnTo>
                  <a:lnTo>
                    <a:pt x="5413173" y="2684482"/>
                  </a:lnTo>
                  <a:lnTo>
                    <a:pt x="5413741" y="2684650"/>
                  </a:lnTo>
                  <a:lnTo>
                    <a:pt x="5414322" y="2684817"/>
                  </a:lnTo>
                  <a:lnTo>
                    <a:pt x="5414903" y="2684985"/>
                  </a:lnTo>
                  <a:lnTo>
                    <a:pt x="5415484" y="2685166"/>
                  </a:lnTo>
                  <a:lnTo>
                    <a:pt x="5416065" y="2685334"/>
                  </a:lnTo>
                  <a:lnTo>
                    <a:pt x="5416633" y="2685502"/>
                  </a:lnTo>
                  <a:lnTo>
                    <a:pt x="5417214" y="2685670"/>
                  </a:lnTo>
                  <a:lnTo>
                    <a:pt x="5417795" y="2685837"/>
                  </a:lnTo>
                  <a:lnTo>
                    <a:pt x="5418376" y="2686018"/>
                  </a:lnTo>
                  <a:lnTo>
                    <a:pt x="5418957" y="2686186"/>
                  </a:lnTo>
                  <a:lnTo>
                    <a:pt x="5419525" y="2686354"/>
                  </a:lnTo>
                  <a:lnTo>
                    <a:pt x="5420106" y="2686522"/>
                  </a:lnTo>
                  <a:lnTo>
                    <a:pt x="5420687" y="2686703"/>
                  </a:lnTo>
                  <a:lnTo>
                    <a:pt x="5421268" y="2686870"/>
                  </a:lnTo>
                  <a:lnTo>
                    <a:pt x="5421849" y="2687038"/>
                  </a:lnTo>
                  <a:lnTo>
                    <a:pt x="5422418" y="2687206"/>
                  </a:lnTo>
                  <a:lnTo>
                    <a:pt x="5422999" y="2687374"/>
                  </a:lnTo>
                  <a:lnTo>
                    <a:pt x="5423580" y="2687555"/>
                  </a:lnTo>
                  <a:lnTo>
                    <a:pt x="5424161" y="2687723"/>
                  </a:lnTo>
                  <a:lnTo>
                    <a:pt x="5424742" y="2687890"/>
                  </a:lnTo>
                  <a:lnTo>
                    <a:pt x="5425310" y="2688058"/>
                  </a:lnTo>
                  <a:lnTo>
                    <a:pt x="5425891" y="2688226"/>
                  </a:lnTo>
                  <a:lnTo>
                    <a:pt x="5426472" y="2688407"/>
                  </a:lnTo>
                  <a:lnTo>
                    <a:pt x="5427053" y="2688575"/>
                  </a:lnTo>
                  <a:lnTo>
                    <a:pt x="5427621" y="2688743"/>
                  </a:lnTo>
                  <a:lnTo>
                    <a:pt x="5428202" y="2688910"/>
                  </a:lnTo>
                  <a:lnTo>
                    <a:pt x="5428783" y="2689078"/>
                  </a:lnTo>
                  <a:lnTo>
                    <a:pt x="5429364" y="2689259"/>
                  </a:lnTo>
                  <a:lnTo>
                    <a:pt x="5429945" y="2689427"/>
                  </a:lnTo>
                  <a:lnTo>
                    <a:pt x="5430513" y="2689595"/>
                  </a:lnTo>
                  <a:lnTo>
                    <a:pt x="5431094" y="2689763"/>
                  </a:lnTo>
                  <a:lnTo>
                    <a:pt x="5431675" y="2689930"/>
                  </a:lnTo>
                  <a:lnTo>
                    <a:pt x="5432256" y="2690111"/>
                  </a:lnTo>
                  <a:lnTo>
                    <a:pt x="5432837" y="2690279"/>
                  </a:lnTo>
                  <a:lnTo>
                    <a:pt x="5433405" y="2690447"/>
                  </a:lnTo>
                  <a:lnTo>
                    <a:pt x="5433986" y="2690615"/>
                  </a:lnTo>
                  <a:lnTo>
                    <a:pt x="5434567" y="2690783"/>
                  </a:lnTo>
                  <a:lnTo>
                    <a:pt x="5435148" y="2690963"/>
                  </a:lnTo>
                </a:path>
                <a:path w="5782945" h="2792095">
                  <a:moveTo>
                    <a:pt x="5435148" y="2690963"/>
                  </a:moveTo>
                  <a:lnTo>
                    <a:pt x="5435729" y="2691131"/>
                  </a:lnTo>
                  <a:lnTo>
                    <a:pt x="5436297" y="2691299"/>
                  </a:lnTo>
                  <a:lnTo>
                    <a:pt x="5436878" y="2691467"/>
                  </a:lnTo>
                  <a:lnTo>
                    <a:pt x="5437459" y="2691635"/>
                  </a:lnTo>
                  <a:lnTo>
                    <a:pt x="5438040" y="2691815"/>
                  </a:lnTo>
                  <a:lnTo>
                    <a:pt x="5438622" y="2691983"/>
                  </a:lnTo>
                  <a:lnTo>
                    <a:pt x="5439190" y="2692151"/>
                  </a:lnTo>
                  <a:lnTo>
                    <a:pt x="5439771" y="2692319"/>
                  </a:lnTo>
                  <a:lnTo>
                    <a:pt x="5440352" y="2692487"/>
                  </a:lnTo>
                  <a:lnTo>
                    <a:pt x="5440933" y="2692655"/>
                  </a:lnTo>
                  <a:lnTo>
                    <a:pt x="5441501" y="2692835"/>
                  </a:lnTo>
                  <a:lnTo>
                    <a:pt x="5442082" y="2693003"/>
                  </a:lnTo>
                  <a:lnTo>
                    <a:pt x="5442663" y="2693171"/>
                  </a:lnTo>
                  <a:lnTo>
                    <a:pt x="5443244" y="2693339"/>
                  </a:lnTo>
                  <a:lnTo>
                    <a:pt x="5443825" y="2693507"/>
                  </a:lnTo>
                  <a:lnTo>
                    <a:pt x="5444393" y="2693688"/>
                  </a:lnTo>
                  <a:lnTo>
                    <a:pt x="5444974" y="2693855"/>
                  </a:lnTo>
                  <a:lnTo>
                    <a:pt x="5445555" y="2694023"/>
                  </a:lnTo>
                  <a:lnTo>
                    <a:pt x="5446136" y="2694191"/>
                  </a:lnTo>
                  <a:lnTo>
                    <a:pt x="5446717" y="2694359"/>
                  </a:lnTo>
                  <a:lnTo>
                    <a:pt x="5447285" y="2694540"/>
                  </a:lnTo>
                  <a:lnTo>
                    <a:pt x="5447866" y="2694708"/>
                  </a:lnTo>
                  <a:lnTo>
                    <a:pt x="5448447" y="2694875"/>
                  </a:lnTo>
                  <a:lnTo>
                    <a:pt x="5449028" y="2695043"/>
                  </a:lnTo>
                  <a:lnTo>
                    <a:pt x="5449609" y="2695211"/>
                  </a:lnTo>
                  <a:lnTo>
                    <a:pt x="5450177" y="2695379"/>
                  </a:lnTo>
                  <a:lnTo>
                    <a:pt x="5450758" y="2695560"/>
                  </a:lnTo>
                  <a:lnTo>
                    <a:pt x="5451339" y="2695728"/>
                  </a:lnTo>
                  <a:lnTo>
                    <a:pt x="5451920" y="2695895"/>
                  </a:lnTo>
                  <a:lnTo>
                    <a:pt x="5452501" y="2696063"/>
                  </a:lnTo>
                  <a:lnTo>
                    <a:pt x="5453069" y="2696231"/>
                  </a:lnTo>
                  <a:lnTo>
                    <a:pt x="5453650" y="2696399"/>
                  </a:lnTo>
                  <a:lnTo>
                    <a:pt x="5454232" y="2696580"/>
                  </a:lnTo>
                  <a:lnTo>
                    <a:pt x="5454813" y="2696748"/>
                  </a:lnTo>
                  <a:lnTo>
                    <a:pt x="5455381" y="2696916"/>
                  </a:lnTo>
                  <a:lnTo>
                    <a:pt x="5455962" y="2697083"/>
                  </a:lnTo>
                  <a:lnTo>
                    <a:pt x="5456543" y="2697251"/>
                  </a:lnTo>
                  <a:lnTo>
                    <a:pt x="5457124" y="2697432"/>
                  </a:lnTo>
                  <a:lnTo>
                    <a:pt x="5457705" y="2697600"/>
                  </a:lnTo>
                  <a:lnTo>
                    <a:pt x="5458273" y="2697768"/>
                  </a:lnTo>
                  <a:lnTo>
                    <a:pt x="5458854" y="2697936"/>
                  </a:lnTo>
                  <a:lnTo>
                    <a:pt x="5459435" y="2698103"/>
                  </a:lnTo>
                  <a:lnTo>
                    <a:pt x="5460016" y="2698271"/>
                  </a:lnTo>
                  <a:lnTo>
                    <a:pt x="5460597" y="2698452"/>
                  </a:lnTo>
                  <a:lnTo>
                    <a:pt x="5461165" y="2698620"/>
                  </a:lnTo>
                  <a:lnTo>
                    <a:pt x="5461746" y="2698788"/>
                  </a:lnTo>
                  <a:lnTo>
                    <a:pt x="5462327" y="2698956"/>
                  </a:lnTo>
                  <a:lnTo>
                    <a:pt x="5462908" y="2699123"/>
                  </a:lnTo>
                  <a:lnTo>
                    <a:pt x="5463489" y="2699291"/>
                  </a:lnTo>
                  <a:lnTo>
                    <a:pt x="5464057" y="2699472"/>
                  </a:lnTo>
                  <a:lnTo>
                    <a:pt x="5464638" y="2699640"/>
                  </a:lnTo>
                  <a:lnTo>
                    <a:pt x="5465219" y="2699808"/>
                  </a:lnTo>
                  <a:lnTo>
                    <a:pt x="5465800" y="2699976"/>
                  </a:lnTo>
                  <a:lnTo>
                    <a:pt x="5466381" y="2700143"/>
                  </a:lnTo>
                  <a:lnTo>
                    <a:pt x="5466949" y="2700311"/>
                  </a:lnTo>
                  <a:lnTo>
                    <a:pt x="5467530" y="2700479"/>
                  </a:lnTo>
                  <a:lnTo>
                    <a:pt x="5468111" y="2700660"/>
                  </a:lnTo>
                  <a:lnTo>
                    <a:pt x="5468692" y="2700828"/>
                  </a:lnTo>
                  <a:lnTo>
                    <a:pt x="5469261" y="2700996"/>
                  </a:lnTo>
                  <a:lnTo>
                    <a:pt x="5469842" y="2701163"/>
                  </a:lnTo>
                  <a:lnTo>
                    <a:pt x="5470423" y="2701331"/>
                  </a:lnTo>
                  <a:lnTo>
                    <a:pt x="5471004" y="2701499"/>
                  </a:lnTo>
                  <a:lnTo>
                    <a:pt x="5471585" y="2701680"/>
                  </a:lnTo>
                  <a:lnTo>
                    <a:pt x="5472153" y="2701848"/>
                  </a:lnTo>
                  <a:lnTo>
                    <a:pt x="5472734" y="2702016"/>
                  </a:lnTo>
                  <a:lnTo>
                    <a:pt x="5473315" y="2702183"/>
                  </a:lnTo>
                  <a:lnTo>
                    <a:pt x="5473896" y="2702351"/>
                  </a:lnTo>
                  <a:lnTo>
                    <a:pt x="5474477" y="2702519"/>
                  </a:lnTo>
                  <a:lnTo>
                    <a:pt x="5475045" y="2702700"/>
                  </a:lnTo>
                  <a:lnTo>
                    <a:pt x="5475626" y="2702868"/>
                  </a:lnTo>
                  <a:lnTo>
                    <a:pt x="5476207" y="2703036"/>
                  </a:lnTo>
                  <a:lnTo>
                    <a:pt x="5476788" y="2703203"/>
                  </a:lnTo>
                  <a:lnTo>
                    <a:pt x="5477369" y="2703371"/>
                  </a:lnTo>
                  <a:lnTo>
                    <a:pt x="5477937" y="2703539"/>
                  </a:lnTo>
                  <a:lnTo>
                    <a:pt x="5478518" y="2703707"/>
                  </a:lnTo>
                  <a:lnTo>
                    <a:pt x="5479099" y="2703888"/>
                  </a:lnTo>
                  <a:lnTo>
                    <a:pt x="5479680" y="2704056"/>
                  </a:lnTo>
                  <a:lnTo>
                    <a:pt x="5480248" y="2704223"/>
                  </a:lnTo>
                  <a:lnTo>
                    <a:pt x="5480829" y="2704391"/>
                  </a:lnTo>
                  <a:lnTo>
                    <a:pt x="5481410" y="2704559"/>
                  </a:lnTo>
                  <a:lnTo>
                    <a:pt x="5481991" y="2704727"/>
                  </a:lnTo>
                  <a:lnTo>
                    <a:pt x="5482572" y="2704895"/>
                  </a:lnTo>
                  <a:lnTo>
                    <a:pt x="5483140" y="2705076"/>
                  </a:lnTo>
                  <a:lnTo>
                    <a:pt x="5483721" y="2705243"/>
                  </a:lnTo>
                  <a:lnTo>
                    <a:pt x="5484302" y="2705411"/>
                  </a:lnTo>
                  <a:lnTo>
                    <a:pt x="5484883" y="2705579"/>
                  </a:lnTo>
                  <a:lnTo>
                    <a:pt x="5485464" y="2705747"/>
                  </a:lnTo>
                  <a:lnTo>
                    <a:pt x="5486033" y="2705915"/>
                  </a:lnTo>
                  <a:lnTo>
                    <a:pt x="5486614" y="2706083"/>
                  </a:lnTo>
                  <a:lnTo>
                    <a:pt x="5487195" y="2706263"/>
                  </a:lnTo>
                  <a:lnTo>
                    <a:pt x="5487776" y="2706431"/>
                  </a:lnTo>
                  <a:lnTo>
                    <a:pt x="5488357" y="2706599"/>
                  </a:lnTo>
                  <a:lnTo>
                    <a:pt x="5488925" y="2706767"/>
                  </a:lnTo>
                  <a:lnTo>
                    <a:pt x="5489506" y="2706935"/>
                  </a:lnTo>
                  <a:lnTo>
                    <a:pt x="5490087" y="2707103"/>
                  </a:lnTo>
                  <a:lnTo>
                    <a:pt x="5490668" y="2707271"/>
                  </a:lnTo>
                  <a:lnTo>
                    <a:pt x="5491249" y="2707451"/>
                  </a:lnTo>
                  <a:lnTo>
                    <a:pt x="5491817" y="2707619"/>
                  </a:lnTo>
                  <a:lnTo>
                    <a:pt x="5492398" y="2707787"/>
                  </a:lnTo>
                  <a:lnTo>
                    <a:pt x="5492979" y="2707955"/>
                  </a:lnTo>
                  <a:lnTo>
                    <a:pt x="5493560" y="2708123"/>
                  </a:lnTo>
                  <a:lnTo>
                    <a:pt x="5494141" y="2708291"/>
                  </a:lnTo>
                  <a:lnTo>
                    <a:pt x="5494709" y="2708458"/>
                  </a:lnTo>
                  <a:lnTo>
                    <a:pt x="5495290" y="2708626"/>
                  </a:lnTo>
                  <a:lnTo>
                    <a:pt x="5495871" y="2708807"/>
                  </a:lnTo>
                  <a:lnTo>
                    <a:pt x="5496452" y="2708975"/>
                  </a:lnTo>
                  <a:lnTo>
                    <a:pt x="5497033" y="2709143"/>
                  </a:lnTo>
                  <a:lnTo>
                    <a:pt x="5497601" y="2709311"/>
                  </a:lnTo>
                  <a:lnTo>
                    <a:pt x="5498182" y="2709478"/>
                  </a:lnTo>
                  <a:lnTo>
                    <a:pt x="5498763" y="2709646"/>
                  </a:lnTo>
                  <a:lnTo>
                    <a:pt x="5499344" y="2709814"/>
                  </a:lnTo>
                  <a:lnTo>
                    <a:pt x="5499912" y="2709982"/>
                  </a:lnTo>
                  <a:lnTo>
                    <a:pt x="5500493" y="2710163"/>
                  </a:lnTo>
                  <a:lnTo>
                    <a:pt x="5501074" y="2710331"/>
                  </a:lnTo>
                  <a:lnTo>
                    <a:pt x="5501655" y="2710498"/>
                  </a:lnTo>
                  <a:lnTo>
                    <a:pt x="5502236" y="2710666"/>
                  </a:lnTo>
                  <a:lnTo>
                    <a:pt x="5502805" y="2710834"/>
                  </a:lnTo>
                  <a:lnTo>
                    <a:pt x="5503386" y="2711002"/>
                  </a:lnTo>
                  <a:lnTo>
                    <a:pt x="5503967" y="2711170"/>
                  </a:lnTo>
                  <a:lnTo>
                    <a:pt x="5504548" y="2711338"/>
                  </a:lnTo>
                  <a:lnTo>
                    <a:pt x="5505129" y="2711518"/>
                  </a:lnTo>
                  <a:lnTo>
                    <a:pt x="5505697" y="2711686"/>
                  </a:lnTo>
                  <a:lnTo>
                    <a:pt x="5506278" y="2711854"/>
                  </a:lnTo>
                  <a:lnTo>
                    <a:pt x="5506859" y="2712022"/>
                  </a:lnTo>
                  <a:lnTo>
                    <a:pt x="5507440" y="2712190"/>
                  </a:lnTo>
                  <a:lnTo>
                    <a:pt x="5508021" y="2712358"/>
                  </a:lnTo>
                  <a:lnTo>
                    <a:pt x="5508589" y="2712526"/>
                  </a:lnTo>
                </a:path>
                <a:path w="5782945" h="2792095">
                  <a:moveTo>
                    <a:pt x="5508589" y="2712526"/>
                  </a:moveTo>
                  <a:lnTo>
                    <a:pt x="5509170" y="2712693"/>
                  </a:lnTo>
                  <a:lnTo>
                    <a:pt x="5509751" y="2712874"/>
                  </a:lnTo>
                  <a:lnTo>
                    <a:pt x="5510332" y="2713042"/>
                  </a:lnTo>
                  <a:lnTo>
                    <a:pt x="5510913" y="2713210"/>
                  </a:lnTo>
                  <a:lnTo>
                    <a:pt x="5511481" y="2713378"/>
                  </a:lnTo>
                  <a:lnTo>
                    <a:pt x="5512062" y="2713546"/>
                  </a:lnTo>
                  <a:lnTo>
                    <a:pt x="5512643" y="2713713"/>
                  </a:lnTo>
                  <a:lnTo>
                    <a:pt x="5513224" y="2713881"/>
                  </a:lnTo>
                  <a:lnTo>
                    <a:pt x="5513792" y="2714049"/>
                  </a:lnTo>
                  <a:lnTo>
                    <a:pt x="5514373" y="2714217"/>
                  </a:lnTo>
                  <a:lnTo>
                    <a:pt x="5514954" y="2714398"/>
                  </a:lnTo>
                  <a:lnTo>
                    <a:pt x="5515535" y="2714566"/>
                  </a:lnTo>
                  <a:lnTo>
                    <a:pt x="5516116" y="2714733"/>
                  </a:lnTo>
                  <a:lnTo>
                    <a:pt x="5516684" y="2714901"/>
                  </a:lnTo>
                  <a:lnTo>
                    <a:pt x="5517265" y="2715069"/>
                  </a:lnTo>
                  <a:lnTo>
                    <a:pt x="5517846" y="2715237"/>
                  </a:lnTo>
                  <a:lnTo>
                    <a:pt x="5518428" y="2715405"/>
                  </a:lnTo>
                  <a:lnTo>
                    <a:pt x="5519009" y="2715573"/>
                  </a:lnTo>
                  <a:lnTo>
                    <a:pt x="5519577" y="2715740"/>
                  </a:lnTo>
                  <a:lnTo>
                    <a:pt x="5520158" y="2715921"/>
                  </a:lnTo>
                  <a:lnTo>
                    <a:pt x="5520739" y="2716089"/>
                  </a:lnTo>
                  <a:lnTo>
                    <a:pt x="5521320" y="2716257"/>
                  </a:lnTo>
                  <a:lnTo>
                    <a:pt x="5521901" y="2716425"/>
                  </a:lnTo>
                  <a:lnTo>
                    <a:pt x="5522469" y="2716593"/>
                  </a:lnTo>
                  <a:lnTo>
                    <a:pt x="5523050" y="2716760"/>
                  </a:lnTo>
                  <a:lnTo>
                    <a:pt x="5523631" y="2716928"/>
                  </a:lnTo>
                  <a:lnTo>
                    <a:pt x="5524212" y="2717096"/>
                  </a:lnTo>
                  <a:lnTo>
                    <a:pt x="5524780" y="2717264"/>
                  </a:lnTo>
                  <a:lnTo>
                    <a:pt x="5525361" y="2717432"/>
                  </a:lnTo>
                  <a:lnTo>
                    <a:pt x="5525942" y="2717613"/>
                  </a:lnTo>
                  <a:lnTo>
                    <a:pt x="5526523" y="2717780"/>
                  </a:lnTo>
                  <a:lnTo>
                    <a:pt x="5527104" y="2717948"/>
                  </a:lnTo>
                  <a:lnTo>
                    <a:pt x="5527672" y="2718116"/>
                  </a:lnTo>
                  <a:lnTo>
                    <a:pt x="5528253" y="2718284"/>
                  </a:lnTo>
                  <a:lnTo>
                    <a:pt x="5528834" y="2718452"/>
                  </a:lnTo>
                  <a:lnTo>
                    <a:pt x="5529415" y="2718620"/>
                  </a:lnTo>
                  <a:lnTo>
                    <a:pt x="5529996" y="2718788"/>
                  </a:lnTo>
                  <a:lnTo>
                    <a:pt x="5530564" y="2718955"/>
                  </a:lnTo>
                  <a:lnTo>
                    <a:pt x="5531145" y="2719123"/>
                  </a:lnTo>
                  <a:lnTo>
                    <a:pt x="5531726" y="2719291"/>
                  </a:lnTo>
                  <a:lnTo>
                    <a:pt x="5532307" y="2719472"/>
                  </a:lnTo>
                  <a:lnTo>
                    <a:pt x="5532888" y="2719640"/>
                  </a:lnTo>
                  <a:lnTo>
                    <a:pt x="5533456" y="2719808"/>
                  </a:lnTo>
                  <a:lnTo>
                    <a:pt x="5534038" y="2719975"/>
                  </a:lnTo>
                  <a:lnTo>
                    <a:pt x="5534619" y="2720143"/>
                  </a:lnTo>
                  <a:lnTo>
                    <a:pt x="5535200" y="2720311"/>
                  </a:lnTo>
                  <a:lnTo>
                    <a:pt x="5535781" y="2720479"/>
                  </a:lnTo>
                  <a:lnTo>
                    <a:pt x="5536349" y="2720647"/>
                  </a:lnTo>
                  <a:lnTo>
                    <a:pt x="5536930" y="2720815"/>
                  </a:lnTo>
                  <a:lnTo>
                    <a:pt x="5537511" y="2720983"/>
                  </a:lnTo>
                  <a:lnTo>
                    <a:pt x="5538092" y="2721150"/>
                  </a:lnTo>
                  <a:lnTo>
                    <a:pt x="5538660" y="2721331"/>
                  </a:lnTo>
                  <a:lnTo>
                    <a:pt x="5539241" y="2721499"/>
                  </a:lnTo>
                  <a:lnTo>
                    <a:pt x="5539822" y="2721667"/>
                  </a:lnTo>
                  <a:lnTo>
                    <a:pt x="5540403" y="2721835"/>
                  </a:lnTo>
                  <a:lnTo>
                    <a:pt x="5540984" y="2722003"/>
                  </a:lnTo>
                  <a:lnTo>
                    <a:pt x="5541552" y="2722170"/>
                  </a:lnTo>
                  <a:lnTo>
                    <a:pt x="5542133" y="2722338"/>
                  </a:lnTo>
                  <a:lnTo>
                    <a:pt x="5542714" y="2722506"/>
                  </a:lnTo>
                  <a:lnTo>
                    <a:pt x="5543295" y="2722674"/>
                  </a:lnTo>
                  <a:lnTo>
                    <a:pt x="5543876" y="2722842"/>
                  </a:lnTo>
                  <a:lnTo>
                    <a:pt x="5544444" y="2723010"/>
                  </a:lnTo>
                  <a:lnTo>
                    <a:pt x="5545025" y="2723178"/>
                  </a:lnTo>
                  <a:lnTo>
                    <a:pt x="5545606" y="2723358"/>
                  </a:lnTo>
                  <a:lnTo>
                    <a:pt x="5546187" y="2723526"/>
                  </a:lnTo>
                  <a:lnTo>
                    <a:pt x="5546768" y="2723694"/>
                  </a:lnTo>
                  <a:lnTo>
                    <a:pt x="5547336" y="2723862"/>
                  </a:lnTo>
                  <a:lnTo>
                    <a:pt x="5547917" y="2724030"/>
                  </a:lnTo>
                  <a:lnTo>
                    <a:pt x="5548498" y="2724198"/>
                  </a:lnTo>
                  <a:lnTo>
                    <a:pt x="5549079" y="2724365"/>
                  </a:lnTo>
                  <a:lnTo>
                    <a:pt x="5549660" y="2724533"/>
                  </a:lnTo>
                  <a:lnTo>
                    <a:pt x="5550229" y="2724701"/>
                  </a:lnTo>
                  <a:lnTo>
                    <a:pt x="5550810" y="2724869"/>
                  </a:lnTo>
                  <a:lnTo>
                    <a:pt x="5551391" y="2725037"/>
                  </a:lnTo>
                  <a:lnTo>
                    <a:pt x="5551972" y="2725205"/>
                  </a:lnTo>
                  <a:lnTo>
                    <a:pt x="5552540" y="2725372"/>
                  </a:lnTo>
                  <a:lnTo>
                    <a:pt x="5553121" y="2725553"/>
                  </a:lnTo>
                  <a:lnTo>
                    <a:pt x="5553702" y="2725721"/>
                  </a:lnTo>
                  <a:lnTo>
                    <a:pt x="5554283" y="2725889"/>
                  </a:lnTo>
                  <a:lnTo>
                    <a:pt x="5554864" y="2726057"/>
                  </a:lnTo>
                  <a:lnTo>
                    <a:pt x="5555432" y="2726225"/>
                  </a:lnTo>
                  <a:lnTo>
                    <a:pt x="5556013" y="2726392"/>
                  </a:lnTo>
                  <a:lnTo>
                    <a:pt x="5556594" y="2726560"/>
                  </a:lnTo>
                  <a:lnTo>
                    <a:pt x="5557175" y="2726728"/>
                  </a:lnTo>
                  <a:lnTo>
                    <a:pt x="5557756" y="2726896"/>
                  </a:lnTo>
                  <a:lnTo>
                    <a:pt x="5558324" y="2727064"/>
                  </a:lnTo>
                  <a:lnTo>
                    <a:pt x="5558905" y="2727232"/>
                  </a:lnTo>
                  <a:lnTo>
                    <a:pt x="5559486" y="2727400"/>
                  </a:lnTo>
                  <a:lnTo>
                    <a:pt x="5560067" y="2727567"/>
                  </a:lnTo>
                  <a:lnTo>
                    <a:pt x="5560648" y="2727735"/>
                  </a:lnTo>
                  <a:lnTo>
                    <a:pt x="5561216" y="2727903"/>
                  </a:lnTo>
                  <a:lnTo>
                    <a:pt x="5561797" y="2728084"/>
                  </a:lnTo>
                  <a:lnTo>
                    <a:pt x="5562378" y="2728252"/>
                  </a:lnTo>
                  <a:lnTo>
                    <a:pt x="5562959" y="2728420"/>
                  </a:lnTo>
                  <a:lnTo>
                    <a:pt x="5563540" y="2728587"/>
                  </a:lnTo>
                  <a:lnTo>
                    <a:pt x="5564108" y="2728755"/>
                  </a:lnTo>
                  <a:lnTo>
                    <a:pt x="5564689" y="2728923"/>
                  </a:lnTo>
                  <a:lnTo>
                    <a:pt x="5565270" y="2729091"/>
                  </a:lnTo>
                  <a:lnTo>
                    <a:pt x="5565851" y="2729259"/>
                  </a:lnTo>
                  <a:lnTo>
                    <a:pt x="5566432" y="2729427"/>
                  </a:lnTo>
                  <a:lnTo>
                    <a:pt x="5567001" y="2729595"/>
                  </a:lnTo>
                  <a:lnTo>
                    <a:pt x="5567582" y="2729762"/>
                  </a:lnTo>
                  <a:lnTo>
                    <a:pt x="5568163" y="2729930"/>
                  </a:lnTo>
                  <a:lnTo>
                    <a:pt x="5568744" y="2730098"/>
                  </a:lnTo>
                  <a:lnTo>
                    <a:pt x="5569312" y="2730266"/>
                  </a:lnTo>
                  <a:lnTo>
                    <a:pt x="5569893" y="2730434"/>
                  </a:lnTo>
                  <a:lnTo>
                    <a:pt x="5570474" y="2730602"/>
                  </a:lnTo>
                  <a:lnTo>
                    <a:pt x="5571055" y="2730769"/>
                  </a:lnTo>
                  <a:lnTo>
                    <a:pt x="5571636" y="2730937"/>
                  </a:lnTo>
                  <a:lnTo>
                    <a:pt x="5572204" y="2731118"/>
                  </a:lnTo>
                  <a:lnTo>
                    <a:pt x="5572785" y="2731286"/>
                  </a:lnTo>
                  <a:lnTo>
                    <a:pt x="5573366" y="2731454"/>
                  </a:lnTo>
                  <a:lnTo>
                    <a:pt x="5573947" y="2731622"/>
                  </a:lnTo>
                  <a:lnTo>
                    <a:pt x="5574528" y="2731789"/>
                  </a:lnTo>
                  <a:lnTo>
                    <a:pt x="5575096" y="2731957"/>
                  </a:lnTo>
                  <a:lnTo>
                    <a:pt x="5575677" y="2732125"/>
                  </a:lnTo>
                  <a:lnTo>
                    <a:pt x="5576258" y="2732293"/>
                  </a:lnTo>
                  <a:lnTo>
                    <a:pt x="5576839" y="2732461"/>
                  </a:lnTo>
                  <a:lnTo>
                    <a:pt x="5577420" y="2732629"/>
                  </a:lnTo>
                  <a:lnTo>
                    <a:pt x="5577988" y="2732797"/>
                  </a:lnTo>
                  <a:lnTo>
                    <a:pt x="5578569" y="2732964"/>
                  </a:lnTo>
                  <a:lnTo>
                    <a:pt x="5579150" y="2733132"/>
                  </a:lnTo>
                  <a:lnTo>
                    <a:pt x="5579731" y="2733300"/>
                  </a:lnTo>
                  <a:lnTo>
                    <a:pt x="5580312" y="2733468"/>
                  </a:lnTo>
                  <a:lnTo>
                    <a:pt x="5580880" y="2733636"/>
                  </a:lnTo>
                  <a:lnTo>
                    <a:pt x="5581461" y="2733804"/>
                  </a:lnTo>
                  <a:lnTo>
                    <a:pt x="5582042" y="2733972"/>
                  </a:lnTo>
                </a:path>
                <a:path w="5782945" h="2792095">
                  <a:moveTo>
                    <a:pt x="5582042" y="2733972"/>
                  </a:moveTo>
                  <a:lnTo>
                    <a:pt x="5582624" y="2734139"/>
                  </a:lnTo>
                  <a:lnTo>
                    <a:pt x="5583192" y="2734307"/>
                  </a:lnTo>
                  <a:lnTo>
                    <a:pt x="5583773" y="2734475"/>
                  </a:lnTo>
                  <a:lnTo>
                    <a:pt x="5584354" y="2734656"/>
                  </a:lnTo>
                  <a:lnTo>
                    <a:pt x="5584935" y="2734824"/>
                  </a:lnTo>
                  <a:lnTo>
                    <a:pt x="5585516" y="2734992"/>
                  </a:lnTo>
                  <a:lnTo>
                    <a:pt x="5586084" y="2735159"/>
                  </a:lnTo>
                  <a:lnTo>
                    <a:pt x="5586665" y="2735327"/>
                  </a:lnTo>
                  <a:lnTo>
                    <a:pt x="5587246" y="2735495"/>
                  </a:lnTo>
                  <a:lnTo>
                    <a:pt x="5587827" y="2735663"/>
                  </a:lnTo>
                  <a:lnTo>
                    <a:pt x="5588408" y="2735831"/>
                  </a:lnTo>
                  <a:lnTo>
                    <a:pt x="5588976" y="2735999"/>
                  </a:lnTo>
                  <a:lnTo>
                    <a:pt x="5589557" y="2736166"/>
                  </a:lnTo>
                  <a:lnTo>
                    <a:pt x="5590138" y="2736334"/>
                  </a:lnTo>
                  <a:lnTo>
                    <a:pt x="5590719" y="2736502"/>
                  </a:lnTo>
                  <a:lnTo>
                    <a:pt x="5591300" y="2736670"/>
                  </a:lnTo>
                  <a:lnTo>
                    <a:pt x="5591868" y="2736838"/>
                  </a:lnTo>
                  <a:lnTo>
                    <a:pt x="5592449" y="2737006"/>
                  </a:lnTo>
                  <a:lnTo>
                    <a:pt x="5593030" y="2737174"/>
                  </a:lnTo>
                  <a:lnTo>
                    <a:pt x="5593611" y="2737341"/>
                  </a:lnTo>
                  <a:lnTo>
                    <a:pt x="5594192" y="2737509"/>
                  </a:lnTo>
                  <a:lnTo>
                    <a:pt x="5594760" y="2737677"/>
                  </a:lnTo>
                  <a:lnTo>
                    <a:pt x="5595341" y="2737845"/>
                  </a:lnTo>
                  <a:lnTo>
                    <a:pt x="5595922" y="2738013"/>
                  </a:lnTo>
                  <a:lnTo>
                    <a:pt x="5596503" y="2738181"/>
                  </a:lnTo>
                  <a:lnTo>
                    <a:pt x="5597071" y="2738349"/>
                  </a:lnTo>
                  <a:lnTo>
                    <a:pt x="5597652" y="2738516"/>
                  </a:lnTo>
                  <a:lnTo>
                    <a:pt x="5598234" y="2738684"/>
                  </a:lnTo>
                  <a:lnTo>
                    <a:pt x="5598815" y="2738852"/>
                  </a:lnTo>
                  <a:lnTo>
                    <a:pt x="5599396" y="2739020"/>
                  </a:lnTo>
                  <a:lnTo>
                    <a:pt x="5599964" y="2739188"/>
                  </a:lnTo>
                  <a:lnTo>
                    <a:pt x="5600545" y="2739356"/>
                  </a:lnTo>
                  <a:lnTo>
                    <a:pt x="5601126" y="2739523"/>
                  </a:lnTo>
                  <a:lnTo>
                    <a:pt x="5601707" y="2739691"/>
                  </a:lnTo>
                  <a:lnTo>
                    <a:pt x="5602288" y="2739859"/>
                  </a:lnTo>
                  <a:lnTo>
                    <a:pt x="5602856" y="2740027"/>
                  </a:lnTo>
                  <a:lnTo>
                    <a:pt x="5603437" y="2740195"/>
                  </a:lnTo>
                  <a:lnTo>
                    <a:pt x="5604018" y="2740376"/>
                  </a:lnTo>
                  <a:lnTo>
                    <a:pt x="5604599" y="2740543"/>
                  </a:lnTo>
                  <a:lnTo>
                    <a:pt x="5605180" y="2740711"/>
                  </a:lnTo>
                  <a:lnTo>
                    <a:pt x="5605748" y="2740879"/>
                  </a:lnTo>
                  <a:lnTo>
                    <a:pt x="5606329" y="2741047"/>
                  </a:lnTo>
                  <a:lnTo>
                    <a:pt x="5606910" y="2741215"/>
                  </a:lnTo>
                  <a:lnTo>
                    <a:pt x="5607491" y="2741383"/>
                  </a:lnTo>
                  <a:lnTo>
                    <a:pt x="5608072" y="2741551"/>
                  </a:lnTo>
                  <a:lnTo>
                    <a:pt x="5608640" y="2741718"/>
                  </a:lnTo>
                  <a:lnTo>
                    <a:pt x="5609221" y="2741886"/>
                  </a:lnTo>
                  <a:lnTo>
                    <a:pt x="5609802" y="2742054"/>
                  </a:lnTo>
                  <a:lnTo>
                    <a:pt x="5610383" y="2742222"/>
                  </a:lnTo>
                  <a:lnTo>
                    <a:pt x="5610951" y="2742390"/>
                  </a:lnTo>
                  <a:lnTo>
                    <a:pt x="5611532" y="2742558"/>
                  </a:lnTo>
                  <a:lnTo>
                    <a:pt x="5612113" y="2742726"/>
                  </a:lnTo>
                  <a:lnTo>
                    <a:pt x="5612694" y="2742893"/>
                  </a:lnTo>
                  <a:lnTo>
                    <a:pt x="5613275" y="2743061"/>
                  </a:lnTo>
                  <a:lnTo>
                    <a:pt x="5613844" y="2743229"/>
                  </a:lnTo>
                  <a:lnTo>
                    <a:pt x="5614425" y="2743397"/>
                  </a:lnTo>
                  <a:lnTo>
                    <a:pt x="5615006" y="2743565"/>
                  </a:lnTo>
                  <a:lnTo>
                    <a:pt x="5615587" y="2743733"/>
                  </a:lnTo>
                  <a:lnTo>
                    <a:pt x="5616168" y="2743900"/>
                  </a:lnTo>
                  <a:lnTo>
                    <a:pt x="5616736" y="2744068"/>
                  </a:lnTo>
                  <a:lnTo>
                    <a:pt x="5617317" y="2744236"/>
                  </a:lnTo>
                  <a:lnTo>
                    <a:pt x="5617898" y="2744404"/>
                  </a:lnTo>
                  <a:lnTo>
                    <a:pt x="5618479" y="2744572"/>
                  </a:lnTo>
                  <a:lnTo>
                    <a:pt x="5619060" y="2744740"/>
                  </a:lnTo>
                  <a:lnTo>
                    <a:pt x="5619628" y="2744908"/>
                  </a:lnTo>
                  <a:lnTo>
                    <a:pt x="5620209" y="2745075"/>
                  </a:lnTo>
                  <a:lnTo>
                    <a:pt x="5620790" y="2745243"/>
                  </a:lnTo>
                  <a:lnTo>
                    <a:pt x="5621371" y="2745411"/>
                  </a:lnTo>
                  <a:lnTo>
                    <a:pt x="5621952" y="2745579"/>
                  </a:lnTo>
                  <a:lnTo>
                    <a:pt x="5622520" y="2745747"/>
                  </a:lnTo>
                  <a:lnTo>
                    <a:pt x="5623101" y="2745915"/>
                  </a:lnTo>
                  <a:lnTo>
                    <a:pt x="5623682" y="2746083"/>
                  </a:lnTo>
                  <a:lnTo>
                    <a:pt x="5624263" y="2746250"/>
                  </a:lnTo>
                  <a:lnTo>
                    <a:pt x="5624831" y="2746418"/>
                  </a:lnTo>
                  <a:lnTo>
                    <a:pt x="5625412" y="2746586"/>
                  </a:lnTo>
                  <a:lnTo>
                    <a:pt x="5625993" y="2746754"/>
                  </a:lnTo>
                  <a:lnTo>
                    <a:pt x="5626574" y="2746922"/>
                  </a:lnTo>
                  <a:lnTo>
                    <a:pt x="5627155" y="2747090"/>
                  </a:lnTo>
                  <a:lnTo>
                    <a:pt x="5627723" y="2747257"/>
                  </a:lnTo>
                  <a:lnTo>
                    <a:pt x="5628304" y="2747425"/>
                  </a:lnTo>
                  <a:lnTo>
                    <a:pt x="5628885" y="2747593"/>
                  </a:lnTo>
                  <a:lnTo>
                    <a:pt x="5629466" y="2747761"/>
                  </a:lnTo>
                  <a:lnTo>
                    <a:pt x="5630047" y="2747929"/>
                  </a:lnTo>
                  <a:lnTo>
                    <a:pt x="5630616" y="2748097"/>
                  </a:lnTo>
                  <a:lnTo>
                    <a:pt x="5631197" y="2748265"/>
                  </a:lnTo>
                  <a:lnTo>
                    <a:pt x="5631778" y="2748432"/>
                  </a:lnTo>
                  <a:lnTo>
                    <a:pt x="5632359" y="2748600"/>
                  </a:lnTo>
                  <a:lnTo>
                    <a:pt x="5632940" y="2748768"/>
                  </a:lnTo>
                  <a:lnTo>
                    <a:pt x="5633508" y="2748936"/>
                  </a:lnTo>
                  <a:lnTo>
                    <a:pt x="5634089" y="2749104"/>
                  </a:lnTo>
                  <a:lnTo>
                    <a:pt x="5634670" y="2749272"/>
                  </a:lnTo>
                  <a:lnTo>
                    <a:pt x="5635251" y="2749439"/>
                  </a:lnTo>
                  <a:lnTo>
                    <a:pt x="5635832" y="2749607"/>
                  </a:lnTo>
                  <a:lnTo>
                    <a:pt x="5636400" y="2749775"/>
                  </a:lnTo>
                  <a:lnTo>
                    <a:pt x="5636981" y="2749943"/>
                  </a:lnTo>
                  <a:lnTo>
                    <a:pt x="5637562" y="2750111"/>
                  </a:lnTo>
                  <a:lnTo>
                    <a:pt x="5638143" y="2750279"/>
                  </a:lnTo>
                  <a:lnTo>
                    <a:pt x="5638724" y="2750447"/>
                  </a:lnTo>
                  <a:lnTo>
                    <a:pt x="5639292" y="2750614"/>
                  </a:lnTo>
                  <a:lnTo>
                    <a:pt x="5639873" y="2750782"/>
                  </a:lnTo>
                  <a:lnTo>
                    <a:pt x="5640454" y="2750950"/>
                  </a:lnTo>
                  <a:lnTo>
                    <a:pt x="5641035" y="2751118"/>
                  </a:lnTo>
                  <a:lnTo>
                    <a:pt x="5641603" y="2751286"/>
                  </a:lnTo>
                  <a:lnTo>
                    <a:pt x="5642184" y="2751454"/>
                  </a:lnTo>
                  <a:lnTo>
                    <a:pt x="5642765" y="2751622"/>
                  </a:lnTo>
                  <a:lnTo>
                    <a:pt x="5643346" y="2751776"/>
                  </a:lnTo>
                  <a:lnTo>
                    <a:pt x="5643927" y="2751944"/>
                  </a:lnTo>
                  <a:lnTo>
                    <a:pt x="5644495" y="2752112"/>
                  </a:lnTo>
                  <a:lnTo>
                    <a:pt x="5645076" y="2752280"/>
                  </a:lnTo>
                  <a:lnTo>
                    <a:pt x="5645657" y="2752448"/>
                  </a:lnTo>
                  <a:lnTo>
                    <a:pt x="5646238" y="2752616"/>
                  </a:lnTo>
                  <a:lnTo>
                    <a:pt x="5646819" y="2752784"/>
                  </a:lnTo>
                  <a:lnTo>
                    <a:pt x="5647388" y="2752951"/>
                  </a:lnTo>
                  <a:lnTo>
                    <a:pt x="5647969" y="2753119"/>
                  </a:lnTo>
                  <a:lnTo>
                    <a:pt x="5648550" y="2753287"/>
                  </a:lnTo>
                  <a:lnTo>
                    <a:pt x="5649131" y="2753455"/>
                  </a:lnTo>
                  <a:lnTo>
                    <a:pt x="5649712" y="2753623"/>
                  </a:lnTo>
                  <a:lnTo>
                    <a:pt x="5650280" y="2753791"/>
                  </a:lnTo>
                  <a:lnTo>
                    <a:pt x="5650861" y="2753959"/>
                  </a:lnTo>
                  <a:lnTo>
                    <a:pt x="5651442" y="2754126"/>
                  </a:lnTo>
                  <a:lnTo>
                    <a:pt x="5652023" y="2754294"/>
                  </a:lnTo>
                  <a:lnTo>
                    <a:pt x="5652604" y="2754462"/>
                  </a:lnTo>
                  <a:lnTo>
                    <a:pt x="5653172" y="2754630"/>
                  </a:lnTo>
                  <a:lnTo>
                    <a:pt x="5653753" y="2754798"/>
                  </a:lnTo>
                  <a:lnTo>
                    <a:pt x="5654334" y="2754966"/>
                  </a:lnTo>
                  <a:lnTo>
                    <a:pt x="5654915" y="2755133"/>
                  </a:lnTo>
                  <a:lnTo>
                    <a:pt x="5655483" y="2755301"/>
                  </a:lnTo>
                </a:path>
                <a:path w="5782945" h="2792095">
                  <a:moveTo>
                    <a:pt x="5655483" y="2755301"/>
                  </a:moveTo>
                  <a:lnTo>
                    <a:pt x="5656064" y="2755469"/>
                  </a:lnTo>
                  <a:lnTo>
                    <a:pt x="5656645" y="2755637"/>
                  </a:lnTo>
                  <a:lnTo>
                    <a:pt x="5657226" y="2755805"/>
                  </a:lnTo>
                  <a:lnTo>
                    <a:pt x="5657807" y="2755973"/>
                  </a:lnTo>
                  <a:lnTo>
                    <a:pt x="5658375" y="2756141"/>
                  </a:lnTo>
                  <a:lnTo>
                    <a:pt x="5658956" y="2756308"/>
                  </a:lnTo>
                  <a:lnTo>
                    <a:pt x="5659537" y="2756476"/>
                  </a:lnTo>
                  <a:lnTo>
                    <a:pt x="5660118" y="2756644"/>
                  </a:lnTo>
                  <a:lnTo>
                    <a:pt x="5660699" y="2756812"/>
                  </a:lnTo>
                  <a:lnTo>
                    <a:pt x="5661267" y="2756980"/>
                  </a:lnTo>
                  <a:lnTo>
                    <a:pt x="5661848" y="2757148"/>
                  </a:lnTo>
                  <a:lnTo>
                    <a:pt x="5662430" y="2757316"/>
                  </a:lnTo>
                  <a:lnTo>
                    <a:pt x="5663011" y="2757470"/>
                  </a:lnTo>
                  <a:lnTo>
                    <a:pt x="5663592" y="2757638"/>
                  </a:lnTo>
                  <a:lnTo>
                    <a:pt x="5664160" y="2757806"/>
                  </a:lnTo>
                  <a:lnTo>
                    <a:pt x="5664741" y="2757974"/>
                  </a:lnTo>
                  <a:lnTo>
                    <a:pt x="5665322" y="2758142"/>
                  </a:lnTo>
                  <a:lnTo>
                    <a:pt x="5665903" y="2758310"/>
                  </a:lnTo>
                  <a:lnTo>
                    <a:pt x="5666484" y="2758478"/>
                  </a:lnTo>
                  <a:lnTo>
                    <a:pt x="5667052" y="2758645"/>
                  </a:lnTo>
                  <a:lnTo>
                    <a:pt x="5667633" y="2758813"/>
                  </a:lnTo>
                  <a:lnTo>
                    <a:pt x="5668214" y="2758981"/>
                  </a:lnTo>
                  <a:lnTo>
                    <a:pt x="5668795" y="2759149"/>
                  </a:lnTo>
                  <a:lnTo>
                    <a:pt x="5669363" y="2759317"/>
                  </a:lnTo>
                  <a:lnTo>
                    <a:pt x="5669944" y="2759485"/>
                  </a:lnTo>
                  <a:lnTo>
                    <a:pt x="5670525" y="2759652"/>
                  </a:lnTo>
                  <a:lnTo>
                    <a:pt x="5671106" y="2759820"/>
                  </a:lnTo>
                  <a:lnTo>
                    <a:pt x="5671687" y="2759988"/>
                  </a:lnTo>
                  <a:lnTo>
                    <a:pt x="5672255" y="2760156"/>
                  </a:lnTo>
                  <a:lnTo>
                    <a:pt x="5672836" y="2760324"/>
                  </a:lnTo>
                  <a:lnTo>
                    <a:pt x="5673417" y="2760492"/>
                  </a:lnTo>
                  <a:lnTo>
                    <a:pt x="5673998" y="2760660"/>
                  </a:lnTo>
                  <a:lnTo>
                    <a:pt x="5674579" y="2760827"/>
                  </a:lnTo>
                  <a:lnTo>
                    <a:pt x="5675147" y="2760995"/>
                  </a:lnTo>
                  <a:lnTo>
                    <a:pt x="5675728" y="2761150"/>
                  </a:lnTo>
                  <a:lnTo>
                    <a:pt x="5676309" y="2761318"/>
                  </a:lnTo>
                  <a:lnTo>
                    <a:pt x="5676890" y="2761486"/>
                  </a:lnTo>
                  <a:lnTo>
                    <a:pt x="5677471" y="2761654"/>
                  </a:lnTo>
                  <a:lnTo>
                    <a:pt x="5678040" y="2761822"/>
                  </a:lnTo>
                  <a:lnTo>
                    <a:pt x="5678621" y="2761989"/>
                  </a:lnTo>
                  <a:lnTo>
                    <a:pt x="5679202" y="2762157"/>
                  </a:lnTo>
                  <a:lnTo>
                    <a:pt x="5679783" y="2762325"/>
                  </a:lnTo>
                  <a:lnTo>
                    <a:pt x="5680364" y="2762493"/>
                  </a:lnTo>
                  <a:lnTo>
                    <a:pt x="5680932" y="2762661"/>
                  </a:lnTo>
                  <a:lnTo>
                    <a:pt x="5681513" y="2762829"/>
                  </a:lnTo>
                  <a:lnTo>
                    <a:pt x="5682094" y="2762997"/>
                  </a:lnTo>
                  <a:lnTo>
                    <a:pt x="5682675" y="2763164"/>
                  </a:lnTo>
                  <a:lnTo>
                    <a:pt x="5683243" y="2763332"/>
                  </a:lnTo>
                  <a:lnTo>
                    <a:pt x="5683824" y="2763500"/>
                  </a:lnTo>
                  <a:lnTo>
                    <a:pt x="5684405" y="2763668"/>
                  </a:lnTo>
                  <a:lnTo>
                    <a:pt x="5684986" y="2763836"/>
                  </a:lnTo>
                  <a:lnTo>
                    <a:pt x="5685567" y="2764004"/>
                  </a:lnTo>
                  <a:lnTo>
                    <a:pt x="5686135" y="2764159"/>
                  </a:lnTo>
                  <a:lnTo>
                    <a:pt x="5686716" y="2764326"/>
                  </a:lnTo>
                  <a:lnTo>
                    <a:pt x="5687297" y="2764494"/>
                  </a:lnTo>
                  <a:lnTo>
                    <a:pt x="5687878" y="2764662"/>
                  </a:lnTo>
                  <a:lnTo>
                    <a:pt x="5688459" y="2764830"/>
                  </a:lnTo>
                  <a:lnTo>
                    <a:pt x="5689027" y="2764998"/>
                  </a:lnTo>
                  <a:lnTo>
                    <a:pt x="5689608" y="2765166"/>
                  </a:lnTo>
                  <a:lnTo>
                    <a:pt x="5690189" y="2765334"/>
                  </a:lnTo>
                  <a:lnTo>
                    <a:pt x="5690770" y="2765501"/>
                  </a:lnTo>
                  <a:lnTo>
                    <a:pt x="5691351" y="2765669"/>
                  </a:lnTo>
                  <a:lnTo>
                    <a:pt x="5691919" y="2765837"/>
                  </a:lnTo>
                  <a:lnTo>
                    <a:pt x="5692500" y="2766005"/>
                  </a:lnTo>
                  <a:lnTo>
                    <a:pt x="5693081" y="2766173"/>
                  </a:lnTo>
                  <a:lnTo>
                    <a:pt x="5693662" y="2766341"/>
                  </a:lnTo>
                  <a:lnTo>
                    <a:pt x="5694231" y="2766509"/>
                  </a:lnTo>
                  <a:lnTo>
                    <a:pt x="5694812" y="2766663"/>
                  </a:lnTo>
                  <a:lnTo>
                    <a:pt x="5695393" y="2766831"/>
                  </a:lnTo>
                  <a:lnTo>
                    <a:pt x="5695974" y="2766999"/>
                  </a:lnTo>
                  <a:lnTo>
                    <a:pt x="5696555" y="2767167"/>
                  </a:lnTo>
                  <a:lnTo>
                    <a:pt x="5697123" y="2767335"/>
                  </a:lnTo>
                  <a:lnTo>
                    <a:pt x="5697704" y="2767503"/>
                  </a:lnTo>
                  <a:lnTo>
                    <a:pt x="5698285" y="2767671"/>
                  </a:lnTo>
                  <a:lnTo>
                    <a:pt x="5698866" y="2767838"/>
                  </a:lnTo>
                  <a:lnTo>
                    <a:pt x="5699447" y="2768006"/>
                  </a:lnTo>
                  <a:lnTo>
                    <a:pt x="5700015" y="2768174"/>
                  </a:lnTo>
                  <a:lnTo>
                    <a:pt x="5700596" y="2768342"/>
                  </a:lnTo>
                  <a:lnTo>
                    <a:pt x="5701177" y="2768510"/>
                  </a:lnTo>
                  <a:lnTo>
                    <a:pt x="5701758" y="2768678"/>
                  </a:lnTo>
                  <a:lnTo>
                    <a:pt x="5702339" y="2768833"/>
                  </a:lnTo>
                  <a:lnTo>
                    <a:pt x="5702907" y="2769000"/>
                  </a:lnTo>
                  <a:lnTo>
                    <a:pt x="5703488" y="2769168"/>
                  </a:lnTo>
                  <a:lnTo>
                    <a:pt x="5704069" y="2769336"/>
                  </a:lnTo>
                  <a:lnTo>
                    <a:pt x="5704650" y="2769504"/>
                  </a:lnTo>
                  <a:lnTo>
                    <a:pt x="5705231" y="2769672"/>
                  </a:lnTo>
                  <a:lnTo>
                    <a:pt x="5705799" y="2769840"/>
                  </a:lnTo>
                  <a:lnTo>
                    <a:pt x="5706380" y="2770008"/>
                  </a:lnTo>
                  <a:lnTo>
                    <a:pt x="5706961" y="2770175"/>
                  </a:lnTo>
                  <a:lnTo>
                    <a:pt x="5707542" y="2770343"/>
                  </a:lnTo>
                  <a:lnTo>
                    <a:pt x="5708123" y="2770511"/>
                  </a:lnTo>
                  <a:lnTo>
                    <a:pt x="5708691" y="2770679"/>
                  </a:lnTo>
                  <a:lnTo>
                    <a:pt x="5709272" y="2770834"/>
                  </a:lnTo>
                  <a:lnTo>
                    <a:pt x="5709853" y="2771002"/>
                  </a:lnTo>
                  <a:lnTo>
                    <a:pt x="5710434" y="2771170"/>
                  </a:lnTo>
                  <a:lnTo>
                    <a:pt x="5711015" y="2771337"/>
                  </a:lnTo>
                  <a:lnTo>
                    <a:pt x="5711584" y="2771505"/>
                  </a:lnTo>
                  <a:lnTo>
                    <a:pt x="5712165" y="2771673"/>
                  </a:lnTo>
                  <a:lnTo>
                    <a:pt x="5712746" y="2771841"/>
                  </a:lnTo>
                  <a:lnTo>
                    <a:pt x="5713327" y="2772009"/>
                  </a:lnTo>
                  <a:lnTo>
                    <a:pt x="5713895" y="2772177"/>
                  </a:lnTo>
                  <a:lnTo>
                    <a:pt x="5714476" y="2772345"/>
                  </a:lnTo>
                  <a:lnTo>
                    <a:pt x="5715057" y="2772512"/>
                  </a:lnTo>
                  <a:lnTo>
                    <a:pt x="5715638" y="2772680"/>
                  </a:lnTo>
                  <a:lnTo>
                    <a:pt x="5716219" y="2772835"/>
                  </a:lnTo>
                  <a:lnTo>
                    <a:pt x="5716787" y="2773003"/>
                  </a:lnTo>
                  <a:lnTo>
                    <a:pt x="5717368" y="2773171"/>
                  </a:lnTo>
                  <a:lnTo>
                    <a:pt x="5717949" y="2773339"/>
                  </a:lnTo>
                  <a:lnTo>
                    <a:pt x="5718530" y="2773507"/>
                  </a:lnTo>
                  <a:lnTo>
                    <a:pt x="5719111" y="2773674"/>
                  </a:lnTo>
                  <a:lnTo>
                    <a:pt x="5719679" y="2773842"/>
                  </a:lnTo>
                  <a:lnTo>
                    <a:pt x="5720260" y="2774010"/>
                  </a:lnTo>
                  <a:lnTo>
                    <a:pt x="5720841" y="2774178"/>
                  </a:lnTo>
                  <a:lnTo>
                    <a:pt x="5721422" y="2774346"/>
                  </a:lnTo>
                  <a:lnTo>
                    <a:pt x="5722003" y="2774514"/>
                  </a:lnTo>
                  <a:lnTo>
                    <a:pt x="5722571" y="2774669"/>
                  </a:lnTo>
                  <a:lnTo>
                    <a:pt x="5723152" y="2774836"/>
                  </a:lnTo>
                  <a:lnTo>
                    <a:pt x="5723733" y="2775004"/>
                  </a:lnTo>
                  <a:lnTo>
                    <a:pt x="5724314" y="2775172"/>
                  </a:lnTo>
                  <a:lnTo>
                    <a:pt x="5724895" y="2775340"/>
                  </a:lnTo>
                  <a:lnTo>
                    <a:pt x="5725463" y="2775508"/>
                  </a:lnTo>
                  <a:lnTo>
                    <a:pt x="5726044" y="2775676"/>
                  </a:lnTo>
                  <a:lnTo>
                    <a:pt x="5726625" y="2775844"/>
                  </a:lnTo>
                  <a:lnTo>
                    <a:pt x="5727207" y="2776011"/>
                  </a:lnTo>
                  <a:lnTo>
                    <a:pt x="5727775" y="2776179"/>
                  </a:lnTo>
                  <a:lnTo>
                    <a:pt x="5728356" y="2776334"/>
                  </a:lnTo>
                  <a:lnTo>
                    <a:pt x="5728937" y="2776502"/>
                  </a:lnTo>
                </a:path>
                <a:path w="5782945" h="2792095">
                  <a:moveTo>
                    <a:pt x="5728937" y="2776502"/>
                  </a:moveTo>
                  <a:lnTo>
                    <a:pt x="5729518" y="2776670"/>
                  </a:lnTo>
                  <a:lnTo>
                    <a:pt x="5730099" y="2776838"/>
                  </a:lnTo>
                  <a:lnTo>
                    <a:pt x="5730667" y="2777006"/>
                  </a:lnTo>
                  <a:lnTo>
                    <a:pt x="5731248" y="2777173"/>
                  </a:lnTo>
                  <a:lnTo>
                    <a:pt x="5731829" y="2777341"/>
                  </a:lnTo>
                  <a:lnTo>
                    <a:pt x="5732410" y="2777509"/>
                  </a:lnTo>
                  <a:lnTo>
                    <a:pt x="5732991" y="2777677"/>
                  </a:lnTo>
                  <a:lnTo>
                    <a:pt x="5733559" y="2777832"/>
                  </a:lnTo>
                  <a:lnTo>
                    <a:pt x="5734140" y="2778000"/>
                  </a:lnTo>
                  <a:lnTo>
                    <a:pt x="5734721" y="2778168"/>
                  </a:lnTo>
                  <a:lnTo>
                    <a:pt x="5735302" y="2778335"/>
                  </a:lnTo>
                  <a:lnTo>
                    <a:pt x="5735883" y="2778503"/>
                  </a:lnTo>
                  <a:lnTo>
                    <a:pt x="5736451" y="2778671"/>
                  </a:lnTo>
                  <a:lnTo>
                    <a:pt x="5737032" y="2778839"/>
                  </a:lnTo>
                  <a:lnTo>
                    <a:pt x="5737613" y="2779007"/>
                  </a:lnTo>
                  <a:lnTo>
                    <a:pt x="5738194" y="2779175"/>
                  </a:lnTo>
                  <a:lnTo>
                    <a:pt x="5738762" y="2779330"/>
                  </a:lnTo>
                  <a:lnTo>
                    <a:pt x="5739343" y="2779497"/>
                  </a:lnTo>
                  <a:lnTo>
                    <a:pt x="5739924" y="2779665"/>
                  </a:lnTo>
                  <a:lnTo>
                    <a:pt x="5740505" y="2779833"/>
                  </a:lnTo>
                  <a:lnTo>
                    <a:pt x="5741086" y="2780001"/>
                  </a:lnTo>
                  <a:lnTo>
                    <a:pt x="5741654" y="2780169"/>
                  </a:lnTo>
                  <a:lnTo>
                    <a:pt x="5742236" y="2780337"/>
                  </a:lnTo>
                  <a:lnTo>
                    <a:pt x="5742817" y="2780505"/>
                  </a:lnTo>
                  <a:lnTo>
                    <a:pt x="5743398" y="2780672"/>
                  </a:lnTo>
                  <a:lnTo>
                    <a:pt x="5743979" y="2780827"/>
                  </a:lnTo>
                  <a:lnTo>
                    <a:pt x="5744547" y="2780995"/>
                  </a:lnTo>
                  <a:lnTo>
                    <a:pt x="5747439" y="2781834"/>
                  </a:lnTo>
                  <a:lnTo>
                    <a:pt x="5748020" y="2782002"/>
                  </a:lnTo>
                  <a:lnTo>
                    <a:pt x="5748601" y="2782157"/>
                  </a:lnTo>
                  <a:lnTo>
                    <a:pt x="5749182" y="2782325"/>
                  </a:lnTo>
                  <a:lnTo>
                    <a:pt x="5749763" y="2782493"/>
                  </a:lnTo>
                  <a:lnTo>
                    <a:pt x="5750331" y="2782661"/>
                  </a:lnTo>
                  <a:lnTo>
                    <a:pt x="5750912" y="2782829"/>
                  </a:lnTo>
                  <a:lnTo>
                    <a:pt x="5751493" y="2782996"/>
                  </a:lnTo>
                  <a:lnTo>
                    <a:pt x="5752074" y="2783164"/>
                  </a:lnTo>
                  <a:lnTo>
                    <a:pt x="5752642" y="2783332"/>
                  </a:lnTo>
                  <a:lnTo>
                    <a:pt x="5753223" y="2783487"/>
                  </a:lnTo>
                  <a:lnTo>
                    <a:pt x="5753804" y="2783655"/>
                  </a:lnTo>
                  <a:lnTo>
                    <a:pt x="5754385" y="2783823"/>
                  </a:lnTo>
                  <a:lnTo>
                    <a:pt x="5754966" y="2783991"/>
                  </a:lnTo>
                  <a:lnTo>
                    <a:pt x="5755534" y="2784159"/>
                  </a:lnTo>
                  <a:lnTo>
                    <a:pt x="5756115" y="2784326"/>
                  </a:lnTo>
                  <a:lnTo>
                    <a:pt x="5756696" y="2784494"/>
                  </a:lnTo>
                  <a:lnTo>
                    <a:pt x="5757277" y="2784662"/>
                  </a:lnTo>
                  <a:lnTo>
                    <a:pt x="5757858" y="2784817"/>
                  </a:lnTo>
                  <a:lnTo>
                    <a:pt x="5758427" y="2784985"/>
                  </a:lnTo>
                  <a:lnTo>
                    <a:pt x="5759008" y="2785153"/>
                  </a:lnTo>
                  <a:lnTo>
                    <a:pt x="5759589" y="2785321"/>
                  </a:lnTo>
                  <a:lnTo>
                    <a:pt x="5760170" y="2785488"/>
                  </a:lnTo>
                  <a:lnTo>
                    <a:pt x="5760751" y="2785656"/>
                  </a:lnTo>
                  <a:lnTo>
                    <a:pt x="5761319" y="2785824"/>
                  </a:lnTo>
                  <a:lnTo>
                    <a:pt x="5761900" y="2785979"/>
                  </a:lnTo>
                  <a:lnTo>
                    <a:pt x="5762481" y="2786147"/>
                  </a:lnTo>
                  <a:lnTo>
                    <a:pt x="5763062" y="2786315"/>
                  </a:lnTo>
                  <a:lnTo>
                    <a:pt x="5763643" y="2786483"/>
                  </a:lnTo>
                  <a:lnTo>
                    <a:pt x="5764211" y="2786650"/>
                  </a:lnTo>
                  <a:lnTo>
                    <a:pt x="5764792" y="2786818"/>
                  </a:lnTo>
                  <a:lnTo>
                    <a:pt x="5765373" y="2786986"/>
                  </a:lnTo>
                  <a:lnTo>
                    <a:pt x="5765954" y="2787154"/>
                  </a:lnTo>
                  <a:lnTo>
                    <a:pt x="5766522" y="2787309"/>
                  </a:lnTo>
                  <a:lnTo>
                    <a:pt x="5767103" y="2787477"/>
                  </a:lnTo>
                  <a:lnTo>
                    <a:pt x="5767684" y="2787645"/>
                  </a:lnTo>
                  <a:lnTo>
                    <a:pt x="5768265" y="2787812"/>
                  </a:lnTo>
                  <a:lnTo>
                    <a:pt x="5768846" y="2787980"/>
                  </a:lnTo>
                  <a:lnTo>
                    <a:pt x="5769414" y="2788148"/>
                  </a:lnTo>
                  <a:lnTo>
                    <a:pt x="5769995" y="2788316"/>
                  </a:lnTo>
                  <a:lnTo>
                    <a:pt x="5770576" y="2788471"/>
                  </a:lnTo>
                  <a:lnTo>
                    <a:pt x="5771157" y="2788639"/>
                  </a:lnTo>
                  <a:lnTo>
                    <a:pt x="5771738" y="2788807"/>
                  </a:lnTo>
                  <a:lnTo>
                    <a:pt x="5772306" y="2788975"/>
                  </a:lnTo>
                  <a:lnTo>
                    <a:pt x="5772887" y="2789142"/>
                  </a:lnTo>
                  <a:lnTo>
                    <a:pt x="5773468" y="2789310"/>
                  </a:lnTo>
                  <a:lnTo>
                    <a:pt x="5774049" y="2789478"/>
                  </a:lnTo>
                  <a:lnTo>
                    <a:pt x="5774630" y="2789633"/>
                  </a:lnTo>
                  <a:lnTo>
                    <a:pt x="5775199" y="2789801"/>
                  </a:lnTo>
                  <a:lnTo>
                    <a:pt x="5775780" y="2789969"/>
                  </a:lnTo>
                  <a:lnTo>
                    <a:pt x="5776361" y="2790137"/>
                  </a:lnTo>
                  <a:lnTo>
                    <a:pt x="5776942" y="2790304"/>
                  </a:lnTo>
                  <a:lnTo>
                    <a:pt x="5777523" y="2790472"/>
                  </a:lnTo>
                  <a:lnTo>
                    <a:pt x="5778091" y="2790627"/>
                  </a:lnTo>
                  <a:lnTo>
                    <a:pt x="5778672" y="2790795"/>
                  </a:lnTo>
                  <a:lnTo>
                    <a:pt x="5779253" y="2790963"/>
                  </a:lnTo>
                  <a:lnTo>
                    <a:pt x="5779834" y="2791131"/>
                  </a:lnTo>
                  <a:lnTo>
                    <a:pt x="5780415" y="2791299"/>
                  </a:lnTo>
                  <a:lnTo>
                    <a:pt x="5780983" y="2791466"/>
                  </a:lnTo>
                  <a:lnTo>
                    <a:pt x="5781564" y="2791634"/>
                  </a:lnTo>
                  <a:lnTo>
                    <a:pt x="5782145" y="2791789"/>
                  </a:lnTo>
                  <a:lnTo>
                    <a:pt x="5782726" y="2791957"/>
                  </a:lnTo>
                </a:path>
              </a:pathLst>
            </a:custGeom>
            <a:ln w="9683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1" name="object 431"/>
            <p:cNvSpPr/>
            <p:nvPr/>
          </p:nvSpPr>
          <p:spPr>
            <a:xfrm>
              <a:off x="2748323" y="8699204"/>
              <a:ext cx="5782945" cy="0"/>
            </a:xfrm>
            <a:custGeom>
              <a:avLst/>
              <a:gdLst/>
              <a:ahLst/>
              <a:cxnLst/>
              <a:rect l="l" t="t" r="r" b="b"/>
              <a:pathLst>
                <a:path w="5782945">
                  <a:moveTo>
                    <a:pt x="0" y="0"/>
                  </a:moveTo>
                  <a:lnTo>
                    <a:pt x="578272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2" name="object 432"/>
            <p:cNvSpPr/>
            <p:nvPr/>
          </p:nvSpPr>
          <p:spPr>
            <a:xfrm>
              <a:off x="2947732" y="8620457"/>
              <a:ext cx="0" cy="79375"/>
            </a:xfrm>
            <a:custGeom>
              <a:avLst/>
              <a:gdLst/>
              <a:ahLst/>
              <a:cxnLst/>
              <a:rect l="l" t="t" r="r" b="b"/>
              <a:pathLst>
                <a:path h="79375">
                  <a:moveTo>
                    <a:pt x="0" y="0"/>
                  </a:moveTo>
                  <a:lnTo>
                    <a:pt x="0" y="78747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3" name="object 433"/>
            <p:cNvSpPr/>
            <p:nvPr/>
          </p:nvSpPr>
          <p:spPr>
            <a:xfrm>
              <a:off x="3147137" y="8659837"/>
              <a:ext cx="0" cy="39370"/>
            </a:xfrm>
            <a:custGeom>
              <a:avLst/>
              <a:gdLst/>
              <a:ahLst/>
              <a:cxnLst/>
              <a:rect l="l" t="t" r="r" b="b"/>
              <a:pathLst>
                <a:path h="39370">
                  <a:moveTo>
                    <a:pt x="0" y="0"/>
                  </a:moveTo>
                  <a:lnTo>
                    <a:pt x="0" y="39367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4" name="object 434"/>
            <p:cNvSpPr/>
            <p:nvPr/>
          </p:nvSpPr>
          <p:spPr>
            <a:xfrm>
              <a:off x="3346529" y="8659837"/>
              <a:ext cx="0" cy="39370"/>
            </a:xfrm>
            <a:custGeom>
              <a:avLst/>
              <a:gdLst/>
              <a:ahLst/>
              <a:cxnLst/>
              <a:rect l="l" t="t" r="r" b="b"/>
              <a:pathLst>
                <a:path h="39370">
                  <a:moveTo>
                    <a:pt x="0" y="0"/>
                  </a:moveTo>
                  <a:lnTo>
                    <a:pt x="0" y="39367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5" name="object 435"/>
            <p:cNvSpPr/>
            <p:nvPr/>
          </p:nvSpPr>
          <p:spPr>
            <a:xfrm>
              <a:off x="3545934" y="8659837"/>
              <a:ext cx="0" cy="39370"/>
            </a:xfrm>
            <a:custGeom>
              <a:avLst/>
              <a:gdLst/>
              <a:ahLst/>
              <a:cxnLst/>
              <a:rect l="l" t="t" r="r" b="b"/>
              <a:pathLst>
                <a:path h="39370">
                  <a:moveTo>
                    <a:pt x="0" y="0"/>
                  </a:moveTo>
                  <a:lnTo>
                    <a:pt x="0" y="39367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6" name="object 436"/>
            <p:cNvSpPr/>
            <p:nvPr/>
          </p:nvSpPr>
          <p:spPr>
            <a:xfrm>
              <a:off x="3745340" y="8620457"/>
              <a:ext cx="0" cy="79375"/>
            </a:xfrm>
            <a:custGeom>
              <a:avLst/>
              <a:gdLst/>
              <a:ahLst/>
              <a:cxnLst/>
              <a:rect l="l" t="t" r="r" b="b"/>
              <a:pathLst>
                <a:path h="79375">
                  <a:moveTo>
                    <a:pt x="0" y="0"/>
                  </a:moveTo>
                  <a:lnTo>
                    <a:pt x="0" y="78747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7" name="object 437"/>
            <p:cNvSpPr/>
            <p:nvPr/>
          </p:nvSpPr>
          <p:spPr>
            <a:xfrm>
              <a:off x="3944745" y="8659837"/>
              <a:ext cx="0" cy="39370"/>
            </a:xfrm>
            <a:custGeom>
              <a:avLst/>
              <a:gdLst/>
              <a:ahLst/>
              <a:cxnLst/>
              <a:rect l="l" t="t" r="r" b="b"/>
              <a:pathLst>
                <a:path h="39370">
                  <a:moveTo>
                    <a:pt x="0" y="0"/>
                  </a:moveTo>
                  <a:lnTo>
                    <a:pt x="0" y="39367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8" name="object 438"/>
            <p:cNvSpPr/>
            <p:nvPr/>
          </p:nvSpPr>
          <p:spPr>
            <a:xfrm>
              <a:off x="4144151" y="8659837"/>
              <a:ext cx="0" cy="39370"/>
            </a:xfrm>
            <a:custGeom>
              <a:avLst/>
              <a:gdLst/>
              <a:ahLst/>
              <a:cxnLst/>
              <a:rect l="l" t="t" r="r" b="b"/>
              <a:pathLst>
                <a:path h="39370">
                  <a:moveTo>
                    <a:pt x="0" y="0"/>
                  </a:moveTo>
                  <a:lnTo>
                    <a:pt x="0" y="39367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9" name="object 439"/>
            <p:cNvSpPr/>
            <p:nvPr/>
          </p:nvSpPr>
          <p:spPr>
            <a:xfrm>
              <a:off x="4343555" y="8659837"/>
              <a:ext cx="0" cy="39370"/>
            </a:xfrm>
            <a:custGeom>
              <a:avLst/>
              <a:gdLst/>
              <a:ahLst/>
              <a:cxnLst/>
              <a:rect l="l" t="t" r="r" b="b"/>
              <a:pathLst>
                <a:path h="39370">
                  <a:moveTo>
                    <a:pt x="0" y="0"/>
                  </a:moveTo>
                  <a:lnTo>
                    <a:pt x="0" y="39367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0" name="object 440"/>
            <p:cNvSpPr/>
            <p:nvPr/>
          </p:nvSpPr>
          <p:spPr>
            <a:xfrm>
              <a:off x="4542961" y="8620457"/>
              <a:ext cx="0" cy="79375"/>
            </a:xfrm>
            <a:custGeom>
              <a:avLst/>
              <a:gdLst/>
              <a:ahLst/>
              <a:cxnLst/>
              <a:rect l="l" t="t" r="r" b="b"/>
              <a:pathLst>
                <a:path h="79375">
                  <a:moveTo>
                    <a:pt x="0" y="0"/>
                  </a:moveTo>
                  <a:lnTo>
                    <a:pt x="0" y="78747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1" name="object 441"/>
            <p:cNvSpPr/>
            <p:nvPr/>
          </p:nvSpPr>
          <p:spPr>
            <a:xfrm>
              <a:off x="4742366" y="8659837"/>
              <a:ext cx="0" cy="39370"/>
            </a:xfrm>
            <a:custGeom>
              <a:avLst/>
              <a:gdLst/>
              <a:ahLst/>
              <a:cxnLst/>
              <a:rect l="l" t="t" r="r" b="b"/>
              <a:pathLst>
                <a:path h="39370">
                  <a:moveTo>
                    <a:pt x="0" y="0"/>
                  </a:moveTo>
                  <a:lnTo>
                    <a:pt x="0" y="39367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2" name="object 442"/>
            <p:cNvSpPr/>
            <p:nvPr/>
          </p:nvSpPr>
          <p:spPr>
            <a:xfrm>
              <a:off x="4941772" y="8659837"/>
              <a:ext cx="0" cy="39370"/>
            </a:xfrm>
            <a:custGeom>
              <a:avLst/>
              <a:gdLst/>
              <a:ahLst/>
              <a:cxnLst/>
              <a:rect l="l" t="t" r="r" b="b"/>
              <a:pathLst>
                <a:path h="39370">
                  <a:moveTo>
                    <a:pt x="0" y="0"/>
                  </a:moveTo>
                  <a:lnTo>
                    <a:pt x="0" y="39367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3" name="object 443"/>
            <p:cNvSpPr/>
            <p:nvPr/>
          </p:nvSpPr>
          <p:spPr>
            <a:xfrm>
              <a:off x="5141177" y="8659837"/>
              <a:ext cx="0" cy="39370"/>
            </a:xfrm>
            <a:custGeom>
              <a:avLst/>
              <a:gdLst/>
              <a:ahLst/>
              <a:cxnLst/>
              <a:rect l="l" t="t" r="r" b="b"/>
              <a:pathLst>
                <a:path h="39370">
                  <a:moveTo>
                    <a:pt x="0" y="0"/>
                  </a:moveTo>
                  <a:lnTo>
                    <a:pt x="0" y="39367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4" name="object 444"/>
            <p:cNvSpPr/>
            <p:nvPr/>
          </p:nvSpPr>
          <p:spPr>
            <a:xfrm>
              <a:off x="5340581" y="8620457"/>
              <a:ext cx="0" cy="79375"/>
            </a:xfrm>
            <a:custGeom>
              <a:avLst/>
              <a:gdLst/>
              <a:ahLst/>
              <a:cxnLst/>
              <a:rect l="l" t="t" r="r" b="b"/>
              <a:pathLst>
                <a:path h="79375">
                  <a:moveTo>
                    <a:pt x="0" y="0"/>
                  </a:moveTo>
                  <a:lnTo>
                    <a:pt x="0" y="78747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5" name="object 445"/>
            <p:cNvSpPr/>
            <p:nvPr/>
          </p:nvSpPr>
          <p:spPr>
            <a:xfrm>
              <a:off x="5539987" y="8659837"/>
              <a:ext cx="0" cy="39370"/>
            </a:xfrm>
            <a:custGeom>
              <a:avLst/>
              <a:gdLst/>
              <a:ahLst/>
              <a:cxnLst/>
              <a:rect l="l" t="t" r="r" b="b"/>
              <a:pathLst>
                <a:path h="39370">
                  <a:moveTo>
                    <a:pt x="0" y="0"/>
                  </a:moveTo>
                  <a:lnTo>
                    <a:pt x="0" y="39367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6" name="object 446"/>
            <p:cNvSpPr/>
            <p:nvPr/>
          </p:nvSpPr>
          <p:spPr>
            <a:xfrm>
              <a:off x="5739392" y="8659837"/>
              <a:ext cx="0" cy="39370"/>
            </a:xfrm>
            <a:custGeom>
              <a:avLst/>
              <a:gdLst/>
              <a:ahLst/>
              <a:cxnLst/>
              <a:rect l="l" t="t" r="r" b="b"/>
              <a:pathLst>
                <a:path h="39370">
                  <a:moveTo>
                    <a:pt x="0" y="0"/>
                  </a:moveTo>
                  <a:lnTo>
                    <a:pt x="0" y="39367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7" name="object 447"/>
            <p:cNvSpPr/>
            <p:nvPr/>
          </p:nvSpPr>
          <p:spPr>
            <a:xfrm>
              <a:off x="5938798" y="8659837"/>
              <a:ext cx="0" cy="39370"/>
            </a:xfrm>
            <a:custGeom>
              <a:avLst/>
              <a:gdLst/>
              <a:ahLst/>
              <a:cxnLst/>
              <a:rect l="l" t="t" r="r" b="b"/>
              <a:pathLst>
                <a:path h="39370">
                  <a:moveTo>
                    <a:pt x="0" y="0"/>
                  </a:moveTo>
                  <a:lnTo>
                    <a:pt x="0" y="39367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8" name="object 448"/>
            <p:cNvSpPr/>
            <p:nvPr/>
          </p:nvSpPr>
          <p:spPr>
            <a:xfrm>
              <a:off x="6138190" y="8620457"/>
              <a:ext cx="0" cy="79375"/>
            </a:xfrm>
            <a:custGeom>
              <a:avLst/>
              <a:gdLst/>
              <a:ahLst/>
              <a:cxnLst/>
              <a:rect l="l" t="t" r="r" b="b"/>
              <a:pathLst>
                <a:path h="79375">
                  <a:moveTo>
                    <a:pt x="0" y="0"/>
                  </a:moveTo>
                  <a:lnTo>
                    <a:pt x="0" y="78747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9" name="object 449"/>
            <p:cNvSpPr/>
            <p:nvPr/>
          </p:nvSpPr>
          <p:spPr>
            <a:xfrm>
              <a:off x="6337595" y="8659837"/>
              <a:ext cx="0" cy="39370"/>
            </a:xfrm>
            <a:custGeom>
              <a:avLst/>
              <a:gdLst/>
              <a:ahLst/>
              <a:cxnLst/>
              <a:rect l="l" t="t" r="r" b="b"/>
              <a:pathLst>
                <a:path h="39370">
                  <a:moveTo>
                    <a:pt x="0" y="0"/>
                  </a:moveTo>
                  <a:lnTo>
                    <a:pt x="0" y="39367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0" name="object 450"/>
            <p:cNvSpPr/>
            <p:nvPr/>
          </p:nvSpPr>
          <p:spPr>
            <a:xfrm>
              <a:off x="6537000" y="8659837"/>
              <a:ext cx="0" cy="39370"/>
            </a:xfrm>
            <a:custGeom>
              <a:avLst/>
              <a:gdLst/>
              <a:ahLst/>
              <a:cxnLst/>
              <a:rect l="l" t="t" r="r" b="b"/>
              <a:pathLst>
                <a:path h="39370">
                  <a:moveTo>
                    <a:pt x="0" y="0"/>
                  </a:moveTo>
                  <a:lnTo>
                    <a:pt x="0" y="39367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1" name="object 451"/>
            <p:cNvSpPr/>
            <p:nvPr/>
          </p:nvSpPr>
          <p:spPr>
            <a:xfrm>
              <a:off x="6736406" y="8659837"/>
              <a:ext cx="0" cy="39370"/>
            </a:xfrm>
            <a:custGeom>
              <a:avLst/>
              <a:gdLst/>
              <a:ahLst/>
              <a:cxnLst/>
              <a:rect l="l" t="t" r="r" b="b"/>
              <a:pathLst>
                <a:path h="39370">
                  <a:moveTo>
                    <a:pt x="0" y="0"/>
                  </a:moveTo>
                  <a:lnTo>
                    <a:pt x="0" y="39367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2" name="object 452"/>
            <p:cNvSpPr/>
            <p:nvPr/>
          </p:nvSpPr>
          <p:spPr>
            <a:xfrm>
              <a:off x="6935811" y="8620457"/>
              <a:ext cx="0" cy="79375"/>
            </a:xfrm>
            <a:custGeom>
              <a:avLst/>
              <a:gdLst/>
              <a:ahLst/>
              <a:cxnLst/>
              <a:rect l="l" t="t" r="r" b="b"/>
              <a:pathLst>
                <a:path h="79375">
                  <a:moveTo>
                    <a:pt x="0" y="0"/>
                  </a:moveTo>
                  <a:lnTo>
                    <a:pt x="0" y="78747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3" name="object 453"/>
            <p:cNvSpPr/>
            <p:nvPr/>
          </p:nvSpPr>
          <p:spPr>
            <a:xfrm>
              <a:off x="7135216" y="8659837"/>
              <a:ext cx="0" cy="39370"/>
            </a:xfrm>
            <a:custGeom>
              <a:avLst/>
              <a:gdLst/>
              <a:ahLst/>
              <a:cxnLst/>
              <a:rect l="l" t="t" r="r" b="b"/>
              <a:pathLst>
                <a:path h="39370">
                  <a:moveTo>
                    <a:pt x="0" y="0"/>
                  </a:moveTo>
                  <a:lnTo>
                    <a:pt x="0" y="39367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4" name="object 454"/>
            <p:cNvSpPr/>
            <p:nvPr/>
          </p:nvSpPr>
          <p:spPr>
            <a:xfrm>
              <a:off x="7334621" y="8659837"/>
              <a:ext cx="0" cy="39370"/>
            </a:xfrm>
            <a:custGeom>
              <a:avLst/>
              <a:gdLst/>
              <a:ahLst/>
              <a:cxnLst/>
              <a:rect l="l" t="t" r="r" b="b"/>
              <a:pathLst>
                <a:path h="39370">
                  <a:moveTo>
                    <a:pt x="0" y="0"/>
                  </a:moveTo>
                  <a:lnTo>
                    <a:pt x="0" y="39367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5" name="object 455"/>
            <p:cNvSpPr/>
            <p:nvPr/>
          </p:nvSpPr>
          <p:spPr>
            <a:xfrm>
              <a:off x="7534026" y="8659837"/>
              <a:ext cx="0" cy="39370"/>
            </a:xfrm>
            <a:custGeom>
              <a:avLst/>
              <a:gdLst/>
              <a:ahLst/>
              <a:cxnLst/>
              <a:rect l="l" t="t" r="r" b="b"/>
              <a:pathLst>
                <a:path h="39370">
                  <a:moveTo>
                    <a:pt x="0" y="0"/>
                  </a:moveTo>
                  <a:lnTo>
                    <a:pt x="0" y="39367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6" name="object 456"/>
            <p:cNvSpPr/>
            <p:nvPr/>
          </p:nvSpPr>
          <p:spPr>
            <a:xfrm>
              <a:off x="7733432" y="8620457"/>
              <a:ext cx="0" cy="79375"/>
            </a:xfrm>
            <a:custGeom>
              <a:avLst/>
              <a:gdLst/>
              <a:ahLst/>
              <a:cxnLst/>
              <a:rect l="l" t="t" r="r" b="b"/>
              <a:pathLst>
                <a:path h="79375">
                  <a:moveTo>
                    <a:pt x="0" y="0"/>
                  </a:moveTo>
                  <a:lnTo>
                    <a:pt x="0" y="78747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7" name="object 457"/>
            <p:cNvSpPr/>
            <p:nvPr/>
          </p:nvSpPr>
          <p:spPr>
            <a:xfrm>
              <a:off x="7932837" y="8659837"/>
              <a:ext cx="0" cy="39370"/>
            </a:xfrm>
            <a:custGeom>
              <a:avLst/>
              <a:gdLst/>
              <a:ahLst/>
              <a:cxnLst/>
              <a:rect l="l" t="t" r="r" b="b"/>
              <a:pathLst>
                <a:path h="39370">
                  <a:moveTo>
                    <a:pt x="0" y="0"/>
                  </a:moveTo>
                  <a:lnTo>
                    <a:pt x="0" y="39367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8" name="object 458"/>
            <p:cNvSpPr/>
            <p:nvPr/>
          </p:nvSpPr>
          <p:spPr>
            <a:xfrm>
              <a:off x="8132242" y="8659837"/>
              <a:ext cx="0" cy="39370"/>
            </a:xfrm>
            <a:custGeom>
              <a:avLst/>
              <a:gdLst/>
              <a:ahLst/>
              <a:cxnLst/>
              <a:rect l="l" t="t" r="r" b="b"/>
              <a:pathLst>
                <a:path h="39370">
                  <a:moveTo>
                    <a:pt x="0" y="0"/>
                  </a:moveTo>
                  <a:lnTo>
                    <a:pt x="0" y="39367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9" name="object 459"/>
            <p:cNvSpPr/>
            <p:nvPr/>
          </p:nvSpPr>
          <p:spPr>
            <a:xfrm>
              <a:off x="8331647" y="8659837"/>
              <a:ext cx="0" cy="39370"/>
            </a:xfrm>
            <a:custGeom>
              <a:avLst/>
              <a:gdLst/>
              <a:ahLst/>
              <a:cxnLst/>
              <a:rect l="l" t="t" r="r" b="b"/>
              <a:pathLst>
                <a:path h="39370">
                  <a:moveTo>
                    <a:pt x="0" y="0"/>
                  </a:moveTo>
                  <a:lnTo>
                    <a:pt x="0" y="39367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0" name="object 460"/>
            <p:cNvSpPr/>
            <p:nvPr/>
          </p:nvSpPr>
          <p:spPr>
            <a:xfrm>
              <a:off x="8531053" y="8620457"/>
              <a:ext cx="0" cy="79375"/>
            </a:xfrm>
            <a:custGeom>
              <a:avLst/>
              <a:gdLst/>
              <a:ahLst/>
              <a:cxnLst/>
              <a:rect l="l" t="t" r="r" b="b"/>
              <a:pathLst>
                <a:path h="79375">
                  <a:moveTo>
                    <a:pt x="0" y="0"/>
                  </a:moveTo>
                  <a:lnTo>
                    <a:pt x="0" y="78747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1" name="object 461"/>
            <p:cNvSpPr/>
            <p:nvPr/>
          </p:nvSpPr>
          <p:spPr>
            <a:xfrm>
              <a:off x="2947732" y="8620457"/>
              <a:ext cx="0" cy="79375"/>
            </a:xfrm>
            <a:custGeom>
              <a:avLst/>
              <a:gdLst/>
              <a:ahLst/>
              <a:cxnLst/>
              <a:rect l="l" t="t" r="r" b="b"/>
              <a:pathLst>
                <a:path h="79375">
                  <a:moveTo>
                    <a:pt x="0" y="0"/>
                  </a:moveTo>
                  <a:lnTo>
                    <a:pt x="0" y="78747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2" name="object 462"/>
            <p:cNvSpPr/>
            <p:nvPr/>
          </p:nvSpPr>
          <p:spPr>
            <a:xfrm>
              <a:off x="2748323" y="8659837"/>
              <a:ext cx="0" cy="39370"/>
            </a:xfrm>
            <a:custGeom>
              <a:avLst/>
              <a:gdLst/>
              <a:ahLst/>
              <a:cxnLst/>
              <a:rect l="l" t="t" r="r" b="b"/>
              <a:pathLst>
                <a:path h="39370">
                  <a:moveTo>
                    <a:pt x="0" y="0"/>
                  </a:moveTo>
                  <a:lnTo>
                    <a:pt x="0" y="39367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3" name="object 463"/>
            <p:cNvSpPr/>
            <p:nvPr/>
          </p:nvSpPr>
          <p:spPr>
            <a:xfrm>
              <a:off x="2748323" y="5574142"/>
              <a:ext cx="5782945" cy="0"/>
            </a:xfrm>
            <a:custGeom>
              <a:avLst/>
              <a:gdLst/>
              <a:ahLst/>
              <a:cxnLst/>
              <a:rect l="l" t="t" r="r" b="b"/>
              <a:pathLst>
                <a:path w="5782945">
                  <a:moveTo>
                    <a:pt x="0" y="0"/>
                  </a:moveTo>
                  <a:lnTo>
                    <a:pt x="578272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4" name="object 464"/>
            <p:cNvSpPr/>
            <p:nvPr/>
          </p:nvSpPr>
          <p:spPr>
            <a:xfrm>
              <a:off x="2947732" y="5574143"/>
              <a:ext cx="0" cy="79375"/>
            </a:xfrm>
            <a:custGeom>
              <a:avLst/>
              <a:gdLst/>
              <a:ahLst/>
              <a:cxnLst/>
              <a:rect l="l" t="t" r="r" b="b"/>
              <a:pathLst>
                <a:path h="79375">
                  <a:moveTo>
                    <a:pt x="0" y="7876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5" name="object 465"/>
            <p:cNvSpPr/>
            <p:nvPr/>
          </p:nvSpPr>
          <p:spPr>
            <a:xfrm>
              <a:off x="3147137" y="5574142"/>
              <a:ext cx="0" cy="40005"/>
            </a:xfrm>
            <a:custGeom>
              <a:avLst/>
              <a:gdLst/>
              <a:ahLst/>
              <a:cxnLst/>
              <a:rect l="l" t="t" r="r" b="b"/>
              <a:pathLst>
                <a:path h="40004">
                  <a:moveTo>
                    <a:pt x="0" y="3938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6" name="object 466"/>
            <p:cNvSpPr/>
            <p:nvPr/>
          </p:nvSpPr>
          <p:spPr>
            <a:xfrm>
              <a:off x="3346529" y="5574142"/>
              <a:ext cx="0" cy="40005"/>
            </a:xfrm>
            <a:custGeom>
              <a:avLst/>
              <a:gdLst/>
              <a:ahLst/>
              <a:cxnLst/>
              <a:rect l="l" t="t" r="r" b="b"/>
              <a:pathLst>
                <a:path h="40004">
                  <a:moveTo>
                    <a:pt x="0" y="3938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7" name="object 467"/>
            <p:cNvSpPr/>
            <p:nvPr/>
          </p:nvSpPr>
          <p:spPr>
            <a:xfrm>
              <a:off x="3545934" y="5574142"/>
              <a:ext cx="0" cy="40005"/>
            </a:xfrm>
            <a:custGeom>
              <a:avLst/>
              <a:gdLst/>
              <a:ahLst/>
              <a:cxnLst/>
              <a:rect l="l" t="t" r="r" b="b"/>
              <a:pathLst>
                <a:path h="40004">
                  <a:moveTo>
                    <a:pt x="0" y="3938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8" name="object 468"/>
            <p:cNvSpPr/>
            <p:nvPr/>
          </p:nvSpPr>
          <p:spPr>
            <a:xfrm>
              <a:off x="3745340" y="5574143"/>
              <a:ext cx="0" cy="79375"/>
            </a:xfrm>
            <a:custGeom>
              <a:avLst/>
              <a:gdLst/>
              <a:ahLst/>
              <a:cxnLst/>
              <a:rect l="l" t="t" r="r" b="b"/>
              <a:pathLst>
                <a:path h="79375">
                  <a:moveTo>
                    <a:pt x="0" y="7876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9" name="object 469"/>
            <p:cNvSpPr/>
            <p:nvPr/>
          </p:nvSpPr>
          <p:spPr>
            <a:xfrm>
              <a:off x="3944745" y="5574142"/>
              <a:ext cx="0" cy="40005"/>
            </a:xfrm>
            <a:custGeom>
              <a:avLst/>
              <a:gdLst/>
              <a:ahLst/>
              <a:cxnLst/>
              <a:rect l="l" t="t" r="r" b="b"/>
              <a:pathLst>
                <a:path h="40004">
                  <a:moveTo>
                    <a:pt x="0" y="3938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0" name="object 470"/>
            <p:cNvSpPr/>
            <p:nvPr/>
          </p:nvSpPr>
          <p:spPr>
            <a:xfrm>
              <a:off x="4144151" y="5574142"/>
              <a:ext cx="0" cy="40005"/>
            </a:xfrm>
            <a:custGeom>
              <a:avLst/>
              <a:gdLst/>
              <a:ahLst/>
              <a:cxnLst/>
              <a:rect l="l" t="t" r="r" b="b"/>
              <a:pathLst>
                <a:path h="40004">
                  <a:moveTo>
                    <a:pt x="0" y="3938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1" name="object 471"/>
            <p:cNvSpPr/>
            <p:nvPr/>
          </p:nvSpPr>
          <p:spPr>
            <a:xfrm>
              <a:off x="4343555" y="5574142"/>
              <a:ext cx="0" cy="40005"/>
            </a:xfrm>
            <a:custGeom>
              <a:avLst/>
              <a:gdLst/>
              <a:ahLst/>
              <a:cxnLst/>
              <a:rect l="l" t="t" r="r" b="b"/>
              <a:pathLst>
                <a:path h="40004">
                  <a:moveTo>
                    <a:pt x="0" y="3938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2" name="object 472"/>
            <p:cNvSpPr/>
            <p:nvPr/>
          </p:nvSpPr>
          <p:spPr>
            <a:xfrm>
              <a:off x="4542961" y="5574143"/>
              <a:ext cx="0" cy="79375"/>
            </a:xfrm>
            <a:custGeom>
              <a:avLst/>
              <a:gdLst/>
              <a:ahLst/>
              <a:cxnLst/>
              <a:rect l="l" t="t" r="r" b="b"/>
              <a:pathLst>
                <a:path h="79375">
                  <a:moveTo>
                    <a:pt x="0" y="7876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3" name="object 473"/>
            <p:cNvSpPr/>
            <p:nvPr/>
          </p:nvSpPr>
          <p:spPr>
            <a:xfrm>
              <a:off x="4742366" y="5574142"/>
              <a:ext cx="0" cy="40005"/>
            </a:xfrm>
            <a:custGeom>
              <a:avLst/>
              <a:gdLst/>
              <a:ahLst/>
              <a:cxnLst/>
              <a:rect l="l" t="t" r="r" b="b"/>
              <a:pathLst>
                <a:path h="40004">
                  <a:moveTo>
                    <a:pt x="0" y="3938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4" name="object 474"/>
            <p:cNvSpPr/>
            <p:nvPr/>
          </p:nvSpPr>
          <p:spPr>
            <a:xfrm>
              <a:off x="4941772" y="5574142"/>
              <a:ext cx="0" cy="40005"/>
            </a:xfrm>
            <a:custGeom>
              <a:avLst/>
              <a:gdLst/>
              <a:ahLst/>
              <a:cxnLst/>
              <a:rect l="l" t="t" r="r" b="b"/>
              <a:pathLst>
                <a:path h="40004">
                  <a:moveTo>
                    <a:pt x="0" y="3938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5" name="object 475"/>
            <p:cNvSpPr/>
            <p:nvPr/>
          </p:nvSpPr>
          <p:spPr>
            <a:xfrm>
              <a:off x="5141177" y="5574142"/>
              <a:ext cx="0" cy="40005"/>
            </a:xfrm>
            <a:custGeom>
              <a:avLst/>
              <a:gdLst/>
              <a:ahLst/>
              <a:cxnLst/>
              <a:rect l="l" t="t" r="r" b="b"/>
              <a:pathLst>
                <a:path h="40004">
                  <a:moveTo>
                    <a:pt x="0" y="3938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6" name="object 476"/>
            <p:cNvSpPr/>
            <p:nvPr/>
          </p:nvSpPr>
          <p:spPr>
            <a:xfrm>
              <a:off x="5340581" y="5574143"/>
              <a:ext cx="0" cy="79375"/>
            </a:xfrm>
            <a:custGeom>
              <a:avLst/>
              <a:gdLst/>
              <a:ahLst/>
              <a:cxnLst/>
              <a:rect l="l" t="t" r="r" b="b"/>
              <a:pathLst>
                <a:path h="79375">
                  <a:moveTo>
                    <a:pt x="0" y="7876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7" name="object 477"/>
            <p:cNvSpPr/>
            <p:nvPr/>
          </p:nvSpPr>
          <p:spPr>
            <a:xfrm>
              <a:off x="5539987" y="5574142"/>
              <a:ext cx="0" cy="40005"/>
            </a:xfrm>
            <a:custGeom>
              <a:avLst/>
              <a:gdLst/>
              <a:ahLst/>
              <a:cxnLst/>
              <a:rect l="l" t="t" r="r" b="b"/>
              <a:pathLst>
                <a:path h="40004">
                  <a:moveTo>
                    <a:pt x="0" y="3938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8" name="object 478"/>
            <p:cNvSpPr/>
            <p:nvPr/>
          </p:nvSpPr>
          <p:spPr>
            <a:xfrm>
              <a:off x="5739392" y="5574142"/>
              <a:ext cx="0" cy="40005"/>
            </a:xfrm>
            <a:custGeom>
              <a:avLst/>
              <a:gdLst/>
              <a:ahLst/>
              <a:cxnLst/>
              <a:rect l="l" t="t" r="r" b="b"/>
              <a:pathLst>
                <a:path h="40004">
                  <a:moveTo>
                    <a:pt x="0" y="3938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9" name="object 479"/>
            <p:cNvSpPr/>
            <p:nvPr/>
          </p:nvSpPr>
          <p:spPr>
            <a:xfrm>
              <a:off x="5938798" y="5574142"/>
              <a:ext cx="0" cy="40005"/>
            </a:xfrm>
            <a:custGeom>
              <a:avLst/>
              <a:gdLst/>
              <a:ahLst/>
              <a:cxnLst/>
              <a:rect l="l" t="t" r="r" b="b"/>
              <a:pathLst>
                <a:path h="40004">
                  <a:moveTo>
                    <a:pt x="0" y="3938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0" name="object 480"/>
            <p:cNvSpPr/>
            <p:nvPr/>
          </p:nvSpPr>
          <p:spPr>
            <a:xfrm>
              <a:off x="6138190" y="5574143"/>
              <a:ext cx="0" cy="79375"/>
            </a:xfrm>
            <a:custGeom>
              <a:avLst/>
              <a:gdLst/>
              <a:ahLst/>
              <a:cxnLst/>
              <a:rect l="l" t="t" r="r" b="b"/>
              <a:pathLst>
                <a:path h="79375">
                  <a:moveTo>
                    <a:pt x="0" y="7876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1" name="object 481"/>
            <p:cNvSpPr/>
            <p:nvPr/>
          </p:nvSpPr>
          <p:spPr>
            <a:xfrm>
              <a:off x="6337595" y="5574142"/>
              <a:ext cx="0" cy="40005"/>
            </a:xfrm>
            <a:custGeom>
              <a:avLst/>
              <a:gdLst/>
              <a:ahLst/>
              <a:cxnLst/>
              <a:rect l="l" t="t" r="r" b="b"/>
              <a:pathLst>
                <a:path h="40004">
                  <a:moveTo>
                    <a:pt x="0" y="3938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2" name="object 482"/>
            <p:cNvSpPr/>
            <p:nvPr/>
          </p:nvSpPr>
          <p:spPr>
            <a:xfrm>
              <a:off x="6537000" y="5574142"/>
              <a:ext cx="0" cy="40005"/>
            </a:xfrm>
            <a:custGeom>
              <a:avLst/>
              <a:gdLst/>
              <a:ahLst/>
              <a:cxnLst/>
              <a:rect l="l" t="t" r="r" b="b"/>
              <a:pathLst>
                <a:path h="40004">
                  <a:moveTo>
                    <a:pt x="0" y="3938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3" name="object 483"/>
            <p:cNvSpPr/>
            <p:nvPr/>
          </p:nvSpPr>
          <p:spPr>
            <a:xfrm>
              <a:off x="6736406" y="5574142"/>
              <a:ext cx="0" cy="40005"/>
            </a:xfrm>
            <a:custGeom>
              <a:avLst/>
              <a:gdLst/>
              <a:ahLst/>
              <a:cxnLst/>
              <a:rect l="l" t="t" r="r" b="b"/>
              <a:pathLst>
                <a:path h="40004">
                  <a:moveTo>
                    <a:pt x="0" y="3938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4" name="object 484"/>
            <p:cNvSpPr/>
            <p:nvPr/>
          </p:nvSpPr>
          <p:spPr>
            <a:xfrm>
              <a:off x="6935811" y="5574143"/>
              <a:ext cx="0" cy="79375"/>
            </a:xfrm>
            <a:custGeom>
              <a:avLst/>
              <a:gdLst/>
              <a:ahLst/>
              <a:cxnLst/>
              <a:rect l="l" t="t" r="r" b="b"/>
              <a:pathLst>
                <a:path h="79375">
                  <a:moveTo>
                    <a:pt x="0" y="7876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5" name="object 485"/>
            <p:cNvSpPr/>
            <p:nvPr/>
          </p:nvSpPr>
          <p:spPr>
            <a:xfrm>
              <a:off x="7135216" y="5574142"/>
              <a:ext cx="0" cy="40005"/>
            </a:xfrm>
            <a:custGeom>
              <a:avLst/>
              <a:gdLst/>
              <a:ahLst/>
              <a:cxnLst/>
              <a:rect l="l" t="t" r="r" b="b"/>
              <a:pathLst>
                <a:path h="40004">
                  <a:moveTo>
                    <a:pt x="0" y="3938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6" name="object 486"/>
            <p:cNvSpPr/>
            <p:nvPr/>
          </p:nvSpPr>
          <p:spPr>
            <a:xfrm>
              <a:off x="7334621" y="5574142"/>
              <a:ext cx="0" cy="40005"/>
            </a:xfrm>
            <a:custGeom>
              <a:avLst/>
              <a:gdLst/>
              <a:ahLst/>
              <a:cxnLst/>
              <a:rect l="l" t="t" r="r" b="b"/>
              <a:pathLst>
                <a:path h="40004">
                  <a:moveTo>
                    <a:pt x="0" y="3938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7" name="object 487"/>
            <p:cNvSpPr/>
            <p:nvPr/>
          </p:nvSpPr>
          <p:spPr>
            <a:xfrm>
              <a:off x="7534026" y="5574142"/>
              <a:ext cx="0" cy="40005"/>
            </a:xfrm>
            <a:custGeom>
              <a:avLst/>
              <a:gdLst/>
              <a:ahLst/>
              <a:cxnLst/>
              <a:rect l="l" t="t" r="r" b="b"/>
              <a:pathLst>
                <a:path h="40004">
                  <a:moveTo>
                    <a:pt x="0" y="3938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8" name="object 488"/>
            <p:cNvSpPr/>
            <p:nvPr/>
          </p:nvSpPr>
          <p:spPr>
            <a:xfrm>
              <a:off x="7733432" y="5574143"/>
              <a:ext cx="0" cy="79375"/>
            </a:xfrm>
            <a:custGeom>
              <a:avLst/>
              <a:gdLst/>
              <a:ahLst/>
              <a:cxnLst/>
              <a:rect l="l" t="t" r="r" b="b"/>
              <a:pathLst>
                <a:path h="79375">
                  <a:moveTo>
                    <a:pt x="0" y="7876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9" name="object 489"/>
            <p:cNvSpPr/>
            <p:nvPr/>
          </p:nvSpPr>
          <p:spPr>
            <a:xfrm>
              <a:off x="7932837" y="5574142"/>
              <a:ext cx="0" cy="40005"/>
            </a:xfrm>
            <a:custGeom>
              <a:avLst/>
              <a:gdLst/>
              <a:ahLst/>
              <a:cxnLst/>
              <a:rect l="l" t="t" r="r" b="b"/>
              <a:pathLst>
                <a:path h="40004">
                  <a:moveTo>
                    <a:pt x="0" y="3938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0" name="object 490"/>
            <p:cNvSpPr/>
            <p:nvPr/>
          </p:nvSpPr>
          <p:spPr>
            <a:xfrm>
              <a:off x="8132242" y="5574142"/>
              <a:ext cx="0" cy="40005"/>
            </a:xfrm>
            <a:custGeom>
              <a:avLst/>
              <a:gdLst/>
              <a:ahLst/>
              <a:cxnLst/>
              <a:rect l="l" t="t" r="r" b="b"/>
              <a:pathLst>
                <a:path h="40004">
                  <a:moveTo>
                    <a:pt x="0" y="3938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1" name="object 491"/>
            <p:cNvSpPr/>
            <p:nvPr/>
          </p:nvSpPr>
          <p:spPr>
            <a:xfrm>
              <a:off x="8331647" y="5574142"/>
              <a:ext cx="0" cy="40005"/>
            </a:xfrm>
            <a:custGeom>
              <a:avLst/>
              <a:gdLst/>
              <a:ahLst/>
              <a:cxnLst/>
              <a:rect l="l" t="t" r="r" b="b"/>
              <a:pathLst>
                <a:path h="40004">
                  <a:moveTo>
                    <a:pt x="0" y="3938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2" name="object 492"/>
            <p:cNvSpPr/>
            <p:nvPr/>
          </p:nvSpPr>
          <p:spPr>
            <a:xfrm>
              <a:off x="8531053" y="5574143"/>
              <a:ext cx="0" cy="79375"/>
            </a:xfrm>
            <a:custGeom>
              <a:avLst/>
              <a:gdLst/>
              <a:ahLst/>
              <a:cxnLst/>
              <a:rect l="l" t="t" r="r" b="b"/>
              <a:pathLst>
                <a:path h="79375">
                  <a:moveTo>
                    <a:pt x="0" y="7876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3" name="object 493"/>
            <p:cNvSpPr/>
            <p:nvPr/>
          </p:nvSpPr>
          <p:spPr>
            <a:xfrm>
              <a:off x="2947732" y="5574143"/>
              <a:ext cx="0" cy="79375"/>
            </a:xfrm>
            <a:custGeom>
              <a:avLst/>
              <a:gdLst/>
              <a:ahLst/>
              <a:cxnLst/>
              <a:rect l="l" t="t" r="r" b="b"/>
              <a:pathLst>
                <a:path h="79375">
                  <a:moveTo>
                    <a:pt x="0" y="7876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4" name="object 494"/>
            <p:cNvSpPr/>
            <p:nvPr/>
          </p:nvSpPr>
          <p:spPr>
            <a:xfrm>
              <a:off x="2748323" y="5574142"/>
              <a:ext cx="0" cy="40005"/>
            </a:xfrm>
            <a:custGeom>
              <a:avLst/>
              <a:gdLst/>
              <a:ahLst/>
              <a:cxnLst/>
              <a:rect l="l" t="t" r="r" b="b"/>
              <a:pathLst>
                <a:path h="40004">
                  <a:moveTo>
                    <a:pt x="0" y="3938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5" name="object 495"/>
            <p:cNvSpPr/>
            <p:nvPr/>
          </p:nvSpPr>
          <p:spPr>
            <a:xfrm>
              <a:off x="2748323" y="5574143"/>
              <a:ext cx="0" cy="3125470"/>
            </a:xfrm>
            <a:custGeom>
              <a:avLst/>
              <a:gdLst/>
              <a:ahLst/>
              <a:cxnLst/>
              <a:rect l="l" t="t" r="r" b="b"/>
              <a:pathLst>
                <a:path h="3125470">
                  <a:moveTo>
                    <a:pt x="0" y="3125061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6" name="object 496"/>
            <p:cNvSpPr/>
            <p:nvPr/>
          </p:nvSpPr>
          <p:spPr>
            <a:xfrm>
              <a:off x="2748319" y="8660082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5">
                  <a:moveTo>
                    <a:pt x="10326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7" name="object 497"/>
            <p:cNvSpPr/>
            <p:nvPr/>
          </p:nvSpPr>
          <p:spPr>
            <a:xfrm>
              <a:off x="2748319" y="8565660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5">
                  <a:moveTo>
                    <a:pt x="10326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8" name="object 498"/>
            <p:cNvSpPr/>
            <p:nvPr/>
          </p:nvSpPr>
          <p:spPr>
            <a:xfrm>
              <a:off x="2748319" y="8492413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5">
                  <a:moveTo>
                    <a:pt x="10326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9" name="object 499"/>
            <p:cNvSpPr/>
            <p:nvPr/>
          </p:nvSpPr>
          <p:spPr>
            <a:xfrm>
              <a:off x="2748319" y="8432582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5">
                  <a:moveTo>
                    <a:pt x="10326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0" name="object 500"/>
            <p:cNvSpPr/>
            <p:nvPr/>
          </p:nvSpPr>
          <p:spPr>
            <a:xfrm>
              <a:off x="2748319" y="8381981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5">
                  <a:moveTo>
                    <a:pt x="10326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1" name="object 501"/>
            <p:cNvSpPr/>
            <p:nvPr/>
          </p:nvSpPr>
          <p:spPr>
            <a:xfrm>
              <a:off x="2748319" y="8338147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5">
                  <a:moveTo>
                    <a:pt x="10326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2" name="object 502"/>
            <p:cNvSpPr/>
            <p:nvPr/>
          </p:nvSpPr>
          <p:spPr>
            <a:xfrm>
              <a:off x="2748319" y="8299489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5">
                  <a:moveTo>
                    <a:pt x="10326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3" name="object 503"/>
            <p:cNvSpPr/>
            <p:nvPr/>
          </p:nvSpPr>
          <p:spPr>
            <a:xfrm>
              <a:off x="2748327" y="8264912"/>
              <a:ext cx="207010" cy="0"/>
            </a:xfrm>
            <a:custGeom>
              <a:avLst/>
              <a:gdLst/>
              <a:ahLst/>
              <a:cxnLst/>
              <a:rect l="l" t="t" r="r" b="b"/>
              <a:pathLst>
                <a:path w="207010">
                  <a:moveTo>
                    <a:pt x="206519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4" name="object 504"/>
            <p:cNvSpPr/>
            <p:nvPr/>
          </p:nvSpPr>
          <p:spPr>
            <a:xfrm>
              <a:off x="2748319" y="8037399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5">
                  <a:moveTo>
                    <a:pt x="10326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5" name="object 505"/>
            <p:cNvSpPr/>
            <p:nvPr/>
          </p:nvSpPr>
          <p:spPr>
            <a:xfrm>
              <a:off x="2748319" y="7904307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5">
                  <a:moveTo>
                    <a:pt x="10326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6" name="object 506"/>
            <p:cNvSpPr/>
            <p:nvPr/>
          </p:nvSpPr>
          <p:spPr>
            <a:xfrm>
              <a:off x="2748319" y="7809885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5">
                  <a:moveTo>
                    <a:pt x="10326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7" name="object 507"/>
            <p:cNvSpPr/>
            <p:nvPr/>
          </p:nvSpPr>
          <p:spPr>
            <a:xfrm>
              <a:off x="2748319" y="7736639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5">
                  <a:moveTo>
                    <a:pt x="10326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8" name="object 508"/>
            <p:cNvSpPr/>
            <p:nvPr/>
          </p:nvSpPr>
          <p:spPr>
            <a:xfrm>
              <a:off x="2748319" y="7676793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5">
                  <a:moveTo>
                    <a:pt x="10326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9" name="object 509"/>
            <p:cNvSpPr/>
            <p:nvPr/>
          </p:nvSpPr>
          <p:spPr>
            <a:xfrm>
              <a:off x="2748319" y="7626206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5">
                  <a:moveTo>
                    <a:pt x="10326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0" name="object 510"/>
            <p:cNvSpPr/>
            <p:nvPr/>
          </p:nvSpPr>
          <p:spPr>
            <a:xfrm>
              <a:off x="2748319" y="7582372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5">
                  <a:moveTo>
                    <a:pt x="10326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1" name="object 511"/>
            <p:cNvSpPr/>
            <p:nvPr/>
          </p:nvSpPr>
          <p:spPr>
            <a:xfrm>
              <a:off x="2748319" y="7543715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5">
                  <a:moveTo>
                    <a:pt x="10326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2" name="object 512"/>
            <p:cNvSpPr/>
            <p:nvPr/>
          </p:nvSpPr>
          <p:spPr>
            <a:xfrm>
              <a:off x="2748327" y="7509125"/>
              <a:ext cx="207010" cy="0"/>
            </a:xfrm>
            <a:custGeom>
              <a:avLst/>
              <a:gdLst/>
              <a:ahLst/>
              <a:cxnLst/>
              <a:rect l="l" t="t" r="r" b="b"/>
              <a:pathLst>
                <a:path w="207010">
                  <a:moveTo>
                    <a:pt x="206519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3" name="object 513"/>
            <p:cNvSpPr/>
            <p:nvPr/>
          </p:nvSpPr>
          <p:spPr>
            <a:xfrm>
              <a:off x="2748319" y="7281611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5">
                  <a:moveTo>
                    <a:pt x="10326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4" name="object 514"/>
            <p:cNvSpPr/>
            <p:nvPr/>
          </p:nvSpPr>
          <p:spPr>
            <a:xfrm>
              <a:off x="2748319" y="7148532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5">
                  <a:moveTo>
                    <a:pt x="10326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5" name="object 515"/>
            <p:cNvSpPr/>
            <p:nvPr/>
          </p:nvSpPr>
          <p:spPr>
            <a:xfrm>
              <a:off x="2748319" y="7054111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5">
                  <a:moveTo>
                    <a:pt x="10326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6" name="object 516"/>
            <p:cNvSpPr/>
            <p:nvPr/>
          </p:nvSpPr>
          <p:spPr>
            <a:xfrm>
              <a:off x="2748319" y="6980864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5">
                  <a:moveTo>
                    <a:pt x="10326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7" name="object 517"/>
            <p:cNvSpPr/>
            <p:nvPr/>
          </p:nvSpPr>
          <p:spPr>
            <a:xfrm>
              <a:off x="2748319" y="6921018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5">
                  <a:moveTo>
                    <a:pt x="10326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8" name="object 518"/>
            <p:cNvSpPr/>
            <p:nvPr/>
          </p:nvSpPr>
          <p:spPr>
            <a:xfrm>
              <a:off x="2748319" y="6870419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5">
                  <a:moveTo>
                    <a:pt x="10326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9" name="object 519"/>
            <p:cNvSpPr/>
            <p:nvPr/>
          </p:nvSpPr>
          <p:spPr>
            <a:xfrm>
              <a:off x="2748319" y="6826597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5">
                  <a:moveTo>
                    <a:pt x="10326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0" name="object 520"/>
            <p:cNvSpPr/>
            <p:nvPr/>
          </p:nvSpPr>
          <p:spPr>
            <a:xfrm>
              <a:off x="2748319" y="6787940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5">
                  <a:moveTo>
                    <a:pt x="10326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1" name="object 521"/>
            <p:cNvSpPr/>
            <p:nvPr/>
          </p:nvSpPr>
          <p:spPr>
            <a:xfrm>
              <a:off x="2748327" y="6753350"/>
              <a:ext cx="207010" cy="0"/>
            </a:xfrm>
            <a:custGeom>
              <a:avLst/>
              <a:gdLst/>
              <a:ahLst/>
              <a:cxnLst/>
              <a:rect l="l" t="t" r="r" b="b"/>
              <a:pathLst>
                <a:path w="207010">
                  <a:moveTo>
                    <a:pt x="206519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2" name="object 522"/>
            <p:cNvSpPr/>
            <p:nvPr/>
          </p:nvSpPr>
          <p:spPr>
            <a:xfrm>
              <a:off x="2748319" y="6525837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5">
                  <a:moveTo>
                    <a:pt x="10326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3" name="object 523"/>
            <p:cNvSpPr/>
            <p:nvPr/>
          </p:nvSpPr>
          <p:spPr>
            <a:xfrm>
              <a:off x="2748319" y="6392758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5">
                  <a:moveTo>
                    <a:pt x="10326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4" name="object 524"/>
            <p:cNvSpPr/>
            <p:nvPr/>
          </p:nvSpPr>
          <p:spPr>
            <a:xfrm>
              <a:off x="2748319" y="6298323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5">
                  <a:moveTo>
                    <a:pt x="10326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5" name="object 525"/>
            <p:cNvSpPr/>
            <p:nvPr/>
          </p:nvSpPr>
          <p:spPr>
            <a:xfrm>
              <a:off x="2748319" y="6225089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5">
                  <a:moveTo>
                    <a:pt x="10326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6" name="object 526"/>
            <p:cNvSpPr/>
            <p:nvPr/>
          </p:nvSpPr>
          <p:spPr>
            <a:xfrm>
              <a:off x="2748319" y="6165243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5">
                  <a:moveTo>
                    <a:pt x="10326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7" name="object 527"/>
            <p:cNvSpPr/>
            <p:nvPr/>
          </p:nvSpPr>
          <p:spPr>
            <a:xfrm>
              <a:off x="2748319" y="6114644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5">
                  <a:moveTo>
                    <a:pt x="10326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8" name="object 528"/>
            <p:cNvSpPr/>
            <p:nvPr/>
          </p:nvSpPr>
          <p:spPr>
            <a:xfrm>
              <a:off x="2748319" y="6070809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5">
                  <a:moveTo>
                    <a:pt x="10326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9" name="object 529"/>
            <p:cNvSpPr/>
            <p:nvPr/>
          </p:nvSpPr>
          <p:spPr>
            <a:xfrm>
              <a:off x="2748319" y="6032152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5">
                  <a:moveTo>
                    <a:pt x="10326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0" name="object 530"/>
            <p:cNvSpPr/>
            <p:nvPr/>
          </p:nvSpPr>
          <p:spPr>
            <a:xfrm>
              <a:off x="2748327" y="5997575"/>
              <a:ext cx="207010" cy="0"/>
            </a:xfrm>
            <a:custGeom>
              <a:avLst/>
              <a:gdLst/>
              <a:ahLst/>
              <a:cxnLst/>
              <a:rect l="l" t="t" r="r" b="b"/>
              <a:pathLst>
                <a:path w="207010">
                  <a:moveTo>
                    <a:pt x="206519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1" name="object 531"/>
            <p:cNvSpPr/>
            <p:nvPr/>
          </p:nvSpPr>
          <p:spPr>
            <a:xfrm>
              <a:off x="2748319" y="5770062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5">
                  <a:moveTo>
                    <a:pt x="10326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2" name="object 532"/>
            <p:cNvSpPr/>
            <p:nvPr/>
          </p:nvSpPr>
          <p:spPr>
            <a:xfrm>
              <a:off x="2748319" y="5636969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5">
                  <a:moveTo>
                    <a:pt x="10326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3" name="object 533"/>
            <p:cNvSpPr/>
            <p:nvPr/>
          </p:nvSpPr>
          <p:spPr>
            <a:xfrm>
              <a:off x="8531053" y="5574143"/>
              <a:ext cx="0" cy="3125470"/>
            </a:xfrm>
            <a:custGeom>
              <a:avLst/>
              <a:gdLst/>
              <a:ahLst/>
              <a:cxnLst/>
              <a:rect l="l" t="t" r="r" b="b"/>
              <a:pathLst>
                <a:path h="3125470">
                  <a:moveTo>
                    <a:pt x="0" y="3125061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4" name="object 534"/>
            <p:cNvSpPr/>
            <p:nvPr/>
          </p:nvSpPr>
          <p:spPr>
            <a:xfrm>
              <a:off x="8427787" y="8660082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4">
                  <a:moveTo>
                    <a:pt x="0" y="0"/>
                  </a:moveTo>
                  <a:lnTo>
                    <a:pt x="10326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5" name="object 535"/>
            <p:cNvSpPr/>
            <p:nvPr/>
          </p:nvSpPr>
          <p:spPr>
            <a:xfrm>
              <a:off x="8427787" y="8565660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4">
                  <a:moveTo>
                    <a:pt x="0" y="0"/>
                  </a:moveTo>
                  <a:lnTo>
                    <a:pt x="10326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6" name="object 536"/>
            <p:cNvSpPr/>
            <p:nvPr/>
          </p:nvSpPr>
          <p:spPr>
            <a:xfrm>
              <a:off x="8427787" y="8492413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4">
                  <a:moveTo>
                    <a:pt x="0" y="0"/>
                  </a:moveTo>
                  <a:lnTo>
                    <a:pt x="10326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7" name="object 537"/>
            <p:cNvSpPr/>
            <p:nvPr/>
          </p:nvSpPr>
          <p:spPr>
            <a:xfrm>
              <a:off x="8427787" y="8432582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4">
                  <a:moveTo>
                    <a:pt x="0" y="0"/>
                  </a:moveTo>
                  <a:lnTo>
                    <a:pt x="10326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8" name="object 538"/>
            <p:cNvSpPr/>
            <p:nvPr/>
          </p:nvSpPr>
          <p:spPr>
            <a:xfrm>
              <a:off x="8427787" y="8381981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4">
                  <a:moveTo>
                    <a:pt x="0" y="0"/>
                  </a:moveTo>
                  <a:lnTo>
                    <a:pt x="10326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9" name="object 539"/>
            <p:cNvSpPr/>
            <p:nvPr/>
          </p:nvSpPr>
          <p:spPr>
            <a:xfrm>
              <a:off x="8427787" y="8338147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4">
                  <a:moveTo>
                    <a:pt x="0" y="0"/>
                  </a:moveTo>
                  <a:lnTo>
                    <a:pt x="10326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0" name="object 540"/>
            <p:cNvSpPr/>
            <p:nvPr/>
          </p:nvSpPr>
          <p:spPr>
            <a:xfrm>
              <a:off x="8427787" y="8299489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4">
                  <a:moveTo>
                    <a:pt x="0" y="0"/>
                  </a:moveTo>
                  <a:lnTo>
                    <a:pt x="10326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1" name="object 541"/>
            <p:cNvSpPr/>
            <p:nvPr/>
          </p:nvSpPr>
          <p:spPr>
            <a:xfrm>
              <a:off x="8324520" y="8264912"/>
              <a:ext cx="207010" cy="0"/>
            </a:xfrm>
            <a:custGeom>
              <a:avLst/>
              <a:gdLst/>
              <a:ahLst/>
              <a:cxnLst/>
              <a:rect l="l" t="t" r="r" b="b"/>
              <a:pathLst>
                <a:path w="207009">
                  <a:moveTo>
                    <a:pt x="0" y="0"/>
                  </a:moveTo>
                  <a:lnTo>
                    <a:pt x="206532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2" name="object 542"/>
            <p:cNvSpPr/>
            <p:nvPr/>
          </p:nvSpPr>
          <p:spPr>
            <a:xfrm>
              <a:off x="8427787" y="8037399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4">
                  <a:moveTo>
                    <a:pt x="0" y="0"/>
                  </a:moveTo>
                  <a:lnTo>
                    <a:pt x="10326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3" name="object 543"/>
            <p:cNvSpPr/>
            <p:nvPr/>
          </p:nvSpPr>
          <p:spPr>
            <a:xfrm>
              <a:off x="8427787" y="7904307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4">
                  <a:moveTo>
                    <a:pt x="0" y="0"/>
                  </a:moveTo>
                  <a:lnTo>
                    <a:pt x="10326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4" name="object 544"/>
            <p:cNvSpPr/>
            <p:nvPr/>
          </p:nvSpPr>
          <p:spPr>
            <a:xfrm>
              <a:off x="8427787" y="7809885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4">
                  <a:moveTo>
                    <a:pt x="0" y="0"/>
                  </a:moveTo>
                  <a:lnTo>
                    <a:pt x="10326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5" name="object 545"/>
            <p:cNvSpPr/>
            <p:nvPr/>
          </p:nvSpPr>
          <p:spPr>
            <a:xfrm>
              <a:off x="8427787" y="7736639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4">
                  <a:moveTo>
                    <a:pt x="0" y="0"/>
                  </a:moveTo>
                  <a:lnTo>
                    <a:pt x="10326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6" name="object 546"/>
            <p:cNvSpPr/>
            <p:nvPr/>
          </p:nvSpPr>
          <p:spPr>
            <a:xfrm>
              <a:off x="8427787" y="7676793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4">
                  <a:moveTo>
                    <a:pt x="0" y="0"/>
                  </a:moveTo>
                  <a:lnTo>
                    <a:pt x="10326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7" name="object 547"/>
            <p:cNvSpPr/>
            <p:nvPr/>
          </p:nvSpPr>
          <p:spPr>
            <a:xfrm>
              <a:off x="8427787" y="7626206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4">
                  <a:moveTo>
                    <a:pt x="0" y="0"/>
                  </a:moveTo>
                  <a:lnTo>
                    <a:pt x="10326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8" name="object 548"/>
            <p:cNvSpPr/>
            <p:nvPr/>
          </p:nvSpPr>
          <p:spPr>
            <a:xfrm>
              <a:off x="8427787" y="7582372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4">
                  <a:moveTo>
                    <a:pt x="0" y="0"/>
                  </a:moveTo>
                  <a:lnTo>
                    <a:pt x="10326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9" name="object 549"/>
            <p:cNvSpPr/>
            <p:nvPr/>
          </p:nvSpPr>
          <p:spPr>
            <a:xfrm>
              <a:off x="8427787" y="7543715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4">
                  <a:moveTo>
                    <a:pt x="0" y="0"/>
                  </a:moveTo>
                  <a:lnTo>
                    <a:pt x="10326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0" name="object 550"/>
            <p:cNvSpPr/>
            <p:nvPr/>
          </p:nvSpPr>
          <p:spPr>
            <a:xfrm>
              <a:off x="8324520" y="7509125"/>
              <a:ext cx="207010" cy="0"/>
            </a:xfrm>
            <a:custGeom>
              <a:avLst/>
              <a:gdLst/>
              <a:ahLst/>
              <a:cxnLst/>
              <a:rect l="l" t="t" r="r" b="b"/>
              <a:pathLst>
                <a:path w="207009">
                  <a:moveTo>
                    <a:pt x="0" y="0"/>
                  </a:moveTo>
                  <a:lnTo>
                    <a:pt x="206532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1" name="object 551"/>
            <p:cNvSpPr/>
            <p:nvPr/>
          </p:nvSpPr>
          <p:spPr>
            <a:xfrm>
              <a:off x="8427787" y="7281611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4">
                  <a:moveTo>
                    <a:pt x="0" y="0"/>
                  </a:moveTo>
                  <a:lnTo>
                    <a:pt x="10326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2" name="object 552"/>
            <p:cNvSpPr/>
            <p:nvPr/>
          </p:nvSpPr>
          <p:spPr>
            <a:xfrm>
              <a:off x="8427787" y="7148532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4">
                  <a:moveTo>
                    <a:pt x="0" y="0"/>
                  </a:moveTo>
                  <a:lnTo>
                    <a:pt x="10326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3" name="object 553"/>
            <p:cNvSpPr/>
            <p:nvPr/>
          </p:nvSpPr>
          <p:spPr>
            <a:xfrm>
              <a:off x="8427787" y="7054111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4">
                  <a:moveTo>
                    <a:pt x="0" y="0"/>
                  </a:moveTo>
                  <a:lnTo>
                    <a:pt x="10326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4" name="object 554"/>
            <p:cNvSpPr/>
            <p:nvPr/>
          </p:nvSpPr>
          <p:spPr>
            <a:xfrm>
              <a:off x="8427787" y="6980864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4">
                  <a:moveTo>
                    <a:pt x="0" y="0"/>
                  </a:moveTo>
                  <a:lnTo>
                    <a:pt x="10326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5" name="object 555"/>
            <p:cNvSpPr/>
            <p:nvPr/>
          </p:nvSpPr>
          <p:spPr>
            <a:xfrm>
              <a:off x="8427787" y="6921018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4">
                  <a:moveTo>
                    <a:pt x="0" y="0"/>
                  </a:moveTo>
                  <a:lnTo>
                    <a:pt x="10326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6" name="object 556"/>
            <p:cNvSpPr/>
            <p:nvPr/>
          </p:nvSpPr>
          <p:spPr>
            <a:xfrm>
              <a:off x="8427787" y="6870419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4">
                  <a:moveTo>
                    <a:pt x="0" y="0"/>
                  </a:moveTo>
                  <a:lnTo>
                    <a:pt x="10326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7" name="object 557"/>
            <p:cNvSpPr/>
            <p:nvPr/>
          </p:nvSpPr>
          <p:spPr>
            <a:xfrm>
              <a:off x="8427787" y="6826597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4">
                  <a:moveTo>
                    <a:pt x="0" y="0"/>
                  </a:moveTo>
                  <a:lnTo>
                    <a:pt x="10326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8" name="object 558"/>
            <p:cNvSpPr/>
            <p:nvPr/>
          </p:nvSpPr>
          <p:spPr>
            <a:xfrm>
              <a:off x="8427787" y="6787940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4">
                  <a:moveTo>
                    <a:pt x="0" y="0"/>
                  </a:moveTo>
                  <a:lnTo>
                    <a:pt x="10326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9" name="object 559"/>
            <p:cNvSpPr/>
            <p:nvPr/>
          </p:nvSpPr>
          <p:spPr>
            <a:xfrm>
              <a:off x="8324520" y="6753350"/>
              <a:ext cx="207010" cy="0"/>
            </a:xfrm>
            <a:custGeom>
              <a:avLst/>
              <a:gdLst/>
              <a:ahLst/>
              <a:cxnLst/>
              <a:rect l="l" t="t" r="r" b="b"/>
              <a:pathLst>
                <a:path w="207009">
                  <a:moveTo>
                    <a:pt x="0" y="0"/>
                  </a:moveTo>
                  <a:lnTo>
                    <a:pt x="206532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0" name="object 560"/>
            <p:cNvSpPr/>
            <p:nvPr/>
          </p:nvSpPr>
          <p:spPr>
            <a:xfrm>
              <a:off x="8427787" y="6525837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4">
                  <a:moveTo>
                    <a:pt x="0" y="0"/>
                  </a:moveTo>
                  <a:lnTo>
                    <a:pt x="10326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1" name="object 561"/>
            <p:cNvSpPr/>
            <p:nvPr/>
          </p:nvSpPr>
          <p:spPr>
            <a:xfrm>
              <a:off x="8427787" y="6392758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4">
                  <a:moveTo>
                    <a:pt x="0" y="0"/>
                  </a:moveTo>
                  <a:lnTo>
                    <a:pt x="10326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2" name="object 562"/>
            <p:cNvSpPr/>
            <p:nvPr/>
          </p:nvSpPr>
          <p:spPr>
            <a:xfrm>
              <a:off x="8427787" y="6298323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4">
                  <a:moveTo>
                    <a:pt x="0" y="0"/>
                  </a:moveTo>
                  <a:lnTo>
                    <a:pt x="10326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3" name="object 563"/>
            <p:cNvSpPr/>
            <p:nvPr/>
          </p:nvSpPr>
          <p:spPr>
            <a:xfrm>
              <a:off x="8427787" y="6225089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4">
                  <a:moveTo>
                    <a:pt x="0" y="0"/>
                  </a:moveTo>
                  <a:lnTo>
                    <a:pt x="10326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4" name="object 564"/>
            <p:cNvSpPr/>
            <p:nvPr/>
          </p:nvSpPr>
          <p:spPr>
            <a:xfrm>
              <a:off x="8427787" y="6165243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4">
                  <a:moveTo>
                    <a:pt x="0" y="0"/>
                  </a:moveTo>
                  <a:lnTo>
                    <a:pt x="10326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5" name="object 565"/>
            <p:cNvSpPr/>
            <p:nvPr/>
          </p:nvSpPr>
          <p:spPr>
            <a:xfrm>
              <a:off x="8427787" y="6114644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4">
                  <a:moveTo>
                    <a:pt x="0" y="0"/>
                  </a:moveTo>
                  <a:lnTo>
                    <a:pt x="10326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6" name="object 566"/>
            <p:cNvSpPr/>
            <p:nvPr/>
          </p:nvSpPr>
          <p:spPr>
            <a:xfrm>
              <a:off x="8427787" y="6070809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4">
                  <a:moveTo>
                    <a:pt x="0" y="0"/>
                  </a:moveTo>
                  <a:lnTo>
                    <a:pt x="10326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7" name="object 567"/>
            <p:cNvSpPr/>
            <p:nvPr/>
          </p:nvSpPr>
          <p:spPr>
            <a:xfrm>
              <a:off x="8427787" y="6032152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4">
                  <a:moveTo>
                    <a:pt x="0" y="0"/>
                  </a:moveTo>
                  <a:lnTo>
                    <a:pt x="10326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8" name="object 568"/>
            <p:cNvSpPr/>
            <p:nvPr/>
          </p:nvSpPr>
          <p:spPr>
            <a:xfrm>
              <a:off x="8324520" y="5997575"/>
              <a:ext cx="207010" cy="0"/>
            </a:xfrm>
            <a:custGeom>
              <a:avLst/>
              <a:gdLst/>
              <a:ahLst/>
              <a:cxnLst/>
              <a:rect l="l" t="t" r="r" b="b"/>
              <a:pathLst>
                <a:path w="207009">
                  <a:moveTo>
                    <a:pt x="0" y="0"/>
                  </a:moveTo>
                  <a:lnTo>
                    <a:pt x="206532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9" name="object 569"/>
            <p:cNvSpPr/>
            <p:nvPr/>
          </p:nvSpPr>
          <p:spPr>
            <a:xfrm>
              <a:off x="8427787" y="5770062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4">
                  <a:moveTo>
                    <a:pt x="0" y="0"/>
                  </a:moveTo>
                  <a:lnTo>
                    <a:pt x="10326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0" name="object 570"/>
            <p:cNvSpPr/>
            <p:nvPr/>
          </p:nvSpPr>
          <p:spPr>
            <a:xfrm>
              <a:off x="8427787" y="5636969"/>
              <a:ext cx="103505" cy="0"/>
            </a:xfrm>
            <a:custGeom>
              <a:avLst/>
              <a:gdLst/>
              <a:ahLst/>
              <a:cxnLst/>
              <a:rect l="l" t="t" r="r" b="b"/>
              <a:pathLst>
                <a:path w="103504">
                  <a:moveTo>
                    <a:pt x="0" y="0"/>
                  </a:moveTo>
                  <a:lnTo>
                    <a:pt x="10326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1" name="object 571"/>
            <p:cNvSpPr/>
            <p:nvPr/>
          </p:nvSpPr>
          <p:spPr>
            <a:xfrm>
              <a:off x="6348351" y="6240996"/>
              <a:ext cx="18415" cy="119380"/>
            </a:xfrm>
            <a:custGeom>
              <a:avLst/>
              <a:gdLst/>
              <a:ahLst/>
              <a:cxnLst/>
              <a:rect l="l" t="t" r="r" b="b"/>
              <a:pathLst>
                <a:path w="18414" h="119379">
                  <a:moveTo>
                    <a:pt x="0" y="0"/>
                  </a:moveTo>
                  <a:lnTo>
                    <a:pt x="18347" y="119237"/>
                  </a:lnTo>
                </a:path>
              </a:pathLst>
            </a:custGeom>
            <a:ln w="1936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2" name="object 572"/>
            <p:cNvSpPr/>
            <p:nvPr/>
          </p:nvSpPr>
          <p:spPr>
            <a:xfrm>
              <a:off x="6366698" y="6195134"/>
              <a:ext cx="137795" cy="165100"/>
            </a:xfrm>
            <a:custGeom>
              <a:avLst/>
              <a:gdLst/>
              <a:ahLst/>
              <a:cxnLst/>
              <a:rect l="l" t="t" r="r" b="b"/>
              <a:pathLst>
                <a:path w="137795" h="165100">
                  <a:moveTo>
                    <a:pt x="0" y="165099"/>
                  </a:moveTo>
                  <a:lnTo>
                    <a:pt x="18347" y="0"/>
                  </a:lnTo>
                  <a:lnTo>
                    <a:pt x="137584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3" name="object 573"/>
            <p:cNvSpPr/>
            <p:nvPr/>
          </p:nvSpPr>
          <p:spPr>
            <a:xfrm>
              <a:off x="2748326" y="8699217"/>
              <a:ext cx="5782945" cy="1318895"/>
            </a:xfrm>
            <a:custGeom>
              <a:avLst/>
              <a:gdLst/>
              <a:ahLst/>
              <a:cxnLst/>
              <a:rect l="l" t="t" r="r" b="b"/>
              <a:pathLst>
                <a:path w="5782945" h="1318895">
                  <a:moveTo>
                    <a:pt x="0" y="1318587"/>
                  </a:moveTo>
                  <a:lnTo>
                    <a:pt x="5782726" y="1318587"/>
                  </a:lnTo>
                  <a:lnTo>
                    <a:pt x="5782726" y="0"/>
                  </a:lnTo>
                  <a:lnTo>
                    <a:pt x="0" y="0"/>
                  </a:lnTo>
                  <a:lnTo>
                    <a:pt x="0" y="1318587"/>
                  </a:lnTo>
                  <a:close/>
                </a:path>
                <a:path w="5782945" h="1318895">
                  <a:moveTo>
                    <a:pt x="0" y="1318587"/>
                  </a:moveTo>
                  <a:lnTo>
                    <a:pt x="5782726" y="1318587"/>
                  </a:lnTo>
                  <a:lnTo>
                    <a:pt x="5782726" y="0"/>
                  </a:lnTo>
                  <a:lnTo>
                    <a:pt x="0" y="0"/>
                  </a:lnTo>
                  <a:lnTo>
                    <a:pt x="0" y="1318587"/>
                  </a:lnTo>
                  <a:close/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4" name="object 574"/>
            <p:cNvSpPr/>
            <p:nvPr/>
          </p:nvSpPr>
          <p:spPr>
            <a:xfrm>
              <a:off x="2748323" y="10017802"/>
              <a:ext cx="5782945" cy="0"/>
            </a:xfrm>
            <a:custGeom>
              <a:avLst/>
              <a:gdLst/>
              <a:ahLst/>
              <a:cxnLst/>
              <a:rect l="l" t="t" r="r" b="b"/>
              <a:pathLst>
                <a:path w="5782945">
                  <a:moveTo>
                    <a:pt x="0" y="0"/>
                  </a:moveTo>
                  <a:lnTo>
                    <a:pt x="578272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5" name="object 575"/>
            <p:cNvSpPr/>
            <p:nvPr/>
          </p:nvSpPr>
          <p:spPr>
            <a:xfrm>
              <a:off x="2947732" y="9971551"/>
              <a:ext cx="0" cy="46355"/>
            </a:xfrm>
            <a:custGeom>
              <a:avLst/>
              <a:gdLst/>
              <a:ahLst/>
              <a:cxnLst/>
              <a:rect l="l" t="t" r="r" b="b"/>
              <a:pathLst>
                <a:path h="46354">
                  <a:moveTo>
                    <a:pt x="0" y="0"/>
                  </a:moveTo>
                  <a:lnTo>
                    <a:pt x="0" y="46249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6" name="object 576"/>
            <p:cNvSpPr/>
            <p:nvPr/>
          </p:nvSpPr>
          <p:spPr>
            <a:xfrm>
              <a:off x="3147137" y="9994675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0"/>
                  </a:moveTo>
                  <a:lnTo>
                    <a:pt x="0" y="23124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7" name="object 577"/>
            <p:cNvSpPr/>
            <p:nvPr/>
          </p:nvSpPr>
          <p:spPr>
            <a:xfrm>
              <a:off x="3346529" y="9994675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0"/>
                  </a:moveTo>
                  <a:lnTo>
                    <a:pt x="0" y="23124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8" name="object 578"/>
            <p:cNvSpPr/>
            <p:nvPr/>
          </p:nvSpPr>
          <p:spPr>
            <a:xfrm>
              <a:off x="3545934" y="9994675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0"/>
                  </a:moveTo>
                  <a:lnTo>
                    <a:pt x="0" y="23124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9" name="object 579"/>
            <p:cNvSpPr/>
            <p:nvPr/>
          </p:nvSpPr>
          <p:spPr>
            <a:xfrm>
              <a:off x="3745340" y="9971551"/>
              <a:ext cx="0" cy="46355"/>
            </a:xfrm>
            <a:custGeom>
              <a:avLst/>
              <a:gdLst/>
              <a:ahLst/>
              <a:cxnLst/>
              <a:rect l="l" t="t" r="r" b="b"/>
              <a:pathLst>
                <a:path h="46354">
                  <a:moveTo>
                    <a:pt x="0" y="0"/>
                  </a:moveTo>
                  <a:lnTo>
                    <a:pt x="0" y="46249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0" name="object 580"/>
            <p:cNvSpPr/>
            <p:nvPr/>
          </p:nvSpPr>
          <p:spPr>
            <a:xfrm>
              <a:off x="3944745" y="9994675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0"/>
                  </a:moveTo>
                  <a:lnTo>
                    <a:pt x="0" y="23124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1" name="object 581"/>
            <p:cNvSpPr/>
            <p:nvPr/>
          </p:nvSpPr>
          <p:spPr>
            <a:xfrm>
              <a:off x="4144151" y="9994675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0"/>
                  </a:moveTo>
                  <a:lnTo>
                    <a:pt x="0" y="23124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2" name="object 582"/>
            <p:cNvSpPr/>
            <p:nvPr/>
          </p:nvSpPr>
          <p:spPr>
            <a:xfrm>
              <a:off x="4343555" y="9994675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0"/>
                  </a:moveTo>
                  <a:lnTo>
                    <a:pt x="0" y="23124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3" name="object 583"/>
            <p:cNvSpPr/>
            <p:nvPr/>
          </p:nvSpPr>
          <p:spPr>
            <a:xfrm>
              <a:off x="4542961" y="9971551"/>
              <a:ext cx="0" cy="46355"/>
            </a:xfrm>
            <a:custGeom>
              <a:avLst/>
              <a:gdLst/>
              <a:ahLst/>
              <a:cxnLst/>
              <a:rect l="l" t="t" r="r" b="b"/>
              <a:pathLst>
                <a:path h="46354">
                  <a:moveTo>
                    <a:pt x="0" y="0"/>
                  </a:moveTo>
                  <a:lnTo>
                    <a:pt x="0" y="46249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4" name="object 584"/>
            <p:cNvSpPr/>
            <p:nvPr/>
          </p:nvSpPr>
          <p:spPr>
            <a:xfrm>
              <a:off x="4742366" y="9994675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0"/>
                  </a:moveTo>
                  <a:lnTo>
                    <a:pt x="0" y="23124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5" name="object 585"/>
            <p:cNvSpPr/>
            <p:nvPr/>
          </p:nvSpPr>
          <p:spPr>
            <a:xfrm>
              <a:off x="4941772" y="9994675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0"/>
                  </a:moveTo>
                  <a:lnTo>
                    <a:pt x="0" y="23124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6" name="object 586"/>
            <p:cNvSpPr/>
            <p:nvPr/>
          </p:nvSpPr>
          <p:spPr>
            <a:xfrm>
              <a:off x="5141177" y="9994675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0"/>
                  </a:moveTo>
                  <a:lnTo>
                    <a:pt x="0" y="23124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7" name="object 587"/>
            <p:cNvSpPr/>
            <p:nvPr/>
          </p:nvSpPr>
          <p:spPr>
            <a:xfrm>
              <a:off x="5340581" y="9971551"/>
              <a:ext cx="0" cy="46355"/>
            </a:xfrm>
            <a:custGeom>
              <a:avLst/>
              <a:gdLst/>
              <a:ahLst/>
              <a:cxnLst/>
              <a:rect l="l" t="t" r="r" b="b"/>
              <a:pathLst>
                <a:path h="46354">
                  <a:moveTo>
                    <a:pt x="0" y="0"/>
                  </a:moveTo>
                  <a:lnTo>
                    <a:pt x="0" y="46249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8" name="object 588"/>
            <p:cNvSpPr/>
            <p:nvPr/>
          </p:nvSpPr>
          <p:spPr>
            <a:xfrm>
              <a:off x="5539987" y="9994675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0"/>
                  </a:moveTo>
                  <a:lnTo>
                    <a:pt x="0" y="23124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9" name="object 589"/>
            <p:cNvSpPr/>
            <p:nvPr/>
          </p:nvSpPr>
          <p:spPr>
            <a:xfrm>
              <a:off x="5739392" y="9994675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0"/>
                  </a:moveTo>
                  <a:lnTo>
                    <a:pt x="0" y="23124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0" name="object 590"/>
            <p:cNvSpPr/>
            <p:nvPr/>
          </p:nvSpPr>
          <p:spPr>
            <a:xfrm>
              <a:off x="5938798" y="9994675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0"/>
                  </a:moveTo>
                  <a:lnTo>
                    <a:pt x="0" y="23124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1" name="object 591"/>
            <p:cNvSpPr/>
            <p:nvPr/>
          </p:nvSpPr>
          <p:spPr>
            <a:xfrm>
              <a:off x="6138190" y="9971551"/>
              <a:ext cx="0" cy="46355"/>
            </a:xfrm>
            <a:custGeom>
              <a:avLst/>
              <a:gdLst/>
              <a:ahLst/>
              <a:cxnLst/>
              <a:rect l="l" t="t" r="r" b="b"/>
              <a:pathLst>
                <a:path h="46354">
                  <a:moveTo>
                    <a:pt x="0" y="0"/>
                  </a:moveTo>
                  <a:lnTo>
                    <a:pt x="0" y="46249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2" name="object 592"/>
            <p:cNvSpPr/>
            <p:nvPr/>
          </p:nvSpPr>
          <p:spPr>
            <a:xfrm>
              <a:off x="6337595" y="9994675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0"/>
                  </a:moveTo>
                  <a:lnTo>
                    <a:pt x="0" y="23124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3" name="object 593"/>
            <p:cNvSpPr/>
            <p:nvPr/>
          </p:nvSpPr>
          <p:spPr>
            <a:xfrm>
              <a:off x="6537000" y="9994675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0"/>
                  </a:moveTo>
                  <a:lnTo>
                    <a:pt x="0" y="23124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4" name="object 594"/>
            <p:cNvSpPr/>
            <p:nvPr/>
          </p:nvSpPr>
          <p:spPr>
            <a:xfrm>
              <a:off x="6736406" y="9994675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0"/>
                  </a:moveTo>
                  <a:lnTo>
                    <a:pt x="0" y="23124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5" name="object 595"/>
            <p:cNvSpPr/>
            <p:nvPr/>
          </p:nvSpPr>
          <p:spPr>
            <a:xfrm>
              <a:off x="6935811" y="9971551"/>
              <a:ext cx="0" cy="46355"/>
            </a:xfrm>
            <a:custGeom>
              <a:avLst/>
              <a:gdLst/>
              <a:ahLst/>
              <a:cxnLst/>
              <a:rect l="l" t="t" r="r" b="b"/>
              <a:pathLst>
                <a:path h="46354">
                  <a:moveTo>
                    <a:pt x="0" y="0"/>
                  </a:moveTo>
                  <a:lnTo>
                    <a:pt x="0" y="46249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6" name="object 596"/>
            <p:cNvSpPr/>
            <p:nvPr/>
          </p:nvSpPr>
          <p:spPr>
            <a:xfrm>
              <a:off x="7135216" y="9994675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0"/>
                  </a:moveTo>
                  <a:lnTo>
                    <a:pt x="0" y="23124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7" name="object 597"/>
            <p:cNvSpPr/>
            <p:nvPr/>
          </p:nvSpPr>
          <p:spPr>
            <a:xfrm>
              <a:off x="7334621" y="9994675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0"/>
                  </a:moveTo>
                  <a:lnTo>
                    <a:pt x="0" y="23124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8" name="object 598"/>
            <p:cNvSpPr/>
            <p:nvPr/>
          </p:nvSpPr>
          <p:spPr>
            <a:xfrm>
              <a:off x="7534026" y="9994675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0"/>
                  </a:moveTo>
                  <a:lnTo>
                    <a:pt x="0" y="23124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9" name="object 599"/>
            <p:cNvSpPr/>
            <p:nvPr/>
          </p:nvSpPr>
          <p:spPr>
            <a:xfrm>
              <a:off x="7733432" y="9971551"/>
              <a:ext cx="0" cy="46355"/>
            </a:xfrm>
            <a:custGeom>
              <a:avLst/>
              <a:gdLst/>
              <a:ahLst/>
              <a:cxnLst/>
              <a:rect l="l" t="t" r="r" b="b"/>
              <a:pathLst>
                <a:path h="46354">
                  <a:moveTo>
                    <a:pt x="0" y="0"/>
                  </a:moveTo>
                  <a:lnTo>
                    <a:pt x="0" y="46249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0" name="object 600"/>
            <p:cNvSpPr/>
            <p:nvPr/>
          </p:nvSpPr>
          <p:spPr>
            <a:xfrm>
              <a:off x="7932837" y="9994675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0"/>
                  </a:moveTo>
                  <a:lnTo>
                    <a:pt x="0" y="23124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1" name="object 601"/>
            <p:cNvSpPr/>
            <p:nvPr/>
          </p:nvSpPr>
          <p:spPr>
            <a:xfrm>
              <a:off x="8132242" y="9994675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0"/>
                  </a:moveTo>
                  <a:lnTo>
                    <a:pt x="0" y="23124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2" name="object 602"/>
            <p:cNvSpPr/>
            <p:nvPr/>
          </p:nvSpPr>
          <p:spPr>
            <a:xfrm>
              <a:off x="8331647" y="9994675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0"/>
                  </a:moveTo>
                  <a:lnTo>
                    <a:pt x="0" y="23124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3" name="object 603"/>
            <p:cNvSpPr/>
            <p:nvPr/>
          </p:nvSpPr>
          <p:spPr>
            <a:xfrm>
              <a:off x="8531053" y="9971551"/>
              <a:ext cx="0" cy="46355"/>
            </a:xfrm>
            <a:custGeom>
              <a:avLst/>
              <a:gdLst/>
              <a:ahLst/>
              <a:cxnLst/>
              <a:rect l="l" t="t" r="r" b="b"/>
              <a:pathLst>
                <a:path h="46354">
                  <a:moveTo>
                    <a:pt x="0" y="0"/>
                  </a:moveTo>
                  <a:lnTo>
                    <a:pt x="0" y="46249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4" name="object 604"/>
            <p:cNvSpPr/>
            <p:nvPr/>
          </p:nvSpPr>
          <p:spPr>
            <a:xfrm>
              <a:off x="2947732" y="9971551"/>
              <a:ext cx="0" cy="46355"/>
            </a:xfrm>
            <a:custGeom>
              <a:avLst/>
              <a:gdLst/>
              <a:ahLst/>
              <a:cxnLst/>
              <a:rect l="l" t="t" r="r" b="b"/>
              <a:pathLst>
                <a:path h="46354">
                  <a:moveTo>
                    <a:pt x="0" y="0"/>
                  </a:moveTo>
                  <a:lnTo>
                    <a:pt x="0" y="46249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5" name="object 605"/>
            <p:cNvSpPr/>
            <p:nvPr/>
          </p:nvSpPr>
          <p:spPr>
            <a:xfrm>
              <a:off x="2748323" y="9994675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0"/>
                  </a:moveTo>
                  <a:lnTo>
                    <a:pt x="0" y="23124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6" name="object 606"/>
            <p:cNvSpPr/>
            <p:nvPr/>
          </p:nvSpPr>
          <p:spPr>
            <a:xfrm>
              <a:off x="2748323" y="8699204"/>
              <a:ext cx="5782945" cy="0"/>
            </a:xfrm>
            <a:custGeom>
              <a:avLst/>
              <a:gdLst/>
              <a:ahLst/>
              <a:cxnLst/>
              <a:rect l="l" t="t" r="r" b="b"/>
              <a:pathLst>
                <a:path w="5782945">
                  <a:moveTo>
                    <a:pt x="0" y="0"/>
                  </a:moveTo>
                  <a:lnTo>
                    <a:pt x="578272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7" name="object 607"/>
            <p:cNvSpPr/>
            <p:nvPr/>
          </p:nvSpPr>
          <p:spPr>
            <a:xfrm>
              <a:off x="2947732" y="8699203"/>
              <a:ext cx="0" cy="46355"/>
            </a:xfrm>
            <a:custGeom>
              <a:avLst/>
              <a:gdLst/>
              <a:ahLst/>
              <a:cxnLst/>
              <a:rect l="l" t="t" r="r" b="b"/>
              <a:pathLst>
                <a:path h="46354">
                  <a:moveTo>
                    <a:pt x="0" y="46261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8" name="object 608"/>
            <p:cNvSpPr/>
            <p:nvPr/>
          </p:nvSpPr>
          <p:spPr>
            <a:xfrm>
              <a:off x="3147137" y="8699203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23124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9" name="object 609"/>
            <p:cNvSpPr/>
            <p:nvPr/>
          </p:nvSpPr>
          <p:spPr>
            <a:xfrm>
              <a:off x="3346529" y="8699203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23124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0" name="object 610"/>
            <p:cNvSpPr/>
            <p:nvPr/>
          </p:nvSpPr>
          <p:spPr>
            <a:xfrm>
              <a:off x="3545934" y="8699203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23124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1" name="object 611"/>
            <p:cNvSpPr/>
            <p:nvPr/>
          </p:nvSpPr>
          <p:spPr>
            <a:xfrm>
              <a:off x="3745340" y="8699203"/>
              <a:ext cx="0" cy="46355"/>
            </a:xfrm>
            <a:custGeom>
              <a:avLst/>
              <a:gdLst/>
              <a:ahLst/>
              <a:cxnLst/>
              <a:rect l="l" t="t" r="r" b="b"/>
              <a:pathLst>
                <a:path h="46354">
                  <a:moveTo>
                    <a:pt x="0" y="46261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2" name="object 612"/>
            <p:cNvSpPr/>
            <p:nvPr/>
          </p:nvSpPr>
          <p:spPr>
            <a:xfrm>
              <a:off x="3944745" y="8699203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23124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3" name="object 613"/>
            <p:cNvSpPr/>
            <p:nvPr/>
          </p:nvSpPr>
          <p:spPr>
            <a:xfrm>
              <a:off x="4144151" y="8699203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23124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4" name="object 614"/>
            <p:cNvSpPr/>
            <p:nvPr/>
          </p:nvSpPr>
          <p:spPr>
            <a:xfrm>
              <a:off x="4343555" y="8699203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23124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5" name="object 615"/>
            <p:cNvSpPr/>
            <p:nvPr/>
          </p:nvSpPr>
          <p:spPr>
            <a:xfrm>
              <a:off x="4542961" y="8699203"/>
              <a:ext cx="0" cy="46355"/>
            </a:xfrm>
            <a:custGeom>
              <a:avLst/>
              <a:gdLst/>
              <a:ahLst/>
              <a:cxnLst/>
              <a:rect l="l" t="t" r="r" b="b"/>
              <a:pathLst>
                <a:path h="46354">
                  <a:moveTo>
                    <a:pt x="0" y="46261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6" name="object 616"/>
            <p:cNvSpPr/>
            <p:nvPr/>
          </p:nvSpPr>
          <p:spPr>
            <a:xfrm>
              <a:off x="4742366" y="8699203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23124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7" name="object 617"/>
            <p:cNvSpPr/>
            <p:nvPr/>
          </p:nvSpPr>
          <p:spPr>
            <a:xfrm>
              <a:off x="4941772" y="8699203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23124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8" name="object 618"/>
            <p:cNvSpPr/>
            <p:nvPr/>
          </p:nvSpPr>
          <p:spPr>
            <a:xfrm>
              <a:off x="5141177" y="8699203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23124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9" name="object 619"/>
            <p:cNvSpPr/>
            <p:nvPr/>
          </p:nvSpPr>
          <p:spPr>
            <a:xfrm>
              <a:off x="5340581" y="8699203"/>
              <a:ext cx="0" cy="46355"/>
            </a:xfrm>
            <a:custGeom>
              <a:avLst/>
              <a:gdLst/>
              <a:ahLst/>
              <a:cxnLst/>
              <a:rect l="l" t="t" r="r" b="b"/>
              <a:pathLst>
                <a:path h="46354">
                  <a:moveTo>
                    <a:pt x="0" y="46261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0" name="object 620"/>
            <p:cNvSpPr/>
            <p:nvPr/>
          </p:nvSpPr>
          <p:spPr>
            <a:xfrm>
              <a:off x="5539987" y="8699203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23124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1" name="object 621"/>
            <p:cNvSpPr/>
            <p:nvPr/>
          </p:nvSpPr>
          <p:spPr>
            <a:xfrm>
              <a:off x="5739392" y="8699203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23124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2" name="object 622"/>
            <p:cNvSpPr/>
            <p:nvPr/>
          </p:nvSpPr>
          <p:spPr>
            <a:xfrm>
              <a:off x="5938798" y="8699203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23124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3" name="object 623"/>
            <p:cNvSpPr/>
            <p:nvPr/>
          </p:nvSpPr>
          <p:spPr>
            <a:xfrm>
              <a:off x="6138190" y="8699203"/>
              <a:ext cx="0" cy="46355"/>
            </a:xfrm>
            <a:custGeom>
              <a:avLst/>
              <a:gdLst/>
              <a:ahLst/>
              <a:cxnLst/>
              <a:rect l="l" t="t" r="r" b="b"/>
              <a:pathLst>
                <a:path h="46354">
                  <a:moveTo>
                    <a:pt x="0" y="46261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4" name="object 624"/>
            <p:cNvSpPr/>
            <p:nvPr/>
          </p:nvSpPr>
          <p:spPr>
            <a:xfrm>
              <a:off x="6337595" y="8699203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23124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5" name="object 625"/>
            <p:cNvSpPr/>
            <p:nvPr/>
          </p:nvSpPr>
          <p:spPr>
            <a:xfrm>
              <a:off x="6537000" y="8699203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23124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6" name="object 626"/>
            <p:cNvSpPr/>
            <p:nvPr/>
          </p:nvSpPr>
          <p:spPr>
            <a:xfrm>
              <a:off x="6736406" y="8699203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23124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7" name="object 627"/>
            <p:cNvSpPr/>
            <p:nvPr/>
          </p:nvSpPr>
          <p:spPr>
            <a:xfrm>
              <a:off x="6935811" y="8699203"/>
              <a:ext cx="0" cy="46355"/>
            </a:xfrm>
            <a:custGeom>
              <a:avLst/>
              <a:gdLst/>
              <a:ahLst/>
              <a:cxnLst/>
              <a:rect l="l" t="t" r="r" b="b"/>
              <a:pathLst>
                <a:path h="46354">
                  <a:moveTo>
                    <a:pt x="0" y="46261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8" name="object 628"/>
            <p:cNvSpPr/>
            <p:nvPr/>
          </p:nvSpPr>
          <p:spPr>
            <a:xfrm>
              <a:off x="7135216" y="8699203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23124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9" name="object 629"/>
            <p:cNvSpPr/>
            <p:nvPr/>
          </p:nvSpPr>
          <p:spPr>
            <a:xfrm>
              <a:off x="7334621" y="8699203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23124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0" name="object 630"/>
            <p:cNvSpPr/>
            <p:nvPr/>
          </p:nvSpPr>
          <p:spPr>
            <a:xfrm>
              <a:off x="7534026" y="8699203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23124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1" name="object 631"/>
            <p:cNvSpPr/>
            <p:nvPr/>
          </p:nvSpPr>
          <p:spPr>
            <a:xfrm>
              <a:off x="7733432" y="8699203"/>
              <a:ext cx="0" cy="46355"/>
            </a:xfrm>
            <a:custGeom>
              <a:avLst/>
              <a:gdLst/>
              <a:ahLst/>
              <a:cxnLst/>
              <a:rect l="l" t="t" r="r" b="b"/>
              <a:pathLst>
                <a:path h="46354">
                  <a:moveTo>
                    <a:pt x="0" y="46261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2" name="object 632"/>
            <p:cNvSpPr/>
            <p:nvPr/>
          </p:nvSpPr>
          <p:spPr>
            <a:xfrm>
              <a:off x="7932837" y="8699203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23124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3" name="object 633"/>
            <p:cNvSpPr/>
            <p:nvPr/>
          </p:nvSpPr>
          <p:spPr>
            <a:xfrm>
              <a:off x="8132242" y="8699203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23124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4" name="object 634"/>
            <p:cNvSpPr/>
            <p:nvPr/>
          </p:nvSpPr>
          <p:spPr>
            <a:xfrm>
              <a:off x="8331647" y="8699203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23124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5" name="object 635"/>
            <p:cNvSpPr/>
            <p:nvPr/>
          </p:nvSpPr>
          <p:spPr>
            <a:xfrm>
              <a:off x="8531053" y="8699203"/>
              <a:ext cx="0" cy="46355"/>
            </a:xfrm>
            <a:custGeom>
              <a:avLst/>
              <a:gdLst/>
              <a:ahLst/>
              <a:cxnLst/>
              <a:rect l="l" t="t" r="r" b="b"/>
              <a:pathLst>
                <a:path h="46354">
                  <a:moveTo>
                    <a:pt x="0" y="46261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6" name="object 636"/>
            <p:cNvSpPr/>
            <p:nvPr/>
          </p:nvSpPr>
          <p:spPr>
            <a:xfrm>
              <a:off x="2947732" y="8699203"/>
              <a:ext cx="0" cy="46355"/>
            </a:xfrm>
            <a:custGeom>
              <a:avLst/>
              <a:gdLst/>
              <a:ahLst/>
              <a:cxnLst/>
              <a:rect l="l" t="t" r="r" b="b"/>
              <a:pathLst>
                <a:path h="46354">
                  <a:moveTo>
                    <a:pt x="0" y="46261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7" name="object 637"/>
            <p:cNvSpPr/>
            <p:nvPr/>
          </p:nvSpPr>
          <p:spPr>
            <a:xfrm>
              <a:off x="2748323" y="8699203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23124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8" name="object 638"/>
            <p:cNvSpPr/>
            <p:nvPr/>
          </p:nvSpPr>
          <p:spPr>
            <a:xfrm>
              <a:off x="2748323" y="8699201"/>
              <a:ext cx="0" cy="1318895"/>
            </a:xfrm>
            <a:custGeom>
              <a:avLst/>
              <a:gdLst/>
              <a:ahLst/>
              <a:cxnLst/>
              <a:rect l="l" t="t" r="r" b="b"/>
              <a:pathLst>
                <a:path h="1318895">
                  <a:moveTo>
                    <a:pt x="0" y="131860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9" name="object 639"/>
            <p:cNvSpPr/>
            <p:nvPr/>
          </p:nvSpPr>
          <p:spPr>
            <a:xfrm>
              <a:off x="2748326" y="10017802"/>
              <a:ext cx="148590" cy="0"/>
            </a:xfrm>
            <a:custGeom>
              <a:avLst/>
              <a:gdLst/>
              <a:ahLst/>
              <a:cxnLst/>
              <a:rect l="l" t="t" r="r" b="b"/>
              <a:pathLst>
                <a:path w="148589">
                  <a:moveTo>
                    <a:pt x="14836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0" name="object 640"/>
            <p:cNvSpPr/>
            <p:nvPr/>
          </p:nvSpPr>
          <p:spPr>
            <a:xfrm>
              <a:off x="2748322" y="9926864"/>
              <a:ext cx="74295" cy="0"/>
            </a:xfrm>
            <a:custGeom>
              <a:avLst/>
              <a:gdLst/>
              <a:ahLst/>
              <a:cxnLst/>
              <a:rect l="l" t="t" r="r" b="b"/>
              <a:pathLst>
                <a:path w="74294">
                  <a:moveTo>
                    <a:pt x="74189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1" name="object 641"/>
            <p:cNvSpPr/>
            <p:nvPr/>
          </p:nvSpPr>
          <p:spPr>
            <a:xfrm>
              <a:off x="2748322" y="9835927"/>
              <a:ext cx="74295" cy="0"/>
            </a:xfrm>
            <a:custGeom>
              <a:avLst/>
              <a:gdLst/>
              <a:ahLst/>
              <a:cxnLst/>
              <a:rect l="l" t="t" r="r" b="b"/>
              <a:pathLst>
                <a:path w="74294">
                  <a:moveTo>
                    <a:pt x="74189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2" name="object 642"/>
            <p:cNvSpPr/>
            <p:nvPr/>
          </p:nvSpPr>
          <p:spPr>
            <a:xfrm>
              <a:off x="2748322" y="9744989"/>
              <a:ext cx="74295" cy="0"/>
            </a:xfrm>
            <a:custGeom>
              <a:avLst/>
              <a:gdLst/>
              <a:ahLst/>
              <a:cxnLst/>
              <a:rect l="l" t="t" r="r" b="b"/>
              <a:pathLst>
                <a:path w="74294">
                  <a:moveTo>
                    <a:pt x="74189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3" name="object 643"/>
            <p:cNvSpPr/>
            <p:nvPr/>
          </p:nvSpPr>
          <p:spPr>
            <a:xfrm>
              <a:off x="2748322" y="9654052"/>
              <a:ext cx="74295" cy="0"/>
            </a:xfrm>
            <a:custGeom>
              <a:avLst/>
              <a:gdLst/>
              <a:ahLst/>
              <a:cxnLst/>
              <a:rect l="l" t="t" r="r" b="b"/>
              <a:pathLst>
                <a:path w="74294">
                  <a:moveTo>
                    <a:pt x="74189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4" name="object 644"/>
            <p:cNvSpPr/>
            <p:nvPr/>
          </p:nvSpPr>
          <p:spPr>
            <a:xfrm>
              <a:off x="2748326" y="9563115"/>
              <a:ext cx="148590" cy="0"/>
            </a:xfrm>
            <a:custGeom>
              <a:avLst/>
              <a:gdLst/>
              <a:ahLst/>
              <a:cxnLst/>
              <a:rect l="l" t="t" r="r" b="b"/>
              <a:pathLst>
                <a:path w="148589">
                  <a:moveTo>
                    <a:pt x="14836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5" name="object 645"/>
            <p:cNvSpPr/>
            <p:nvPr/>
          </p:nvSpPr>
          <p:spPr>
            <a:xfrm>
              <a:off x="2748322" y="9472176"/>
              <a:ext cx="74295" cy="0"/>
            </a:xfrm>
            <a:custGeom>
              <a:avLst/>
              <a:gdLst/>
              <a:ahLst/>
              <a:cxnLst/>
              <a:rect l="l" t="t" r="r" b="b"/>
              <a:pathLst>
                <a:path w="74294">
                  <a:moveTo>
                    <a:pt x="74189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6" name="object 646"/>
            <p:cNvSpPr/>
            <p:nvPr/>
          </p:nvSpPr>
          <p:spPr>
            <a:xfrm>
              <a:off x="2748322" y="9381240"/>
              <a:ext cx="74295" cy="0"/>
            </a:xfrm>
            <a:custGeom>
              <a:avLst/>
              <a:gdLst/>
              <a:ahLst/>
              <a:cxnLst/>
              <a:rect l="l" t="t" r="r" b="b"/>
              <a:pathLst>
                <a:path w="74294">
                  <a:moveTo>
                    <a:pt x="74189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7" name="object 647"/>
            <p:cNvSpPr/>
            <p:nvPr/>
          </p:nvSpPr>
          <p:spPr>
            <a:xfrm>
              <a:off x="2748322" y="9290305"/>
              <a:ext cx="74295" cy="0"/>
            </a:xfrm>
            <a:custGeom>
              <a:avLst/>
              <a:gdLst/>
              <a:ahLst/>
              <a:cxnLst/>
              <a:rect l="l" t="t" r="r" b="b"/>
              <a:pathLst>
                <a:path w="74294">
                  <a:moveTo>
                    <a:pt x="74189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8" name="object 648"/>
            <p:cNvSpPr/>
            <p:nvPr/>
          </p:nvSpPr>
          <p:spPr>
            <a:xfrm>
              <a:off x="2748322" y="9199370"/>
              <a:ext cx="74295" cy="0"/>
            </a:xfrm>
            <a:custGeom>
              <a:avLst/>
              <a:gdLst/>
              <a:ahLst/>
              <a:cxnLst/>
              <a:rect l="l" t="t" r="r" b="b"/>
              <a:pathLst>
                <a:path w="74294">
                  <a:moveTo>
                    <a:pt x="74189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9" name="object 649"/>
            <p:cNvSpPr/>
            <p:nvPr/>
          </p:nvSpPr>
          <p:spPr>
            <a:xfrm>
              <a:off x="2748326" y="9108433"/>
              <a:ext cx="148590" cy="0"/>
            </a:xfrm>
            <a:custGeom>
              <a:avLst/>
              <a:gdLst/>
              <a:ahLst/>
              <a:cxnLst/>
              <a:rect l="l" t="t" r="r" b="b"/>
              <a:pathLst>
                <a:path w="148589">
                  <a:moveTo>
                    <a:pt x="148366" y="0"/>
                  </a:moveTo>
                  <a:lnTo>
                    <a:pt x="0" y="0"/>
                  </a:lnTo>
                </a:path>
                <a:path w="148589">
                  <a:moveTo>
                    <a:pt x="14836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0" name="object 650"/>
            <p:cNvSpPr/>
            <p:nvPr/>
          </p:nvSpPr>
          <p:spPr>
            <a:xfrm>
              <a:off x="2748322" y="9017486"/>
              <a:ext cx="74295" cy="0"/>
            </a:xfrm>
            <a:custGeom>
              <a:avLst/>
              <a:gdLst/>
              <a:ahLst/>
              <a:cxnLst/>
              <a:rect l="l" t="t" r="r" b="b"/>
              <a:pathLst>
                <a:path w="74294">
                  <a:moveTo>
                    <a:pt x="74189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1" name="object 651"/>
            <p:cNvSpPr/>
            <p:nvPr/>
          </p:nvSpPr>
          <p:spPr>
            <a:xfrm>
              <a:off x="2748322" y="8926550"/>
              <a:ext cx="74295" cy="0"/>
            </a:xfrm>
            <a:custGeom>
              <a:avLst/>
              <a:gdLst/>
              <a:ahLst/>
              <a:cxnLst/>
              <a:rect l="l" t="t" r="r" b="b"/>
              <a:pathLst>
                <a:path w="74294">
                  <a:moveTo>
                    <a:pt x="74189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2" name="object 652"/>
            <p:cNvSpPr/>
            <p:nvPr/>
          </p:nvSpPr>
          <p:spPr>
            <a:xfrm>
              <a:off x="2748322" y="8835613"/>
              <a:ext cx="74295" cy="0"/>
            </a:xfrm>
            <a:custGeom>
              <a:avLst/>
              <a:gdLst/>
              <a:ahLst/>
              <a:cxnLst/>
              <a:rect l="l" t="t" r="r" b="b"/>
              <a:pathLst>
                <a:path w="74294">
                  <a:moveTo>
                    <a:pt x="74189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3" name="object 653"/>
            <p:cNvSpPr/>
            <p:nvPr/>
          </p:nvSpPr>
          <p:spPr>
            <a:xfrm>
              <a:off x="2748322" y="8744678"/>
              <a:ext cx="74295" cy="0"/>
            </a:xfrm>
            <a:custGeom>
              <a:avLst/>
              <a:gdLst/>
              <a:ahLst/>
              <a:cxnLst/>
              <a:rect l="l" t="t" r="r" b="b"/>
              <a:pathLst>
                <a:path w="74294">
                  <a:moveTo>
                    <a:pt x="74189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54" name="object 654"/>
          <p:cNvSpPr txBox="1"/>
          <p:nvPr/>
        </p:nvSpPr>
        <p:spPr>
          <a:xfrm>
            <a:off x="2199480" y="8005254"/>
            <a:ext cx="526415" cy="3232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2925" spc="30" baseline="-24216" dirty="0">
                <a:latin typeface="Trebuchet MS"/>
                <a:cs typeface="Trebuchet MS"/>
              </a:rPr>
              <a:t>10</a:t>
            </a:r>
            <a:r>
              <a:rPr sz="1300" spc="20" dirty="0">
                <a:latin typeface="Symbol"/>
                <a:cs typeface="Symbol"/>
              </a:rPr>
              <a:t></a:t>
            </a:r>
            <a:r>
              <a:rPr sz="1300" spc="20" dirty="0">
                <a:latin typeface="Trebuchet MS"/>
                <a:cs typeface="Trebuchet MS"/>
              </a:rPr>
              <a:t>1</a:t>
            </a:r>
            <a:endParaRPr sz="1300">
              <a:latin typeface="Trebuchet MS"/>
              <a:cs typeface="Trebuchet MS"/>
            </a:endParaRPr>
          </a:p>
        </p:txBody>
      </p:sp>
      <p:sp>
        <p:nvSpPr>
          <p:cNvPr id="655" name="object 655"/>
          <p:cNvSpPr txBox="1"/>
          <p:nvPr/>
        </p:nvSpPr>
        <p:spPr>
          <a:xfrm>
            <a:off x="2555101" y="7344818"/>
            <a:ext cx="163830" cy="3232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950" spc="60" dirty="0">
                <a:latin typeface="Trebuchet MS"/>
                <a:cs typeface="Trebuchet MS"/>
              </a:rPr>
              <a:t>1</a:t>
            </a:r>
            <a:endParaRPr sz="1950">
              <a:latin typeface="Trebuchet MS"/>
              <a:cs typeface="Trebuchet MS"/>
            </a:endParaRPr>
          </a:p>
        </p:txBody>
      </p:sp>
      <p:sp>
        <p:nvSpPr>
          <p:cNvPr id="656" name="object 656"/>
          <p:cNvSpPr txBox="1"/>
          <p:nvPr/>
        </p:nvSpPr>
        <p:spPr>
          <a:xfrm>
            <a:off x="2380817" y="6583465"/>
            <a:ext cx="300990" cy="3232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950" spc="55" dirty="0">
                <a:latin typeface="Trebuchet MS"/>
                <a:cs typeface="Trebuchet MS"/>
              </a:rPr>
              <a:t>10</a:t>
            </a:r>
            <a:endParaRPr sz="1950">
              <a:latin typeface="Trebuchet MS"/>
              <a:cs typeface="Trebuchet MS"/>
            </a:endParaRPr>
          </a:p>
        </p:txBody>
      </p:sp>
      <p:sp>
        <p:nvSpPr>
          <p:cNvPr id="657" name="object 657"/>
          <p:cNvSpPr txBox="1"/>
          <p:nvPr/>
        </p:nvSpPr>
        <p:spPr>
          <a:xfrm>
            <a:off x="2263690" y="5849640"/>
            <a:ext cx="434340" cy="3232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1950" spc="25" dirty="0">
                <a:latin typeface="Trebuchet MS"/>
                <a:cs typeface="Trebuchet MS"/>
              </a:rPr>
              <a:t>10</a:t>
            </a:r>
            <a:r>
              <a:rPr sz="1950" spc="37" baseline="36324" dirty="0">
                <a:latin typeface="Trebuchet MS"/>
                <a:cs typeface="Trebuchet MS"/>
              </a:rPr>
              <a:t>2</a:t>
            </a:r>
            <a:endParaRPr sz="1950" baseline="36324">
              <a:latin typeface="Trebuchet MS"/>
              <a:cs typeface="Trebuchet MS"/>
            </a:endParaRPr>
          </a:p>
        </p:txBody>
      </p:sp>
      <p:sp>
        <p:nvSpPr>
          <p:cNvPr id="658" name="object 658"/>
          <p:cNvSpPr txBox="1"/>
          <p:nvPr/>
        </p:nvSpPr>
        <p:spPr>
          <a:xfrm>
            <a:off x="2028814" y="5543827"/>
            <a:ext cx="273685" cy="196850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1995"/>
              </a:lnSpc>
            </a:pPr>
            <a:r>
              <a:rPr sz="1950" dirty="0">
                <a:latin typeface="Trebuchet MS"/>
                <a:cs typeface="Trebuchet MS"/>
              </a:rPr>
              <a:t>Events</a:t>
            </a:r>
            <a:r>
              <a:rPr sz="1950" spc="-45" dirty="0">
                <a:latin typeface="Trebuchet MS"/>
                <a:cs typeface="Trebuchet MS"/>
              </a:rPr>
              <a:t> </a:t>
            </a:r>
            <a:r>
              <a:rPr sz="1950" dirty="0">
                <a:latin typeface="Trebuchet MS"/>
                <a:cs typeface="Trebuchet MS"/>
              </a:rPr>
              <a:t>/</a:t>
            </a:r>
            <a:r>
              <a:rPr sz="1950" spc="-45" dirty="0">
                <a:latin typeface="Trebuchet MS"/>
                <a:cs typeface="Trebuchet MS"/>
              </a:rPr>
              <a:t> </a:t>
            </a:r>
            <a:r>
              <a:rPr sz="1950" spc="-5" dirty="0">
                <a:latin typeface="Trebuchet MS"/>
                <a:cs typeface="Trebuchet MS"/>
              </a:rPr>
              <a:t>2</a:t>
            </a:r>
            <a:r>
              <a:rPr sz="1950" dirty="0">
                <a:latin typeface="Trebuchet MS"/>
                <a:cs typeface="Trebuchet MS"/>
              </a:rPr>
              <a:t>9</a:t>
            </a:r>
            <a:r>
              <a:rPr sz="1950" spc="-50" dirty="0">
                <a:latin typeface="Trebuchet MS"/>
                <a:cs typeface="Trebuchet MS"/>
              </a:rPr>
              <a:t> </a:t>
            </a:r>
            <a:r>
              <a:rPr sz="1950" dirty="0">
                <a:latin typeface="Trebuchet MS"/>
                <a:cs typeface="Trebuchet MS"/>
              </a:rPr>
              <a:t>[GeV]</a:t>
            </a:r>
            <a:endParaRPr sz="1950">
              <a:latin typeface="Trebuchet MS"/>
              <a:cs typeface="Trebuchet MS"/>
            </a:endParaRPr>
          </a:p>
        </p:txBody>
      </p:sp>
      <p:sp>
        <p:nvSpPr>
          <p:cNvPr id="659" name="object 659"/>
          <p:cNvSpPr/>
          <p:nvPr/>
        </p:nvSpPr>
        <p:spPr>
          <a:xfrm>
            <a:off x="3731382" y="6664467"/>
            <a:ext cx="0" cy="86995"/>
          </a:xfrm>
          <a:custGeom>
            <a:avLst/>
            <a:gdLst/>
            <a:ahLst/>
            <a:cxnLst/>
            <a:rect l="l" t="t" r="r" b="b"/>
            <a:pathLst>
              <a:path h="86995">
                <a:moveTo>
                  <a:pt x="0" y="86778"/>
                </a:moveTo>
                <a:lnTo>
                  <a:pt x="0" y="0"/>
                </a:lnTo>
              </a:path>
            </a:pathLst>
          </a:custGeom>
          <a:ln w="968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0" name="object 660"/>
          <p:cNvSpPr/>
          <p:nvPr/>
        </p:nvSpPr>
        <p:spPr>
          <a:xfrm>
            <a:off x="3731382" y="6824621"/>
            <a:ext cx="0" cy="93345"/>
          </a:xfrm>
          <a:custGeom>
            <a:avLst/>
            <a:gdLst/>
            <a:ahLst/>
            <a:cxnLst/>
            <a:rect l="l" t="t" r="r" b="b"/>
            <a:pathLst>
              <a:path h="93345">
                <a:moveTo>
                  <a:pt x="0" y="0"/>
                </a:moveTo>
                <a:lnTo>
                  <a:pt x="0" y="93324"/>
                </a:lnTo>
              </a:path>
            </a:pathLst>
          </a:custGeom>
          <a:ln w="968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1" name="object 661"/>
          <p:cNvSpPr/>
          <p:nvPr/>
        </p:nvSpPr>
        <p:spPr>
          <a:xfrm>
            <a:off x="3847044" y="6811271"/>
            <a:ext cx="0" cy="133350"/>
          </a:xfrm>
          <a:custGeom>
            <a:avLst/>
            <a:gdLst/>
            <a:ahLst/>
            <a:cxnLst/>
            <a:rect l="l" t="t" r="r" b="b"/>
            <a:pathLst>
              <a:path h="133350">
                <a:moveTo>
                  <a:pt x="0" y="132898"/>
                </a:moveTo>
                <a:lnTo>
                  <a:pt x="0" y="0"/>
                </a:lnTo>
              </a:path>
            </a:pathLst>
          </a:custGeom>
          <a:ln w="968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2" name="object 662"/>
          <p:cNvSpPr/>
          <p:nvPr/>
        </p:nvSpPr>
        <p:spPr>
          <a:xfrm>
            <a:off x="3847044" y="7017557"/>
            <a:ext cx="0" cy="149225"/>
          </a:xfrm>
          <a:custGeom>
            <a:avLst/>
            <a:gdLst/>
            <a:ahLst/>
            <a:cxnLst/>
            <a:rect l="l" t="t" r="r" b="b"/>
            <a:pathLst>
              <a:path h="149225">
                <a:moveTo>
                  <a:pt x="0" y="0"/>
                </a:moveTo>
                <a:lnTo>
                  <a:pt x="0" y="148921"/>
                </a:lnTo>
              </a:path>
            </a:pathLst>
          </a:custGeom>
          <a:ln w="968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3" name="object 663"/>
          <p:cNvSpPr/>
          <p:nvPr/>
        </p:nvSpPr>
        <p:spPr>
          <a:xfrm>
            <a:off x="3962693" y="6611272"/>
            <a:ext cx="0" cy="74295"/>
          </a:xfrm>
          <a:custGeom>
            <a:avLst/>
            <a:gdLst/>
            <a:ahLst/>
            <a:cxnLst/>
            <a:rect l="l" t="t" r="r" b="b"/>
            <a:pathLst>
              <a:path h="74295">
                <a:moveTo>
                  <a:pt x="0" y="74099"/>
                </a:moveTo>
                <a:lnTo>
                  <a:pt x="0" y="0"/>
                </a:lnTo>
              </a:path>
            </a:pathLst>
          </a:custGeom>
          <a:ln w="968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4" name="object 664"/>
          <p:cNvSpPr/>
          <p:nvPr/>
        </p:nvSpPr>
        <p:spPr>
          <a:xfrm>
            <a:off x="3962693" y="6758759"/>
            <a:ext cx="0" cy="79375"/>
          </a:xfrm>
          <a:custGeom>
            <a:avLst/>
            <a:gdLst/>
            <a:ahLst/>
            <a:cxnLst/>
            <a:rect l="l" t="t" r="r" b="b"/>
            <a:pathLst>
              <a:path h="79375">
                <a:moveTo>
                  <a:pt x="0" y="0"/>
                </a:moveTo>
                <a:lnTo>
                  <a:pt x="0" y="78915"/>
                </a:lnTo>
              </a:path>
            </a:pathLst>
          </a:custGeom>
          <a:ln w="968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5" name="object 665"/>
          <p:cNvSpPr/>
          <p:nvPr/>
        </p:nvSpPr>
        <p:spPr>
          <a:xfrm>
            <a:off x="4078354" y="6811271"/>
            <a:ext cx="0" cy="133350"/>
          </a:xfrm>
          <a:custGeom>
            <a:avLst/>
            <a:gdLst/>
            <a:ahLst/>
            <a:cxnLst/>
            <a:rect l="l" t="t" r="r" b="b"/>
            <a:pathLst>
              <a:path h="133350">
                <a:moveTo>
                  <a:pt x="0" y="132898"/>
                </a:moveTo>
                <a:lnTo>
                  <a:pt x="0" y="0"/>
                </a:lnTo>
              </a:path>
            </a:pathLst>
          </a:custGeom>
          <a:ln w="968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6" name="object 666"/>
          <p:cNvSpPr/>
          <p:nvPr/>
        </p:nvSpPr>
        <p:spPr>
          <a:xfrm>
            <a:off x="4078354" y="7017557"/>
            <a:ext cx="0" cy="149225"/>
          </a:xfrm>
          <a:custGeom>
            <a:avLst/>
            <a:gdLst/>
            <a:ahLst/>
            <a:cxnLst/>
            <a:rect l="l" t="t" r="r" b="b"/>
            <a:pathLst>
              <a:path h="149225">
                <a:moveTo>
                  <a:pt x="0" y="0"/>
                </a:moveTo>
                <a:lnTo>
                  <a:pt x="0" y="148921"/>
                </a:lnTo>
              </a:path>
            </a:pathLst>
          </a:custGeom>
          <a:ln w="968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7" name="object 667"/>
          <p:cNvSpPr/>
          <p:nvPr/>
        </p:nvSpPr>
        <p:spPr>
          <a:xfrm>
            <a:off x="4194002" y="6925525"/>
            <a:ext cx="0" cy="186690"/>
          </a:xfrm>
          <a:custGeom>
            <a:avLst/>
            <a:gdLst/>
            <a:ahLst/>
            <a:cxnLst/>
            <a:rect l="l" t="t" r="r" b="b"/>
            <a:pathLst>
              <a:path h="186690">
                <a:moveTo>
                  <a:pt x="0" y="186312"/>
                </a:moveTo>
                <a:lnTo>
                  <a:pt x="0" y="0"/>
                </a:lnTo>
              </a:path>
            </a:pathLst>
          </a:custGeom>
          <a:ln w="968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8" name="object 668"/>
          <p:cNvSpPr/>
          <p:nvPr/>
        </p:nvSpPr>
        <p:spPr>
          <a:xfrm>
            <a:off x="4194002" y="7185227"/>
            <a:ext cx="0" cy="221615"/>
          </a:xfrm>
          <a:custGeom>
            <a:avLst/>
            <a:gdLst/>
            <a:ahLst/>
            <a:cxnLst/>
            <a:rect l="l" t="t" r="r" b="b"/>
            <a:pathLst>
              <a:path h="221615">
                <a:moveTo>
                  <a:pt x="0" y="0"/>
                </a:moveTo>
                <a:lnTo>
                  <a:pt x="0" y="221225"/>
                </a:lnTo>
              </a:path>
            </a:pathLst>
          </a:custGeom>
          <a:ln w="968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9" name="object 669"/>
          <p:cNvSpPr/>
          <p:nvPr/>
        </p:nvSpPr>
        <p:spPr>
          <a:xfrm>
            <a:off x="4309663" y="6728999"/>
            <a:ext cx="0" cy="104775"/>
          </a:xfrm>
          <a:custGeom>
            <a:avLst/>
            <a:gdLst/>
            <a:ahLst/>
            <a:cxnLst/>
            <a:rect l="l" t="t" r="r" b="b"/>
            <a:pathLst>
              <a:path h="104775">
                <a:moveTo>
                  <a:pt x="0" y="104738"/>
                </a:moveTo>
                <a:lnTo>
                  <a:pt x="0" y="0"/>
                </a:lnTo>
              </a:path>
            </a:pathLst>
          </a:custGeom>
          <a:ln w="968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0" name="object 670"/>
          <p:cNvSpPr/>
          <p:nvPr/>
        </p:nvSpPr>
        <p:spPr>
          <a:xfrm>
            <a:off x="4309663" y="6907113"/>
            <a:ext cx="0" cy="114935"/>
          </a:xfrm>
          <a:custGeom>
            <a:avLst/>
            <a:gdLst/>
            <a:ahLst/>
            <a:cxnLst/>
            <a:rect l="l" t="t" r="r" b="b"/>
            <a:pathLst>
              <a:path h="114934">
                <a:moveTo>
                  <a:pt x="0" y="0"/>
                </a:moveTo>
                <a:lnTo>
                  <a:pt x="0" y="114331"/>
                </a:lnTo>
              </a:path>
            </a:pathLst>
          </a:custGeom>
          <a:ln w="968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1" name="object 671"/>
          <p:cNvSpPr/>
          <p:nvPr/>
        </p:nvSpPr>
        <p:spPr>
          <a:xfrm>
            <a:off x="4425311" y="6811271"/>
            <a:ext cx="0" cy="133350"/>
          </a:xfrm>
          <a:custGeom>
            <a:avLst/>
            <a:gdLst/>
            <a:ahLst/>
            <a:cxnLst/>
            <a:rect l="l" t="t" r="r" b="b"/>
            <a:pathLst>
              <a:path h="133350">
                <a:moveTo>
                  <a:pt x="0" y="132898"/>
                </a:moveTo>
                <a:lnTo>
                  <a:pt x="0" y="0"/>
                </a:lnTo>
              </a:path>
            </a:pathLst>
          </a:custGeom>
          <a:ln w="968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2" name="object 672"/>
          <p:cNvSpPr/>
          <p:nvPr/>
        </p:nvSpPr>
        <p:spPr>
          <a:xfrm>
            <a:off x="4425311" y="7017557"/>
            <a:ext cx="0" cy="149225"/>
          </a:xfrm>
          <a:custGeom>
            <a:avLst/>
            <a:gdLst/>
            <a:ahLst/>
            <a:cxnLst/>
            <a:rect l="l" t="t" r="r" b="b"/>
            <a:pathLst>
              <a:path h="149225">
                <a:moveTo>
                  <a:pt x="0" y="0"/>
                </a:moveTo>
                <a:lnTo>
                  <a:pt x="0" y="148921"/>
                </a:lnTo>
              </a:path>
            </a:pathLst>
          </a:custGeom>
          <a:ln w="968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3" name="object 673"/>
          <p:cNvSpPr/>
          <p:nvPr/>
        </p:nvSpPr>
        <p:spPr>
          <a:xfrm>
            <a:off x="4656621" y="7005538"/>
            <a:ext cx="0" cy="239395"/>
          </a:xfrm>
          <a:custGeom>
            <a:avLst/>
            <a:gdLst/>
            <a:ahLst/>
            <a:cxnLst/>
            <a:rect l="l" t="t" r="r" b="b"/>
            <a:pathLst>
              <a:path h="239395">
                <a:moveTo>
                  <a:pt x="0" y="239392"/>
                </a:moveTo>
                <a:lnTo>
                  <a:pt x="0" y="0"/>
                </a:lnTo>
              </a:path>
            </a:pathLst>
          </a:custGeom>
          <a:ln w="968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4" name="object 674"/>
          <p:cNvSpPr/>
          <p:nvPr/>
        </p:nvSpPr>
        <p:spPr>
          <a:xfrm>
            <a:off x="4656621" y="7318306"/>
            <a:ext cx="0" cy="304165"/>
          </a:xfrm>
          <a:custGeom>
            <a:avLst/>
            <a:gdLst/>
            <a:ahLst/>
            <a:cxnLst/>
            <a:rect l="l" t="t" r="r" b="b"/>
            <a:pathLst>
              <a:path h="304165">
                <a:moveTo>
                  <a:pt x="0" y="0"/>
                </a:moveTo>
                <a:lnTo>
                  <a:pt x="0" y="304078"/>
                </a:lnTo>
              </a:path>
            </a:pathLst>
          </a:custGeom>
          <a:ln w="968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5" name="object 675"/>
          <p:cNvSpPr/>
          <p:nvPr/>
        </p:nvSpPr>
        <p:spPr>
          <a:xfrm>
            <a:off x="4887930" y="7005538"/>
            <a:ext cx="0" cy="239395"/>
          </a:xfrm>
          <a:custGeom>
            <a:avLst/>
            <a:gdLst/>
            <a:ahLst/>
            <a:cxnLst/>
            <a:rect l="l" t="t" r="r" b="b"/>
            <a:pathLst>
              <a:path h="239395">
                <a:moveTo>
                  <a:pt x="0" y="239392"/>
                </a:moveTo>
                <a:lnTo>
                  <a:pt x="0" y="0"/>
                </a:lnTo>
              </a:path>
            </a:pathLst>
          </a:custGeom>
          <a:ln w="968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6" name="object 676"/>
          <p:cNvSpPr/>
          <p:nvPr/>
        </p:nvSpPr>
        <p:spPr>
          <a:xfrm>
            <a:off x="4887930" y="7318306"/>
            <a:ext cx="0" cy="304165"/>
          </a:xfrm>
          <a:custGeom>
            <a:avLst/>
            <a:gdLst/>
            <a:ahLst/>
            <a:cxnLst/>
            <a:rect l="l" t="t" r="r" b="b"/>
            <a:pathLst>
              <a:path h="304165">
                <a:moveTo>
                  <a:pt x="0" y="0"/>
                </a:moveTo>
                <a:lnTo>
                  <a:pt x="0" y="304078"/>
                </a:lnTo>
              </a:path>
            </a:pathLst>
          </a:custGeom>
          <a:ln w="968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7" name="object 677"/>
          <p:cNvSpPr/>
          <p:nvPr/>
        </p:nvSpPr>
        <p:spPr>
          <a:xfrm>
            <a:off x="5003592" y="7005538"/>
            <a:ext cx="0" cy="239395"/>
          </a:xfrm>
          <a:custGeom>
            <a:avLst/>
            <a:gdLst/>
            <a:ahLst/>
            <a:cxnLst/>
            <a:rect l="l" t="t" r="r" b="b"/>
            <a:pathLst>
              <a:path h="239395">
                <a:moveTo>
                  <a:pt x="0" y="239392"/>
                </a:moveTo>
                <a:lnTo>
                  <a:pt x="0" y="0"/>
                </a:lnTo>
              </a:path>
            </a:pathLst>
          </a:custGeom>
          <a:ln w="968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8" name="object 678"/>
          <p:cNvSpPr/>
          <p:nvPr/>
        </p:nvSpPr>
        <p:spPr>
          <a:xfrm>
            <a:off x="5003592" y="7318306"/>
            <a:ext cx="0" cy="304165"/>
          </a:xfrm>
          <a:custGeom>
            <a:avLst/>
            <a:gdLst/>
            <a:ahLst/>
            <a:cxnLst/>
            <a:rect l="l" t="t" r="r" b="b"/>
            <a:pathLst>
              <a:path h="304165">
                <a:moveTo>
                  <a:pt x="0" y="0"/>
                </a:moveTo>
                <a:lnTo>
                  <a:pt x="0" y="304078"/>
                </a:lnTo>
              </a:path>
            </a:pathLst>
          </a:custGeom>
          <a:ln w="968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9" name="object 679"/>
          <p:cNvSpPr/>
          <p:nvPr/>
        </p:nvSpPr>
        <p:spPr>
          <a:xfrm>
            <a:off x="5581859" y="6925525"/>
            <a:ext cx="0" cy="186690"/>
          </a:xfrm>
          <a:custGeom>
            <a:avLst/>
            <a:gdLst/>
            <a:ahLst/>
            <a:cxnLst/>
            <a:rect l="l" t="t" r="r" b="b"/>
            <a:pathLst>
              <a:path h="186690">
                <a:moveTo>
                  <a:pt x="0" y="186312"/>
                </a:moveTo>
                <a:lnTo>
                  <a:pt x="0" y="0"/>
                </a:lnTo>
              </a:path>
            </a:pathLst>
          </a:custGeom>
          <a:ln w="968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0" name="object 680"/>
          <p:cNvSpPr/>
          <p:nvPr/>
        </p:nvSpPr>
        <p:spPr>
          <a:xfrm>
            <a:off x="5581859" y="7185227"/>
            <a:ext cx="0" cy="221615"/>
          </a:xfrm>
          <a:custGeom>
            <a:avLst/>
            <a:gdLst/>
            <a:ahLst/>
            <a:cxnLst/>
            <a:rect l="l" t="t" r="r" b="b"/>
            <a:pathLst>
              <a:path h="221615">
                <a:moveTo>
                  <a:pt x="0" y="0"/>
                </a:moveTo>
                <a:lnTo>
                  <a:pt x="0" y="221225"/>
                </a:lnTo>
              </a:path>
            </a:pathLst>
          </a:custGeom>
          <a:ln w="968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1" name="object 681"/>
          <p:cNvSpPr/>
          <p:nvPr/>
        </p:nvSpPr>
        <p:spPr>
          <a:xfrm>
            <a:off x="5928817" y="7117299"/>
            <a:ext cx="0" cy="355600"/>
          </a:xfrm>
          <a:custGeom>
            <a:avLst/>
            <a:gdLst/>
            <a:ahLst/>
            <a:cxnLst/>
            <a:rect l="l" t="t" r="r" b="b"/>
            <a:pathLst>
              <a:path h="355600">
                <a:moveTo>
                  <a:pt x="0" y="355143"/>
                </a:moveTo>
                <a:lnTo>
                  <a:pt x="0" y="0"/>
                </a:lnTo>
              </a:path>
            </a:pathLst>
          </a:custGeom>
          <a:ln w="968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2" name="object 682"/>
          <p:cNvSpPr/>
          <p:nvPr/>
        </p:nvSpPr>
        <p:spPr>
          <a:xfrm>
            <a:off x="5928817" y="7545819"/>
            <a:ext cx="0" cy="539750"/>
          </a:xfrm>
          <a:custGeom>
            <a:avLst/>
            <a:gdLst/>
            <a:ahLst/>
            <a:cxnLst/>
            <a:rect l="l" t="t" r="r" b="b"/>
            <a:pathLst>
              <a:path h="539750">
                <a:moveTo>
                  <a:pt x="0" y="0"/>
                </a:moveTo>
                <a:lnTo>
                  <a:pt x="0" y="539649"/>
                </a:lnTo>
              </a:path>
            </a:pathLst>
          </a:custGeom>
          <a:ln w="968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3" name="object 683"/>
          <p:cNvSpPr/>
          <p:nvPr/>
        </p:nvSpPr>
        <p:spPr>
          <a:xfrm>
            <a:off x="6275787" y="7117299"/>
            <a:ext cx="0" cy="355600"/>
          </a:xfrm>
          <a:custGeom>
            <a:avLst/>
            <a:gdLst/>
            <a:ahLst/>
            <a:cxnLst/>
            <a:rect l="l" t="t" r="r" b="b"/>
            <a:pathLst>
              <a:path h="355600">
                <a:moveTo>
                  <a:pt x="0" y="355143"/>
                </a:moveTo>
                <a:lnTo>
                  <a:pt x="0" y="0"/>
                </a:lnTo>
              </a:path>
            </a:pathLst>
          </a:custGeom>
          <a:ln w="968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4" name="object 684"/>
          <p:cNvSpPr/>
          <p:nvPr/>
        </p:nvSpPr>
        <p:spPr>
          <a:xfrm>
            <a:off x="6275787" y="7545819"/>
            <a:ext cx="0" cy="539750"/>
          </a:xfrm>
          <a:custGeom>
            <a:avLst/>
            <a:gdLst/>
            <a:ahLst/>
            <a:cxnLst/>
            <a:rect l="l" t="t" r="r" b="b"/>
            <a:pathLst>
              <a:path h="539750">
                <a:moveTo>
                  <a:pt x="0" y="0"/>
                </a:moveTo>
                <a:lnTo>
                  <a:pt x="0" y="539649"/>
                </a:lnTo>
              </a:path>
            </a:pathLst>
          </a:custGeom>
          <a:ln w="968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5" name="object 685"/>
          <p:cNvSpPr/>
          <p:nvPr/>
        </p:nvSpPr>
        <p:spPr>
          <a:xfrm>
            <a:off x="6622746" y="7117299"/>
            <a:ext cx="0" cy="355600"/>
          </a:xfrm>
          <a:custGeom>
            <a:avLst/>
            <a:gdLst/>
            <a:ahLst/>
            <a:cxnLst/>
            <a:rect l="l" t="t" r="r" b="b"/>
            <a:pathLst>
              <a:path h="355600">
                <a:moveTo>
                  <a:pt x="0" y="355143"/>
                </a:moveTo>
                <a:lnTo>
                  <a:pt x="0" y="0"/>
                </a:lnTo>
              </a:path>
            </a:pathLst>
          </a:custGeom>
          <a:ln w="968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6" name="object 686"/>
          <p:cNvSpPr/>
          <p:nvPr/>
        </p:nvSpPr>
        <p:spPr>
          <a:xfrm>
            <a:off x="6622746" y="7545819"/>
            <a:ext cx="0" cy="539750"/>
          </a:xfrm>
          <a:custGeom>
            <a:avLst/>
            <a:gdLst/>
            <a:ahLst/>
            <a:cxnLst/>
            <a:rect l="l" t="t" r="r" b="b"/>
            <a:pathLst>
              <a:path h="539750">
                <a:moveTo>
                  <a:pt x="0" y="0"/>
                </a:moveTo>
                <a:lnTo>
                  <a:pt x="0" y="539649"/>
                </a:lnTo>
              </a:path>
            </a:pathLst>
          </a:custGeom>
          <a:ln w="968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7" name="object 687"/>
          <p:cNvSpPr/>
          <p:nvPr/>
        </p:nvSpPr>
        <p:spPr>
          <a:xfrm>
            <a:off x="6738407" y="7117299"/>
            <a:ext cx="0" cy="355600"/>
          </a:xfrm>
          <a:custGeom>
            <a:avLst/>
            <a:gdLst/>
            <a:ahLst/>
            <a:cxnLst/>
            <a:rect l="l" t="t" r="r" b="b"/>
            <a:pathLst>
              <a:path h="355600">
                <a:moveTo>
                  <a:pt x="0" y="355143"/>
                </a:moveTo>
                <a:lnTo>
                  <a:pt x="0" y="0"/>
                </a:lnTo>
              </a:path>
            </a:pathLst>
          </a:custGeom>
          <a:ln w="968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8" name="object 688"/>
          <p:cNvSpPr/>
          <p:nvPr/>
        </p:nvSpPr>
        <p:spPr>
          <a:xfrm>
            <a:off x="6738407" y="7545819"/>
            <a:ext cx="0" cy="539750"/>
          </a:xfrm>
          <a:custGeom>
            <a:avLst/>
            <a:gdLst/>
            <a:ahLst/>
            <a:cxnLst/>
            <a:rect l="l" t="t" r="r" b="b"/>
            <a:pathLst>
              <a:path h="539750">
                <a:moveTo>
                  <a:pt x="0" y="0"/>
                </a:moveTo>
                <a:lnTo>
                  <a:pt x="0" y="539649"/>
                </a:lnTo>
              </a:path>
            </a:pathLst>
          </a:custGeom>
          <a:ln w="968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9" name="object 689"/>
          <p:cNvSpPr txBox="1"/>
          <p:nvPr/>
        </p:nvSpPr>
        <p:spPr>
          <a:xfrm>
            <a:off x="7474887" y="10224527"/>
            <a:ext cx="1085215" cy="3238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436245" algn="l"/>
              </a:tabLst>
            </a:pPr>
            <a:r>
              <a:rPr sz="1950" spc="10" dirty="0">
                <a:latin typeface="Trebuchet MS"/>
                <a:cs typeface="Trebuchet MS"/>
              </a:rPr>
              <a:t>m	</a:t>
            </a:r>
            <a:r>
              <a:rPr sz="1950" spc="5" dirty="0">
                <a:latin typeface="Trebuchet MS"/>
                <a:cs typeface="Trebuchet MS"/>
              </a:rPr>
              <a:t>[GeV]</a:t>
            </a:r>
            <a:endParaRPr sz="1950">
              <a:latin typeface="Trebuchet MS"/>
              <a:cs typeface="Trebuchet MS"/>
            </a:endParaRPr>
          </a:p>
        </p:txBody>
      </p:sp>
      <p:sp>
        <p:nvSpPr>
          <p:cNvPr id="690" name="object 690"/>
          <p:cNvSpPr txBox="1"/>
          <p:nvPr/>
        </p:nvSpPr>
        <p:spPr>
          <a:xfrm>
            <a:off x="2449974" y="9398814"/>
            <a:ext cx="6396355" cy="90170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63195">
              <a:lnSpc>
                <a:spcPct val="100000"/>
              </a:lnSpc>
              <a:spcBef>
                <a:spcPts val="105"/>
              </a:spcBef>
            </a:pPr>
            <a:r>
              <a:rPr sz="1950" spc="65" dirty="0">
                <a:latin typeface="Trebuchet MS"/>
                <a:cs typeface="Trebuchet MS"/>
              </a:rPr>
              <a:t>1</a:t>
            </a:r>
            <a:endParaRPr sz="195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900">
              <a:latin typeface="Trebuchet MS"/>
              <a:cs typeface="Trebuchet MS"/>
            </a:endParaRPr>
          </a:p>
          <a:p>
            <a:pPr marL="127000">
              <a:lnSpc>
                <a:spcPct val="100000"/>
              </a:lnSpc>
              <a:tabLst>
                <a:tab pos="1089660" algn="l"/>
                <a:tab pos="1887855" algn="l"/>
                <a:tab pos="2686050" algn="l"/>
                <a:tab pos="3410585" algn="l"/>
                <a:tab pos="4208780" algn="l"/>
                <a:tab pos="5006340" algn="l"/>
                <a:tab pos="5804535" algn="l"/>
              </a:tabLst>
            </a:pPr>
            <a:r>
              <a:rPr sz="2925" spc="97" baseline="28490" dirty="0">
                <a:latin typeface="Trebuchet MS"/>
                <a:cs typeface="Trebuchet MS"/>
              </a:rPr>
              <a:t>0</a:t>
            </a:r>
            <a:r>
              <a:rPr sz="2925" spc="-569" baseline="28490" dirty="0">
                <a:latin typeface="Trebuchet MS"/>
                <a:cs typeface="Trebuchet MS"/>
              </a:rPr>
              <a:t> </a:t>
            </a:r>
            <a:r>
              <a:rPr sz="1950" spc="60" dirty="0">
                <a:latin typeface="Trebuchet MS"/>
                <a:cs typeface="Trebuchet MS"/>
              </a:rPr>
              <a:t>200	400	600	800	1000	1200	1400	1600</a:t>
            </a:r>
            <a:endParaRPr sz="1950">
              <a:latin typeface="Trebuchet MS"/>
              <a:cs typeface="Trebuchet MS"/>
            </a:endParaRPr>
          </a:p>
        </p:txBody>
      </p:sp>
      <p:sp>
        <p:nvSpPr>
          <p:cNvPr id="691" name="object 691"/>
          <p:cNvSpPr txBox="1"/>
          <p:nvPr/>
        </p:nvSpPr>
        <p:spPr>
          <a:xfrm>
            <a:off x="2564274" y="8940176"/>
            <a:ext cx="163830" cy="3238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950" spc="65" dirty="0">
                <a:latin typeface="Trebuchet MS"/>
                <a:cs typeface="Trebuchet MS"/>
              </a:rPr>
              <a:t>2</a:t>
            </a:r>
            <a:endParaRPr sz="1950">
              <a:latin typeface="Trebuchet MS"/>
              <a:cs typeface="Trebuchet MS"/>
            </a:endParaRPr>
          </a:p>
        </p:txBody>
      </p:sp>
      <p:sp>
        <p:nvSpPr>
          <p:cNvPr id="692" name="object 692"/>
          <p:cNvSpPr/>
          <p:nvPr/>
        </p:nvSpPr>
        <p:spPr>
          <a:xfrm>
            <a:off x="3268764" y="9400884"/>
            <a:ext cx="0" cy="69215"/>
          </a:xfrm>
          <a:custGeom>
            <a:avLst/>
            <a:gdLst/>
            <a:ahLst/>
            <a:cxnLst/>
            <a:rect l="l" t="t" r="r" b="b"/>
            <a:pathLst>
              <a:path h="69215">
                <a:moveTo>
                  <a:pt x="0" y="68740"/>
                </a:moveTo>
                <a:lnTo>
                  <a:pt x="0" y="0"/>
                </a:lnTo>
              </a:path>
            </a:pathLst>
          </a:custGeom>
          <a:ln w="968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3" name="object 693"/>
          <p:cNvSpPr/>
          <p:nvPr/>
        </p:nvSpPr>
        <p:spPr>
          <a:xfrm>
            <a:off x="3384425" y="9662125"/>
            <a:ext cx="0" cy="52705"/>
          </a:xfrm>
          <a:custGeom>
            <a:avLst/>
            <a:gdLst/>
            <a:ahLst/>
            <a:cxnLst/>
            <a:rect l="l" t="t" r="r" b="b"/>
            <a:pathLst>
              <a:path h="52704">
                <a:moveTo>
                  <a:pt x="0" y="0"/>
                </a:moveTo>
                <a:lnTo>
                  <a:pt x="0" y="52523"/>
                </a:lnTo>
              </a:path>
            </a:pathLst>
          </a:custGeom>
          <a:ln w="968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4" name="object 694"/>
          <p:cNvSpPr/>
          <p:nvPr/>
        </p:nvSpPr>
        <p:spPr>
          <a:xfrm>
            <a:off x="3500073" y="9388025"/>
            <a:ext cx="0" cy="107314"/>
          </a:xfrm>
          <a:custGeom>
            <a:avLst/>
            <a:gdLst/>
            <a:ahLst/>
            <a:cxnLst/>
            <a:rect l="l" t="t" r="r" b="b"/>
            <a:pathLst>
              <a:path h="107315">
                <a:moveTo>
                  <a:pt x="0" y="106997"/>
                </a:moveTo>
                <a:lnTo>
                  <a:pt x="0" y="0"/>
                </a:lnTo>
              </a:path>
            </a:pathLst>
          </a:custGeom>
          <a:ln w="968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5" name="object 695"/>
          <p:cNvSpPr/>
          <p:nvPr/>
        </p:nvSpPr>
        <p:spPr>
          <a:xfrm>
            <a:off x="3615735" y="9207168"/>
            <a:ext cx="0" cy="148590"/>
          </a:xfrm>
          <a:custGeom>
            <a:avLst/>
            <a:gdLst/>
            <a:ahLst/>
            <a:cxnLst/>
            <a:rect l="l" t="t" r="r" b="b"/>
            <a:pathLst>
              <a:path h="148590">
                <a:moveTo>
                  <a:pt x="0" y="148275"/>
                </a:moveTo>
                <a:lnTo>
                  <a:pt x="0" y="0"/>
                </a:lnTo>
              </a:path>
            </a:pathLst>
          </a:custGeom>
          <a:ln w="968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6" name="object 696"/>
          <p:cNvSpPr/>
          <p:nvPr/>
        </p:nvSpPr>
        <p:spPr>
          <a:xfrm>
            <a:off x="3615735" y="9428819"/>
            <a:ext cx="0" cy="109855"/>
          </a:xfrm>
          <a:custGeom>
            <a:avLst/>
            <a:gdLst/>
            <a:ahLst/>
            <a:cxnLst/>
            <a:rect l="l" t="t" r="r" b="b"/>
            <a:pathLst>
              <a:path h="109854">
                <a:moveTo>
                  <a:pt x="0" y="0"/>
                </a:moveTo>
                <a:lnTo>
                  <a:pt x="0" y="109399"/>
                </a:lnTo>
              </a:path>
            </a:pathLst>
          </a:custGeom>
          <a:ln w="968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7" name="object 697"/>
          <p:cNvSpPr/>
          <p:nvPr/>
        </p:nvSpPr>
        <p:spPr>
          <a:xfrm>
            <a:off x="3731382" y="9657257"/>
            <a:ext cx="0" cy="93345"/>
          </a:xfrm>
          <a:custGeom>
            <a:avLst/>
            <a:gdLst/>
            <a:ahLst/>
            <a:cxnLst/>
            <a:rect l="l" t="t" r="r" b="b"/>
            <a:pathLst>
              <a:path h="93345">
                <a:moveTo>
                  <a:pt x="0" y="0"/>
                </a:moveTo>
                <a:lnTo>
                  <a:pt x="0" y="93221"/>
                </a:lnTo>
              </a:path>
            </a:pathLst>
          </a:custGeom>
          <a:ln w="968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8" name="object 698"/>
          <p:cNvSpPr/>
          <p:nvPr/>
        </p:nvSpPr>
        <p:spPr>
          <a:xfrm>
            <a:off x="3962693" y="8957305"/>
            <a:ext cx="0" cy="267335"/>
          </a:xfrm>
          <a:custGeom>
            <a:avLst/>
            <a:gdLst/>
            <a:ahLst/>
            <a:cxnLst/>
            <a:rect l="l" t="t" r="r" b="b"/>
            <a:pathLst>
              <a:path h="267334">
                <a:moveTo>
                  <a:pt x="0" y="267126"/>
                </a:moveTo>
                <a:lnTo>
                  <a:pt x="0" y="0"/>
                </a:lnTo>
              </a:path>
            </a:pathLst>
          </a:custGeom>
          <a:ln w="968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9" name="object 699"/>
          <p:cNvSpPr/>
          <p:nvPr/>
        </p:nvSpPr>
        <p:spPr>
          <a:xfrm>
            <a:off x="3962693" y="9297806"/>
            <a:ext cx="0" cy="187960"/>
          </a:xfrm>
          <a:custGeom>
            <a:avLst/>
            <a:gdLst/>
            <a:ahLst/>
            <a:cxnLst/>
            <a:rect l="l" t="t" r="r" b="b"/>
            <a:pathLst>
              <a:path h="187959">
                <a:moveTo>
                  <a:pt x="0" y="0"/>
                </a:moveTo>
                <a:lnTo>
                  <a:pt x="0" y="187952"/>
                </a:lnTo>
              </a:path>
            </a:pathLst>
          </a:custGeom>
          <a:ln w="968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0" name="object 700"/>
          <p:cNvSpPr/>
          <p:nvPr/>
        </p:nvSpPr>
        <p:spPr>
          <a:xfrm>
            <a:off x="4078354" y="9631226"/>
            <a:ext cx="0" cy="146685"/>
          </a:xfrm>
          <a:custGeom>
            <a:avLst/>
            <a:gdLst/>
            <a:ahLst/>
            <a:cxnLst/>
            <a:rect l="l" t="t" r="r" b="b"/>
            <a:pathLst>
              <a:path h="146684">
                <a:moveTo>
                  <a:pt x="0" y="0"/>
                </a:moveTo>
                <a:lnTo>
                  <a:pt x="0" y="146132"/>
                </a:lnTo>
              </a:path>
            </a:pathLst>
          </a:custGeom>
          <a:ln w="968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1" name="object 701"/>
          <p:cNvSpPr/>
          <p:nvPr/>
        </p:nvSpPr>
        <p:spPr>
          <a:xfrm>
            <a:off x="4309663" y="9178117"/>
            <a:ext cx="0" cy="287020"/>
          </a:xfrm>
          <a:custGeom>
            <a:avLst/>
            <a:gdLst/>
            <a:ahLst/>
            <a:cxnLst/>
            <a:rect l="l" t="t" r="r" b="b"/>
            <a:pathLst>
              <a:path h="287020">
                <a:moveTo>
                  <a:pt x="0" y="0"/>
                </a:moveTo>
                <a:lnTo>
                  <a:pt x="0" y="286493"/>
                </a:lnTo>
              </a:path>
            </a:pathLst>
          </a:custGeom>
          <a:ln w="968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2" name="object 702"/>
          <p:cNvSpPr/>
          <p:nvPr/>
        </p:nvSpPr>
        <p:spPr>
          <a:xfrm>
            <a:off x="4425311" y="8754633"/>
            <a:ext cx="0" cy="473075"/>
          </a:xfrm>
          <a:custGeom>
            <a:avLst/>
            <a:gdLst/>
            <a:ahLst/>
            <a:cxnLst/>
            <a:rect l="l" t="t" r="r" b="b"/>
            <a:pathLst>
              <a:path h="473075">
                <a:moveTo>
                  <a:pt x="0" y="473025"/>
                </a:moveTo>
                <a:lnTo>
                  <a:pt x="0" y="0"/>
                </a:lnTo>
              </a:path>
            </a:pathLst>
          </a:custGeom>
          <a:ln w="968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3" name="object 703"/>
          <p:cNvSpPr/>
          <p:nvPr/>
        </p:nvSpPr>
        <p:spPr>
          <a:xfrm>
            <a:off x="4656621" y="9022939"/>
            <a:ext cx="0" cy="529590"/>
          </a:xfrm>
          <a:custGeom>
            <a:avLst/>
            <a:gdLst/>
            <a:ahLst/>
            <a:cxnLst/>
            <a:rect l="l" t="t" r="r" b="b"/>
            <a:pathLst>
              <a:path h="529590">
                <a:moveTo>
                  <a:pt x="0" y="529152"/>
                </a:moveTo>
                <a:lnTo>
                  <a:pt x="0" y="0"/>
                </a:lnTo>
              </a:path>
            </a:pathLst>
          </a:custGeom>
          <a:ln w="968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4" name="object 704"/>
          <p:cNvSpPr/>
          <p:nvPr/>
        </p:nvSpPr>
        <p:spPr>
          <a:xfrm>
            <a:off x="4656621" y="9625474"/>
            <a:ext cx="0" cy="240665"/>
          </a:xfrm>
          <a:custGeom>
            <a:avLst/>
            <a:gdLst/>
            <a:ahLst/>
            <a:cxnLst/>
            <a:rect l="l" t="t" r="r" b="b"/>
            <a:pathLst>
              <a:path h="240665">
                <a:moveTo>
                  <a:pt x="0" y="0"/>
                </a:moveTo>
                <a:lnTo>
                  <a:pt x="0" y="240412"/>
                </a:lnTo>
              </a:path>
            </a:pathLst>
          </a:custGeom>
          <a:ln w="968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705" name="object 705"/>
          <p:cNvGrpSpPr/>
          <p:nvPr/>
        </p:nvGrpSpPr>
        <p:grpSpPr>
          <a:xfrm>
            <a:off x="2743242" y="8694122"/>
            <a:ext cx="5793105" cy="1329055"/>
            <a:chOff x="2743242" y="8694122"/>
            <a:chExt cx="5793105" cy="1329055"/>
          </a:xfrm>
        </p:grpSpPr>
        <p:sp>
          <p:nvSpPr>
            <p:cNvPr id="706" name="object 706"/>
            <p:cNvSpPr/>
            <p:nvPr/>
          </p:nvSpPr>
          <p:spPr>
            <a:xfrm>
              <a:off x="8531053" y="8699202"/>
              <a:ext cx="0" cy="1318895"/>
            </a:xfrm>
            <a:custGeom>
              <a:avLst/>
              <a:gdLst/>
              <a:ahLst/>
              <a:cxnLst/>
              <a:rect l="l" t="t" r="r" b="b"/>
              <a:pathLst>
                <a:path h="1318895">
                  <a:moveTo>
                    <a:pt x="0" y="131860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7" name="object 707"/>
            <p:cNvSpPr/>
            <p:nvPr/>
          </p:nvSpPr>
          <p:spPr>
            <a:xfrm>
              <a:off x="8382674" y="10017802"/>
              <a:ext cx="148590" cy="0"/>
            </a:xfrm>
            <a:custGeom>
              <a:avLst/>
              <a:gdLst/>
              <a:ahLst/>
              <a:cxnLst/>
              <a:rect l="l" t="t" r="r" b="b"/>
              <a:pathLst>
                <a:path w="148590">
                  <a:moveTo>
                    <a:pt x="0" y="0"/>
                  </a:moveTo>
                  <a:lnTo>
                    <a:pt x="148378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8" name="object 708"/>
            <p:cNvSpPr/>
            <p:nvPr/>
          </p:nvSpPr>
          <p:spPr>
            <a:xfrm>
              <a:off x="8456864" y="9926864"/>
              <a:ext cx="74295" cy="0"/>
            </a:xfrm>
            <a:custGeom>
              <a:avLst/>
              <a:gdLst/>
              <a:ahLst/>
              <a:cxnLst/>
              <a:rect l="l" t="t" r="r" b="b"/>
              <a:pathLst>
                <a:path w="74295">
                  <a:moveTo>
                    <a:pt x="0" y="0"/>
                  </a:moveTo>
                  <a:lnTo>
                    <a:pt x="74189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9" name="object 709"/>
            <p:cNvSpPr/>
            <p:nvPr/>
          </p:nvSpPr>
          <p:spPr>
            <a:xfrm>
              <a:off x="8456864" y="9835928"/>
              <a:ext cx="74295" cy="0"/>
            </a:xfrm>
            <a:custGeom>
              <a:avLst/>
              <a:gdLst/>
              <a:ahLst/>
              <a:cxnLst/>
              <a:rect l="l" t="t" r="r" b="b"/>
              <a:pathLst>
                <a:path w="74295">
                  <a:moveTo>
                    <a:pt x="0" y="0"/>
                  </a:moveTo>
                  <a:lnTo>
                    <a:pt x="74189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0" name="object 710"/>
            <p:cNvSpPr/>
            <p:nvPr/>
          </p:nvSpPr>
          <p:spPr>
            <a:xfrm>
              <a:off x="8456864" y="9744989"/>
              <a:ext cx="74295" cy="0"/>
            </a:xfrm>
            <a:custGeom>
              <a:avLst/>
              <a:gdLst/>
              <a:ahLst/>
              <a:cxnLst/>
              <a:rect l="l" t="t" r="r" b="b"/>
              <a:pathLst>
                <a:path w="74295">
                  <a:moveTo>
                    <a:pt x="0" y="0"/>
                  </a:moveTo>
                  <a:lnTo>
                    <a:pt x="74189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1" name="object 711"/>
            <p:cNvSpPr/>
            <p:nvPr/>
          </p:nvSpPr>
          <p:spPr>
            <a:xfrm>
              <a:off x="8456864" y="9654053"/>
              <a:ext cx="74295" cy="0"/>
            </a:xfrm>
            <a:custGeom>
              <a:avLst/>
              <a:gdLst/>
              <a:ahLst/>
              <a:cxnLst/>
              <a:rect l="l" t="t" r="r" b="b"/>
              <a:pathLst>
                <a:path w="74295">
                  <a:moveTo>
                    <a:pt x="0" y="0"/>
                  </a:moveTo>
                  <a:lnTo>
                    <a:pt x="74189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2" name="object 712"/>
            <p:cNvSpPr/>
            <p:nvPr/>
          </p:nvSpPr>
          <p:spPr>
            <a:xfrm>
              <a:off x="8382674" y="9563115"/>
              <a:ext cx="148590" cy="0"/>
            </a:xfrm>
            <a:custGeom>
              <a:avLst/>
              <a:gdLst/>
              <a:ahLst/>
              <a:cxnLst/>
              <a:rect l="l" t="t" r="r" b="b"/>
              <a:pathLst>
                <a:path w="148590">
                  <a:moveTo>
                    <a:pt x="0" y="0"/>
                  </a:moveTo>
                  <a:lnTo>
                    <a:pt x="148378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3" name="object 713"/>
            <p:cNvSpPr/>
            <p:nvPr/>
          </p:nvSpPr>
          <p:spPr>
            <a:xfrm>
              <a:off x="8456864" y="9472176"/>
              <a:ext cx="74295" cy="0"/>
            </a:xfrm>
            <a:custGeom>
              <a:avLst/>
              <a:gdLst/>
              <a:ahLst/>
              <a:cxnLst/>
              <a:rect l="l" t="t" r="r" b="b"/>
              <a:pathLst>
                <a:path w="74295">
                  <a:moveTo>
                    <a:pt x="0" y="0"/>
                  </a:moveTo>
                  <a:lnTo>
                    <a:pt x="74189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4" name="object 714"/>
            <p:cNvSpPr/>
            <p:nvPr/>
          </p:nvSpPr>
          <p:spPr>
            <a:xfrm>
              <a:off x="8456864" y="9381240"/>
              <a:ext cx="74295" cy="0"/>
            </a:xfrm>
            <a:custGeom>
              <a:avLst/>
              <a:gdLst/>
              <a:ahLst/>
              <a:cxnLst/>
              <a:rect l="l" t="t" r="r" b="b"/>
              <a:pathLst>
                <a:path w="74295">
                  <a:moveTo>
                    <a:pt x="0" y="0"/>
                  </a:moveTo>
                  <a:lnTo>
                    <a:pt x="74189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5" name="object 715"/>
            <p:cNvSpPr/>
            <p:nvPr/>
          </p:nvSpPr>
          <p:spPr>
            <a:xfrm>
              <a:off x="8456864" y="9290305"/>
              <a:ext cx="74295" cy="0"/>
            </a:xfrm>
            <a:custGeom>
              <a:avLst/>
              <a:gdLst/>
              <a:ahLst/>
              <a:cxnLst/>
              <a:rect l="l" t="t" r="r" b="b"/>
              <a:pathLst>
                <a:path w="74295">
                  <a:moveTo>
                    <a:pt x="0" y="0"/>
                  </a:moveTo>
                  <a:lnTo>
                    <a:pt x="74189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6" name="object 716"/>
            <p:cNvSpPr/>
            <p:nvPr/>
          </p:nvSpPr>
          <p:spPr>
            <a:xfrm>
              <a:off x="8456864" y="9199370"/>
              <a:ext cx="74295" cy="0"/>
            </a:xfrm>
            <a:custGeom>
              <a:avLst/>
              <a:gdLst/>
              <a:ahLst/>
              <a:cxnLst/>
              <a:rect l="l" t="t" r="r" b="b"/>
              <a:pathLst>
                <a:path w="74295">
                  <a:moveTo>
                    <a:pt x="0" y="0"/>
                  </a:moveTo>
                  <a:lnTo>
                    <a:pt x="74189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7" name="object 717"/>
            <p:cNvSpPr/>
            <p:nvPr/>
          </p:nvSpPr>
          <p:spPr>
            <a:xfrm>
              <a:off x="8382674" y="9108434"/>
              <a:ext cx="148590" cy="0"/>
            </a:xfrm>
            <a:custGeom>
              <a:avLst/>
              <a:gdLst/>
              <a:ahLst/>
              <a:cxnLst/>
              <a:rect l="l" t="t" r="r" b="b"/>
              <a:pathLst>
                <a:path w="148590">
                  <a:moveTo>
                    <a:pt x="0" y="0"/>
                  </a:moveTo>
                  <a:lnTo>
                    <a:pt x="148378" y="0"/>
                  </a:lnTo>
                </a:path>
                <a:path w="148590">
                  <a:moveTo>
                    <a:pt x="0" y="0"/>
                  </a:moveTo>
                  <a:lnTo>
                    <a:pt x="148378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8" name="object 718"/>
            <p:cNvSpPr/>
            <p:nvPr/>
          </p:nvSpPr>
          <p:spPr>
            <a:xfrm>
              <a:off x="8456864" y="9017486"/>
              <a:ext cx="74295" cy="0"/>
            </a:xfrm>
            <a:custGeom>
              <a:avLst/>
              <a:gdLst/>
              <a:ahLst/>
              <a:cxnLst/>
              <a:rect l="l" t="t" r="r" b="b"/>
              <a:pathLst>
                <a:path w="74295">
                  <a:moveTo>
                    <a:pt x="0" y="0"/>
                  </a:moveTo>
                  <a:lnTo>
                    <a:pt x="74189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9" name="object 719"/>
            <p:cNvSpPr/>
            <p:nvPr/>
          </p:nvSpPr>
          <p:spPr>
            <a:xfrm>
              <a:off x="8456864" y="8926550"/>
              <a:ext cx="74295" cy="0"/>
            </a:xfrm>
            <a:custGeom>
              <a:avLst/>
              <a:gdLst/>
              <a:ahLst/>
              <a:cxnLst/>
              <a:rect l="l" t="t" r="r" b="b"/>
              <a:pathLst>
                <a:path w="74295">
                  <a:moveTo>
                    <a:pt x="0" y="0"/>
                  </a:moveTo>
                  <a:lnTo>
                    <a:pt x="74189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0" name="object 720"/>
            <p:cNvSpPr/>
            <p:nvPr/>
          </p:nvSpPr>
          <p:spPr>
            <a:xfrm>
              <a:off x="8456864" y="8835614"/>
              <a:ext cx="74295" cy="0"/>
            </a:xfrm>
            <a:custGeom>
              <a:avLst/>
              <a:gdLst/>
              <a:ahLst/>
              <a:cxnLst/>
              <a:rect l="l" t="t" r="r" b="b"/>
              <a:pathLst>
                <a:path w="74295">
                  <a:moveTo>
                    <a:pt x="0" y="0"/>
                  </a:moveTo>
                  <a:lnTo>
                    <a:pt x="74189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1" name="object 721"/>
            <p:cNvSpPr/>
            <p:nvPr/>
          </p:nvSpPr>
          <p:spPr>
            <a:xfrm>
              <a:off x="8456864" y="8744678"/>
              <a:ext cx="74295" cy="0"/>
            </a:xfrm>
            <a:custGeom>
              <a:avLst/>
              <a:gdLst/>
              <a:ahLst/>
              <a:cxnLst/>
              <a:rect l="l" t="t" r="r" b="b"/>
              <a:pathLst>
                <a:path w="74295">
                  <a:moveTo>
                    <a:pt x="0" y="0"/>
                  </a:moveTo>
                  <a:lnTo>
                    <a:pt x="74189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2" name="object 722"/>
            <p:cNvSpPr/>
            <p:nvPr/>
          </p:nvSpPr>
          <p:spPr>
            <a:xfrm>
              <a:off x="2748323" y="9563115"/>
              <a:ext cx="5782945" cy="0"/>
            </a:xfrm>
            <a:custGeom>
              <a:avLst/>
              <a:gdLst/>
              <a:ahLst/>
              <a:cxnLst/>
              <a:rect l="l" t="t" r="r" b="b"/>
              <a:pathLst>
                <a:path w="5782945">
                  <a:moveTo>
                    <a:pt x="0" y="0"/>
                  </a:moveTo>
                  <a:lnTo>
                    <a:pt x="5782726" y="0"/>
                  </a:lnTo>
                </a:path>
              </a:pathLst>
            </a:custGeom>
            <a:ln w="9683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3" name="object 723"/>
            <p:cNvSpPr/>
            <p:nvPr/>
          </p:nvSpPr>
          <p:spPr>
            <a:xfrm>
              <a:off x="2748323" y="10017802"/>
              <a:ext cx="5782945" cy="0"/>
            </a:xfrm>
            <a:custGeom>
              <a:avLst/>
              <a:gdLst/>
              <a:ahLst/>
              <a:cxnLst/>
              <a:rect l="l" t="t" r="r" b="b"/>
              <a:pathLst>
                <a:path w="5782945">
                  <a:moveTo>
                    <a:pt x="0" y="0"/>
                  </a:moveTo>
                  <a:lnTo>
                    <a:pt x="578272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4" name="object 724"/>
            <p:cNvSpPr/>
            <p:nvPr/>
          </p:nvSpPr>
          <p:spPr>
            <a:xfrm>
              <a:off x="2947732" y="9971551"/>
              <a:ext cx="0" cy="46355"/>
            </a:xfrm>
            <a:custGeom>
              <a:avLst/>
              <a:gdLst/>
              <a:ahLst/>
              <a:cxnLst/>
              <a:rect l="l" t="t" r="r" b="b"/>
              <a:pathLst>
                <a:path h="46354">
                  <a:moveTo>
                    <a:pt x="0" y="0"/>
                  </a:moveTo>
                  <a:lnTo>
                    <a:pt x="0" y="46249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5" name="object 725"/>
            <p:cNvSpPr/>
            <p:nvPr/>
          </p:nvSpPr>
          <p:spPr>
            <a:xfrm>
              <a:off x="3147137" y="9994676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0"/>
                  </a:moveTo>
                  <a:lnTo>
                    <a:pt x="0" y="23124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6" name="object 726"/>
            <p:cNvSpPr/>
            <p:nvPr/>
          </p:nvSpPr>
          <p:spPr>
            <a:xfrm>
              <a:off x="3346529" y="9994676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0"/>
                  </a:moveTo>
                  <a:lnTo>
                    <a:pt x="0" y="23124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7" name="object 727"/>
            <p:cNvSpPr/>
            <p:nvPr/>
          </p:nvSpPr>
          <p:spPr>
            <a:xfrm>
              <a:off x="3545935" y="9994676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0"/>
                  </a:moveTo>
                  <a:lnTo>
                    <a:pt x="0" y="23124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8" name="object 728"/>
            <p:cNvSpPr/>
            <p:nvPr/>
          </p:nvSpPr>
          <p:spPr>
            <a:xfrm>
              <a:off x="3745340" y="9971551"/>
              <a:ext cx="0" cy="46355"/>
            </a:xfrm>
            <a:custGeom>
              <a:avLst/>
              <a:gdLst/>
              <a:ahLst/>
              <a:cxnLst/>
              <a:rect l="l" t="t" r="r" b="b"/>
              <a:pathLst>
                <a:path h="46354">
                  <a:moveTo>
                    <a:pt x="0" y="0"/>
                  </a:moveTo>
                  <a:lnTo>
                    <a:pt x="0" y="46249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9" name="object 729"/>
            <p:cNvSpPr/>
            <p:nvPr/>
          </p:nvSpPr>
          <p:spPr>
            <a:xfrm>
              <a:off x="3944745" y="9994676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0"/>
                  </a:moveTo>
                  <a:lnTo>
                    <a:pt x="0" y="23124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0" name="object 730"/>
            <p:cNvSpPr/>
            <p:nvPr/>
          </p:nvSpPr>
          <p:spPr>
            <a:xfrm>
              <a:off x="4144151" y="9994676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0"/>
                  </a:moveTo>
                  <a:lnTo>
                    <a:pt x="0" y="23124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1" name="object 731"/>
            <p:cNvSpPr/>
            <p:nvPr/>
          </p:nvSpPr>
          <p:spPr>
            <a:xfrm>
              <a:off x="4343555" y="9994676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0"/>
                  </a:moveTo>
                  <a:lnTo>
                    <a:pt x="0" y="23124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2" name="object 732"/>
            <p:cNvSpPr/>
            <p:nvPr/>
          </p:nvSpPr>
          <p:spPr>
            <a:xfrm>
              <a:off x="4542961" y="9971551"/>
              <a:ext cx="0" cy="46355"/>
            </a:xfrm>
            <a:custGeom>
              <a:avLst/>
              <a:gdLst/>
              <a:ahLst/>
              <a:cxnLst/>
              <a:rect l="l" t="t" r="r" b="b"/>
              <a:pathLst>
                <a:path h="46354">
                  <a:moveTo>
                    <a:pt x="0" y="0"/>
                  </a:moveTo>
                  <a:lnTo>
                    <a:pt x="0" y="46249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3" name="object 733"/>
            <p:cNvSpPr/>
            <p:nvPr/>
          </p:nvSpPr>
          <p:spPr>
            <a:xfrm>
              <a:off x="4742366" y="9994676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0"/>
                  </a:moveTo>
                  <a:lnTo>
                    <a:pt x="0" y="23124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4" name="object 734"/>
            <p:cNvSpPr/>
            <p:nvPr/>
          </p:nvSpPr>
          <p:spPr>
            <a:xfrm>
              <a:off x="4941772" y="9994676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0"/>
                  </a:moveTo>
                  <a:lnTo>
                    <a:pt x="0" y="23124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5" name="object 735"/>
            <p:cNvSpPr/>
            <p:nvPr/>
          </p:nvSpPr>
          <p:spPr>
            <a:xfrm>
              <a:off x="5141177" y="9994676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0"/>
                  </a:moveTo>
                  <a:lnTo>
                    <a:pt x="0" y="23124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6" name="object 736"/>
            <p:cNvSpPr/>
            <p:nvPr/>
          </p:nvSpPr>
          <p:spPr>
            <a:xfrm>
              <a:off x="5340581" y="9971551"/>
              <a:ext cx="0" cy="46355"/>
            </a:xfrm>
            <a:custGeom>
              <a:avLst/>
              <a:gdLst/>
              <a:ahLst/>
              <a:cxnLst/>
              <a:rect l="l" t="t" r="r" b="b"/>
              <a:pathLst>
                <a:path h="46354">
                  <a:moveTo>
                    <a:pt x="0" y="0"/>
                  </a:moveTo>
                  <a:lnTo>
                    <a:pt x="0" y="46249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7" name="object 737"/>
            <p:cNvSpPr/>
            <p:nvPr/>
          </p:nvSpPr>
          <p:spPr>
            <a:xfrm>
              <a:off x="5539987" y="9994676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0"/>
                  </a:moveTo>
                  <a:lnTo>
                    <a:pt x="0" y="23124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8" name="object 738"/>
            <p:cNvSpPr/>
            <p:nvPr/>
          </p:nvSpPr>
          <p:spPr>
            <a:xfrm>
              <a:off x="5739392" y="9994676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0"/>
                  </a:moveTo>
                  <a:lnTo>
                    <a:pt x="0" y="23124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9" name="object 739"/>
            <p:cNvSpPr/>
            <p:nvPr/>
          </p:nvSpPr>
          <p:spPr>
            <a:xfrm>
              <a:off x="5938798" y="9994676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0"/>
                  </a:moveTo>
                  <a:lnTo>
                    <a:pt x="0" y="23124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0" name="object 740"/>
            <p:cNvSpPr/>
            <p:nvPr/>
          </p:nvSpPr>
          <p:spPr>
            <a:xfrm>
              <a:off x="6138190" y="9971551"/>
              <a:ext cx="0" cy="46355"/>
            </a:xfrm>
            <a:custGeom>
              <a:avLst/>
              <a:gdLst/>
              <a:ahLst/>
              <a:cxnLst/>
              <a:rect l="l" t="t" r="r" b="b"/>
              <a:pathLst>
                <a:path h="46354">
                  <a:moveTo>
                    <a:pt x="0" y="0"/>
                  </a:moveTo>
                  <a:lnTo>
                    <a:pt x="0" y="46249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1" name="object 741"/>
            <p:cNvSpPr/>
            <p:nvPr/>
          </p:nvSpPr>
          <p:spPr>
            <a:xfrm>
              <a:off x="6337595" y="9994676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0"/>
                  </a:moveTo>
                  <a:lnTo>
                    <a:pt x="0" y="23124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2" name="object 742"/>
            <p:cNvSpPr/>
            <p:nvPr/>
          </p:nvSpPr>
          <p:spPr>
            <a:xfrm>
              <a:off x="6537001" y="9994676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0"/>
                  </a:moveTo>
                  <a:lnTo>
                    <a:pt x="0" y="23124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3" name="object 743"/>
            <p:cNvSpPr/>
            <p:nvPr/>
          </p:nvSpPr>
          <p:spPr>
            <a:xfrm>
              <a:off x="6736406" y="9994676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0"/>
                  </a:moveTo>
                  <a:lnTo>
                    <a:pt x="0" y="23124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4" name="object 744"/>
            <p:cNvSpPr/>
            <p:nvPr/>
          </p:nvSpPr>
          <p:spPr>
            <a:xfrm>
              <a:off x="6935812" y="9971551"/>
              <a:ext cx="0" cy="46355"/>
            </a:xfrm>
            <a:custGeom>
              <a:avLst/>
              <a:gdLst/>
              <a:ahLst/>
              <a:cxnLst/>
              <a:rect l="l" t="t" r="r" b="b"/>
              <a:pathLst>
                <a:path h="46354">
                  <a:moveTo>
                    <a:pt x="0" y="0"/>
                  </a:moveTo>
                  <a:lnTo>
                    <a:pt x="0" y="46249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5" name="object 745"/>
            <p:cNvSpPr/>
            <p:nvPr/>
          </p:nvSpPr>
          <p:spPr>
            <a:xfrm>
              <a:off x="7135216" y="9994676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0"/>
                  </a:moveTo>
                  <a:lnTo>
                    <a:pt x="0" y="23124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6" name="object 746"/>
            <p:cNvSpPr/>
            <p:nvPr/>
          </p:nvSpPr>
          <p:spPr>
            <a:xfrm>
              <a:off x="7334621" y="9994676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0"/>
                  </a:moveTo>
                  <a:lnTo>
                    <a:pt x="0" y="23124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7" name="object 747"/>
            <p:cNvSpPr/>
            <p:nvPr/>
          </p:nvSpPr>
          <p:spPr>
            <a:xfrm>
              <a:off x="7534027" y="9994676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0"/>
                  </a:moveTo>
                  <a:lnTo>
                    <a:pt x="0" y="23124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8" name="object 748"/>
            <p:cNvSpPr/>
            <p:nvPr/>
          </p:nvSpPr>
          <p:spPr>
            <a:xfrm>
              <a:off x="7733432" y="9971551"/>
              <a:ext cx="0" cy="46355"/>
            </a:xfrm>
            <a:custGeom>
              <a:avLst/>
              <a:gdLst/>
              <a:ahLst/>
              <a:cxnLst/>
              <a:rect l="l" t="t" r="r" b="b"/>
              <a:pathLst>
                <a:path h="46354">
                  <a:moveTo>
                    <a:pt x="0" y="0"/>
                  </a:moveTo>
                  <a:lnTo>
                    <a:pt x="0" y="46249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9" name="object 749"/>
            <p:cNvSpPr/>
            <p:nvPr/>
          </p:nvSpPr>
          <p:spPr>
            <a:xfrm>
              <a:off x="7932837" y="9994676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0"/>
                  </a:moveTo>
                  <a:lnTo>
                    <a:pt x="0" y="23124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0" name="object 750"/>
            <p:cNvSpPr/>
            <p:nvPr/>
          </p:nvSpPr>
          <p:spPr>
            <a:xfrm>
              <a:off x="8132242" y="9994676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0"/>
                  </a:moveTo>
                  <a:lnTo>
                    <a:pt x="0" y="23124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1" name="object 751"/>
            <p:cNvSpPr/>
            <p:nvPr/>
          </p:nvSpPr>
          <p:spPr>
            <a:xfrm>
              <a:off x="8331647" y="9994676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0"/>
                  </a:moveTo>
                  <a:lnTo>
                    <a:pt x="0" y="23124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2" name="object 752"/>
            <p:cNvSpPr/>
            <p:nvPr/>
          </p:nvSpPr>
          <p:spPr>
            <a:xfrm>
              <a:off x="8531053" y="9971551"/>
              <a:ext cx="0" cy="46355"/>
            </a:xfrm>
            <a:custGeom>
              <a:avLst/>
              <a:gdLst/>
              <a:ahLst/>
              <a:cxnLst/>
              <a:rect l="l" t="t" r="r" b="b"/>
              <a:pathLst>
                <a:path h="46354">
                  <a:moveTo>
                    <a:pt x="0" y="0"/>
                  </a:moveTo>
                  <a:lnTo>
                    <a:pt x="0" y="46249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3" name="object 753"/>
            <p:cNvSpPr/>
            <p:nvPr/>
          </p:nvSpPr>
          <p:spPr>
            <a:xfrm>
              <a:off x="2947732" y="9971551"/>
              <a:ext cx="0" cy="46355"/>
            </a:xfrm>
            <a:custGeom>
              <a:avLst/>
              <a:gdLst/>
              <a:ahLst/>
              <a:cxnLst/>
              <a:rect l="l" t="t" r="r" b="b"/>
              <a:pathLst>
                <a:path h="46354">
                  <a:moveTo>
                    <a:pt x="0" y="0"/>
                  </a:moveTo>
                  <a:lnTo>
                    <a:pt x="0" y="46249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4" name="object 754"/>
            <p:cNvSpPr/>
            <p:nvPr/>
          </p:nvSpPr>
          <p:spPr>
            <a:xfrm>
              <a:off x="2748323" y="9994676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0"/>
                  </a:moveTo>
                  <a:lnTo>
                    <a:pt x="0" y="23124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5" name="object 755"/>
            <p:cNvSpPr/>
            <p:nvPr/>
          </p:nvSpPr>
          <p:spPr>
            <a:xfrm>
              <a:off x="2748323" y="8699204"/>
              <a:ext cx="5782945" cy="0"/>
            </a:xfrm>
            <a:custGeom>
              <a:avLst/>
              <a:gdLst/>
              <a:ahLst/>
              <a:cxnLst/>
              <a:rect l="l" t="t" r="r" b="b"/>
              <a:pathLst>
                <a:path w="5782945">
                  <a:moveTo>
                    <a:pt x="0" y="0"/>
                  </a:moveTo>
                  <a:lnTo>
                    <a:pt x="578272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6" name="object 756"/>
            <p:cNvSpPr/>
            <p:nvPr/>
          </p:nvSpPr>
          <p:spPr>
            <a:xfrm>
              <a:off x="2947732" y="8699204"/>
              <a:ext cx="0" cy="46355"/>
            </a:xfrm>
            <a:custGeom>
              <a:avLst/>
              <a:gdLst/>
              <a:ahLst/>
              <a:cxnLst/>
              <a:rect l="l" t="t" r="r" b="b"/>
              <a:pathLst>
                <a:path h="46354">
                  <a:moveTo>
                    <a:pt x="0" y="46261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7" name="object 757"/>
            <p:cNvSpPr/>
            <p:nvPr/>
          </p:nvSpPr>
          <p:spPr>
            <a:xfrm>
              <a:off x="3147137" y="8699204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23124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8" name="object 758"/>
            <p:cNvSpPr/>
            <p:nvPr/>
          </p:nvSpPr>
          <p:spPr>
            <a:xfrm>
              <a:off x="3346529" y="8699204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23124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9" name="object 759"/>
            <p:cNvSpPr/>
            <p:nvPr/>
          </p:nvSpPr>
          <p:spPr>
            <a:xfrm>
              <a:off x="3545935" y="8699204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23124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0" name="object 760"/>
            <p:cNvSpPr/>
            <p:nvPr/>
          </p:nvSpPr>
          <p:spPr>
            <a:xfrm>
              <a:off x="3745340" y="8699204"/>
              <a:ext cx="0" cy="46355"/>
            </a:xfrm>
            <a:custGeom>
              <a:avLst/>
              <a:gdLst/>
              <a:ahLst/>
              <a:cxnLst/>
              <a:rect l="l" t="t" r="r" b="b"/>
              <a:pathLst>
                <a:path h="46354">
                  <a:moveTo>
                    <a:pt x="0" y="46261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1" name="object 761"/>
            <p:cNvSpPr/>
            <p:nvPr/>
          </p:nvSpPr>
          <p:spPr>
            <a:xfrm>
              <a:off x="3944745" y="8699204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23124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2" name="object 762"/>
            <p:cNvSpPr/>
            <p:nvPr/>
          </p:nvSpPr>
          <p:spPr>
            <a:xfrm>
              <a:off x="4144151" y="8699204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23124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3" name="object 763"/>
            <p:cNvSpPr/>
            <p:nvPr/>
          </p:nvSpPr>
          <p:spPr>
            <a:xfrm>
              <a:off x="4343555" y="8699204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23124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4" name="object 764"/>
            <p:cNvSpPr/>
            <p:nvPr/>
          </p:nvSpPr>
          <p:spPr>
            <a:xfrm>
              <a:off x="4542961" y="8699204"/>
              <a:ext cx="0" cy="46355"/>
            </a:xfrm>
            <a:custGeom>
              <a:avLst/>
              <a:gdLst/>
              <a:ahLst/>
              <a:cxnLst/>
              <a:rect l="l" t="t" r="r" b="b"/>
              <a:pathLst>
                <a:path h="46354">
                  <a:moveTo>
                    <a:pt x="0" y="46261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5" name="object 765"/>
            <p:cNvSpPr/>
            <p:nvPr/>
          </p:nvSpPr>
          <p:spPr>
            <a:xfrm>
              <a:off x="4742366" y="8699204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23124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6" name="object 766"/>
            <p:cNvSpPr/>
            <p:nvPr/>
          </p:nvSpPr>
          <p:spPr>
            <a:xfrm>
              <a:off x="4941772" y="8699204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23124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7" name="object 767"/>
            <p:cNvSpPr/>
            <p:nvPr/>
          </p:nvSpPr>
          <p:spPr>
            <a:xfrm>
              <a:off x="5141177" y="8699204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23124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8" name="object 768"/>
            <p:cNvSpPr/>
            <p:nvPr/>
          </p:nvSpPr>
          <p:spPr>
            <a:xfrm>
              <a:off x="5340581" y="8699204"/>
              <a:ext cx="0" cy="46355"/>
            </a:xfrm>
            <a:custGeom>
              <a:avLst/>
              <a:gdLst/>
              <a:ahLst/>
              <a:cxnLst/>
              <a:rect l="l" t="t" r="r" b="b"/>
              <a:pathLst>
                <a:path h="46354">
                  <a:moveTo>
                    <a:pt x="0" y="46261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9" name="object 769"/>
            <p:cNvSpPr/>
            <p:nvPr/>
          </p:nvSpPr>
          <p:spPr>
            <a:xfrm>
              <a:off x="5539987" y="8699204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23124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0" name="object 770"/>
            <p:cNvSpPr/>
            <p:nvPr/>
          </p:nvSpPr>
          <p:spPr>
            <a:xfrm>
              <a:off x="5739392" y="8699204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23124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1" name="object 771"/>
            <p:cNvSpPr/>
            <p:nvPr/>
          </p:nvSpPr>
          <p:spPr>
            <a:xfrm>
              <a:off x="5938798" y="8699204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23124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2" name="object 772"/>
            <p:cNvSpPr/>
            <p:nvPr/>
          </p:nvSpPr>
          <p:spPr>
            <a:xfrm>
              <a:off x="6138190" y="8699204"/>
              <a:ext cx="0" cy="46355"/>
            </a:xfrm>
            <a:custGeom>
              <a:avLst/>
              <a:gdLst/>
              <a:ahLst/>
              <a:cxnLst/>
              <a:rect l="l" t="t" r="r" b="b"/>
              <a:pathLst>
                <a:path h="46354">
                  <a:moveTo>
                    <a:pt x="0" y="46261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3" name="object 773"/>
            <p:cNvSpPr/>
            <p:nvPr/>
          </p:nvSpPr>
          <p:spPr>
            <a:xfrm>
              <a:off x="6337595" y="8699204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23124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4" name="object 774"/>
            <p:cNvSpPr/>
            <p:nvPr/>
          </p:nvSpPr>
          <p:spPr>
            <a:xfrm>
              <a:off x="6537001" y="8699204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23124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5" name="object 775"/>
            <p:cNvSpPr/>
            <p:nvPr/>
          </p:nvSpPr>
          <p:spPr>
            <a:xfrm>
              <a:off x="6736406" y="8699204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23124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6" name="object 776"/>
            <p:cNvSpPr/>
            <p:nvPr/>
          </p:nvSpPr>
          <p:spPr>
            <a:xfrm>
              <a:off x="6935812" y="8699204"/>
              <a:ext cx="0" cy="46355"/>
            </a:xfrm>
            <a:custGeom>
              <a:avLst/>
              <a:gdLst/>
              <a:ahLst/>
              <a:cxnLst/>
              <a:rect l="l" t="t" r="r" b="b"/>
              <a:pathLst>
                <a:path h="46354">
                  <a:moveTo>
                    <a:pt x="0" y="46261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7" name="object 777"/>
            <p:cNvSpPr/>
            <p:nvPr/>
          </p:nvSpPr>
          <p:spPr>
            <a:xfrm>
              <a:off x="7135216" y="8699204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23124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8" name="object 778"/>
            <p:cNvSpPr/>
            <p:nvPr/>
          </p:nvSpPr>
          <p:spPr>
            <a:xfrm>
              <a:off x="7334621" y="8699204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23124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9" name="object 779"/>
            <p:cNvSpPr/>
            <p:nvPr/>
          </p:nvSpPr>
          <p:spPr>
            <a:xfrm>
              <a:off x="7534027" y="8699204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23124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0" name="object 780"/>
            <p:cNvSpPr/>
            <p:nvPr/>
          </p:nvSpPr>
          <p:spPr>
            <a:xfrm>
              <a:off x="7733432" y="8699204"/>
              <a:ext cx="0" cy="46355"/>
            </a:xfrm>
            <a:custGeom>
              <a:avLst/>
              <a:gdLst/>
              <a:ahLst/>
              <a:cxnLst/>
              <a:rect l="l" t="t" r="r" b="b"/>
              <a:pathLst>
                <a:path h="46354">
                  <a:moveTo>
                    <a:pt x="0" y="46261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1" name="object 781"/>
            <p:cNvSpPr/>
            <p:nvPr/>
          </p:nvSpPr>
          <p:spPr>
            <a:xfrm>
              <a:off x="7932837" y="8699204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23124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2" name="object 782"/>
            <p:cNvSpPr/>
            <p:nvPr/>
          </p:nvSpPr>
          <p:spPr>
            <a:xfrm>
              <a:off x="8132242" y="8699204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23124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3" name="object 783"/>
            <p:cNvSpPr/>
            <p:nvPr/>
          </p:nvSpPr>
          <p:spPr>
            <a:xfrm>
              <a:off x="8331647" y="8699204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23124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4" name="object 784"/>
            <p:cNvSpPr/>
            <p:nvPr/>
          </p:nvSpPr>
          <p:spPr>
            <a:xfrm>
              <a:off x="8531053" y="8699204"/>
              <a:ext cx="0" cy="46355"/>
            </a:xfrm>
            <a:custGeom>
              <a:avLst/>
              <a:gdLst/>
              <a:ahLst/>
              <a:cxnLst/>
              <a:rect l="l" t="t" r="r" b="b"/>
              <a:pathLst>
                <a:path h="46354">
                  <a:moveTo>
                    <a:pt x="0" y="46261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5" name="object 785"/>
            <p:cNvSpPr/>
            <p:nvPr/>
          </p:nvSpPr>
          <p:spPr>
            <a:xfrm>
              <a:off x="2947732" y="8699204"/>
              <a:ext cx="0" cy="46355"/>
            </a:xfrm>
            <a:custGeom>
              <a:avLst/>
              <a:gdLst/>
              <a:ahLst/>
              <a:cxnLst/>
              <a:rect l="l" t="t" r="r" b="b"/>
              <a:pathLst>
                <a:path h="46354">
                  <a:moveTo>
                    <a:pt x="0" y="46261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6" name="object 786"/>
            <p:cNvSpPr/>
            <p:nvPr/>
          </p:nvSpPr>
          <p:spPr>
            <a:xfrm>
              <a:off x="2748323" y="8699204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23124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7" name="object 787"/>
            <p:cNvSpPr/>
            <p:nvPr/>
          </p:nvSpPr>
          <p:spPr>
            <a:xfrm>
              <a:off x="2748323" y="8699202"/>
              <a:ext cx="0" cy="1318895"/>
            </a:xfrm>
            <a:custGeom>
              <a:avLst/>
              <a:gdLst/>
              <a:ahLst/>
              <a:cxnLst/>
              <a:rect l="l" t="t" r="r" b="b"/>
              <a:pathLst>
                <a:path h="1318895">
                  <a:moveTo>
                    <a:pt x="0" y="131860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8" name="object 788"/>
            <p:cNvSpPr/>
            <p:nvPr/>
          </p:nvSpPr>
          <p:spPr>
            <a:xfrm>
              <a:off x="2748326" y="10017802"/>
              <a:ext cx="148590" cy="0"/>
            </a:xfrm>
            <a:custGeom>
              <a:avLst/>
              <a:gdLst/>
              <a:ahLst/>
              <a:cxnLst/>
              <a:rect l="l" t="t" r="r" b="b"/>
              <a:pathLst>
                <a:path w="148589">
                  <a:moveTo>
                    <a:pt x="14836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9" name="object 789"/>
            <p:cNvSpPr/>
            <p:nvPr/>
          </p:nvSpPr>
          <p:spPr>
            <a:xfrm>
              <a:off x="2748322" y="9926864"/>
              <a:ext cx="74295" cy="0"/>
            </a:xfrm>
            <a:custGeom>
              <a:avLst/>
              <a:gdLst/>
              <a:ahLst/>
              <a:cxnLst/>
              <a:rect l="l" t="t" r="r" b="b"/>
              <a:pathLst>
                <a:path w="74294">
                  <a:moveTo>
                    <a:pt x="74189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0" name="object 790"/>
            <p:cNvSpPr/>
            <p:nvPr/>
          </p:nvSpPr>
          <p:spPr>
            <a:xfrm>
              <a:off x="2748322" y="9835928"/>
              <a:ext cx="74295" cy="0"/>
            </a:xfrm>
            <a:custGeom>
              <a:avLst/>
              <a:gdLst/>
              <a:ahLst/>
              <a:cxnLst/>
              <a:rect l="l" t="t" r="r" b="b"/>
              <a:pathLst>
                <a:path w="74294">
                  <a:moveTo>
                    <a:pt x="74189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1" name="object 791"/>
            <p:cNvSpPr/>
            <p:nvPr/>
          </p:nvSpPr>
          <p:spPr>
            <a:xfrm>
              <a:off x="2748322" y="9744989"/>
              <a:ext cx="74295" cy="0"/>
            </a:xfrm>
            <a:custGeom>
              <a:avLst/>
              <a:gdLst/>
              <a:ahLst/>
              <a:cxnLst/>
              <a:rect l="l" t="t" r="r" b="b"/>
              <a:pathLst>
                <a:path w="74294">
                  <a:moveTo>
                    <a:pt x="74189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2" name="object 792"/>
            <p:cNvSpPr/>
            <p:nvPr/>
          </p:nvSpPr>
          <p:spPr>
            <a:xfrm>
              <a:off x="2748322" y="9654053"/>
              <a:ext cx="74295" cy="0"/>
            </a:xfrm>
            <a:custGeom>
              <a:avLst/>
              <a:gdLst/>
              <a:ahLst/>
              <a:cxnLst/>
              <a:rect l="l" t="t" r="r" b="b"/>
              <a:pathLst>
                <a:path w="74294">
                  <a:moveTo>
                    <a:pt x="74189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3" name="object 793"/>
            <p:cNvSpPr/>
            <p:nvPr/>
          </p:nvSpPr>
          <p:spPr>
            <a:xfrm>
              <a:off x="2748326" y="9563115"/>
              <a:ext cx="148590" cy="0"/>
            </a:xfrm>
            <a:custGeom>
              <a:avLst/>
              <a:gdLst/>
              <a:ahLst/>
              <a:cxnLst/>
              <a:rect l="l" t="t" r="r" b="b"/>
              <a:pathLst>
                <a:path w="148589">
                  <a:moveTo>
                    <a:pt x="14836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4" name="object 794"/>
            <p:cNvSpPr/>
            <p:nvPr/>
          </p:nvSpPr>
          <p:spPr>
            <a:xfrm>
              <a:off x="2748322" y="9472176"/>
              <a:ext cx="74295" cy="0"/>
            </a:xfrm>
            <a:custGeom>
              <a:avLst/>
              <a:gdLst/>
              <a:ahLst/>
              <a:cxnLst/>
              <a:rect l="l" t="t" r="r" b="b"/>
              <a:pathLst>
                <a:path w="74294">
                  <a:moveTo>
                    <a:pt x="74189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5" name="object 795"/>
            <p:cNvSpPr/>
            <p:nvPr/>
          </p:nvSpPr>
          <p:spPr>
            <a:xfrm>
              <a:off x="2748322" y="9381240"/>
              <a:ext cx="74295" cy="0"/>
            </a:xfrm>
            <a:custGeom>
              <a:avLst/>
              <a:gdLst/>
              <a:ahLst/>
              <a:cxnLst/>
              <a:rect l="l" t="t" r="r" b="b"/>
              <a:pathLst>
                <a:path w="74294">
                  <a:moveTo>
                    <a:pt x="74189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6" name="object 796"/>
            <p:cNvSpPr/>
            <p:nvPr/>
          </p:nvSpPr>
          <p:spPr>
            <a:xfrm>
              <a:off x="2748322" y="9290305"/>
              <a:ext cx="74295" cy="0"/>
            </a:xfrm>
            <a:custGeom>
              <a:avLst/>
              <a:gdLst/>
              <a:ahLst/>
              <a:cxnLst/>
              <a:rect l="l" t="t" r="r" b="b"/>
              <a:pathLst>
                <a:path w="74294">
                  <a:moveTo>
                    <a:pt x="74189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7" name="object 797"/>
            <p:cNvSpPr/>
            <p:nvPr/>
          </p:nvSpPr>
          <p:spPr>
            <a:xfrm>
              <a:off x="2748322" y="9199370"/>
              <a:ext cx="74295" cy="0"/>
            </a:xfrm>
            <a:custGeom>
              <a:avLst/>
              <a:gdLst/>
              <a:ahLst/>
              <a:cxnLst/>
              <a:rect l="l" t="t" r="r" b="b"/>
              <a:pathLst>
                <a:path w="74294">
                  <a:moveTo>
                    <a:pt x="74189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8" name="object 798"/>
            <p:cNvSpPr/>
            <p:nvPr/>
          </p:nvSpPr>
          <p:spPr>
            <a:xfrm>
              <a:off x="2748326" y="9108434"/>
              <a:ext cx="148590" cy="0"/>
            </a:xfrm>
            <a:custGeom>
              <a:avLst/>
              <a:gdLst/>
              <a:ahLst/>
              <a:cxnLst/>
              <a:rect l="l" t="t" r="r" b="b"/>
              <a:pathLst>
                <a:path w="148589">
                  <a:moveTo>
                    <a:pt x="148366" y="0"/>
                  </a:moveTo>
                  <a:lnTo>
                    <a:pt x="0" y="0"/>
                  </a:lnTo>
                </a:path>
                <a:path w="148589">
                  <a:moveTo>
                    <a:pt x="14836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9" name="object 799"/>
            <p:cNvSpPr/>
            <p:nvPr/>
          </p:nvSpPr>
          <p:spPr>
            <a:xfrm>
              <a:off x="2748322" y="9017486"/>
              <a:ext cx="74295" cy="0"/>
            </a:xfrm>
            <a:custGeom>
              <a:avLst/>
              <a:gdLst/>
              <a:ahLst/>
              <a:cxnLst/>
              <a:rect l="l" t="t" r="r" b="b"/>
              <a:pathLst>
                <a:path w="74294">
                  <a:moveTo>
                    <a:pt x="74189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0" name="object 800"/>
            <p:cNvSpPr/>
            <p:nvPr/>
          </p:nvSpPr>
          <p:spPr>
            <a:xfrm>
              <a:off x="2748322" y="8926550"/>
              <a:ext cx="74295" cy="0"/>
            </a:xfrm>
            <a:custGeom>
              <a:avLst/>
              <a:gdLst/>
              <a:ahLst/>
              <a:cxnLst/>
              <a:rect l="l" t="t" r="r" b="b"/>
              <a:pathLst>
                <a:path w="74294">
                  <a:moveTo>
                    <a:pt x="74189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1" name="object 801"/>
            <p:cNvSpPr/>
            <p:nvPr/>
          </p:nvSpPr>
          <p:spPr>
            <a:xfrm>
              <a:off x="2748322" y="8835614"/>
              <a:ext cx="74295" cy="0"/>
            </a:xfrm>
            <a:custGeom>
              <a:avLst/>
              <a:gdLst/>
              <a:ahLst/>
              <a:cxnLst/>
              <a:rect l="l" t="t" r="r" b="b"/>
              <a:pathLst>
                <a:path w="74294">
                  <a:moveTo>
                    <a:pt x="74189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2" name="object 802"/>
            <p:cNvSpPr/>
            <p:nvPr/>
          </p:nvSpPr>
          <p:spPr>
            <a:xfrm>
              <a:off x="2748322" y="8744678"/>
              <a:ext cx="74295" cy="0"/>
            </a:xfrm>
            <a:custGeom>
              <a:avLst/>
              <a:gdLst/>
              <a:ahLst/>
              <a:cxnLst/>
              <a:rect l="l" t="t" r="r" b="b"/>
              <a:pathLst>
                <a:path w="74294">
                  <a:moveTo>
                    <a:pt x="74189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3" name="object 803"/>
            <p:cNvSpPr/>
            <p:nvPr/>
          </p:nvSpPr>
          <p:spPr>
            <a:xfrm>
              <a:off x="8531053" y="8699202"/>
              <a:ext cx="0" cy="1318895"/>
            </a:xfrm>
            <a:custGeom>
              <a:avLst/>
              <a:gdLst/>
              <a:ahLst/>
              <a:cxnLst/>
              <a:rect l="l" t="t" r="r" b="b"/>
              <a:pathLst>
                <a:path h="1318895">
                  <a:moveTo>
                    <a:pt x="0" y="131860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4" name="object 804"/>
            <p:cNvSpPr/>
            <p:nvPr/>
          </p:nvSpPr>
          <p:spPr>
            <a:xfrm>
              <a:off x="8382674" y="10017802"/>
              <a:ext cx="148590" cy="0"/>
            </a:xfrm>
            <a:custGeom>
              <a:avLst/>
              <a:gdLst/>
              <a:ahLst/>
              <a:cxnLst/>
              <a:rect l="l" t="t" r="r" b="b"/>
              <a:pathLst>
                <a:path w="148590">
                  <a:moveTo>
                    <a:pt x="0" y="0"/>
                  </a:moveTo>
                  <a:lnTo>
                    <a:pt x="148378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5" name="object 805"/>
            <p:cNvSpPr/>
            <p:nvPr/>
          </p:nvSpPr>
          <p:spPr>
            <a:xfrm>
              <a:off x="8456864" y="9926864"/>
              <a:ext cx="74295" cy="0"/>
            </a:xfrm>
            <a:custGeom>
              <a:avLst/>
              <a:gdLst/>
              <a:ahLst/>
              <a:cxnLst/>
              <a:rect l="l" t="t" r="r" b="b"/>
              <a:pathLst>
                <a:path w="74295">
                  <a:moveTo>
                    <a:pt x="0" y="0"/>
                  </a:moveTo>
                  <a:lnTo>
                    <a:pt x="74189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6" name="object 806"/>
            <p:cNvSpPr/>
            <p:nvPr/>
          </p:nvSpPr>
          <p:spPr>
            <a:xfrm>
              <a:off x="8456864" y="9835928"/>
              <a:ext cx="74295" cy="0"/>
            </a:xfrm>
            <a:custGeom>
              <a:avLst/>
              <a:gdLst/>
              <a:ahLst/>
              <a:cxnLst/>
              <a:rect l="l" t="t" r="r" b="b"/>
              <a:pathLst>
                <a:path w="74295">
                  <a:moveTo>
                    <a:pt x="0" y="0"/>
                  </a:moveTo>
                  <a:lnTo>
                    <a:pt x="74189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7" name="object 807"/>
            <p:cNvSpPr/>
            <p:nvPr/>
          </p:nvSpPr>
          <p:spPr>
            <a:xfrm>
              <a:off x="8456864" y="9744989"/>
              <a:ext cx="74295" cy="0"/>
            </a:xfrm>
            <a:custGeom>
              <a:avLst/>
              <a:gdLst/>
              <a:ahLst/>
              <a:cxnLst/>
              <a:rect l="l" t="t" r="r" b="b"/>
              <a:pathLst>
                <a:path w="74295">
                  <a:moveTo>
                    <a:pt x="0" y="0"/>
                  </a:moveTo>
                  <a:lnTo>
                    <a:pt x="74189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8" name="object 808"/>
            <p:cNvSpPr/>
            <p:nvPr/>
          </p:nvSpPr>
          <p:spPr>
            <a:xfrm>
              <a:off x="8456864" y="9654053"/>
              <a:ext cx="74295" cy="0"/>
            </a:xfrm>
            <a:custGeom>
              <a:avLst/>
              <a:gdLst/>
              <a:ahLst/>
              <a:cxnLst/>
              <a:rect l="l" t="t" r="r" b="b"/>
              <a:pathLst>
                <a:path w="74295">
                  <a:moveTo>
                    <a:pt x="0" y="0"/>
                  </a:moveTo>
                  <a:lnTo>
                    <a:pt x="74189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9" name="object 809"/>
            <p:cNvSpPr/>
            <p:nvPr/>
          </p:nvSpPr>
          <p:spPr>
            <a:xfrm>
              <a:off x="8382674" y="9563115"/>
              <a:ext cx="148590" cy="0"/>
            </a:xfrm>
            <a:custGeom>
              <a:avLst/>
              <a:gdLst/>
              <a:ahLst/>
              <a:cxnLst/>
              <a:rect l="l" t="t" r="r" b="b"/>
              <a:pathLst>
                <a:path w="148590">
                  <a:moveTo>
                    <a:pt x="0" y="0"/>
                  </a:moveTo>
                  <a:lnTo>
                    <a:pt x="148378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0" name="object 810"/>
            <p:cNvSpPr/>
            <p:nvPr/>
          </p:nvSpPr>
          <p:spPr>
            <a:xfrm>
              <a:off x="8456864" y="9472176"/>
              <a:ext cx="74295" cy="0"/>
            </a:xfrm>
            <a:custGeom>
              <a:avLst/>
              <a:gdLst/>
              <a:ahLst/>
              <a:cxnLst/>
              <a:rect l="l" t="t" r="r" b="b"/>
              <a:pathLst>
                <a:path w="74295">
                  <a:moveTo>
                    <a:pt x="0" y="0"/>
                  </a:moveTo>
                  <a:lnTo>
                    <a:pt x="74189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1" name="object 811"/>
            <p:cNvSpPr/>
            <p:nvPr/>
          </p:nvSpPr>
          <p:spPr>
            <a:xfrm>
              <a:off x="8456864" y="9381240"/>
              <a:ext cx="74295" cy="0"/>
            </a:xfrm>
            <a:custGeom>
              <a:avLst/>
              <a:gdLst/>
              <a:ahLst/>
              <a:cxnLst/>
              <a:rect l="l" t="t" r="r" b="b"/>
              <a:pathLst>
                <a:path w="74295">
                  <a:moveTo>
                    <a:pt x="0" y="0"/>
                  </a:moveTo>
                  <a:lnTo>
                    <a:pt x="74189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2" name="object 812"/>
            <p:cNvSpPr/>
            <p:nvPr/>
          </p:nvSpPr>
          <p:spPr>
            <a:xfrm>
              <a:off x="8456864" y="9290305"/>
              <a:ext cx="74295" cy="0"/>
            </a:xfrm>
            <a:custGeom>
              <a:avLst/>
              <a:gdLst/>
              <a:ahLst/>
              <a:cxnLst/>
              <a:rect l="l" t="t" r="r" b="b"/>
              <a:pathLst>
                <a:path w="74295">
                  <a:moveTo>
                    <a:pt x="0" y="0"/>
                  </a:moveTo>
                  <a:lnTo>
                    <a:pt x="74189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3" name="object 813"/>
            <p:cNvSpPr/>
            <p:nvPr/>
          </p:nvSpPr>
          <p:spPr>
            <a:xfrm>
              <a:off x="8456864" y="9199370"/>
              <a:ext cx="74295" cy="0"/>
            </a:xfrm>
            <a:custGeom>
              <a:avLst/>
              <a:gdLst/>
              <a:ahLst/>
              <a:cxnLst/>
              <a:rect l="l" t="t" r="r" b="b"/>
              <a:pathLst>
                <a:path w="74295">
                  <a:moveTo>
                    <a:pt x="0" y="0"/>
                  </a:moveTo>
                  <a:lnTo>
                    <a:pt x="74189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4" name="object 814"/>
            <p:cNvSpPr/>
            <p:nvPr/>
          </p:nvSpPr>
          <p:spPr>
            <a:xfrm>
              <a:off x="8382674" y="9108434"/>
              <a:ext cx="148590" cy="0"/>
            </a:xfrm>
            <a:custGeom>
              <a:avLst/>
              <a:gdLst/>
              <a:ahLst/>
              <a:cxnLst/>
              <a:rect l="l" t="t" r="r" b="b"/>
              <a:pathLst>
                <a:path w="148590">
                  <a:moveTo>
                    <a:pt x="0" y="0"/>
                  </a:moveTo>
                  <a:lnTo>
                    <a:pt x="148378" y="0"/>
                  </a:lnTo>
                </a:path>
                <a:path w="148590">
                  <a:moveTo>
                    <a:pt x="0" y="0"/>
                  </a:moveTo>
                  <a:lnTo>
                    <a:pt x="148378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5" name="object 815"/>
            <p:cNvSpPr/>
            <p:nvPr/>
          </p:nvSpPr>
          <p:spPr>
            <a:xfrm>
              <a:off x="8456864" y="9017486"/>
              <a:ext cx="74295" cy="0"/>
            </a:xfrm>
            <a:custGeom>
              <a:avLst/>
              <a:gdLst/>
              <a:ahLst/>
              <a:cxnLst/>
              <a:rect l="l" t="t" r="r" b="b"/>
              <a:pathLst>
                <a:path w="74295">
                  <a:moveTo>
                    <a:pt x="0" y="0"/>
                  </a:moveTo>
                  <a:lnTo>
                    <a:pt x="74189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6" name="object 816"/>
            <p:cNvSpPr/>
            <p:nvPr/>
          </p:nvSpPr>
          <p:spPr>
            <a:xfrm>
              <a:off x="8456864" y="8926550"/>
              <a:ext cx="74295" cy="0"/>
            </a:xfrm>
            <a:custGeom>
              <a:avLst/>
              <a:gdLst/>
              <a:ahLst/>
              <a:cxnLst/>
              <a:rect l="l" t="t" r="r" b="b"/>
              <a:pathLst>
                <a:path w="74295">
                  <a:moveTo>
                    <a:pt x="0" y="0"/>
                  </a:moveTo>
                  <a:lnTo>
                    <a:pt x="74189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7" name="object 817"/>
            <p:cNvSpPr/>
            <p:nvPr/>
          </p:nvSpPr>
          <p:spPr>
            <a:xfrm>
              <a:off x="8456864" y="8835614"/>
              <a:ext cx="74295" cy="0"/>
            </a:xfrm>
            <a:custGeom>
              <a:avLst/>
              <a:gdLst/>
              <a:ahLst/>
              <a:cxnLst/>
              <a:rect l="l" t="t" r="r" b="b"/>
              <a:pathLst>
                <a:path w="74295">
                  <a:moveTo>
                    <a:pt x="0" y="0"/>
                  </a:moveTo>
                  <a:lnTo>
                    <a:pt x="74189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8" name="object 818"/>
            <p:cNvSpPr/>
            <p:nvPr/>
          </p:nvSpPr>
          <p:spPr>
            <a:xfrm>
              <a:off x="8456864" y="8744678"/>
              <a:ext cx="74295" cy="0"/>
            </a:xfrm>
            <a:custGeom>
              <a:avLst/>
              <a:gdLst/>
              <a:ahLst/>
              <a:cxnLst/>
              <a:rect l="l" t="t" r="r" b="b"/>
              <a:pathLst>
                <a:path w="74295">
                  <a:moveTo>
                    <a:pt x="0" y="0"/>
                  </a:moveTo>
                  <a:lnTo>
                    <a:pt x="74189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9" name="object 819"/>
            <p:cNvSpPr/>
            <p:nvPr/>
          </p:nvSpPr>
          <p:spPr>
            <a:xfrm>
              <a:off x="2748322" y="9552696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89">
                  <a:moveTo>
                    <a:pt x="2113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0" name="object 820"/>
            <p:cNvSpPr/>
            <p:nvPr/>
          </p:nvSpPr>
          <p:spPr>
            <a:xfrm>
              <a:off x="2842841" y="9552696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89">
                  <a:moveTo>
                    <a:pt x="0" y="0"/>
                  </a:moveTo>
                  <a:lnTo>
                    <a:pt x="2113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1" name="object 821"/>
            <p:cNvSpPr/>
            <p:nvPr/>
          </p:nvSpPr>
          <p:spPr>
            <a:xfrm>
              <a:off x="2806150" y="9509369"/>
              <a:ext cx="0" cy="6985"/>
            </a:xfrm>
            <a:custGeom>
              <a:avLst/>
              <a:gdLst/>
              <a:ahLst/>
              <a:cxnLst/>
              <a:rect l="l" t="t" r="r" b="b"/>
              <a:pathLst>
                <a:path h="6984">
                  <a:moveTo>
                    <a:pt x="-4841" y="3318"/>
                  </a:moveTo>
                  <a:lnTo>
                    <a:pt x="4841" y="3318"/>
                  </a:lnTo>
                </a:path>
              </a:pathLst>
            </a:custGeom>
            <a:ln w="663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2" name="object 822"/>
            <p:cNvSpPr/>
            <p:nvPr/>
          </p:nvSpPr>
          <p:spPr>
            <a:xfrm>
              <a:off x="2806150" y="9589388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-4841" y="1471"/>
                  </a:moveTo>
                  <a:lnTo>
                    <a:pt x="4841" y="1471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3" name="object 823"/>
            <p:cNvSpPr/>
            <p:nvPr/>
          </p:nvSpPr>
          <p:spPr>
            <a:xfrm>
              <a:off x="2863976" y="9536169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89">
                  <a:moveTo>
                    <a:pt x="2113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4" name="object 824"/>
            <p:cNvSpPr/>
            <p:nvPr/>
          </p:nvSpPr>
          <p:spPr>
            <a:xfrm>
              <a:off x="2958500" y="9536169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89">
                  <a:moveTo>
                    <a:pt x="0" y="0"/>
                  </a:moveTo>
                  <a:lnTo>
                    <a:pt x="2113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5" name="object 825"/>
            <p:cNvSpPr/>
            <p:nvPr/>
          </p:nvSpPr>
          <p:spPr>
            <a:xfrm>
              <a:off x="2921806" y="9478431"/>
              <a:ext cx="0" cy="21590"/>
            </a:xfrm>
            <a:custGeom>
              <a:avLst/>
              <a:gdLst/>
              <a:ahLst/>
              <a:cxnLst/>
              <a:rect l="l" t="t" r="r" b="b"/>
              <a:pathLst>
                <a:path h="21590">
                  <a:moveTo>
                    <a:pt x="0" y="21045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6" name="object 826"/>
            <p:cNvSpPr/>
            <p:nvPr/>
          </p:nvSpPr>
          <p:spPr>
            <a:xfrm>
              <a:off x="2921806" y="9572859"/>
              <a:ext cx="0" cy="15240"/>
            </a:xfrm>
            <a:custGeom>
              <a:avLst/>
              <a:gdLst/>
              <a:ahLst/>
              <a:cxnLst/>
              <a:rect l="l" t="t" r="r" b="b"/>
              <a:pathLst>
                <a:path h="15240">
                  <a:moveTo>
                    <a:pt x="-4841" y="7572"/>
                  </a:moveTo>
                  <a:lnTo>
                    <a:pt x="4841" y="7572"/>
                  </a:lnTo>
                </a:path>
              </a:pathLst>
            </a:custGeom>
            <a:ln w="1514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7" name="object 827"/>
            <p:cNvSpPr/>
            <p:nvPr/>
          </p:nvSpPr>
          <p:spPr>
            <a:xfrm>
              <a:off x="2979636" y="9668593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89">
                  <a:moveTo>
                    <a:pt x="2113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8" name="object 828"/>
            <p:cNvSpPr/>
            <p:nvPr/>
          </p:nvSpPr>
          <p:spPr>
            <a:xfrm>
              <a:off x="3074149" y="9668593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89">
                  <a:moveTo>
                    <a:pt x="0" y="0"/>
                  </a:moveTo>
                  <a:lnTo>
                    <a:pt x="2113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9" name="object 829"/>
            <p:cNvSpPr/>
            <p:nvPr/>
          </p:nvSpPr>
          <p:spPr>
            <a:xfrm>
              <a:off x="3037454" y="9606801"/>
              <a:ext cx="0" cy="25400"/>
            </a:xfrm>
            <a:custGeom>
              <a:avLst/>
              <a:gdLst/>
              <a:ahLst/>
              <a:cxnLst/>
              <a:rect l="l" t="t" r="r" b="b"/>
              <a:pathLst>
                <a:path h="25400">
                  <a:moveTo>
                    <a:pt x="0" y="25099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0" name="object 830"/>
            <p:cNvSpPr/>
            <p:nvPr/>
          </p:nvSpPr>
          <p:spPr>
            <a:xfrm>
              <a:off x="3037454" y="9705283"/>
              <a:ext cx="0" cy="16510"/>
            </a:xfrm>
            <a:custGeom>
              <a:avLst/>
              <a:gdLst/>
              <a:ahLst/>
              <a:cxnLst/>
              <a:rect l="l" t="t" r="r" b="b"/>
              <a:pathLst>
                <a:path h="16509">
                  <a:moveTo>
                    <a:pt x="-4841" y="8179"/>
                  </a:moveTo>
                  <a:lnTo>
                    <a:pt x="4841" y="8179"/>
                  </a:lnTo>
                </a:path>
              </a:pathLst>
            </a:custGeom>
            <a:ln w="1635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1" name="object 831"/>
            <p:cNvSpPr/>
            <p:nvPr/>
          </p:nvSpPr>
          <p:spPr>
            <a:xfrm>
              <a:off x="3095285" y="9562804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89">
                  <a:moveTo>
                    <a:pt x="2113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2" name="object 832"/>
            <p:cNvSpPr/>
            <p:nvPr/>
          </p:nvSpPr>
          <p:spPr>
            <a:xfrm>
              <a:off x="3189809" y="9562804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89">
                  <a:moveTo>
                    <a:pt x="0" y="0"/>
                  </a:moveTo>
                  <a:lnTo>
                    <a:pt x="2113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3" name="object 833"/>
            <p:cNvSpPr/>
            <p:nvPr/>
          </p:nvSpPr>
          <p:spPr>
            <a:xfrm>
              <a:off x="3153115" y="9478882"/>
              <a:ext cx="0" cy="47625"/>
            </a:xfrm>
            <a:custGeom>
              <a:avLst/>
              <a:gdLst/>
              <a:ahLst/>
              <a:cxnLst/>
              <a:rect l="l" t="t" r="r" b="b"/>
              <a:pathLst>
                <a:path h="47625">
                  <a:moveTo>
                    <a:pt x="0" y="4723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4" name="object 834"/>
            <p:cNvSpPr/>
            <p:nvPr/>
          </p:nvSpPr>
          <p:spPr>
            <a:xfrm>
              <a:off x="3153115" y="9599495"/>
              <a:ext cx="0" cy="35560"/>
            </a:xfrm>
            <a:custGeom>
              <a:avLst/>
              <a:gdLst/>
              <a:ahLst/>
              <a:cxnLst/>
              <a:rect l="l" t="t" r="r" b="b"/>
              <a:pathLst>
                <a:path h="35559">
                  <a:moveTo>
                    <a:pt x="0" y="0"/>
                  </a:moveTo>
                  <a:lnTo>
                    <a:pt x="0" y="34951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5" name="object 835"/>
            <p:cNvSpPr/>
            <p:nvPr/>
          </p:nvSpPr>
          <p:spPr>
            <a:xfrm>
              <a:off x="3210946" y="9506316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89">
                  <a:moveTo>
                    <a:pt x="2113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6" name="object 836"/>
            <p:cNvSpPr/>
            <p:nvPr/>
          </p:nvSpPr>
          <p:spPr>
            <a:xfrm>
              <a:off x="3305458" y="9506316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89">
                  <a:moveTo>
                    <a:pt x="0" y="0"/>
                  </a:moveTo>
                  <a:lnTo>
                    <a:pt x="2113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7" name="object 837"/>
            <p:cNvSpPr/>
            <p:nvPr/>
          </p:nvSpPr>
          <p:spPr>
            <a:xfrm>
              <a:off x="3268764" y="9543007"/>
              <a:ext cx="0" cy="52069"/>
            </a:xfrm>
            <a:custGeom>
              <a:avLst/>
              <a:gdLst/>
              <a:ahLst/>
              <a:cxnLst/>
              <a:rect l="l" t="t" r="r" b="b"/>
              <a:pathLst>
                <a:path h="52070">
                  <a:moveTo>
                    <a:pt x="0" y="0"/>
                  </a:moveTo>
                  <a:lnTo>
                    <a:pt x="0" y="51891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8" name="object 838"/>
            <p:cNvSpPr/>
            <p:nvPr/>
          </p:nvSpPr>
          <p:spPr>
            <a:xfrm>
              <a:off x="3326594" y="9625433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89">
                  <a:moveTo>
                    <a:pt x="2113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9" name="object 839"/>
            <p:cNvSpPr/>
            <p:nvPr/>
          </p:nvSpPr>
          <p:spPr>
            <a:xfrm>
              <a:off x="3421120" y="9625433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89">
                  <a:moveTo>
                    <a:pt x="0" y="0"/>
                  </a:moveTo>
                  <a:lnTo>
                    <a:pt x="2113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0" name="object 840"/>
            <p:cNvSpPr/>
            <p:nvPr/>
          </p:nvSpPr>
          <p:spPr>
            <a:xfrm>
              <a:off x="3384425" y="9513198"/>
              <a:ext cx="0" cy="75565"/>
            </a:xfrm>
            <a:custGeom>
              <a:avLst/>
              <a:gdLst/>
              <a:ahLst/>
              <a:cxnLst/>
              <a:rect l="l" t="t" r="r" b="b"/>
              <a:pathLst>
                <a:path h="75565">
                  <a:moveTo>
                    <a:pt x="0" y="75545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1" name="object 841"/>
            <p:cNvSpPr/>
            <p:nvPr/>
          </p:nvSpPr>
          <p:spPr>
            <a:xfrm>
              <a:off x="3442255" y="9531713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89">
                  <a:moveTo>
                    <a:pt x="2113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2" name="object 842"/>
            <p:cNvSpPr/>
            <p:nvPr/>
          </p:nvSpPr>
          <p:spPr>
            <a:xfrm>
              <a:off x="3536767" y="9531713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89">
                  <a:moveTo>
                    <a:pt x="0" y="0"/>
                  </a:moveTo>
                  <a:lnTo>
                    <a:pt x="2113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3" name="object 843"/>
            <p:cNvSpPr/>
            <p:nvPr/>
          </p:nvSpPr>
          <p:spPr>
            <a:xfrm>
              <a:off x="3500073" y="9568405"/>
              <a:ext cx="0" cy="76835"/>
            </a:xfrm>
            <a:custGeom>
              <a:avLst/>
              <a:gdLst/>
              <a:ahLst/>
              <a:cxnLst/>
              <a:rect l="l" t="t" r="r" b="b"/>
              <a:pathLst>
                <a:path h="76834">
                  <a:moveTo>
                    <a:pt x="0" y="0"/>
                  </a:moveTo>
                  <a:lnTo>
                    <a:pt x="0" y="7681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4" name="object 844"/>
            <p:cNvSpPr/>
            <p:nvPr/>
          </p:nvSpPr>
          <p:spPr>
            <a:xfrm>
              <a:off x="3557904" y="9392130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89">
                  <a:moveTo>
                    <a:pt x="2113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5" name="object 845"/>
            <p:cNvSpPr/>
            <p:nvPr/>
          </p:nvSpPr>
          <p:spPr>
            <a:xfrm>
              <a:off x="3652429" y="9392130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89">
                  <a:moveTo>
                    <a:pt x="0" y="0"/>
                  </a:moveTo>
                  <a:lnTo>
                    <a:pt x="21123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6" name="object 846"/>
            <p:cNvSpPr/>
            <p:nvPr/>
          </p:nvSpPr>
          <p:spPr>
            <a:xfrm>
              <a:off x="3673552" y="9620565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89">
                  <a:moveTo>
                    <a:pt x="2113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7" name="object 847"/>
            <p:cNvSpPr/>
            <p:nvPr/>
          </p:nvSpPr>
          <p:spPr>
            <a:xfrm>
              <a:off x="3768078" y="9620565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89">
                  <a:moveTo>
                    <a:pt x="0" y="0"/>
                  </a:moveTo>
                  <a:lnTo>
                    <a:pt x="2113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8" name="object 848"/>
            <p:cNvSpPr/>
            <p:nvPr/>
          </p:nvSpPr>
          <p:spPr>
            <a:xfrm>
              <a:off x="3731382" y="9439150"/>
              <a:ext cx="0" cy="144780"/>
            </a:xfrm>
            <a:custGeom>
              <a:avLst/>
              <a:gdLst/>
              <a:ahLst/>
              <a:cxnLst/>
              <a:rect l="l" t="t" r="r" b="b"/>
              <a:pathLst>
                <a:path h="144779">
                  <a:moveTo>
                    <a:pt x="0" y="144725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9" name="object 849"/>
            <p:cNvSpPr/>
            <p:nvPr/>
          </p:nvSpPr>
          <p:spPr>
            <a:xfrm>
              <a:off x="3789213" y="9740864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89">
                  <a:moveTo>
                    <a:pt x="2113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0" name="object 850"/>
            <p:cNvSpPr/>
            <p:nvPr/>
          </p:nvSpPr>
          <p:spPr>
            <a:xfrm>
              <a:off x="3883725" y="9740864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89">
                  <a:moveTo>
                    <a:pt x="0" y="0"/>
                  </a:moveTo>
                  <a:lnTo>
                    <a:pt x="2113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1" name="object 851"/>
            <p:cNvSpPr/>
            <p:nvPr/>
          </p:nvSpPr>
          <p:spPr>
            <a:xfrm>
              <a:off x="3847044" y="9553521"/>
              <a:ext cx="0" cy="151130"/>
            </a:xfrm>
            <a:custGeom>
              <a:avLst/>
              <a:gdLst/>
              <a:ahLst/>
              <a:cxnLst/>
              <a:rect l="l" t="t" r="r" b="b"/>
              <a:pathLst>
                <a:path h="151129">
                  <a:moveTo>
                    <a:pt x="0" y="150651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2" name="object 852"/>
            <p:cNvSpPr/>
            <p:nvPr/>
          </p:nvSpPr>
          <p:spPr>
            <a:xfrm>
              <a:off x="3847044" y="9777555"/>
              <a:ext cx="0" cy="83185"/>
            </a:xfrm>
            <a:custGeom>
              <a:avLst/>
              <a:gdLst/>
              <a:ahLst/>
              <a:cxnLst/>
              <a:rect l="l" t="t" r="r" b="b"/>
              <a:pathLst>
                <a:path h="83184">
                  <a:moveTo>
                    <a:pt x="0" y="0"/>
                  </a:moveTo>
                  <a:lnTo>
                    <a:pt x="0" y="8293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3" name="object 853"/>
            <p:cNvSpPr/>
            <p:nvPr/>
          </p:nvSpPr>
          <p:spPr>
            <a:xfrm>
              <a:off x="3904861" y="9261125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89">
                  <a:moveTo>
                    <a:pt x="2113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4" name="object 854"/>
            <p:cNvSpPr/>
            <p:nvPr/>
          </p:nvSpPr>
          <p:spPr>
            <a:xfrm>
              <a:off x="3999387" y="9261125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89">
                  <a:moveTo>
                    <a:pt x="0" y="0"/>
                  </a:moveTo>
                  <a:lnTo>
                    <a:pt x="2113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5" name="object 855"/>
            <p:cNvSpPr/>
            <p:nvPr/>
          </p:nvSpPr>
          <p:spPr>
            <a:xfrm>
              <a:off x="4020523" y="9594534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89">
                  <a:moveTo>
                    <a:pt x="2113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6" name="object 856"/>
            <p:cNvSpPr/>
            <p:nvPr/>
          </p:nvSpPr>
          <p:spPr>
            <a:xfrm>
              <a:off x="4115036" y="9594534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89">
                  <a:moveTo>
                    <a:pt x="0" y="0"/>
                  </a:moveTo>
                  <a:lnTo>
                    <a:pt x="2113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7" name="object 857"/>
            <p:cNvSpPr/>
            <p:nvPr/>
          </p:nvSpPr>
          <p:spPr>
            <a:xfrm>
              <a:off x="4078354" y="9308199"/>
              <a:ext cx="0" cy="250190"/>
            </a:xfrm>
            <a:custGeom>
              <a:avLst/>
              <a:gdLst/>
              <a:ahLst/>
              <a:cxnLst/>
              <a:rect l="l" t="t" r="r" b="b"/>
              <a:pathLst>
                <a:path h="250190">
                  <a:moveTo>
                    <a:pt x="0" y="249643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8" name="object 858"/>
            <p:cNvSpPr/>
            <p:nvPr/>
          </p:nvSpPr>
          <p:spPr>
            <a:xfrm>
              <a:off x="4136171" y="9707820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89">
                  <a:moveTo>
                    <a:pt x="2113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9" name="object 859"/>
            <p:cNvSpPr/>
            <p:nvPr/>
          </p:nvSpPr>
          <p:spPr>
            <a:xfrm>
              <a:off x="4230696" y="9707820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89">
                  <a:moveTo>
                    <a:pt x="0" y="0"/>
                  </a:moveTo>
                  <a:lnTo>
                    <a:pt x="2113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0" name="object 860"/>
            <p:cNvSpPr/>
            <p:nvPr/>
          </p:nvSpPr>
          <p:spPr>
            <a:xfrm>
              <a:off x="4194002" y="9406288"/>
              <a:ext cx="0" cy="265430"/>
            </a:xfrm>
            <a:custGeom>
              <a:avLst/>
              <a:gdLst/>
              <a:ahLst/>
              <a:cxnLst/>
              <a:rect l="l" t="t" r="r" b="b"/>
              <a:pathLst>
                <a:path h="265429">
                  <a:moveTo>
                    <a:pt x="0" y="26484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1" name="object 861"/>
            <p:cNvSpPr/>
            <p:nvPr/>
          </p:nvSpPr>
          <p:spPr>
            <a:xfrm>
              <a:off x="4194002" y="9744512"/>
              <a:ext cx="0" cy="132080"/>
            </a:xfrm>
            <a:custGeom>
              <a:avLst/>
              <a:gdLst/>
              <a:ahLst/>
              <a:cxnLst/>
              <a:rect l="l" t="t" r="r" b="b"/>
              <a:pathLst>
                <a:path h="132079">
                  <a:moveTo>
                    <a:pt x="0" y="0"/>
                  </a:moveTo>
                  <a:lnTo>
                    <a:pt x="0" y="132007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2" name="object 862"/>
            <p:cNvSpPr/>
            <p:nvPr/>
          </p:nvSpPr>
          <p:spPr>
            <a:xfrm>
              <a:off x="4251833" y="9141423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89">
                  <a:moveTo>
                    <a:pt x="2113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3" name="object 863"/>
            <p:cNvSpPr/>
            <p:nvPr/>
          </p:nvSpPr>
          <p:spPr>
            <a:xfrm>
              <a:off x="4346345" y="9141423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89">
                  <a:moveTo>
                    <a:pt x="0" y="0"/>
                  </a:moveTo>
                  <a:lnTo>
                    <a:pt x="2113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4" name="object 864"/>
            <p:cNvSpPr/>
            <p:nvPr/>
          </p:nvSpPr>
          <p:spPr>
            <a:xfrm>
              <a:off x="4309663" y="8699204"/>
              <a:ext cx="0" cy="405765"/>
            </a:xfrm>
            <a:custGeom>
              <a:avLst/>
              <a:gdLst/>
              <a:ahLst/>
              <a:cxnLst/>
              <a:rect l="l" t="t" r="r" b="b"/>
              <a:pathLst>
                <a:path h="405765">
                  <a:moveTo>
                    <a:pt x="0" y="405524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5" name="object 865"/>
            <p:cNvSpPr/>
            <p:nvPr/>
          </p:nvSpPr>
          <p:spPr>
            <a:xfrm>
              <a:off x="4367481" y="9264341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89">
                  <a:moveTo>
                    <a:pt x="2113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6" name="object 866"/>
            <p:cNvSpPr/>
            <p:nvPr/>
          </p:nvSpPr>
          <p:spPr>
            <a:xfrm>
              <a:off x="4462006" y="9264341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89">
                  <a:moveTo>
                    <a:pt x="0" y="0"/>
                  </a:moveTo>
                  <a:lnTo>
                    <a:pt x="2113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7" name="object 867"/>
            <p:cNvSpPr/>
            <p:nvPr/>
          </p:nvSpPr>
          <p:spPr>
            <a:xfrm>
              <a:off x="4425311" y="9301035"/>
              <a:ext cx="0" cy="288925"/>
            </a:xfrm>
            <a:custGeom>
              <a:avLst/>
              <a:gdLst/>
              <a:ahLst/>
              <a:cxnLst/>
              <a:rect l="l" t="t" r="r" b="b"/>
              <a:pathLst>
                <a:path h="288925">
                  <a:moveTo>
                    <a:pt x="0" y="0"/>
                  </a:moveTo>
                  <a:lnTo>
                    <a:pt x="0" y="288752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8" name="object 868"/>
            <p:cNvSpPr/>
            <p:nvPr/>
          </p:nvSpPr>
          <p:spPr>
            <a:xfrm>
              <a:off x="4483142" y="10017802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89">
                  <a:moveTo>
                    <a:pt x="2113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9" name="object 869"/>
            <p:cNvSpPr/>
            <p:nvPr/>
          </p:nvSpPr>
          <p:spPr>
            <a:xfrm>
              <a:off x="4577654" y="10017802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89">
                  <a:moveTo>
                    <a:pt x="0" y="0"/>
                  </a:moveTo>
                  <a:lnTo>
                    <a:pt x="2113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0" name="object 870"/>
            <p:cNvSpPr/>
            <p:nvPr/>
          </p:nvSpPr>
          <p:spPr>
            <a:xfrm>
              <a:off x="4598791" y="9588782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89">
                  <a:moveTo>
                    <a:pt x="2113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1" name="object 871"/>
            <p:cNvSpPr/>
            <p:nvPr/>
          </p:nvSpPr>
          <p:spPr>
            <a:xfrm>
              <a:off x="4693315" y="9588782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89">
                  <a:moveTo>
                    <a:pt x="0" y="0"/>
                  </a:moveTo>
                  <a:lnTo>
                    <a:pt x="2113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2" name="object 872"/>
            <p:cNvSpPr/>
            <p:nvPr/>
          </p:nvSpPr>
          <p:spPr>
            <a:xfrm>
              <a:off x="4714451" y="10017802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89">
                  <a:moveTo>
                    <a:pt x="2113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3" name="object 873"/>
            <p:cNvSpPr/>
            <p:nvPr/>
          </p:nvSpPr>
          <p:spPr>
            <a:xfrm>
              <a:off x="4808964" y="10017802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89">
                  <a:moveTo>
                    <a:pt x="0" y="0"/>
                  </a:moveTo>
                  <a:lnTo>
                    <a:pt x="2113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4" name="object 874"/>
            <p:cNvSpPr/>
            <p:nvPr/>
          </p:nvSpPr>
          <p:spPr>
            <a:xfrm>
              <a:off x="4830100" y="9419328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89">
                  <a:moveTo>
                    <a:pt x="2113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5" name="object 875"/>
            <p:cNvSpPr/>
            <p:nvPr/>
          </p:nvSpPr>
          <p:spPr>
            <a:xfrm>
              <a:off x="4924624" y="9419328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89">
                  <a:moveTo>
                    <a:pt x="0" y="0"/>
                  </a:moveTo>
                  <a:lnTo>
                    <a:pt x="2113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6" name="object 876"/>
            <p:cNvSpPr/>
            <p:nvPr/>
          </p:nvSpPr>
          <p:spPr>
            <a:xfrm>
              <a:off x="4887930" y="8699204"/>
              <a:ext cx="0" cy="683895"/>
            </a:xfrm>
            <a:custGeom>
              <a:avLst/>
              <a:gdLst/>
              <a:ahLst/>
              <a:cxnLst/>
              <a:rect l="l" t="t" r="r" b="b"/>
              <a:pathLst>
                <a:path h="683895">
                  <a:moveTo>
                    <a:pt x="0" y="683431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7" name="object 877"/>
            <p:cNvSpPr/>
            <p:nvPr/>
          </p:nvSpPr>
          <p:spPr>
            <a:xfrm>
              <a:off x="4887930" y="9456020"/>
              <a:ext cx="0" cy="349885"/>
            </a:xfrm>
            <a:custGeom>
              <a:avLst/>
              <a:gdLst/>
              <a:ahLst/>
              <a:cxnLst/>
              <a:rect l="l" t="t" r="r" b="b"/>
              <a:pathLst>
                <a:path h="349884">
                  <a:moveTo>
                    <a:pt x="0" y="0"/>
                  </a:moveTo>
                  <a:lnTo>
                    <a:pt x="0" y="349862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8" name="object 878"/>
            <p:cNvSpPr/>
            <p:nvPr/>
          </p:nvSpPr>
          <p:spPr>
            <a:xfrm>
              <a:off x="4945761" y="9315599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89">
                  <a:moveTo>
                    <a:pt x="2113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9" name="object 879"/>
            <p:cNvSpPr/>
            <p:nvPr/>
          </p:nvSpPr>
          <p:spPr>
            <a:xfrm>
              <a:off x="5040273" y="9315599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89">
                  <a:moveTo>
                    <a:pt x="0" y="0"/>
                  </a:moveTo>
                  <a:lnTo>
                    <a:pt x="2113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0" name="object 880"/>
            <p:cNvSpPr/>
            <p:nvPr/>
          </p:nvSpPr>
          <p:spPr>
            <a:xfrm>
              <a:off x="5003592" y="8699204"/>
              <a:ext cx="0" cy="579755"/>
            </a:xfrm>
            <a:custGeom>
              <a:avLst/>
              <a:gdLst/>
              <a:ahLst/>
              <a:cxnLst/>
              <a:rect l="l" t="t" r="r" b="b"/>
              <a:pathLst>
                <a:path h="579754">
                  <a:moveTo>
                    <a:pt x="0" y="579713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1" name="object 881"/>
            <p:cNvSpPr/>
            <p:nvPr/>
          </p:nvSpPr>
          <p:spPr>
            <a:xfrm>
              <a:off x="5003592" y="9352293"/>
              <a:ext cx="0" cy="417195"/>
            </a:xfrm>
            <a:custGeom>
              <a:avLst/>
              <a:gdLst/>
              <a:ahLst/>
              <a:cxnLst/>
              <a:rect l="l" t="t" r="r" b="b"/>
              <a:pathLst>
                <a:path h="417195">
                  <a:moveTo>
                    <a:pt x="0" y="0"/>
                  </a:moveTo>
                  <a:lnTo>
                    <a:pt x="0" y="41686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2" name="object 882"/>
            <p:cNvSpPr/>
            <p:nvPr/>
          </p:nvSpPr>
          <p:spPr>
            <a:xfrm>
              <a:off x="5061409" y="10017802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89">
                  <a:moveTo>
                    <a:pt x="2113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3" name="object 883"/>
            <p:cNvSpPr/>
            <p:nvPr/>
          </p:nvSpPr>
          <p:spPr>
            <a:xfrm>
              <a:off x="5155935" y="10017802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89">
                  <a:moveTo>
                    <a:pt x="0" y="0"/>
                  </a:moveTo>
                  <a:lnTo>
                    <a:pt x="2113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4" name="object 884"/>
            <p:cNvSpPr/>
            <p:nvPr/>
          </p:nvSpPr>
          <p:spPr>
            <a:xfrm>
              <a:off x="5177071" y="10017802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89">
                  <a:moveTo>
                    <a:pt x="2113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5" name="object 885"/>
            <p:cNvSpPr/>
            <p:nvPr/>
          </p:nvSpPr>
          <p:spPr>
            <a:xfrm>
              <a:off x="5271583" y="10017802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89">
                  <a:moveTo>
                    <a:pt x="0" y="0"/>
                  </a:moveTo>
                  <a:lnTo>
                    <a:pt x="2113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6" name="object 886"/>
            <p:cNvSpPr/>
            <p:nvPr/>
          </p:nvSpPr>
          <p:spPr>
            <a:xfrm>
              <a:off x="5292719" y="10017802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89">
                  <a:moveTo>
                    <a:pt x="2113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7" name="object 887"/>
            <p:cNvSpPr/>
            <p:nvPr/>
          </p:nvSpPr>
          <p:spPr>
            <a:xfrm>
              <a:off x="5387244" y="10017802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89">
                  <a:moveTo>
                    <a:pt x="0" y="0"/>
                  </a:moveTo>
                  <a:lnTo>
                    <a:pt x="2113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8" name="object 888"/>
            <p:cNvSpPr/>
            <p:nvPr/>
          </p:nvSpPr>
          <p:spPr>
            <a:xfrm>
              <a:off x="5408380" y="10017802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89">
                  <a:moveTo>
                    <a:pt x="2113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9" name="object 889"/>
            <p:cNvSpPr/>
            <p:nvPr/>
          </p:nvSpPr>
          <p:spPr>
            <a:xfrm>
              <a:off x="5502893" y="10017802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89">
                  <a:moveTo>
                    <a:pt x="0" y="0"/>
                  </a:moveTo>
                  <a:lnTo>
                    <a:pt x="2113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0" name="object 890"/>
            <p:cNvSpPr/>
            <p:nvPr/>
          </p:nvSpPr>
          <p:spPr>
            <a:xfrm>
              <a:off x="5581859" y="8699204"/>
              <a:ext cx="0" cy="307975"/>
            </a:xfrm>
            <a:custGeom>
              <a:avLst/>
              <a:gdLst/>
              <a:ahLst/>
              <a:cxnLst/>
              <a:rect l="l" t="t" r="r" b="b"/>
              <a:pathLst>
                <a:path h="307975">
                  <a:moveTo>
                    <a:pt x="0" y="0"/>
                  </a:moveTo>
                  <a:lnTo>
                    <a:pt x="0" y="307616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1" name="object 891"/>
            <p:cNvSpPr/>
            <p:nvPr/>
          </p:nvSpPr>
          <p:spPr>
            <a:xfrm>
              <a:off x="5639690" y="10017802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89">
                  <a:moveTo>
                    <a:pt x="2113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2" name="object 892"/>
            <p:cNvSpPr/>
            <p:nvPr/>
          </p:nvSpPr>
          <p:spPr>
            <a:xfrm>
              <a:off x="5734202" y="10017802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89">
                  <a:moveTo>
                    <a:pt x="0" y="0"/>
                  </a:moveTo>
                  <a:lnTo>
                    <a:pt x="2113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3" name="object 893"/>
            <p:cNvSpPr/>
            <p:nvPr/>
          </p:nvSpPr>
          <p:spPr>
            <a:xfrm>
              <a:off x="5755338" y="10017802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89">
                  <a:moveTo>
                    <a:pt x="2113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4" name="object 894"/>
            <p:cNvSpPr/>
            <p:nvPr/>
          </p:nvSpPr>
          <p:spPr>
            <a:xfrm>
              <a:off x="5849863" y="10017802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89">
                  <a:moveTo>
                    <a:pt x="0" y="0"/>
                  </a:moveTo>
                  <a:lnTo>
                    <a:pt x="2113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5" name="object 895"/>
            <p:cNvSpPr/>
            <p:nvPr/>
          </p:nvSpPr>
          <p:spPr>
            <a:xfrm>
              <a:off x="5870999" y="8902289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89">
                  <a:moveTo>
                    <a:pt x="2113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6" name="object 896"/>
            <p:cNvSpPr/>
            <p:nvPr/>
          </p:nvSpPr>
          <p:spPr>
            <a:xfrm>
              <a:off x="5965511" y="8902289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89">
                  <a:moveTo>
                    <a:pt x="0" y="0"/>
                  </a:moveTo>
                  <a:lnTo>
                    <a:pt x="2113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7" name="object 897"/>
            <p:cNvSpPr/>
            <p:nvPr/>
          </p:nvSpPr>
          <p:spPr>
            <a:xfrm>
              <a:off x="5928817" y="8699204"/>
              <a:ext cx="0" cy="167005"/>
            </a:xfrm>
            <a:custGeom>
              <a:avLst/>
              <a:gdLst/>
              <a:ahLst/>
              <a:cxnLst/>
              <a:rect l="l" t="t" r="r" b="b"/>
              <a:pathLst>
                <a:path h="167004">
                  <a:moveTo>
                    <a:pt x="0" y="16639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8" name="object 898"/>
            <p:cNvSpPr/>
            <p:nvPr/>
          </p:nvSpPr>
          <p:spPr>
            <a:xfrm>
              <a:off x="5928817" y="8938983"/>
              <a:ext cx="0" cy="886460"/>
            </a:xfrm>
            <a:custGeom>
              <a:avLst/>
              <a:gdLst/>
              <a:ahLst/>
              <a:cxnLst/>
              <a:rect l="l" t="t" r="r" b="b"/>
              <a:pathLst>
                <a:path h="886459">
                  <a:moveTo>
                    <a:pt x="0" y="0"/>
                  </a:moveTo>
                  <a:lnTo>
                    <a:pt x="0" y="886103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9" name="object 899"/>
            <p:cNvSpPr/>
            <p:nvPr/>
          </p:nvSpPr>
          <p:spPr>
            <a:xfrm>
              <a:off x="5986648" y="10017802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89">
                  <a:moveTo>
                    <a:pt x="2113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0" name="object 900"/>
            <p:cNvSpPr/>
            <p:nvPr/>
          </p:nvSpPr>
          <p:spPr>
            <a:xfrm>
              <a:off x="6081173" y="10017802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89">
                  <a:moveTo>
                    <a:pt x="0" y="0"/>
                  </a:moveTo>
                  <a:lnTo>
                    <a:pt x="2113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1" name="object 901"/>
            <p:cNvSpPr/>
            <p:nvPr/>
          </p:nvSpPr>
          <p:spPr>
            <a:xfrm>
              <a:off x="6102309" y="10017802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89">
                  <a:moveTo>
                    <a:pt x="2113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2" name="object 902"/>
            <p:cNvSpPr/>
            <p:nvPr/>
          </p:nvSpPr>
          <p:spPr>
            <a:xfrm>
              <a:off x="6196821" y="10017802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89">
                  <a:moveTo>
                    <a:pt x="0" y="0"/>
                  </a:moveTo>
                  <a:lnTo>
                    <a:pt x="2113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3" name="object 903"/>
            <p:cNvSpPr/>
            <p:nvPr/>
          </p:nvSpPr>
          <p:spPr>
            <a:xfrm>
              <a:off x="6275788" y="8699204"/>
              <a:ext cx="0" cy="1034415"/>
            </a:xfrm>
            <a:custGeom>
              <a:avLst/>
              <a:gdLst/>
              <a:ahLst/>
              <a:cxnLst/>
              <a:rect l="l" t="t" r="r" b="b"/>
              <a:pathLst>
                <a:path h="1034415">
                  <a:moveTo>
                    <a:pt x="0" y="0"/>
                  </a:moveTo>
                  <a:lnTo>
                    <a:pt x="0" y="1033991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4" name="object 904"/>
            <p:cNvSpPr/>
            <p:nvPr/>
          </p:nvSpPr>
          <p:spPr>
            <a:xfrm>
              <a:off x="6333619" y="10017802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89">
                  <a:moveTo>
                    <a:pt x="2113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5" name="object 905"/>
            <p:cNvSpPr/>
            <p:nvPr/>
          </p:nvSpPr>
          <p:spPr>
            <a:xfrm>
              <a:off x="6428131" y="10017802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89">
                  <a:moveTo>
                    <a:pt x="0" y="0"/>
                  </a:moveTo>
                  <a:lnTo>
                    <a:pt x="2113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6" name="object 906"/>
            <p:cNvSpPr/>
            <p:nvPr/>
          </p:nvSpPr>
          <p:spPr>
            <a:xfrm>
              <a:off x="6449267" y="10017802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89">
                  <a:moveTo>
                    <a:pt x="2113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7" name="object 907"/>
            <p:cNvSpPr/>
            <p:nvPr/>
          </p:nvSpPr>
          <p:spPr>
            <a:xfrm>
              <a:off x="6543792" y="10017802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90">
                  <a:moveTo>
                    <a:pt x="0" y="0"/>
                  </a:moveTo>
                  <a:lnTo>
                    <a:pt x="2113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8" name="object 908"/>
            <p:cNvSpPr/>
            <p:nvPr/>
          </p:nvSpPr>
          <p:spPr>
            <a:xfrm>
              <a:off x="6622745" y="8699204"/>
              <a:ext cx="0" cy="906144"/>
            </a:xfrm>
            <a:custGeom>
              <a:avLst/>
              <a:gdLst/>
              <a:ahLst/>
              <a:cxnLst/>
              <a:rect l="l" t="t" r="r" b="b"/>
              <a:pathLst>
                <a:path h="906145">
                  <a:moveTo>
                    <a:pt x="0" y="0"/>
                  </a:moveTo>
                  <a:lnTo>
                    <a:pt x="0" y="905806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9" name="object 909"/>
            <p:cNvSpPr/>
            <p:nvPr/>
          </p:nvSpPr>
          <p:spPr>
            <a:xfrm>
              <a:off x="6738407" y="8699204"/>
              <a:ext cx="0" cy="853440"/>
            </a:xfrm>
            <a:custGeom>
              <a:avLst/>
              <a:gdLst/>
              <a:ahLst/>
              <a:cxnLst/>
              <a:rect l="l" t="t" r="r" b="b"/>
              <a:pathLst>
                <a:path h="853440">
                  <a:moveTo>
                    <a:pt x="0" y="0"/>
                  </a:moveTo>
                  <a:lnTo>
                    <a:pt x="0" y="852985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0" name="object 910"/>
            <p:cNvSpPr/>
            <p:nvPr/>
          </p:nvSpPr>
          <p:spPr>
            <a:xfrm>
              <a:off x="6796224" y="10017802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90">
                  <a:moveTo>
                    <a:pt x="2113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1" name="object 911"/>
            <p:cNvSpPr/>
            <p:nvPr/>
          </p:nvSpPr>
          <p:spPr>
            <a:xfrm>
              <a:off x="6890750" y="10017802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90">
                  <a:moveTo>
                    <a:pt x="0" y="0"/>
                  </a:moveTo>
                  <a:lnTo>
                    <a:pt x="2113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2" name="object 912"/>
            <p:cNvSpPr/>
            <p:nvPr/>
          </p:nvSpPr>
          <p:spPr>
            <a:xfrm>
              <a:off x="6911886" y="10017802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90">
                  <a:moveTo>
                    <a:pt x="2113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3" name="object 913"/>
            <p:cNvSpPr/>
            <p:nvPr/>
          </p:nvSpPr>
          <p:spPr>
            <a:xfrm>
              <a:off x="7006398" y="10017802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90">
                  <a:moveTo>
                    <a:pt x="0" y="0"/>
                  </a:moveTo>
                  <a:lnTo>
                    <a:pt x="2113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4" name="object 914"/>
            <p:cNvSpPr/>
            <p:nvPr/>
          </p:nvSpPr>
          <p:spPr>
            <a:xfrm>
              <a:off x="7027535" y="10017802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90">
                  <a:moveTo>
                    <a:pt x="2113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5" name="object 915"/>
            <p:cNvSpPr/>
            <p:nvPr/>
          </p:nvSpPr>
          <p:spPr>
            <a:xfrm>
              <a:off x="7122059" y="10017802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90">
                  <a:moveTo>
                    <a:pt x="0" y="0"/>
                  </a:moveTo>
                  <a:lnTo>
                    <a:pt x="2113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6" name="object 916"/>
            <p:cNvSpPr/>
            <p:nvPr/>
          </p:nvSpPr>
          <p:spPr>
            <a:xfrm>
              <a:off x="7143195" y="10017802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90">
                  <a:moveTo>
                    <a:pt x="2113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7" name="object 917"/>
            <p:cNvSpPr/>
            <p:nvPr/>
          </p:nvSpPr>
          <p:spPr>
            <a:xfrm>
              <a:off x="7237708" y="10017802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90">
                  <a:moveTo>
                    <a:pt x="0" y="0"/>
                  </a:moveTo>
                  <a:lnTo>
                    <a:pt x="2113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8" name="object 918"/>
            <p:cNvSpPr/>
            <p:nvPr/>
          </p:nvSpPr>
          <p:spPr>
            <a:xfrm>
              <a:off x="7258844" y="10017802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90">
                  <a:moveTo>
                    <a:pt x="2113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9" name="object 919"/>
            <p:cNvSpPr/>
            <p:nvPr/>
          </p:nvSpPr>
          <p:spPr>
            <a:xfrm>
              <a:off x="7353369" y="10017802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90">
                  <a:moveTo>
                    <a:pt x="0" y="0"/>
                  </a:moveTo>
                  <a:lnTo>
                    <a:pt x="2113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0" name="object 920"/>
            <p:cNvSpPr/>
            <p:nvPr/>
          </p:nvSpPr>
          <p:spPr>
            <a:xfrm>
              <a:off x="7374505" y="10017802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90">
                  <a:moveTo>
                    <a:pt x="2113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1" name="object 921"/>
            <p:cNvSpPr/>
            <p:nvPr/>
          </p:nvSpPr>
          <p:spPr>
            <a:xfrm>
              <a:off x="7469017" y="10017802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90">
                  <a:moveTo>
                    <a:pt x="0" y="0"/>
                  </a:moveTo>
                  <a:lnTo>
                    <a:pt x="2113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2" name="object 922"/>
            <p:cNvSpPr/>
            <p:nvPr/>
          </p:nvSpPr>
          <p:spPr>
            <a:xfrm>
              <a:off x="7490153" y="10017802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90">
                  <a:moveTo>
                    <a:pt x="2113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3" name="object 923"/>
            <p:cNvSpPr/>
            <p:nvPr/>
          </p:nvSpPr>
          <p:spPr>
            <a:xfrm>
              <a:off x="7584679" y="10017802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90">
                  <a:moveTo>
                    <a:pt x="0" y="0"/>
                  </a:moveTo>
                  <a:lnTo>
                    <a:pt x="2113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4" name="object 924"/>
            <p:cNvSpPr/>
            <p:nvPr/>
          </p:nvSpPr>
          <p:spPr>
            <a:xfrm>
              <a:off x="7605815" y="10017802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90">
                  <a:moveTo>
                    <a:pt x="2113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5" name="object 925"/>
            <p:cNvSpPr/>
            <p:nvPr/>
          </p:nvSpPr>
          <p:spPr>
            <a:xfrm>
              <a:off x="7700327" y="10017802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90">
                  <a:moveTo>
                    <a:pt x="0" y="0"/>
                  </a:moveTo>
                  <a:lnTo>
                    <a:pt x="2113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6" name="object 926"/>
            <p:cNvSpPr/>
            <p:nvPr/>
          </p:nvSpPr>
          <p:spPr>
            <a:xfrm>
              <a:off x="7721463" y="10017802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90">
                  <a:moveTo>
                    <a:pt x="2113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7" name="object 927"/>
            <p:cNvSpPr/>
            <p:nvPr/>
          </p:nvSpPr>
          <p:spPr>
            <a:xfrm>
              <a:off x="7815988" y="10017802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90">
                  <a:moveTo>
                    <a:pt x="0" y="0"/>
                  </a:moveTo>
                  <a:lnTo>
                    <a:pt x="2113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8" name="object 928"/>
            <p:cNvSpPr/>
            <p:nvPr/>
          </p:nvSpPr>
          <p:spPr>
            <a:xfrm>
              <a:off x="7837124" y="10017802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90">
                  <a:moveTo>
                    <a:pt x="2113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9" name="object 929"/>
            <p:cNvSpPr/>
            <p:nvPr/>
          </p:nvSpPr>
          <p:spPr>
            <a:xfrm>
              <a:off x="7931636" y="10017802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90">
                  <a:moveTo>
                    <a:pt x="0" y="0"/>
                  </a:moveTo>
                  <a:lnTo>
                    <a:pt x="2113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0" name="object 930"/>
            <p:cNvSpPr/>
            <p:nvPr/>
          </p:nvSpPr>
          <p:spPr>
            <a:xfrm>
              <a:off x="7952772" y="10017802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90">
                  <a:moveTo>
                    <a:pt x="2113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1" name="object 931"/>
            <p:cNvSpPr/>
            <p:nvPr/>
          </p:nvSpPr>
          <p:spPr>
            <a:xfrm>
              <a:off x="8047298" y="10017802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90">
                  <a:moveTo>
                    <a:pt x="0" y="0"/>
                  </a:moveTo>
                  <a:lnTo>
                    <a:pt x="2113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2" name="object 932"/>
            <p:cNvSpPr/>
            <p:nvPr/>
          </p:nvSpPr>
          <p:spPr>
            <a:xfrm>
              <a:off x="8068434" y="10017802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90">
                  <a:moveTo>
                    <a:pt x="2113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3" name="object 933"/>
            <p:cNvSpPr/>
            <p:nvPr/>
          </p:nvSpPr>
          <p:spPr>
            <a:xfrm>
              <a:off x="8162946" y="10017802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90">
                  <a:moveTo>
                    <a:pt x="0" y="0"/>
                  </a:moveTo>
                  <a:lnTo>
                    <a:pt x="2113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4" name="object 934"/>
            <p:cNvSpPr/>
            <p:nvPr/>
          </p:nvSpPr>
          <p:spPr>
            <a:xfrm>
              <a:off x="8184082" y="10017802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90">
                  <a:moveTo>
                    <a:pt x="2113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5" name="object 935"/>
            <p:cNvSpPr/>
            <p:nvPr/>
          </p:nvSpPr>
          <p:spPr>
            <a:xfrm>
              <a:off x="8278607" y="10017802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90">
                  <a:moveTo>
                    <a:pt x="0" y="0"/>
                  </a:moveTo>
                  <a:lnTo>
                    <a:pt x="2113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6" name="object 936"/>
            <p:cNvSpPr/>
            <p:nvPr/>
          </p:nvSpPr>
          <p:spPr>
            <a:xfrm>
              <a:off x="8299743" y="10017802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90">
                  <a:moveTo>
                    <a:pt x="2113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7" name="object 937"/>
            <p:cNvSpPr/>
            <p:nvPr/>
          </p:nvSpPr>
          <p:spPr>
            <a:xfrm>
              <a:off x="8394255" y="10017802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90">
                  <a:moveTo>
                    <a:pt x="0" y="0"/>
                  </a:moveTo>
                  <a:lnTo>
                    <a:pt x="2113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8" name="object 938"/>
            <p:cNvSpPr/>
            <p:nvPr/>
          </p:nvSpPr>
          <p:spPr>
            <a:xfrm>
              <a:off x="8415392" y="10017802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90">
                  <a:moveTo>
                    <a:pt x="2113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9" name="object 939"/>
            <p:cNvSpPr/>
            <p:nvPr/>
          </p:nvSpPr>
          <p:spPr>
            <a:xfrm>
              <a:off x="8509916" y="10017802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90">
                  <a:moveTo>
                    <a:pt x="0" y="0"/>
                  </a:moveTo>
                  <a:lnTo>
                    <a:pt x="2113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40" name="object 940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762120" y="9508665"/>
              <a:ext cx="88057" cy="88063"/>
            </a:xfrm>
            <a:prstGeom prst="rect">
              <a:avLst/>
            </a:prstGeom>
          </p:spPr>
        </p:pic>
        <p:pic>
          <p:nvPicPr>
            <p:cNvPr id="941" name="object 941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877778" y="9492137"/>
              <a:ext cx="88055" cy="88063"/>
            </a:xfrm>
            <a:prstGeom prst="rect">
              <a:avLst/>
            </a:prstGeom>
          </p:spPr>
        </p:pic>
        <p:pic>
          <p:nvPicPr>
            <p:cNvPr id="942" name="object 942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993426" y="9624562"/>
              <a:ext cx="88057" cy="88063"/>
            </a:xfrm>
            <a:prstGeom prst="rect">
              <a:avLst/>
            </a:prstGeom>
          </p:spPr>
        </p:pic>
        <p:pic>
          <p:nvPicPr>
            <p:cNvPr id="943" name="object 943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109087" y="9518773"/>
              <a:ext cx="88055" cy="88062"/>
            </a:xfrm>
            <a:prstGeom prst="rect">
              <a:avLst/>
            </a:prstGeom>
          </p:spPr>
        </p:pic>
        <p:pic>
          <p:nvPicPr>
            <p:cNvPr id="944" name="object 944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224735" y="9462285"/>
              <a:ext cx="88057" cy="88063"/>
            </a:xfrm>
            <a:prstGeom prst="rect">
              <a:avLst/>
            </a:prstGeom>
          </p:spPr>
        </p:pic>
        <p:pic>
          <p:nvPicPr>
            <p:cNvPr id="945" name="object 945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340396" y="9581402"/>
              <a:ext cx="88057" cy="88063"/>
            </a:xfrm>
            <a:prstGeom prst="rect">
              <a:avLst/>
            </a:prstGeom>
          </p:spPr>
        </p:pic>
        <p:pic>
          <p:nvPicPr>
            <p:cNvPr id="946" name="object 94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456045" y="9487682"/>
              <a:ext cx="88055" cy="88063"/>
            </a:xfrm>
            <a:prstGeom prst="rect">
              <a:avLst/>
            </a:prstGeom>
          </p:spPr>
        </p:pic>
        <p:pic>
          <p:nvPicPr>
            <p:cNvPr id="947" name="object 947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571707" y="9348098"/>
              <a:ext cx="88055" cy="88063"/>
            </a:xfrm>
            <a:prstGeom prst="rect">
              <a:avLst/>
            </a:prstGeom>
          </p:spPr>
        </p:pic>
        <p:pic>
          <p:nvPicPr>
            <p:cNvPr id="948" name="object 94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687354" y="9576533"/>
              <a:ext cx="88057" cy="88063"/>
            </a:xfrm>
            <a:prstGeom prst="rect">
              <a:avLst/>
            </a:prstGeom>
          </p:spPr>
        </p:pic>
        <p:pic>
          <p:nvPicPr>
            <p:cNvPr id="949" name="object 94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803016" y="9696832"/>
              <a:ext cx="88055" cy="88063"/>
            </a:xfrm>
            <a:prstGeom prst="rect">
              <a:avLst/>
            </a:prstGeom>
          </p:spPr>
        </p:pic>
        <p:pic>
          <p:nvPicPr>
            <p:cNvPr id="950" name="object 950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918665" y="9217094"/>
              <a:ext cx="88055" cy="88052"/>
            </a:xfrm>
            <a:prstGeom prst="rect">
              <a:avLst/>
            </a:prstGeom>
          </p:spPr>
        </p:pic>
        <p:pic>
          <p:nvPicPr>
            <p:cNvPr id="951" name="object 951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034325" y="9550503"/>
              <a:ext cx="88057" cy="88063"/>
            </a:xfrm>
            <a:prstGeom prst="rect">
              <a:avLst/>
            </a:prstGeom>
          </p:spPr>
        </p:pic>
        <p:pic>
          <p:nvPicPr>
            <p:cNvPr id="952" name="object 952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149974" y="9663788"/>
              <a:ext cx="88055" cy="88063"/>
            </a:xfrm>
            <a:prstGeom prst="rect">
              <a:avLst/>
            </a:prstGeom>
          </p:spPr>
        </p:pic>
        <p:pic>
          <p:nvPicPr>
            <p:cNvPr id="953" name="object 953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265635" y="9097391"/>
              <a:ext cx="88055" cy="88063"/>
            </a:xfrm>
            <a:prstGeom prst="rect">
              <a:avLst/>
            </a:prstGeom>
          </p:spPr>
        </p:pic>
        <p:pic>
          <p:nvPicPr>
            <p:cNvPr id="954" name="object 954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381283" y="9220319"/>
              <a:ext cx="88057" cy="88052"/>
            </a:xfrm>
            <a:prstGeom prst="rect">
              <a:avLst/>
            </a:prstGeom>
          </p:spPr>
        </p:pic>
        <p:pic>
          <p:nvPicPr>
            <p:cNvPr id="955" name="object 95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612593" y="9544750"/>
              <a:ext cx="88055" cy="88063"/>
            </a:xfrm>
            <a:prstGeom prst="rect">
              <a:avLst/>
            </a:prstGeom>
          </p:spPr>
        </p:pic>
        <p:pic>
          <p:nvPicPr>
            <p:cNvPr id="956" name="object 956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843902" y="9375296"/>
              <a:ext cx="88055" cy="88063"/>
            </a:xfrm>
            <a:prstGeom prst="rect">
              <a:avLst/>
            </a:prstGeom>
          </p:spPr>
        </p:pic>
        <p:pic>
          <p:nvPicPr>
            <p:cNvPr id="957" name="object 95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959550" y="9271577"/>
              <a:ext cx="88069" cy="88053"/>
            </a:xfrm>
            <a:prstGeom prst="rect">
              <a:avLst/>
            </a:prstGeom>
          </p:spPr>
        </p:pic>
        <p:pic>
          <p:nvPicPr>
            <p:cNvPr id="958" name="object 95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884789" y="8858258"/>
              <a:ext cx="88055" cy="88062"/>
            </a:xfrm>
            <a:prstGeom prst="rect">
              <a:avLst/>
            </a:prstGeom>
          </p:spPr>
        </p:pic>
        <p:sp>
          <p:nvSpPr>
            <p:cNvPr id="959" name="object 959"/>
            <p:cNvSpPr/>
            <p:nvPr/>
          </p:nvSpPr>
          <p:spPr>
            <a:xfrm>
              <a:off x="2748323" y="10017802"/>
              <a:ext cx="5782945" cy="0"/>
            </a:xfrm>
            <a:custGeom>
              <a:avLst/>
              <a:gdLst/>
              <a:ahLst/>
              <a:cxnLst/>
              <a:rect l="l" t="t" r="r" b="b"/>
              <a:pathLst>
                <a:path w="5782945">
                  <a:moveTo>
                    <a:pt x="0" y="0"/>
                  </a:moveTo>
                  <a:lnTo>
                    <a:pt x="578272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0" name="object 960"/>
            <p:cNvSpPr/>
            <p:nvPr/>
          </p:nvSpPr>
          <p:spPr>
            <a:xfrm>
              <a:off x="2947732" y="9971551"/>
              <a:ext cx="0" cy="46355"/>
            </a:xfrm>
            <a:custGeom>
              <a:avLst/>
              <a:gdLst/>
              <a:ahLst/>
              <a:cxnLst/>
              <a:rect l="l" t="t" r="r" b="b"/>
              <a:pathLst>
                <a:path h="46354">
                  <a:moveTo>
                    <a:pt x="0" y="0"/>
                  </a:moveTo>
                  <a:lnTo>
                    <a:pt x="0" y="46249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1" name="object 961"/>
            <p:cNvSpPr/>
            <p:nvPr/>
          </p:nvSpPr>
          <p:spPr>
            <a:xfrm>
              <a:off x="3147137" y="9994676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0"/>
                  </a:moveTo>
                  <a:lnTo>
                    <a:pt x="0" y="23124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2" name="object 962"/>
            <p:cNvSpPr/>
            <p:nvPr/>
          </p:nvSpPr>
          <p:spPr>
            <a:xfrm>
              <a:off x="3346529" y="9994676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0"/>
                  </a:moveTo>
                  <a:lnTo>
                    <a:pt x="0" y="23124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3" name="object 963"/>
            <p:cNvSpPr/>
            <p:nvPr/>
          </p:nvSpPr>
          <p:spPr>
            <a:xfrm>
              <a:off x="3545935" y="9994676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0"/>
                  </a:moveTo>
                  <a:lnTo>
                    <a:pt x="0" y="23124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4" name="object 964"/>
            <p:cNvSpPr/>
            <p:nvPr/>
          </p:nvSpPr>
          <p:spPr>
            <a:xfrm>
              <a:off x="3745340" y="9971551"/>
              <a:ext cx="0" cy="46355"/>
            </a:xfrm>
            <a:custGeom>
              <a:avLst/>
              <a:gdLst/>
              <a:ahLst/>
              <a:cxnLst/>
              <a:rect l="l" t="t" r="r" b="b"/>
              <a:pathLst>
                <a:path h="46354">
                  <a:moveTo>
                    <a:pt x="0" y="0"/>
                  </a:moveTo>
                  <a:lnTo>
                    <a:pt x="0" y="46249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5" name="object 965"/>
            <p:cNvSpPr/>
            <p:nvPr/>
          </p:nvSpPr>
          <p:spPr>
            <a:xfrm>
              <a:off x="3944745" y="9994676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0"/>
                  </a:moveTo>
                  <a:lnTo>
                    <a:pt x="0" y="23124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6" name="object 966"/>
            <p:cNvSpPr/>
            <p:nvPr/>
          </p:nvSpPr>
          <p:spPr>
            <a:xfrm>
              <a:off x="4144151" y="9994676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0"/>
                  </a:moveTo>
                  <a:lnTo>
                    <a:pt x="0" y="23124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7" name="object 967"/>
            <p:cNvSpPr/>
            <p:nvPr/>
          </p:nvSpPr>
          <p:spPr>
            <a:xfrm>
              <a:off x="4343555" y="9994676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0"/>
                  </a:moveTo>
                  <a:lnTo>
                    <a:pt x="0" y="23124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8" name="object 968"/>
            <p:cNvSpPr/>
            <p:nvPr/>
          </p:nvSpPr>
          <p:spPr>
            <a:xfrm>
              <a:off x="4542961" y="9971551"/>
              <a:ext cx="0" cy="46355"/>
            </a:xfrm>
            <a:custGeom>
              <a:avLst/>
              <a:gdLst/>
              <a:ahLst/>
              <a:cxnLst/>
              <a:rect l="l" t="t" r="r" b="b"/>
              <a:pathLst>
                <a:path h="46354">
                  <a:moveTo>
                    <a:pt x="0" y="0"/>
                  </a:moveTo>
                  <a:lnTo>
                    <a:pt x="0" y="46249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9" name="object 969"/>
            <p:cNvSpPr/>
            <p:nvPr/>
          </p:nvSpPr>
          <p:spPr>
            <a:xfrm>
              <a:off x="4742366" y="9994676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0"/>
                  </a:moveTo>
                  <a:lnTo>
                    <a:pt x="0" y="23124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0" name="object 970"/>
            <p:cNvSpPr/>
            <p:nvPr/>
          </p:nvSpPr>
          <p:spPr>
            <a:xfrm>
              <a:off x="4941772" y="9994676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0"/>
                  </a:moveTo>
                  <a:lnTo>
                    <a:pt x="0" y="23124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1" name="object 971"/>
            <p:cNvSpPr/>
            <p:nvPr/>
          </p:nvSpPr>
          <p:spPr>
            <a:xfrm>
              <a:off x="5141177" y="9994676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0"/>
                  </a:moveTo>
                  <a:lnTo>
                    <a:pt x="0" y="23124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2" name="object 972"/>
            <p:cNvSpPr/>
            <p:nvPr/>
          </p:nvSpPr>
          <p:spPr>
            <a:xfrm>
              <a:off x="5340581" y="9971551"/>
              <a:ext cx="0" cy="46355"/>
            </a:xfrm>
            <a:custGeom>
              <a:avLst/>
              <a:gdLst/>
              <a:ahLst/>
              <a:cxnLst/>
              <a:rect l="l" t="t" r="r" b="b"/>
              <a:pathLst>
                <a:path h="46354">
                  <a:moveTo>
                    <a:pt x="0" y="0"/>
                  </a:moveTo>
                  <a:lnTo>
                    <a:pt x="0" y="46249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3" name="object 973"/>
            <p:cNvSpPr/>
            <p:nvPr/>
          </p:nvSpPr>
          <p:spPr>
            <a:xfrm>
              <a:off x="5539987" y="9994676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0"/>
                  </a:moveTo>
                  <a:lnTo>
                    <a:pt x="0" y="23124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4" name="object 974"/>
            <p:cNvSpPr/>
            <p:nvPr/>
          </p:nvSpPr>
          <p:spPr>
            <a:xfrm>
              <a:off x="5739392" y="9994676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0"/>
                  </a:moveTo>
                  <a:lnTo>
                    <a:pt x="0" y="23124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5" name="object 975"/>
            <p:cNvSpPr/>
            <p:nvPr/>
          </p:nvSpPr>
          <p:spPr>
            <a:xfrm>
              <a:off x="5938798" y="9994676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0"/>
                  </a:moveTo>
                  <a:lnTo>
                    <a:pt x="0" y="23124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6" name="object 976"/>
            <p:cNvSpPr/>
            <p:nvPr/>
          </p:nvSpPr>
          <p:spPr>
            <a:xfrm>
              <a:off x="6138190" y="9971551"/>
              <a:ext cx="0" cy="46355"/>
            </a:xfrm>
            <a:custGeom>
              <a:avLst/>
              <a:gdLst/>
              <a:ahLst/>
              <a:cxnLst/>
              <a:rect l="l" t="t" r="r" b="b"/>
              <a:pathLst>
                <a:path h="46354">
                  <a:moveTo>
                    <a:pt x="0" y="0"/>
                  </a:moveTo>
                  <a:lnTo>
                    <a:pt x="0" y="46249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7" name="object 977"/>
            <p:cNvSpPr/>
            <p:nvPr/>
          </p:nvSpPr>
          <p:spPr>
            <a:xfrm>
              <a:off x="6337595" y="9994676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0"/>
                  </a:moveTo>
                  <a:lnTo>
                    <a:pt x="0" y="23124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8" name="object 978"/>
            <p:cNvSpPr/>
            <p:nvPr/>
          </p:nvSpPr>
          <p:spPr>
            <a:xfrm>
              <a:off x="6537001" y="9994676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0"/>
                  </a:moveTo>
                  <a:lnTo>
                    <a:pt x="0" y="23124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9" name="object 979"/>
            <p:cNvSpPr/>
            <p:nvPr/>
          </p:nvSpPr>
          <p:spPr>
            <a:xfrm>
              <a:off x="6736406" y="9994676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0"/>
                  </a:moveTo>
                  <a:lnTo>
                    <a:pt x="0" y="23124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0" name="object 980"/>
            <p:cNvSpPr/>
            <p:nvPr/>
          </p:nvSpPr>
          <p:spPr>
            <a:xfrm>
              <a:off x="6935812" y="9971551"/>
              <a:ext cx="0" cy="46355"/>
            </a:xfrm>
            <a:custGeom>
              <a:avLst/>
              <a:gdLst/>
              <a:ahLst/>
              <a:cxnLst/>
              <a:rect l="l" t="t" r="r" b="b"/>
              <a:pathLst>
                <a:path h="46354">
                  <a:moveTo>
                    <a:pt x="0" y="0"/>
                  </a:moveTo>
                  <a:lnTo>
                    <a:pt x="0" y="46249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1" name="object 981"/>
            <p:cNvSpPr/>
            <p:nvPr/>
          </p:nvSpPr>
          <p:spPr>
            <a:xfrm>
              <a:off x="7135216" y="9994676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0"/>
                  </a:moveTo>
                  <a:lnTo>
                    <a:pt x="0" y="23124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2" name="object 982"/>
            <p:cNvSpPr/>
            <p:nvPr/>
          </p:nvSpPr>
          <p:spPr>
            <a:xfrm>
              <a:off x="7334621" y="9994676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0"/>
                  </a:moveTo>
                  <a:lnTo>
                    <a:pt x="0" y="23124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3" name="object 983"/>
            <p:cNvSpPr/>
            <p:nvPr/>
          </p:nvSpPr>
          <p:spPr>
            <a:xfrm>
              <a:off x="7534027" y="9994676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0"/>
                  </a:moveTo>
                  <a:lnTo>
                    <a:pt x="0" y="23124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4" name="object 984"/>
            <p:cNvSpPr/>
            <p:nvPr/>
          </p:nvSpPr>
          <p:spPr>
            <a:xfrm>
              <a:off x="7733432" y="9971551"/>
              <a:ext cx="0" cy="46355"/>
            </a:xfrm>
            <a:custGeom>
              <a:avLst/>
              <a:gdLst/>
              <a:ahLst/>
              <a:cxnLst/>
              <a:rect l="l" t="t" r="r" b="b"/>
              <a:pathLst>
                <a:path h="46354">
                  <a:moveTo>
                    <a:pt x="0" y="0"/>
                  </a:moveTo>
                  <a:lnTo>
                    <a:pt x="0" y="46249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5" name="object 985"/>
            <p:cNvSpPr/>
            <p:nvPr/>
          </p:nvSpPr>
          <p:spPr>
            <a:xfrm>
              <a:off x="7932837" y="9994676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0"/>
                  </a:moveTo>
                  <a:lnTo>
                    <a:pt x="0" y="23124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6" name="object 986"/>
            <p:cNvSpPr/>
            <p:nvPr/>
          </p:nvSpPr>
          <p:spPr>
            <a:xfrm>
              <a:off x="8132242" y="9994676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0"/>
                  </a:moveTo>
                  <a:lnTo>
                    <a:pt x="0" y="23124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7" name="object 987"/>
            <p:cNvSpPr/>
            <p:nvPr/>
          </p:nvSpPr>
          <p:spPr>
            <a:xfrm>
              <a:off x="8331647" y="9994676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0"/>
                  </a:moveTo>
                  <a:lnTo>
                    <a:pt x="0" y="23124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8" name="object 988"/>
            <p:cNvSpPr/>
            <p:nvPr/>
          </p:nvSpPr>
          <p:spPr>
            <a:xfrm>
              <a:off x="8531053" y="9971551"/>
              <a:ext cx="0" cy="46355"/>
            </a:xfrm>
            <a:custGeom>
              <a:avLst/>
              <a:gdLst/>
              <a:ahLst/>
              <a:cxnLst/>
              <a:rect l="l" t="t" r="r" b="b"/>
              <a:pathLst>
                <a:path h="46354">
                  <a:moveTo>
                    <a:pt x="0" y="0"/>
                  </a:moveTo>
                  <a:lnTo>
                    <a:pt x="0" y="46249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9" name="object 989"/>
            <p:cNvSpPr/>
            <p:nvPr/>
          </p:nvSpPr>
          <p:spPr>
            <a:xfrm>
              <a:off x="2947732" y="9971551"/>
              <a:ext cx="0" cy="46355"/>
            </a:xfrm>
            <a:custGeom>
              <a:avLst/>
              <a:gdLst/>
              <a:ahLst/>
              <a:cxnLst/>
              <a:rect l="l" t="t" r="r" b="b"/>
              <a:pathLst>
                <a:path h="46354">
                  <a:moveTo>
                    <a:pt x="0" y="0"/>
                  </a:moveTo>
                  <a:lnTo>
                    <a:pt x="0" y="46249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0" name="object 990"/>
            <p:cNvSpPr/>
            <p:nvPr/>
          </p:nvSpPr>
          <p:spPr>
            <a:xfrm>
              <a:off x="2748323" y="9994676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0"/>
                  </a:moveTo>
                  <a:lnTo>
                    <a:pt x="0" y="23124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1" name="object 991"/>
            <p:cNvSpPr/>
            <p:nvPr/>
          </p:nvSpPr>
          <p:spPr>
            <a:xfrm>
              <a:off x="2748323" y="8699204"/>
              <a:ext cx="5782945" cy="0"/>
            </a:xfrm>
            <a:custGeom>
              <a:avLst/>
              <a:gdLst/>
              <a:ahLst/>
              <a:cxnLst/>
              <a:rect l="l" t="t" r="r" b="b"/>
              <a:pathLst>
                <a:path w="5782945">
                  <a:moveTo>
                    <a:pt x="0" y="0"/>
                  </a:moveTo>
                  <a:lnTo>
                    <a:pt x="5782726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2" name="object 992"/>
            <p:cNvSpPr/>
            <p:nvPr/>
          </p:nvSpPr>
          <p:spPr>
            <a:xfrm>
              <a:off x="2947732" y="8699204"/>
              <a:ext cx="0" cy="46355"/>
            </a:xfrm>
            <a:custGeom>
              <a:avLst/>
              <a:gdLst/>
              <a:ahLst/>
              <a:cxnLst/>
              <a:rect l="l" t="t" r="r" b="b"/>
              <a:pathLst>
                <a:path h="46354">
                  <a:moveTo>
                    <a:pt x="0" y="46261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3" name="object 993"/>
            <p:cNvSpPr/>
            <p:nvPr/>
          </p:nvSpPr>
          <p:spPr>
            <a:xfrm>
              <a:off x="3147137" y="8699204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23124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4" name="object 994"/>
            <p:cNvSpPr/>
            <p:nvPr/>
          </p:nvSpPr>
          <p:spPr>
            <a:xfrm>
              <a:off x="3346529" y="8699204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23124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5" name="object 995"/>
            <p:cNvSpPr/>
            <p:nvPr/>
          </p:nvSpPr>
          <p:spPr>
            <a:xfrm>
              <a:off x="3545935" y="8699204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23124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6" name="object 996"/>
            <p:cNvSpPr/>
            <p:nvPr/>
          </p:nvSpPr>
          <p:spPr>
            <a:xfrm>
              <a:off x="3745340" y="8699204"/>
              <a:ext cx="0" cy="46355"/>
            </a:xfrm>
            <a:custGeom>
              <a:avLst/>
              <a:gdLst/>
              <a:ahLst/>
              <a:cxnLst/>
              <a:rect l="l" t="t" r="r" b="b"/>
              <a:pathLst>
                <a:path h="46354">
                  <a:moveTo>
                    <a:pt x="0" y="46261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7" name="object 997"/>
            <p:cNvSpPr/>
            <p:nvPr/>
          </p:nvSpPr>
          <p:spPr>
            <a:xfrm>
              <a:off x="3944745" y="8699204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23124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8" name="object 998"/>
            <p:cNvSpPr/>
            <p:nvPr/>
          </p:nvSpPr>
          <p:spPr>
            <a:xfrm>
              <a:off x="4144151" y="8699204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23124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9" name="object 999"/>
            <p:cNvSpPr/>
            <p:nvPr/>
          </p:nvSpPr>
          <p:spPr>
            <a:xfrm>
              <a:off x="4343555" y="8699204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23124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0" name="object 1000"/>
            <p:cNvSpPr/>
            <p:nvPr/>
          </p:nvSpPr>
          <p:spPr>
            <a:xfrm>
              <a:off x="4542961" y="8699204"/>
              <a:ext cx="0" cy="46355"/>
            </a:xfrm>
            <a:custGeom>
              <a:avLst/>
              <a:gdLst/>
              <a:ahLst/>
              <a:cxnLst/>
              <a:rect l="l" t="t" r="r" b="b"/>
              <a:pathLst>
                <a:path h="46354">
                  <a:moveTo>
                    <a:pt x="0" y="46261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1" name="object 1001"/>
            <p:cNvSpPr/>
            <p:nvPr/>
          </p:nvSpPr>
          <p:spPr>
            <a:xfrm>
              <a:off x="4742366" y="8699204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23124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2" name="object 1002"/>
            <p:cNvSpPr/>
            <p:nvPr/>
          </p:nvSpPr>
          <p:spPr>
            <a:xfrm>
              <a:off x="4941772" y="8699204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23124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3" name="object 1003"/>
            <p:cNvSpPr/>
            <p:nvPr/>
          </p:nvSpPr>
          <p:spPr>
            <a:xfrm>
              <a:off x="5141177" y="8699204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23124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4" name="object 1004"/>
            <p:cNvSpPr/>
            <p:nvPr/>
          </p:nvSpPr>
          <p:spPr>
            <a:xfrm>
              <a:off x="5340581" y="8699204"/>
              <a:ext cx="0" cy="46355"/>
            </a:xfrm>
            <a:custGeom>
              <a:avLst/>
              <a:gdLst/>
              <a:ahLst/>
              <a:cxnLst/>
              <a:rect l="l" t="t" r="r" b="b"/>
              <a:pathLst>
                <a:path h="46354">
                  <a:moveTo>
                    <a:pt x="0" y="46261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5" name="object 1005"/>
            <p:cNvSpPr/>
            <p:nvPr/>
          </p:nvSpPr>
          <p:spPr>
            <a:xfrm>
              <a:off x="5539987" y="8699204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23124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6" name="object 1006"/>
            <p:cNvSpPr/>
            <p:nvPr/>
          </p:nvSpPr>
          <p:spPr>
            <a:xfrm>
              <a:off x="5739392" y="8699204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23124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7" name="object 1007"/>
            <p:cNvSpPr/>
            <p:nvPr/>
          </p:nvSpPr>
          <p:spPr>
            <a:xfrm>
              <a:off x="5938798" y="8699204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23124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8" name="object 1008"/>
            <p:cNvSpPr/>
            <p:nvPr/>
          </p:nvSpPr>
          <p:spPr>
            <a:xfrm>
              <a:off x="6138190" y="8699204"/>
              <a:ext cx="0" cy="46355"/>
            </a:xfrm>
            <a:custGeom>
              <a:avLst/>
              <a:gdLst/>
              <a:ahLst/>
              <a:cxnLst/>
              <a:rect l="l" t="t" r="r" b="b"/>
              <a:pathLst>
                <a:path h="46354">
                  <a:moveTo>
                    <a:pt x="0" y="46261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9" name="object 1009"/>
            <p:cNvSpPr/>
            <p:nvPr/>
          </p:nvSpPr>
          <p:spPr>
            <a:xfrm>
              <a:off x="6337595" y="8699204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23124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0" name="object 1010"/>
            <p:cNvSpPr/>
            <p:nvPr/>
          </p:nvSpPr>
          <p:spPr>
            <a:xfrm>
              <a:off x="6537001" y="8699204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23124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1" name="object 1011"/>
            <p:cNvSpPr/>
            <p:nvPr/>
          </p:nvSpPr>
          <p:spPr>
            <a:xfrm>
              <a:off x="6736406" y="8699204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23124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2" name="object 1012"/>
            <p:cNvSpPr/>
            <p:nvPr/>
          </p:nvSpPr>
          <p:spPr>
            <a:xfrm>
              <a:off x="6935812" y="8699204"/>
              <a:ext cx="0" cy="46355"/>
            </a:xfrm>
            <a:custGeom>
              <a:avLst/>
              <a:gdLst/>
              <a:ahLst/>
              <a:cxnLst/>
              <a:rect l="l" t="t" r="r" b="b"/>
              <a:pathLst>
                <a:path h="46354">
                  <a:moveTo>
                    <a:pt x="0" y="46261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3" name="object 1013"/>
            <p:cNvSpPr/>
            <p:nvPr/>
          </p:nvSpPr>
          <p:spPr>
            <a:xfrm>
              <a:off x="7135216" y="8699204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23124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4" name="object 1014"/>
            <p:cNvSpPr/>
            <p:nvPr/>
          </p:nvSpPr>
          <p:spPr>
            <a:xfrm>
              <a:off x="7334621" y="8699204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23124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5" name="object 1015"/>
            <p:cNvSpPr/>
            <p:nvPr/>
          </p:nvSpPr>
          <p:spPr>
            <a:xfrm>
              <a:off x="7534027" y="8699204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23124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6" name="object 1016"/>
            <p:cNvSpPr/>
            <p:nvPr/>
          </p:nvSpPr>
          <p:spPr>
            <a:xfrm>
              <a:off x="7733432" y="8699204"/>
              <a:ext cx="0" cy="46355"/>
            </a:xfrm>
            <a:custGeom>
              <a:avLst/>
              <a:gdLst/>
              <a:ahLst/>
              <a:cxnLst/>
              <a:rect l="l" t="t" r="r" b="b"/>
              <a:pathLst>
                <a:path h="46354">
                  <a:moveTo>
                    <a:pt x="0" y="46261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7" name="object 1017"/>
            <p:cNvSpPr/>
            <p:nvPr/>
          </p:nvSpPr>
          <p:spPr>
            <a:xfrm>
              <a:off x="7932837" y="8699204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23124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8" name="object 1018"/>
            <p:cNvSpPr/>
            <p:nvPr/>
          </p:nvSpPr>
          <p:spPr>
            <a:xfrm>
              <a:off x="8132242" y="8699204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23124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9" name="object 1019"/>
            <p:cNvSpPr/>
            <p:nvPr/>
          </p:nvSpPr>
          <p:spPr>
            <a:xfrm>
              <a:off x="8331647" y="8699204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23124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0" name="object 1020"/>
            <p:cNvSpPr/>
            <p:nvPr/>
          </p:nvSpPr>
          <p:spPr>
            <a:xfrm>
              <a:off x="8531053" y="8699204"/>
              <a:ext cx="0" cy="46355"/>
            </a:xfrm>
            <a:custGeom>
              <a:avLst/>
              <a:gdLst/>
              <a:ahLst/>
              <a:cxnLst/>
              <a:rect l="l" t="t" r="r" b="b"/>
              <a:pathLst>
                <a:path h="46354">
                  <a:moveTo>
                    <a:pt x="0" y="46261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1" name="object 1021"/>
            <p:cNvSpPr/>
            <p:nvPr/>
          </p:nvSpPr>
          <p:spPr>
            <a:xfrm>
              <a:off x="2947732" y="8699204"/>
              <a:ext cx="0" cy="46355"/>
            </a:xfrm>
            <a:custGeom>
              <a:avLst/>
              <a:gdLst/>
              <a:ahLst/>
              <a:cxnLst/>
              <a:rect l="l" t="t" r="r" b="b"/>
              <a:pathLst>
                <a:path h="46354">
                  <a:moveTo>
                    <a:pt x="0" y="46261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2" name="object 1022"/>
            <p:cNvSpPr/>
            <p:nvPr/>
          </p:nvSpPr>
          <p:spPr>
            <a:xfrm>
              <a:off x="2748323" y="8699204"/>
              <a:ext cx="0" cy="23495"/>
            </a:xfrm>
            <a:custGeom>
              <a:avLst/>
              <a:gdLst/>
              <a:ahLst/>
              <a:cxnLst/>
              <a:rect l="l" t="t" r="r" b="b"/>
              <a:pathLst>
                <a:path h="23495">
                  <a:moveTo>
                    <a:pt x="0" y="23124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3" name="object 1023"/>
            <p:cNvSpPr/>
            <p:nvPr/>
          </p:nvSpPr>
          <p:spPr>
            <a:xfrm>
              <a:off x="2748323" y="8699202"/>
              <a:ext cx="0" cy="1318895"/>
            </a:xfrm>
            <a:custGeom>
              <a:avLst/>
              <a:gdLst/>
              <a:ahLst/>
              <a:cxnLst/>
              <a:rect l="l" t="t" r="r" b="b"/>
              <a:pathLst>
                <a:path h="1318895">
                  <a:moveTo>
                    <a:pt x="0" y="131860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4" name="object 1024"/>
            <p:cNvSpPr/>
            <p:nvPr/>
          </p:nvSpPr>
          <p:spPr>
            <a:xfrm>
              <a:off x="2748326" y="10017802"/>
              <a:ext cx="148590" cy="0"/>
            </a:xfrm>
            <a:custGeom>
              <a:avLst/>
              <a:gdLst/>
              <a:ahLst/>
              <a:cxnLst/>
              <a:rect l="l" t="t" r="r" b="b"/>
              <a:pathLst>
                <a:path w="148589">
                  <a:moveTo>
                    <a:pt x="14836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5" name="object 1025"/>
            <p:cNvSpPr/>
            <p:nvPr/>
          </p:nvSpPr>
          <p:spPr>
            <a:xfrm>
              <a:off x="2748322" y="9926864"/>
              <a:ext cx="74295" cy="0"/>
            </a:xfrm>
            <a:custGeom>
              <a:avLst/>
              <a:gdLst/>
              <a:ahLst/>
              <a:cxnLst/>
              <a:rect l="l" t="t" r="r" b="b"/>
              <a:pathLst>
                <a:path w="74294">
                  <a:moveTo>
                    <a:pt x="74189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6" name="object 1026"/>
            <p:cNvSpPr/>
            <p:nvPr/>
          </p:nvSpPr>
          <p:spPr>
            <a:xfrm>
              <a:off x="2748322" y="9835928"/>
              <a:ext cx="74295" cy="0"/>
            </a:xfrm>
            <a:custGeom>
              <a:avLst/>
              <a:gdLst/>
              <a:ahLst/>
              <a:cxnLst/>
              <a:rect l="l" t="t" r="r" b="b"/>
              <a:pathLst>
                <a:path w="74294">
                  <a:moveTo>
                    <a:pt x="74189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7" name="object 1027"/>
            <p:cNvSpPr/>
            <p:nvPr/>
          </p:nvSpPr>
          <p:spPr>
            <a:xfrm>
              <a:off x="2748322" y="9744989"/>
              <a:ext cx="74295" cy="0"/>
            </a:xfrm>
            <a:custGeom>
              <a:avLst/>
              <a:gdLst/>
              <a:ahLst/>
              <a:cxnLst/>
              <a:rect l="l" t="t" r="r" b="b"/>
              <a:pathLst>
                <a:path w="74294">
                  <a:moveTo>
                    <a:pt x="74189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8" name="object 1028"/>
            <p:cNvSpPr/>
            <p:nvPr/>
          </p:nvSpPr>
          <p:spPr>
            <a:xfrm>
              <a:off x="2748322" y="9654053"/>
              <a:ext cx="74295" cy="0"/>
            </a:xfrm>
            <a:custGeom>
              <a:avLst/>
              <a:gdLst/>
              <a:ahLst/>
              <a:cxnLst/>
              <a:rect l="l" t="t" r="r" b="b"/>
              <a:pathLst>
                <a:path w="74294">
                  <a:moveTo>
                    <a:pt x="74189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9" name="object 1029"/>
            <p:cNvSpPr/>
            <p:nvPr/>
          </p:nvSpPr>
          <p:spPr>
            <a:xfrm>
              <a:off x="2748326" y="9563115"/>
              <a:ext cx="148590" cy="0"/>
            </a:xfrm>
            <a:custGeom>
              <a:avLst/>
              <a:gdLst/>
              <a:ahLst/>
              <a:cxnLst/>
              <a:rect l="l" t="t" r="r" b="b"/>
              <a:pathLst>
                <a:path w="148589">
                  <a:moveTo>
                    <a:pt x="14836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0" name="object 1030"/>
            <p:cNvSpPr/>
            <p:nvPr/>
          </p:nvSpPr>
          <p:spPr>
            <a:xfrm>
              <a:off x="2748322" y="9472176"/>
              <a:ext cx="74295" cy="0"/>
            </a:xfrm>
            <a:custGeom>
              <a:avLst/>
              <a:gdLst/>
              <a:ahLst/>
              <a:cxnLst/>
              <a:rect l="l" t="t" r="r" b="b"/>
              <a:pathLst>
                <a:path w="74294">
                  <a:moveTo>
                    <a:pt x="74189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1" name="object 1031"/>
            <p:cNvSpPr/>
            <p:nvPr/>
          </p:nvSpPr>
          <p:spPr>
            <a:xfrm>
              <a:off x="2748322" y="9381240"/>
              <a:ext cx="74295" cy="0"/>
            </a:xfrm>
            <a:custGeom>
              <a:avLst/>
              <a:gdLst/>
              <a:ahLst/>
              <a:cxnLst/>
              <a:rect l="l" t="t" r="r" b="b"/>
              <a:pathLst>
                <a:path w="74294">
                  <a:moveTo>
                    <a:pt x="74189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2" name="object 1032"/>
            <p:cNvSpPr/>
            <p:nvPr/>
          </p:nvSpPr>
          <p:spPr>
            <a:xfrm>
              <a:off x="2748322" y="9290305"/>
              <a:ext cx="74295" cy="0"/>
            </a:xfrm>
            <a:custGeom>
              <a:avLst/>
              <a:gdLst/>
              <a:ahLst/>
              <a:cxnLst/>
              <a:rect l="l" t="t" r="r" b="b"/>
              <a:pathLst>
                <a:path w="74294">
                  <a:moveTo>
                    <a:pt x="74189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3" name="object 1033"/>
            <p:cNvSpPr/>
            <p:nvPr/>
          </p:nvSpPr>
          <p:spPr>
            <a:xfrm>
              <a:off x="2748322" y="9199370"/>
              <a:ext cx="74295" cy="0"/>
            </a:xfrm>
            <a:custGeom>
              <a:avLst/>
              <a:gdLst/>
              <a:ahLst/>
              <a:cxnLst/>
              <a:rect l="l" t="t" r="r" b="b"/>
              <a:pathLst>
                <a:path w="74294">
                  <a:moveTo>
                    <a:pt x="74189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4" name="object 1034"/>
            <p:cNvSpPr/>
            <p:nvPr/>
          </p:nvSpPr>
          <p:spPr>
            <a:xfrm>
              <a:off x="2748326" y="9108434"/>
              <a:ext cx="148590" cy="0"/>
            </a:xfrm>
            <a:custGeom>
              <a:avLst/>
              <a:gdLst/>
              <a:ahLst/>
              <a:cxnLst/>
              <a:rect l="l" t="t" r="r" b="b"/>
              <a:pathLst>
                <a:path w="148589">
                  <a:moveTo>
                    <a:pt x="148366" y="0"/>
                  </a:moveTo>
                  <a:lnTo>
                    <a:pt x="0" y="0"/>
                  </a:lnTo>
                </a:path>
                <a:path w="148589">
                  <a:moveTo>
                    <a:pt x="148366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5" name="object 1035"/>
            <p:cNvSpPr/>
            <p:nvPr/>
          </p:nvSpPr>
          <p:spPr>
            <a:xfrm>
              <a:off x="2748322" y="9017486"/>
              <a:ext cx="74295" cy="0"/>
            </a:xfrm>
            <a:custGeom>
              <a:avLst/>
              <a:gdLst/>
              <a:ahLst/>
              <a:cxnLst/>
              <a:rect l="l" t="t" r="r" b="b"/>
              <a:pathLst>
                <a:path w="74294">
                  <a:moveTo>
                    <a:pt x="74189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6" name="object 1036"/>
            <p:cNvSpPr/>
            <p:nvPr/>
          </p:nvSpPr>
          <p:spPr>
            <a:xfrm>
              <a:off x="2748322" y="8926550"/>
              <a:ext cx="74295" cy="0"/>
            </a:xfrm>
            <a:custGeom>
              <a:avLst/>
              <a:gdLst/>
              <a:ahLst/>
              <a:cxnLst/>
              <a:rect l="l" t="t" r="r" b="b"/>
              <a:pathLst>
                <a:path w="74294">
                  <a:moveTo>
                    <a:pt x="74189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7" name="object 1037"/>
            <p:cNvSpPr/>
            <p:nvPr/>
          </p:nvSpPr>
          <p:spPr>
            <a:xfrm>
              <a:off x="2748322" y="8835614"/>
              <a:ext cx="74295" cy="0"/>
            </a:xfrm>
            <a:custGeom>
              <a:avLst/>
              <a:gdLst/>
              <a:ahLst/>
              <a:cxnLst/>
              <a:rect l="l" t="t" r="r" b="b"/>
              <a:pathLst>
                <a:path w="74294">
                  <a:moveTo>
                    <a:pt x="74189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8" name="object 1038"/>
            <p:cNvSpPr/>
            <p:nvPr/>
          </p:nvSpPr>
          <p:spPr>
            <a:xfrm>
              <a:off x="2748322" y="8744678"/>
              <a:ext cx="74295" cy="0"/>
            </a:xfrm>
            <a:custGeom>
              <a:avLst/>
              <a:gdLst/>
              <a:ahLst/>
              <a:cxnLst/>
              <a:rect l="l" t="t" r="r" b="b"/>
              <a:pathLst>
                <a:path w="74294">
                  <a:moveTo>
                    <a:pt x="74189" y="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9" name="object 1039"/>
            <p:cNvSpPr/>
            <p:nvPr/>
          </p:nvSpPr>
          <p:spPr>
            <a:xfrm>
              <a:off x="8531053" y="8699202"/>
              <a:ext cx="0" cy="1318895"/>
            </a:xfrm>
            <a:custGeom>
              <a:avLst/>
              <a:gdLst/>
              <a:ahLst/>
              <a:cxnLst/>
              <a:rect l="l" t="t" r="r" b="b"/>
              <a:pathLst>
                <a:path h="1318895">
                  <a:moveTo>
                    <a:pt x="0" y="1318600"/>
                  </a:moveTo>
                  <a:lnTo>
                    <a:pt x="0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0" name="object 1040"/>
            <p:cNvSpPr/>
            <p:nvPr/>
          </p:nvSpPr>
          <p:spPr>
            <a:xfrm>
              <a:off x="8382674" y="10017802"/>
              <a:ext cx="148590" cy="0"/>
            </a:xfrm>
            <a:custGeom>
              <a:avLst/>
              <a:gdLst/>
              <a:ahLst/>
              <a:cxnLst/>
              <a:rect l="l" t="t" r="r" b="b"/>
              <a:pathLst>
                <a:path w="148590">
                  <a:moveTo>
                    <a:pt x="0" y="0"/>
                  </a:moveTo>
                  <a:lnTo>
                    <a:pt x="148378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1" name="object 1041"/>
            <p:cNvSpPr/>
            <p:nvPr/>
          </p:nvSpPr>
          <p:spPr>
            <a:xfrm>
              <a:off x="8456864" y="9926864"/>
              <a:ext cx="74295" cy="0"/>
            </a:xfrm>
            <a:custGeom>
              <a:avLst/>
              <a:gdLst/>
              <a:ahLst/>
              <a:cxnLst/>
              <a:rect l="l" t="t" r="r" b="b"/>
              <a:pathLst>
                <a:path w="74295">
                  <a:moveTo>
                    <a:pt x="0" y="0"/>
                  </a:moveTo>
                  <a:lnTo>
                    <a:pt x="74189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2" name="object 1042"/>
            <p:cNvSpPr/>
            <p:nvPr/>
          </p:nvSpPr>
          <p:spPr>
            <a:xfrm>
              <a:off x="8456864" y="9835928"/>
              <a:ext cx="74295" cy="0"/>
            </a:xfrm>
            <a:custGeom>
              <a:avLst/>
              <a:gdLst/>
              <a:ahLst/>
              <a:cxnLst/>
              <a:rect l="l" t="t" r="r" b="b"/>
              <a:pathLst>
                <a:path w="74295">
                  <a:moveTo>
                    <a:pt x="0" y="0"/>
                  </a:moveTo>
                  <a:lnTo>
                    <a:pt x="74189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3" name="object 1043"/>
            <p:cNvSpPr/>
            <p:nvPr/>
          </p:nvSpPr>
          <p:spPr>
            <a:xfrm>
              <a:off x="8456864" y="9744989"/>
              <a:ext cx="74295" cy="0"/>
            </a:xfrm>
            <a:custGeom>
              <a:avLst/>
              <a:gdLst/>
              <a:ahLst/>
              <a:cxnLst/>
              <a:rect l="l" t="t" r="r" b="b"/>
              <a:pathLst>
                <a:path w="74295">
                  <a:moveTo>
                    <a:pt x="0" y="0"/>
                  </a:moveTo>
                  <a:lnTo>
                    <a:pt x="74189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4" name="object 1044"/>
            <p:cNvSpPr/>
            <p:nvPr/>
          </p:nvSpPr>
          <p:spPr>
            <a:xfrm>
              <a:off x="8456864" y="9654053"/>
              <a:ext cx="74295" cy="0"/>
            </a:xfrm>
            <a:custGeom>
              <a:avLst/>
              <a:gdLst/>
              <a:ahLst/>
              <a:cxnLst/>
              <a:rect l="l" t="t" r="r" b="b"/>
              <a:pathLst>
                <a:path w="74295">
                  <a:moveTo>
                    <a:pt x="0" y="0"/>
                  </a:moveTo>
                  <a:lnTo>
                    <a:pt x="74189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5" name="object 1045"/>
            <p:cNvSpPr/>
            <p:nvPr/>
          </p:nvSpPr>
          <p:spPr>
            <a:xfrm>
              <a:off x="8382674" y="9563115"/>
              <a:ext cx="148590" cy="0"/>
            </a:xfrm>
            <a:custGeom>
              <a:avLst/>
              <a:gdLst/>
              <a:ahLst/>
              <a:cxnLst/>
              <a:rect l="l" t="t" r="r" b="b"/>
              <a:pathLst>
                <a:path w="148590">
                  <a:moveTo>
                    <a:pt x="0" y="0"/>
                  </a:moveTo>
                  <a:lnTo>
                    <a:pt x="148378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6" name="object 1046"/>
            <p:cNvSpPr/>
            <p:nvPr/>
          </p:nvSpPr>
          <p:spPr>
            <a:xfrm>
              <a:off x="8456864" y="9472176"/>
              <a:ext cx="74295" cy="0"/>
            </a:xfrm>
            <a:custGeom>
              <a:avLst/>
              <a:gdLst/>
              <a:ahLst/>
              <a:cxnLst/>
              <a:rect l="l" t="t" r="r" b="b"/>
              <a:pathLst>
                <a:path w="74295">
                  <a:moveTo>
                    <a:pt x="0" y="0"/>
                  </a:moveTo>
                  <a:lnTo>
                    <a:pt x="74189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7" name="object 1047"/>
            <p:cNvSpPr/>
            <p:nvPr/>
          </p:nvSpPr>
          <p:spPr>
            <a:xfrm>
              <a:off x="8456864" y="9381240"/>
              <a:ext cx="74295" cy="0"/>
            </a:xfrm>
            <a:custGeom>
              <a:avLst/>
              <a:gdLst/>
              <a:ahLst/>
              <a:cxnLst/>
              <a:rect l="l" t="t" r="r" b="b"/>
              <a:pathLst>
                <a:path w="74295">
                  <a:moveTo>
                    <a:pt x="0" y="0"/>
                  </a:moveTo>
                  <a:lnTo>
                    <a:pt x="74189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8" name="object 1048"/>
            <p:cNvSpPr/>
            <p:nvPr/>
          </p:nvSpPr>
          <p:spPr>
            <a:xfrm>
              <a:off x="8456864" y="9290305"/>
              <a:ext cx="74295" cy="0"/>
            </a:xfrm>
            <a:custGeom>
              <a:avLst/>
              <a:gdLst/>
              <a:ahLst/>
              <a:cxnLst/>
              <a:rect l="l" t="t" r="r" b="b"/>
              <a:pathLst>
                <a:path w="74295">
                  <a:moveTo>
                    <a:pt x="0" y="0"/>
                  </a:moveTo>
                  <a:lnTo>
                    <a:pt x="74189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9" name="object 1049"/>
            <p:cNvSpPr/>
            <p:nvPr/>
          </p:nvSpPr>
          <p:spPr>
            <a:xfrm>
              <a:off x="8456864" y="9199370"/>
              <a:ext cx="74295" cy="0"/>
            </a:xfrm>
            <a:custGeom>
              <a:avLst/>
              <a:gdLst/>
              <a:ahLst/>
              <a:cxnLst/>
              <a:rect l="l" t="t" r="r" b="b"/>
              <a:pathLst>
                <a:path w="74295">
                  <a:moveTo>
                    <a:pt x="0" y="0"/>
                  </a:moveTo>
                  <a:lnTo>
                    <a:pt x="74189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0" name="object 1050"/>
            <p:cNvSpPr/>
            <p:nvPr/>
          </p:nvSpPr>
          <p:spPr>
            <a:xfrm>
              <a:off x="8382674" y="9108434"/>
              <a:ext cx="148590" cy="0"/>
            </a:xfrm>
            <a:custGeom>
              <a:avLst/>
              <a:gdLst/>
              <a:ahLst/>
              <a:cxnLst/>
              <a:rect l="l" t="t" r="r" b="b"/>
              <a:pathLst>
                <a:path w="148590">
                  <a:moveTo>
                    <a:pt x="0" y="0"/>
                  </a:moveTo>
                  <a:lnTo>
                    <a:pt x="148378" y="0"/>
                  </a:lnTo>
                </a:path>
                <a:path w="148590">
                  <a:moveTo>
                    <a:pt x="0" y="0"/>
                  </a:moveTo>
                  <a:lnTo>
                    <a:pt x="148378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1" name="object 1051"/>
            <p:cNvSpPr/>
            <p:nvPr/>
          </p:nvSpPr>
          <p:spPr>
            <a:xfrm>
              <a:off x="8456864" y="9017486"/>
              <a:ext cx="74295" cy="0"/>
            </a:xfrm>
            <a:custGeom>
              <a:avLst/>
              <a:gdLst/>
              <a:ahLst/>
              <a:cxnLst/>
              <a:rect l="l" t="t" r="r" b="b"/>
              <a:pathLst>
                <a:path w="74295">
                  <a:moveTo>
                    <a:pt x="0" y="0"/>
                  </a:moveTo>
                  <a:lnTo>
                    <a:pt x="74189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2" name="object 1052"/>
            <p:cNvSpPr/>
            <p:nvPr/>
          </p:nvSpPr>
          <p:spPr>
            <a:xfrm>
              <a:off x="8456864" y="8926550"/>
              <a:ext cx="74295" cy="0"/>
            </a:xfrm>
            <a:custGeom>
              <a:avLst/>
              <a:gdLst/>
              <a:ahLst/>
              <a:cxnLst/>
              <a:rect l="l" t="t" r="r" b="b"/>
              <a:pathLst>
                <a:path w="74295">
                  <a:moveTo>
                    <a:pt x="0" y="0"/>
                  </a:moveTo>
                  <a:lnTo>
                    <a:pt x="74189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3" name="object 1053"/>
            <p:cNvSpPr/>
            <p:nvPr/>
          </p:nvSpPr>
          <p:spPr>
            <a:xfrm>
              <a:off x="8456864" y="8835614"/>
              <a:ext cx="74295" cy="0"/>
            </a:xfrm>
            <a:custGeom>
              <a:avLst/>
              <a:gdLst/>
              <a:ahLst/>
              <a:cxnLst/>
              <a:rect l="l" t="t" r="r" b="b"/>
              <a:pathLst>
                <a:path w="74295">
                  <a:moveTo>
                    <a:pt x="0" y="0"/>
                  </a:moveTo>
                  <a:lnTo>
                    <a:pt x="74189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4" name="object 1054"/>
            <p:cNvSpPr/>
            <p:nvPr/>
          </p:nvSpPr>
          <p:spPr>
            <a:xfrm>
              <a:off x="8456864" y="8744678"/>
              <a:ext cx="74295" cy="0"/>
            </a:xfrm>
            <a:custGeom>
              <a:avLst/>
              <a:gdLst/>
              <a:ahLst/>
              <a:cxnLst/>
              <a:rect l="l" t="t" r="r" b="b"/>
              <a:pathLst>
                <a:path w="74295">
                  <a:moveTo>
                    <a:pt x="0" y="0"/>
                  </a:moveTo>
                  <a:lnTo>
                    <a:pt x="74189" y="0"/>
                  </a:lnTo>
                </a:path>
              </a:pathLst>
            </a:custGeom>
            <a:ln w="96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55" name="object 1055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571793" y="8716705"/>
              <a:ext cx="218244" cy="212138"/>
            </a:xfrm>
            <a:prstGeom prst="rect">
              <a:avLst/>
            </a:prstGeom>
          </p:spPr>
        </p:pic>
        <p:sp>
          <p:nvSpPr>
            <p:cNvPr id="1056" name="object 1056"/>
            <p:cNvSpPr/>
            <p:nvPr/>
          </p:nvSpPr>
          <p:spPr>
            <a:xfrm>
              <a:off x="6235708" y="8726299"/>
              <a:ext cx="81280" cy="102870"/>
            </a:xfrm>
            <a:custGeom>
              <a:avLst/>
              <a:gdLst/>
              <a:ahLst/>
              <a:cxnLst/>
              <a:rect l="l" t="t" r="r" b="b"/>
              <a:pathLst>
                <a:path w="81279" h="102870">
                  <a:moveTo>
                    <a:pt x="0" y="102465"/>
                  </a:moveTo>
                  <a:lnTo>
                    <a:pt x="40640" y="0"/>
                  </a:lnTo>
                  <a:lnTo>
                    <a:pt x="81244" y="102478"/>
                  </a:lnTo>
                </a:path>
              </a:pathLst>
            </a:custGeom>
            <a:ln w="18856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7" name="object 1057"/>
            <p:cNvSpPr/>
            <p:nvPr/>
          </p:nvSpPr>
          <p:spPr>
            <a:xfrm>
              <a:off x="5542470" y="8726299"/>
              <a:ext cx="79375" cy="102870"/>
            </a:xfrm>
            <a:custGeom>
              <a:avLst/>
              <a:gdLst/>
              <a:ahLst/>
              <a:cxnLst/>
              <a:rect l="l" t="t" r="r" b="b"/>
              <a:pathLst>
                <a:path w="79375" h="102870">
                  <a:moveTo>
                    <a:pt x="0" y="102465"/>
                  </a:moveTo>
                  <a:lnTo>
                    <a:pt x="39661" y="0"/>
                  </a:lnTo>
                  <a:lnTo>
                    <a:pt x="79286" y="102478"/>
                  </a:lnTo>
                </a:path>
              </a:pathLst>
            </a:custGeom>
            <a:ln w="1856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58" name="object 1058"/>
          <p:cNvSpPr txBox="1"/>
          <p:nvPr/>
        </p:nvSpPr>
        <p:spPr>
          <a:xfrm>
            <a:off x="2058291" y="9114128"/>
            <a:ext cx="273685" cy="60388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1995"/>
              </a:lnSpc>
            </a:pPr>
            <a:r>
              <a:rPr sz="1950" spc="-5" dirty="0">
                <a:latin typeface="Verdana"/>
                <a:cs typeface="Verdana"/>
              </a:rPr>
              <a:t>Ratio</a:t>
            </a:r>
            <a:endParaRPr sz="1950">
              <a:latin typeface="Verdana"/>
              <a:cs typeface="Verdana"/>
            </a:endParaRPr>
          </a:p>
        </p:txBody>
      </p:sp>
      <p:sp>
        <p:nvSpPr>
          <p:cNvPr id="1059" name="object 1059"/>
          <p:cNvSpPr txBox="1"/>
          <p:nvPr/>
        </p:nvSpPr>
        <p:spPr>
          <a:xfrm>
            <a:off x="6374511" y="5658251"/>
            <a:ext cx="1820545" cy="1066165"/>
          </a:xfrm>
          <a:prstGeom prst="rect">
            <a:avLst/>
          </a:prstGeom>
        </p:spPr>
        <p:txBody>
          <a:bodyPr vert="horz" wrap="square" lIns="0" tIns="122555" rIns="0" bIns="0" rtlCol="0">
            <a:spAutoFit/>
          </a:bodyPr>
          <a:lstStyle/>
          <a:p>
            <a:pPr marL="936625">
              <a:lnSpc>
                <a:spcPct val="100000"/>
              </a:lnSpc>
              <a:spcBef>
                <a:spcPts val="965"/>
              </a:spcBef>
            </a:pPr>
            <a:r>
              <a:rPr sz="1950" b="1" i="1" spc="-5" dirty="0">
                <a:latin typeface="Arial"/>
                <a:cs typeface="Arial"/>
              </a:rPr>
              <a:t>ATLAS</a:t>
            </a:r>
            <a:endParaRPr sz="1950">
              <a:latin typeface="Arial"/>
              <a:cs typeface="Arial"/>
            </a:endParaRPr>
          </a:p>
          <a:p>
            <a:pPr marL="38100">
              <a:lnSpc>
                <a:spcPct val="100000"/>
              </a:lnSpc>
              <a:spcBef>
                <a:spcPts val="690"/>
              </a:spcBef>
            </a:pPr>
            <a:r>
              <a:rPr sz="1500" spc="150" dirty="0">
                <a:latin typeface="Trebuchet MS"/>
                <a:cs typeface="Trebuchet MS"/>
              </a:rPr>
              <a:t>s</a:t>
            </a:r>
            <a:r>
              <a:rPr sz="1500" spc="-85" dirty="0">
                <a:latin typeface="Trebuchet MS"/>
                <a:cs typeface="Trebuchet MS"/>
              </a:rPr>
              <a:t> </a:t>
            </a:r>
            <a:r>
              <a:rPr sz="1500" spc="95" dirty="0">
                <a:latin typeface="Trebuchet MS"/>
                <a:cs typeface="Trebuchet MS"/>
              </a:rPr>
              <a:t>=</a:t>
            </a:r>
            <a:r>
              <a:rPr sz="1500" spc="-40" dirty="0">
                <a:latin typeface="Trebuchet MS"/>
                <a:cs typeface="Trebuchet MS"/>
              </a:rPr>
              <a:t> </a:t>
            </a:r>
            <a:r>
              <a:rPr sz="1500" spc="55" dirty="0">
                <a:latin typeface="Trebuchet MS"/>
                <a:cs typeface="Trebuchet MS"/>
              </a:rPr>
              <a:t>13</a:t>
            </a:r>
            <a:r>
              <a:rPr sz="1500" spc="-50" dirty="0">
                <a:latin typeface="Trebuchet MS"/>
                <a:cs typeface="Trebuchet MS"/>
              </a:rPr>
              <a:t> </a:t>
            </a:r>
            <a:r>
              <a:rPr sz="1500" spc="20" dirty="0">
                <a:latin typeface="Trebuchet MS"/>
                <a:cs typeface="Trebuchet MS"/>
              </a:rPr>
              <a:t>TeV,</a:t>
            </a:r>
            <a:r>
              <a:rPr sz="1500" spc="-40" dirty="0">
                <a:latin typeface="Trebuchet MS"/>
                <a:cs typeface="Trebuchet MS"/>
              </a:rPr>
              <a:t> </a:t>
            </a:r>
            <a:r>
              <a:rPr sz="1500" spc="5" dirty="0">
                <a:latin typeface="Trebuchet MS"/>
                <a:cs typeface="Trebuchet MS"/>
              </a:rPr>
              <a:t>14.6</a:t>
            </a:r>
            <a:r>
              <a:rPr sz="1500" spc="-50" dirty="0">
                <a:latin typeface="Trebuchet MS"/>
                <a:cs typeface="Trebuchet MS"/>
              </a:rPr>
              <a:t> </a:t>
            </a:r>
            <a:r>
              <a:rPr sz="1500" spc="-35" dirty="0">
                <a:latin typeface="Trebuchet MS"/>
                <a:cs typeface="Trebuchet MS"/>
              </a:rPr>
              <a:t>fb</a:t>
            </a:r>
            <a:r>
              <a:rPr sz="1500" spc="-52" baseline="36111" dirty="0">
                <a:latin typeface="Trebuchet MS"/>
                <a:cs typeface="Trebuchet MS"/>
              </a:rPr>
              <a:t>-1</a:t>
            </a:r>
            <a:endParaRPr sz="1500" baseline="36111">
              <a:latin typeface="Trebuchet MS"/>
              <a:cs typeface="Trebuchet MS"/>
            </a:endParaRPr>
          </a:p>
          <a:p>
            <a:pPr marL="548005">
              <a:lnSpc>
                <a:spcPct val="100000"/>
              </a:lnSpc>
              <a:spcBef>
                <a:spcPts val="695"/>
              </a:spcBef>
            </a:pPr>
            <a:r>
              <a:rPr sz="1500" spc="-45" dirty="0">
                <a:latin typeface="Verdana"/>
                <a:cs typeface="Verdana"/>
              </a:rPr>
              <a:t>χ</a:t>
            </a:r>
            <a:r>
              <a:rPr sz="1500" spc="-120" baseline="25000" dirty="0">
                <a:latin typeface="Verdana"/>
                <a:cs typeface="Verdana"/>
              </a:rPr>
              <a:t>2</a:t>
            </a:r>
            <a:r>
              <a:rPr sz="1500" spc="-65" dirty="0">
                <a:latin typeface="Verdana"/>
                <a:cs typeface="Verdana"/>
              </a:rPr>
              <a:t>/DOF</a:t>
            </a:r>
            <a:r>
              <a:rPr sz="1500" spc="-105" dirty="0">
                <a:latin typeface="Verdana"/>
                <a:cs typeface="Verdana"/>
              </a:rPr>
              <a:t> </a:t>
            </a:r>
            <a:r>
              <a:rPr sz="1500" spc="-345" dirty="0">
                <a:latin typeface="Verdana"/>
                <a:cs typeface="Verdana"/>
              </a:rPr>
              <a:t>=</a:t>
            </a:r>
            <a:r>
              <a:rPr sz="1500" spc="-110" dirty="0">
                <a:latin typeface="Verdana"/>
                <a:cs typeface="Verdana"/>
              </a:rPr>
              <a:t> </a:t>
            </a:r>
            <a:r>
              <a:rPr sz="1500" spc="-120" dirty="0">
                <a:latin typeface="Verdana"/>
                <a:cs typeface="Verdana"/>
              </a:rPr>
              <a:t>1.11</a:t>
            </a:r>
            <a:endParaRPr sz="1500">
              <a:latin typeface="Verdana"/>
              <a:cs typeface="Verdana"/>
            </a:endParaRPr>
          </a:p>
        </p:txBody>
      </p:sp>
      <p:sp>
        <p:nvSpPr>
          <p:cNvPr id="1060" name="object 1060"/>
          <p:cNvSpPr/>
          <p:nvPr/>
        </p:nvSpPr>
        <p:spPr>
          <a:xfrm>
            <a:off x="6276311" y="8726289"/>
            <a:ext cx="635" cy="202565"/>
          </a:xfrm>
          <a:custGeom>
            <a:avLst/>
            <a:gdLst/>
            <a:ahLst/>
            <a:cxnLst/>
            <a:rect l="l" t="t" r="r" b="b"/>
            <a:pathLst>
              <a:path w="635" h="202565">
                <a:moveTo>
                  <a:pt x="0" y="202555"/>
                </a:moveTo>
                <a:lnTo>
                  <a:pt x="37" y="0"/>
                </a:lnTo>
              </a:path>
            </a:pathLst>
          </a:custGeom>
          <a:ln w="18534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1" name="object 1061"/>
          <p:cNvSpPr/>
          <p:nvPr/>
        </p:nvSpPr>
        <p:spPr>
          <a:xfrm>
            <a:off x="5582096" y="8726289"/>
            <a:ext cx="635" cy="202565"/>
          </a:xfrm>
          <a:custGeom>
            <a:avLst/>
            <a:gdLst/>
            <a:ahLst/>
            <a:cxnLst/>
            <a:rect l="l" t="t" r="r" b="b"/>
            <a:pathLst>
              <a:path w="635" h="202565">
                <a:moveTo>
                  <a:pt x="0" y="202555"/>
                </a:moveTo>
                <a:lnTo>
                  <a:pt x="36" y="0"/>
                </a:lnTo>
              </a:path>
            </a:pathLst>
          </a:custGeom>
          <a:ln w="18088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2" name="object 1062"/>
          <p:cNvSpPr txBox="1"/>
          <p:nvPr/>
        </p:nvSpPr>
        <p:spPr>
          <a:xfrm>
            <a:off x="3084523" y="7685533"/>
            <a:ext cx="2397760" cy="722630"/>
          </a:xfrm>
          <a:prstGeom prst="rect">
            <a:avLst/>
          </a:prstGeom>
        </p:spPr>
        <p:txBody>
          <a:bodyPr vert="horz" wrap="square" lIns="0" tIns="109220" rIns="0" bIns="0" rtlCol="0">
            <a:spAutoFit/>
          </a:bodyPr>
          <a:lstStyle/>
          <a:p>
            <a:pPr marL="551180">
              <a:lnSpc>
                <a:spcPct val="100000"/>
              </a:lnSpc>
              <a:spcBef>
                <a:spcPts val="860"/>
              </a:spcBef>
            </a:pPr>
            <a:r>
              <a:rPr sz="1650" spc="-105" dirty="0">
                <a:latin typeface="Verdana"/>
                <a:cs typeface="Verdana"/>
              </a:rPr>
              <a:t>Data</a:t>
            </a:r>
            <a:endParaRPr sz="1650">
              <a:latin typeface="Verdana"/>
              <a:cs typeface="Verdana"/>
            </a:endParaRPr>
          </a:p>
          <a:p>
            <a:pPr marL="38100">
              <a:lnSpc>
                <a:spcPct val="100000"/>
              </a:lnSpc>
              <a:spcBef>
                <a:spcPts val="765"/>
              </a:spcBef>
              <a:tabLst>
                <a:tab pos="487045" algn="l"/>
              </a:tabLst>
            </a:pPr>
            <a:r>
              <a:rPr sz="1950" u="heavy" spc="-52" baseline="29914" dirty="0">
                <a:uFill>
                  <a:solidFill>
                    <a:srgbClr val="0000FF"/>
                  </a:solidFill>
                </a:uFill>
                <a:latin typeface="Trebuchet MS"/>
                <a:cs typeface="Trebuchet MS"/>
              </a:rPr>
              <a:t> 	</a:t>
            </a:r>
            <a:r>
              <a:rPr sz="1950" spc="165" baseline="29914" dirty="0">
                <a:latin typeface="Trebuchet MS"/>
                <a:cs typeface="Trebuchet MS"/>
              </a:rPr>
              <a:t> </a:t>
            </a:r>
            <a:r>
              <a:rPr sz="1650" spc="-105" dirty="0">
                <a:latin typeface="Verdana"/>
                <a:cs typeface="Verdana"/>
              </a:rPr>
              <a:t>Background-only</a:t>
            </a:r>
            <a:r>
              <a:rPr sz="1650" spc="-120" dirty="0">
                <a:latin typeface="Verdana"/>
                <a:cs typeface="Verdana"/>
              </a:rPr>
              <a:t> </a:t>
            </a:r>
            <a:r>
              <a:rPr sz="1650" spc="-130" dirty="0">
                <a:latin typeface="Verdana"/>
                <a:cs typeface="Verdana"/>
              </a:rPr>
              <a:t>fit</a:t>
            </a:r>
            <a:endParaRPr sz="1650">
              <a:latin typeface="Verdana"/>
              <a:cs typeface="Verdana"/>
            </a:endParaRPr>
          </a:p>
        </p:txBody>
      </p:sp>
      <p:pic>
        <p:nvPicPr>
          <p:cNvPr id="1063" name="object 1063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3293345" y="7823128"/>
            <a:ext cx="88068" cy="209141"/>
          </a:xfrm>
          <a:prstGeom prst="rect">
            <a:avLst/>
          </a:prstGeom>
        </p:spPr>
      </p:pic>
      <p:sp>
        <p:nvSpPr>
          <p:cNvPr id="1064" name="object 1064"/>
          <p:cNvSpPr txBox="1"/>
          <p:nvPr/>
        </p:nvSpPr>
        <p:spPr>
          <a:xfrm>
            <a:off x="1467388" y="10346622"/>
            <a:ext cx="7763509" cy="806450"/>
          </a:xfrm>
          <a:prstGeom prst="rect">
            <a:avLst/>
          </a:prstGeom>
        </p:spPr>
        <p:txBody>
          <a:bodyPr vert="horz" wrap="square" lIns="0" tIns="83820" rIns="0" bIns="0" rtlCol="0">
            <a:spAutoFit/>
          </a:bodyPr>
          <a:lstStyle/>
          <a:p>
            <a:pPr marR="1395095" algn="r">
              <a:lnSpc>
                <a:spcPct val="100000"/>
              </a:lnSpc>
              <a:spcBef>
                <a:spcPts val="660"/>
              </a:spcBef>
            </a:pPr>
            <a:r>
              <a:rPr lang="it-IT" sz="1300" spc="-195" dirty="0">
                <a:latin typeface="Symbol"/>
                <a:cs typeface="Symbol"/>
              </a:rPr>
              <a:t>gg</a:t>
            </a:r>
            <a:endParaRPr sz="1300" dirty="0">
              <a:latin typeface="Symbol"/>
              <a:cs typeface="Symbol"/>
            </a:endParaRPr>
          </a:p>
          <a:p>
            <a:pPr marL="38100">
              <a:lnSpc>
                <a:spcPct val="100000"/>
              </a:lnSpc>
              <a:spcBef>
                <a:spcPts val="1080"/>
              </a:spcBef>
            </a:pPr>
            <a:r>
              <a:rPr sz="2450" spc="25" dirty="0">
                <a:latin typeface="Microsoft Sans Serif"/>
                <a:cs typeface="Microsoft Sans Serif"/>
              </a:rPr>
              <a:t>Unbinned</a:t>
            </a:r>
            <a:r>
              <a:rPr sz="2450" spc="40" dirty="0">
                <a:latin typeface="Microsoft Sans Serif"/>
                <a:cs typeface="Microsoft Sans Serif"/>
              </a:rPr>
              <a:t> </a:t>
            </a:r>
            <a:r>
              <a:rPr sz="2450" spc="30" dirty="0">
                <a:latin typeface="Microsoft Sans Serif"/>
                <a:cs typeface="Microsoft Sans Serif"/>
              </a:rPr>
              <a:t>maximum</a:t>
            </a:r>
            <a:r>
              <a:rPr sz="2450" spc="40" dirty="0">
                <a:latin typeface="Microsoft Sans Serif"/>
                <a:cs typeface="Microsoft Sans Serif"/>
              </a:rPr>
              <a:t> </a:t>
            </a:r>
            <a:r>
              <a:rPr sz="2450" spc="20" dirty="0">
                <a:latin typeface="Microsoft Sans Serif"/>
                <a:cs typeface="Microsoft Sans Serif"/>
              </a:rPr>
              <a:t>likelihood</a:t>
            </a:r>
            <a:r>
              <a:rPr sz="2450" spc="40" dirty="0">
                <a:latin typeface="Microsoft Sans Serif"/>
                <a:cs typeface="Microsoft Sans Serif"/>
              </a:rPr>
              <a:t> </a:t>
            </a:r>
            <a:r>
              <a:rPr sz="2450" spc="45" dirty="0">
                <a:latin typeface="Microsoft Sans Serif"/>
                <a:cs typeface="Microsoft Sans Serif"/>
              </a:rPr>
              <a:t>fit</a:t>
            </a:r>
            <a:r>
              <a:rPr sz="2450" spc="40" dirty="0">
                <a:latin typeface="Microsoft Sans Serif"/>
                <a:cs typeface="Microsoft Sans Serif"/>
              </a:rPr>
              <a:t> </a:t>
            </a:r>
            <a:r>
              <a:rPr sz="2450" spc="75" dirty="0">
                <a:latin typeface="Microsoft Sans Serif"/>
                <a:cs typeface="Microsoft Sans Serif"/>
              </a:rPr>
              <a:t>to</a:t>
            </a:r>
            <a:r>
              <a:rPr sz="2450" spc="40" dirty="0">
                <a:latin typeface="Microsoft Sans Serif"/>
                <a:cs typeface="Microsoft Sans Serif"/>
              </a:rPr>
              <a:t> </a:t>
            </a:r>
            <a:r>
              <a:rPr sz="2450" spc="25" dirty="0">
                <a:latin typeface="Microsoft Sans Serif"/>
                <a:cs typeface="Microsoft Sans Serif"/>
              </a:rPr>
              <a:t>the</a:t>
            </a:r>
            <a:r>
              <a:rPr sz="2450" spc="40" dirty="0">
                <a:latin typeface="Microsoft Sans Serif"/>
                <a:cs typeface="Microsoft Sans Serif"/>
              </a:rPr>
              <a:t> </a:t>
            </a:r>
            <a:r>
              <a:rPr sz="2450" spc="-254" dirty="0">
                <a:latin typeface="Microsoft Sans Serif"/>
                <a:cs typeface="Microsoft Sans Serif"/>
              </a:rPr>
              <a:t>m</a:t>
            </a:r>
            <a:r>
              <a:rPr sz="2475" spc="-382" baseline="-6734" dirty="0">
                <a:latin typeface="Lucida Sans Unicode"/>
                <a:cs typeface="Lucida Sans Unicode"/>
              </a:rPr>
              <a:t>𝛾𝛾</a:t>
            </a:r>
            <a:r>
              <a:rPr sz="2475" spc="-97" baseline="-6734" dirty="0">
                <a:latin typeface="Lucida Sans Unicode"/>
                <a:cs typeface="Lucida Sans Unicode"/>
              </a:rPr>
              <a:t> </a:t>
            </a:r>
            <a:r>
              <a:rPr sz="2450" spc="35" dirty="0">
                <a:latin typeface="Microsoft Sans Serif"/>
                <a:cs typeface="Microsoft Sans Serif"/>
              </a:rPr>
              <a:t>distribution</a:t>
            </a:r>
            <a:endParaRPr sz="2450" dirty="0">
              <a:latin typeface="Microsoft Sans Serif"/>
              <a:cs typeface="Microsoft Sans Serif"/>
            </a:endParaRPr>
          </a:p>
        </p:txBody>
      </p:sp>
      <p:grpSp>
        <p:nvGrpSpPr>
          <p:cNvPr id="1065" name="object 1065"/>
          <p:cNvGrpSpPr/>
          <p:nvPr/>
        </p:nvGrpSpPr>
        <p:grpSpPr>
          <a:xfrm>
            <a:off x="11356709" y="5677419"/>
            <a:ext cx="6064885" cy="4372610"/>
            <a:chOff x="11356709" y="5677419"/>
            <a:chExt cx="6064885" cy="4372610"/>
          </a:xfrm>
        </p:grpSpPr>
        <p:sp>
          <p:nvSpPr>
            <p:cNvPr id="1066" name="object 1066"/>
            <p:cNvSpPr/>
            <p:nvPr/>
          </p:nvSpPr>
          <p:spPr>
            <a:xfrm>
              <a:off x="11361793" y="5682517"/>
              <a:ext cx="6054725" cy="4362450"/>
            </a:xfrm>
            <a:custGeom>
              <a:avLst/>
              <a:gdLst/>
              <a:ahLst/>
              <a:cxnLst/>
              <a:rect l="l" t="t" r="r" b="b"/>
              <a:pathLst>
                <a:path w="6054725" h="4362450">
                  <a:moveTo>
                    <a:pt x="0" y="4362311"/>
                  </a:moveTo>
                  <a:lnTo>
                    <a:pt x="6054134" y="4362311"/>
                  </a:lnTo>
                  <a:lnTo>
                    <a:pt x="6054134" y="0"/>
                  </a:lnTo>
                  <a:lnTo>
                    <a:pt x="0" y="0"/>
                  </a:lnTo>
                  <a:lnTo>
                    <a:pt x="0" y="4362311"/>
                  </a:lnTo>
                  <a:close/>
                </a:path>
                <a:path w="6054725" h="4362450">
                  <a:moveTo>
                    <a:pt x="0" y="4362311"/>
                  </a:moveTo>
                  <a:lnTo>
                    <a:pt x="6054134" y="4362311"/>
                  </a:lnTo>
                  <a:lnTo>
                    <a:pt x="6054134" y="0"/>
                  </a:lnTo>
                  <a:lnTo>
                    <a:pt x="0" y="0"/>
                  </a:lnTo>
                  <a:lnTo>
                    <a:pt x="0" y="4362311"/>
                  </a:lnTo>
                  <a:close/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7" name="object 1067"/>
            <p:cNvSpPr/>
            <p:nvPr/>
          </p:nvSpPr>
          <p:spPr>
            <a:xfrm>
              <a:off x="11361789" y="10044825"/>
              <a:ext cx="6054725" cy="0"/>
            </a:xfrm>
            <a:custGeom>
              <a:avLst/>
              <a:gdLst/>
              <a:ahLst/>
              <a:cxnLst/>
              <a:rect l="l" t="t" r="r" b="b"/>
              <a:pathLst>
                <a:path w="6054725">
                  <a:moveTo>
                    <a:pt x="0" y="0"/>
                  </a:moveTo>
                  <a:lnTo>
                    <a:pt x="6054134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8" name="object 1068"/>
            <p:cNvSpPr/>
            <p:nvPr/>
          </p:nvSpPr>
          <p:spPr>
            <a:xfrm>
              <a:off x="11570841" y="9913956"/>
              <a:ext cx="0" cy="131445"/>
            </a:xfrm>
            <a:custGeom>
              <a:avLst/>
              <a:gdLst/>
              <a:ahLst/>
              <a:cxnLst/>
              <a:rect l="l" t="t" r="r" b="b"/>
              <a:pathLst>
                <a:path h="131445">
                  <a:moveTo>
                    <a:pt x="0" y="0"/>
                  </a:moveTo>
                  <a:lnTo>
                    <a:pt x="0" y="130862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9" name="object 1069"/>
            <p:cNvSpPr/>
            <p:nvPr/>
          </p:nvSpPr>
          <p:spPr>
            <a:xfrm>
              <a:off x="11779892" y="9979391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40">
                  <a:moveTo>
                    <a:pt x="0" y="0"/>
                  </a:moveTo>
                  <a:lnTo>
                    <a:pt x="0" y="65438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0" name="object 1070"/>
            <p:cNvSpPr/>
            <p:nvPr/>
          </p:nvSpPr>
          <p:spPr>
            <a:xfrm>
              <a:off x="11988933" y="9979391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40">
                  <a:moveTo>
                    <a:pt x="0" y="0"/>
                  </a:moveTo>
                  <a:lnTo>
                    <a:pt x="0" y="65438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1" name="object 1071"/>
            <p:cNvSpPr/>
            <p:nvPr/>
          </p:nvSpPr>
          <p:spPr>
            <a:xfrm>
              <a:off x="12197994" y="9979391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40">
                  <a:moveTo>
                    <a:pt x="0" y="0"/>
                  </a:moveTo>
                  <a:lnTo>
                    <a:pt x="0" y="65438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2" name="object 1072"/>
            <p:cNvSpPr/>
            <p:nvPr/>
          </p:nvSpPr>
          <p:spPr>
            <a:xfrm>
              <a:off x="12407046" y="9913956"/>
              <a:ext cx="0" cy="131445"/>
            </a:xfrm>
            <a:custGeom>
              <a:avLst/>
              <a:gdLst/>
              <a:ahLst/>
              <a:cxnLst/>
              <a:rect l="l" t="t" r="r" b="b"/>
              <a:pathLst>
                <a:path h="131445">
                  <a:moveTo>
                    <a:pt x="0" y="0"/>
                  </a:moveTo>
                  <a:lnTo>
                    <a:pt x="0" y="130862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3" name="object 1073"/>
            <p:cNvSpPr/>
            <p:nvPr/>
          </p:nvSpPr>
          <p:spPr>
            <a:xfrm>
              <a:off x="12616097" y="9979391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40">
                  <a:moveTo>
                    <a:pt x="0" y="0"/>
                  </a:moveTo>
                  <a:lnTo>
                    <a:pt x="0" y="65438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4" name="object 1074"/>
            <p:cNvSpPr/>
            <p:nvPr/>
          </p:nvSpPr>
          <p:spPr>
            <a:xfrm>
              <a:off x="12825138" y="9979391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40">
                  <a:moveTo>
                    <a:pt x="0" y="0"/>
                  </a:moveTo>
                  <a:lnTo>
                    <a:pt x="0" y="65438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5" name="object 1075"/>
            <p:cNvSpPr/>
            <p:nvPr/>
          </p:nvSpPr>
          <p:spPr>
            <a:xfrm>
              <a:off x="13034199" y="9979391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40">
                  <a:moveTo>
                    <a:pt x="0" y="0"/>
                  </a:moveTo>
                  <a:lnTo>
                    <a:pt x="0" y="65438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6" name="object 1076"/>
            <p:cNvSpPr/>
            <p:nvPr/>
          </p:nvSpPr>
          <p:spPr>
            <a:xfrm>
              <a:off x="13243250" y="9913956"/>
              <a:ext cx="0" cy="131445"/>
            </a:xfrm>
            <a:custGeom>
              <a:avLst/>
              <a:gdLst/>
              <a:ahLst/>
              <a:cxnLst/>
              <a:rect l="l" t="t" r="r" b="b"/>
              <a:pathLst>
                <a:path h="131445">
                  <a:moveTo>
                    <a:pt x="0" y="0"/>
                  </a:moveTo>
                  <a:lnTo>
                    <a:pt x="0" y="130862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7" name="object 1077"/>
            <p:cNvSpPr/>
            <p:nvPr/>
          </p:nvSpPr>
          <p:spPr>
            <a:xfrm>
              <a:off x="13452302" y="9979391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40">
                  <a:moveTo>
                    <a:pt x="0" y="0"/>
                  </a:moveTo>
                  <a:lnTo>
                    <a:pt x="0" y="65438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8" name="object 1078"/>
            <p:cNvSpPr/>
            <p:nvPr/>
          </p:nvSpPr>
          <p:spPr>
            <a:xfrm>
              <a:off x="13661363" y="9979391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40">
                  <a:moveTo>
                    <a:pt x="0" y="0"/>
                  </a:moveTo>
                  <a:lnTo>
                    <a:pt x="0" y="65438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9" name="object 1079"/>
            <p:cNvSpPr/>
            <p:nvPr/>
          </p:nvSpPr>
          <p:spPr>
            <a:xfrm>
              <a:off x="13870404" y="9979391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40">
                  <a:moveTo>
                    <a:pt x="0" y="0"/>
                  </a:moveTo>
                  <a:lnTo>
                    <a:pt x="0" y="65438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0" name="object 1080"/>
            <p:cNvSpPr/>
            <p:nvPr/>
          </p:nvSpPr>
          <p:spPr>
            <a:xfrm>
              <a:off x="14079455" y="9913956"/>
              <a:ext cx="0" cy="131445"/>
            </a:xfrm>
            <a:custGeom>
              <a:avLst/>
              <a:gdLst/>
              <a:ahLst/>
              <a:cxnLst/>
              <a:rect l="l" t="t" r="r" b="b"/>
              <a:pathLst>
                <a:path h="131445">
                  <a:moveTo>
                    <a:pt x="0" y="0"/>
                  </a:moveTo>
                  <a:lnTo>
                    <a:pt x="0" y="130862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1" name="object 1081"/>
            <p:cNvSpPr/>
            <p:nvPr/>
          </p:nvSpPr>
          <p:spPr>
            <a:xfrm>
              <a:off x="14288507" y="9979391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40">
                  <a:moveTo>
                    <a:pt x="0" y="0"/>
                  </a:moveTo>
                  <a:lnTo>
                    <a:pt x="0" y="65438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2" name="object 1082"/>
            <p:cNvSpPr/>
            <p:nvPr/>
          </p:nvSpPr>
          <p:spPr>
            <a:xfrm>
              <a:off x="14497568" y="9979391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40">
                  <a:moveTo>
                    <a:pt x="0" y="0"/>
                  </a:moveTo>
                  <a:lnTo>
                    <a:pt x="0" y="65438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3" name="object 1083"/>
            <p:cNvSpPr/>
            <p:nvPr/>
          </p:nvSpPr>
          <p:spPr>
            <a:xfrm>
              <a:off x="14706620" y="9979391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40">
                  <a:moveTo>
                    <a:pt x="0" y="0"/>
                  </a:moveTo>
                  <a:lnTo>
                    <a:pt x="0" y="65438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4" name="object 1084"/>
            <p:cNvSpPr/>
            <p:nvPr/>
          </p:nvSpPr>
          <p:spPr>
            <a:xfrm>
              <a:off x="14915660" y="9913956"/>
              <a:ext cx="0" cy="131445"/>
            </a:xfrm>
            <a:custGeom>
              <a:avLst/>
              <a:gdLst/>
              <a:ahLst/>
              <a:cxnLst/>
              <a:rect l="l" t="t" r="r" b="b"/>
              <a:pathLst>
                <a:path h="131445">
                  <a:moveTo>
                    <a:pt x="0" y="0"/>
                  </a:moveTo>
                  <a:lnTo>
                    <a:pt x="0" y="130862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5" name="object 1085"/>
            <p:cNvSpPr/>
            <p:nvPr/>
          </p:nvSpPr>
          <p:spPr>
            <a:xfrm>
              <a:off x="15124712" y="9979391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40">
                  <a:moveTo>
                    <a:pt x="0" y="0"/>
                  </a:moveTo>
                  <a:lnTo>
                    <a:pt x="0" y="65438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6" name="object 1086"/>
            <p:cNvSpPr/>
            <p:nvPr/>
          </p:nvSpPr>
          <p:spPr>
            <a:xfrm>
              <a:off x="15333773" y="9979391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40">
                  <a:moveTo>
                    <a:pt x="0" y="0"/>
                  </a:moveTo>
                  <a:lnTo>
                    <a:pt x="0" y="65438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7" name="object 1087"/>
            <p:cNvSpPr/>
            <p:nvPr/>
          </p:nvSpPr>
          <p:spPr>
            <a:xfrm>
              <a:off x="15542824" y="9979391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40">
                  <a:moveTo>
                    <a:pt x="0" y="0"/>
                  </a:moveTo>
                  <a:lnTo>
                    <a:pt x="0" y="65438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8" name="object 1088"/>
            <p:cNvSpPr/>
            <p:nvPr/>
          </p:nvSpPr>
          <p:spPr>
            <a:xfrm>
              <a:off x="15751865" y="9913956"/>
              <a:ext cx="0" cy="131445"/>
            </a:xfrm>
            <a:custGeom>
              <a:avLst/>
              <a:gdLst/>
              <a:ahLst/>
              <a:cxnLst/>
              <a:rect l="l" t="t" r="r" b="b"/>
              <a:pathLst>
                <a:path h="131445">
                  <a:moveTo>
                    <a:pt x="0" y="0"/>
                  </a:moveTo>
                  <a:lnTo>
                    <a:pt x="0" y="130862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9" name="object 1089"/>
            <p:cNvSpPr/>
            <p:nvPr/>
          </p:nvSpPr>
          <p:spPr>
            <a:xfrm>
              <a:off x="15960916" y="9979391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40">
                  <a:moveTo>
                    <a:pt x="0" y="0"/>
                  </a:moveTo>
                  <a:lnTo>
                    <a:pt x="0" y="65438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0" name="object 1090"/>
            <p:cNvSpPr/>
            <p:nvPr/>
          </p:nvSpPr>
          <p:spPr>
            <a:xfrm>
              <a:off x="16169978" y="9979391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40">
                  <a:moveTo>
                    <a:pt x="0" y="0"/>
                  </a:moveTo>
                  <a:lnTo>
                    <a:pt x="0" y="65438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1" name="object 1091"/>
            <p:cNvSpPr/>
            <p:nvPr/>
          </p:nvSpPr>
          <p:spPr>
            <a:xfrm>
              <a:off x="16379029" y="9979391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40">
                  <a:moveTo>
                    <a:pt x="0" y="0"/>
                  </a:moveTo>
                  <a:lnTo>
                    <a:pt x="0" y="65438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2" name="object 1092"/>
            <p:cNvSpPr/>
            <p:nvPr/>
          </p:nvSpPr>
          <p:spPr>
            <a:xfrm>
              <a:off x="16588070" y="9913956"/>
              <a:ext cx="0" cy="131445"/>
            </a:xfrm>
            <a:custGeom>
              <a:avLst/>
              <a:gdLst/>
              <a:ahLst/>
              <a:cxnLst/>
              <a:rect l="l" t="t" r="r" b="b"/>
              <a:pathLst>
                <a:path h="131445">
                  <a:moveTo>
                    <a:pt x="0" y="0"/>
                  </a:moveTo>
                  <a:lnTo>
                    <a:pt x="0" y="130862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3" name="object 1093"/>
            <p:cNvSpPr/>
            <p:nvPr/>
          </p:nvSpPr>
          <p:spPr>
            <a:xfrm>
              <a:off x="11570841" y="9913956"/>
              <a:ext cx="0" cy="131445"/>
            </a:xfrm>
            <a:custGeom>
              <a:avLst/>
              <a:gdLst/>
              <a:ahLst/>
              <a:cxnLst/>
              <a:rect l="l" t="t" r="r" b="b"/>
              <a:pathLst>
                <a:path h="131445">
                  <a:moveTo>
                    <a:pt x="0" y="0"/>
                  </a:moveTo>
                  <a:lnTo>
                    <a:pt x="0" y="130862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4" name="object 1094"/>
            <p:cNvSpPr/>
            <p:nvPr/>
          </p:nvSpPr>
          <p:spPr>
            <a:xfrm>
              <a:off x="11361789" y="9979391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40">
                  <a:moveTo>
                    <a:pt x="0" y="0"/>
                  </a:moveTo>
                  <a:lnTo>
                    <a:pt x="0" y="65438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5" name="object 1095"/>
            <p:cNvSpPr/>
            <p:nvPr/>
          </p:nvSpPr>
          <p:spPr>
            <a:xfrm>
              <a:off x="16588070" y="9913956"/>
              <a:ext cx="0" cy="131445"/>
            </a:xfrm>
            <a:custGeom>
              <a:avLst/>
              <a:gdLst/>
              <a:ahLst/>
              <a:cxnLst/>
              <a:rect l="l" t="t" r="r" b="b"/>
              <a:pathLst>
                <a:path h="131445">
                  <a:moveTo>
                    <a:pt x="0" y="0"/>
                  </a:moveTo>
                  <a:lnTo>
                    <a:pt x="0" y="130862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6" name="object 1096"/>
            <p:cNvSpPr/>
            <p:nvPr/>
          </p:nvSpPr>
          <p:spPr>
            <a:xfrm>
              <a:off x="16797132" y="9979391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40">
                  <a:moveTo>
                    <a:pt x="0" y="0"/>
                  </a:moveTo>
                  <a:lnTo>
                    <a:pt x="0" y="65438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7" name="object 1097"/>
            <p:cNvSpPr/>
            <p:nvPr/>
          </p:nvSpPr>
          <p:spPr>
            <a:xfrm>
              <a:off x="17006183" y="9979391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40">
                  <a:moveTo>
                    <a:pt x="0" y="0"/>
                  </a:moveTo>
                  <a:lnTo>
                    <a:pt x="0" y="65438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8" name="object 1098"/>
            <p:cNvSpPr/>
            <p:nvPr/>
          </p:nvSpPr>
          <p:spPr>
            <a:xfrm>
              <a:off x="17215234" y="9979391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40">
                  <a:moveTo>
                    <a:pt x="0" y="0"/>
                  </a:moveTo>
                  <a:lnTo>
                    <a:pt x="0" y="65438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9" name="object 1099"/>
            <p:cNvSpPr/>
            <p:nvPr/>
          </p:nvSpPr>
          <p:spPr>
            <a:xfrm>
              <a:off x="11361789" y="5682505"/>
              <a:ext cx="6054725" cy="0"/>
            </a:xfrm>
            <a:custGeom>
              <a:avLst/>
              <a:gdLst/>
              <a:ahLst/>
              <a:cxnLst/>
              <a:rect l="l" t="t" r="r" b="b"/>
              <a:pathLst>
                <a:path w="6054725">
                  <a:moveTo>
                    <a:pt x="0" y="0"/>
                  </a:moveTo>
                  <a:lnTo>
                    <a:pt x="6054134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0" name="object 1100"/>
            <p:cNvSpPr/>
            <p:nvPr/>
          </p:nvSpPr>
          <p:spPr>
            <a:xfrm>
              <a:off x="11570841" y="5682505"/>
              <a:ext cx="0" cy="131445"/>
            </a:xfrm>
            <a:custGeom>
              <a:avLst/>
              <a:gdLst/>
              <a:ahLst/>
              <a:cxnLst/>
              <a:rect l="l" t="t" r="r" b="b"/>
              <a:pathLst>
                <a:path h="131445">
                  <a:moveTo>
                    <a:pt x="0" y="130876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1" name="object 1101"/>
            <p:cNvSpPr/>
            <p:nvPr/>
          </p:nvSpPr>
          <p:spPr>
            <a:xfrm>
              <a:off x="11779892" y="5682505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39">
                  <a:moveTo>
                    <a:pt x="0" y="65438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2" name="object 1102"/>
            <p:cNvSpPr/>
            <p:nvPr/>
          </p:nvSpPr>
          <p:spPr>
            <a:xfrm>
              <a:off x="11988933" y="5682505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39">
                  <a:moveTo>
                    <a:pt x="0" y="65438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3" name="object 1103"/>
            <p:cNvSpPr/>
            <p:nvPr/>
          </p:nvSpPr>
          <p:spPr>
            <a:xfrm>
              <a:off x="12197994" y="5682505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39">
                  <a:moveTo>
                    <a:pt x="0" y="65438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4" name="object 1104"/>
            <p:cNvSpPr/>
            <p:nvPr/>
          </p:nvSpPr>
          <p:spPr>
            <a:xfrm>
              <a:off x="12407046" y="5682505"/>
              <a:ext cx="0" cy="131445"/>
            </a:xfrm>
            <a:custGeom>
              <a:avLst/>
              <a:gdLst/>
              <a:ahLst/>
              <a:cxnLst/>
              <a:rect l="l" t="t" r="r" b="b"/>
              <a:pathLst>
                <a:path h="131445">
                  <a:moveTo>
                    <a:pt x="0" y="130876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5" name="object 1105"/>
            <p:cNvSpPr/>
            <p:nvPr/>
          </p:nvSpPr>
          <p:spPr>
            <a:xfrm>
              <a:off x="12616097" y="5682505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39">
                  <a:moveTo>
                    <a:pt x="0" y="65438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6" name="object 1106"/>
            <p:cNvSpPr/>
            <p:nvPr/>
          </p:nvSpPr>
          <p:spPr>
            <a:xfrm>
              <a:off x="12825138" y="5682505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39">
                  <a:moveTo>
                    <a:pt x="0" y="65438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7" name="object 1107"/>
            <p:cNvSpPr/>
            <p:nvPr/>
          </p:nvSpPr>
          <p:spPr>
            <a:xfrm>
              <a:off x="13034199" y="5682505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39">
                  <a:moveTo>
                    <a:pt x="0" y="65438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8" name="object 1108"/>
            <p:cNvSpPr/>
            <p:nvPr/>
          </p:nvSpPr>
          <p:spPr>
            <a:xfrm>
              <a:off x="13243250" y="5682505"/>
              <a:ext cx="0" cy="131445"/>
            </a:xfrm>
            <a:custGeom>
              <a:avLst/>
              <a:gdLst/>
              <a:ahLst/>
              <a:cxnLst/>
              <a:rect l="l" t="t" r="r" b="b"/>
              <a:pathLst>
                <a:path h="131445">
                  <a:moveTo>
                    <a:pt x="0" y="130876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9" name="object 1109"/>
            <p:cNvSpPr/>
            <p:nvPr/>
          </p:nvSpPr>
          <p:spPr>
            <a:xfrm>
              <a:off x="13452302" y="5682505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39">
                  <a:moveTo>
                    <a:pt x="0" y="65438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0" name="object 1110"/>
            <p:cNvSpPr/>
            <p:nvPr/>
          </p:nvSpPr>
          <p:spPr>
            <a:xfrm>
              <a:off x="13661363" y="5682505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39">
                  <a:moveTo>
                    <a:pt x="0" y="65438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1" name="object 1111"/>
            <p:cNvSpPr/>
            <p:nvPr/>
          </p:nvSpPr>
          <p:spPr>
            <a:xfrm>
              <a:off x="13870404" y="5682505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39">
                  <a:moveTo>
                    <a:pt x="0" y="65438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2" name="object 1112"/>
            <p:cNvSpPr/>
            <p:nvPr/>
          </p:nvSpPr>
          <p:spPr>
            <a:xfrm>
              <a:off x="14079455" y="5682505"/>
              <a:ext cx="0" cy="131445"/>
            </a:xfrm>
            <a:custGeom>
              <a:avLst/>
              <a:gdLst/>
              <a:ahLst/>
              <a:cxnLst/>
              <a:rect l="l" t="t" r="r" b="b"/>
              <a:pathLst>
                <a:path h="131445">
                  <a:moveTo>
                    <a:pt x="0" y="130876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3" name="object 1113"/>
            <p:cNvSpPr/>
            <p:nvPr/>
          </p:nvSpPr>
          <p:spPr>
            <a:xfrm>
              <a:off x="14288507" y="5682505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39">
                  <a:moveTo>
                    <a:pt x="0" y="65438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4" name="object 1114"/>
            <p:cNvSpPr/>
            <p:nvPr/>
          </p:nvSpPr>
          <p:spPr>
            <a:xfrm>
              <a:off x="14497568" y="5682505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39">
                  <a:moveTo>
                    <a:pt x="0" y="65438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5" name="object 1115"/>
            <p:cNvSpPr/>
            <p:nvPr/>
          </p:nvSpPr>
          <p:spPr>
            <a:xfrm>
              <a:off x="14706620" y="5682505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39">
                  <a:moveTo>
                    <a:pt x="0" y="65438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6" name="object 1116"/>
            <p:cNvSpPr/>
            <p:nvPr/>
          </p:nvSpPr>
          <p:spPr>
            <a:xfrm>
              <a:off x="14915660" y="5682505"/>
              <a:ext cx="0" cy="131445"/>
            </a:xfrm>
            <a:custGeom>
              <a:avLst/>
              <a:gdLst/>
              <a:ahLst/>
              <a:cxnLst/>
              <a:rect l="l" t="t" r="r" b="b"/>
              <a:pathLst>
                <a:path h="131445">
                  <a:moveTo>
                    <a:pt x="0" y="130876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7" name="object 1117"/>
            <p:cNvSpPr/>
            <p:nvPr/>
          </p:nvSpPr>
          <p:spPr>
            <a:xfrm>
              <a:off x="15124712" y="5682505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39">
                  <a:moveTo>
                    <a:pt x="0" y="65438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8" name="object 1118"/>
            <p:cNvSpPr/>
            <p:nvPr/>
          </p:nvSpPr>
          <p:spPr>
            <a:xfrm>
              <a:off x="15333773" y="5682505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39">
                  <a:moveTo>
                    <a:pt x="0" y="65438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9" name="object 1119"/>
            <p:cNvSpPr/>
            <p:nvPr/>
          </p:nvSpPr>
          <p:spPr>
            <a:xfrm>
              <a:off x="15542824" y="5682505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39">
                  <a:moveTo>
                    <a:pt x="0" y="65438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0" name="object 1120"/>
            <p:cNvSpPr/>
            <p:nvPr/>
          </p:nvSpPr>
          <p:spPr>
            <a:xfrm>
              <a:off x="15751865" y="5682505"/>
              <a:ext cx="0" cy="131445"/>
            </a:xfrm>
            <a:custGeom>
              <a:avLst/>
              <a:gdLst/>
              <a:ahLst/>
              <a:cxnLst/>
              <a:rect l="l" t="t" r="r" b="b"/>
              <a:pathLst>
                <a:path h="131445">
                  <a:moveTo>
                    <a:pt x="0" y="130876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1" name="object 1121"/>
            <p:cNvSpPr/>
            <p:nvPr/>
          </p:nvSpPr>
          <p:spPr>
            <a:xfrm>
              <a:off x="15960916" y="5682505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39">
                  <a:moveTo>
                    <a:pt x="0" y="65438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2" name="object 1122"/>
            <p:cNvSpPr/>
            <p:nvPr/>
          </p:nvSpPr>
          <p:spPr>
            <a:xfrm>
              <a:off x="16169978" y="5682505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39">
                  <a:moveTo>
                    <a:pt x="0" y="65438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3" name="object 1123"/>
            <p:cNvSpPr/>
            <p:nvPr/>
          </p:nvSpPr>
          <p:spPr>
            <a:xfrm>
              <a:off x="16379029" y="5682505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39">
                  <a:moveTo>
                    <a:pt x="0" y="65438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4" name="object 1124"/>
            <p:cNvSpPr/>
            <p:nvPr/>
          </p:nvSpPr>
          <p:spPr>
            <a:xfrm>
              <a:off x="16588070" y="5682505"/>
              <a:ext cx="0" cy="131445"/>
            </a:xfrm>
            <a:custGeom>
              <a:avLst/>
              <a:gdLst/>
              <a:ahLst/>
              <a:cxnLst/>
              <a:rect l="l" t="t" r="r" b="b"/>
              <a:pathLst>
                <a:path h="131445">
                  <a:moveTo>
                    <a:pt x="0" y="130876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5" name="object 1125"/>
            <p:cNvSpPr/>
            <p:nvPr/>
          </p:nvSpPr>
          <p:spPr>
            <a:xfrm>
              <a:off x="11570841" y="5682505"/>
              <a:ext cx="0" cy="131445"/>
            </a:xfrm>
            <a:custGeom>
              <a:avLst/>
              <a:gdLst/>
              <a:ahLst/>
              <a:cxnLst/>
              <a:rect l="l" t="t" r="r" b="b"/>
              <a:pathLst>
                <a:path h="131445">
                  <a:moveTo>
                    <a:pt x="0" y="130876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6" name="object 1126"/>
            <p:cNvSpPr/>
            <p:nvPr/>
          </p:nvSpPr>
          <p:spPr>
            <a:xfrm>
              <a:off x="11361789" y="5682505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39">
                  <a:moveTo>
                    <a:pt x="0" y="65438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7" name="object 1127"/>
            <p:cNvSpPr/>
            <p:nvPr/>
          </p:nvSpPr>
          <p:spPr>
            <a:xfrm>
              <a:off x="16588070" y="5682505"/>
              <a:ext cx="0" cy="131445"/>
            </a:xfrm>
            <a:custGeom>
              <a:avLst/>
              <a:gdLst/>
              <a:ahLst/>
              <a:cxnLst/>
              <a:rect l="l" t="t" r="r" b="b"/>
              <a:pathLst>
                <a:path h="131445">
                  <a:moveTo>
                    <a:pt x="0" y="130876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8" name="object 1128"/>
            <p:cNvSpPr/>
            <p:nvPr/>
          </p:nvSpPr>
          <p:spPr>
            <a:xfrm>
              <a:off x="16797132" y="5682505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39">
                  <a:moveTo>
                    <a:pt x="0" y="65438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9" name="object 1129"/>
            <p:cNvSpPr/>
            <p:nvPr/>
          </p:nvSpPr>
          <p:spPr>
            <a:xfrm>
              <a:off x="17006183" y="5682505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39">
                  <a:moveTo>
                    <a:pt x="0" y="65438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0" name="object 1130"/>
            <p:cNvSpPr/>
            <p:nvPr/>
          </p:nvSpPr>
          <p:spPr>
            <a:xfrm>
              <a:off x="17215234" y="5682505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39">
                  <a:moveTo>
                    <a:pt x="0" y="65438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1" name="object 1131"/>
            <p:cNvSpPr/>
            <p:nvPr/>
          </p:nvSpPr>
          <p:spPr>
            <a:xfrm>
              <a:off x="11361789" y="5682499"/>
              <a:ext cx="0" cy="4362450"/>
            </a:xfrm>
            <a:custGeom>
              <a:avLst/>
              <a:gdLst/>
              <a:ahLst/>
              <a:cxnLst/>
              <a:rect l="l" t="t" r="r" b="b"/>
              <a:pathLst>
                <a:path h="4362450">
                  <a:moveTo>
                    <a:pt x="0" y="4362325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2" name="object 1132"/>
            <p:cNvSpPr/>
            <p:nvPr/>
          </p:nvSpPr>
          <p:spPr>
            <a:xfrm>
              <a:off x="11361793" y="9945771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4">
                  <a:moveTo>
                    <a:pt x="90810" y="0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3" name="object 1133"/>
            <p:cNvSpPr/>
            <p:nvPr/>
          </p:nvSpPr>
          <p:spPr>
            <a:xfrm>
              <a:off x="11361793" y="9799797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4">
                  <a:moveTo>
                    <a:pt x="90810" y="0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4" name="object 1134"/>
            <p:cNvSpPr/>
            <p:nvPr/>
          </p:nvSpPr>
          <p:spPr>
            <a:xfrm>
              <a:off x="11361793" y="9676378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4">
                  <a:moveTo>
                    <a:pt x="90810" y="0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5" name="object 1135"/>
            <p:cNvSpPr/>
            <p:nvPr/>
          </p:nvSpPr>
          <p:spPr>
            <a:xfrm>
              <a:off x="11361793" y="9569473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4">
                  <a:moveTo>
                    <a:pt x="90810" y="0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6" name="object 1136"/>
            <p:cNvSpPr/>
            <p:nvPr/>
          </p:nvSpPr>
          <p:spPr>
            <a:xfrm>
              <a:off x="11361793" y="9475161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4">
                  <a:moveTo>
                    <a:pt x="90810" y="0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7" name="object 1137"/>
            <p:cNvSpPr/>
            <p:nvPr/>
          </p:nvSpPr>
          <p:spPr>
            <a:xfrm>
              <a:off x="11361796" y="9390812"/>
              <a:ext cx="182245" cy="0"/>
            </a:xfrm>
            <a:custGeom>
              <a:avLst/>
              <a:gdLst/>
              <a:ahLst/>
              <a:cxnLst/>
              <a:rect l="l" t="t" r="r" b="b"/>
              <a:pathLst>
                <a:path w="182245">
                  <a:moveTo>
                    <a:pt x="181621" y="0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8" name="object 1138"/>
            <p:cNvSpPr/>
            <p:nvPr/>
          </p:nvSpPr>
          <p:spPr>
            <a:xfrm>
              <a:off x="11361793" y="8835852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4">
                  <a:moveTo>
                    <a:pt x="90810" y="0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9" name="object 1139"/>
            <p:cNvSpPr/>
            <p:nvPr/>
          </p:nvSpPr>
          <p:spPr>
            <a:xfrm>
              <a:off x="11361793" y="8511216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4">
                  <a:moveTo>
                    <a:pt x="90810" y="0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0" name="object 1140"/>
            <p:cNvSpPr/>
            <p:nvPr/>
          </p:nvSpPr>
          <p:spPr>
            <a:xfrm>
              <a:off x="11361793" y="8280891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4">
                  <a:moveTo>
                    <a:pt x="90810" y="0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1" name="object 1141"/>
            <p:cNvSpPr/>
            <p:nvPr/>
          </p:nvSpPr>
          <p:spPr>
            <a:xfrm>
              <a:off x="11361793" y="8102230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4">
                  <a:moveTo>
                    <a:pt x="90810" y="0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2" name="object 1142"/>
            <p:cNvSpPr/>
            <p:nvPr/>
          </p:nvSpPr>
          <p:spPr>
            <a:xfrm>
              <a:off x="11361793" y="7956255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4">
                  <a:moveTo>
                    <a:pt x="90810" y="0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3" name="object 1143"/>
            <p:cNvSpPr/>
            <p:nvPr/>
          </p:nvSpPr>
          <p:spPr>
            <a:xfrm>
              <a:off x="11361793" y="7832841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4">
                  <a:moveTo>
                    <a:pt x="90810" y="0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4" name="object 1144"/>
            <p:cNvSpPr/>
            <p:nvPr/>
          </p:nvSpPr>
          <p:spPr>
            <a:xfrm>
              <a:off x="11361793" y="7725931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4">
                  <a:moveTo>
                    <a:pt x="90810" y="0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5" name="object 1145"/>
            <p:cNvSpPr/>
            <p:nvPr/>
          </p:nvSpPr>
          <p:spPr>
            <a:xfrm>
              <a:off x="11361793" y="7631632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4">
                  <a:moveTo>
                    <a:pt x="90810" y="0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6" name="object 1146"/>
            <p:cNvSpPr/>
            <p:nvPr/>
          </p:nvSpPr>
          <p:spPr>
            <a:xfrm>
              <a:off x="11361796" y="7547270"/>
              <a:ext cx="182245" cy="0"/>
            </a:xfrm>
            <a:custGeom>
              <a:avLst/>
              <a:gdLst/>
              <a:ahLst/>
              <a:cxnLst/>
              <a:rect l="l" t="t" r="r" b="b"/>
              <a:pathLst>
                <a:path w="182245">
                  <a:moveTo>
                    <a:pt x="181621" y="0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7" name="object 1147"/>
            <p:cNvSpPr/>
            <p:nvPr/>
          </p:nvSpPr>
          <p:spPr>
            <a:xfrm>
              <a:off x="11361793" y="6992309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4">
                  <a:moveTo>
                    <a:pt x="90810" y="0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8" name="object 1148"/>
            <p:cNvSpPr/>
            <p:nvPr/>
          </p:nvSpPr>
          <p:spPr>
            <a:xfrm>
              <a:off x="11361793" y="6667687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4">
                  <a:moveTo>
                    <a:pt x="90810" y="0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9" name="object 1149"/>
            <p:cNvSpPr/>
            <p:nvPr/>
          </p:nvSpPr>
          <p:spPr>
            <a:xfrm>
              <a:off x="11361793" y="6437349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4">
                  <a:moveTo>
                    <a:pt x="90810" y="0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0" name="object 1150"/>
            <p:cNvSpPr/>
            <p:nvPr/>
          </p:nvSpPr>
          <p:spPr>
            <a:xfrm>
              <a:off x="11361793" y="6258701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4">
                  <a:moveTo>
                    <a:pt x="90810" y="0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1" name="object 1151"/>
            <p:cNvSpPr/>
            <p:nvPr/>
          </p:nvSpPr>
          <p:spPr>
            <a:xfrm>
              <a:off x="11361793" y="6112727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4">
                  <a:moveTo>
                    <a:pt x="90810" y="0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2" name="object 1152"/>
            <p:cNvSpPr/>
            <p:nvPr/>
          </p:nvSpPr>
          <p:spPr>
            <a:xfrm>
              <a:off x="11361793" y="5989311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4">
                  <a:moveTo>
                    <a:pt x="90810" y="0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3" name="object 1153"/>
            <p:cNvSpPr/>
            <p:nvPr/>
          </p:nvSpPr>
          <p:spPr>
            <a:xfrm>
              <a:off x="11361793" y="5882388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4">
                  <a:moveTo>
                    <a:pt x="90810" y="0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4" name="object 1154"/>
            <p:cNvSpPr/>
            <p:nvPr/>
          </p:nvSpPr>
          <p:spPr>
            <a:xfrm>
              <a:off x="11361793" y="5788090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4">
                  <a:moveTo>
                    <a:pt x="90810" y="0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5" name="object 1155"/>
            <p:cNvSpPr/>
            <p:nvPr/>
          </p:nvSpPr>
          <p:spPr>
            <a:xfrm>
              <a:off x="11361796" y="5703741"/>
              <a:ext cx="182245" cy="0"/>
            </a:xfrm>
            <a:custGeom>
              <a:avLst/>
              <a:gdLst/>
              <a:ahLst/>
              <a:cxnLst/>
              <a:rect l="l" t="t" r="r" b="b"/>
              <a:pathLst>
                <a:path w="182245">
                  <a:moveTo>
                    <a:pt x="181621" y="0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6" name="object 1156"/>
            <p:cNvSpPr/>
            <p:nvPr/>
          </p:nvSpPr>
          <p:spPr>
            <a:xfrm>
              <a:off x="17415930" y="5682499"/>
              <a:ext cx="0" cy="4362450"/>
            </a:xfrm>
            <a:custGeom>
              <a:avLst/>
              <a:gdLst/>
              <a:ahLst/>
              <a:cxnLst/>
              <a:rect l="l" t="t" r="r" b="b"/>
              <a:pathLst>
                <a:path h="4362450">
                  <a:moveTo>
                    <a:pt x="0" y="4362325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7" name="object 1157"/>
            <p:cNvSpPr/>
            <p:nvPr/>
          </p:nvSpPr>
          <p:spPr>
            <a:xfrm>
              <a:off x="17325116" y="9945771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5">
                  <a:moveTo>
                    <a:pt x="0" y="0"/>
                  </a:moveTo>
                  <a:lnTo>
                    <a:pt x="9081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8" name="object 1158"/>
            <p:cNvSpPr/>
            <p:nvPr/>
          </p:nvSpPr>
          <p:spPr>
            <a:xfrm>
              <a:off x="17325116" y="9799797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5">
                  <a:moveTo>
                    <a:pt x="0" y="0"/>
                  </a:moveTo>
                  <a:lnTo>
                    <a:pt x="9081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9" name="object 1159"/>
            <p:cNvSpPr/>
            <p:nvPr/>
          </p:nvSpPr>
          <p:spPr>
            <a:xfrm>
              <a:off x="17325116" y="9676378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5">
                  <a:moveTo>
                    <a:pt x="0" y="0"/>
                  </a:moveTo>
                  <a:lnTo>
                    <a:pt x="9081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0" name="object 1160"/>
            <p:cNvSpPr/>
            <p:nvPr/>
          </p:nvSpPr>
          <p:spPr>
            <a:xfrm>
              <a:off x="17325116" y="9569473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5">
                  <a:moveTo>
                    <a:pt x="0" y="0"/>
                  </a:moveTo>
                  <a:lnTo>
                    <a:pt x="9081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1" name="object 1161"/>
            <p:cNvSpPr/>
            <p:nvPr/>
          </p:nvSpPr>
          <p:spPr>
            <a:xfrm>
              <a:off x="17325116" y="9475161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5">
                  <a:moveTo>
                    <a:pt x="0" y="0"/>
                  </a:moveTo>
                  <a:lnTo>
                    <a:pt x="9081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2" name="object 1162"/>
            <p:cNvSpPr/>
            <p:nvPr/>
          </p:nvSpPr>
          <p:spPr>
            <a:xfrm>
              <a:off x="17234291" y="9390812"/>
              <a:ext cx="182245" cy="0"/>
            </a:xfrm>
            <a:custGeom>
              <a:avLst/>
              <a:gdLst/>
              <a:ahLst/>
              <a:cxnLst/>
              <a:rect l="l" t="t" r="r" b="b"/>
              <a:pathLst>
                <a:path w="182244">
                  <a:moveTo>
                    <a:pt x="0" y="0"/>
                  </a:moveTo>
                  <a:lnTo>
                    <a:pt x="181634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3" name="object 1163"/>
            <p:cNvSpPr/>
            <p:nvPr/>
          </p:nvSpPr>
          <p:spPr>
            <a:xfrm>
              <a:off x="17325116" y="8835852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5">
                  <a:moveTo>
                    <a:pt x="0" y="0"/>
                  </a:moveTo>
                  <a:lnTo>
                    <a:pt x="9081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4" name="object 1164"/>
            <p:cNvSpPr/>
            <p:nvPr/>
          </p:nvSpPr>
          <p:spPr>
            <a:xfrm>
              <a:off x="17325116" y="8511216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5">
                  <a:moveTo>
                    <a:pt x="0" y="0"/>
                  </a:moveTo>
                  <a:lnTo>
                    <a:pt x="9081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5" name="object 1165"/>
            <p:cNvSpPr/>
            <p:nvPr/>
          </p:nvSpPr>
          <p:spPr>
            <a:xfrm>
              <a:off x="17325116" y="8280891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5">
                  <a:moveTo>
                    <a:pt x="0" y="0"/>
                  </a:moveTo>
                  <a:lnTo>
                    <a:pt x="9081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6" name="object 1166"/>
            <p:cNvSpPr/>
            <p:nvPr/>
          </p:nvSpPr>
          <p:spPr>
            <a:xfrm>
              <a:off x="17325116" y="8102230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5">
                  <a:moveTo>
                    <a:pt x="0" y="0"/>
                  </a:moveTo>
                  <a:lnTo>
                    <a:pt x="9081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7" name="object 1167"/>
            <p:cNvSpPr/>
            <p:nvPr/>
          </p:nvSpPr>
          <p:spPr>
            <a:xfrm>
              <a:off x="17325116" y="7956255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5">
                  <a:moveTo>
                    <a:pt x="0" y="0"/>
                  </a:moveTo>
                  <a:lnTo>
                    <a:pt x="9081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8" name="object 1168"/>
            <p:cNvSpPr/>
            <p:nvPr/>
          </p:nvSpPr>
          <p:spPr>
            <a:xfrm>
              <a:off x="17325116" y="7832841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5">
                  <a:moveTo>
                    <a:pt x="0" y="0"/>
                  </a:moveTo>
                  <a:lnTo>
                    <a:pt x="9081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9" name="object 1169"/>
            <p:cNvSpPr/>
            <p:nvPr/>
          </p:nvSpPr>
          <p:spPr>
            <a:xfrm>
              <a:off x="17325116" y="7725931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5">
                  <a:moveTo>
                    <a:pt x="0" y="0"/>
                  </a:moveTo>
                  <a:lnTo>
                    <a:pt x="9081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0" name="object 1170"/>
            <p:cNvSpPr/>
            <p:nvPr/>
          </p:nvSpPr>
          <p:spPr>
            <a:xfrm>
              <a:off x="17325116" y="7631632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5">
                  <a:moveTo>
                    <a:pt x="0" y="0"/>
                  </a:moveTo>
                  <a:lnTo>
                    <a:pt x="9081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1" name="object 1171"/>
            <p:cNvSpPr/>
            <p:nvPr/>
          </p:nvSpPr>
          <p:spPr>
            <a:xfrm>
              <a:off x="17234291" y="7547270"/>
              <a:ext cx="182245" cy="0"/>
            </a:xfrm>
            <a:custGeom>
              <a:avLst/>
              <a:gdLst/>
              <a:ahLst/>
              <a:cxnLst/>
              <a:rect l="l" t="t" r="r" b="b"/>
              <a:pathLst>
                <a:path w="182244">
                  <a:moveTo>
                    <a:pt x="0" y="0"/>
                  </a:moveTo>
                  <a:lnTo>
                    <a:pt x="181634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2" name="object 1172"/>
            <p:cNvSpPr/>
            <p:nvPr/>
          </p:nvSpPr>
          <p:spPr>
            <a:xfrm>
              <a:off x="17325116" y="6992309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5">
                  <a:moveTo>
                    <a:pt x="0" y="0"/>
                  </a:moveTo>
                  <a:lnTo>
                    <a:pt x="9081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3" name="object 1173"/>
            <p:cNvSpPr/>
            <p:nvPr/>
          </p:nvSpPr>
          <p:spPr>
            <a:xfrm>
              <a:off x="17325116" y="6667687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5">
                  <a:moveTo>
                    <a:pt x="0" y="0"/>
                  </a:moveTo>
                  <a:lnTo>
                    <a:pt x="9081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4" name="object 1174"/>
            <p:cNvSpPr/>
            <p:nvPr/>
          </p:nvSpPr>
          <p:spPr>
            <a:xfrm>
              <a:off x="17325116" y="6437349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5">
                  <a:moveTo>
                    <a:pt x="0" y="0"/>
                  </a:moveTo>
                  <a:lnTo>
                    <a:pt x="9081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5" name="object 1175"/>
            <p:cNvSpPr/>
            <p:nvPr/>
          </p:nvSpPr>
          <p:spPr>
            <a:xfrm>
              <a:off x="17325116" y="6258701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5">
                  <a:moveTo>
                    <a:pt x="0" y="0"/>
                  </a:moveTo>
                  <a:lnTo>
                    <a:pt x="9081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6" name="object 1176"/>
            <p:cNvSpPr/>
            <p:nvPr/>
          </p:nvSpPr>
          <p:spPr>
            <a:xfrm>
              <a:off x="17325116" y="6112727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5">
                  <a:moveTo>
                    <a:pt x="0" y="0"/>
                  </a:moveTo>
                  <a:lnTo>
                    <a:pt x="9081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7" name="object 1177"/>
            <p:cNvSpPr/>
            <p:nvPr/>
          </p:nvSpPr>
          <p:spPr>
            <a:xfrm>
              <a:off x="17325116" y="5989311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5">
                  <a:moveTo>
                    <a:pt x="0" y="0"/>
                  </a:moveTo>
                  <a:lnTo>
                    <a:pt x="9081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8" name="object 1178"/>
            <p:cNvSpPr/>
            <p:nvPr/>
          </p:nvSpPr>
          <p:spPr>
            <a:xfrm>
              <a:off x="17325116" y="5882388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5">
                  <a:moveTo>
                    <a:pt x="0" y="0"/>
                  </a:moveTo>
                  <a:lnTo>
                    <a:pt x="9081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9" name="object 1179"/>
            <p:cNvSpPr/>
            <p:nvPr/>
          </p:nvSpPr>
          <p:spPr>
            <a:xfrm>
              <a:off x="17325116" y="5788090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5">
                  <a:moveTo>
                    <a:pt x="0" y="0"/>
                  </a:moveTo>
                  <a:lnTo>
                    <a:pt x="9081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0" name="object 1180"/>
            <p:cNvSpPr/>
            <p:nvPr/>
          </p:nvSpPr>
          <p:spPr>
            <a:xfrm>
              <a:off x="17234291" y="5703741"/>
              <a:ext cx="182245" cy="0"/>
            </a:xfrm>
            <a:custGeom>
              <a:avLst/>
              <a:gdLst/>
              <a:ahLst/>
              <a:cxnLst/>
              <a:rect l="l" t="t" r="r" b="b"/>
              <a:pathLst>
                <a:path w="182244">
                  <a:moveTo>
                    <a:pt x="0" y="0"/>
                  </a:moveTo>
                  <a:lnTo>
                    <a:pt x="181634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1" name="object 1181"/>
            <p:cNvSpPr/>
            <p:nvPr/>
          </p:nvSpPr>
          <p:spPr>
            <a:xfrm>
              <a:off x="11361789" y="6159646"/>
              <a:ext cx="6021070" cy="3334385"/>
            </a:xfrm>
            <a:custGeom>
              <a:avLst/>
              <a:gdLst/>
              <a:ahLst/>
              <a:cxnLst/>
              <a:rect l="l" t="t" r="r" b="b"/>
              <a:pathLst>
                <a:path w="6021069" h="3334384">
                  <a:moveTo>
                    <a:pt x="0" y="0"/>
                  </a:moveTo>
                  <a:lnTo>
                    <a:pt x="0" y="997956"/>
                  </a:lnTo>
                  <a:lnTo>
                    <a:pt x="167240" y="1303883"/>
                  </a:lnTo>
                  <a:lnTo>
                    <a:pt x="334471" y="1732658"/>
                  </a:lnTo>
                  <a:lnTo>
                    <a:pt x="501712" y="2060795"/>
                  </a:lnTo>
                  <a:lnTo>
                    <a:pt x="668953" y="2297757"/>
                  </a:lnTo>
                  <a:lnTo>
                    <a:pt x="836204" y="2422834"/>
                  </a:lnTo>
                  <a:lnTo>
                    <a:pt x="1003445" y="2558144"/>
                  </a:lnTo>
                  <a:lnTo>
                    <a:pt x="1170676" y="2688574"/>
                  </a:lnTo>
                  <a:lnTo>
                    <a:pt x="1337917" y="2740671"/>
                  </a:lnTo>
                  <a:lnTo>
                    <a:pt x="1505168" y="2858678"/>
                  </a:lnTo>
                  <a:lnTo>
                    <a:pt x="1672409" y="2971292"/>
                  </a:lnTo>
                  <a:lnTo>
                    <a:pt x="1839650" y="2978065"/>
                  </a:lnTo>
                  <a:lnTo>
                    <a:pt x="2006891" y="3100263"/>
                  </a:lnTo>
                  <a:lnTo>
                    <a:pt x="2174122" y="2905313"/>
                  </a:lnTo>
                  <a:lnTo>
                    <a:pt x="2341373" y="2986270"/>
                  </a:lnTo>
                  <a:lnTo>
                    <a:pt x="2508614" y="3002234"/>
                  </a:lnTo>
                  <a:lnTo>
                    <a:pt x="2675855" y="3139545"/>
                  </a:lnTo>
                  <a:lnTo>
                    <a:pt x="2843096" y="3139477"/>
                  </a:lnTo>
                  <a:lnTo>
                    <a:pt x="3010327" y="3178705"/>
                  </a:lnTo>
                  <a:lnTo>
                    <a:pt x="3177578" y="3221488"/>
                  </a:lnTo>
                  <a:lnTo>
                    <a:pt x="3344819" y="3283303"/>
                  </a:lnTo>
                  <a:lnTo>
                    <a:pt x="3512060" y="3333967"/>
                  </a:lnTo>
                  <a:lnTo>
                    <a:pt x="3679301" y="3327870"/>
                  </a:lnTo>
                  <a:lnTo>
                    <a:pt x="3846553" y="3323342"/>
                  </a:lnTo>
                  <a:lnTo>
                    <a:pt x="4013783" y="3321112"/>
                  </a:lnTo>
                  <a:lnTo>
                    <a:pt x="4181024" y="3320815"/>
                  </a:lnTo>
                  <a:lnTo>
                    <a:pt x="4348265" y="3280857"/>
                  </a:lnTo>
                  <a:lnTo>
                    <a:pt x="4515506" y="3332371"/>
                  </a:lnTo>
                  <a:lnTo>
                    <a:pt x="4682757" y="3274489"/>
                  </a:lnTo>
                  <a:lnTo>
                    <a:pt x="4849998" y="3240926"/>
                  </a:lnTo>
                  <a:lnTo>
                    <a:pt x="5017229" y="3215540"/>
                  </a:lnTo>
                  <a:lnTo>
                    <a:pt x="5184470" y="3196615"/>
                  </a:lnTo>
                  <a:lnTo>
                    <a:pt x="5351711" y="3184301"/>
                  </a:lnTo>
                  <a:lnTo>
                    <a:pt x="5518962" y="3140586"/>
                  </a:lnTo>
                  <a:lnTo>
                    <a:pt x="5686203" y="3114348"/>
                  </a:lnTo>
                  <a:lnTo>
                    <a:pt x="5853434" y="3086691"/>
                  </a:lnTo>
                  <a:lnTo>
                    <a:pt x="6020675" y="3066442"/>
                  </a:lnTo>
                  <a:lnTo>
                    <a:pt x="6020675" y="2876007"/>
                  </a:lnTo>
                  <a:lnTo>
                    <a:pt x="5853434" y="2796403"/>
                  </a:lnTo>
                  <a:lnTo>
                    <a:pt x="5518962" y="2818369"/>
                  </a:lnTo>
                  <a:lnTo>
                    <a:pt x="5351711" y="2845310"/>
                  </a:lnTo>
                  <a:lnTo>
                    <a:pt x="5184470" y="2843363"/>
                  </a:lnTo>
                  <a:lnTo>
                    <a:pt x="5017229" y="2826912"/>
                  </a:lnTo>
                  <a:lnTo>
                    <a:pt x="4849998" y="2824344"/>
                  </a:lnTo>
                  <a:lnTo>
                    <a:pt x="4682757" y="2850459"/>
                  </a:lnTo>
                  <a:lnTo>
                    <a:pt x="4515506" y="2887092"/>
                  </a:lnTo>
                  <a:lnTo>
                    <a:pt x="4348265" y="2875805"/>
                  </a:lnTo>
                  <a:lnTo>
                    <a:pt x="4181024" y="2853271"/>
                  </a:lnTo>
                  <a:lnTo>
                    <a:pt x="4013783" y="2829845"/>
                  </a:lnTo>
                  <a:lnTo>
                    <a:pt x="3846553" y="2793457"/>
                  </a:lnTo>
                  <a:lnTo>
                    <a:pt x="3679301" y="2797188"/>
                  </a:lnTo>
                  <a:lnTo>
                    <a:pt x="3512060" y="2733803"/>
                  </a:lnTo>
                  <a:lnTo>
                    <a:pt x="3344819" y="2692264"/>
                  </a:lnTo>
                  <a:lnTo>
                    <a:pt x="3177578" y="2640925"/>
                  </a:lnTo>
                  <a:lnTo>
                    <a:pt x="3010327" y="2584949"/>
                  </a:lnTo>
                  <a:lnTo>
                    <a:pt x="2843096" y="2481513"/>
                  </a:lnTo>
                  <a:lnTo>
                    <a:pt x="2675855" y="2404288"/>
                  </a:lnTo>
                  <a:lnTo>
                    <a:pt x="2508614" y="2331686"/>
                  </a:lnTo>
                  <a:lnTo>
                    <a:pt x="2341373" y="2244200"/>
                  </a:lnTo>
                  <a:lnTo>
                    <a:pt x="2174122" y="2175140"/>
                  </a:lnTo>
                  <a:lnTo>
                    <a:pt x="2006891" y="2113878"/>
                  </a:lnTo>
                  <a:lnTo>
                    <a:pt x="1839650" y="2057930"/>
                  </a:lnTo>
                  <a:lnTo>
                    <a:pt x="1672409" y="1973810"/>
                  </a:lnTo>
                  <a:lnTo>
                    <a:pt x="1505168" y="1910994"/>
                  </a:lnTo>
                  <a:lnTo>
                    <a:pt x="1337917" y="1813506"/>
                  </a:lnTo>
                  <a:lnTo>
                    <a:pt x="1170676" y="1692078"/>
                  </a:lnTo>
                  <a:lnTo>
                    <a:pt x="1003445" y="1589765"/>
                  </a:lnTo>
                  <a:lnTo>
                    <a:pt x="836204" y="1421755"/>
                  </a:lnTo>
                  <a:lnTo>
                    <a:pt x="668953" y="1256153"/>
                  </a:lnTo>
                  <a:lnTo>
                    <a:pt x="501712" y="1029545"/>
                  </a:lnTo>
                  <a:lnTo>
                    <a:pt x="334471" y="750450"/>
                  </a:lnTo>
                  <a:lnTo>
                    <a:pt x="167240" y="3292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2" name="object 1182"/>
            <p:cNvSpPr/>
            <p:nvPr/>
          </p:nvSpPr>
          <p:spPr>
            <a:xfrm>
              <a:off x="11361789" y="10044825"/>
              <a:ext cx="6054725" cy="0"/>
            </a:xfrm>
            <a:custGeom>
              <a:avLst/>
              <a:gdLst/>
              <a:ahLst/>
              <a:cxnLst/>
              <a:rect l="l" t="t" r="r" b="b"/>
              <a:pathLst>
                <a:path w="6054725">
                  <a:moveTo>
                    <a:pt x="0" y="0"/>
                  </a:moveTo>
                  <a:lnTo>
                    <a:pt x="6054134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3" name="object 1183"/>
            <p:cNvSpPr/>
            <p:nvPr/>
          </p:nvSpPr>
          <p:spPr>
            <a:xfrm>
              <a:off x="11570841" y="9913956"/>
              <a:ext cx="0" cy="131445"/>
            </a:xfrm>
            <a:custGeom>
              <a:avLst/>
              <a:gdLst/>
              <a:ahLst/>
              <a:cxnLst/>
              <a:rect l="l" t="t" r="r" b="b"/>
              <a:pathLst>
                <a:path h="131445">
                  <a:moveTo>
                    <a:pt x="0" y="0"/>
                  </a:moveTo>
                  <a:lnTo>
                    <a:pt x="0" y="130862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4" name="object 1184"/>
            <p:cNvSpPr/>
            <p:nvPr/>
          </p:nvSpPr>
          <p:spPr>
            <a:xfrm>
              <a:off x="11779892" y="9979391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40">
                  <a:moveTo>
                    <a:pt x="0" y="0"/>
                  </a:moveTo>
                  <a:lnTo>
                    <a:pt x="0" y="65438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5" name="object 1185"/>
            <p:cNvSpPr/>
            <p:nvPr/>
          </p:nvSpPr>
          <p:spPr>
            <a:xfrm>
              <a:off x="11988933" y="9979391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40">
                  <a:moveTo>
                    <a:pt x="0" y="0"/>
                  </a:moveTo>
                  <a:lnTo>
                    <a:pt x="0" y="65438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6" name="object 1186"/>
            <p:cNvSpPr/>
            <p:nvPr/>
          </p:nvSpPr>
          <p:spPr>
            <a:xfrm>
              <a:off x="12197994" y="9979391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40">
                  <a:moveTo>
                    <a:pt x="0" y="0"/>
                  </a:moveTo>
                  <a:lnTo>
                    <a:pt x="0" y="65438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7" name="object 1187"/>
            <p:cNvSpPr/>
            <p:nvPr/>
          </p:nvSpPr>
          <p:spPr>
            <a:xfrm>
              <a:off x="12407046" y="9913956"/>
              <a:ext cx="0" cy="131445"/>
            </a:xfrm>
            <a:custGeom>
              <a:avLst/>
              <a:gdLst/>
              <a:ahLst/>
              <a:cxnLst/>
              <a:rect l="l" t="t" r="r" b="b"/>
              <a:pathLst>
                <a:path h="131445">
                  <a:moveTo>
                    <a:pt x="0" y="0"/>
                  </a:moveTo>
                  <a:lnTo>
                    <a:pt x="0" y="130862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8" name="object 1188"/>
            <p:cNvSpPr/>
            <p:nvPr/>
          </p:nvSpPr>
          <p:spPr>
            <a:xfrm>
              <a:off x="12616097" y="9979391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40">
                  <a:moveTo>
                    <a:pt x="0" y="0"/>
                  </a:moveTo>
                  <a:lnTo>
                    <a:pt x="0" y="65438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9" name="object 1189"/>
            <p:cNvSpPr/>
            <p:nvPr/>
          </p:nvSpPr>
          <p:spPr>
            <a:xfrm>
              <a:off x="12825138" y="9979391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40">
                  <a:moveTo>
                    <a:pt x="0" y="0"/>
                  </a:moveTo>
                  <a:lnTo>
                    <a:pt x="0" y="65438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0" name="object 1190"/>
            <p:cNvSpPr/>
            <p:nvPr/>
          </p:nvSpPr>
          <p:spPr>
            <a:xfrm>
              <a:off x="13034199" y="9979391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40">
                  <a:moveTo>
                    <a:pt x="0" y="0"/>
                  </a:moveTo>
                  <a:lnTo>
                    <a:pt x="0" y="65438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1" name="object 1191"/>
            <p:cNvSpPr/>
            <p:nvPr/>
          </p:nvSpPr>
          <p:spPr>
            <a:xfrm>
              <a:off x="13243250" y="9913956"/>
              <a:ext cx="0" cy="131445"/>
            </a:xfrm>
            <a:custGeom>
              <a:avLst/>
              <a:gdLst/>
              <a:ahLst/>
              <a:cxnLst/>
              <a:rect l="l" t="t" r="r" b="b"/>
              <a:pathLst>
                <a:path h="131445">
                  <a:moveTo>
                    <a:pt x="0" y="0"/>
                  </a:moveTo>
                  <a:lnTo>
                    <a:pt x="0" y="130862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2" name="object 1192"/>
            <p:cNvSpPr/>
            <p:nvPr/>
          </p:nvSpPr>
          <p:spPr>
            <a:xfrm>
              <a:off x="13452302" y="9979391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40">
                  <a:moveTo>
                    <a:pt x="0" y="0"/>
                  </a:moveTo>
                  <a:lnTo>
                    <a:pt x="0" y="65438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3" name="object 1193"/>
            <p:cNvSpPr/>
            <p:nvPr/>
          </p:nvSpPr>
          <p:spPr>
            <a:xfrm>
              <a:off x="13661363" y="9979391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40">
                  <a:moveTo>
                    <a:pt x="0" y="0"/>
                  </a:moveTo>
                  <a:lnTo>
                    <a:pt x="0" y="65438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4" name="object 1194"/>
            <p:cNvSpPr/>
            <p:nvPr/>
          </p:nvSpPr>
          <p:spPr>
            <a:xfrm>
              <a:off x="13870404" y="9979391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40">
                  <a:moveTo>
                    <a:pt x="0" y="0"/>
                  </a:moveTo>
                  <a:lnTo>
                    <a:pt x="0" y="65438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5" name="object 1195"/>
            <p:cNvSpPr/>
            <p:nvPr/>
          </p:nvSpPr>
          <p:spPr>
            <a:xfrm>
              <a:off x="14079455" y="9913956"/>
              <a:ext cx="0" cy="131445"/>
            </a:xfrm>
            <a:custGeom>
              <a:avLst/>
              <a:gdLst/>
              <a:ahLst/>
              <a:cxnLst/>
              <a:rect l="l" t="t" r="r" b="b"/>
              <a:pathLst>
                <a:path h="131445">
                  <a:moveTo>
                    <a:pt x="0" y="0"/>
                  </a:moveTo>
                  <a:lnTo>
                    <a:pt x="0" y="130862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6" name="object 1196"/>
            <p:cNvSpPr/>
            <p:nvPr/>
          </p:nvSpPr>
          <p:spPr>
            <a:xfrm>
              <a:off x="14288507" y="9979391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40">
                  <a:moveTo>
                    <a:pt x="0" y="0"/>
                  </a:moveTo>
                  <a:lnTo>
                    <a:pt x="0" y="65438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7" name="object 1197"/>
            <p:cNvSpPr/>
            <p:nvPr/>
          </p:nvSpPr>
          <p:spPr>
            <a:xfrm>
              <a:off x="14497568" y="9979391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40">
                  <a:moveTo>
                    <a:pt x="0" y="0"/>
                  </a:moveTo>
                  <a:lnTo>
                    <a:pt x="0" y="65438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8" name="object 1198"/>
            <p:cNvSpPr/>
            <p:nvPr/>
          </p:nvSpPr>
          <p:spPr>
            <a:xfrm>
              <a:off x="14706620" y="9979391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40">
                  <a:moveTo>
                    <a:pt x="0" y="0"/>
                  </a:moveTo>
                  <a:lnTo>
                    <a:pt x="0" y="65438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9" name="object 1199"/>
            <p:cNvSpPr/>
            <p:nvPr/>
          </p:nvSpPr>
          <p:spPr>
            <a:xfrm>
              <a:off x="14915660" y="9913956"/>
              <a:ext cx="0" cy="131445"/>
            </a:xfrm>
            <a:custGeom>
              <a:avLst/>
              <a:gdLst/>
              <a:ahLst/>
              <a:cxnLst/>
              <a:rect l="l" t="t" r="r" b="b"/>
              <a:pathLst>
                <a:path h="131445">
                  <a:moveTo>
                    <a:pt x="0" y="0"/>
                  </a:moveTo>
                  <a:lnTo>
                    <a:pt x="0" y="130862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0" name="object 1200"/>
            <p:cNvSpPr/>
            <p:nvPr/>
          </p:nvSpPr>
          <p:spPr>
            <a:xfrm>
              <a:off x="15124712" y="9979391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40">
                  <a:moveTo>
                    <a:pt x="0" y="0"/>
                  </a:moveTo>
                  <a:lnTo>
                    <a:pt x="0" y="65438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1" name="object 1201"/>
            <p:cNvSpPr/>
            <p:nvPr/>
          </p:nvSpPr>
          <p:spPr>
            <a:xfrm>
              <a:off x="15333773" y="9979391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40">
                  <a:moveTo>
                    <a:pt x="0" y="0"/>
                  </a:moveTo>
                  <a:lnTo>
                    <a:pt x="0" y="65438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2" name="object 1202"/>
            <p:cNvSpPr/>
            <p:nvPr/>
          </p:nvSpPr>
          <p:spPr>
            <a:xfrm>
              <a:off x="15542824" y="9979391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40">
                  <a:moveTo>
                    <a:pt x="0" y="0"/>
                  </a:moveTo>
                  <a:lnTo>
                    <a:pt x="0" y="65438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3" name="object 1203"/>
            <p:cNvSpPr/>
            <p:nvPr/>
          </p:nvSpPr>
          <p:spPr>
            <a:xfrm>
              <a:off x="15751865" y="9913956"/>
              <a:ext cx="0" cy="131445"/>
            </a:xfrm>
            <a:custGeom>
              <a:avLst/>
              <a:gdLst/>
              <a:ahLst/>
              <a:cxnLst/>
              <a:rect l="l" t="t" r="r" b="b"/>
              <a:pathLst>
                <a:path h="131445">
                  <a:moveTo>
                    <a:pt x="0" y="0"/>
                  </a:moveTo>
                  <a:lnTo>
                    <a:pt x="0" y="130862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4" name="object 1204"/>
            <p:cNvSpPr/>
            <p:nvPr/>
          </p:nvSpPr>
          <p:spPr>
            <a:xfrm>
              <a:off x="15960916" y="9979391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40">
                  <a:moveTo>
                    <a:pt x="0" y="0"/>
                  </a:moveTo>
                  <a:lnTo>
                    <a:pt x="0" y="65438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5" name="object 1205"/>
            <p:cNvSpPr/>
            <p:nvPr/>
          </p:nvSpPr>
          <p:spPr>
            <a:xfrm>
              <a:off x="16169978" y="9979391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40">
                  <a:moveTo>
                    <a:pt x="0" y="0"/>
                  </a:moveTo>
                  <a:lnTo>
                    <a:pt x="0" y="65438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6" name="object 1206"/>
            <p:cNvSpPr/>
            <p:nvPr/>
          </p:nvSpPr>
          <p:spPr>
            <a:xfrm>
              <a:off x="16379029" y="9979391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40">
                  <a:moveTo>
                    <a:pt x="0" y="0"/>
                  </a:moveTo>
                  <a:lnTo>
                    <a:pt x="0" y="65438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7" name="object 1207"/>
            <p:cNvSpPr/>
            <p:nvPr/>
          </p:nvSpPr>
          <p:spPr>
            <a:xfrm>
              <a:off x="16588070" y="9913956"/>
              <a:ext cx="0" cy="131445"/>
            </a:xfrm>
            <a:custGeom>
              <a:avLst/>
              <a:gdLst/>
              <a:ahLst/>
              <a:cxnLst/>
              <a:rect l="l" t="t" r="r" b="b"/>
              <a:pathLst>
                <a:path h="131445">
                  <a:moveTo>
                    <a:pt x="0" y="0"/>
                  </a:moveTo>
                  <a:lnTo>
                    <a:pt x="0" y="130862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8" name="object 1208"/>
            <p:cNvSpPr/>
            <p:nvPr/>
          </p:nvSpPr>
          <p:spPr>
            <a:xfrm>
              <a:off x="11570841" y="9913956"/>
              <a:ext cx="0" cy="131445"/>
            </a:xfrm>
            <a:custGeom>
              <a:avLst/>
              <a:gdLst/>
              <a:ahLst/>
              <a:cxnLst/>
              <a:rect l="l" t="t" r="r" b="b"/>
              <a:pathLst>
                <a:path h="131445">
                  <a:moveTo>
                    <a:pt x="0" y="0"/>
                  </a:moveTo>
                  <a:lnTo>
                    <a:pt x="0" y="130862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9" name="object 1209"/>
            <p:cNvSpPr/>
            <p:nvPr/>
          </p:nvSpPr>
          <p:spPr>
            <a:xfrm>
              <a:off x="11361789" y="9979391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40">
                  <a:moveTo>
                    <a:pt x="0" y="0"/>
                  </a:moveTo>
                  <a:lnTo>
                    <a:pt x="0" y="65438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0" name="object 1210"/>
            <p:cNvSpPr/>
            <p:nvPr/>
          </p:nvSpPr>
          <p:spPr>
            <a:xfrm>
              <a:off x="16588070" y="9913956"/>
              <a:ext cx="0" cy="131445"/>
            </a:xfrm>
            <a:custGeom>
              <a:avLst/>
              <a:gdLst/>
              <a:ahLst/>
              <a:cxnLst/>
              <a:rect l="l" t="t" r="r" b="b"/>
              <a:pathLst>
                <a:path h="131445">
                  <a:moveTo>
                    <a:pt x="0" y="0"/>
                  </a:moveTo>
                  <a:lnTo>
                    <a:pt x="0" y="130862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1" name="object 1211"/>
            <p:cNvSpPr/>
            <p:nvPr/>
          </p:nvSpPr>
          <p:spPr>
            <a:xfrm>
              <a:off x="16797132" y="9979391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40">
                  <a:moveTo>
                    <a:pt x="0" y="0"/>
                  </a:moveTo>
                  <a:lnTo>
                    <a:pt x="0" y="65438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2" name="object 1212"/>
            <p:cNvSpPr/>
            <p:nvPr/>
          </p:nvSpPr>
          <p:spPr>
            <a:xfrm>
              <a:off x="17006183" y="9979391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40">
                  <a:moveTo>
                    <a:pt x="0" y="0"/>
                  </a:moveTo>
                  <a:lnTo>
                    <a:pt x="0" y="65438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3" name="object 1213"/>
            <p:cNvSpPr/>
            <p:nvPr/>
          </p:nvSpPr>
          <p:spPr>
            <a:xfrm>
              <a:off x="17215234" y="9979391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40">
                  <a:moveTo>
                    <a:pt x="0" y="0"/>
                  </a:moveTo>
                  <a:lnTo>
                    <a:pt x="0" y="65438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4" name="object 1214"/>
            <p:cNvSpPr/>
            <p:nvPr/>
          </p:nvSpPr>
          <p:spPr>
            <a:xfrm>
              <a:off x="11361789" y="5682505"/>
              <a:ext cx="6054725" cy="0"/>
            </a:xfrm>
            <a:custGeom>
              <a:avLst/>
              <a:gdLst/>
              <a:ahLst/>
              <a:cxnLst/>
              <a:rect l="l" t="t" r="r" b="b"/>
              <a:pathLst>
                <a:path w="6054725">
                  <a:moveTo>
                    <a:pt x="0" y="0"/>
                  </a:moveTo>
                  <a:lnTo>
                    <a:pt x="6054134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5" name="object 1215"/>
            <p:cNvSpPr/>
            <p:nvPr/>
          </p:nvSpPr>
          <p:spPr>
            <a:xfrm>
              <a:off x="11570841" y="5682505"/>
              <a:ext cx="0" cy="131445"/>
            </a:xfrm>
            <a:custGeom>
              <a:avLst/>
              <a:gdLst/>
              <a:ahLst/>
              <a:cxnLst/>
              <a:rect l="l" t="t" r="r" b="b"/>
              <a:pathLst>
                <a:path h="131445">
                  <a:moveTo>
                    <a:pt x="0" y="130876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6" name="object 1216"/>
            <p:cNvSpPr/>
            <p:nvPr/>
          </p:nvSpPr>
          <p:spPr>
            <a:xfrm>
              <a:off x="11779892" y="5682505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39">
                  <a:moveTo>
                    <a:pt x="0" y="65438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7" name="object 1217"/>
            <p:cNvSpPr/>
            <p:nvPr/>
          </p:nvSpPr>
          <p:spPr>
            <a:xfrm>
              <a:off x="11988933" y="5682505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39">
                  <a:moveTo>
                    <a:pt x="0" y="65438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8" name="object 1218"/>
            <p:cNvSpPr/>
            <p:nvPr/>
          </p:nvSpPr>
          <p:spPr>
            <a:xfrm>
              <a:off x="12197994" y="5682505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39">
                  <a:moveTo>
                    <a:pt x="0" y="65438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9" name="object 1219"/>
            <p:cNvSpPr/>
            <p:nvPr/>
          </p:nvSpPr>
          <p:spPr>
            <a:xfrm>
              <a:off x="12407046" y="5682505"/>
              <a:ext cx="0" cy="131445"/>
            </a:xfrm>
            <a:custGeom>
              <a:avLst/>
              <a:gdLst/>
              <a:ahLst/>
              <a:cxnLst/>
              <a:rect l="l" t="t" r="r" b="b"/>
              <a:pathLst>
                <a:path h="131445">
                  <a:moveTo>
                    <a:pt x="0" y="130876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0" name="object 1220"/>
            <p:cNvSpPr/>
            <p:nvPr/>
          </p:nvSpPr>
          <p:spPr>
            <a:xfrm>
              <a:off x="12616097" y="5682505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39">
                  <a:moveTo>
                    <a:pt x="0" y="65438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1" name="object 1221"/>
            <p:cNvSpPr/>
            <p:nvPr/>
          </p:nvSpPr>
          <p:spPr>
            <a:xfrm>
              <a:off x="12825138" y="5682505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39">
                  <a:moveTo>
                    <a:pt x="0" y="65438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2" name="object 1222"/>
            <p:cNvSpPr/>
            <p:nvPr/>
          </p:nvSpPr>
          <p:spPr>
            <a:xfrm>
              <a:off x="13034199" y="5682505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39">
                  <a:moveTo>
                    <a:pt x="0" y="65438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3" name="object 1223"/>
            <p:cNvSpPr/>
            <p:nvPr/>
          </p:nvSpPr>
          <p:spPr>
            <a:xfrm>
              <a:off x="13243250" y="5682505"/>
              <a:ext cx="0" cy="131445"/>
            </a:xfrm>
            <a:custGeom>
              <a:avLst/>
              <a:gdLst/>
              <a:ahLst/>
              <a:cxnLst/>
              <a:rect l="l" t="t" r="r" b="b"/>
              <a:pathLst>
                <a:path h="131445">
                  <a:moveTo>
                    <a:pt x="0" y="130876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4" name="object 1224"/>
            <p:cNvSpPr/>
            <p:nvPr/>
          </p:nvSpPr>
          <p:spPr>
            <a:xfrm>
              <a:off x="13452302" y="5682505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39">
                  <a:moveTo>
                    <a:pt x="0" y="65438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5" name="object 1225"/>
            <p:cNvSpPr/>
            <p:nvPr/>
          </p:nvSpPr>
          <p:spPr>
            <a:xfrm>
              <a:off x="13661363" y="5682505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39">
                  <a:moveTo>
                    <a:pt x="0" y="65438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6" name="object 1226"/>
            <p:cNvSpPr/>
            <p:nvPr/>
          </p:nvSpPr>
          <p:spPr>
            <a:xfrm>
              <a:off x="13870404" y="5682505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39">
                  <a:moveTo>
                    <a:pt x="0" y="65438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7" name="object 1227"/>
            <p:cNvSpPr/>
            <p:nvPr/>
          </p:nvSpPr>
          <p:spPr>
            <a:xfrm>
              <a:off x="14079455" y="5682505"/>
              <a:ext cx="0" cy="131445"/>
            </a:xfrm>
            <a:custGeom>
              <a:avLst/>
              <a:gdLst/>
              <a:ahLst/>
              <a:cxnLst/>
              <a:rect l="l" t="t" r="r" b="b"/>
              <a:pathLst>
                <a:path h="131445">
                  <a:moveTo>
                    <a:pt x="0" y="130876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8" name="object 1228"/>
            <p:cNvSpPr/>
            <p:nvPr/>
          </p:nvSpPr>
          <p:spPr>
            <a:xfrm>
              <a:off x="14288507" y="5682505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39">
                  <a:moveTo>
                    <a:pt x="0" y="65438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9" name="object 1229"/>
            <p:cNvSpPr/>
            <p:nvPr/>
          </p:nvSpPr>
          <p:spPr>
            <a:xfrm>
              <a:off x="14497568" y="5682505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39">
                  <a:moveTo>
                    <a:pt x="0" y="65438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0" name="object 1230"/>
            <p:cNvSpPr/>
            <p:nvPr/>
          </p:nvSpPr>
          <p:spPr>
            <a:xfrm>
              <a:off x="14706620" y="5682505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39">
                  <a:moveTo>
                    <a:pt x="0" y="65438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1" name="object 1231"/>
            <p:cNvSpPr/>
            <p:nvPr/>
          </p:nvSpPr>
          <p:spPr>
            <a:xfrm>
              <a:off x="14915660" y="5682505"/>
              <a:ext cx="0" cy="131445"/>
            </a:xfrm>
            <a:custGeom>
              <a:avLst/>
              <a:gdLst/>
              <a:ahLst/>
              <a:cxnLst/>
              <a:rect l="l" t="t" r="r" b="b"/>
              <a:pathLst>
                <a:path h="131445">
                  <a:moveTo>
                    <a:pt x="0" y="130876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2" name="object 1232"/>
            <p:cNvSpPr/>
            <p:nvPr/>
          </p:nvSpPr>
          <p:spPr>
            <a:xfrm>
              <a:off x="15124712" y="5682505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39">
                  <a:moveTo>
                    <a:pt x="0" y="65438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3" name="object 1233"/>
            <p:cNvSpPr/>
            <p:nvPr/>
          </p:nvSpPr>
          <p:spPr>
            <a:xfrm>
              <a:off x="15333773" y="5682505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39">
                  <a:moveTo>
                    <a:pt x="0" y="65438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4" name="object 1234"/>
            <p:cNvSpPr/>
            <p:nvPr/>
          </p:nvSpPr>
          <p:spPr>
            <a:xfrm>
              <a:off x="15542824" y="5682505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39">
                  <a:moveTo>
                    <a:pt x="0" y="65438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5" name="object 1235"/>
            <p:cNvSpPr/>
            <p:nvPr/>
          </p:nvSpPr>
          <p:spPr>
            <a:xfrm>
              <a:off x="15751865" y="5682505"/>
              <a:ext cx="0" cy="131445"/>
            </a:xfrm>
            <a:custGeom>
              <a:avLst/>
              <a:gdLst/>
              <a:ahLst/>
              <a:cxnLst/>
              <a:rect l="l" t="t" r="r" b="b"/>
              <a:pathLst>
                <a:path h="131445">
                  <a:moveTo>
                    <a:pt x="0" y="130876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6" name="object 1236"/>
            <p:cNvSpPr/>
            <p:nvPr/>
          </p:nvSpPr>
          <p:spPr>
            <a:xfrm>
              <a:off x="15960916" y="5682505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39">
                  <a:moveTo>
                    <a:pt x="0" y="65438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7" name="object 1237"/>
            <p:cNvSpPr/>
            <p:nvPr/>
          </p:nvSpPr>
          <p:spPr>
            <a:xfrm>
              <a:off x="16169978" y="5682505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39">
                  <a:moveTo>
                    <a:pt x="0" y="65438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8" name="object 1238"/>
            <p:cNvSpPr/>
            <p:nvPr/>
          </p:nvSpPr>
          <p:spPr>
            <a:xfrm>
              <a:off x="16379029" y="5682505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39">
                  <a:moveTo>
                    <a:pt x="0" y="65438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9" name="object 1239"/>
            <p:cNvSpPr/>
            <p:nvPr/>
          </p:nvSpPr>
          <p:spPr>
            <a:xfrm>
              <a:off x="16588070" y="5682505"/>
              <a:ext cx="0" cy="131445"/>
            </a:xfrm>
            <a:custGeom>
              <a:avLst/>
              <a:gdLst/>
              <a:ahLst/>
              <a:cxnLst/>
              <a:rect l="l" t="t" r="r" b="b"/>
              <a:pathLst>
                <a:path h="131445">
                  <a:moveTo>
                    <a:pt x="0" y="130876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0" name="object 1240"/>
            <p:cNvSpPr/>
            <p:nvPr/>
          </p:nvSpPr>
          <p:spPr>
            <a:xfrm>
              <a:off x="11570841" y="5682505"/>
              <a:ext cx="0" cy="131445"/>
            </a:xfrm>
            <a:custGeom>
              <a:avLst/>
              <a:gdLst/>
              <a:ahLst/>
              <a:cxnLst/>
              <a:rect l="l" t="t" r="r" b="b"/>
              <a:pathLst>
                <a:path h="131445">
                  <a:moveTo>
                    <a:pt x="0" y="130876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1" name="object 1241"/>
            <p:cNvSpPr/>
            <p:nvPr/>
          </p:nvSpPr>
          <p:spPr>
            <a:xfrm>
              <a:off x="11361789" y="5682505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39">
                  <a:moveTo>
                    <a:pt x="0" y="65438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2" name="object 1242"/>
            <p:cNvSpPr/>
            <p:nvPr/>
          </p:nvSpPr>
          <p:spPr>
            <a:xfrm>
              <a:off x="16588070" y="5682505"/>
              <a:ext cx="0" cy="131445"/>
            </a:xfrm>
            <a:custGeom>
              <a:avLst/>
              <a:gdLst/>
              <a:ahLst/>
              <a:cxnLst/>
              <a:rect l="l" t="t" r="r" b="b"/>
              <a:pathLst>
                <a:path h="131445">
                  <a:moveTo>
                    <a:pt x="0" y="130876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3" name="object 1243"/>
            <p:cNvSpPr/>
            <p:nvPr/>
          </p:nvSpPr>
          <p:spPr>
            <a:xfrm>
              <a:off x="16797132" y="5682505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39">
                  <a:moveTo>
                    <a:pt x="0" y="65438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4" name="object 1244"/>
            <p:cNvSpPr/>
            <p:nvPr/>
          </p:nvSpPr>
          <p:spPr>
            <a:xfrm>
              <a:off x="17006183" y="5682505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39">
                  <a:moveTo>
                    <a:pt x="0" y="65438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5" name="object 1245"/>
            <p:cNvSpPr/>
            <p:nvPr/>
          </p:nvSpPr>
          <p:spPr>
            <a:xfrm>
              <a:off x="17215234" y="5682505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39">
                  <a:moveTo>
                    <a:pt x="0" y="65438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6" name="object 1246"/>
            <p:cNvSpPr/>
            <p:nvPr/>
          </p:nvSpPr>
          <p:spPr>
            <a:xfrm>
              <a:off x="11361789" y="5682499"/>
              <a:ext cx="0" cy="4362450"/>
            </a:xfrm>
            <a:custGeom>
              <a:avLst/>
              <a:gdLst/>
              <a:ahLst/>
              <a:cxnLst/>
              <a:rect l="l" t="t" r="r" b="b"/>
              <a:pathLst>
                <a:path h="4362450">
                  <a:moveTo>
                    <a:pt x="0" y="4362325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7" name="object 1247"/>
            <p:cNvSpPr/>
            <p:nvPr/>
          </p:nvSpPr>
          <p:spPr>
            <a:xfrm>
              <a:off x="11361793" y="9945771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4">
                  <a:moveTo>
                    <a:pt x="90810" y="0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8" name="object 1248"/>
            <p:cNvSpPr/>
            <p:nvPr/>
          </p:nvSpPr>
          <p:spPr>
            <a:xfrm>
              <a:off x="11361793" y="9799797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4">
                  <a:moveTo>
                    <a:pt x="90810" y="0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9" name="object 1249"/>
            <p:cNvSpPr/>
            <p:nvPr/>
          </p:nvSpPr>
          <p:spPr>
            <a:xfrm>
              <a:off x="11361793" y="9676378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4">
                  <a:moveTo>
                    <a:pt x="90810" y="0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0" name="object 1250"/>
            <p:cNvSpPr/>
            <p:nvPr/>
          </p:nvSpPr>
          <p:spPr>
            <a:xfrm>
              <a:off x="11361793" y="9569473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4">
                  <a:moveTo>
                    <a:pt x="90810" y="0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1" name="object 1251"/>
            <p:cNvSpPr/>
            <p:nvPr/>
          </p:nvSpPr>
          <p:spPr>
            <a:xfrm>
              <a:off x="11361793" y="9475161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4">
                  <a:moveTo>
                    <a:pt x="90810" y="0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2" name="object 1252"/>
            <p:cNvSpPr/>
            <p:nvPr/>
          </p:nvSpPr>
          <p:spPr>
            <a:xfrm>
              <a:off x="11361796" y="9390812"/>
              <a:ext cx="182245" cy="0"/>
            </a:xfrm>
            <a:custGeom>
              <a:avLst/>
              <a:gdLst/>
              <a:ahLst/>
              <a:cxnLst/>
              <a:rect l="l" t="t" r="r" b="b"/>
              <a:pathLst>
                <a:path w="182245">
                  <a:moveTo>
                    <a:pt x="181621" y="0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3" name="object 1253"/>
            <p:cNvSpPr/>
            <p:nvPr/>
          </p:nvSpPr>
          <p:spPr>
            <a:xfrm>
              <a:off x="11361793" y="8835852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4">
                  <a:moveTo>
                    <a:pt x="90810" y="0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4" name="object 1254"/>
            <p:cNvSpPr/>
            <p:nvPr/>
          </p:nvSpPr>
          <p:spPr>
            <a:xfrm>
              <a:off x="11361793" y="8511216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4">
                  <a:moveTo>
                    <a:pt x="90810" y="0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5" name="object 1255"/>
            <p:cNvSpPr/>
            <p:nvPr/>
          </p:nvSpPr>
          <p:spPr>
            <a:xfrm>
              <a:off x="11361793" y="8280891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4">
                  <a:moveTo>
                    <a:pt x="90810" y="0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6" name="object 1256"/>
            <p:cNvSpPr/>
            <p:nvPr/>
          </p:nvSpPr>
          <p:spPr>
            <a:xfrm>
              <a:off x="11361793" y="8102230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4">
                  <a:moveTo>
                    <a:pt x="90810" y="0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7" name="object 1257"/>
            <p:cNvSpPr/>
            <p:nvPr/>
          </p:nvSpPr>
          <p:spPr>
            <a:xfrm>
              <a:off x="11361793" y="7956255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4">
                  <a:moveTo>
                    <a:pt x="90810" y="0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8" name="object 1258"/>
            <p:cNvSpPr/>
            <p:nvPr/>
          </p:nvSpPr>
          <p:spPr>
            <a:xfrm>
              <a:off x="11361793" y="7832841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4">
                  <a:moveTo>
                    <a:pt x="90810" y="0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9" name="object 1259"/>
            <p:cNvSpPr/>
            <p:nvPr/>
          </p:nvSpPr>
          <p:spPr>
            <a:xfrm>
              <a:off x="11361793" y="7725931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4">
                  <a:moveTo>
                    <a:pt x="90810" y="0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0" name="object 1260"/>
            <p:cNvSpPr/>
            <p:nvPr/>
          </p:nvSpPr>
          <p:spPr>
            <a:xfrm>
              <a:off x="11361793" y="7631632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4">
                  <a:moveTo>
                    <a:pt x="90810" y="0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1" name="object 1261"/>
            <p:cNvSpPr/>
            <p:nvPr/>
          </p:nvSpPr>
          <p:spPr>
            <a:xfrm>
              <a:off x="11361796" y="7547270"/>
              <a:ext cx="182245" cy="0"/>
            </a:xfrm>
            <a:custGeom>
              <a:avLst/>
              <a:gdLst/>
              <a:ahLst/>
              <a:cxnLst/>
              <a:rect l="l" t="t" r="r" b="b"/>
              <a:pathLst>
                <a:path w="182245">
                  <a:moveTo>
                    <a:pt x="181621" y="0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2" name="object 1262"/>
            <p:cNvSpPr/>
            <p:nvPr/>
          </p:nvSpPr>
          <p:spPr>
            <a:xfrm>
              <a:off x="11361793" y="6992309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4">
                  <a:moveTo>
                    <a:pt x="90810" y="0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3" name="object 1263"/>
            <p:cNvSpPr/>
            <p:nvPr/>
          </p:nvSpPr>
          <p:spPr>
            <a:xfrm>
              <a:off x="11361793" y="6667687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4">
                  <a:moveTo>
                    <a:pt x="90810" y="0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4" name="object 1264"/>
            <p:cNvSpPr/>
            <p:nvPr/>
          </p:nvSpPr>
          <p:spPr>
            <a:xfrm>
              <a:off x="11361793" y="6437349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4">
                  <a:moveTo>
                    <a:pt x="90810" y="0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5" name="object 1265"/>
            <p:cNvSpPr/>
            <p:nvPr/>
          </p:nvSpPr>
          <p:spPr>
            <a:xfrm>
              <a:off x="11361793" y="6258701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4">
                  <a:moveTo>
                    <a:pt x="90810" y="0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6" name="object 1266"/>
            <p:cNvSpPr/>
            <p:nvPr/>
          </p:nvSpPr>
          <p:spPr>
            <a:xfrm>
              <a:off x="11361793" y="6112727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4">
                  <a:moveTo>
                    <a:pt x="90810" y="0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7" name="object 1267"/>
            <p:cNvSpPr/>
            <p:nvPr/>
          </p:nvSpPr>
          <p:spPr>
            <a:xfrm>
              <a:off x="11361793" y="5989311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4">
                  <a:moveTo>
                    <a:pt x="90810" y="0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8" name="object 1268"/>
            <p:cNvSpPr/>
            <p:nvPr/>
          </p:nvSpPr>
          <p:spPr>
            <a:xfrm>
              <a:off x="11361793" y="5882388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4">
                  <a:moveTo>
                    <a:pt x="90810" y="0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9" name="object 1269"/>
            <p:cNvSpPr/>
            <p:nvPr/>
          </p:nvSpPr>
          <p:spPr>
            <a:xfrm>
              <a:off x="11361793" y="5788090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4">
                  <a:moveTo>
                    <a:pt x="90810" y="0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0" name="object 1270"/>
            <p:cNvSpPr/>
            <p:nvPr/>
          </p:nvSpPr>
          <p:spPr>
            <a:xfrm>
              <a:off x="11361796" y="5703741"/>
              <a:ext cx="182245" cy="0"/>
            </a:xfrm>
            <a:custGeom>
              <a:avLst/>
              <a:gdLst/>
              <a:ahLst/>
              <a:cxnLst/>
              <a:rect l="l" t="t" r="r" b="b"/>
              <a:pathLst>
                <a:path w="182245">
                  <a:moveTo>
                    <a:pt x="181621" y="0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1" name="object 1271"/>
            <p:cNvSpPr/>
            <p:nvPr/>
          </p:nvSpPr>
          <p:spPr>
            <a:xfrm>
              <a:off x="17415930" y="5682499"/>
              <a:ext cx="0" cy="4362450"/>
            </a:xfrm>
            <a:custGeom>
              <a:avLst/>
              <a:gdLst/>
              <a:ahLst/>
              <a:cxnLst/>
              <a:rect l="l" t="t" r="r" b="b"/>
              <a:pathLst>
                <a:path h="4362450">
                  <a:moveTo>
                    <a:pt x="0" y="4362325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2" name="object 1272"/>
            <p:cNvSpPr/>
            <p:nvPr/>
          </p:nvSpPr>
          <p:spPr>
            <a:xfrm>
              <a:off x="17325116" y="9945771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5">
                  <a:moveTo>
                    <a:pt x="0" y="0"/>
                  </a:moveTo>
                  <a:lnTo>
                    <a:pt x="9081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3" name="object 1273"/>
            <p:cNvSpPr/>
            <p:nvPr/>
          </p:nvSpPr>
          <p:spPr>
            <a:xfrm>
              <a:off x="17325116" y="9799797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5">
                  <a:moveTo>
                    <a:pt x="0" y="0"/>
                  </a:moveTo>
                  <a:lnTo>
                    <a:pt x="9081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4" name="object 1274"/>
            <p:cNvSpPr/>
            <p:nvPr/>
          </p:nvSpPr>
          <p:spPr>
            <a:xfrm>
              <a:off x="17325116" y="9676378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5">
                  <a:moveTo>
                    <a:pt x="0" y="0"/>
                  </a:moveTo>
                  <a:lnTo>
                    <a:pt x="9081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5" name="object 1275"/>
            <p:cNvSpPr/>
            <p:nvPr/>
          </p:nvSpPr>
          <p:spPr>
            <a:xfrm>
              <a:off x="17325116" y="9569473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5">
                  <a:moveTo>
                    <a:pt x="0" y="0"/>
                  </a:moveTo>
                  <a:lnTo>
                    <a:pt x="9081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6" name="object 1276"/>
            <p:cNvSpPr/>
            <p:nvPr/>
          </p:nvSpPr>
          <p:spPr>
            <a:xfrm>
              <a:off x="17325116" y="9475161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5">
                  <a:moveTo>
                    <a:pt x="0" y="0"/>
                  </a:moveTo>
                  <a:lnTo>
                    <a:pt x="9081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7" name="object 1277"/>
            <p:cNvSpPr/>
            <p:nvPr/>
          </p:nvSpPr>
          <p:spPr>
            <a:xfrm>
              <a:off x="17234291" y="9390812"/>
              <a:ext cx="182245" cy="0"/>
            </a:xfrm>
            <a:custGeom>
              <a:avLst/>
              <a:gdLst/>
              <a:ahLst/>
              <a:cxnLst/>
              <a:rect l="l" t="t" r="r" b="b"/>
              <a:pathLst>
                <a:path w="182244">
                  <a:moveTo>
                    <a:pt x="0" y="0"/>
                  </a:moveTo>
                  <a:lnTo>
                    <a:pt x="181634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8" name="object 1278"/>
            <p:cNvSpPr/>
            <p:nvPr/>
          </p:nvSpPr>
          <p:spPr>
            <a:xfrm>
              <a:off x="17325116" y="8835852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5">
                  <a:moveTo>
                    <a:pt x="0" y="0"/>
                  </a:moveTo>
                  <a:lnTo>
                    <a:pt x="9081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9" name="object 1279"/>
            <p:cNvSpPr/>
            <p:nvPr/>
          </p:nvSpPr>
          <p:spPr>
            <a:xfrm>
              <a:off x="17325116" y="8511216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5">
                  <a:moveTo>
                    <a:pt x="0" y="0"/>
                  </a:moveTo>
                  <a:lnTo>
                    <a:pt x="9081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0" name="object 1280"/>
            <p:cNvSpPr/>
            <p:nvPr/>
          </p:nvSpPr>
          <p:spPr>
            <a:xfrm>
              <a:off x="17325116" y="8280891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5">
                  <a:moveTo>
                    <a:pt x="0" y="0"/>
                  </a:moveTo>
                  <a:lnTo>
                    <a:pt x="9081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1" name="object 1281"/>
            <p:cNvSpPr/>
            <p:nvPr/>
          </p:nvSpPr>
          <p:spPr>
            <a:xfrm>
              <a:off x="17325116" y="8102230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5">
                  <a:moveTo>
                    <a:pt x="0" y="0"/>
                  </a:moveTo>
                  <a:lnTo>
                    <a:pt x="9081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2" name="object 1282"/>
            <p:cNvSpPr/>
            <p:nvPr/>
          </p:nvSpPr>
          <p:spPr>
            <a:xfrm>
              <a:off x="17325116" y="7956255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5">
                  <a:moveTo>
                    <a:pt x="0" y="0"/>
                  </a:moveTo>
                  <a:lnTo>
                    <a:pt x="9081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3" name="object 1283"/>
            <p:cNvSpPr/>
            <p:nvPr/>
          </p:nvSpPr>
          <p:spPr>
            <a:xfrm>
              <a:off x="17325116" y="7832841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5">
                  <a:moveTo>
                    <a:pt x="0" y="0"/>
                  </a:moveTo>
                  <a:lnTo>
                    <a:pt x="9081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4" name="object 1284"/>
            <p:cNvSpPr/>
            <p:nvPr/>
          </p:nvSpPr>
          <p:spPr>
            <a:xfrm>
              <a:off x="17325116" y="7725931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5">
                  <a:moveTo>
                    <a:pt x="0" y="0"/>
                  </a:moveTo>
                  <a:lnTo>
                    <a:pt x="9081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5" name="object 1285"/>
            <p:cNvSpPr/>
            <p:nvPr/>
          </p:nvSpPr>
          <p:spPr>
            <a:xfrm>
              <a:off x="17325116" y="7631632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5">
                  <a:moveTo>
                    <a:pt x="0" y="0"/>
                  </a:moveTo>
                  <a:lnTo>
                    <a:pt x="9081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6" name="object 1286"/>
            <p:cNvSpPr/>
            <p:nvPr/>
          </p:nvSpPr>
          <p:spPr>
            <a:xfrm>
              <a:off x="17234291" y="7547270"/>
              <a:ext cx="182245" cy="0"/>
            </a:xfrm>
            <a:custGeom>
              <a:avLst/>
              <a:gdLst/>
              <a:ahLst/>
              <a:cxnLst/>
              <a:rect l="l" t="t" r="r" b="b"/>
              <a:pathLst>
                <a:path w="182244">
                  <a:moveTo>
                    <a:pt x="0" y="0"/>
                  </a:moveTo>
                  <a:lnTo>
                    <a:pt x="181634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7" name="object 1287"/>
            <p:cNvSpPr/>
            <p:nvPr/>
          </p:nvSpPr>
          <p:spPr>
            <a:xfrm>
              <a:off x="17325116" y="6992309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5">
                  <a:moveTo>
                    <a:pt x="0" y="0"/>
                  </a:moveTo>
                  <a:lnTo>
                    <a:pt x="9081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8" name="object 1288"/>
            <p:cNvSpPr/>
            <p:nvPr/>
          </p:nvSpPr>
          <p:spPr>
            <a:xfrm>
              <a:off x="17325116" y="6667687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5">
                  <a:moveTo>
                    <a:pt x="0" y="0"/>
                  </a:moveTo>
                  <a:lnTo>
                    <a:pt x="9081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9" name="object 1289"/>
            <p:cNvSpPr/>
            <p:nvPr/>
          </p:nvSpPr>
          <p:spPr>
            <a:xfrm>
              <a:off x="17325116" y="6437349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5">
                  <a:moveTo>
                    <a:pt x="0" y="0"/>
                  </a:moveTo>
                  <a:lnTo>
                    <a:pt x="9081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0" name="object 1290"/>
            <p:cNvSpPr/>
            <p:nvPr/>
          </p:nvSpPr>
          <p:spPr>
            <a:xfrm>
              <a:off x="17325116" y="6258701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5">
                  <a:moveTo>
                    <a:pt x="0" y="0"/>
                  </a:moveTo>
                  <a:lnTo>
                    <a:pt x="9081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1" name="object 1291"/>
            <p:cNvSpPr/>
            <p:nvPr/>
          </p:nvSpPr>
          <p:spPr>
            <a:xfrm>
              <a:off x="17325116" y="6112727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5">
                  <a:moveTo>
                    <a:pt x="0" y="0"/>
                  </a:moveTo>
                  <a:lnTo>
                    <a:pt x="9081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2" name="object 1292"/>
            <p:cNvSpPr/>
            <p:nvPr/>
          </p:nvSpPr>
          <p:spPr>
            <a:xfrm>
              <a:off x="17325116" y="5989311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5">
                  <a:moveTo>
                    <a:pt x="0" y="0"/>
                  </a:moveTo>
                  <a:lnTo>
                    <a:pt x="9081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3" name="object 1293"/>
            <p:cNvSpPr/>
            <p:nvPr/>
          </p:nvSpPr>
          <p:spPr>
            <a:xfrm>
              <a:off x="17325116" y="5882388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5">
                  <a:moveTo>
                    <a:pt x="0" y="0"/>
                  </a:moveTo>
                  <a:lnTo>
                    <a:pt x="9081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4" name="object 1294"/>
            <p:cNvSpPr/>
            <p:nvPr/>
          </p:nvSpPr>
          <p:spPr>
            <a:xfrm>
              <a:off x="17325116" y="5788090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5">
                  <a:moveTo>
                    <a:pt x="0" y="0"/>
                  </a:moveTo>
                  <a:lnTo>
                    <a:pt x="9081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5" name="object 1295"/>
            <p:cNvSpPr/>
            <p:nvPr/>
          </p:nvSpPr>
          <p:spPr>
            <a:xfrm>
              <a:off x="17234291" y="5703741"/>
              <a:ext cx="182245" cy="0"/>
            </a:xfrm>
            <a:custGeom>
              <a:avLst/>
              <a:gdLst/>
              <a:ahLst/>
              <a:cxnLst/>
              <a:rect l="l" t="t" r="r" b="b"/>
              <a:pathLst>
                <a:path w="182244">
                  <a:moveTo>
                    <a:pt x="0" y="0"/>
                  </a:moveTo>
                  <a:lnTo>
                    <a:pt x="181634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6" name="object 1296"/>
            <p:cNvSpPr/>
            <p:nvPr/>
          </p:nvSpPr>
          <p:spPr>
            <a:xfrm>
              <a:off x="11361789" y="6373060"/>
              <a:ext cx="6021070" cy="3084195"/>
            </a:xfrm>
            <a:custGeom>
              <a:avLst/>
              <a:gdLst/>
              <a:ahLst/>
              <a:cxnLst/>
              <a:rect l="l" t="t" r="r" b="b"/>
              <a:pathLst>
                <a:path w="6021069" h="3084195">
                  <a:moveTo>
                    <a:pt x="0" y="0"/>
                  </a:moveTo>
                  <a:lnTo>
                    <a:pt x="0" y="542875"/>
                  </a:lnTo>
                  <a:lnTo>
                    <a:pt x="167240" y="949048"/>
                  </a:lnTo>
                  <a:lnTo>
                    <a:pt x="334471" y="1364008"/>
                  </a:lnTo>
                  <a:lnTo>
                    <a:pt x="501712" y="1583668"/>
                  </a:lnTo>
                  <a:lnTo>
                    <a:pt x="668953" y="1781307"/>
                  </a:lnTo>
                  <a:lnTo>
                    <a:pt x="836204" y="1988977"/>
                  </a:lnTo>
                  <a:lnTo>
                    <a:pt x="1003445" y="2125016"/>
                  </a:lnTo>
                  <a:lnTo>
                    <a:pt x="1170676" y="2348446"/>
                  </a:lnTo>
                  <a:lnTo>
                    <a:pt x="1337917" y="2388946"/>
                  </a:lnTo>
                  <a:lnTo>
                    <a:pt x="1505168" y="2505858"/>
                  </a:lnTo>
                  <a:lnTo>
                    <a:pt x="1672409" y="2565781"/>
                  </a:lnTo>
                  <a:lnTo>
                    <a:pt x="1839650" y="2632463"/>
                  </a:lnTo>
                  <a:lnTo>
                    <a:pt x="2006891" y="2606158"/>
                  </a:lnTo>
                  <a:lnTo>
                    <a:pt x="2174122" y="2644115"/>
                  </a:lnTo>
                  <a:lnTo>
                    <a:pt x="2341373" y="2709431"/>
                  </a:lnTo>
                  <a:lnTo>
                    <a:pt x="2508614" y="2766786"/>
                  </a:lnTo>
                  <a:lnTo>
                    <a:pt x="2675855" y="2845282"/>
                  </a:lnTo>
                  <a:lnTo>
                    <a:pt x="2843096" y="2898284"/>
                  </a:lnTo>
                  <a:lnTo>
                    <a:pt x="3010327" y="2950191"/>
                  </a:lnTo>
                  <a:lnTo>
                    <a:pt x="3177578" y="2998976"/>
                  </a:lnTo>
                  <a:lnTo>
                    <a:pt x="3344819" y="3061981"/>
                  </a:lnTo>
                  <a:lnTo>
                    <a:pt x="3512060" y="3065306"/>
                  </a:lnTo>
                  <a:lnTo>
                    <a:pt x="3679301" y="3048802"/>
                  </a:lnTo>
                  <a:lnTo>
                    <a:pt x="3846553" y="3066550"/>
                  </a:lnTo>
                  <a:lnTo>
                    <a:pt x="4013783" y="3073335"/>
                  </a:lnTo>
                  <a:lnTo>
                    <a:pt x="4181024" y="3083811"/>
                  </a:lnTo>
                  <a:lnTo>
                    <a:pt x="4348265" y="3040110"/>
                  </a:lnTo>
                  <a:lnTo>
                    <a:pt x="4515506" y="3030120"/>
                  </a:lnTo>
                  <a:lnTo>
                    <a:pt x="4682757" y="3025592"/>
                  </a:lnTo>
                  <a:lnTo>
                    <a:pt x="4849998" y="3023659"/>
                  </a:lnTo>
                  <a:lnTo>
                    <a:pt x="5017229" y="2993407"/>
                  </a:lnTo>
                  <a:lnTo>
                    <a:pt x="5184470" y="2973306"/>
                  </a:lnTo>
                  <a:lnTo>
                    <a:pt x="5351711" y="2962330"/>
                  </a:lnTo>
                  <a:lnTo>
                    <a:pt x="5518962" y="2895905"/>
                  </a:lnTo>
                  <a:lnTo>
                    <a:pt x="5686203" y="2864099"/>
                  </a:lnTo>
                  <a:lnTo>
                    <a:pt x="5853434" y="2834225"/>
                  </a:lnTo>
                  <a:lnTo>
                    <a:pt x="6020675" y="2821910"/>
                  </a:lnTo>
                  <a:lnTo>
                    <a:pt x="6020675" y="2795619"/>
                  </a:lnTo>
                  <a:lnTo>
                    <a:pt x="5853434" y="2819734"/>
                  </a:lnTo>
                  <a:lnTo>
                    <a:pt x="5686203" y="2840470"/>
                  </a:lnTo>
                  <a:lnTo>
                    <a:pt x="5518962" y="2858516"/>
                  </a:lnTo>
                  <a:lnTo>
                    <a:pt x="5351711" y="2889146"/>
                  </a:lnTo>
                  <a:lnTo>
                    <a:pt x="5184470" y="2933754"/>
                  </a:lnTo>
                  <a:lnTo>
                    <a:pt x="5017229" y="2936065"/>
                  </a:lnTo>
                  <a:lnTo>
                    <a:pt x="4849998" y="2946812"/>
                  </a:lnTo>
                  <a:lnTo>
                    <a:pt x="4682757" y="2970508"/>
                  </a:lnTo>
                  <a:lnTo>
                    <a:pt x="4515506" y="2954139"/>
                  </a:lnTo>
                  <a:lnTo>
                    <a:pt x="4348265" y="2929726"/>
                  </a:lnTo>
                  <a:lnTo>
                    <a:pt x="4181024" y="2916965"/>
                  </a:lnTo>
                  <a:lnTo>
                    <a:pt x="4013783" y="2884470"/>
                  </a:lnTo>
                  <a:lnTo>
                    <a:pt x="3846553" y="2845715"/>
                  </a:lnTo>
                  <a:lnTo>
                    <a:pt x="3679301" y="2820735"/>
                  </a:lnTo>
                  <a:lnTo>
                    <a:pt x="3512060" y="2767016"/>
                  </a:lnTo>
                  <a:lnTo>
                    <a:pt x="3344819" y="2772801"/>
                  </a:lnTo>
                  <a:lnTo>
                    <a:pt x="3177578" y="2722476"/>
                  </a:lnTo>
                  <a:lnTo>
                    <a:pt x="3010327" y="2655240"/>
                  </a:lnTo>
                  <a:lnTo>
                    <a:pt x="2843096" y="2583705"/>
                  </a:lnTo>
                  <a:lnTo>
                    <a:pt x="2675855" y="2498491"/>
                  </a:lnTo>
                  <a:lnTo>
                    <a:pt x="2508614" y="2418860"/>
                  </a:lnTo>
                  <a:lnTo>
                    <a:pt x="2341373" y="2329049"/>
                  </a:lnTo>
                  <a:lnTo>
                    <a:pt x="2174122" y="2257393"/>
                  </a:lnTo>
                  <a:lnTo>
                    <a:pt x="2006891" y="2208662"/>
                  </a:lnTo>
                  <a:lnTo>
                    <a:pt x="1839650" y="2140737"/>
                  </a:lnTo>
                  <a:lnTo>
                    <a:pt x="1672409" y="2059726"/>
                  </a:lnTo>
                  <a:lnTo>
                    <a:pt x="1505168" y="1997047"/>
                  </a:lnTo>
                  <a:lnTo>
                    <a:pt x="1337917" y="1903626"/>
                  </a:lnTo>
                  <a:lnTo>
                    <a:pt x="1170676" y="1793919"/>
                  </a:lnTo>
                  <a:lnTo>
                    <a:pt x="1003445" y="1664313"/>
                  </a:lnTo>
                  <a:lnTo>
                    <a:pt x="836204" y="1511484"/>
                  </a:lnTo>
                  <a:lnTo>
                    <a:pt x="668953" y="1314440"/>
                  </a:lnTo>
                  <a:lnTo>
                    <a:pt x="501712" y="1039845"/>
                  </a:lnTo>
                  <a:lnTo>
                    <a:pt x="334471" y="785798"/>
                  </a:lnTo>
                  <a:lnTo>
                    <a:pt x="167240" y="41386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F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7" name="object 1297"/>
            <p:cNvSpPr/>
            <p:nvPr/>
          </p:nvSpPr>
          <p:spPr>
            <a:xfrm>
              <a:off x="11361789" y="10044825"/>
              <a:ext cx="6054725" cy="0"/>
            </a:xfrm>
            <a:custGeom>
              <a:avLst/>
              <a:gdLst/>
              <a:ahLst/>
              <a:cxnLst/>
              <a:rect l="l" t="t" r="r" b="b"/>
              <a:pathLst>
                <a:path w="6054725">
                  <a:moveTo>
                    <a:pt x="0" y="0"/>
                  </a:moveTo>
                  <a:lnTo>
                    <a:pt x="6054134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8" name="object 1298"/>
            <p:cNvSpPr/>
            <p:nvPr/>
          </p:nvSpPr>
          <p:spPr>
            <a:xfrm>
              <a:off x="11570841" y="9913956"/>
              <a:ext cx="0" cy="131445"/>
            </a:xfrm>
            <a:custGeom>
              <a:avLst/>
              <a:gdLst/>
              <a:ahLst/>
              <a:cxnLst/>
              <a:rect l="l" t="t" r="r" b="b"/>
              <a:pathLst>
                <a:path h="131445">
                  <a:moveTo>
                    <a:pt x="0" y="0"/>
                  </a:moveTo>
                  <a:lnTo>
                    <a:pt x="0" y="130862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9" name="object 1299"/>
            <p:cNvSpPr/>
            <p:nvPr/>
          </p:nvSpPr>
          <p:spPr>
            <a:xfrm>
              <a:off x="11779892" y="9979391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40">
                  <a:moveTo>
                    <a:pt x="0" y="0"/>
                  </a:moveTo>
                  <a:lnTo>
                    <a:pt x="0" y="65438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0" name="object 1300"/>
            <p:cNvSpPr/>
            <p:nvPr/>
          </p:nvSpPr>
          <p:spPr>
            <a:xfrm>
              <a:off x="11988933" y="9979391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40">
                  <a:moveTo>
                    <a:pt x="0" y="0"/>
                  </a:moveTo>
                  <a:lnTo>
                    <a:pt x="0" y="65438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1" name="object 1301"/>
            <p:cNvSpPr/>
            <p:nvPr/>
          </p:nvSpPr>
          <p:spPr>
            <a:xfrm>
              <a:off x="12197994" y="9979391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40">
                  <a:moveTo>
                    <a:pt x="0" y="0"/>
                  </a:moveTo>
                  <a:lnTo>
                    <a:pt x="0" y="65438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2" name="object 1302"/>
            <p:cNvSpPr/>
            <p:nvPr/>
          </p:nvSpPr>
          <p:spPr>
            <a:xfrm>
              <a:off x="12407046" y="9913956"/>
              <a:ext cx="0" cy="131445"/>
            </a:xfrm>
            <a:custGeom>
              <a:avLst/>
              <a:gdLst/>
              <a:ahLst/>
              <a:cxnLst/>
              <a:rect l="l" t="t" r="r" b="b"/>
              <a:pathLst>
                <a:path h="131445">
                  <a:moveTo>
                    <a:pt x="0" y="0"/>
                  </a:moveTo>
                  <a:lnTo>
                    <a:pt x="0" y="130862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3" name="object 1303"/>
            <p:cNvSpPr/>
            <p:nvPr/>
          </p:nvSpPr>
          <p:spPr>
            <a:xfrm>
              <a:off x="12616097" y="9979391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40">
                  <a:moveTo>
                    <a:pt x="0" y="0"/>
                  </a:moveTo>
                  <a:lnTo>
                    <a:pt x="0" y="65438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4" name="object 1304"/>
            <p:cNvSpPr/>
            <p:nvPr/>
          </p:nvSpPr>
          <p:spPr>
            <a:xfrm>
              <a:off x="12825138" y="9979391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40">
                  <a:moveTo>
                    <a:pt x="0" y="0"/>
                  </a:moveTo>
                  <a:lnTo>
                    <a:pt x="0" y="65438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5" name="object 1305"/>
            <p:cNvSpPr/>
            <p:nvPr/>
          </p:nvSpPr>
          <p:spPr>
            <a:xfrm>
              <a:off x="13034199" y="9979391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40">
                  <a:moveTo>
                    <a:pt x="0" y="0"/>
                  </a:moveTo>
                  <a:lnTo>
                    <a:pt x="0" y="65438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6" name="object 1306"/>
            <p:cNvSpPr/>
            <p:nvPr/>
          </p:nvSpPr>
          <p:spPr>
            <a:xfrm>
              <a:off x="13243250" y="9913956"/>
              <a:ext cx="0" cy="131445"/>
            </a:xfrm>
            <a:custGeom>
              <a:avLst/>
              <a:gdLst/>
              <a:ahLst/>
              <a:cxnLst/>
              <a:rect l="l" t="t" r="r" b="b"/>
              <a:pathLst>
                <a:path h="131445">
                  <a:moveTo>
                    <a:pt x="0" y="0"/>
                  </a:moveTo>
                  <a:lnTo>
                    <a:pt x="0" y="130862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7" name="object 1307"/>
            <p:cNvSpPr/>
            <p:nvPr/>
          </p:nvSpPr>
          <p:spPr>
            <a:xfrm>
              <a:off x="13452302" y="9979391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40">
                  <a:moveTo>
                    <a:pt x="0" y="0"/>
                  </a:moveTo>
                  <a:lnTo>
                    <a:pt x="0" y="65438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8" name="object 1308"/>
            <p:cNvSpPr/>
            <p:nvPr/>
          </p:nvSpPr>
          <p:spPr>
            <a:xfrm>
              <a:off x="13661363" y="9979391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40">
                  <a:moveTo>
                    <a:pt x="0" y="0"/>
                  </a:moveTo>
                  <a:lnTo>
                    <a:pt x="0" y="65438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9" name="object 1309"/>
            <p:cNvSpPr/>
            <p:nvPr/>
          </p:nvSpPr>
          <p:spPr>
            <a:xfrm>
              <a:off x="13870404" y="9979391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40">
                  <a:moveTo>
                    <a:pt x="0" y="0"/>
                  </a:moveTo>
                  <a:lnTo>
                    <a:pt x="0" y="65438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0" name="object 1310"/>
            <p:cNvSpPr/>
            <p:nvPr/>
          </p:nvSpPr>
          <p:spPr>
            <a:xfrm>
              <a:off x="14079455" y="9913956"/>
              <a:ext cx="0" cy="131445"/>
            </a:xfrm>
            <a:custGeom>
              <a:avLst/>
              <a:gdLst/>
              <a:ahLst/>
              <a:cxnLst/>
              <a:rect l="l" t="t" r="r" b="b"/>
              <a:pathLst>
                <a:path h="131445">
                  <a:moveTo>
                    <a:pt x="0" y="0"/>
                  </a:moveTo>
                  <a:lnTo>
                    <a:pt x="0" y="130862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1" name="object 1311"/>
            <p:cNvSpPr/>
            <p:nvPr/>
          </p:nvSpPr>
          <p:spPr>
            <a:xfrm>
              <a:off x="14288507" y="9979391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40">
                  <a:moveTo>
                    <a:pt x="0" y="0"/>
                  </a:moveTo>
                  <a:lnTo>
                    <a:pt x="0" y="65438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2" name="object 1312"/>
            <p:cNvSpPr/>
            <p:nvPr/>
          </p:nvSpPr>
          <p:spPr>
            <a:xfrm>
              <a:off x="14497568" y="9979391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40">
                  <a:moveTo>
                    <a:pt x="0" y="0"/>
                  </a:moveTo>
                  <a:lnTo>
                    <a:pt x="0" y="65438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3" name="object 1313"/>
            <p:cNvSpPr/>
            <p:nvPr/>
          </p:nvSpPr>
          <p:spPr>
            <a:xfrm>
              <a:off x="14706620" y="9979391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40">
                  <a:moveTo>
                    <a:pt x="0" y="0"/>
                  </a:moveTo>
                  <a:lnTo>
                    <a:pt x="0" y="65438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4" name="object 1314"/>
            <p:cNvSpPr/>
            <p:nvPr/>
          </p:nvSpPr>
          <p:spPr>
            <a:xfrm>
              <a:off x="14915660" y="9913956"/>
              <a:ext cx="0" cy="131445"/>
            </a:xfrm>
            <a:custGeom>
              <a:avLst/>
              <a:gdLst/>
              <a:ahLst/>
              <a:cxnLst/>
              <a:rect l="l" t="t" r="r" b="b"/>
              <a:pathLst>
                <a:path h="131445">
                  <a:moveTo>
                    <a:pt x="0" y="0"/>
                  </a:moveTo>
                  <a:lnTo>
                    <a:pt x="0" y="130862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5" name="object 1315"/>
            <p:cNvSpPr/>
            <p:nvPr/>
          </p:nvSpPr>
          <p:spPr>
            <a:xfrm>
              <a:off x="15124712" y="9979391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40">
                  <a:moveTo>
                    <a:pt x="0" y="0"/>
                  </a:moveTo>
                  <a:lnTo>
                    <a:pt x="0" y="65438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6" name="object 1316"/>
            <p:cNvSpPr/>
            <p:nvPr/>
          </p:nvSpPr>
          <p:spPr>
            <a:xfrm>
              <a:off x="15333773" y="9979391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40">
                  <a:moveTo>
                    <a:pt x="0" y="0"/>
                  </a:moveTo>
                  <a:lnTo>
                    <a:pt x="0" y="65438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7" name="object 1317"/>
            <p:cNvSpPr/>
            <p:nvPr/>
          </p:nvSpPr>
          <p:spPr>
            <a:xfrm>
              <a:off x="15542824" y="9979391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40">
                  <a:moveTo>
                    <a:pt x="0" y="0"/>
                  </a:moveTo>
                  <a:lnTo>
                    <a:pt x="0" y="65438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8" name="object 1318"/>
            <p:cNvSpPr/>
            <p:nvPr/>
          </p:nvSpPr>
          <p:spPr>
            <a:xfrm>
              <a:off x="15751865" y="9913956"/>
              <a:ext cx="0" cy="131445"/>
            </a:xfrm>
            <a:custGeom>
              <a:avLst/>
              <a:gdLst/>
              <a:ahLst/>
              <a:cxnLst/>
              <a:rect l="l" t="t" r="r" b="b"/>
              <a:pathLst>
                <a:path h="131445">
                  <a:moveTo>
                    <a:pt x="0" y="0"/>
                  </a:moveTo>
                  <a:lnTo>
                    <a:pt x="0" y="130862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9" name="object 1319"/>
            <p:cNvSpPr/>
            <p:nvPr/>
          </p:nvSpPr>
          <p:spPr>
            <a:xfrm>
              <a:off x="15960916" y="9979391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40">
                  <a:moveTo>
                    <a:pt x="0" y="0"/>
                  </a:moveTo>
                  <a:lnTo>
                    <a:pt x="0" y="65438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0" name="object 1320"/>
            <p:cNvSpPr/>
            <p:nvPr/>
          </p:nvSpPr>
          <p:spPr>
            <a:xfrm>
              <a:off x="16169978" y="9979391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40">
                  <a:moveTo>
                    <a:pt x="0" y="0"/>
                  </a:moveTo>
                  <a:lnTo>
                    <a:pt x="0" y="65438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1" name="object 1321"/>
            <p:cNvSpPr/>
            <p:nvPr/>
          </p:nvSpPr>
          <p:spPr>
            <a:xfrm>
              <a:off x="16379029" y="9979391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40">
                  <a:moveTo>
                    <a:pt x="0" y="0"/>
                  </a:moveTo>
                  <a:lnTo>
                    <a:pt x="0" y="65438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2" name="object 1322"/>
            <p:cNvSpPr/>
            <p:nvPr/>
          </p:nvSpPr>
          <p:spPr>
            <a:xfrm>
              <a:off x="16588070" y="9913956"/>
              <a:ext cx="0" cy="131445"/>
            </a:xfrm>
            <a:custGeom>
              <a:avLst/>
              <a:gdLst/>
              <a:ahLst/>
              <a:cxnLst/>
              <a:rect l="l" t="t" r="r" b="b"/>
              <a:pathLst>
                <a:path h="131445">
                  <a:moveTo>
                    <a:pt x="0" y="0"/>
                  </a:moveTo>
                  <a:lnTo>
                    <a:pt x="0" y="130862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3" name="object 1323"/>
            <p:cNvSpPr/>
            <p:nvPr/>
          </p:nvSpPr>
          <p:spPr>
            <a:xfrm>
              <a:off x="11570841" y="9913956"/>
              <a:ext cx="0" cy="131445"/>
            </a:xfrm>
            <a:custGeom>
              <a:avLst/>
              <a:gdLst/>
              <a:ahLst/>
              <a:cxnLst/>
              <a:rect l="l" t="t" r="r" b="b"/>
              <a:pathLst>
                <a:path h="131445">
                  <a:moveTo>
                    <a:pt x="0" y="0"/>
                  </a:moveTo>
                  <a:lnTo>
                    <a:pt x="0" y="130862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4" name="object 1324"/>
            <p:cNvSpPr/>
            <p:nvPr/>
          </p:nvSpPr>
          <p:spPr>
            <a:xfrm>
              <a:off x="11361789" y="9979391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40">
                  <a:moveTo>
                    <a:pt x="0" y="0"/>
                  </a:moveTo>
                  <a:lnTo>
                    <a:pt x="0" y="65438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5" name="object 1325"/>
            <p:cNvSpPr/>
            <p:nvPr/>
          </p:nvSpPr>
          <p:spPr>
            <a:xfrm>
              <a:off x="16588070" y="9913956"/>
              <a:ext cx="0" cy="131445"/>
            </a:xfrm>
            <a:custGeom>
              <a:avLst/>
              <a:gdLst/>
              <a:ahLst/>
              <a:cxnLst/>
              <a:rect l="l" t="t" r="r" b="b"/>
              <a:pathLst>
                <a:path h="131445">
                  <a:moveTo>
                    <a:pt x="0" y="0"/>
                  </a:moveTo>
                  <a:lnTo>
                    <a:pt x="0" y="130862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6" name="object 1326"/>
            <p:cNvSpPr/>
            <p:nvPr/>
          </p:nvSpPr>
          <p:spPr>
            <a:xfrm>
              <a:off x="16797132" y="9979391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40">
                  <a:moveTo>
                    <a:pt x="0" y="0"/>
                  </a:moveTo>
                  <a:lnTo>
                    <a:pt x="0" y="65438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7" name="object 1327"/>
            <p:cNvSpPr/>
            <p:nvPr/>
          </p:nvSpPr>
          <p:spPr>
            <a:xfrm>
              <a:off x="17006183" y="9979391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40">
                  <a:moveTo>
                    <a:pt x="0" y="0"/>
                  </a:moveTo>
                  <a:lnTo>
                    <a:pt x="0" y="65438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8" name="object 1328"/>
            <p:cNvSpPr/>
            <p:nvPr/>
          </p:nvSpPr>
          <p:spPr>
            <a:xfrm>
              <a:off x="17215234" y="9979391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40">
                  <a:moveTo>
                    <a:pt x="0" y="0"/>
                  </a:moveTo>
                  <a:lnTo>
                    <a:pt x="0" y="65438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9" name="object 1329"/>
            <p:cNvSpPr/>
            <p:nvPr/>
          </p:nvSpPr>
          <p:spPr>
            <a:xfrm>
              <a:off x="11361789" y="5682505"/>
              <a:ext cx="6054725" cy="0"/>
            </a:xfrm>
            <a:custGeom>
              <a:avLst/>
              <a:gdLst/>
              <a:ahLst/>
              <a:cxnLst/>
              <a:rect l="l" t="t" r="r" b="b"/>
              <a:pathLst>
                <a:path w="6054725">
                  <a:moveTo>
                    <a:pt x="0" y="0"/>
                  </a:moveTo>
                  <a:lnTo>
                    <a:pt x="6054134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0" name="object 1330"/>
            <p:cNvSpPr/>
            <p:nvPr/>
          </p:nvSpPr>
          <p:spPr>
            <a:xfrm>
              <a:off x="11570841" y="5682505"/>
              <a:ext cx="0" cy="131445"/>
            </a:xfrm>
            <a:custGeom>
              <a:avLst/>
              <a:gdLst/>
              <a:ahLst/>
              <a:cxnLst/>
              <a:rect l="l" t="t" r="r" b="b"/>
              <a:pathLst>
                <a:path h="131445">
                  <a:moveTo>
                    <a:pt x="0" y="130876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1" name="object 1331"/>
            <p:cNvSpPr/>
            <p:nvPr/>
          </p:nvSpPr>
          <p:spPr>
            <a:xfrm>
              <a:off x="11779892" y="5682505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39">
                  <a:moveTo>
                    <a:pt x="0" y="65438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2" name="object 1332"/>
            <p:cNvSpPr/>
            <p:nvPr/>
          </p:nvSpPr>
          <p:spPr>
            <a:xfrm>
              <a:off x="11988933" y="5682505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39">
                  <a:moveTo>
                    <a:pt x="0" y="65438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3" name="object 1333"/>
            <p:cNvSpPr/>
            <p:nvPr/>
          </p:nvSpPr>
          <p:spPr>
            <a:xfrm>
              <a:off x="12197994" y="5682505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39">
                  <a:moveTo>
                    <a:pt x="0" y="65438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4" name="object 1334"/>
            <p:cNvSpPr/>
            <p:nvPr/>
          </p:nvSpPr>
          <p:spPr>
            <a:xfrm>
              <a:off x="12407046" y="5682505"/>
              <a:ext cx="0" cy="131445"/>
            </a:xfrm>
            <a:custGeom>
              <a:avLst/>
              <a:gdLst/>
              <a:ahLst/>
              <a:cxnLst/>
              <a:rect l="l" t="t" r="r" b="b"/>
              <a:pathLst>
                <a:path h="131445">
                  <a:moveTo>
                    <a:pt x="0" y="130876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5" name="object 1335"/>
            <p:cNvSpPr/>
            <p:nvPr/>
          </p:nvSpPr>
          <p:spPr>
            <a:xfrm>
              <a:off x="12616097" y="5682505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39">
                  <a:moveTo>
                    <a:pt x="0" y="65438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6" name="object 1336"/>
            <p:cNvSpPr/>
            <p:nvPr/>
          </p:nvSpPr>
          <p:spPr>
            <a:xfrm>
              <a:off x="12825138" y="5682505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39">
                  <a:moveTo>
                    <a:pt x="0" y="65438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7" name="object 1337"/>
            <p:cNvSpPr/>
            <p:nvPr/>
          </p:nvSpPr>
          <p:spPr>
            <a:xfrm>
              <a:off x="13034199" y="5682505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39">
                  <a:moveTo>
                    <a:pt x="0" y="65438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8" name="object 1338"/>
            <p:cNvSpPr/>
            <p:nvPr/>
          </p:nvSpPr>
          <p:spPr>
            <a:xfrm>
              <a:off x="13243250" y="5682505"/>
              <a:ext cx="0" cy="131445"/>
            </a:xfrm>
            <a:custGeom>
              <a:avLst/>
              <a:gdLst/>
              <a:ahLst/>
              <a:cxnLst/>
              <a:rect l="l" t="t" r="r" b="b"/>
              <a:pathLst>
                <a:path h="131445">
                  <a:moveTo>
                    <a:pt x="0" y="130876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9" name="object 1339"/>
            <p:cNvSpPr/>
            <p:nvPr/>
          </p:nvSpPr>
          <p:spPr>
            <a:xfrm>
              <a:off x="13452302" y="5682505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39">
                  <a:moveTo>
                    <a:pt x="0" y="65438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0" name="object 1340"/>
            <p:cNvSpPr/>
            <p:nvPr/>
          </p:nvSpPr>
          <p:spPr>
            <a:xfrm>
              <a:off x="13661363" y="5682505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39">
                  <a:moveTo>
                    <a:pt x="0" y="65438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1" name="object 1341"/>
            <p:cNvSpPr/>
            <p:nvPr/>
          </p:nvSpPr>
          <p:spPr>
            <a:xfrm>
              <a:off x="13870404" y="5682505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39">
                  <a:moveTo>
                    <a:pt x="0" y="65438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2" name="object 1342"/>
            <p:cNvSpPr/>
            <p:nvPr/>
          </p:nvSpPr>
          <p:spPr>
            <a:xfrm>
              <a:off x="14079455" y="5682505"/>
              <a:ext cx="0" cy="131445"/>
            </a:xfrm>
            <a:custGeom>
              <a:avLst/>
              <a:gdLst/>
              <a:ahLst/>
              <a:cxnLst/>
              <a:rect l="l" t="t" r="r" b="b"/>
              <a:pathLst>
                <a:path h="131445">
                  <a:moveTo>
                    <a:pt x="0" y="130876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3" name="object 1343"/>
            <p:cNvSpPr/>
            <p:nvPr/>
          </p:nvSpPr>
          <p:spPr>
            <a:xfrm>
              <a:off x="14288507" y="5682505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39">
                  <a:moveTo>
                    <a:pt x="0" y="65438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4" name="object 1344"/>
            <p:cNvSpPr/>
            <p:nvPr/>
          </p:nvSpPr>
          <p:spPr>
            <a:xfrm>
              <a:off x="14497568" y="5682505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39">
                  <a:moveTo>
                    <a:pt x="0" y="65438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5" name="object 1345"/>
            <p:cNvSpPr/>
            <p:nvPr/>
          </p:nvSpPr>
          <p:spPr>
            <a:xfrm>
              <a:off x="14706620" y="5682505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39">
                  <a:moveTo>
                    <a:pt x="0" y="65438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6" name="object 1346"/>
            <p:cNvSpPr/>
            <p:nvPr/>
          </p:nvSpPr>
          <p:spPr>
            <a:xfrm>
              <a:off x="14915660" y="5682505"/>
              <a:ext cx="0" cy="131445"/>
            </a:xfrm>
            <a:custGeom>
              <a:avLst/>
              <a:gdLst/>
              <a:ahLst/>
              <a:cxnLst/>
              <a:rect l="l" t="t" r="r" b="b"/>
              <a:pathLst>
                <a:path h="131445">
                  <a:moveTo>
                    <a:pt x="0" y="130876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7" name="object 1347"/>
            <p:cNvSpPr/>
            <p:nvPr/>
          </p:nvSpPr>
          <p:spPr>
            <a:xfrm>
              <a:off x="15124712" y="5682505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39">
                  <a:moveTo>
                    <a:pt x="0" y="65438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8" name="object 1348"/>
            <p:cNvSpPr/>
            <p:nvPr/>
          </p:nvSpPr>
          <p:spPr>
            <a:xfrm>
              <a:off x="15333773" y="5682505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39">
                  <a:moveTo>
                    <a:pt x="0" y="65438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9" name="object 1349"/>
            <p:cNvSpPr/>
            <p:nvPr/>
          </p:nvSpPr>
          <p:spPr>
            <a:xfrm>
              <a:off x="15542824" y="5682505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39">
                  <a:moveTo>
                    <a:pt x="0" y="65438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0" name="object 1350"/>
            <p:cNvSpPr/>
            <p:nvPr/>
          </p:nvSpPr>
          <p:spPr>
            <a:xfrm>
              <a:off x="15751865" y="5682505"/>
              <a:ext cx="0" cy="131445"/>
            </a:xfrm>
            <a:custGeom>
              <a:avLst/>
              <a:gdLst/>
              <a:ahLst/>
              <a:cxnLst/>
              <a:rect l="l" t="t" r="r" b="b"/>
              <a:pathLst>
                <a:path h="131445">
                  <a:moveTo>
                    <a:pt x="0" y="130876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1" name="object 1351"/>
            <p:cNvSpPr/>
            <p:nvPr/>
          </p:nvSpPr>
          <p:spPr>
            <a:xfrm>
              <a:off x="15960916" y="5682505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39">
                  <a:moveTo>
                    <a:pt x="0" y="65438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2" name="object 1352"/>
            <p:cNvSpPr/>
            <p:nvPr/>
          </p:nvSpPr>
          <p:spPr>
            <a:xfrm>
              <a:off x="16169978" y="5682505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39">
                  <a:moveTo>
                    <a:pt x="0" y="65438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3" name="object 1353"/>
            <p:cNvSpPr/>
            <p:nvPr/>
          </p:nvSpPr>
          <p:spPr>
            <a:xfrm>
              <a:off x="16379029" y="5682505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39">
                  <a:moveTo>
                    <a:pt x="0" y="65438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4" name="object 1354"/>
            <p:cNvSpPr/>
            <p:nvPr/>
          </p:nvSpPr>
          <p:spPr>
            <a:xfrm>
              <a:off x="16588070" y="5682505"/>
              <a:ext cx="0" cy="131445"/>
            </a:xfrm>
            <a:custGeom>
              <a:avLst/>
              <a:gdLst/>
              <a:ahLst/>
              <a:cxnLst/>
              <a:rect l="l" t="t" r="r" b="b"/>
              <a:pathLst>
                <a:path h="131445">
                  <a:moveTo>
                    <a:pt x="0" y="130876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5" name="object 1355"/>
            <p:cNvSpPr/>
            <p:nvPr/>
          </p:nvSpPr>
          <p:spPr>
            <a:xfrm>
              <a:off x="11570841" y="5682505"/>
              <a:ext cx="0" cy="131445"/>
            </a:xfrm>
            <a:custGeom>
              <a:avLst/>
              <a:gdLst/>
              <a:ahLst/>
              <a:cxnLst/>
              <a:rect l="l" t="t" r="r" b="b"/>
              <a:pathLst>
                <a:path h="131445">
                  <a:moveTo>
                    <a:pt x="0" y="130876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6" name="object 1356"/>
            <p:cNvSpPr/>
            <p:nvPr/>
          </p:nvSpPr>
          <p:spPr>
            <a:xfrm>
              <a:off x="11361789" y="5682505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39">
                  <a:moveTo>
                    <a:pt x="0" y="65438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7" name="object 1357"/>
            <p:cNvSpPr/>
            <p:nvPr/>
          </p:nvSpPr>
          <p:spPr>
            <a:xfrm>
              <a:off x="16588070" y="5682505"/>
              <a:ext cx="0" cy="131445"/>
            </a:xfrm>
            <a:custGeom>
              <a:avLst/>
              <a:gdLst/>
              <a:ahLst/>
              <a:cxnLst/>
              <a:rect l="l" t="t" r="r" b="b"/>
              <a:pathLst>
                <a:path h="131445">
                  <a:moveTo>
                    <a:pt x="0" y="130876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8" name="object 1358"/>
            <p:cNvSpPr/>
            <p:nvPr/>
          </p:nvSpPr>
          <p:spPr>
            <a:xfrm>
              <a:off x="16797132" y="5682505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39">
                  <a:moveTo>
                    <a:pt x="0" y="65438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9" name="object 1359"/>
            <p:cNvSpPr/>
            <p:nvPr/>
          </p:nvSpPr>
          <p:spPr>
            <a:xfrm>
              <a:off x="17006183" y="5682505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39">
                  <a:moveTo>
                    <a:pt x="0" y="65438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0" name="object 1360"/>
            <p:cNvSpPr/>
            <p:nvPr/>
          </p:nvSpPr>
          <p:spPr>
            <a:xfrm>
              <a:off x="17215234" y="5682505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39">
                  <a:moveTo>
                    <a:pt x="0" y="65438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1" name="object 1361"/>
            <p:cNvSpPr/>
            <p:nvPr/>
          </p:nvSpPr>
          <p:spPr>
            <a:xfrm>
              <a:off x="11361789" y="5682499"/>
              <a:ext cx="0" cy="4362450"/>
            </a:xfrm>
            <a:custGeom>
              <a:avLst/>
              <a:gdLst/>
              <a:ahLst/>
              <a:cxnLst/>
              <a:rect l="l" t="t" r="r" b="b"/>
              <a:pathLst>
                <a:path h="4362450">
                  <a:moveTo>
                    <a:pt x="0" y="4362325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2" name="object 1362"/>
            <p:cNvSpPr/>
            <p:nvPr/>
          </p:nvSpPr>
          <p:spPr>
            <a:xfrm>
              <a:off x="11361793" y="9945771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4">
                  <a:moveTo>
                    <a:pt x="90810" y="0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3" name="object 1363"/>
            <p:cNvSpPr/>
            <p:nvPr/>
          </p:nvSpPr>
          <p:spPr>
            <a:xfrm>
              <a:off x="11361793" y="9799797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4">
                  <a:moveTo>
                    <a:pt x="90810" y="0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4" name="object 1364"/>
            <p:cNvSpPr/>
            <p:nvPr/>
          </p:nvSpPr>
          <p:spPr>
            <a:xfrm>
              <a:off x="11361793" y="9676378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4">
                  <a:moveTo>
                    <a:pt x="90810" y="0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5" name="object 1365"/>
            <p:cNvSpPr/>
            <p:nvPr/>
          </p:nvSpPr>
          <p:spPr>
            <a:xfrm>
              <a:off x="11361793" y="9569473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4">
                  <a:moveTo>
                    <a:pt x="90810" y="0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6" name="object 1366"/>
            <p:cNvSpPr/>
            <p:nvPr/>
          </p:nvSpPr>
          <p:spPr>
            <a:xfrm>
              <a:off x="11361793" y="9475161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4">
                  <a:moveTo>
                    <a:pt x="90810" y="0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7" name="object 1367"/>
            <p:cNvSpPr/>
            <p:nvPr/>
          </p:nvSpPr>
          <p:spPr>
            <a:xfrm>
              <a:off x="11361796" y="9390812"/>
              <a:ext cx="182245" cy="0"/>
            </a:xfrm>
            <a:custGeom>
              <a:avLst/>
              <a:gdLst/>
              <a:ahLst/>
              <a:cxnLst/>
              <a:rect l="l" t="t" r="r" b="b"/>
              <a:pathLst>
                <a:path w="182245">
                  <a:moveTo>
                    <a:pt x="181621" y="0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8" name="object 1368"/>
            <p:cNvSpPr/>
            <p:nvPr/>
          </p:nvSpPr>
          <p:spPr>
            <a:xfrm>
              <a:off x="11361793" y="8835852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4">
                  <a:moveTo>
                    <a:pt x="90810" y="0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9" name="object 1369"/>
            <p:cNvSpPr/>
            <p:nvPr/>
          </p:nvSpPr>
          <p:spPr>
            <a:xfrm>
              <a:off x="11361793" y="8511216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4">
                  <a:moveTo>
                    <a:pt x="90810" y="0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0" name="object 1370"/>
            <p:cNvSpPr/>
            <p:nvPr/>
          </p:nvSpPr>
          <p:spPr>
            <a:xfrm>
              <a:off x="11361793" y="8280891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4">
                  <a:moveTo>
                    <a:pt x="90810" y="0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1" name="object 1371"/>
            <p:cNvSpPr/>
            <p:nvPr/>
          </p:nvSpPr>
          <p:spPr>
            <a:xfrm>
              <a:off x="11361793" y="8102230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4">
                  <a:moveTo>
                    <a:pt x="90810" y="0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2" name="object 1372"/>
            <p:cNvSpPr/>
            <p:nvPr/>
          </p:nvSpPr>
          <p:spPr>
            <a:xfrm>
              <a:off x="11361793" y="7956255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4">
                  <a:moveTo>
                    <a:pt x="90810" y="0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3" name="object 1373"/>
            <p:cNvSpPr/>
            <p:nvPr/>
          </p:nvSpPr>
          <p:spPr>
            <a:xfrm>
              <a:off x="11361793" y="7832841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4">
                  <a:moveTo>
                    <a:pt x="90810" y="0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4" name="object 1374"/>
            <p:cNvSpPr/>
            <p:nvPr/>
          </p:nvSpPr>
          <p:spPr>
            <a:xfrm>
              <a:off x="11361793" y="7725931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4">
                  <a:moveTo>
                    <a:pt x="90810" y="0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5" name="object 1375"/>
            <p:cNvSpPr/>
            <p:nvPr/>
          </p:nvSpPr>
          <p:spPr>
            <a:xfrm>
              <a:off x="11361793" y="7631632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4">
                  <a:moveTo>
                    <a:pt x="90810" y="0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6" name="object 1376"/>
            <p:cNvSpPr/>
            <p:nvPr/>
          </p:nvSpPr>
          <p:spPr>
            <a:xfrm>
              <a:off x="11361796" y="7547270"/>
              <a:ext cx="182245" cy="0"/>
            </a:xfrm>
            <a:custGeom>
              <a:avLst/>
              <a:gdLst/>
              <a:ahLst/>
              <a:cxnLst/>
              <a:rect l="l" t="t" r="r" b="b"/>
              <a:pathLst>
                <a:path w="182245">
                  <a:moveTo>
                    <a:pt x="181621" y="0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7" name="object 1377"/>
            <p:cNvSpPr/>
            <p:nvPr/>
          </p:nvSpPr>
          <p:spPr>
            <a:xfrm>
              <a:off x="11361793" y="6992309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4">
                  <a:moveTo>
                    <a:pt x="90810" y="0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8" name="object 1378"/>
            <p:cNvSpPr/>
            <p:nvPr/>
          </p:nvSpPr>
          <p:spPr>
            <a:xfrm>
              <a:off x="11361793" y="6667687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4">
                  <a:moveTo>
                    <a:pt x="90810" y="0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9" name="object 1379"/>
            <p:cNvSpPr/>
            <p:nvPr/>
          </p:nvSpPr>
          <p:spPr>
            <a:xfrm>
              <a:off x="11361793" y="6437349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4">
                  <a:moveTo>
                    <a:pt x="90810" y="0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0" name="object 1380"/>
            <p:cNvSpPr/>
            <p:nvPr/>
          </p:nvSpPr>
          <p:spPr>
            <a:xfrm>
              <a:off x="11361793" y="6258701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4">
                  <a:moveTo>
                    <a:pt x="90810" y="0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1" name="object 1381"/>
            <p:cNvSpPr/>
            <p:nvPr/>
          </p:nvSpPr>
          <p:spPr>
            <a:xfrm>
              <a:off x="11361793" y="6112727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4">
                  <a:moveTo>
                    <a:pt x="90810" y="0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2" name="object 1382"/>
            <p:cNvSpPr/>
            <p:nvPr/>
          </p:nvSpPr>
          <p:spPr>
            <a:xfrm>
              <a:off x="11361793" y="5989311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4">
                  <a:moveTo>
                    <a:pt x="90810" y="0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3" name="object 1383"/>
            <p:cNvSpPr/>
            <p:nvPr/>
          </p:nvSpPr>
          <p:spPr>
            <a:xfrm>
              <a:off x="11361793" y="5882388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4">
                  <a:moveTo>
                    <a:pt x="90810" y="0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4" name="object 1384"/>
            <p:cNvSpPr/>
            <p:nvPr/>
          </p:nvSpPr>
          <p:spPr>
            <a:xfrm>
              <a:off x="11361793" y="5788090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4">
                  <a:moveTo>
                    <a:pt x="90810" y="0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5" name="object 1385"/>
            <p:cNvSpPr/>
            <p:nvPr/>
          </p:nvSpPr>
          <p:spPr>
            <a:xfrm>
              <a:off x="11361796" y="5703741"/>
              <a:ext cx="182245" cy="0"/>
            </a:xfrm>
            <a:custGeom>
              <a:avLst/>
              <a:gdLst/>
              <a:ahLst/>
              <a:cxnLst/>
              <a:rect l="l" t="t" r="r" b="b"/>
              <a:pathLst>
                <a:path w="182245">
                  <a:moveTo>
                    <a:pt x="181621" y="0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6" name="object 1386"/>
            <p:cNvSpPr/>
            <p:nvPr/>
          </p:nvSpPr>
          <p:spPr>
            <a:xfrm>
              <a:off x="17415930" y="5682499"/>
              <a:ext cx="0" cy="4362450"/>
            </a:xfrm>
            <a:custGeom>
              <a:avLst/>
              <a:gdLst/>
              <a:ahLst/>
              <a:cxnLst/>
              <a:rect l="l" t="t" r="r" b="b"/>
              <a:pathLst>
                <a:path h="4362450">
                  <a:moveTo>
                    <a:pt x="0" y="4362325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7" name="object 1387"/>
            <p:cNvSpPr/>
            <p:nvPr/>
          </p:nvSpPr>
          <p:spPr>
            <a:xfrm>
              <a:off x="17325116" y="9945771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5">
                  <a:moveTo>
                    <a:pt x="0" y="0"/>
                  </a:moveTo>
                  <a:lnTo>
                    <a:pt x="9081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8" name="object 1388"/>
            <p:cNvSpPr/>
            <p:nvPr/>
          </p:nvSpPr>
          <p:spPr>
            <a:xfrm>
              <a:off x="17325116" y="9799797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5">
                  <a:moveTo>
                    <a:pt x="0" y="0"/>
                  </a:moveTo>
                  <a:lnTo>
                    <a:pt x="9081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9" name="object 1389"/>
            <p:cNvSpPr/>
            <p:nvPr/>
          </p:nvSpPr>
          <p:spPr>
            <a:xfrm>
              <a:off x="17325116" y="9676378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5">
                  <a:moveTo>
                    <a:pt x="0" y="0"/>
                  </a:moveTo>
                  <a:lnTo>
                    <a:pt x="9081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0" name="object 1390"/>
            <p:cNvSpPr/>
            <p:nvPr/>
          </p:nvSpPr>
          <p:spPr>
            <a:xfrm>
              <a:off x="17325116" y="9569473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5">
                  <a:moveTo>
                    <a:pt x="0" y="0"/>
                  </a:moveTo>
                  <a:lnTo>
                    <a:pt x="9081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1" name="object 1391"/>
            <p:cNvSpPr/>
            <p:nvPr/>
          </p:nvSpPr>
          <p:spPr>
            <a:xfrm>
              <a:off x="17325116" y="9475161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5">
                  <a:moveTo>
                    <a:pt x="0" y="0"/>
                  </a:moveTo>
                  <a:lnTo>
                    <a:pt x="9081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2" name="object 1392"/>
            <p:cNvSpPr/>
            <p:nvPr/>
          </p:nvSpPr>
          <p:spPr>
            <a:xfrm>
              <a:off x="17234291" y="9390812"/>
              <a:ext cx="182245" cy="0"/>
            </a:xfrm>
            <a:custGeom>
              <a:avLst/>
              <a:gdLst/>
              <a:ahLst/>
              <a:cxnLst/>
              <a:rect l="l" t="t" r="r" b="b"/>
              <a:pathLst>
                <a:path w="182244">
                  <a:moveTo>
                    <a:pt x="0" y="0"/>
                  </a:moveTo>
                  <a:lnTo>
                    <a:pt x="181634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3" name="object 1393"/>
            <p:cNvSpPr/>
            <p:nvPr/>
          </p:nvSpPr>
          <p:spPr>
            <a:xfrm>
              <a:off x="17325116" y="8835852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5">
                  <a:moveTo>
                    <a:pt x="0" y="0"/>
                  </a:moveTo>
                  <a:lnTo>
                    <a:pt x="9081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4" name="object 1394"/>
            <p:cNvSpPr/>
            <p:nvPr/>
          </p:nvSpPr>
          <p:spPr>
            <a:xfrm>
              <a:off x="17325116" y="8511216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5">
                  <a:moveTo>
                    <a:pt x="0" y="0"/>
                  </a:moveTo>
                  <a:lnTo>
                    <a:pt x="9081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5" name="object 1395"/>
            <p:cNvSpPr/>
            <p:nvPr/>
          </p:nvSpPr>
          <p:spPr>
            <a:xfrm>
              <a:off x="17325116" y="8280891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5">
                  <a:moveTo>
                    <a:pt x="0" y="0"/>
                  </a:moveTo>
                  <a:lnTo>
                    <a:pt x="9081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6" name="object 1396"/>
            <p:cNvSpPr/>
            <p:nvPr/>
          </p:nvSpPr>
          <p:spPr>
            <a:xfrm>
              <a:off x="17325116" y="8102230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5">
                  <a:moveTo>
                    <a:pt x="0" y="0"/>
                  </a:moveTo>
                  <a:lnTo>
                    <a:pt x="9081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7" name="object 1397"/>
            <p:cNvSpPr/>
            <p:nvPr/>
          </p:nvSpPr>
          <p:spPr>
            <a:xfrm>
              <a:off x="17325116" y="7956255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5">
                  <a:moveTo>
                    <a:pt x="0" y="0"/>
                  </a:moveTo>
                  <a:lnTo>
                    <a:pt x="9081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8" name="object 1398"/>
            <p:cNvSpPr/>
            <p:nvPr/>
          </p:nvSpPr>
          <p:spPr>
            <a:xfrm>
              <a:off x="17325116" y="7832841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5">
                  <a:moveTo>
                    <a:pt x="0" y="0"/>
                  </a:moveTo>
                  <a:lnTo>
                    <a:pt x="9081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9" name="object 1399"/>
            <p:cNvSpPr/>
            <p:nvPr/>
          </p:nvSpPr>
          <p:spPr>
            <a:xfrm>
              <a:off x="17325116" y="7725931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5">
                  <a:moveTo>
                    <a:pt x="0" y="0"/>
                  </a:moveTo>
                  <a:lnTo>
                    <a:pt x="9081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0" name="object 1400"/>
            <p:cNvSpPr/>
            <p:nvPr/>
          </p:nvSpPr>
          <p:spPr>
            <a:xfrm>
              <a:off x="17325116" y="7631632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5">
                  <a:moveTo>
                    <a:pt x="0" y="0"/>
                  </a:moveTo>
                  <a:lnTo>
                    <a:pt x="9081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1" name="object 1401"/>
            <p:cNvSpPr/>
            <p:nvPr/>
          </p:nvSpPr>
          <p:spPr>
            <a:xfrm>
              <a:off x="17234291" y="7547270"/>
              <a:ext cx="182245" cy="0"/>
            </a:xfrm>
            <a:custGeom>
              <a:avLst/>
              <a:gdLst/>
              <a:ahLst/>
              <a:cxnLst/>
              <a:rect l="l" t="t" r="r" b="b"/>
              <a:pathLst>
                <a:path w="182244">
                  <a:moveTo>
                    <a:pt x="0" y="0"/>
                  </a:moveTo>
                  <a:lnTo>
                    <a:pt x="181634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2" name="object 1402"/>
            <p:cNvSpPr/>
            <p:nvPr/>
          </p:nvSpPr>
          <p:spPr>
            <a:xfrm>
              <a:off x="17325116" y="6992309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5">
                  <a:moveTo>
                    <a:pt x="0" y="0"/>
                  </a:moveTo>
                  <a:lnTo>
                    <a:pt x="9081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3" name="object 1403"/>
            <p:cNvSpPr/>
            <p:nvPr/>
          </p:nvSpPr>
          <p:spPr>
            <a:xfrm>
              <a:off x="17325116" y="6667687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5">
                  <a:moveTo>
                    <a:pt x="0" y="0"/>
                  </a:moveTo>
                  <a:lnTo>
                    <a:pt x="9081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4" name="object 1404"/>
            <p:cNvSpPr/>
            <p:nvPr/>
          </p:nvSpPr>
          <p:spPr>
            <a:xfrm>
              <a:off x="17325116" y="6437349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5">
                  <a:moveTo>
                    <a:pt x="0" y="0"/>
                  </a:moveTo>
                  <a:lnTo>
                    <a:pt x="9081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5" name="object 1405"/>
            <p:cNvSpPr/>
            <p:nvPr/>
          </p:nvSpPr>
          <p:spPr>
            <a:xfrm>
              <a:off x="17325116" y="6258701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5">
                  <a:moveTo>
                    <a:pt x="0" y="0"/>
                  </a:moveTo>
                  <a:lnTo>
                    <a:pt x="9081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6" name="object 1406"/>
            <p:cNvSpPr/>
            <p:nvPr/>
          </p:nvSpPr>
          <p:spPr>
            <a:xfrm>
              <a:off x="17325116" y="6112727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5">
                  <a:moveTo>
                    <a:pt x="0" y="0"/>
                  </a:moveTo>
                  <a:lnTo>
                    <a:pt x="9081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7" name="object 1407"/>
            <p:cNvSpPr/>
            <p:nvPr/>
          </p:nvSpPr>
          <p:spPr>
            <a:xfrm>
              <a:off x="17325116" y="5989311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5">
                  <a:moveTo>
                    <a:pt x="0" y="0"/>
                  </a:moveTo>
                  <a:lnTo>
                    <a:pt x="9081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8" name="object 1408"/>
            <p:cNvSpPr/>
            <p:nvPr/>
          </p:nvSpPr>
          <p:spPr>
            <a:xfrm>
              <a:off x="17325116" y="5882388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5">
                  <a:moveTo>
                    <a:pt x="0" y="0"/>
                  </a:moveTo>
                  <a:lnTo>
                    <a:pt x="9081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9" name="object 1409"/>
            <p:cNvSpPr/>
            <p:nvPr/>
          </p:nvSpPr>
          <p:spPr>
            <a:xfrm>
              <a:off x="17325116" y="5788090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5">
                  <a:moveTo>
                    <a:pt x="0" y="0"/>
                  </a:moveTo>
                  <a:lnTo>
                    <a:pt x="9081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0" name="object 1410"/>
            <p:cNvSpPr/>
            <p:nvPr/>
          </p:nvSpPr>
          <p:spPr>
            <a:xfrm>
              <a:off x="17234291" y="5703741"/>
              <a:ext cx="182245" cy="0"/>
            </a:xfrm>
            <a:custGeom>
              <a:avLst/>
              <a:gdLst/>
              <a:ahLst/>
              <a:cxnLst/>
              <a:rect l="l" t="t" r="r" b="b"/>
              <a:pathLst>
                <a:path w="182244">
                  <a:moveTo>
                    <a:pt x="0" y="0"/>
                  </a:moveTo>
                  <a:lnTo>
                    <a:pt x="181634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1" name="object 1411"/>
            <p:cNvSpPr/>
            <p:nvPr/>
          </p:nvSpPr>
          <p:spPr>
            <a:xfrm>
              <a:off x="11361789" y="6688463"/>
              <a:ext cx="6021070" cy="2738120"/>
            </a:xfrm>
            <a:custGeom>
              <a:avLst/>
              <a:gdLst/>
              <a:ahLst/>
              <a:cxnLst/>
              <a:rect l="l" t="t" r="r" b="b"/>
              <a:pathLst>
                <a:path w="6021069" h="2738120">
                  <a:moveTo>
                    <a:pt x="0" y="0"/>
                  </a:moveTo>
                  <a:lnTo>
                    <a:pt x="167238" y="348818"/>
                  </a:lnTo>
                  <a:lnTo>
                    <a:pt x="334476" y="770929"/>
                  </a:lnTo>
                  <a:lnTo>
                    <a:pt x="501715" y="1028559"/>
                  </a:lnTo>
                  <a:lnTo>
                    <a:pt x="668953" y="1303478"/>
                  </a:lnTo>
                  <a:lnTo>
                    <a:pt x="836205" y="1471365"/>
                  </a:lnTo>
                  <a:lnTo>
                    <a:pt x="1003444" y="1616286"/>
                  </a:lnTo>
                  <a:lnTo>
                    <a:pt x="1170682" y="1739106"/>
                  </a:lnTo>
                  <a:lnTo>
                    <a:pt x="1337921" y="1844218"/>
                  </a:lnTo>
                  <a:lnTo>
                    <a:pt x="1505173" y="1934475"/>
                  </a:lnTo>
                  <a:lnTo>
                    <a:pt x="1672411" y="1997169"/>
                  </a:lnTo>
                  <a:lnTo>
                    <a:pt x="1839649" y="2098199"/>
                  </a:lnTo>
                  <a:lnTo>
                    <a:pt x="2006888" y="2157581"/>
                  </a:lnTo>
                  <a:lnTo>
                    <a:pt x="2174126" y="2211110"/>
                  </a:lnTo>
                  <a:lnTo>
                    <a:pt x="2341378" y="2279252"/>
                  </a:lnTo>
                  <a:lnTo>
                    <a:pt x="2508617" y="2374510"/>
                  </a:lnTo>
                  <a:lnTo>
                    <a:pt x="2675855" y="2459913"/>
                  </a:lnTo>
                  <a:lnTo>
                    <a:pt x="2843094" y="2543789"/>
                  </a:lnTo>
                  <a:lnTo>
                    <a:pt x="3010332" y="2602658"/>
                  </a:lnTo>
                  <a:lnTo>
                    <a:pt x="3177584" y="2658756"/>
                  </a:lnTo>
                  <a:lnTo>
                    <a:pt x="3344823" y="2721058"/>
                  </a:lnTo>
                  <a:lnTo>
                    <a:pt x="3512061" y="2689643"/>
                  </a:lnTo>
                  <a:lnTo>
                    <a:pt x="3679299" y="2695888"/>
                  </a:lnTo>
                  <a:lnTo>
                    <a:pt x="3846551" y="2715340"/>
                  </a:lnTo>
                  <a:lnTo>
                    <a:pt x="4013790" y="2738036"/>
                  </a:lnTo>
                  <a:lnTo>
                    <a:pt x="4181028" y="2724910"/>
                  </a:lnTo>
                  <a:lnTo>
                    <a:pt x="4348267" y="2685791"/>
                  </a:lnTo>
                  <a:lnTo>
                    <a:pt x="4515505" y="2692968"/>
                  </a:lnTo>
                  <a:lnTo>
                    <a:pt x="4682757" y="2696875"/>
                  </a:lnTo>
                  <a:lnTo>
                    <a:pt x="4849996" y="2703526"/>
                  </a:lnTo>
                  <a:lnTo>
                    <a:pt x="5017234" y="2667001"/>
                  </a:lnTo>
                  <a:lnTo>
                    <a:pt x="5184472" y="2649131"/>
                  </a:lnTo>
                  <a:lnTo>
                    <a:pt x="5351711" y="2641818"/>
                  </a:lnTo>
                  <a:lnTo>
                    <a:pt x="5518963" y="2572771"/>
                  </a:lnTo>
                  <a:lnTo>
                    <a:pt x="5686201" y="2539680"/>
                  </a:lnTo>
                  <a:lnTo>
                    <a:pt x="5853440" y="2515484"/>
                  </a:lnTo>
                  <a:lnTo>
                    <a:pt x="6020678" y="2487462"/>
                  </a:lnTo>
                </a:path>
              </a:pathLst>
            </a:custGeom>
            <a:ln w="10138">
              <a:solidFill>
                <a:srgbClr val="000000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2" name="object 1412"/>
            <p:cNvSpPr/>
            <p:nvPr/>
          </p:nvSpPr>
          <p:spPr>
            <a:xfrm>
              <a:off x="11361789" y="10044825"/>
              <a:ext cx="6054725" cy="0"/>
            </a:xfrm>
            <a:custGeom>
              <a:avLst/>
              <a:gdLst/>
              <a:ahLst/>
              <a:cxnLst/>
              <a:rect l="l" t="t" r="r" b="b"/>
              <a:pathLst>
                <a:path w="6054725">
                  <a:moveTo>
                    <a:pt x="0" y="0"/>
                  </a:moveTo>
                  <a:lnTo>
                    <a:pt x="6054134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3" name="object 1413"/>
            <p:cNvSpPr/>
            <p:nvPr/>
          </p:nvSpPr>
          <p:spPr>
            <a:xfrm>
              <a:off x="11570841" y="9913956"/>
              <a:ext cx="0" cy="131445"/>
            </a:xfrm>
            <a:custGeom>
              <a:avLst/>
              <a:gdLst/>
              <a:ahLst/>
              <a:cxnLst/>
              <a:rect l="l" t="t" r="r" b="b"/>
              <a:pathLst>
                <a:path h="131445">
                  <a:moveTo>
                    <a:pt x="0" y="0"/>
                  </a:moveTo>
                  <a:lnTo>
                    <a:pt x="0" y="130862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4" name="object 1414"/>
            <p:cNvSpPr/>
            <p:nvPr/>
          </p:nvSpPr>
          <p:spPr>
            <a:xfrm>
              <a:off x="11779892" y="9979391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40">
                  <a:moveTo>
                    <a:pt x="0" y="0"/>
                  </a:moveTo>
                  <a:lnTo>
                    <a:pt x="0" y="65438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5" name="object 1415"/>
            <p:cNvSpPr/>
            <p:nvPr/>
          </p:nvSpPr>
          <p:spPr>
            <a:xfrm>
              <a:off x="11988933" y="9979391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40">
                  <a:moveTo>
                    <a:pt x="0" y="0"/>
                  </a:moveTo>
                  <a:lnTo>
                    <a:pt x="0" y="65438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6" name="object 1416"/>
            <p:cNvSpPr/>
            <p:nvPr/>
          </p:nvSpPr>
          <p:spPr>
            <a:xfrm>
              <a:off x="12197994" y="9979391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40">
                  <a:moveTo>
                    <a:pt x="0" y="0"/>
                  </a:moveTo>
                  <a:lnTo>
                    <a:pt x="0" y="65438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7" name="object 1417"/>
            <p:cNvSpPr/>
            <p:nvPr/>
          </p:nvSpPr>
          <p:spPr>
            <a:xfrm>
              <a:off x="12407046" y="9913956"/>
              <a:ext cx="0" cy="131445"/>
            </a:xfrm>
            <a:custGeom>
              <a:avLst/>
              <a:gdLst/>
              <a:ahLst/>
              <a:cxnLst/>
              <a:rect l="l" t="t" r="r" b="b"/>
              <a:pathLst>
                <a:path h="131445">
                  <a:moveTo>
                    <a:pt x="0" y="0"/>
                  </a:moveTo>
                  <a:lnTo>
                    <a:pt x="0" y="130862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8" name="object 1418"/>
            <p:cNvSpPr/>
            <p:nvPr/>
          </p:nvSpPr>
          <p:spPr>
            <a:xfrm>
              <a:off x="12616097" y="9979391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40">
                  <a:moveTo>
                    <a:pt x="0" y="0"/>
                  </a:moveTo>
                  <a:lnTo>
                    <a:pt x="0" y="65438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9" name="object 1419"/>
            <p:cNvSpPr/>
            <p:nvPr/>
          </p:nvSpPr>
          <p:spPr>
            <a:xfrm>
              <a:off x="12825138" y="9979391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40">
                  <a:moveTo>
                    <a:pt x="0" y="0"/>
                  </a:moveTo>
                  <a:lnTo>
                    <a:pt x="0" y="65438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0" name="object 1420"/>
            <p:cNvSpPr/>
            <p:nvPr/>
          </p:nvSpPr>
          <p:spPr>
            <a:xfrm>
              <a:off x="13034199" y="9979391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40">
                  <a:moveTo>
                    <a:pt x="0" y="0"/>
                  </a:moveTo>
                  <a:lnTo>
                    <a:pt x="0" y="65438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1" name="object 1421"/>
            <p:cNvSpPr/>
            <p:nvPr/>
          </p:nvSpPr>
          <p:spPr>
            <a:xfrm>
              <a:off x="13243250" y="9913956"/>
              <a:ext cx="0" cy="131445"/>
            </a:xfrm>
            <a:custGeom>
              <a:avLst/>
              <a:gdLst/>
              <a:ahLst/>
              <a:cxnLst/>
              <a:rect l="l" t="t" r="r" b="b"/>
              <a:pathLst>
                <a:path h="131445">
                  <a:moveTo>
                    <a:pt x="0" y="0"/>
                  </a:moveTo>
                  <a:lnTo>
                    <a:pt x="0" y="130862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2" name="object 1422"/>
            <p:cNvSpPr/>
            <p:nvPr/>
          </p:nvSpPr>
          <p:spPr>
            <a:xfrm>
              <a:off x="13452302" y="9979391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40">
                  <a:moveTo>
                    <a:pt x="0" y="0"/>
                  </a:moveTo>
                  <a:lnTo>
                    <a:pt x="0" y="65438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3" name="object 1423"/>
            <p:cNvSpPr/>
            <p:nvPr/>
          </p:nvSpPr>
          <p:spPr>
            <a:xfrm>
              <a:off x="13661363" y="9979391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40">
                  <a:moveTo>
                    <a:pt x="0" y="0"/>
                  </a:moveTo>
                  <a:lnTo>
                    <a:pt x="0" y="65438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4" name="object 1424"/>
            <p:cNvSpPr/>
            <p:nvPr/>
          </p:nvSpPr>
          <p:spPr>
            <a:xfrm>
              <a:off x="13870404" y="9979391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40">
                  <a:moveTo>
                    <a:pt x="0" y="0"/>
                  </a:moveTo>
                  <a:lnTo>
                    <a:pt x="0" y="65438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5" name="object 1425"/>
            <p:cNvSpPr/>
            <p:nvPr/>
          </p:nvSpPr>
          <p:spPr>
            <a:xfrm>
              <a:off x="14079455" y="9913956"/>
              <a:ext cx="0" cy="131445"/>
            </a:xfrm>
            <a:custGeom>
              <a:avLst/>
              <a:gdLst/>
              <a:ahLst/>
              <a:cxnLst/>
              <a:rect l="l" t="t" r="r" b="b"/>
              <a:pathLst>
                <a:path h="131445">
                  <a:moveTo>
                    <a:pt x="0" y="0"/>
                  </a:moveTo>
                  <a:lnTo>
                    <a:pt x="0" y="130862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6" name="object 1426"/>
            <p:cNvSpPr/>
            <p:nvPr/>
          </p:nvSpPr>
          <p:spPr>
            <a:xfrm>
              <a:off x="14288507" y="9979391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40">
                  <a:moveTo>
                    <a:pt x="0" y="0"/>
                  </a:moveTo>
                  <a:lnTo>
                    <a:pt x="0" y="65438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7" name="object 1427"/>
            <p:cNvSpPr/>
            <p:nvPr/>
          </p:nvSpPr>
          <p:spPr>
            <a:xfrm>
              <a:off x="14497568" y="9979391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40">
                  <a:moveTo>
                    <a:pt x="0" y="0"/>
                  </a:moveTo>
                  <a:lnTo>
                    <a:pt x="0" y="65438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8" name="object 1428"/>
            <p:cNvSpPr/>
            <p:nvPr/>
          </p:nvSpPr>
          <p:spPr>
            <a:xfrm>
              <a:off x="14706620" y="9979391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40">
                  <a:moveTo>
                    <a:pt x="0" y="0"/>
                  </a:moveTo>
                  <a:lnTo>
                    <a:pt x="0" y="65438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9" name="object 1429"/>
            <p:cNvSpPr/>
            <p:nvPr/>
          </p:nvSpPr>
          <p:spPr>
            <a:xfrm>
              <a:off x="14915660" y="9913956"/>
              <a:ext cx="0" cy="131445"/>
            </a:xfrm>
            <a:custGeom>
              <a:avLst/>
              <a:gdLst/>
              <a:ahLst/>
              <a:cxnLst/>
              <a:rect l="l" t="t" r="r" b="b"/>
              <a:pathLst>
                <a:path h="131445">
                  <a:moveTo>
                    <a:pt x="0" y="0"/>
                  </a:moveTo>
                  <a:lnTo>
                    <a:pt x="0" y="130862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0" name="object 1430"/>
            <p:cNvSpPr/>
            <p:nvPr/>
          </p:nvSpPr>
          <p:spPr>
            <a:xfrm>
              <a:off x="15124712" y="9979391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40">
                  <a:moveTo>
                    <a:pt x="0" y="0"/>
                  </a:moveTo>
                  <a:lnTo>
                    <a:pt x="0" y="65438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1" name="object 1431"/>
            <p:cNvSpPr/>
            <p:nvPr/>
          </p:nvSpPr>
          <p:spPr>
            <a:xfrm>
              <a:off x="15333773" y="9979391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40">
                  <a:moveTo>
                    <a:pt x="0" y="0"/>
                  </a:moveTo>
                  <a:lnTo>
                    <a:pt x="0" y="65438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2" name="object 1432"/>
            <p:cNvSpPr/>
            <p:nvPr/>
          </p:nvSpPr>
          <p:spPr>
            <a:xfrm>
              <a:off x="15542824" y="9979391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40">
                  <a:moveTo>
                    <a:pt x="0" y="0"/>
                  </a:moveTo>
                  <a:lnTo>
                    <a:pt x="0" y="65438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3" name="object 1433"/>
            <p:cNvSpPr/>
            <p:nvPr/>
          </p:nvSpPr>
          <p:spPr>
            <a:xfrm>
              <a:off x="15751865" y="9913956"/>
              <a:ext cx="0" cy="131445"/>
            </a:xfrm>
            <a:custGeom>
              <a:avLst/>
              <a:gdLst/>
              <a:ahLst/>
              <a:cxnLst/>
              <a:rect l="l" t="t" r="r" b="b"/>
              <a:pathLst>
                <a:path h="131445">
                  <a:moveTo>
                    <a:pt x="0" y="0"/>
                  </a:moveTo>
                  <a:lnTo>
                    <a:pt x="0" y="130862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4" name="object 1434"/>
            <p:cNvSpPr/>
            <p:nvPr/>
          </p:nvSpPr>
          <p:spPr>
            <a:xfrm>
              <a:off x="15960916" y="9979391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40">
                  <a:moveTo>
                    <a:pt x="0" y="0"/>
                  </a:moveTo>
                  <a:lnTo>
                    <a:pt x="0" y="65438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5" name="object 1435"/>
            <p:cNvSpPr/>
            <p:nvPr/>
          </p:nvSpPr>
          <p:spPr>
            <a:xfrm>
              <a:off x="16169978" y="9979391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40">
                  <a:moveTo>
                    <a:pt x="0" y="0"/>
                  </a:moveTo>
                  <a:lnTo>
                    <a:pt x="0" y="65438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6" name="object 1436"/>
            <p:cNvSpPr/>
            <p:nvPr/>
          </p:nvSpPr>
          <p:spPr>
            <a:xfrm>
              <a:off x="16379029" y="9979391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40">
                  <a:moveTo>
                    <a:pt x="0" y="0"/>
                  </a:moveTo>
                  <a:lnTo>
                    <a:pt x="0" y="65438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7" name="object 1437"/>
            <p:cNvSpPr/>
            <p:nvPr/>
          </p:nvSpPr>
          <p:spPr>
            <a:xfrm>
              <a:off x="16588070" y="9913956"/>
              <a:ext cx="0" cy="131445"/>
            </a:xfrm>
            <a:custGeom>
              <a:avLst/>
              <a:gdLst/>
              <a:ahLst/>
              <a:cxnLst/>
              <a:rect l="l" t="t" r="r" b="b"/>
              <a:pathLst>
                <a:path h="131445">
                  <a:moveTo>
                    <a:pt x="0" y="0"/>
                  </a:moveTo>
                  <a:lnTo>
                    <a:pt x="0" y="130862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8" name="object 1438"/>
            <p:cNvSpPr/>
            <p:nvPr/>
          </p:nvSpPr>
          <p:spPr>
            <a:xfrm>
              <a:off x="11570841" y="9913956"/>
              <a:ext cx="0" cy="131445"/>
            </a:xfrm>
            <a:custGeom>
              <a:avLst/>
              <a:gdLst/>
              <a:ahLst/>
              <a:cxnLst/>
              <a:rect l="l" t="t" r="r" b="b"/>
              <a:pathLst>
                <a:path h="131445">
                  <a:moveTo>
                    <a:pt x="0" y="0"/>
                  </a:moveTo>
                  <a:lnTo>
                    <a:pt x="0" y="130862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9" name="object 1439"/>
            <p:cNvSpPr/>
            <p:nvPr/>
          </p:nvSpPr>
          <p:spPr>
            <a:xfrm>
              <a:off x="11361789" y="9979391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40">
                  <a:moveTo>
                    <a:pt x="0" y="0"/>
                  </a:moveTo>
                  <a:lnTo>
                    <a:pt x="0" y="65438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0" name="object 1440"/>
            <p:cNvSpPr/>
            <p:nvPr/>
          </p:nvSpPr>
          <p:spPr>
            <a:xfrm>
              <a:off x="16588070" y="9913956"/>
              <a:ext cx="0" cy="131445"/>
            </a:xfrm>
            <a:custGeom>
              <a:avLst/>
              <a:gdLst/>
              <a:ahLst/>
              <a:cxnLst/>
              <a:rect l="l" t="t" r="r" b="b"/>
              <a:pathLst>
                <a:path h="131445">
                  <a:moveTo>
                    <a:pt x="0" y="0"/>
                  </a:moveTo>
                  <a:lnTo>
                    <a:pt x="0" y="130862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1" name="object 1441"/>
            <p:cNvSpPr/>
            <p:nvPr/>
          </p:nvSpPr>
          <p:spPr>
            <a:xfrm>
              <a:off x="16797132" y="9979391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40">
                  <a:moveTo>
                    <a:pt x="0" y="0"/>
                  </a:moveTo>
                  <a:lnTo>
                    <a:pt x="0" y="65438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2" name="object 1442"/>
            <p:cNvSpPr/>
            <p:nvPr/>
          </p:nvSpPr>
          <p:spPr>
            <a:xfrm>
              <a:off x="17006183" y="9979391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40">
                  <a:moveTo>
                    <a:pt x="0" y="0"/>
                  </a:moveTo>
                  <a:lnTo>
                    <a:pt x="0" y="65438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3" name="object 1443"/>
            <p:cNvSpPr/>
            <p:nvPr/>
          </p:nvSpPr>
          <p:spPr>
            <a:xfrm>
              <a:off x="17215234" y="9979391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40">
                  <a:moveTo>
                    <a:pt x="0" y="0"/>
                  </a:moveTo>
                  <a:lnTo>
                    <a:pt x="0" y="65438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4" name="object 1444"/>
            <p:cNvSpPr/>
            <p:nvPr/>
          </p:nvSpPr>
          <p:spPr>
            <a:xfrm>
              <a:off x="11361789" y="5682505"/>
              <a:ext cx="6054725" cy="0"/>
            </a:xfrm>
            <a:custGeom>
              <a:avLst/>
              <a:gdLst/>
              <a:ahLst/>
              <a:cxnLst/>
              <a:rect l="l" t="t" r="r" b="b"/>
              <a:pathLst>
                <a:path w="6054725">
                  <a:moveTo>
                    <a:pt x="0" y="0"/>
                  </a:moveTo>
                  <a:lnTo>
                    <a:pt x="6054134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5" name="object 1445"/>
            <p:cNvSpPr/>
            <p:nvPr/>
          </p:nvSpPr>
          <p:spPr>
            <a:xfrm>
              <a:off x="11570841" y="5682505"/>
              <a:ext cx="0" cy="131445"/>
            </a:xfrm>
            <a:custGeom>
              <a:avLst/>
              <a:gdLst/>
              <a:ahLst/>
              <a:cxnLst/>
              <a:rect l="l" t="t" r="r" b="b"/>
              <a:pathLst>
                <a:path h="131445">
                  <a:moveTo>
                    <a:pt x="0" y="130876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6" name="object 1446"/>
            <p:cNvSpPr/>
            <p:nvPr/>
          </p:nvSpPr>
          <p:spPr>
            <a:xfrm>
              <a:off x="11779892" y="5682505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39">
                  <a:moveTo>
                    <a:pt x="0" y="65438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7" name="object 1447"/>
            <p:cNvSpPr/>
            <p:nvPr/>
          </p:nvSpPr>
          <p:spPr>
            <a:xfrm>
              <a:off x="11988933" y="5682505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39">
                  <a:moveTo>
                    <a:pt x="0" y="65438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8" name="object 1448"/>
            <p:cNvSpPr/>
            <p:nvPr/>
          </p:nvSpPr>
          <p:spPr>
            <a:xfrm>
              <a:off x="12197994" y="5682505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39">
                  <a:moveTo>
                    <a:pt x="0" y="65438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9" name="object 1449"/>
            <p:cNvSpPr/>
            <p:nvPr/>
          </p:nvSpPr>
          <p:spPr>
            <a:xfrm>
              <a:off x="12407046" y="5682505"/>
              <a:ext cx="0" cy="131445"/>
            </a:xfrm>
            <a:custGeom>
              <a:avLst/>
              <a:gdLst/>
              <a:ahLst/>
              <a:cxnLst/>
              <a:rect l="l" t="t" r="r" b="b"/>
              <a:pathLst>
                <a:path h="131445">
                  <a:moveTo>
                    <a:pt x="0" y="130876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0" name="object 1450"/>
            <p:cNvSpPr/>
            <p:nvPr/>
          </p:nvSpPr>
          <p:spPr>
            <a:xfrm>
              <a:off x="12616097" y="5682505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39">
                  <a:moveTo>
                    <a:pt x="0" y="65438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1" name="object 1451"/>
            <p:cNvSpPr/>
            <p:nvPr/>
          </p:nvSpPr>
          <p:spPr>
            <a:xfrm>
              <a:off x="12825138" y="5682505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39">
                  <a:moveTo>
                    <a:pt x="0" y="65438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2" name="object 1452"/>
            <p:cNvSpPr/>
            <p:nvPr/>
          </p:nvSpPr>
          <p:spPr>
            <a:xfrm>
              <a:off x="13034199" y="5682505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39">
                  <a:moveTo>
                    <a:pt x="0" y="65438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3" name="object 1453"/>
            <p:cNvSpPr/>
            <p:nvPr/>
          </p:nvSpPr>
          <p:spPr>
            <a:xfrm>
              <a:off x="13243250" y="5682505"/>
              <a:ext cx="0" cy="131445"/>
            </a:xfrm>
            <a:custGeom>
              <a:avLst/>
              <a:gdLst/>
              <a:ahLst/>
              <a:cxnLst/>
              <a:rect l="l" t="t" r="r" b="b"/>
              <a:pathLst>
                <a:path h="131445">
                  <a:moveTo>
                    <a:pt x="0" y="130876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4" name="object 1454"/>
            <p:cNvSpPr/>
            <p:nvPr/>
          </p:nvSpPr>
          <p:spPr>
            <a:xfrm>
              <a:off x="13452302" y="5682505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39">
                  <a:moveTo>
                    <a:pt x="0" y="65438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5" name="object 1455"/>
            <p:cNvSpPr/>
            <p:nvPr/>
          </p:nvSpPr>
          <p:spPr>
            <a:xfrm>
              <a:off x="13661363" y="5682505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39">
                  <a:moveTo>
                    <a:pt x="0" y="65438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6" name="object 1456"/>
            <p:cNvSpPr/>
            <p:nvPr/>
          </p:nvSpPr>
          <p:spPr>
            <a:xfrm>
              <a:off x="13870404" y="5682505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39">
                  <a:moveTo>
                    <a:pt x="0" y="65438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7" name="object 1457"/>
            <p:cNvSpPr/>
            <p:nvPr/>
          </p:nvSpPr>
          <p:spPr>
            <a:xfrm>
              <a:off x="14079455" y="5682505"/>
              <a:ext cx="0" cy="131445"/>
            </a:xfrm>
            <a:custGeom>
              <a:avLst/>
              <a:gdLst/>
              <a:ahLst/>
              <a:cxnLst/>
              <a:rect l="l" t="t" r="r" b="b"/>
              <a:pathLst>
                <a:path h="131445">
                  <a:moveTo>
                    <a:pt x="0" y="130876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8" name="object 1458"/>
            <p:cNvSpPr/>
            <p:nvPr/>
          </p:nvSpPr>
          <p:spPr>
            <a:xfrm>
              <a:off x="14288507" y="5682505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39">
                  <a:moveTo>
                    <a:pt x="0" y="65438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9" name="object 1459"/>
            <p:cNvSpPr/>
            <p:nvPr/>
          </p:nvSpPr>
          <p:spPr>
            <a:xfrm>
              <a:off x="14497568" y="5682505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39">
                  <a:moveTo>
                    <a:pt x="0" y="65438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0" name="object 1460"/>
            <p:cNvSpPr/>
            <p:nvPr/>
          </p:nvSpPr>
          <p:spPr>
            <a:xfrm>
              <a:off x="14706620" y="5682505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39">
                  <a:moveTo>
                    <a:pt x="0" y="65438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1" name="object 1461"/>
            <p:cNvSpPr/>
            <p:nvPr/>
          </p:nvSpPr>
          <p:spPr>
            <a:xfrm>
              <a:off x="14915660" y="5682505"/>
              <a:ext cx="0" cy="131445"/>
            </a:xfrm>
            <a:custGeom>
              <a:avLst/>
              <a:gdLst/>
              <a:ahLst/>
              <a:cxnLst/>
              <a:rect l="l" t="t" r="r" b="b"/>
              <a:pathLst>
                <a:path h="131445">
                  <a:moveTo>
                    <a:pt x="0" y="130876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2" name="object 1462"/>
            <p:cNvSpPr/>
            <p:nvPr/>
          </p:nvSpPr>
          <p:spPr>
            <a:xfrm>
              <a:off x="15124712" y="5682505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39">
                  <a:moveTo>
                    <a:pt x="0" y="65438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3" name="object 1463"/>
            <p:cNvSpPr/>
            <p:nvPr/>
          </p:nvSpPr>
          <p:spPr>
            <a:xfrm>
              <a:off x="15333773" y="5682505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39">
                  <a:moveTo>
                    <a:pt x="0" y="65438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4" name="object 1464"/>
            <p:cNvSpPr/>
            <p:nvPr/>
          </p:nvSpPr>
          <p:spPr>
            <a:xfrm>
              <a:off x="15542824" y="5682505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39">
                  <a:moveTo>
                    <a:pt x="0" y="65438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5" name="object 1465"/>
            <p:cNvSpPr/>
            <p:nvPr/>
          </p:nvSpPr>
          <p:spPr>
            <a:xfrm>
              <a:off x="15751865" y="5682505"/>
              <a:ext cx="0" cy="131445"/>
            </a:xfrm>
            <a:custGeom>
              <a:avLst/>
              <a:gdLst/>
              <a:ahLst/>
              <a:cxnLst/>
              <a:rect l="l" t="t" r="r" b="b"/>
              <a:pathLst>
                <a:path h="131445">
                  <a:moveTo>
                    <a:pt x="0" y="130876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6" name="object 1466"/>
            <p:cNvSpPr/>
            <p:nvPr/>
          </p:nvSpPr>
          <p:spPr>
            <a:xfrm>
              <a:off x="15960916" y="5682505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39">
                  <a:moveTo>
                    <a:pt x="0" y="65438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7" name="object 1467"/>
            <p:cNvSpPr/>
            <p:nvPr/>
          </p:nvSpPr>
          <p:spPr>
            <a:xfrm>
              <a:off x="16169978" y="5682505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39">
                  <a:moveTo>
                    <a:pt x="0" y="65438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8" name="object 1468"/>
            <p:cNvSpPr/>
            <p:nvPr/>
          </p:nvSpPr>
          <p:spPr>
            <a:xfrm>
              <a:off x="16379029" y="5682505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39">
                  <a:moveTo>
                    <a:pt x="0" y="65438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9" name="object 1469"/>
            <p:cNvSpPr/>
            <p:nvPr/>
          </p:nvSpPr>
          <p:spPr>
            <a:xfrm>
              <a:off x="16588070" y="5682505"/>
              <a:ext cx="0" cy="131445"/>
            </a:xfrm>
            <a:custGeom>
              <a:avLst/>
              <a:gdLst/>
              <a:ahLst/>
              <a:cxnLst/>
              <a:rect l="l" t="t" r="r" b="b"/>
              <a:pathLst>
                <a:path h="131445">
                  <a:moveTo>
                    <a:pt x="0" y="130876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0" name="object 1470"/>
            <p:cNvSpPr/>
            <p:nvPr/>
          </p:nvSpPr>
          <p:spPr>
            <a:xfrm>
              <a:off x="11570841" y="5682505"/>
              <a:ext cx="0" cy="131445"/>
            </a:xfrm>
            <a:custGeom>
              <a:avLst/>
              <a:gdLst/>
              <a:ahLst/>
              <a:cxnLst/>
              <a:rect l="l" t="t" r="r" b="b"/>
              <a:pathLst>
                <a:path h="131445">
                  <a:moveTo>
                    <a:pt x="0" y="130876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1" name="object 1471"/>
            <p:cNvSpPr/>
            <p:nvPr/>
          </p:nvSpPr>
          <p:spPr>
            <a:xfrm>
              <a:off x="11361789" y="5682505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39">
                  <a:moveTo>
                    <a:pt x="0" y="65438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2" name="object 1472"/>
            <p:cNvSpPr/>
            <p:nvPr/>
          </p:nvSpPr>
          <p:spPr>
            <a:xfrm>
              <a:off x="16588070" y="5682505"/>
              <a:ext cx="0" cy="131445"/>
            </a:xfrm>
            <a:custGeom>
              <a:avLst/>
              <a:gdLst/>
              <a:ahLst/>
              <a:cxnLst/>
              <a:rect l="l" t="t" r="r" b="b"/>
              <a:pathLst>
                <a:path h="131445">
                  <a:moveTo>
                    <a:pt x="0" y="130876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3" name="object 1473"/>
            <p:cNvSpPr/>
            <p:nvPr/>
          </p:nvSpPr>
          <p:spPr>
            <a:xfrm>
              <a:off x="16797132" y="5682505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39">
                  <a:moveTo>
                    <a:pt x="0" y="65438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4" name="object 1474"/>
            <p:cNvSpPr/>
            <p:nvPr/>
          </p:nvSpPr>
          <p:spPr>
            <a:xfrm>
              <a:off x="17006183" y="5682505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39">
                  <a:moveTo>
                    <a:pt x="0" y="65438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5" name="object 1475"/>
            <p:cNvSpPr/>
            <p:nvPr/>
          </p:nvSpPr>
          <p:spPr>
            <a:xfrm>
              <a:off x="17215234" y="5682505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39">
                  <a:moveTo>
                    <a:pt x="0" y="65438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6" name="object 1476"/>
            <p:cNvSpPr/>
            <p:nvPr/>
          </p:nvSpPr>
          <p:spPr>
            <a:xfrm>
              <a:off x="11361789" y="5682499"/>
              <a:ext cx="0" cy="4362450"/>
            </a:xfrm>
            <a:custGeom>
              <a:avLst/>
              <a:gdLst/>
              <a:ahLst/>
              <a:cxnLst/>
              <a:rect l="l" t="t" r="r" b="b"/>
              <a:pathLst>
                <a:path h="4362450">
                  <a:moveTo>
                    <a:pt x="0" y="4362325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7" name="object 1477"/>
            <p:cNvSpPr/>
            <p:nvPr/>
          </p:nvSpPr>
          <p:spPr>
            <a:xfrm>
              <a:off x="11361793" y="9945771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4">
                  <a:moveTo>
                    <a:pt x="90810" y="0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8" name="object 1478"/>
            <p:cNvSpPr/>
            <p:nvPr/>
          </p:nvSpPr>
          <p:spPr>
            <a:xfrm>
              <a:off x="11361793" y="9799797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4">
                  <a:moveTo>
                    <a:pt x="90810" y="0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9" name="object 1479"/>
            <p:cNvSpPr/>
            <p:nvPr/>
          </p:nvSpPr>
          <p:spPr>
            <a:xfrm>
              <a:off x="11361793" y="9676378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4">
                  <a:moveTo>
                    <a:pt x="90810" y="0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0" name="object 1480"/>
            <p:cNvSpPr/>
            <p:nvPr/>
          </p:nvSpPr>
          <p:spPr>
            <a:xfrm>
              <a:off x="11361793" y="9569473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4">
                  <a:moveTo>
                    <a:pt x="90810" y="0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1" name="object 1481"/>
            <p:cNvSpPr/>
            <p:nvPr/>
          </p:nvSpPr>
          <p:spPr>
            <a:xfrm>
              <a:off x="11361793" y="9475161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4">
                  <a:moveTo>
                    <a:pt x="90810" y="0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2" name="object 1482"/>
            <p:cNvSpPr/>
            <p:nvPr/>
          </p:nvSpPr>
          <p:spPr>
            <a:xfrm>
              <a:off x="11361796" y="9390812"/>
              <a:ext cx="182245" cy="0"/>
            </a:xfrm>
            <a:custGeom>
              <a:avLst/>
              <a:gdLst/>
              <a:ahLst/>
              <a:cxnLst/>
              <a:rect l="l" t="t" r="r" b="b"/>
              <a:pathLst>
                <a:path w="182245">
                  <a:moveTo>
                    <a:pt x="181621" y="0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3" name="object 1483"/>
            <p:cNvSpPr/>
            <p:nvPr/>
          </p:nvSpPr>
          <p:spPr>
            <a:xfrm>
              <a:off x="11361793" y="8835852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4">
                  <a:moveTo>
                    <a:pt x="90810" y="0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4" name="object 1484"/>
            <p:cNvSpPr/>
            <p:nvPr/>
          </p:nvSpPr>
          <p:spPr>
            <a:xfrm>
              <a:off x="11361793" y="8511216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4">
                  <a:moveTo>
                    <a:pt x="90810" y="0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5" name="object 1485"/>
            <p:cNvSpPr/>
            <p:nvPr/>
          </p:nvSpPr>
          <p:spPr>
            <a:xfrm>
              <a:off x="11361793" y="8280891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4">
                  <a:moveTo>
                    <a:pt x="90810" y="0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6" name="object 1486"/>
            <p:cNvSpPr/>
            <p:nvPr/>
          </p:nvSpPr>
          <p:spPr>
            <a:xfrm>
              <a:off x="11361793" y="8102230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4">
                  <a:moveTo>
                    <a:pt x="90810" y="0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7" name="object 1487"/>
            <p:cNvSpPr/>
            <p:nvPr/>
          </p:nvSpPr>
          <p:spPr>
            <a:xfrm>
              <a:off x="11361793" y="7956255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4">
                  <a:moveTo>
                    <a:pt x="90810" y="0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8" name="object 1488"/>
            <p:cNvSpPr/>
            <p:nvPr/>
          </p:nvSpPr>
          <p:spPr>
            <a:xfrm>
              <a:off x="11361793" y="7832841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4">
                  <a:moveTo>
                    <a:pt x="90810" y="0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9" name="object 1489"/>
            <p:cNvSpPr/>
            <p:nvPr/>
          </p:nvSpPr>
          <p:spPr>
            <a:xfrm>
              <a:off x="11361793" y="7725931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4">
                  <a:moveTo>
                    <a:pt x="90810" y="0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90" name="object 1490"/>
            <p:cNvSpPr/>
            <p:nvPr/>
          </p:nvSpPr>
          <p:spPr>
            <a:xfrm>
              <a:off x="11361793" y="7631632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4">
                  <a:moveTo>
                    <a:pt x="90810" y="0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91" name="object 1491"/>
            <p:cNvSpPr/>
            <p:nvPr/>
          </p:nvSpPr>
          <p:spPr>
            <a:xfrm>
              <a:off x="11361796" y="7547270"/>
              <a:ext cx="182245" cy="0"/>
            </a:xfrm>
            <a:custGeom>
              <a:avLst/>
              <a:gdLst/>
              <a:ahLst/>
              <a:cxnLst/>
              <a:rect l="l" t="t" r="r" b="b"/>
              <a:pathLst>
                <a:path w="182245">
                  <a:moveTo>
                    <a:pt x="181621" y="0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92" name="object 1492"/>
            <p:cNvSpPr/>
            <p:nvPr/>
          </p:nvSpPr>
          <p:spPr>
            <a:xfrm>
              <a:off x="11361793" y="6992309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4">
                  <a:moveTo>
                    <a:pt x="90810" y="0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93" name="object 1493"/>
            <p:cNvSpPr/>
            <p:nvPr/>
          </p:nvSpPr>
          <p:spPr>
            <a:xfrm>
              <a:off x="11361793" y="6667687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4">
                  <a:moveTo>
                    <a:pt x="90810" y="0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94" name="object 1494"/>
            <p:cNvSpPr/>
            <p:nvPr/>
          </p:nvSpPr>
          <p:spPr>
            <a:xfrm>
              <a:off x="11361793" y="6437349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4">
                  <a:moveTo>
                    <a:pt x="90810" y="0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95" name="object 1495"/>
            <p:cNvSpPr/>
            <p:nvPr/>
          </p:nvSpPr>
          <p:spPr>
            <a:xfrm>
              <a:off x="11361793" y="6258701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4">
                  <a:moveTo>
                    <a:pt x="90810" y="0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96" name="object 1496"/>
            <p:cNvSpPr/>
            <p:nvPr/>
          </p:nvSpPr>
          <p:spPr>
            <a:xfrm>
              <a:off x="11361793" y="6112727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4">
                  <a:moveTo>
                    <a:pt x="90810" y="0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97" name="object 1497"/>
            <p:cNvSpPr/>
            <p:nvPr/>
          </p:nvSpPr>
          <p:spPr>
            <a:xfrm>
              <a:off x="11361793" y="5989311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4">
                  <a:moveTo>
                    <a:pt x="90810" y="0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98" name="object 1498"/>
            <p:cNvSpPr/>
            <p:nvPr/>
          </p:nvSpPr>
          <p:spPr>
            <a:xfrm>
              <a:off x="11361793" y="5882388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4">
                  <a:moveTo>
                    <a:pt x="90810" y="0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99" name="object 1499"/>
            <p:cNvSpPr/>
            <p:nvPr/>
          </p:nvSpPr>
          <p:spPr>
            <a:xfrm>
              <a:off x="11361793" y="5788090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4">
                  <a:moveTo>
                    <a:pt x="90810" y="0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0" name="object 1500"/>
            <p:cNvSpPr/>
            <p:nvPr/>
          </p:nvSpPr>
          <p:spPr>
            <a:xfrm>
              <a:off x="11361796" y="5703741"/>
              <a:ext cx="182245" cy="0"/>
            </a:xfrm>
            <a:custGeom>
              <a:avLst/>
              <a:gdLst/>
              <a:ahLst/>
              <a:cxnLst/>
              <a:rect l="l" t="t" r="r" b="b"/>
              <a:pathLst>
                <a:path w="182245">
                  <a:moveTo>
                    <a:pt x="181621" y="0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1" name="object 1501"/>
            <p:cNvSpPr/>
            <p:nvPr/>
          </p:nvSpPr>
          <p:spPr>
            <a:xfrm>
              <a:off x="17415930" y="5682499"/>
              <a:ext cx="0" cy="4362450"/>
            </a:xfrm>
            <a:custGeom>
              <a:avLst/>
              <a:gdLst/>
              <a:ahLst/>
              <a:cxnLst/>
              <a:rect l="l" t="t" r="r" b="b"/>
              <a:pathLst>
                <a:path h="4362450">
                  <a:moveTo>
                    <a:pt x="0" y="4362325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2" name="object 1502"/>
            <p:cNvSpPr/>
            <p:nvPr/>
          </p:nvSpPr>
          <p:spPr>
            <a:xfrm>
              <a:off x="17325116" y="9945771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5">
                  <a:moveTo>
                    <a:pt x="0" y="0"/>
                  </a:moveTo>
                  <a:lnTo>
                    <a:pt x="9081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3" name="object 1503"/>
            <p:cNvSpPr/>
            <p:nvPr/>
          </p:nvSpPr>
          <p:spPr>
            <a:xfrm>
              <a:off x="17325116" y="9799797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5">
                  <a:moveTo>
                    <a:pt x="0" y="0"/>
                  </a:moveTo>
                  <a:lnTo>
                    <a:pt x="9081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4" name="object 1504"/>
            <p:cNvSpPr/>
            <p:nvPr/>
          </p:nvSpPr>
          <p:spPr>
            <a:xfrm>
              <a:off x="17325116" y="9676378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5">
                  <a:moveTo>
                    <a:pt x="0" y="0"/>
                  </a:moveTo>
                  <a:lnTo>
                    <a:pt x="9081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5" name="object 1505"/>
            <p:cNvSpPr/>
            <p:nvPr/>
          </p:nvSpPr>
          <p:spPr>
            <a:xfrm>
              <a:off x="17325116" y="9569473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5">
                  <a:moveTo>
                    <a:pt x="0" y="0"/>
                  </a:moveTo>
                  <a:lnTo>
                    <a:pt x="9081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6" name="object 1506"/>
            <p:cNvSpPr/>
            <p:nvPr/>
          </p:nvSpPr>
          <p:spPr>
            <a:xfrm>
              <a:off x="17325116" y="9475161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5">
                  <a:moveTo>
                    <a:pt x="0" y="0"/>
                  </a:moveTo>
                  <a:lnTo>
                    <a:pt x="9081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7" name="object 1507"/>
            <p:cNvSpPr/>
            <p:nvPr/>
          </p:nvSpPr>
          <p:spPr>
            <a:xfrm>
              <a:off x="17234291" y="9390812"/>
              <a:ext cx="182245" cy="0"/>
            </a:xfrm>
            <a:custGeom>
              <a:avLst/>
              <a:gdLst/>
              <a:ahLst/>
              <a:cxnLst/>
              <a:rect l="l" t="t" r="r" b="b"/>
              <a:pathLst>
                <a:path w="182244">
                  <a:moveTo>
                    <a:pt x="0" y="0"/>
                  </a:moveTo>
                  <a:lnTo>
                    <a:pt x="181634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8" name="object 1508"/>
            <p:cNvSpPr/>
            <p:nvPr/>
          </p:nvSpPr>
          <p:spPr>
            <a:xfrm>
              <a:off x="17325116" y="8835852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5">
                  <a:moveTo>
                    <a:pt x="0" y="0"/>
                  </a:moveTo>
                  <a:lnTo>
                    <a:pt x="9081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9" name="object 1509"/>
            <p:cNvSpPr/>
            <p:nvPr/>
          </p:nvSpPr>
          <p:spPr>
            <a:xfrm>
              <a:off x="17325116" y="8511216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5">
                  <a:moveTo>
                    <a:pt x="0" y="0"/>
                  </a:moveTo>
                  <a:lnTo>
                    <a:pt x="9081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10" name="object 1510"/>
            <p:cNvSpPr/>
            <p:nvPr/>
          </p:nvSpPr>
          <p:spPr>
            <a:xfrm>
              <a:off x="17325116" y="8280891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5">
                  <a:moveTo>
                    <a:pt x="0" y="0"/>
                  </a:moveTo>
                  <a:lnTo>
                    <a:pt x="9081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11" name="object 1511"/>
            <p:cNvSpPr/>
            <p:nvPr/>
          </p:nvSpPr>
          <p:spPr>
            <a:xfrm>
              <a:off x="17325116" y="8102230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5">
                  <a:moveTo>
                    <a:pt x="0" y="0"/>
                  </a:moveTo>
                  <a:lnTo>
                    <a:pt x="9081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12" name="object 1512"/>
            <p:cNvSpPr/>
            <p:nvPr/>
          </p:nvSpPr>
          <p:spPr>
            <a:xfrm>
              <a:off x="17325116" y="7956255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5">
                  <a:moveTo>
                    <a:pt x="0" y="0"/>
                  </a:moveTo>
                  <a:lnTo>
                    <a:pt x="9081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13" name="object 1513"/>
            <p:cNvSpPr/>
            <p:nvPr/>
          </p:nvSpPr>
          <p:spPr>
            <a:xfrm>
              <a:off x="17325116" y="7832841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5">
                  <a:moveTo>
                    <a:pt x="0" y="0"/>
                  </a:moveTo>
                  <a:lnTo>
                    <a:pt x="9081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14" name="object 1514"/>
            <p:cNvSpPr/>
            <p:nvPr/>
          </p:nvSpPr>
          <p:spPr>
            <a:xfrm>
              <a:off x="17325116" y="7725931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5">
                  <a:moveTo>
                    <a:pt x="0" y="0"/>
                  </a:moveTo>
                  <a:lnTo>
                    <a:pt x="9081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15" name="object 1515"/>
            <p:cNvSpPr/>
            <p:nvPr/>
          </p:nvSpPr>
          <p:spPr>
            <a:xfrm>
              <a:off x="17325116" y="7631632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5">
                  <a:moveTo>
                    <a:pt x="0" y="0"/>
                  </a:moveTo>
                  <a:lnTo>
                    <a:pt x="9081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16" name="object 1516"/>
            <p:cNvSpPr/>
            <p:nvPr/>
          </p:nvSpPr>
          <p:spPr>
            <a:xfrm>
              <a:off x="17234291" y="7547270"/>
              <a:ext cx="182245" cy="0"/>
            </a:xfrm>
            <a:custGeom>
              <a:avLst/>
              <a:gdLst/>
              <a:ahLst/>
              <a:cxnLst/>
              <a:rect l="l" t="t" r="r" b="b"/>
              <a:pathLst>
                <a:path w="182244">
                  <a:moveTo>
                    <a:pt x="0" y="0"/>
                  </a:moveTo>
                  <a:lnTo>
                    <a:pt x="181634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17" name="object 1517"/>
            <p:cNvSpPr/>
            <p:nvPr/>
          </p:nvSpPr>
          <p:spPr>
            <a:xfrm>
              <a:off x="17325116" y="6992309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5">
                  <a:moveTo>
                    <a:pt x="0" y="0"/>
                  </a:moveTo>
                  <a:lnTo>
                    <a:pt x="9081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18" name="object 1518"/>
            <p:cNvSpPr/>
            <p:nvPr/>
          </p:nvSpPr>
          <p:spPr>
            <a:xfrm>
              <a:off x="17325116" y="6667687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5">
                  <a:moveTo>
                    <a:pt x="0" y="0"/>
                  </a:moveTo>
                  <a:lnTo>
                    <a:pt x="9081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19" name="object 1519"/>
            <p:cNvSpPr/>
            <p:nvPr/>
          </p:nvSpPr>
          <p:spPr>
            <a:xfrm>
              <a:off x="17325116" y="6437349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5">
                  <a:moveTo>
                    <a:pt x="0" y="0"/>
                  </a:moveTo>
                  <a:lnTo>
                    <a:pt x="9081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20" name="object 1520"/>
            <p:cNvSpPr/>
            <p:nvPr/>
          </p:nvSpPr>
          <p:spPr>
            <a:xfrm>
              <a:off x="17325116" y="6258701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5">
                  <a:moveTo>
                    <a:pt x="0" y="0"/>
                  </a:moveTo>
                  <a:lnTo>
                    <a:pt x="9081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21" name="object 1521"/>
            <p:cNvSpPr/>
            <p:nvPr/>
          </p:nvSpPr>
          <p:spPr>
            <a:xfrm>
              <a:off x="17325116" y="6112727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5">
                  <a:moveTo>
                    <a:pt x="0" y="0"/>
                  </a:moveTo>
                  <a:lnTo>
                    <a:pt x="9081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22" name="object 1522"/>
            <p:cNvSpPr/>
            <p:nvPr/>
          </p:nvSpPr>
          <p:spPr>
            <a:xfrm>
              <a:off x="17325116" y="5989311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5">
                  <a:moveTo>
                    <a:pt x="0" y="0"/>
                  </a:moveTo>
                  <a:lnTo>
                    <a:pt x="9081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23" name="object 1523"/>
            <p:cNvSpPr/>
            <p:nvPr/>
          </p:nvSpPr>
          <p:spPr>
            <a:xfrm>
              <a:off x="17325116" y="5882388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5">
                  <a:moveTo>
                    <a:pt x="0" y="0"/>
                  </a:moveTo>
                  <a:lnTo>
                    <a:pt x="9081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24" name="object 1524"/>
            <p:cNvSpPr/>
            <p:nvPr/>
          </p:nvSpPr>
          <p:spPr>
            <a:xfrm>
              <a:off x="17325116" y="5788090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5">
                  <a:moveTo>
                    <a:pt x="0" y="0"/>
                  </a:moveTo>
                  <a:lnTo>
                    <a:pt x="9081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25" name="object 1525"/>
            <p:cNvSpPr/>
            <p:nvPr/>
          </p:nvSpPr>
          <p:spPr>
            <a:xfrm>
              <a:off x="17234291" y="5703741"/>
              <a:ext cx="182245" cy="0"/>
            </a:xfrm>
            <a:custGeom>
              <a:avLst/>
              <a:gdLst/>
              <a:ahLst/>
              <a:cxnLst/>
              <a:rect l="l" t="t" r="r" b="b"/>
              <a:pathLst>
                <a:path w="182244">
                  <a:moveTo>
                    <a:pt x="0" y="0"/>
                  </a:moveTo>
                  <a:lnTo>
                    <a:pt x="181634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26" name="object 1526"/>
            <p:cNvSpPr/>
            <p:nvPr/>
          </p:nvSpPr>
          <p:spPr>
            <a:xfrm>
              <a:off x="11361789" y="6284411"/>
              <a:ext cx="2124075" cy="3030220"/>
            </a:xfrm>
            <a:custGeom>
              <a:avLst/>
              <a:gdLst/>
              <a:ahLst/>
              <a:cxnLst/>
              <a:rect l="l" t="t" r="r" b="b"/>
              <a:pathLst>
                <a:path w="2124075" h="3030220">
                  <a:moveTo>
                    <a:pt x="0" y="319567"/>
                  </a:moveTo>
                  <a:lnTo>
                    <a:pt x="16721" y="364756"/>
                  </a:lnTo>
                  <a:lnTo>
                    <a:pt x="33442" y="46986"/>
                  </a:lnTo>
                  <a:lnTo>
                    <a:pt x="50176" y="0"/>
                  </a:lnTo>
                  <a:lnTo>
                    <a:pt x="66898" y="97461"/>
                  </a:lnTo>
                  <a:lnTo>
                    <a:pt x="83619" y="935478"/>
                  </a:lnTo>
                  <a:lnTo>
                    <a:pt x="100340" y="763819"/>
                  </a:lnTo>
                  <a:lnTo>
                    <a:pt x="117061" y="698962"/>
                  </a:lnTo>
                  <a:lnTo>
                    <a:pt x="133782" y="800438"/>
                  </a:lnTo>
                  <a:lnTo>
                    <a:pt x="150517" y="612612"/>
                  </a:lnTo>
                  <a:lnTo>
                    <a:pt x="167238" y="455485"/>
                  </a:lnTo>
                  <a:lnTo>
                    <a:pt x="183959" y="664912"/>
                  </a:lnTo>
                  <a:lnTo>
                    <a:pt x="200680" y="691217"/>
                  </a:lnTo>
                  <a:lnTo>
                    <a:pt x="217415" y="829839"/>
                  </a:lnTo>
                  <a:lnTo>
                    <a:pt x="234136" y="1382096"/>
                  </a:lnTo>
                  <a:lnTo>
                    <a:pt x="250857" y="1831985"/>
                  </a:lnTo>
                  <a:lnTo>
                    <a:pt x="267578" y="1274970"/>
                  </a:lnTo>
                  <a:lnTo>
                    <a:pt x="284299" y="1192594"/>
                  </a:lnTo>
                  <a:lnTo>
                    <a:pt x="301034" y="1146635"/>
                  </a:lnTo>
                  <a:lnTo>
                    <a:pt x="317755" y="1210856"/>
                  </a:lnTo>
                  <a:lnTo>
                    <a:pt x="334476" y="1495562"/>
                  </a:lnTo>
                  <a:lnTo>
                    <a:pt x="351198" y="1367497"/>
                  </a:lnTo>
                  <a:lnTo>
                    <a:pt x="367932" y="1022206"/>
                  </a:lnTo>
                  <a:lnTo>
                    <a:pt x="384653" y="1245921"/>
                  </a:lnTo>
                  <a:lnTo>
                    <a:pt x="401374" y="1532153"/>
                  </a:lnTo>
                  <a:lnTo>
                    <a:pt x="418096" y="1369822"/>
                  </a:lnTo>
                  <a:lnTo>
                    <a:pt x="434817" y="1396289"/>
                  </a:lnTo>
                  <a:lnTo>
                    <a:pt x="451551" y="1585737"/>
                  </a:lnTo>
                  <a:lnTo>
                    <a:pt x="468273" y="1535019"/>
                  </a:lnTo>
                  <a:lnTo>
                    <a:pt x="484994" y="1295030"/>
                  </a:lnTo>
                  <a:lnTo>
                    <a:pt x="501715" y="1295760"/>
                  </a:lnTo>
                  <a:lnTo>
                    <a:pt x="518450" y="1666869"/>
                  </a:lnTo>
                  <a:lnTo>
                    <a:pt x="535171" y="1632034"/>
                  </a:lnTo>
                  <a:lnTo>
                    <a:pt x="551892" y="1349965"/>
                  </a:lnTo>
                  <a:lnTo>
                    <a:pt x="568613" y="1102405"/>
                  </a:lnTo>
                  <a:lnTo>
                    <a:pt x="585334" y="1209207"/>
                  </a:lnTo>
                  <a:lnTo>
                    <a:pt x="602069" y="1784255"/>
                  </a:lnTo>
                  <a:lnTo>
                    <a:pt x="618790" y="2043115"/>
                  </a:lnTo>
                  <a:lnTo>
                    <a:pt x="635511" y="1844232"/>
                  </a:lnTo>
                  <a:lnTo>
                    <a:pt x="652232" y="1815899"/>
                  </a:lnTo>
                  <a:lnTo>
                    <a:pt x="668953" y="1882892"/>
                  </a:lnTo>
                  <a:lnTo>
                    <a:pt x="685688" y="1797745"/>
                  </a:lnTo>
                  <a:lnTo>
                    <a:pt x="702409" y="1522502"/>
                  </a:lnTo>
                  <a:lnTo>
                    <a:pt x="719130" y="1592049"/>
                  </a:lnTo>
                  <a:lnTo>
                    <a:pt x="735851" y="1844610"/>
                  </a:lnTo>
                  <a:lnTo>
                    <a:pt x="752586" y="1788945"/>
                  </a:lnTo>
                  <a:lnTo>
                    <a:pt x="769307" y="1563298"/>
                  </a:lnTo>
                  <a:lnTo>
                    <a:pt x="786028" y="1380798"/>
                  </a:lnTo>
                  <a:lnTo>
                    <a:pt x="802749" y="1548347"/>
                  </a:lnTo>
                  <a:lnTo>
                    <a:pt x="819471" y="1811844"/>
                  </a:lnTo>
                  <a:lnTo>
                    <a:pt x="836205" y="1879580"/>
                  </a:lnTo>
                  <a:lnTo>
                    <a:pt x="852926" y="1776901"/>
                  </a:lnTo>
                  <a:lnTo>
                    <a:pt x="869648" y="1620720"/>
                  </a:lnTo>
                  <a:lnTo>
                    <a:pt x="886369" y="1482031"/>
                  </a:lnTo>
                  <a:lnTo>
                    <a:pt x="903103" y="1634292"/>
                  </a:lnTo>
                  <a:lnTo>
                    <a:pt x="919824" y="1738512"/>
                  </a:lnTo>
                  <a:lnTo>
                    <a:pt x="936546" y="1912279"/>
                  </a:lnTo>
                  <a:lnTo>
                    <a:pt x="953267" y="1689957"/>
                  </a:lnTo>
                  <a:lnTo>
                    <a:pt x="969988" y="1596037"/>
                  </a:lnTo>
                  <a:lnTo>
                    <a:pt x="986723" y="1720290"/>
                  </a:lnTo>
                  <a:lnTo>
                    <a:pt x="1003444" y="2022406"/>
                  </a:lnTo>
                  <a:lnTo>
                    <a:pt x="1020165" y="2063283"/>
                  </a:lnTo>
                  <a:lnTo>
                    <a:pt x="1036886" y="2047913"/>
                  </a:lnTo>
                  <a:lnTo>
                    <a:pt x="1053621" y="2326685"/>
                  </a:lnTo>
                  <a:lnTo>
                    <a:pt x="1070342" y="2091589"/>
                  </a:lnTo>
                  <a:lnTo>
                    <a:pt x="1087063" y="2041195"/>
                  </a:lnTo>
                  <a:lnTo>
                    <a:pt x="1103784" y="2086222"/>
                  </a:lnTo>
                  <a:lnTo>
                    <a:pt x="1120505" y="2125463"/>
                  </a:lnTo>
                  <a:lnTo>
                    <a:pt x="1137240" y="2139589"/>
                  </a:lnTo>
                  <a:lnTo>
                    <a:pt x="1153961" y="2327266"/>
                  </a:lnTo>
                  <a:lnTo>
                    <a:pt x="1170682" y="2531177"/>
                  </a:lnTo>
                  <a:lnTo>
                    <a:pt x="1187403" y="2493099"/>
                  </a:lnTo>
                  <a:lnTo>
                    <a:pt x="1204138" y="2503345"/>
                  </a:lnTo>
                  <a:lnTo>
                    <a:pt x="1220859" y="2473606"/>
                  </a:lnTo>
                  <a:lnTo>
                    <a:pt x="1237580" y="2138062"/>
                  </a:lnTo>
                  <a:lnTo>
                    <a:pt x="1254301" y="1809857"/>
                  </a:lnTo>
                  <a:lnTo>
                    <a:pt x="1271023" y="1593577"/>
                  </a:lnTo>
                  <a:lnTo>
                    <a:pt x="1287757" y="1595848"/>
                  </a:lnTo>
                  <a:lnTo>
                    <a:pt x="1304478" y="1759788"/>
                  </a:lnTo>
                  <a:lnTo>
                    <a:pt x="1321199" y="2109053"/>
                  </a:lnTo>
                  <a:lnTo>
                    <a:pt x="1337921" y="2281158"/>
                  </a:lnTo>
                  <a:lnTo>
                    <a:pt x="1354655" y="2272655"/>
                  </a:lnTo>
                  <a:lnTo>
                    <a:pt x="1371376" y="2283037"/>
                  </a:lnTo>
                  <a:lnTo>
                    <a:pt x="1388098" y="2293080"/>
                  </a:lnTo>
                  <a:lnTo>
                    <a:pt x="1404819" y="2297365"/>
                  </a:lnTo>
                  <a:lnTo>
                    <a:pt x="1421540" y="2276278"/>
                  </a:lnTo>
                  <a:lnTo>
                    <a:pt x="1438274" y="2289147"/>
                  </a:lnTo>
                  <a:lnTo>
                    <a:pt x="1454996" y="2301799"/>
                  </a:lnTo>
                  <a:lnTo>
                    <a:pt x="1471717" y="2359478"/>
                  </a:lnTo>
                  <a:lnTo>
                    <a:pt x="1488438" y="2346055"/>
                  </a:lnTo>
                  <a:lnTo>
                    <a:pt x="1505173" y="2303610"/>
                  </a:lnTo>
                  <a:lnTo>
                    <a:pt x="1521894" y="2318912"/>
                  </a:lnTo>
                  <a:lnTo>
                    <a:pt x="1538615" y="2353544"/>
                  </a:lnTo>
                  <a:lnTo>
                    <a:pt x="1555336" y="2577002"/>
                  </a:lnTo>
                  <a:lnTo>
                    <a:pt x="1572057" y="2566174"/>
                  </a:lnTo>
                  <a:lnTo>
                    <a:pt x="1588792" y="2502993"/>
                  </a:lnTo>
                  <a:lnTo>
                    <a:pt x="1605513" y="2375483"/>
                  </a:lnTo>
                  <a:lnTo>
                    <a:pt x="1622234" y="2186252"/>
                  </a:lnTo>
                  <a:lnTo>
                    <a:pt x="1638955" y="2056146"/>
                  </a:lnTo>
                  <a:lnTo>
                    <a:pt x="1655690" y="1824077"/>
                  </a:lnTo>
                  <a:lnTo>
                    <a:pt x="1672411" y="1793149"/>
                  </a:lnTo>
                  <a:lnTo>
                    <a:pt x="1689132" y="1839595"/>
                  </a:lnTo>
                  <a:lnTo>
                    <a:pt x="1705853" y="1920308"/>
                  </a:lnTo>
                  <a:lnTo>
                    <a:pt x="1722574" y="2122679"/>
                  </a:lnTo>
                  <a:lnTo>
                    <a:pt x="1739309" y="2180182"/>
                  </a:lnTo>
                  <a:lnTo>
                    <a:pt x="1756030" y="2151741"/>
                  </a:lnTo>
                  <a:lnTo>
                    <a:pt x="1772751" y="2141671"/>
                  </a:lnTo>
                  <a:lnTo>
                    <a:pt x="1789473" y="2171071"/>
                  </a:lnTo>
                  <a:lnTo>
                    <a:pt x="1806207" y="2259111"/>
                  </a:lnTo>
                  <a:lnTo>
                    <a:pt x="1822928" y="2480284"/>
                  </a:lnTo>
                  <a:lnTo>
                    <a:pt x="1839649" y="2665947"/>
                  </a:lnTo>
                  <a:lnTo>
                    <a:pt x="1856371" y="2812368"/>
                  </a:lnTo>
                  <a:lnTo>
                    <a:pt x="1873092" y="2747430"/>
                  </a:lnTo>
                  <a:lnTo>
                    <a:pt x="1889826" y="2856503"/>
                  </a:lnTo>
                  <a:lnTo>
                    <a:pt x="1906548" y="3029878"/>
                  </a:lnTo>
                  <a:lnTo>
                    <a:pt x="1923269" y="2916629"/>
                  </a:lnTo>
                  <a:lnTo>
                    <a:pt x="1939990" y="2671597"/>
                  </a:lnTo>
                  <a:lnTo>
                    <a:pt x="1956724" y="2611634"/>
                  </a:lnTo>
                  <a:lnTo>
                    <a:pt x="1973446" y="2546763"/>
                  </a:lnTo>
                  <a:lnTo>
                    <a:pt x="1990167" y="2407519"/>
                  </a:lnTo>
                  <a:lnTo>
                    <a:pt x="2006888" y="2467334"/>
                  </a:lnTo>
                  <a:lnTo>
                    <a:pt x="2023609" y="2532016"/>
                  </a:lnTo>
                  <a:lnTo>
                    <a:pt x="2040344" y="2610228"/>
                  </a:lnTo>
                  <a:lnTo>
                    <a:pt x="2057065" y="2651091"/>
                  </a:lnTo>
                  <a:lnTo>
                    <a:pt x="2073786" y="2615919"/>
                  </a:lnTo>
                  <a:lnTo>
                    <a:pt x="2090507" y="2694915"/>
                  </a:lnTo>
                  <a:lnTo>
                    <a:pt x="2107242" y="2658634"/>
                  </a:lnTo>
                  <a:lnTo>
                    <a:pt x="2123963" y="2680951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27" name="object 1527"/>
            <p:cNvSpPr/>
            <p:nvPr/>
          </p:nvSpPr>
          <p:spPr>
            <a:xfrm>
              <a:off x="13485756" y="8704638"/>
              <a:ext cx="2124075" cy="795020"/>
            </a:xfrm>
            <a:custGeom>
              <a:avLst/>
              <a:gdLst/>
              <a:ahLst/>
              <a:cxnLst/>
              <a:rect l="l" t="t" r="r" b="b"/>
              <a:pathLst>
                <a:path w="2124075" h="795020">
                  <a:moveTo>
                    <a:pt x="0" y="260725"/>
                  </a:moveTo>
                  <a:lnTo>
                    <a:pt x="16721" y="234177"/>
                  </a:lnTo>
                  <a:lnTo>
                    <a:pt x="33442" y="290125"/>
                  </a:lnTo>
                  <a:lnTo>
                    <a:pt x="50163" y="327231"/>
                  </a:lnTo>
                  <a:lnTo>
                    <a:pt x="66898" y="316741"/>
                  </a:lnTo>
                  <a:lnTo>
                    <a:pt x="83619" y="317566"/>
                  </a:lnTo>
                  <a:lnTo>
                    <a:pt x="100340" y="173956"/>
                  </a:lnTo>
                  <a:lnTo>
                    <a:pt x="117061" y="68709"/>
                  </a:lnTo>
                  <a:lnTo>
                    <a:pt x="133782" y="17843"/>
                  </a:lnTo>
                  <a:lnTo>
                    <a:pt x="150517" y="0"/>
                  </a:lnTo>
                  <a:lnTo>
                    <a:pt x="167238" y="39822"/>
                  </a:lnTo>
                  <a:lnTo>
                    <a:pt x="183959" y="200748"/>
                  </a:lnTo>
                  <a:lnTo>
                    <a:pt x="200680" y="323703"/>
                  </a:lnTo>
                  <a:lnTo>
                    <a:pt x="217415" y="338748"/>
                  </a:lnTo>
                  <a:lnTo>
                    <a:pt x="234136" y="351995"/>
                  </a:lnTo>
                  <a:lnTo>
                    <a:pt x="250857" y="179836"/>
                  </a:lnTo>
                  <a:lnTo>
                    <a:pt x="267578" y="59544"/>
                  </a:lnTo>
                  <a:lnTo>
                    <a:pt x="284299" y="23358"/>
                  </a:lnTo>
                  <a:lnTo>
                    <a:pt x="301034" y="28008"/>
                  </a:lnTo>
                  <a:lnTo>
                    <a:pt x="317755" y="67236"/>
                  </a:lnTo>
                  <a:lnTo>
                    <a:pt x="334476" y="118602"/>
                  </a:lnTo>
                  <a:lnTo>
                    <a:pt x="351198" y="356104"/>
                  </a:lnTo>
                  <a:lnTo>
                    <a:pt x="367932" y="384572"/>
                  </a:lnTo>
                  <a:lnTo>
                    <a:pt x="384653" y="425409"/>
                  </a:lnTo>
                  <a:lnTo>
                    <a:pt x="401374" y="423097"/>
                  </a:lnTo>
                  <a:lnTo>
                    <a:pt x="418096" y="452782"/>
                  </a:lnTo>
                  <a:lnTo>
                    <a:pt x="434817" y="401631"/>
                  </a:lnTo>
                  <a:lnTo>
                    <a:pt x="451551" y="477289"/>
                  </a:lnTo>
                  <a:lnTo>
                    <a:pt x="468273" y="485386"/>
                  </a:lnTo>
                  <a:lnTo>
                    <a:pt x="484994" y="461162"/>
                  </a:lnTo>
                  <a:lnTo>
                    <a:pt x="501715" y="554622"/>
                  </a:lnTo>
                  <a:lnTo>
                    <a:pt x="518450" y="545795"/>
                  </a:lnTo>
                  <a:lnTo>
                    <a:pt x="535171" y="542889"/>
                  </a:lnTo>
                  <a:lnTo>
                    <a:pt x="551892" y="524370"/>
                  </a:lnTo>
                  <a:lnTo>
                    <a:pt x="568613" y="515651"/>
                  </a:lnTo>
                  <a:lnTo>
                    <a:pt x="585334" y="537509"/>
                  </a:lnTo>
                  <a:lnTo>
                    <a:pt x="602069" y="522018"/>
                  </a:lnTo>
                  <a:lnTo>
                    <a:pt x="618790" y="562544"/>
                  </a:lnTo>
                  <a:lnTo>
                    <a:pt x="635511" y="567802"/>
                  </a:lnTo>
                  <a:lnTo>
                    <a:pt x="652232" y="548215"/>
                  </a:lnTo>
                  <a:lnTo>
                    <a:pt x="668967" y="579616"/>
                  </a:lnTo>
                  <a:lnTo>
                    <a:pt x="685688" y="569965"/>
                  </a:lnTo>
                  <a:lnTo>
                    <a:pt x="702409" y="556501"/>
                  </a:lnTo>
                  <a:lnTo>
                    <a:pt x="719130" y="549215"/>
                  </a:lnTo>
                  <a:lnTo>
                    <a:pt x="735851" y="541564"/>
                  </a:lnTo>
                  <a:lnTo>
                    <a:pt x="752586" y="531075"/>
                  </a:lnTo>
                  <a:lnTo>
                    <a:pt x="769307" y="271971"/>
                  </a:lnTo>
                  <a:lnTo>
                    <a:pt x="786028" y="241841"/>
                  </a:lnTo>
                  <a:lnTo>
                    <a:pt x="802749" y="78563"/>
                  </a:lnTo>
                  <a:lnTo>
                    <a:pt x="819484" y="47973"/>
                  </a:lnTo>
                  <a:lnTo>
                    <a:pt x="836205" y="16558"/>
                  </a:lnTo>
                  <a:lnTo>
                    <a:pt x="852926" y="20019"/>
                  </a:lnTo>
                  <a:lnTo>
                    <a:pt x="869648" y="35943"/>
                  </a:lnTo>
                  <a:lnTo>
                    <a:pt x="886369" y="68912"/>
                  </a:lnTo>
                  <a:lnTo>
                    <a:pt x="903103" y="163521"/>
                  </a:lnTo>
                  <a:lnTo>
                    <a:pt x="919824" y="234190"/>
                  </a:lnTo>
                  <a:lnTo>
                    <a:pt x="936546" y="335936"/>
                  </a:lnTo>
                  <a:lnTo>
                    <a:pt x="953267" y="502864"/>
                  </a:lnTo>
                  <a:lnTo>
                    <a:pt x="970001" y="594431"/>
                  </a:lnTo>
                  <a:lnTo>
                    <a:pt x="986723" y="597851"/>
                  </a:lnTo>
                  <a:lnTo>
                    <a:pt x="1003444" y="626846"/>
                  </a:lnTo>
                  <a:lnTo>
                    <a:pt x="1020165" y="621412"/>
                  </a:lnTo>
                  <a:lnTo>
                    <a:pt x="1036886" y="570384"/>
                  </a:lnTo>
                  <a:lnTo>
                    <a:pt x="1053621" y="645784"/>
                  </a:lnTo>
                  <a:lnTo>
                    <a:pt x="1070342" y="658545"/>
                  </a:lnTo>
                  <a:lnTo>
                    <a:pt x="1087063" y="647663"/>
                  </a:lnTo>
                  <a:lnTo>
                    <a:pt x="1103784" y="641702"/>
                  </a:lnTo>
                  <a:lnTo>
                    <a:pt x="1120519" y="560786"/>
                  </a:lnTo>
                  <a:lnTo>
                    <a:pt x="1137240" y="463623"/>
                  </a:lnTo>
                  <a:lnTo>
                    <a:pt x="1153961" y="418217"/>
                  </a:lnTo>
                  <a:lnTo>
                    <a:pt x="1170682" y="436655"/>
                  </a:lnTo>
                  <a:lnTo>
                    <a:pt x="1187403" y="479911"/>
                  </a:lnTo>
                  <a:lnTo>
                    <a:pt x="1204138" y="528479"/>
                  </a:lnTo>
                  <a:lnTo>
                    <a:pt x="1220859" y="598216"/>
                  </a:lnTo>
                  <a:lnTo>
                    <a:pt x="1237580" y="612599"/>
                  </a:lnTo>
                  <a:lnTo>
                    <a:pt x="1254301" y="740136"/>
                  </a:lnTo>
                  <a:lnTo>
                    <a:pt x="1271036" y="742502"/>
                  </a:lnTo>
                  <a:lnTo>
                    <a:pt x="1287757" y="739501"/>
                  </a:lnTo>
                  <a:lnTo>
                    <a:pt x="1304478" y="794896"/>
                  </a:lnTo>
                  <a:lnTo>
                    <a:pt x="1321199" y="794139"/>
                  </a:lnTo>
                  <a:lnTo>
                    <a:pt x="1337921" y="787732"/>
                  </a:lnTo>
                  <a:lnTo>
                    <a:pt x="1354655" y="704018"/>
                  </a:lnTo>
                  <a:lnTo>
                    <a:pt x="1371376" y="786664"/>
                  </a:lnTo>
                  <a:lnTo>
                    <a:pt x="1388098" y="676618"/>
                  </a:lnTo>
                  <a:lnTo>
                    <a:pt x="1404819" y="732959"/>
                  </a:lnTo>
                  <a:lnTo>
                    <a:pt x="1421553" y="674874"/>
                  </a:lnTo>
                  <a:lnTo>
                    <a:pt x="1438274" y="637809"/>
                  </a:lnTo>
                  <a:lnTo>
                    <a:pt x="1454996" y="599730"/>
                  </a:lnTo>
                  <a:lnTo>
                    <a:pt x="1471717" y="488265"/>
                  </a:lnTo>
                  <a:lnTo>
                    <a:pt x="1488438" y="472017"/>
                  </a:lnTo>
                  <a:lnTo>
                    <a:pt x="1505173" y="421110"/>
                  </a:lnTo>
                  <a:lnTo>
                    <a:pt x="1521894" y="414203"/>
                  </a:lnTo>
                  <a:lnTo>
                    <a:pt x="1538615" y="433735"/>
                  </a:lnTo>
                  <a:lnTo>
                    <a:pt x="1555336" y="513516"/>
                  </a:lnTo>
                  <a:lnTo>
                    <a:pt x="1572071" y="604137"/>
                  </a:lnTo>
                  <a:lnTo>
                    <a:pt x="1588792" y="690973"/>
                  </a:lnTo>
                  <a:lnTo>
                    <a:pt x="1605513" y="641040"/>
                  </a:lnTo>
                  <a:lnTo>
                    <a:pt x="1622234" y="696421"/>
                  </a:lnTo>
                  <a:lnTo>
                    <a:pt x="1638955" y="729431"/>
                  </a:lnTo>
                  <a:lnTo>
                    <a:pt x="1655690" y="718914"/>
                  </a:lnTo>
                  <a:lnTo>
                    <a:pt x="1672411" y="706045"/>
                  </a:lnTo>
                  <a:lnTo>
                    <a:pt x="1689132" y="695718"/>
                  </a:lnTo>
                  <a:lnTo>
                    <a:pt x="1705853" y="690311"/>
                  </a:lnTo>
                  <a:lnTo>
                    <a:pt x="1722588" y="697705"/>
                  </a:lnTo>
                  <a:lnTo>
                    <a:pt x="1739309" y="698056"/>
                  </a:lnTo>
                  <a:lnTo>
                    <a:pt x="1756030" y="681606"/>
                  </a:lnTo>
                  <a:lnTo>
                    <a:pt x="1772751" y="712155"/>
                  </a:lnTo>
                  <a:lnTo>
                    <a:pt x="1789473" y="697070"/>
                  </a:lnTo>
                  <a:lnTo>
                    <a:pt x="1806207" y="728187"/>
                  </a:lnTo>
                  <a:lnTo>
                    <a:pt x="1822928" y="715332"/>
                  </a:lnTo>
                  <a:lnTo>
                    <a:pt x="1839649" y="695542"/>
                  </a:lnTo>
                  <a:lnTo>
                    <a:pt x="1856371" y="700219"/>
                  </a:lnTo>
                  <a:lnTo>
                    <a:pt x="1873092" y="699205"/>
                  </a:lnTo>
                  <a:lnTo>
                    <a:pt x="1889826" y="657517"/>
                  </a:lnTo>
                  <a:lnTo>
                    <a:pt x="1906548" y="598257"/>
                  </a:lnTo>
                  <a:lnTo>
                    <a:pt x="1923269" y="448091"/>
                  </a:lnTo>
                  <a:lnTo>
                    <a:pt x="1939990" y="374921"/>
                  </a:lnTo>
                  <a:lnTo>
                    <a:pt x="1956724" y="398995"/>
                  </a:lnTo>
                  <a:lnTo>
                    <a:pt x="1973446" y="334247"/>
                  </a:lnTo>
                  <a:lnTo>
                    <a:pt x="1990167" y="310604"/>
                  </a:lnTo>
                  <a:lnTo>
                    <a:pt x="2006888" y="313673"/>
                  </a:lnTo>
                  <a:lnTo>
                    <a:pt x="2023609" y="266605"/>
                  </a:lnTo>
                  <a:lnTo>
                    <a:pt x="2040344" y="260941"/>
                  </a:lnTo>
                  <a:lnTo>
                    <a:pt x="2057065" y="307185"/>
                  </a:lnTo>
                  <a:lnTo>
                    <a:pt x="2073786" y="283461"/>
                  </a:lnTo>
                  <a:lnTo>
                    <a:pt x="2090507" y="299047"/>
                  </a:lnTo>
                  <a:lnTo>
                    <a:pt x="2107242" y="311524"/>
                  </a:lnTo>
                  <a:lnTo>
                    <a:pt x="2123963" y="322027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28" name="object 1528"/>
            <p:cNvSpPr/>
            <p:nvPr/>
          </p:nvSpPr>
          <p:spPr>
            <a:xfrm>
              <a:off x="15609713" y="9026665"/>
              <a:ext cx="1806575" cy="410845"/>
            </a:xfrm>
            <a:custGeom>
              <a:avLst/>
              <a:gdLst/>
              <a:ahLst/>
              <a:cxnLst/>
              <a:rect l="l" t="t" r="r" b="b"/>
              <a:pathLst>
                <a:path w="1806575" h="410845">
                  <a:moveTo>
                    <a:pt x="0" y="0"/>
                  </a:moveTo>
                  <a:lnTo>
                    <a:pt x="16721" y="19438"/>
                  </a:lnTo>
                  <a:lnTo>
                    <a:pt x="33442" y="76657"/>
                  </a:lnTo>
                  <a:lnTo>
                    <a:pt x="50163" y="186325"/>
                  </a:lnTo>
                  <a:lnTo>
                    <a:pt x="66898" y="292924"/>
                  </a:lnTo>
                  <a:lnTo>
                    <a:pt x="83619" y="296992"/>
                  </a:lnTo>
                  <a:lnTo>
                    <a:pt x="100340" y="315255"/>
                  </a:lnTo>
                  <a:lnTo>
                    <a:pt x="117061" y="314011"/>
                  </a:lnTo>
                  <a:lnTo>
                    <a:pt x="133796" y="369500"/>
                  </a:lnTo>
                  <a:lnTo>
                    <a:pt x="150517" y="359119"/>
                  </a:lnTo>
                  <a:lnTo>
                    <a:pt x="167238" y="389263"/>
                  </a:lnTo>
                  <a:lnTo>
                    <a:pt x="183959" y="377557"/>
                  </a:lnTo>
                  <a:lnTo>
                    <a:pt x="200680" y="406200"/>
                  </a:lnTo>
                  <a:lnTo>
                    <a:pt x="217415" y="410310"/>
                  </a:lnTo>
                  <a:lnTo>
                    <a:pt x="234136" y="385829"/>
                  </a:lnTo>
                  <a:lnTo>
                    <a:pt x="250857" y="384991"/>
                  </a:lnTo>
                  <a:lnTo>
                    <a:pt x="267578" y="369960"/>
                  </a:lnTo>
                  <a:lnTo>
                    <a:pt x="284313" y="381707"/>
                  </a:lnTo>
                  <a:lnTo>
                    <a:pt x="301034" y="382112"/>
                  </a:lnTo>
                  <a:lnTo>
                    <a:pt x="317755" y="377895"/>
                  </a:lnTo>
                  <a:lnTo>
                    <a:pt x="334476" y="369946"/>
                  </a:lnTo>
                  <a:lnTo>
                    <a:pt x="351198" y="368932"/>
                  </a:lnTo>
                  <a:lnTo>
                    <a:pt x="367932" y="371812"/>
                  </a:lnTo>
                  <a:lnTo>
                    <a:pt x="384653" y="381098"/>
                  </a:lnTo>
                  <a:lnTo>
                    <a:pt x="401374" y="383964"/>
                  </a:lnTo>
                  <a:lnTo>
                    <a:pt x="418096" y="374096"/>
                  </a:lnTo>
                  <a:lnTo>
                    <a:pt x="434830" y="373731"/>
                  </a:lnTo>
                  <a:lnTo>
                    <a:pt x="451551" y="371866"/>
                  </a:lnTo>
                  <a:lnTo>
                    <a:pt x="468273" y="374367"/>
                  </a:lnTo>
                  <a:lnTo>
                    <a:pt x="484994" y="372988"/>
                  </a:lnTo>
                  <a:lnTo>
                    <a:pt x="501715" y="372650"/>
                  </a:lnTo>
                  <a:lnTo>
                    <a:pt x="518450" y="377111"/>
                  </a:lnTo>
                  <a:lnTo>
                    <a:pt x="535171" y="368960"/>
                  </a:lnTo>
                  <a:lnTo>
                    <a:pt x="551892" y="374934"/>
                  </a:lnTo>
                  <a:lnTo>
                    <a:pt x="568613" y="371447"/>
                  </a:lnTo>
                  <a:lnTo>
                    <a:pt x="585348" y="376286"/>
                  </a:lnTo>
                  <a:lnTo>
                    <a:pt x="602069" y="370609"/>
                  </a:lnTo>
                  <a:lnTo>
                    <a:pt x="618790" y="368649"/>
                  </a:lnTo>
                  <a:lnTo>
                    <a:pt x="635511" y="381328"/>
                  </a:lnTo>
                  <a:lnTo>
                    <a:pt x="652232" y="387154"/>
                  </a:lnTo>
                  <a:lnTo>
                    <a:pt x="668967" y="376354"/>
                  </a:lnTo>
                  <a:lnTo>
                    <a:pt x="685688" y="398157"/>
                  </a:lnTo>
                  <a:lnTo>
                    <a:pt x="702409" y="385910"/>
                  </a:lnTo>
                  <a:lnTo>
                    <a:pt x="719130" y="362931"/>
                  </a:lnTo>
                  <a:lnTo>
                    <a:pt x="735865" y="353928"/>
                  </a:lnTo>
                  <a:lnTo>
                    <a:pt x="752586" y="348683"/>
                  </a:lnTo>
                  <a:lnTo>
                    <a:pt x="769307" y="336639"/>
                  </a:lnTo>
                  <a:lnTo>
                    <a:pt x="786028" y="350738"/>
                  </a:lnTo>
                  <a:lnTo>
                    <a:pt x="802749" y="339343"/>
                  </a:lnTo>
                  <a:lnTo>
                    <a:pt x="819484" y="344587"/>
                  </a:lnTo>
                  <a:lnTo>
                    <a:pt x="836205" y="330800"/>
                  </a:lnTo>
                  <a:lnTo>
                    <a:pt x="852926" y="329502"/>
                  </a:lnTo>
                  <a:lnTo>
                    <a:pt x="869648" y="330543"/>
                  </a:lnTo>
                  <a:lnTo>
                    <a:pt x="886382" y="335328"/>
                  </a:lnTo>
                  <a:lnTo>
                    <a:pt x="903103" y="319621"/>
                  </a:lnTo>
                  <a:lnTo>
                    <a:pt x="919824" y="324500"/>
                  </a:lnTo>
                  <a:lnTo>
                    <a:pt x="936546" y="321364"/>
                  </a:lnTo>
                  <a:lnTo>
                    <a:pt x="953267" y="314403"/>
                  </a:lnTo>
                  <a:lnTo>
                    <a:pt x="970001" y="313443"/>
                  </a:lnTo>
                  <a:lnTo>
                    <a:pt x="986723" y="318431"/>
                  </a:lnTo>
                  <a:lnTo>
                    <a:pt x="1003444" y="306374"/>
                  </a:lnTo>
                  <a:lnTo>
                    <a:pt x="1020165" y="308442"/>
                  </a:lnTo>
                  <a:lnTo>
                    <a:pt x="1036900" y="313565"/>
                  </a:lnTo>
                  <a:lnTo>
                    <a:pt x="1053621" y="311010"/>
                  </a:lnTo>
                  <a:lnTo>
                    <a:pt x="1070342" y="315998"/>
                  </a:lnTo>
                  <a:lnTo>
                    <a:pt x="1087063" y="311551"/>
                  </a:lnTo>
                  <a:lnTo>
                    <a:pt x="1103784" y="305765"/>
                  </a:lnTo>
                  <a:lnTo>
                    <a:pt x="1120519" y="322432"/>
                  </a:lnTo>
                  <a:lnTo>
                    <a:pt x="1137240" y="327582"/>
                  </a:lnTo>
                  <a:lnTo>
                    <a:pt x="1153961" y="326677"/>
                  </a:lnTo>
                  <a:lnTo>
                    <a:pt x="1170682" y="331530"/>
                  </a:lnTo>
                  <a:lnTo>
                    <a:pt x="1187417" y="305130"/>
                  </a:lnTo>
                  <a:lnTo>
                    <a:pt x="1204138" y="272255"/>
                  </a:lnTo>
                  <a:lnTo>
                    <a:pt x="1220859" y="239300"/>
                  </a:lnTo>
                  <a:lnTo>
                    <a:pt x="1237580" y="267267"/>
                  </a:lnTo>
                  <a:lnTo>
                    <a:pt x="1254301" y="246842"/>
                  </a:lnTo>
                  <a:lnTo>
                    <a:pt x="1271036" y="234379"/>
                  </a:lnTo>
                  <a:lnTo>
                    <a:pt x="1287757" y="247289"/>
                  </a:lnTo>
                  <a:lnTo>
                    <a:pt x="1304478" y="242530"/>
                  </a:lnTo>
                  <a:lnTo>
                    <a:pt x="1321199" y="228756"/>
                  </a:lnTo>
                  <a:lnTo>
                    <a:pt x="1337921" y="229946"/>
                  </a:lnTo>
                  <a:lnTo>
                    <a:pt x="1354655" y="212859"/>
                  </a:lnTo>
                  <a:lnTo>
                    <a:pt x="1371376" y="233433"/>
                  </a:lnTo>
                  <a:lnTo>
                    <a:pt x="1388098" y="215171"/>
                  </a:lnTo>
                  <a:lnTo>
                    <a:pt x="1404819" y="220118"/>
                  </a:lnTo>
                  <a:lnTo>
                    <a:pt x="1421553" y="222998"/>
                  </a:lnTo>
                  <a:lnTo>
                    <a:pt x="1438274" y="203816"/>
                  </a:lnTo>
                  <a:lnTo>
                    <a:pt x="1454996" y="199328"/>
                  </a:lnTo>
                  <a:lnTo>
                    <a:pt x="1471717" y="199518"/>
                  </a:lnTo>
                  <a:lnTo>
                    <a:pt x="1488451" y="209115"/>
                  </a:lnTo>
                  <a:lnTo>
                    <a:pt x="1505173" y="208993"/>
                  </a:lnTo>
                  <a:lnTo>
                    <a:pt x="1521894" y="191813"/>
                  </a:lnTo>
                  <a:lnTo>
                    <a:pt x="1538615" y="185946"/>
                  </a:lnTo>
                  <a:lnTo>
                    <a:pt x="1555336" y="190204"/>
                  </a:lnTo>
                  <a:lnTo>
                    <a:pt x="1572071" y="187379"/>
                  </a:lnTo>
                  <a:lnTo>
                    <a:pt x="1588792" y="187474"/>
                  </a:lnTo>
                  <a:lnTo>
                    <a:pt x="1605513" y="176484"/>
                  </a:lnTo>
                  <a:lnTo>
                    <a:pt x="1622234" y="177187"/>
                  </a:lnTo>
                  <a:lnTo>
                    <a:pt x="1638955" y="180120"/>
                  </a:lnTo>
                  <a:lnTo>
                    <a:pt x="1655690" y="177403"/>
                  </a:lnTo>
                  <a:lnTo>
                    <a:pt x="1672411" y="186406"/>
                  </a:lnTo>
                  <a:lnTo>
                    <a:pt x="1689132" y="191042"/>
                  </a:lnTo>
                  <a:lnTo>
                    <a:pt x="1705853" y="195976"/>
                  </a:lnTo>
                  <a:lnTo>
                    <a:pt x="1722588" y="202167"/>
                  </a:lnTo>
                  <a:lnTo>
                    <a:pt x="1739309" y="206358"/>
                  </a:lnTo>
                  <a:lnTo>
                    <a:pt x="1756030" y="193867"/>
                  </a:lnTo>
                  <a:lnTo>
                    <a:pt x="1772751" y="147746"/>
                  </a:lnTo>
                  <a:lnTo>
                    <a:pt x="1789473" y="165562"/>
                  </a:lnTo>
                  <a:lnTo>
                    <a:pt x="1806207" y="106801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29" name="object 1529"/>
            <p:cNvSpPr/>
            <p:nvPr/>
          </p:nvSpPr>
          <p:spPr>
            <a:xfrm>
              <a:off x="11361789" y="10044825"/>
              <a:ext cx="6054725" cy="0"/>
            </a:xfrm>
            <a:custGeom>
              <a:avLst/>
              <a:gdLst/>
              <a:ahLst/>
              <a:cxnLst/>
              <a:rect l="l" t="t" r="r" b="b"/>
              <a:pathLst>
                <a:path w="6054725">
                  <a:moveTo>
                    <a:pt x="0" y="0"/>
                  </a:moveTo>
                  <a:lnTo>
                    <a:pt x="6054134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30" name="object 1530"/>
            <p:cNvSpPr/>
            <p:nvPr/>
          </p:nvSpPr>
          <p:spPr>
            <a:xfrm>
              <a:off x="11570841" y="9913956"/>
              <a:ext cx="0" cy="131445"/>
            </a:xfrm>
            <a:custGeom>
              <a:avLst/>
              <a:gdLst/>
              <a:ahLst/>
              <a:cxnLst/>
              <a:rect l="l" t="t" r="r" b="b"/>
              <a:pathLst>
                <a:path h="131445">
                  <a:moveTo>
                    <a:pt x="0" y="0"/>
                  </a:moveTo>
                  <a:lnTo>
                    <a:pt x="0" y="130862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31" name="object 1531"/>
            <p:cNvSpPr/>
            <p:nvPr/>
          </p:nvSpPr>
          <p:spPr>
            <a:xfrm>
              <a:off x="11779892" y="9979391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40">
                  <a:moveTo>
                    <a:pt x="0" y="0"/>
                  </a:moveTo>
                  <a:lnTo>
                    <a:pt x="0" y="65438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32" name="object 1532"/>
            <p:cNvSpPr/>
            <p:nvPr/>
          </p:nvSpPr>
          <p:spPr>
            <a:xfrm>
              <a:off x="11988933" y="9979391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40">
                  <a:moveTo>
                    <a:pt x="0" y="0"/>
                  </a:moveTo>
                  <a:lnTo>
                    <a:pt x="0" y="65438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33" name="object 1533"/>
            <p:cNvSpPr/>
            <p:nvPr/>
          </p:nvSpPr>
          <p:spPr>
            <a:xfrm>
              <a:off x="12197994" y="9979391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40">
                  <a:moveTo>
                    <a:pt x="0" y="0"/>
                  </a:moveTo>
                  <a:lnTo>
                    <a:pt x="0" y="65438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34" name="object 1534"/>
            <p:cNvSpPr/>
            <p:nvPr/>
          </p:nvSpPr>
          <p:spPr>
            <a:xfrm>
              <a:off x="12407046" y="9913956"/>
              <a:ext cx="0" cy="131445"/>
            </a:xfrm>
            <a:custGeom>
              <a:avLst/>
              <a:gdLst/>
              <a:ahLst/>
              <a:cxnLst/>
              <a:rect l="l" t="t" r="r" b="b"/>
              <a:pathLst>
                <a:path h="131445">
                  <a:moveTo>
                    <a:pt x="0" y="0"/>
                  </a:moveTo>
                  <a:lnTo>
                    <a:pt x="0" y="130862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35" name="object 1535"/>
            <p:cNvSpPr/>
            <p:nvPr/>
          </p:nvSpPr>
          <p:spPr>
            <a:xfrm>
              <a:off x="12616097" y="9979391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40">
                  <a:moveTo>
                    <a:pt x="0" y="0"/>
                  </a:moveTo>
                  <a:lnTo>
                    <a:pt x="0" y="65438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36" name="object 1536"/>
            <p:cNvSpPr/>
            <p:nvPr/>
          </p:nvSpPr>
          <p:spPr>
            <a:xfrm>
              <a:off x="12825138" y="9979391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40">
                  <a:moveTo>
                    <a:pt x="0" y="0"/>
                  </a:moveTo>
                  <a:lnTo>
                    <a:pt x="0" y="65438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37" name="object 1537"/>
            <p:cNvSpPr/>
            <p:nvPr/>
          </p:nvSpPr>
          <p:spPr>
            <a:xfrm>
              <a:off x="13034199" y="9979391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40">
                  <a:moveTo>
                    <a:pt x="0" y="0"/>
                  </a:moveTo>
                  <a:lnTo>
                    <a:pt x="0" y="65438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38" name="object 1538"/>
            <p:cNvSpPr/>
            <p:nvPr/>
          </p:nvSpPr>
          <p:spPr>
            <a:xfrm>
              <a:off x="13243250" y="9913956"/>
              <a:ext cx="0" cy="131445"/>
            </a:xfrm>
            <a:custGeom>
              <a:avLst/>
              <a:gdLst/>
              <a:ahLst/>
              <a:cxnLst/>
              <a:rect l="l" t="t" r="r" b="b"/>
              <a:pathLst>
                <a:path h="131445">
                  <a:moveTo>
                    <a:pt x="0" y="0"/>
                  </a:moveTo>
                  <a:lnTo>
                    <a:pt x="0" y="130862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39" name="object 1539"/>
            <p:cNvSpPr/>
            <p:nvPr/>
          </p:nvSpPr>
          <p:spPr>
            <a:xfrm>
              <a:off x="13452302" y="9979391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40">
                  <a:moveTo>
                    <a:pt x="0" y="0"/>
                  </a:moveTo>
                  <a:lnTo>
                    <a:pt x="0" y="65438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40" name="object 1540"/>
            <p:cNvSpPr/>
            <p:nvPr/>
          </p:nvSpPr>
          <p:spPr>
            <a:xfrm>
              <a:off x="13661363" y="9979391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40">
                  <a:moveTo>
                    <a:pt x="0" y="0"/>
                  </a:moveTo>
                  <a:lnTo>
                    <a:pt x="0" y="65438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41" name="object 1541"/>
            <p:cNvSpPr/>
            <p:nvPr/>
          </p:nvSpPr>
          <p:spPr>
            <a:xfrm>
              <a:off x="13870404" y="9979391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40">
                  <a:moveTo>
                    <a:pt x="0" y="0"/>
                  </a:moveTo>
                  <a:lnTo>
                    <a:pt x="0" y="65438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42" name="object 1542"/>
            <p:cNvSpPr/>
            <p:nvPr/>
          </p:nvSpPr>
          <p:spPr>
            <a:xfrm>
              <a:off x="14079455" y="9913956"/>
              <a:ext cx="0" cy="131445"/>
            </a:xfrm>
            <a:custGeom>
              <a:avLst/>
              <a:gdLst/>
              <a:ahLst/>
              <a:cxnLst/>
              <a:rect l="l" t="t" r="r" b="b"/>
              <a:pathLst>
                <a:path h="131445">
                  <a:moveTo>
                    <a:pt x="0" y="0"/>
                  </a:moveTo>
                  <a:lnTo>
                    <a:pt x="0" y="130862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43" name="object 1543"/>
            <p:cNvSpPr/>
            <p:nvPr/>
          </p:nvSpPr>
          <p:spPr>
            <a:xfrm>
              <a:off x="14288507" y="9979391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40">
                  <a:moveTo>
                    <a:pt x="0" y="0"/>
                  </a:moveTo>
                  <a:lnTo>
                    <a:pt x="0" y="65438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44" name="object 1544"/>
            <p:cNvSpPr/>
            <p:nvPr/>
          </p:nvSpPr>
          <p:spPr>
            <a:xfrm>
              <a:off x="14497568" y="9979391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40">
                  <a:moveTo>
                    <a:pt x="0" y="0"/>
                  </a:moveTo>
                  <a:lnTo>
                    <a:pt x="0" y="65438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45" name="object 1545"/>
            <p:cNvSpPr/>
            <p:nvPr/>
          </p:nvSpPr>
          <p:spPr>
            <a:xfrm>
              <a:off x="14706620" y="9979391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40">
                  <a:moveTo>
                    <a:pt x="0" y="0"/>
                  </a:moveTo>
                  <a:lnTo>
                    <a:pt x="0" y="65438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46" name="object 1546"/>
            <p:cNvSpPr/>
            <p:nvPr/>
          </p:nvSpPr>
          <p:spPr>
            <a:xfrm>
              <a:off x="14915660" y="9913956"/>
              <a:ext cx="0" cy="131445"/>
            </a:xfrm>
            <a:custGeom>
              <a:avLst/>
              <a:gdLst/>
              <a:ahLst/>
              <a:cxnLst/>
              <a:rect l="l" t="t" r="r" b="b"/>
              <a:pathLst>
                <a:path h="131445">
                  <a:moveTo>
                    <a:pt x="0" y="0"/>
                  </a:moveTo>
                  <a:lnTo>
                    <a:pt x="0" y="130862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47" name="object 1547"/>
            <p:cNvSpPr/>
            <p:nvPr/>
          </p:nvSpPr>
          <p:spPr>
            <a:xfrm>
              <a:off x="15124712" y="9979391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40">
                  <a:moveTo>
                    <a:pt x="0" y="0"/>
                  </a:moveTo>
                  <a:lnTo>
                    <a:pt x="0" y="65438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48" name="object 1548"/>
            <p:cNvSpPr/>
            <p:nvPr/>
          </p:nvSpPr>
          <p:spPr>
            <a:xfrm>
              <a:off x="15333773" y="9979391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40">
                  <a:moveTo>
                    <a:pt x="0" y="0"/>
                  </a:moveTo>
                  <a:lnTo>
                    <a:pt x="0" y="65438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49" name="object 1549"/>
            <p:cNvSpPr/>
            <p:nvPr/>
          </p:nvSpPr>
          <p:spPr>
            <a:xfrm>
              <a:off x="15542824" y="9979391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40">
                  <a:moveTo>
                    <a:pt x="0" y="0"/>
                  </a:moveTo>
                  <a:lnTo>
                    <a:pt x="0" y="65438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50" name="object 1550"/>
            <p:cNvSpPr/>
            <p:nvPr/>
          </p:nvSpPr>
          <p:spPr>
            <a:xfrm>
              <a:off x="15751865" y="9913956"/>
              <a:ext cx="0" cy="131445"/>
            </a:xfrm>
            <a:custGeom>
              <a:avLst/>
              <a:gdLst/>
              <a:ahLst/>
              <a:cxnLst/>
              <a:rect l="l" t="t" r="r" b="b"/>
              <a:pathLst>
                <a:path h="131445">
                  <a:moveTo>
                    <a:pt x="0" y="0"/>
                  </a:moveTo>
                  <a:lnTo>
                    <a:pt x="0" y="130862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51" name="object 1551"/>
            <p:cNvSpPr/>
            <p:nvPr/>
          </p:nvSpPr>
          <p:spPr>
            <a:xfrm>
              <a:off x="15960916" y="9979391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40">
                  <a:moveTo>
                    <a:pt x="0" y="0"/>
                  </a:moveTo>
                  <a:lnTo>
                    <a:pt x="0" y="65438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52" name="object 1552"/>
            <p:cNvSpPr/>
            <p:nvPr/>
          </p:nvSpPr>
          <p:spPr>
            <a:xfrm>
              <a:off x="16169978" y="9979391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40">
                  <a:moveTo>
                    <a:pt x="0" y="0"/>
                  </a:moveTo>
                  <a:lnTo>
                    <a:pt x="0" y="65438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53" name="object 1553"/>
            <p:cNvSpPr/>
            <p:nvPr/>
          </p:nvSpPr>
          <p:spPr>
            <a:xfrm>
              <a:off x="16379029" y="9979391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40">
                  <a:moveTo>
                    <a:pt x="0" y="0"/>
                  </a:moveTo>
                  <a:lnTo>
                    <a:pt x="0" y="65438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54" name="object 1554"/>
            <p:cNvSpPr/>
            <p:nvPr/>
          </p:nvSpPr>
          <p:spPr>
            <a:xfrm>
              <a:off x="16588070" y="9913956"/>
              <a:ext cx="0" cy="131445"/>
            </a:xfrm>
            <a:custGeom>
              <a:avLst/>
              <a:gdLst/>
              <a:ahLst/>
              <a:cxnLst/>
              <a:rect l="l" t="t" r="r" b="b"/>
              <a:pathLst>
                <a:path h="131445">
                  <a:moveTo>
                    <a:pt x="0" y="0"/>
                  </a:moveTo>
                  <a:lnTo>
                    <a:pt x="0" y="130862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55" name="object 1555"/>
            <p:cNvSpPr/>
            <p:nvPr/>
          </p:nvSpPr>
          <p:spPr>
            <a:xfrm>
              <a:off x="11570841" y="9913956"/>
              <a:ext cx="0" cy="131445"/>
            </a:xfrm>
            <a:custGeom>
              <a:avLst/>
              <a:gdLst/>
              <a:ahLst/>
              <a:cxnLst/>
              <a:rect l="l" t="t" r="r" b="b"/>
              <a:pathLst>
                <a:path h="131445">
                  <a:moveTo>
                    <a:pt x="0" y="0"/>
                  </a:moveTo>
                  <a:lnTo>
                    <a:pt x="0" y="130862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56" name="object 1556"/>
            <p:cNvSpPr/>
            <p:nvPr/>
          </p:nvSpPr>
          <p:spPr>
            <a:xfrm>
              <a:off x="11361789" y="9979391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40">
                  <a:moveTo>
                    <a:pt x="0" y="0"/>
                  </a:moveTo>
                  <a:lnTo>
                    <a:pt x="0" y="65438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57" name="object 1557"/>
            <p:cNvSpPr/>
            <p:nvPr/>
          </p:nvSpPr>
          <p:spPr>
            <a:xfrm>
              <a:off x="16588070" y="9913956"/>
              <a:ext cx="0" cy="131445"/>
            </a:xfrm>
            <a:custGeom>
              <a:avLst/>
              <a:gdLst/>
              <a:ahLst/>
              <a:cxnLst/>
              <a:rect l="l" t="t" r="r" b="b"/>
              <a:pathLst>
                <a:path h="131445">
                  <a:moveTo>
                    <a:pt x="0" y="0"/>
                  </a:moveTo>
                  <a:lnTo>
                    <a:pt x="0" y="130862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58" name="object 1558"/>
            <p:cNvSpPr/>
            <p:nvPr/>
          </p:nvSpPr>
          <p:spPr>
            <a:xfrm>
              <a:off x="16797132" y="9979391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40">
                  <a:moveTo>
                    <a:pt x="0" y="0"/>
                  </a:moveTo>
                  <a:lnTo>
                    <a:pt x="0" y="65438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59" name="object 1559"/>
            <p:cNvSpPr/>
            <p:nvPr/>
          </p:nvSpPr>
          <p:spPr>
            <a:xfrm>
              <a:off x="17006183" y="9979391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40">
                  <a:moveTo>
                    <a:pt x="0" y="0"/>
                  </a:moveTo>
                  <a:lnTo>
                    <a:pt x="0" y="65438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0" name="object 1560"/>
            <p:cNvSpPr/>
            <p:nvPr/>
          </p:nvSpPr>
          <p:spPr>
            <a:xfrm>
              <a:off x="17215234" y="9979391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40">
                  <a:moveTo>
                    <a:pt x="0" y="0"/>
                  </a:moveTo>
                  <a:lnTo>
                    <a:pt x="0" y="65438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1" name="object 1561"/>
            <p:cNvSpPr/>
            <p:nvPr/>
          </p:nvSpPr>
          <p:spPr>
            <a:xfrm>
              <a:off x="11361789" y="5682505"/>
              <a:ext cx="6054725" cy="0"/>
            </a:xfrm>
            <a:custGeom>
              <a:avLst/>
              <a:gdLst/>
              <a:ahLst/>
              <a:cxnLst/>
              <a:rect l="l" t="t" r="r" b="b"/>
              <a:pathLst>
                <a:path w="6054725">
                  <a:moveTo>
                    <a:pt x="0" y="0"/>
                  </a:moveTo>
                  <a:lnTo>
                    <a:pt x="6054134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2" name="object 1562"/>
            <p:cNvSpPr/>
            <p:nvPr/>
          </p:nvSpPr>
          <p:spPr>
            <a:xfrm>
              <a:off x="11570841" y="5682505"/>
              <a:ext cx="0" cy="131445"/>
            </a:xfrm>
            <a:custGeom>
              <a:avLst/>
              <a:gdLst/>
              <a:ahLst/>
              <a:cxnLst/>
              <a:rect l="l" t="t" r="r" b="b"/>
              <a:pathLst>
                <a:path h="131445">
                  <a:moveTo>
                    <a:pt x="0" y="130876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3" name="object 1563"/>
            <p:cNvSpPr/>
            <p:nvPr/>
          </p:nvSpPr>
          <p:spPr>
            <a:xfrm>
              <a:off x="11779892" y="5682505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39">
                  <a:moveTo>
                    <a:pt x="0" y="65438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4" name="object 1564"/>
            <p:cNvSpPr/>
            <p:nvPr/>
          </p:nvSpPr>
          <p:spPr>
            <a:xfrm>
              <a:off x="11988933" y="5682505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39">
                  <a:moveTo>
                    <a:pt x="0" y="65438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5" name="object 1565"/>
            <p:cNvSpPr/>
            <p:nvPr/>
          </p:nvSpPr>
          <p:spPr>
            <a:xfrm>
              <a:off x="12197994" y="5682505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39">
                  <a:moveTo>
                    <a:pt x="0" y="65438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6" name="object 1566"/>
            <p:cNvSpPr/>
            <p:nvPr/>
          </p:nvSpPr>
          <p:spPr>
            <a:xfrm>
              <a:off x="12407046" y="5682505"/>
              <a:ext cx="0" cy="131445"/>
            </a:xfrm>
            <a:custGeom>
              <a:avLst/>
              <a:gdLst/>
              <a:ahLst/>
              <a:cxnLst/>
              <a:rect l="l" t="t" r="r" b="b"/>
              <a:pathLst>
                <a:path h="131445">
                  <a:moveTo>
                    <a:pt x="0" y="130876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7" name="object 1567"/>
            <p:cNvSpPr/>
            <p:nvPr/>
          </p:nvSpPr>
          <p:spPr>
            <a:xfrm>
              <a:off x="12616097" y="5682505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39">
                  <a:moveTo>
                    <a:pt x="0" y="65438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8" name="object 1568"/>
            <p:cNvSpPr/>
            <p:nvPr/>
          </p:nvSpPr>
          <p:spPr>
            <a:xfrm>
              <a:off x="12825138" y="5682505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39">
                  <a:moveTo>
                    <a:pt x="0" y="65438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9" name="object 1569"/>
            <p:cNvSpPr/>
            <p:nvPr/>
          </p:nvSpPr>
          <p:spPr>
            <a:xfrm>
              <a:off x="13034199" y="5682505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39">
                  <a:moveTo>
                    <a:pt x="0" y="65438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70" name="object 1570"/>
            <p:cNvSpPr/>
            <p:nvPr/>
          </p:nvSpPr>
          <p:spPr>
            <a:xfrm>
              <a:off x="13243250" y="5682505"/>
              <a:ext cx="0" cy="131445"/>
            </a:xfrm>
            <a:custGeom>
              <a:avLst/>
              <a:gdLst/>
              <a:ahLst/>
              <a:cxnLst/>
              <a:rect l="l" t="t" r="r" b="b"/>
              <a:pathLst>
                <a:path h="131445">
                  <a:moveTo>
                    <a:pt x="0" y="130876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71" name="object 1571"/>
            <p:cNvSpPr/>
            <p:nvPr/>
          </p:nvSpPr>
          <p:spPr>
            <a:xfrm>
              <a:off x="13452302" y="5682505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39">
                  <a:moveTo>
                    <a:pt x="0" y="65438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72" name="object 1572"/>
            <p:cNvSpPr/>
            <p:nvPr/>
          </p:nvSpPr>
          <p:spPr>
            <a:xfrm>
              <a:off x="13661363" y="5682505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39">
                  <a:moveTo>
                    <a:pt x="0" y="65438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73" name="object 1573"/>
            <p:cNvSpPr/>
            <p:nvPr/>
          </p:nvSpPr>
          <p:spPr>
            <a:xfrm>
              <a:off x="13870404" y="5682505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39">
                  <a:moveTo>
                    <a:pt x="0" y="65438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74" name="object 1574"/>
            <p:cNvSpPr/>
            <p:nvPr/>
          </p:nvSpPr>
          <p:spPr>
            <a:xfrm>
              <a:off x="14079455" y="5682505"/>
              <a:ext cx="0" cy="131445"/>
            </a:xfrm>
            <a:custGeom>
              <a:avLst/>
              <a:gdLst/>
              <a:ahLst/>
              <a:cxnLst/>
              <a:rect l="l" t="t" r="r" b="b"/>
              <a:pathLst>
                <a:path h="131445">
                  <a:moveTo>
                    <a:pt x="0" y="130876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75" name="object 1575"/>
            <p:cNvSpPr/>
            <p:nvPr/>
          </p:nvSpPr>
          <p:spPr>
            <a:xfrm>
              <a:off x="14288507" y="5682505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39">
                  <a:moveTo>
                    <a:pt x="0" y="65438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76" name="object 1576"/>
            <p:cNvSpPr/>
            <p:nvPr/>
          </p:nvSpPr>
          <p:spPr>
            <a:xfrm>
              <a:off x="14497568" y="5682505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39">
                  <a:moveTo>
                    <a:pt x="0" y="65438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77" name="object 1577"/>
            <p:cNvSpPr/>
            <p:nvPr/>
          </p:nvSpPr>
          <p:spPr>
            <a:xfrm>
              <a:off x="14706620" y="5682505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39">
                  <a:moveTo>
                    <a:pt x="0" y="65438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78" name="object 1578"/>
            <p:cNvSpPr/>
            <p:nvPr/>
          </p:nvSpPr>
          <p:spPr>
            <a:xfrm>
              <a:off x="14915660" y="5682505"/>
              <a:ext cx="0" cy="131445"/>
            </a:xfrm>
            <a:custGeom>
              <a:avLst/>
              <a:gdLst/>
              <a:ahLst/>
              <a:cxnLst/>
              <a:rect l="l" t="t" r="r" b="b"/>
              <a:pathLst>
                <a:path h="131445">
                  <a:moveTo>
                    <a:pt x="0" y="130876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79" name="object 1579"/>
            <p:cNvSpPr/>
            <p:nvPr/>
          </p:nvSpPr>
          <p:spPr>
            <a:xfrm>
              <a:off x="15124712" y="5682505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39">
                  <a:moveTo>
                    <a:pt x="0" y="65438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80" name="object 1580"/>
            <p:cNvSpPr/>
            <p:nvPr/>
          </p:nvSpPr>
          <p:spPr>
            <a:xfrm>
              <a:off x="15333773" y="5682505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39">
                  <a:moveTo>
                    <a:pt x="0" y="65438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81" name="object 1581"/>
            <p:cNvSpPr/>
            <p:nvPr/>
          </p:nvSpPr>
          <p:spPr>
            <a:xfrm>
              <a:off x="15542824" y="5682505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39">
                  <a:moveTo>
                    <a:pt x="0" y="65438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82" name="object 1582"/>
            <p:cNvSpPr/>
            <p:nvPr/>
          </p:nvSpPr>
          <p:spPr>
            <a:xfrm>
              <a:off x="15751865" y="5682505"/>
              <a:ext cx="0" cy="131445"/>
            </a:xfrm>
            <a:custGeom>
              <a:avLst/>
              <a:gdLst/>
              <a:ahLst/>
              <a:cxnLst/>
              <a:rect l="l" t="t" r="r" b="b"/>
              <a:pathLst>
                <a:path h="131445">
                  <a:moveTo>
                    <a:pt x="0" y="130876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83" name="object 1583"/>
            <p:cNvSpPr/>
            <p:nvPr/>
          </p:nvSpPr>
          <p:spPr>
            <a:xfrm>
              <a:off x="15960916" y="5682505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39">
                  <a:moveTo>
                    <a:pt x="0" y="65438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84" name="object 1584"/>
            <p:cNvSpPr/>
            <p:nvPr/>
          </p:nvSpPr>
          <p:spPr>
            <a:xfrm>
              <a:off x="16169978" y="5682505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39">
                  <a:moveTo>
                    <a:pt x="0" y="65438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85" name="object 1585"/>
            <p:cNvSpPr/>
            <p:nvPr/>
          </p:nvSpPr>
          <p:spPr>
            <a:xfrm>
              <a:off x="16379029" y="5682505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39">
                  <a:moveTo>
                    <a:pt x="0" y="65438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86" name="object 1586"/>
            <p:cNvSpPr/>
            <p:nvPr/>
          </p:nvSpPr>
          <p:spPr>
            <a:xfrm>
              <a:off x="16588070" y="5682505"/>
              <a:ext cx="0" cy="131445"/>
            </a:xfrm>
            <a:custGeom>
              <a:avLst/>
              <a:gdLst/>
              <a:ahLst/>
              <a:cxnLst/>
              <a:rect l="l" t="t" r="r" b="b"/>
              <a:pathLst>
                <a:path h="131445">
                  <a:moveTo>
                    <a:pt x="0" y="130876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87" name="object 1587"/>
            <p:cNvSpPr/>
            <p:nvPr/>
          </p:nvSpPr>
          <p:spPr>
            <a:xfrm>
              <a:off x="11570841" y="5682505"/>
              <a:ext cx="0" cy="131445"/>
            </a:xfrm>
            <a:custGeom>
              <a:avLst/>
              <a:gdLst/>
              <a:ahLst/>
              <a:cxnLst/>
              <a:rect l="l" t="t" r="r" b="b"/>
              <a:pathLst>
                <a:path h="131445">
                  <a:moveTo>
                    <a:pt x="0" y="130876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88" name="object 1588"/>
            <p:cNvSpPr/>
            <p:nvPr/>
          </p:nvSpPr>
          <p:spPr>
            <a:xfrm>
              <a:off x="11361789" y="5682505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39">
                  <a:moveTo>
                    <a:pt x="0" y="65438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89" name="object 1589"/>
            <p:cNvSpPr/>
            <p:nvPr/>
          </p:nvSpPr>
          <p:spPr>
            <a:xfrm>
              <a:off x="16588070" y="5682505"/>
              <a:ext cx="0" cy="131445"/>
            </a:xfrm>
            <a:custGeom>
              <a:avLst/>
              <a:gdLst/>
              <a:ahLst/>
              <a:cxnLst/>
              <a:rect l="l" t="t" r="r" b="b"/>
              <a:pathLst>
                <a:path h="131445">
                  <a:moveTo>
                    <a:pt x="0" y="130876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90" name="object 1590"/>
            <p:cNvSpPr/>
            <p:nvPr/>
          </p:nvSpPr>
          <p:spPr>
            <a:xfrm>
              <a:off x="16797132" y="5682505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39">
                  <a:moveTo>
                    <a:pt x="0" y="65438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91" name="object 1591"/>
            <p:cNvSpPr/>
            <p:nvPr/>
          </p:nvSpPr>
          <p:spPr>
            <a:xfrm>
              <a:off x="17006183" y="5682505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39">
                  <a:moveTo>
                    <a:pt x="0" y="65438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92" name="object 1592"/>
            <p:cNvSpPr/>
            <p:nvPr/>
          </p:nvSpPr>
          <p:spPr>
            <a:xfrm>
              <a:off x="17215234" y="5682505"/>
              <a:ext cx="0" cy="66040"/>
            </a:xfrm>
            <a:custGeom>
              <a:avLst/>
              <a:gdLst/>
              <a:ahLst/>
              <a:cxnLst/>
              <a:rect l="l" t="t" r="r" b="b"/>
              <a:pathLst>
                <a:path h="66039">
                  <a:moveTo>
                    <a:pt x="0" y="65438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93" name="object 1593"/>
            <p:cNvSpPr/>
            <p:nvPr/>
          </p:nvSpPr>
          <p:spPr>
            <a:xfrm>
              <a:off x="11361789" y="5682499"/>
              <a:ext cx="0" cy="4362450"/>
            </a:xfrm>
            <a:custGeom>
              <a:avLst/>
              <a:gdLst/>
              <a:ahLst/>
              <a:cxnLst/>
              <a:rect l="l" t="t" r="r" b="b"/>
              <a:pathLst>
                <a:path h="4362450">
                  <a:moveTo>
                    <a:pt x="0" y="4362325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94" name="object 1594"/>
            <p:cNvSpPr/>
            <p:nvPr/>
          </p:nvSpPr>
          <p:spPr>
            <a:xfrm>
              <a:off x="11361793" y="9945771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4">
                  <a:moveTo>
                    <a:pt x="90810" y="0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95" name="object 1595"/>
            <p:cNvSpPr/>
            <p:nvPr/>
          </p:nvSpPr>
          <p:spPr>
            <a:xfrm>
              <a:off x="11361793" y="9799797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4">
                  <a:moveTo>
                    <a:pt x="90810" y="0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96" name="object 1596"/>
            <p:cNvSpPr/>
            <p:nvPr/>
          </p:nvSpPr>
          <p:spPr>
            <a:xfrm>
              <a:off x="11361793" y="9676378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4">
                  <a:moveTo>
                    <a:pt x="90810" y="0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97" name="object 1597"/>
            <p:cNvSpPr/>
            <p:nvPr/>
          </p:nvSpPr>
          <p:spPr>
            <a:xfrm>
              <a:off x="11361793" y="9569473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4">
                  <a:moveTo>
                    <a:pt x="90810" y="0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98" name="object 1598"/>
            <p:cNvSpPr/>
            <p:nvPr/>
          </p:nvSpPr>
          <p:spPr>
            <a:xfrm>
              <a:off x="11361793" y="9475161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4">
                  <a:moveTo>
                    <a:pt x="90810" y="0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99" name="object 1599"/>
            <p:cNvSpPr/>
            <p:nvPr/>
          </p:nvSpPr>
          <p:spPr>
            <a:xfrm>
              <a:off x="11361796" y="9390812"/>
              <a:ext cx="182245" cy="0"/>
            </a:xfrm>
            <a:custGeom>
              <a:avLst/>
              <a:gdLst/>
              <a:ahLst/>
              <a:cxnLst/>
              <a:rect l="l" t="t" r="r" b="b"/>
              <a:pathLst>
                <a:path w="182245">
                  <a:moveTo>
                    <a:pt x="181621" y="0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00" name="object 1600"/>
            <p:cNvSpPr/>
            <p:nvPr/>
          </p:nvSpPr>
          <p:spPr>
            <a:xfrm>
              <a:off x="11361793" y="8835852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4">
                  <a:moveTo>
                    <a:pt x="90810" y="0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01" name="object 1601"/>
            <p:cNvSpPr/>
            <p:nvPr/>
          </p:nvSpPr>
          <p:spPr>
            <a:xfrm>
              <a:off x="11361793" y="8511216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4">
                  <a:moveTo>
                    <a:pt x="90810" y="0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02" name="object 1602"/>
            <p:cNvSpPr/>
            <p:nvPr/>
          </p:nvSpPr>
          <p:spPr>
            <a:xfrm>
              <a:off x="11361793" y="8280891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4">
                  <a:moveTo>
                    <a:pt x="90810" y="0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03" name="object 1603"/>
            <p:cNvSpPr/>
            <p:nvPr/>
          </p:nvSpPr>
          <p:spPr>
            <a:xfrm>
              <a:off x="11361793" y="8102230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4">
                  <a:moveTo>
                    <a:pt x="90810" y="0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04" name="object 1604"/>
            <p:cNvSpPr/>
            <p:nvPr/>
          </p:nvSpPr>
          <p:spPr>
            <a:xfrm>
              <a:off x="11361793" y="7956255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4">
                  <a:moveTo>
                    <a:pt x="90810" y="0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05" name="object 1605"/>
            <p:cNvSpPr/>
            <p:nvPr/>
          </p:nvSpPr>
          <p:spPr>
            <a:xfrm>
              <a:off x="11361793" y="7832841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4">
                  <a:moveTo>
                    <a:pt x="90810" y="0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06" name="object 1606"/>
            <p:cNvSpPr/>
            <p:nvPr/>
          </p:nvSpPr>
          <p:spPr>
            <a:xfrm>
              <a:off x="11361793" y="7725931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4">
                  <a:moveTo>
                    <a:pt x="90810" y="0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07" name="object 1607"/>
            <p:cNvSpPr/>
            <p:nvPr/>
          </p:nvSpPr>
          <p:spPr>
            <a:xfrm>
              <a:off x="11361793" y="7631632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4">
                  <a:moveTo>
                    <a:pt x="90810" y="0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08" name="object 1608"/>
            <p:cNvSpPr/>
            <p:nvPr/>
          </p:nvSpPr>
          <p:spPr>
            <a:xfrm>
              <a:off x="11361796" y="7547270"/>
              <a:ext cx="182245" cy="0"/>
            </a:xfrm>
            <a:custGeom>
              <a:avLst/>
              <a:gdLst/>
              <a:ahLst/>
              <a:cxnLst/>
              <a:rect l="l" t="t" r="r" b="b"/>
              <a:pathLst>
                <a:path w="182245">
                  <a:moveTo>
                    <a:pt x="181621" y="0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09" name="object 1609"/>
            <p:cNvSpPr/>
            <p:nvPr/>
          </p:nvSpPr>
          <p:spPr>
            <a:xfrm>
              <a:off x="11361793" y="6992309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4">
                  <a:moveTo>
                    <a:pt x="90810" y="0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10" name="object 1610"/>
            <p:cNvSpPr/>
            <p:nvPr/>
          </p:nvSpPr>
          <p:spPr>
            <a:xfrm>
              <a:off x="11361793" y="6667687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4">
                  <a:moveTo>
                    <a:pt x="90810" y="0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11" name="object 1611"/>
            <p:cNvSpPr/>
            <p:nvPr/>
          </p:nvSpPr>
          <p:spPr>
            <a:xfrm>
              <a:off x="11361793" y="6437349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4">
                  <a:moveTo>
                    <a:pt x="90810" y="0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12" name="object 1612"/>
            <p:cNvSpPr/>
            <p:nvPr/>
          </p:nvSpPr>
          <p:spPr>
            <a:xfrm>
              <a:off x="11361793" y="6258701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4">
                  <a:moveTo>
                    <a:pt x="90810" y="0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13" name="object 1613"/>
            <p:cNvSpPr/>
            <p:nvPr/>
          </p:nvSpPr>
          <p:spPr>
            <a:xfrm>
              <a:off x="11361793" y="6112727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4">
                  <a:moveTo>
                    <a:pt x="90810" y="0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14" name="object 1614"/>
            <p:cNvSpPr/>
            <p:nvPr/>
          </p:nvSpPr>
          <p:spPr>
            <a:xfrm>
              <a:off x="11361793" y="5989311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4">
                  <a:moveTo>
                    <a:pt x="90810" y="0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15" name="object 1615"/>
            <p:cNvSpPr/>
            <p:nvPr/>
          </p:nvSpPr>
          <p:spPr>
            <a:xfrm>
              <a:off x="11361793" y="5882388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4">
                  <a:moveTo>
                    <a:pt x="90810" y="0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16" name="object 1616"/>
            <p:cNvSpPr/>
            <p:nvPr/>
          </p:nvSpPr>
          <p:spPr>
            <a:xfrm>
              <a:off x="11361793" y="5788090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4">
                  <a:moveTo>
                    <a:pt x="90810" y="0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17" name="object 1617"/>
            <p:cNvSpPr/>
            <p:nvPr/>
          </p:nvSpPr>
          <p:spPr>
            <a:xfrm>
              <a:off x="11361796" y="5703741"/>
              <a:ext cx="182245" cy="0"/>
            </a:xfrm>
            <a:custGeom>
              <a:avLst/>
              <a:gdLst/>
              <a:ahLst/>
              <a:cxnLst/>
              <a:rect l="l" t="t" r="r" b="b"/>
              <a:pathLst>
                <a:path w="182245">
                  <a:moveTo>
                    <a:pt x="181621" y="0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18" name="object 1618"/>
            <p:cNvSpPr/>
            <p:nvPr/>
          </p:nvSpPr>
          <p:spPr>
            <a:xfrm>
              <a:off x="17415930" y="5682499"/>
              <a:ext cx="0" cy="4362450"/>
            </a:xfrm>
            <a:custGeom>
              <a:avLst/>
              <a:gdLst/>
              <a:ahLst/>
              <a:cxnLst/>
              <a:rect l="l" t="t" r="r" b="b"/>
              <a:pathLst>
                <a:path h="4362450">
                  <a:moveTo>
                    <a:pt x="0" y="4362325"/>
                  </a:moveTo>
                  <a:lnTo>
                    <a:pt x="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19" name="object 1619"/>
            <p:cNvSpPr/>
            <p:nvPr/>
          </p:nvSpPr>
          <p:spPr>
            <a:xfrm>
              <a:off x="17325116" y="9945771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5">
                  <a:moveTo>
                    <a:pt x="0" y="0"/>
                  </a:moveTo>
                  <a:lnTo>
                    <a:pt x="9081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20" name="object 1620"/>
            <p:cNvSpPr/>
            <p:nvPr/>
          </p:nvSpPr>
          <p:spPr>
            <a:xfrm>
              <a:off x="17325116" y="9799797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5">
                  <a:moveTo>
                    <a:pt x="0" y="0"/>
                  </a:moveTo>
                  <a:lnTo>
                    <a:pt x="9081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21" name="object 1621"/>
            <p:cNvSpPr/>
            <p:nvPr/>
          </p:nvSpPr>
          <p:spPr>
            <a:xfrm>
              <a:off x="17325116" y="9676378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5">
                  <a:moveTo>
                    <a:pt x="0" y="0"/>
                  </a:moveTo>
                  <a:lnTo>
                    <a:pt x="9081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22" name="object 1622"/>
            <p:cNvSpPr/>
            <p:nvPr/>
          </p:nvSpPr>
          <p:spPr>
            <a:xfrm>
              <a:off x="17325116" y="9569473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5">
                  <a:moveTo>
                    <a:pt x="0" y="0"/>
                  </a:moveTo>
                  <a:lnTo>
                    <a:pt x="9081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23" name="object 1623"/>
            <p:cNvSpPr/>
            <p:nvPr/>
          </p:nvSpPr>
          <p:spPr>
            <a:xfrm>
              <a:off x="17325116" y="9475161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5">
                  <a:moveTo>
                    <a:pt x="0" y="0"/>
                  </a:moveTo>
                  <a:lnTo>
                    <a:pt x="9081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24" name="object 1624"/>
            <p:cNvSpPr/>
            <p:nvPr/>
          </p:nvSpPr>
          <p:spPr>
            <a:xfrm>
              <a:off x="17234291" y="9390812"/>
              <a:ext cx="182245" cy="0"/>
            </a:xfrm>
            <a:custGeom>
              <a:avLst/>
              <a:gdLst/>
              <a:ahLst/>
              <a:cxnLst/>
              <a:rect l="l" t="t" r="r" b="b"/>
              <a:pathLst>
                <a:path w="182244">
                  <a:moveTo>
                    <a:pt x="0" y="0"/>
                  </a:moveTo>
                  <a:lnTo>
                    <a:pt x="181634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25" name="object 1625"/>
            <p:cNvSpPr/>
            <p:nvPr/>
          </p:nvSpPr>
          <p:spPr>
            <a:xfrm>
              <a:off x="17325116" y="8835852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5">
                  <a:moveTo>
                    <a:pt x="0" y="0"/>
                  </a:moveTo>
                  <a:lnTo>
                    <a:pt x="9081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26" name="object 1626"/>
            <p:cNvSpPr/>
            <p:nvPr/>
          </p:nvSpPr>
          <p:spPr>
            <a:xfrm>
              <a:off x="17325116" y="8511216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5">
                  <a:moveTo>
                    <a:pt x="0" y="0"/>
                  </a:moveTo>
                  <a:lnTo>
                    <a:pt x="9081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27" name="object 1627"/>
            <p:cNvSpPr/>
            <p:nvPr/>
          </p:nvSpPr>
          <p:spPr>
            <a:xfrm>
              <a:off x="17325116" y="8280891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5">
                  <a:moveTo>
                    <a:pt x="0" y="0"/>
                  </a:moveTo>
                  <a:lnTo>
                    <a:pt x="9081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28" name="object 1628"/>
            <p:cNvSpPr/>
            <p:nvPr/>
          </p:nvSpPr>
          <p:spPr>
            <a:xfrm>
              <a:off x="17325116" y="8102230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5">
                  <a:moveTo>
                    <a:pt x="0" y="0"/>
                  </a:moveTo>
                  <a:lnTo>
                    <a:pt x="9081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29" name="object 1629"/>
            <p:cNvSpPr/>
            <p:nvPr/>
          </p:nvSpPr>
          <p:spPr>
            <a:xfrm>
              <a:off x="17325116" y="7956255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5">
                  <a:moveTo>
                    <a:pt x="0" y="0"/>
                  </a:moveTo>
                  <a:lnTo>
                    <a:pt x="9081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30" name="object 1630"/>
            <p:cNvSpPr/>
            <p:nvPr/>
          </p:nvSpPr>
          <p:spPr>
            <a:xfrm>
              <a:off x="17325116" y="7832841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5">
                  <a:moveTo>
                    <a:pt x="0" y="0"/>
                  </a:moveTo>
                  <a:lnTo>
                    <a:pt x="9081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31" name="object 1631"/>
            <p:cNvSpPr/>
            <p:nvPr/>
          </p:nvSpPr>
          <p:spPr>
            <a:xfrm>
              <a:off x="17325116" y="7725931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5">
                  <a:moveTo>
                    <a:pt x="0" y="0"/>
                  </a:moveTo>
                  <a:lnTo>
                    <a:pt x="9081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32" name="object 1632"/>
            <p:cNvSpPr/>
            <p:nvPr/>
          </p:nvSpPr>
          <p:spPr>
            <a:xfrm>
              <a:off x="17325116" y="7631632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5">
                  <a:moveTo>
                    <a:pt x="0" y="0"/>
                  </a:moveTo>
                  <a:lnTo>
                    <a:pt x="9081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33" name="object 1633"/>
            <p:cNvSpPr/>
            <p:nvPr/>
          </p:nvSpPr>
          <p:spPr>
            <a:xfrm>
              <a:off x="17234291" y="7547270"/>
              <a:ext cx="182245" cy="0"/>
            </a:xfrm>
            <a:custGeom>
              <a:avLst/>
              <a:gdLst/>
              <a:ahLst/>
              <a:cxnLst/>
              <a:rect l="l" t="t" r="r" b="b"/>
              <a:pathLst>
                <a:path w="182244">
                  <a:moveTo>
                    <a:pt x="0" y="0"/>
                  </a:moveTo>
                  <a:lnTo>
                    <a:pt x="181634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34" name="object 1634"/>
            <p:cNvSpPr/>
            <p:nvPr/>
          </p:nvSpPr>
          <p:spPr>
            <a:xfrm>
              <a:off x="17325116" y="6992309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5">
                  <a:moveTo>
                    <a:pt x="0" y="0"/>
                  </a:moveTo>
                  <a:lnTo>
                    <a:pt x="9081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35" name="object 1635"/>
            <p:cNvSpPr/>
            <p:nvPr/>
          </p:nvSpPr>
          <p:spPr>
            <a:xfrm>
              <a:off x="17325116" y="6667687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5">
                  <a:moveTo>
                    <a:pt x="0" y="0"/>
                  </a:moveTo>
                  <a:lnTo>
                    <a:pt x="9081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36" name="object 1636"/>
            <p:cNvSpPr/>
            <p:nvPr/>
          </p:nvSpPr>
          <p:spPr>
            <a:xfrm>
              <a:off x="17325116" y="6437349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5">
                  <a:moveTo>
                    <a:pt x="0" y="0"/>
                  </a:moveTo>
                  <a:lnTo>
                    <a:pt x="9081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37" name="object 1637"/>
            <p:cNvSpPr/>
            <p:nvPr/>
          </p:nvSpPr>
          <p:spPr>
            <a:xfrm>
              <a:off x="17325116" y="6258701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5">
                  <a:moveTo>
                    <a:pt x="0" y="0"/>
                  </a:moveTo>
                  <a:lnTo>
                    <a:pt x="9081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38" name="object 1638"/>
            <p:cNvSpPr/>
            <p:nvPr/>
          </p:nvSpPr>
          <p:spPr>
            <a:xfrm>
              <a:off x="17325116" y="6112727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5">
                  <a:moveTo>
                    <a:pt x="0" y="0"/>
                  </a:moveTo>
                  <a:lnTo>
                    <a:pt x="9081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39" name="object 1639"/>
            <p:cNvSpPr/>
            <p:nvPr/>
          </p:nvSpPr>
          <p:spPr>
            <a:xfrm>
              <a:off x="17325116" y="5989311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5">
                  <a:moveTo>
                    <a:pt x="0" y="0"/>
                  </a:moveTo>
                  <a:lnTo>
                    <a:pt x="9081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40" name="object 1640"/>
            <p:cNvSpPr/>
            <p:nvPr/>
          </p:nvSpPr>
          <p:spPr>
            <a:xfrm>
              <a:off x="17325116" y="5882388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5">
                  <a:moveTo>
                    <a:pt x="0" y="0"/>
                  </a:moveTo>
                  <a:lnTo>
                    <a:pt x="9081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41" name="object 1641"/>
            <p:cNvSpPr/>
            <p:nvPr/>
          </p:nvSpPr>
          <p:spPr>
            <a:xfrm>
              <a:off x="17325116" y="5788090"/>
              <a:ext cx="90805" cy="0"/>
            </a:xfrm>
            <a:custGeom>
              <a:avLst/>
              <a:gdLst/>
              <a:ahLst/>
              <a:cxnLst/>
              <a:rect l="l" t="t" r="r" b="b"/>
              <a:pathLst>
                <a:path w="90805">
                  <a:moveTo>
                    <a:pt x="0" y="0"/>
                  </a:moveTo>
                  <a:lnTo>
                    <a:pt x="90810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42" name="object 1642"/>
            <p:cNvSpPr/>
            <p:nvPr/>
          </p:nvSpPr>
          <p:spPr>
            <a:xfrm>
              <a:off x="17234291" y="5703741"/>
              <a:ext cx="182245" cy="0"/>
            </a:xfrm>
            <a:custGeom>
              <a:avLst/>
              <a:gdLst/>
              <a:ahLst/>
              <a:cxnLst/>
              <a:rect l="l" t="t" r="r" b="b"/>
              <a:pathLst>
                <a:path w="182244">
                  <a:moveTo>
                    <a:pt x="0" y="0"/>
                  </a:moveTo>
                  <a:lnTo>
                    <a:pt x="181634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43" name="object 1643"/>
            <p:cNvSpPr/>
            <p:nvPr/>
          </p:nvSpPr>
          <p:spPr>
            <a:xfrm>
              <a:off x="15244624" y="6341646"/>
              <a:ext cx="19685" cy="125095"/>
            </a:xfrm>
            <a:custGeom>
              <a:avLst/>
              <a:gdLst/>
              <a:ahLst/>
              <a:cxnLst/>
              <a:rect l="l" t="t" r="r" b="b"/>
              <a:pathLst>
                <a:path w="19684" h="125095">
                  <a:moveTo>
                    <a:pt x="0" y="0"/>
                  </a:moveTo>
                  <a:lnTo>
                    <a:pt x="19208" y="124834"/>
                  </a:lnTo>
                </a:path>
              </a:pathLst>
            </a:custGeom>
            <a:ln w="2027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44" name="object 1644"/>
            <p:cNvSpPr/>
            <p:nvPr/>
          </p:nvSpPr>
          <p:spPr>
            <a:xfrm>
              <a:off x="15263838" y="6293632"/>
              <a:ext cx="144145" cy="173355"/>
            </a:xfrm>
            <a:custGeom>
              <a:avLst/>
              <a:gdLst/>
              <a:ahLst/>
              <a:cxnLst/>
              <a:rect l="l" t="t" r="r" b="b"/>
              <a:pathLst>
                <a:path w="144144" h="173354">
                  <a:moveTo>
                    <a:pt x="0" y="172848"/>
                  </a:moveTo>
                  <a:lnTo>
                    <a:pt x="19208" y="0"/>
                  </a:lnTo>
                  <a:lnTo>
                    <a:pt x="144055" y="0"/>
                  </a:lnTo>
                </a:path>
              </a:pathLst>
            </a:custGeom>
            <a:ln w="10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45" name="object 1645"/>
            <p:cNvSpPr/>
            <p:nvPr/>
          </p:nvSpPr>
          <p:spPr>
            <a:xfrm>
              <a:off x="15088241" y="6701734"/>
              <a:ext cx="368300" cy="0"/>
            </a:xfrm>
            <a:custGeom>
              <a:avLst/>
              <a:gdLst/>
              <a:ahLst/>
              <a:cxnLst/>
              <a:rect l="l" t="t" r="r" b="b"/>
              <a:pathLst>
                <a:path w="368300">
                  <a:moveTo>
                    <a:pt x="0" y="0"/>
                  </a:moveTo>
                  <a:lnTo>
                    <a:pt x="367695" y="0"/>
                  </a:lnTo>
                </a:path>
              </a:pathLst>
            </a:custGeom>
            <a:ln w="1164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46" name="object 1646"/>
            <p:cNvSpPr/>
            <p:nvPr/>
          </p:nvSpPr>
          <p:spPr>
            <a:xfrm>
              <a:off x="15088241" y="7071562"/>
              <a:ext cx="368300" cy="0"/>
            </a:xfrm>
            <a:custGeom>
              <a:avLst/>
              <a:gdLst/>
              <a:ahLst/>
              <a:cxnLst/>
              <a:rect l="l" t="t" r="r" b="b"/>
              <a:pathLst>
                <a:path w="368300">
                  <a:moveTo>
                    <a:pt x="0" y="0"/>
                  </a:moveTo>
                  <a:lnTo>
                    <a:pt x="367695" y="0"/>
                  </a:lnTo>
                </a:path>
              </a:pathLst>
            </a:custGeom>
            <a:ln w="15871">
              <a:solidFill>
                <a:srgbClr val="00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47" name="object 1647"/>
            <p:cNvSpPr/>
            <p:nvPr/>
          </p:nvSpPr>
          <p:spPr>
            <a:xfrm>
              <a:off x="15088252" y="7309646"/>
              <a:ext cx="368300" cy="257175"/>
            </a:xfrm>
            <a:custGeom>
              <a:avLst/>
              <a:gdLst/>
              <a:ahLst/>
              <a:cxnLst/>
              <a:rect l="l" t="t" r="r" b="b"/>
              <a:pathLst>
                <a:path w="368300" h="257175">
                  <a:moveTo>
                    <a:pt x="367729" y="0"/>
                  </a:moveTo>
                  <a:lnTo>
                    <a:pt x="0" y="0"/>
                  </a:lnTo>
                  <a:lnTo>
                    <a:pt x="0" y="256616"/>
                  </a:lnTo>
                  <a:lnTo>
                    <a:pt x="367729" y="256616"/>
                  </a:lnTo>
                  <a:lnTo>
                    <a:pt x="367729" y="0"/>
                  </a:lnTo>
                  <a:close/>
                </a:path>
              </a:pathLst>
            </a:custGeom>
            <a:solidFill>
              <a:srgbClr val="00F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48" name="object 1648"/>
            <p:cNvSpPr/>
            <p:nvPr/>
          </p:nvSpPr>
          <p:spPr>
            <a:xfrm>
              <a:off x="15088241" y="7309654"/>
              <a:ext cx="368300" cy="0"/>
            </a:xfrm>
            <a:custGeom>
              <a:avLst/>
              <a:gdLst/>
              <a:ahLst/>
              <a:cxnLst/>
              <a:rect l="l" t="t" r="r" b="b"/>
              <a:pathLst>
                <a:path w="368300">
                  <a:moveTo>
                    <a:pt x="0" y="0"/>
                  </a:moveTo>
                  <a:lnTo>
                    <a:pt x="367695" y="0"/>
                  </a:lnTo>
                </a:path>
              </a:pathLst>
            </a:custGeom>
            <a:ln w="793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49" name="object 1649"/>
            <p:cNvSpPr/>
            <p:nvPr/>
          </p:nvSpPr>
          <p:spPr>
            <a:xfrm>
              <a:off x="15088241" y="7566264"/>
              <a:ext cx="368300" cy="0"/>
            </a:xfrm>
            <a:custGeom>
              <a:avLst/>
              <a:gdLst/>
              <a:ahLst/>
              <a:cxnLst/>
              <a:rect l="l" t="t" r="r" b="b"/>
              <a:pathLst>
                <a:path w="368300">
                  <a:moveTo>
                    <a:pt x="0" y="0"/>
                  </a:moveTo>
                  <a:lnTo>
                    <a:pt x="367695" y="0"/>
                  </a:lnTo>
                </a:path>
              </a:pathLst>
            </a:custGeom>
            <a:ln w="793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50" name="object 1650"/>
            <p:cNvSpPr/>
            <p:nvPr/>
          </p:nvSpPr>
          <p:spPr>
            <a:xfrm>
              <a:off x="15457539" y="7309675"/>
              <a:ext cx="0" cy="257175"/>
            </a:xfrm>
            <a:custGeom>
              <a:avLst/>
              <a:gdLst/>
              <a:ahLst/>
              <a:cxnLst/>
              <a:rect l="l" t="t" r="r" b="b"/>
              <a:pathLst>
                <a:path h="257175">
                  <a:moveTo>
                    <a:pt x="0" y="256593"/>
                  </a:moveTo>
                  <a:lnTo>
                    <a:pt x="0" y="0"/>
                  </a:lnTo>
                </a:path>
              </a:pathLst>
            </a:custGeom>
            <a:ln w="787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51" name="object 1651"/>
            <p:cNvSpPr/>
            <p:nvPr/>
          </p:nvSpPr>
          <p:spPr>
            <a:xfrm>
              <a:off x="15088252" y="7309675"/>
              <a:ext cx="0" cy="257175"/>
            </a:xfrm>
            <a:custGeom>
              <a:avLst/>
              <a:gdLst/>
              <a:ahLst/>
              <a:cxnLst/>
              <a:rect l="l" t="t" r="r" b="b"/>
              <a:pathLst>
                <a:path h="257175">
                  <a:moveTo>
                    <a:pt x="0" y="256593"/>
                  </a:moveTo>
                  <a:lnTo>
                    <a:pt x="0" y="0"/>
                  </a:lnTo>
                </a:path>
              </a:pathLst>
            </a:custGeom>
            <a:ln w="793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52" name="object 1652"/>
          <p:cNvSpPr txBox="1"/>
          <p:nvPr/>
        </p:nvSpPr>
        <p:spPr>
          <a:xfrm>
            <a:off x="11179302" y="9215836"/>
            <a:ext cx="170180" cy="33655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2050" spc="60" dirty="0">
                <a:latin typeface="Trebuchet MS"/>
                <a:cs typeface="Trebuchet MS"/>
              </a:rPr>
              <a:t>1</a:t>
            </a:r>
            <a:endParaRPr sz="2050">
              <a:latin typeface="Trebuchet MS"/>
              <a:cs typeface="Trebuchet MS"/>
            </a:endParaRPr>
          </a:p>
        </p:txBody>
      </p:sp>
      <p:sp>
        <p:nvSpPr>
          <p:cNvPr id="1653" name="object 1653"/>
          <p:cNvSpPr txBox="1"/>
          <p:nvPr/>
        </p:nvSpPr>
        <p:spPr>
          <a:xfrm>
            <a:off x="10996839" y="7362399"/>
            <a:ext cx="314325" cy="33655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2050" spc="55" dirty="0">
                <a:latin typeface="Trebuchet MS"/>
                <a:cs typeface="Trebuchet MS"/>
              </a:rPr>
              <a:t>10</a:t>
            </a:r>
            <a:endParaRPr sz="2050">
              <a:latin typeface="Trebuchet MS"/>
              <a:cs typeface="Trebuchet MS"/>
            </a:endParaRPr>
          </a:p>
        </p:txBody>
      </p:sp>
      <p:sp>
        <p:nvSpPr>
          <p:cNvPr id="1654" name="object 1654"/>
          <p:cNvSpPr txBox="1"/>
          <p:nvPr/>
        </p:nvSpPr>
        <p:spPr>
          <a:xfrm>
            <a:off x="10875405" y="5547364"/>
            <a:ext cx="450850" cy="33655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sz="2050" spc="25" dirty="0">
                <a:latin typeface="Trebuchet MS"/>
                <a:cs typeface="Trebuchet MS"/>
              </a:rPr>
              <a:t>10</a:t>
            </a:r>
            <a:r>
              <a:rPr sz="2025" spc="37" baseline="37037" dirty="0">
                <a:latin typeface="Trebuchet MS"/>
                <a:cs typeface="Trebuchet MS"/>
              </a:rPr>
              <a:t>2</a:t>
            </a:r>
            <a:endParaRPr sz="2025" baseline="37037">
              <a:latin typeface="Trebuchet MS"/>
              <a:cs typeface="Trebuchet MS"/>
            </a:endParaRPr>
          </a:p>
        </p:txBody>
      </p:sp>
      <p:sp>
        <p:nvSpPr>
          <p:cNvPr id="1655" name="object 1655"/>
          <p:cNvSpPr txBox="1"/>
          <p:nvPr/>
        </p:nvSpPr>
        <p:spPr>
          <a:xfrm>
            <a:off x="10574829" y="5649100"/>
            <a:ext cx="361315" cy="243967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2080"/>
              </a:lnSpc>
            </a:pPr>
            <a:r>
              <a:rPr sz="2050" spc="105" dirty="0">
                <a:latin typeface="Trebuchet MS"/>
                <a:cs typeface="Trebuchet MS"/>
              </a:rPr>
              <a:t>Cross</a:t>
            </a:r>
            <a:r>
              <a:rPr sz="2050" spc="-75" dirty="0">
                <a:latin typeface="Trebuchet MS"/>
                <a:cs typeface="Trebuchet MS"/>
              </a:rPr>
              <a:t> </a:t>
            </a:r>
            <a:r>
              <a:rPr sz="2050" spc="-20" dirty="0">
                <a:latin typeface="Trebuchet MS"/>
                <a:cs typeface="Trebuchet MS"/>
              </a:rPr>
              <a:t>section</a:t>
            </a:r>
            <a:r>
              <a:rPr sz="2050" spc="-65" dirty="0">
                <a:latin typeface="Trebuchet MS"/>
                <a:cs typeface="Trebuchet MS"/>
              </a:rPr>
              <a:t> </a:t>
            </a:r>
            <a:r>
              <a:rPr sz="2050" spc="-65" dirty="0">
                <a:latin typeface="Symbol"/>
                <a:cs typeface="Symbol"/>
              </a:rPr>
              <a:t></a:t>
            </a:r>
            <a:r>
              <a:rPr sz="2025" spc="-97" baseline="-30864" dirty="0">
                <a:latin typeface="Verdana"/>
                <a:cs typeface="Verdana"/>
              </a:rPr>
              <a:t>fid</a:t>
            </a:r>
            <a:r>
              <a:rPr sz="2025" spc="112" baseline="-30864" dirty="0">
                <a:latin typeface="Verdana"/>
                <a:cs typeface="Verdana"/>
              </a:rPr>
              <a:t> </a:t>
            </a:r>
            <a:r>
              <a:rPr sz="2050" spc="-145" dirty="0">
                <a:latin typeface="Trebuchet MS"/>
                <a:cs typeface="Trebuchet MS"/>
              </a:rPr>
              <a:t>[fb]</a:t>
            </a:r>
            <a:endParaRPr sz="2050">
              <a:latin typeface="Trebuchet MS"/>
              <a:cs typeface="Trebuchet MS"/>
            </a:endParaRPr>
          </a:p>
        </p:txBody>
      </p:sp>
      <p:sp>
        <p:nvSpPr>
          <p:cNvPr id="1656" name="object 1656"/>
          <p:cNvSpPr txBox="1"/>
          <p:nvPr/>
        </p:nvSpPr>
        <p:spPr>
          <a:xfrm>
            <a:off x="15521668" y="6554653"/>
            <a:ext cx="1643380" cy="26098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sz="1500" spc="-55" dirty="0">
                <a:latin typeface="Lucida Sans Unicode"/>
                <a:cs typeface="Lucida Sans Unicode"/>
              </a:rPr>
              <a:t>Observed</a:t>
            </a:r>
            <a:r>
              <a:rPr sz="1500" spc="-60" dirty="0">
                <a:latin typeface="Lucida Sans Unicode"/>
                <a:cs typeface="Lucida Sans Unicode"/>
              </a:rPr>
              <a:t> </a:t>
            </a:r>
            <a:r>
              <a:rPr sz="1550" i="1" spc="-30" dirty="0">
                <a:latin typeface="Verdana"/>
                <a:cs typeface="Verdana"/>
              </a:rPr>
              <a:t>C</a:t>
            </a:r>
            <a:r>
              <a:rPr sz="1550" i="1" spc="-20" dirty="0">
                <a:latin typeface="Verdana"/>
                <a:cs typeface="Verdana"/>
              </a:rPr>
              <a:t>L</a:t>
            </a:r>
            <a:r>
              <a:rPr sz="1500" i="1" spc="-44" baseline="-11111" dirty="0">
                <a:latin typeface="Verdana"/>
                <a:cs typeface="Verdana"/>
              </a:rPr>
              <a:t>s</a:t>
            </a:r>
            <a:r>
              <a:rPr sz="1500" i="1" spc="97" baseline="-11111" dirty="0">
                <a:latin typeface="Verdana"/>
                <a:cs typeface="Verdana"/>
              </a:rPr>
              <a:t> </a:t>
            </a:r>
            <a:r>
              <a:rPr sz="1500" spc="-135" dirty="0">
                <a:latin typeface="Verdana"/>
                <a:cs typeface="Verdana"/>
              </a:rPr>
              <a:t>limit</a:t>
            </a:r>
            <a:endParaRPr sz="1500">
              <a:latin typeface="Verdana"/>
              <a:cs typeface="Verdana"/>
            </a:endParaRPr>
          </a:p>
        </p:txBody>
      </p:sp>
      <p:sp>
        <p:nvSpPr>
          <p:cNvPr id="1657" name="object 1657"/>
          <p:cNvSpPr txBox="1"/>
          <p:nvPr/>
        </p:nvSpPr>
        <p:spPr>
          <a:xfrm>
            <a:off x="15050141" y="6916489"/>
            <a:ext cx="2087245" cy="26098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  <a:tabLst>
                <a:tab pos="509270" algn="l"/>
              </a:tabLst>
            </a:pPr>
            <a:r>
              <a:rPr sz="1500" spc="-65" dirty="0">
                <a:latin typeface="Lucida Sans Unicode"/>
                <a:cs typeface="Lucida Sans Unicode"/>
              </a:rPr>
              <a:t> 	</a:t>
            </a:r>
            <a:r>
              <a:rPr sz="1500" spc="-55" dirty="0">
                <a:latin typeface="Lucida Sans Unicode"/>
                <a:cs typeface="Lucida Sans Unicode"/>
              </a:rPr>
              <a:t>Expected</a:t>
            </a:r>
            <a:r>
              <a:rPr sz="1500" spc="-45" dirty="0">
                <a:latin typeface="Lucida Sans Unicode"/>
                <a:cs typeface="Lucida Sans Unicode"/>
              </a:rPr>
              <a:t> </a:t>
            </a:r>
            <a:r>
              <a:rPr sz="1550" i="1" spc="-30" dirty="0">
                <a:latin typeface="Verdana"/>
                <a:cs typeface="Verdana"/>
              </a:rPr>
              <a:t>C</a:t>
            </a:r>
            <a:r>
              <a:rPr sz="1550" i="1" spc="-20" dirty="0">
                <a:latin typeface="Verdana"/>
                <a:cs typeface="Verdana"/>
              </a:rPr>
              <a:t>L</a:t>
            </a:r>
            <a:r>
              <a:rPr sz="1500" i="1" spc="-44" baseline="-11111" dirty="0">
                <a:latin typeface="Verdana"/>
                <a:cs typeface="Verdana"/>
              </a:rPr>
              <a:t>s</a:t>
            </a:r>
            <a:r>
              <a:rPr sz="1500" i="1" spc="120" baseline="-11111" dirty="0">
                <a:latin typeface="Verdana"/>
                <a:cs typeface="Verdana"/>
              </a:rPr>
              <a:t> </a:t>
            </a:r>
            <a:r>
              <a:rPr sz="1500" spc="-135" dirty="0">
                <a:latin typeface="Verdana"/>
                <a:cs typeface="Verdana"/>
              </a:rPr>
              <a:t>limit</a:t>
            </a:r>
            <a:endParaRPr sz="1500">
              <a:latin typeface="Verdana"/>
              <a:cs typeface="Verdana"/>
            </a:endParaRPr>
          </a:p>
        </p:txBody>
      </p:sp>
      <p:sp>
        <p:nvSpPr>
          <p:cNvPr id="1658" name="object 1658"/>
          <p:cNvSpPr txBox="1"/>
          <p:nvPr/>
        </p:nvSpPr>
        <p:spPr>
          <a:xfrm>
            <a:off x="15549164" y="7294015"/>
            <a:ext cx="1296035" cy="61468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500" spc="-55" dirty="0">
                <a:latin typeface="Lucida Sans Unicode"/>
                <a:cs typeface="Lucida Sans Unicode"/>
              </a:rPr>
              <a:t>Expected</a:t>
            </a:r>
            <a:r>
              <a:rPr sz="1500" spc="-65" dirty="0">
                <a:latin typeface="Lucida Sans Unicode"/>
                <a:cs typeface="Lucida Sans Unicode"/>
              </a:rPr>
              <a:t> </a:t>
            </a:r>
            <a:r>
              <a:rPr sz="1500" spc="-10" dirty="0">
                <a:latin typeface="Symbol"/>
                <a:cs typeface="Symbol"/>
              </a:rPr>
              <a:t></a:t>
            </a:r>
            <a:r>
              <a:rPr sz="1500" spc="50" dirty="0">
                <a:latin typeface="Times New Roman"/>
                <a:cs typeface="Times New Roman"/>
              </a:rPr>
              <a:t> </a:t>
            </a:r>
            <a:r>
              <a:rPr sz="1500" spc="-120" dirty="0">
                <a:latin typeface="Lucida Sans Unicode"/>
                <a:cs typeface="Lucida Sans Unicode"/>
              </a:rPr>
              <a:t>1</a:t>
            </a:r>
            <a:r>
              <a:rPr sz="1500" spc="-75" dirty="0">
                <a:latin typeface="Lucida Sans Unicode"/>
                <a:cs typeface="Lucida Sans Unicode"/>
              </a:rPr>
              <a:t> </a:t>
            </a:r>
            <a:r>
              <a:rPr sz="1500" spc="-10" dirty="0">
                <a:latin typeface="Symbol"/>
                <a:cs typeface="Symbol"/>
              </a:rPr>
              <a:t></a:t>
            </a:r>
            <a:endParaRPr sz="1500">
              <a:latin typeface="Symbol"/>
              <a:cs typeface="Symbol"/>
            </a:endParaRPr>
          </a:p>
          <a:p>
            <a:pPr marL="12700">
              <a:lnSpc>
                <a:spcPct val="100000"/>
              </a:lnSpc>
              <a:spcBef>
                <a:spcPts val="1050"/>
              </a:spcBef>
            </a:pPr>
            <a:r>
              <a:rPr sz="1500" spc="-55" dirty="0">
                <a:latin typeface="Lucida Sans Unicode"/>
                <a:cs typeface="Lucida Sans Unicode"/>
              </a:rPr>
              <a:t>Expected</a:t>
            </a:r>
            <a:r>
              <a:rPr sz="1500" spc="-65" dirty="0">
                <a:latin typeface="Lucida Sans Unicode"/>
                <a:cs typeface="Lucida Sans Unicode"/>
              </a:rPr>
              <a:t> </a:t>
            </a:r>
            <a:r>
              <a:rPr sz="1500" spc="-10" dirty="0">
                <a:latin typeface="Symbol"/>
                <a:cs typeface="Symbol"/>
              </a:rPr>
              <a:t></a:t>
            </a:r>
            <a:r>
              <a:rPr sz="1500" spc="50" dirty="0">
                <a:latin typeface="Times New Roman"/>
                <a:cs typeface="Times New Roman"/>
              </a:rPr>
              <a:t> </a:t>
            </a:r>
            <a:r>
              <a:rPr sz="1500" spc="-120" dirty="0">
                <a:latin typeface="Lucida Sans Unicode"/>
                <a:cs typeface="Lucida Sans Unicode"/>
              </a:rPr>
              <a:t>2</a:t>
            </a:r>
            <a:r>
              <a:rPr sz="1500" spc="-75" dirty="0">
                <a:latin typeface="Lucida Sans Unicode"/>
                <a:cs typeface="Lucida Sans Unicode"/>
              </a:rPr>
              <a:t> </a:t>
            </a:r>
            <a:r>
              <a:rPr sz="1500" spc="-10" dirty="0">
                <a:latin typeface="Symbol"/>
                <a:cs typeface="Symbol"/>
              </a:rPr>
              <a:t></a:t>
            </a:r>
            <a:endParaRPr sz="1500">
              <a:latin typeface="Symbol"/>
              <a:cs typeface="Symbol"/>
            </a:endParaRPr>
          </a:p>
        </p:txBody>
      </p:sp>
      <p:grpSp>
        <p:nvGrpSpPr>
          <p:cNvPr id="1659" name="object 1659"/>
          <p:cNvGrpSpPr/>
          <p:nvPr/>
        </p:nvGrpSpPr>
        <p:grpSpPr>
          <a:xfrm>
            <a:off x="15084285" y="7670759"/>
            <a:ext cx="377190" cy="264795"/>
            <a:chOff x="15084285" y="7670759"/>
            <a:chExt cx="377190" cy="264795"/>
          </a:xfrm>
        </p:grpSpPr>
        <p:sp>
          <p:nvSpPr>
            <p:cNvPr id="1660" name="object 1660"/>
            <p:cNvSpPr/>
            <p:nvPr/>
          </p:nvSpPr>
          <p:spPr>
            <a:xfrm>
              <a:off x="15088253" y="7674713"/>
              <a:ext cx="368300" cy="257175"/>
            </a:xfrm>
            <a:custGeom>
              <a:avLst/>
              <a:gdLst/>
              <a:ahLst/>
              <a:cxnLst/>
              <a:rect l="l" t="t" r="r" b="b"/>
              <a:pathLst>
                <a:path w="368300" h="257175">
                  <a:moveTo>
                    <a:pt x="367729" y="0"/>
                  </a:moveTo>
                  <a:lnTo>
                    <a:pt x="0" y="0"/>
                  </a:lnTo>
                  <a:lnTo>
                    <a:pt x="0" y="256616"/>
                  </a:lnTo>
                  <a:lnTo>
                    <a:pt x="367729" y="256616"/>
                  </a:lnTo>
                  <a:lnTo>
                    <a:pt x="367729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61" name="object 1661"/>
            <p:cNvSpPr/>
            <p:nvPr/>
          </p:nvSpPr>
          <p:spPr>
            <a:xfrm>
              <a:off x="15088242" y="7674727"/>
              <a:ext cx="368300" cy="0"/>
            </a:xfrm>
            <a:custGeom>
              <a:avLst/>
              <a:gdLst/>
              <a:ahLst/>
              <a:cxnLst/>
              <a:rect l="l" t="t" r="r" b="b"/>
              <a:pathLst>
                <a:path w="368300">
                  <a:moveTo>
                    <a:pt x="0" y="0"/>
                  </a:moveTo>
                  <a:lnTo>
                    <a:pt x="367695" y="0"/>
                  </a:lnTo>
                </a:path>
              </a:pathLst>
            </a:custGeom>
            <a:ln w="793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62" name="object 1662"/>
            <p:cNvSpPr/>
            <p:nvPr/>
          </p:nvSpPr>
          <p:spPr>
            <a:xfrm>
              <a:off x="15088242" y="7931337"/>
              <a:ext cx="368300" cy="0"/>
            </a:xfrm>
            <a:custGeom>
              <a:avLst/>
              <a:gdLst/>
              <a:ahLst/>
              <a:cxnLst/>
              <a:rect l="l" t="t" r="r" b="b"/>
              <a:pathLst>
                <a:path w="368300">
                  <a:moveTo>
                    <a:pt x="0" y="0"/>
                  </a:moveTo>
                  <a:lnTo>
                    <a:pt x="367695" y="0"/>
                  </a:lnTo>
                </a:path>
              </a:pathLst>
            </a:custGeom>
            <a:ln w="793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63" name="object 1663"/>
            <p:cNvSpPr/>
            <p:nvPr/>
          </p:nvSpPr>
          <p:spPr>
            <a:xfrm>
              <a:off x="15457268" y="7674748"/>
              <a:ext cx="0" cy="257175"/>
            </a:xfrm>
            <a:custGeom>
              <a:avLst/>
              <a:gdLst/>
              <a:ahLst/>
              <a:cxnLst/>
              <a:rect l="l" t="t" r="r" b="b"/>
              <a:pathLst>
                <a:path h="257175">
                  <a:moveTo>
                    <a:pt x="0" y="256593"/>
                  </a:moveTo>
                  <a:lnTo>
                    <a:pt x="0" y="0"/>
                  </a:lnTo>
                </a:path>
              </a:pathLst>
            </a:custGeom>
            <a:ln w="733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64" name="object 1664"/>
            <p:cNvSpPr/>
            <p:nvPr/>
          </p:nvSpPr>
          <p:spPr>
            <a:xfrm>
              <a:off x="15088253" y="7674748"/>
              <a:ext cx="0" cy="257175"/>
            </a:xfrm>
            <a:custGeom>
              <a:avLst/>
              <a:gdLst/>
              <a:ahLst/>
              <a:cxnLst/>
              <a:rect l="l" t="t" r="r" b="b"/>
              <a:pathLst>
                <a:path h="257175">
                  <a:moveTo>
                    <a:pt x="0" y="256593"/>
                  </a:moveTo>
                  <a:lnTo>
                    <a:pt x="0" y="0"/>
                  </a:lnTo>
                </a:path>
              </a:pathLst>
            </a:custGeom>
            <a:ln w="793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65" name="object 1665"/>
          <p:cNvSpPr txBox="1"/>
          <p:nvPr/>
        </p:nvSpPr>
        <p:spPr>
          <a:xfrm>
            <a:off x="15299149" y="6253442"/>
            <a:ext cx="1730375" cy="26797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550" spc="-15" dirty="0">
                <a:latin typeface="Verdana"/>
                <a:cs typeface="Verdana"/>
              </a:rPr>
              <a:t>s</a:t>
            </a:r>
            <a:r>
              <a:rPr sz="1550" spc="-145" dirty="0">
                <a:latin typeface="Verdana"/>
                <a:cs typeface="Verdana"/>
              </a:rPr>
              <a:t> </a:t>
            </a:r>
            <a:r>
              <a:rPr sz="1550" spc="-345" dirty="0">
                <a:latin typeface="Verdana"/>
                <a:cs typeface="Verdana"/>
              </a:rPr>
              <a:t>=</a:t>
            </a:r>
            <a:r>
              <a:rPr sz="1550" spc="-105" dirty="0">
                <a:latin typeface="Verdana"/>
                <a:cs typeface="Verdana"/>
              </a:rPr>
              <a:t> </a:t>
            </a:r>
            <a:r>
              <a:rPr sz="1550" spc="-110" dirty="0">
                <a:latin typeface="Verdana"/>
                <a:cs typeface="Verdana"/>
              </a:rPr>
              <a:t>1</a:t>
            </a:r>
            <a:r>
              <a:rPr sz="1550" spc="-105" dirty="0">
                <a:latin typeface="Verdana"/>
                <a:cs typeface="Verdana"/>
              </a:rPr>
              <a:t>3 </a:t>
            </a:r>
            <a:r>
              <a:rPr sz="1550" spc="-40" dirty="0">
                <a:latin typeface="Verdana"/>
                <a:cs typeface="Verdana"/>
              </a:rPr>
              <a:t>TeV,</a:t>
            </a:r>
            <a:r>
              <a:rPr sz="1550" spc="-105" dirty="0">
                <a:latin typeface="Verdana"/>
                <a:cs typeface="Verdana"/>
              </a:rPr>
              <a:t> </a:t>
            </a:r>
            <a:r>
              <a:rPr sz="1550" spc="-110" dirty="0">
                <a:latin typeface="Verdana"/>
                <a:cs typeface="Verdana"/>
              </a:rPr>
              <a:t>14.</a:t>
            </a:r>
            <a:r>
              <a:rPr sz="1550" spc="-125" dirty="0">
                <a:latin typeface="Verdana"/>
                <a:cs typeface="Verdana"/>
              </a:rPr>
              <a:t>6</a:t>
            </a:r>
            <a:r>
              <a:rPr sz="1550" spc="-105" dirty="0">
                <a:latin typeface="Verdana"/>
                <a:cs typeface="Verdana"/>
              </a:rPr>
              <a:t> </a:t>
            </a:r>
            <a:r>
              <a:rPr sz="1550" spc="-95" dirty="0">
                <a:latin typeface="Verdana"/>
                <a:cs typeface="Verdana"/>
              </a:rPr>
              <a:t>fb</a:t>
            </a:r>
            <a:endParaRPr sz="1550">
              <a:latin typeface="Verdana"/>
              <a:cs typeface="Verdana"/>
            </a:endParaRPr>
          </a:p>
        </p:txBody>
      </p:sp>
      <p:sp>
        <p:nvSpPr>
          <p:cNvPr id="1666" name="object 1666"/>
          <p:cNvSpPr txBox="1"/>
          <p:nvPr/>
        </p:nvSpPr>
        <p:spPr>
          <a:xfrm>
            <a:off x="16253660" y="5776253"/>
            <a:ext cx="895350" cy="645160"/>
          </a:xfrm>
          <a:prstGeom prst="rect">
            <a:avLst/>
          </a:prstGeom>
        </p:spPr>
        <p:txBody>
          <a:bodyPr vert="horz" wrap="square" lIns="0" tIns="1079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850"/>
              </a:spcBef>
            </a:pPr>
            <a:r>
              <a:rPr sz="2050" b="1" i="1" spc="-10" dirty="0">
                <a:latin typeface="Arial"/>
                <a:cs typeface="Arial"/>
              </a:rPr>
              <a:t>ATLAS</a:t>
            </a:r>
            <a:endParaRPr sz="2050">
              <a:latin typeface="Arial"/>
              <a:cs typeface="Arial"/>
            </a:endParaRPr>
          </a:p>
          <a:p>
            <a:pPr marR="5080" algn="r">
              <a:lnSpc>
                <a:spcPct val="100000"/>
              </a:lnSpc>
              <a:spcBef>
                <a:spcPts val="405"/>
              </a:spcBef>
            </a:pPr>
            <a:r>
              <a:rPr sz="1050" spc="-105" dirty="0">
                <a:latin typeface="Verdana"/>
                <a:cs typeface="Verdana"/>
              </a:rPr>
              <a:t>-1</a:t>
            </a:r>
            <a:endParaRPr sz="1050">
              <a:latin typeface="Verdana"/>
              <a:cs typeface="Verdana"/>
            </a:endParaRPr>
          </a:p>
        </p:txBody>
      </p:sp>
      <p:sp>
        <p:nvSpPr>
          <p:cNvPr id="1667" name="object 1667"/>
          <p:cNvSpPr txBox="1"/>
          <p:nvPr/>
        </p:nvSpPr>
        <p:spPr>
          <a:xfrm>
            <a:off x="11317159" y="10022521"/>
            <a:ext cx="6163945" cy="59309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ts val="2240"/>
              </a:lnSpc>
              <a:spcBef>
                <a:spcPts val="90"/>
              </a:spcBef>
              <a:tabLst>
                <a:tab pos="873125" algn="l"/>
                <a:tab pos="1708785" algn="l"/>
                <a:tab pos="2544445" algn="l"/>
                <a:tab pos="3302635" algn="l"/>
                <a:tab pos="4138295" algn="l"/>
                <a:tab pos="4973955" algn="l"/>
              </a:tabLst>
            </a:pPr>
            <a:r>
              <a:rPr sz="2050" spc="55" dirty="0">
                <a:latin typeface="Trebuchet MS"/>
                <a:cs typeface="Trebuchet MS"/>
              </a:rPr>
              <a:t>200	400	600	800	1000	1200	1400</a:t>
            </a:r>
            <a:endParaRPr sz="2050">
              <a:latin typeface="Trebuchet MS"/>
              <a:cs typeface="Trebuchet MS"/>
            </a:endParaRPr>
          </a:p>
          <a:p>
            <a:pPr marR="43180" algn="r">
              <a:lnSpc>
                <a:spcPts val="2240"/>
              </a:lnSpc>
            </a:pPr>
            <a:r>
              <a:rPr sz="2050" spc="-409" dirty="0">
                <a:latin typeface="Verdana"/>
                <a:cs typeface="Verdana"/>
              </a:rPr>
              <a:t>m</a:t>
            </a:r>
            <a:r>
              <a:rPr sz="2025" spc="-30" baseline="-24691" dirty="0">
                <a:latin typeface="Verdana"/>
                <a:cs typeface="Verdana"/>
              </a:rPr>
              <a:t>X</a:t>
            </a:r>
            <a:r>
              <a:rPr sz="2025" spc="135" baseline="-24691" dirty="0">
                <a:latin typeface="Verdana"/>
                <a:cs typeface="Verdana"/>
              </a:rPr>
              <a:t> </a:t>
            </a:r>
            <a:r>
              <a:rPr sz="2050" spc="-175" dirty="0">
                <a:latin typeface="Verdana"/>
                <a:cs typeface="Verdana"/>
              </a:rPr>
              <a:t>[GeV]</a:t>
            </a:r>
            <a:endParaRPr sz="2050">
              <a:latin typeface="Verdana"/>
              <a:cs typeface="Verdana"/>
            </a:endParaRPr>
          </a:p>
        </p:txBody>
      </p:sp>
      <p:sp>
        <p:nvSpPr>
          <p:cNvPr id="1668" name="object 1668"/>
          <p:cNvSpPr txBox="1"/>
          <p:nvPr/>
        </p:nvSpPr>
        <p:spPr>
          <a:xfrm>
            <a:off x="11333215" y="10703450"/>
            <a:ext cx="6915979" cy="39241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2450" spc="35" dirty="0">
                <a:latin typeface="Microsoft Sans Serif"/>
                <a:cs typeface="Microsoft Sans Serif"/>
              </a:rPr>
              <a:t>No</a:t>
            </a:r>
            <a:r>
              <a:rPr sz="2450" spc="30" dirty="0">
                <a:latin typeface="Microsoft Sans Serif"/>
                <a:cs typeface="Microsoft Sans Serif"/>
              </a:rPr>
              <a:t> </a:t>
            </a:r>
            <a:r>
              <a:rPr sz="2450" spc="15" dirty="0">
                <a:latin typeface="Microsoft Sans Serif"/>
                <a:cs typeface="Microsoft Sans Serif"/>
              </a:rPr>
              <a:t>excess</a:t>
            </a:r>
            <a:r>
              <a:rPr sz="2450" spc="35" dirty="0">
                <a:latin typeface="Microsoft Sans Serif"/>
                <a:cs typeface="Microsoft Sans Serif"/>
              </a:rPr>
              <a:t> </a:t>
            </a:r>
            <a:r>
              <a:rPr sz="2450" spc="20" dirty="0">
                <a:latin typeface="Microsoft Sans Serif"/>
                <a:cs typeface="Microsoft Sans Serif"/>
              </a:rPr>
              <a:t>→</a:t>
            </a:r>
            <a:r>
              <a:rPr sz="2450" spc="35" dirty="0">
                <a:latin typeface="Microsoft Sans Serif"/>
                <a:cs typeface="Microsoft Sans Serif"/>
              </a:rPr>
              <a:t> </a:t>
            </a:r>
            <a:r>
              <a:rPr sz="2450" spc="10" dirty="0">
                <a:latin typeface="Microsoft Sans Serif"/>
                <a:cs typeface="Microsoft Sans Serif"/>
              </a:rPr>
              <a:t>Cross</a:t>
            </a:r>
            <a:r>
              <a:rPr sz="2450" spc="30" dirty="0">
                <a:latin typeface="Microsoft Sans Serif"/>
                <a:cs typeface="Microsoft Sans Serif"/>
              </a:rPr>
              <a:t> section</a:t>
            </a:r>
            <a:r>
              <a:rPr sz="2450" spc="35" dirty="0">
                <a:latin typeface="Microsoft Sans Serif"/>
                <a:cs typeface="Microsoft Sans Serif"/>
              </a:rPr>
              <a:t> </a:t>
            </a:r>
            <a:r>
              <a:rPr sz="2450" spc="20" dirty="0">
                <a:latin typeface="Microsoft Sans Serif"/>
                <a:cs typeface="Microsoft Sans Serif"/>
              </a:rPr>
              <a:t>exclusion</a:t>
            </a:r>
            <a:r>
              <a:rPr sz="2450" spc="35" dirty="0">
                <a:latin typeface="Microsoft Sans Serif"/>
                <a:cs typeface="Microsoft Sans Serif"/>
              </a:rPr>
              <a:t> </a:t>
            </a:r>
            <a:r>
              <a:rPr sz="2450" spc="25" dirty="0">
                <a:latin typeface="Microsoft Sans Serif"/>
                <a:cs typeface="Microsoft Sans Serif"/>
              </a:rPr>
              <a:t>limits</a:t>
            </a:r>
            <a:endParaRPr sz="2450" dirty="0">
              <a:latin typeface="Microsoft Sans Serif"/>
              <a:cs typeface="Microsoft Sans Serif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magine 15" descr="Immagine che contiene diagramma, linea, testo, design&#10;&#10;Descrizione generata automaticamente">
            <a:extLst>
              <a:ext uri="{FF2B5EF4-FFF2-40B4-BE49-F238E27FC236}">
                <a16:creationId xmlns:a16="http://schemas.microsoft.com/office/drawing/2014/main" id="{63A27B3C-32D2-A9D6-629A-D7E40606056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6127" y="4396785"/>
            <a:ext cx="4012297" cy="4511681"/>
          </a:xfrm>
          <a:prstGeom prst="rect">
            <a:avLst/>
          </a:prstGeom>
        </p:spPr>
      </p:pic>
      <p:sp>
        <p:nvSpPr>
          <p:cNvPr id="5" name="object 16">
            <a:extLst>
              <a:ext uri="{FF2B5EF4-FFF2-40B4-BE49-F238E27FC236}">
                <a16:creationId xmlns:a16="http://schemas.microsoft.com/office/drawing/2014/main" id="{EE1F65B6-97CC-D91F-98E8-20111A473BB5}"/>
              </a:ext>
            </a:extLst>
          </p:cNvPr>
          <p:cNvSpPr txBox="1">
            <a:spLocks/>
          </p:cNvSpPr>
          <p:nvPr/>
        </p:nvSpPr>
        <p:spPr>
          <a:xfrm>
            <a:off x="2736850" y="115258"/>
            <a:ext cx="13182599" cy="1128771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0" tIns="11430" rIns="0" bIns="0" rtlCol="0">
            <a:spAutoFit/>
          </a:bodyPr>
          <a:lstStyle>
            <a:lvl1pPr>
              <a:defRPr sz="6400" b="0" i="0">
                <a:solidFill>
                  <a:srgbClr val="0076BA"/>
                </a:solidFill>
                <a:latin typeface="Arial MT"/>
                <a:ea typeface="+mj-ea"/>
                <a:cs typeface="Arial MT"/>
              </a:defRPr>
            </a:lvl1pPr>
          </a:lstStyle>
          <a:p>
            <a:pPr marL="12700">
              <a:spcBef>
                <a:spcPts val="90"/>
              </a:spcBef>
            </a:pPr>
            <a:r>
              <a:rPr lang="it-IT" sz="7260" kern="0" spc="16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 Highly </a:t>
            </a:r>
            <a:r>
              <a:rPr lang="it-IT" sz="7260" kern="0" spc="16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ionizing</a:t>
            </a:r>
            <a:r>
              <a:rPr lang="it-IT" sz="7260" kern="0" spc="16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7260" kern="0" spc="16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particles</a:t>
            </a:r>
            <a:endParaRPr lang="it-IT" sz="7260" kern="0" spc="160" dirty="0">
              <a:solidFill>
                <a:schemeClr val="tx2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object 13">
            <a:extLst>
              <a:ext uri="{FF2B5EF4-FFF2-40B4-BE49-F238E27FC236}">
                <a16:creationId xmlns:a16="http://schemas.microsoft.com/office/drawing/2014/main" id="{C7A7DA06-CAE5-F413-EE08-9F4DC8FD0542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-21590" y="-60325"/>
            <a:ext cx="2206626" cy="2347259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8E0D1620-BBE8-4F28-48AE-ADB36128641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783293" y="3826818"/>
            <a:ext cx="8272311" cy="6359339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7A3529E7-7626-AEA4-CC25-D4EAC3ED530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857" y="4310723"/>
            <a:ext cx="7772400" cy="5315065"/>
          </a:xfrm>
          <a:prstGeom prst="rect">
            <a:avLst/>
          </a:prstGeom>
        </p:spPr>
      </p:pic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F398370F-0F7A-7F05-D62A-55CA4EF07C1A}"/>
              </a:ext>
            </a:extLst>
          </p:cNvPr>
          <p:cNvSpPr txBox="1"/>
          <p:nvPr/>
        </p:nvSpPr>
        <p:spPr>
          <a:xfrm>
            <a:off x="222250" y="2117078"/>
            <a:ext cx="18135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it-IT" sz="3600" dirty="0" err="1"/>
              <a:t>Search</a:t>
            </a:r>
            <a:r>
              <a:rPr lang="it-IT" sz="3600" dirty="0"/>
              <a:t> for </a:t>
            </a:r>
            <a:r>
              <a:rPr lang="it-IT" sz="3600" dirty="0" err="1"/>
              <a:t>pair</a:t>
            </a:r>
            <a:r>
              <a:rPr lang="it-IT" sz="3600" dirty="0"/>
              <a:t> of </a:t>
            </a:r>
            <a:r>
              <a:rPr lang="it-IT" sz="3600" dirty="0" err="1"/>
              <a:t>magnetic</a:t>
            </a:r>
            <a:r>
              <a:rPr lang="it-IT" sz="3600" dirty="0"/>
              <a:t> </a:t>
            </a:r>
            <a:r>
              <a:rPr lang="it-IT" sz="3600" dirty="0" err="1"/>
              <a:t>monopoles</a:t>
            </a:r>
            <a:r>
              <a:rPr lang="it-IT" sz="3600" dirty="0"/>
              <a:t> and </a:t>
            </a:r>
            <a:r>
              <a:rPr lang="it-IT" sz="3600" dirty="0" err="1"/>
              <a:t>stable</a:t>
            </a:r>
            <a:r>
              <a:rPr lang="it-IT" sz="3600" dirty="0"/>
              <a:t> </a:t>
            </a:r>
            <a:r>
              <a:rPr lang="it-IT" sz="3600" dirty="0" err="1"/>
              <a:t>particles</a:t>
            </a:r>
            <a:r>
              <a:rPr lang="it-IT" sz="3600" dirty="0"/>
              <a:t> with high </a:t>
            </a:r>
            <a:r>
              <a:rPr lang="it-IT" sz="3600" dirty="0" err="1"/>
              <a:t>electric</a:t>
            </a:r>
            <a:r>
              <a:rPr lang="it-IT" sz="3600" dirty="0"/>
              <a:t> </a:t>
            </a:r>
            <a:r>
              <a:rPr lang="it-IT" sz="3600" dirty="0" err="1"/>
              <a:t>charges</a:t>
            </a:r>
            <a:endParaRPr lang="it-IT" sz="36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it-IT" sz="3600" dirty="0" err="1">
                <a:solidFill>
                  <a:srgbClr val="C00000"/>
                </a:solidFill>
              </a:rPr>
              <a:t>Factor</a:t>
            </a:r>
            <a:r>
              <a:rPr lang="it-IT" sz="3600" dirty="0">
                <a:solidFill>
                  <a:srgbClr val="C00000"/>
                </a:solidFill>
              </a:rPr>
              <a:t> 3 </a:t>
            </a:r>
            <a:r>
              <a:rPr lang="it-IT" sz="3600" dirty="0" err="1">
                <a:solidFill>
                  <a:srgbClr val="C00000"/>
                </a:solidFill>
              </a:rPr>
              <a:t>better</a:t>
            </a:r>
            <a:r>
              <a:rPr lang="it-IT" sz="3600" dirty="0">
                <a:solidFill>
                  <a:srgbClr val="C00000"/>
                </a:solidFill>
              </a:rPr>
              <a:t> </a:t>
            </a:r>
            <a:r>
              <a:rPr lang="it-IT" sz="3600" dirty="0" err="1">
                <a:solidFill>
                  <a:srgbClr val="C00000"/>
                </a:solidFill>
              </a:rPr>
              <a:t>than</a:t>
            </a:r>
            <a:r>
              <a:rPr lang="it-IT" sz="3600" dirty="0">
                <a:solidFill>
                  <a:srgbClr val="C00000"/>
                </a:solidFill>
              </a:rPr>
              <a:t> </a:t>
            </a:r>
            <a:r>
              <a:rPr lang="it-IT" sz="3600" dirty="0" err="1">
                <a:solidFill>
                  <a:srgbClr val="C00000"/>
                </a:solidFill>
              </a:rPr>
              <a:t>previous</a:t>
            </a:r>
            <a:r>
              <a:rPr lang="it-IT" sz="3600" dirty="0">
                <a:solidFill>
                  <a:srgbClr val="C00000"/>
                </a:solidFill>
              </a:rPr>
              <a:t> x-</a:t>
            </a:r>
            <a:r>
              <a:rPr lang="it-IT" sz="3600" dirty="0" err="1">
                <a:solidFill>
                  <a:srgbClr val="C00000"/>
                </a:solidFill>
              </a:rPr>
              <a:t>section</a:t>
            </a:r>
            <a:r>
              <a:rPr lang="it-IT" sz="3600" dirty="0">
                <a:solidFill>
                  <a:srgbClr val="C00000"/>
                </a:solidFill>
              </a:rPr>
              <a:t> </a:t>
            </a:r>
            <a:r>
              <a:rPr lang="it-IT" sz="3600" dirty="0" err="1">
                <a:solidFill>
                  <a:srgbClr val="C00000"/>
                </a:solidFill>
              </a:rPr>
              <a:t>limits</a:t>
            </a:r>
            <a:r>
              <a:rPr lang="it-IT" sz="3600" dirty="0">
                <a:solidFill>
                  <a:srgbClr val="C00000"/>
                </a:solidFill>
              </a:rPr>
              <a:t> </a:t>
            </a:r>
            <a:r>
              <a:rPr lang="it-IT" sz="3600" dirty="0"/>
              <a:t>by ATLAS, with 36 fb</a:t>
            </a:r>
            <a:r>
              <a:rPr lang="it-IT" sz="3600" baseline="30000" dirty="0"/>
              <a:t>-1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it-IT" sz="3600" dirty="0"/>
              <a:t>First ATLAS </a:t>
            </a:r>
            <a:r>
              <a:rPr lang="it-IT" sz="3600" dirty="0" err="1"/>
              <a:t>limits</a:t>
            </a:r>
            <a:r>
              <a:rPr lang="it-IT" sz="3600" dirty="0"/>
              <a:t> on </a:t>
            </a:r>
            <a:r>
              <a:rPr lang="it-IT" sz="3600" dirty="0" err="1"/>
              <a:t>photon</a:t>
            </a:r>
            <a:r>
              <a:rPr lang="it-IT" sz="3600" dirty="0"/>
              <a:t>-fusion </a:t>
            </a:r>
            <a:r>
              <a:rPr lang="it-IT" sz="3600" dirty="0" err="1"/>
              <a:t>pair</a:t>
            </a:r>
            <a:r>
              <a:rPr lang="it-IT" sz="3600" dirty="0"/>
              <a:t> production </a:t>
            </a:r>
            <a:r>
              <a:rPr lang="it-IT" sz="3600" dirty="0" err="1"/>
              <a:t>mechanism</a:t>
            </a:r>
            <a:r>
              <a:rPr lang="it-IT" sz="3600" dirty="0"/>
              <a:t>.</a:t>
            </a: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80BFDDA8-6A94-DCD3-F03C-92A6C7FFAB1F}"/>
              </a:ext>
            </a:extLst>
          </p:cNvPr>
          <p:cNvSpPr txBox="1"/>
          <p:nvPr/>
        </p:nvSpPr>
        <p:spPr>
          <a:xfrm>
            <a:off x="222250" y="9666519"/>
            <a:ext cx="15585357" cy="13142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it-IT" sz="3970" dirty="0" err="1"/>
              <a:t>HIPs</a:t>
            </a:r>
            <a:r>
              <a:rPr lang="it-IT" sz="3970" dirty="0"/>
              <a:t> produce TRT tracks with </a:t>
            </a:r>
            <a:r>
              <a:rPr lang="el-GR" sz="3970" dirty="0"/>
              <a:t>δ-</a:t>
            </a:r>
            <a:r>
              <a:rPr lang="it-IT" sz="3970" dirty="0"/>
              <a:t>rays </a:t>
            </a:r>
            <a:r>
              <a:rPr lang="it-IT" sz="3970" dirty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it-IT" sz="3970" dirty="0"/>
              <a:t> </a:t>
            </a:r>
            <a:r>
              <a:rPr lang="it-IT" sz="3970" b="1" dirty="0" err="1">
                <a:solidFill>
                  <a:srgbClr val="C00000"/>
                </a:solidFill>
              </a:rPr>
              <a:t>many</a:t>
            </a:r>
            <a:r>
              <a:rPr lang="it-IT" sz="3970" b="1" dirty="0">
                <a:solidFill>
                  <a:srgbClr val="C00000"/>
                </a:solidFill>
              </a:rPr>
              <a:t> high TRT hits (HT)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it-IT" sz="3970" dirty="0"/>
              <a:t>Too massive to produce </a:t>
            </a:r>
            <a:r>
              <a:rPr lang="it-IT" sz="3970" dirty="0" err="1"/>
              <a:t>shower</a:t>
            </a:r>
            <a:r>
              <a:rPr lang="it-IT" sz="3970" dirty="0"/>
              <a:t> in EM calo </a:t>
            </a:r>
            <a:r>
              <a:rPr lang="it-IT" sz="3970" dirty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it-IT" sz="3970" dirty="0"/>
              <a:t> </a:t>
            </a:r>
            <a:r>
              <a:rPr lang="it-IT" sz="3970" b="1" dirty="0">
                <a:solidFill>
                  <a:srgbClr val="C00000"/>
                </a:solidFill>
              </a:rPr>
              <a:t>low </a:t>
            </a:r>
            <a:r>
              <a:rPr lang="it-IT" sz="3970" b="1" dirty="0" err="1">
                <a:solidFill>
                  <a:srgbClr val="C00000"/>
                </a:solidFill>
              </a:rPr>
              <a:t>lateral</a:t>
            </a:r>
            <a:r>
              <a:rPr lang="it-IT" sz="3970" b="1" dirty="0">
                <a:solidFill>
                  <a:srgbClr val="C00000"/>
                </a:solidFill>
              </a:rPr>
              <a:t> </a:t>
            </a:r>
            <a:r>
              <a:rPr lang="it-IT" sz="3970" b="1" dirty="0" err="1">
                <a:solidFill>
                  <a:srgbClr val="C00000"/>
                </a:solidFill>
              </a:rPr>
              <a:t>dispersion</a:t>
            </a:r>
            <a:r>
              <a:rPr lang="it-IT" sz="3970" b="1" dirty="0">
                <a:solidFill>
                  <a:srgbClr val="C00000"/>
                </a:solidFill>
              </a:rPr>
              <a:t> </a:t>
            </a:r>
            <a:r>
              <a:rPr lang="it-IT" sz="3970" dirty="0"/>
              <a:t>(</a:t>
            </a:r>
            <a:r>
              <a:rPr lang="it-IT" sz="3970" dirty="0" err="1"/>
              <a:t>w</a:t>
            </a:r>
            <a:r>
              <a:rPr lang="it-IT" sz="3970" dirty="0"/>
              <a:t>)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59FED24D-98C3-97E8-270B-F4B1703BC5A5}"/>
              </a:ext>
            </a:extLst>
          </p:cNvPr>
          <p:cNvSpPr txBox="1"/>
          <p:nvPr/>
        </p:nvSpPr>
        <p:spPr>
          <a:xfrm>
            <a:off x="5480050" y="6129406"/>
            <a:ext cx="21010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b="1" dirty="0" err="1">
                <a:solidFill>
                  <a:srgbClr val="C00000"/>
                </a:solidFill>
              </a:rPr>
              <a:t>Signal</a:t>
            </a:r>
            <a:r>
              <a:rPr lang="it-IT" sz="2800" b="1" dirty="0">
                <a:solidFill>
                  <a:srgbClr val="C00000"/>
                </a:solidFill>
              </a:rPr>
              <a:t> </a:t>
            </a:r>
            <a:r>
              <a:rPr lang="it-IT" sz="2800" b="1" dirty="0" err="1">
                <a:solidFill>
                  <a:srgbClr val="C00000"/>
                </a:solidFill>
              </a:rPr>
              <a:t>region</a:t>
            </a:r>
            <a:endParaRPr lang="it-IT" sz="2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604904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bject 16"/>
          <p:cNvSpPr txBox="1">
            <a:spLocks noGrp="1"/>
          </p:cNvSpPr>
          <p:nvPr>
            <p:ph type="title"/>
          </p:nvPr>
        </p:nvSpPr>
        <p:spPr>
          <a:xfrm>
            <a:off x="7613650" y="27835"/>
            <a:ext cx="8051212" cy="1128771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7260" spc="16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Conclusion</a:t>
            </a:r>
            <a:r>
              <a:rPr lang="it-IT" sz="7260" spc="16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endParaRPr sz="7260" dirty="0">
              <a:solidFill>
                <a:schemeClr val="tx2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B37F15C8-DD12-DF49-BE44-A09176DC0B6F}"/>
              </a:ext>
            </a:extLst>
          </p:cNvPr>
          <p:cNvSpPr txBox="1"/>
          <p:nvPr/>
        </p:nvSpPr>
        <p:spPr>
          <a:xfrm>
            <a:off x="648876" y="1920875"/>
            <a:ext cx="19074223" cy="87254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3960" dirty="0"/>
              <a:t>ATLAS: </a:t>
            </a:r>
            <a:r>
              <a:rPr lang="it-IT" sz="3960" dirty="0" err="1"/>
              <a:t>taking</a:t>
            </a:r>
            <a:r>
              <a:rPr lang="it-IT" sz="3960" dirty="0"/>
              <a:t> data, </a:t>
            </a:r>
            <a:r>
              <a:rPr lang="it-IT" sz="3960" dirty="0" err="1"/>
              <a:t>preparing</a:t>
            </a:r>
            <a:r>
              <a:rPr lang="it-IT" sz="3960" dirty="0"/>
              <a:t> for an </a:t>
            </a:r>
            <a:r>
              <a:rPr lang="it-IT" sz="3960" dirty="0" err="1"/>
              <a:t>ambitious</a:t>
            </a:r>
            <a:r>
              <a:rPr lang="it-IT" sz="3960" dirty="0"/>
              <a:t> HL-LHC upgrade, and </a:t>
            </a:r>
            <a:r>
              <a:rPr lang="it-IT" sz="3960" dirty="0" err="1"/>
              <a:t>analysing</a:t>
            </a:r>
            <a:r>
              <a:rPr lang="it-IT" sz="3960" dirty="0"/>
              <a:t> </a:t>
            </a:r>
            <a:r>
              <a:rPr lang="it-IT" sz="3960" dirty="0" err="1"/>
              <a:t>its</a:t>
            </a:r>
            <a:r>
              <a:rPr lang="it-IT" sz="3960" dirty="0"/>
              <a:t> </a:t>
            </a:r>
            <a:r>
              <a:rPr lang="it-IT" sz="3960" dirty="0" err="1"/>
              <a:t>fantastic</a:t>
            </a:r>
            <a:r>
              <a:rPr lang="it-IT" sz="3960" dirty="0"/>
              <a:t> Run-1, 2 and 3 data samples, with an </a:t>
            </a:r>
            <a:r>
              <a:rPr lang="it-IT" sz="3960" dirty="0" err="1"/>
              <a:t>extremely</a:t>
            </a:r>
            <a:r>
              <a:rPr lang="it-IT" sz="3960" dirty="0"/>
              <a:t> </a:t>
            </a:r>
            <a:r>
              <a:rPr lang="it-IT" sz="3960" dirty="0" err="1"/>
              <a:t>broad</a:t>
            </a:r>
            <a:r>
              <a:rPr lang="it-IT" sz="3960" dirty="0"/>
              <a:t> and diverse </a:t>
            </a:r>
            <a:r>
              <a:rPr lang="it-IT" sz="3960" dirty="0" err="1"/>
              <a:t>physics</a:t>
            </a:r>
            <a:r>
              <a:rPr lang="it-IT" sz="3960" dirty="0"/>
              <a:t> </a:t>
            </a:r>
            <a:r>
              <a:rPr lang="it-IT" sz="3960" dirty="0" err="1"/>
              <a:t>programme</a:t>
            </a:r>
            <a:endParaRPr lang="it-IT" sz="396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sz="396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3960" dirty="0" err="1"/>
              <a:t>Search</a:t>
            </a:r>
            <a:r>
              <a:rPr lang="it-IT" sz="3960" dirty="0"/>
              <a:t> </a:t>
            </a:r>
            <a:r>
              <a:rPr lang="it-IT" sz="3960" dirty="0" err="1"/>
              <a:t>program</a:t>
            </a:r>
            <a:r>
              <a:rPr lang="it-IT" sz="3960" dirty="0"/>
              <a:t> </a:t>
            </a:r>
            <a:r>
              <a:rPr lang="it-IT" sz="3960" dirty="0" err="1"/>
              <a:t>is</a:t>
            </a:r>
            <a:r>
              <a:rPr lang="it-IT" sz="3960" dirty="0"/>
              <a:t> </a:t>
            </a:r>
            <a:r>
              <a:rPr lang="it-IT" sz="3960" dirty="0" err="1"/>
              <a:t>benefiting</a:t>
            </a:r>
            <a:r>
              <a:rPr lang="it-IT" sz="3960" dirty="0"/>
              <a:t> from </a:t>
            </a:r>
            <a:r>
              <a:rPr lang="it-IT" sz="3960" dirty="0" err="1"/>
              <a:t>ever</a:t>
            </a:r>
            <a:r>
              <a:rPr lang="it-IT" sz="3960" dirty="0"/>
              <a:t> more sophisticated </a:t>
            </a:r>
            <a:r>
              <a:rPr lang="it-IT" sz="3960" dirty="0" err="1"/>
              <a:t>analyses</a:t>
            </a:r>
            <a:endParaRPr lang="it-IT" sz="396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sz="396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3960" dirty="0"/>
              <a:t> ~40 new </a:t>
            </a:r>
            <a:r>
              <a:rPr lang="it-IT" sz="3960" dirty="0" err="1"/>
              <a:t>results</a:t>
            </a:r>
            <a:r>
              <a:rPr lang="it-IT" sz="3960" dirty="0"/>
              <a:t> </a:t>
            </a:r>
            <a:r>
              <a:rPr lang="it-IT" sz="3960" dirty="0" err="1"/>
              <a:t>released</a:t>
            </a:r>
            <a:r>
              <a:rPr lang="it-IT" sz="3960" dirty="0"/>
              <a:t> </a:t>
            </a:r>
            <a:r>
              <a:rPr lang="it-IT" sz="3960" dirty="0" err="1"/>
              <a:t>this</a:t>
            </a:r>
            <a:r>
              <a:rPr lang="it-IT" sz="3960" dirty="0"/>
              <a:t> </a:t>
            </a:r>
            <a:r>
              <a:rPr lang="it-IT" sz="3960" dirty="0" err="1"/>
              <a:t>summer</a:t>
            </a:r>
            <a:r>
              <a:rPr lang="it-IT" sz="3960" dirty="0"/>
              <a:t>: </a:t>
            </a:r>
            <a:r>
              <a:rPr lang="it-IT" sz="3960" dirty="0" err="1"/>
              <a:t>most</a:t>
            </a:r>
            <a:r>
              <a:rPr lang="it-IT" sz="3960" dirty="0"/>
              <a:t> with </a:t>
            </a:r>
            <a:r>
              <a:rPr lang="it-IT" sz="3960" dirty="0" err="1"/>
              <a:t>well-understood</a:t>
            </a:r>
            <a:r>
              <a:rPr lang="it-IT" sz="3960" dirty="0"/>
              <a:t> Run-2 dataset, first cross-</a:t>
            </a:r>
            <a:r>
              <a:rPr lang="it-IT" sz="3960" dirty="0" err="1"/>
              <a:t>section</a:t>
            </a:r>
            <a:r>
              <a:rPr lang="it-IT" sz="3960" dirty="0"/>
              <a:t> </a:t>
            </a:r>
            <a:r>
              <a:rPr lang="it-IT" sz="3960" dirty="0" err="1"/>
              <a:t>measurements</a:t>
            </a:r>
            <a:r>
              <a:rPr lang="it-IT" sz="3960" dirty="0"/>
              <a:t> </a:t>
            </a:r>
            <a:r>
              <a:rPr lang="it-IT" sz="3960" dirty="0" err="1"/>
              <a:t>at</a:t>
            </a:r>
            <a:r>
              <a:rPr lang="it-IT" sz="3960" dirty="0"/>
              <a:t> 13.6 TeV, </a:t>
            </a:r>
            <a:r>
              <a:rPr lang="it-IT" sz="3960" dirty="0" err="1"/>
              <a:t>incl</a:t>
            </a:r>
            <a:r>
              <a:rPr lang="it-IT" sz="3960" dirty="0"/>
              <a:t>. Higgs </a:t>
            </a:r>
            <a:r>
              <a:rPr lang="it-IT" sz="3960" dirty="0" err="1"/>
              <a:t>boson</a:t>
            </a:r>
            <a:r>
              <a:rPr lang="it-IT" sz="3960" dirty="0"/>
              <a:t> re-</a:t>
            </a:r>
            <a:r>
              <a:rPr lang="it-IT" sz="3960" dirty="0" err="1"/>
              <a:t>observation</a:t>
            </a:r>
            <a:endParaRPr lang="it-IT" sz="3960" dirty="0"/>
          </a:p>
          <a:p>
            <a:endParaRPr lang="it-IT" sz="396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it-IT" sz="3960" dirty="0" err="1"/>
              <a:t>Succesfull</a:t>
            </a:r>
            <a:r>
              <a:rPr lang="it-IT" sz="3960" dirty="0"/>
              <a:t> </a:t>
            </a:r>
            <a:r>
              <a:rPr lang="it-IT" sz="3960" b="1" dirty="0">
                <a:solidFill>
                  <a:srgbClr val="C00000"/>
                </a:solidFill>
              </a:rPr>
              <a:t>DM </a:t>
            </a:r>
            <a:r>
              <a:rPr lang="it-IT" sz="3960" b="1" dirty="0" err="1">
                <a:solidFill>
                  <a:srgbClr val="C00000"/>
                </a:solidFill>
              </a:rPr>
              <a:t>search</a:t>
            </a:r>
            <a:r>
              <a:rPr lang="it-IT" sz="3960" b="1" dirty="0">
                <a:solidFill>
                  <a:srgbClr val="C00000"/>
                </a:solidFill>
              </a:rPr>
              <a:t> </a:t>
            </a:r>
            <a:r>
              <a:rPr lang="it-IT" sz="3960" b="1" dirty="0" err="1">
                <a:solidFill>
                  <a:srgbClr val="C00000"/>
                </a:solidFill>
              </a:rPr>
              <a:t>programme</a:t>
            </a:r>
            <a:endParaRPr lang="it-IT" sz="3960" b="1" dirty="0">
              <a:solidFill>
                <a:srgbClr val="C00000"/>
              </a:solidFill>
            </a:endParaRP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it-IT" sz="3500" dirty="0" err="1"/>
              <a:t>Probing</a:t>
            </a:r>
            <a:r>
              <a:rPr lang="it-IT" sz="3500" dirty="0"/>
              <a:t> a wide range of </a:t>
            </a:r>
            <a:r>
              <a:rPr lang="it-IT" sz="3500" dirty="0" err="1"/>
              <a:t>final</a:t>
            </a:r>
            <a:r>
              <a:rPr lang="it-IT" sz="3500" dirty="0"/>
              <a:t> </a:t>
            </a:r>
            <a:r>
              <a:rPr lang="it-IT" sz="3500" dirty="0" err="1"/>
              <a:t>states</a:t>
            </a:r>
            <a:r>
              <a:rPr lang="it-IT" sz="3500" dirty="0"/>
              <a:t> and models</a:t>
            </a:r>
          </a:p>
          <a:p>
            <a:pPr marL="1485900" lvl="2" indent="-571500">
              <a:buFont typeface="Arial" panose="020B0604020202020204" pitchFamily="34" charset="0"/>
              <a:buChar char="•"/>
            </a:pPr>
            <a:r>
              <a:rPr lang="it-IT" sz="3000" dirty="0"/>
              <a:t>Range of WIMP </a:t>
            </a:r>
            <a:r>
              <a:rPr lang="it-IT" sz="3000" dirty="0" err="1"/>
              <a:t>hypotheses</a:t>
            </a:r>
            <a:r>
              <a:rPr lang="it-IT" sz="3000" dirty="0"/>
              <a:t> - </a:t>
            </a:r>
            <a:r>
              <a:rPr lang="it-IT" sz="3000" dirty="0" err="1"/>
              <a:t>still</a:t>
            </a:r>
            <a:r>
              <a:rPr lang="it-IT" sz="3000" dirty="0"/>
              <a:t> </a:t>
            </a:r>
            <a:r>
              <a:rPr lang="it-IT" sz="3000" dirty="0" err="1"/>
              <a:t>many</a:t>
            </a:r>
            <a:r>
              <a:rPr lang="it-IT" sz="3000" dirty="0"/>
              <a:t> options</a:t>
            </a:r>
          </a:p>
          <a:p>
            <a:pPr marL="1485900" lvl="2" indent="-571500">
              <a:buFont typeface="Arial" panose="020B0604020202020204" pitchFamily="34" charset="0"/>
              <a:buChar char="•"/>
            </a:pPr>
            <a:r>
              <a:rPr lang="it-IT" sz="3000" dirty="0" err="1"/>
              <a:t>Many</a:t>
            </a:r>
            <a:r>
              <a:rPr lang="it-IT" sz="3000" dirty="0"/>
              <a:t> </a:t>
            </a:r>
            <a:r>
              <a:rPr lang="it-IT" sz="3000" dirty="0" err="1"/>
              <a:t>results</a:t>
            </a:r>
            <a:r>
              <a:rPr lang="it-IT" sz="3000" dirty="0"/>
              <a:t> on </a:t>
            </a:r>
            <a:r>
              <a:rPr lang="it-IT" sz="3000" dirty="0" err="1"/>
              <a:t>other</a:t>
            </a:r>
            <a:r>
              <a:rPr lang="it-IT" sz="3000" dirty="0"/>
              <a:t> options: dark </a:t>
            </a:r>
            <a:r>
              <a:rPr lang="it-IT" sz="3000" dirty="0" err="1"/>
              <a:t>sectors</a:t>
            </a:r>
            <a:r>
              <a:rPr lang="it-IT" sz="3000" dirty="0"/>
              <a:t>, </a:t>
            </a:r>
            <a:r>
              <a:rPr lang="it-IT" sz="3000" dirty="0" err="1"/>
              <a:t>ALPs</a:t>
            </a:r>
            <a:endParaRPr lang="it-IT" sz="3000" dirty="0"/>
          </a:p>
          <a:p>
            <a:pPr marL="571500" indent="-571500">
              <a:buFont typeface="Arial" panose="020B0604020202020204" pitchFamily="34" charset="0"/>
              <a:buChar char="•"/>
            </a:pPr>
            <a:endParaRPr lang="it-IT" sz="35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it-IT" sz="3960" dirty="0"/>
              <a:t>LHC Run-2 </a:t>
            </a:r>
            <a:r>
              <a:rPr lang="it-IT" sz="3960" dirty="0" err="1"/>
              <a:t>results</a:t>
            </a:r>
            <a:r>
              <a:rPr lang="it-IT" sz="3960" dirty="0"/>
              <a:t> </a:t>
            </a:r>
            <a:r>
              <a:rPr lang="it-IT" sz="3960" dirty="0" err="1"/>
              <a:t>still</a:t>
            </a:r>
            <a:r>
              <a:rPr lang="it-IT" sz="3960" dirty="0"/>
              <a:t> coming and Run-3 dataset </a:t>
            </a:r>
            <a:r>
              <a:rPr lang="it-IT" sz="3960" dirty="0" err="1"/>
              <a:t>growing</a:t>
            </a:r>
            <a:r>
              <a:rPr lang="it-IT" sz="3960" dirty="0"/>
              <a:t> fast!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it-IT" sz="3500" dirty="0" err="1"/>
              <a:t>Many</a:t>
            </a:r>
            <a:r>
              <a:rPr lang="it-IT" sz="3500" dirty="0"/>
              <a:t> new </a:t>
            </a:r>
            <a:r>
              <a:rPr lang="it-IT" sz="3500" dirty="0" err="1"/>
              <a:t>ideas</a:t>
            </a:r>
            <a:r>
              <a:rPr lang="it-IT" sz="3500" dirty="0"/>
              <a:t>, </a:t>
            </a:r>
            <a:r>
              <a:rPr lang="it-IT" sz="3500" dirty="0" err="1"/>
              <a:t>improved</a:t>
            </a:r>
            <a:r>
              <a:rPr lang="it-IT" sz="3500" dirty="0"/>
              <a:t> techniques and new </a:t>
            </a:r>
            <a:r>
              <a:rPr lang="it-IT" sz="3500" dirty="0" err="1"/>
              <a:t>theoretical</a:t>
            </a:r>
            <a:r>
              <a:rPr lang="it-IT" sz="3500" dirty="0"/>
              <a:t> models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833616" y="5361204"/>
            <a:ext cx="4437380" cy="106870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6850" spc="70" dirty="0"/>
              <a:t>Thank</a:t>
            </a:r>
            <a:r>
              <a:rPr sz="6850" spc="-85" dirty="0"/>
              <a:t> </a:t>
            </a:r>
            <a:r>
              <a:rPr sz="6850" spc="120" dirty="0"/>
              <a:t>you!</a:t>
            </a:r>
            <a:endParaRPr sz="6850"/>
          </a:p>
        </p:txBody>
      </p:sp>
      <p:sp>
        <p:nvSpPr>
          <p:cNvPr id="3" name="object 3"/>
          <p:cNvSpPr txBox="1"/>
          <p:nvPr/>
        </p:nvSpPr>
        <p:spPr>
          <a:xfrm>
            <a:off x="18849678" y="633966"/>
            <a:ext cx="491490" cy="528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3300" b="1" spc="-5" dirty="0">
                <a:solidFill>
                  <a:srgbClr val="5E5E5E"/>
                </a:solidFill>
                <a:latin typeface="Arial"/>
                <a:cs typeface="Arial"/>
              </a:rPr>
              <a:t>17</a:t>
            </a:r>
            <a:endParaRPr sz="33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Immagine che contiene testo, schermata, design&#10;&#10;Descrizione generata automaticamente">
            <a:extLst>
              <a:ext uri="{FF2B5EF4-FFF2-40B4-BE49-F238E27FC236}">
                <a16:creationId xmlns:a16="http://schemas.microsoft.com/office/drawing/2014/main" id="{62E1818F-4809-52F8-5C46-92C3BB753D6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27"/>
          <a:stretch/>
        </p:blipFill>
        <p:spPr>
          <a:xfrm>
            <a:off x="0" y="1463675"/>
            <a:ext cx="20104100" cy="9982200"/>
          </a:xfrm>
          <a:prstGeom prst="rect">
            <a:avLst/>
          </a:prstGeom>
        </p:spPr>
      </p:pic>
      <p:sp>
        <p:nvSpPr>
          <p:cNvPr id="4" name="object 10">
            <a:extLst>
              <a:ext uri="{FF2B5EF4-FFF2-40B4-BE49-F238E27FC236}">
                <a16:creationId xmlns:a16="http://schemas.microsoft.com/office/drawing/2014/main" id="{DD7C7601-B3EC-B615-D4B3-68245AE5B810}"/>
              </a:ext>
            </a:extLst>
          </p:cNvPr>
          <p:cNvSpPr txBox="1"/>
          <p:nvPr/>
        </p:nvSpPr>
        <p:spPr>
          <a:xfrm>
            <a:off x="1212850" y="15875"/>
            <a:ext cx="16491645" cy="1139849"/>
          </a:xfrm>
          <a:prstGeom prst="rect">
            <a:avLst/>
          </a:prstGeom>
        </p:spPr>
        <p:txBody>
          <a:bodyPr vert="horz" wrap="square" lIns="0" tIns="23036" rIns="0" bIns="0" rtlCol="0">
            <a:spAutoFit/>
          </a:bodyPr>
          <a:lstStyle/>
          <a:p>
            <a:pPr marL="20942" algn="ctr">
              <a:spcBef>
                <a:spcPts val="181"/>
              </a:spcBef>
            </a:pPr>
            <a:r>
              <a:rPr lang="it-IT" sz="7256" b="1" spc="49">
                <a:solidFill>
                  <a:schemeClr val="tx2">
                    <a:lumMod val="60000"/>
                    <a:lumOff val="40000"/>
                  </a:schemeClr>
                </a:solidFill>
                <a:latin typeface="Calibri Light"/>
                <a:cs typeface="Calibri Light"/>
              </a:rPr>
              <a:t>New ATLAS detector</a:t>
            </a:r>
            <a:endParaRPr lang="it-IT" sz="7256" b="1" dirty="0">
              <a:solidFill>
                <a:schemeClr val="tx2">
                  <a:lumMod val="60000"/>
                  <a:lumOff val="40000"/>
                </a:schemeClr>
              </a:solidFill>
              <a:latin typeface="Calibri Light"/>
              <a:cs typeface="Calibri Light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FA4D5D80-9E5A-BF70-BE30-8A489C3BF939}"/>
              </a:ext>
            </a:extLst>
          </p:cNvPr>
          <p:cNvSpPr txBox="1"/>
          <p:nvPr/>
        </p:nvSpPr>
        <p:spPr>
          <a:xfrm>
            <a:off x="8070850" y="1078210"/>
            <a:ext cx="102108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400" b="1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Muon</a:t>
            </a:r>
            <a:r>
              <a:rPr lang="it-IT" sz="2400" b="1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New Small </a:t>
            </a:r>
            <a:r>
              <a:rPr lang="it-IT" sz="2400" b="1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Wheels</a:t>
            </a:r>
            <a:r>
              <a:rPr lang="it-IT" sz="2400" b="1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to </a:t>
            </a:r>
            <a:r>
              <a:rPr lang="it-IT" sz="2400" b="1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replace</a:t>
            </a:r>
            <a:r>
              <a:rPr lang="it-IT" sz="2400" b="1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400" b="1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innermost</a:t>
            </a:r>
            <a:r>
              <a:rPr lang="it-IT" sz="2400" b="1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400" b="1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forward</a:t>
            </a:r>
            <a:r>
              <a:rPr lang="it-IT" sz="2400" b="1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400" b="1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Muon</a:t>
            </a:r>
            <a:r>
              <a:rPr lang="it-IT" sz="2400" b="1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station to </a:t>
            </a:r>
          </a:p>
        </p:txBody>
      </p:sp>
    </p:spTree>
    <p:extLst>
      <p:ext uri="{BB962C8B-B14F-4D97-AF65-F5344CB8AC3E}">
        <p14:creationId xmlns:p14="http://schemas.microsoft.com/office/powerpoint/2010/main" val="28565918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Immagine che contiene testo, schermata, design&#10;&#10;Descrizione generata automaticamente">
            <a:extLst>
              <a:ext uri="{FF2B5EF4-FFF2-40B4-BE49-F238E27FC236}">
                <a16:creationId xmlns:a16="http://schemas.microsoft.com/office/drawing/2014/main" id="{98E4DCA2-9B68-9765-B48E-3DB048EBAB1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88" r="21542"/>
          <a:stretch/>
        </p:blipFill>
        <p:spPr>
          <a:xfrm>
            <a:off x="-14371" y="596470"/>
            <a:ext cx="15773400" cy="9906000"/>
          </a:xfrm>
          <a:prstGeom prst="rect">
            <a:avLst/>
          </a:prstGeom>
        </p:spPr>
      </p:pic>
      <p:sp>
        <p:nvSpPr>
          <p:cNvPr id="4" name="object 10">
            <a:extLst>
              <a:ext uri="{FF2B5EF4-FFF2-40B4-BE49-F238E27FC236}">
                <a16:creationId xmlns:a16="http://schemas.microsoft.com/office/drawing/2014/main" id="{28634028-97FD-74C9-52FC-A9E4CEFA62E0}"/>
              </a:ext>
            </a:extLst>
          </p:cNvPr>
          <p:cNvSpPr txBox="1"/>
          <p:nvPr/>
        </p:nvSpPr>
        <p:spPr>
          <a:xfrm>
            <a:off x="1212850" y="15875"/>
            <a:ext cx="16491645" cy="1139849"/>
          </a:xfrm>
          <a:prstGeom prst="rect">
            <a:avLst/>
          </a:prstGeom>
        </p:spPr>
        <p:txBody>
          <a:bodyPr vert="horz" wrap="square" lIns="0" tIns="23036" rIns="0" bIns="0" rtlCol="0">
            <a:spAutoFit/>
          </a:bodyPr>
          <a:lstStyle/>
          <a:p>
            <a:pPr marL="20942" algn="ctr">
              <a:spcBef>
                <a:spcPts val="181"/>
              </a:spcBef>
            </a:pPr>
            <a:r>
              <a:rPr lang="it-IT" sz="7256" b="1" spc="49" dirty="0">
                <a:solidFill>
                  <a:schemeClr val="tx2">
                    <a:lumMod val="60000"/>
                    <a:lumOff val="40000"/>
                  </a:schemeClr>
                </a:solidFill>
                <a:latin typeface="Calibri Light"/>
                <a:cs typeface="Calibri Light"/>
              </a:rPr>
              <a:t>New ATLAS detector</a:t>
            </a:r>
            <a:endParaRPr sz="7256" b="1" dirty="0">
              <a:solidFill>
                <a:schemeClr val="tx2">
                  <a:lumMod val="60000"/>
                  <a:lumOff val="40000"/>
                </a:schemeClr>
              </a:solidFill>
              <a:latin typeface="Calibri Light"/>
              <a:cs typeface="Calibri Light"/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60D6169B-47F6-8D87-9945-CD873BF6D75B}"/>
              </a:ext>
            </a:extLst>
          </p:cNvPr>
          <p:cNvSpPr txBox="1"/>
          <p:nvPr/>
        </p:nvSpPr>
        <p:spPr>
          <a:xfrm>
            <a:off x="15081250" y="2073275"/>
            <a:ext cx="3092513" cy="19205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960" dirty="0" err="1"/>
              <a:t>Height</a:t>
            </a:r>
            <a:r>
              <a:rPr lang="it-IT" sz="3960" dirty="0"/>
              <a:t>: 25 m</a:t>
            </a:r>
          </a:p>
          <a:p>
            <a:r>
              <a:rPr lang="it-IT" sz="3960" dirty="0" err="1"/>
              <a:t>Lenght</a:t>
            </a:r>
            <a:r>
              <a:rPr lang="it-IT" sz="3960" dirty="0"/>
              <a:t>: 46 m</a:t>
            </a:r>
          </a:p>
          <a:p>
            <a:r>
              <a:rPr lang="it-IT" sz="3960" dirty="0"/>
              <a:t>Weight 7000 t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F545B984-32A1-6B59-44EA-F9B02C843A50}"/>
              </a:ext>
            </a:extLst>
          </p:cNvPr>
          <p:cNvSpPr txBox="1"/>
          <p:nvPr/>
        </p:nvSpPr>
        <p:spPr>
          <a:xfrm>
            <a:off x="15081250" y="4387698"/>
            <a:ext cx="3477234" cy="19205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960" dirty="0"/>
              <a:t>Scientists: 6027</a:t>
            </a:r>
          </a:p>
          <a:p>
            <a:r>
              <a:rPr lang="it-IT" sz="3960" dirty="0"/>
              <a:t>Institutes: 264 </a:t>
            </a:r>
          </a:p>
          <a:p>
            <a:r>
              <a:rPr lang="it-IT" sz="3960" dirty="0"/>
              <a:t>Countries: 47 t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D22CC692-C5A5-372E-D67C-56445DCE82A2}"/>
              </a:ext>
            </a:extLst>
          </p:cNvPr>
          <p:cNvSpPr txBox="1"/>
          <p:nvPr/>
        </p:nvSpPr>
        <p:spPr>
          <a:xfrm>
            <a:off x="7613650" y="9328739"/>
            <a:ext cx="12067727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it-IT" sz="3600" dirty="0" err="1"/>
              <a:t>Extensive</a:t>
            </a:r>
            <a:r>
              <a:rPr lang="it-IT" sz="3600" dirty="0"/>
              <a:t> upgrades </a:t>
            </a:r>
            <a:r>
              <a:rPr lang="it-IT" sz="3600" dirty="0" err="1"/>
              <a:t>performed</a:t>
            </a:r>
            <a:r>
              <a:rPr lang="it-IT" sz="3600" dirty="0"/>
              <a:t> to </a:t>
            </a:r>
            <a:r>
              <a:rPr lang="it-IT" sz="3600" dirty="0" err="1"/>
              <a:t>prepare</a:t>
            </a:r>
            <a:r>
              <a:rPr lang="it-IT" sz="3600" dirty="0"/>
              <a:t> for </a:t>
            </a:r>
            <a:r>
              <a:rPr lang="it-IT" sz="3600" dirty="0" err="1"/>
              <a:t>Run</a:t>
            </a:r>
            <a:r>
              <a:rPr lang="it-IT" sz="3600" dirty="0"/>
              <a:t> 3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it-IT" sz="3600" dirty="0" err="1"/>
              <a:t>Enphasis</a:t>
            </a:r>
            <a:r>
              <a:rPr lang="it-IT" sz="3600" dirty="0"/>
              <a:t> on making detectors &amp; trigger </a:t>
            </a:r>
            <a:r>
              <a:rPr lang="it-IT" sz="3600" dirty="0" err="1"/>
              <a:t>as</a:t>
            </a:r>
            <a:r>
              <a:rPr lang="it-IT" sz="3600" dirty="0"/>
              <a:t> </a:t>
            </a:r>
            <a:r>
              <a:rPr lang="it-IT" sz="3600" dirty="0" err="1"/>
              <a:t>robust</a:t>
            </a:r>
            <a:r>
              <a:rPr lang="it-IT" sz="3600" dirty="0"/>
              <a:t> </a:t>
            </a:r>
            <a:r>
              <a:rPr lang="it-IT" sz="3600" dirty="0" err="1"/>
              <a:t>as</a:t>
            </a:r>
            <a:r>
              <a:rPr lang="it-IT" sz="3600" dirty="0"/>
              <a:t> </a:t>
            </a:r>
            <a:r>
              <a:rPr lang="it-IT" sz="3600" dirty="0" err="1"/>
              <a:t>possible</a:t>
            </a:r>
            <a:endParaRPr lang="it-IT" sz="36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it-IT" sz="3600" dirty="0"/>
              <a:t>First step to </a:t>
            </a:r>
            <a:r>
              <a:rPr lang="it-IT" sz="3600" dirty="0" err="1"/>
              <a:t>prepare</a:t>
            </a:r>
            <a:r>
              <a:rPr lang="it-IT" sz="3600" dirty="0"/>
              <a:t> ATLAS for HL-LHC</a:t>
            </a:r>
          </a:p>
        </p:txBody>
      </p:sp>
    </p:spTree>
    <p:extLst>
      <p:ext uri="{BB962C8B-B14F-4D97-AF65-F5344CB8AC3E}">
        <p14:creationId xmlns:p14="http://schemas.microsoft.com/office/powerpoint/2010/main" val="290036474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20E7BCC-69D3-E7F2-D56F-654C045377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>
                <a:solidFill>
                  <a:schemeClr val="tx2">
                    <a:lumMod val="60000"/>
                    <a:lumOff val="40000"/>
                  </a:schemeClr>
                </a:solidFill>
              </a:rPr>
              <a:t>Higgs production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0DB3F5A9-7B08-F42C-CCBF-57425B2505D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pic>
        <p:nvPicPr>
          <p:cNvPr id="5" name="Immagine 4" descr="Immagine che contiene testo, schermata, diagramma, Carattere&#10;&#10;Descrizione generata automaticamente">
            <a:extLst>
              <a:ext uri="{FF2B5EF4-FFF2-40B4-BE49-F238E27FC236}">
                <a16:creationId xmlns:a16="http://schemas.microsoft.com/office/drawing/2014/main" id="{CCA61247-D0C1-0A4A-D231-DEA1AC97CC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76050" y="2279824"/>
            <a:ext cx="8528050" cy="3607102"/>
          </a:xfrm>
          <a:prstGeom prst="rect">
            <a:avLst/>
          </a:prstGeom>
        </p:spPr>
      </p:pic>
      <p:pic>
        <p:nvPicPr>
          <p:cNvPr id="7" name="Immagine 6" descr="Immagine che contiene testo, diagramma, linea, schermata&#10;&#10;Descrizione generata automaticamente">
            <a:extLst>
              <a:ext uri="{FF2B5EF4-FFF2-40B4-BE49-F238E27FC236}">
                <a16:creationId xmlns:a16="http://schemas.microsoft.com/office/drawing/2014/main" id="{55E2ADDE-5C72-3A41-30B5-3FEE1D74C36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50" y="1519706"/>
            <a:ext cx="11028045" cy="7157477"/>
          </a:xfrm>
          <a:prstGeom prst="rect">
            <a:avLst/>
          </a:prstGeom>
        </p:spPr>
      </p:pic>
      <p:sp>
        <p:nvSpPr>
          <p:cNvPr id="8" name="Titolo 1">
            <a:extLst>
              <a:ext uri="{FF2B5EF4-FFF2-40B4-BE49-F238E27FC236}">
                <a16:creationId xmlns:a16="http://schemas.microsoft.com/office/drawing/2014/main" id="{DB9B32A3-0808-8130-ECE6-219D48C63BD9}"/>
              </a:ext>
            </a:extLst>
          </p:cNvPr>
          <p:cNvSpPr txBox="1">
            <a:spLocks/>
          </p:cNvSpPr>
          <p:nvPr/>
        </p:nvSpPr>
        <p:spPr>
          <a:xfrm>
            <a:off x="11354117" y="299194"/>
            <a:ext cx="8971915" cy="10058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400" b="0" i="0">
                <a:solidFill>
                  <a:srgbClr val="0076BA"/>
                </a:solidFill>
                <a:latin typeface="Arial MT"/>
                <a:ea typeface="+mj-ea"/>
                <a:cs typeface="Arial MT"/>
              </a:defRPr>
            </a:lvl1pPr>
          </a:lstStyle>
          <a:p>
            <a:pPr algn="ctr"/>
            <a:r>
              <a:rPr lang="it-IT" kern="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Higgs </a:t>
            </a:r>
            <a:r>
              <a:rPr lang="it-IT" kern="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decay</a:t>
            </a:r>
            <a:endParaRPr lang="it-IT" kern="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0" name="Connettore 1 9">
            <a:extLst>
              <a:ext uri="{FF2B5EF4-FFF2-40B4-BE49-F238E27FC236}">
                <a16:creationId xmlns:a16="http://schemas.microsoft.com/office/drawing/2014/main" id="{BF6BA27A-A5A1-7D49-E2E2-51D6928DCB8D}"/>
              </a:ext>
            </a:extLst>
          </p:cNvPr>
          <p:cNvCxnSpPr>
            <a:cxnSpLocks/>
          </p:cNvCxnSpPr>
          <p:nvPr/>
        </p:nvCxnSpPr>
        <p:spPr>
          <a:xfrm>
            <a:off x="11118850" y="0"/>
            <a:ext cx="0" cy="100653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966557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F4A5DF6-6E33-9007-CA9B-C835E150AE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5227" y="299194"/>
            <a:ext cx="18443668" cy="1117229"/>
          </a:xfrm>
        </p:spPr>
        <p:txBody>
          <a:bodyPr/>
          <a:lstStyle/>
          <a:p>
            <a:pPr algn="ctr"/>
            <a:r>
              <a:rPr lang="it-IT" sz="726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Combination of di-Higgs </a:t>
            </a:r>
            <a:r>
              <a:rPr lang="it-IT" sz="726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searches</a:t>
            </a:r>
            <a:endParaRPr lang="it-IT" sz="7260" dirty="0">
              <a:solidFill>
                <a:schemeClr val="tx2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Immagine 4" descr="Immagine che contiene testo, linea, Carattere, diagramma&#10;&#10;Descrizione generata automaticamente">
            <a:extLst>
              <a:ext uri="{FF2B5EF4-FFF2-40B4-BE49-F238E27FC236}">
                <a16:creationId xmlns:a16="http://schemas.microsoft.com/office/drawing/2014/main" id="{0EBD9B4D-4448-F49F-9B3F-D34804FE12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556" y="1489705"/>
            <a:ext cx="19740494" cy="9879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583764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394632" y="97341"/>
            <a:ext cx="12065601" cy="1137734"/>
          </a:xfrm>
          <a:prstGeom prst="rect">
            <a:avLst/>
          </a:prstGeom>
        </p:spPr>
        <p:txBody>
          <a:bodyPr vert="horz" wrap="square" lIns="0" tIns="20942" rIns="0" bIns="0" rtlCol="0">
            <a:spAutoFit/>
          </a:bodyPr>
          <a:lstStyle/>
          <a:p>
            <a:pPr marL="20942">
              <a:spcBef>
                <a:spcPts val="165"/>
              </a:spcBef>
            </a:pPr>
            <a:r>
              <a:rPr sz="7256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</a:t>
            </a:r>
            <a:r>
              <a:rPr sz="7256" spc="-8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7256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boson </a:t>
            </a:r>
            <a:r>
              <a:rPr sz="7256" spc="-8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mass</a:t>
            </a:r>
            <a:r>
              <a:rPr sz="7256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7256" spc="-8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sz="7256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7</a:t>
            </a:r>
            <a:r>
              <a:rPr sz="7256" spc="-58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7256" spc="-223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TeV</a:t>
            </a:r>
            <a:r>
              <a:rPr sz="7256" spc="-8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7256" spc="-49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data</a:t>
            </a:r>
            <a:endParaRPr sz="7256" dirty="0">
              <a:solidFill>
                <a:schemeClr val="tx2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8291591" y="10589395"/>
            <a:ext cx="298420" cy="325717"/>
          </a:xfrm>
          <a:prstGeom prst="rect">
            <a:avLst/>
          </a:prstGeom>
        </p:spPr>
        <p:txBody>
          <a:bodyPr vert="horz" wrap="square" lIns="0" tIns="20942" rIns="0" bIns="0" rtlCol="0">
            <a:spAutoFit/>
          </a:bodyPr>
          <a:lstStyle/>
          <a:p>
            <a:pPr marL="20942">
              <a:spcBef>
                <a:spcPts val="165"/>
              </a:spcBef>
            </a:pPr>
            <a:r>
              <a:rPr sz="1979" dirty="0">
                <a:solidFill>
                  <a:srgbClr val="898989"/>
                </a:solidFill>
                <a:latin typeface="Calibri"/>
                <a:cs typeface="Calibri"/>
              </a:rPr>
              <a:t>10</a:t>
            </a:r>
            <a:endParaRPr sz="1979">
              <a:latin typeface="Calibri"/>
              <a:cs typeface="Calibri"/>
            </a:endParaRPr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68706" y="2426720"/>
            <a:ext cx="10620977" cy="7553690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13570267" y="10463490"/>
            <a:ext cx="3507747" cy="477875"/>
          </a:xfrm>
          <a:prstGeom prst="rect">
            <a:avLst/>
          </a:prstGeom>
        </p:spPr>
        <p:txBody>
          <a:bodyPr vert="horz" wrap="square" lIns="0" tIns="20942" rIns="0" bIns="0" rtlCol="0">
            <a:spAutoFit/>
          </a:bodyPr>
          <a:lstStyle/>
          <a:p>
            <a:pPr marL="20942">
              <a:spcBef>
                <a:spcPts val="165"/>
              </a:spcBef>
            </a:pPr>
            <a:r>
              <a:rPr sz="2968" u="sng" spc="-25" dirty="0">
                <a:solidFill>
                  <a:srgbClr val="0563C1"/>
                </a:solidFill>
                <a:uFill>
                  <a:solidFill>
                    <a:srgbClr val="0563C1"/>
                  </a:solidFill>
                </a:uFill>
                <a:latin typeface="Calibri"/>
                <a:cs typeface="Calibri"/>
              </a:rPr>
              <a:t>ATLAS-CONF-2023-004</a:t>
            </a:r>
            <a:endParaRPr sz="2968" dirty="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90880" y="1711328"/>
            <a:ext cx="11685508" cy="630224"/>
          </a:xfrm>
          <a:prstGeom prst="rect">
            <a:avLst/>
          </a:prstGeom>
        </p:spPr>
        <p:txBody>
          <a:bodyPr vert="horz" wrap="square" lIns="0" tIns="20942" rIns="0" bIns="0" rtlCol="0">
            <a:spAutoFit/>
          </a:bodyPr>
          <a:lstStyle/>
          <a:p>
            <a:pPr marL="62827">
              <a:spcBef>
                <a:spcPts val="165"/>
              </a:spcBef>
            </a:pPr>
            <a:r>
              <a:rPr lang="it-IT" sz="3958" spc="-49" dirty="0" err="1">
                <a:latin typeface="Calibri"/>
                <a:cs typeface="Calibri"/>
              </a:rPr>
              <a:t>mW</a:t>
            </a:r>
            <a:r>
              <a:rPr lang="it-IT" sz="3958" spc="-49" dirty="0">
                <a:latin typeface="Calibri"/>
                <a:cs typeface="Calibri"/>
              </a:rPr>
              <a:t> = 80360 ± 5 (</a:t>
            </a:r>
            <a:r>
              <a:rPr lang="it-IT" sz="3958" spc="-49" dirty="0" err="1">
                <a:latin typeface="Calibri"/>
                <a:cs typeface="Calibri"/>
              </a:rPr>
              <a:t>stat</a:t>
            </a:r>
            <a:r>
              <a:rPr lang="it-IT" sz="3958" spc="-49" dirty="0">
                <a:latin typeface="Calibri"/>
                <a:cs typeface="Calibri"/>
              </a:rPr>
              <a:t>.) ± 15 (</a:t>
            </a:r>
            <a:r>
              <a:rPr lang="it-IT" sz="3958" spc="-49" dirty="0" err="1">
                <a:latin typeface="Calibri"/>
                <a:cs typeface="Calibri"/>
              </a:rPr>
              <a:t>syst</a:t>
            </a:r>
            <a:r>
              <a:rPr lang="it-IT" sz="3958" spc="-49" dirty="0">
                <a:latin typeface="Calibri"/>
                <a:cs typeface="Calibri"/>
              </a:rPr>
              <a:t>.) = 80360 ± 16 MeV</a:t>
            </a:r>
            <a:endParaRPr sz="3958" dirty="0">
              <a:latin typeface="Cambria Math"/>
              <a:cs typeface="Cambria Math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1611997" y="1679050"/>
            <a:ext cx="8492104" cy="1848378"/>
          </a:xfrm>
          <a:prstGeom prst="rect">
            <a:avLst/>
          </a:prstGeom>
        </p:spPr>
        <p:txBody>
          <a:bodyPr vert="horz" wrap="square" lIns="0" tIns="20942" rIns="0" bIns="0" rtlCol="0">
            <a:spAutoFit/>
          </a:bodyPr>
          <a:lstStyle/>
          <a:p>
            <a:pPr marL="492144" indent="-471202">
              <a:spcBef>
                <a:spcPts val="165"/>
              </a:spcBef>
              <a:buFont typeface="Arial" panose="020B0604020202020204" pitchFamily="34" charset="0"/>
              <a:buChar char="•"/>
            </a:pPr>
            <a:r>
              <a:rPr lang="it-IT" sz="3958" dirty="0">
                <a:latin typeface="Calibri"/>
                <a:cs typeface="Calibri"/>
              </a:rPr>
              <a:t>Re-</a:t>
            </a:r>
            <a:r>
              <a:rPr lang="it-IT" sz="3958" dirty="0" err="1">
                <a:latin typeface="Calibri"/>
                <a:cs typeface="Calibri"/>
              </a:rPr>
              <a:t>analysis</a:t>
            </a:r>
            <a:r>
              <a:rPr lang="it-IT" sz="3958" dirty="0">
                <a:latin typeface="Calibri"/>
                <a:cs typeface="Calibri"/>
              </a:rPr>
              <a:t>: new log-</a:t>
            </a:r>
            <a:r>
              <a:rPr lang="it-IT" sz="3958" dirty="0" err="1">
                <a:latin typeface="Calibri"/>
                <a:cs typeface="Calibri"/>
              </a:rPr>
              <a:t>likelihood</a:t>
            </a:r>
            <a:r>
              <a:rPr lang="it-IT" sz="3958" dirty="0">
                <a:latin typeface="Calibri"/>
                <a:cs typeface="Calibri"/>
              </a:rPr>
              <a:t> </a:t>
            </a:r>
            <a:r>
              <a:rPr lang="it-IT" sz="3958" dirty="0" err="1">
                <a:latin typeface="Calibri"/>
                <a:cs typeface="Calibri"/>
              </a:rPr>
              <a:t>fit</a:t>
            </a:r>
            <a:r>
              <a:rPr lang="it-IT" sz="3958" dirty="0">
                <a:latin typeface="Calibri"/>
                <a:cs typeface="Calibri"/>
              </a:rPr>
              <a:t> </a:t>
            </a:r>
            <a:r>
              <a:rPr lang="it-IT" sz="3958" dirty="0" err="1">
                <a:latin typeface="Calibri"/>
                <a:cs typeface="Calibri"/>
              </a:rPr>
              <a:t>constrains</a:t>
            </a:r>
            <a:r>
              <a:rPr lang="it-IT" sz="3958" dirty="0">
                <a:latin typeface="Calibri"/>
                <a:cs typeface="Calibri"/>
              </a:rPr>
              <a:t> </a:t>
            </a:r>
            <a:r>
              <a:rPr lang="it-IT" sz="3958" dirty="0" err="1">
                <a:latin typeface="Calibri"/>
                <a:cs typeface="Calibri"/>
              </a:rPr>
              <a:t>systematic</a:t>
            </a:r>
            <a:r>
              <a:rPr lang="it-IT" sz="3958" dirty="0">
                <a:latin typeface="Calibri"/>
                <a:cs typeface="Calibri"/>
              </a:rPr>
              <a:t> </a:t>
            </a:r>
            <a:r>
              <a:rPr lang="it-IT" sz="3958" dirty="0" err="1">
                <a:latin typeface="Calibri"/>
                <a:cs typeface="Calibri"/>
              </a:rPr>
              <a:t>uncertainties</a:t>
            </a:r>
            <a:r>
              <a:rPr lang="it-IT" sz="3958" dirty="0">
                <a:latin typeface="Calibri"/>
                <a:cs typeface="Calibri"/>
              </a:rPr>
              <a:t> with data, more </a:t>
            </a:r>
            <a:r>
              <a:rPr lang="it-IT" sz="3958" dirty="0" err="1">
                <a:latin typeface="Calibri"/>
                <a:cs typeface="Calibri"/>
              </a:rPr>
              <a:t>modern</a:t>
            </a:r>
            <a:r>
              <a:rPr lang="it-IT" sz="3958" dirty="0">
                <a:latin typeface="Calibri"/>
                <a:cs typeface="Calibri"/>
              </a:rPr>
              <a:t> </a:t>
            </a:r>
            <a:r>
              <a:rPr lang="it-IT" sz="3958" dirty="0" err="1">
                <a:latin typeface="Calibri"/>
                <a:cs typeface="Calibri"/>
              </a:rPr>
              <a:t>PDFs</a:t>
            </a:r>
            <a:r>
              <a:rPr lang="it-IT" sz="3958" dirty="0">
                <a:latin typeface="Calibri"/>
                <a:cs typeface="Calibri"/>
              </a:rPr>
              <a:t>!</a:t>
            </a:r>
            <a:endParaRPr sz="3958" dirty="0">
              <a:latin typeface="Calibri"/>
              <a:cs typeface="Calibri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536914" y="8337971"/>
            <a:ext cx="10255185" cy="888978"/>
          </a:xfrm>
          <a:custGeom>
            <a:avLst/>
            <a:gdLst/>
            <a:ahLst/>
            <a:cxnLst/>
            <a:rect l="l" t="t" r="r" b="b"/>
            <a:pathLst>
              <a:path w="6219190" h="539114">
                <a:moveTo>
                  <a:pt x="0" y="0"/>
                </a:moveTo>
                <a:lnTo>
                  <a:pt x="6218882" y="0"/>
                </a:lnTo>
                <a:lnTo>
                  <a:pt x="6218882" y="538568"/>
                </a:lnTo>
                <a:lnTo>
                  <a:pt x="0" y="538568"/>
                </a:lnTo>
                <a:lnTo>
                  <a:pt x="0" y="0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 sz="2968"/>
          </a:p>
        </p:txBody>
      </p:sp>
      <p:pic>
        <p:nvPicPr>
          <p:cNvPr id="9" name="object 9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1321117" y="3922508"/>
            <a:ext cx="8246070" cy="5998774"/>
          </a:xfrm>
          <a:prstGeom prst="rect">
            <a:avLst/>
          </a:prstGeom>
        </p:spPr>
      </p:pic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98F072F2-AD1A-1181-8227-894D06B2B3AB}"/>
              </a:ext>
            </a:extLst>
          </p:cNvPr>
          <p:cNvSpPr txBox="1"/>
          <p:nvPr/>
        </p:nvSpPr>
        <p:spPr>
          <a:xfrm>
            <a:off x="870286" y="9541045"/>
            <a:ext cx="6808723" cy="17672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71202" indent="-471202">
              <a:buFont typeface="Arial" panose="020B0604020202020204" pitchFamily="34" charset="0"/>
              <a:buChar char="•"/>
            </a:pPr>
            <a:r>
              <a:rPr lang="it-IT" sz="3958" b="1" spc="-16" dirty="0" err="1">
                <a:latin typeface="Calibri"/>
                <a:cs typeface="Calibri"/>
              </a:rPr>
              <a:t>Extremely</a:t>
            </a:r>
            <a:r>
              <a:rPr lang="it-IT" sz="3958" b="1" dirty="0">
                <a:latin typeface="Calibri"/>
                <a:cs typeface="Calibri"/>
              </a:rPr>
              <a:t> </a:t>
            </a:r>
            <a:r>
              <a:rPr lang="it-IT" sz="3958" spc="-8" dirty="0">
                <a:latin typeface="Calibri"/>
                <a:cs typeface="Calibri"/>
              </a:rPr>
              <a:t>sensitive</a:t>
            </a:r>
            <a:r>
              <a:rPr lang="it-IT" sz="3958" spc="16" dirty="0">
                <a:latin typeface="Calibri"/>
                <a:cs typeface="Calibri"/>
              </a:rPr>
              <a:t> </a:t>
            </a:r>
            <a:r>
              <a:rPr lang="it-IT" sz="3958" spc="-16" dirty="0">
                <a:latin typeface="Calibri"/>
                <a:cs typeface="Calibri"/>
              </a:rPr>
              <a:t>probe</a:t>
            </a:r>
            <a:r>
              <a:rPr lang="it-IT" sz="3958" spc="25" dirty="0">
                <a:latin typeface="Calibri"/>
                <a:cs typeface="Calibri"/>
              </a:rPr>
              <a:t> </a:t>
            </a:r>
            <a:r>
              <a:rPr lang="it-IT" sz="3958" spc="-66" dirty="0">
                <a:latin typeface="Calibri"/>
                <a:cs typeface="Calibri"/>
              </a:rPr>
              <a:t>of,</a:t>
            </a:r>
            <a:r>
              <a:rPr lang="it-IT" sz="3958" spc="8" dirty="0">
                <a:latin typeface="Calibri"/>
                <a:cs typeface="Calibri"/>
              </a:rPr>
              <a:t> </a:t>
            </a:r>
          </a:p>
          <a:p>
            <a:r>
              <a:rPr lang="it-IT" sz="3958" spc="8" dirty="0">
                <a:latin typeface="Calibri"/>
                <a:cs typeface="Calibri"/>
              </a:rPr>
              <a:t>   </a:t>
            </a:r>
            <a:r>
              <a:rPr lang="it-IT" sz="3958" dirty="0">
                <a:latin typeface="Calibri"/>
                <a:cs typeface="Calibri"/>
              </a:rPr>
              <a:t>and</a:t>
            </a:r>
            <a:r>
              <a:rPr lang="it-IT" sz="3958" spc="16" dirty="0">
                <a:latin typeface="Calibri"/>
                <a:cs typeface="Calibri"/>
              </a:rPr>
              <a:t> </a:t>
            </a:r>
            <a:r>
              <a:rPr lang="it-IT" sz="3958" spc="-25" dirty="0" err="1">
                <a:latin typeface="Calibri"/>
                <a:cs typeface="Calibri"/>
              </a:rPr>
              <a:t>constraint</a:t>
            </a:r>
            <a:r>
              <a:rPr lang="it-IT" sz="3958" spc="8" dirty="0">
                <a:latin typeface="Calibri"/>
                <a:cs typeface="Calibri"/>
              </a:rPr>
              <a:t> </a:t>
            </a:r>
            <a:r>
              <a:rPr lang="it-IT" sz="3958" dirty="0">
                <a:latin typeface="Calibri"/>
                <a:cs typeface="Calibri"/>
              </a:rPr>
              <a:t>on,</a:t>
            </a:r>
            <a:r>
              <a:rPr lang="it-IT" sz="3958" spc="8" dirty="0">
                <a:latin typeface="Calibri"/>
                <a:cs typeface="Calibri"/>
              </a:rPr>
              <a:t> </a:t>
            </a:r>
            <a:r>
              <a:rPr lang="it-IT" sz="3958" spc="-8" dirty="0">
                <a:latin typeface="Calibri"/>
                <a:cs typeface="Calibri"/>
              </a:rPr>
              <a:t>new</a:t>
            </a:r>
            <a:r>
              <a:rPr lang="it-IT" sz="3958" spc="8" dirty="0">
                <a:latin typeface="Calibri"/>
                <a:cs typeface="Calibri"/>
              </a:rPr>
              <a:t> </a:t>
            </a:r>
            <a:r>
              <a:rPr lang="it-IT" sz="3958" spc="-16" dirty="0" err="1">
                <a:latin typeface="Calibri"/>
                <a:cs typeface="Calibri"/>
              </a:rPr>
              <a:t>physics</a:t>
            </a:r>
            <a:endParaRPr lang="it-IT" sz="3958" spc="-16" dirty="0">
              <a:latin typeface="Calibri"/>
              <a:cs typeface="Calibri"/>
            </a:endParaRPr>
          </a:p>
          <a:p>
            <a:endParaRPr lang="it-IT" sz="2968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668178" y="625475"/>
            <a:ext cx="6385543" cy="4050181"/>
          </a:xfrm>
          <a:prstGeom prst="rect">
            <a:avLst/>
          </a:prstGeom>
        </p:spPr>
      </p:pic>
      <p:sp>
        <p:nvSpPr>
          <p:cNvPr id="9" name="object 9"/>
          <p:cNvSpPr/>
          <p:nvPr/>
        </p:nvSpPr>
        <p:spPr>
          <a:xfrm>
            <a:off x="1382157" y="4785206"/>
            <a:ext cx="17334551" cy="1319332"/>
          </a:xfrm>
          <a:custGeom>
            <a:avLst/>
            <a:gdLst/>
            <a:ahLst/>
            <a:cxnLst/>
            <a:rect l="l" t="t" r="r" b="b"/>
            <a:pathLst>
              <a:path w="10512425" h="800100">
                <a:moveTo>
                  <a:pt x="0" y="0"/>
                </a:moveTo>
                <a:lnTo>
                  <a:pt x="10511937" y="0"/>
                </a:lnTo>
                <a:lnTo>
                  <a:pt x="10511937" y="799647"/>
                </a:lnTo>
                <a:lnTo>
                  <a:pt x="0" y="799647"/>
                </a:lnTo>
                <a:lnTo>
                  <a:pt x="0" y="0"/>
                </a:lnTo>
                <a:close/>
              </a:path>
            </a:pathLst>
          </a:custGeom>
          <a:ln w="9525">
            <a:noFill/>
          </a:ln>
        </p:spPr>
        <p:txBody>
          <a:bodyPr wrap="square" lIns="0" tIns="0" rIns="0" bIns="0" rtlCol="0"/>
          <a:lstStyle/>
          <a:p>
            <a:endParaRPr sz="2968"/>
          </a:p>
        </p:txBody>
      </p:sp>
      <p:sp>
        <p:nvSpPr>
          <p:cNvPr id="10" name="object 10"/>
          <p:cNvSpPr txBox="1"/>
          <p:nvPr/>
        </p:nvSpPr>
        <p:spPr>
          <a:xfrm>
            <a:off x="2656161" y="4904098"/>
            <a:ext cx="16491645" cy="1139849"/>
          </a:xfrm>
          <a:prstGeom prst="rect">
            <a:avLst/>
          </a:prstGeom>
        </p:spPr>
        <p:txBody>
          <a:bodyPr vert="horz" wrap="square" lIns="0" tIns="23036" rIns="0" bIns="0" rtlCol="0">
            <a:spAutoFit/>
          </a:bodyPr>
          <a:lstStyle/>
          <a:p>
            <a:pPr marL="20942" algn="ctr">
              <a:spcBef>
                <a:spcPts val="181"/>
              </a:spcBef>
            </a:pPr>
            <a:r>
              <a:rPr lang="it-IT" sz="7256" b="1" spc="49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Calibri Light"/>
                <a:cs typeface="Calibri Light"/>
              </a:rPr>
              <a:t>Many</a:t>
            </a:r>
            <a:r>
              <a:rPr lang="it-IT" sz="7256" b="1" spc="49" dirty="0">
                <a:solidFill>
                  <a:schemeClr val="tx2">
                    <a:lumMod val="60000"/>
                    <a:lumOff val="40000"/>
                  </a:schemeClr>
                </a:solidFill>
                <a:latin typeface="Calibri Light"/>
                <a:cs typeface="Calibri Light"/>
              </a:rPr>
              <a:t> </a:t>
            </a:r>
            <a:r>
              <a:rPr sz="7256" b="1" spc="66" dirty="0">
                <a:solidFill>
                  <a:schemeClr val="tx2">
                    <a:lumMod val="60000"/>
                    <a:lumOff val="40000"/>
                  </a:schemeClr>
                </a:solidFill>
                <a:latin typeface="Calibri Light"/>
                <a:cs typeface="Calibri Light"/>
              </a:rPr>
              <a:t>ongoing</a:t>
            </a:r>
            <a:r>
              <a:rPr sz="7256" b="1" spc="33" dirty="0">
                <a:solidFill>
                  <a:schemeClr val="tx2">
                    <a:lumMod val="60000"/>
                    <a:lumOff val="40000"/>
                  </a:schemeClr>
                </a:solidFill>
                <a:latin typeface="Calibri Light"/>
                <a:cs typeface="Calibri Light"/>
              </a:rPr>
              <a:t> </a:t>
            </a:r>
            <a:r>
              <a:rPr sz="7256" b="1" spc="58" dirty="0">
                <a:solidFill>
                  <a:schemeClr val="tx2">
                    <a:lumMod val="60000"/>
                    <a:lumOff val="40000"/>
                  </a:schemeClr>
                </a:solidFill>
                <a:latin typeface="Calibri Light"/>
                <a:cs typeface="Calibri Light"/>
              </a:rPr>
              <a:t>activities</a:t>
            </a:r>
            <a:endParaRPr sz="7256" b="1" dirty="0">
              <a:solidFill>
                <a:schemeClr val="tx2">
                  <a:lumMod val="60000"/>
                  <a:lumOff val="40000"/>
                </a:schemeClr>
              </a:solidFill>
              <a:latin typeface="Calibri Light"/>
              <a:cs typeface="Calibri Light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237329" y="625475"/>
            <a:ext cx="2676358" cy="517703"/>
          </a:xfrm>
          <a:prstGeom prst="rect">
            <a:avLst/>
          </a:prstGeom>
          <a:solidFill>
            <a:srgbClr val="FFFFFF"/>
          </a:solidFill>
          <a:ln w="9525">
            <a:solidFill>
              <a:srgbClr val="4472C4"/>
            </a:solidFill>
          </a:ln>
        </p:spPr>
        <p:txBody>
          <a:bodyPr vert="horz" wrap="square" lIns="0" tIns="55496" rIns="0" bIns="0" rtlCol="0">
            <a:spAutoFit/>
          </a:bodyPr>
          <a:lstStyle/>
          <a:p>
            <a:pPr marL="149737">
              <a:spcBef>
                <a:spcPts val="437"/>
              </a:spcBef>
            </a:pPr>
            <a:r>
              <a:rPr sz="3000" b="1" spc="-8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Run</a:t>
            </a:r>
            <a:r>
              <a:rPr sz="3000" b="1" spc="-4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0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sz="3000" b="1" spc="-25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000" b="1" spc="-16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Analyses</a:t>
            </a:r>
          </a:p>
        </p:txBody>
      </p:sp>
      <p:grpSp>
        <p:nvGrpSpPr>
          <p:cNvPr id="19" name="Gruppo 18">
            <a:extLst>
              <a:ext uri="{FF2B5EF4-FFF2-40B4-BE49-F238E27FC236}">
                <a16:creationId xmlns:a16="http://schemas.microsoft.com/office/drawing/2014/main" id="{89E2D9D7-6F24-E97D-B573-DD72ABF99359}"/>
              </a:ext>
            </a:extLst>
          </p:cNvPr>
          <p:cNvGrpSpPr/>
          <p:nvPr/>
        </p:nvGrpSpPr>
        <p:grpSpPr>
          <a:xfrm>
            <a:off x="1930849" y="6841547"/>
            <a:ext cx="6809836" cy="3802094"/>
            <a:chOff x="1930849" y="6841547"/>
            <a:chExt cx="6809836" cy="3802094"/>
          </a:xfrm>
        </p:grpSpPr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962568" y="6841547"/>
              <a:ext cx="6778117" cy="3802094"/>
            </a:xfrm>
            <a:prstGeom prst="rect">
              <a:avLst/>
            </a:prstGeom>
          </p:spPr>
        </p:pic>
        <p:sp>
          <p:nvSpPr>
            <p:cNvPr id="12" name="object 12"/>
            <p:cNvSpPr txBox="1"/>
            <p:nvPr/>
          </p:nvSpPr>
          <p:spPr>
            <a:xfrm>
              <a:off x="1930849" y="10034628"/>
              <a:ext cx="3937053" cy="50959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4472C4"/>
              </a:solidFill>
            </a:ln>
          </p:spPr>
          <p:txBody>
            <a:bodyPr vert="horz" wrap="square" lIns="0" tIns="52354" rIns="0" bIns="0" rtlCol="0">
              <a:spAutoFit/>
            </a:bodyPr>
            <a:lstStyle/>
            <a:p>
              <a:pPr marL="169633">
                <a:spcBef>
                  <a:spcPts val="412"/>
                </a:spcBef>
              </a:pPr>
              <a:r>
                <a:rPr sz="2968" b="1" spc="-8" dirty="0">
                  <a:latin typeface="Calibri"/>
                  <a:cs typeface="Calibri"/>
                </a:rPr>
                <a:t>Phase-I</a:t>
              </a:r>
              <a:r>
                <a:rPr sz="2968" b="1" spc="-58" dirty="0">
                  <a:latin typeface="Calibri"/>
                  <a:cs typeface="Calibri"/>
                </a:rPr>
                <a:t> </a:t>
              </a:r>
              <a:r>
                <a:rPr sz="2968" b="1" spc="-8" dirty="0">
                  <a:latin typeface="Calibri"/>
                  <a:cs typeface="Calibri"/>
                </a:rPr>
                <a:t>Commissioning</a:t>
              </a:r>
              <a:endParaRPr sz="2968">
                <a:latin typeface="Calibri"/>
                <a:cs typeface="Calibri"/>
              </a:endParaRPr>
            </a:p>
          </p:txBody>
        </p:sp>
      </p:grpSp>
      <p:grpSp>
        <p:nvGrpSpPr>
          <p:cNvPr id="20" name="Gruppo 19">
            <a:extLst>
              <a:ext uri="{FF2B5EF4-FFF2-40B4-BE49-F238E27FC236}">
                <a16:creationId xmlns:a16="http://schemas.microsoft.com/office/drawing/2014/main" id="{35168310-C0FF-B796-2C1B-8A9C6D64AC3C}"/>
              </a:ext>
            </a:extLst>
          </p:cNvPr>
          <p:cNvGrpSpPr/>
          <p:nvPr/>
        </p:nvGrpSpPr>
        <p:grpSpPr>
          <a:xfrm>
            <a:off x="11326585" y="6841547"/>
            <a:ext cx="7821211" cy="4073565"/>
            <a:chOff x="11326585" y="6841547"/>
            <a:chExt cx="7821211" cy="4073565"/>
          </a:xfrm>
        </p:grpSpPr>
        <p:pic>
          <p:nvPicPr>
            <p:cNvPr id="4" name="object 4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1326585" y="6841547"/>
              <a:ext cx="7821211" cy="3802094"/>
            </a:xfrm>
            <a:prstGeom prst="rect">
              <a:avLst/>
            </a:prstGeom>
          </p:spPr>
        </p:pic>
        <p:sp>
          <p:nvSpPr>
            <p:cNvPr id="13" name="object 13"/>
            <p:cNvSpPr txBox="1"/>
            <p:nvPr/>
          </p:nvSpPr>
          <p:spPr>
            <a:xfrm>
              <a:off x="15736283" y="7439067"/>
              <a:ext cx="2980014" cy="51170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4472C4"/>
              </a:solidFill>
            </a:ln>
          </p:spPr>
          <p:txBody>
            <a:bodyPr vert="horz" wrap="square" lIns="0" tIns="54449" rIns="0" bIns="0" rtlCol="0">
              <a:spAutoFit/>
            </a:bodyPr>
            <a:lstStyle/>
            <a:p>
              <a:pPr marL="152879">
                <a:spcBef>
                  <a:spcPts val="429"/>
                </a:spcBef>
              </a:pPr>
              <a:r>
                <a:rPr sz="2968" b="1" spc="-8" dirty="0">
                  <a:latin typeface="Calibri"/>
                  <a:cs typeface="Calibri"/>
                </a:rPr>
                <a:t>HL-LHC</a:t>
              </a:r>
              <a:r>
                <a:rPr sz="2968" b="1" spc="-58" dirty="0">
                  <a:latin typeface="Calibri"/>
                  <a:cs typeface="Calibri"/>
                </a:rPr>
                <a:t> </a:t>
              </a:r>
              <a:r>
                <a:rPr sz="2968" b="1" spc="-16" dirty="0">
                  <a:latin typeface="Calibri"/>
                  <a:cs typeface="Calibri"/>
                </a:rPr>
                <a:t>Upgrades</a:t>
              </a:r>
              <a:endParaRPr sz="2968">
                <a:latin typeface="Calibri"/>
                <a:cs typeface="Calibri"/>
              </a:endParaRPr>
            </a:p>
          </p:txBody>
        </p:sp>
        <p:sp>
          <p:nvSpPr>
            <p:cNvPr id="15" name="object 15"/>
            <p:cNvSpPr txBox="1"/>
            <p:nvPr/>
          </p:nvSpPr>
          <p:spPr>
            <a:xfrm>
              <a:off x="18419857" y="10589395"/>
              <a:ext cx="169628" cy="325717"/>
            </a:xfrm>
            <a:prstGeom prst="rect">
              <a:avLst/>
            </a:prstGeom>
          </p:spPr>
          <p:txBody>
            <a:bodyPr vert="horz" wrap="square" lIns="0" tIns="20942" rIns="0" bIns="0" rtlCol="0">
              <a:spAutoFit/>
            </a:bodyPr>
            <a:lstStyle/>
            <a:p>
              <a:pPr marL="20942">
                <a:spcBef>
                  <a:spcPts val="165"/>
                </a:spcBef>
              </a:pPr>
              <a:r>
                <a:rPr sz="1979" dirty="0">
                  <a:solidFill>
                    <a:srgbClr val="898989"/>
                  </a:solidFill>
                  <a:latin typeface="Calibri"/>
                  <a:cs typeface="Calibri"/>
                </a:rPr>
                <a:t>2</a:t>
              </a:r>
              <a:endParaRPr sz="1979">
                <a:latin typeface="Calibri"/>
                <a:cs typeface="Calibri"/>
              </a:endParaRPr>
            </a:p>
          </p:txBody>
        </p:sp>
      </p:grpSp>
      <p:grpSp>
        <p:nvGrpSpPr>
          <p:cNvPr id="18" name="Gruppo 17">
            <a:extLst>
              <a:ext uri="{FF2B5EF4-FFF2-40B4-BE49-F238E27FC236}">
                <a16:creationId xmlns:a16="http://schemas.microsoft.com/office/drawing/2014/main" id="{A7CE0D3D-ACDC-67A5-6FC0-938AC3207796}"/>
              </a:ext>
            </a:extLst>
          </p:cNvPr>
          <p:cNvGrpSpPr/>
          <p:nvPr/>
        </p:nvGrpSpPr>
        <p:grpSpPr>
          <a:xfrm>
            <a:off x="10515773" y="515937"/>
            <a:ext cx="9454417" cy="4161625"/>
            <a:chOff x="10515773" y="515937"/>
            <a:chExt cx="9454417" cy="4161625"/>
          </a:xfrm>
        </p:grpSpPr>
        <p:pic>
          <p:nvPicPr>
            <p:cNvPr id="2" name="object 2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3827130" y="515937"/>
              <a:ext cx="6143060" cy="4161625"/>
            </a:xfrm>
            <a:prstGeom prst="rect">
              <a:avLst/>
            </a:prstGeom>
          </p:spPr>
        </p:pic>
        <p:sp>
          <p:nvSpPr>
            <p:cNvPr id="14" name="object 14"/>
            <p:cNvSpPr txBox="1"/>
            <p:nvPr/>
          </p:nvSpPr>
          <p:spPr>
            <a:xfrm>
              <a:off x="10901984" y="526902"/>
              <a:ext cx="2676358" cy="51276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4472C4"/>
              </a:solidFill>
            </a:ln>
          </p:spPr>
          <p:txBody>
            <a:bodyPr vert="horz" wrap="square" lIns="0" tIns="55496" rIns="0" bIns="0" rtlCol="0">
              <a:spAutoFit/>
            </a:bodyPr>
            <a:lstStyle/>
            <a:p>
              <a:pPr marL="150785">
                <a:spcBef>
                  <a:spcPts val="437"/>
                </a:spcBef>
              </a:pPr>
              <a:r>
                <a:rPr sz="2968" b="1" spc="-8" dirty="0">
                  <a:latin typeface="Calibri"/>
                  <a:cs typeface="Calibri"/>
                </a:rPr>
                <a:t>Run</a:t>
              </a:r>
              <a:r>
                <a:rPr sz="2968" b="1" spc="-41" dirty="0">
                  <a:latin typeface="Calibri"/>
                  <a:cs typeface="Calibri"/>
                </a:rPr>
                <a:t> </a:t>
              </a:r>
              <a:r>
                <a:rPr sz="2968" b="1" dirty="0">
                  <a:latin typeface="Calibri"/>
                  <a:cs typeface="Calibri"/>
                </a:rPr>
                <a:t>3</a:t>
              </a:r>
              <a:r>
                <a:rPr sz="2968" b="1" spc="-25" dirty="0">
                  <a:latin typeface="Calibri"/>
                  <a:cs typeface="Calibri"/>
                </a:rPr>
                <a:t> </a:t>
              </a:r>
              <a:r>
                <a:rPr sz="2968" b="1" spc="-16" dirty="0">
                  <a:latin typeface="Calibri"/>
                  <a:cs typeface="Calibri"/>
                </a:rPr>
                <a:t>Analyses</a:t>
              </a:r>
              <a:endParaRPr sz="2968" dirty="0">
                <a:latin typeface="Calibri"/>
                <a:cs typeface="Calibri"/>
              </a:endParaRPr>
            </a:p>
          </p:txBody>
        </p:sp>
        <p:sp>
          <p:nvSpPr>
            <p:cNvPr id="16" name="CasellaDiTesto 15">
              <a:extLst>
                <a:ext uri="{FF2B5EF4-FFF2-40B4-BE49-F238E27FC236}">
                  <a16:creationId xmlns:a16="http://schemas.microsoft.com/office/drawing/2014/main" id="{AAEBBDCB-CBF0-42F5-EFA1-78071B8CB2D5}"/>
                </a:ext>
              </a:extLst>
            </p:cNvPr>
            <p:cNvSpPr txBox="1"/>
            <p:nvPr/>
          </p:nvSpPr>
          <p:spPr>
            <a:xfrm>
              <a:off x="10515773" y="1655544"/>
              <a:ext cx="331135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3600" b="1" dirty="0">
                  <a:solidFill>
                    <a:srgbClr val="C00000"/>
                  </a:solidFill>
                </a:rPr>
                <a:t>66 fb</a:t>
              </a:r>
              <a:r>
                <a:rPr lang="it-IT" sz="3600" b="1" baseline="30000" dirty="0">
                  <a:solidFill>
                    <a:srgbClr val="C00000"/>
                  </a:solidFill>
                </a:rPr>
                <a:t>-1</a:t>
              </a:r>
              <a:r>
                <a:rPr lang="it-IT" sz="3600" b="1" dirty="0">
                  <a:solidFill>
                    <a:srgbClr val="C00000"/>
                  </a:solidFill>
                </a:rPr>
                <a:t> </a:t>
              </a:r>
              <a:r>
                <a:rPr lang="it-IT" sz="3600" b="1" dirty="0" err="1">
                  <a:solidFill>
                    <a:srgbClr val="C00000"/>
                  </a:solidFill>
                </a:rPr>
                <a:t>collected</a:t>
              </a:r>
              <a:endParaRPr lang="it-IT" sz="3600" b="1" dirty="0">
                <a:solidFill>
                  <a:srgbClr val="C00000"/>
                </a:solidFill>
              </a:endParaRPr>
            </a:p>
          </p:txBody>
        </p:sp>
      </p:grp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A6C68D82-A2A3-59B1-0A2F-6458C2CE51A8}"/>
              </a:ext>
            </a:extLst>
          </p:cNvPr>
          <p:cNvSpPr txBox="1"/>
          <p:nvPr/>
        </p:nvSpPr>
        <p:spPr>
          <a:xfrm>
            <a:off x="180815" y="1763862"/>
            <a:ext cx="346120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600" b="1" dirty="0">
                <a:solidFill>
                  <a:srgbClr val="C00000"/>
                </a:solidFill>
              </a:rPr>
              <a:t>139 fb</a:t>
            </a:r>
            <a:r>
              <a:rPr lang="it-IT" sz="3600" b="1" baseline="30000" dirty="0">
                <a:solidFill>
                  <a:srgbClr val="C00000"/>
                </a:solidFill>
              </a:rPr>
              <a:t>-1</a:t>
            </a:r>
            <a:r>
              <a:rPr lang="it-IT" sz="3600" b="1" dirty="0">
                <a:solidFill>
                  <a:srgbClr val="C00000"/>
                </a:solidFill>
              </a:rPr>
              <a:t> </a:t>
            </a:r>
            <a:r>
              <a:rPr lang="it-IT" sz="3600" b="1" dirty="0" err="1">
                <a:solidFill>
                  <a:srgbClr val="C00000"/>
                </a:solidFill>
              </a:rPr>
              <a:t>collected</a:t>
            </a:r>
            <a:endParaRPr lang="it-IT" sz="3600" b="1" dirty="0">
              <a:solidFill>
                <a:srgbClr val="C00000"/>
              </a:solidFill>
            </a:endParaRPr>
          </a:p>
          <a:p>
            <a:r>
              <a:rPr lang="it-IT" sz="3600" b="1" dirty="0">
                <a:solidFill>
                  <a:srgbClr val="C00000"/>
                </a:solidFill>
              </a:rPr>
              <a:t>261 papers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8440799" y="10622361"/>
            <a:ext cx="127745" cy="2949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284"/>
              </a:lnSpc>
            </a:pPr>
            <a:r>
              <a:rPr sz="1979" dirty="0">
                <a:solidFill>
                  <a:srgbClr val="898989"/>
                </a:solidFill>
                <a:latin typeface="Calibri"/>
                <a:cs typeface="Calibri"/>
              </a:rPr>
              <a:t>3</a:t>
            </a:r>
            <a:endParaRPr sz="1979">
              <a:latin typeface="Calibri"/>
              <a:cs typeface="Calibri"/>
            </a:endParaRPr>
          </a:p>
        </p:txBody>
      </p:sp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-18383" y="15875"/>
            <a:ext cx="20104100" cy="11308555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683749" y="4736171"/>
            <a:ext cx="19420351" cy="1867961"/>
          </a:xfrm>
          <a:prstGeom prst="rect">
            <a:avLst/>
          </a:prstGeom>
          <a:noFill/>
          <a:ln w="9525">
            <a:solidFill>
              <a:srgbClr val="002060"/>
            </a:solidFill>
          </a:ln>
        </p:spPr>
        <p:txBody>
          <a:bodyPr vert="horz" wrap="square" lIns="0" tIns="28271" rIns="0" bIns="0" rtlCol="0">
            <a:spAutoFit/>
          </a:bodyPr>
          <a:lstStyle/>
          <a:p>
            <a:pPr marL="627222" marR="613609" algn="ctr">
              <a:lnSpc>
                <a:spcPct val="100800"/>
              </a:lnSpc>
              <a:spcBef>
                <a:spcPts val="223"/>
              </a:spcBef>
            </a:pPr>
            <a:r>
              <a:rPr sz="3958" spc="-74" dirty="0">
                <a:solidFill>
                  <a:schemeClr val="bg1"/>
                </a:solidFill>
                <a:latin typeface="Calibri"/>
                <a:cs typeface="Calibri"/>
              </a:rPr>
              <a:t>We</a:t>
            </a:r>
            <a:r>
              <a:rPr sz="3958" dirty="0">
                <a:solidFill>
                  <a:schemeClr val="bg1"/>
                </a:solidFill>
                <a:latin typeface="Calibri"/>
                <a:cs typeface="Calibri"/>
              </a:rPr>
              <a:t> </a:t>
            </a:r>
            <a:r>
              <a:rPr sz="3958" spc="-16" dirty="0">
                <a:solidFill>
                  <a:schemeClr val="bg1"/>
                </a:solidFill>
                <a:latin typeface="Calibri"/>
                <a:cs typeface="Calibri"/>
              </a:rPr>
              <a:t>continue</a:t>
            </a:r>
            <a:r>
              <a:rPr sz="3958" spc="8" dirty="0">
                <a:solidFill>
                  <a:schemeClr val="bg1"/>
                </a:solidFill>
                <a:latin typeface="Calibri"/>
                <a:cs typeface="Calibri"/>
              </a:rPr>
              <a:t> </a:t>
            </a:r>
            <a:r>
              <a:rPr sz="3958" spc="-25" dirty="0">
                <a:solidFill>
                  <a:schemeClr val="bg1"/>
                </a:solidFill>
                <a:latin typeface="Calibri"/>
                <a:cs typeface="Calibri"/>
              </a:rPr>
              <a:t>to</a:t>
            </a:r>
            <a:r>
              <a:rPr sz="3958" spc="-16" dirty="0">
                <a:solidFill>
                  <a:schemeClr val="bg1"/>
                </a:solidFill>
                <a:latin typeface="Calibri"/>
                <a:cs typeface="Calibri"/>
              </a:rPr>
              <a:t> </a:t>
            </a:r>
            <a:r>
              <a:rPr sz="3958" spc="-25" dirty="0">
                <a:solidFill>
                  <a:schemeClr val="bg1"/>
                </a:solidFill>
                <a:latin typeface="Calibri"/>
                <a:cs typeface="Calibri"/>
              </a:rPr>
              <a:t>improve</a:t>
            </a:r>
            <a:r>
              <a:rPr sz="3958" spc="8" dirty="0">
                <a:solidFill>
                  <a:schemeClr val="bg1"/>
                </a:solidFill>
                <a:latin typeface="Calibri"/>
                <a:cs typeface="Calibri"/>
              </a:rPr>
              <a:t> </a:t>
            </a:r>
            <a:r>
              <a:rPr sz="3958" spc="-8" dirty="0">
                <a:solidFill>
                  <a:schemeClr val="bg1"/>
                </a:solidFill>
                <a:latin typeface="Calibri"/>
                <a:cs typeface="Calibri"/>
              </a:rPr>
              <a:t>our </a:t>
            </a:r>
            <a:r>
              <a:rPr sz="3958" spc="-16" dirty="0">
                <a:solidFill>
                  <a:schemeClr val="bg1"/>
                </a:solidFill>
                <a:latin typeface="Calibri"/>
                <a:cs typeface="Calibri"/>
              </a:rPr>
              <a:t>tools,</a:t>
            </a:r>
            <a:r>
              <a:rPr sz="3958" dirty="0">
                <a:solidFill>
                  <a:schemeClr val="bg1"/>
                </a:solidFill>
                <a:latin typeface="Calibri"/>
                <a:cs typeface="Calibri"/>
              </a:rPr>
              <a:t> </a:t>
            </a:r>
            <a:r>
              <a:rPr sz="3958" spc="-8" dirty="0">
                <a:solidFill>
                  <a:schemeClr val="bg1"/>
                </a:solidFill>
                <a:latin typeface="Calibri"/>
                <a:cs typeface="Calibri"/>
              </a:rPr>
              <a:t>developing</a:t>
            </a:r>
            <a:r>
              <a:rPr sz="3958" spc="-16" dirty="0">
                <a:solidFill>
                  <a:schemeClr val="bg1"/>
                </a:solidFill>
                <a:latin typeface="Calibri"/>
                <a:cs typeface="Calibri"/>
              </a:rPr>
              <a:t> </a:t>
            </a:r>
            <a:r>
              <a:rPr sz="3958" spc="-8" dirty="0">
                <a:solidFill>
                  <a:schemeClr val="bg1"/>
                </a:solidFill>
                <a:latin typeface="Calibri"/>
                <a:cs typeface="Calibri"/>
              </a:rPr>
              <a:t>techniques </a:t>
            </a:r>
            <a:r>
              <a:rPr sz="3958" spc="-16" dirty="0">
                <a:solidFill>
                  <a:schemeClr val="bg1"/>
                </a:solidFill>
                <a:latin typeface="Calibri"/>
                <a:cs typeface="Calibri"/>
              </a:rPr>
              <a:t>that </a:t>
            </a:r>
            <a:r>
              <a:rPr sz="3958" spc="-8" dirty="0">
                <a:solidFill>
                  <a:schemeClr val="bg1"/>
                </a:solidFill>
                <a:latin typeface="Calibri"/>
                <a:cs typeface="Calibri"/>
              </a:rPr>
              <a:t>let </a:t>
            </a:r>
            <a:r>
              <a:rPr sz="3958" dirty="0">
                <a:solidFill>
                  <a:schemeClr val="bg1"/>
                </a:solidFill>
                <a:latin typeface="Calibri"/>
                <a:cs typeface="Calibri"/>
              </a:rPr>
              <a:t>us</a:t>
            </a:r>
            <a:r>
              <a:rPr sz="3958" spc="-16" dirty="0">
                <a:solidFill>
                  <a:schemeClr val="bg1"/>
                </a:solidFill>
                <a:latin typeface="Calibri"/>
                <a:cs typeface="Calibri"/>
              </a:rPr>
              <a:t> </a:t>
            </a:r>
            <a:r>
              <a:rPr sz="3958" spc="-25" dirty="0">
                <a:solidFill>
                  <a:schemeClr val="bg1"/>
                </a:solidFill>
                <a:latin typeface="Calibri"/>
                <a:cs typeface="Calibri"/>
              </a:rPr>
              <a:t>extract</a:t>
            </a:r>
            <a:r>
              <a:rPr sz="3958" spc="-8" dirty="0">
                <a:solidFill>
                  <a:schemeClr val="bg1"/>
                </a:solidFill>
                <a:latin typeface="Calibri"/>
                <a:cs typeface="Calibri"/>
              </a:rPr>
              <a:t> </a:t>
            </a:r>
            <a:r>
              <a:rPr sz="3958" spc="-25" dirty="0">
                <a:solidFill>
                  <a:schemeClr val="bg1"/>
                </a:solidFill>
                <a:latin typeface="Calibri"/>
                <a:cs typeface="Calibri"/>
              </a:rPr>
              <a:t>more</a:t>
            </a:r>
            <a:r>
              <a:rPr sz="3958" dirty="0">
                <a:solidFill>
                  <a:schemeClr val="bg1"/>
                </a:solidFill>
                <a:latin typeface="Calibri"/>
                <a:cs typeface="Calibri"/>
              </a:rPr>
              <a:t> </a:t>
            </a:r>
            <a:r>
              <a:rPr sz="3958" spc="-25" dirty="0">
                <a:solidFill>
                  <a:schemeClr val="bg1"/>
                </a:solidFill>
                <a:latin typeface="Calibri"/>
                <a:cs typeface="Calibri"/>
              </a:rPr>
              <a:t>physics </a:t>
            </a:r>
            <a:r>
              <a:rPr sz="3958" spc="-866" dirty="0">
                <a:solidFill>
                  <a:schemeClr val="bg1"/>
                </a:solidFill>
                <a:latin typeface="Calibri"/>
                <a:cs typeface="Calibri"/>
              </a:rPr>
              <a:t> </a:t>
            </a:r>
            <a:r>
              <a:rPr sz="3958" spc="-16" dirty="0">
                <a:solidFill>
                  <a:schemeClr val="bg1"/>
                </a:solidFill>
                <a:latin typeface="Calibri"/>
                <a:cs typeface="Calibri"/>
              </a:rPr>
              <a:t>from </a:t>
            </a:r>
            <a:r>
              <a:rPr sz="3958" spc="-8" dirty="0">
                <a:solidFill>
                  <a:schemeClr val="bg1"/>
                </a:solidFill>
                <a:latin typeface="Calibri"/>
                <a:cs typeface="Calibri"/>
              </a:rPr>
              <a:t>our</a:t>
            </a:r>
            <a:r>
              <a:rPr sz="3958" dirty="0">
                <a:solidFill>
                  <a:schemeClr val="bg1"/>
                </a:solidFill>
                <a:latin typeface="Calibri"/>
                <a:cs typeface="Calibri"/>
              </a:rPr>
              <a:t> </a:t>
            </a:r>
            <a:r>
              <a:rPr sz="3958" spc="-25" dirty="0">
                <a:solidFill>
                  <a:schemeClr val="bg1"/>
                </a:solidFill>
                <a:latin typeface="Calibri"/>
                <a:cs typeface="Calibri"/>
              </a:rPr>
              <a:t>data,</a:t>
            </a:r>
            <a:r>
              <a:rPr sz="3958" dirty="0">
                <a:solidFill>
                  <a:schemeClr val="bg1"/>
                </a:solidFill>
                <a:latin typeface="Calibri"/>
                <a:cs typeface="Calibri"/>
              </a:rPr>
              <a:t> </a:t>
            </a:r>
            <a:r>
              <a:rPr sz="3958" spc="-8" dirty="0">
                <a:solidFill>
                  <a:schemeClr val="bg1"/>
                </a:solidFill>
                <a:latin typeface="Calibri"/>
                <a:cs typeface="Calibri"/>
              </a:rPr>
              <a:t>including </a:t>
            </a:r>
            <a:r>
              <a:rPr sz="3958" spc="-25" dirty="0">
                <a:solidFill>
                  <a:schemeClr val="bg1"/>
                </a:solidFill>
                <a:latin typeface="Calibri"/>
                <a:cs typeface="Calibri"/>
              </a:rPr>
              <a:t>getting</a:t>
            </a:r>
            <a:r>
              <a:rPr sz="3958" spc="-8" dirty="0">
                <a:solidFill>
                  <a:schemeClr val="bg1"/>
                </a:solidFill>
                <a:latin typeface="Calibri"/>
                <a:cs typeface="Calibri"/>
              </a:rPr>
              <a:t> </a:t>
            </a:r>
            <a:r>
              <a:rPr sz="3958" dirty="0">
                <a:solidFill>
                  <a:schemeClr val="bg1"/>
                </a:solidFill>
                <a:latin typeface="Calibri"/>
                <a:cs typeface="Calibri"/>
              </a:rPr>
              <a:t>a </a:t>
            </a:r>
            <a:r>
              <a:rPr sz="3958" spc="-25" dirty="0">
                <a:solidFill>
                  <a:schemeClr val="bg1"/>
                </a:solidFill>
                <a:latin typeface="Calibri"/>
                <a:cs typeface="Calibri"/>
              </a:rPr>
              <a:t>better</a:t>
            </a:r>
            <a:r>
              <a:rPr sz="3958" dirty="0">
                <a:solidFill>
                  <a:schemeClr val="bg1"/>
                </a:solidFill>
                <a:latin typeface="Calibri"/>
                <a:cs typeface="Calibri"/>
              </a:rPr>
              <a:t> </a:t>
            </a:r>
            <a:r>
              <a:rPr sz="3958" spc="-8" dirty="0">
                <a:solidFill>
                  <a:schemeClr val="bg1"/>
                </a:solidFill>
                <a:latin typeface="Calibri"/>
                <a:cs typeface="Calibri"/>
              </a:rPr>
              <a:t>handle</a:t>
            </a:r>
            <a:r>
              <a:rPr sz="3958" spc="8" dirty="0">
                <a:solidFill>
                  <a:schemeClr val="bg1"/>
                </a:solidFill>
                <a:latin typeface="Calibri"/>
                <a:cs typeface="Calibri"/>
              </a:rPr>
              <a:t> </a:t>
            </a:r>
            <a:r>
              <a:rPr sz="3958" spc="-8" dirty="0">
                <a:solidFill>
                  <a:schemeClr val="bg1"/>
                </a:solidFill>
                <a:latin typeface="Calibri"/>
                <a:cs typeface="Calibri"/>
              </a:rPr>
              <a:t>on</a:t>
            </a:r>
            <a:r>
              <a:rPr sz="3958" dirty="0">
                <a:solidFill>
                  <a:schemeClr val="bg1"/>
                </a:solidFill>
                <a:latin typeface="Calibri"/>
                <a:cs typeface="Calibri"/>
              </a:rPr>
              <a:t> </a:t>
            </a:r>
            <a:r>
              <a:rPr sz="3958" spc="-8" dirty="0">
                <a:solidFill>
                  <a:schemeClr val="bg1"/>
                </a:solidFill>
                <a:latin typeface="Calibri"/>
                <a:cs typeface="Calibri"/>
              </a:rPr>
              <a:t>the</a:t>
            </a:r>
            <a:r>
              <a:rPr sz="3958" dirty="0">
                <a:solidFill>
                  <a:schemeClr val="bg1"/>
                </a:solidFill>
                <a:latin typeface="Calibri"/>
                <a:cs typeface="Calibri"/>
              </a:rPr>
              <a:t> </a:t>
            </a:r>
            <a:r>
              <a:rPr sz="3958" u="heavy" spc="-16" dirty="0">
                <a:solidFill>
                  <a:schemeClr val="bg1"/>
                </a:solidFill>
                <a:uFill>
                  <a:solidFill>
                    <a:srgbClr val="0563C1"/>
                  </a:solidFill>
                </a:uFill>
                <a:latin typeface="Calibri"/>
                <a:cs typeface="Calibri"/>
              </a:rPr>
              <a:t>amount</a:t>
            </a:r>
            <a:r>
              <a:rPr sz="3958" u="heavy" spc="-8" dirty="0">
                <a:solidFill>
                  <a:schemeClr val="bg1"/>
                </a:solidFill>
                <a:uFill>
                  <a:solidFill>
                    <a:srgbClr val="0563C1"/>
                  </a:solidFill>
                </a:uFill>
                <a:latin typeface="Calibri"/>
                <a:cs typeface="Calibri"/>
              </a:rPr>
              <a:t> of</a:t>
            </a:r>
            <a:r>
              <a:rPr sz="3958" u="heavy" dirty="0">
                <a:solidFill>
                  <a:schemeClr val="bg1"/>
                </a:solidFill>
                <a:uFill>
                  <a:solidFill>
                    <a:srgbClr val="0563C1"/>
                  </a:solidFill>
                </a:uFill>
                <a:latin typeface="Calibri"/>
                <a:cs typeface="Calibri"/>
              </a:rPr>
              <a:t> </a:t>
            </a:r>
            <a:r>
              <a:rPr sz="3958" u="heavy" spc="-25" dirty="0">
                <a:solidFill>
                  <a:schemeClr val="bg1"/>
                </a:solidFill>
                <a:uFill>
                  <a:solidFill>
                    <a:srgbClr val="0563C1"/>
                  </a:solidFill>
                </a:uFill>
                <a:latin typeface="Calibri"/>
                <a:cs typeface="Calibri"/>
              </a:rPr>
              <a:t>data</a:t>
            </a:r>
            <a:r>
              <a:rPr sz="3958" u="heavy" dirty="0">
                <a:solidFill>
                  <a:schemeClr val="bg1"/>
                </a:solidFill>
                <a:uFill>
                  <a:solidFill>
                    <a:srgbClr val="0563C1"/>
                  </a:solidFill>
                </a:uFill>
                <a:latin typeface="Calibri"/>
                <a:cs typeface="Calibri"/>
              </a:rPr>
              <a:t> </a:t>
            </a:r>
            <a:r>
              <a:rPr sz="3958" u="heavy" spc="-25" dirty="0">
                <a:solidFill>
                  <a:schemeClr val="bg1"/>
                </a:solidFill>
                <a:uFill>
                  <a:solidFill>
                    <a:srgbClr val="0563C1"/>
                  </a:solidFill>
                </a:uFill>
                <a:latin typeface="Calibri"/>
                <a:cs typeface="Calibri"/>
              </a:rPr>
              <a:t>we</a:t>
            </a:r>
            <a:r>
              <a:rPr sz="3958" u="heavy" spc="8" dirty="0">
                <a:solidFill>
                  <a:schemeClr val="bg1"/>
                </a:solidFill>
                <a:uFill>
                  <a:solidFill>
                    <a:srgbClr val="0563C1"/>
                  </a:solidFill>
                </a:uFill>
                <a:latin typeface="Calibri"/>
                <a:cs typeface="Calibri"/>
              </a:rPr>
              <a:t> </a:t>
            </a:r>
            <a:r>
              <a:rPr sz="3958" u="heavy" spc="-33" dirty="0">
                <a:solidFill>
                  <a:schemeClr val="bg1"/>
                </a:solidFill>
                <a:uFill>
                  <a:solidFill>
                    <a:srgbClr val="0563C1"/>
                  </a:solidFill>
                </a:uFill>
                <a:latin typeface="Calibri"/>
                <a:cs typeface="Calibri"/>
              </a:rPr>
              <a:t>have</a:t>
            </a:r>
            <a:r>
              <a:rPr sz="3958" u="heavy" spc="8" dirty="0">
                <a:solidFill>
                  <a:schemeClr val="bg1"/>
                </a:solidFill>
                <a:uFill>
                  <a:solidFill>
                    <a:srgbClr val="0563C1"/>
                  </a:solidFill>
                </a:uFill>
                <a:latin typeface="Calibri"/>
                <a:cs typeface="Calibri"/>
              </a:rPr>
              <a:t> </a:t>
            </a:r>
            <a:r>
              <a:rPr sz="3958" u="heavy" spc="-41" dirty="0">
                <a:solidFill>
                  <a:schemeClr val="bg1"/>
                </a:solidFill>
                <a:uFill>
                  <a:solidFill>
                    <a:srgbClr val="0563C1"/>
                  </a:solidFill>
                </a:uFill>
                <a:latin typeface="Calibri"/>
                <a:cs typeface="Calibri"/>
              </a:rPr>
              <a:t>taken</a:t>
            </a:r>
            <a:r>
              <a:rPr sz="3958" spc="-41" dirty="0">
                <a:solidFill>
                  <a:schemeClr val="bg1"/>
                </a:solidFill>
                <a:latin typeface="Calibri"/>
                <a:cs typeface="Calibri"/>
              </a:rPr>
              <a:t>.</a:t>
            </a:r>
            <a:endParaRPr sz="3958" dirty="0">
              <a:solidFill>
                <a:schemeClr val="bg1"/>
              </a:solidFill>
              <a:latin typeface="Calibri"/>
              <a:cs typeface="Calibri"/>
            </a:endParaRPr>
          </a:p>
          <a:p>
            <a:pPr marL="1047" algn="ctr">
              <a:spcBef>
                <a:spcPts val="33"/>
              </a:spcBef>
            </a:pPr>
            <a:r>
              <a:rPr sz="3958" dirty="0">
                <a:solidFill>
                  <a:schemeClr val="bg1"/>
                </a:solidFill>
                <a:latin typeface="Calibri"/>
                <a:cs typeface="Calibri"/>
              </a:rPr>
              <a:t>The </a:t>
            </a:r>
            <a:r>
              <a:rPr sz="3958" spc="-8" dirty="0">
                <a:solidFill>
                  <a:schemeClr val="bg1"/>
                </a:solidFill>
                <a:latin typeface="Calibri"/>
                <a:cs typeface="Calibri"/>
              </a:rPr>
              <a:t>LHC,</a:t>
            </a:r>
            <a:r>
              <a:rPr sz="3958" dirty="0">
                <a:solidFill>
                  <a:schemeClr val="bg1"/>
                </a:solidFill>
                <a:latin typeface="Calibri"/>
                <a:cs typeface="Calibri"/>
              </a:rPr>
              <a:t> a</a:t>
            </a:r>
            <a:r>
              <a:rPr sz="3958" spc="-8" dirty="0">
                <a:solidFill>
                  <a:schemeClr val="bg1"/>
                </a:solidFill>
                <a:latin typeface="Calibri"/>
                <a:cs typeface="Calibri"/>
              </a:rPr>
              <a:t> </a:t>
            </a:r>
            <a:r>
              <a:rPr sz="3958" b="1" spc="-16" dirty="0">
                <a:solidFill>
                  <a:schemeClr val="bg1"/>
                </a:solidFill>
                <a:latin typeface="Calibri"/>
                <a:cs typeface="Calibri"/>
              </a:rPr>
              <a:t>high-energy</a:t>
            </a:r>
            <a:r>
              <a:rPr sz="3958" b="1" spc="-8" dirty="0">
                <a:solidFill>
                  <a:schemeClr val="bg1"/>
                </a:solidFill>
                <a:latin typeface="Calibri"/>
                <a:cs typeface="Calibri"/>
              </a:rPr>
              <a:t> </a:t>
            </a:r>
            <a:r>
              <a:rPr sz="3958" b="1" spc="-16" dirty="0">
                <a:solidFill>
                  <a:schemeClr val="bg1"/>
                </a:solidFill>
                <a:latin typeface="Calibri"/>
                <a:cs typeface="Calibri"/>
              </a:rPr>
              <a:t>discovery</a:t>
            </a:r>
            <a:r>
              <a:rPr sz="3958" b="1" spc="-8" dirty="0">
                <a:solidFill>
                  <a:schemeClr val="bg1"/>
                </a:solidFill>
                <a:latin typeface="Calibri"/>
                <a:cs typeface="Calibri"/>
              </a:rPr>
              <a:t> machine,</a:t>
            </a:r>
            <a:r>
              <a:rPr sz="3958" b="1" spc="8" dirty="0">
                <a:solidFill>
                  <a:schemeClr val="bg1"/>
                </a:solidFill>
                <a:latin typeface="Calibri"/>
                <a:cs typeface="Calibri"/>
              </a:rPr>
              <a:t> </a:t>
            </a:r>
            <a:r>
              <a:rPr sz="3958" spc="-8" dirty="0">
                <a:solidFill>
                  <a:schemeClr val="bg1"/>
                </a:solidFill>
                <a:latin typeface="Calibri"/>
                <a:cs typeface="Calibri"/>
              </a:rPr>
              <a:t>is also becoming</a:t>
            </a:r>
            <a:r>
              <a:rPr sz="3958" spc="-25" dirty="0">
                <a:solidFill>
                  <a:schemeClr val="bg1"/>
                </a:solidFill>
                <a:latin typeface="Calibri"/>
                <a:cs typeface="Calibri"/>
              </a:rPr>
              <a:t> </a:t>
            </a:r>
            <a:r>
              <a:rPr sz="3958" dirty="0">
                <a:solidFill>
                  <a:schemeClr val="bg1"/>
                </a:solidFill>
                <a:latin typeface="Calibri"/>
                <a:cs typeface="Calibri"/>
              </a:rPr>
              <a:t>a</a:t>
            </a:r>
            <a:r>
              <a:rPr sz="3958" spc="-8" dirty="0">
                <a:solidFill>
                  <a:schemeClr val="bg1"/>
                </a:solidFill>
                <a:latin typeface="Calibri"/>
                <a:cs typeface="Calibri"/>
              </a:rPr>
              <a:t> </a:t>
            </a:r>
            <a:r>
              <a:rPr sz="3958" b="1" spc="-8" dirty="0">
                <a:solidFill>
                  <a:schemeClr val="bg1"/>
                </a:solidFill>
                <a:latin typeface="Calibri"/>
                <a:cs typeface="Calibri"/>
              </a:rPr>
              <a:t>precision </a:t>
            </a:r>
            <a:r>
              <a:rPr sz="3958" b="1" dirty="0">
                <a:solidFill>
                  <a:schemeClr val="bg1"/>
                </a:solidFill>
                <a:latin typeface="Calibri"/>
                <a:cs typeface="Calibri"/>
              </a:rPr>
              <a:t>EW</a:t>
            </a:r>
            <a:r>
              <a:rPr sz="3958" b="1" spc="-8" dirty="0">
                <a:solidFill>
                  <a:schemeClr val="bg1"/>
                </a:solidFill>
                <a:latin typeface="Calibri"/>
                <a:cs typeface="Calibri"/>
              </a:rPr>
              <a:t> machine</a:t>
            </a:r>
            <a:r>
              <a:rPr sz="3958" spc="-8" dirty="0">
                <a:solidFill>
                  <a:schemeClr val="bg1"/>
                </a:solidFill>
                <a:latin typeface="Calibri"/>
                <a:cs typeface="Calibri"/>
              </a:rPr>
              <a:t>.</a:t>
            </a:r>
            <a:endParaRPr sz="3958" dirty="0">
              <a:solidFill>
                <a:schemeClr val="bg1"/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3">
            <a:extLst>
              <a:ext uri="{FF2B5EF4-FFF2-40B4-BE49-F238E27FC236}">
                <a16:creationId xmlns:a16="http://schemas.microsoft.com/office/drawing/2014/main" id="{BF9555DF-736A-5F35-647D-CAC2077726FF}"/>
              </a:ext>
            </a:extLst>
          </p:cNvPr>
          <p:cNvSpPr txBox="1"/>
          <p:nvPr/>
        </p:nvSpPr>
        <p:spPr>
          <a:xfrm>
            <a:off x="332780" y="1525059"/>
            <a:ext cx="19641323" cy="1846995"/>
          </a:xfrm>
          <a:prstGeom prst="rect">
            <a:avLst/>
          </a:prstGeom>
        </p:spPr>
        <p:txBody>
          <a:bodyPr vert="horz" wrap="square" lIns="0" tIns="51830" rIns="0" bIns="0" rtlCol="0">
            <a:spAutoFit/>
          </a:bodyPr>
          <a:lstStyle/>
          <a:p>
            <a:pPr marL="273277" marR="37694" indent="-226160">
              <a:lnSpc>
                <a:spcPts val="3351"/>
              </a:lnSpc>
              <a:spcBef>
                <a:spcPts val="409"/>
              </a:spcBef>
              <a:buClr>
                <a:srgbClr val="4F81BD"/>
              </a:buClr>
              <a:buSzPct val="79166"/>
              <a:buChar char="•"/>
              <a:tabLst>
                <a:tab pos="273277" algn="l"/>
              </a:tabLst>
            </a:pPr>
            <a:r>
              <a:rPr lang="it-IT" sz="3958" dirty="0">
                <a:cs typeface="Arial MT"/>
              </a:rPr>
              <a:t> </a:t>
            </a:r>
            <a:r>
              <a:rPr sz="3958" dirty="0">
                <a:cs typeface="Arial MT"/>
              </a:rPr>
              <a:t>In </a:t>
            </a:r>
            <a:r>
              <a:rPr sz="3958" spc="7" dirty="0">
                <a:cs typeface="Arial MT"/>
              </a:rPr>
              <a:t>the Standard Model</a:t>
            </a:r>
            <a:r>
              <a:rPr lang="it-IT" sz="3958" spc="7" dirty="0">
                <a:cs typeface="Arial MT"/>
              </a:rPr>
              <a:t>:</a:t>
            </a:r>
            <a:r>
              <a:rPr sz="3958" spc="7" dirty="0">
                <a:cs typeface="Arial MT"/>
              </a:rPr>
              <a:t> 15</a:t>
            </a:r>
            <a:r>
              <a:rPr sz="3958" spc="8" baseline="24305" dirty="0">
                <a:cs typeface="Arial MT"/>
              </a:rPr>
              <a:t>* </a:t>
            </a:r>
            <a:r>
              <a:rPr sz="3958" spc="7" dirty="0">
                <a:cs typeface="Arial MT"/>
              </a:rPr>
              <a:t>unpredictable parameters out of 19</a:t>
            </a:r>
            <a:r>
              <a:rPr sz="3958" spc="8" baseline="24305" dirty="0">
                <a:cs typeface="Arial MT"/>
              </a:rPr>
              <a:t>*</a:t>
            </a:r>
            <a:r>
              <a:rPr sz="3958" spc="18" baseline="24305" dirty="0">
                <a:cs typeface="Arial MT"/>
              </a:rPr>
              <a:t> </a:t>
            </a:r>
            <a:r>
              <a:rPr sz="3958" spc="7" dirty="0">
                <a:cs typeface="Arial MT"/>
              </a:rPr>
              <a:t>related </a:t>
            </a:r>
            <a:r>
              <a:rPr sz="3958" dirty="0">
                <a:cs typeface="Arial MT"/>
              </a:rPr>
              <a:t>to </a:t>
            </a:r>
            <a:r>
              <a:rPr sz="3958" spc="7" dirty="0">
                <a:cs typeface="Arial MT"/>
              </a:rPr>
              <a:t>Higgs</a:t>
            </a:r>
            <a:r>
              <a:rPr sz="3958" spc="18" dirty="0">
                <a:cs typeface="Arial MT"/>
              </a:rPr>
              <a:t> </a:t>
            </a:r>
            <a:r>
              <a:rPr sz="3958" spc="7" dirty="0">
                <a:cs typeface="Arial MT"/>
              </a:rPr>
              <a:t>sector</a:t>
            </a:r>
            <a:endParaRPr sz="3958" dirty="0">
              <a:cs typeface="Arial MT"/>
            </a:endParaRPr>
          </a:p>
          <a:p>
            <a:pPr marL="273277" indent="-226160">
              <a:lnSpc>
                <a:spcPts val="3445"/>
              </a:lnSpc>
              <a:spcBef>
                <a:spcPts val="1799"/>
              </a:spcBef>
              <a:buClr>
                <a:srgbClr val="4F81BD"/>
              </a:buClr>
              <a:buSzPct val="79166"/>
              <a:buChar char="•"/>
              <a:tabLst>
                <a:tab pos="273277" algn="l"/>
              </a:tabLst>
            </a:pPr>
            <a:r>
              <a:rPr lang="it-IT" sz="3958" spc="7" dirty="0">
                <a:cs typeface="Arial MT"/>
              </a:rPr>
              <a:t> </a:t>
            </a:r>
            <a:r>
              <a:rPr sz="3958" spc="7" dirty="0">
                <a:cs typeface="Arial MT"/>
              </a:rPr>
              <a:t>Crucial</a:t>
            </a:r>
            <a:r>
              <a:rPr sz="3958" spc="18" dirty="0">
                <a:cs typeface="Arial MT"/>
              </a:rPr>
              <a:t> </a:t>
            </a:r>
            <a:r>
              <a:rPr sz="3958" dirty="0">
                <a:cs typeface="Arial MT"/>
              </a:rPr>
              <a:t>to</a:t>
            </a:r>
            <a:r>
              <a:rPr sz="3958" spc="25" dirty="0">
                <a:cs typeface="Arial MT"/>
              </a:rPr>
              <a:t> </a:t>
            </a:r>
            <a:r>
              <a:rPr sz="3958" spc="7" dirty="0">
                <a:cs typeface="Arial MT"/>
              </a:rPr>
              <a:t>understand</a:t>
            </a:r>
            <a:r>
              <a:rPr sz="3958" spc="25" dirty="0">
                <a:cs typeface="Arial MT"/>
              </a:rPr>
              <a:t> </a:t>
            </a:r>
            <a:r>
              <a:rPr sz="3958" spc="7" dirty="0">
                <a:cs typeface="Arial MT"/>
              </a:rPr>
              <a:t>Higgs</a:t>
            </a:r>
            <a:r>
              <a:rPr sz="3958" spc="25" dirty="0">
                <a:cs typeface="Arial MT"/>
              </a:rPr>
              <a:t> </a:t>
            </a:r>
            <a:r>
              <a:rPr sz="3958" dirty="0">
                <a:cs typeface="Arial MT"/>
              </a:rPr>
              <a:t>boson’s</a:t>
            </a:r>
            <a:r>
              <a:rPr sz="3958" spc="25" dirty="0">
                <a:cs typeface="Arial MT"/>
              </a:rPr>
              <a:t> </a:t>
            </a:r>
            <a:r>
              <a:rPr sz="3958" spc="7" dirty="0">
                <a:cs typeface="Arial MT"/>
              </a:rPr>
              <a:t>properties</a:t>
            </a:r>
            <a:r>
              <a:rPr sz="3958" spc="25" dirty="0">
                <a:cs typeface="Arial MT"/>
              </a:rPr>
              <a:t> </a:t>
            </a:r>
            <a:r>
              <a:rPr sz="3958" spc="7" dirty="0">
                <a:cs typeface="Arial MT"/>
              </a:rPr>
              <a:t>in</a:t>
            </a:r>
            <a:r>
              <a:rPr sz="3958" spc="25" dirty="0">
                <a:cs typeface="Arial MT"/>
              </a:rPr>
              <a:t> </a:t>
            </a:r>
            <a:r>
              <a:rPr sz="3958" spc="7" dirty="0">
                <a:cs typeface="Arial MT"/>
              </a:rPr>
              <a:t>various</a:t>
            </a:r>
            <a:r>
              <a:rPr sz="3958" spc="18" dirty="0">
                <a:cs typeface="Arial MT"/>
              </a:rPr>
              <a:t> </a:t>
            </a:r>
            <a:r>
              <a:rPr sz="3958" spc="7" dirty="0">
                <a:cs typeface="Arial MT"/>
              </a:rPr>
              <a:t>measurements</a:t>
            </a:r>
            <a:endParaRPr lang="it-IT" sz="3958" dirty="0">
              <a:cs typeface="Arial MT"/>
            </a:endParaRPr>
          </a:p>
          <a:p>
            <a:pPr marL="273277" indent="-226160">
              <a:lnSpc>
                <a:spcPts val="3445"/>
              </a:lnSpc>
              <a:spcBef>
                <a:spcPts val="1799"/>
              </a:spcBef>
              <a:buClr>
                <a:srgbClr val="4F81BD"/>
              </a:buClr>
              <a:buSzPct val="79166"/>
              <a:buChar char="•"/>
              <a:tabLst>
                <a:tab pos="273277" algn="l"/>
              </a:tabLst>
            </a:pPr>
            <a:r>
              <a:rPr lang="it-IT" sz="3958" spc="92" dirty="0">
                <a:cs typeface="Times New Roman"/>
              </a:rPr>
              <a:t> </a:t>
            </a:r>
            <a:r>
              <a:rPr sz="3958" spc="7" dirty="0">
                <a:cs typeface="Arial MT"/>
              </a:rPr>
              <a:t>Connect</a:t>
            </a:r>
            <a:r>
              <a:rPr sz="3958" spc="12" dirty="0">
                <a:cs typeface="Arial MT"/>
              </a:rPr>
              <a:t> </a:t>
            </a:r>
            <a:r>
              <a:rPr sz="3958" dirty="0">
                <a:cs typeface="Arial MT"/>
              </a:rPr>
              <a:t>to</a:t>
            </a:r>
            <a:r>
              <a:rPr sz="3958" spc="18" dirty="0">
                <a:cs typeface="Arial MT"/>
              </a:rPr>
              <a:t> </a:t>
            </a:r>
            <a:r>
              <a:rPr sz="3958" spc="7" dirty="0">
                <a:cs typeface="Arial MT"/>
              </a:rPr>
              <a:t>unresolved</a:t>
            </a:r>
            <a:r>
              <a:rPr sz="3958" spc="12" dirty="0">
                <a:cs typeface="Arial MT"/>
              </a:rPr>
              <a:t> </a:t>
            </a:r>
            <a:r>
              <a:rPr sz="3958" spc="7" dirty="0">
                <a:cs typeface="Arial MT"/>
              </a:rPr>
              <a:t>questions</a:t>
            </a:r>
            <a:r>
              <a:rPr sz="3958" spc="18" dirty="0">
                <a:cs typeface="Arial MT"/>
              </a:rPr>
              <a:t> </a:t>
            </a:r>
            <a:r>
              <a:rPr sz="3958" spc="7" dirty="0">
                <a:cs typeface="Arial MT"/>
              </a:rPr>
              <a:t>in</a:t>
            </a:r>
            <a:r>
              <a:rPr sz="3958" spc="18" dirty="0">
                <a:cs typeface="Arial MT"/>
              </a:rPr>
              <a:t> </a:t>
            </a:r>
            <a:r>
              <a:rPr sz="3958" spc="7" dirty="0">
                <a:cs typeface="Arial MT"/>
              </a:rPr>
              <a:t>the</a:t>
            </a:r>
            <a:r>
              <a:rPr sz="3958" spc="18" dirty="0">
                <a:cs typeface="Arial MT"/>
              </a:rPr>
              <a:t> </a:t>
            </a:r>
            <a:r>
              <a:rPr sz="3958" spc="7" dirty="0">
                <a:cs typeface="Arial MT"/>
              </a:rPr>
              <a:t>Universe</a:t>
            </a:r>
            <a:endParaRPr sz="3958" dirty="0">
              <a:cs typeface="Arial MT"/>
            </a:endParaRPr>
          </a:p>
        </p:txBody>
      </p:sp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518650" y="3887409"/>
            <a:ext cx="9988056" cy="7329866"/>
          </a:xfrm>
          <a:prstGeom prst="rect">
            <a:avLst/>
          </a:prstGeom>
        </p:spPr>
      </p:pic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3141266" y="153609"/>
            <a:ext cx="13695918" cy="1137734"/>
          </a:xfrm>
          <a:prstGeom prst="rect">
            <a:avLst/>
          </a:prstGeom>
        </p:spPr>
        <p:txBody>
          <a:bodyPr vert="horz" wrap="square" lIns="0" tIns="20942" rIns="0" bIns="0" rtlCol="0">
            <a:spAutoFit/>
          </a:bodyPr>
          <a:lstStyle/>
          <a:p>
            <a:pPr marL="20942">
              <a:spcBef>
                <a:spcPts val="165"/>
              </a:spcBef>
            </a:pPr>
            <a:r>
              <a:rPr sz="7256" spc="-25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Re-observation</a:t>
            </a:r>
            <a:r>
              <a:rPr sz="7256" spc="-33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7256" spc="-8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sz="7256" spc="-25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7256" spc="-8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sz="7256" spc="-33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7256" spc="8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Higgs</a:t>
            </a:r>
            <a:r>
              <a:rPr sz="7256" spc="-16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7256" spc="-8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boson</a:t>
            </a:r>
            <a:endParaRPr sz="7256" dirty="0">
              <a:solidFill>
                <a:schemeClr val="tx2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8291591" y="10589395"/>
            <a:ext cx="298420" cy="325717"/>
          </a:xfrm>
          <a:prstGeom prst="rect">
            <a:avLst/>
          </a:prstGeom>
        </p:spPr>
        <p:txBody>
          <a:bodyPr vert="horz" wrap="square" lIns="0" tIns="20942" rIns="0" bIns="0" rtlCol="0">
            <a:spAutoFit/>
          </a:bodyPr>
          <a:lstStyle/>
          <a:p>
            <a:pPr marL="20942">
              <a:spcBef>
                <a:spcPts val="165"/>
              </a:spcBef>
            </a:pPr>
            <a:r>
              <a:rPr sz="1979" dirty="0">
                <a:solidFill>
                  <a:srgbClr val="898989"/>
                </a:solidFill>
                <a:latin typeface="Calibri"/>
                <a:cs typeface="Calibri"/>
              </a:rPr>
              <a:t>33</a:t>
            </a:r>
            <a:endParaRPr sz="1979">
              <a:latin typeface="Calibri"/>
              <a:cs typeface="Calibri"/>
            </a:endParaRP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E3871744-8493-0960-447A-4992604EBDC9}"/>
              </a:ext>
            </a:extLst>
          </p:cNvPr>
          <p:cNvSpPr txBox="1"/>
          <p:nvPr/>
        </p:nvSpPr>
        <p:spPr>
          <a:xfrm>
            <a:off x="15627279" y="2519630"/>
            <a:ext cx="3365024" cy="120032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endParaRPr lang="it-IT" dirty="0">
              <a:latin typeface="Symbol" pitchFamily="2" charset="2"/>
            </a:endParaRPr>
          </a:p>
          <a:p>
            <a:endParaRPr lang="it-IT" dirty="0">
              <a:latin typeface="Symbol" pitchFamily="2" charset="2"/>
            </a:endParaRPr>
          </a:p>
          <a:p>
            <a:r>
              <a:rPr lang="it-IT" sz="3600" b="1" dirty="0" err="1">
                <a:solidFill>
                  <a:srgbClr val="C00000"/>
                </a:solidFill>
                <a:latin typeface="Symbol" pitchFamily="2" charset="2"/>
              </a:rPr>
              <a:t>s</a:t>
            </a:r>
            <a:r>
              <a:rPr lang="it-IT" sz="3600" b="1" dirty="0">
                <a:solidFill>
                  <a:srgbClr val="C00000"/>
                </a:solidFill>
              </a:rPr>
              <a:t> = 58.2 ± 8.7 </a:t>
            </a:r>
            <a:r>
              <a:rPr lang="it-IT" sz="3600" b="1" dirty="0" err="1">
                <a:solidFill>
                  <a:srgbClr val="C00000"/>
                </a:solidFill>
              </a:rPr>
              <a:t>pb</a:t>
            </a:r>
            <a:endParaRPr lang="it-IT" sz="3600" b="1" dirty="0">
              <a:solidFill>
                <a:srgbClr val="C00000"/>
              </a:solidFill>
            </a:endParaRPr>
          </a:p>
        </p:txBody>
      </p:sp>
      <p:cxnSp>
        <p:nvCxnSpPr>
          <p:cNvPr id="5" name="Connettore 2 4">
            <a:extLst>
              <a:ext uri="{FF2B5EF4-FFF2-40B4-BE49-F238E27FC236}">
                <a16:creationId xmlns:a16="http://schemas.microsoft.com/office/drawing/2014/main" id="{67722AEF-A1D5-6B5B-9C54-A10CB278FC5D}"/>
              </a:ext>
            </a:extLst>
          </p:cNvPr>
          <p:cNvCxnSpPr>
            <a:cxnSpLocks/>
          </p:cNvCxnSpPr>
          <p:nvPr/>
        </p:nvCxnSpPr>
        <p:spPr>
          <a:xfrm>
            <a:off x="17443450" y="3617359"/>
            <a:ext cx="1454940" cy="2857191"/>
          </a:xfrm>
          <a:prstGeom prst="straightConnector1">
            <a:avLst/>
          </a:prstGeom>
          <a:ln w="762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bject 5">
            <a:extLst>
              <a:ext uri="{FF2B5EF4-FFF2-40B4-BE49-F238E27FC236}">
                <a16:creationId xmlns:a16="http://schemas.microsoft.com/office/drawing/2014/main" id="{473FD022-E34D-BE54-ECE9-FDD0AB8EBBD8}"/>
              </a:ext>
            </a:extLst>
          </p:cNvPr>
          <p:cNvSpPr txBox="1"/>
          <p:nvPr/>
        </p:nvSpPr>
        <p:spPr>
          <a:xfrm>
            <a:off x="8503301" y="7425740"/>
            <a:ext cx="205184" cy="2202759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5707">
              <a:lnSpc>
                <a:spcPts val="1626"/>
              </a:lnSpc>
            </a:pPr>
            <a:r>
              <a:rPr sz="1360" spc="-7" dirty="0">
                <a:solidFill>
                  <a:srgbClr val="FFFFFF"/>
                </a:solidFill>
                <a:latin typeface="Arial MT"/>
                <a:cs typeface="Arial MT"/>
              </a:rPr>
              <a:t>EPS-HEP</a:t>
            </a:r>
            <a:r>
              <a:rPr sz="1360" spc="-2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360" dirty="0">
                <a:solidFill>
                  <a:srgbClr val="FFFFFF"/>
                </a:solidFill>
                <a:latin typeface="Arial MT"/>
                <a:cs typeface="Arial MT"/>
              </a:rPr>
              <a:t>2023</a:t>
            </a:r>
            <a:r>
              <a:rPr sz="1360" spc="-31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360" dirty="0">
                <a:solidFill>
                  <a:srgbClr val="FFFFFF"/>
                </a:solidFill>
                <a:latin typeface="Arial MT"/>
                <a:cs typeface="Arial MT"/>
              </a:rPr>
              <a:t>@</a:t>
            </a:r>
            <a:r>
              <a:rPr sz="1360" spc="-31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360" spc="-7" dirty="0">
                <a:solidFill>
                  <a:srgbClr val="FFFFFF"/>
                </a:solidFill>
                <a:latin typeface="Arial MT"/>
                <a:cs typeface="Arial MT"/>
              </a:rPr>
              <a:t>Hamburg</a:t>
            </a:r>
            <a:endParaRPr sz="1360">
              <a:latin typeface="Arial MT"/>
              <a:cs typeface="Arial MT"/>
            </a:endParaRPr>
          </a:p>
        </p:txBody>
      </p:sp>
      <p:sp>
        <p:nvSpPr>
          <p:cNvPr id="23" name="object 18">
            <a:extLst>
              <a:ext uri="{FF2B5EF4-FFF2-40B4-BE49-F238E27FC236}">
                <a16:creationId xmlns:a16="http://schemas.microsoft.com/office/drawing/2014/main" id="{C9A39B3D-9E4E-AA81-BD42-4ADDF00E65BF}"/>
              </a:ext>
            </a:extLst>
          </p:cNvPr>
          <p:cNvSpPr txBox="1"/>
          <p:nvPr/>
        </p:nvSpPr>
        <p:spPr>
          <a:xfrm>
            <a:off x="8433538" y="9883292"/>
            <a:ext cx="346316" cy="700983"/>
          </a:xfrm>
          <a:prstGeom prst="rect">
            <a:avLst/>
          </a:prstGeom>
        </p:spPr>
        <p:txBody>
          <a:bodyPr vert="horz" wrap="square" lIns="0" tIns="15706" rIns="0" bIns="0" rtlCol="0">
            <a:spAutoFit/>
          </a:bodyPr>
          <a:lstStyle/>
          <a:p>
            <a:pPr marL="15707">
              <a:spcBef>
                <a:spcPts val="124"/>
              </a:spcBef>
            </a:pPr>
            <a:r>
              <a:rPr sz="4452" dirty="0">
                <a:solidFill>
                  <a:srgbClr val="FFFFFF"/>
                </a:solidFill>
                <a:latin typeface="Arial MT"/>
                <a:cs typeface="Arial MT"/>
              </a:rPr>
              <a:t>2</a:t>
            </a:r>
            <a:endParaRPr sz="4452">
              <a:latin typeface="Arial MT"/>
              <a:cs typeface="Arial MT"/>
            </a:endParaRPr>
          </a:p>
        </p:txBody>
      </p:sp>
      <p:sp>
        <p:nvSpPr>
          <p:cNvPr id="24" name="object 26">
            <a:extLst>
              <a:ext uri="{FF2B5EF4-FFF2-40B4-BE49-F238E27FC236}">
                <a16:creationId xmlns:a16="http://schemas.microsoft.com/office/drawing/2014/main" id="{D9AD9EA4-4F95-CC85-B2F3-5DAEE61F70CF}"/>
              </a:ext>
            </a:extLst>
          </p:cNvPr>
          <p:cNvSpPr txBox="1"/>
          <p:nvPr/>
        </p:nvSpPr>
        <p:spPr>
          <a:xfrm>
            <a:off x="1669508" y="4029650"/>
            <a:ext cx="5782128" cy="347493"/>
          </a:xfrm>
          <a:prstGeom prst="rect">
            <a:avLst/>
          </a:prstGeom>
        </p:spPr>
        <p:txBody>
          <a:bodyPr vert="horz" wrap="square" lIns="0" tIns="32982" rIns="0" bIns="0" rtlCol="0">
            <a:spAutoFit/>
          </a:bodyPr>
          <a:lstStyle/>
          <a:p>
            <a:pPr marL="15707" marR="6283">
              <a:lnSpc>
                <a:spcPts val="1992"/>
              </a:lnSpc>
              <a:spcBef>
                <a:spcPts val="259"/>
              </a:spcBef>
            </a:pPr>
            <a:r>
              <a:rPr sz="3600" spc="-7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(*)not</a:t>
            </a:r>
            <a:r>
              <a:rPr sz="3600" spc="-8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spc="-7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including </a:t>
            </a:r>
            <a:r>
              <a:rPr sz="3600" spc="-457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spc="-7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neutrino</a:t>
            </a:r>
            <a:r>
              <a:rPr sz="3600" spc="-49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3600" spc="-7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mass</a:t>
            </a:r>
            <a:endParaRPr sz="360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9" name="Immagine 8" descr="Immagine che contiene testo, linea, schermata, diagramma&#10;&#10;Descrizione generata automaticamente">
            <a:extLst>
              <a:ext uri="{FF2B5EF4-FFF2-40B4-BE49-F238E27FC236}">
                <a16:creationId xmlns:a16="http://schemas.microsoft.com/office/drawing/2014/main" id="{34174368-B5B6-5B9A-8E61-262AE0901FC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105" y="4768647"/>
            <a:ext cx="7429500" cy="6337300"/>
          </a:xfrm>
          <a:prstGeom prst="rect">
            <a:avLst/>
          </a:prstGeom>
        </p:spPr>
      </p:pic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5F413386-4CEC-A12B-8309-8F843A0EFB46}"/>
              </a:ext>
            </a:extLst>
          </p:cNvPr>
          <p:cNvSpPr txBox="1"/>
          <p:nvPr/>
        </p:nvSpPr>
        <p:spPr>
          <a:xfrm>
            <a:off x="4764297" y="5889775"/>
            <a:ext cx="31293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 dirty="0"/>
              <a:t>PDG JHEP 12</a:t>
            </a:r>
            <a:r>
              <a:rPr lang="it-IT" sz="3200"/>
              <a:t>, 089</a:t>
            </a:r>
            <a:endParaRPr lang="it-IT" sz="32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Immagine che contiene testo, Carattere, linea, schermata&#10;&#10;Descrizione generata automaticamente">
            <a:extLst>
              <a:ext uri="{FF2B5EF4-FFF2-40B4-BE49-F238E27FC236}">
                <a16:creationId xmlns:a16="http://schemas.microsoft.com/office/drawing/2014/main" id="{8662369B-C5C7-21F2-A1F2-6C5856CC895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788"/>
          <a:stretch/>
        </p:blipFill>
        <p:spPr>
          <a:xfrm>
            <a:off x="1860216" y="6024035"/>
            <a:ext cx="16002000" cy="4826803"/>
          </a:xfrm>
          <a:prstGeom prst="rect">
            <a:avLst/>
          </a:prstGeom>
        </p:spPr>
      </p:pic>
      <p:sp>
        <p:nvSpPr>
          <p:cNvPr id="6" name="object 6">
            <a:extLst>
              <a:ext uri="{FF2B5EF4-FFF2-40B4-BE49-F238E27FC236}">
                <a16:creationId xmlns:a16="http://schemas.microsoft.com/office/drawing/2014/main" id="{5012C653-DAA1-38C7-614C-F437F02C326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141266" y="153609"/>
            <a:ext cx="13695918" cy="1137734"/>
          </a:xfrm>
          <a:prstGeom prst="rect">
            <a:avLst/>
          </a:prstGeom>
        </p:spPr>
        <p:txBody>
          <a:bodyPr vert="horz" wrap="square" lIns="0" tIns="20942" rIns="0" bIns="0" rtlCol="0">
            <a:spAutoFit/>
          </a:bodyPr>
          <a:lstStyle/>
          <a:p>
            <a:pPr marL="20942" algn="ctr">
              <a:spcBef>
                <a:spcPts val="165"/>
              </a:spcBef>
            </a:pPr>
            <a:r>
              <a:rPr lang="it-IT" sz="7256" spc="-25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Higgs </a:t>
            </a:r>
            <a:r>
              <a:rPr lang="it-IT" sz="7256" spc="-25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boson</a:t>
            </a:r>
            <a:r>
              <a:rPr lang="it-IT" sz="7256" spc="-25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7256" spc="-25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measurements</a:t>
            </a:r>
            <a:endParaRPr sz="7256" dirty="0">
              <a:solidFill>
                <a:schemeClr val="tx2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asellaDiTesto 6">
                <a:extLst>
                  <a:ext uri="{FF2B5EF4-FFF2-40B4-BE49-F238E27FC236}">
                    <a16:creationId xmlns:a16="http://schemas.microsoft.com/office/drawing/2014/main" id="{E04EE7C0-2CE9-B05E-5F07-3BB6A7D43464}"/>
                  </a:ext>
                </a:extLst>
              </p:cNvPr>
              <p:cNvSpPr txBox="1"/>
              <p:nvPr/>
            </p:nvSpPr>
            <p:spPr>
              <a:xfrm>
                <a:off x="755650" y="1677154"/>
                <a:ext cx="19418008" cy="37487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3960" dirty="0">
                    <a:latin typeface="Calibri" panose="020F0502020204030204" pitchFamily="34" charset="0"/>
                    <a:cs typeface="Calibri" panose="020F0502020204030204" pitchFamily="34" charset="0"/>
                  </a:rPr>
                  <a:t>Typically </a:t>
                </a:r>
                <a:r>
                  <a:rPr lang="it-IT" sz="396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divided</a:t>
                </a:r>
                <a:r>
                  <a:rPr lang="it-IT" sz="396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in:</a:t>
                </a:r>
              </a:p>
              <a:p>
                <a:endParaRPr lang="it-IT" sz="396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it-IT" sz="3960" b="1" dirty="0" err="1">
                    <a:solidFill>
                      <a:schemeClr val="accent1">
                        <a:lumMod val="7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Coupling</a:t>
                </a:r>
                <a:r>
                  <a:rPr lang="it-IT" sz="3960" b="1" dirty="0">
                    <a:solidFill>
                      <a:schemeClr val="accent1">
                        <a:lumMod val="7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it-IT" sz="3960" b="1" dirty="0" err="1">
                    <a:solidFill>
                      <a:schemeClr val="accent1">
                        <a:lumMod val="7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measurements</a:t>
                </a:r>
                <a:r>
                  <a:rPr lang="it-IT" sz="3960" b="1" dirty="0">
                    <a:solidFill>
                      <a:schemeClr val="accent1">
                        <a:lumMod val="7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it-IT" sz="3960" dirty="0">
                    <a:latin typeface="Calibri" panose="020F0502020204030204" pitchFamily="34" charset="0"/>
                    <a:cs typeface="Calibri" panose="020F0502020204030204" pitchFamily="34" charset="0"/>
                  </a:rPr>
                  <a:t>(event </a:t>
                </a:r>
                <a:r>
                  <a:rPr lang="it-IT" sz="396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count</a:t>
                </a:r>
                <a:r>
                  <a:rPr lang="it-IT" sz="396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in </a:t>
                </a:r>
                <a:r>
                  <a:rPr lang="it-IT" sz="396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various</a:t>
                </a:r>
                <a:r>
                  <a:rPr lang="it-IT" sz="396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it-IT" sz="396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phase</a:t>
                </a:r>
                <a:r>
                  <a:rPr lang="it-IT" sz="396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it-IT" sz="396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space</a:t>
                </a:r>
                <a:r>
                  <a:rPr lang="it-IT" sz="396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it-IT" sz="396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regions</a:t>
                </a:r>
                <a:r>
                  <a:rPr lang="it-IT" sz="3960" dirty="0">
                    <a:latin typeface="Calibri" panose="020F0502020204030204" pitchFamily="34" charset="0"/>
                    <a:cs typeface="Calibri" panose="020F0502020204030204" pitchFamily="34" charset="0"/>
                  </a:rPr>
                  <a:t>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it-IT" sz="3960" b="1" dirty="0" err="1">
                    <a:solidFill>
                      <a:schemeClr val="accent2">
                        <a:lumMod val="7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Property</a:t>
                </a:r>
                <a:r>
                  <a:rPr lang="it-IT" sz="3960" b="1" dirty="0">
                    <a:solidFill>
                      <a:schemeClr val="accent2">
                        <a:lumMod val="7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it-IT" sz="3960" b="1" dirty="0" err="1">
                    <a:solidFill>
                      <a:schemeClr val="accent2">
                        <a:lumMod val="7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measurements</a:t>
                </a:r>
                <a:r>
                  <a:rPr lang="it-IT" sz="3960" b="1" dirty="0">
                    <a:solidFill>
                      <a:schemeClr val="accent2">
                        <a:lumMod val="7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it-IT" sz="3960" dirty="0">
                    <a:latin typeface="Calibri" panose="020F0502020204030204" pitchFamily="34" charset="0"/>
                    <a:cs typeface="Calibri" panose="020F0502020204030204" pitchFamily="34" charset="0"/>
                  </a:rPr>
                  <a:t>(quantum </a:t>
                </a:r>
                <a:r>
                  <a:rPr lang="it-IT" sz="396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numbers</a:t>
                </a:r>
                <a:r>
                  <a:rPr lang="it-IT" sz="396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and </a:t>
                </a:r>
                <a:r>
                  <a:rPr lang="it-IT" sz="396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other</a:t>
                </a:r>
                <a:r>
                  <a:rPr lang="it-IT" sz="396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it-IT" sz="396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properties</a:t>
                </a:r>
                <a:r>
                  <a:rPr lang="it-IT" sz="396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it-IT" sz="396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using</a:t>
                </a:r>
                <a:r>
                  <a:rPr lang="it-IT" sz="396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it-IT" sz="396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dedicated</a:t>
                </a:r>
                <a:r>
                  <a:rPr lang="it-IT" sz="396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it-IT" sz="396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analyses</a:t>
                </a:r>
                <a:r>
                  <a:rPr lang="it-IT" sz="3960" dirty="0">
                    <a:latin typeface="Calibri" panose="020F0502020204030204" pitchFamily="34" charset="0"/>
                    <a:cs typeface="Calibri" panose="020F0502020204030204" pitchFamily="34" charset="0"/>
                  </a:rPr>
                  <a:t>)</a:t>
                </a:r>
              </a:p>
              <a:p>
                <a:endParaRPr lang="it-IT" sz="396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396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m:rPr>
                          <m:sty m:val="p"/>
                        </m:rPr>
                        <a:rPr lang="it-IT" sz="396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both</m:t>
                      </m:r>
                      <m:r>
                        <a:rPr lang="it-IT" sz="396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it-IT" sz="396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sectors</m:t>
                      </m:r>
                      <m:r>
                        <a:rPr lang="it-IT" sz="396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it-IT" sz="396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influence</m:t>
                      </m:r>
                      <m:r>
                        <a:rPr lang="it-IT" sz="396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it-IT" sz="396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each</m:t>
                      </m:r>
                      <m:r>
                        <a:rPr lang="it-IT" sz="396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it-IT" sz="396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other</m:t>
                      </m:r>
                      <m:r>
                        <a:rPr lang="it-IT" sz="396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</m:t>
                      </m:r>
                      <m:r>
                        <m:rPr>
                          <m:sty m:val="p"/>
                        </m:rPr>
                        <a:rPr lang="it-IT" sz="396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mH</m:t>
                      </m:r>
                      <m:r>
                        <a:rPr lang="it-IT" sz="396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it-IT" sz="396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determine</m:t>
                      </m:r>
                      <m:r>
                        <a:rPr lang="it-IT" sz="396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it-IT" sz="396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the</m:t>
                      </m:r>
                      <m:r>
                        <a:rPr lang="it-IT" sz="396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it-IT" sz="396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SM</m:t>
                      </m:r>
                      <m:r>
                        <a:rPr lang="it-IT" sz="396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it-IT" sz="396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expectation</m:t>
                      </m:r>
                      <m:r>
                        <a:rPr lang="it-IT" sz="396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it-IT" sz="396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for</m:t>
                      </m:r>
                      <m:r>
                        <a:rPr lang="it-IT" sz="396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it-IT" sz="396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couplings</m:t>
                      </m:r>
                    </m:oMath>
                  </m:oMathPara>
                </a14:m>
                <a:endParaRPr lang="it-IT" sz="396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7" name="CasellaDiTesto 6">
                <a:extLst>
                  <a:ext uri="{FF2B5EF4-FFF2-40B4-BE49-F238E27FC236}">
                    <a16:creationId xmlns:a16="http://schemas.microsoft.com/office/drawing/2014/main" id="{E04EE7C0-2CE9-B05E-5F07-3BB6A7D434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650" y="1677154"/>
                <a:ext cx="19418008" cy="3748719"/>
              </a:xfrm>
              <a:prstGeom prst="rect">
                <a:avLst/>
              </a:prstGeom>
              <a:blipFill>
                <a:blip r:embed="rId3"/>
                <a:stretch>
                  <a:fillRect l="-1111" t="-3041" r="-131" b="-4054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304173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Segnaposto contenuto 2">
                <a:extLst>
                  <a:ext uri="{FF2B5EF4-FFF2-40B4-BE49-F238E27FC236}">
                    <a16:creationId xmlns:a16="http://schemas.microsoft.com/office/drawing/2014/main" id="{FC6DEC20-4D20-C231-76DF-B12F5A10C3A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7859" y="2031841"/>
                <a:ext cx="10202791" cy="2708434"/>
              </a:xfrm>
            </p:spPr>
            <p:txBody>
              <a:bodyPr/>
              <a:lstStyle/>
              <a:p>
                <a:pPr marL="565442" indent="-565442">
                  <a:buFont typeface="Arial" panose="020B0604020202020204" pitchFamily="34" charset="0"/>
                  <a:buChar char="•"/>
                </a:pPr>
                <a:r>
                  <a:rPr lang="it-IT" sz="3600" dirty="0"/>
                  <a:t>Mass </a:t>
                </a:r>
                <a:r>
                  <a:rPr lang="it-IT" sz="3600" dirty="0" err="1"/>
                  <a:t>not</a:t>
                </a:r>
                <a:r>
                  <a:rPr lang="it-IT" sz="3600" dirty="0"/>
                  <a:t> from SM -&gt; </a:t>
                </a:r>
                <a:r>
                  <a:rPr lang="it-IT" sz="3600" dirty="0" err="1"/>
                  <a:t>determined</a:t>
                </a:r>
                <a:r>
                  <a:rPr lang="it-IT" sz="3600" dirty="0"/>
                  <a:t> </a:t>
                </a:r>
                <a:r>
                  <a:rPr lang="it-IT" sz="3600" dirty="0" err="1"/>
                  <a:t>experimentally</a:t>
                </a:r>
                <a:endParaRPr lang="it-IT" sz="3600" dirty="0"/>
              </a:p>
              <a:p>
                <a:pPr marL="565442" indent="-565442">
                  <a:buFont typeface="Arial" panose="020B0604020202020204" pitchFamily="34" charset="0"/>
                  <a:buChar char="•"/>
                </a:pPr>
                <a:r>
                  <a:rPr lang="it-IT" sz="3600" dirty="0"/>
                  <a:t>Interaction/</a:t>
                </a:r>
                <a:r>
                  <a:rPr lang="it-IT" sz="3600" dirty="0" err="1"/>
                  <a:t>coupling</a:t>
                </a:r>
                <a:r>
                  <a:rPr lang="it-IT" sz="3600" dirty="0"/>
                  <a:t> </a:t>
                </a:r>
                <a:r>
                  <a:rPr lang="it-IT" sz="3600" dirty="0" err="1"/>
                  <a:t>strengths</a:t>
                </a:r>
                <a:r>
                  <a:rPr lang="it-IT" sz="3600" dirty="0"/>
                  <a:t> of H with SM </a:t>
                </a:r>
                <a:r>
                  <a:rPr lang="it-IT" sz="3600" dirty="0" err="1"/>
                  <a:t>particles</a:t>
                </a:r>
                <a:r>
                  <a:rPr lang="it-IT" sz="3600" dirty="0"/>
                  <a:t> </a:t>
                </a:r>
                <a:r>
                  <a:rPr lang="it-IT" sz="3600" dirty="0" err="1"/>
                  <a:t>depends</a:t>
                </a:r>
                <a:r>
                  <a:rPr lang="it-IT" sz="3600" dirty="0"/>
                  <a:t> on M</a:t>
                </a:r>
                <a:r>
                  <a:rPr lang="it-IT" sz="3600" baseline="-25000" dirty="0"/>
                  <a:t>H</a:t>
                </a:r>
              </a:p>
              <a:p>
                <a:pPr marL="565442" indent="-565442">
                  <a:buFont typeface="Arial" panose="020B0604020202020204" pitchFamily="34" charset="0"/>
                  <a:buChar char="•"/>
                </a:pPr>
                <a:r>
                  <a:rPr lang="it-IT" sz="3600" dirty="0"/>
                  <a:t>Value of M</a:t>
                </a:r>
                <a:r>
                  <a:rPr lang="it-IT" sz="3600" baseline="-25000" dirty="0"/>
                  <a:t>H</a:t>
                </a:r>
                <a:r>
                  <a:rPr lang="it-IT" sz="3600" dirty="0"/>
                  <a:t> </a:t>
                </a:r>
                <a:r>
                  <a:rPr lang="it-IT" sz="3600" dirty="0" err="1"/>
                  <a:t>related</a:t>
                </a:r>
                <a:r>
                  <a:rPr lang="it-IT" sz="3600" dirty="0"/>
                  <a:t> to </a:t>
                </a:r>
                <a:r>
                  <a:rPr lang="it-IT" sz="3600" dirty="0" err="1"/>
                  <a:t>properties</a:t>
                </a:r>
                <a:r>
                  <a:rPr lang="it-IT" sz="3600" dirty="0"/>
                  <a:t> of H </a:t>
                </a:r>
                <a:r>
                  <a:rPr lang="it-IT" sz="3600" dirty="0" err="1"/>
                  <a:t>potential</a:t>
                </a:r>
                <a:r>
                  <a:rPr lang="it-IT" sz="3600" dirty="0"/>
                  <a:t>    </a:t>
                </a:r>
                <a:r>
                  <a:rPr lang="it-IT" sz="3200" dirty="0"/>
                  <a:t>(</a:t>
                </a:r>
                <a14:m>
                  <m:oMath xmlns:m="http://schemas.openxmlformats.org/officeDocument/2006/math">
                    <m:r>
                      <a:rPr lang="it-IT" sz="3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it-IT" sz="3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it-IT" sz="3200" dirty="0"/>
                  <a:t>to </a:t>
                </a:r>
                <a:r>
                  <a:rPr lang="it-IT" sz="3200" dirty="0" err="1"/>
                  <a:t>stability</a:t>
                </a:r>
                <a:r>
                  <a:rPr lang="it-IT" sz="3200" dirty="0"/>
                  <a:t> of EW vacuum)</a:t>
                </a:r>
              </a:p>
            </p:txBody>
          </p:sp>
        </mc:Choice>
        <mc:Fallback xmlns="">
          <p:sp>
            <p:nvSpPr>
              <p:cNvPr id="3" name="Segnaposto contenuto 2">
                <a:extLst>
                  <a:ext uri="{FF2B5EF4-FFF2-40B4-BE49-F238E27FC236}">
                    <a16:creationId xmlns:a16="http://schemas.microsoft.com/office/drawing/2014/main" id="{FC6DEC20-4D20-C231-76DF-B12F5A10C3A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7859" y="2031841"/>
                <a:ext cx="10202791" cy="2708434"/>
              </a:xfrm>
              <a:blipFill>
                <a:blip r:embed="rId3"/>
                <a:stretch>
                  <a:fillRect l="-2488" t="-5116" b="-790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1">
            <a:extLst>
              <a:ext uri="{FF2B5EF4-FFF2-40B4-BE49-F238E27FC236}">
                <a16:creationId xmlns:a16="http://schemas.microsoft.com/office/drawing/2014/main" id="{1F1E44B1-A153-5B9F-E409-45BDBD6EF5AE}"/>
              </a:ext>
            </a:extLst>
          </p:cNvPr>
          <p:cNvSpPr txBox="1">
            <a:spLocks/>
          </p:cNvSpPr>
          <p:nvPr/>
        </p:nvSpPr>
        <p:spPr>
          <a:xfrm>
            <a:off x="0" y="29940"/>
            <a:ext cx="20104098" cy="1662335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it-IT" sz="7256" b="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Higgs mass </a:t>
            </a:r>
            <a:endParaRPr lang="en-GB" sz="7256" b="0" dirty="0">
              <a:solidFill>
                <a:schemeClr val="tx2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Immagine 4" descr="Immagine che contiene testo, schermata, numero, Carattere&#10;&#10;Descrizione generata automaticamente">
            <a:extLst>
              <a:ext uri="{FF2B5EF4-FFF2-40B4-BE49-F238E27FC236}">
                <a16:creationId xmlns:a16="http://schemas.microsoft.com/office/drawing/2014/main" id="{F3E4DAAE-DC8B-4068-74BA-E3E43C78D5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4650" y="5257800"/>
            <a:ext cx="9828141" cy="6111875"/>
          </a:xfrm>
          <a:prstGeom prst="rect">
            <a:avLst/>
          </a:prstGeom>
        </p:spPr>
      </p:pic>
      <p:pic>
        <p:nvPicPr>
          <p:cNvPr id="2" name="object 13">
            <a:extLst>
              <a:ext uri="{FF2B5EF4-FFF2-40B4-BE49-F238E27FC236}">
                <a16:creationId xmlns:a16="http://schemas.microsoft.com/office/drawing/2014/main" id="{1B8894FE-FFE1-1DD3-56D1-6992019D7E07}"/>
              </a:ext>
            </a:extLst>
          </p:cNvPr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-198012" y="-250905"/>
            <a:ext cx="2206626" cy="2347259"/>
          </a:xfrm>
          <a:prstGeom prst="rect">
            <a:avLst/>
          </a:prstGeom>
        </p:spPr>
      </p:pic>
      <p:grpSp>
        <p:nvGrpSpPr>
          <p:cNvPr id="13" name="Gruppo 12">
            <a:extLst>
              <a:ext uri="{FF2B5EF4-FFF2-40B4-BE49-F238E27FC236}">
                <a16:creationId xmlns:a16="http://schemas.microsoft.com/office/drawing/2014/main" id="{2FDCB7B3-48F8-A8A9-C19F-F177DF451CDE}"/>
              </a:ext>
            </a:extLst>
          </p:cNvPr>
          <p:cNvGrpSpPr/>
          <p:nvPr/>
        </p:nvGrpSpPr>
        <p:grpSpPr>
          <a:xfrm>
            <a:off x="10077784" y="1578452"/>
            <a:ext cx="10197340" cy="8855632"/>
            <a:chOff x="10077784" y="1578452"/>
            <a:chExt cx="10197340" cy="8855632"/>
          </a:xfrm>
        </p:grpSpPr>
        <p:sp>
          <p:nvSpPr>
            <p:cNvPr id="8" name="Rettangolo con angoli arrotondati 7">
              <a:extLst>
                <a:ext uri="{FF2B5EF4-FFF2-40B4-BE49-F238E27FC236}">
                  <a16:creationId xmlns:a16="http://schemas.microsoft.com/office/drawing/2014/main" id="{FCB260B5-3BFE-7A10-A1CA-DD4833449332}"/>
                </a:ext>
              </a:extLst>
            </p:cNvPr>
            <p:cNvSpPr/>
            <p:nvPr/>
          </p:nvSpPr>
          <p:spPr>
            <a:xfrm>
              <a:off x="10274424" y="2301875"/>
              <a:ext cx="9751817" cy="7561124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>
                <a:ln>
                  <a:solidFill>
                    <a:schemeClr val="tx1"/>
                  </a:solidFill>
                </a:ln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CasellaDiTesto 6">
                  <a:extLst>
                    <a:ext uri="{FF2B5EF4-FFF2-40B4-BE49-F238E27FC236}">
                      <a16:creationId xmlns:a16="http://schemas.microsoft.com/office/drawing/2014/main" id="{102CA348-F047-478B-EC1E-471B1457F367}"/>
                    </a:ext>
                  </a:extLst>
                </p:cNvPr>
                <p:cNvSpPr txBox="1"/>
                <p:nvPr/>
              </p:nvSpPr>
              <p:spPr>
                <a:xfrm>
                  <a:off x="10659991" y="2554347"/>
                  <a:ext cx="9615133" cy="698652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571500" indent="-571500">
                    <a:buFont typeface="Arial" panose="020B0604020202020204" pitchFamily="34" charset="0"/>
                    <a:buChar char="•"/>
                  </a:pPr>
                  <a:r>
                    <a:rPr lang="it-IT" sz="3600" dirty="0" err="1"/>
                    <a:t>Huge</a:t>
                  </a:r>
                  <a:r>
                    <a:rPr lang="it-IT" sz="3600" dirty="0"/>
                    <a:t> </a:t>
                  </a:r>
                  <a:r>
                    <a:rPr lang="it-IT" sz="3600" dirty="0" err="1">
                      <a:solidFill>
                        <a:schemeClr val="tx1"/>
                      </a:solidFill>
                    </a:rPr>
                    <a:t>efforts</a:t>
                  </a:r>
                  <a:r>
                    <a:rPr lang="it-IT" sz="3600" dirty="0">
                      <a:solidFill>
                        <a:schemeClr val="tx1"/>
                      </a:solidFill>
                    </a:rPr>
                    <a:t> on </a:t>
                  </a:r>
                  <a:r>
                    <a:rPr lang="it-IT" sz="3600" dirty="0">
                      <a:solidFill>
                        <a:schemeClr val="tx1"/>
                      </a:solidFill>
                      <a:latin typeface="Symbol" pitchFamily="2" charset="2"/>
                    </a:rPr>
                    <a:t>g</a:t>
                  </a:r>
                  <a:r>
                    <a:rPr lang="it-IT" sz="3600" dirty="0">
                      <a:solidFill>
                        <a:schemeClr val="tx1"/>
                      </a:solidFill>
                    </a:rPr>
                    <a:t> </a:t>
                  </a:r>
                  <a:r>
                    <a:rPr lang="it-IT" sz="3600" dirty="0" err="1">
                      <a:solidFill>
                        <a:schemeClr val="tx1"/>
                      </a:solidFill>
                    </a:rPr>
                    <a:t>calibration</a:t>
                  </a:r>
                  <a:r>
                    <a:rPr lang="it-IT" sz="3600" dirty="0">
                      <a:solidFill>
                        <a:schemeClr val="tx1"/>
                      </a:solidFill>
                    </a:rPr>
                    <a:t> in Run2</a:t>
                  </a:r>
                </a:p>
                <a:p>
                  <a:pPr marL="1028700" lvl="1" indent="-571500">
                    <a:buFont typeface="Arial" panose="020B0604020202020204" pitchFamily="34" charset="0"/>
                    <a:buChar char="•"/>
                  </a:pPr>
                  <a:r>
                    <a:rPr lang="it-IT" sz="3200" dirty="0" err="1">
                      <a:solidFill>
                        <a:schemeClr val="tx1"/>
                      </a:solidFill>
                    </a:rPr>
                    <a:t>Reduced</a:t>
                  </a:r>
                  <a:r>
                    <a:rPr lang="it-IT" sz="3200" dirty="0">
                      <a:solidFill>
                        <a:schemeClr val="tx1"/>
                      </a:solidFill>
                    </a:rPr>
                    <a:t> </a:t>
                  </a:r>
                  <a:r>
                    <a:rPr lang="it-IT" sz="3200" dirty="0">
                      <a:solidFill>
                        <a:schemeClr val="tx1"/>
                      </a:solidFill>
                      <a:latin typeface="Symbol" pitchFamily="2" charset="2"/>
                    </a:rPr>
                    <a:t>g</a:t>
                  </a:r>
                  <a:r>
                    <a:rPr lang="it-IT" sz="3200" dirty="0">
                      <a:solidFill>
                        <a:schemeClr val="tx1"/>
                      </a:solidFill>
                    </a:rPr>
                    <a:t> energy scale/</a:t>
                  </a:r>
                  <a:r>
                    <a:rPr lang="it-IT" sz="3200" dirty="0" err="1">
                      <a:solidFill>
                        <a:schemeClr val="tx1"/>
                      </a:solidFill>
                    </a:rPr>
                    <a:t>resolution</a:t>
                  </a:r>
                  <a:r>
                    <a:rPr lang="it-IT" sz="3200" dirty="0">
                      <a:solidFill>
                        <a:schemeClr val="tx1"/>
                      </a:solidFill>
                    </a:rPr>
                    <a:t> </a:t>
                  </a:r>
                  <a:r>
                    <a:rPr lang="it-IT" sz="3200" dirty="0" err="1">
                      <a:solidFill>
                        <a:schemeClr val="tx1"/>
                      </a:solidFill>
                    </a:rPr>
                    <a:t>uncertainties</a:t>
                  </a:r>
                  <a:endParaRPr lang="it-IT" sz="3200" dirty="0">
                    <a:solidFill>
                      <a:schemeClr val="tx1"/>
                    </a:solidFill>
                  </a:endParaRPr>
                </a:p>
                <a:p>
                  <a:pPr marL="1028700" lvl="1" indent="-571500">
                    <a:buFont typeface="Arial" panose="020B0604020202020204" pitchFamily="34" charset="0"/>
                    <a:buChar char="•"/>
                  </a:pPr>
                  <a:r>
                    <a:rPr lang="it-IT" sz="3200" dirty="0">
                      <a:solidFill>
                        <a:schemeClr val="tx1"/>
                      </a:solidFill>
                    </a:rPr>
                    <a:t>320 MeV (</a:t>
                  </a:r>
                  <a:r>
                    <a:rPr lang="it-IT" sz="3200" dirty="0" err="1">
                      <a:solidFill>
                        <a:schemeClr val="tx1"/>
                      </a:solidFill>
                    </a:rPr>
                    <a:t>previous</a:t>
                  </a:r>
                  <a:r>
                    <a:rPr lang="it-IT" sz="3200" dirty="0">
                      <a:solidFill>
                        <a:schemeClr val="tx1"/>
                      </a:solidFill>
                    </a:rPr>
                    <a:t> </a:t>
                  </a:r>
                  <a:r>
                    <a:rPr lang="it-IT" sz="3200" dirty="0" err="1">
                      <a:solidFill>
                        <a:schemeClr val="tx1"/>
                      </a:solidFill>
                    </a:rPr>
                    <a:t>Run</a:t>
                  </a:r>
                  <a:r>
                    <a:rPr lang="it-IT" sz="3200" dirty="0">
                      <a:solidFill>
                        <a:schemeClr val="tx1"/>
                      </a:solidFill>
                    </a:rPr>
                    <a:t> 2 </a:t>
                  </a:r>
                  <a:r>
                    <a:rPr lang="it-IT" sz="3200" dirty="0" err="1">
                      <a:solidFill>
                        <a:schemeClr val="tx1"/>
                      </a:solidFill>
                    </a:rPr>
                    <a:t>results</a:t>
                  </a:r>
                  <a:r>
                    <a:rPr lang="it-IT" sz="3200" dirty="0">
                      <a:solidFill>
                        <a:schemeClr val="tx1"/>
                      </a:solidFill>
                    </a:rPr>
                    <a:t>) -&gt; 80 MeV</a:t>
                  </a:r>
                </a:p>
                <a:p>
                  <a:endParaRPr lang="it-IT" sz="3600" dirty="0">
                    <a:solidFill>
                      <a:schemeClr val="tx1"/>
                    </a:solidFill>
                  </a:endParaRPr>
                </a:p>
                <a:p>
                  <a:endParaRPr lang="it-IT" sz="3600" dirty="0">
                    <a:solidFill>
                      <a:schemeClr val="tx1"/>
                    </a:solidFill>
                  </a:endParaRPr>
                </a:p>
                <a:p>
                  <a:pPr marL="571500" indent="-571500">
                    <a:buFont typeface="Arial" panose="020B0604020202020204" pitchFamily="34" charset="0"/>
                    <a:buChar char="•"/>
                  </a:pPr>
                  <a:r>
                    <a:rPr lang="it-IT" sz="3600" dirty="0" err="1">
                      <a:solidFill>
                        <a:schemeClr val="tx1"/>
                      </a:solidFill>
                    </a:rPr>
                    <a:t>Measured</a:t>
                  </a:r>
                  <a:r>
                    <a:rPr lang="it-IT" sz="3600" dirty="0">
                      <a:solidFill>
                        <a:schemeClr val="tx1"/>
                      </a:solidFill>
                    </a:rPr>
                    <a:t> M</a:t>
                  </a:r>
                  <a:r>
                    <a:rPr lang="it-IT" sz="3600" baseline="-25000" dirty="0">
                      <a:solidFill>
                        <a:schemeClr val="tx1"/>
                      </a:solidFill>
                    </a:rPr>
                    <a:t>H</a:t>
                  </a:r>
                  <a:r>
                    <a:rPr lang="it-IT" sz="3600" dirty="0">
                      <a:solidFill>
                        <a:schemeClr val="tx1"/>
                      </a:solidFill>
                    </a:rPr>
                    <a:t> with H→</a:t>
                  </a:r>
                  <a:r>
                    <a:rPr lang="el-GR" sz="3600" dirty="0" err="1">
                      <a:solidFill>
                        <a:schemeClr val="tx1"/>
                      </a:solidFill>
                    </a:rPr>
                    <a:t>γγ</a:t>
                  </a:r>
                  <a:r>
                    <a:rPr lang="el-GR" sz="3600" dirty="0">
                      <a:solidFill>
                        <a:schemeClr val="tx1"/>
                      </a:solidFill>
                    </a:rPr>
                    <a:t> (</a:t>
                  </a:r>
                  <a:r>
                    <a:rPr lang="it-IT" sz="3600" dirty="0" err="1">
                      <a:solidFill>
                        <a:schemeClr val="tx1"/>
                      </a:solidFill>
                    </a:rPr>
                    <a:t>Run</a:t>
                  </a:r>
                  <a:r>
                    <a:rPr lang="it-IT" sz="3600" dirty="0">
                      <a:solidFill>
                        <a:schemeClr val="tx1"/>
                      </a:solidFill>
                    </a:rPr>
                    <a:t> 1+2)                </a:t>
                  </a:r>
                </a:p>
                <a:p>
                  <a:pPr marL="1028700" lvl="1" indent="-571500">
                    <a:buFont typeface="Arial" panose="020B0604020202020204" pitchFamily="34" charset="0"/>
                    <a:buChar char="•"/>
                  </a:pPr>
                  <a:r>
                    <a:rPr lang="it-IT" sz="3200" dirty="0">
                      <a:solidFill>
                        <a:schemeClr val="tx1"/>
                      </a:solidFill>
                    </a:rPr>
                    <a:t>125.22±0.11(</a:t>
                  </a:r>
                  <a:r>
                    <a:rPr lang="it-IT" sz="3200" dirty="0" err="1">
                      <a:solidFill>
                        <a:schemeClr val="tx1"/>
                      </a:solidFill>
                    </a:rPr>
                    <a:t>stat</a:t>
                  </a:r>
                  <a:r>
                    <a:rPr lang="it-IT" sz="3200" dirty="0">
                      <a:solidFill>
                        <a:schemeClr val="tx1"/>
                      </a:solidFill>
                    </a:rPr>
                    <a:t>)±0.09(</a:t>
                  </a:r>
                  <a:r>
                    <a:rPr lang="it-IT" sz="3200" dirty="0" err="1">
                      <a:solidFill>
                        <a:schemeClr val="tx1"/>
                      </a:solidFill>
                    </a:rPr>
                    <a:t>syst</a:t>
                  </a:r>
                  <a:r>
                    <a:rPr lang="it-IT" sz="3200" dirty="0">
                      <a:solidFill>
                        <a:schemeClr val="tx1"/>
                      </a:solidFill>
                    </a:rPr>
                    <a:t>) GeV   </a:t>
                  </a:r>
                </a:p>
                <a:p>
                  <a:r>
                    <a:rPr lang="it-IT" sz="3200" dirty="0">
                      <a:solidFill>
                        <a:schemeClr val="tx1"/>
                      </a:solidFill>
                    </a:rPr>
                    <a:t>	 </a:t>
                  </a:r>
                  <a:r>
                    <a:rPr lang="it-IT" sz="3200" b="1" dirty="0"/>
                    <a:t>(0.11% </a:t>
                  </a:r>
                  <a:r>
                    <a:rPr lang="it-IT" sz="3200" b="1" dirty="0" err="1"/>
                    <a:t>precision</a:t>
                  </a:r>
                  <a:r>
                    <a:rPr lang="it-IT" sz="3200" b="1" dirty="0"/>
                    <a:t>!)</a:t>
                  </a:r>
                </a:p>
                <a:p>
                  <a:endParaRPr lang="it-IT" sz="3600" dirty="0">
                    <a:solidFill>
                      <a:schemeClr val="tx1"/>
                    </a:solidFill>
                  </a:endParaRPr>
                </a:p>
                <a:p>
                  <a:endParaRPr lang="it-IT" sz="3600" dirty="0">
                    <a:solidFill>
                      <a:schemeClr val="tx1"/>
                    </a:solidFill>
                  </a:endParaRPr>
                </a:p>
                <a:p>
                  <a:pPr marL="571500" indent="-571500">
                    <a:buFont typeface="Arial" panose="020B0604020202020204" pitchFamily="34" charset="0"/>
                    <a:buChar char="•"/>
                  </a:pPr>
                  <a:r>
                    <a:rPr lang="it-IT" sz="3600" dirty="0">
                      <a:solidFill>
                        <a:schemeClr val="tx1"/>
                      </a:solidFill>
                    </a:rPr>
                    <a:t>Combine H </a:t>
                  </a:r>
                  <a14:m>
                    <m:oMath xmlns:m="http://schemas.openxmlformats.org/officeDocument/2006/math">
                      <m:r>
                        <a:rPr lang="it-IT" sz="36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</m:oMath>
                  </a14:m>
                  <a:r>
                    <a:rPr lang="it-IT" sz="3600" dirty="0">
                      <a:solidFill>
                        <a:schemeClr val="tx1"/>
                      </a:solidFill>
                    </a:rPr>
                    <a:t> </a:t>
                  </a:r>
                  <a:r>
                    <a:rPr lang="el-GR" sz="3600" dirty="0" err="1">
                      <a:solidFill>
                        <a:schemeClr val="tx1"/>
                      </a:solidFill>
                    </a:rPr>
                    <a:t>γγ</a:t>
                  </a:r>
                  <a:r>
                    <a:rPr lang="el-GR" sz="3600" dirty="0">
                      <a:solidFill>
                        <a:schemeClr val="tx1"/>
                      </a:solidFill>
                    </a:rPr>
                    <a:t> </a:t>
                  </a:r>
                  <a:r>
                    <a:rPr lang="it-IT" sz="3600" dirty="0">
                      <a:solidFill>
                        <a:schemeClr val="tx1"/>
                      </a:solidFill>
                    </a:rPr>
                    <a:t>and H → ZZ → 4l (Run1+Run2)</a:t>
                  </a:r>
                </a:p>
                <a:p>
                  <a:pPr marL="1028700" lvl="1" indent="-571500">
                    <a:buFont typeface="Arial" panose="020B0604020202020204" pitchFamily="34" charset="0"/>
                    <a:buChar char="•"/>
                  </a:pPr>
                  <a:r>
                    <a:rPr lang="it-IT" sz="3200" dirty="0">
                      <a:solidFill>
                        <a:schemeClr val="tx1"/>
                      </a:solidFill>
                    </a:rPr>
                    <a:t>125.11±0.09(</a:t>
                  </a:r>
                  <a:r>
                    <a:rPr lang="it-IT" sz="3200" dirty="0" err="1">
                      <a:solidFill>
                        <a:schemeClr val="tx1"/>
                      </a:solidFill>
                    </a:rPr>
                    <a:t>stat</a:t>
                  </a:r>
                  <a:r>
                    <a:rPr lang="it-IT" sz="3200" dirty="0">
                      <a:solidFill>
                        <a:schemeClr val="tx1"/>
                      </a:solidFill>
                    </a:rPr>
                    <a:t>)±0.06(</a:t>
                  </a:r>
                  <a:r>
                    <a:rPr lang="it-IT" sz="3200" dirty="0" err="1">
                      <a:solidFill>
                        <a:schemeClr val="tx1"/>
                      </a:solidFill>
                    </a:rPr>
                    <a:t>syst</a:t>
                  </a:r>
                  <a:r>
                    <a:rPr lang="it-IT" sz="3200" dirty="0">
                      <a:solidFill>
                        <a:schemeClr val="tx1"/>
                      </a:solidFill>
                    </a:rPr>
                    <a:t>) GeV     		</a:t>
                  </a:r>
                </a:p>
                <a:p>
                  <a:r>
                    <a:rPr lang="it-IT" sz="3600" dirty="0">
                      <a:solidFill>
                        <a:schemeClr val="tx1"/>
                      </a:solidFill>
                    </a:rPr>
                    <a:t>	</a:t>
                  </a:r>
                  <a:r>
                    <a:rPr lang="it-IT" sz="3600" b="1" dirty="0">
                      <a:solidFill>
                        <a:schemeClr val="tx1"/>
                      </a:solidFill>
                    </a:rPr>
                    <a:t>(0.09% </a:t>
                  </a:r>
                  <a:r>
                    <a:rPr lang="it-IT" sz="3600" b="1" dirty="0" err="1">
                      <a:solidFill>
                        <a:schemeClr val="tx1"/>
                      </a:solidFill>
                    </a:rPr>
                    <a:t>precision</a:t>
                  </a:r>
                  <a:r>
                    <a:rPr lang="it-IT" sz="3600" b="1" dirty="0">
                      <a:solidFill>
                        <a:schemeClr val="tx1"/>
                      </a:solidFill>
                    </a:rPr>
                    <a:t>!)</a:t>
                  </a:r>
                </a:p>
              </p:txBody>
            </p:sp>
          </mc:Choice>
          <mc:Fallback xmlns="">
            <p:sp>
              <p:nvSpPr>
                <p:cNvPr id="7" name="CasellaDiTesto 6">
                  <a:extLst>
                    <a:ext uri="{FF2B5EF4-FFF2-40B4-BE49-F238E27FC236}">
                      <a16:creationId xmlns:a16="http://schemas.microsoft.com/office/drawing/2014/main" id="{102CA348-F047-478B-EC1E-471B1457F36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659991" y="2554347"/>
                  <a:ext cx="9615133" cy="6986528"/>
                </a:xfrm>
                <a:prstGeom prst="rect">
                  <a:avLst/>
                </a:prstGeom>
                <a:blipFill>
                  <a:blip r:embed="rId6"/>
                  <a:stretch>
                    <a:fillRect l="-1715" t="-1633" r="-923" b="-2178"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11" name="Immagine 10">
              <a:extLst>
                <a:ext uri="{FF2B5EF4-FFF2-40B4-BE49-F238E27FC236}">
                  <a16:creationId xmlns:a16="http://schemas.microsoft.com/office/drawing/2014/main" id="{663672FF-6CDD-687C-F3B0-3E4E0B0033C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0077784" y="8978341"/>
              <a:ext cx="1455743" cy="1455743"/>
            </a:xfrm>
            <a:prstGeom prst="rect">
              <a:avLst/>
            </a:prstGeom>
          </p:spPr>
        </p:pic>
        <p:sp>
          <p:nvSpPr>
            <p:cNvPr id="12" name="CasellaDiTesto 11">
              <a:extLst>
                <a:ext uri="{FF2B5EF4-FFF2-40B4-BE49-F238E27FC236}">
                  <a16:creationId xmlns:a16="http://schemas.microsoft.com/office/drawing/2014/main" id="{D7300873-50DE-E63C-D651-8B0D6032B9D0}"/>
                </a:ext>
              </a:extLst>
            </p:cNvPr>
            <p:cNvSpPr txBox="1"/>
            <p:nvPr/>
          </p:nvSpPr>
          <p:spPr>
            <a:xfrm>
              <a:off x="13100050" y="1578452"/>
              <a:ext cx="368979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3600" dirty="0" err="1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Run</a:t>
              </a:r>
              <a:r>
                <a:rPr lang="it-IT" sz="3600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 1+2 </a:t>
              </a:r>
              <a:r>
                <a:rPr lang="it-IT" sz="3600" dirty="0" err="1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combined</a:t>
              </a:r>
              <a:endParaRPr lang="it-IT" sz="3600" dirty="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00039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421934" y="187420"/>
            <a:ext cx="14335716" cy="1123855"/>
          </a:xfrm>
          <a:prstGeom prst="rect">
            <a:avLst/>
          </a:prstGeom>
        </p:spPr>
        <p:txBody>
          <a:bodyPr vert="horz" wrap="square" lIns="0" tIns="15706" rIns="0" bIns="0" rtlCol="0">
            <a:spAutoFit/>
          </a:bodyPr>
          <a:lstStyle/>
          <a:p>
            <a:pPr marL="15707">
              <a:spcBef>
                <a:spcPts val="124"/>
              </a:spcBef>
            </a:pPr>
            <a:r>
              <a:rPr sz="7260" spc="-56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Run2</a:t>
            </a:r>
            <a:r>
              <a:rPr sz="7260" spc="-13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7260" spc="-63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achievements</a:t>
            </a:r>
            <a:r>
              <a:rPr sz="7260" spc="-137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7260" spc="-43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sz="7260" spc="-137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7260" spc="-43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Run</a:t>
            </a:r>
            <a:r>
              <a:rPr sz="7260" spc="-137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726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sz="7260" spc="-137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7260" spc="-56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status</a:t>
            </a:r>
          </a:p>
        </p:txBody>
      </p:sp>
      <p:grpSp>
        <p:nvGrpSpPr>
          <p:cNvPr id="30" name="Gruppo 29">
            <a:extLst>
              <a:ext uri="{FF2B5EF4-FFF2-40B4-BE49-F238E27FC236}">
                <a16:creationId xmlns:a16="http://schemas.microsoft.com/office/drawing/2014/main" id="{64FD9E6A-1491-8AEB-DBC8-509FFD55E620}"/>
              </a:ext>
            </a:extLst>
          </p:cNvPr>
          <p:cNvGrpSpPr/>
          <p:nvPr/>
        </p:nvGrpSpPr>
        <p:grpSpPr>
          <a:xfrm>
            <a:off x="200502" y="251699"/>
            <a:ext cx="20038251" cy="11057256"/>
            <a:chOff x="170868" y="152400"/>
            <a:chExt cx="9395149" cy="4912002"/>
          </a:xfrm>
        </p:grpSpPr>
        <p:sp>
          <p:nvSpPr>
            <p:cNvPr id="3" name="object 3"/>
            <p:cNvSpPr txBox="1"/>
            <p:nvPr/>
          </p:nvSpPr>
          <p:spPr>
            <a:xfrm>
              <a:off x="8991600" y="152400"/>
              <a:ext cx="96203" cy="484811"/>
            </a:xfrm>
            <a:prstGeom prst="rect">
              <a:avLst/>
            </a:prstGeom>
          </p:spPr>
          <p:txBody>
            <a:bodyPr vert="vert270" wrap="square" lIns="0" tIns="0" rIns="0" bIns="0" rtlCol="0">
              <a:spAutoFit/>
            </a:bodyPr>
            <a:lstStyle/>
            <a:p>
              <a:pPr marL="15707">
                <a:lnSpc>
                  <a:spcPts val="1626"/>
                </a:lnSpc>
              </a:pPr>
              <a:r>
                <a:rPr sz="1360" spc="-7" dirty="0">
                  <a:solidFill>
                    <a:srgbClr val="FFFFFF"/>
                  </a:solidFill>
                  <a:latin typeface="Arial MT"/>
                  <a:cs typeface="Arial MT"/>
                </a:rPr>
                <a:t>2023/8/20</a:t>
              </a:r>
              <a:endParaRPr sz="1360">
                <a:latin typeface="Arial MT"/>
                <a:cs typeface="Arial MT"/>
              </a:endParaRPr>
            </a:p>
          </p:txBody>
        </p:sp>
        <p:sp>
          <p:nvSpPr>
            <p:cNvPr id="4" name="object 4"/>
            <p:cNvSpPr txBox="1"/>
            <p:nvPr/>
          </p:nvSpPr>
          <p:spPr>
            <a:xfrm>
              <a:off x="8991600" y="3041029"/>
              <a:ext cx="96203" cy="1335849"/>
            </a:xfrm>
            <a:prstGeom prst="rect">
              <a:avLst/>
            </a:prstGeom>
          </p:spPr>
          <p:txBody>
            <a:bodyPr vert="vert270" wrap="square" lIns="0" tIns="0" rIns="0" bIns="0" rtlCol="0">
              <a:spAutoFit/>
            </a:bodyPr>
            <a:lstStyle/>
            <a:p>
              <a:pPr marL="15707">
                <a:lnSpc>
                  <a:spcPts val="1626"/>
                </a:lnSpc>
              </a:pPr>
              <a:r>
                <a:rPr sz="1360" spc="-7" dirty="0">
                  <a:solidFill>
                    <a:srgbClr val="FFFFFF"/>
                  </a:solidFill>
                  <a:latin typeface="Arial MT"/>
                  <a:cs typeface="Arial MT"/>
                </a:rPr>
                <a:t>EPS-HEP</a:t>
              </a:r>
              <a:r>
                <a:rPr sz="1360" spc="-25" dirty="0">
                  <a:solidFill>
                    <a:srgbClr val="FFFFFF"/>
                  </a:solidFill>
                  <a:latin typeface="Arial MT"/>
                  <a:cs typeface="Arial MT"/>
                </a:rPr>
                <a:t> </a:t>
              </a:r>
              <a:r>
                <a:rPr sz="1360" dirty="0">
                  <a:solidFill>
                    <a:srgbClr val="FFFFFF"/>
                  </a:solidFill>
                  <a:latin typeface="Arial MT"/>
                  <a:cs typeface="Arial MT"/>
                </a:rPr>
                <a:t>2023</a:t>
              </a:r>
              <a:r>
                <a:rPr sz="1360" spc="-31" dirty="0">
                  <a:solidFill>
                    <a:srgbClr val="FFFFFF"/>
                  </a:solidFill>
                  <a:latin typeface="Arial MT"/>
                  <a:cs typeface="Arial MT"/>
                </a:rPr>
                <a:t> </a:t>
              </a:r>
              <a:r>
                <a:rPr sz="1360" dirty="0">
                  <a:solidFill>
                    <a:srgbClr val="FFFFFF"/>
                  </a:solidFill>
                  <a:latin typeface="Arial MT"/>
                  <a:cs typeface="Arial MT"/>
                </a:rPr>
                <a:t>@</a:t>
              </a:r>
              <a:r>
                <a:rPr sz="1360" spc="-31" dirty="0">
                  <a:solidFill>
                    <a:srgbClr val="FFFFFF"/>
                  </a:solidFill>
                  <a:latin typeface="Arial MT"/>
                  <a:cs typeface="Arial MT"/>
                </a:rPr>
                <a:t> </a:t>
              </a:r>
              <a:r>
                <a:rPr sz="1360" spc="-7" dirty="0">
                  <a:solidFill>
                    <a:srgbClr val="FFFFFF"/>
                  </a:solidFill>
                  <a:latin typeface="Arial MT"/>
                  <a:cs typeface="Arial MT"/>
                </a:rPr>
                <a:t>Hamburg</a:t>
              </a:r>
              <a:endParaRPr sz="1360">
                <a:latin typeface="Arial MT"/>
                <a:cs typeface="Arial MT"/>
              </a:endParaRPr>
            </a:p>
          </p:txBody>
        </p:sp>
        <p:sp>
          <p:nvSpPr>
            <p:cNvPr id="5" name="object 5"/>
            <p:cNvSpPr txBox="1"/>
            <p:nvPr/>
          </p:nvSpPr>
          <p:spPr>
            <a:xfrm>
              <a:off x="8949293" y="4531396"/>
              <a:ext cx="210021" cy="311400"/>
            </a:xfrm>
            <a:prstGeom prst="rect">
              <a:avLst/>
            </a:prstGeom>
          </p:spPr>
          <p:txBody>
            <a:bodyPr vert="horz" wrap="square" lIns="0" tIns="15706" rIns="0" bIns="0" rtlCol="0">
              <a:spAutoFit/>
            </a:bodyPr>
            <a:lstStyle/>
            <a:p>
              <a:pPr marL="15707">
                <a:spcBef>
                  <a:spcPts val="124"/>
                </a:spcBef>
              </a:pPr>
              <a:r>
                <a:rPr sz="4452" dirty="0">
                  <a:solidFill>
                    <a:srgbClr val="FFFFFF"/>
                  </a:solidFill>
                  <a:latin typeface="Arial MT"/>
                  <a:cs typeface="Arial MT"/>
                </a:rPr>
                <a:t>3</a:t>
              </a:r>
              <a:endParaRPr sz="4452">
                <a:latin typeface="Arial MT"/>
                <a:cs typeface="Arial MT"/>
              </a:endParaRPr>
            </a:p>
          </p:txBody>
        </p:sp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97346" y="658903"/>
              <a:ext cx="781271" cy="3536695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999160" y="4269172"/>
              <a:ext cx="781271" cy="795230"/>
            </a:xfrm>
            <a:prstGeom prst="rect">
              <a:avLst/>
            </a:prstGeom>
          </p:spPr>
        </p:pic>
        <p:sp>
          <p:nvSpPr>
            <p:cNvPr id="8" name="object 8"/>
            <p:cNvSpPr txBox="1"/>
            <p:nvPr/>
          </p:nvSpPr>
          <p:spPr>
            <a:xfrm>
              <a:off x="1002145" y="751875"/>
              <a:ext cx="739598" cy="412833"/>
            </a:xfrm>
            <a:prstGeom prst="rect">
              <a:avLst/>
            </a:prstGeom>
          </p:spPr>
          <p:txBody>
            <a:bodyPr vert="horz" wrap="square" lIns="0" tIns="15706" rIns="0" bIns="0" rtlCol="0">
              <a:spAutoFit/>
            </a:bodyPr>
            <a:lstStyle/>
            <a:p>
              <a:pPr marL="15707" algn="ctr">
                <a:spcBef>
                  <a:spcPts val="124"/>
                </a:spcBef>
              </a:pPr>
              <a:r>
                <a:rPr sz="2968" b="1" spc="-7" dirty="0">
                  <a:latin typeface="Arial"/>
                  <a:cs typeface="Arial"/>
                </a:rPr>
                <a:t>Run</a:t>
              </a:r>
              <a:r>
                <a:rPr sz="2968" b="1" spc="-68" dirty="0">
                  <a:latin typeface="Arial"/>
                  <a:cs typeface="Arial"/>
                </a:rPr>
                <a:t> </a:t>
              </a:r>
              <a:r>
                <a:rPr sz="2968" b="1" dirty="0">
                  <a:latin typeface="Arial"/>
                  <a:cs typeface="Arial"/>
                </a:rPr>
                <a:t>2</a:t>
              </a:r>
              <a:endParaRPr sz="2968" dirty="0">
                <a:latin typeface="Arial"/>
                <a:cs typeface="Arial"/>
              </a:endParaRPr>
            </a:p>
            <a:p>
              <a:pPr marL="15707" algn="ctr">
                <a:spcBef>
                  <a:spcPts val="25"/>
                </a:spcBef>
              </a:pPr>
              <a:r>
                <a:rPr sz="2968" b="1" dirty="0">
                  <a:latin typeface="Arial"/>
                  <a:cs typeface="Arial"/>
                </a:rPr>
                <a:t>13</a:t>
              </a:r>
              <a:r>
                <a:rPr sz="2968" b="1" spc="-106" dirty="0">
                  <a:latin typeface="Arial"/>
                  <a:cs typeface="Arial"/>
                </a:rPr>
                <a:t> </a:t>
              </a:r>
              <a:r>
                <a:rPr sz="2968" b="1" spc="-81" dirty="0">
                  <a:latin typeface="Arial"/>
                  <a:cs typeface="Arial"/>
                </a:rPr>
                <a:t>TeV</a:t>
              </a:r>
              <a:endParaRPr sz="2968" dirty="0">
                <a:latin typeface="Arial"/>
                <a:cs typeface="Arial"/>
              </a:endParaRPr>
            </a:p>
          </p:txBody>
        </p:sp>
        <p:grpSp>
          <p:nvGrpSpPr>
            <p:cNvPr id="9" name="object 9"/>
            <p:cNvGrpSpPr/>
            <p:nvPr/>
          </p:nvGrpSpPr>
          <p:grpSpPr>
            <a:xfrm>
              <a:off x="1587185" y="1751833"/>
              <a:ext cx="4377107" cy="996767"/>
              <a:chOff x="1793957" y="2441134"/>
              <a:chExt cx="5836285" cy="1329055"/>
            </a:xfrm>
          </p:grpSpPr>
          <p:sp>
            <p:nvSpPr>
              <p:cNvPr id="10" name="object 10"/>
              <p:cNvSpPr/>
              <p:nvPr/>
            </p:nvSpPr>
            <p:spPr>
              <a:xfrm>
                <a:off x="1793951" y="2441143"/>
                <a:ext cx="5836285" cy="555625"/>
              </a:xfrm>
              <a:custGeom>
                <a:avLst/>
                <a:gdLst/>
                <a:ahLst/>
                <a:cxnLst/>
                <a:rect l="l" t="t" r="r" b="b"/>
                <a:pathLst>
                  <a:path w="5836284" h="555625">
                    <a:moveTo>
                      <a:pt x="1877555" y="46913"/>
                    </a:moveTo>
                    <a:lnTo>
                      <a:pt x="1846414" y="31623"/>
                    </a:lnTo>
                    <a:lnTo>
                      <a:pt x="1781949" y="0"/>
                    </a:lnTo>
                    <a:lnTo>
                      <a:pt x="1782191" y="31750"/>
                    </a:lnTo>
                    <a:lnTo>
                      <a:pt x="0" y="45046"/>
                    </a:lnTo>
                    <a:lnTo>
                      <a:pt x="241" y="76796"/>
                    </a:lnTo>
                    <a:lnTo>
                      <a:pt x="1782419" y="63500"/>
                    </a:lnTo>
                    <a:lnTo>
                      <a:pt x="1782660" y="95250"/>
                    </a:lnTo>
                    <a:lnTo>
                      <a:pt x="1877555" y="46913"/>
                    </a:lnTo>
                    <a:close/>
                  </a:path>
                  <a:path w="5836284" h="555625">
                    <a:moveTo>
                      <a:pt x="5836247" y="507326"/>
                    </a:moveTo>
                    <a:lnTo>
                      <a:pt x="5804700" y="491655"/>
                    </a:lnTo>
                    <a:lnTo>
                      <a:pt x="5740882" y="459943"/>
                    </a:lnTo>
                    <a:lnTo>
                      <a:pt x="5740959" y="491693"/>
                    </a:lnTo>
                    <a:lnTo>
                      <a:pt x="76" y="506107"/>
                    </a:lnTo>
                    <a:lnTo>
                      <a:pt x="165" y="537857"/>
                    </a:lnTo>
                    <a:lnTo>
                      <a:pt x="5741035" y="523443"/>
                    </a:lnTo>
                    <a:lnTo>
                      <a:pt x="5741124" y="555193"/>
                    </a:lnTo>
                    <a:lnTo>
                      <a:pt x="5836247" y="507326"/>
                    </a:lnTo>
                    <a:close/>
                  </a:path>
                </a:pathLst>
              </a:custGeom>
              <a:solidFill>
                <a:srgbClr val="4F81BD"/>
              </a:solidFill>
            </p:spPr>
            <p:txBody>
              <a:bodyPr wrap="square" lIns="0" tIns="0" rIns="0" bIns="0" rtlCol="0"/>
              <a:lstStyle/>
              <a:p>
                <a:endParaRPr sz="2226"/>
              </a:p>
            </p:txBody>
          </p:sp>
          <p:sp>
            <p:nvSpPr>
              <p:cNvPr id="11" name="object 11"/>
              <p:cNvSpPr/>
              <p:nvPr/>
            </p:nvSpPr>
            <p:spPr>
              <a:xfrm>
                <a:off x="1813575" y="3674452"/>
                <a:ext cx="3136900" cy="95250"/>
              </a:xfrm>
              <a:custGeom>
                <a:avLst/>
                <a:gdLst/>
                <a:ahLst/>
                <a:cxnLst/>
                <a:rect l="l" t="t" r="r" b="b"/>
                <a:pathLst>
                  <a:path w="3136900" h="95250">
                    <a:moveTo>
                      <a:pt x="3041488" y="63499"/>
                    </a:moveTo>
                    <a:lnTo>
                      <a:pt x="3041488" y="95250"/>
                    </a:lnTo>
                    <a:lnTo>
                      <a:pt x="3104988" y="63500"/>
                    </a:lnTo>
                    <a:lnTo>
                      <a:pt x="3041488" y="63499"/>
                    </a:lnTo>
                    <a:close/>
                  </a:path>
                  <a:path w="3136900" h="95250">
                    <a:moveTo>
                      <a:pt x="3041488" y="31749"/>
                    </a:moveTo>
                    <a:lnTo>
                      <a:pt x="3041488" y="63499"/>
                    </a:lnTo>
                    <a:lnTo>
                      <a:pt x="3057364" y="63500"/>
                    </a:lnTo>
                    <a:lnTo>
                      <a:pt x="3057364" y="31750"/>
                    </a:lnTo>
                    <a:lnTo>
                      <a:pt x="3041488" y="31749"/>
                    </a:lnTo>
                    <a:close/>
                  </a:path>
                  <a:path w="3136900" h="95250">
                    <a:moveTo>
                      <a:pt x="3041488" y="0"/>
                    </a:moveTo>
                    <a:lnTo>
                      <a:pt x="3041488" y="31749"/>
                    </a:lnTo>
                    <a:lnTo>
                      <a:pt x="3057364" y="31750"/>
                    </a:lnTo>
                    <a:lnTo>
                      <a:pt x="3057364" y="63500"/>
                    </a:lnTo>
                    <a:lnTo>
                      <a:pt x="3104991" y="63498"/>
                    </a:lnTo>
                    <a:lnTo>
                      <a:pt x="3136738" y="47625"/>
                    </a:lnTo>
                    <a:lnTo>
                      <a:pt x="3041488" y="0"/>
                    </a:lnTo>
                    <a:close/>
                  </a:path>
                  <a:path w="3136900" h="95250">
                    <a:moveTo>
                      <a:pt x="0" y="31748"/>
                    </a:moveTo>
                    <a:lnTo>
                      <a:pt x="0" y="63498"/>
                    </a:lnTo>
                    <a:lnTo>
                      <a:pt x="3041488" y="63499"/>
                    </a:lnTo>
                    <a:lnTo>
                      <a:pt x="3041488" y="31749"/>
                    </a:lnTo>
                    <a:lnTo>
                      <a:pt x="0" y="31748"/>
                    </a:lnTo>
                    <a:close/>
                  </a:path>
                </a:pathLst>
              </a:custGeom>
              <a:solidFill>
                <a:srgbClr val="FFC000"/>
              </a:solidFill>
            </p:spPr>
            <p:txBody>
              <a:bodyPr wrap="square" lIns="0" tIns="0" rIns="0" bIns="0" rtlCol="0"/>
              <a:lstStyle/>
              <a:p>
                <a:endParaRPr sz="2226"/>
              </a:p>
            </p:txBody>
          </p:sp>
        </p:grpSp>
        <p:sp>
          <p:nvSpPr>
            <p:cNvPr id="12" name="object 12"/>
            <p:cNvSpPr txBox="1"/>
            <p:nvPr/>
          </p:nvSpPr>
          <p:spPr>
            <a:xfrm>
              <a:off x="1646325" y="1534522"/>
              <a:ext cx="1276319" cy="209939"/>
            </a:xfrm>
            <a:prstGeom prst="rect">
              <a:avLst/>
            </a:prstGeom>
          </p:spPr>
          <p:txBody>
            <a:bodyPr vert="horz" wrap="square" lIns="0" tIns="15706" rIns="0" bIns="0" rtlCol="0">
              <a:spAutoFit/>
            </a:bodyPr>
            <a:lstStyle/>
            <a:p>
              <a:pPr marL="15707">
                <a:spcBef>
                  <a:spcPts val="124"/>
                </a:spcBef>
              </a:pPr>
              <a:r>
                <a:rPr sz="2968" b="1" dirty="0">
                  <a:solidFill>
                    <a:srgbClr val="0070C0"/>
                  </a:solidFill>
                  <a:cs typeface="Arial"/>
                </a:rPr>
                <a:t>ttH</a:t>
              </a:r>
              <a:r>
                <a:rPr sz="2968" b="1" spc="-74" dirty="0">
                  <a:solidFill>
                    <a:srgbClr val="0070C0"/>
                  </a:solidFill>
                  <a:cs typeface="Arial"/>
                </a:rPr>
                <a:t> </a:t>
              </a:r>
              <a:r>
                <a:rPr sz="2968" b="1" spc="-7" dirty="0">
                  <a:solidFill>
                    <a:srgbClr val="0070C0"/>
                  </a:solidFill>
                  <a:cs typeface="Arial"/>
                </a:rPr>
                <a:t>observation</a:t>
              </a:r>
              <a:endParaRPr sz="2968" dirty="0">
                <a:cs typeface="Arial"/>
              </a:endParaRPr>
            </a:p>
          </p:txBody>
        </p:sp>
        <p:sp>
          <p:nvSpPr>
            <p:cNvPr id="13" name="object 13"/>
            <p:cNvSpPr txBox="1"/>
            <p:nvPr/>
          </p:nvSpPr>
          <p:spPr>
            <a:xfrm>
              <a:off x="1837671" y="1891129"/>
              <a:ext cx="1876379" cy="209939"/>
            </a:xfrm>
            <a:prstGeom prst="rect">
              <a:avLst/>
            </a:prstGeom>
          </p:spPr>
          <p:txBody>
            <a:bodyPr vert="horz" wrap="square" lIns="0" tIns="15706" rIns="0" bIns="0" rtlCol="0">
              <a:spAutoFit/>
            </a:bodyPr>
            <a:lstStyle/>
            <a:p>
              <a:pPr marL="15707">
                <a:spcBef>
                  <a:spcPts val="124"/>
                </a:spcBef>
              </a:pPr>
              <a:r>
                <a:rPr sz="2968" b="1" spc="-7" dirty="0">
                  <a:solidFill>
                    <a:srgbClr val="0070C0"/>
                  </a:solidFill>
                  <a:cs typeface="Arial"/>
                </a:rPr>
                <a:t>VH,</a:t>
              </a:r>
              <a:r>
                <a:rPr sz="2968" b="1" spc="-38" dirty="0">
                  <a:solidFill>
                    <a:srgbClr val="0070C0"/>
                  </a:solidFill>
                  <a:cs typeface="Arial"/>
                </a:rPr>
                <a:t> </a:t>
              </a:r>
              <a:r>
                <a:rPr sz="2968" b="1" spc="25" dirty="0">
                  <a:solidFill>
                    <a:srgbClr val="0070C0"/>
                  </a:solidFill>
                  <a:cs typeface="Arial"/>
                </a:rPr>
                <a:t>H</a:t>
              </a:r>
              <a:r>
                <a:rPr lang="it-IT" sz="2968" spc="25" dirty="0">
                  <a:solidFill>
                    <a:srgbClr val="0070C0"/>
                  </a:solidFill>
                  <a:cs typeface="Wingdings"/>
                </a:rPr>
                <a:t>-&gt;</a:t>
              </a:r>
              <a:r>
                <a:rPr sz="2968" b="1" spc="25" dirty="0">
                  <a:solidFill>
                    <a:srgbClr val="0070C0"/>
                  </a:solidFill>
                  <a:cs typeface="Arial"/>
                </a:rPr>
                <a:t>bb</a:t>
              </a:r>
              <a:r>
                <a:rPr sz="2968" b="1" spc="-31" dirty="0">
                  <a:solidFill>
                    <a:srgbClr val="0070C0"/>
                  </a:solidFill>
                  <a:cs typeface="Arial"/>
                </a:rPr>
                <a:t> </a:t>
              </a:r>
              <a:r>
                <a:rPr sz="2968" b="1" spc="-7" dirty="0">
                  <a:solidFill>
                    <a:srgbClr val="0070C0"/>
                  </a:solidFill>
                  <a:cs typeface="Arial"/>
                </a:rPr>
                <a:t>observation</a:t>
              </a:r>
              <a:endParaRPr sz="2968" dirty="0">
                <a:cs typeface="Arial"/>
              </a:endParaRPr>
            </a:p>
          </p:txBody>
        </p:sp>
        <p:sp>
          <p:nvSpPr>
            <p:cNvPr id="14" name="object 14"/>
            <p:cNvSpPr txBox="1"/>
            <p:nvPr/>
          </p:nvSpPr>
          <p:spPr>
            <a:xfrm>
              <a:off x="1754089" y="2382608"/>
              <a:ext cx="1305370" cy="232499"/>
            </a:xfrm>
            <a:prstGeom prst="rect">
              <a:avLst/>
            </a:prstGeom>
          </p:spPr>
          <p:txBody>
            <a:bodyPr vert="horz" wrap="square" lIns="0" tIns="15706" rIns="0" bIns="0" rtlCol="0">
              <a:spAutoFit/>
            </a:bodyPr>
            <a:lstStyle/>
            <a:p>
              <a:pPr marL="15707">
                <a:spcBef>
                  <a:spcPts val="124"/>
                </a:spcBef>
              </a:pPr>
              <a:r>
                <a:rPr sz="3298" b="1" spc="18" dirty="0">
                  <a:solidFill>
                    <a:srgbClr val="FFC000"/>
                  </a:solidFill>
                  <a:cs typeface="Arial"/>
                </a:rPr>
                <a:t>H</a:t>
              </a:r>
              <a:r>
                <a:rPr lang="it-IT" sz="3298" b="1" spc="18" dirty="0">
                  <a:solidFill>
                    <a:srgbClr val="FFC000"/>
                  </a:solidFill>
                  <a:cs typeface="Arial"/>
                </a:rPr>
                <a:t>-&gt;</a:t>
              </a:r>
              <a:r>
                <a:rPr sz="3298" b="1" spc="18" dirty="0" err="1">
                  <a:solidFill>
                    <a:srgbClr val="FFC000"/>
                  </a:solidFill>
                  <a:cs typeface="Arial"/>
                </a:rPr>
                <a:t>μμ</a:t>
              </a:r>
              <a:r>
                <a:rPr sz="3298" b="1" spc="-81" dirty="0">
                  <a:solidFill>
                    <a:srgbClr val="FFC000"/>
                  </a:solidFill>
                  <a:cs typeface="Arial"/>
                </a:rPr>
                <a:t> </a:t>
              </a:r>
              <a:r>
                <a:rPr sz="3298" b="1" spc="-7" dirty="0">
                  <a:solidFill>
                    <a:srgbClr val="FFC000"/>
                  </a:solidFill>
                  <a:cs typeface="Arial"/>
                </a:rPr>
                <a:t>evidence</a:t>
              </a:r>
              <a:endParaRPr sz="3298" dirty="0">
                <a:cs typeface="Arial"/>
              </a:endParaRPr>
            </a:p>
          </p:txBody>
        </p:sp>
        <p:pic>
          <p:nvPicPr>
            <p:cNvPr id="15" name="object 15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073134" y="1352796"/>
              <a:ext cx="1785829" cy="1741395"/>
            </a:xfrm>
            <a:prstGeom prst="rect">
              <a:avLst/>
            </a:prstGeom>
          </p:spPr>
        </p:pic>
        <p:grpSp>
          <p:nvGrpSpPr>
            <p:cNvPr id="16" name="object 16"/>
            <p:cNvGrpSpPr/>
            <p:nvPr/>
          </p:nvGrpSpPr>
          <p:grpSpPr>
            <a:xfrm>
              <a:off x="1587271" y="635915"/>
              <a:ext cx="3693122" cy="4364712"/>
              <a:chOff x="1794074" y="953209"/>
              <a:chExt cx="4924282" cy="5819757"/>
            </a:xfrm>
          </p:grpSpPr>
          <p:pic>
            <p:nvPicPr>
              <p:cNvPr id="17" name="object 17"/>
              <p:cNvPicPr/>
              <p:nvPr/>
            </p:nvPicPr>
            <p:blipFill>
              <a:blip r:embed="rId6" cstate="print"/>
              <a:stretch>
                <a:fillRect/>
              </a:stretch>
            </p:blipFill>
            <p:spPr>
              <a:xfrm>
                <a:off x="4439940" y="953209"/>
                <a:ext cx="2278416" cy="1975996"/>
              </a:xfrm>
              <a:prstGeom prst="rect">
                <a:avLst/>
              </a:prstGeom>
            </p:spPr>
          </p:pic>
          <p:pic>
            <p:nvPicPr>
              <p:cNvPr id="18" name="object 18"/>
              <p:cNvPicPr/>
              <p:nvPr/>
            </p:nvPicPr>
            <p:blipFill>
              <a:blip r:embed="rId7" cstate="print"/>
              <a:stretch>
                <a:fillRect/>
              </a:stretch>
            </p:blipFill>
            <p:spPr>
              <a:xfrm>
                <a:off x="3192399" y="4535964"/>
                <a:ext cx="2725118" cy="2237002"/>
              </a:xfrm>
              <a:prstGeom prst="rect">
                <a:avLst/>
              </a:prstGeom>
            </p:spPr>
          </p:pic>
          <p:sp>
            <p:nvSpPr>
              <p:cNvPr id="21" name="object 21"/>
              <p:cNvSpPr/>
              <p:nvPr/>
            </p:nvSpPr>
            <p:spPr>
              <a:xfrm>
                <a:off x="1794074" y="4125459"/>
                <a:ext cx="1296670" cy="95250"/>
              </a:xfrm>
              <a:custGeom>
                <a:avLst/>
                <a:gdLst/>
                <a:ahLst/>
                <a:cxnLst/>
                <a:rect l="l" t="t" r="r" b="b"/>
                <a:pathLst>
                  <a:path w="1296670" h="95250">
                    <a:moveTo>
                      <a:pt x="1201116" y="63499"/>
                    </a:moveTo>
                    <a:lnTo>
                      <a:pt x="1201116" y="95250"/>
                    </a:lnTo>
                    <a:lnTo>
                      <a:pt x="1264616" y="63500"/>
                    </a:lnTo>
                    <a:lnTo>
                      <a:pt x="1201116" y="63499"/>
                    </a:lnTo>
                    <a:close/>
                  </a:path>
                  <a:path w="1296670" h="95250">
                    <a:moveTo>
                      <a:pt x="1201116" y="31749"/>
                    </a:moveTo>
                    <a:lnTo>
                      <a:pt x="1201116" y="63499"/>
                    </a:lnTo>
                    <a:lnTo>
                      <a:pt x="1216991" y="63500"/>
                    </a:lnTo>
                    <a:lnTo>
                      <a:pt x="1216991" y="31750"/>
                    </a:lnTo>
                    <a:lnTo>
                      <a:pt x="1201116" y="31749"/>
                    </a:lnTo>
                    <a:close/>
                  </a:path>
                  <a:path w="1296670" h="95250">
                    <a:moveTo>
                      <a:pt x="1201116" y="0"/>
                    </a:moveTo>
                    <a:lnTo>
                      <a:pt x="1201116" y="31749"/>
                    </a:lnTo>
                    <a:lnTo>
                      <a:pt x="1216991" y="31750"/>
                    </a:lnTo>
                    <a:lnTo>
                      <a:pt x="1216991" y="63500"/>
                    </a:lnTo>
                    <a:lnTo>
                      <a:pt x="1264619" y="63498"/>
                    </a:lnTo>
                    <a:lnTo>
                      <a:pt x="1296366" y="47625"/>
                    </a:lnTo>
                    <a:lnTo>
                      <a:pt x="1201116" y="0"/>
                    </a:lnTo>
                    <a:close/>
                  </a:path>
                  <a:path w="1296670" h="95250">
                    <a:moveTo>
                      <a:pt x="0" y="31748"/>
                    </a:moveTo>
                    <a:lnTo>
                      <a:pt x="0" y="63498"/>
                    </a:lnTo>
                    <a:lnTo>
                      <a:pt x="1201116" y="63499"/>
                    </a:lnTo>
                    <a:lnTo>
                      <a:pt x="1201116" y="31749"/>
                    </a:lnTo>
                    <a:lnTo>
                      <a:pt x="0" y="31748"/>
                    </a:lnTo>
                    <a:close/>
                  </a:path>
                </a:pathLst>
              </a:custGeom>
              <a:solidFill>
                <a:srgbClr val="FFC000"/>
              </a:solidFill>
            </p:spPr>
            <p:txBody>
              <a:bodyPr wrap="square" lIns="0" tIns="0" rIns="0" bIns="0" rtlCol="0"/>
              <a:lstStyle/>
              <a:p>
                <a:endParaRPr sz="2226"/>
              </a:p>
            </p:txBody>
          </p:sp>
        </p:grpSp>
        <p:sp>
          <p:nvSpPr>
            <p:cNvPr id="24" name="object 24"/>
            <p:cNvSpPr txBox="1"/>
            <p:nvPr/>
          </p:nvSpPr>
          <p:spPr>
            <a:xfrm>
              <a:off x="7104118" y="682395"/>
              <a:ext cx="1473481" cy="225805"/>
            </a:xfrm>
            <a:prstGeom prst="rect">
              <a:avLst/>
            </a:prstGeom>
          </p:spPr>
          <p:txBody>
            <a:bodyPr vert="horz" wrap="square" lIns="0" tIns="15706" rIns="0" bIns="0" rtlCol="0">
              <a:spAutoFit/>
            </a:bodyPr>
            <a:lstStyle/>
            <a:p>
              <a:pPr marL="15707">
                <a:spcBef>
                  <a:spcPts val="124"/>
                </a:spcBef>
              </a:pPr>
              <a:r>
                <a:rPr sz="3200" u="sng" spc="-38" dirty="0">
                  <a:solidFill>
                    <a:srgbClr val="0000FF"/>
                  </a:solidFill>
                  <a:uFill>
                    <a:solidFill>
                      <a:srgbClr val="0000FF"/>
                    </a:solidFill>
                  </a:uFill>
                  <a:latin typeface="Calibri" panose="020F0502020204030204" pitchFamily="34" charset="0"/>
                  <a:cs typeface="Calibri" panose="020F0502020204030204" pitchFamily="34" charset="0"/>
                </a:rPr>
                <a:t>ATLAS</a:t>
              </a:r>
              <a:r>
                <a:rPr sz="3200" u="sng" spc="-49" dirty="0">
                  <a:solidFill>
                    <a:srgbClr val="0000FF"/>
                  </a:solidFill>
                  <a:uFill>
                    <a:solidFill>
                      <a:srgbClr val="0000FF"/>
                    </a:solidFill>
                  </a:u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sz="3200" u="sng" spc="-7" dirty="0">
                  <a:solidFill>
                    <a:srgbClr val="0000FF"/>
                  </a:solidFill>
                  <a:uFill>
                    <a:solidFill>
                      <a:srgbClr val="0000FF"/>
                    </a:solidFill>
                  </a:uFill>
                  <a:latin typeface="Calibri" panose="020F0502020204030204" pitchFamily="34" charset="0"/>
                  <a:cs typeface="Calibri" panose="020F0502020204030204" pitchFamily="34" charset="0"/>
                </a:rPr>
                <a:t>public</a:t>
              </a:r>
              <a:r>
                <a:rPr sz="3200" u="sng" spc="-49" dirty="0">
                  <a:solidFill>
                    <a:srgbClr val="0000FF"/>
                  </a:solidFill>
                  <a:uFill>
                    <a:solidFill>
                      <a:srgbClr val="0000FF"/>
                    </a:solidFill>
                  </a:u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sz="3200" u="sng" spc="-7" dirty="0">
                  <a:solidFill>
                    <a:srgbClr val="0000FF"/>
                  </a:solidFill>
                  <a:uFill>
                    <a:solidFill>
                      <a:srgbClr val="0000FF"/>
                    </a:solidFill>
                  </a:uFill>
                  <a:latin typeface="Calibri" panose="020F0502020204030204" pitchFamily="34" charset="0"/>
                  <a:cs typeface="Calibri" panose="020F0502020204030204" pitchFamily="34" charset="0"/>
                </a:rPr>
                <a:t>page</a:t>
              </a:r>
              <a:endParaRPr sz="3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5" name="object 25"/>
            <p:cNvSpPr txBox="1"/>
            <p:nvPr/>
          </p:nvSpPr>
          <p:spPr>
            <a:xfrm>
              <a:off x="1770110" y="3107253"/>
              <a:ext cx="800557" cy="453371"/>
            </a:xfrm>
            <a:prstGeom prst="rect">
              <a:avLst/>
            </a:prstGeom>
          </p:spPr>
          <p:txBody>
            <a:bodyPr vert="horz" wrap="square" lIns="0" tIns="11780" rIns="0" bIns="0" rtlCol="0">
              <a:spAutoFit/>
            </a:bodyPr>
            <a:lstStyle/>
            <a:p>
              <a:pPr marL="94234" marR="6283" indent="-78529">
                <a:lnSpc>
                  <a:spcPct val="101099"/>
                </a:lnSpc>
                <a:spcBef>
                  <a:spcPts val="92"/>
                </a:spcBef>
              </a:pPr>
              <a:r>
                <a:rPr sz="3298" b="1" spc="12" dirty="0">
                  <a:solidFill>
                    <a:srgbClr val="FFC000"/>
                  </a:solidFill>
                  <a:cs typeface="Arial"/>
                </a:rPr>
                <a:t>H</a:t>
              </a:r>
              <a:r>
                <a:rPr lang="it-IT" sz="3298" b="1" spc="12" dirty="0">
                  <a:solidFill>
                    <a:srgbClr val="FFC000"/>
                  </a:solidFill>
                  <a:cs typeface="Arial"/>
                </a:rPr>
                <a:t>-&gt;</a:t>
              </a:r>
              <a:r>
                <a:rPr sz="3298" b="1" spc="12" dirty="0" err="1">
                  <a:solidFill>
                    <a:srgbClr val="FFC000"/>
                  </a:solidFill>
                  <a:cs typeface="Arial"/>
                </a:rPr>
                <a:t>llγ</a:t>
              </a:r>
              <a:r>
                <a:rPr sz="3298" b="1" spc="12" dirty="0">
                  <a:solidFill>
                    <a:srgbClr val="FFC000"/>
                  </a:solidFill>
                  <a:cs typeface="Arial"/>
                </a:rPr>
                <a:t> </a:t>
              </a:r>
              <a:r>
                <a:rPr sz="3298" b="1" spc="18" dirty="0">
                  <a:solidFill>
                    <a:srgbClr val="FFC000"/>
                  </a:solidFill>
                  <a:cs typeface="Arial"/>
                </a:rPr>
                <a:t> </a:t>
              </a:r>
              <a:r>
                <a:rPr sz="3298" b="1" spc="-7" dirty="0">
                  <a:solidFill>
                    <a:srgbClr val="FFC000"/>
                  </a:solidFill>
                  <a:cs typeface="Arial"/>
                </a:rPr>
                <a:t>evi</a:t>
              </a:r>
              <a:r>
                <a:rPr sz="3298" b="1" dirty="0">
                  <a:solidFill>
                    <a:srgbClr val="FFC000"/>
                  </a:solidFill>
                  <a:cs typeface="Arial"/>
                </a:rPr>
                <a:t>d</a:t>
              </a:r>
              <a:r>
                <a:rPr sz="3298" b="1" spc="-7" dirty="0">
                  <a:solidFill>
                    <a:srgbClr val="FFC000"/>
                  </a:solidFill>
                  <a:cs typeface="Arial"/>
                </a:rPr>
                <a:t>e</a:t>
              </a:r>
              <a:r>
                <a:rPr sz="3298" b="1" dirty="0">
                  <a:solidFill>
                    <a:srgbClr val="FFC000"/>
                  </a:solidFill>
                  <a:cs typeface="Arial"/>
                </a:rPr>
                <a:t>n</a:t>
              </a:r>
              <a:r>
                <a:rPr sz="3298" b="1" spc="-7" dirty="0">
                  <a:solidFill>
                    <a:srgbClr val="FFC000"/>
                  </a:solidFill>
                  <a:cs typeface="Arial"/>
                </a:rPr>
                <a:t>ce</a:t>
              </a:r>
              <a:endParaRPr sz="3298" dirty="0">
                <a:cs typeface="Arial"/>
              </a:endParaRPr>
            </a:p>
          </p:txBody>
        </p:sp>
        <p:sp>
          <p:nvSpPr>
            <p:cNvPr id="26" name="object 26"/>
            <p:cNvSpPr txBox="1"/>
            <p:nvPr/>
          </p:nvSpPr>
          <p:spPr>
            <a:xfrm>
              <a:off x="170868" y="1756751"/>
              <a:ext cx="981527" cy="457952"/>
            </a:xfrm>
            <a:prstGeom prst="rect">
              <a:avLst/>
            </a:prstGeom>
          </p:spPr>
          <p:txBody>
            <a:bodyPr vert="horz" wrap="square" lIns="0" tIns="15706" rIns="0" bIns="0" rtlCol="0">
              <a:spAutoFit/>
            </a:bodyPr>
            <a:lstStyle/>
            <a:p>
              <a:pPr marL="47117">
                <a:spcBef>
                  <a:spcPts val="124"/>
                </a:spcBef>
              </a:pPr>
              <a:r>
                <a:rPr sz="3298" spc="-7" dirty="0">
                  <a:cs typeface="Arial"/>
                </a:rPr>
                <a:t>Partial</a:t>
              </a:r>
              <a:r>
                <a:rPr sz="3298" spc="-63" dirty="0">
                  <a:cs typeface="Arial"/>
                </a:rPr>
                <a:t> </a:t>
              </a:r>
              <a:r>
                <a:rPr sz="3298" spc="-7" dirty="0">
                  <a:cs typeface="Arial"/>
                </a:rPr>
                <a:t>data</a:t>
              </a:r>
              <a:endParaRPr sz="3298" dirty="0">
                <a:cs typeface="Arial"/>
              </a:endParaRPr>
            </a:p>
            <a:p>
              <a:pPr marL="47117"/>
              <a:r>
                <a:rPr sz="3298" spc="-7" dirty="0">
                  <a:cs typeface="Arial"/>
                </a:rPr>
                <a:t>~80fb</a:t>
              </a:r>
              <a:r>
                <a:rPr sz="3298" spc="-8" baseline="23148" dirty="0">
                  <a:cs typeface="Arial"/>
                </a:rPr>
                <a:t>-1</a:t>
              </a:r>
              <a:endParaRPr sz="3298" baseline="23148" dirty="0">
                <a:cs typeface="Arial"/>
              </a:endParaRPr>
            </a:p>
          </p:txBody>
        </p:sp>
        <p:sp>
          <p:nvSpPr>
            <p:cNvPr id="27" name="object 27"/>
            <p:cNvSpPr txBox="1"/>
            <p:nvPr/>
          </p:nvSpPr>
          <p:spPr>
            <a:xfrm>
              <a:off x="216214" y="2723737"/>
              <a:ext cx="762458" cy="457952"/>
            </a:xfrm>
            <a:prstGeom prst="rect">
              <a:avLst/>
            </a:prstGeom>
          </p:spPr>
          <p:txBody>
            <a:bodyPr vert="horz" wrap="square" lIns="0" tIns="15706" rIns="0" bIns="0" rtlCol="0">
              <a:spAutoFit/>
            </a:bodyPr>
            <a:lstStyle/>
            <a:p>
              <a:pPr marL="47117">
                <a:spcBef>
                  <a:spcPts val="124"/>
                </a:spcBef>
              </a:pPr>
              <a:r>
                <a:rPr sz="3298" dirty="0">
                  <a:cs typeface="Arial"/>
                </a:rPr>
                <a:t>Full</a:t>
              </a:r>
              <a:r>
                <a:rPr sz="3298" spc="-68" dirty="0">
                  <a:cs typeface="Arial"/>
                </a:rPr>
                <a:t> </a:t>
              </a:r>
              <a:r>
                <a:rPr sz="3298" spc="-7" dirty="0">
                  <a:cs typeface="Arial"/>
                </a:rPr>
                <a:t>data</a:t>
              </a:r>
              <a:endParaRPr sz="3298" dirty="0">
                <a:cs typeface="Arial"/>
              </a:endParaRPr>
            </a:p>
            <a:p>
              <a:pPr marL="47117"/>
              <a:r>
                <a:rPr sz="3298" spc="-7" dirty="0">
                  <a:cs typeface="Arial"/>
                </a:rPr>
                <a:t>~140fb</a:t>
              </a:r>
              <a:r>
                <a:rPr sz="3298" spc="-8" baseline="23148" dirty="0">
                  <a:cs typeface="Arial"/>
                </a:rPr>
                <a:t>-1</a:t>
              </a:r>
              <a:endParaRPr sz="3298" baseline="23148" dirty="0">
                <a:cs typeface="Arial"/>
              </a:endParaRPr>
            </a:p>
          </p:txBody>
        </p:sp>
        <p:sp>
          <p:nvSpPr>
            <p:cNvPr id="28" name="object 28"/>
            <p:cNvSpPr txBox="1"/>
            <p:nvPr/>
          </p:nvSpPr>
          <p:spPr>
            <a:xfrm>
              <a:off x="4887718" y="3478970"/>
              <a:ext cx="4678299" cy="1365604"/>
            </a:xfrm>
            <a:prstGeom prst="rect">
              <a:avLst/>
            </a:prstGeom>
          </p:spPr>
          <p:txBody>
            <a:bodyPr vert="horz" wrap="square" lIns="0" tIns="15706" rIns="0" bIns="0" rtlCol="0">
              <a:spAutoFit/>
            </a:bodyPr>
            <a:lstStyle/>
            <a:p>
              <a:pPr marL="587203" marR="196320" indent="-571500">
                <a:spcBef>
                  <a:spcPts val="124"/>
                </a:spcBef>
                <a:buFont typeface="Arial" panose="020B0604020202020204" pitchFamily="34" charset="0"/>
                <a:buChar char="•"/>
                <a:tabLst>
                  <a:tab pos="438972" algn="l"/>
                  <a:tab pos="439757" algn="l"/>
                </a:tabLst>
              </a:pPr>
              <a:r>
                <a:rPr lang="it-IT" sz="3958" spc="-7" dirty="0" err="1">
                  <a:cs typeface="Arial MT"/>
                </a:rPr>
                <a:t>Observed</a:t>
              </a:r>
              <a:r>
                <a:rPr lang="it-IT" sz="3958" spc="-7" dirty="0">
                  <a:cs typeface="Arial MT"/>
                </a:rPr>
                <a:t> </a:t>
              </a:r>
              <a:r>
                <a:rPr lang="it-IT" sz="3958" dirty="0">
                  <a:cs typeface="Arial MT"/>
                </a:rPr>
                <a:t>major </a:t>
              </a:r>
              <a:r>
                <a:rPr lang="it-IT" sz="3958" spc="-7" dirty="0">
                  <a:cs typeface="Arial MT"/>
                </a:rPr>
                <a:t>production/</a:t>
              </a:r>
              <a:r>
                <a:rPr lang="it-IT" sz="3958" spc="-7" dirty="0" err="1">
                  <a:cs typeface="Arial MT"/>
                </a:rPr>
                <a:t>decay</a:t>
              </a:r>
              <a:r>
                <a:rPr lang="it-IT" sz="3958" spc="-7" dirty="0">
                  <a:cs typeface="Arial MT"/>
                </a:rPr>
                <a:t> </a:t>
              </a:r>
              <a:r>
                <a:rPr lang="it-IT" sz="3958" spc="-679" dirty="0">
                  <a:cs typeface="Arial MT"/>
                </a:rPr>
                <a:t> </a:t>
              </a:r>
              <a:r>
                <a:rPr lang="it-IT" sz="3958" spc="-7" dirty="0" err="1">
                  <a:cs typeface="Arial MT"/>
                </a:rPr>
                <a:t>processes</a:t>
              </a:r>
              <a:r>
                <a:rPr lang="it-IT" sz="3958" spc="-18" dirty="0">
                  <a:cs typeface="Arial MT"/>
                </a:rPr>
                <a:t> </a:t>
              </a:r>
              <a:r>
                <a:rPr lang="it-IT" sz="3958" dirty="0">
                  <a:cs typeface="Arial MT"/>
                </a:rPr>
                <a:t>in</a:t>
              </a:r>
              <a:r>
                <a:rPr lang="it-IT" sz="3958" spc="-12" dirty="0">
                  <a:cs typeface="Arial MT"/>
                </a:rPr>
                <a:t> </a:t>
              </a:r>
              <a:r>
                <a:rPr lang="it-IT" sz="3958" spc="-7" dirty="0">
                  <a:cs typeface="Arial MT"/>
                </a:rPr>
                <a:t>Run1</a:t>
              </a:r>
              <a:r>
                <a:rPr lang="it-IT" sz="3958" spc="-12" dirty="0">
                  <a:cs typeface="Arial MT"/>
                </a:rPr>
                <a:t> </a:t>
              </a:r>
              <a:r>
                <a:rPr lang="it-IT" sz="3958" dirty="0">
                  <a:cs typeface="Arial MT"/>
                </a:rPr>
                <a:t>and</a:t>
              </a:r>
              <a:r>
                <a:rPr lang="it-IT" sz="3958" spc="-12" dirty="0">
                  <a:cs typeface="Arial MT"/>
                </a:rPr>
                <a:t> </a:t>
              </a:r>
              <a:r>
                <a:rPr lang="it-IT" sz="3958" spc="-7" dirty="0">
                  <a:cs typeface="Arial MT"/>
                </a:rPr>
                <a:t>Run2</a:t>
              </a:r>
              <a:endParaRPr lang="it-IT" sz="3958" dirty="0">
                <a:cs typeface="Arial MT"/>
              </a:endParaRPr>
            </a:p>
            <a:p>
              <a:pPr marL="587203" marR="196320" indent="-571500">
                <a:spcBef>
                  <a:spcPts val="124"/>
                </a:spcBef>
                <a:buFont typeface="Arial" panose="020B0604020202020204" pitchFamily="34" charset="0"/>
                <a:buChar char="•"/>
                <a:tabLst>
                  <a:tab pos="438972" algn="l"/>
                  <a:tab pos="439757" algn="l"/>
                </a:tabLst>
              </a:pPr>
              <a:r>
                <a:rPr lang="it-IT" sz="3958" spc="-7" dirty="0">
                  <a:cs typeface="Arial MT"/>
                </a:rPr>
                <a:t>Large </a:t>
              </a:r>
              <a:r>
                <a:rPr lang="it-IT" sz="3958" dirty="0">
                  <a:cs typeface="Arial MT"/>
                </a:rPr>
                <a:t>LHC </a:t>
              </a:r>
              <a:r>
                <a:rPr lang="it-IT" sz="3958" spc="-7" dirty="0">
                  <a:cs typeface="Arial MT"/>
                </a:rPr>
                <a:t>data </a:t>
              </a:r>
              <a:r>
                <a:rPr lang="it-IT" sz="3958" dirty="0" err="1">
                  <a:cs typeface="Arial MT"/>
                </a:rPr>
                <a:t>opens</a:t>
              </a:r>
              <a:r>
                <a:rPr lang="it-IT" sz="3958" dirty="0">
                  <a:cs typeface="Arial MT"/>
                </a:rPr>
                <a:t> </a:t>
              </a:r>
              <a:r>
                <a:rPr lang="it-IT" sz="3958" spc="-7" dirty="0">
                  <a:cs typeface="Arial MT"/>
                </a:rPr>
                <a:t>the </a:t>
              </a:r>
              <a:r>
                <a:rPr lang="it-IT" sz="3958" dirty="0">
                  <a:cs typeface="Arial MT"/>
                </a:rPr>
                <a:t>door </a:t>
              </a:r>
              <a:r>
                <a:rPr lang="it-IT" sz="3958" spc="-7" dirty="0">
                  <a:cs typeface="Arial MT"/>
                </a:rPr>
                <a:t>to </a:t>
              </a:r>
              <a:r>
                <a:rPr lang="it-IT" sz="3958" dirty="0">
                  <a:cs typeface="Arial MT"/>
                </a:rPr>
                <a:t> access </a:t>
              </a:r>
              <a:r>
                <a:rPr lang="it-IT" sz="3958" b="1" spc="-7" dirty="0">
                  <a:solidFill>
                    <a:srgbClr val="FF0000"/>
                  </a:solidFill>
                  <a:cs typeface="Arial"/>
                </a:rPr>
                <a:t>rare Higgs </a:t>
              </a:r>
              <a:r>
                <a:rPr lang="it-IT" sz="3958" b="1" spc="-7" dirty="0" err="1">
                  <a:solidFill>
                    <a:srgbClr val="FF0000"/>
                  </a:solidFill>
                  <a:cs typeface="Arial"/>
                </a:rPr>
                <a:t>processes</a:t>
              </a:r>
              <a:r>
                <a:rPr lang="it-IT" sz="3958" b="1" spc="-7" dirty="0">
                  <a:solidFill>
                    <a:srgbClr val="FF0000"/>
                  </a:solidFill>
                  <a:cs typeface="Arial"/>
                </a:rPr>
                <a:t> </a:t>
              </a:r>
              <a:r>
                <a:rPr lang="it-IT" sz="3958" dirty="0">
                  <a:cs typeface="Arial MT"/>
                </a:rPr>
                <a:t>and </a:t>
              </a:r>
              <a:r>
                <a:rPr lang="it-IT" sz="3958" spc="-674" dirty="0">
                  <a:cs typeface="Arial MT"/>
                </a:rPr>
                <a:t> </a:t>
              </a:r>
              <a:r>
                <a:rPr lang="it-IT" sz="3958" b="1" spc="-7" dirty="0" err="1">
                  <a:solidFill>
                    <a:srgbClr val="0070C0"/>
                  </a:solidFill>
                  <a:cs typeface="Arial"/>
                </a:rPr>
                <a:t>difficult</a:t>
              </a:r>
              <a:r>
                <a:rPr lang="it-IT" sz="3958" b="1" spc="-38" dirty="0">
                  <a:solidFill>
                    <a:srgbClr val="0070C0"/>
                  </a:solidFill>
                  <a:cs typeface="Arial"/>
                </a:rPr>
                <a:t> </a:t>
              </a:r>
              <a:r>
                <a:rPr lang="it-IT" sz="3958" b="1" spc="-7" dirty="0">
                  <a:solidFill>
                    <a:srgbClr val="0070C0"/>
                  </a:solidFill>
                  <a:cs typeface="Arial"/>
                </a:rPr>
                <a:t>corners</a:t>
              </a:r>
              <a:r>
                <a:rPr lang="it-IT" sz="3958" b="1" spc="-31" dirty="0">
                  <a:solidFill>
                    <a:srgbClr val="0070C0"/>
                  </a:solidFill>
                  <a:cs typeface="Arial"/>
                </a:rPr>
                <a:t> </a:t>
              </a:r>
              <a:r>
                <a:rPr lang="it-IT" sz="3958" b="1" dirty="0">
                  <a:solidFill>
                    <a:srgbClr val="0070C0"/>
                  </a:solidFill>
                  <a:cs typeface="Arial"/>
                </a:rPr>
                <a:t>of</a:t>
              </a:r>
              <a:r>
                <a:rPr lang="it-IT" sz="3958" b="1" spc="-38" dirty="0">
                  <a:solidFill>
                    <a:srgbClr val="0070C0"/>
                  </a:solidFill>
                  <a:cs typeface="Arial"/>
                </a:rPr>
                <a:t> </a:t>
              </a:r>
              <a:r>
                <a:rPr lang="it-IT" sz="3958" b="1" dirty="0" err="1">
                  <a:solidFill>
                    <a:srgbClr val="0070C0"/>
                  </a:solidFill>
                  <a:cs typeface="Arial"/>
                </a:rPr>
                <a:t>phase</a:t>
              </a:r>
              <a:r>
                <a:rPr lang="it-IT" sz="3958" b="1" spc="-31" dirty="0">
                  <a:solidFill>
                    <a:srgbClr val="0070C0"/>
                  </a:solidFill>
                  <a:cs typeface="Arial"/>
                </a:rPr>
                <a:t> </a:t>
              </a:r>
              <a:r>
                <a:rPr lang="it-IT" sz="3958" b="1" dirty="0" err="1">
                  <a:solidFill>
                    <a:srgbClr val="0070C0"/>
                  </a:solidFill>
                  <a:cs typeface="Arial"/>
                </a:rPr>
                <a:t>spaces</a:t>
              </a:r>
              <a:endParaRPr lang="it-IT" sz="3958" dirty="0">
                <a:cs typeface="Arial"/>
              </a:endParaRPr>
            </a:p>
          </p:txBody>
        </p:sp>
        <p:sp>
          <p:nvSpPr>
            <p:cNvPr id="29" name="object 29"/>
            <p:cNvSpPr txBox="1"/>
            <p:nvPr/>
          </p:nvSpPr>
          <p:spPr>
            <a:xfrm>
              <a:off x="237699" y="4057957"/>
              <a:ext cx="1835811" cy="678164"/>
            </a:xfrm>
            <a:prstGeom prst="rect">
              <a:avLst/>
            </a:prstGeom>
          </p:spPr>
          <p:txBody>
            <a:bodyPr vert="horz" wrap="square" lIns="0" tIns="15706" rIns="0" bIns="0" rtlCol="0">
              <a:spAutoFit/>
            </a:bodyPr>
            <a:lstStyle/>
            <a:p>
              <a:pPr marL="1004376">
                <a:spcBef>
                  <a:spcPts val="124"/>
                </a:spcBef>
              </a:pPr>
              <a:r>
                <a:rPr lang="it-IT" sz="2968" b="1" spc="-7" dirty="0">
                  <a:latin typeface="Arial"/>
                  <a:cs typeface="Arial"/>
                </a:rPr>
                <a:t>         </a:t>
              </a:r>
              <a:r>
                <a:rPr sz="2968" b="1" spc="-7" dirty="0">
                  <a:latin typeface="Arial"/>
                  <a:cs typeface="Arial"/>
                </a:rPr>
                <a:t>Run</a:t>
              </a:r>
              <a:r>
                <a:rPr sz="2968" b="1" spc="-68" dirty="0">
                  <a:latin typeface="Arial"/>
                  <a:cs typeface="Arial"/>
                </a:rPr>
                <a:t> </a:t>
              </a:r>
              <a:r>
                <a:rPr sz="2968" b="1" dirty="0">
                  <a:latin typeface="Arial"/>
                  <a:cs typeface="Arial"/>
                </a:rPr>
                <a:t>3</a:t>
              </a:r>
              <a:endParaRPr sz="2968" dirty="0">
                <a:latin typeface="Arial"/>
                <a:cs typeface="Arial"/>
              </a:endParaRPr>
            </a:p>
            <a:p>
              <a:pPr marL="1004376">
                <a:spcBef>
                  <a:spcPts val="31"/>
                </a:spcBef>
                <a:tabLst>
                  <a:tab pos="1843058" algn="l"/>
                </a:tabLst>
              </a:pPr>
              <a:r>
                <a:rPr lang="it-IT" sz="2968" b="1" dirty="0">
                  <a:latin typeface="Arial"/>
                  <a:cs typeface="Arial"/>
                </a:rPr>
                <a:t>      </a:t>
              </a:r>
              <a:r>
                <a:rPr sz="2968" b="1" dirty="0">
                  <a:latin typeface="Arial"/>
                  <a:cs typeface="Arial"/>
                </a:rPr>
                <a:t>13.</a:t>
              </a:r>
              <a:r>
                <a:rPr lang="it-IT" sz="2968" b="1" dirty="0">
                  <a:latin typeface="Arial"/>
                  <a:cs typeface="Arial"/>
                </a:rPr>
                <a:t>6  </a:t>
              </a:r>
              <a:r>
                <a:rPr sz="2968" b="1" spc="-81" dirty="0" err="1">
                  <a:latin typeface="Arial"/>
                  <a:cs typeface="Arial"/>
                </a:rPr>
                <a:t>TeV</a:t>
              </a:r>
              <a:endParaRPr sz="2968" dirty="0">
                <a:latin typeface="Arial"/>
                <a:cs typeface="Arial"/>
              </a:endParaRPr>
            </a:p>
            <a:p>
              <a:pPr marL="78529">
                <a:spcBef>
                  <a:spcPts val="742"/>
                </a:spcBef>
              </a:pPr>
              <a:r>
                <a:rPr sz="3298" spc="-7" dirty="0">
                  <a:latin typeface="Calibri" panose="020F0502020204030204" pitchFamily="34" charset="0"/>
                  <a:cs typeface="Calibri" panose="020F0502020204030204" pitchFamily="34" charset="0"/>
                </a:rPr>
                <a:t>~60fb</a:t>
              </a:r>
              <a:r>
                <a:rPr sz="3298" spc="-8" baseline="23148" dirty="0">
                  <a:latin typeface="Calibri" panose="020F0502020204030204" pitchFamily="34" charset="0"/>
                  <a:cs typeface="Calibri" panose="020F0502020204030204" pitchFamily="34" charset="0"/>
                </a:rPr>
                <a:t>-1</a:t>
              </a:r>
              <a:endParaRPr sz="3298" baseline="23148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pic>
        <p:nvPicPr>
          <p:cNvPr id="20" name="Immagine 19">
            <a:extLst>
              <a:ext uri="{FF2B5EF4-FFF2-40B4-BE49-F238E27FC236}">
                <a16:creationId xmlns:a16="http://schemas.microsoft.com/office/drawing/2014/main" id="{09AE4D8B-49D5-378D-AD6B-E83676478B7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270378" y="4819038"/>
            <a:ext cx="4064000" cy="2921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11437</TotalTime>
  <Words>9255</Words>
  <Application>Microsoft Macintosh PowerPoint</Application>
  <PresentationFormat>Personalizzato</PresentationFormat>
  <Paragraphs>648</Paragraphs>
  <Slides>32</Slides>
  <Notes>30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23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32</vt:i4>
      </vt:variant>
    </vt:vector>
  </HeadingPairs>
  <TitlesOfParts>
    <vt:vector size="56" baseType="lpstr">
      <vt:lpstr>Arial</vt:lpstr>
      <vt:lpstr>Arial MT</vt:lpstr>
      <vt:lpstr>Calibri</vt:lpstr>
      <vt:lpstr>Calibri Light</vt:lpstr>
      <vt:lpstr>Cambria</vt:lpstr>
      <vt:lpstr>Cambria Math</vt:lpstr>
      <vt:lpstr>Helvetica</vt:lpstr>
      <vt:lpstr>LMMathSymbols8</vt:lpstr>
      <vt:lpstr>LMRoman10</vt:lpstr>
      <vt:lpstr>LMRoman8</vt:lpstr>
      <vt:lpstr>Lucida Sans Unicode</vt:lpstr>
      <vt:lpstr>Microsoft Sans Serif</vt:lpstr>
      <vt:lpstr>NewTXMI</vt:lpstr>
      <vt:lpstr>Open Sans</vt:lpstr>
      <vt:lpstr>Roboto Lt</vt:lpstr>
      <vt:lpstr>Symbol</vt:lpstr>
      <vt:lpstr>Tahoma</vt:lpstr>
      <vt:lpstr>TeXGyreTermes</vt:lpstr>
      <vt:lpstr>TeXGyreTermesX</vt:lpstr>
      <vt:lpstr>Times New Roman</vt:lpstr>
      <vt:lpstr>Trebuchet MS</vt:lpstr>
      <vt:lpstr>txsys</vt:lpstr>
      <vt:lpstr>Verdana</vt:lpstr>
      <vt:lpstr>Office Theme</vt:lpstr>
      <vt:lpstr>Presentazione standard di PowerPoint</vt:lpstr>
      <vt:lpstr>Presentazione standard di PowerPoint</vt:lpstr>
      <vt:lpstr>Presentazione standard di PowerPoint</vt:lpstr>
      <vt:lpstr>Run 2 Analyses</vt:lpstr>
      <vt:lpstr>Presentazione standard di PowerPoint</vt:lpstr>
      <vt:lpstr>Re-observation of the Higgs boson</vt:lpstr>
      <vt:lpstr>Higgs boson measurements</vt:lpstr>
      <vt:lpstr>Presentazione standard di PowerPoint</vt:lpstr>
      <vt:lpstr>Run2 achievements and Run 3 status</vt:lpstr>
      <vt:lpstr>Presentazione standard di PowerPoint</vt:lpstr>
      <vt:lpstr>Presentazione standard di PowerPoint</vt:lpstr>
      <vt:lpstr>Presentazione standard di PowerPoint</vt:lpstr>
      <vt:lpstr>Dark Matter</vt:lpstr>
      <vt:lpstr>Presentazione standard di PowerPoint</vt:lpstr>
      <vt:lpstr>Presentazione standard di PowerPoint</vt:lpstr>
      <vt:lpstr>The typical ATLAS WIMP search</vt:lpstr>
      <vt:lpstr>Spin-0 Mediators</vt:lpstr>
      <vt:lpstr>Combination and summary: 2HDM+a model</vt:lpstr>
      <vt:lpstr>Combination and summary: Higgs portal</vt:lpstr>
      <vt:lpstr>Presentazione standard di PowerPoint</vt:lpstr>
      <vt:lpstr>Presentazione standard di PowerPoint</vt:lpstr>
      <vt:lpstr>Dark sector searches</vt:lpstr>
      <vt:lpstr>Presentazione standard di PowerPoint</vt:lpstr>
      <vt:lpstr>Dark photons in rare Z decays</vt:lpstr>
      <vt:lpstr>ALP search with AFP</vt:lpstr>
      <vt:lpstr>Presentazione standard di PowerPoint</vt:lpstr>
      <vt:lpstr>Conclusions</vt:lpstr>
      <vt:lpstr>Thank you!</vt:lpstr>
      <vt:lpstr>Presentazione standard di PowerPoint</vt:lpstr>
      <vt:lpstr>Higgs production</vt:lpstr>
      <vt:lpstr>Combination of di-Higgs searches</vt:lpstr>
      <vt:lpstr>W boson mass with 7 TeV data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EPS2023_DarkMatter_Ripellino</dc:title>
  <cp:lastModifiedBy>Marina Cobal</cp:lastModifiedBy>
  <cp:revision>169</cp:revision>
  <cp:lastPrinted>2023-08-31T08:26:50Z</cp:lastPrinted>
  <dcterms:created xsi:type="dcterms:W3CDTF">2023-08-22T19:47:42Z</dcterms:created>
  <dcterms:modified xsi:type="dcterms:W3CDTF">2023-09-02T05:02:07Z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2023-08-21T00:00:00Z</vt:filetime>
  </property>
  <property fmtid="{D5CDD505-2E9C-101B-9397-08002B2CF9AE}" pid="3" name="Creator">
    <vt:lpwstr>Keynote</vt:lpwstr>
  </property>
  <property fmtid="{D5CDD505-2E9C-101B-9397-08002B2CF9AE}" pid="4" name="LastSaved">
    <vt:filetime>2023-08-22T00:00:00Z</vt:filetime>
  </property>
</Properties>
</file>