
<file path=[Content_Types].xml><?xml version="1.0" encoding="utf-8"?>
<Types xmlns="http://schemas.openxmlformats.org/package/2006/content-types"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1"/>
  </p:notesMasterIdLst>
  <p:sldIdLst>
    <p:sldId id="363" r:id="rId2"/>
    <p:sldId id="530" r:id="rId3"/>
    <p:sldId id="508" r:id="rId4"/>
    <p:sldId id="555" r:id="rId5"/>
    <p:sldId id="554" r:id="rId6"/>
    <p:sldId id="586" r:id="rId7"/>
    <p:sldId id="592" r:id="rId8"/>
    <p:sldId id="591" r:id="rId9"/>
    <p:sldId id="590" r:id="rId10"/>
    <p:sldId id="576" r:id="rId11"/>
    <p:sldId id="557" r:id="rId12"/>
    <p:sldId id="544" r:id="rId13"/>
    <p:sldId id="558" r:id="rId14"/>
    <p:sldId id="559" r:id="rId15"/>
    <p:sldId id="450" r:id="rId16"/>
    <p:sldId id="348" r:id="rId17"/>
    <p:sldId id="540" r:id="rId18"/>
    <p:sldId id="314" r:id="rId19"/>
    <p:sldId id="550" r:id="rId20"/>
    <p:sldId id="547" r:id="rId21"/>
    <p:sldId id="593" r:id="rId22"/>
    <p:sldId id="561" r:id="rId23"/>
    <p:sldId id="588" r:id="rId24"/>
    <p:sldId id="595" r:id="rId25"/>
    <p:sldId id="578" r:id="rId26"/>
    <p:sldId id="594" r:id="rId27"/>
    <p:sldId id="581" r:id="rId28"/>
    <p:sldId id="570" r:id="rId29"/>
    <p:sldId id="317" r:id="rId30"/>
    <p:sldId id="519" r:id="rId31"/>
    <p:sldId id="507" r:id="rId32"/>
    <p:sldId id="582" r:id="rId33"/>
    <p:sldId id="504" r:id="rId34"/>
    <p:sldId id="585" r:id="rId35"/>
    <p:sldId id="490" r:id="rId36"/>
    <p:sldId id="529" r:id="rId37"/>
    <p:sldId id="491" r:id="rId38"/>
    <p:sldId id="493" r:id="rId39"/>
    <p:sldId id="494" r:id="rId40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D9D9D"/>
    <a:srgbClr val="F8CBAD"/>
    <a:srgbClr val="FFFFFF"/>
    <a:srgbClr val="FF0000"/>
    <a:srgbClr val="6BC5FD"/>
    <a:srgbClr val="4BD0FF"/>
    <a:srgbClr val="E5A423"/>
    <a:srgbClr val="F5F9FD"/>
    <a:srgbClr val="0000FF"/>
    <a:srgbClr val="F4B1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27" autoAdjust="0"/>
    <p:restoredTop sz="80024" autoAdjust="0"/>
  </p:normalViewPr>
  <p:slideViewPr>
    <p:cSldViewPr snapToGrid="0">
      <p:cViewPr varScale="1">
        <p:scale>
          <a:sx n="88" d="100"/>
          <a:sy n="88" d="100"/>
        </p:scale>
        <p:origin x="1026" y="96"/>
      </p:cViewPr>
      <p:guideLst/>
    </p:cSldViewPr>
  </p:slid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BEEB52-2178-4DA6-9AAF-FC853711EBCC}" type="datetimeFigureOut">
              <a:rPr lang="it-IT" smtClean="0"/>
              <a:t>05/10/2023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648D69-8512-4B61-AF26-F5895E4DC68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74875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fr-FR" dirty="0"/>
            </a:b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48D69-8512-4B61-AF26-F5895E4DC68A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89883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dirty="0">
              <a:effectLst/>
              <a:latin typeface="David Libre" panose="00000500000000000000" pitchFamily="2" charset="-79"/>
              <a:ea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48D69-8512-4B61-AF26-F5895E4DC68A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4736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it-I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1CEAF9-B275-4EDD-BFBD-B6AB24F0BC2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0420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it-I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1CEAF9-B275-4EDD-BFBD-B6AB24F0BC2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75201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it-I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1CEAF9-B275-4EDD-BFBD-B6AB24F0BC26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2438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it-I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1CEAF9-B275-4EDD-BFBD-B6AB24F0BC2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32674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it-I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1CEAF9-B275-4EDD-BFBD-B6AB24F0BC26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8877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1CEAF9-B275-4EDD-BFBD-B6AB24F0BC26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4778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1CEAF9-B275-4EDD-BFBD-B6AB24F0BC26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64187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1CEAF9-B275-4EDD-BFBD-B6AB24F0BC26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87307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dirty="0">
              <a:effectLst/>
              <a:latin typeface="David Libre" panose="00000500000000000000" pitchFamily="2" charset="-79"/>
              <a:ea typeface="Calibri" panose="020F0502020204030204" pitchFamily="34" charset="0"/>
            </a:endParaRPr>
          </a:p>
          <a:p>
            <a:endParaRPr lang="en-GB" sz="1200" dirty="0">
              <a:effectLst/>
              <a:latin typeface="David Libre" panose="00000500000000000000" pitchFamily="2" charset="-79"/>
              <a:ea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48D69-8512-4B61-AF26-F5895E4DC68A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388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48D69-8512-4B61-AF26-F5895E4DC68A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602998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1CEAF9-B275-4EDD-BFBD-B6AB24F0BC26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97266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1CEAF9-B275-4EDD-BFBD-B6AB24F0BC26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164087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1CEAF9-B275-4EDD-BFBD-B6AB24F0BC26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055156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1CEAF9-B275-4EDD-BFBD-B6AB24F0BC26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41194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1CEAF9-B275-4EDD-BFBD-B6AB24F0BC26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628807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1CEAF9-B275-4EDD-BFBD-B6AB24F0BC26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871718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1CEAF9-B275-4EDD-BFBD-B6AB24F0BC26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87040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1CEAF9-B275-4EDD-BFBD-B6AB24F0BC26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20043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en-GB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GB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GB" sz="1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it-IT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sz="1200" dirty="0">
                    <a:solidFill>
                      <a:schemeClr val="tx1"/>
                    </a:solidFill>
                    <a:cs typeface="Arial" panose="020B0604020202020204" pitchFamily="34" charset="0"/>
                  </a:rPr>
                  <a:t>E</a:t>
                </a:r>
                <a:r>
                  <a:rPr lang="en-GB" sz="1200" dirty="0" err="1">
                    <a:solidFill>
                      <a:schemeClr val="tx1"/>
                    </a:solidFill>
                    <a:cs typeface="Arial" panose="020B0604020202020204" pitchFamily="34" charset="0"/>
                  </a:rPr>
                  <a:t>nerg</a:t>
                </a:r>
                <a:r>
                  <a:rPr lang="en-GB" sz="1200" dirty="0">
                    <a:solidFill>
                      <a:schemeClr val="tx1"/>
                    </a:solidFill>
                    <a:cs typeface="Arial" panose="020B0604020202020204" pitchFamily="34" charset="0"/>
                  </a:rPr>
                  <a:t>y</a:t>
                </a:r>
                <a:r>
                  <a:rPr lang="fr-FR" sz="1200" b="0" i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 </a:t>
                </a:r>
                <a:r>
                  <a:rPr lang="en-GB" sz="1200" i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〖</a:t>
                </a:r>
                <a:r>
                  <a:rPr lang="fr-FR" sz="1200" b="0" i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     </a:t>
                </a:r>
                <a:r>
                  <a:rPr lang="en-GB" sz="1200" i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10〗^17</a:t>
                </a:r>
                <a:r>
                  <a:rPr lang="en-GB" sz="1200" dirty="0">
                    <a:solidFill>
                      <a:schemeClr val="tx1"/>
                    </a:solidFill>
                    <a:cs typeface="Arial" panose="020B0604020202020204" pitchFamily="34" charset="0"/>
                  </a:rPr>
                  <a:t>J </a:t>
                </a:r>
                <a:r>
                  <a:rPr lang="en-GB" sz="1200" i="0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〖</a:t>
                </a:r>
                <a:r>
                  <a:rPr lang="fr-FR" sz="1200" b="0" i="0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− </a:t>
                </a:r>
                <a:r>
                  <a:rPr lang="en-GB" sz="1200" i="0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10〗^25</a:t>
                </a:r>
                <a:r>
                  <a:rPr lang="en-GB" sz="1200" dirty="0">
                    <a:solidFill>
                      <a:schemeClr val="tx1"/>
                    </a:solidFill>
                    <a:cs typeface="Arial" panose="020B0604020202020204" pitchFamily="34" charset="0"/>
                  </a:rPr>
                  <a:t> J</a:t>
                </a:r>
              </a:p>
              <a:p>
                <a:endParaRPr lang="en-GB" sz="1200" i="1" dirty="0">
                  <a:solidFill>
                    <a:schemeClr val="tx1"/>
                  </a:solidFill>
                  <a:cs typeface="Arial" panose="020B0604020202020204" pitchFamily="34" charset="0"/>
                </a:endParaRPr>
              </a:p>
              <a:p>
                <a:r>
                  <a:rPr lang="en-GB" sz="1200" b="0" i="0" dirty="0">
                    <a:solidFill>
                      <a:schemeClr val="tx1"/>
                    </a:solidFill>
                    <a:effectLst/>
                    <a:cs typeface="Arial" panose="020B0604020202020204" pitchFamily="34" charset="0"/>
                  </a:rPr>
                  <a:t>Speed 250 km/s   -  </a:t>
                </a:r>
                <a:r>
                  <a:rPr lang="en-GB" sz="1200" b="1" i="0" dirty="0">
                    <a:solidFill>
                      <a:schemeClr val="tx1"/>
                    </a:solidFill>
                    <a:effectLst/>
                    <a:cs typeface="Arial" panose="020B0604020202020204" pitchFamily="34" charset="0"/>
                  </a:rPr>
                  <a:t>3000</a:t>
                </a:r>
                <a:r>
                  <a:rPr lang="en-GB" sz="1200" b="0" i="0" dirty="0">
                    <a:solidFill>
                      <a:schemeClr val="tx1"/>
                    </a:solidFill>
                    <a:effectLst/>
                    <a:cs typeface="Arial" panose="020B0604020202020204" pitchFamily="34" charset="0"/>
                  </a:rPr>
                  <a:t> km/s</a:t>
                </a:r>
                <a:endParaRPr lang="en-GB" sz="1200" dirty="0">
                  <a:solidFill>
                    <a:schemeClr val="tx1"/>
                  </a:solidFill>
                  <a:cs typeface="Arial" panose="020B0604020202020204" pitchFamily="34" charset="0"/>
                </a:endParaRPr>
              </a:p>
              <a:p>
                <a:endParaRPr lang="en-GB" sz="1200" dirty="0">
                  <a:solidFill>
                    <a:schemeClr val="tx1"/>
                  </a:solidFill>
                  <a:cs typeface="Arial" panose="020B0604020202020204" pitchFamily="34" charset="0"/>
                </a:endParaRPr>
              </a:p>
              <a:p>
                <a:r>
                  <a:rPr lang="en-GB" sz="1200" dirty="0">
                    <a:cs typeface="Arial" panose="020B0604020202020204" pitchFamily="34" charset="0"/>
                  </a:rPr>
                  <a:t>Warming of the corona due to magnetic reconnection phenomenon</a:t>
                </a:r>
              </a:p>
              <a:p>
                <a:endParaRPr lang="en-GB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GB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2000" dirty="0" err="1"/>
                  <a:t>Pueschel</a:t>
                </a:r>
                <a:r>
                  <a:rPr lang="en-US" sz="2000" dirty="0"/>
                  <a:t> 2014: describes a critical breaking-up of an elongated current sheet into filaments of roughly circular cross-sections called </a:t>
                </a:r>
                <a:r>
                  <a:rPr lang="en-US" sz="2000" dirty="0" err="1"/>
                  <a:t>plasmoids</a:t>
                </a:r>
                <a:r>
                  <a:rPr lang="en-US" sz="2000" dirty="0"/>
                  <a:t> and occurs at high Lundquist numbers.</a:t>
                </a:r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
</a:t>
                </a:r>
              </a:p>
              <a:p>
                <a:r>
                  <a:rPr lang="it-IT" sz="1400" b="0" i="0" u="none" strike="noStrike" baseline="0" dirty="0">
                    <a:latin typeface="AdvP6975"/>
                  </a:rPr>
                  <a:t>Solar corona: s=1x10</a:t>
                </a:r>
                <a:r>
                  <a:rPr lang="it-IT" sz="600" b="0" i="0" u="none" strike="noStrike" baseline="0" dirty="0">
                    <a:latin typeface="AdvP6975"/>
                  </a:rPr>
                  <a:t>13    lambsa=</a:t>
                </a:r>
                <a:r>
                  <a:rPr lang="it-IT" sz="1400" b="0" i="0" u="none" strike="noStrike" baseline="0" dirty="0">
                    <a:latin typeface="AdvP6975"/>
                  </a:rPr>
                  <a:t>4x10</a:t>
                </a:r>
                <a:r>
                  <a:rPr lang="it-IT" sz="600" b="0" i="0" u="none" strike="noStrike" baseline="0" dirty="0">
                    <a:latin typeface="AdvP6975"/>
                  </a:rPr>
                  <a:t>7   </a:t>
                </a:r>
              </a:p>
              <a:p>
                <a:r>
                  <a:rPr lang="en-US" sz="1400" b="0" i="0" u="none" strike="noStrike" baseline="0" dirty="0">
                    <a:latin typeface="AdvP6975"/>
                  </a:rPr>
                  <a:t>M. </a:t>
                </a:r>
                <a:r>
                  <a:rPr lang="en-US" sz="1400" b="0" i="0" u="none" strike="noStrike" baseline="0" dirty="0" err="1">
                    <a:latin typeface="AdvP6975"/>
                  </a:rPr>
                  <a:t>Kivelson</a:t>
                </a:r>
                <a:r>
                  <a:rPr lang="en-US" sz="1400" b="0" i="0" u="none" strike="noStrike" baseline="0" dirty="0">
                    <a:latin typeface="AdvP6975"/>
                  </a:rPr>
                  <a:t> and C. Russell</a:t>
                </a:r>
                <a:endParaRPr lang="it-IT" sz="2000" dirty="0"/>
              </a:p>
              <a:p>
                <a:endParaRPr lang="en-GB" sz="1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it-IT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48D69-8512-4B61-AF26-F5895E4DC68A}" type="slidenum">
              <a:rPr lang="it-IT" smtClean="0"/>
              <a:t>30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748185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1CEAF9-B275-4EDD-BFBD-B6AB24F0BC26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59459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dirty="0">
              <a:effectLst/>
              <a:latin typeface="David Libre" panose="00000500000000000000" pitchFamily="2" charset="-79"/>
              <a:ea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48D69-8512-4B61-AF26-F5895E4DC68A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674865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algn="l"/>
                <a:endParaRPr lang="en-GB" sz="2000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algn="l"/>
                <a:r>
                  <a:rPr lang="en-GB" dirty="0"/>
                  <a:t>Canonical Poisson Bracket are non-degenerate</a:t>
                </a:r>
              </a:p>
              <a:p>
                <a:pPr algn="l"/>
                <a:r>
                  <a:rPr lang="en-GB" dirty="0"/>
                  <a:t>{C,F}=0, </a:t>
                </a:r>
                <a:r>
                  <a:rPr lang="fr-FR" sz="1200" b="0" i="0" u="none" strike="noStrike" baseline="0" dirty="0">
                    <a:latin typeface="Cambria Math" panose="02040503050406030204" pitchFamily="18" charset="0"/>
                  </a:rPr>
                  <a:t>∀</a:t>
                </a:r>
                <a:r>
                  <a:rPr lang="en-GB" dirty="0"/>
                  <a:t>F</a:t>
                </a:r>
                <a:r>
                  <a:rPr lang="it-IT" sz="1200" b="0" i="0" u="none" strike="noStrike" kern="1200" baseline="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 c F(L)  -&gt; C constant. </a:t>
                </a:r>
              </a:p>
              <a:p>
                <a:pPr algn="l"/>
                <a:endParaRPr lang="it-IT" sz="1200" b="0" i="0" u="none" strike="noStrike" kern="1200" baseline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  <a:p>
                <a:pPr algn="l"/>
                <a:r>
                  <a:rPr lang="en-GB" dirty="0"/>
                  <a:t>Noncanonical Poisson Bracket are just bracket for which this non-degeneracy isn’t fulfilled. </a:t>
                </a:r>
              </a:p>
              <a:p>
                <a:pPr algn="l"/>
                <a:r>
                  <a:rPr lang="en-GB" dirty="0"/>
                  <a:t>Because there exist some functions C, that are not constant, that are Casimir invariants. </a:t>
                </a:r>
              </a:p>
              <a:p>
                <a:pPr algn="l"/>
                <a:r>
                  <a:rPr lang="en-GB" dirty="0"/>
                  <a:t>They are constant of motion </a:t>
                </a:r>
                <a:r>
                  <a:rPr lang="en-GB" dirty="0" err="1"/>
                  <a:t>d_t</a:t>
                </a:r>
                <a:r>
                  <a:rPr lang="en-GB" dirty="0"/>
                  <a:t> C = {C,H}=0.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1CEAF9-B275-4EDD-BFBD-B6AB24F0BC26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92262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algn="l"/>
                <a:endParaRPr lang="en-GB" sz="2000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algn="l"/>
                <a:r>
                  <a:rPr lang="en-GB" dirty="0"/>
                  <a:t>Canonical Poisson Bracket are non-degenerate</a:t>
                </a:r>
              </a:p>
              <a:p>
                <a:pPr algn="l"/>
                <a:r>
                  <a:rPr lang="en-GB" dirty="0"/>
                  <a:t>{C,F}=0, </a:t>
                </a:r>
                <a:r>
                  <a:rPr lang="fr-FR" sz="1200" b="0" i="0" u="none" strike="noStrike" baseline="0" dirty="0">
                    <a:latin typeface="Cambria Math" panose="02040503050406030204" pitchFamily="18" charset="0"/>
                  </a:rPr>
                  <a:t>∀</a:t>
                </a:r>
                <a:r>
                  <a:rPr lang="en-GB" dirty="0"/>
                  <a:t>F</a:t>
                </a:r>
                <a:r>
                  <a:rPr lang="it-IT" sz="1200" b="0" i="0" u="none" strike="noStrike" kern="1200" baseline="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 c F(L)  -&gt; C constant. </a:t>
                </a:r>
              </a:p>
              <a:p>
                <a:pPr algn="l"/>
                <a:endParaRPr lang="it-IT" sz="1200" b="0" i="0" u="none" strike="noStrike" kern="1200" baseline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  <a:p>
                <a:pPr algn="l"/>
                <a:r>
                  <a:rPr lang="en-GB" dirty="0"/>
                  <a:t>Noncanonical Poisson Bracket are just bracket for which this non-degeneracy isn’t fulfilled. </a:t>
                </a:r>
              </a:p>
              <a:p>
                <a:pPr algn="l"/>
                <a:r>
                  <a:rPr lang="en-GB" dirty="0"/>
                  <a:t>Because there exist some functions C, that are not constant, that are Casimir invariants. </a:t>
                </a:r>
              </a:p>
              <a:p>
                <a:pPr algn="l"/>
                <a:r>
                  <a:rPr lang="en-GB" dirty="0"/>
                  <a:t>They are constant of motion </a:t>
                </a:r>
                <a:r>
                  <a:rPr lang="en-GB" dirty="0" err="1"/>
                  <a:t>d_t</a:t>
                </a:r>
                <a:r>
                  <a:rPr lang="en-GB" dirty="0"/>
                  <a:t> C = {C,H}=0.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1CEAF9-B275-4EDD-BFBD-B6AB24F0BC26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968467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algn="l"/>
                <a:endParaRPr lang="en-GB" sz="2000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algn="l"/>
                <a:r>
                  <a:rPr lang="en-GB" dirty="0"/>
                  <a:t>Canonical Poisson Bracket are non-degenerate</a:t>
                </a:r>
              </a:p>
              <a:p>
                <a:pPr algn="l"/>
                <a:r>
                  <a:rPr lang="en-GB" dirty="0"/>
                  <a:t>{C,F}=0, </a:t>
                </a:r>
                <a:r>
                  <a:rPr lang="fr-FR" sz="1200" b="0" i="0" u="none" strike="noStrike" baseline="0" dirty="0">
                    <a:latin typeface="Cambria Math" panose="02040503050406030204" pitchFamily="18" charset="0"/>
                  </a:rPr>
                  <a:t>∀</a:t>
                </a:r>
                <a:r>
                  <a:rPr lang="en-GB" dirty="0"/>
                  <a:t>F</a:t>
                </a:r>
                <a:r>
                  <a:rPr lang="it-IT" sz="1200" b="0" i="0" u="none" strike="noStrike" kern="1200" baseline="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 c F(L)  -&gt; C constant. </a:t>
                </a:r>
              </a:p>
              <a:p>
                <a:pPr algn="l"/>
                <a:endParaRPr lang="it-IT" sz="1200" b="0" i="0" u="none" strike="noStrike" kern="1200" baseline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  <a:p>
                <a:pPr algn="l"/>
                <a:r>
                  <a:rPr lang="en-GB" dirty="0"/>
                  <a:t>Noncanonical Poisson Bracket are just bracket for which this non-degeneracy isn’t fulfilled. </a:t>
                </a:r>
              </a:p>
              <a:p>
                <a:pPr algn="l"/>
                <a:r>
                  <a:rPr lang="en-GB" dirty="0"/>
                  <a:t>Because there exist some functions C, that are not constant, that are Casimir invariants. </a:t>
                </a:r>
              </a:p>
              <a:p>
                <a:pPr algn="l"/>
                <a:r>
                  <a:rPr lang="en-GB" dirty="0"/>
                  <a:t>They are constant of motion </a:t>
                </a:r>
                <a:r>
                  <a:rPr lang="en-GB" dirty="0" err="1"/>
                  <a:t>d_t</a:t>
                </a:r>
                <a:r>
                  <a:rPr lang="en-GB" dirty="0"/>
                  <a:t> C = {C,H}=0.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1CEAF9-B275-4EDD-BFBD-B6AB24F0BC26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391311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algn="l"/>
                <a:r>
                  <a:rPr lang="en-GB" dirty="0"/>
                  <a:t>Canonical Poisson Bracket are non-degenerate</a:t>
                </a:r>
              </a:p>
              <a:p>
                <a:pPr algn="l"/>
                <a:r>
                  <a:rPr lang="en-GB" dirty="0"/>
                  <a:t>{C,F}=0, </a:t>
                </a:r>
                <a14:m>
                  <m:oMath xmlns:m="http://schemas.openxmlformats.org/officeDocument/2006/math">
                    <m:r>
                      <a:rPr lang="fr-FR" sz="1200" b="0" i="1" u="none" strike="noStrike" baseline="0" dirty="0" smtClean="0">
                        <a:latin typeface="Cambria Math" panose="02040503050406030204" pitchFamily="18" charset="0"/>
                      </a:rPr>
                      <m:t>∀</m:t>
                    </m:r>
                  </m:oMath>
                </a14:m>
                <a:r>
                  <a:rPr lang="en-GB" dirty="0"/>
                  <a:t>F</a:t>
                </a:r>
                <a:r>
                  <a:rPr lang="it-IT" sz="1200" b="0" i="0" u="none" strike="noStrike" kern="1200" baseline="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 c F(L)  -&gt; C constant. </a:t>
                </a:r>
              </a:p>
              <a:p>
                <a:pPr algn="l"/>
                <a:endParaRPr lang="it-IT" sz="1200" b="0" i="0" u="none" strike="noStrike" kern="1200" baseline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  <a:p>
                <a:pPr algn="l"/>
                <a:r>
                  <a:rPr lang="en-GB" dirty="0"/>
                  <a:t>Noncanonical Poisson Bracket are just bracket for which this non-degeneracy isn’t fulfilled. </a:t>
                </a:r>
              </a:p>
              <a:p>
                <a:pPr algn="l"/>
                <a:r>
                  <a:rPr lang="en-GB" dirty="0"/>
                  <a:t>Because there exist some functions C, that are not constant, that are Casimir invariants. </a:t>
                </a:r>
              </a:p>
              <a:p>
                <a:pPr algn="l"/>
                <a:r>
                  <a:rPr lang="en-GB" dirty="0"/>
                  <a:t>They are constant of motion </a:t>
                </a:r>
                <a:r>
                  <a:rPr lang="en-GB" dirty="0" err="1"/>
                  <a:t>d_t</a:t>
                </a:r>
                <a:r>
                  <a:rPr lang="en-GB" dirty="0"/>
                  <a:t> C = {C,H}=0.</a:t>
                </a: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algn="l"/>
                <a:r>
                  <a:rPr lang="en-GB" dirty="0"/>
                  <a:t>Canonical Poisson Bracket are non-degenerate</a:t>
                </a:r>
              </a:p>
              <a:p>
                <a:pPr algn="l"/>
                <a:r>
                  <a:rPr lang="en-GB" dirty="0"/>
                  <a:t>{C,F}=0, </a:t>
                </a:r>
                <a:r>
                  <a:rPr lang="fr-FR" sz="1200" b="0" i="0" u="none" strike="noStrike" baseline="0" dirty="0">
                    <a:latin typeface="Cambria Math" panose="02040503050406030204" pitchFamily="18" charset="0"/>
                  </a:rPr>
                  <a:t>∀</a:t>
                </a:r>
                <a:r>
                  <a:rPr lang="en-GB" dirty="0"/>
                  <a:t>F</a:t>
                </a:r>
                <a:r>
                  <a:rPr lang="it-IT" sz="1200" b="0" i="0" u="none" strike="noStrike" kern="1200" baseline="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 c F(L)  -&gt; C constant. </a:t>
                </a:r>
              </a:p>
              <a:p>
                <a:pPr algn="l"/>
                <a:endParaRPr lang="it-IT" sz="1200" b="0" i="0" u="none" strike="noStrike" kern="1200" baseline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  <a:p>
                <a:pPr algn="l"/>
                <a:r>
                  <a:rPr lang="en-GB" dirty="0"/>
                  <a:t>Noncanonical Poisson Bracket are just bracket for which this non-degeneracy isn’t fulfilled. </a:t>
                </a:r>
              </a:p>
              <a:p>
                <a:pPr algn="l"/>
                <a:r>
                  <a:rPr lang="en-GB" dirty="0"/>
                  <a:t>Because there exist some functions C, that are not constant, that are Casimir invariants. </a:t>
                </a:r>
              </a:p>
              <a:p>
                <a:pPr algn="l"/>
                <a:r>
                  <a:rPr lang="en-GB" dirty="0"/>
                  <a:t>They are constant of motion </a:t>
                </a:r>
                <a:r>
                  <a:rPr lang="en-GB" dirty="0" err="1"/>
                  <a:t>d_t</a:t>
                </a:r>
                <a:r>
                  <a:rPr lang="en-GB" dirty="0"/>
                  <a:t> C = {C,H}=0.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1CEAF9-B275-4EDD-BFBD-B6AB24F0BC26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336854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it-I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48D69-8512-4B61-AF26-F5895E4DC68A}" type="slidenum">
              <a:rPr lang="it-IT" smtClean="0"/>
              <a:t>36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422858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1CEAF9-B275-4EDD-BFBD-B6AB24F0BC26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034854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1CEAF9-B275-4EDD-BFBD-B6AB24F0BC26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131647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1CEAF9-B275-4EDD-BFBD-B6AB24F0BC26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80364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dirty="0">
              <a:effectLst/>
              <a:latin typeface="David Libre" panose="00000500000000000000" pitchFamily="2" charset="-79"/>
              <a:ea typeface="Calibri" panose="020F0502020204030204" pitchFamily="34" charset="0"/>
            </a:endParaRPr>
          </a:p>
          <a:p>
            <a:endParaRPr lang="en-GB" sz="1200" dirty="0">
              <a:effectLst/>
              <a:latin typeface="David Libre" panose="00000500000000000000" pitchFamily="2" charset="-79"/>
              <a:ea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48D69-8512-4B61-AF26-F5895E4DC68A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067299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dirty="0">
              <a:effectLst/>
              <a:latin typeface="David Libre" panose="00000500000000000000" pitchFamily="2" charset="-79"/>
              <a:ea typeface="Calibri" panose="020F0502020204030204" pitchFamily="34" charset="0"/>
            </a:endParaRPr>
          </a:p>
          <a:p>
            <a:endParaRPr lang="en-GB" sz="1200" dirty="0">
              <a:effectLst/>
              <a:latin typeface="David Libre" panose="00000500000000000000" pitchFamily="2" charset="-79"/>
              <a:ea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48D69-8512-4B61-AF26-F5895E4DC68A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37698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dirty="0">
              <a:effectLst/>
              <a:latin typeface="David Libre" panose="00000500000000000000" pitchFamily="2" charset="-79"/>
              <a:ea typeface="Calibri" panose="020F0502020204030204" pitchFamily="34" charset="0"/>
            </a:endParaRPr>
          </a:p>
          <a:p>
            <a:endParaRPr lang="en-GB" sz="1200" dirty="0">
              <a:effectLst/>
              <a:latin typeface="David Libre" panose="00000500000000000000" pitchFamily="2" charset="-79"/>
              <a:ea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48D69-8512-4B61-AF26-F5895E4DC68A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65993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dirty="0">
              <a:effectLst/>
              <a:latin typeface="David Libre" panose="00000500000000000000" pitchFamily="2" charset="-79"/>
              <a:ea typeface="Calibri" panose="020F0502020204030204" pitchFamily="34" charset="0"/>
            </a:endParaRPr>
          </a:p>
          <a:p>
            <a:endParaRPr lang="en-GB" sz="1200" dirty="0">
              <a:effectLst/>
              <a:latin typeface="David Libre" panose="00000500000000000000" pitchFamily="2" charset="-79"/>
              <a:ea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48D69-8512-4B61-AF26-F5895E4DC68A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49609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dirty="0">
              <a:effectLst/>
              <a:latin typeface="David Libre" panose="00000500000000000000" pitchFamily="2" charset="-79"/>
              <a:ea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48D69-8512-4B61-AF26-F5895E4DC68A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278545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dirty="0">
              <a:effectLst/>
              <a:latin typeface="David Libre" panose="00000500000000000000" pitchFamily="2" charset="-79"/>
              <a:ea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48D69-8512-4B61-AF26-F5895E4DC68A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67542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7F986-B102-E93F-9669-BC9F39C143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05D7264-5E40-3AD3-8919-FFCB2D70DE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7D6A9D-9304-0170-C3FA-4BD20C1F7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ABE27-D204-4899-BD6D-D347B95C018D}" type="datetime1">
              <a:rPr lang="it-IT" smtClean="0"/>
              <a:t>05/10/2023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0F4B23-3CE4-7CBC-F344-D02266FA2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Camille Granier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58551-F695-1142-4764-8A6994E44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6776-A058-41DB-A8A0-75448B522604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0778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C31F89-8C56-8F1B-C3DE-666878A27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8DDBA1-4F81-20AC-4D2E-9788032E03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79BE4C-C8A2-0554-122C-599C4E832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E4FEB-8FCE-41FD-A162-9DF8395A9935}" type="datetime1">
              <a:rPr lang="it-IT" smtClean="0"/>
              <a:t>05/10/2023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213519-A193-4E11-99E5-CA8724A4B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Camille Granier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8EE91E-A3F4-0B5B-365B-AB29D674D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6776-A058-41DB-A8A0-75448B522604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4293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D137D36-16F9-0EB6-438B-87A5C6C405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CADD79-51E3-B270-D493-F49F6F6268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3CCF12-56F9-75F0-F799-1C3EAF066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24B7-1F9C-4E79-A7CF-4083DB1FB4A0}" type="datetime1">
              <a:rPr lang="it-IT" smtClean="0"/>
              <a:t>05/10/2023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A3C834-5CAB-47D8-171C-C25A3420E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Camille Granier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D0C424-777A-8319-43ED-3DE97048B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6776-A058-41DB-A8A0-75448B522604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3947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3AB428-6586-CD94-ABB7-0EF870861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8FA465-EC8C-075F-6E6E-9127E7DF3A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FA0E94-6227-C130-169D-E2B077FD6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4AF-70EC-4C3C-89EF-DFCCA0D06D75}" type="datetime1">
              <a:rPr lang="it-IT" smtClean="0"/>
              <a:t>05/10/2023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CDCF26-9824-2C8A-7C13-4CDBAB6B2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Camille Granier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987479-CE32-D1C3-D207-8B053E28A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6776-A058-41DB-A8A0-75448B522604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59981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6CE03-53E7-33AF-5782-4C5B8A674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480B33-30F5-7FBF-84B7-2AFC320C45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C6307E-B9DA-E1CC-EE0C-0174F903D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DB71B-7269-47B8-83FD-6F8599FF8760}" type="datetime1">
              <a:rPr lang="it-IT" smtClean="0"/>
              <a:t>05/10/2023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9E3D57-2C99-4552-BEBE-B6A6D655D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Camille Granier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444D5B-99C2-24BB-5F5C-6D35068A0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6776-A058-41DB-A8A0-75448B522604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2089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ED393-2D0B-02A1-0BD1-5D2A7412F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CEA5BC-828E-5155-256E-8BBE4406B6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70C418-2445-B2BF-918F-3ABDC2DC62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EC4777-1A15-8691-35B5-D44DF9609D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0F141-8F29-4969-8DEC-A3DCE82469E9}" type="datetime1">
              <a:rPr lang="it-IT" smtClean="0"/>
              <a:t>05/10/2023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F9601D-B2DC-F782-A91B-7FBDB6F83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Camille Granier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D8DB85-7DE6-CA90-89AD-D40764A59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6776-A058-41DB-A8A0-75448B522604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3787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03ADA2-B4A6-72D3-D579-AC9CBCB84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B6050A-5719-8380-13C6-B5F03D2A69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25B42F-FF41-575E-89F4-D434E78A41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4EB5E5-1A9A-52CF-8FD6-195E621488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37C6A9-5B7D-3EA8-4796-9C118A104C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0BB25AA-69C6-08C8-B510-C4CFBC2D7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C8630-0209-414A-823E-5BF29BAF7BC6}" type="datetime1">
              <a:rPr lang="it-IT" smtClean="0"/>
              <a:t>05/10/2023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82ABA1C-D9A2-482D-4A55-1E41EFBAF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Camille Granier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57A88F5-A9B7-0407-8BAF-017FCD869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6776-A058-41DB-A8A0-75448B522604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9628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6634C-DE83-E39E-BD44-96223C7B29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2DE45D-FF4F-3A2D-6E9D-F96FF7351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2CFC6-F3DB-40F2-B449-F72F0283EAF7}" type="datetime1">
              <a:rPr lang="it-IT" smtClean="0"/>
              <a:t>05/10/2023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3A396E-7E67-8B35-2BB8-55A36A257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Camille Granier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CA4900-8ACB-9429-29B4-0DF38DDF6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6776-A058-41DB-A8A0-75448B522604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999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2C9F797-73BA-C6C1-9991-FEE94CE69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E43F2-F1CC-4C52-8A0E-AEEE83056A27}" type="datetime1">
              <a:rPr lang="it-IT" smtClean="0"/>
              <a:t>05/10/2023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0D148E-C4C0-7877-1AEA-923CD95A5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Camille Granier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3C21D0-D6C0-E7A6-1C10-F4E4C168D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6776-A058-41DB-A8A0-75448B522604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070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33EA6-68C0-5193-660E-03FA53E8EF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1D61BA-B091-01B8-AB82-47D42F46BB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D093BF-5EF5-82B0-0164-AAC55AA0A8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17FC2C-7B0E-2821-CA32-8AC122FC6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C82DF-1462-4AEA-8626-E8E0FBACD235}" type="datetime1">
              <a:rPr lang="it-IT" smtClean="0"/>
              <a:t>05/10/2023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7413AC-F172-5260-AA2B-E052DF9BC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Camille Granier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314F69-D4EB-A46A-F909-60EDC6EAF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6776-A058-41DB-A8A0-75448B522604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9377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E32229-1D86-A82C-64F2-CA28951673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D169D11-9E5E-2510-BD55-88E9A30A54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3B5622-50C5-8EB8-8249-3D704E4C0D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C17014-5819-F046-DD32-BD0282E43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E60C7-BDE6-4976-9FB3-E74588FBD584}" type="datetime1">
              <a:rPr lang="it-IT" smtClean="0"/>
              <a:t>05/10/2023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93B6CB-976E-31AA-95DB-2944CE8D8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Camille Granier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CE9D08-BA5F-0380-0DED-DC773E3A6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6776-A058-41DB-A8A0-75448B522604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5292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563DD62-3B2C-AE57-535E-39BBEFCA0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976A75-0F71-5B7D-C7D0-FDCBB1AE3C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C83921-0B67-2D17-92EB-28AC529326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22D5BD-2673-4759-8280-AAC628FF81EF}" type="datetime1">
              <a:rPr lang="it-IT" smtClean="0"/>
              <a:t>05/10/2023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8AF48A-0B0B-6A81-C5F8-044B6CE4C2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Camille Granier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55C27C-8C82-1160-17C8-0D053ACA1F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C6776-A058-41DB-A8A0-75448B522604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2784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5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11" Type="http://schemas.openxmlformats.org/officeDocument/2006/relationships/image" Target="../media/image36.png"/><Relationship Id="rId5" Type="http://schemas.openxmlformats.org/officeDocument/2006/relationships/image" Target="../media/image34.jpeg"/><Relationship Id="rId10" Type="http://schemas.openxmlformats.org/officeDocument/2006/relationships/image" Target="../media/image431.png"/><Relationship Id="rId4" Type="http://schemas.openxmlformats.org/officeDocument/2006/relationships/image" Target="../media/image40.png"/><Relationship Id="rId9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1.png"/><Relationship Id="rId7" Type="http://schemas.openxmlformats.org/officeDocument/2006/relationships/image" Target="../media/image46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4.png"/><Relationship Id="rId10" Type="http://schemas.openxmlformats.org/officeDocument/2006/relationships/image" Target="../media/image49.png"/><Relationship Id="rId4" Type="http://schemas.openxmlformats.org/officeDocument/2006/relationships/image" Target="../media/image42.png"/><Relationship Id="rId9" Type="http://schemas.openxmlformats.org/officeDocument/2006/relationships/image" Target="../media/image4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1.png"/><Relationship Id="rId7" Type="http://schemas.openxmlformats.org/officeDocument/2006/relationships/image" Target="../media/image42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0.gif"/><Relationship Id="rId5" Type="http://schemas.openxmlformats.org/officeDocument/2006/relationships/image" Target="../media/image5.png"/><Relationship Id="rId4" Type="http://schemas.openxmlformats.org/officeDocument/2006/relationships/image" Target="../media/image48.png"/><Relationship Id="rId9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2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4.png"/><Relationship Id="rId5" Type="http://schemas.openxmlformats.org/officeDocument/2006/relationships/image" Target="../media/image51.png"/><Relationship Id="rId10" Type="http://schemas.openxmlformats.org/officeDocument/2006/relationships/image" Target="../media/image5.png"/><Relationship Id="rId4" Type="http://schemas.openxmlformats.org/officeDocument/2006/relationships/image" Target="../media/image53.png"/><Relationship Id="rId9" Type="http://schemas.openxmlformats.org/officeDocument/2006/relationships/image" Target="../media/image43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0.png"/><Relationship Id="rId11" Type="http://schemas.openxmlformats.org/officeDocument/2006/relationships/image" Target="../media/image8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Relationship Id="rId9" Type="http://schemas.openxmlformats.org/officeDocument/2006/relationships/image" Target="../media/image6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Relationship Id="rId9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4.png"/><Relationship Id="rId7" Type="http://schemas.openxmlformats.org/officeDocument/2006/relationships/image" Target="../media/image7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0.png"/><Relationship Id="rId5" Type="http://schemas.openxmlformats.org/officeDocument/2006/relationships/image" Target="../media/image66.png"/><Relationship Id="rId10" Type="http://schemas.openxmlformats.org/officeDocument/2006/relationships/image" Target="../media/image5.png"/><Relationship Id="rId4" Type="http://schemas.openxmlformats.org/officeDocument/2006/relationships/image" Target="../media/image65.png"/><Relationship Id="rId9" Type="http://schemas.openxmlformats.org/officeDocument/2006/relationships/image" Target="../media/image67.png"/></Relationships>
</file>

<file path=ppt/slides/_rels/slide1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.png"/><Relationship Id="rId3" Type="http://schemas.openxmlformats.org/officeDocument/2006/relationships/image" Target="../media/image64.png"/><Relationship Id="rId7" Type="http://schemas.openxmlformats.org/officeDocument/2006/relationships/image" Target="../media/image71.png"/><Relationship Id="rId12" Type="http://schemas.openxmlformats.org/officeDocument/2006/relationships/image" Target="../media/image6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9.png"/><Relationship Id="rId11" Type="http://schemas.openxmlformats.org/officeDocument/2006/relationships/image" Target="../media/image75.png"/><Relationship Id="rId5" Type="http://schemas.openxmlformats.org/officeDocument/2006/relationships/image" Target="../media/image73.png"/><Relationship Id="rId10" Type="http://schemas.openxmlformats.org/officeDocument/2006/relationships/image" Target="../media/image74.png"/><Relationship Id="rId4" Type="http://schemas.openxmlformats.org/officeDocument/2006/relationships/image" Target="../media/image72.png"/><Relationship Id="rId9" Type="http://schemas.openxmlformats.org/officeDocument/2006/relationships/image" Target="../media/image9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0.png"/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10" Type="http://schemas.openxmlformats.org/officeDocument/2006/relationships/image" Target="../media/image5.png"/><Relationship Id="rId4" Type="http://schemas.openxmlformats.org/officeDocument/2006/relationships/image" Target="../media/image77.png"/><Relationship Id="rId9" Type="http://schemas.openxmlformats.org/officeDocument/2006/relationships/image" Target="../media/image680.png"/></Relationships>
</file>

<file path=ppt/slides/_rels/slide1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5.png"/><Relationship Id="rId7" Type="http://schemas.openxmlformats.org/officeDocument/2006/relationships/image" Target="../media/image83.pn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2.png"/><Relationship Id="rId11" Type="http://schemas.openxmlformats.org/officeDocument/2006/relationships/image" Target="../media/image84.png"/><Relationship Id="rId5" Type="http://schemas.openxmlformats.org/officeDocument/2006/relationships/image" Target="../media/image81.png"/><Relationship Id="rId10" Type="http://schemas.openxmlformats.org/officeDocument/2006/relationships/image" Target="../media/image102.png"/><Relationship Id="rId4" Type="http://schemas.openxmlformats.org/officeDocument/2006/relationships/image" Target="../media/image710.png"/><Relationship Id="rId9" Type="http://schemas.openxmlformats.org/officeDocument/2006/relationships/image" Target="../media/image750.png"/><Relationship Id="rId14" Type="http://schemas.openxmlformats.org/officeDocument/2006/relationships/image" Target="../media/image8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3" Type="http://schemas.openxmlformats.org/officeDocument/2006/relationships/image" Target="../media/image87.png"/><Relationship Id="rId7" Type="http://schemas.openxmlformats.org/officeDocument/2006/relationships/image" Target="../media/image96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9.png"/><Relationship Id="rId10" Type="http://schemas.openxmlformats.org/officeDocument/2006/relationships/image" Target="../media/image5.png"/><Relationship Id="rId4" Type="http://schemas.openxmlformats.org/officeDocument/2006/relationships/image" Target="../media/image88.png"/><Relationship Id="rId9" Type="http://schemas.openxmlformats.org/officeDocument/2006/relationships/image" Target="../media/image9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15" Type="http://schemas.openxmlformats.org/officeDocument/2006/relationships/image" Target="../media/image1220.png"/><Relationship Id="rId4" Type="http://schemas.openxmlformats.org/officeDocument/2006/relationships/image" Target="../media/image10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png"/><Relationship Id="rId13" Type="http://schemas.openxmlformats.org/officeDocument/2006/relationships/image" Target="../media/image107.png"/><Relationship Id="rId3" Type="http://schemas.openxmlformats.org/officeDocument/2006/relationships/image" Target="../media/image93.png"/><Relationship Id="rId7" Type="http://schemas.openxmlformats.org/officeDocument/2006/relationships/image" Target="../media/image97.pn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6.png"/><Relationship Id="rId11" Type="http://schemas.openxmlformats.org/officeDocument/2006/relationships/image" Target="../media/image1220.png"/><Relationship Id="rId5" Type="http://schemas.openxmlformats.org/officeDocument/2006/relationships/image" Target="../media/image95.png"/><Relationship Id="rId10" Type="http://schemas.openxmlformats.org/officeDocument/2006/relationships/image" Target="../media/image100.png"/><Relationship Id="rId4" Type="http://schemas.openxmlformats.org/officeDocument/2006/relationships/image" Target="../media/image94.png"/><Relationship Id="rId9" Type="http://schemas.openxmlformats.org/officeDocument/2006/relationships/image" Target="../media/image9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1.png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7" Type="http://schemas.openxmlformats.org/officeDocument/2006/relationships/image" Target="../media/image123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png"/><Relationship Id="rId3" Type="http://schemas.microsoft.com/office/2007/relationships/media" Target="../media/media2.mp4"/><Relationship Id="rId7" Type="http://schemas.openxmlformats.org/officeDocument/2006/relationships/image" Target="../media/image106.png"/><Relationship Id="rId12" Type="http://schemas.openxmlformats.org/officeDocument/2006/relationships/image" Target="../media/image1230.png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6" Type="http://schemas.openxmlformats.org/officeDocument/2006/relationships/image" Target="../media/image105.png"/><Relationship Id="rId5" Type="http://schemas.openxmlformats.org/officeDocument/2006/relationships/notesSlide" Target="../notesSlides/notesSlide24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121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3" Type="http://schemas.openxmlformats.org/officeDocument/2006/relationships/video" Target="NULL" TargetMode="External"/><Relationship Id="rId7" Type="http://schemas.openxmlformats.org/officeDocument/2006/relationships/image" Target="../media/image109.png"/><Relationship Id="rId12" Type="http://schemas.openxmlformats.org/officeDocument/2006/relationships/image" Target="../media/image1240.png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notesSlide" Target="../notesSlides/notesSlide25.xml"/><Relationship Id="rId11" Type="http://schemas.openxmlformats.org/officeDocument/2006/relationships/image" Target="../media/image1230.png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5.png"/><Relationship Id="rId4" Type="http://schemas.microsoft.com/office/2007/relationships/media" Target="../media/media4.mp4"/><Relationship Id="rId9" Type="http://schemas.openxmlformats.org/officeDocument/2006/relationships/image" Target="../media/image111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30.png"/><Relationship Id="rId3" Type="http://schemas.openxmlformats.org/officeDocument/2006/relationships/image" Target="../media/image112.png"/><Relationship Id="rId12" Type="http://schemas.openxmlformats.org/officeDocument/2006/relationships/image" Target="../media/image11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11" Type="http://schemas.openxmlformats.org/officeDocument/2006/relationships/image" Target="../media/image136.png"/><Relationship Id="rId5" Type="http://schemas.openxmlformats.org/officeDocument/2006/relationships/image" Target="../media/image132.png"/><Relationship Id="rId10" Type="http://schemas.openxmlformats.org/officeDocument/2006/relationships/image" Target="../media/image115.png"/><Relationship Id="rId4" Type="http://schemas.openxmlformats.org/officeDocument/2006/relationships/image" Target="../media/image114.png"/><Relationship Id="rId9" Type="http://schemas.openxmlformats.org/officeDocument/2006/relationships/image" Target="../media/image113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NULL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7" Type="http://schemas.openxmlformats.org/officeDocument/2006/relationships/image" Target="../media/image12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3.png"/><Relationship Id="rId5" Type="http://schemas.openxmlformats.org/officeDocument/2006/relationships/image" Target="../media/image122.png"/><Relationship Id="rId4" Type="http://schemas.openxmlformats.org/officeDocument/2006/relationships/image" Target="../media/image121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9.png"/><Relationship Id="rId3" Type="http://schemas.openxmlformats.org/officeDocument/2006/relationships/image" Target="../media/image165.png"/><Relationship Id="rId7" Type="http://schemas.openxmlformats.org/officeDocument/2006/relationships/image" Target="../media/image12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7.png"/><Relationship Id="rId5" Type="http://schemas.openxmlformats.org/officeDocument/2006/relationships/image" Target="../media/image126.png"/><Relationship Id="rId4" Type="http://schemas.openxmlformats.org/officeDocument/2006/relationships/image" Target="../media/image125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6.png"/><Relationship Id="rId3" Type="http://schemas.openxmlformats.org/officeDocument/2006/relationships/image" Target="../media/image171.png"/><Relationship Id="rId7" Type="http://schemas.openxmlformats.org/officeDocument/2006/relationships/image" Target="../media/image13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4.png"/><Relationship Id="rId5" Type="http://schemas.openxmlformats.org/officeDocument/2006/relationships/image" Target="../media/image131.png"/><Relationship Id="rId4" Type="http://schemas.openxmlformats.org/officeDocument/2006/relationships/image" Target="../media/image13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4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80.png"/><Relationship Id="rId3" Type="http://schemas.openxmlformats.org/officeDocument/2006/relationships/image" Target="../media/image13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Relationship Id="rId11" Type="http://schemas.openxmlformats.org/officeDocument/2006/relationships/image" Target="../media/image140.png"/><Relationship Id="rId10" Type="http://schemas.openxmlformats.org/officeDocument/2006/relationships/image" Target="../media/image1701.png"/><Relationship Id="rId9" Type="http://schemas.openxmlformats.org/officeDocument/2006/relationships/image" Target="../media/image13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7" Type="http://schemas.openxmlformats.org/officeDocument/2006/relationships/image" Target="../media/image14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4.jpeg"/><Relationship Id="rId5" Type="http://schemas.openxmlformats.org/officeDocument/2006/relationships/image" Target="../media/image143.png"/><Relationship Id="rId4" Type="http://schemas.openxmlformats.org/officeDocument/2006/relationships/image" Target="../media/image142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6.png"/><Relationship Id="rId13" Type="http://schemas.openxmlformats.org/officeDocument/2006/relationships/image" Target="../media/image1780.png"/><Relationship Id="rId7" Type="http://schemas.openxmlformats.org/officeDocument/2006/relationships/image" Target="../media/image1861.png"/><Relationship Id="rId12" Type="http://schemas.openxmlformats.org/officeDocument/2006/relationships/image" Target="../media/image1770.png"/><Relationship Id="rId2" Type="http://schemas.openxmlformats.org/officeDocument/2006/relationships/notesSlide" Target="../notesSlides/notesSlide35.xml"/><Relationship Id="rId16" Type="http://schemas.openxmlformats.org/officeDocument/2006/relationships/image" Target="../media/image140.png"/><Relationship Id="rId1" Type="http://schemas.openxmlformats.org/officeDocument/2006/relationships/slideLayout" Target="../slideLayouts/slideLayout6.xml"/><Relationship Id="rId11" Type="http://schemas.openxmlformats.org/officeDocument/2006/relationships/image" Target="../media/image149.png"/><Relationship Id="rId15" Type="http://schemas.openxmlformats.org/officeDocument/2006/relationships/image" Target="../media/image150.png"/><Relationship Id="rId10" Type="http://schemas.openxmlformats.org/officeDocument/2006/relationships/image" Target="../media/image148.png"/><Relationship Id="rId9" Type="http://schemas.openxmlformats.org/officeDocument/2006/relationships/image" Target="../media/image147.png"/><Relationship Id="rId14" Type="http://schemas.openxmlformats.org/officeDocument/2006/relationships/image" Target="../media/image1790.png"/></Relationships>
</file>

<file path=ppt/slides/_rels/slide3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850.png"/><Relationship Id="rId12" Type="http://schemas.openxmlformats.org/officeDocument/2006/relationships/image" Target="../media/image15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Relationship Id="rId11" Type="http://schemas.openxmlformats.org/officeDocument/2006/relationships/image" Target="../media/image152.png"/><Relationship Id="rId15" Type="http://schemas.openxmlformats.org/officeDocument/2006/relationships/image" Target="../media/image1870.png"/><Relationship Id="rId10" Type="http://schemas.openxmlformats.org/officeDocument/2006/relationships/image" Target="../media/image151.png"/><Relationship Id="rId9" Type="http://schemas.openxmlformats.org/officeDocument/2006/relationships/image" Target="../media/image1810.png"/><Relationship Id="rId14" Type="http://schemas.openxmlformats.org/officeDocument/2006/relationships/image" Target="../media/image186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4.png"/><Relationship Id="rId4" Type="http://schemas.openxmlformats.org/officeDocument/2006/relationships/image" Target="../media/image18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5.png"/><Relationship Id="rId7" Type="http://schemas.openxmlformats.org/officeDocument/2006/relationships/image" Target="../media/image22.png"/><Relationship Id="rId12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5.png"/><Relationship Id="rId5" Type="http://schemas.openxmlformats.org/officeDocument/2006/relationships/image" Target="../media/image20.png"/><Relationship Id="rId10" Type="http://schemas.openxmlformats.org/officeDocument/2006/relationships/image" Target="../media/image290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21.png"/><Relationship Id="rId3" Type="http://schemas.openxmlformats.org/officeDocument/2006/relationships/image" Target="../media/image5.png"/><Relationship Id="rId7" Type="http://schemas.openxmlformats.org/officeDocument/2006/relationships/image" Target="../media/image30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19.png"/><Relationship Id="rId5" Type="http://schemas.openxmlformats.org/officeDocument/2006/relationships/image" Target="../media/image28.png"/><Relationship Id="rId15" Type="http://schemas.openxmlformats.org/officeDocument/2006/relationships/image" Target="../media/image23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Relationship Id="rId1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jpeg"/><Relationship Id="rId4" Type="http://schemas.openxmlformats.org/officeDocument/2006/relationships/image" Target="../media/image4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5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jpeg"/><Relationship Id="rId4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33EE8B4-FD4B-5B2E-63BA-F4B59ADED0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99149" y="5930557"/>
            <a:ext cx="1628653" cy="814327"/>
          </a:xfrm>
          <a:prstGeom prst="rect">
            <a:avLst/>
          </a:prstGeom>
        </p:spPr>
      </p:pic>
      <p:sp>
        <p:nvSpPr>
          <p:cNvPr id="3" name="TextBox 9">
            <a:extLst>
              <a:ext uri="{FF2B5EF4-FFF2-40B4-BE49-F238E27FC236}">
                <a16:creationId xmlns:a16="http://schemas.microsoft.com/office/drawing/2014/main" id="{3B2AAD7E-0693-C56D-A8E5-5C57D5B0A5BF}"/>
              </a:ext>
            </a:extLst>
          </p:cNvPr>
          <p:cNvSpPr txBox="1"/>
          <p:nvPr/>
        </p:nvSpPr>
        <p:spPr>
          <a:xfrm>
            <a:off x="1379896" y="1172152"/>
            <a:ext cx="9432207" cy="236988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0" i="0" dirty="0">
                <a:effectLst/>
                <a:latin typeface="Roboto" panose="02000000000000000000" pitchFamily="2" charset="0"/>
              </a:rPr>
              <a:t>New insights in current sheet instability theory through combined </a:t>
            </a:r>
            <a:r>
              <a:rPr lang="en-US" sz="3600" b="0" i="0" dirty="0" err="1">
                <a:effectLst/>
                <a:latin typeface="Roboto" panose="02000000000000000000" pitchFamily="2" charset="0"/>
              </a:rPr>
              <a:t>gyrofluid</a:t>
            </a:r>
            <a:r>
              <a:rPr lang="en-US" sz="3600" b="0" i="0" dirty="0">
                <a:effectLst/>
                <a:latin typeface="Roboto" panose="02000000000000000000" pitchFamily="2" charset="0"/>
              </a:rPr>
              <a:t> and gyrokinetic approaches</a:t>
            </a:r>
          </a:p>
          <a:p>
            <a:endParaRPr lang="it-IT" sz="2000" dirty="0">
              <a:latin typeface="Calibri"/>
              <a:ea typeface="Calibri"/>
              <a:cs typeface="Calibri"/>
            </a:endParaRPr>
          </a:p>
          <a:p>
            <a:r>
              <a:rPr lang="it-IT" sz="2000" dirty="0">
                <a:latin typeface="Calibri"/>
                <a:ea typeface="Calibri"/>
                <a:cs typeface="Calibri"/>
              </a:rPr>
              <a:t>EFTC – 2023</a:t>
            </a:r>
            <a:endParaRPr lang="en-US" dirty="0">
              <a:latin typeface="Calibri"/>
              <a:ea typeface="+mn-lt"/>
              <a:cs typeface="+mn-lt"/>
            </a:endParaRPr>
          </a:p>
        </p:txBody>
      </p:sp>
      <p:sp>
        <p:nvSpPr>
          <p:cNvPr id="5" name="TextBox 5">
            <a:extLst>
              <a:ext uri="{FF2B5EF4-FFF2-40B4-BE49-F238E27FC236}">
                <a16:creationId xmlns:a16="http://schemas.microsoft.com/office/drawing/2014/main" id="{506C9C5A-87AC-1CF9-ABB5-71947B6FFC8D}"/>
              </a:ext>
            </a:extLst>
          </p:cNvPr>
          <p:cNvSpPr txBox="1"/>
          <p:nvPr/>
        </p:nvSpPr>
        <p:spPr>
          <a:xfrm>
            <a:off x="1379896" y="3856601"/>
            <a:ext cx="8265205" cy="73866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b="1" dirty="0">
                <a:latin typeface="+mj-lt"/>
              </a:rPr>
              <a:t>Camille Granier</a:t>
            </a:r>
            <a:r>
              <a:rPr lang="en-US" sz="2200" dirty="0">
                <a:latin typeface="+mj-lt"/>
              </a:rPr>
              <a:t>      </a:t>
            </a:r>
          </a:p>
          <a:p>
            <a:r>
              <a:rPr lang="en-US" sz="2000" i="1" dirty="0">
                <a:latin typeface="Calibri"/>
                <a:ea typeface="+mn-lt"/>
                <a:cs typeface="+mn-lt"/>
              </a:rPr>
              <a:t>Max-Planck-</a:t>
            </a:r>
            <a:r>
              <a:rPr lang="en-US" sz="2000" i="1" dirty="0" err="1">
                <a:latin typeface="Calibri"/>
                <a:ea typeface="+mn-lt"/>
                <a:cs typeface="+mn-lt"/>
              </a:rPr>
              <a:t>Institut</a:t>
            </a:r>
            <a:r>
              <a:rPr lang="en-US" sz="2000" i="1" dirty="0">
                <a:latin typeface="Calibri"/>
                <a:ea typeface="+mn-lt"/>
                <a:cs typeface="+mn-lt"/>
              </a:rPr>
              <a:t> for Plasma Physics (IPP), Germany</a:t>
            </a:r>
          </a:p>
        </p:txBody>
      </p:sp>
      <p:sp>
        <p:nvSpPr>
          <p:cNvPr id="7" name="TextBox 1">
            <a:extLst>
              <a:ext uri="{FF2B5EF4-FFF2-40B4-BE49-F238E27FC236}">
                <a16:creationId xmlns:a16="http://schemas.microsoft.com/office/drawing/2014/main" id="{75271C02-C353-ED02-5442-DBAFCA084289}"/>
              </a:ext>
            </a:extLst>
          </p:cNvPr>
          <p:cNvSpPr txBox="1"/>
          <p:nvPr/>
        </p:nvSpPr>
        <p:spPr>
          <a:xfrm>
            <a:off x="1379896" y="4791377"/>
            <a:ext cx="74748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i="0" strike="noStrike" baseline="0" dirty="0">
                <a:latin typeface="+mj-lt"/>
              </a:rPr>
              <a:t>E. Tassi*,  </a:t>
            </a:r>
            <a:r>
              <a:rPr lang="it-IT" sz="1400" b="1" strike="noStrike" baseline="0" dirty="0">
                <a:latin typeface="+mj-lt"/>
              </a:rPr>
              <a:t>D. Grasso’,  D. Borgogno’</a:t>
            </a:r>
            <a:r>
              <a:rPr lang="it-IT" sz="1400" b="1" i="0" strike="noStrike" baseline="0" dirty="0">
                <a:latin typeface="+mj-lt"/>
              </a:rPr>
              <a:t>,  </a:t>
            </a:r>
            <a:r>
              <a:rPr lang="it-IT" sz="1400" b="1" dirty="0">
                <a:latin typeface="+mj-lt"/>
              </a:rPr>
              <a:t>L. Comisso°, </a:t>
            </a:r>
            <a:r>
              <a:rPr lang="it-IT" sz="1400" b="1" i="0" strike="noStrike" baseline="0" dirty="0">
                <a:latin typeface="+mj-lt"/>
              </a:rPr>
              <a:t> </a:t>
            </a:r>
            <a:r>
              <a:rPr lang="it-IT" sz="1400" b="1" dirty="0">
                <a:latin typeface="+mj-lt"/>
              </a:rPr>
              <a:t>R. </a:t>
            </a:r>
            <a:r>
              <a:rPr lang="it-IT" sz="1400" b="1" i="0" strike="noStrike" baseline="0" dirty="0">
                <a:latin typeface="+mj-lt"/>
              </a:rPr>
              <a:t>Numata`,  </a:t>
            </a:r>
            <a:r>
              <a:rPr lang="it-IT" sz="1400" b="1" dirty="0">
                <a:latin typeface="+mj-lt"/>
              </a:rPr>
              <a:t>T. Passot*,  P-L. Sulem*,  D. Laveder*</a:t>
            </a:r>
            <a:endParaRPr lang="it-IT" sz="1400" i="0" u="sng" strike="noStrike" baseline="0" dirty="0">
              <a:latin typeface="+mj-lt"/>
            </a:endParaRPr>
          </a:p>
          <a:p>
            <a:r>
              <a:rPr lang="it-IT" sz="1400" i="1" dirty="0">
                <a:latin typeface="+mj-lt"/>
              </a:rPr>
              <a:t>*Laboratoire Lagrange.   ‘</a:t>
            </a:r>
            <a:r>
              <a:rPr lang="it-IT" sz="1400" i="1" u="none" strike="noStrike" baseline="0" dirty="0">
                <a:latin typeface="+mj-lt"/>
              </a:rPr>
              <a:t>ISC-CNR, Polito.   °Columbia Univ.   `Kyogo Univ. </a:t>
            </a:r>
            <a:endParaRPr lang="it-IT" sz="1400" i="1" dirty="0">
              <a:latin typeface="+mj-lt"/>
            </a:endParaRPr>
          </a:p>
        </p:txBody>
      </p:sp>
      <p:pic>
        <p:nvPicPr>
          <p:cNvPr id="1038" name="Picture 14">
            <a:extLst>
              <a:ext uri="{FF2B5EF4-FFF2-40B4-BE49-F238E27FC236}">
                <a16:creationId xmlns:a16="http://schemas.microsoft.com/office/drawing/2014/main" id="{F5B62EC9-DB33-B007-9BA2-A89298C912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69" y="5941946"/>
            <a:ext cx="2970635" cy="916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>
            <a:extLst>
              <a:ext uri="{FF2B5EF4-FFF2-40B4-BE49-F238E27FC236}">
                <a16:creationId xmlns:a16="http://schemas.microsoft.com/office/drawing/2014/main" id="{7FCE158E-5534-AADA-67F0-1EBF3F2605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8455" y="6065552"/>
            <a:ext cx="1164816" cy="73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3" name="Picture 19">
            <a:extLst>
              <a:ext uri="{FF2B5EF4-FFF2-40B4-BE49-F238E27FC236}">
                <a16:creationId xmlns:a16="http://schemas.microsoft.com/office/drawing/2014/main" id="{4B602DE8-DB56-CB0A-3DC7-F9523C96FA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0339" y="6065552"/>
            <a:ext cx="624470" cy="624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38096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5CBB1A6-07E9-352D-B850-65382478EB5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alphaModFix amt="50000"/>
          </a:blip>
          <a:srcRect l="1546"/>
          <a:stretch/>
        </p:blipFill>
        <p:spPr>
          <a:xfrm>
            <a:off x="0" y="-25666"/>
            <a:ext cx="12192000" cy="66184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933FD92-551E-2F6A-2650-84B9FA7411EB}"/>
              </a:ext>
            </a:extLst>
          </p:cNvPr>
          <p:cNvSpPr/>
          <p:nvPr/>
        </p:nvSpPr>
        <p:spPr>
          <a:xfrm rot="10800000">
            <a:off x="0" y="6163056"/>
            <a:ext cx="12192000" cy="694944"/>
          </a:xfrm>
          <a:prstGeom prst="rect">
            <a:avLst/>
          </a:prstGeom>
          <a:gradFill flip="none" rotWithShape="1">
            <a:gsLst>
              <a:gs pos="66000">
                <a:schemeClr val="accent1">
                  <a:lumMod val="20000"/>
                  <a:lumOff val="80000"/>
                </a:schemeClr>
              </a:gs>
              <a:gs pos="30000">
                <a:schemeClr val="bg1"/>
              </a:gs>
              <a:gs pos="9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14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5906E6E-3C23-1452-2A7E-15D559F74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Camille Granier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A02EC3C7-C96B-3944-847A-C9C6FE4AC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6776-A058-41DB-A8A0-75448B522604}" type="slidenum">
              <a:rPr lang="it-IT" smtClean="0"/>
              <a:t>10</a:t>
            </a:fld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0117B026-CF49-D669-46F9-1C2EF6099DB1}"/>
                  </a:ext>
                </a:extLst>
              </p:cNvPr>
              <p:cNvSpPr txBox="1"/>
              <p:nvPr/>
            </p:nvSpPr>
            <p:spPr>
              <a:xfrm>
                <a:off x="690977" y="997277"/>
                <a:ext cx="7165243" cy="12419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l"/>
                <a:r>
                  <a:rPr lang="it-IT" sz="1600" dirty="0"/>
                  <a:t>Our further reductions: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it-IT" sz="1600" dirty="0"/>
                  <a:t>Asymptotic limit of cold ions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1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den>
                    </m:f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 →0</m:t>
                    </m:r>
                  </m:oMath>
                </a14:m>
                <a:r>
                  <a:rPr lang="it-IT" sz="1600" dirty="0"/>
                  <a:t>.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it-IT" sz="1600" dirty="0"/>
                  <a:t>Ions gyrocenter density and velocity fluctuations are neglected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=0.</m:t>
                    </m:r>
                  </m:oMath>
                </a14:m>
                <a:r>
                  <a:rPr lang="it-IT" sz="1600" b="1" dirty="0"/>
                  <a:t> </a:t>
                </a:r>
              </a:p>
              <a:p>
                <a:endParaRPr lang="fr-FR" sz="1800" b="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0117B026-CF49-D669-46F9-1C2EF6099D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977" y="997277"/>
                <a:ext cx="7165243" cy="1241943"/>
              </a:xfrm>
              <a:prstGeom prst="rect">
                <a:avLst/>
              </a:prstGeom>
              <a:blipFill>
                <a:blip r:embed="rId4"/>
                <a:stretch>
                  <a:fillRect l="-425" t="-197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18BBA4A1-721E-7F8C-2AB0-7020DFD4CA46}"/>
              </a:ext>
            </a:extLst>
          </p:cNvPr>
          <p:cNvSpPr txBox="1"/>
          <p:nvPr/>
        </p:nvSpPr>
        <p:spPr>
          <a:xfrm>
            <a:off x="8230565" y="949367"/>
            <a:ext cx="2538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Quasi-</a:t>
            </a:r>
            <a:r>
              <a:rPr lang="fr-FR" sz="1400" dirty="0" err="1"/>
              <a:t>neutrality</a:t>
            </a:r>
            <a:r>
              <a:rPr lang="fr-FR" sz="1400" dirty="0"/>
              <a:t>, </a:t>
            </a:r>
            <a:r>
              <a:rPr lang="fr-FR" sz="1400" dirty="0" err="1"/>
              <a:t>Ampère’s</a:t>
            </a:r>
            <a:r>
              <a:rPr lang="fr-FR" sz="1400" dirty="0"/>
              <a:t> Law: </a:t>
            </a:r>
            <a:endParaRPr lang="it-IT" sz="1400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263DC528-37F2-DCA6-17CF-A4ABF2705F92}"/>
              </a:ext>
            </a:extLst>
          </p:cNvPr>
          <p:cNvSpPr/>
          <p:nvPr/>
        </p:nvSpPr>
        <p:spPr>
          <a:xfrm>
            <a:off x="7856220" y="829473"/>
            <a:ext cx="4152900" cy="2523328"/>
          </a:xfrm>
          <a:prstGeom prst="roundRect">
            <a:avLst>
              <a:gd name="adj" fmla="val 6524"/>
            </a:avLst>
          </a:prstGeom>
          <a:noFill/>
          <a:ln w="12700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114996770">
                  <a:custGeom>
                    <a:avLst/>
                    <a:gdLst>
                      <a:gd name="connsiteX0" fmla="*/ 0 w 3996239"/>
                      <a:gd name="connsiteY0" fmla="*/ 165377 h 1220857"/>
                      <a:gd name="connsiteX1" fmla="*/ 165377 w 3996239"/>
                      <a:gd name="connsiteY1" fmla="*/ 0 h 1220857"/>
                      <a:gd name="connsiteX2" fmla="*/ 812946 w 3996239"/>
                      <a:gd name="connsiteY2" fmla="*/ 0 h 1220857"/>
                      <a:gd name="connsiteX3" fmla="*/ 1350550 w 3996239"/>
                      <a:gd name="connsiteY3" fmla="*/ 0 h 1220857"/>
                      <a:gd name="connsiteX4" fmla="*/ 2034774 w 3996239"/>
                      <a:gd name="connsiteY4" fmla="*/ 0 h 1220857"/>
                      <a:gd name="connsiteX5" fmla="*/ 2609034 w 3996239"/>
                      <a:gd name="connsiteY5" fmla="*/ 0 h 1220857"/>
                      <a:gd name="connsiteX6" fmla="*/ 3146638 w 3996239"/>
                      <a:gd name="connsiteY6" fmla="*/ 0 h 1220857"/>
                      <a:gd name="connsiteX7" fmla="*/ 3830862 w 3996239"/>
                      <a:gd name="connsiteY7" fmla="*/ 0 h 1220857"/>
                      <a:gd name="connsiteX8" fmla="*/ 3996239 w 3996239"/>
                      <a:gd name="connsiteY8" fmla="*/ 165377 h 1220857"/>
                      <a:gd name="connsiteX9" fmla="*/ 3996239 w 3996239"/>
                      <a:gd name="connsiteY9" fmla="*/ 601527 h 1220857"/>
                      <a:gd name="connsiteX10" fmla="*/ 3996239 w 3996239"/>
                      <a:gd name="connsiteY10" fmla="*/ 1055480 h 1220857"/>
                      <a:gd name="connsiteX11" fmla="*/ 3830862 w 3996239"/>
                      <a:gd name="connsiteY11" fmla="*/ 1220857 h 1220857"/>
                      <a:gd name="connsiteX12" fmla="*/ 3256603 w 3996239"/>
                      <a:gd name="connsiteY12" fmla="*/ 1220857 h 1220857"/>
                      <a:gd name="connsiteX13" fmla="*/ 2682343 w 3996239"/>
                      <a:gd name="connsiteY13" fmla="*/ 1220857 h 1220857"/>
                      <a:gd name="connsiteX14" fmla="*/ 2034774 w 3996239"/>
                      <a:gd name="connsiteY14" fmla="*/ 1220857 h 1220857"/>
                      <a:gd name="connsiteX15" fmla="*/ 1460515 w 3996239"/>
                      <a:gd name="connsiteY15" fmla="*/ 1220857 h 1220857"/>
                      <a:gd name="connsiteX16" fmla="*/ 886256 w 3996239"/>
                      <a:gd name="connsiteY16" fmla="*/ 1220857 h 1220857"/>
                      <a:gd name="connsiteX17" fmla="*/ 165377 w 3996239"/>
                      <a:gd name="connsiteY17" fmla="*/ 1220857 h 1220857"/>
                      <a:gd name="connsiteX18" fmla="*/ 0 w 3996239"/>
                      <a:gd name="connsiteY18" fmla="*/ 1055480 h 1220857"/>
                      <a:gd name="connsiteX19" fmla="*/ 0 w 3996239"/>
                      <a:gd name="connsiteY19" fmla="*/ 601527 h 1220857"/>
                      <a:gd name="connsiteX20" fmla="*/ 0 w 3996239"/>
                      <a:gd name="connsiteY20" fmla="*/ 165377 h 1220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3996239" h="1220857" extrusionOk="0">
                        <a:moveTo>
                          <a:pt x="0" y="165377"/>
                        </a:moveTo>
                        <a:cubicBezTo>
                          <a:pt x="-8658" y="65744"/>
                          <a:pt x="58473" y="13244"/>
                          <a:pt x="165377" y="0"/>
                        </a:cubicBezTo>
                        <a:cubicBezTo>
                          <a:pt x="353748" y="-14457"/>
                          <a:pt x="675485" y="1622"/>
                          <a:pt x="812946" y="0"/>
                        </a:cubicBezTo>
                        <a:cubicBezTo>
                          <a:pt x="950407" y="-1622"/>
                          <a:pt x="1142175" y="4720"/>
                          <a:pt x="1350550" y="0"/>
                        </a:cubicBezTo>
                        <a:cubicBezTo>
                          <a:pt x="1558925" y="-4720"/>
                          <a:pt x="1783533" y="-28493"/>
                          <a:pt x="2034774" y="0"/>
                        </a:cubicBezTo>
                        <a:cubicBezTo>
                          <a:pt x="2286015" y="28493"/>
                          <a:pt x="2378815" y="-2718"/>
                          <a:pt x="2609034" y="0"/>
                        </a:cubicBezTo>
                        <a:cubicBezTo>
                          <a:pt x="2839253" y="2718"/>
                          <a:pt x="2903979" y="-1920"/>
                          <a:pt x="3146638" y="0"/>
                        </a:cubicBezTo>
                        <a:cubicBezTo>
                          <a:pt x="3389297" y="1920"/>
                          <a:pt x="3659723" y="27303"/>
                          <a:pt x="3830862" y="0"/>
                        </a:cubicBezTo>
                        <a:cubicBezTo>
                          <a:pt x="3908969" y="1957"/>
                          <a:pt x="4000560" y="64302"/>
                          <a:pt x="3996239" y="165377"/>
                        </a:cubicBezTo>
                        <a:cubicBezTo>
                          <a:pt x="4013910" y="257159"/>
                          <a:pt x="3989186" y="491565"/>
                          <a:pt x="3996239" y="601527"/>
                        </a:cubicBezTo>
                        <a:cubicBezTo>
                          <a:pt x="4003293" y="711489"/>
                          <a:pt x="3985226" y="910033"/>
                          <a:pt x="3996239" y="1055480"/>
                        </a:cubicBezTo>
                        <a:cubicBezTo>
                          <a:pt x="3987856" y="1148935"/>
                          <a:pt x="3912827" y="1233108"/>
                          <a:pt x="3830862" y="1220857"/>
                        </a:cubicBezTo>
                        <a:cubicBezTo>
                          <a:pt x="3650350" y="1238411"/>
                          <a:pt x="3429347" y="1201177"/>
                          <a:pt x="3256603" y="1220857"/>
                        </a:cubicBezTo>
                        <a:cubicBezTo>
                          <a:pt x="3083859" y="1240537"/>
                          <a:pt x="2913167" y="1237900"/>
                          <a:pt x="2682343" y="1220857"/>
                        </a:cubicBezTo>
                        <a:cubicBezTo>
                          <a:pt x="2451519" y="1203814"/>
                          <a:pt x="2184870" y="1252987"/>
                          <a:pt x="2034774" y="1220857"/>
                        </a:cubicBezTo>
                        <a:cubicBezTo>
                          <a:pt x="1884678" y="1188727"/>
                          <a:pt x="1603586" y="1230235"/>
                          <a:pt x="1460515" y="1220857"/>
                        </a:cubicBezTo>
                        <a:cubicBezTo>
                          <a:pt x="1317444" y="1211479"/>
                          <a:pt x="1162746" y="1198649"/>
                          <a:pt x="886256" y="1220857"/>
                        </a:cubicBezTo>
                        <a:cubicBezTo>
                          <a:pt x="609766" y="1243065"/>
                          <a:pt x="396070" y="1229497"/>
                          <a:pt x="165377" y="1220857"/>
                        </a:cubicBezTo>
                        <a:cubicBezTo>
                          <a:pt x="78252" y="1208571"/>
                          <a:pt x="14234" y="1133911"/>
                          <a:pt x="0" y="1055480"/>
                        </a:cubicBezTo>
                        <a:cubicBezTo>
                          <a:pt x="17891" y="950767"/>
                          <a:pt x="11270" y="774572"/>
                          <a:pt x="0" y="601527"/>
                        </a:cubicBezTo>
                        <a:cubicBezTo>
                          <a:pt x="-11270" y="428482"/>
                          <a:pt x="2959" y="340446"/>
                          <a:pt x="0" y="165377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7E573400-6932-AF45-04BF-8BCE09B956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1637582"/>
            <a:ext cx="3552974" cy="1397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93E81F3-FC43-2D73-ED83-63C45ADE42D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2273"/>
          <a:stretch/>
        </p:blipFill>
        <p:spPr>
          <a:xfrm>
            <a:off x="8674727" y="4166982"/>
            <a:ext cx="2912905" cy="54279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78EB5D9-1ADD-1769-CB05-C17AED642386}"/>
                  </a:ext>
                </a:extLst>
              </p:cNvPr>
              <p:cNvSpPr txBox="1"/>
              <p:nvPr/>
            </p:nvSpPr>
            <p:spPr>
              <a:xfrm>
                <a:off x="8585909" y="3733239"/>
                <a:ext cx="3318544" cy="267765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FR" sz="1400" dirty="0"/>
                  <a:t>In the </a:t>
                </a:r>
                <a:r>
                  <a:rPr lang="fr-FR" sz="1400" dirty="0" err="1"/>
                  <a:t>limit</a:t>
                </a:r>
                <a:r>
                  <a:rPr lang="fr-FR" sz="1400" dirty="0"/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400" b="0" i="1" u="none" strike="noStrike" baseline="0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b="0" i="1" u="none" strike="noStrike" baseline="0" dirty="0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fr-FR" sz="1400" b="0" i="1" u="none" strike="noStrike" baseline="0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fr-FR" sz="1400" b="0" i="1" u="none" strike="noStrike" baseline="0" dirty="0" smtClean="0">
                        <a:latin typeface="Cambria Math" panose="02040503050406030204" pitchFamily="18" charset="0"/>
                      </a:rPr>
                      <m:t>→0</m:t>
                    </m:r>
                  </m:oMath>
                </a14:m>
                <a:r>
                  <a:rPr lang="fr-FR" sz="1400" dirty="0"/>
                  <a:t> :</a:t>
                </a:r>
              </a:p>
              <a:p>
                <a:endParaRPr lang="fr-FR" sz="1400" dirty="0"/>
              </a:p>
              <a:p>
                <a:endParaRPr lang="fr-FR" sz="1400" dirty="0"/>
              </a:p>
              <a:p>
                <a:endParaRPr lang="fr-FR" sz="1400" dirty="0"/>
              </a:p>
              <a:p>
                <a:endParaRPr lang="fr-FR" sz="1400" dirty="0"/>
              </a:p>
              <a:p>
                <a:endParaRPr lang="fr-FR" sz="1400" dirty="0"/>
              </a:p>
              <a:p>
                <a:endParaRPr lang="fr-FR" sz="1400" dirty="0"/>
              </a:p>
              <a:p>
                <a:endParaRPr lang="fr-FR" sz="1400" dirty="0"/>
              </a:p>
              <a:p>
                <a:endParaRPr lang="fr-FR" sz="1400" dirty="0"/>
              </a:p>
              <a:p>
                <a:endParaRPr lang="fr-FR" sz="1400" dirty="0"/>
              </a:p>
              <a:p>
                <a:r>
                  <a:rPr lang="fr-FR" sz="1400" dirty="0"/>
                  <a:t>Model </a:t>
                </a:r>
                <a:r>
                  <a:rPr lang="fr-FR" sz="1400" dirty="0" err="1"/>
                  <a:t>reduced</a:t>
                </a:r>
                <a:r>
                  <a:rPr lang="fr-FR" sz="1400" dirty="0"/>
                  <a:t> to the cold ion model of </a:t>
                </a:r>
                <a:r>
                  <a:rPr lang="fr-FR" sz="1400" i="1" dirty="0" err="1"/>
                  <a:t>Schep</a:t>
                </a:r>
                <a:r>
                  <a:rPr lang="fr-FR" sz="1400" i="1" dirty="0"/>
                  <a:t> et al. (1994).</a:t>
                </a:r>
                <a:endParaRPr lang="it-IT" sz="1400" i="1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78EB5D9-1ADD-1769-CB05-C17AED6423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5909" y="3733239"/>
                <a:ext cx="3318544" cy="2677656"/>
              </a:xfrm>
              <a:prstGeom prst="rect">
                <a:avLst/>
              </a:prstGeom>
              <a:blipFill>
                <a:blip r:embed="rId7"/>
                <a:stretch>
                  <a:fillRect l="-550" t="-455" b="-113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A8CB0BCF-D472-6D3D-0BD7-125EE82B51E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10600" y="4782455"/>
            <a:ext cx="1545272" cy="85997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73A3CCA-D784-BE15-4137-40D709BD9D2A}"/>
              </a:ext>
            </a:extLst>
          </p:cNvPr>
          <p:cNvSpPr txBox="1"/>
          <p:nvPr/>
        </p:nvSpPr>
        <p:spPr>
          <a:xfrm>
            <a:off x="845638" y="5718582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dirty="0" err="1">
                <a:cs typeface="Courier New" panose="02070309020205020404" pitchFamily="49" charset="0"/>
              </a:rPr>
              <a:t>Implemented</a:t>
            </a:r>
            <a:r>
              <a:rPr lang="fr-FR" sz="1600" dirty="0">
                <a:cs typeface="Courier New" panose="02070309020205020404" pitchFamily="49" charset="0"/>
              </a:rPr>
              <a:t> in </a:t>
            </a:r>
            <a:r>
              <a:rPr lang="fr-F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SCOPE3D </a:t>
            </a:r>
            <a:r>
              <a:rPr lang="fr-FR" sz="1600" dirty="0">
                <a:cs typeface="Courier New" panose="02070309020205020404" pitchFamily="49" charset="0"/>
              </a:rPr>
              <a:t>(</a:t>
            </a:r>
            <a:r>
              <a:rPr lang="fr-FR" sz="1600" dirty="0" err="1">
                <a:cs typeface="Courier New" panose="02070309020205020404" pitchFamily="49" charset="0"/>
              </a:rPr>
              <a:t>Borgogno</a:t>
            </a:r>
            <a:r>
              <a:rPr lang="fr-FR" sz="1600" dirty="0">
                <a:cs typeface="Courier New" panose="02070309020205020404" pitchFamily="49" charset="0"/>
              </a:rPr>
              <a:t> (2005)). Pseudo spectral code. </a:t>
            </a:r>
            <a:endParaRPr lang="it-IT" sz="1600" dirty="0">
              <a:cs typeface="Courier New" panose="02070309020205020404" pitchFamily="49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581F905-84DD-CC1E-88B1-248961B29D2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5638" y="2338937"/>
            <a:ext cx="4461320" cy="52398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72C9A44-8B09-BF41-4D44-D54C4DD5ADCC}"/>
                  </a:ext>
                </a:extLst>
              </p:cNvPr>
              <p:cNvSpPr txBox="1"/>
              <p:nvPr/>
            </p:nvSpPr>
            <p:spPr>
              <a:xfrm>
                <a:off x="880738" y="3950103"/>
                <a:ext cx="7670070" cy="17851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en-US" sz="1600" b="1" i="0" u="none" strike="noStrike" baseline="0" dirty="0">
                    <a:solidFill>
                      <a:schemeClr val="accent5">
                        <a:lumMod val="75000"/>
                      </a:schemeClr>
                    </a:solidFill>
                  </a:rPr>
                  <a:t>Electron inertia and electron FLR effects </a:t>
                </a:r>
                <a:r>
                  <a:rPr lang="en-US" sz="1600" i="0" u="none" strike="noStrike" baseline="0" dirty="0"/>
                  <a:t>break</a:t>
                </a:r>
                <a:r>
                  <a:rPr lang="en-US" sz="1600" i="0" u="none" strike="noStrike" baseline="0" dirty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en-US" sz="1600" i="0" u="none" strike="noStrike" baseline="0" dirty="0"/>
                  <a:t>the frozen in condition.</a:t>
                </a:r>
              </a:p>
              <a:p>
                <a:pPr>
                  <a:lnSpc>
                    <a:spcPct val="200000"/>
                  </a:lnSpc>
                </a:pPr>
                <a:r>
                  <a:rPr lang="en-US" sz="1600" b="1" i="0" u="none" strike="noStrike" baseline="0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Finite, but small,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b="0" i="1" u="none" strike="noStrike" baseline="0" dirty="0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u="none" strike="noStrike" baseline="0" dirty="0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fr-FR" sz="1600" b="0" i="1" u="none" strike="noStrike" baseline="0" dirty="0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1600" b="1" i="1" u="none" strike="noStrike" baseline="0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 </a:t>
                </a:r>
                <a:r>
                  <a:rPr lang="en-US" sz="1600" b="1" i="0" u="none" strike="noStrike" baseline="0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and electron FLR effects </a:t>
                </a:r>
                <a:r>
                  <a:rPr lang="en-US" sz="1600" b="0" i="0" u="none" strike="noStrike" baseline="0" dirty="0"/>
                  <a:t>are retained.</a:t>
                </a:r>
              </a:p>
              <a:p>
                <a:pPr>
                  <a:lnSpc>
                    <a:spcPct val="200000"/>
                  </a:lnSpc>
                </a:pPr>
                <a:r>
                  <a:rPr lang="en-US" sz="1600" b="0" i="0" u="none" strike="noStrike" baseline="0" dirty="0"/>
                  <a:t>Subdominant </a:t>
                </a:r>
                <a:r>
                  <a:rPr lang="en-US" sz="1600" b="1" i="0" u="none" strike="noStrike" baseline="0" dirty="0">
                    <a:solidFill>
                      <a:schemeClr val="accent6">
                        <a:lumMod val="75000"/>
                      </a:schemeClr>
                    </a:solidFill>
                  </a:rPr>
                  <a:t>fluctuations of the parallel magnetic field </a:t>
                </a:r>
                <a:r>
                  <a:rPr lang="it-IT" sz="1600" b="0" i="0" u="none" strike="noStrike" baseline="0" dirty="0"/>
                  <a:t>are included.</a:t>
                </a:r>
                <a:endParaRPr lang="en-US" sz="1600" i="0" u="none" strike="noStrike" baseline="0" dirty="0"/>
              </a:p>
              <a:p>
                <a:endParaRPr lang="it-IT" sz="14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72C9A44-8B09-BF41-4D44-D54C4DD5AD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0738" y="3950103"/>
                <a:ext cx="7670070" cy="1785104"/>
              </a:xfrm>
              <a:prstGeom prst="rect">
                <a:avLst/>
              </a:prstGeom>
              <a:blipFill>
                <a:blip r:embed="rId10"/>
                <a:stretch>
                  <a:fillRect l="-39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Picture 23">
            <a:extLst>
              <a:ext uri="{FF2B5EF4-FFF2-40B4-BE49-F238E27FC236}">
                <a16:creationId xmlns:a16="http://schemas.microsoft.com/office/drawing/2014/main" id="{ED6BD7B9-0B8F-AE7E-95B1-BFDEAEC80C2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40530" y="3062351"/>
            <a:ext cx="4834229" cy="782333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609050D-C3CC-4BD0-FFC7-F9F125DA6078}"/>
              </a:ext>
            </a:extLst>
          </p:cNvPr>
          <p:cNvCxnSpPr>
            <a:cxnSpLocks/>
          </p:cNvCxnSpPr>
          <p:nvPr/>
        </p:nvCxnSpPr>
        <p:spPr>
          <a:xfrm>
            <a:off x="5228662" y="3461640"/>
            <a:ext cx="479425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AF330B6-C3E5-FF18-E77B-FB11735B28E3}"/>
              </a:ext>
            </a:extLst>
          </p:cNvPr>
          <p:cNvCxnSpPr>
            <a:cxnSpLocks/>
          </p:cNvCxnSpPr>
          <p:nvPr/>
        </p:nvCxnSpPr>
        <p:spPr>
          <a:xfrm>
            <a:off x="2133037" y="3448075"/>
            <a:ext cx="488950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8">
            <a:extLst>
              <a:ext uri="{FF2B5EF4-FFF2-40B4-BE49-F238E27FC236}">
                <a16:creationId xmlns:a16="http://schemas.microsoft.com/office/drawing/2014/main" id="{2FA3C108-EEBD-1B09-B496-7E4A95888422}"/>
              </a:ext>
            </a:extLst>
          </p:cNvPr>
          <p:cNvSpPr txBox="1">
            <a:spLocks/>
          </p:cNvSpPr>
          <p:nvPr/>
        </p:nvSpPr>
        <p:spPr>
          <a:xfrm>
            <a:off x="318201" y="61934"/>
            <a:ext cx="8923160" cy="4452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000" dirty="0"/>
              <a:t>2. Cold ions. On the </a:t>
            </a:r>
            <a:r>
              <a:rPr lang="en-GB" sz="2000" dirty="0" err="1"/>
              <a:t>plasmoid</a:t>
            </a:r>
            <a:r>
              <a:rPr lang="en-GB" sz="2000" dirty="0"/>
              <a:t> instability.</a:t>
            </a:r>
          </a:p>
        </p:txBody>
      </p:sp>
    </p:spTree>
    <p:extLst>
      <p:ext uri="{BB962C8B-B14F-4D97-AF65-F5344CB8AC3E}">
        <p14:creationId xmlns:p14="http://schemas.microsoft.com/office/powerpoint/2010/main" val="4756897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075BB7A-9ACD-B9DD-9D67-56A0FE3BF0C1}"/>
              </a:ext>
            </a:extLst>
          </p:cNvPr>
          <p:cNvSpPr/>
          <p:nvPr/>
        </p:nvSpPr>
        <p:spPr>
          <a:xfrm rot="10800000">
            <a:off x="0" y="6163056"/>
            <a:ext cx="12192000" cy="694944"/>
          </a:xfrm>
          <a:prstGeom prst="rect">
            <a:avLst/>
          </a:prstGeom>
          <a:gradFill flip="none" rotWithShape="1">
            <a:gsLst>
              <a:gs pos="66000">
                <a:schemeClr val="accent1">
                  <a:lumMod val="20000"/>
                  <a:lumOff val="80000"/>
                </a:schemeClr>
              </a:gs>
              <a:gs pos="30000">
                <a:schemeClr val="bg1"/>
              </a:gs>
              <a:gs pos="9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14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B1734AA3-A52C-9363-E2CE-DD97A5ABE9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60" y="1594242"/>
            <a:ext cx="3188328" cy="4762108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80A59B8-3BB1-31D6-8F48-A19AF7E8F672}"/>
              </a:ext>
            </a:extLst>
          </p:cNvPr>
          <p:cNvCxnSpPr>
            <a:cxnSpLocks/>
          </p:cNvCxnSpPr>
          <p:nvPr/>
        </p:nvCxnSpPr>
        <p:spPr>
          <a:xfrm>
            <a:off x="2356017" y="3226454"/>
            <a:ext cx="980851" cy="0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F851BCD-EDCA-ECD7-2848-EA4D55663727}"/>
              </a:ext>
            </a:extLst>
          </p:cNvPr>
          <p:cNvCxnSpPr>
            <a:cxnSpLocks/>
          </p:cNvCxnSpPr>
          <p:nvPr/>
        </p:nvCxnSpPr>
        <p:spPr>
          <a:xfrm>
            <a:off x="2365285" y="5128098"/>
            <a:ext cx="971583" cy="0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25653AF-DE65-E18B-2D63-114CA43E166E}"/>
              </a:ext>
            </a:extLst>
          </p:cNvPr>
          <p:cNvCxnSpPr>
            <a:cxnSpLocks/>
          </p:cNvCxnSpPr>
          <p:nvPr/>
        </p:nvCxnSpPr>
        <p:spPr>
          <a:xfrm>
            <a:off x="3460693" y="3226454"/>
            <a:ext cx="0" cy="1943348"/>
          </a:xfrm>
          <a:prstGeom prst="straightConnector1">
            <a:avLst/>
          </a:prstGeom>
          <a:ln w="28575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B6EB3A3-AF05-BFE6-2368-8D8E0FE04AEC}"/>
              </a:ext>
            </a:extLst>
          </p:cNvPr>
          <p:cNvSpPr txBox="1"/>
          <p:nvPr/>
        </p:nvSpPr>
        <p:spPr>
          <a:xfrm>
            <a:off x="4547064" y="2920173"/>
            <a:ext cx="13083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err="1"/>
              <a:t>Secondary</a:t>
            </a:r>
            <a:r>
              <a:rPr lang="fr-FR" sz="1200" b="1" dirty="0"/>
              <a:t> </a:t>
            </a:r>
          </a:p>
          <a:p>
            <a:pPr algn="ctr"/>
            <a:r>
              <a:rPr lang="fr-FR" sz="1200" b="1" dirty="0" err="1"/>
              <a:t>Current</a:t>
            </a:r>
            <a:r>
              <a:rPr lang="fr-FR" sz="1200" b="1" dirty="0"/>
              <a:t> </a:t>
            </a:r>
            <a:r>
              <a:rPr lang="fr-FR" sz="1200" b="1" dirty="0" err="1"/>
              <a:t>Sheet</a:t>
            </a:r>
            <a:endParaRPr lang="fr-FR" sz="1200" b="1" dirty="0"/>
          </a:p>
          <a:p>
            <a:pPr algn="ctr"/>
            <a:r>
              <a:rPr lang="fr-FR" sz="1200" b="1" dirty="0" err="1"/>
              <a:t>characterization</a:t>
            </a:r>
            <a:endParaRPr lang="it-IT" sz="1200" b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D351162-121E-0A22-45EE-214E5C692A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8109" y="3887916"/>
            <a:ext cx="349425" cy="363497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32F1082-8F00-AC23-8715-5BE235801F74}"/>
              </a:ext>
            </a:extLst>
          </p:cNvPr>
          <p:cNvCxnSpPr>
            <a:cxnSpLocks/>
          </p:cNvCxnSpPr>
          <p:nvPr/>
        </p:nvCxnSpPr>
        <p:spPr>
          <a:xfrm>
            <a:off x="2203790" y="4664479"/>
            <a:ext cx="0" cy="1744300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81B8AA1-245C-739F-B27B-3FD68D6A5C1C}"/>
              </a:ext>
            </a:extLst>
          </p:cNvPr>
          <p:cNvCxnSpPr>
            <a:cxnSpLocks/>
          </p:cNvCxnSpPr>
          <p:nvPr/>
        </p:nvCxnSpPr>
        <p:spPr>
          <a:xfrm>
            <a:off x="2339359" y="4654229"/>
            <a:ext cx="0" cy="1754550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940A497B-1D45-FB42-484E-14A3C87D51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8483" y="3728144"/>
            <a:ext cx="1991513" cy="82727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D37D55C-68D2-0A16-CBC7-0E4C645C7E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3282" y="3886351"/>
            <a:ext cx="1695936" cy="45854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8D976C09-AC85-257B-91EB-0AE1CCC5145A}"/>
              </a:ext>
            </a:extLst>
          </p:cNvPr>
          <p:cNvSpPr/>
          <p:nvPr/>
        </p:nvSpPr>
        <p:spPr>
          <a:xfrm>
            <a:off x="4261703" y="3717669"/>
            <a:ext cx="1899873" cy="863194"/>
          </a:xfrm>
          <a:prstGeom prst="rect">
            <a:avLst/>
          </a:prstGeom>
          <a:solidFill>
            <a:schemeClr val="accent4">
              <a:lumMod val="75000"/>
              <a:alpha val="14902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DDD910AB-C4A2-3411-824E-A3974093359C}"/>
              </a:ext>
            </a:extLst>
          </p:cNvPr>
          <p:cNvCxnSpPr>
            <a:cxnSpLocks/>
          </p:cNvCxnSpPr>
          <p:nvPr/>
        </p:nvCxnSpPr>
        <p:spPr>
          <a:xfrm flipH="1">
            <a:off x="2265036" y="6523079"/>
            <a:ext cx="7971" cy="0"/>
          </a:xfrm>
          <a:prstGeom prst="straightConnector1">
            <a:avLst/>
          </a:prstGeom>
          <a:ln w="28575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A339C4-291C-CB37-665D-ADC1BE1E68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Camille Granier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DDA827D9-16A1-91EC-9C92-F0350FDA9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6776-A058-41DB-A8A0-75448B522604}" type="slidenum">
              <a:rPr lang="it-IT" smtClean="0"/>
              <a:t>11</a:t>
            </a:fld>
            <a:endParaRPr lang="it-IT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FF6FB7E-4CFD-6AFB-8AF0-4D359D818F9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  <a:alphaModFix amt="50000"/>
          </a:blip>
          <a:srcRect l="1546"/>
          <a:stretch/>
        </p:blipFill>
        <p:spPr>
          <a:xfrm>
            <a:off x="0" y="-25666"/>
            <a:ext cx="12192000" cy="66184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6C00FE6-D5DB-BBC2-933F-B302D45FB17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45849" y="648993"/>
            <a:ext cx="2596155" cy="3602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540D7C1-750E-C7A3-E309-C3E6C17EFA4D}"/>
              </a:ext>
            </a:extLst>
          </p:cNvPr>
          <p:cNvSpPr txBox="1"/>
          <p:nvPr/>
        </p:nvSpPr>
        <p:spPr>
          <a:xfrm>
            <a:off x="740307" y="669951"/>
            <a:ext cx="120693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/>
              <a:t>Equilibrium</a:t>
            </a:r>
            <a:r>
              <a:rPr lang="fr-FR" sz="1200" dirty="0"/>
              <a:t>:</a:t>
            </a:r>
          </a:p>
          <a:p>
            <a:endParaRPr lang="fr-FR" sz="1200" dirty="0"/>
          </a:p>
          <a:p>
            <a:r>
              <a:rPr lang="fr-FR" sz="1400" dirty="0" err="1"/>
              <a:t>Pertubation</a:t>
            </a:r>
            <a:r>
              <a:rPr lang="fr-FR" sz="1400" dirty="0"/>
              <a:t>:</a:t>
            </a:r>
          </a:p>
          <a:p>
            <a:endParaRPr lang="it-IT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D04A80-EC17-ECAC-B481-0BB69320CD1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84329" y="710119"/>
            <a:ext cx="3726271" cy="114269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F3561DD-A744-0D46-474A-E78E39188D3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26475" y="6143768"/>
            <a:ext cx="250934" cy="26702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15A146E3-2707-53EB-3506-494B98E7CB6B}"/>
              </a:ext>
            </a:extLst>
          </p:cNvPr>
          <p:cNvSpPr txBox="1"/>
          <p:nvPr/>
        </p:nvSpPr>
        <p:spPr>
          <a:xfrm>
            <a:off x="2683375" y="6153056"/>
            <a:ext cx="107687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b="0" i="0" dirty="0">
                <a:effectLst/>
                <a:latin typeface="arial" panose="020B0604020202020204" pitchFamily="34" charset="0"/>
              </a:rPr>
              <a:t>  ≡   </a:t>
            </a:r>
            <a:r>
              <a:rPr lang="it-IT" sz="1400" dirty="0">
                <a:latin typeface="arial" panose="020B0604020202020204" pitchFamily="34" charset="0"/>
              </a:rPr>
              <a:t>w</a:t>
            </a:r>
            <a:r>
              <a:rPr lang="fr-FR" sz="1400" dirty="0" err="1"/>
              <a:t>idth</a:t>
            </a:r>
            <a:r>
              <a:rPr lang="fr-FR" sz="1400" dirty="0"/>
              <a:t> </a:t>
            </a:r>
            <a:endParaRPr lang="it-IT" sz="14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C78E46A-187A-2FC6-D838-E2C893AEA05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47244" y="1092591"/>
            <a:ext cx="995659" cy="278683"/>
          </a:xfrm>
          <a:prstGeom prst="rect">
            <a:avLst/>
          </a:prstGeom>
        </p:spPr>
      </p:pic>
      <p:sp>
        <p:nvSpPr>
          <p:cNvPr id="12" name="Title 8">
            <a:extLst>
              <a:ext uri="{FF2B5EF4-FFF2-40B4-BE49-F238E27FC236}">
                <a16:creationId xmlns:a16="http://schemas.microsoft.com/office/drawing/2014/main" id="{0752249C-A872-0D28-61A6-5A235D0655DF}"/>
              </a:ext>
            </a:extLst>
          </p:cNvPr>
          <p:cNvSpPr txBox="1">
            <a:spLocks/>
          </p:cNvSpPr>
          <p:nvPr/>
        </p:nvSpPr>
        <p:spPr>
          <a:xfrm>
            <a:off x="318201" y="61934"/>
            <a:ext cx="8923160" cy="4452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000" dirty="0"/>
              <a:t>2. Cold ions. On the </a:t>
            </a:r>
            <a:r>
              <a:rPr lang="en-GB" sz="2000" dirty="0" err="1"/>
              <a:t>plasmoid</a:t>
            </a:r>
            <a:r>
              <a:rPr lang="en-GB" sz="2000" dirty="0"/>
              <a:t> instability.</a:t>
            </a:r>
          </a:p>
        </p:txBody>
      </p:sp>
    </p:spTree>
    <p:extLst>
      <p:ext uri="{BB962C8B-B14F-4D97-AF65-F5344CB8AC3E}">
        <p14:creationId xmlns:p14="http://schemas.microsoft.com/office/powerpoint/2010/main" val="876077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075BB7A-9ACD-B9DD-9D67-56A0FE3BF0C1}"/>
              </a:ext>
            </a:extLst>
          </p:cNvPr>
          <p:cNvSpPr/>
          <p:nvPr/>
        </p:nvSpPr>
        <p:spPr>
          <a:xfrm rot="10800000">
            <a:off x="0" y="6163056"/>
            <a:ext cx="12192000" cy="694944"/>
          </a:xfrm>
          <a:prstGeom prst="rect">
            <a:avLst/>
          </a:prstGeom>
          <a:gradFill flip="none" rotWithShape="1">
            <a:gsLst>
              <a:gs pos="66000">
                <a:schemeClr val="accent1">
                  <a:lumMod val="20000"/>
                  <a:lumOff val="80000"/>
                </a:schemeClr>
              </a:gs>
              <a:gs pos="30000">
                <a:schemeClr val="bg1"/>
              </a:gs>
              <a:gs pos="9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14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B1734AA3-A52C-9363-E2CE-DD97A5ABE9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60" y="1594242"/>
            <a:ext cx="3188328" cy="4762108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80A59B8-3BB1-31D6-8F48-A19AF7E8F672}"/>
              </a:ext>
            </a:extLst>
          </p:cNvPr>
          <p:cNvCxnSpPr>
            <a:cxnSpLocks/>
          </p:cNvCxnSpPr>
          <p:nvPr/>
        </p:nvCxnSpPr>
        <p:spPr>
          <a:xfrm>
            <a:off x="2356017" y="3226454"/>
            <a:ext cx="980851" cy="0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F851BCD-EDCA-ECD7-2848-EA4D55663727}"/>
              </a:ext>
            </a:extLst>
          </p:cNvPr>
          <p:cNvCxnSpPr>
            <a:cxnSpLocks/>
          </p:cNvCxnSpPr>
          <p:nvPr/>
        </p:nvCxnSpPr>
        <p:spPr>
          <a:xfrm>
            <a:off x="2365285" y="5128098"/>
            <a:ext cx="971583" cy="0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25653AF-DE65-E18B-2D63-114CA43E166E}"/>
              </a:ext>
            </a:extLst>
          </p:cNvPr>
          <p:cNvCxnSpPr>
            <a:cxnSpLocks/>
          </p:cNvCxnSpPr>
          <p:nvPr/>
        </p:nvCxnSpPr>
        <p:spPr>
          <a:xfrm>
            <a:off x="3460693" y="3226454"/>
            <a:ext cx="0" cy="1943348"/>
          </a:xfrm>
          <a:prstGeom prst="straightConnector1">
            <a:avLst/>
          </a:prstGeom>
          <a:ln w="28575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BD351162-121E-0A22-45EE-214E5C692A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8109" y="3887916"/>
            <a:ext cx="349425" cy="36349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8482974-5762-B6B1-3B82-A22232B40C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6475" y="6143768"/>
            <a:ext cx="250934" cy="26702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1813317-8491-94F2-6647-9397429627E3}"/>
              </a:ext>
            </a:extLst>
          </p:cNvPr>
          <p:cNvSpPr txBox="1"/>
          <p:nvPr/>
        </p:nvSpPr>
        <p:spPr>
          <a:xfrm>
            <a:off x="2683375" y="6153056"/>
            <a:ext cx="107687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b="0" i="0" dirty="0">
                <a:effectLst/>
                <a:latin typeface="arial" panose="020B0604020202020204" pitchFamily="34" charset="0"/>
              </a:rPr>
              <a:t>  ≡   </a:t>
            </a:r>
            <a:r>
              <a:rPr lang="it-IT" sz="1400" dirty="0">
                <a:latin typeface="arial" panose="020B0604020202020204" pitchFamily="34" charset="0"/>
              </a:rPr>
              <a:t>w</a:t>
            </a:r>
            <a:r>
              <a:rPr lang="fr-FR" sz="1400" dirty="0" err="1"/>
              <a:t>idth</a:t>
            </a:r>
            <a:r>
              <a:rPr lang="fr-FR" sz="1400" dirty="0"/>
              <a:t> </a:t>
            </a:r>
            <a:endParaRPr lang="it-IT" sz="14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32F1082-8F00-AC23-8715-5BE235801F74}"/>
              </a:ext>
            </a:extLst>
          </p:cNvPr>
          <p:cNvCxnSpPr>
            <a:cxnSpLocks/>
          </p:cNvCxnSpPr>
          <p:nvPr/>
        </p:nvCxnSpPr>
        <p:spPr>
          <a:xfrm>
            <a:off x="2203790" y="4664479"/>
            <a:ext cx="0" cy="1744300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81B8AA1-245C-739F-B27B-3FD68D6A5C1C}"/>
              </a:ext>
            </a:extLst>
          </p:cNvPr>
          <p:cNvCxnSpPr>
            <a:cxnSpLocks/>
          </p:cNvCxnSpPr>
          <p:nvPr/>
        </p:nvCxnSpPr>
        <p:spPr>
          <a:xfrm>
            <a:off x="2339359" y="4654229"/>
            <a:ext cx="0" cy="1754550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DDD910AB-C4A2-3411-824E-A3974093359C}"/>
              </a:ext>
            </a:extLst>
          </p:cNvPr>
          <p:cNvCxnSpPr>
            <a:cxnSpLocks/>
          </p:cNvCxnSpPr>
          <p:nvPr/>
        </p:nvCxnSpPr>
        <p:spPr>
          <a:xfrm flipH="1">
            <a:off x="2265036" y="6523079"/>
            <a:ext cx="7971" cy="0"/>
          </a:xfrm>
          <a:prstGeom prst="straightConnector1">
            <a:avLst/>
          </a:prstGeom>
          <a:ln w="28575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A339C4-291C-CB37-665D-ADC1BE1E68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Camille Granier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DDA827D9-16A1-91EC-9C92-F0350FDA9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6776-A058-41DB-A8A0-75448B522604}" type="slidenum">
              <a:rPr lang="it-IT" smtClean="0"/>
              <a:t>12</a:t>
            </a:fld>
            <a:endParaRPr lang="it-IT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FF6FB7E-4CFD-6AFB-8AF0-4D359D818F9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alphaModFix amt="50000"/>
          </a:blip>
          <a:srcRect l="1546"/>
          <a:stretch/>
        </p:blipFill>
        <p:spPr>
          <a:xfrm>
            <a:off x="0" y="-25666"/>
            <a:ext cx="12192000" cy="661844"/>
          </a:xfrm>
          <a:prstGeom prst="rect">
            <a:avLst/>
          </a:prstGeom>
        </p:spPr>
      </p:pic>
      <p:pic>
        <p:nvPicPr>
          <p:cNvPr id="4" name="Picture 4" descr="[animate output image]">
            <a:extLst>
              <a:ext uri="{FF2B5EF4-FFF2-40B4-BE49-F238E27FC236}">
                <a16:creationId xmlns:a16="http://schemas.microsoft.com/office/drawing/2014/main" id="{CCAB9AFE-1964-8E46-B488-AFA1DA3BF1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3664" y="1570001"/>
            <a:ext cx="3207831" cy="4862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6DAF635-0229-D976-585F-25499384BCB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99852" y="3294911"/>
            <a:ext cx="1693307" cy="125454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AF66A963-6C7E-E621-C8AA-2A1CD55476A2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71988"/>
          <a:stretch/>
        </p:blipFill>
        <p:spPr>
          <a:xfrm>
            <a:off x="10457544" y="3932518"/>
            <a:ext cx="1460399" cy="435906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5618B81C-23C8-CFB3-792A-92F037D18F48}"/>
              </a:ext>
            </a:extLst>
          </p:cNvPr>
          <p:cNvSpPr/>
          <p:nvPr/>
        </p:nvSpPr>
        <p:spPr>
          <a:xfrm>
            <a:off x="10291496" y="3305245"/>
            <a:ext cx="1677510" cy="1254545"/>
          </a:xfrm>
          <a:prstGeom prst="rect">
            <a:avLst/>
          </a:prstGeom>
          <a:solidFill>
            <a:schemeClr val="accent4">
              <a:lumMod val="75000"/>
              <a:alpha val="14902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40C1C7B-C0E4-046E-1524-14969A3D0136}"/>
              </a:ext>
            </a:extLst>
          </p:cNvPr>
          <p:cNvSpPr txBox="1"/>
          <p:nvPr/>
        </p:nvSpPr>
        <p:spPr>
          <a:xfrm>
            <a:off x="10300068" y="3343961"/>
            <a:ext cx="15842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 </a:t>
            </a:r>
            <a:r>
              <a:rPr lang="en-US" sz="1400" dirty="0" err="1"/>
              <a:t>Plasmoids</a:t>
            </a:r>
            <a:r>
              <a:rPr lang="en-US" sz="1400" dirty="0"/>
              <a:t> onset </a:t>
            </a:r>
          </a:p>
          <a:p>
            <a:pPr algn="ctr"/>
            <a:r>
              <a:rPr lang="en-US" sz="1400" dirty="0"/>
              <a:t>depending on</a:t>
            </a:r>
            <a:endParaRPr lang="it-IT" sz="14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ECF7109-6F1E-15F3-2F6E-DD24841F3A9C}"/>
              </a:ext>
            </a:extLst>
          </p:cNvPr>
          <p:cNvSpPr txBox="1"/>
          <p:nvPr/>
        </p:nvSpPr>
        <p:spPr>
          <a:xfrm>
            <a:off x="10473814" y="2487841"/>
            <a:ext cx="11938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/>
              <a:t>Condition for </a:t>
            </a:r>
            <a:r>
              <a:rPr lang="fr-FR" sz="1200" b="1" dirty="0" err="1"/>
              <a:t>it</a:t>
            </a:r>
            <a:r>
              <a:rPr lang="fr-FR" sz="1200" b="1" dirty="0"/>
              <a:t> </a:t>
            </a:r>
          </a:p>
          <a:p>
            <a:pPr algn="ctr"/>
            <a:r>
              <a:rPr lang="fr-FR" sz="1200" b="1" dirty="0"/>
              <a:t>to </a:t>
            </a:r>
            <a:r>
              <a:rPr lang="fr-FR" sz="1200" b="1" dirty="0" err="1"/>
              <a:t>be</a:t>
            </a:r>
            <a:r>
              <a:rPr lang="fr-FR" sz="1200" b="1" dirty="0"/>
              <a:t> </a:t>
            </a:r>
            <a:r>
              <a:rPr lang="fr-FR" sz="1200" b="1" dirty="0" err="1"/>
              <a:t>plasmoid</a:t>
            </a:r>
            <a:r>
              <a:rPr lang="fr-FR" sz="1200" b="1" dirty="0"/>
              <a:t> </a:t>
            </a:r>
          </a:p>
          <a:p>
            <a:pPr algn="ctr"/>
            <a:r>
              <a:rPr lang="fr-FR" sz="1200" b="1" dirty="0" err="1"/>
              <a:t>unstable</a:t>
            </a:r>
            <a:endParaRPr lang="it-IT" sz="1200" b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8B34586-9474-D5F7-2306-47FDF2264053}"/>
              </a:ext>
            </a:extLst>
          </p:cNvPr>
          <p:cNvSpPr txBox="1"/>
          <p:nvPr/>
        </p:nvSpPr>
        <p:spPr>
          <a:xfrm>
            <a:off x="8976840" y="6170929"/>
            <a:ext cx="339600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fr-FR" sz="1100" i="1" u="none" strike="noStrike" baseline="0" dirty="0">
                <a:latin typeface="CMR10"/>
              </a:rPr>
              <a:t>2000x2400 points</a:t>
            </a:r>
            <a:endParaRPr lang="it-IT" sz="1050" i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2BFCCCA-7966-E1CF-80DC-4FA67DDF21AE}"/>
              </a:ext>
            </a:extLst>
          </p:cNvPr>
          <p:cNvSpPr txBox="1"/>
          <p:nvPr/>
        </p:nvSpPr>
        <p:spPr>
          <a:xfrm>
            <a:off x="4547064" y="2920173"/>
            <a:ext cx="13083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err="1"/>
              <a:t>Secondary</a:t>
            </a:r>
            <a:r>
              <a:rPr lang="fr-FR" sz="1200" b="1" dirty="0"/>
              <a:t> </a:t>
            </a:r>
          </a:p>
          <a:p>
            <a:pPr algn="ctr"/>
            <a:r>
              <a:rPr lang="fr-FR" sz="1200" b="1" dirty="0" err="1"/>
              <a:t>Current</a:t>
            </a:r>
            <a:r>
              <a:rPr lang="fr-FR" sz="1200" b="1" dirty="0"/>
              <a:t> </a:t>
            </a:r>
            <a:r>
              <a:rPr lang="fr-FR" sz="1200" b="1" dirty="0" err="1"/>
              <a:t>Sheet</a:t>
            </a:r>
            <a:endParaRPr lang="fr-FR" sz="1200" b="1" dirty="0"/>
          </a:p>
          <a:p>
            <a:pPr algn="ctr"/>
            <a:r>
              <a:rPr lang="fr-FR" sz="1200" b="1" dirty="0" err="1"/>
              <a:t>characterization</a:t>
            </a:r>
            <a:endParaRPr lang="it-IT" sz="1200" b="1" dirty="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3EEAF1AA-F38E-E7B2-F3C3-3AF64959067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48483" y="3728144"/>
            <a:ext cx="1991513" cy="827278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8C21EC00-1895-3FE3-4BE8-64E70226E49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53282" y="3886351"/>
            <a:ext cx="1695936" cy="458540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2988CCD2-CF26-0A21-0B3C-9462DE8A9837}"/>
              </a:ext>
            </a:extLst>
          </p:cNvPr>
          <p:cNvSpPr/>
          <p:nvPr/>
        </p:nvSpPr>
        <p:spPr>
          <a:xfrm>
            <a:off x="4261703" y="3717669"/>
            <a:ext cx="1899873" cy="863194"/>
          </a:xfrm>
          <a:prstGeom prst="rect">
            <a:avLst/>
          </a:prstGeom>
          <a:solidFill>
            <a:schemeClr val="accent4">
              <a:lumMod val="75000"/>
              <a:alpha val="14902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7" name="Title 8">
            <a:extLst>
              <a:ext uri="{FF2B5EF4-FFF2-40B4-BE49-F238E27FC236}">
                <a16:creationId xmlns:a16="http://schemas.microsoft.com/office/drawing/2014/main" id="{50E50153-EDD5-6E07-B7A3-730197881A2F}"/>
              </a:ext>
            </a:extLst>
          </p:cNvPr>
          <p:cNvSpPr txBox="1">
            <a:spLocks/>
          </p:cNvSpPr>
          <p:nvPr/>
        </p:nvSpPr>
        <p:spPr>
          <a:xfrm>
            <a:off x="318201" y="61934"/>
            <a:ext cx="8923160" cy="4452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000" dirty="0"/>
              <a:t>2. Cold ions. On the </a:t>
            </a:r>
            <a:r>
              <a:rPr lang="en-GB" sz="2000" dirty="0" err="1"/>
              <a:t>plasmoid</a:t>
            </a:r>
            <a:r>
              <a:rPr lang="en-GB" sz="2000" dirty="0"/>
              <a:t> instability.</a:t>
            </a:r>
          </a:p>
        </p:txBody>
      </p:sp>
    </p:spTree>
    <p:extLst>
      <p:ext uri="{BB962C8B-B14F-4D97-AF65-F5344CB8AC3E}">
        <p14:creationId xmlns:p14="http://schemas.microsoft.com/office/powerpoint/2010/main" val="10827257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3451FF35-9525-4134-E42B-FB1810DCA39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2" r="11004"/>
          <a:stretch/>
        </p:blipFill>
        <p:spPr>
          <a:xfrm>
            <a:off x="1063328" y="738127"/>
            <a:ext cx="4244145" cy="270148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05571AF-C6E4-55E8-9863-FE0FE84403AC}"/>
              </a:ext>
            </a:extLst>
          </p:cNvPr>
          <p:cNvSpPr/>
          <p:nvPr/>
        </p:nvSpPr>
        <p:spPr>
          <a:xfrm rot="10800000">
            <a:off x="0" y="6163056"/>
            <a:ext cx="12192000" cy="694944"/>
          </a:xfrm>
          <a:prstGeom prst="rect">
            <a:avLst/>
          </a:prstGeom>
          <a:gradFill flip="none" rotWithShape="1">
            <a:gsLst>
              <a:gs pos="66000">
                <a:schemeClr val="accent1">
                  <a:lumMod val="20000"/>
                  <a:lumOff val="80000"/>
                </a:schemeClr>
              </a:gs>
              <a:gs pos="30000">
                <a:schemeClr val="bg1"/>
              </a:gs>
              <a:gs pos="9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14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89611543-CA00-24E4-85D0-A0623C18D86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" r="66961" b="-30065"/>
          <a:stretch/>
        </p:blipFill>
        <p:spPr>
          <a:xfrm>
            <a:off x="1748411" y="1172343"/>
            <a:ext cx="588663" cy="251888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97C2F824-5DDE-F38F-48D7-AE0B8F77B84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52822"/>
          <a:stretch/>
        </p:blipFill>
        <p:spPr>
          <a:xfrm>
            <a:off x="3087720" y="2260797"/>
            <a:ext cx="1298042" cy="230045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D1F51640-5F18-A826-14BD-D0DC4CBCCF39}"/>
              </a:ext>
            </a:extLst>
          </p:cNvPr>
          <p:cNvSpPr txBox="1"/>
          <p:nvPr/>
        </p:nvSpPr>
        <p:spPr>
          <a:xfrm>
            <a:off x="1343554" y="1123344"/>
            <a:ext cx="118446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/>
              <a:t>(1) </a:t>
            </a:r>
            <a:endParaRPr lang="it-IT" sz="1400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162ACA2-6EF5-3EBB-E734-7070013553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89755" y="3868410"/>
            <a:ext cx="4393113" cy="217064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AC5E0C8-6BE8-E059-3BDB-021EEFACC24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1009" t="5929" b="1"/>
          <a:stretch/>
        </p:blipFill>
        <p:spPr>
          <a:xfrm>
            <a:off x="1559418" y="4362246"/>
            <a:ext cx="740947" cy="182180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A119AA3D-6EED-2CC0-1E3F-6ED1EC7AA36F}"/>
              </a:ext>
            </a:extLst>
          </p:cNvPr>
          <p:cNvSpPr txBox="1"/>
          <p:nvPr/>
        </p:nvSpPr>
        <p:spPr>
          <a:xfrm>
            <a:off x="1146719" y="4299447"/>
            <a:ext cx="118446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/>
              <a:t>(2) </a:t>
            </a:r>
            <a:endParaRPr lang="it-IT" sz="1400" dirty="0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5F8708F3-8CED-197F-30A0-BCF19B7374A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24318" y="4926400"/>
            <a:ext cx="973039" cy="237140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D496869-C1DC-19E1-B883-549E0816F615}"/>
              </a:ext>
            </a:extLst>
          </p:cNvPr>
          <p:cNvSpPr/>
          <p:nvPr/>
        </p:nvSpPr>
        <p:spPr>
          <a:xfrm>
            <a:off x="2996910" y="2155879"/>
            <a:ext cx="1384550" cy="487323"/>
          </a:xfrm>
          <a:custGeom>
            <a:avLst/>
            <a:gdLst>
              <a:gd name="connsiteX0" fmla="*/ 0 w 1384550"/>
              <a:gd name="connsiteY0" fmla="*/ 25804 h 487323"/>
              <a:gd name="connsiteX1" fmla="*/ 25804 w 1384550"/>
              <a:gd name="connsiteY1" fmla="*/ 0 h 487323"/>
              <a:gd name="connsiteX2" fmla="*/ 705604 w 1384550"/>
              <a:gd name="connsiteY2" fmla="*/ 0 h 487323"/>
              <a:gd name="connsiteX3" fmla="*/ 1358746 w 1384550"/>
              <a:gd name="connsiteY3" fmla="*/ 0 h 487323"/>
              <a:gd name="connsiteX4" fmla="*/ 1384550 w 1384550"/>
              <a:gd name="connsiteY4" fmla="*/ 25804 h 487323"/>
              <a:gd name="connsiteX5" fmla="*/ 1384550 w 1384550"/>
              <a:gd name="connsiteY5" fmla="*/ 461519 h 487323"/>
              <a:gd name="connsiteX6" fmla="*/ 1358746 w 1384550"/>
              <a:gd name="connsiteY6" fmla="*/ 487323 h 487323"/>
              <a:gd name="connsiteX7" fmla="*/ 705604 w 1384550"/>
              <a:gd name="connsiteY7" fmla="*/ 487323 h 487323"/>
              <a:gd name="connsiteX8" fmla="*/ 25804 w 1384550"/>
              <a:gd name="connsiteY8" fmla="*/ 487323 h 487323"/>
              <a:gd name="connsiteX9" fmla="*/ 0 w 1384550"/>
              <a:gd name="connsiteY9" fmla="*/ 461519 h 487323"/>
              <a:gd name="connsiteX10" fmla="*/ 0 w 1384550"/>
              <a:gd name="connsiteY10" fmla="*/ 25804 h 487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84550" h="487323" extrusionOk="0">
                <a:moveTo>
                  <a:pt x="0" y="25804"/>
                </a:moveTo>
                <a:cubicBezTo>
                  <a:pt x="-2180" y="10698"/>
                  <a:pt x="11824" y="-273"/>
                  <a:pt x="25804" y="0"/>
                </a:cubicBezTo>
                <a:cubicBezTo>
                  <a:pt x="252392" y="22418"/>
                  <a:pt x="378433" y="-10497"/>
                  <a:pt x="705604" y="0"/>
                </a:cubicBezTo>
                <a:cubicBezTo>
                  <a:pt x="1032775" y="10497"/>
                  <a:pt x="1088162" y="23738"/>
                  <a:pt x="1358746" y="0"/>
                </a:cubicBezTo>
                <a:cubicBezTo>
                  <a:pt x="1373526" y="-513"/>
                  <a:pt x="1384167" y="8216"/>
                  <a:pt x="1384550" y="25804"/>
                </a:cubicBezTo>
                <a:cubicBezTo>
                  <a:pt x="1371321" y="176563"/>
                  <a:pt x="1404413" y="325345"/>
                  <a:pt x="1384550" y="461519"/>
                </a:cubicBezTo>
                <a:cubicBezTo>
                  <a:pt x="1385203" y="477196"/>
                  <a:pt x="1375056" y="486963"/>
                  <a:pt x="1358746" y="487323"/>
                </a:cubicBezTo>
                <a:cubicBezTo>
                  <a:pt x="1042410" y="471885"/>
                  <a:pt x="910067" y="481916"/>
                  <a:pt x="705604" y="487323"/>
                </a:cubicBezTo>
                <a:cubicBezTo>
                  <a:pt x="501141" y="492730"/>
                  <a:pt x="224808" y="514612"/>
                  <a:pt x="25804" y="487323"/>
                </a:cubicBezTo>
                <a:cubicBezTo>
                  <a:pt x="11685" y="483969"/>
                  <a:pt x="-2182" y="477462"/>
                  <a:pt x="0" y="461519"/>
                </a:cubicBezTo>
                <a:cubicBezTo>
                  <a:pt x="15571" y="316006"/>
                  <a:pt x="10476" y="202164"/>
                  <a:pt x="0" y="25804"/>
                </a:cubicBezTo>
                <a:close/>
              </a:path>
            </a:pathLst>
          </a:custGeom>
          <a:noFill/>
          <a:ln>
            <a:solidFill>
              <a:schemeClr val="accent5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3738901915">
                  <a:prstGeom prst="roundRect">
                    <a:avLst>
                      <a:gd name="adj" fmla="val 5295"/>
                    </a:avLst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CBE90A1-0B9F-C78A-8CA0-DCB8D73D237C}"/>
              </a:ext>
            </a:extLst>
          </p:cNvPr>
          <p:cNvSpPr/>
          <p:nvPr/>
        </p:nvSpPr>
        <p:spPr>
          <a:xfrm>
            <a:off x="3285975" y="4860319"/>
            <a:ext cx="1011382" cy="410785"/>
          </a:xfrm>
          <a:custGeom>
            <a:avLst/>
            <a:gdLst>
              <a:gd name="connsiteX0" fmla="*/ 0 w 1011382"/>
              <a:gd name="connsiteY0" fmla="*/ 22285 h 410785"/>
              <a:gd name="connsiteX1" fmla="*/ 22285 w 1011382"/>
              <a:gd name="connsiteY1" fmla="*/ 0 h 410785"/>
              <a:gd name="connsiteX2" fmla="*/ 515359 w 1011382"/>
              <a:gd name="connsiteY2" fmla="*/ 0 h 410785"/>
              <a:gd name="connsiteX3" fmla="*/ 989097 w 1011382"/>
              <a:gd name="connsiteY3" fmla="*/ 0 h 410785"/>
              <a:gd name="connsiteX4" fmla="*/ 1011382 w 1011382"/>
              <a:gd name="connsiteY4" fmla="*/ 22285 h 410785"/>
              <a:gd name="connsiteX5" fmla="*/ 1011382 w 1011382"/>
              <a:gd name="connsiteY5" fmla="*/ 388500 h 410785"/>
              <a:gd name="connsiteX6" fmla="*/ 989097 w 1011382"/>
              <a:gd name="connsiteY6" fmla="*/ 410785 h 410785"/>
              <a:gd name="connsiteX7" fmla="*/ 515359 w 1011382"/>
              <a:gd name="connsiteY7" fmla="*/ 410785 h 410785"/>
              <a:gd name="connsiteX8" fmla="*/ 22285 w 1011382"/>
              <a:gd name="connsiteY8" fmla="*/ 410785 h 410785"/>
              <a:gd name="connsiteX9" fmla="*/ 0 w 1011382"/>
              <a:gd name="connsiteY9" fmla="*/ 388500 h 410785"/>
              <a:gd name="connsiteX10" fmla="*/ 0 w 1011382"/>
              <a:gd name="connsiteY10" fmla="*/ 22285 h 410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11382" h="410785" extrusionOk="0">
                <a:moveTo>
                  <a:pt x="0" y="22285"/>
                </a:moveTo>
                <a:cubicBezTo>
                  <a:pt x="-2301" y="9074"/>
                  <a:pt x="10219" y="-244"/>
                  <a:pt x="22285" y="0"/>
                </a:cubicBezTo>
                <a:cubicBezTo>
                  <a:pt x="265526" y="-16305"/>
                  <a:pt x="381150" y="-9588"/>
                  <a:pt x="515359" y="0"/>
                </a:cubicBezTo>
                <a:cubicBezTo>
                  <a:pt x="649568" y="9588"/>
                  <a:pt x="873063" y="5635"/>
                  <a:pt x="989097" y="0"/>
                </a:cubicBezTo>
                <a:cubicBezTo>
                  <a:pt x="1003593" y="-2123"/>
                  <a:pt x="1011128" y="7758"/>
                  <a:pt x="1011382" y="22285"/>
                </a:cubicBezTo>
                <a:cubicBezTo>
                  <a:pt x="998225" y="155188"/>
                  <a:pt x="1010052" y="227305"/>
                  <a:pt x="1011382" y="388500"/>
                </a:cubicBezTo>
                <a:cubicBezTo>
                  <a:pt x="1012637" y="403549"/>
                  <a:pt x="1003040" y="410499"/>
                  <a:pt x="989097" y="410785"/>
                </a:cubicBezTo>
                <a:cubicBezTo>
                  <a:pt x="776388" y="408834"/>
                  <a:pt x="719344" y="431170"/>
                  <a:pt x="515359" y="410785"/>
                </a:cubicBezTo>
                <a:cubicBezTo>
                  <a:pt x="311374" y="390400"/>
                  <a:pt x="162233" y="388920"/>
                  <a:pt x="22285" y="410785"/>
                </a:cubicBezTo>
                <a:cubicBezTo>
                  <a:pt x="10001" y="410183"/>
                  <a:pt x="-2285" y="402579"/>
                  <a:pt x="0" y="388500"/>
                </a:cubicBezTo>
                <a:cubicBezTo>
                  <a:pt x="-5618" y="279211"/>
                  <a:pt x="8477" y="191725"/>
                  <a:pt x="0" y="22285"/>
                </a:cubicBezTo>
                <a:close/>
              </a:path>
            </a:pathLst>
          </a:custGeom>
          <a:noFill/>
          <a:ln>
            <a:solidFill>
              <a:schemeClr val="accent5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3738901915">
                  <a:prstGeom prst="roundRect">
                    <a:avLst>
                      <a:gd name="adj" fmla="val 5425"/>
                    </a:avLst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BBF20BD0-CEEA-F720-15A0-E7600B728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Camille Granier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8C9B5C93-934E-B722-D7EB-8ED321F87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6776-A058-41DB-A8A0-75448B522604}" type="slidenum">
              <a:rPr lang="it-IT" smtClean="0"/>
              <a:t>13</a:t>
            </a:fld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A5E1935-2AA4-F4EA-4C6D-ACEC6D731E0F}"/>
                  </a:ext>
                </a:extLst>
              </p:cNvPr>
              <p:cNvSpPr txBox="1"/>
              <p:nvPr/>
            </p:nvSpPr>
            <p:spPr>
              <a:xfrm>
                <a:off x="7079822" y="1875909"/>
                <a:ext cx="4082911" cy="25887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FR" sz="1400" b="0" i="0" dirty="0">
                    <a:effectLst/>
                  </a:rPr>
                  <a:t>We « switch on »  a contribution in the </a:t>
                </a:r>
                <a:r>
                  <a:rPr lang="fr-FR" sz="1400" b="0" i="0" dirty="0" err="1">
                    <a:effectLst/>
                  </a:rPr>
                  <a:t>Ohm’s</a:t>
                </a:r>
                <a:r>
                  <a:rPr lang="fr-FR" sz="1400" b="0" i="0" dirty="0">
                    <a:effectLst/>
                  </a:rPr>
                  <a:t> </a:t>
                </a:r>
                <a:r>
                  <a:rPr lang="fr-FR" sz="1400" b="0" i="0" dirty="0" err="1">
                    <a:effectLst/>
                  </a:rPr>
                  <a:t>law</a:t>
                </a:r>
                <a:r>
                  <a:rPr lang="fr-FR" sz="1400" b="0" i="0" dirty="0">
                    <a:effectLst/>
                  </a:rPr>
                  <a:t>:</a:t>
                </a:r>
              </a:p>
              <a:p>
                <a:endParaRPr lang="fr-FR" sz="1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fr-FR" sz="1400" b="0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1400" i="1" dirty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fr-FR" sz="1400" i="1" dirty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fr-FR" sz="14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d>
                        <m:dPr>
                          <m:begChr m:val="["/>
                          <m:endChr m:val="]"/>
                          <m:ctrlPr>
                            <a:rPr lang="fr-FR" sz="14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400" b="0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fr-FR" sz="14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b="0" i="1" dirty="0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fr-FR" sz="1400" b="0" i="1" dirty="0" smtClean="0">
                                  <a:latin typeface="Cambria Math" panose="02040503050406030204" pitchFamily="18" charset="0"/>
                                </a:rPr>
                                <m:t>∥</m:t>
                              </m:r>
                            </m:sub>
                          </m:sSub>
                          <m:r>
                            <a:rPr lang="fr-FR" sz="1400" b="0" i="1" dirty="0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fr-FR" sz="14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b="0" i="1" dirty="0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fr-FR" sz="1400" b="0" i="1" dirty="0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e>
                      </m:d>
                      <m:r>
                        <a:rPr lang="fr-FR" sz="14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fr-FR" sz="1400" b="0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1400" b="0" i="1" dirty="0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fr-FR" sz="1400" b="0" i="1" dirty="0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fr-FR" sz="14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fr-FR" sz="1400" b="1" i="0" dirty="0" smtClean="0">
                          <a:latin typeface="Cambria Math" panose="02040503050406030204" pitchFamily="18" charset="0"/>
                        </a:rPr>
                        <m:t>𝐳</m:t>
                      </m:r>
                      <m:r>
                        <a:rPr lang="fr-FR" sz="1400" b="0" i="1" dirty="0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m:rPr>
                          <m:sty m:val="p"/>
                        </m:rPr>
                        <a:rPr lang="fr-FR" sz="1400" b="0" i="0" dirty="0" smtClean="0">
                          <a:latin typeface="Cambria Math" panose="02040503050406030204" pitchFamily="18" charset="0"/>
                        </a:rPr>
                        <m:t>∇</m:t>
                      </m:r>
                      <m:sSub>
                        <m:sSubPr>
                          <m:ctrlPr>
                            <a:rPr lang="fr-FR" sz="14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dirty="0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fr-FR" sz="1400" b="0" i="1" dirty="0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it-IT" sz="1400" i="1" dirty="0"/>
              </a:p>
              <a:p>
                <a:endParaRPr lang="it-IT" sz="1400" i="1" dirty="0"/>
              </a:p>
              <a:p>
                <a14:m>
                  <m:oMath xmlns:m="http://schemas.openxmlformats.org/officeDocument/2006/math">
                    <m:r>
                      <a:rPr lang="fr-FR" sz="1400" b="1" i="1" dirty="0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fr-FR" sz="1400" b="0" i="1" dirty="0" smtClean="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it-IT" sz="1400" dirty="0"/>
                  <a:t> </a:t>
                </a:r>
                <a:r>
                  <a:rPr lang="it-IT" sz="1400" b="1" dirty="0"/>
                  <a:t>parallel electron compressibility. </a:t>
                </a:r>
              </a:p>
              <a:p>
                <a:endParaRPr lang="it-IT" sz="1400" dirty="0"/>
              </a:p>
              <a:p>
                <a:r>
                  <a:rPr lang="it-IT" sz="1400" dirty="0"/>
                  <a:t>But perpendicular flow (stays incompressible) </a:t>
                </a:r>
              </a:p>
              <a:p>
                <a:endParaRPr lang="it-IT" sz="1400" i="1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1" i="0" dirty="0" smtClean="0">
                              <a:latin typeface="Cambria Math" panose="02040503050406030204" pitchFamily="18" charset="0"/>
                            </a:rPr>
                            <m:t>𝐯</m:t>
                          </m:r>
                        </m:e>
                        <m:sub>
                          <m:r>
                            <a:rPr lang="fr-FR" sz="1400" b="0" i="1" dirty="0" smtClean="0">
                              <a:latin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r>
                        <a:rPr lang="fr-FR" sz="14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14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1" i="0" dirty="0" smtClean="0">
                              <a:latin typeface="Cambria Math" panose="02040503050406030204" pitchFamily="18" charset="0"/>
                            </a:rPr>
                            <m:t>𝐯</m:t>
                          </m:r>
                        </m:e>
                        <m:sub>
                          <m:r>
                            <a:rPr lang="fr-FR" sz="1400" b="0" i="1" dirty="0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sz="1400" b="0" i="1" dirty="0" smtClean="0">
                              <a:latin typeface="Cambria Math" panose="02040503050406030204" pitchFamily="18" charset="0"/>
                            </a:rPr>
                            <m:t>×</m:t>
                          </m:r>
                          <m:r>
                            <m:rPr>
                              <m:sty m:val="p"/>
                            </m:rPr>
                            <a:rPr lang="fr-FR" sz="1400" b="0" i="1" dirty="0" smtClean="0">
                              <a:latin typeface="Cambria Math" panose="02040503050406030204" pitchFamily="18" charset="0"/>
                            </a:rPr>
                            <m:t>B</m:t>
                          </m:r>
                        </m:sub>
                      </m:sSub>
                      <m:r>
                        <a:rPr lang="fr-FR" sz="1400" b="0" i="1" dirty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sz="14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1" i="0" dirty="0" smtClean="0">
                              <a:latin typeface="Cambria Math" panose="02040503050406030204" pitchFamily="18" charset="0"/>
                            </a:rPr>
                            <m:t>𝐯</m:t>
                          </m:r>
                        </m:e>
                        <m:sub>
                          <m:r>
                            <a:rPr lang="fr-FR" sz="1400" b="0" i="1" dirty="0" smtClean="0">
                              <a:latin typeface="Cambria Math" panose="02040503050406030204" pitchFamily="18" charset="0"/>
                            </a:rPr>
                            <m:t>𝑑𝑖𝑎</m:t>
                          </m:r>
                          <m:sSub>
                            <m:sSubPr>
                              <m:ctrlPr>
                                <a:rPr lang="fr-FR" sz="14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b="0" i="1" dirty="0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fr-FR" sz="1400" b="0" i="1" dirty="0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sub>
                      </m:sSub>
                      <m:r>
                        <a:rPr lang="fr-FR" sz="1400" b="0" i="1" dirty="0" smtClean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it-IT" sz="1400" i="1" dirty="0"/>
              </a:p>
              <a:p>
                <a:endParaRPr lang="it-IT" sz="1400" i="1" dirty="0"/>
              </a:p>
              <a:p>
                <a:r>
                  <a:rPr lang="it-IT" sz="1400" dirty="0"/>
                  <a:t>just modified by diamagnetic drift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r-FR" sz="1400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1400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sz="1400" b="1" i="0" dirty="0" smtClean="0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fr-FR" sz="1400" b="1" i="0" dirty="0" smtClean="0">
                            <a:latin typeface="Cambria Math" panose="02040503050406030204" pitchFamily="18" charset="0"/>
                          </a:rPr>
                          <m:t>𝐳</m:t>
                        </m:r>
                        <m:r>
                          <a:rPr lang="fr-FR" sz="1400" b="0" i="1" dirty="0" smtClean="0">
                            <a:latin typeface="Cambria Math" panose="02040503050406030204" pitchFamily="18" charset="0"/>
                          </a:rPr>
                          <m:t>×</m:t>
                        </m:r>
                        <m:sSubSup>
                          <m:sSubSupPr>
                            <m:ctrlPr>
                              <a:rPr lang="fr-FR" sz="1400" b="0" i="1" dirty="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fr-FR" sz="1400" b="0" i="0" dirty="0" smtClean="0">
                                <a:latin typeface="Cambria Math" panose="02040503050406030204" pitchFamily="18" charset="0"/>
                              </a:rPr>
                              <m:t>∇</m:t>
                            </m:r>
                          </m:e>
                          <m:sub>
                            <m:r>
                              <a:rPr lang="fr-FR" sz="1400" b="0" i="1" dirty="0" smtClean="0">
                                <a:latin typeface="Cambria Math" panose="02040503050406030204" pitchFamily="18" charset="0"/>
                              </a:rPr>
                              <m:t>⊥</m:t>
                            </m:r>
                          </m:sub>
                          <m:sup>
                            <m:r>
                              <a:rPr lang="fr-FR" sz="1400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fr-FR" sz="1400" b="0" i="1" dirty="0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fr-FR" sz="1400" b="0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fr-FR" sz="14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sSub>
                      <m:sSubPr>
                        <m:ctrlPr>
                          <a:rPr lang="fr-FR" sz="1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b="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fr-FR" sz="1400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it-IT" sz="1400" i="1" dirty="0"/>
                  <a:t>.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A5E1935-2AA4-F4EA-4C6D-ACEC6D731E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9822" y="1875909"/>
                <a:ext cx="4082911" cy="2588722"/>
              </a:xfrm>
              <a:prstGeom prst="rect">
                <a:avLst/>
              </a:prstGeom>
              <a:blipFill>
                <a:blip r:embed="rId9"/>
                <a:stretch>
                  <a:fillRect l="-448" t="-70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Arrow: Right 30">
            <a:extLst>
              <a:ext uri="{FF2B5EF4-FFF2-40B4-BE49-F238E27FC236}">
                <a16:creationId xmlns:a16="http://schemas.microsoft.com/office/drawing/2014/main" id="{AD423194-2A60-41C5-891C-D94A7A576579}"/>
              </a:ext>
            </a:extLst>
          </p:cNvPr>
          <p:cNvSpPr/>
          <p:nvPr/>
        </p:nvSpPr>
        <p:spPr>
          <a:xfrm rot="5400000">
            <a:off x="5251277" y="3552192"/>
            <a:ext cx="1346563" cy="200262"/>
          </a:xfrm>
          <a:prstGeom prst="rightArrow">
            <a:avLst>
              <a:gd name="adj1" fmla="val 50000"/>
              <a:gd name="adj2" fmla="val 962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E1A896C-658C-07CD-9E22-C284333EFD06}"/>
              </a:ext>
            </a:extLst>
          </p:cNvPr>
          <p:cNvSpPr txBox="1"/>
          <p:nvPr/>
        </p:nvSpPr>
        <p:spPr>
          <a:xfrm>
            <a:off x="7079822" y="4687974"/>
            <a:ext cx="374057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dirty="0">
                <a:effectLst/>
              </a:rPr>
              <a:t>CS changes into a cross shaped CS aligned with the separatrices </a:t>
            </a:r>
            <a:r>
              <a:rPr lang="en-US" sz="1200" b="0" i="1" dirty="0" err="1">
                <a:effectLst/>
              </a:rPr>
              <a:t>Aydemir</a:t>
            </a:r>
            <a:r>
              <a:rPr lang="en-US" sz="1200" b="0" i="0" dirty="0">
                <a:effectLst/>
              </a:rPr>
              <a:t> (1992),</a:t>
            </a:r>
            <a:r>
              <a:rPr lang="it-IT" sz="1200" b="0" i="1" dirty="0">
                <a:solidFill>
                  <a:srgbClr val="000000"/>
                </a:solidFill>
                <a:effectLst/>
              </a:rPr>
              <a:t>Cafaro et al. (1998)</a:t>
            </a:r>
            <a:r>
              <a:rPr lang="en-US" sz="1200" i="1" dirty="0">
                <a:solidFill>
                  <a:srgbClr val="000000"/>
                </a:solidFill>
              </a:rPr>
              <a:t>, </a:t>
            </a:r>
            <a:r>
              <a:rPr lang="en-US" sz="1200" i="1" dirty="0" err="1">
                <a:solidFill>
                  <a:srgbClr val="000000"/>
                </a:solidFill>
              </a:rPr>
              <a:t>Hirota</a:t>
            </a:r>
            <a:r>
              <a:rPr lang="en-US" sz="1200" i="1" dirty="0">
                <a:solidFill>
                  <a:srgbClr val="000000"/>
                </a:solidFill>
              </a:rPr>
              <a:t> (2015).</a:t>
            </a:r>
            <a:endParaRPr lang="it-IT" sz="1200" i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8D6248D-8171-BB21-06EB-1149CE6E4A45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duotone>
              <a:schemeClr val="accent1">
                <a:shade val="45000"/>
                <a:satMod val="135000"/>
              </a:schemeClr>
              <a:prstClr val="white"/>
            </a:duotone>
            <a:alphaModFix amt="50000"/>
          </a:blip>
          <a:srcRect l="1546"/>
          <a:stretch/>
        </p:blipFill>
        <p:spPr>
          <a:xfrm>
            <a:off x="0" y="-25666"/>
            <a:ext cx="12192000" cy="661844"/>
          </a:xfrm>
          <a:prstGeom prst="rect">
            <a:avLst/>
          </a:prstGeom>
        </p:spPr>
      </p:pic>
      <p:sp>
        <p:nvSpPr>
          <p:cNvPr id="5" name="Title 8">
            <a:extLst>
              <a:ext uri="{FF2B5EF4-FFF2-40B4-BE49-F238E27FC236}">
                <a16:creationId xmlns:a16="http://schemas.microsoft.com/office/drawing/2014/main" id="{7DF3A36F-0010-523A-6090-D3A5D112D0CB}"/>
              </a:ext>
            </a:extLst>
          </p:cNvPr>
          <p:cNvSpPr txBox="1">
            <a:spLocks/>
          </p:cNvSpPr>
          <p:nvPr/>
        </p:nvSpPr>
        <p:spPr>
          <a:xfrm>
            <a:off x="318201" y="61934"/>
            <a:ext cx="8923160" cy="4452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000" dirty="0"/>
              <a:t>2. Cold ions. On the </a:t>
            </a:r>
            <a:r>
              <a:rPr lang="en-GB" sz="2000" dirty="0" err="1"/>
              <a:t>plasmoid</a:t>
            </a:r>
            <a:r>
              <a:rPr lang="en-GB" sz="2000" dirty="0"/>
              <a:t> instability.</a:t>
            </a:r>
          </a:p>
        </p:txBody>
      </p:sp>
    </p:spTree>
    <p:extLst>
      <p:ext uri="{BB962C8B-B14F-4D97-AF65-F5344CB8AC3E}">
        <p14:creationId xmlns:p14="http://schemas.microsoft.com/office/powerpoint/2010/main" val="42683414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6C18213C-B6B7-91F9-E649-40E6F2259925}"/>
              </a:ext>
            </a:extLst>
          </p:cNvPr>
          <p:cNvSpPr/>
          <p:nvPr/>
        </p:nvSpPr>
        <p:spPr>
          <a:xfrm rot="10800000">
            <a:off x="0" y="6163056"/>
            <a:ext cx="12192000" cy="694944"/>
          </a:xfrm>
          <a:prstGeom prst="rect">
            <a:avLst/>
          </a:prstGeom>
          <a:gradFill flip="none" rotWithShape="1">
            <a:gsLst>
              <a:gs pos="66000">
                <a:schemeClr val="accent1">
                  <a:lumMod val="20000"/>
                  <a:lumOff val="80000"/>
                </a:schemeClr>
              </a:gs>
              <a:gs pos="30000">
                <a:schemeClr val="bg1"/>
              </a:gs>
              <a:gs pos="9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14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224A32-4625-1E56-EE40-82B6931CA5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193" y="2431866"/>
            <a:ext cx="4460096" cy="347378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6C17879-C5A3-2E6E-2E62-B5B60F6615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523" y="2194429"/>
            <a:ext cx="916723" cy="21186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9501EEC-C7DD-B8C9-7332-7B4A117087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33947" y="2226115"/>
            <a:ext cx="827490" cy="19470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9174EF4-30CD-F6EE-C916-A8ADE79260F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89955" y="2241253"/>
            <a:ext cx="903098" cy="1947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791705B-3E96-C449-393D-4A60141040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49935" y="2503222"/>
            <a:ext cx="5249993" cy="357027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9F4A9AC-69A5-60EF-BFDE-C6CC8C5CAD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4607" y="2324795"/>
            <a:ext cx="933233" cy="21568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A75DAA5-50CA-774F-65BE-16B2A93F69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95918" y="2356480"/>
            <a:ext cx="842395" cy="19821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4D55487-4DFA-AE0B-CA60-F8EE6F659A6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10751" y="2371618"/>
            <a:ext cx="919364" cy="198211"/>
          </a:xfrm>
          <a:prstGeom prst="rect">
            <a:avLst/>
          </a:prstGeom>
        </p:spPr>
      </p:pic>
      <p:sp>
        <p:nvSpPr>
          <p:cNvPr id="24" name="Arrow: Right 23">
            <a:extLst>
              <a:ext uri="{FF2B5EF4-FFF2-40B4-BE49-F238E27FC236}">
                <a16:creationId xmlns:a16="http://schemas.microsoft.com/office/drawing/2014/main" id="{23D26F3C-0F1B-EB46-946E-64BED6E7A716}"/>
              </a:ext>
            </a:extLst>
          </p:cNvPr>
          <p:cNvSpPr/>
          <p:nvPr/>
        </p:nvSpPr>
        <p:spPr>
          <a:xfrm>
            <a:off x="4467467" y="1642533"/>
            <a:ext cx="3088663" cy="200262"/>
          </a:xfrm>
          <a:prstGeom prst="rightArrow">
            <a:avLst>
              <a:gd name="adj1" fmla="val 50000"/>
              <a:gd name="adj2" fmla="val 962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5C88139-4DF5-9F24-C2B7-E7D843D039C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45973" y="1761207"/>
            <a:ext cx="1799583" cy="160472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65F2D-FC53-3944-7786-2509FDD4E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6776-A058-41DB-A8A0-75448B522604}" type="slidenum">
              <a:rPr lang="it-IT" smtClean="0"/>
              <a:t>14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6AA805-BCA0-49DC-A96C-8420EF627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Camille Granier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021BC4-C4B9-E059-8F66-3548915D553D}"/>
              </a:ext>
            </a:extLst>
          </p:cNvPr>
          <p:cNvSpPr txBox="1"/>
          <p:nvPr/>
        </p:nvSpPr>
        <p:spPr>
          <a:xfrm>
            <a:off x="2398632" y="5881270"/>
            <a:ext cx="339600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fr-FR" sz="800" i="1" u="none" strike="noStrike" baseline="0" dirty="0" err="1">
                <a:latin typeface="CMR10"/>
              </a:rPr>
              <a:t>From</a:t>
            </a:r>
            <a:r>
              <a:rPr lang="fr-FR" sz="800" i="1" u="none" strike="noStrike" baseline="0" dirty="0">
                <a:latin typeface="CMR10"/>
              </a:rPr>
              <a:t> 1728x1728 to </a:t>
            </a:r>
          </a:p>
          <a:p>
            <a:pPr algn="l"/>
            <a:r>
              <a:rPr lang="fr-FR" sz="800" i="1" u="none" strike="noStrike" baseline="0" dirty="0">
                <a:latin typeface="CMR10"/>
              </a:rPr>
              <a:t>2000x2400 points</a:t>
            </a:r>
            <a:endParaRPr lang="it-IT" sz="700" i="1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38378A4-3BFD-268E-C7AD-CEA051C1D0F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17759" y="1759731"/>
            <a:ext cx="1459865" cy="1692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6339F97-05DE-866E-1AA3-0C5BDBF7CD21}"/>
                  </a:ext>
                </a:extLst>
              </p:cNvPr>
              <p:cNvSpPr txBox="1"/>
              <p:nvPr/>
            </p:nvSpPr>
            <p:spPr>
              <a:xfrm>
                <a:off x="410980" y="782920"/>
                <a:ext cx="663168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/>
                  <a:t>Increasing the </a:t>
                </a:r>
                <a:r>
                  <a:rPr lang="fr-FR" sz="1600" dirty="0" err="1"/>
                  <a:t>lenght</a:t>
                </a:r>
                <a:r>
                  <a:rPr lang="fr-FR" sz="1600" dirty="0"/>
                  <a:t> of the </a:t>
                </a:r>
                <a:r>
                  <a:rPr lang="fr-FR" sz="1600" dirty="0" err="1"/>
                  <a:t>equilibriuml</a:t>
                </a:r>
                <a:r>
                  <a:rPr lang="fr-FR" sz="1600" dirty="0"/>
                  <a:t> </a:t>
                </a:r>
                <a:r>
                  <a:rPr lang="fr-FR" sz="1600" dirty="0" err="1"/>
                  <a:t>current</a:t>
                </a:r>
                <a:r>
                  <a:rPr lang="fr-FR" sz="1600" dirty="0"/>
                  <a:t> </a:t>
                </a:r>
                <a:r>
                  <a:rPr lang="fr-FR" sz="1600" dirty="0" err="1"/>
                  <a:t>sheet</a:t>
                </a:r>
                <a:r>
                  <a:rPr lang="fr-FR" sz="1600" dirty="0"/>
                  <a:t>  </a:t>
                </a:r>
                <a14:m>
                  <m:oMath xmlns:m="http://schemas.openxmlformats.org/officeDocument/2006/math">
                    <m:r>
                      <a:rPr lang="fr-FR" sz="1600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1600" i="1" dirty="0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fr-FR" sz="1600" dirty="0"/>
                  <a:t>   incresing </a:t>
                </a:r>
                <a14:m>
                  <m:oMath xmlns:m="http://schemas.openxmlformats.org/officeDocument/2006/math">
                    <m:r>
                      <a:rPr lang="fr-FR" sz="1600" b="0" i="0" dirty="0" smtClean="0">
                        <a:latin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fr-FR" sz="1600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fr-FR" sz="1600" b="0" i="0" dirty="0" smtClean="0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fr-FR" sz="1600" b="0" i="1" dirty="0" smtClean="0">
                            <a:latin typeface="Cambria Math" panose="02040503050406030204" pitchFamily="18" charset="0"/>
                          </a:rPr>
                          <m:t>𝑏𝑜𝑥</m:t>
                        </m:r>
                      </m:sub>
                      <m:sup>
                        <m:r>
                          <a:rPr lang="fr-FR" sz="1600" b="0" i="1" dirty="0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</m:oMath>
                </a14:m>
                <a:r>
                  <a:rPr lang="it-IT" sz="1600" dirty="0"/>
                  <a:t>. 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6339F97-05DE-866E-1AA3-0C5BDBF7CD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980" y="782920"/>
                <a:ext cx="6631687" cy="338554"/>
              </a:xfrm>
              <a:prstGeom prst="rect">
                <a:avLst/>
              </a:prstGeom>
              <a:blipFill>
                <a:blip r:embed="rId11"/>
                <a:stretch>
                  <a:fillRect l="-460" t="-7143" b="-1964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66107391-C9D0-E543-A7EF-A656BC545C1B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duotone>
              <a:schemeClr val="accent1">
                <a:shade val="45000"/>
                <a:satMod val="135000"/>
              </a:schemeClr>
              <a:prstClr val="white"/>
            </a:duotone>
            <a:alphaModFix amt="50000"/>
          </a:blip>
          <a:srcRect l="1546"/>
          <a:stretch/>
        </p:blipFill>
        <p:spPr>
          <a:xfrm>
            <a:off x="0" y="-25666"/>
            <a:ext cx="12192000" cy="661844"/>
          </a:xfrm>
          <a:prstGeom prst="rect">
            <a:avLst/>
          </a:prstGeom>
        </p:spPr>
      </p:pic>
      <p:sp>
        <p:nvSpPr>
          <p:cNvPr id="15" name="Title 8">
            <a:extLst>
              <a:ext uri="{FF2B5EF4-FFF2-40B4-BE49-F238E27FC236}">
                <a16:creationId xmlns:a16="http://schemas.microsoft.com/office/drawing/2014/main" id="{1ADD8BA9-A7C2-2661-8363-FA4317085122}"/>
              </a:ext>
            </a:extLst>
          </p:cNvPr>
          <p:cNvSpPr txBox="1">
            <a:spLocks/>
          </p:cNvSpPr>
          <p:nvPr/>
        </p:nvSpPr>
        <p:spPr>
          <a:xfrm>
            <a:off x="318201" y="61934"/>
            <a:ext cx="8923160" cy="4452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000" dirty="0"/>
              <a:t>2. Cold ions. On the </a:t>
            </a:r>
            <a:r>
              <a:rPr lang="en-GB" sz="2000" dirty="0" err="1"/>
              <a:t>plasmoid</a:t>
            </a:r>
            <a:r>
              <a:rPr lang="en-GB" sz="2000" dirty="0"/>
              <a:t> instability.</a:t>
            </a:r>
          </a:p>
        </p:txBody>
      </p:sp>
    </p:spTree>
    <p:extLst>
      <p:ext uri="{BB962C8B-B14F-4D97-AF65-F5344CB8AC3E}">
        <p14:creationId xmlns:p14="http://schemas.microsoft.com/office/powerpoint/2010/main" val="29749676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5C9A406-9352-C3E8-5293-FC749CC8D5DD}"/>
              </a:ext>
            </a:extLst>
          </p:cNvPr>
          <p:cNvSpPr/>
          <p:nvPr/>
        </p:nvSpPr>
        <p:spPr>
          <a:xfrm rot="10800000">
            <a:off x="0" y="6163056"/>
            <a:ext cx="12192000" cy="694944"/>
          </a:xfrm>
          <a:prstGeom prst="rect">
            <a:avLst/>
          </a:prstGeom>
          <a:gradFill flip="none" rotWithShape="1">
            <a:gsLst>
              <a:gs pos="66000">
                <a:schemeClr val="accent1">
                  <a:lumMod val="20000"/>
                  <a:lumOff val="80000"/>
                </a:schemeClr>
              </a:gs>
              <a:gs pos="30000">
                <a:schemeClr val="bg1"/>
              </a:gs>
              <a:gs pos="9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14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6F2E518-F763-527E-803E-9E09016465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512" y="1399081"/>
            <a:ext cx="5248800" cy="4654006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F551E217-4B75-FCE0-CEC6-E7BE4816941C}"/>
              </a:ext>
            </a:extLst>
          </p:cNvPr>
          <p:cNvSpPr txBox="1"/>
          <p:nvPr/>
        </p:nvSpPr>
        <p:spPr>
          <a:xfrm>
            <a:off x="5811331" y="1448700"/>
            <a:ext cx="6214066" cy="7052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1400" b="1" dirty="0"/>
              <a:t>New p</a:t>
            </a:r>
            <a:r>
              <a:rPr lang="en-US" sz="1400" b="1" i="0" u="none" strike="noStrike" baseline="0" dirty="0"/>
              <a:t>arameter space diagram</a:t>
            </a:r>
            <a:r>
              <a:rPr lang="en-US" sz="1400" b="0" i="0" u="none" strike="noStrike" baseline="0" dirty="0"/>
              <a:t> (</a:t>
            </a:r>
            <a:r>
              <a:rPr lang="en-US" sz="1400" dirty="0" err="1">
                <a:solidFill>
                  <a:srgbClr val="000000"/>
                </a:solidFill>
              </a:rPr>
              <a:t>Collisionless</a:t>
            </a:r>
            <a:r>
              <a:rPr lang="en-US" sz="1400" dirty="0">
                <a:solidFill>
                  <a:srgbClr val="000000"/>
                </a:solidFill>
              </a:rPr>
              <a:t> counterpart of the collisional case).</a:t>
            </a:r>
            <a:endParaRPr lang="fr-FR" sz="1400" dirty="0"/>
          </a:p>
          <a:p>
            <a:pPr algn="l">
              <a:lnSpc>
                <a:spcPct val="150000"/>
              </a:lnSpc>
            </a:pPr>
            <a:r>
              <a:rPr lang="en-US" sz="1400" b="0" i="0" u="none" strike="noStrike" baseline="0" dirty="0">
                <a:latin typeface="CMR9"/>
              </a:rPr>
              <a:t>Cases with </a:t>
            </a:r>
            <a:r>
              <a:rPr lang="en-US" sz="1400" b="0" i="0" u="none" strike="noStrike" baseline="0" dirty="0" err="1">
                <a:latin typeface="CMR9"/>
              </a:rPr>
              <a:t>plasmoids</a:t>
            </a:r>
            <a:r>
              <a:rPr lang="en-US" sz="1400" b="0" i="0" u="none" strike="noStrike" baseline="0" dirty="0">
                <a:latin typeface="CMR9"/>
              </a:rPr>
              <a:t> above               or            .              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095DC311-C172-97E5-970F-E6C8DB71D6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97537" y="1818356"/>
            <a:ext cx="418481" cy="27400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AD3C30D-F1C7-6948-0AFA-4B2883B7BD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26938" y="1836725"/>
            <a:ext cx="390828" cy="255636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146D6ACF-42B5-96FA-BBC5-8DA6C036BB18}"/>
              </a:ext>
            </a:extLst>
          </p:cNvPr>
          <p:cNvSpPr txBox="1"/>
          <p:nvPr/>
        </p:nvSpPr>
        <p:spPr>
          <a:xfrm>
            <a:off x="5537924" y="2742272"/>
            <a:ext cx="5731762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400" dirty="0"/>
              <a:t>(1)  The </a:t>
            </a:r>
            <a:r>
              <a:rPr lang="fr-FR" sz="1400" dirty="0" err="1"/>
              <a:t>threshold</a:t>
            </a:r>
            <a:r>
              <a:rPr lang="fr-FR" sz="1400" dirty="0"/>
              <a:t> aspect ratio </a:t>
            </a:r>
            <a:r>
              <a:rPr lang="fr-FR" sz="1400" dirty="0" err="1"/>
              <a:t>is</a:t>
            </a:r>
            <a:r>
              <a:rPr lang="fr-FR" sz="1400" dirty="0"/>
              <a:t> </a:t>
            </a:r>
          </a:p>
          <a:p>
            <a:endParaRPr lang="fr-FR" dirty="0"/>
          </a:p>
          <a:p>
            <a:r>
              <a:rPr lang="it-IT" sz="1400" dirty="0"/>
              <a:t>       So for the marginally unstable case </a:t>
            </a:r>
          </a:p>
          <a:p>
            <a:endParaRPr lang="fr-FR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E0AC1806-B27E-5969-037C-F39988961F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72181" y="2849623"/>
            <a:ext cx="3107271" cy="280976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EECEC5E-6390-3D77-DC6C-62622363B0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25323" y="3367734"/>
            <a:ext cx="1351925" cy="245804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FAC8B534-49F7-FFD1-DF53-6A06CF4072FA}"/>
              </a:ext>
            </a:extLst>
          </p:cNvPr>
          <p:cNvSpPr/>
          <p:nvPr/>
        </p:nvSpPr>
        <p:spPr>
          <a:xfrm>
            <a:off x="4174070" y="2382695"/>
            <a:ext cx="889052" cy="1850216"/>
          </a:xfrm>
          <a:prstGeom prst="ellipse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C133588-8CB4-444D-319A-97B5D847F3E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24684" y="2994965"/>
            <a:ext cx="821143" cy="28441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C0C9117-7307-BD5B-2D4D-B0244979B215}"/>
              </a:ext>
            </a:extLst>
          </p:cNvPr>
          <p:cNvSpPr/>
          <p:nvPr/>
        </p:nvSpPr>
        <p:spPr>
          <a:xfrm>
            <a:off x="4724684" y="2992771"/>
            <a:ext cx="821143" cy="299502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C39AC82B-EC30-ADD3-97BC-D8DD90C88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Camille Granier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2003CEAF-77BB-92D4-F34F-A73AA5874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6776-A058-41DB-A8A0-75448B522604}" type="slidenum">
              <a:rPr lang="it-IT" smtClean="0"/>
              <a:t>15</a:t>
            </a:fld>
            <a:endParaRPr lang="it-IT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EC5D7BF-7DED-9BEA-CD3F-A765D144DACD}"/>
              </a:ext>
            </a:extLst>
          </p:cNvPr>
          <p:cNvSpPr/>
          <p:nvPr/>
        </p:nvSpPr>
        <p:spPr>
          <a:xfrm>
            <a:off x="5627766" y="1282515"/>
            <a:ext cx="1483051" cy="23176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i="1" dirty="0" err="1">
                <a:solidFill>
                  <a:schemeClr val="tx1"/>
                </a:solidFill>
                <a:latin typeface="Garamond" panose="02020404030301010803" pitchFamily="18" charset="0"/>
              </a:rPr>
              <a:t>Take</a:t>
            </a:r>
            <a:r>
              <a:rPr lang="fr-FR" sz="1400" i="1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fr-FR" sz="1400" i="1" dirty="0" err="1">
                <a:solidFill>
                  <a:schemeClr val="tx1"/>
                </a:solidFill>
                <a:latin typeface="Garamond" panose="02020404030301010803" pitchFamily="18" charset="0"/>
              </a:rPr>
              <a:t>away</a:t>
            </a:r>
            <a:r>
              <a:rPr lang="fr-FR" sz="1400" i="1" dirty="0">
                <a:solidFill>
                  <a:schemeClr val="tx1"/>
                </a:solidFill>
                <a:latin typeface="Garamond" panose="02020404030301010803" pitchFamily="18" charset="0"/>
              </a:rPr>
              <a:t> message</a:t>
            </a:r>
            <a:endParaRPr lang="it-IT" sz="1400" i="1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C90F2AE-05EE-5D7F-1186-27BD990DAEC5}"/>
              </a:ext>
            </a:extLst>
          </p:cNvPr>
          <p:cNvSpPr/>
          <p:nvPr/>
        </p:nvSpPr>
        <p:spPr>
          <a:xfrm>
            <a:off x="5619904" y="1282515"/>
            <a:ext cx="6313478" cy="996017"/>
          </a:xfrm>
          <a:prstGeom prst="rect">
            <a:avLst/>
          </a:prstGeom>
          <a:solidFill>
            <a:schemeClr val="accent1">
              <a:lumMod val="60000"/>
              <a:lumOff val="40000"/>
              <a:alpha val="1411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16D31924-C04B-6D1B-529C-C7261E8CB935}"/>
              </a:ext>
            </a:extLst>
          </p:cNvPr>
          <p:cNvSpPr/>
          <p:nvPr/>
        </p:nvSpPr>
        <p:spPr>
          <a:xfrm>
            <a:off x="8416018" y="2725068"/>
            <a:ext cx="3240271" cy="554316"/>
          </a:xfrm>
          <a:custGeom>
            <a:avLst/>
            <a:gdLst>
              <a:gd name="connsiteX0" fmla="*/ 0 w 3240271"/>
              <a:gd name="connsiteY0" fmla="*/ 32788 h 554316"/>
              <a:gd name="connsiteX1" fmla="*/ 32788 w 3240271"/>
              <a:gd name="connsiteY1" fmla="*/ 0 h 554316"/>
              <a:gd name="connsiteX2" fmla="*/ 699474 w 3240271"/>
              <a:gd name="connsiteY2" fmla="*/ 0 h 554316"/>
              <a:gd name="connsiteX3" fmla="*/ 1239172 w 3240271"/>
              <a:gd name="connsiteY3" fmla="*/ 0 h 554316"/>
              <a:gd name="connsiteX4" fmla="*/ 1937605 w 3240271"/>
              <a:gd name="connsiteY4" fmla="*/ 0 h 554316"/>
              <a:gd name="connsiteX5" fmla="*/ 2540797 w 3240271"/>
              <a:gd name="connsiteY5" fmla="*/ 0 h 554316"/>
              <a:gd name="connsiteX6" fmla="*/ 3207483 w 3240271"/>
              <a:gd name="connsiteY6" fmla="*/ 0 h 554316"/>
              <a:gd name="connsiteX7" fmla="*/ 3240271 w 3240271"/>
              <a:gd name="connsiteY7" fmla="*/ 32788 h 554316"/>
              <a:gd name="connsiteX8" fmla="*/ 3240271 w 3240271"/>
              <a:gd name="connsiteY8" fmla="*/ 521528 h 554316"/>
              <a:gd name="connsiteX9" fmla="*/ 3207483 w 3240271"/>
              <a:gd name="connsiteY9" fmla="*/ 554316 h 554316"/>
              <a:gd name="connsiteX10" fmla="*/ 2636038 w 3240271"/>
              <a:gd name="connsiteY10" fmla="*/ 554316 h 554316"/>
              <a:gd name="connsiteX11" fmla="*/ 2001099 w 3240271"/>
              <a:gd name="connsiteY11" fmla="*/ 554316 h 554316"/>
              <a:gd name="connsiteX12" fmla="*/ 1429654 w 3240271"/>
              <a:gd name="connsiteY12" fmla="*/ 554316 h 554316"/>
              <a:gd name="connsiteX13" fmla="*/ 794715 w 3240271"/>
              <a:gd name="connsiteY13" fmla="*/ 554316 h 554316"/>
              <a:gd name="connsiteX14" fmla="*/ 32788 w 3240271"/>
              <a:gd name="connsiteY14" fmla="*/ 554316 h 554316"/>
              <a:gd name="connsiteX15" fmla="*/ 0 w 3240271"/>
              <a:gd name="connsiteY15" fmla="*/ 521528 h 554316"/>
              <a:gd name="connsiteX16" fmla="*/ 0 w 3240271"/>
              <a:gd name="connsiteY16" fmla="*/ 32788 h 554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240271" h="554316" extrusionOk="0">
                <a:moveTo>
                  <a:pt x="0" y="32788"/>
                </a:moveTo>
                <a:cubicBezTo>
                  <a:pt x="-2410" y="13734"/>
                  <a:pt x="17141" y="-2487"/>
                  <a:pt x="32788" y="0"/>
                </a:cubicBezTo>
                <a:cubicBezTo>
                  <a:pt x="184248" y="-18761"/>
                  <a:pt x="555572" y="-24850"/>
                  <a:pt x="699474" y="0"/>
                </a:cubicBezTo>
                <a:cubicBezTo>
                  <a:pt x="843376" y="24850"/>
                  <a:pt x="1111285" y="-22146"/>
                  <a:pt x="1239172" y="0"/>
                </a:cubicBezTo>
                <a:cubicBezTo>
                  <a:pt x="1367059" y="22146"/>
                  <a:pt x="1636060" y="31356"/>
                  <a:pt x="1937605" y="0"/>
                </a:cubicBezTo>
                <a:cubicBezTo>
                  <a:pt x="2239150" y="-31356"/>
                  <a:pt x="2345495" y="30041"/>
                  <a:pt x="2540797" y="0"/>
                </a:cubicBezTo>
                <a:cubicBezTo>
                  <a:pt x="2736099" y="-30041"/>
                  <a:pt x="2990400" y="-19833"/>
                  <a:pt x="3207483" y="0"/>
                </a:cubicBezTo>
                <a:cubicBezTo>
                  <a:pt x="3226355" y="1668"/>
                  <a:pt x="3243993" y="14029"/>
                  <a:pt x="3240271" y="32788"/>
                </a:cubicBezTo>
                <a:cubicBezTo>
                  <a:pt x="3241739" y="231323"/>
                  <a:pt x="3221152" y="285713"/>
                  <a:pt x="3240271" y="521528"/>
                </a:cubicBezTo>
                <a:cubicBezTo>
                  <a:pt x="3238913" y="538947"/>
                  <a:pt x="3227432" y="551242"/>
                  <a:pt x="3207483" y="554316"/>
                </a:cubicBezTo>
                <a:cubicBezTo>
                  <a:pt x="3009204" y="556510"/>
                  <a:pt x="2782341" y="582753"/>
                  <a:pt x="2636038" y="554316"/>
                </a:cubicBezTo>
                <a:cubicBezTo>
                  <a:pt x="2489736" y="525879"/>
                  <a:pt x="2250445" y="572418"/>
                  <a:pt x="2001099" y="554316"/>
                </a:cubicBezTo>
                <a:cubicBezTo>
                  <a:pt x="1751753" y="536214"/>
                  <a:pt x="1668668" y="546411"/>
                  <a:pt x="1429654" y="554316"/>
                </a:cubicBezTo>
                <a:cubicBezTo>
                  <a:pt x="1190640" y="562221"/>
                  <a:pt x="965765" y="550599"/>
                  <a:pt x="794715" y="554316"/>
                </a:cubicBezTo>
                <a:cubicBezTo>
                  <a:pt x="623665" y="558033"/>
                  <a:pt x="303913" y="543830"/>
                  <a:pt x="32788" y="554316"/>
                </a:cubicBezTo>
                <a:cubicBezTo>
                  <a:pt x="10545" y="555469"/>
                  <a:pt x="2253" y="537217"/>
                  <a:pt x="0" y="521528"/>
                </a:cubicBezTo>
                <a:cubicBezTo>
                  <a:pt x="6154" y="298211"/>
                  <a:pt x="-21303" y="212310"/>
                  <a:pt x="0" y="32788"/>
                </a:cubicBezTo>
                <a:close/>
              </a:path>
            </a:pathLst>
          </a:custGeom>
          <a:noFill/>
          <a:ln>
            <a:solidFill>
              <a:schemeClr val="accent5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3738901915">
                  <a:prstGeom prst="roundRect">
                    <a:avLst>
                      <a:gd name="adj" fmla="val 5915"/>
                    </a:avLst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6E6D737-DFA7-2E8D-687F-08F89F04969B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duotone>
              <a:schemeClr val="accent1">
                <a:shade val="45000"/>
                <a:satMod val="135000"/>
              </a:schemeClr>
              <a:prstClr val="white"/>
            </a:duotone>
            <a:alphaModFix amt="50000"/>
          </a:blip>
          <a:srcRect l="1546"/>
          <a:stretch/>
        </p:blipFill>
        <p:spPr>
          <a:xfrm>
            <a:off x="0" y="-25666"/>
            <a:ext cx="12192000" cy="661844"/>
          </a:xfrm>
          <a:prstGeom prst="rect">
            <a:avLst/>
          </a:prstGeom>
        </p:spPr>
      </p:pic>
      <p:sp>
        <p:nvSpPr>
          <p:cNvPr id="15" name="Title 8">
            <a:extLst>
              <a:ext uri="{FF2B5EF4-FFF2-40B4-BE49-F238E27FC236}">
                <a16:creationId xmlns:a16="http://schemas.microsoft.com/office/drawing/2014/main" id="{4F02C85F-40A9-4E5C-C436-CB3CC930BE6C}"/>
              </a:ext>
            </a:extLst>
          </p:cNvPr>
          <p:cNvSpPr txBox="1">
            <a:spLocks/>
          </p:cNvSpPr>
          <p:nvPr/>
        </p:nvSpPr>
        <p:spPr>
          <a:xfrm>
            <a:off x="318201" y="61934"/>
            <a:ext cx="8923160" cy="4452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000" dirty="0"/>
              <a:t>2. Cold ions. On the </a:t>
            </a:r>
            <a:r>
              <a:rPr lang="en-GB" sz="2000" dirty="0" err="1"/>
              <a:t>plasmoid</a:t>
            </a:r>
            <a:r>
              <a:rPr lang="en-GB" sz="2000" dirty="0"/>
              <a:t> instability.</a:t>
            </a:r>
          </a:p>
        </p:txBody>
      </p:sp>
    </p:spTree>
    <p:extLst>
      <p:ext uri="{BB962C8B-B14F-4D97-AF65-F5344CB8AC3E}">
        <p14:creationId xmlns:p14="http://schemas.microsoft.com/office/powerpoint/2010/main" val="19762056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0CFB5B-79F8-3A25-5D5A-3721D5149198}"/>
              </a:ext>
            </a:extLst>
          </p:cNvPr>
          <p:cNvSpPr/>
          <p:nvPr/>
        </p:nvSpPr>
        <p:spPr>
          <a:xfrm rot="10800000">
            <a:off x="0" y="6163056"/>
            <a:ext cx="12192000" cy="694944"/>
          </a:xfrm>
          <a:prstGeom prst="rect">
            <a:avLst/>
          </a:prstGeom>
          <a:gradFill flip="none" rotWithShape="1">
            <a:gsLst>
              <a:gs pos="66000">
                <a:schemeClr val="accent1">
                  <a:lumMod val="20000"/>
                  <a:lumOff val="80000"/>
                </a:schemeClr>
              </a:gs>
              <a:gs pos="30000">
                <a:schemeClr val="bg1"/>
              </a:gs>
              <a:gs pos="9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14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6F2E518-F763-527E-803E-9E09016465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512" y="1399081"/>
            <a:ext cx="5248800" cy="4654006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F551E217-4B75-FCE0-CEC6-E7BE4816941C}"/>
              </a:ext>
            </a:extLst>
          </p:cNvPr>
          <p:cNvSpPr txBox="1"/>
          <p:nvPr/>
        </p:nvSpPr>
        <p:spPr>
          <a:xfrm>
            <a:off x="5811330" y="1448700"/>
            <a:ext cx="6214067" cy="7052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1400" b="1" dirty="0"/>
              <a:t>New p</a:t>
            </a:r>
            <a:r>
              <a:rPr lang="en-US" sz="1400" b="1" i="0" u="none" strike="noStrike" baseline="0" dirty="0"/>
              <a:t>arameter space diagram</a:t>
            </a:r>
            <a:r>
              <a:rPr lang="en-US" sz="1400" b="0" i="0" u="none" strike="noStrike" baseline="0" dirty="0"/>
              <a:t> (</a:t>
            </a:r>
            <a:r>
              <a:rPr lang="en-US" sz="1400" dirty="0" err="1">
                <a:solidFill>
                  <a:srgbClr val="000000"/>
                </a:solidFill>
              </a:rPr>
              <a:t>Collisionless</a:t>
            </a:r>
            <a:r>
              <a:rPr lang="en-US" sz="1400" dirty="0">
                <a:solidFill>
                  <a:srgbClr val="000000"/>
                </a:solidFill>
              </a:rPr>
              <a:t> counterpart of the collisional case).</a:t>
            </a:r>
            <a:endParaRPr lang="fr-FR" sz="1400" dirty="0"/>
          </a:p>
          <a:p>
            <a:pPr algn="l">
              <a:lnSpc>
                <a:spcPct val="150000"/>
              </a:lnSpc>
            </a:pPr>
            <a:r>
              <a:rPr lang="en-US" sz="1400" b="0" i="0" u="none" strike="noStrike" baseline="0" dirty="0">
                <a:latin typeface="CMR9"/>
              </a:rPr>
              <a:t>Cases with </a:t>
            </a:r>
            <a:r>
              <a:rPr lang="en-US" sz="1400" b="0" i="0" u="none" strike="noStrike" baseline="0" dirty="0" err="1">
                <a:latin typeface="CMR9"/>
              </a:rPr>
              <a:t>plasmoids</a:t>
            </a:r>
            <a:r>
              <a:rPr lang="en-US" sz="1400" b="0" i="0" u="none" strike="noStrike" baseline="0" dirty="0">
                <a:latin typeface="CMR9"/>
              </a:rPr>
              <a:t> above               or            .              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095DC311-C172-97E5-970F-E6C8DB71D6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97537" y="1818356"/>
            <a:ext cx="418481" cy="27400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AD3C30D-F1C7-6948-0AFA-4B2883B7BD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26938" y="1836725"/>
            <a:ext cx="390828" cy="25563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C29320F-2D01-6567-91B9-413C7BEC7FDB}"/>
              </a:ext>
            </a:extLst>
          </p:cNvPr>
          <p:cNvSpPr txBox="1"/>
          <p:nvPr/>
        </p:nvSpPr>
        <p:spPr>
          <a:xfrm>
            <a:off x="5497105" y="4380711"/>
            <a:ext cx="6057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/>
              <a:t>(2)  A </a:t>
            </a:r>
            <a:r>
              <a:rPr lang="fr-FR" sz="1400" dirty="0" err="1"/>
              <a:t>scaling</a:t>
            </a:r>
            <a:r>
              <a:rPr lang="fr-FR" sz="1400" dirty="0"/>
              <a:t> </a:t>
            </a:r>
            <a:r>
              <a:rPr lang="fr-FR" sz="1400" dirty="0" err="1"/>
              <a:t>derived</a:t>
            </a:r>
            <a:r>
              <a:rPr lang="fr-FR" sz="1400" dirty="0"/>
              <a:t> in </a:t>
            </a:r>
            <a:r>
              <a:rPr lang="fr-FR" sz="1400" i="1" dirty="0"/>
              <a:t>Granier et al (</a:t>
            </a:r>
            <a:r>
              <a:rPr lang="fr-FR" sz="1400" i="1" dirty="0">
                <a:solidFill>
                  <a:srgbClr val="000000"/>
                </a:solidFill>
                <a:effectLst/>
              </a:rPr>
              <a:t>2022) </a:t>
            </a:r>
            <a:r>
              <a:rPr lang="fr-FR" sz="1400" dirty="0" err="1"/>
              <a:t>predicts</a:t>
            </a:r>
            <a:endParaRPr lang="it-IT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F30DCC6-AAC0-5372-6BA0-9C172065B3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4845" y="4840931"/>
            <a:ext cx="1081425" cy="58829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3D7FA26-A1E5-AF87-BF1B-11AD3A30D2C2}"/>
              </a:ext>
            </a:extLst>
          </p:cNvPr>
          <p:cNvSpPr txBox="1"/>
          <p:nvPr/>
        </p:nvSpPr>
        <p:spPr>
          <a:xfrm>
            <a:off x="5738497" y="5616873"/>
            <a:ext cx="581571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dirty="0">
                <a:effectLst/>
              </a:rPr>
              <a:t>Can be used to approximate             and seems to correctly capture the </a:t>
            </a:r>
            <a:r>
              <a:rPr lang="en-US" sz="1400" b="0" i="0" dirty="0" err="1">
                <a:effectLst/>
              </a:rPr>
              <a:t>plasmoid</a:t>
            </a:r>
            <a:r>
              <a:rPr lang="en-US" sz="1400" b="0" i="0" dirty="0">
                <a:effectLst/>
              </a:rPr>
              <a:t> formation. </a:t>
            </a:r>
            <a:endParaRPr lang="it-IT" sz="1400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624DD62-B78C-299B-E7C3-17361956B3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07126" y="5603797"/>
            <a:ext cx="390828" cy="255636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76613F6B-C297-5D6F-87AF-A5C577E78D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6812" y="3999402"/>
            <a:ext cx="886605" cy="233509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5FF8FE8B-3F0A-8458-82CC-B2920D434968}"/>
              </a:ext>
            </a:extLst>
          </p:cNvPr>
          <p:cNvSpPr/>
          <p:nvPr/>
        </p:nvSpPr>
        <p:spPr>
          <a:xfrm>
            <a:off x="776811" y="3999402"/>
            <a:ext cx="886605" cy="233509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46D6ACF-42B5-96FA-BBC5-8DA6C036BB18}"/>
              </a:ext>
            </a:extLst>
          </p:cNvPr>
          <p:cNvSpPr txBox="1"/>
          <p:nvPr/>
        </p:nvSpPr>
        <p:spPr>
          <a:xfrm>
            <a:off x="5537924" y="2742272"/>
            <a:ext cx="5731762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400" dirty="0"/>
              <a:t>(1)  The </a:t>
            </a:r>
            <a:r>
              <a:rPr lang="fr-FR" sz="1400" dirty="0" err="1"/>
              <a:t>threshold</a:t>
            </a:r>
            <a:r>
              <a:rPr lang="fr-FR" sz="1400" dirty="0"/>
              <a:t> aspect ratio </a:t>
            </a:r>
            <a:r>
              <a:rPr lang="fr-FR" sz="1400" dirty="0" err="1"/>
              <a:t>is</a:t>
            </a:r>
            <a:r>
              <a:rPr lang="fr-FR" sz="1400" dirty="0"/>
              <a:t> </a:t>
            </a:r>
          </a:p>
          <a:p>
            <a:endParaRPr lang="fr-FR" dirty="0"/>
          </a:p>
          <a:p>
            <a:r>
              <a:rPr lang="it-IT" sz="1400" dirty="0"/>
              <a:t>       So for the marginally unstable case </a:t>
            </a:r>
          </a:p>
          <a:p>
            <a:endParaRPr lang="fr-FR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CEECEC5E-6390-3D77-DC6C-62622363B0A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25323" y="3367734"/>
            <a:ext cx="1351925" cy="245804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9FF2DAF-EED9-FE6E-78D2-5E0AB3D66561}"/>
              </a:ext>
            </a:extLst>
          </p:cNvPr>
          <p:cNvSpPr/>
          <p:nvPr/>
        </p:nvSpPr>
        <p:spPr>
          <a:xfrm>
            <a:off x="7352145" y="4767975"/>
            <a:ext cx="1653310" cy="699351"/>
          </a:xfrm>
          <a:custGeom>
            <a:avLst/>
            <a:gdLst>
              <a:gd name="connsiteX0" fmla="*/ 0 w 1653310"/>
              <a:gd name="connsiteY0" fmla="*/ 34520 h 699351"/>
              <a:gd name="connsiteX1" fmla="*/ 34520 w 1653310"/>
              <a:gd name="connsiteY1" fmla="*/ 0 h 699351"/>
              <a:gd name="connsiteX2" fmla="*/ 578453 w 1653310"/>
              <a:gd name="connsiteY2" fmla="*/ 0 h 699351"/>
              <a:gd name="connsiteX3" fmla="*/ 1059015 w 1653310"/>
              <a:gd name="connsiteY3" fmla="*/ 0 h 699351"/>
              <a:gd name="connsiteX4" fmla="*/ 1618790 w 1653310"/>
              <a:gd name="connsiteY4" fmla="*/ 0 h 699351"/>
              <a:gd name="connsiteX5" fmla="*/ 1653310 w 1653310"/>
              <a:gd name="connsiteY5" fmla="*/ 34520 h 699351"/>
              <a:gd name="connsiteX6" fmla="*/ 1653310 w 1653310"/>
              <a:gd name="connsiteY6" fmla="*/ 664831 h 699351"/>
              <a:gd name="connsiteX7" fmla="*/ 1618790 w 1653310"/>
              <a:gd name="connsiteY7" fmla="*/ 699351 h 699351"/>
              <a:gd name="connsiteX8" fmla="*/ 1106543 w 1653310"/>
              <a:gd name="connsiteY8" fmla="*/ 699351 h 699351"/>
              <a:gd name="connsiteX9" fmla="*/ 562610 w 1653310"/>
              <a:gd name="connsiteY9" fmla="*/ 699351 h 699351"/>
              <a:gd name="connsiteX10" fmla="*/ 34520 w 1653310"/>
              <a:gd name="connsiteY10" fmla="*/ 699351 h 699351"/>
              <a:gd name="connsiteX11" fmla="*/ 0 w 1653310"/>
              <a:gd name="connsiteY11" fmla="*/ 664831 h 699351"/>
              <a:gd name="connsiteX12" fmla="*/ 0 w 1653310"/>
              <a:gd name="connsiteY12" fmla="*/ 34520 h 699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53310" h="699351" extrusionOk="0">
                <a:moveTo>
                  <a:pt x="0" y="34520"/>
                </a:moveTo>
                <a:cubicBezTo>
                  <a:pt x="-3638" y="14028"/>
                  <a:pt x="16983" y="-1545"/>
                  <a:pt x="34520" y="0"/>
                </a:cubicBezTo>
                <a:cubicBezTo>
                  <a:pt x="227296" y="12477"/>
                  <a:pt x="455401" y="-16951"/>
                  <a:pt x="578453" y="0"/>
                </a:cubicBezTo>
                <a:cubicBezTo>
                  <a:pt x="701505" y="16951"/>
                  <a:pt x="945836" y="-16882"/>
                  <a:pt x="1059015" y="0"/>
                </a:cubicBezTo>
                <a:cubicBezTo>
                  <a:pt x="1172194" y="16882"/>
                  <a:pt x="1418151" y="8372"/>
                  <a:pt x="1618790" y="0"/>
                </a:cubicBezTo>
                <a:cubicBezTo>
                  <a:pt x="1638339" y="1577"/>
                  <a:pt x="1650569" y="15783"/>
                  <a:pt x="1653310" y="34520"/>
                </a:cubicBezTo>
                <a:cubicBezTo>
                  <a:pt x="1666189" y="209601"/>
                  <a:pt x="1668846" y="525665"/>
                  <a:pt x="1653310" y="664831"/>
                </a:cubicBezTo>
                <a:cubicBezTo>
                  <a:pt x="1652220" y="687515"/>
                  <a:pt x="1641518" y="699275"/>
                  <a:pt x="1618790" y="699351"/>
                </a:cubicBezTo>
                <a:cubicBezTo>
                  <a:pt x="1454700" y="711351"/>
                  <a:pt x="1327239" y="691792"/>
                  <a:pt x="1106543" y="699351"/>
                </a:cubicBezTo>
                <a:cubicBezTo>
                  <a:pt x="885847" y="706910"/>
                  <a:pt x="772835" y="707778"/>
                  <a:pt x="562610" y="699351"/>
                </a:cubicBezTo>
                <a:cubicBezTo>
                  <a:pt x="352385" y="690924"/>
                  <a:pt x="180214" y="677829"/>
                  <a:pt x="34520" y="699351"/>
                </a:cubicBezTo>
                <a:cubicBezTo>
                  <a:pt x="15008" y="699372"/>
                  <a:pt x="2633" y="682177"/>
                  <a:pt x="0" y="664831"/>
                </a:cubicBezTo>
                <a:cubicBezTo>
                  <a:pt x="14028" y="452344"/>
                  <a:pt x="-2778" y="314294"/>
                  <a:pt x="0" y="34520"/>
                </a:cubicBezTo>
                <a:close/>
              </a:path>
            </a:pathLst>
          </a:custGeom>
          <a:noFill/>
          <a:ln>
            <a:solidFill>
              <a:schemeClr val="accent5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3738901915">
                  <a:prstGeom prst="roundRect">
                    <a:avLst>
                      <a:gd name="adj" fmla="val 4936"/>
                    </a:avLst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925A2C38-7E46-7BE4-D4C0-B164F493C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Camille Granier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000A7863-2C1B-ADAC-7330-AD2D72615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6776-A058-41DB-A8A0-75448B522604}" type="slidenum">
              <a:rPr lang="it-IT" smtClean="0"/>
              <a:t>16</a:t>
            </a:fld>
            <a:endParaRPr lang="it-IT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C1D20F4-FF69-A0A8-073F-DE78FF2663CC}"/>
              </a:ext>
            </a:extLst>
          </p:cNvPr>
          <p:cNvSpPr/>
          <p:nvPr/>
        </p:nvSpPr>
        <p:spPr>
          <a:xfrm>
            <a:off x="5627766" y="1282515"/>
            <a:ext cx="1483051" cy="23176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i="1" dirty="0" err="1">
                <a:solidFill>
                  <a:schemeClr val="tx1"/>
                </a:solidFill>
                <a:latin typeface="Garamond" panose="02020404030301010803" pitchFamily="18" charset="0"/>
              </a:rPr>
              <a:t>Take</a:t>
            </a:r>
            <a:r>
              <a:rPr lang="fr-FR" sz="1400" i="1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fr-FR" sz="1400" i="1" dirty="0" err="1">
                <a:solidFill>
                  <a:schemeClr val="tx1"/>
                </a:solidFill>
                <a:latin typeface="Garamond" panose="02020404030301010803" pitchFamily="18" charset="0"/>
              </a:rPr>
              <a:t>away</a:t>
            </a:r>
            <a:r>
              <a:rPr lang="fr-FR" sz="1400" i="1" dirty="0">
                <a:solidFill>
                  <a:schemeClr val="tx1"/>
                </a:solidFill>
                <a:latin typeface="Garamond" panose="02020404030301010803" pitchFamily="18" charset="0"/>
              </a:rPr>
              <a:t> message</a:t>
            </a:r>
            <a:endParaRPr lang="it-IT" sz="1400" i="1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392636F-E887-0336-4BB2-0903613802A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72181" y="2849623"/>
            <a:ext cx="3107271" cy="280976"/>
          </a:xfrm>
          <a:prstGeom prst="rect">
            <a:avLst/>
          </a:prstGeom>
        </p:spPr>
      </p:pic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789FB8F4-CE05-6A2E-D1FA-964447DFA7F9}"/>
              </a:ext>
            </a:extLst>
          </p:cNvPr>
          <p:cNvSpPr/>
          <p:nvPr/>
        </p:nvSpPr>
        <p:spPr>
          <a:xfrm>
            <a:off x="8416018" y="2725068"/>
            <a:ext cx="3240271" cy="554316"/>
          </a:xfrm>
          <a:custGeom>
            <a:avLst/>
            <a:gdLst>
              <a:gd name="connsiteX0" fmla="*/ 0 w 3240271"/>
              <a:gd name="connsiteY0" fmla="*/ 32788 h 554316"/>
              <a:gd name="connsiteX1" fmla="*/ 32788 w 3240271"/>
              <a:gd name="connsiteY1" fmla="*/ 0 h 554316"/>
              <a:gd name="connsiteX2" fmla="*/ 699474 w 3240271"/>
              <a:gd name="connsiteY2" fmla="*/ 0 h 554316"/>
              <a:gd name="connsiteX3" fmla="*/ 1239172 w 3240271"/>
              <a:gd name="connsiteY3" fmla="*/ 0 h 554316"/>
              <a:gd name="connsiteX4" fmla="*/ 1937605 w 3240271"/>
              <a:gd name="connsiteY4" fmla="*/ 0 h 554316"/>
              <a:gd name="connsiteX5" fmla="*/ 2540797 w 3240271"/>
              <a:gd name="connsiteY5" fmla="*/ 0 h 554316"/>
              <a:gd name="connsiteX6" fmla="*/ 3207483 w 3240271"/>
              <a:gd name="connsiteY6" fmla="*/ 0 h 554316"/>
              <a:gd name="connsiteX7" fmla="*/ 3240271 w 3240271"/>
              <a:gd name="connsiteY7" fmla="*/ 32788 h 554316"/>
              <a:gd name="connsiteX8" fmla="*/ 3240271 w 3240271"/>
              <a:gd name="connsiteY8" fmla="*/ 521528 h 554316"/>
              <a:gd name="connsiteX9" fmla="*/ 3207483 w 3240271"/>
              <a:gd name="connsiteY9" fmla="*/ 554316 h 554316"/>
              <a:gd name="connsiteX10" fmla="*/ 2636038 w 3240271"/>
              <a:gd name="connsiteY10" fmla="*/ 554316 h 554316"/>
              <a:gd name="connsiteX11" fmla="*/ 2001099 w 3240271"/>
              <a:gd name="connsiteY11" fmla="*/ 554316 h 554316"/>
              <a:gd name="connsiteX12" fmla="*/ 1429654 w 3240271"/>
              <a:gd name="connsiteY12" fmla="*/ 554316 h 554316"/>
              <a:gd name="connsiteX13" fmla="*/ 794715 w 3240271"/>
              <a:gd name="connsiteY13" fmla="*/ 554316 h 554316"/>
              <a:gd name="connsiteX14" fmla="*/ 32788 w 3240271"/>
              <a:gd name="connsiteY14" fmla="*/ 554316 h 554316"/>
              <a:gd name="connsiteX15" fmla="*/ 0 w 3240271"/>
              <a:gd name="connsiteY15" fmla="*/ 521528 h 554316"/>
              <a:gd name="connsiteX16" fmla="*/ 0 w 3240271"/>
              <a:gd name="connsiteY16" fmla="*/ 32788 h 554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240271" h="554316" extrusionOk="0">
                <a:moveTo>
                  <a:pt x="0" y="32788"/>
                </a:moveTo>
                <a:cubicBezTo>
                  <a:pt x="-2410" y="13734"/>
                  <a:pt x="17141" y="-2487"/>
                  <a:pt x="32788" y="0"/>
                </a:cubicBezTo>
                <a:cubicBezTo>
                  <a:pt x="184248" y="-18761"/>
                  <a:pt x="555572" y="-24850"/>
                  <a:pt x="699474" y="0"/>
                </a:cubicBezTo>
                <a:cubicBezTo>
                  <a:pt x="843376" y="24850"/>
                  <a:pt x="1111285" y="-22146"/>
                  <a:pt x="1239172" y="0"/>
                </a:cubicBezTo>
                <a:cubicBezTo>
                  <a:pt x="1367059" y="22146"/>
                  <a:pt x="1636060" y="31356"/>
                  <a:pt x="1937605" y="0"/>
                </a:cubicBezTo>
                <a:cubicBezTo>
                  <a:pt x="2239150" y="-31356"/>
                  <a:pt x="2345495" y="30041"/>
                  <a:pt x="2540797" y="0"/>
                </a:cubicBezTo>
                <a:cubicBezTo>
                  <a:pt x="2736099" y="-30041"/>
                  <a:pt x="2990400" y="-19833"/>
                  <a:pt x="3207483" y="0"/>
                </a:cubicBezTo>
                <a:cubicBezTo>
                  <a:pt x="3226355" y="1668"/>
                  <a:pt x="3243993" y="14029"/>
                  <a:pt x="3240271" y="32788"/>
                </a:cubicBezTo>
                <a:cubicBezTo>
                  <a:pt x="3241739" y="231323"/>
                  <a:pt x="3221152" y="285713"/>
                  <a:pt x="3240271" y="521528"/>
                </a:cubicBezTo>
                <a:cubicBezTo>
                  <a:pt x="3238913" y="538947"/>
                  <a:pt x="3227432" y="551242"/>
                  <a:pt x="3207483" y="554316"/>
                </a:cubicBezTo>
                <a:cubicBezTo>
                  <a:pt x="3009204" y="556510"/>
                  <a:pt x="2782341" y="582753"/>
                  <a:pt x="2636038" y="554316"/>
                </a:cubicBezTo>
                <a:cubicBezTo>
                  <a:pt x="2489736" y="525879"/>
                  <a:pt x="2250445" y="572418"/>
                  <a:pt x="2001099" y="554316"/>
                </a:cubicBezTo>
                <a:cubicBezTo>
                  <a:pt x="1751753" y="536214"/>
                  <a:pt x="1668668" y="546411"/>
                  <a:pt x="1429654" y="554316"/>
                </a:cubicBezTo>
                <a:cubicBezTo>
                  <a:pt x="1190640" y="562221"/>
                  <a:pt x="965765" y="550599"/>
                  <a:pt x="794715" y="554316"/>
                </a:cubicBezTo>
                <a:cubicBezTo>
                  <a:pt x="623665" y="558033"/>
                  <a:pt x="303913" y="543830"/>
                  <a:pt x="32788" y="554316"/>
                </a:cubicBezTo>
                <a:cubicBezTo>
                  <a:pt x="10545" y="555469"/>
                  <a:pt x="2253" y="537217"/>
                  <a:pt x="0" y="521528"/>
                </a:cubicBezTo>
                <a:cubicBezTo>
                  <a:pt x="6154" y="298211"/>
                  <a:pt x="-21303" y="212310"/>
                  <a:pt x="0" y="32788"/>
                </a:cubicBezTo>
                <a:close/>
              </a:path>
            </a:pathLst>
          </a:custGeom>
          <a:noFill/>
          <a:ln>
            <a:solidFill>
              <a:schemeClr val="accent5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3738901915">
                  <a:prstGeom prst="roundRect">
                    <a:avLst>
                      <a:gd name="adj" fmla="val 5915"/>
                    </a:avLst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166C0D0-5D29-C6E9-8D78-59663D42E79D}"/>
              </a:ext>
            </a:extLst>
          </p:cNvPr>
          <p:cNvSpPr/>
          <p:nvPr/>
        </p:nvSpPr>
        <p:spPr>
          <a:xfrm>
            <a:off x="5619904" y="1282515"/>
            <a:ext cx="6313478" cy="996017"/>
          </a:xfrm>
          <a:prstGeom prst="rect">
            <a:avLst/>
          </a:prstGeom>
          <a:solidFill>
            <a:schemeClr val="accent1">
              <a:lumMod val="60000"/>
              <a:lumOff val="40000"/>
              <a:alpha val="1411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735B5E3-4B63-9C5B-8545-33B1D8A6316D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duotone>
              <a:schemeClr val="accent1">
                <a:shade val="45000"/>
                <a:satMod val="135000"/>
              </a:schemeClr>
              <a:prstClr val="white"/>
            </a:duotone>
            <a:alphaModFix amt="50000"/>
          </a:blip>
          <a:srcRect l="1546"/>
          <a:stretch/>
        </p:blipFill>
        <p:spPr>
          <a:xfrm>
            <a:off x="0" y="-25666"/>
            <a:ext cx="12192000" cy="661844"/>
          </a:xfrm>
          <a:prstGeom prst="rect">
            <a:avLst/>
          </a:prstGeom>
        </p:spPr>
      </p:pic>
      <p:sp>
        <p:nvSpPr>
          <p:cNvPr id="6" name="Title 8">
            <a:extLst>
              <a:ext uri="{FF2B5EF4-FFF2-40B4-BE49-F238E27FC236}">
                <a16:creationId xmlns:a16="http://schemas.microsoft.com/office/drawing/2014/main" id="{22342967-5785-1E2A-AF47-7726A035C3DF}"/>
              </a:ext>
            </a:extLst>
          </p:cNvPr>
          <p:cNvSpPr txBox="1">
            <a:spLocks/>
          </p:cNvSpPr>
          <p:nvPr/>
        </p:nvSpPr>
        <p:spPr>
          <a:xfrm>
            <a:off x="318201" y="61934"/>
            <a:ext cx="8923160" cy="4452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000" dirty="0"/>
              <a:t>2. Cold ions. On the </a:t>
            </a:r>
            <a:r>
              <a:rPr lang="en-GB" sz="2000" dirty="0" err="1"/>
              <a:t>plasmoid</a:t>
            </a:r>
            <a:r>
              <a:rPr lang="en-GB" sz="2000" dirty="0"/>
              <a:t> instability.</a:t>
            </a:r>
          </a:p>
        </p:txBody>
      </p:sp>
    </p:spTree>
    <p:extLst>
      <p:ext uri="{BB962C8B-B14F-4D97-AF65-F5344CB8AC3E}">
        <p14:creationId xmlns:p14="http://schemas.microsoft.com/office/powerpoint/2010/main" val="22451073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0CFB5B-79F8-3A25-5D5A-3721D5149198}"/>
              </a:ext>
            </a:extLst>
          </p:cNvPr>
          <p:cNvSpPr/>
          <p:nvPr/>
        </p:nvSpPr>
        <p:spPr>
          <a:xfrm rot="10800000">
            <a:off x="0" y="6163056"/>
            <a:ext cx="12192000" cy="694944"/>
          </a:xfrm>
          <a:prstGeom prst="rect">
            <a:avLst/>
          </a:prstGeom>
          <a:gradFill flip="none" rotWithShape="1">
            <a:gsLst>
              <a:gs pos="66000">
                <a:schemeClr val="accent1">
                  <a:lumMod val="20000"/>
                  <a:lumOff val="80000"/>
                </a:schemeClr>
              </a:gs>
              <a:gs pos="30000">
                <a:schemeClr val="bg1"/>
              </a:gs>
              <a:gs pos="9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14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6F2E518-F763-527E-803E-9E09016465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0395" y="732831"/>
            <a:ext cx="3522166" cy="3123034"/>
          </a:xfrm>
          <a:prstGeom prst="rect">
            <a:avLst/>
          </a:prstGeom>
        </p:spPr>
      </p:pic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925A2C38-7E46-7BE4-D4C0-B164F493C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Camille Granier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000A7863-2C1B-ADAC-7330-AD2D72615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6776-A058-41DB-A8A0-75448B522604}" type="slidenum">
              <a:rPr lang="it-IT" smtClean="0"/>
              <a:t>17</a:t>
            </a:fld>
            <a:endParaRPr lang="it-IT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B3453E3-65D2-FCDC-B36C-E001D9E6A9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1188" y="4272604"/>
            <a:ext cx="1894019" cy="205795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FF5922F-E979-C8FE-1EA8-AAC72387AD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90697" y="4252391"/>
            <a:ext cx="1481730" cy="2057958"/>
          </a:xfrm>
          <a:prstGeom prst="rect">
            <a:avLst/>
          </a:prstGeom>
        </p:spPr>
      </p:pic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429D93B-24B5-040D-558D-1090D2F4E8DE}"/>
              </a:ext>
            </a:extLst>
          </p:cNvPr>
          <p:cNvCxnSpPr>
            <a:cxnSpLocks/>
          </p:cNvCxnSpPr>
          <p:nvPr/>
        </p:nvCxnSpPr>
        <p:spPr>
          <a:xfrm flipH="1">
            <a:off x="5449162" y="2454390"/>
            <a:ext cx="1064362" cy="114344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D3543F0F-6935-2484-9285-3FF3B39A4230}"/>
              </a:ext>
            </a:extLst>
          </p:cNvPr>
          <p:cNvCxnSpPr>
            <a:cxnSpLocks/>
          </p:cNvCxnSpPr>
          <p:nvPr/>
        </p:nvCxnSpPr>
        <p:spPr>
          <a:xfrm>
            <a:off x="6856956" y="2354626"/>
            <a:ext cx="2242656" cy="71566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DDD97543-607D-F050-C431-8560FAF8BE76}"/>
              </a:ext>
            </a:extLst>
          </p:cNvPr>
          <p:cNvSpPr txBox="1"/>
          <p:nvPr/>
        </p:nvSpPr>
        <p:spPr>
          <a:xfrm>
            <a:off x="2626736" y="3885414"/>
            <a:ext cx="7986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  <a:latin typeface="Segoe UI" panose="020B0502040204020203" pitchFamily="34" charset="0"/>
              </a:rPr>
              <a:t> </a:t>
            </a:r>
            <a:r>
              <a:rPr lang="en-US" sz="1400" u="sng" dirty="0">
                <a:solidFill>
                  <a:srgbClr val="000000"/>
                </a:solidFill>
              </a:rPr>
              <a:t>Fluid</a:t>
            </a:r>
            <a:endParaRPr lang="en-US" sz="2400" b="1" u="sng" dirty="0">
              <a:solidFill>
                <a:srgbClr val="000000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99460F1-CF75-26B2-C7E6-5BE526BD9C6C}"/>
              </a:ext>
            </a:extLst>
          </p:cNvPr>
          <p:cNvSpPr txBox="1"/>
          <p:nvPr/>
        </p:nvSpPr>
        <p:spPr>
          <a:xfrm>
            <a:off x="10815191" y="5601207"/>
            <a:ext cx="18596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256 x 196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DC76774-C842-AEC5-52FA-5EA8B1689ED6}"/>
              </a:ext>
            </a:extLst>
          </p:cNvPr>
          <p:cNvSpPr txBox="1"/>
          <p:nvPr/>
        </p:nvSpPr>
        <p:spPr>
          <a:xfrm>
            <a:off x="9216896" y="5690739"/>
            <a:ext cx="142344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1728 x 1728</a:t>
            </a:r>
          </a:p>
          <a:p>
            <a:r>
              <a:rPr lang="fr-FR" sz="1100" dirty="0"/>
              <a:t>Simulation time &lt; 5h</a:t>
            </a:r>
            <a:endParaRPr lang="it-IT" sz="1100" dirty="0"/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4030E9C8-A4F7-92D0-BFB0-12FB6C019ED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69151" y="3187214"/>
            <a:ext cx="815944" cy="263875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98BB5AEC-BBDC-9E71-DEEB-5459E20B75E2}"/>
              </a:ext>
            </a:extLst>
          </p:cNvPr>
          <p:cNvSpPr/>
          <p:nvPr/>
        </p:nvSpPr>
        <p:spPr>
          <a:xfrm>
            <a:off x="9942433" y="3189179"/>
            <a:ext cx="899288" cy="275881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EF8CE1B5-5B88-E22D-5349-D340F8FC5D0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63906" y="3597832"/>
            <a:ext cx="873116" cy="229956"/>
          </a:xfrm>
          <a:prstGeom prst="rect">
            <a:avLst/>
          </a:prstGeom>
        </p:spPr>
      </p:pic>
      <p:sp>
        <p:nvSpPr>
          <p:cNvPr id="44" name="Rectangle 43">
            <a:extLst>
              <a:ext uri="{FF2B5EF4-FFF2-40B4-BE49-F238E27FC236}">
                <a16:creationId xmlns:a16="http://schemas.microsoft.com/office/drawing/2014/main" id="{0DF1F37A-F458-0F08-E4D2-67A326BB3F9F}"/>
              </a:ext>
            </a:extLst>
          </p:cNvPr>
          <p:cNvSpPr/>
          <p:nvPr/>
        </p:nvSpPr>
        <p:spPr>
          <a:xfrm>
            <a:off x="3271456" y="3571645"/>
            <a:ext cx="1015645" cy="277086"/>
          </a:xfrm>
          <a:prstGeom prst="rect">
            <a:avLst/>
          </a:prstGeom>
          <a:noFill/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5E9FFF6-2505-FD92-5486-7C063ECB4BEC}"/>
                  </a:ext>
                </a:extLst>
              </p:cNvPr>
              <p:cNvSpPr txBox="1"/>
              <p:nvPr/>
            </p:nvSpPr>
            <p:spPr>
              <a:xfrm>
                <a:off x="747417" y="1069395"/>
                <a:ext cx="4822790" cy="138499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FR" sz="1400" b="1" dirty="0"/>
                  <a:t>Solver </a:t>
                </a:r>
                <a:r>
                  <a:rPr lang="fr-FR" sz="1400" b="1" dirty="0" err="1"/>
                  <a:t>AstroGK</a:t>
                </a:r>
                <a:r>
                  <a:rPr lang="fr-FR" sz="1400" b="1" dirty="0"/>
                  <a:t>:  </a:t>
                </a:r>
                <a:r>
                  <a:rPr lang="fr-FR" sz="1400" i="1" dirty="0" err="1"/>
                  <a:t>Numata</a:t>
                </a:r>
                <a:r>
                  <a:rPr lang="fr-FR" sz="1400" i="1" dirty="0"/>
                  <a:t> et al. J </a:t>
                </a:r>
                <a:r>
                  <a:rPr lang="fr-FR" sz="1400" i="1" dirty="0" err="1"/>
                  <a:t>Comp</a:t>
                </a:r>
                <a:r>
                  <a:rPr lang="fr-FR" sz="1400" i="1" dirty="0"/>
                  <a:t>. Phys. (2010)</a:t>
                </a:r>
              </a:p>
              <a:p>
                <a:endParaRPr lang="fr-FR" sz="1400" i="1" dirty="0"/>
              </a:p>
              <a:p>
                <a:r>
                  <a:rPr lang="fr-FR" sz="1400" i="1" dirty="0"/>
                  <a:t>   </a:t>
                </a:r>
                <a:r>
                  <a:rPr lang="fr-FR" sz="1400" dirty="0"/>
                  <a:t>- </a:t>
                </a:r>
                <a:r>
                  <a:rPr lang="en-US" sz="1400" dirty="0"/>
                  <a:t>O</a:t>
                </a:r>
                <a:r>
                  <a:rPr lang="en-US" sz="1400" b="0" i="0" dirty="0">
                    <a:effectLst/>
                  </a:rPr>
                  <a:t>bservation of a possible role played  by the closure and by the assumption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fr-FR" sz="1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FR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fr-FR" sz="14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it-IT" sz="1400" dirty="0"/>
                  <a:t>.</a:t>
                </a:r>
              </a:p>
              <a:p>
                <a:endParaRPr lang="fr-FR" sz="1400" dirty="0"/>
              </a:p>
              <a:p>
                <a:r>
                  <a:rPr lang="fr-FR" sz="1400" dirty="0"/>
                  <a:t>   - </a:t>
                </a:r>
                <a:r>
                  <a:rPr lang="fr-FR" sz="1400" dirty="0" err="1"/>
                  <a:t>Higher</a:t>
                </a:r>
                <a:r>
                  <a:rPr lang="fr-FR" sz="1400" dirty="0"/>
                  <a:t> </a:t>
                </a:r>
                <a:r>
                  <a:rPr lang="fr-FR" sz="1400" dirty="0" err="1"/>
                  <a:t>order</a:t>
                </a:r>
                <a:r>
                  <a:rPr lang="fr-FR" sz="1400" dirty="0"/>
                  <a:t> moment fluctuations.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5E9FFF6-2505-FD92-5486-7C063ECB4B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417" y="1069395"/>
                <a:ext cx="4822790" cy="1384995"/>
              </a:xfrm>
              <a:prstGeom prst="rect">
                <a:avLst/>
              </a:prstGeom>
              <a:blipFill>
                <a:blip r:embed="rId9"/>
                <a:stretch>
                  <a:fillRect l="-379" t="-877" b="-307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20DCA835-CCA9-162B-3A39-96A6B3FAF15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783982" y="3787712"/>
            <a:ext cx="1599947" cy="182107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ED71064-3B2C-8F6B-E744-0D4E309E26C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392077" y="3758339"/>
            <a:ext cx="1404461" cy="1890970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8C3F4E4-798C-6249-9217-FAC3A9894D55}"/>
              </a:ext>
            </a:extLst>
          </p:cNvPr>
          <p:cNvSpPr/>
          <p:nvPr/>
        </p:nvSpPr>
        <p:spPr>
          <a:xfrm>
            <a:off x="2011188" y="3451089"/>
            <a:ext cx="3559019" cy="300305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40C002A-8C26-D90C-71C6-C58B9DF0B8E2}"/>
              </a:ext>
            </a:extLst>
          </p:cNvPr>
          <p:cNvSpPr/>
          <p:nvPr/>
        </p:nvSpPr>
        <p:spPr>
          <a:xfrm>
            <a:off x="8822185" y="3043365"/>
            <a:ext cx="3263423" cy="331298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E68576F-518A-954C-BC9D-1734FF2D66CA}"/>
              </a:ext>
            </a:extLst>
          </p:cNvPr>
          <p:cNvSpPr txBox="1"/>
          <p:nvPr/>
        </p:nvSpPr>
        <p:spPr>
          <a:xfrm>
            <a:off x="9321631" y="3376950"/>
            <a:ext cx="7986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  <a:latin typeface="Segoe UI" panose="020B0502040204020203" pitchFamily="34" charset="0"/>
              </a:rPr>
              <a:t> </a:t>
            </a:r>
            <a:r>
              <a:rPr lang="en-US" sz="1400" u="sng" dirty="0">
                <a:solidFill>
                  <a:srgbClr val="000000"/>
                </a:solidFill>
              </a:rPr>
              <a:t>Fluid</a:t>
            </a:r>
            <a:endParaRPr lang="en-US" sz="2400" b="1" u="sng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D67603D-B99F-C8A7-1362-5269E7746615}"/>
                  </a:ext>
                </a:extLst>
              </p:cNvPr>
              <p:cNvSpPr txBox="1"/>
              <p:nvPr/>
            </p:nvSpPr>
            <p:spPr>
              <a:xfrm>
                <a:off x="10637936" y="3357557"/>
                <a:ext cx="1981633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400" dirty="0">
                    <a:solidFill>
                      <a:srgbClr val="000000"/>
                    </a:solidFill>
                  </a:rPr>
                  <a:t>  </a:t>
                </a:r>
                <a:r>
                  <a:rPr lang="en-US" sz="1400" u="sng" dirty="0">
                    <a:solidFill>
                      <a:srgbClr val="000000"/>
                    </a:solidFill>
                  </a:rPr>
                  <a:t>GK   (small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400" b="0" i="1" u="sng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b="0" i="1" u="sng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fr-FR" sz="1400" b="0" i="1" u="sng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1400" u="sng" dirty="0">
                    <a:solidFill>
                      <a:srgbClr val="000000"/>
                    </a:solidFill>
                  </a:rPr>
                  <a:t>)</a:t>
                </a:r>
                <a:endParaRPr lang="it-IT" u="sng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D67603D-B99F-C8A7-1362-5269E77466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37936" y="3357557"/>
                <a:ext cx="1981633" cy="461665"/>
              </a:xfrm>
              <a:prstGeom prst="rect">
                <a:avLst/>
              </a:prstGeom>
              <a:blipFill>
                <a:blip r:embed="rId12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FD98334-9146-2515-370F-DC5BD1E02D40}"/>
                  </a:ext>
                </a:extLst>
              </p:cNvPr>
              <p:cNvSpPr txBox="1"/>
              <p:nvPr/>
            </p:nvSpPr>
            <p:spPr>
              <a:xfrm>
                <a:off x="3883201" y="3838714"/>
                <a:ext cx="1981633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400" dirty="0">
                    <a:solidFill>
                      <a:srgbClr val="000000"/>
                    </a:solidFill>
                  </a:rPr>
                  <a:t>  </a:t>
                </a:r>
                <a:r>
                  <a:rPr lang="en-US" sz="1400" u="sng" dirty="0">
                    <a:solidFill>
                      <a:srgbClr val="000000"/>
                    </a:solidFill>
                  </a:rPr>
                  <a:t>GK   (small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400" b="0" i="1" u="sng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b="0" i="1" u="sng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fr-FR" sz="1400" b="0" i="1" u="sng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1400" u="sng" dirty="0">
                    <a:solidFill>
                      <a:srgbClr val="000000"/>
                    </a:solidFill>
                  </a:rPr>
                  <a:t>)</a:t>
                </a:r>
                <a:endParaRPr lang="it-IT" u="sng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FD98334-9146-2515-370F-DC5BD1E02D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3201" y="3838714"/>
                <a:ext cx="1981633" cy="461665"/>
              </a:xfrm>
              <a:prstGeom prst="rect">
                <a:avLst/>
              </a:prstGeom>
              <a:blipFill>
                <a:blip r:embed="rId12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DF3C753B-BDF9-E03C-6440-DE4C394025F4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alphaModFix amt="50000"/>
          </a:blip>
          <a:srcRect l="1546"/>
          <a:stretch/>
        </p:blipFill>
        <p:spPr>
          <a:xfrm>
            <a:off x="0" y="-25666"/>
            <a:ext cx="12192000" cy="661844"/>
          </a:xfrm>
          <a:prstGeom prst="rect">
            <a:avLst/>
          </a:prstGeom>
        </p:spPr>
      </p:pic>
      <p:sp>
        <p:nvSpPr>
          <p:cNvPr id="5" name="Title 8">
            <a:extLst>
              <a:ext uri="{FF2B5EF4-FFF2-40B4-BE49-F238E27FC236}">
                <a16:creationId xmlns:a16="http://schemas.microsoft.com/office/drawing/2014/main" id="{E69DAA4D-729A-A085-C35C-3DD4E793F09D}"/>
              </a:ext>
            </a:extLst>
          </p:cNvPr>
          <p:cNvSpPr txBox="1">
            <a:spLocks/>
          </p:cNvSpPr>
          <p:nvPr/>
        </p:nvSpPr>
        <p:spPr>
          <a:xfrm>
            <a:off x="318201" y="61934"/>
            <a:ext cx="8923160" cy="4452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000" dirty="0"/>
              <a:t>2. Cold ions. On the </a:t>
            </a:r>
            <a:r>
              <a:rPr lang="en-GB" sz="2000" dirty="0" err="1"/>
              <a:t>plasmoid</a:t>
            </a:r>
            <a:r>
              <a:rPr lang="en-GB" sz="2000" dirty="0"/>
              <a:t> instability.</a:t>
            </a:r>
          </a:p>
        </p:txBody>
      </p:sp>
    </p:spTree>
    <p:extLst>
      <p:ext uri="{BB962C8B-B14F-4D97-AF65-F5344CB8AC3E}">
        <p14:creationId xmlns:p14="http://schemas.microsoft.com/office/powerpoint/2010/main" val="13161403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F9589E41-DB27-7CF9-3AAB-AEDED336BC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9605" y="2623049"/>
            <a:ext cx="5316965" cy="275983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43EF6AF-88FA-BA0B-2F58-C74B5891DCC3}"/>
              </a:ext>
            </a:extLst>
          </p:cNvPr>
          <p:cNvSpPr/>
          <p:nvPr/>
        </p:nvSpPr>
        <p:spPr>
          <a:xfrm rot="10800000">
            <a:off x="0" y="6163056"/>
            <a:ext cx="12192000" cy="694944"/>
          </a:xfrm>
          <a:prstGeom prst="rect">
            <a:avLst/>
          </a:prstGeom>
          <a:gradFill flip="none" rotWithShape="1">
            <a:gsLst>
              <a:gs pos="66000">
                <a:schemeClr val="accent1">
                  <a:lumMod val="20000"/>
                  <a:lumOff val="80000"/>
                </a:schemeClr>
              </a:gs>
              <a:gs pos="30000">
                <a:schemeClr val="bg1"/>
              </a:gs>
              <a:gs pos="9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14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914FF90-8B40-8179-243A-041DD010CD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115" y="1777337"/>
            <a:ext cx="4267200" cy="56303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A39EC93-9B56-8EAA-7DDD-AEDAD92BC0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6960" y="1840715"/>
            <a:ext cx="5441046" cy="613652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1F045DCA-AEFC-E14C-A15C-7BF56CBA4C49}"/>
              </a:ext>
            </a:extLst>
          </p:cNvPr>
          <p:cNvSpPr/>
          <p:nvPr/>
        </p:nvSpPr>
        <p:spPr>
          <a:xfrm>
            <a:off x="2578866" y="1890953"/>
            <a:ext cx="476754" cy="425559"/>
          </a:xfrm>
          <a:prstGeom prst="ellipse">
            <a:avLst/>
          </a:prstGeom>
          <a:noFill/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31896B4-7177-D091-2693-5507F4C35201}"/>
              </a:ext>
            </a:extLst>
          </p:cNvPr>
          <p:cNvSpPr/>
          <p:nvPr/>
        </p:nvSpPr>
        <p:spPr>
          <a:xfrm>
            <a:off x="7928429" y="1712457"/>
            <a:ext cx="806267" cy="682929"/>
          </a:xfrm>
          <a:prstGeom prst="ellipse">
            <a:avLst/>
          </a:prstGeom>
          <a:noFill/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C181946-2030-3DBC-7CEC-145C10975E9F}"/>
              </a:ext>
            </a:extLst>
          </p:cNvPr>
          <p:cNvSpPr/>
          <p:nvPr/>
        </p:nvSpPr>
        <p:spPr>
          <a:xfrm>
            <a:off x="10608081" y="3682526"/>
            <a:ext cx="1099110" cy="203543"/>
          </a:xfrm>
          <a:prstGeom prst="rect">
            <a:avLst/>
          </a:prstGeom>
          <a:solidFill>
            <a:schemeClr val="accent6">
              <a:lumMod val="75000"/>
              <a:alpha val="1411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507EA83-63BA-6237-064D-76E636A7B8C5}"/>
              </a:ext>
            </a:extLst>
          </p:cNvPr>
          <p:cNvSpPr txBox="1"/>
          <p:nvPr/>
        </p:nvSpPr>
        <p:spPr>
          <a:xfrm>
            <a:off x="692332" y="5381488"/>
            <a:ext cx="10807336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</a:rPr>
              <a:t>Difference in the parallel election acceleration. </a:t>
            </a:r>
            <a:r>
              <a:rPr lang="en-US" sz="1600" dirty="0"/>
              <a:t>But doesn’t affect the results on </a:t>
            </a:r>
            <a:r>
              <a:rPr lang="en-US" sz="1600" dirty="0" err="1"/>
              <a:t>plasmoids</a:t>
            </a:r>
            <a:r>
              <a:rPr lang="en-US" sz="1600" dirty="0"/>
              <a:t>. </a:t>
            </a:r>
            <a:endParaRPr lang="en-US" sz="1600" dirty="0">
              <a:solidFill>
                <a:srgbClr val="000000"/>
              </a:solidFill>
            </a:endParaRPr>
          </a:p>
          <a:p>
            <a:r>
              <a:rPr lang="en-US" sz="1600" dirty="0">
                <a:solidFill>
                  <a:srgbClr val="000000"/>
                </a:solidFill>
              </a:rPr>
              <a:t>Gyrokinetic simulations show that a</a:t>
            </a:r>
            <a:r>
              <a:rPr lang="en-US" sz="1600" b="1" dirty="0">
                <a:solidFill>
                  <a:srgbClr val="000000"/>
                </a:solidFill>
              </a:rPr>
              <a:t> large fraction of magnetic energy goes into energy of higher order moments</a:t>
            </a:r>
            <a:r>
              <a:rPr lang="en-US" sz="1600" dirty="0">
                <a:solidFill>
                  <a:srgbClr val="000000"/>
                </a:solidFill>
              </a:rPr>
              <a:t>. </a:t>
            </a:r>
          </a:p>
          <a:p>
            <a:r>
              <a:rPr lang="en-US" sz="1600" dirty="0">
                <a:solidFill>
                  <a:srgbClr val="000000"/>
                </a:solidFill>
              </a:rPr>
              <a:t>		                       Like temperature fluctuation.</a:t>
            </a:r>
          </a:p>
          <a:p>
            <a:endParaRPr lang="en-US" sz="1400" dirty="0">
              <a:solidFill>
                <a:srgbClr val="000000"/>
              </a:solidFill>
            </a:endParaRPr>
          </a:p>
          <a:p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0A9AD2E-421B-DB6D-D667-1E8327F964D2}"/>
              </a:ext>
            </a:extLst>
          </p:cNvPr>
          <p:cNvSpPr/>
          <p:nvPr/>
        </p:nvSpPr>
        <p:spPr>
          <a:xfrm>
            <a:off x="8669015" y="3682731"/>
            <a:ext cx="1776548" cy="168258"/>
          </a:xfrm>
          <a:prstGeom prst="rect">
            <a:avLst/>
          </a:prstGeom>
          <a:solidFill>
            <a:schemeClr val="accent6">
              <a:lumMod val="75000"/>
              <a:alpha val="1411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16DF01C-3698-11E1-CAF2-B13B5844D7A5}"/>
              </a:ext>
            </a:extLst>
          </p:cNvPr>
          <p:cNvSpPr/>
          <p:nvPr/>
        </p:nvSpPr>
        <p:spPr>
          <a:xfrm>
            <a:off x="4380412" y="2764182"/>
            <a:ext cx="1053737" cy="180131"/>
          </a:xfrm>
          <a:prstGeom prst="rect">
            <a:avLst/>
          </a:prstGeom>
          <a:solidFill>
            <a:schemeClr val="accent6">
              <a:lumMod val="75000"/>
              <a:alpha val="1411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0CC6F0-832D-C9C3-E8BE-21F2C59CC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Camille Granier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05483F2-225C-A3F4-D561-89BA21906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6776-A058-41DB-A8A0-75448B522604}" type="slidenum">
              <a:rPr lang="it-IT" smtClean="0"/>
              <a:t>18</a:t>
            </a:fld>
            <a:endParaRPr lang="it-IT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E8CD938-0312-BA8C-1D8E-2A3F511733C4}"/>
              </a:ext>
            </a:extLst>
          </p:cNvPr>
          <p:cNvSpPr/>
          <p:nvPr/>
        </p:nvSpPr>
        <p:spPr>
          <a:xfrm>
            <a:off x="3386138" y="1932231"/>
            <a:ext cx="114300" cy="1619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A01FB27-A66C-67FE-1560-74968C059B0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3736" y="2669811"/>
            <a:ext cx="5533796" cy="247080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48A3D5A-60CE-9263-9888-F45BA32CC718}"/>
                  </a:ext>
                </a:extLst>
              </p:cNvPr>
              <p:cNvSpPr txBox="1"/>
              <p:nvPr/>
            </p:nvSpPr>
            <p:spPr>
              <a:xfrm>
                <a:off x="690256" y="1003734"/>
                <a:ext cx="920044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600" dirty="0"/>
                  <a:t>Comparison of the </a:t>
                </a:r>
                <a:r>
                  <a:rPr lang="fr-FR" sz="1600" dirty="0" err="1"/>
                  <a:t>energy</a:t>
                </a:r>
                <a:r>
                  <a:rPr lang="fr-FR" sz="1600" dirty="0"/>
                  <a:t> redistribution in the </a:t>
                </a:r>
                <a:r>
                  <a:rPr lang="fr-FR" sz="1600" dirty="0" err="1"/>
                  <a:t>plasmoid</a:t>
                </a:r>
                <a:r>
                  <a:rPr lang="fr-FR" sz="1600" dirty="0"/>
                  <a:t> </a:t>
                </a:r>
                <a:r>
                  <a:rPr lang="fr-FR" sz="1600" dirty="0" err="1"/>
                  <a:t>unstable</a:t>
                </a:r>
                <a:r>
                  <a:rPr lang="fr-FR" sz="1600" dirty="0"/>
                  <a:t> case,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b="0" i="1" u="none" strike="noStrike" baseline="0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u="none" strike="noStrike" baseline="0" dirty="0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fr-FR" sz="1600" b="0" i="1" u="none" strike="noStrike" baseline="0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fr-FR" sz="1600" b="0" i="1" u="none" strike="noStrike" baseline="0" dirty="0" smtClean="0">
                        <a:latin typeface="Cambria Math" panose="02040503050406030204" pitchFamily="18" charset="0"/>
                      </a:rPr>
                      <m:t>≫</m:t>
                    </m:r>
                    <m:sSub>
                      <m:sSubPr>
                        <m:ctrlPr>
                          <a:rPr lang="fr-FR" sz="1600" b="0" i="1" u="none" strike="noStrike" baseline="0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u="none" strike="noStrike" baseline="0" dirty="0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fr-FR" sz="1600" b="0" i="1" u="none" strike="noStrike" baseline="0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fr-FR" sz="1600" b="0" i="1" u="none" strike="noStrike" baseline="0" dirty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US" sz="1600" b="0" u="none" strike="noStrike" baseline="0" dirty="0"/>
                  <a:t> </a:t>
                </a:r>
                <a:endParaRPr lang="it-IT" sz="16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48A3D5A-60CE-9263-9888-F45BA32CC7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256" y="1003734"/>
                <a:ext cx="9200445" cy="338554"/>
              </a:xfrm>
              <a:prstGeom prst="rect">
                <a:avLst/>
              </a:prstGeom>
              <a:blipFill>
                <a:blip r:embed="rId8"/>
                <a:stretch>
                  <a:fillRect l="-331" t="-7273" b="-2181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C9129DAD-C80D-E430-C3D1-221380332B67}"/>
              </a:ext>
            </a:extLst>
          </p:cNvPr>
          <p:cNvSpPr txBox="1"/>
          <p:nvPr/>
        </p:nvSpPr>
        <p:spPr>
          <a:xfrm>
            <a:off x="2104400" y="1340512"/>
            <a:ext cx="7986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  <a:latin typeface="Segoe UI" panose="020B0502040204020203" pitchFamily="34" charset="0"/>
              </a:rPr>
              <a:t> </a:t>
            </a:r>
            <a:r>
              <a:rPr lang="en-US" u="sng" dirty="0">
                <a:solidFill>
                  <a:srgbClr val="000000"/>
                </a:solidFill>
              </a:rPr>
              <a:t>Fluid</a:t>
            </a:r>
            <a:endParaRPr lang="en-US" sz="2400" b="1" u="sng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344E7F7-36F4-A6BF-B965-09CCF0BEA68A}"/>
                  </a:ext>
                </a:extLst>
              </p:cNvPr>
              <p:cNvSpPr txBox="1"/>
              <p:nvPr/>
            </p:nvSpPr>
            <p:spPr>
              <a:xfrm>
                <a:off x="8153400" y="1280137"/>
                <a:ext cx="1981633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400" dirty="0">
                    <a:solidFill>
                      <a:srgbClr val="000000"/>
                    </a:solidFill>
                  </a:rPr>
                  <a:t>  </a:t>
                </a:r>
                <a:r>
                  <a:rPr lang="en-US" sz="1600" u="sng" dirty="0">
                    <a:solidFill>
                      <a:srgbClr val="000000"/>
                    </a:solidFill>
                  </a:rPr>
                  <a:t>GK   (small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b="0" i="1" u="sng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u="sng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fr-FR" sz="1600" b="0" i="1" u="sng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1600" u="sng" dirty="0">
                    <a:solidFill>
                      <a:srgbClr val="000000"/>
                    </a:solidFill>
                  </a:rPr>
                  <a:t>)</a:t>
                </a:r>
                <a:endParaRPr lang="it-IT" u="sng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344E7F7-36F4-A6BF-B965-09CCF0BEA6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3400" y="1280137"/>
                <a:ext cx="1981633" cy="461665"/>
              </a:xfrm>
              <a:prstGeom prst="rect">
                <a:avLst/>
              </a:prstGeom>
              <a:blipFill>
                <a:blip r:embed="rId9"/>
                <a:stretch>
                  <a:fillRect b="-921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183ED8BC-B746-AA5F-331B-2BCAAD11676A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duotone>
              <a:schemeClr val="accent1">
                <a:shade val="45000"/>
                <a:satMod val="135000"/>
              </a:schemeClr>
              <a:prstClr val="white"/>
            </a:duotone>
            <a:alphaModFix amt="50000"/>
          </a:blip>
          <a:srcRect l="1546"/>
          <a:stretch/>
        </p:blipFill>
        <p:spPr>
          <a:xfrm>
            <a:off x="0" y="-25666"/>
            <a:ext cx="12192000" cy="661844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D60205BC-2B04-A9CF-D575-620DD1CC9337}"/>
              </a:ext>
            </a:extLst>
          </p:cNvPr>
          <p:cNvSpPr txBox="1">
            <a:spLocks/>
          </p:cNvSpPr>
          <p:nvPr/>
        </p:nvSpPr>
        <p:spPr>
          <a:xfrm>
            <a:off x="318201" y="61934"/>
            <a:ext cx="8923160" cy="4452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000" dirty="0"/>
              <a:t>2. Cold ions. On the </a:t>
            </a:r>
            <a:r>
              <a:rPr lang="en-GB" sz="2000" dirty="0" err="1"/>
              <a:t>plasmoid</a:t>
            </a:r>
            <a:r>
              <a:rPr lang="en-GB" sz="2000" dirty="0"/>
              <a:t> instability.</a:t>
            </a:r>
          </a:p>
        </p:txBody>
      </p:sp>
    </p:spTree>
    <p:extLst>
      <p:ext uri="{BB962C8B-B14F-4D97-AF65-F5344CB8AC3E}">
        <p14:creationId xmlns:p14="http://schemas.microsoft.com/office/powerpoint/2010/main" val="40474096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49D6025-C50C-D5CD-FD1D-213E3CE6901D}"/>
              </a:ext>
            </a:extLst>
          </p:cNvPr>
          <p:cNvSpPr/>
          <p:nvPr/>
        </p:nvSpPr>
        <p:spPr>
          <a:xfrm rot="10800000">
            <a:off x="0" y="6163056"/>
            <a:ext cx="12192000" cy="694944"/>
          </a:xfrm>
          <a:prstGeom prst="rect">
            <a:avLst/>
          </a:prstGeom>
          <a:gradFill flip="none" rotWithShape="1">
            <a:gsLst>
              <a:gs pos="66000">
                <a:schemeClr val="accent1">
                  <a:lumMod val="20000"/>
                  <a:lumOff val="80000"/>
                </a:schemeClr>
              </a:gs>
              <a:gs pos="30000">
                <a:schemeClr val="bg1"/>
              </a:gs>
              <a:gs pos="9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14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3C2D06-FB39-335E-8760-135BC71E2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Camille Granier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3FF7CE19-37E7-C2A1-C408-F092FB6B5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6776-A058-41DB-A8A0-75448B522604}" type="slidenum">
              <a:rPr lang="it-IT" smtClean="0"/>
              <a:t>19</a:t>
            </a:fld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57CB9764-C959-B317-A6C5-DCBD6F19B2BE}"/>
                  </a:ext>
                </a:extLst>
              </p:cNvPr>
              <p:cNvSpPr txBox="1"/>
              <p:nvPr/>
            </p:nvSpPr>
            <p:spPr>
              <a:xfrm>
                <a:off x="743773" y="1006645"/>
                <a:ext cx="6457649" cy="25081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FR" sz="1400" dirty="0" err="1">
                    <a:latin typeface="Cambria Math" panose="02040503050406030204" pitchFamily="18" charset="0"/>
                  </a:rPr>
                  <a:t>Finite</a:t>
                </a:r>
                <a:r>
                  <a:rPr lang="fr-FR" sz="1400" dirty="0">
                    <a:latin typeface="Cambria Math" panose="02040503050406030204" pitchFamily="18" charset="0"/>
                  </a:rPr>
                  <a:t> </a:t>
                </a:r>
                <a:r>
                  <a:rPr lang="el-GR" sz="1400" dirty="0">
                    <a:latin typeface="Cambria Math" panose="02040503050406030204" pitchFamily="18" charset="0"/>
                  </a:rPr>
                  <a:t>β</a:t>
                </a:r>
                <a:r>
                  <a:rPr lang="fr-FR" sz="1400" dirty="0">
                    <a:latin typeface="Cambria Math" panose="02040503050406030204" pitchFamily="18" charset="0"/>
                  </a:rPr>
                  <a:t>e </a:t>
                </a:r>
                <a:r>
                  <a:rPr lang="fr-FR" sz="1400" dirty="0" err="1">
                    <a:latin typeface="Cambria Math" panose="02040503050406030204" pitchFamily="18" charset="0"/>
                  </a:rPr>
                  <a:t>effects</a:t>
                </a:r>
                <a:r>
                  <a:rPr lang="fr-FR" sz="1400" dirty="0">
                    <a:latin typeface="Cambria Math" panose="02040503050406030204" pitchFamily="18" charset="0"/>
                  </a:rPr>
                  <a:t>:</a:t>
                </a:r>
              </a:p>
              <a:p>
                <a:endParaRPr lang="fr-FR" sz="1400" dirty="0">
                  <a:latin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1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fr-FR" sz="1400" i="1" dirty="0">
                            <a:latin typeface="Cambria Math" panose="02040503050406030204" pitchFamily="18" charset="0"/>
                          </a:rPr>
                          <m:t>||</m:t>
                        </m:r>
                      </m:sub>
                    </m:sSub>
                    <m:r>
                      <a:rPr lang="fr-FR" sz="14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1400" b="1" i="1" dirty="0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fr-FR" sz="1400" b="0" i="1" dirty="0" smtClean="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it-IT" sz="1400" dirty="0"/>
                  <a:t> nonlinear Grad B drift.</a:t>
                </a:r>
              </a:p>
              <a:p>
                <a:endParaRPr lang="it-IT" sz="1400" dirty="0"/>
              </a:p>
              <a:p>
                <a:r>
                  <a:rPr lang="it-IT" sz="1400" dirty="0"/>
                  <a:t>Perpendicular flow modified by the drift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r-FR" sz="1400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1400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sz="1400" b="1" i="0" dirty="0" smtClean="0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fr-FR" sz="1400" b="1" i="0" dirty="0" smtClean="0">
                            <a:latin typeface="Cambria Math" panose="02040503050406030204" pitchFamily="18" charset="0"/>
                          </a:rPr>
                          <m:t>𝐳</m:t>
                        </m:r>
                        <m:r>
                          <a:rPr lang="fr-FR" sz="1400" b="0" i="1" dirty="0" smtClean="0">
                            <a:latin typeface="Cambria Math" panose="02040503050406030204" pitchFamily="18" charset="0"/>
                          </a:rPr>
                          <m:t>×</m:t>
                        </m:r>
                        <m:sSubSup>
                          <m:sSubSupPr>
                            <m:ctrlPr>
                              <a:rPr lang="fr-FR" sz="1400" b="0" i="1" dirty="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fr-FR" sz="1400" b="0" i="0" dirty="0" smtClean="0">
                                <a:latin typeface="Cambria Math" panose="02040503050406030204" pitchFamily="18" charset="0"/>
                              </a:rPr>
                              <m:t>∇</m:t>
                            </m:r>
                          </m:e>
                          <m:sub>
                            <m:r>
                              <a:rPr lang="fr-FR" sz="1400" b="0" i="1" dirty="0" smtClean="0">
                                <a:latin typeface="Cambria Math" panose="02040503050406030204" pitchFamily="18" charset="0"/>
                              </a:rPr>
                              <m:t>⊥</m:t>
                            </m:r>
                          </m:sub>
                          <m:sup>
                            <m:r>
                              <a:rPr lang="fr-FR" sz="1400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fr-FR" sz="1400" b="0" i="1" dirty="0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fr-FR" sz="1400" b="0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fr-FR" sz="14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fr-FR" sz="1400" b="0" i="1" dirty="0" smtClean="0">
                        <a:latin typeface="Cambria Math" panose="02040503050406030204" pitchFamily="18" charset="0"/>
                      </a:rPr>
                      <m:t>2 </m:t>
                    </m:r>
                    <m:sSub>
                      <m:sSubPr>
                        <m:ctrlPr>
                          <a:rPr lang="fr-FR" sz="1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b="0" i="1" dirty="0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fr-FR" sz="1400" b="0" i="1" dirty="0" smtClean="0">
                            <a:latin typeface="Cambria Math" panose="02040503050406030204" pitchFamily="18" charset="0"/>
                          </a:rPr>
                          <m:t>20</m:t>
                        </m:r>
                        <m:r>
                          <a:rPr lang="fr-FR" sz="1400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sSub>
                      <m:sSubPr>
                        <m:ctrlPr>
                          <a:rPr lang="fr-FR" sz="1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fr-FR" sz="1400" b="0" i="1" dirty="0" smtClean="0">
                            <a:latin typeface="Cambria Math" panose="02040503050406030204" pitchFamily="18" charset="0"/>
                          </a:rPr>
                          <m:t>||</m:t>
                        </m:r>
                      </m:sub>
                    </m:sSub>
                  </m:oMath>
                </a14:m>
                <a:r>
                  <a:rPr lang="it-IT" sz="1400" i="1" dirty="0"/>
                  <a:t>.</a:t>
                </a:r>
              </a:p>
              <a:p>
                <a:endParaRPr lang="it-IT" sz="1400" i="1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sz="1400" dirty="0"/>
                  <a:t>Electron FLR effects.</a:t>
                </a:r>
              </a:p>
              <a:p>
                <a:endParaRPr lang="it-IT" sz="1400" dirty="0"/>
              </a:p>
              <a:p>
                <a:endParaRPr lang="it-IT" sz="1400" dirty="0"/>
              </a:p>
              <a:p>
                <a:endParaRPr lang="it-IT" sz="1400" dirty="0"/>
              </a:p>
              <a:p>
                <a:r>
                  <a:rPr lang="it-IT" sz="1400" b="1" u="sng" dirty="0"/>
                  <a:t>Impact on the </a:t>
                </a:r>
                <a:r>
                  <a:rPr lang="it-IT" sz="1400" b="1" i="1" u="sng" dirty="0"/>
                  <a:t>linear</a:t>
                </a:r>
                <a:r>
                  <a:rPr lang="it-IT" sz="1400" b="1" u="sng" dirty="0"/>
                  <a:t>  tearing mode:</a:t>
                </a: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57CB9764-C959-B317-A6C5-DCBD6F19B2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773" y="1006645"/>
                <a:ext cx="6457649" cy="2508187"/>
              </a:xfrm>
              <a:prstGeom prst="rect">
                <a:avLst/>
              </a:prstGeom>
              <a:blipFill>
                <a:blip r:embed="rId4"/>
                <a:stretch>
                  <a:fillRect l="-283" t="-728" b="-145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4" name="Picture 33">
            <a:extLst>
              <a:ext uri="{FF2B5EF4-FFF2-40B4-BE49-F238E27FC236}">
                <a16:creationId xmlns:a16="http://schemas.microsoft.com/office/drawing/2014/main" id="{4E221F36-EB86-3EB8-351E-7BAC8308B13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791"/>
          <a:stretch/>
        </p:blipFill>
        <p:spPr>
          <a:xfrm>
            <a:off x="6454435" y="1229186"/>
            <a:ext cx="3146011" cy="1715746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54147288-4E9E-5766-E926-3163D53D7A4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5915" y="4246730"/>
            <a:ext cx="3304535" cy="185729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BCB8D71-FD46-E726-910C-C9B12F436EB3}"/>
              </a:ext>
            </a:extLst>
          </p:cNvPr>
          <p:cNvSpPr txBox="1"/>
          <p:nvPr/>
        </p:nvSpPr>
        <p:spPr>
          <a:xfrm>
            <a:off x="3820050" y="4197616"/>
            <a:ext cx="2137374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050" dirty="0"/>
              <a:t>D</a:t>
            </a:r>
            <a:r>
              <a:rPr lang="it-IT" sz="1050" dirty="0"/>
              <a:t>ispersion relation for </a:t>
            </a:r>
            <a:r>
              <a:rPr lang="el-GR" sz="1050" dirty="0">
                <a:latin typeface="Cambria Math" panose="02040503050406030204" pitchFamily="18" charset="0"/>
              </a:rPr>
              <a:t>β</a:t>
            </a:r>
            <a:r>
              <a:rPr lang="fr-FR" sz="1050" dirty="0">
                <a:latin typeface="Cambria Math" panose="02040503050406030204" pitchFamily="18" charset="0"/>
              </a:rPr>
              <a:t>e=0 </a:t>
            </a:r>
            <a:r>
              <a:rPr lang="it-IT" sz="1050" i="1" dirty="0"/>
              <a:t>Porcelli (1991).</a:t>
            </a:r>
          </a:p>
          <a:p>
            <a:endParaRPr lang="it-IT" sz="1050" i="1" dirty="0"/>
          </a:p>
          <a:p>
            <a:endParaRPr lang="it-IT" sz="1050" i="1" dirty="0"/>
          </a:p>
          <a:p>
            <a:endParaRPr lang="it-IT" sz="1050" i="1" dirty="0"/>
          </a:p>
          <a:p>
            <a:endParaRPr lang="it-IT" sz="1050" i="1" dirty="0"/>
          </a:p>
          <a:p>
            <a:endParaRPr lang="it-IT" sz="1050" i="1" dirty="0"/>
          </a:p>
          <a:p>
            <a:r>
              <a:rPr lang="it-IT" sz="1050" dirty="0"/>
              <a:t>Can account for small  eFLR effects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43BA0C-7145-A915-E821-072555DFFE87}"/>
              </a:ext>
            </a:extLst>
          </p:cNvPr>
          <p:cNvSpPr txBox="1"/>
          <p:nvPr/>
        </p:nvSpPr>
        <p:spPr>
          <a:xfrm>
            <a:off x="6987959" y="2979052"/>
            <a:ext cx="287842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000" i="1" dirty="0"/>
              <a:t>CG, Borgogno, Grasso, Tassi.  JPP (2022)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6A2274B-F803-DA01-CEEB-061754571E2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8204"/>
          <a:stretch/>
        </p:blipFill>
        <p:spPr>
          <a:xfrm>
            <a:off x="6710508" y="3982857"/>
            <a:ext cx="4833414" cy="221707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04AD3E2-C08E-5956-F6D6-6E95EC7596CD}"/>
                  </a:ext>
                </a:extLst>
              </p:cNvPr>
              <p:cNvSpPr txBox="1"/>
              <p:nvPr/>
            </p:nvSpPr>
            <p:spPr>
              <a:xfrm>
                <a:off x="10278804" y="5041645"/>
                <a:ext cx="1497281" cy="98488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100" b="0" i="0" u="none" strike="noStrike" baseline="0" dirty="0"/>
                  <a:t>Interpreted as:</a:t>
                </a:r>
              </a:p>
              <a:p>
                <a:r>
                  <a:rPr lang="en-US" sz="1100" dirty="0"/>
                  <a:t>Fixed</a:t>
                </a:r>
                <a:r>
                  <a:rPr lang="en-US" sz="1100" b="0" i="0" u="none" strike="noStrike" baseline="0" dirty="0"/>
                  <a:t> density,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100" b="0" i="1" u="none" strike="noStrike" baseline="0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100" b="0" i="1" u="none" strike="noStrike" baseline="0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FR" sz="1100" b="0" i="1" u="none" strike="noStrike" baseline="0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100" b="0" i="0" u="none" strike="noStrike" baseline="0" dirty="0"/>
                  <a:t>, ion mass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1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100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fr-FR" sz="11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100" b="0" i="0" u="none" strike="noStrike" baseline="0" dirty="0"/>
                  <a:t>, Increasing</a:t>
                </a:r>
                <a:r>
                  <a:rPr lang="en-US" sz="1100" b="0" i="0" u="none" strike="noStrike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1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100" b="0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FR" sz="1100" i="1" dirty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fr-FR" sz="1100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1100" b="0" i="0" u="none" strike="noStrike" baseline="0" dirty="0"/>
                  <a:t>.</a:t>
                </a:r>
              </a:p>
              <a:p>
                <a:pPr algn="l"/>
                <a:endParaRPr lang="it-IT" sz="14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04AD3E2-C08E-5956-F6D6-6E95EC7596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78804" y="5041645"/>
                <a:ext cx="1497281" cy="984885"/>
              </a:xfrm>
              <a:prstGeom prst="rect">
                <a:avLst/>
              </a:prstGeom>
              <a:blipFill>
                <a:blip r:embed="rId9"/>
                <a:stretch>
                  <a:fillRect t="-61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6B1C4C8-C385-0D2D-41A5-D5752550DF0E}"/>
                  </a:ext>
                </a:extLst>
              </p:cNvPr>
              <p:cNvSpPr txBox="1"/>
              <p:nvPr/>
            </p:nvSpPr>
            <p:spPr>
              <a:xfrm>
                <a:off x="1629737" y="5313545"/>
                <a:ext cx="2004204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1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200" b="0" i="1" dirty="0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fr-FR" sz="1200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fr-FR" sz="12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it-IT" sz="12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2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200" b="0" i="1" dirty="0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fr-FR" sz="1200" b="0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it-IT" sz="1200" dirty="0"/>
                  <a:t> fixed</a:t>
                </a: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6B1C4C8-C385-0D2D-41A5-D5752550DF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9737" y="5313545"/>
                <a:ext cx="2004204" cy="276999"/>
              </a:xfrm>
              <a:prstGeom prst="rect">
                <a:avLst/>
              </a:prstGeom>
              <a:blipFill>
                <a:blip r:embed="rId10"/>
                <a:stretch>
                  <a:fillRect t="-2222" b="-1777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1" name="Picture 30">
            <a:extLst>
              <a:ext uri="{FF2B5EF4-FFF2-40B4-BE49-F238E27FC236}">
                <a16:creationId xmlns:a16="http://schemas.microsoft.com/office/drawing/2014/main" id="{8E250DCD-EABF-8D61-9BBF-93DAEAB079D7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12906"/>
          <a:stretch/>
        </p:blipFill>
        <p:spPr>
          <a:xfrm>
            <a:off x="9718938" y="1362543"/>
            <a:ext cx="2283290" cy="1385086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7C4F2FE7-B5B3-8CDA-FDB0-F51D49B8D914}"/>
              </a:ext>
            </a:extLst>
          </p:cNvPr>
          <p:cNvSpPr txBox="1"/>
          <p:nvPr/>
        </p:nvSpPr>
        <p:spPr>
          <a:xfrm>
            <a:off x="10258042" y="2891326"/>
            <a:ext cx="2722693" cy="6232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050" i="1" dirty="0" err="1"/>
              <a:t>Numata</a:t>
            </a:r>
            <a:r>
              <a:rPr lang="fr-FR" sz="1050" i="1" dirty="0"/>
              <a:t> &amp; </a:t>
            </a:r>
            <a:r>
              <a:rPr lang="fr-FR" sz="1050" i="1" dirty="0" err="1"/>
              <a:t>Loureiro</a:t>
            </a:r>
            <a:r>
              <a:rPr lang="fr-FR" sz="1050" i="1" dirty="0"/>
              <a:t> (2011)</a:t>
            </a:r>
          </a:p>
          <a:p>
            <a:endParaRPr lang="fr-FR" sz="1200" b="1" u="none" strike="noStrike" baseline="0" dirty="0"/>
          </a:p>
          <a:p>
            <a:r>
              <a:rPr lang="fr-FR" sz="1200" dirty="0"/>
              <a:t> </a:t>
            </a:r>
            <a:endParaRPr lang="it-IT" sz="1200" dirty="0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CF32E9F0-1885-A624-6062-A7A8C3CDA5B5}"/>
              </a:ext>
            </a:extLst>
          </p:cNvPr>
          <p:cNvSpPr/>
          <p:nvPr/>
        </p:nvSpPr>
        <p:spPr>
          <a:xfrm>
            <a:off x="415915" y="3935805"/>
            <a:ext cx="5704400" cy="2361512"/>
          </a:xfrm>
          <a:prstGeom prst="roundRect">
            <a:avLst>
              <a:gd name="adj" fmla="val 6524"/>
            </a:avLst>
          </a:prstGeom>
          <a:noFill/>
          <a:ln w="12700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114996770">
                  <a:custGeom>
                    <a:avLst/>
                    <a:gdLst>
                      <a:gd name="connsiteX0" fmla="*/ 0 w 3996239"/>
                      <a:gd name="connsiteY0" fmla="*/ 165377 h 1220857"/>
                      <a:gd name="connsiteX1" fmla="*/ 165377 w 3996239"/>
                      <a:gd name="connsiteY1" fmla="*/ 0 h 1220857"/>
                      <a:gd name="connsiteX2" fmla="*/ 812946 w 3996239"/>
                      <a:gd name="connsiteY2" fmla="*/ 0 h 1220857"/>
                      <a:gd name="connsiteX3" fmla="*/ 1350550 w 3996239"/>
                      <a:gd name="connsiteY3" fmla="*/ 0 h 1220857"/>
                      <a:gd name="connsiteX4" fmla="*/ 2034774 w 3996239"/>
                      <a:gd name="connsiteY4" fmla="*/ 0 h 1220857"/>
                      <a:gd name="connsiteX5" fmla="*/ 2609034 w 3996239"/>
                      <a:gd name="connsiteY5" fmla="*/ 0 h 1220857"/>
                      <a:gd name="connsiteX6" fmla="*/ 3146638 w 3996239"/>
                      <a:gd name="connsiteY6" fmla="*/ 0 h 1220857"/>
                      <a:gd name="connsiteX7" fmla="*/ 3830862 w 3996239"/>
                      <a:gd name="connsiteY7" fmla="*/ 0 h 1220857"/>
                      <a:gd name="connsiteX8" fmla="*/ 3996239 w 3996239"/>
                      <a:gd name="connsiteY8" fmla="*/ 165377 h 1220857"/>
                      <a:gd name="connsiteX9" fmla="*/ 3996239 w 3996239"/>
                      <a:gd name="connsiteY9" fmla="*/ 601527 h 1220857"/>
                      <a:gd name="connsiteX10" fmla="*/ 3996239 w 3996239"/>
                      <a:gd name="connsiteY10" fmla="*/ 1055480 h 1220857"/>
                      <a:gd name="connsiteX11" fmla="*/ 3830862 w 3996239"/>
                      <a:gd name="connsiteY11" fmla="*/ 1220857 h 1220857"/>
                      <a:gd name="connsiteX12" fmla="*/ 3256603 w 3996239"/>
                      <a:gd name="connsiteY12" fmla="*/ 1220857 h 1220857"/>
                      <a:gd name="connsiteX13" fmla="*/ 2682343 w 3996239"/>
                      <a:gd name="connsiteY13" fmla="*/ 1220857 h 1220857"/>
                      <a:gd name="connsiteX14" fmla="*/ 2034774 w 3996239"/>
                      <a:gd name="connsiteY14" fmla="*/ 1220857 h 1220857"/>
                      <a:gd name="connsiteX15" fmla="*/ 1460515 w 3996239"/>
                      <a:gd name="connsiteY15" fmla="*/ 1220857 h 1220857"/>
                      <a:gd name="connsiteX16" fmla="*/ 886256 w 3996239"/>
                      <a:gd name="connsiteY16" fmla="*/ 1220857 h 1220857"/>
                      <a:gd name="connsiteX17" fmla="*/ 165377 w 3996239"/>
                      <a:gd name="connsiteY17" fmla="*/ 1220857 h 1220857"/>
                      <a:gd name="connsiteX18" fmla="*/ 0 w 3996239"/>
                      <a:gd name="connsiteY18" fmla="*/ 1055480 h 1220857"/>
                      <a:gd name="connsiteX19" fmla="*/ 0 w 3996239"/>
                      <a:gd name="connsiteY19" fmla="*/ 601527 h 1220857"/>
                      <a:gd name="connsiteX20" fmla="*/ 0 w 3996239"/>
                      <a:gd name="connsiteY20" fmla="*/ 165377 h 1220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3996239" h="1220857" extrusionOk="0">
                        <a:moveTo>
                          <a:pt x="0" y="165377"/>
                        </a:moveTo>
                        <a:cubicBezTo>
                          <a:pt x="-8658" y="65744"/>
                          <a:pt x="58473" y="13244"/>
                          <a:pt x="165377" y="0"/>
                        </a:cubicBezTo>
                        <a:cubicBezTo>
                          <a:pt x="353748" y="-14457"/>
                          <a:pt x="675485" y="1622"/>
                          <a:pt x="812946" y="0"/>
                        </a:cubicBezTo>
                        <a:cubicBezTo>
                          <a:pt x="950407" y="-1622"/>
                          <a:pt x="1142175" y="4720"/>
                          <a:pt x="1350550" y="0"/>
                        </a:cubicBezTo>
                        <a:cubicBezTo>
                          <a:pt x="1558925" y="-4720"/>
                          <a:pt x="1783533" y="-28493"/>
                          <a:pt x="2034774" y="0"/>
                        </a:cubicBezTo>
                        <a:cubicBezTo>
                          <a:pt x="2286015" y="28493"/>
                          <a:pt x="2378815" y="-2718"/>
                          <a:pt x="2609034" y="0"/>
                        </a:cubicBezTo>
                        <a:cubicBezTo>
                          <a:pt x="2839253" y="2718"/>
                          <a:pt x="2903979" y="-1920"/>
                          <a:pt x="3146638" y="0"/>
                        </a:cubicBezTo>
                        <a:cubicBezTo>
                          <a:pt x="3389297" y="1920"/>
                          <a:pt x="3659723" y="27303"/>
                          <a:pt x="3830862" y="0"/>
                        </a:cubicBezTo>
                        <a:cubicBezTo>
                          <a:pt x="3908969" y="1957"/>
                          <a:pt x="4000560" y="64302"/>
                          <a:pt x="3996239" y="165377"/>
                        </a:cubicBezTo>
                        <a:cubicBezTo>
                          <a:pt x="4013910" y="257159"/>
                          <a:pt x="3989186" y="491565"/>
                          <a:pt x="3996239" y="601527"/>
                        </a:cubicBezTo>
                        <a:cubicBezTo>
                          <a:pt x="4003293" y="711489"/>
                          <a:pt x="3985226" y="910033"/>
                          <a:pt x="3996239" y="1055480"/>
                        </a:cubicBezTo>
                        <a:cubicBezTo>
                          <a:pt x="3987856" y="1148935"/>
                          <a:pt x="3912827" y="1233108"/>
                          <a:pt x="3830862" y="1220857"/>
                        </a:cubicBezTo>
                        <a:cubicBezTo>
                          <a:pt x="3650350" y="1238411"/>
                          <a:pt x="3429347" y="1201177"/>
                          <a:pt x="3256603" y="1220857"/>
                        </a:cubicBezTo>
                        <a:cubicBezTo>
                          <a:pt x="3083859" y="1240537"/>
                          <a:pt x="2913167" y="1237900"/>
                          <a:pt x="2682343" y="1220857"/>
                        </a:cubicBezTo>
                        <a:cubicBezTo>
                          <a:pt x="2451519" y="1203814"/>
                          <a:pt x="2184870" y="1252987"/>
                          <a:pt x="2034774" y="1220857"/>
                        </a:cubicBezTo>
                        <a:cubicBezTo>
                          <a:pt x="1884678" y="1188727"/>
                          <a:pt x="1603586" y="1230235"/>
                          <a:pt x="1460515" y="1220857"/>
                        </a:cubicBezTo>
                        <a:cubicBezTo>
                          <a:pt x="1317444" y="1211479"/>
                          <a:pt x="1162746" y="1198649"/>
                          <a:pt x="886256" y="1220857"/>
                        </a:cubicBezTo>
                        <a:cubicBezTo>
                          <a:pt x="609766" y="1243065"/>
                          <a:pt x="396070" y="1229497"/>
                          <a:pt x="165377" y="1220857"/>
                        </a:cubicBezTo>
                        <a:cubicBezTo>
                          <a:pt x="78252" y="1208571"/>
                          <a:pt x="14234" y="1133911"/>
                          <a:pt x="0" y="1055480"/>
                        </a:cubicBezTo>
                        <a:cubicBezTo>
                          <a:pt x="17891" y="950767"/>
                          <a:pt x="11270" y="774572"/>
                          <a:pt x="0" y="601527"/>
                        </a:cubicBezTo>
                        <a:cubicBezTo>
                          <a:pt x="-11270" y="428482"/>
                          <a:pt x="2959" y="340446"/>
                          <a:pt x="0" y="165377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AD8BE3B6-4361-C864-570F-DE9832AD1586}"/>
              </a:ext>
            </a:extLst>
          </p:cNvPr>
          <p:cNvSpPr/>
          <p:nvPr/>
        </p:nvSpPr>
        <p:spPr>
          <a:xfrm>
            <a:off x="6352478" y="933192"/>
            <a:ext cx="5649749" cy="2715901"/>
          </a:xfrm>
          <a:prstGeom prst="roundRect">
            <a:avLst>
              <a:gd name="adj" fmla="val 6524"/>
            </a:avLst>
          </a:prstGeom>
          <a:noFill/>
          <a:ln w="12700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114996770">
                  <a:custGeom>
                    <a:avLst/>
                    <a:gdLst>
                      <a:gd name="connsiteX0" fmla="*/ 0 w 3996239"/>
                      <a:gd name="connsiteY0" fmla="*/ 165377 h 1220857"/>
                      <a:gd name="connsiteX1" fmla="*/ 165377 w 3996239"/>
                      <a:gd name="connsiteY1" fmla="*/ 0 h 1220857"/>
                      <a:gd name="connsiteX2" fmla="*/ 812946 w 3996239"/>
                      <a:gd name="connsiteY2" fmla="*/ 0 h 1220857"/>
                      <a:gd name="connsiteX3" fmla="*/ 1350550 w 3996239"/>
                      <a:gd name="connsiteY3" fmla="*/ 0 h 1220857"/>
                      <a:gd name="connsiteX4" fmla="*/ 2034774 w 3996239"/>
                      <a:gd name="connsiteY4" fmla="*/ 0 h 1220857"/>
                      <a:gd name="connsiteX5" fmla="*/ 2609034 w 3996239"/>
                      <a:gd name="connsiteY5" fmla="*/ 0 h 1220857"/>
                      <a:gd name="connsiteX6" fmla="*/ 3146638 w 3996239"/>
                      <a:gd name="connsiteY6" fmla="*/ 0 h 1220857"/>
                      <a:gd name="connsiteX7" fmla="*/ 3830862 w 3996239"/>
                      <a:gd name="connsiteY7" fmla="*/ 0 h 1220857"/>
                      <a:gd name="connsiteX8" fmla="*/ 3996239 w 3996239"/>
                      <a:gd name="connsiteY8" fmla="*/ 165377 h 1220857"/>
                      <a:gd name="connsiteX9" fmla="*/ 3996239 w 3996239"/>
                      <a:gd name="connsiteY9" fmla="*/ 601527 h 1220857"/>
                      <a:gd name="connsiteX10" fmla="*/ 3996239 w 3996239"/>
                      <a:gd name="connsiteY10" fmla="*/ 1055480 h 1220857"/>
                      <a:gd name="connsiteX11" fmla="*/ 3830862 w 3996239"/>
                      <a:gd name="connsiteY11" fmla="*/ 1220857 h 1220857"/>
                      <a:gd name="connsiteX12" fmla="*/ 3256603 w 3996239"/>
                      <a:gd name="connsiteY12" fmla="*/ 1220857 h 1220857"/>
                      <a:gd name="connsiteX13" fmla="*/ 2682343 w 3996239"/>
                      <a:gd name="connsiteY13" fmla="*/ 1220857 h 1220857"/>
                      <a:gd name="connsiteX14" fmla="*/ 2034774 w 3996239"/>
                      <a:gd name="connsiteY14" fmla="*/ 1220857 h 1220857"/>
                      <a:gd name="connsiteX15" fmla="*/ 1460515 w 3996239"/>
                      <a:gd name="connsiteY15" fmla="*/ 1220857 h 1220857"/>
                      <a:gd name="connsiteX16" fmla="*/ 886256 w 3996239"/>
                      <a:gd name="connsiteY16" fmla="*/ 1220857 h 1220857"/>
                      <a:gd name="connsiteX17" fmla="*/ 165377 w 3996239"/>
                      <a:gd name="connsiteY17" fmla="*/ 1220857 h 1220857"/>
                      <a:gd name="connsiteX18" fmla="*/ 0 w 3996239"/>
                      <a:gd name="connsiteY18" fmla="*/ 1055480 h 1220857"/>
                      <a:gd name="connsiteX19" fmla="*/ 0 w 3996239"/>
                      <a:gd name="connsiteY19" fmla="*/ 601527 h 1220857"/>
                      <a:gd name="connsiteX20" fmla="*/ 0 w 3996239"/>
                      <a:gd name="connsiteY20" fmla="*/ 165377 h 1220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3996239" h="1220857" extrusionOk="0">
                        <a:moveTo>
                          <a:pt x="0" y="165377"/>
                        </a:moveTo>
                        <a:cubicBezTo>
                          <a:pt x="-8658" y="65744"/>
                          <a:pt x="58473" y="13244"/>
                          <a:pt x="165377" y="0"/>
                        </a:cubicBezTo>
                        <a:cubicBezTo>
                          <a:pt x="353748" y="-14457"/>
                          <a:pt x="675485" y="1622"/>
                          <a:pt x="812946" y="0"/>
                        </a:cubicBezTo>
                        <a:cubicBezTo>
                          <a:pt x="950407" y="-1622"/>
                          <a:pt x="1142175" y="4720"/>
                          <a:pt x="1350550" y="0"/>
                        </a:cubicBezTo>
                        <a:cubicBezTo>
                          <a:pt x="1558925" y="-4720"/>
                          <a:pt x="1783533" y="-28493"/>
                          <a:pt x="2034774" y="0"/>
                        </a:cubicBezTo>
                        <a:cubicBezTo>
                          <a:pt x="2286015" y="28493"/>
                          <a:pt x="2378815" y="-2718"/>
                          <a:pt x="2609034" y="0"/>
                        </a:cubicBezTo>
                        <a:cubicBezTo>
                          <a:pt x="2839253" y="2718"/>
                          <a:pt x="2903979" y="-1920"/>
                          <a:pt x="3146638" y="0"/>
                        </a:cubicBezTo>
                        <a:cubicBezTo>
                          <a:pt x="3389297" y="1920"/>
                          <a:pt x="3659723" y="27303"/>
                          <a:pt x="3830862" y="0"/>
                        </a:cubicBezTo>
                        <a:cubicBezTo>
                          <a:pt x="3908969" y="1957"/>
                          <a:pt x="4000560" y="64302"/>
                          <a:pt x="3996239" y="165377"/>
                        </a:cubicBezTo>
                        <a:cubicBezTo>
                          <a:pt x="4013910" y="257159"/>
                          <a:pt x="3989186" y="491565"/>
                          <a:pt x="3996239" y="601527"/>
                        </a:cubicBezTo>
                        <a:cubicBezTo>
                          <a:pt x="4003293" y="711489"/>
                          <a:pt x="3985226" y="910033"/>
                          <a:pt x="3996239" y="1055480"/>
                        </a:cubicBezTo>
                        <a:cubicBezTo>
                          <a:pt x="3987856" y="1148935"/>
                          <a:pt x="3912827" y="1233108"/>
                          <a:pt x="3830862" y="1220857"/>
                        </a:cubicBezTo>
                        <a:cubicBezTo>
                          <a:pt x="3650350" y="1238411"/>
                          <a:pt x="3429347" y="1201177"/>
                          <a:pt x="3256603" y="1220857"/>
                        </a:cubicBezTo>
                        <a:cubicBezTo>
                          <a:pt x="3083859" y="1240537"/>
                          <a:pt x="2913167" y="1237900"/>
                          <a:pt x="2682343" y="1220857"/>
                        </a:cubicBezTo>
                        <a:cubicBezTo>
                          <a:pt x="2451519" y="1203814"/>
                          <a:pt x="2184870" y="1252987"/>
                          <a:pt x="2034774" y="1220857"/>
                        </a:cubicBezTo>
                        <a:cubicBezTo>
                          <a:pt x="1884678" y="1188727"/>
                          <a:pt x="1603586" y="1230235"/>
                          <a:pt x="1460515" y="1220857"/>
                        </a:cubicBezTo>
                        <a:cubicBezTo>
                          <a:pt x="1317444" y="1211479"/>
                          <a:pt x="1162746" y="1198649"/>
                          <a:pt x="886256" y="1220857"/>
                        </a:cubicBezTo>
                        <a:cubicBezTo>
                          <a:pt x="609766" y="1243065"/>
                          <a:pt x="396070" y="1229497"/>
                          <a:pt x="165377" y="1220857"/>
                        </a:cubicBezTo>
                        <a:cubicBezTo>
                          <a:pt x="78252" y="1208571"/>
                          <a:pt x="14234" y="1133911"/>
                          <a:pt x="0" y="1055480"/>
                        </a:cubicBezTo>
                        <a:cubicBezTo>
                          <a:pt x="17891" y="950767"/>
                          <a:pt x="11270" y="774572"/>
                          <a:pt x="0" y="601527"/>
                        </a:cubicBezTo>
                        <a:cubicBezTo>
                          <a:pt x="-11270" y="428482"/>
                          <a:pt x="2959" y="340446"/>
                          <a:pt x="0" y="165377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C6FCAEFD-2979-C570-833A-4EACA1BF9A00}"/>
              </a:ext>
            </a:extLst>
          </p:cNvPr>
          <p:cNvSpPr/>
          <p:nvPr/>
        </p:nvSpPr>
        <p:spPr>
          <a:xfrm>
            <a:off x="6352478" y="3935805"/>
            <a:ext cx="5649748" cy="2361512"/>
          </a:xfrm>
          <a:prstGeom prst="roundRect">
            <a:avLst>
              <a:gd name="adj" fmla="val 6524"/>
            </a:avLst>
          </a:prstGeom>
          <a:noFill/>
          <a:ln w="12700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114996770">
                  <a:custGeom>
                    <a:avLst/>
                    <a:gdLst>
                      <a:gd name="connsiteX0" fmla="*/ 0 w 3996239"/>
                      <a:gd name="connsiteY0" fmla="*/ 165377 h 1220857"/>
                      <a:gd name="connsiteX1" fmla="*/ 165377 w 3996239"/>
                      <a:gd name="connsiteY1" fmla="*/ 0 h 1220857"/>
                      <a:gd name="connsiteX2" fmla="*/ 812946 w 3996239"/>
                      <a:gd name="connsiteY2" fmla="*/ 0 h 1220857"/>
                      <a:gd name="connsiteX3" fmla="*/ 1350550 w 3996239"/>
                      <a:gd name="connsiteY3" fmla="*/ 0 h 1220857"/>
                      <a:gd name="connsiteX4" fmla="*/ 2034774 w 3996239"/>
                      <a:gd name="connsiteY4" fmla="*/ 0 h 1220857"/>
                      <a:gd name="connsiteX5" fmla="*/ 2609034 w 3996239"/>
                      <a:gd name="connsiteY5" fmla="*/ 0 h 1220857"/>
                      <a:gd name="connsiteX6" fmla="*/ 3146638 w 3996239"/>
                      <a:gd name="connsiteY6" fmla="*/ 0 h 1220857"/>
                      <a:gd name="connsiteX7" fmla="*/ 3830862 w 3996239"/>
                      <a:gd name="connsiteY7" fmla="*/ 0 h 1220857"/>
                      <a:gd name="connsiteX8" fmla="*/ 3996239 w 3996239"/>
                      <a:gd name="connsiteY8" fmla="*/ 165377 h 1220857"/>
                      <a:gd name="connsiteX9" fmla="*/ 3996239 w 3996239"/>
                      <a:gd name="connsiteY9" fmla="*/ 601527 h 1220857"/>
                      <a:gd name="connsiteX10" fmla="*/ 3996239 w 3996239"/>
                      <a:gd name="connsiteY10" fmla="*/ 1055480 h 1220857"/>
                      <a:gd name="connsiteX11" fmla="*/ 3830862 w 3996239"/>
                      <a:gd name="connsiteY11" fmla="*/ 1220857 h 1220857"/>
                      <a:gd name="connsiteX12" fmla="*/ 3256603 w 3996239"/>
                      <a:gd name="connsiteY12" fmla="*/ 1220857 h 1220857"/>
                      <a:gd name="connsiteX13" fmla="*/ 2682343 w 3996239"/>
                      <a:gd name="connsiteY13" fmla="*/ 1220857 h 1220857"/>
                      <a:gd name="connsiteX14" fmla="*/ 2034774 w 3996239"/>
                      <a:gd name="connsiteY14" fmla="*/ 1220857 h 1220857"/>
                      <a:gd name="connsiteX15" fmla="*/ 1460515 w 3996239"/>
                      <a:gd name="connsiteY15" fmla="*/ 1220857 h 1220857"/>
                      <a:gd name="connsiteX16" fmla="*/ 886256 w 3996239"/>
                      <a:gd name="connsiteY16" fmla="*/ 1220857 h 1220857"/>
                      <a:gd name="connsiteX17" fmla="*/ 165377 w 3996239"/>
                      <a:gd name="connsiteY17" fmla="*/ 1220857 h 1220857"/>
                      <a:gd name="connsiteX18" fmla="*/ 0 w 3996239"/>
                      <a:gd name="connsiteY18" fmla="*/ 1055480 h 1220857"/>
                      <a:gd name="connsiteX19" fmla="*/ 0 w 3996239"/>
                      <a:gd name="connsiteY19" fmla="*/ 601527 h 1220857"/>
                      <a:gd name="connsiteX20" fmla="*/ 0 w 3996239"/>
                      <a:gd name="connsiteY20" fmla="*/ 165377 h 1220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3996239" h="1220857" extrusionOk="0">
                        <a:moveTo>
                          <a:pt x="0" y="165377"/>
                        </a:moveTo>
                        <a:cubicBezTo>
                          <a:pt x="-8658" y="65744"/>
                          <a:pt x="58473" y="13244"/>
                          <a:pt x="165377" y="0"/>
                        </a:cubicBezTo>
                        <a:cubicBezTo>
                          <a:pt x="353748" y="-14457"/>
                          <a:pt x="675485" y="1622"/>
                          <a:pt x="812946" y="0"/>
                        </a:cubicBezTo>
                        <a:cubicBezTo>
                          <a:pt x="950407" y="-1622"/>
                          <a:pt x="1142175" y="4720"/>
                          <a:pt x="1350550" y="0"/>
                        </a:cubicBezTo>
                        <a:cubicBezTo>
                          <a:pt x="1558925" y="-4720"/>
                          <a:pt x="1783533" y="-28493"/>
                          <a:pt x="2034774" y="0"/>
                        </a:cubicBezTo>
                        <a:cubicBezTo>
                          <a:pt x="2286015" y="28493"/>
                          <a:pt x="2378815" y="-2718"/>
                          <a:pt x="2609034" y="0"/>
                        </a:cubicBezTo>
                        <a:cubicBezTo>
                          <a:pt x="2839253" y="2718"/>
                          <a:pt x="2903979" y="-1920"/>
                          <a:pt x="3146638" y="0"/>
                        </a:cubicBezTo>
                        <a:cubicBezTo>
                          <a:pt x="3389297" y="1920"/>
                          <a:pt x="3659723" y="27303"/>
                          <a:pt x="3830862" y="0"/>
                        </a:cubicBezTo>
                        <a:cubicBezTo>
                          <a:pt x="3908969" y="1957"/>
                          <a:pt x="4000560" y="64302"/>
                          <a:pt x="3996239" y="165377"/>
                        </a:cubicBezTo>
                        <a:cubicBezTo>
                          <a:pt x="4013910" y="257159"/>
                          <a:pt x="3989186" y="491565"/>
                          <a:pt x="3996239" y="601527"/>
                        </a:cubicBezTo>
                        <a:cubicBezTo>
                          <a:pt x="4003293" y="711489"/>
                          <a:pt x="3985226" y="910033"/>
                          <a:pt x="3996239" y="1055480"/>
                        </a:cubicBezTo>
                        <a:cubicBezTo>
                          <a:pt x="3987856" y="1148935"/>
                          <a:pt x="3912827" y="1233108"/>
                          <a:pt x="3830862" y="1220857"/>
                        </a:cubicBezTo>
                        <a:cubicBezTo>
                          <a:pt x="3650350" y="1238411"/>
                          <a:pt x="3429347" y="1201177"/>
                          <a:pt x="3256603" y="1220857"/>
                        </a:cubicBezTo>
                        <a:cubicBezTo>
                          <a:pt x="3083859" y="1240537"/>
                          <a:pt x="2913167" y="1237900"/>
                          <a:pt x="2682343" y="1220857"/>
                        </a:cubicBezTo>
                        <a:cubicBezTo>
                          <a:pt x="2451519" y="1203814"/>
                          <a:pt x="2184870" y="1252987"/>
                          <a:pt x="2034774" y="1220857"/>
                        </a:cubicBezTo>
                        <a:cubicBezTo>
                          <a:pt x="1884678" y="1188727"/>
                          <a:pt x="1603586" y="1230235"/>
                          <a:pt x="1460515" y="1220857"/>
                        </a:cubicBezTo>
                        <a:cubicBezTo>
                          <a:pt x="1317444" y="1211479"/>
                          <a:pt x="1162746" y="1198649"/>
                          <a:pt x="886256" y="1220857"/>
                        </a:cubicBezTo>
                        <a:cubicBezTo>
                          <a:pt x="609766" y="1243065"/>
                          <a:pt x="396070" y="1229497"/>
                          <a:pt x="165377" y="1220857"/>
                        </a:cubicBezTo>
                        <a:cubicBezTo>
                          <a:pt x="78252" y="1208571"/>
                          <a:pt x="14234" y="1133911"/>
                          <a:pt x="0" y="1055480"/>
                        </a:cubicBezTo>
                        <a:cubicBezTo>
                          <a:pt x="17891" y="950767"/>
                          <a:pt x="11270" y="774572"/>
                          <a:pt x="0" y="601527"/>
                        </a:cubicBezTo>
                        <a:cubicBezTo>
                          <a:pt x="-11270" y="428482"/>
                          <a:pt x="2959" y="340446"/>
                          <a:pt x="0" y="165377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490B85D-15E1-28A9-2DAE-A0EA07E9412F}"/>
              </a:ext>
            </a:extLst>
          </p:cNvPr>
          <p:cNvSpPr txBox="1"/>
          <p:nvPr/>
        </p:nvSpPr>
        <p:spPr>
          <a:xfrm>
            <a:off x="8897658" y="6010919"/>
            <a:ext cx="287842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000" i="1" dirty="0"/>
              <a:t>CG, Borgogno, Grasso, Tassi.  JPP (2022)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1F157BF-530E-240B-8230-7B5234EFE5C9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duotone>
              <a:schemeClr val="accent1">
                <a:shade val="45000"/>
                <a:satMod val="135000"/>
              </a:schemeClr>
              <a:prstClr val="white"/>
            </a:duotone>
            <a:alphaModFix amt="50000"/>
          </a:blip>
          <a:srcRect l="1546"/>
          <a:stretch/>
        </p:blipFill>
        <p:spPr>
          <a:xfrm>
            <a:off x="0" y="-25666"/>
            <a:ext cx="12192000" cy="661844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557332A5-47B4-ACBC-D6A4-3278D39EF95B}"/>
              </a:ext>
            </a:extLst>
          </p:cNvPr>
          <p:cNvSpPr txBox="1">
            <a:spLocks/>
          </p:cNvSpPr>
          <p:nvPr/>
        </p:nvSpPr>
        <p:spPr>
          <a:xfrm>
            <a:off x="318201" y="61934"/>
            <a:ext cx="8923160" cy="4452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000" dirty="0"/>
              <a:t>2. Cold ions. On the </a:t>
            </a:r>
            <a:r>
              <a:rPr lang="en-GB" sz="2000" dirty="0" err="1"/>
              <a:t>plasmoid</a:t>
            </a:r>
            <a:r>
              <a:rPr lang="en-GB" sz="2000" dirty="0"/>
              <a:t> instability.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99E4CBF-882A-192F-3A29-0007024346F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633941" y="4669523"/>
            <a:ext cx="2322607" cy="49905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4FFD110-9C31-FF0B-AEF7-A7FD396B17C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761944" y="5612128"/>
            <a:ext cx="2221433" cy="173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611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5CBB1A6-07E9-352D-B850-65382478EB5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alphaModFix amt="50000"/>
          </a:blip>
          <a:srcRect l="1546"/>
          <a:stretch/>
        </p:blipFill>
        <p:spPr>
          <a:xfrm>
            <a:off x="0" y="-25666"/>
            <a:ext cx="12192000" cy="66184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933FD92-551E-2F6A-2650-84B9FA7411EB}"/>
              </a:ext>
            </a:extLst>
          </p:cNvPr>
          <p:cNvSpPr/>
          <p:nvPr/>
        </p:nvSpPr>
        <p:spPr>
          <a:xfrm rot="10800000">
            <a:off x="0" y="6163056"/>
            <a:ext cx="12192000" cy="694944"/>
          </a:xfrm>
          <a:prstGeom prst="rect">
            <a:avLst/>
          </a:prstGeom>
          <a:gradFill flip="none" rotWithShape="1">
            <a:gsLst>
              <a:gs pos="66000">
                <a:schemeClr val="accent1">
                  <a:lumMod val="20000"/>
                  <a:lumOff val="80000"/>
                </a:schemeClr>
              </a:gs>
              <a:gs pos="30000">
                <a:schemeClr val="bg1"/>
              </a:gs>
              <a:gs pos="9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14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5906E6E-3C23-1452-2A7E-15D559F74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Camille Granier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A02EC3C7-C96B-3944-847A-C9C6FE4AC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6776-A058-41DB-A8A0-75448B522604}" type="slidenum">
              <a:rPr lang="it-IT" smtClean="0"/>
              <a:t>2</a:t>
            </a:fld>
            <a:endParaRPr lang="it-IT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FB9098B-D11F-B37B-1167-FC409EFC9B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6876" y="4206865"/>
            <a:ext cx="3265661" cy="214734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FA0D3EC-4740-3214-131B-1E4DE959D0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21672" y="5444386"/>
            <a:ext cx="1195482" cy="51457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9A8A0FA-8504-6110-66BB-808CFC7162BB}"/>
              </a:ext>
            </a:extLst>
          </p:cNvPr>
          <p:cNvSpPr/>
          <p:nvPr/>
        </p:nvSpPr>
        <p:spPr>
          <a:xfrm>
            <a:off x="826130" y="876435"/>
            <a:ext cx="6500255" cy="609510"/>
          </a:xfrm>
          <a:prstGeom prst="rect">
            <a:avLst/>
          </a:prstGeom>
          <a:solidFill>
            <a:schemeClr val="accent6">
              <a:lumMod val="40000"/>
              <a:lumOff val="60000"/>
              <a:alpha val="14118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28D6828-082F-ED37-67F9-0167955A1264}"/>
                  </a:ext>
                </a:extLst>
              </p:cNvPr>
              <p:cNvSpPr txBox="1"/>
              <p:nvPr/>
            </p:nvSpPr>
            <p:spPr>
              <a:xfrm>
                <a:off x="870275" y="912386"/>
                <a:ext cx="7130310" cy="48361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b="1" dirty="0"/>
                  <a:t>A s</a:t>
                </a:r>
                <a:r>
                  <a:rPr lang="en-US" sz="1600" b="1" i="0" u="none" strike="noStrike" baseline="0" dirty="0"/>
                  <a:t>lab geometry:	</a:t>
                </a:r>
                <a:r>
                  <a:rPr lang="en-US" sz="1600" b="1" i="0" u="none" strike="noStrike" dirty="0"/>
                  <a:t> </a:t>
                </a:r>
                <a14:m>
                  <m:oMath xmlns:m="http://schemas.openxmlformats.org/officeDocument/2006/math">
                    <m:r>
                      <a:rPr lang="fr-FR" sz="1600" b="1" i="0" smtClean="0">
                        <a:latin typeface="Cambria Math" panose="02040503050406030204" pitchFamily="18" charset="0"/>
                      </a:rPr>
                      <m:t>𝐁</m:t>
                    </m:r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1600" b="1" i="0" smtClean="0">
                        <a:latin typeface="Cambria Math" panose="02040503050406030204" pitchFamily="18" charset="0"/>
                      </a:rPr>
                      <m:t>𝐳</m:t>
                    </m:r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∥</m:t>
                        </m:r>
                      </m:sub>
                    </m:sSub>
                    <m:r>
                      <a:rPr lang="fr-FR" sz="1600" b="1" i="0" smtClean="0">
                        <a:latin typeface="Cambria Math" panose="02040503050406030204" pitchFamily="18" charset="0"/>
                      </a:rPr>
                      <m:t>𝐳</m:t>
                    </m:r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fr-FR" sz="1600" b="0" i="0" smtClean="0">
                        <a:latin typeface="Cambria Math" panose="02040503050406030204" pitchFamily="18" charset="0"/>
                      </a:rPr>
                      <m:t>∇</m:t>
                    </m:r>
                    <m:sSub>
                      <m:sSub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∥</m:t>
                        </m:r>
                      </m:sub>
                    </m:sSub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fr-FR" sz="1600" b="1" i="0" smtClean="0">
                        <a:latin typeface="Cambria Math" panose="02040503050406030204" pitchFamily="18" charset="0"/>
                      </a:rPr>
                      <m:t>𝐳</m:t>
                    </m:r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1600" b="1" i="0" u="none" strike="noStrike" baseline="0" dirty="0"/>
              </a:p>
              <a:p>
                <a:endParaRPr lang="en-US" sz="1600" b="1" dirty="0"/>
              </a:p>
              <a:p>
                <a:endParaRPr lang="en-US" sz="1600" b="1" dirty="0"/>
              </a:p>
              <a:p>
                <a:r>
                  <a:rPr lang="en-US" b="1" i="0" u="none" strike="noStrike" baseline="0" dirty="0"/>
                  <a:t>Gyrokinetic:</a:t>
                </a:r>
                <a:r>
                  <a:rPr lang="en-US" i="0" u="none" strike="noStrike" baseline="0" dirty="0"/>
                  <a:t> </a:t>
                </a:r>
                <a:r>
                  <a:rPr lang="en-US" dirty="0"/>
                  <a:t>strong guide field (along </a:t>
                </a:r>
                <a:r>
                  <a:rPr lang="en-US" b="1" dirty="0"/>
                  <a:t>z</a:t>
                </a:r>
                <a:r>
                  <a:rPr lang="en-US" dirty="0"/>
                  <a:t>)</a:t>
                </a:r>
                <a:endParaRPr lang="fr-FR" b="0" dirty="0"/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it-IT" sz="1600" b="0" i="0" u="none" strike="noStrike" baseline="0" dirty="0"/>
                  <a:t>Fluctuations </a:t>
                </a:r>
                <a:r>
                  <a:rPr lang="en-US" sz="1600" b="0" i="0" u="none" strike="noStrike" baseline="0" dirty="0"/>
                  <a:t>highly anisotropic with respect to direction of guide </a:t>
                </a:r>
                <a:r>
                  <a:rPr lang="it-IT" sz="1600" b="0" i="0" u="none" strike="noStrike" baseline="0" dirty="0"/>
                  <a:t>field.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b="0" i="0" u="none" strike="noStrike" baseline="0" dirty="0">
                    <a:solidFill>
                      <a:srgbClr val="000000"/>
                    </a:solidFill>
                  </a:rPr>
                  <a:t>Across the guide field</a:t>
                </a:r>
                <a:r>
                  <a:rPr lang="en-US" sz="1600" dirty="0">
                    <a:solidFill>
                      <a:srgbClr val="000000"/>
                    </a:solidFill>
                  </a:rPr>
                  <a:t>, </a:t>
                </a:r>
                <a:r>
                  <a:rPr lang="en-US" sz="1600" b="0" i="0" u="none" strike="noStrike" baseline="0" dirty="0">
                    <a:solidFill>
                      <a:srgbClr val="000000"/>
                    </a:solidFill>
                  </a:rPr>
                  <a:t>fluctuations have length scales </a:t>
                </a:r>
                <a14:m>
                  <m:oMath xmlns:m="http://schemas.openxmlformats.org/officeDocument/2006/math"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~</m:t>
                    </m:r>
                    <m:r>
                      <a:rPr lang="fr-FR" sz="16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b="0" i="0" u="none" strike="noStrike" baseline="0" dirty="0">
                    <a:solidFill>
                      <a:srgbClr val="000000"/>
                    </a:solidFill>
                  </a:rPr>
                  <a:t>Larmor radius,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it-IT" sz="1600" b="0" i="0" u="none" strike="noStrike" baseline="0" dirty="0"/>
                  <a:t>.</a:t>
                </a:r>
                <a:endParaRPr lang="it-IT" sz="1600" dirty="0"/>
              </a:p>
              <a:p>
                <a:pPr>
                  <a:lnSpc>
                    <a:spcPct val="150000"/>
                  </a:lnSpc>
                </a:pPr>
                <a:r>
                  <a:rPr lang="fr-FR" sz="1600" dirty="0"/>
                  <a:t>		    </a:t>
                </a:r>
                <a14:m>
                  <m:oMath xmlns:m="http://schemas.openxmlformats.org/officeDocument/2006/math"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𝜔</m:t>
                    </m:r>
                    <m:r>
                      <a:rPr lang="fr-FR" sz="1600" b="0" i="1">
                        <a:latin typeface="Cambria Math" panose="02040503050406030204" pitchFamily="18" charset="0"/>
                      </a:rPr>
                      <m:t>≪</m:t>
                    </m:r>
                    <m:sSub>
                      <m:sSubPr>
                        <m:ctrlPr>
                          <a:rPr lang="fr-FR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1600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it-IT" sz="1600" dirty="0"/>
                  <a:t>,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∥</m:t>
                        </m:r>
                      </m:sub>
                    </m:sSub>
                    <m:r>
                      <a:rPr lang="fr-FR" sz="1600" i="1">
                        <a:latin typeface="Cambria Math" panose="02040503050406030204" pitchFamily="18" charset="0"/>
                      </a:rPr>
                      <m:t>≪</m:t>
                    </m:r>
                    <m:sSub>
                      <m:sSubPr>
                        <m:ctrlPr>
                          <a:rPr lang="fr-FR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r>
                  <a:rPr lang="it-IT" sz="1600" dirty="0"/>
                  <a:t>,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fr-FR" sz="1600" b="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⊥ </m:t>
                        </m:r>
                      </m:sub>
                    </m:sSub>
                    <m:sSub>
                      <m:sSub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fr-FR" sz="1600" b="0" i="0" smtClean="0">
                        <a:latin typeface="Cambria Math" panose="02040503050406030204" pitchFamily="18" charset="0"/>
                      </a:rPr>
                      <m:t>O</m:t>
                    </m:r>
                    <m:d>
                      <m:d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</m:oMath>
                </a14:m>
                <a:endParaRPr lang="fr-FR" sz="1600" b="0" dirty="0"/>
              </a:p>
              <a:p>
                <a:pPr>
                  <a:lnSpc>
                    <a:spcPct val="150000"/>
                  </a:lnSpc>
                </a:pPr>
                <a:endParaRPr lang="fr-FR" sz="1600" b="0" i="1" dirty="0"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:endParaRPr lang="fr-FR" sz="1600" dirty="0"/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fr-FR" sz="1600" dirty="0"/>
                  <a:t> </a:t>
                </a:r>
                <a:r>
                  <a:rPr lang="fr-FR" sz="1600" dirty="0" err="1"/>
                  <a:t>Guiding</a:t>
                </a:r>
                <a:r>
                  <a:rPr lang="fr-FR" sz="1600" dirty="0"/>
                  <a:t>-center phase-</a:t>
                </a:r>
                <a:r>
                  <a:rPr lang="fr-FR" sz="1600" dirty="0" err="1"/>
                  <a:t>space</a:t>
                </a:r>
                <a:r>
                  <a:rPr lang="fr-FR" sz="1600" dirty="0"/>
                  <a:t> transformation</a:t>
                </a:r>
              </a:p>
              <a:p>
                <a:pPr>
                  <a:lnSpc>
                    <a:spcPct val="150000"/>
                  </a:lnSpc>
                </a:pPr>
                <a:endParaRPr lang="fr-FR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sz="1600" dirty="0"/>
                  <a:t>The ring </a:t>
                </a:r>
                <a:r>
                  <a:rPr lang="fr-FR" sz="1600" dirty="0" err="1"/>
                  <a:t>average</a:t>
                </a:r>
                <a:r>
                  <a:rPr lang="fr-FR" sz="1600" dirty="0"/>
                  <a:t> by </a:t>
                </a:r>
                <a:r>
                  <a:rPr lang="fr-FR" sz="1600" dirty="0" err="1"/>
                  <a:t>integrating</a:t>
                </a:r>
                <a:r>
                  <a:rPr lang="fr-FR" sz="1600" dirty="0"/>
                  <a:t> over </a:t>
                </a:r>
                <a:r>
                  <a:rPr lang="en-US" sz="1600" b="0" i="1" u="none" strike="noStrike" baseline="0" dirty="0"/>
                  <a:t>𝜃.</a:t>
                </a:r>
                <a:r>
                  <a:rPr lang="en-US" sz="1600" dirty="0"/>
                  <a:t> Solves distribution function on reduced space (independent on gyration angle)</a:t>
                </a:r>
                <a:r>
                  <a:rPr lang="fr-FR" sz="1600" dirty="0"/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fr-FR" sz="1600" dirty="0"/>
              </a:p>
              <a:p>
                <a:r>
                  <a:rPr lang="fr-FR" sz="1600" dirty="0"/>
                  <a:t> </a:t>
                </a:r>
              </a:p>
              <a:p>
                <a:r>
                  <a:rPr lang="fr-FR" sz="1600" dirty="0" err="1"/>
                  <a:t>From</a:t>
                </a:r>
                <a:r>
                  <a:rPr lang="fr-FR" sz="1600" dirty="0"/>
                  <a:t> </a:t>
                </a:r>
                <a:r>
                  <a:rPr lang="fr-FR" sz="1600" dirty="0" err="1"/>
                  <a:t>perturbed</a:t>
                </a:r>
                <a:r>
                  <a:rPr lang="fr-FR" sz="1600" dirty="0"/>
                  <a:t> </a:t>
                </a:r>
                <a:r>
                  <a:rPr lang="fr-FR" sz="1600" dirty="0" err="1"/>
                  <a:t>particle</a:t>
                </a:r>
                <a:r>
                  <a:rPr lang="fr-FR" sz="1600" dirty="0"/>
                  <a:t> to </a:t>
                </a:r>
                <a:r>
                  <a:rPr lang="fr-FR" sz="1600" b="1" dirty="0" err="1"/>
                  <a:t>gyrocenters</a:t>
                </a:r>
                <a:r>
                  <a:rPr lang="fr-FR" sz="1600" dirty="0"/>
                  <a:t> distribution </a:t>
                </a:r>
                <a:r>
                  <a:rPr lang="fr-FR" sz="1600" dirty="0" err="1"/>
                  <a:t>function</a:t>
                </a:r>
                <a:r>
                  <a:rPr lang="fr-FR" sz="1600" dirty="0"/>
                  <a:t>                     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28D6828-082F-ED37-67F9-0167955A12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275" y="912386"/>
                <a:ext cx="7130310" cy="4836132"/>
              </a:xfrm>
              <a:prstGeom prst="rect">
                <a:avLst/>
              </a:prstGeom>
              <a:blipFill>
                <a:blip r:embed="rId6"/>
                <a:stretch>
                  <a:fillRect l="-770" r="-342" b="-63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895B0A27-5EFF-F4C3-06F9-18E6E31F981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87412" y="3714077"/>
            <a:ext cx="2356225" cy="41172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09B2118-BA54-AC69-6530-711C2917B58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98396" y="2755683"/>
            <a:ext cx="2118758" cy="27465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D00FD4A-252A-2345-4D43-F6D2F53034C3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2950" b="-7568"/>
          <a:stretch/>
        </p:blipFill>
        <p:spPr>
          <a:xfrm>
            <a:off x="9479258" y="3132665"/>
            <a:ext cx="1268156" cy="31146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E8F6CFFF-160D-4BEB-81B7-BD2EEE4628F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84866" y="3553022"/>
            <a:ext cx="1521538" cy="262913"/>
          </a:xfrm>
          <a:prstGeom prst="rect">
            <a:avLst/>
          </a:prstGeom>
        </p:spPr>
      </p:pic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460315D3-C303-3DBA-E443-6A24F902AE79}"/>
              </a:ext>
            </a:extLst>
          </p:cNvPr>
          <p:cNvSpPr/>
          <p:nvPr/>
        </p:nvSpPr>
        <p:spPr>
          <a:xfrm>
            <a:off x="9288635" y="2592368"/>
            <a:ext cx="2592597" cy="1410405"/>
          </a:xfrm>
          <a:prstGeom prst="roundRect">
            <a:avLst>
              <a:gd name="adj" fmla="val 6524"/>
            </a:avLst>
          </a:prstGeom>
          <a:noFill/>
          <a:ln w="12700">
            <a:extLst>
              <a:ext uri="{C807C97D-BFC1-408E-A445-0C87EB9F89A2}">
                <ask:lineSketchStyleProps xmlns:ask="http://schemas.microsoft.com/office/drawing/2018/sketchyshapes" sd="4114996770">
                  <a:custGeom>
                    <a:avLst/>
                    <a:gdLst>
                      <a:gd name="connsiteX0" fmla="*/ 0 w 3996239"/>
                      <a:gd name="connsiteY0" fmla="*/ 165377 h 1220857"/>
                      <a:gd name="connsiteX1" fmla="*/ 165377 w 3996239"/>
                      <a:gd name="connsiteY1" fmla="*/ 0 h 1220857"/>
                      <a:gd name="connsiteX2" fmla="*/ 812946 w 3996239"/>
                      <a:gd name="connsiteY2" fmla="*/ 0 h 1220857"/>
                      <a:gd name="connsiteX3" fmla="*/ 1350550 w 3996239"/>
                      <a:gd name="connsiteY3" fmla="*/ 0 h 1220857"/>
                      <a:gd name="connsiteX4" fmla="*/ 2034774 w 3996239"/>
                      <a:gd name="connsiteY4" fmla="*/ 0 h 1220857"/>
                      <a:gd name="connsiteX5" fmla="*/ 2609034 w 3996239"/>
                      <a:gd name="connsiteY5" fmla="*/ 0 h 1220857"/>
                      <a:gd name="connsiteX6" fmla="*/ 3146638 w 3996239"/>
                      <a:gd name="connsiteY6" fmla="*/ 0 h 1220857"/>
                      <a:gd name="connsiteX7" fmla="*/ 3830862 w 3996239"/>
                      <a:gd name="connsiteY7" fmla="*/ 0 h 1220857"/>
                      <a:gd name="connsiteX8" fmla="*/ 3996239 w 3996239"/>
                      <a:gd name="connsiteY8" fmla="*/ 165377 h 1220857"/>
                      <a:gd name="connsiteX9" fmla="*/ 3996239 w 3996239"/>
                      <a:gd name="connsiteY9" fmla="*/ 601527 h 1220857"/>
                      <a:gd name="connsiteX10" fmla="*/ 3996239 w 3996239"/>
                      <a:gd name="connsiteY10" fmla="*/ 1055480 h 1220857"/>
                      <a:gd name="connsiteX11" fmla="*/ 3830862 w 3996239"/>
                      <a:gd name="connsiteY11" fmla="*/ 1220857 h 1220857"/>
                      <a:gd name="connsiteX12" fmla="*/ 3256603 w 3996239"/>
                      <a:gd name="connsiteY12" fmla="*/ 1220857 h 1220857"/>
                      <a:gd name="connsiteX13" fmla="*/ 2682343 w 3996239"/>
                      <a:gd name="connsiteY13" fmla="*/ 1220857 h 1220857"/>
                      <a:gd name="connsiteX14" fmla="*/ 2034774 w 3996239"/>
                      <a:gd name="connsiteY14" fmla="*/ 1220857 h 1220857"/>
                      <a:gd name="connsiteX15" fmla="*/ 1460515 w 3996239"/>
                      <a:gd name="connsiteY15" fmla="*/ 1220857 h 1220857"/>
                      <a:gd name="connsiteX16" fmla="*/ 886256 w 3996239"/>
                      <a:gd name="connsiteY16" fmla="*/ 1220857 h 1220857"/>
                      <a:gd name="connsiteX17" fmla="*/ 165377 w 3996239"/>
                      <a:gd name="connsiteY17" fmla="*/ 1220857 h 1220857"/>
                      <a:gd name="connsiteX18" fmla="*/ 0 w 3996239"/>
                      <a:gd name="connsiteY18" fmla="*/ 1055480 h 1220857"/>
                      <a:gd name="connsiteX19" fmla="*/ 0 w 3996239"/>
                      <a:gd name="connsiteY19" fmla="*/ 601527 h 1220857"/>
                      <a:gd name="connsiteX20" fmla="*/ 0 w 3996239"/>
                      <a:gd name="connsiteY20" fmla="*/ 165377 h 1220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3996239" h="1220857" extrusionOk="0">
                        <a:moveTo>
                          <a:pt x="0" y="165377"/>
                        </a:moveTo>
                        <a:cubicBezTo>
                          <a:pt x="-8658" y="65744"/>
                          <a:pt x="58473" y="13244"/>
                          <a:pt x="165377" y="0"/>
                        </a:cubicBezTo>
                        <a:cubicBezTo>
                          <a:pt x="353748" y="-14457"/>
                          <a:pt x="675485" y="1622"/>
                          <a:pt x="812946" y="0"/>
                        </a:cubicBezTo>
                        <a:cubicBezTo>
                          <a:pt x="950407" y="-1622"/>
                          <a:pt x="1142175" y="4720"/>
                          <a:pt x="1350550" y="0"/>
                        </a:cubicBezTo>
                        <a:cubicBezTo>
                          <a:pt x="1558925" y="-4720"/>
                          <a:pt x="1783533" y="-28493"/>
                          <a:pt x="2034774" y="0"/>
                        </a:cubicBezTo>
                        <a:cubicBezTo>
                          <a:pt x="2286015" y="28493"/>
                          <a:pt x="2378815" y="-2718"/>
                          <a:pt x="2609034" y="0"/>
                        </a:cubicBezTo>
                        <a:cubicBezTo>
                          <a:pt x="2839253" y="2718"/>
                          <a:pt x="2903979" y="-1920"/>
                          <a:pt x="3146638" y="0"/>
                        </a:cubicBezTo>
                        <a:cubicBezTo>
                          <a:pt x="3389297" y="1920"/>
                          <a:pt x="3659723" y="27303"/>
                          <a:pt x="3830862" y="0"/>
                        </a:cubicBezTo>
                        <a:cubicBezTo>
                          <a:pt x="3908969" y="1957"/>
                          <a:pt x="4000560" y="64302"/>
                          <a:pt x="3996239" y="165377"/>
                        </a:cubicBezTo>
                        <a:cubicBezTo>
                          <a:pt x="4013910" y="257159"/>
                          <a:pt x="3989186" y="491565"/>
                          <a:pt x="3996239" y="601527"/>
                        </a:cubicBezTo>
                        <a:cubicBezTo>
                          <a:pt x="4003293" y="711489"/>
                          <a:pt x="3985226" y="910033"/>
                          <a:pt x="3996239" y="1055480"/>
                        </a:cubicBezTo>
                        <a:cubicBezTo>
                          <a:pt x="3987856" y="1148935"/>
                          <a:pt x="3912827" y="1233108"/>
                          <a:pt x="3830862" y="1220857"/>
                        </a:cubicBezTo>
                        <a:cubicBezTo>
                          <a:pt x="3650350" y="1238411"/>
                          <a:pt x="3429347" y="1201177"/>
                          <a:pt x="3256603" y="1220857"/>
                        </a:cubicBezTo>
                        <a:cubicBezTo>
                          <a:pt x="3083859" y="1240537"/>
                          <a:pt x="2913167" y="1237900"/>
                          <a:pt x="2682343" y="1220857"/>
                        </a:cubicBezTo>
                        <a:cubicBezTo>
                          <a:pt x="2451519" y="1203814"/>
                          <a:pt x="2184870" y="1252987"/>
                          <a:pt x="2034774" y="1220857"/>
                        </a:cubicBezTo>
                        <a:cubicBezTo>
                          <a:pt x="1884678" y="1188727"/>
                          <a:pt x="1603586" y="1230235"/>
                          <a:pt x="1460515" y="1220857"/>
                        </a:cubicBezTo>
                        <a:cubicBezTo>
                          <a:pt x="1317444" y="1211479"/>
                          <a:pt x="1162746" y="1198649"/>
                          <a:pt x="886256" y="1220857"/>
                        </a:cubicBezTo>
                        <a:cubicBezTo>
                          <a:pt x="609766" y="1243065"/>
                          <a:pt x="396070" y="1229497"/>
                          <a:pt x="165377" y="1220857"/>
                        </a:cubicBezTo>
                        <a:cubicBezTo>
                          <a:pt x="78252" y="1208571"/>
                          <a:pt x="14234" y="1133911"/>
                          <a:pt x="0" y="1055480"/>
                        </a:cubicBezTo>
                        <a:cubicBezTo>
                          <a:pt x="17891" y="950767"/>
                          <a:pt x="11270" y="774572"/>
                          <a:pt x="0" y="601527"/>
                        </a:cubicBezTo>
                        <a:cubicBezTo>
                          <a:pt x="-11270" y="428482"/>
                          <a:pt x="2959" y="340446"/>
                          <a:pt x="0" y="165377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D4298F5-F369-7787-7989-A7B67B21FB8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05083" y="5309504"/>
            <a:ext cx="293137" cy="39951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82E3CA7-2252-E093-4BB9-970C32B8F39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938388" y="5344101"/>
            <a:ext cx="294443" cy="371559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1181BF2-8B12-6CF5-0CAD-61B1C43BB73C}"/>
              </a:ext>
            </a:extLst>
          </p:cNvPr>
          <p:cNvCxnSpPr>
            <a:cxnSpLocks/>
          </p:cNvCxnSpPr>
          <p:nvPr/>
        </p:nvCxnSpPr>
        <p:spPr>
          <a:xfrm>
            <a:off x="6507948" y="5543881"/>
            <a:ext cx="3596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D93A9C01-7B99-2567-A0CC-F51863563AB5}"/>
              </a:ext>
            </a:extLst>
          </p:cNvPr>
          <p:cNvSpPr txBox="1">
            <a:spLocks/>
          </p:cNvSpPr>
          <p:nvPr/>
        </p:nvSpPr>
        <p:spPr>
          <a:xfrm>
            <a:off x="254193" y="107611"/>
            <a:ext cx="8923160" cy="4452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dirty="0"/>
              <a:t>1. The gyrofluid approach</a:t>
            </a:r>
          </a:p>
        </p:txBody>
      </p:sp>
    </p:spTree>
    <p:extLst>
      <p:ext uri="{BB962C8B-B14F-4D97-AF65-F5344CB8AC3E}">
        <p14:creationId xmlns:p14="http://schemas.microsoft.com/office/powerpoint/2010/main" val="31228470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49D6025-C50C-D5CD-FD1D-213E3CE6901D}"/>
              </a:ext>
            </a:extLst>
          </p:cNvPr>
          <p:cNvSpPr/>
          <p:nvPr/>
        </p:nvSpPr>
        <p:spPr>
          <a:xfrm rot="10800000">
            <a:off x="0" y="6163056"/>
            <a:ext cx="12192000" cy="694944"/>
          </a:xfrm>
          <a:prstGeom prst="rect">
            <a:avLst/>
          </a:prstGeom>
          <a:gradFill flip="none" rotWithShape="1">
            <a:gsLst>
              <a:gs pos="66000">
                <a:schemeClr val="accent1">
                  <a:lumMod val="20000"/>
                  <a:lumOff val="80000"/>
                </a:schemeClr>
              </a:gs>
              <a:gs pos="30000">
                <a:schemeClr val="bg1"/>
              </a:gs>
              <a:gs pos="9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14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3C2D06-FB39-335E-8760-135BC71E2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Camille Granier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3FF7CE19-37E7-C2A1-C408-F092FB6B5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6776-A058-41DB-A8A0-75448B522604}" type="slidenum">
              <a:rPr lang="it-IT" smtClean="0"/>
              <a:t>20</a:t>
            </a:fld>
            <a:endParaRPr lang="it-IT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251CC11-B783-377B-7C29-DF673E01CFE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7301"/>
          <a:stretch/>
        </p:blipFill>
        <p:spPr>
          <a:xfrm>
            <a:off x="6836279" y="4970551"/>
            <a:ext cx="3489036" cy="131735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6DF978B-5255-3D72-E68C-272CAA47A70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8740"/>
          <a:stretch/>
        </p:blipFill>
        <p:spPr>
          <a:xfrm>
            <a:off x="6911301" y="620660"/>
            <a:ext cx="3261671" cy="16747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1A3AA3F-937F-EA7A-466B-9B4F9A86099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8038"/>
          <a:stretch/>
        </p:blipFill>
        <p:spPr>
          <a:xfrm>
            <a:off x="6406498" y="2295414"/>
            <a:ext cx="3784168" cy="263093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FBA7E88-D59C-CBDE-7186-BC0F866A72A9}"/>
              </a:ext>
            </a:extLst>
          </p:cNvPr>
          <p:cNvSpPr txBox="1"/>
          <p:nvPr/>
        </p:nvSpPr>
        <p:spPr>
          <a:xfrm>
            <a:off x="8714112" y="6351349"/>
            <a:ext cx="121198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fr-FR" sz="1100" i="1" u="none" strike="noStrike" baseline="0" dirty="0">
                <a:latin typeface="CMR10"/>
              </a:rPr>
              <a:t>2304x2400 points</a:t>
            </a:r>
            <a:endParaRPr lang="it-IT" sz="1050" i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29B95A5-C7F4-0857-AABD-2B8CFE130F0B}"/>
              </a:ext>
            </a:extLst>
          </p:cNvPr>
          <p:cNvSpPr txBox="1"/>
          <p:nvPr/>
        </p:nvSpPr>
        <p:spPr>
          <a:xfrm>
            <a:off x="10158476" y="1921611"/>
            <a:ext cx="17560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Linear growth is slower. </a:t>
            </a:r>
            <a:r>
              <a:rPr lang="en-US" sz="1200" dirty="0"/>
              <a:t>A single </a:t>
            </a:r>
            <a:r>
              <a:rPr lang="en-US" sz="1200" dirty="0" err="1"/>
              <a:t>plasmoid</a:t>
            </a:r>
            <a:r>
              <a:rPr lang="en-US" sz="1200" dirty="0"/>
              <a:t> enters the non-linear phase and grows very fast.</a:t>
            </a:r>
            <a:endParaRPr lang="fr-FR" sz="12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46AA2BB-A70B-493A-ADED-002CADF282C0}"/>
                  </a:ext>
                </a:extLst>
              </p:cNvPr>
              <p:cNvSpPr txBox="1"/>
              <p:nvPr/>
            </p:nvSpPr>
            <p:spPr>
              <a:xfrm>
                <a:off x="743773" y="1006645"/>
                <a:ext cx="6457649" cy="186185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FR" sz="1400" dirty="0" err="1">
                    <a:latin typeface="Cambria Math" panose="02040503050406030204" pitchFamily="18" charset="0"/>
                  </a:rPr>
                  <a:t>Finite</a:t>
                </a:r>
                <a:r>
                  <a:rPr lang="fr-FR" sz="1400" dirty="0">
                    <a:latin typeface="Cambria Math" panose="02040503050406030204" pitchFamily="18" charset="0"/>
                  </a:rPr>
                  <a:t> </a:t>
                </a:r>
                <a:r>
                  <a:rPr lang="el-GR" sz="1400" dirty="0">
                    <a:latin typeface="Cambria Math" panose="02040503050406030204" pitchFamily="18" charset="0"/>
                  </a:rPr>
                  <a:t>β</a:t>
                </a:r>
                <a:r>
                  <a:rPr lang="fr-FR" sz="1400" dirty="0">
                    <a:latin typeface="Cambria Math" panose="02040503050406030204" pitchFamily="18" charset="0"/>
                  </a:rPr>
                  <a:t>e </a:t>
                </a:r>
                <a:r>
                  <a:rPr lang="fr-FR" sz="1400" dirty="0" err="1">
                    <a:latin typeface="Cambria Math" panose="02040503050406030204" pitchFamily="18" charset="0"/>
                  </a:rPr>
                  <a:t>effects</a:t>
                </a:r>
                <a:r>
                  <a:rPr lang="fr-FR" sz="1400" dirty="0">
                    <a:latin typeface="Cambria Math" panose="02040503050406030204" pitchFamily="18" charset="0"/>
                  </a:rPr>
                  <a:t>:</a:t>
                </a:r>
              </a:p>
              <a:p>
                <a:endParaRPr lang="fr-FR" sz="1400" dirty="0">
                  <a:latin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1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fr-FR" sz="1400" i="1" dirty="0">
                            <a:latin typeface="Cambria Math" panose="02040503050406030204" pitchFamily="18" charset="0"/>
                          </a:rPr>
                          <m:t>||</m:t>
                        </m:r>
                      </m:sub>
                    </m:sSub>
                    <m:r>
                      <a:rPr lang="fr-FR" sz="14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1400" b="1" i="1" dirty="0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fr-FR" sz="1400" b="0" i="1" dirty="0" smtClean="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it-IT" sz="1400" dirty="0"/>
                  <a:t> nonlinear Grad B drift.</a:t>
                </a:r>
              </a:p>
              <a:p>
                <a:endParaRPr lang="it-IT" sz="1400" dirty="0"/>
              </a:p>
              <a:p>
                <a:r>
                  <a:rPr lang="it-IT" sz="1400" dirty="0"/>
                  <a:t>Perpendicular flow modified by the drift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r-FR" sz="1400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1400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sz="1400" b="1" i="0" dirty="0" smtClean="0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fr-FR" sz="1400" b="1" i="0" dirty="0" smtClean="0">
                            <a:latin typeface="Cambria Math" panose="02040503050406030204" pitchFamily="18" charset="0"/>
                          </a:rPr>
                          <m:t>𝐳</m:t>
                        </m:r>
                        <m:r>
                          <a:rPr lang="fr-FR" sz="1400" b="0" i="1" dirty="0" smtClean="0">
                            <a:latin typeface="Cambria Math" panose="02040503050406030204" pitchFamily="18" charset="0"/>
                          </a:rPr>
                          <m:t>×</m:t>
                        </m:r>
                        <m:sSubSup>
                          <m:sSubSupPr>
                            <m:ctrlPr>
                              <a:rPr lang="fr-FR" sz="1400" b="0" i="1" dirty="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fr-FR" sz="1400" b="0" i="0" dirty="0" smtClean="0">
                                <a:latin typeface="Cambria Math" panose="02040503050406030204" pitchFamily="18" charset="0"/>
                              </a:rPr>
                              <m:t>∇</m:t>
                            </m:r>
                          </m:e>
                          <m:sub>
                            <m:r>
                              <a:rPr lang="fr-FR" sz="1400" b="0" i="1" dirty="0" smtClean="0">
                                <a:latin typeface="Cambria Math" panose="02040503050406030204" pitchFamily="18" charset="0"/>
                              </a:rPr>
                              <m:t>⊥</m:t>
                            </m:r>
                          </m:sub>
                          <m:sup>
                            <m:r>
                              <a:rPr lang="fr-FR" sz="1400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fr-FR" sz="1400" b="0" i="1" dirty="0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fr-FR" sz="1400" b="0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fr-FR" sz="14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fr-FR" sz="1400" b="0" i="1" dirty="0" smtClean="0">
                        <a:latin typeface="Cambria Math" panose="02040503050406030204" pitchFamily="18" charset="0"/>
                      </a:rPr>
                      <m:t>2 </m:t>
                    </m:r>
                    <m:sSub>
                      <m:sSubPr>
                        <m:ctrlPr>
                          <a:rPr lang="fr-FR" sz="1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b="0" i="1" dirty="0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fr-FR" sz="1400" b="0" i="1" dirty="0" smtClean="0">
                            <a:latin typeface="Cambria Math" panose="02040503050406030204" pitchFamily="18" charset="0"/>
                          </a:rPr>
                          <m:t>20</m:t>
                        </m:r>
                        <m:r>
                          <a:rPr lang="fr-FR" sz="1400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sSub>
                      <m:sSubPr>
                        <m:ctrlPr>
                          <a:rPr lang="fr-FR" sz="1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fr-FR" sz="1400" b="0" i="1" dirty="0" smtClean="0">
                            <a:latin typeface="Cambria Math" panose="02040503050406030204" pitchFamily="18" charset="0"/>
                          </a:rPr>
                          <m:t>||</m:t>
                        </m:r>
                      </m:sub>
                    </m:sSub>
                  </m:oMath>
                </a14:m>
                <a:r>
                  <a:rPr lang="it-IT" sz="1400" i="1" dirty="0"/>
                  <a:t>.</a:t>
                </a:r>
              </a:p>
              <a:p>
                <a:endParaRPr lang="it-IT" sz="1400" i="1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sz="1400" dirty="0"/>
                  <a:t>Electron FLR effects.</a:t>
                </a:r>
              </a:p>
              <a:p>
                <a:endParaRPr lang="it-IT" sz="14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46AA2BB-A70B-493A-ADED-002CADF282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773" y="1006645"/>
                <a:ext cx="6457649" cy="1861856"/>
              </a:xfrm>
              <a:prstGeom prst="rect">
                <a:avLst/>
              </a:prstGeom>
              <a:blipFill>
                <a:blip r:embed="rId7"/>
                <a:stretch>
                  <a:fillRect l="-283" t="-98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245B2E56-77CF-04ED-4031-79F848DFC3A6}"/>
              </a:ext>
            </a:extLst>
          </p:cNvPr>
          <p:cNvSpPr txBox="1"/>
          <p:nvPr/>
        </p:nvSpPr>
        <p:spPr>
          <a:xfrm>
            <a:off x="2825577" y="5701849"/>
            <a:ext cx="437584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dirty="0"/>
              <a:t>Island not affected by the upstream and downstream outflow, and ejects any other growing magnetic islands towards the m=1 mode islands.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9C130D3-D998-F067-09EA-3C11EE775053}"/>
              </a:ext>
            </a:extLst>
          </p:cNvPr>
          <p:cNvCxnSpPr>
            <a:cxnSpLocks/>
          </p:cNvCxnSpPr>
          <p:nvPr/>
        </p:nvCxnSpPr>
        <p:spPr>
          <a:xfrm flipV="1">
            <a:off x="6406498" y="4321834"/>
            <a:ext cx="1219253" cy="13358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8E538A0-E8EA-4E0A-6BD7-BFEDE544D09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88212" y="2957222"/>
            <a:ext cx="2841977" cy="134840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FB079AF-5F67-5256-174C-D2631763AE0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88212" y="4373020"/>
            <a:ext cx="3482402" cy="1147585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FA45E21-3E2E-9CE7-2BDB-E187BA011CF5}"/>
              </a:ext>
            </a:extLst>
          </p:cNvPr>
          <p:cNvSpPr/>
          <p:nvPr/>
        </p:nvSpPr>
        <p:spPr>
          <a:xfrm>
            <a:off x="743773" y="2836560"/>
            <a:ext cx="4697767" cy="2695068"/>
          </a:xfrm>
          <a:prstGeom prst="roundRect">
            <a:avLst>
              <a:gd name="adj" fmla="val 6524"/>
            </a:avLst>
          </a:prstGeom>
          <a:noFill/>
          <a:ln w="12700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114996770">
                  <a:custGeom>
                    <a:avLst/>
                    <a:gdLst>
                      <a:gd name="connsiteX0" fmla="*/ 0 w 3996239"/>
                      <a:gd name="connsiteY0" fmla="*/ 165377 h 1220857"/>
                      <a:gd name="connsiteX1" fmla="*/ 165377 w 3996239"/>
                      <a:gd name="connsiteY1" fmla="*/ 0 h 1220857"/>
                      <a:gd name="connsiteX2" fmla="*/ 812946 w 3996239"/>
                      <a:gd name="connsiteY2" fmla="*/ 0 h 1220857"/>
                      <a:gd name="connsiteX3" fmla="*/ 1350550 w 3996239"/>
                      <a:gd name="connsiteY3" fmla="*/ 0 h 1220857"/>
                      <a:gd name="connsiteX4" fmla="*/ 2034774 w 3996239"/>
                      <a:gd name="connsiteY4" fmla="*/ 0 h 1220857"/>
                      <a:gd name="connsiteX5" fmla="*/ 2609034 w 3996239"/>
                      <a:gd name="connsiteY5" fmla="*/ 0 h 1220857"/>
                      <a:gd name="connsiteX6" fmla="*/ 3146638 w 3996239"/>
                      <a:gd name="connsiteY6" fmla="*/ 0 h 1220857"/>
                      <a:gd name="connsiteX7" fmla="*/ 3830862 w 3996239"/>
                      <a:gd name="connsiteY7" fmla="*/ 0 h 1220857"/>
                      <a:gd name="connsiteX8" fmla="*/ 3996239 w 3996239"/>
                      <a:gd name="connsiteY8" fmla="*/ 165377 h 1220857"/>
                      <a:gd name="connsiteX9" fmla="*/ 3996239 w 3996239"/>
                      <a:gd name="connsiteY9" fmla="*/ 601527 h 1220857"/>
                      <a:gd name="connsiteX10" fmla="*/ 3996239 w 3996239"/>
                      <a:gd name="connsiteY10" fmla="*/ 1055480 h 1220857"/>
                      <a:gd name="connsiteX11" fmla="*/ 3830862 w 3996239"/>
                      <a:gd name="connsiteY11" fmla="*/ 1220857 h 1220857"/>
                      <a:gd name="connsiteX12" fmla="*/ 3256603 w 3996239"/>
                      <a:gd name="connsiteY12" fmla="*/ 1220857 h 1220857"/>
                      <a:gd name="connsiteX13" fmla="*/ 2682343 w 3996239"/>
                      <a:gd name="connsiteY13" fmla="*/ 1220857 h 1220857"/>
                      <a:gd name="connsiteX14" fmla="*/ 2034774 w 3996239"/>
                      <a:gd name="connsiteY14" fmla="*/ 1220857 h 1220857"/>
                      <a:gd name="connsiteX15" fmla="*/ 1460515 w 3996239"/>
                      <a:gd name="connsiteY15" fmla="*/ 1220857 h 1220857"/>
                      <a:gd name="connsiteX16" fmla="*/ 886256 w 3996239"/>
                      <a:gd name="connsiteY16" fmla="*/ 1220857 h 1220857"/>
                      <a:gd name="connsiteX17" fmla="*/ 165377 w 3996239"/>
                      <a:gd name="connsiteY17" fmla="*/ 1220857 h 1220857"/>
                      <a:gd name="connsiteX18" fmla="*/ 0 w 3996239"/>
                      <a:gd name="connsiteY18" fmla="*/ 1055480 h 1220857"/>
                      <a:gd name="connsiteX19" fmla="*/ 0 w 3996239"/>
                      <a:gd name="connsiteY19" fmla="*/ 601527 h 1220857"/>
                      <a:gd name="connsiteX20" fmla="*/ 0 w 3996239"/>
                      <a:gd name="connsiteY20" fmla="*/ 165377 h 1220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3996239" h="1220857" extrusionOk="0">
                        <a:moveTo>
                          <a:pt x="0" y="165377"/>
                        </a:moveTo>
                        <a:cubicBezTo>
                          <a:pt x="-8658" y="65744"/>
                          <a:pt x="58473" y="13244"/>
                          <a:pt x="165377" y="0"/>
                        </a:cubicBezTo>
                        <a:cubicBezTo>
                          <a:pt x="353748" y="-14457"/>
                          <a:pt x="675485" y="1622"/>
                          <a:pt x="812946" y="0"/>
                        </a:cubicBezTo>
                        <a:cubicBezTo>
                          <a:pt x="950407" y="-1622"/>
                          <a:pt x="1142175" y="4720"/>
                          <a:pt x="1350550" y="0"/>
                        </a:cubicBezTo>
                        <a:cubicBezTo>
                          <a:pt x="1558925" y="-4720"/>
                          <a:pt x="1783533" y="-28493"/>
                          <a:pt x="2034774" y="0"/>
                        </a:cubicBezTo>
                        <a:cubicBezTo>
                          <a:pt x="2286015" y="28493"/>
                          <a:pt x="2378815" y="-2718"/>
                          <a:pt x="2609034" y="0"/>
                        </a:cubicBezTo>
                        <a:cubicBezTo>
                          <a:pt x="2839253" y="2718"/>
                          <a:pt x="2903979" y="-1920"/>
                          <a:pt x="3146638" y="0"/>
                        </a:cubicBezTo>
                        <a:cubicBezTo>
                          <a:pt x="3389297" y="1920"/>
                          <a:pt x="3659723" y="27303"/>
                          <a:pt x="3830862" y="0"/>
                        </a:cubicBezTo>
                        <a:cubicBezTo>
                          <a:pt x="3908969" y="1957"/>
                          <a:pt x="4000560" y="64302"/>
                          <a:pt x="3996239" y="165377"/>
                        </a:cubicBezTo>
                        <a:cubicBezTo>
                          <a:pt x="4013910" y="257159"/>
                          <a:pt x="3989186" y="491565"/>
                          <a:pt x="3996239" y="601527"/>
                        </a:cubicBezTo>
                        <a:cubicBezTo>
                          <a:pt x="4003293" y="711489"/>
                          <a:pt x="3985226" y="910033"/>
                          <a:pt x="3996239" y="1055480"/>
                        </a:cubicBezTo>
                        <a:cubicBezTo>
                          <a:pt x="3987856" y="1148935"/>
                          <a:pt x="3912827" y="1233108"/>
                          <a:pt x="3830862" y="1220857"/>
                        </a:cubicBezTo>
                        <a:cubicBezTo>
                          <a:pt x="3650350" y="1238411"/>
                          <a:pt x="3429347" y="1201177"/>
                          <a:pt x="3256603" y="1220857"/>
                        </a:cubicBezTo>
                        <a:cubicBezTo>
                          <a:pt x="3083859" y="1240537"/>
                          <a:pt x="2913167" y="1237900"/>
                          <a:pt x="2682343" y="1220857"/>
                        </a:cubicBezTo>
                        <a:cubicBezTo>
                          <a:pt x="2451519" y="1203814"/>
                          <a:pt x="2184870" y="1252987"/>
                          <a:pt x="2034774" y="1220857"/>
                        </a:cubicBezTo>
                        <a:cubicBezTo>
                          <a:pt x="1884678" y="1188727"/>
                          <a:pt x="1603586" y="1230235"/>
                          <a:pt x="1460515" y="1220857"/>
                        </a:cubicBezTo>
                        <a:cubicBezTo>
                          <a:pt x="1317444" y="1211479"/>
                          <a:pt x="1162746" y="1198649"/>
                          <a:pt x="886256" y="1220857"/>
                        </a:cubicBezTo>
                        <a:cubicBezTo>
                          <a:pt x="609766" y="1243065"/>
                          <a:pt x="396070" y="1229497"/>
                          <a:pt x="165377" y="1220857"/>
                        </a:cubicBezTo>
                        <a:cubicBezTo>
                          <a:pt x="78252" y="1208571"/>
                          <a:pt x="14234" y="1133911"/>
                          <a:pt x="0" y="1055480"/>
                        </a:cubicBezTo>
                        <a:cubicBezTo>
                          <a:pt x="17891" y="950767"/>
                          <a:pt x="11270" y="774572"/>
                          <a:pt x="0" y="601527"/>
                        </a:cubicBezTo>
                        <a:cubicBezTo>
                          <a:pt x="-11270" y="428482"/>
                          <a:pt x="2959" y="340446"/>
                          <a:pt x="0" y="165377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4D0312D-64A2-C490-3C5B-3CA0959CFD24}"/>
              </a:ext>
            </a:extLst>
          </p:cNvPr>
          <p:cNvSpPr txBox="1"/>
          <p:nvPr/>
        </p:nvSpPr>
        <p:spPr>
          <a:xfrm>
            <a:off x="3349576" y="3539913"/>
            <a:ext cx="189001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 err="1"/>
              <a:t>Gyrokinetic</a:t>
            </a:r>
            <a:r>
              <a:rPr lang="fr-FR" sz="1200" dirty="0"/>
              <a:t>:</a:t>
            </a:r>
            <a:br>
              <a:rPr lang="fr-FR" sz="1200" dirty="0"/>
            </a:br>
            <a:r>
              <a:rPr lang="fr-FR" sz="1200" dirty="0"/>
              <a:t>L</a:t>
            </a:r>
            <a:r>
              <a:rPr lang="it-IT" sz="1200" dirty="0"/>
              <a:t>arger plasmoids despite smaller aspect ratio.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FAB5BE0-067D-6904-EEAC-CC839086507F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duotone>
              <a:schemeClr val="accent1">
                <a:shade val="45000"/>
                <a:satMod val="135000"/>
              </a:schemeClr>
              <a:prstClr val="white"/>
            </a:duotone>
            <a:alphaModFix amt="50000"/>
          </a:blip>
          <a:srcRect l="1546"/>
          <a:stretch/>
        </p:blipFill>
        <p:spPr>
          <a:xfrm>
            <a:off x="0" y="-25666"/>
            <a:ext cx="12192000" cy="661844"/>
          </a:xfrm>
          <a:prstGeom prst="rect">
            <a:avLst/>
          </a:prstGeom>
        </p:spPr>
      </p:pic>
      <p:sp>
        <p:nvSpPr>
          <p:cNvPr id="10" name="Title 8">
            <a:extLst>
              <a:ext uri="{FF2B5EF4-FFF2-40B4-BE49-F238E27FC236}">
                <a16:creationId xmlns:a16="http://schemas.microsoft.com/office/drawing/2014/main" id="{E4037E8F-1DA5-6414-9CDC-FE3465EC9431}"/>
              </a:ext>
            </a:extLst>
          </p:cNvPr>
          <p:cNvSpPr txBox="1">
            <a:spLocks/>
          </p:cNvSpPr>
          <p:nvPr/>
        </p:nvSpPr>
        <p:spPr>
          <a:xfrm>
            <a:off x="318201" y="61934"/>
            <a:ext cx="8923160" cy="4452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000" dirty="0"/>
              <a:t>2. Cold ions. On the </a:t>
            </a:r>
            <a:r>
              <a:rPr lang="en-GB" sz="2000" dirty="0" err="1"/>
              <a:t>plasmoid</a:t>
            </a:r>
            <a:r>
              <a:rPr lang="en-GB" sz="2000" dirty="0"/>
              <a:t> instability.</a:t>
            </a:r>
          </a:p>
        </p:txBody>
      </p:sp>
    </p:spTree>
    <p:extLst>
      <p:ext uri="{BB962C8B-B14F-4D97-AF65-F5344CB8AC3E}">
        <p14:creationId xmlns:p14="http://schemas.microsoft.com/office/powerpoint/2010/main" val="9813762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5CBB1A6-07E9-352D-B850-65382478EB5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alphaModFix amt="50000"/>
          </a:blip>
          <a:srcRect l="1546"/>
          <a:stretch/>
        </p:blipFill>
        <p:spPr>
          <a:xfrm>
            <a:off x="0" y="-25666"/>
            <a:ext cx="12192000" cy="66184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933FD92-551E-2F6A-2650-84B9FA7411EB}"/>
              </a:ext>
            </a:extLst>
          </p:cNvPr>
          <p:cNvSpPr/>
          <p:nvPr/>
        </p:nvSpPr>
        <p:spPr>
          <a:xfrm rot="10800000">
            <a:off x="-961" y="6163056"/>
            <a:ext cx="12192000" cy="694944"/>
          </a:xfrm>
          <a:prstGeom prst="rect">
            <a:avLst/>
          </a:prstGeom>
          <a:gradFill flip="none" rotWithShape="1">
            <a:gsLst>
              <a:gs pos="66000">
                <a:schemeClr val="accent1">
                  <a:lumMod val="20000"/>
                  <a:lumOff val="80000"/>
                </a:schemeClr>
              </a:gs>
              <a:gs pos="30000">
                <a:schemeClr val="bg1"/>
              </a:gs>
              <a:gs pos="9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14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5906E6E-3C23-1452-2A7E-15D559F74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Camille Granier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A02EC3C7-C96B-3944-847A-C9C6FE4AC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6776-A058-41DB-A8A0-75448B522604}" type="slidenum">
              <a:rPr lang="it-IT" smtClean="0"/>
              <a:t>21</a:t>
            </a:fld>
            <a:endParaRPr lang="it-IT"/>
          </a:p>
        </p:txBody>
      </p:sp>
      <p:sp>
        <p:nvSpPr>
          <p:cNvPr id="5" name="ZoneTexte 1">
            <a:extLst>
              <a:ext uri="{FF2B5EF4-FFF2-40B4-BE49-F238E27FC236}">
                <a16:creationId xmlns:a16="http://schemas.microsoft.com/office/drawing/2014/main" id="{CACF07ED-373D-AE59-CF20-A740FBD9F861}"/>
              </a:ext>
            </a:extLst>
          </p:cNvPr>
          <p:cNvSpPr txBox="1"/>
          <p:nvPr/>
        </p:nvSpPr>
        <p:spPr>
          <a:xfrm>
            <a:off x="959641" y="3409943"/>
            <a:ext cx="6503510" cy="677108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b="1" dirty="0">
                <a:solidFill>
                  <a:srgbClr val="F4B183"/>
                </a:solidFill>
              </a:rPr>
              <a:t>II) A </a:t>
            </a:r>
            <a:r>
              <a:rPr lang="fr-FR" sz="2400" b="1" dirty="0" err="1">
                <a:solidFill>
                  <a:srgbClr val="F4B183"/>
                </a:solidFill>
              </a:rPr>
              <a:t>limit</a:t>
            </a:r>
            <a:r>
              <a:rPr lang="fr-FR" sz="2400" b="1" dirty="0">
                <a:solidFill>
                  <a:srgbClr val="F4B183"/>
                </a:solidFill>
              </a:rPr>
              <a:t> to </a:t>
            </a:r>
            <a:r>
              <a:rPr lang="fr-FR" sz="2400" b="1" dirty="0" err="1">
                <a:solidFill>
                  <a:srgbClr val="F4B183"/>
                </a:solidFill>
              </a:rPr>
              <a:t>retain</a:t>
            </a:r>
            <a:r>
              <a:rPr lang="fr-FR" sz="2400" b="1" dirty="0">
                <a:solidFill>
                  <a:srgbClr val="F4B183"/>
                </a:solidFill>
              </a:rPr>
              <a:t> </a:t>
            </a:r>
            <a:r>
              <a:rPr lang="fr-FR" sz="2400" b="1" u="sng" dirty="0">
                <a:solidFill>
                  <a:srgbClr val="F4B183"/>
                </a:solidFill>
              </a:rPr>
              <a:t>ion</a:t>
            </a:r>
            <a:r>
              <a:rPr lang="fr-FR" sz="2400" b="1" dirty="0">
                <a:solidFill>
                  <a:srgbClr val="F4B183"/>
                </a:solidFill>
              </a:rPr>
              <a:t> FLR </a:t>
            </a:r>
            <a:r>
              <a:rPr lang="fr-FR" sz="2400" b="1" dirty="0" err="1">
                <a:solidFill>
                  <a:srgbClr val="F4B183"/>
                </a:solidFill>
              </a:rPr>
              <a:t>effects</a:t>
            </a:r>
            <a:r>
              <a:rPr lang="fr-FR" sz="2400" b="1" dirty="0">
                <a:solidFill>
                  <a:srgbClr val="F4B183"/>
                </a:solidFill>
              </a:rPr>
              <a:t>.</a:t>
            </a:r>
            <a:r>
              <a:rPr lang="fr-FR" sz="2400" b="1" dirty="0"/>
              <a:t> </a:t>
            </a:r>
          </a:p>
          <a:p>
            <a:r>
              <a:rPr lang="fr-FR" sz="1400" dirty="0"/>
              <a:t>Model </a:t>
            </a:r>
            <a:r>
              <a:rPr lang="fr-FR" sz="1400" dirty="0" err="1"/>
              <a:t>used</a:t>
            </a:r>
            <a:r>
              <a:rPr lang="fr-FR" sz="1400" dirty="0"/>
              <a:t> in </a:t>
            </a:r>
            <a:r>
              <a:rPr lang="fr-FR" sz="1400" i="1" dirty="0" err="1"/>
              <a:t>Passot</a:t>
            </a:r>
            <a:r>
              <a:rPr lang="fr-FR" sz="1400" i="1" dirty="0"/>
              <a:t>, </a:t>
            </a:r>
            <a:r>
              <a:rPr lang="fr-FR" sz="1400" i="1" dirty="0" err="1"/>
              <a:t>Sulem</a:t>
            </a:r>
            <a:r>
              <a:rPr lang="fr-FR" sz="1400" i="1" dirty="0"/>
              <a:t>, </a:t>
            </a:r>
            <a:r>
              <a:rPr lang="fr-FR" sz="1400" i="1" dirty="0" err="1"/>
              <a:t>Tassi</a:t>
            </a:r>
            <a:r>
              <a:rPr lang="fr-FR" sz="1400" i="1" dirty="0"/>
              <a:t> (2018), </a:t>
            </a:r>
            <a:r>
              <a:rPr lang="fr-FR" sz="1400" i="1" dirty="0" err="1"/>
              <a:t>Cerri</a:t>
            </a:r>
            <a:r>
              <a:rPr lang="fr-FR" sz="1400" i="1" dirty="0"/>
              <a:t> et al. (2023),  Granier </a:t>
            </a:r>
            <a:r>
              <a:rPr lang="fr-FR" sz="1400" i="1" u="sng" dirty="0" err="1"/>
              <a:t>ongoing</a:t>
            </a:r>
            <a:r>
              <a:rPr lang="fr-FR" sz="1400" i="1" u="sng" dirty="0"/>
              <a:t> </a:t>
            </a:r>
            <a:r>
              <a:rPr lang="fr-FR" sz="1400" i="1" u="sng" dirty="0" err="1"/>
              <a:t>work</a:t>
            </a:r>
            <a:r>
              <a:rPr lang="fr-FR" sz="1400" i="1" u="sng" dirty="0"/>
              <a:t>. </a:t>
            </a:r>
          </a:p>
        </p:txBody>
      </p:sp>
      <p:sp>
        <p:nvSpPr>
          <p:cNvPr id="6" name="ZoneTexte 1">
            <a:extLst>
              <a:ext uri="{FF2B5EF4-FFF2-40B4-BE49-F238E27FC236}">
                <a16:creationId xmlns:a16="http://schemas.microsoft.com/office/drawing/2014/main" id="{46A7B2B8-659F-B749-FDF8-8488F0A5C7A9}"/>
              </a:ext>
            </a:extLst>
          </p:cNvPr>
          <p:cNvSpPr txBox="1"/>
          <p:nvPr/>
        </p:nvSpPr>
        <p:spPr>
          <a:xfrm>
            <a:off x="959641" y="1791688"/>
            <a:ext cx="5816063" cy="67710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b="1" dirty="0">
                <a:solidFill>
                  <a:srgbClr val="F4B183"/>
                </a:solidFill>
              </a:rPr>
              <a:t>I) A </a:t>
            </a:r>
            <a:r>
              <a:rPr lang="fr-FR" sz="2400" b="1" dirty="0" err="1">
                <a:solidFill>
                  <a:srgbClr val="F4B183"/>
                </a:solidFill>
              </a:rPr>
              <a:t>limit</a:t>
            </a:r>
            <a:r>
              <a:rPr lang="fr-FR" sz="2400" b="1" dirty="0">
                <a:solidFill>
                  <a:srgbClr val="F4B183"/>
                </a:solidFill>
              </a:rPr>
              <a:t> to </a:t>
            </a:r>
            <a:r>
              <a:rPr lang="fr-FR" sz="2400" b="1" dirty="0" err="1">
                <a:solidFill>
                  <a:srgbClr val="F4B183"/>
                </a:solidFill>
              </a:rPr>
              <a:t>retain</a:t>
            </a:r>
            <a:r>
              <a:rPr lang="fr-FR" sz="2400" b="1" dirty="0">
                <a:solidFill>
                  <a:srgbClr val="F4B183"/>
                </a:solidFill>
              </a:rPr>
              <a:t> </a:t>
            </a:r>
            <a:r>
              <a:rPr lang="fr-FR" sz="2400" b="1" u="sng" dirty="0" err="1">
                <a:solidFill>
                  <a:srgbClr val="F4B183"/>
                </a:solidFill>
              </a:rPr>
              <a:t>electron</a:t>
            </a:r>
            <a:r>
              <a:rPr lang="fr-FR" sz="2400" b="1" dirty="0">
                <a:solidFill>
                  <a:srgbClr val="F4B183"/>
                </a:solidFill>
              </a:rPr>
              <a:t> FLR </a:t>
            </a:r>
            <a:r>
              <a:rPr lang="fr-FR" sz="2400" b="1" dirty="0" err="1">
                <a:solidFill>
                  <a:srgbClr val="F4B183"/>
                </a:solidFill>
              </a:rPr>
              <a:t>effects</a:t>
            </a:r>
            <a:r>
              <a:rPr lang="fr-FR" sz="2400" b="1" dirty="0">
                <a:solidFill>
                  <a:srgbClr val="F4B183"/>
                </a:solidFill>
              </a:rPr>
              <a:t>.</a:t>
            </a:r>
            <a:r>
              <a:rPr lang="fr-FR" sz="2400" b="1" dirty="0"/>
              <a:t> </a:t>
            </a:r>
          </a:p>
          <a:p>
            <a:r>
              <a:rPr lang="fr-FR" sz="1400" dirty="0"/>
              <a:t>Model </a:t>
            </a:r>
            <a:r>
              <a:rPr lang="fr-FR" sz="1400" dirty="0" err="1"/>
              <a:t>used</a:t>
            </a:r>
            <a:r>
              <a:rPr lang="fr-FR" sz="1400" dirty="0"/>
              <a:t>  in </a:t>
            </a:r>
            <a:r>
              <a:rPr lang="fr-FR" sz="1400" i="1" dirty="0"/>
              <a:t>CG, </a:t>
            </a:r>
            <a:r>
              <a:rPr lang="fr-FR" sz="1400" i="1" dirty="0" err="1"/>
              <a:t>Numata</a:t>
            </a:r>
            <a:r>
              <a:rPr lang="fr-FR" sz="1400" i="1" dirty="0"/>
              <a:t>, </a:t>
            </a:r>
            <a:r>
              <a:rPr lang="fr-FR" sz="1400" i="1" dirty="0" err="1"/>
              <a:t>Borgogno</a:t>
            </a:r>
            <a:r>
              <a:rPr lang="fr-FR" sz="1400" i="1" dirty="0"/>
              <a:t>, </a:t>
            </a:r>
            <a:r>
              <a:rPr lang="fr-FR" sz="1400" i="1" dirty="0" err="1"/>
              <a:t>Tassi</a:t>
            </a:r>
            <a:r>
              <a:rPr lang="fr-FR" sz="1400" i="1" dirty="0"/>
              <a:t>, Grasso. (2023) JPP.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1BAEE28-472F-61D7-A571-0FF792745413}"/>
              </a:ext>
            </a:extLst>
          </p:cNvPr>
          <p:cNvSpPr/>
          <p:nvPr/>
        </p:nvSpPr>
        <p:spPr>
          <a:xfrm>
            <a:off x="614048" y="3314342"/>
            <a:ext cx="6849103" cy="1015015"/>
          </a:xfrm>
          <a:custGeom>
            <a:avLst/>
            <a:gdLst>
              <a:gd name="connsiteX0" fmla="*/ 0 w 6849103"/>
              <a:gd name="connsiteY0" fmla="*/ 60038 h 1015015"/>
              <a:gd name="connsiteX1" fmla="*/ 60038 w 6849103"/>
              <a:gd name="connsiteY1" fmla="*/ 0 h 1015015"/>
              <a:gd name="connsiteX2" fmla="*/ 800231 w 6849103"/>
              <a:gd name="connsiteY2" fmla="*/ 0 h 1015015"/>
              <a:gd name="connsiteX3" fmla="*/ 1271263 w 6849103"/>
              <a:gd name="connsiteY3" fmla="*/ 0 h 1015015"/>
              <a:gd name="connsiteX4" fmla="*/ 2078746 w 6849103"/>
              <a:gd name="connsiteY4" fmla="*/ 0 h 1015015"/>
              <a:gd name="connsiteX5" fmla="*/ 2684359 w 6849103"/>
              <a:gd name="connsiteY5" fmla="*/ 0 h 1015015"/>
              <a:gd name="connsiteX6" fmla="*/ 3357261 w 6849103"/>
              <a:gd name="connsiteY6" fmla="*/ 0 h 1015015"/>
              <a:gd name="connsiteX7" fmla="*/ 4164744 w 6849103"/>
              <a:gd name="connsiteY7" fmla="*/ 0 h 1015015"/>
              <a:gd name="connsiteX8" fmla="*/ 4635776 w 6849103"/>
              <a:gd name="connsiteY8" fmla="*/ 0 h 1015015"/>
              <a:gd name="connsiteX9" fmla="*/ 5308679 w 6849103"/>
              <a:gd name="connsiteY9" fmla="*/ 0 h 1015015"/>
              <a:gd name="connsiteX10" fmla="*/ 5914291 w 6849103"/>
              <a:gd name="connsiteY10" fmla="*/ 0 h 1015015"/>
              <a:gd name="connsiteX11" fmla="*/ 6789065 w 6849103"/>
              <a:gd name="connsiteY11" fmla="*/ 0 h 1015015"/>
              <a:gd name="connsiteX12" fmla="*/ 6849103 w 6849103"/>
              <a:gd name="connsiteY12" fmla="*/ 60038 h 1015015"/>
              <a:gd name="connsiteX13" fmla="*/ 6849103 w 6849103"/>
              <a:gd name="connsiteY13" fmla="*/ 507508 h 1015015"/>
              <a:gd name="connsiteX14" fmla="*/ 6849103 w 6849103"/>
              <a:gd name="connsiteY14" fmla="*/ 954977 h 1015015"/>
              <a:gd name="connsiteX15" fmla="*/ 6789065 w 6849103"/>
              <a:gd name="connsiteY15" fmla="*/ 1015015 h 1015015"/>
              <a:gd name="connsiteX16" fmla="*/ 6183453 w 6849103"/>
              <a:gd name="connsiteY16" fmla="*/ 1015015 h 1015015"/>
              <a:gd name="connsiteX17" fmla="*/ 5510550 w 6849103"/>
              <a:gd name="connsiteY17" fmla="*/ 1015015 h 1015015"/>
              <a:gd name="connsiteX18" fmla="*/ 4770357 w 6849103"/>
              <a:gd name="connsiteY18" fmla="*/ 1015015 h 1015015"/>
              <a:gd name="connsiteX19" fmla="*/ 4097454 w 6849103"/>
              <a:gd name="connsiteY19" fmla="*/ 1015015 h 1015015"/>
              <a:gd name="connsiteX20" fmla="*/ 3559132 w 6849103"/>
              <a:gd name="connsiteY20" fmla="*/ 1015015 h 1015015"/>
              <a:gd name="connsiteX21" fmla="*/ 2751649 w 6849103"/>
              <a:gd name="connsiteY21" fmla="*/ 1015015 h 1015015"/>
              <a:gd name="connsiteX22" fmla="*/ 2213327 w 6849103"/>
              <a:gd name="connsiteY22" fmla="*/ 1015015 h 1015015"/>
              <a:gd name="connsiteX23" fmla="*/ 1473134 w 6849103"/>
              <a:gd name="connsiteY23" fmla="*/ 1015015 h 1015015"/>
              <a:gd name="connsiteX24" fmla="*/ 934812 w 6849103"/>
              <a:gd name="connsiteY24" fmla="*/ 1015015 h 1015015"/>
              <a:gd name="connsiteX25" fmla="*/ 60038 w 6849103"/>
              <a:gd name="connsiteY25" fmla="*/ 1015015 h 1015015"/>
              <a:gd name="connsiteX26" fmla="*/ 0 w 6849103"/>
              <a:gd name="connsiteY26" fmla="*/ 954977 h 1015015"/>
              <a:gd name="connsiteX27" fmla="*/ 0 w 6849103"/>
              <a:gd name="connsiteY27" fmla="*/ 507508 h 1015015"/>
              <a:gd name="connsiteX28" fmla="*/ 0 w 6849103"/>
              <a:gd name="connsiteY28" fmla="*/ 60038 h 1015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6849103" h="1015015" extrusionOk="0">
                <a:moveTo>
                  <a:pt x="0" y="60038"/>
                </a:moveTo>
                <a:cubicBezTo>
                  <a:pt x="-1107" y="26446"/>
                  <a:pt x="29199" y="-2344"/>
                  <a:pt x="60038" y="0"/>
                </a:cubicBezTo>
                <a:cubicBezTo>
                  <a:pt x="353888" y="12316"/>
                  <a:pt x="487146" y="6592"/>
                  <a:pt x="800231" y="0"/>
                </a:cubicBezTo>
                <a:cubicBezTo>
                  <a:pt x="1113316" y="-6592"/>
                  <a:pt x="1037125" y="11"/>
                  <a:pt x="1271263" y="0"/>
                </a:cubicBezTo>
                <a:cubicBezTo>
                  <a:pt x="1505401" y="-11"/>
                  <a:pt x="1904237" y="-15264"/>
                  <a:pt x="2078746" y="0"/>
                </a:cubicBezTo>
                <a:cubicBezTo>
                  <a:pt x="2253255" y="15264"/>
                  <a:pt x="2426699" y="17932"/>
                  <a:pt x="2684359" y="0"/>
                </a:cubicBezTo>
                <a:cubicBezTo>
                  <a:pt x="2942019" y="-17932"/>
                  <a:pt x="3059174" y="-10521"/>
                  <a:pt x="3357261" y="0"/>
                </a:cubicBezTo>
                <a:cubicBezTo>
                  <a:pt x="3655348" y="10521"/>
                  <a:pt x="3914913" y="39934"/>
                  <a:pt x="4164744" y="0"/>
                </a:cubicBezTo>
                <a:cubicBezTo>
                  <a:pt x="4414575" y="-39934"/>
                  <a:pt x="4422701" y="8156"/>
                  <a:pt x="4635776" y="0"/>
                </a:cubicBezTo>
                <a:cubicBezTo>
                  <a:pt x="4848851" y="-8156"/>
                  <a:pt x="5163134" y="8885"/>
                  <a:pt x="5308679" y="0"/>
                </a:cubicBezTo>
                <a:cubicBezTo>
                  <a:pt x="5454224" y="-8885"/>
                  <a:pt x="5785552" y="11873"/>
                  <a:pt x="5914291" y="0"/>
                </a:cubicBezTo>
                <a:cubicBezTo>
                  <a:pt x="6043030" y="-11873"/>
                  <a:pt x="6601552" y="40994"/>
                  <a:pt x="6789065" y="0"/>
                </a:cubicBezTo>
                <a:cubicBezTo>
                  <a:pt x="6819114" y="211"/>
                  <a:pt x="6850880" y="23840"/>
                  <a:pt x="6849103" y="60038"/>
                </a:cubicBezTo>
                <a:cubicBezTo>
                  <a:pt x="6862434" y="172975"/>
                  <a:pt x="6829272" y="314065"/>
                  <a:pt x="6849103" y="507508"/>
                </a:cubicBezTo>
                <a:cubicBezTo>
                  <a:pt x="6868935" y="700951"/>
                  <a:pt x="6871245" y="821636"/>
                  <a:pt x="6849103" y="954977"/>
                </a:cubicBezTo>
                <a:cubicBezTo>
                  <a:pt x="6855976" y="983605"/>
                  <a:pt x="6822226" y="1011954"/>
                  <a:pt x="6789065" y="1015015"/>
                </a:cubicBezTo>
                <a:cubicBezTo>
                  <a:pt x="6612607" y="1039947"/>
                  <a:pt x="6395274" y="1036266"/>
                  <a:pt x="6183453" y="1015015"/>
                </a:cubicBezTo>
                <a:cubicBezTo>
                  <a:pt x="5971632" y="993764"/>
                  <a:pt x="5748910" y="1020997"/>
                  <a:pt x="5510550" y="1015015"/>
                </a:cubicBezTo>
                <a:cubicBezTo>
                  <a:pt x="5272190" y="1009033"/>
                  <a:pt x="5073902" y="991775"/>
                  <a:pt x="4770357" y="1015015"/>
                </a:cubicBezTo>
                <a:cubicBezTo>
                  <a:pt x="4466812" y="1038255"/>
                  <a:pt x="4286669" y="1035898"/>
                  <a:pt x="4097454" y="1015015"/>
                </a:cubicBezTo>
                <a:cubicBezTo>
                  <a:pt x="3908239" y="994132"/>
                  <a:pt x="3691925" y="1001310"/>
                  <a:pt x="3559132" y="1015015"/>
                </a:cubicBezTo>
                <a:cubicBezTo>
                  <a:pt x="3426339" y="1028720"/>
                  <a:pt x="3150586" y="1037444"/>
                  <a:pt x="2751649" y="1015015"/>
                </a:cubicBezTo>
                <a:cubicBezTo>
                  <a:pt x="2352712" y="992586"/>
                  <a:pt x="2441507" y="1015737"/>
                  <a:pt x="2213327" y="1015015"/>
                </a:cubicBezTo>
                <a:cubicBezTo>
                  <a:pt x="1985147" y="1014293"/>
                  <a:pt x="1760089" y="1050025"/>
                  <a:pt x="1473134" y="1015015"/>
                </a:cubicBezTo>
                <a:cubicBezTo>
                  <a:pt x="1186179" y="980005"/>
                  <a:pt x="1047676" y="989857"/>
                  <a:pt x="934812" y="1015015"/>
                </a:cubicBezTo>
                <a:cubicBezTo>
                  <a:pt x="821948" y="1040173"/>
                  <a:pt x="386875" y="1009261"/>
                  <a:pt x="60038" y="1015015"/>
                </a:cubicBezTo>
                <a:cubicBezTo>
                  <a:pt x="29804" y="1019418"/>
                  <a:pt x="-1023" y="981952"/>
                  <a:pt x="0" y="954977"/>
                </a:cubicBezTo>
                <a:cubicBezTo>
                  <a:pt x="-11060" y="786990"/>
                  <a:pt x="19647" y="686016"/>
                  <a:pt x="0" y="507508"/>
                </a:cubicBezTo>
                <a:cubicBezTo>
                  <a:pt x="-19647" y="329000"/>
                  <a:pt x="10283" y="225147"/>
                  <a:pt x="0" y="60038"/>
                </a:cubicBezTo>
                <a:close/>
              </a:path>
            </a:pathLst>
          </a:custGeom>
          <a:noFill/>
          <a:ln>
            <a:solidFill>
              <a:schemeClr val="accent5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3738901915">
                  <a:prstGeom prst="roundRect">
                    <a:avLst>
                      <a:gd name="adj" fmla="val 5915"/>
                    </a:avLst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27964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49D6025-C50C-D5CD-FD1D-213E3CE6901D}"/>
              </a:ext>
            </a:extLst>
          </p:cNvPr>
          <p:cNvSpPr/>
          <p:nvPr/>
        </p:nvSpPr>
        <p:spPr>
          <a:xfrm rot="10800000">
            <a:off x="0" y="6163056"/>
            <a:ext cx="12192000" cy="694944"/>
          </a:xfrm>
          <a:prstGeom prst="rect">
            <a:avLst/>
          </a:prstGeom>
          <a:gradFill flip="none" rotWithShape="1">
            <a:gsLst>
              <a:gs pos="66000">
                <a:schemeClr val="accent1">
                  <a:lumMod val="20000"/>
                  <a:lumOff val="80000"/>
                </a:schemeClr>
              </a:gs>
              <a:gs pos="30000">
                <a:schemeClr val="bg1"/>
              </a:gs>
              <a:gs pos="9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14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3C2D06-FB39-335E-8760-135BC71E2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Camille Granier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3FF7CE19-37E7-C2A1-C408-F092FB6B5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6776-A058-41DB-A8A0-75448B522604}" type="slidenum">
              <a:rPr lang="it-IT" smtClean="0"/>
              <a:t>22</a:t>
            </a:fld>
            <a:endParaRPr lang="it-IT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B1A83-A6DE-A2A6-C3FC-D6D7E99268D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alphaModFix amt="50000"/>
          </a:blip>
          <a:srcRect l="1546"/>
          <a:stretch/>
        </p:blipFill>
        <p:spPr>
          <a:xfrm>
            <a:off x="0" y="-25666"/>
            <a:ext cx="12192000" cy="66184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itle 8">
                <a:extLst>
                  <a:ext uri="{FF2B5EF4-FFF2-40B4-BE49-F238E27FC236}">
                    <a16:creationId xmlns:a16="http://schemas.microsoft.com/office/drawing/2014/main" id="{2F0F419A-1074-903E-9985-6A0A8661FBC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18201" y="61934"/>
                <a:ext cx="8923160" cy="445215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60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l"/>
                <a:r>
                  <a:rPr lang="en-GB" sz="2000" dirty="0"/>
                  <a:t>3.  Arbitrary </a:t>
                </a:r>
                <a14:m>
                  <m:oMath xmlns:m="http://schemas.openxmlformats.org/officeDocument/2006/math">
                    <m:r>
                      <a:rPr lang="fr-FR" sz="2000" b="0" i="1" dirty="0" smtClean="0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GB" sz="2000" dirty="0"/>
                  <a:t>.  </a:t>
                </a:r>
              </a:p>
            </p:txBody>
          </p:sp>
        </mc:Choice>
        <mc:Fallback xmlns="">
          <p:sp>
            <p:nvSpPr>
              <p:cNvPr id="9" name="Title 8">
                <a:extLst>
                  <a:ext uri="{FF2B5EF4-FFF2-40B4-BE49-F238E27FC236}">
                    <a16:creationId xmlns:a16="http://schemas.microsoft.com/office/drawing/2014/main" id="{2F0F419A-1074-903E-9985-6A0A8661FB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201" y="61934"/>
                <a:ext cx="8923160" cy="445215"/>
              </a:xfrm>
              <a:prstGeom prst="rect">
                <a:avLst/>
              </a:prstGeom>
              <a:blipFill>
                <a:blip r:embed="rId4"/>
                <a:stretch>
                  <a:fillRect l="-683" b="-2465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3">
                <a:extLst>
                  <a:ext uri="{FF2B5EF4-FFF2-40B4-BE49-F238E27FC236}">
                    <a16:creationId xmlns:a16="http://schemas.microsoft.com/office/drawing/2014/main" id="{0DD7D80A-7E09-A202-ABFA-34C41B341CB5}"/>
                  </a:ext>
                </a:extLst>
              </p:cNvPr>
              <p:cNvSpPr txBox="1"/>
              <p:nvPr/>
            </p:nvSpPr>
            <p:spPr>
              <a:xfrm>
                <a:off x="616468" y="844580"/>
                <a:ext cx="6223962" cy="3574184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fr-FR" sz="1600" dirty="0" err="1"/>
                  <a:t>Derived</a:t>
                </a:r>
                <a:r>
                  <a:rPr lang="fr-FR" sz="1600" dirty="0"/>
                  <a:t> in </a:t>
                </a:r>
                <a:r>
                  <a:rPr lang="fr-FR" sz="1600" i="1" dirty="0" err="1"/>
                  <a:t>Passot</a:t>
                </a:r>
                <a:r>
                  <a:rPr lang="fr-FR" sz="1600" i="1" dirty="0"/>
                  <a:t>, </a:t>
                </a:r>
                <a:r>
                  <a:rPr lang="fr-FR" sz="1600" i="1" dirty="0" err="1"/>
                  <a:t>Sulem</a:t>
                </a:r>
                <a:r>
                  <a:rPr lang="fr-FR" sz="1600" i="1" dirty="0"/>
                  <a:t>, </a:t>
                </a:r>
                <a:r>
                  <a:rPr lang="fr-FR" sz="1600" i="1" dirty="0" err="1"/>
                  <a:t>Tassi</a:t>
                </a:r>
                <a:r>
                  <a:rPr lang="fr-FR" sz="1600" i="1" dirty="0"/>
                  <a:t> (2018).</a:t>
                </a:r>
                <a:endParaRPr lang="fr-FR" sz="1600" dirty="0"/>
              </a:p>
              <a:p>
                <a:r>
                  <a:rPr lang="fr-FR" sz="1600" dirty="0" err="1"/>
                  <a:t>Combining</a:t>
                </a:r>
                <a:r>
                  <a:rPr lang="fr-FR" sz="1600" dirty="0"/>
                  <a:t> 2 </a:t>
                </a:r>
                <a:r>
                  <a:rPr lang="fr-FR" sz="1600" dirty="0" err="1"/>
                  <a:t>scalings</a:t>
                </a:r>
                <a:r>
                  <a:rPr lang="fr-FR" sz="1600" dirty="0"/>
                  <a:t> </a:t>
                </a:r>
                <a:r>
                  <a:rPr lang="fr-FR" sz="1600" dirty="0" err="1"/>
                  <a:t>with</a:t>
                </a:r>
                <a:r>
                  <a:rPr lang="fr-FR" sz="1600" dirty="0"/>
                  <a:t>: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16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160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num>
                      <m:den>
                        <m:r>
                          <a:rPr lang="fr-FR" sz="16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fr-FR" sz="1600" b="0" i="1" dirty="0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fr-FR" sz="1600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1600" b="0" i="1" dirty="0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fr-FR" sz="1600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  <m:sup>
                        <m:r>
                          <a:rPr lang="fr-FR" sz="16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fr-FR" sz="1600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1600" b="0" i="1" dirty="0" smtClean="0">
                        <a:latin typeface="Cambria Math" panose="02040503050406030204" pitchFamily="18" charset="0"/>
                      </a:rPr>
                      <m:t>𝑂</m:t>
                    </m:r>
                    <m:sSup>
                      <m:sSupPr>
                        <m:ctrlPr>
                          <a:rPr lang="fr-FR" sz="16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fr-FR" sz="1600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fr-FR" sz="16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600" b="0" i="1" dirty="0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fr-FR" sz="1600" b="0" i="1" dirty="0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fr-FR" sz="16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600" b="0" i="1" dirty="0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fr-FR" sz="1600" b="0" i="1" dirty="0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f>
                          <m:fPr>
                            <m:ctrlP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fr-FR" sz="1600" b="0" i="0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fr-FR" sz="1600" b="0" i="1" dirty="0" smtClean="0">
                        <a:latin typeface="Cambria Math" panose="02040503050406030204" pitchFamily="18" charset="0"/>
                      </a:rPr>
                      <m:t>    </m:t>
                    </m:r>
                    <m:sSub>
                      <m:sSubPr>
                        <m:ctrlPr>
                          <a:rPr lang="fr-FR" sz="1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dirty="0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fr-FR" sz="1600" b="0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fr-FR" sz="16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1600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1600" i="1" dirty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fr-FR" sz="16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1600" b="0" i="0" dirty="0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fr-FR" sz="1600" b="0" i="0" dirty="0" smtClean="0">
                        <a:latin typeface="Cambria Math" panose="02040503050406030204" pitchFamily="18" charset="0"/>
                      </a:rPr>
                      <m:t>. </m:t>
                    </m:r>
                  </m:oMath>
                </a14:m>
                <a:endParaRPr lang="fr-FR" sz="1600" b="0" dirty="0"/>
              </a:p>
              <a:p>
                <a:endParaRPr lang="fr-FR" sz="1600" dirty="0"/>
              </a:p>
              <a:p>
                <a:r>
                  <a:rPr lang="fr-FR" sz="1600" dirty="0" err="1"/>
                  <a:t>Scaling</a:t>
                </a:r>
                <a:r>
                  <a:rPr lang="fr-FR" sz="1600" dirty="0"/>
                  <a:t> I:      	</a:t>
                </a:r>
                <a14:m>
                  <m:oMath xmlns:m="http://schemas.openxmlformats.org/officeDocument/2006/math">
                    <m:r>
                      <a:rPr lang="fr-FR" sz="1600" b="0" i="1" dirty="0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fr-FR" sz="1600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1600" i="1" dirty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fr-FR" sz="16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1600" b="0" i="0" dirty="0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fr-FR" sz="1600" b="0" i="1" dirty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fr-FR" sz="1600" dirty="0"/>
                  <a:t> </a:t>
                </a:r>
              </a:p>
              <a:p>
                <a:endParaRPr lang="fr-FR" sz="1600" dirty="0"/>
              </a:p>
              <a:p>
                <a:r>
                  <a:rPr lang="fr-FR" sz="1600" dirty="0" err="1"/>
                  <a:t>Scaling</a:t>
                </a:r>
                <a:r>
                  <a:rPr lang="fr-FR" sz="1600" dirty="0"/>
                  <a:t> II: 		</a:t>
                </a:r>
                <a14:m>
                  <m:oMath xmlns:m="http://schemas.openxmlformats.org/officeDocument/2006/math">
                    <m:r>
                      <a:rPr lang="fr-FR" sz="1600" b="0" i="1" dirty="0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fr-FR" sz="1600" b="0" i="0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1600" i="1" dirty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fr-FR" sz="1600" i="1" dirty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fr-FR" sz="16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16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fr-FR" sz="1600" i="1" dirty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fr-FR" sz="1600" i="1" dirty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600" i="1" dirty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fr-FR" sz="1600" i="1" dirty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fr-FR" sz="1600" i="1" dirty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600" i="1" dirty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fr-FR" sz="1600" i="1" dirty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fr-FR" sz="1600" b="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fr-FR" sz="1600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1600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1600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fr-FR" sz="1600" b="0" i="0" dirty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fr-FR" sz="1600" dirty="0"/>
              </a:p>
              <a:p>
                <a:endParaRPr lang="fr-FR" sz="1600" dirty="0"/>
              </a:p>
              <a:p>
                <a:pPr marL="285750" indent="-285750">
                  <a:buFont typeface="Arial"/>
                  <a:buChar char="•"/>
                </a:pPr>
                <a:endParaRPr lang="fr-FR" sz="1600" dirty="0"/>
              </a:p>
              <a:p>
                <a:pPr marL="285750" indent="-285750">
                  <a:buFont typeface="Arial"/>
                  <a:buChar char="•"/>
                </a:pPr>
                <a:r>
                  <a:rPr lang="fr-FR" sz="1600" b="1" dirty="0"/>
                  <a:t>Ion FLR </a:t>
                </a:r>
                <a:r>
                  <a:rPr lang="fr-FR" sz="1600" b="1" dirty="0" err="1"/>
                  <a:t>effects</a:t>
                </a:r>
                <a:r>
                  <a:rPr lang="fr-FR" sz="1600" b="1" dirty="0"/>
                  <a:t> are </a:t>
                </a:r>
                <a:r>
                  <a:rPr lang="fr-FR" sz="1600" b="1" dirty="0" err="1"/>
                  <a:t>retained</a:t>
                </a:r>
                <a:r>
                  <a:rPr lang="fr-FR" sz="1600" b="1" dirty="0"/>
                  <a:t>.</a:t>
                </a:r>
              </a:p>
              <a:p>
                <a:pPr marL="285750" indent="-285750">
                  <a:buFont typeface="Arial"/>
                  <a:buChar char="•"/>
                </a:pPr>
                <a:endParaRPr lang="fr-FR" sz="1600" dirty="0"/>
              </a:p>
              <a:p>
                <a:pPr marL="285750" indent="-285750">
                  <a:buFont typeface="Arial"/>
                  <a:buChar char="•"/>
                </a:pPr>
                <a:r>
                  <a:rPr lang="fr-FR" sz="1600" dirty="0"/>
                  <a:t> </a:t>
                </a:r>
                <a:r>
                  <a:rPr lang="fr-FR" sz="1600" b="1" dirty="0"/>
                  <a:t>Small, but </a:t>
                </a:r>
                <a:r>
                  <a:rPr lang="fr-FR" sz="1600" b="1" dirty="0" err="1"/>
                  <a:t>moderate</a:t>
                </a:r>
                <a:r>
                  <a:rPr lang="fr-FR" sz="1600" b="1" dirty="0"/>
                  <a:t> βe</a:t>
                </a:r>
                <a:r>
                  <a:rPr lang="fr-FR" sz="1600" dirty="0"/>
                  <a:t> and </a:t>
                </a:r>
                <a:r>
                  <a:rPr lang="fr-FR" sz="1600" dirty="0" err="1"/>
                  <a:t>electron</a:t>
                </a:r>
                <a:r>
                  <a:rPr lang="fr-FR" sz="1600" dirty="0"/>
                  <a:t> </a:t>
                </a:r>
                <a:r>
                  <a:rPr lang="fr-FR" sz="1600" dirty="0" err="1"/>
                  <a:t>inertia</a:t>
                </a:r>
                <a:r>
                  <a:rPr lang="fr-FR" sz="1600" dirty="0"/>
                  <a:t> (</a:t>
                </a:r>
                <a:r>
                  <a:rPr lang="fr-FR" sz="1600" dirty="0" err="1"/>
                  <a:t>negligible</a:t>
                </a:r>
                <a:r>
                  <a:rPr lang="fr-FR" sz="1600" dirty="0"/>
                  <a:t> </a:t>
                </a:r>
                <a:r>
                  <a:rPr lang="fr-FR" sz="1600" dirty="0" err="1"/>
                  <a:t>electron</a:t>
                </a:r>
                <a:r>
                  <a:rPr lang="fr-FR" sz="1600" dirty="0"/>
                  <a:t> FLR </a:t>
                </a:r>
                <a:r>
                  <a:rPr lang="fr-FR" sz="1600" dirty="0" err="1"/>
                  <a:t>effects</a:t>
                </a:r>
                <a:r>
                  <a:rPr lang="fr-FR" sz="1600" dirty="0"/>
                  <a:t>).</a:t>
                </a:r>
              </a:p>
            </p:txBody>
          </p:sp>
        </mc:Choice>
        <mc:Fallback xmlns="">
          <p:sp>
            <p:nvSpPr>
              <p:cNvPr id="2" name="ZoneTexte 3">
                <a:extLst>
                  <a:ext uri="{FF2B5EF4-FFF2-40B4-BE49-F238E27FC236}">
                    <a16:creationId xmlns:a16="http://schemas.microsoft.com/office/drawing/2014/main" id="{0DD7D80A-7E09-A202-ABFA-34C41B341C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468" y="844580"/>
                <a:ext cx="6223962" cy="3574184"/>
              </a:xfrm>
              <a:prstGeom prst="rect">
                <a:avLst/>
              </a:prstGeom>
              <a:blipFill>
                <a:blip r:embed="rId15"/>
                <a:stretch>
                  <a:fillRect l="-490" t="-683" b="-119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000565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49D6025-C50C-D5CD-FD1D-213E3CE6901D}"/>
              </a:ext>
            </a:extLst>
          </p:cNvPr>
          <p:cNvSpPr/>
          <p:nvPr/>
        </p:nvSpPr>
        <p:spPr>
          <a:xfrm rot="10800000">
            <a:off x="0" y="6163056"/>
            <a:ext cx="12192000" cy="694944"/>
          </a:xfrm>
          <a:prstGeom prst="rect">
            <a:avLst/>
          </a:prstGeom>
          <a:gradFill flip="none" rotWithShape="1">
            <a:gsLst>
              <a:gs pos="66000">
                <a:schemeClr val="accent1">
                  <a:lumMod val="20000"/>
                  <a:lumOff val="80000"/>
                </a:schemeClr>
              </a:gs>
              <a:gs pos="30000">
                <a:schemeClr val="bg1"/>
              </a:gs>
              <a:gs pos="9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14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3C2D06-FB39-335E-8760-135BC71E2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Camille Granier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3FF7CE19-37E7-C2A1-C408-F092FB6B5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6776-A058-41DB-A8A0-75448B522604}" type="slidenum">
              <a:rPr lang="it-IT" smtClean="0"/>
              <a:t>23</a:t>
            </a:fld>
            <a:endParaRPr lang="it-IT"/>
          </a:p>
        </p:txBody>
      </p:sp>
      <p:pic>
        <p:nvPicPr>
          <p:cNvPr id="7" name="Image 5" descr="Une image contenant Police, ligne, diagramme, texte&#10;&#10;Description générée automatiquement">
            <a:extLst>
              <a:ext uri="{FF2B5EF4-FFF2-40B4-BE49-F238E27FC236}">
                <a16:creationId xmlns:a16="http://schemas.microsoft.com/office/drawing/2014/main" id="{F344ED34-9660-E067-AF00-9BAE12E2A92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8985" b="-926"/>
          <a:stretch/>
        </p:blipFill>
        <p:spPr>
          <a:xfrm>
            <a:off x="1384647" y="4739914"/>
            <a:ext cx="3312424" cy="569788"/>
          </a:xfrm>
          <a:prstGeom prst="rect">
            <a:avLst/>
          </a:prstGeom>
        </p:spPr>
      </p:pic>
      <p:pic>
        <p:nvPicPr>
          <p:cNvPr id="10" name="Image 6" descr="Une image contenant Police, texte, ligne, typographie&#10;&#10;Description générée automatiquement">
            <a:extLst>
              <a:ext uri="{FF2B5EF4-FFF2-40B4-BE49-F238E27FC236}">
                <a16:creationId xmlns:a16="http://schemas.microsoft.com/office/drawing/2014/main" id="{18162A1D-7F73-6FB3-E471-673CBF867C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5256" y="5402676"/>
            <a:ext cx="5638428" cy="581769"/>
          </a:xfrm>
          <a:prstGeom prst="rect">
            <a:avLst/>
          </a:prstGeom>
        </p:spPr>
      </p:pic>
      <p:pic>
        <p:nvPicPr>
          <p:cNvPr id="15" name="Image 7" descr="Une image contenant Casques, fouet, écouteur, conception&#10;&#10;Description générée automatiquement">
            <a:extLst>
              <a:ext uri="{FF2B5EF4-FFF2-40B4-BE49-F238E27FC236}">
                <a16:creationId xmlns:a16="http://schemas.microsoft.com/office/drawing/2014/main" id="{B6944405-330A-3683-CFCF-4CD0E9E1BB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07806" y="5402676"/>
            <a:ext cx="671945" cy="610744"/>
          </a:xfrm>
          <a:prstGeom prst="rect">
            <a:avLst/>
          </a:prstGeom>
        </p:spPr>
      </p:pic>
      <p:pic>
        <p:nvPicPr>
          <p:cNvPr id="20" name="Image 7" descr="Une image contenant Casques, fouet, écouteur, conception&#10;&#10;Description générée automatiquement">
            <a:extLst>
              <a:ext uri="{FF2B5EF4-FFF2-40B4-BE49-F238E27FC236}">
                <a16:creationId xmlns:a16="http://schemas.microsoft.com/office/drawing/2014/main" id="{23B16605-15D0-C33B-5A42-F0CFB8BBB1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39231" y="4759809"/>
            <a:ext cx="677421" cy="615721"/>
          </a:xfrm>
          <a:prstGeom prst="rect">
            <a:avLst/>
          </a:prstGeom>
        </p:spPr>
      </p:pic>
      <p:pic>
        <p:nvPicPr>
          <p:cNvPr id="21" name="Image 11" descr="Une image contenant Police, texte, ligne, diagramme&#10;&#10;Description générée automatiquement">
            <a:extLst>
              <a:ext uri="{FF2B5EF4-FFF2-40B4-BE49-F238E27FC236}">
                <a16:creationId xmlns:a16="http://schemas.microsoft.com/office/drawing/2014/main" id="{2FBEDDB0-F816-1DFA-7126-04247CD3A8F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92093" y="1548747"/>
            <a:ext cx="4647116" cy="546219"/>
          </a:xfrm>
          <a:prstGeom prst="rect">
            <a:avLst/>
          </a:prstGeom>
        </p:spPr>
      </p:pic>
      <p:pic>
        <p:nvPicPr>
          <p:cNvPr id="22" name="Image 12" descr="Une image contenant Police, texte, écriture manuscrite, ligne&#10;&#10;Description générée automatiquement">
            <a:extLst>
              <a:ext uri="{FF2B5EF4-FFF2-40B4-BE49-F238E27FC236}">
                <a16:creationId xmlns:a16="http://schemas.microsoft.com/office/drawing/2014/main" id="{56E50122-57CB-E1C0-EE21-B9E3DEB2685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35416" y="2432331"/>
            <a:ext cx="3109568" cy="587096"/>
          </a:xfrm>
          <a:prstGeom prst="rect">
            <a:avLst/>
          </a:prstGeom>
        </p:spPr>
      </p:pic>
      <p:pic>
        <p:nvPicPr>
          <p:cNvPr id="23" name="Image 13" descr="Une image contenant Police, texte, ligne, diagramme&#10;&#10;Description générée automatiquement">
            <a:extLst>
              <a:ext uri="{FF2B5EF4-FFF2-40B4-BE49-F238E27FC236}">
                <a16:creationId xmlns:a16="http://schemas.microsoft.com/office/drawing/2014/main" id="{26AECCFD-9640-3173-19FD-68498DFF7E2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87378" y="2975841"/>
            <a:ext cx="2859730" cy="477494"/>
          </a:xfrm>
          <a:prstGeom prst="rect">
            <a:avLst/>
          </a:prstGeom>
        </p:spPr>
      </p:pic>
      <p:pic>
        <p:nvPicPr>
          <p:cNvPr id="25" name="Image 15" descr="Une image contenant Police, texte, blanc, Graphique&#10;&#10;Description générée automatiquement">
            <a:extLst>
              <a:ext uri="{FF2B5EF4-FFF2-40B4-BE49-F238E27FC236}">
                <a16:creationId xmlns:a16="http://schemas.microsoft.com/office/drawing/2014/main" id="{5CDEA986-E3A0-E9F2-BD3B-92F30DF3E56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35416" y="1131084"/>
            <a:ext cx="2673928" cy="331393"/>
          </a:xfrm>
          <a:prstGeom prst="rect">
            <a:avLst/>
          </a:prstGeom>
        </p:spPr>
      </p:pic>
      <p:pic>
        <p:nvPicPr>
          <p:cNvPr id="26" name="Image 21" descr="Une image contenant Police, ligne, diagramme, typographie&#10;&#10;Description générée automatiquement">
            <a:extLst>
              <a:ext uri="{FF2B5EF4-FFF2-40B4-BE49-F238E27FC236}">
                <a16:creationId xmlns:a16="http://schemas.microsoft.com/office/drawing/2014/main" id="{9AE412A2-F7FC-259F-46E4-74727135F27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97336" y="2056633"/>
            <a:ext cx="989106" cy="268987"/>
          </a:xfrm>
          <a:prstGeom prst="rect">
            <a:avLst/>
          </a:prstGeom>
        </p:spPr>
      </p:pic>
      <p:sp>
        <p:nvSpPr>
          <p:cNvPr id="27" name="Rectangle : coins arrondis 21">
            <a:extLst>
              <a:ext uri="{FF2B5EF4-FFF2-40B4-BE49-F238E27FC236}">
                <a16:creationId xmlns:a16="http://schemas.microsoft.com/office/drawing/2014/main" id="{0AEA74D1-ED13-28E1-52F6-371E0ECC8525}"/>
              </a:ext>
            </a:extLst>
          </p:cNvPr>
          <p:cNvSpPr/>
          <p:nvPr/>
        </p:nvSpPr>
        <p:spPr>
          <a:xfrm>
            <a:off x="7101166" y="934990"/>
            <a:ext cx="4971231" cy="2715788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ZoneTexte 3">
                <a:extLst>
                  <a:ext uri="{FF2B5EF4-FFF2-40B4-BE49-F238E27FC236}">
                    <a16:creationId xmlns:a16="http://schemas.microsoft.com/office/drawing/2014/main" id="{3859ADA2-F025-B6BC-0412-5708E9B57CFF}"/>
                  </a:ext>
                </a:extLst>
              </p:cNvPr>
              <p:cNvSpPr txBox="1"/>
              <p:nvPr/>
            </p:nvSpPr>
            <p:spPr>
              <a:xfrm>
                <a:off x="616468" y="844580"/>
                <a:ext cx="6223962" cy="3574184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fr-FR" sz="1600" dirty="0" err="1"/>
                  <a:t>Derived</a:t>
                </a:r>
                <a:r>
                  <a:rPr lang="fr-FR" sz="1600" dirty="0"/>
                  <a:t> in </a:t>
                </a:r>
                <a:r>
                  <a:rPr lang="fr-FR" sz="1600" i="1" dirty="0" err="1"/>
                  <a:t>Passot</a:t>
                </a:r>
                <a:r>
                  <a:rPr lang="fr-FR" sz="1600" i="1" dirty="0"/>
                  <a:t>, </a:t>
                </a:r>
                <a:r>
                  <a:rPr lang="fr-FR" sz="1600" i="1" dirty="0" err="1"/>
                  <a:t>Sulem</a:t>
                </a:r>
                <a:r>
                  <a:rPr lang="fr-FR" sz="1600" i="1" dirty="0"/>
                  <a:t>, </a:t>
                </a:r>
                <a:r>
                  <a:rPr lang="fr-FR" sz="1600" i="1" dirty="0" err="1"/>
                  <a:t>Tassi</a:t>
                </a:r>
                <a:r>
                  <a:rPr lang="fr-FR" sz="1600" i="1" dirty="0"/>
                  <a:t> (2018).</a:t>
                </a:r>
                <a:endParaRPr lang="fr-FR" sz="1600" dirty="0"/>
              </a:p>
              <a:p>
                <a:r>
                  <a:rPr lang="fr-FR" sz="1600" dirty="0" err="1"/>
                  <a:t>Combining</a:t>
                </a:r>
                <a:r>
                  <a:rPr lang="fr-FR" sz="1600" dirty="0"/>
                  <a:t> 2 </a:t>
                </a:r>
                <a:r>
                  <a:rPr lang="fr-FR" sz="1600" dirty="0" err="1"/>
                  <a:t>scalings</a:t>
                </a:r>
                <a:r>
                  <a:rPr lang="fr-FR" sz="1600" dirty="0"/>
                  <a:t> </a:t>
                </a:r>
                <a:r>
                  <a:rPr lang="fr-FR" sz="1600" dirty="0" err="1"/>
                  <a:t>with</a:t>
                </a:r>
                <a:r>
                  <a:rPr lang="fr-FR" sz="1600" dirty="0"/>
                  <a:t>: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16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160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num>
                      <m:den>
                        <m:r>
                          <a:rPr lang="fr-FR" sz="16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fr-FR" sz="1600" b="0" i="1" dirty="0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fr-FR" sz="1600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1600" b="0" i="1" dirty="0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fr-FR" sz="1600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  <m:sup>
                        <m:r>
                          <a:rPr lang="fr-FR" sz="16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fr-FR" sz="1600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1600" b="0" i="1" dirty="0" smtClean="0">
                        <a:latin typeface="Cambria Math" panose="02040503050406030204" pitchFamily="18" charset="0"/>
                      </a:rPr>
                      <m:t>𝑂</m:t>
                    </m:r>
                    <m:sSup>
                      <m:sSupPr>
                        <m:ctrlPr>
                          <a:rPr lang="fr-FR" sz="16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fr-FR" sz="1600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fr-FR" sz="16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600" b="0" i="1" dirty="0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fr-FR" sz="1600" b="0" i="1" dirty="0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fr-FR" sz="16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600" b="0" i="1" dirty="0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fr-FR" sz="1600" b="0" i="1" dirty="0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f>
                          <m:fPr>
                            <m:ctrlP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fr-FR" sz="1600" b="0" i="0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fr-FR" sz="1600" b="0" i="1" dirty="0" smtClean="0">
                        <a:latin typeface="Cambria Math" panose="02040503050406030204" pitchFamily="18" charset="0"/>
                      </a:rPr>
                      <m:t>    </m:t>
                    </m:r>
                    <m:sSub>
                      <m:sSubPr>
                        <m:ctrlPr>
                          <a:rPr lang="fr-FR" sz="1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dirty="0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fr-FR" sz="1600" b="0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fr-FR" sz="16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1600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1600" i="1" dirty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fr-FR" sz="16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1600" b="0" i="0" dirty="0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fr-FR" sz="1600" b="0" i="0" dirty="0" smtClean="0">
                        <a:latin typeface="Cambria Math" panose="02040503050406030204" pitchFamily="18" charset="0"/>
                      </a:rPr>
                      <m:t>. </m:t>
                    </m:r>
                  </m:oMath>
                </a14:m>
                <a:endParaRPr lang="fr-FR" sz="1600" b="0" dirty="0"/>
              </a:p>
              <a:p>
                <a:endParaRPr lang="fr-FR" sz="1600" dirty="0"/>
              </a:p>
              <a:p>
                <a:r>
                  <a:rPr lang="fr-FR" sz="1600" dirty="0" err="1"/>
                  <a:t>Scaling</a:t>
                </a:r>
                <a:r>
                  <a:rPr lang="fr-FR" sz="1600" dirty="0"/>
                  <a:t> I:      	</a:t>
                </a:r>
                <a14:m>
                  <m:oMath xmlns:m="http://schemas.openxmlformats.org/officeDocument/2006/math">
                    <m:r>
                      <a:rPr lang="fr-FR" sz="1600" b="0" i="1" dirty="0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fr-FR" sz="1600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1600" i="1" dirty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fr-FR" sz="16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1600" b="0" i="0" dirty="0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fr-FR" sz="1600" b="0" i="1" dirty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fr-FR" sz="1600" dirty="0"/>
                  <a:t> </a:t>
                </a:r>
              </a:p>
              <a:p>
                <a:endParaRPr lang="fr-FR" sz="1600" dirty="0"/>
              </a:p>
              <a:p>
                <a:r>
                  <a:rPr lang="fr-FR" sz="1600" dirty="0" err="1"/>
                  <a:t>Scaling</a:t>
                </a:r>
                <a:r>
                  <a:rPr lang="fr-FR" sz="1600" dirty="0"/>
                  <a:t> II: 		</a:t>
                </a:r>
                <a14:m>
                  <m:oMath xmlns:m="http://schemas.openxmlformats.org/officeDocument/2006/math">
                    <m:r>
                      <a:rPr lang="fr-FR" sz="1600" b="0" i="1" dirty="0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fr-FR" sz="1600" b="0" i="0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1600" i="1" dirty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fr-FR" sz="1600" i="1" dirty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fr-FR" sz="16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16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fr-FR" sz="1600" i="1" dirty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fr-FR" sz="1600" i="1" dirty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600" i="1" dirty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fr-FR" sz="1600" i="1" dirty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fr-FR" sz="1600" i="1" dirty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600" i="1" dirty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fr-FR" sz="1600" i="1" dirty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fr-FR" sz="1600" b="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fr-FR" sz="1600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1600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1600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fr-FR" sz="1600" b="0" i="0" dirty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fr-FR" sz="1600" dirty="0"/>
              </a:p>
              <a:p>
                <a:endParaRPr lang="fr-FR" sz="1600" dirty="0"/>
              </a:p>
              <a:p>
                <a:pPr marL="285750" indent="-285750">
                  <a:buFont typeface="Arial"/>
                  <a:buChar char="•"/>
                </a:pPr>
                <a:endParaRPr lang="fr-FR" sz="1600" dirty="0"/>
              </a:p>
              <a:p>
                <a:pPr marL="285750" indent="-285750">
                  <a:buFont typeface="Arial"/>
                  <a:buChar char="•"/>
                </a:pPr>
                <a:r>
                  <a:rPr lang="fr-FR" sz="1600" b="1" dirty="0"/>
                  <a:t>Ion FLR </a:t>
                </a:r>
                <a:r>
                  <a:rPr lang="fr-FR" sz="1600" b="1" dirty="0" err="1"/>
                  <a:t>effects</a:t>
                </a:r>
                <a:r>
                  <a:rPr lang="fr-FR" sz="1600" b="1" dirty="0"/>
                  <a:t> are </a:t>
                </a:r>
                <a:r>
                  <a:rPr lang="fr-FR" sz="1600" b="1" dirty="0" err="1"/>
                  <a:t>retained</a:t>
                </a:r>
                <a:r>
                  <a:rPr lang="fr-FR" sz="1600" b="1" dirty="0"/>
                  <a:t>.</a:t>
                </a:r>
              </a:p>
              <a:p>
                <a:pPr marL="285750" indent="-285750">
                  <a:buFont typeface="Arial"/>
                  <a:buChar char="•"/>
                </a:pPr>
                <a:endParaRPr lang="fr-FR" sz="1600" dirty="0"/>
              </a:p>
              <a:p>
                <a:pPr marL="285750" indent="-285750">
                  <a:buFont typeface="Arial"/>
                  <a:buChar char="•"/>
                </a:pPr>
                <a:r>
                  <a:rPr lang="fr-FR" sz="1600" dirty="0"/>
                  <a:t> </a:t>
                </a:r>
                <a:r>
                  <a:rPr lang="fr-FR" sz="1600" b="1" dirty="0"/>
                  <a:t>Small, but </a:t>
                </a:r>
                <a:r>
                  <a:rPr lang="fr-FR" sz="1600" b="1" dirty="0" err="1"/>
                  <a:t>moderate</a:t>
                </a:r>
                <a:r>
                  <a:rPr lang="fr-FR" sz="1600" b="1" dirty="0"/>
                  <a:t> βe</a:t>
                </a:r>
                <a:r>
                  <a:rPr lang="fr-FR" sz="1600" dirty="0"/>
                  <a:t> and </a:t>
                </a:r>
                <a:r>
                  <a:rPr lang="fr-FR" sz="1600" dirty="0" err="1"/>
                  <a:t>electron</a:t>
                </a:r>
                <a:r>
                  <a:rPr lang="fr-FR" sz="1600" dirty="0"/>
                  <a:t> </a:t>
                </a:r>
                <a:r>
                  <a:rPr lang="fr-FR" sz="1600" dirty="0" err="1"/>
                  <a:t>inertia</a:t>
                </a:r>
                <a:r>
                  <a:rPr lang="fr-FR" sz="1600" dirty="0"/>
                  <a:t> (</a:t>
                </a:r>
                <a:r>
                  <a:rPr lang="fr-FR" sz="1600" dirty="0" err="1"/>
                  <a:t>negligible</a:t>
                </a:r>
                <a:r>
                  <a:rPr lang="fr-FR" sz="1600" dirty="0"/>
                  <a:t> </a:t>
                </a:r>
                <a:r>
                  <a:rPr lang="fr-FR" sz="1600" dirty="0" err="1"/>
                  <a:t>electron</a:t>
                </a:r>
                <a:r>
                  <a:rPr lang="fr-FR" sz="1600" dirty="0"/>
                  <a:t> FLR </a:t>
                </a:r>
                <a:r>
                  <a:rPr lang="fr-FR" sz="1600" dirty="0" err="1"/>
                  <a:t>effects</a:t>
                </a:r>
                <a:r>
                  <a:rPr lang="fr-FR" sz="1600" dirty="0"/>
                  <a:t>).</a:t>
                </a:r>
              </a:p>
            </p:txBody>
          </p:sp>
        </mc:Choice>
        <mc:Fallback xmlns="">
          <p:sp>
            <p:nvSpPr>
              <p:cNvPr id="28" name="ZoneTexte 3">
                <a:extLst>
                  <a:ext uri="{FF2B5EF4-FFF2-40B4-BE49-F238E27FC236}">
                    <a16:creationId xmlns:a16="http://schemas.microsoft.com/office/drawing/2014/main" id="{3859ADA2-F025-B6BC-0412-5708E9B57C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468" y="844580"/>
                <a:ext cx="6223962" cy="3574184"/>
              </a:xfrm>
              <a:prstGeom prst="rect">
                <a:avLst/>
              </a:prstGeom>
              <a:blipFill>
                <a:blip r:embed="rId11"/>
                <a:stretch>
                  <a:fillRect l="-490" t="-683" b="-119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8D3B1A83-A6DE-A2A6-C3FC-D6D7E99268D3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duotone>
              <a:schemeClr val="accent1">
                <a:shade val="45000"/>
                <a:satMod val="135000"/>
              </a:schemeClr>
              <a:prstClr val="white"/>
            </a:duotone>
            <a:alphaModFix amt="50000"/>
          </a:blip>
          <a:srcRect l="1546"/>
          <a:stretch/>
        </p:blipFill>
        <p:spPr>
          <a:xfrm>
            <a:off x="0" y="-25666"/>
            <a:ext cx="12192000" cy="66184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itle 8">
                <a:extLst>
                  <a:ext uri="{FF2B5EF4-FFF2-40B4-BE49-F238E27FC236}">
                    <a16:creationId xmlns:a16="http://schemas.microsoft.com/office/drawing/2014/main" id="{2F0F419A-1074-903E-9985-6A0A8661FBC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18201" y="61934"/>
                <a:ext cx="8923160" cy="445215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60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l"/>
                <a:r>
                  <a:rPr lang="en-GB" sz="2000" dirty="0"/>
                  <a:t>3.  Arbitrary </a:t>
                </a:r>
                <a14:m>
                  <m:oMath xmlns:m="http://schemas.openxmlformats.org/officeDocument/2006/math">
                    <m:r>
                      <a:rPr lang="fr-FR" sz="2000" b="0" i="1" dirty="0" smtClean="0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GB" sz="2000" dirty="0"/>
                  <a:t>.  </a:t>
                </a:r>
              </a:p>
            </p:txBody>
          </p:sp>
        </mc:Choice>
        <mc:Fallback xmlns="">
          <p:sp>
            <p:nvSpPr>
              <p:cNvPr id="9" name="Title 8">
                <a:extLst>
                  <a:ext uri="{FF2B5EF4-FFF2-40B4-BE49-F238E27FC236}">
                    <a16:creationId xmlns:a16="http://schemas.microsoft.com/office/drawing/2014/main" id="{2F0F419A-1074-903E-9985-6A0A8661FB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201" y="61934"/>
                <a:ext cx="8923160" cy="445215"/>
              </a:xfrm>
              <a:prstGeom prst="rect">
                <a:avLst/>
              </a:prstGeom>
              <a:blipFill>
                <a:blip r:embed="rId13"/>
                <a:stretch>
                  <a:fillRect l="-683" b="-2465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526436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49D6025-C50C-D5CD-FD1D-213E3CE6901D}"/>
              </a:ext>
            </a:extLst>
          </p:cNvPr>
          <p:cNvSpPr/>
          <p:nvPr/>
        </p:nvSpPr>
        <p:spPr>
          <a:xfrm rot="10800000">
            <a:off x="0" y="6163056"/>
            <a:ext cx="12192000" cy="694944"/>
          </a:xfrm>
          <a:prstGeom prst="rect">
            <a:avLst/>
          </a:prstGeom>
          <a:gradFill flip="none" rotWithShape="1">
            <a:gsLst>
              <a:gs pos="66000">
                <a:schemeClr val="accent1">
                  <a:lumMod val="20000"/>
                  <a:lumOff val="80000"/>
                </a:schemeClr>
              </a:gs>
              <a:gs pos="30000">
                <a:schemeClr val="bg1"/>
              </a:gs>
              <a:gs pos="9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14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3C2D06-FB39-335E-8760-135BC71E2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Camille Granier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3FF7CE19-37E7-C2A1-C408-F092FB6B5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6776-A058-41DB-A8A0-75448B522604}" type="slidenum">
              <a:rPr lang="it-IT" smtClean="0"/>
              <a:t>24</a:t>
            </a:fld>
            <a:endParaRPr lang="it-IT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B1A83-A6DE-A2A6-C3FC-D6D7E99268D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alphaModFix amt="50000"/>
          </a:blip>
          <a:srcRect l="1546"/>
          <a:stretch/>
        </p:blipFill>
        <p:spPr>
          <a:xfrm>
            <a:off x="0" y="-25666"/>
            <a:ext cx="12192000" cy="66184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itle 8">
                <a:extLst>
                  <a:ext uri="{FF2B5EF4-FFF2-40B4-BE49-F238E27FC236}">
                    <a16:creationId xmlns:a16="http://schemas.microsoft.com/office/drawing/2014/main" id="{2F0F419A-1074-903E-9985-6A0A8661FBC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18201" y="61934"/>
                <a:ext cx="8923160" cy="445215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60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l"/>
                <a:r>
                  <a:rPr lang="en-GB" sz="2000" dirty="0"/>
                  <a:t>3.  Arbitrary </a:t>
                </a:r>
                <a14:m>
                  <m:oMath xmlns:m="http://schemas.openxmlformats.org/officeDocument/2006/math">
                    <m:r>
                      <a:rPr lang="fr-FR" sz="2000" b="0" i="1" dirty="0" smtClean="0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GB" sz="2000" dirty="0"/>
                  <a:t>.  Tearing growth </a:t>
                </a:r>
              </a:p>
            </p:txBody>
          </p:sp>
        </mc:Choice>
        <mc:Fallback xmlns="">
          <p:sp>
            <p:nvSpPr>
              <p:cNvPr id="9" name="Title 8">
                <a:extLst>
                  <a:ext uri="{FF2B5EF4-FFF2-40B4-BE49-F238E27FC236}">
                    <a16:creationId xmlns:a16="http://schemas.microsoft.com/office/drawing/2014/main" id="{2F0F419A-1074-903E-9985-6A0A8661FB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201" y="61934"/>
                <a:ext cx="8923160" cy="445215"/>
              </a:xfrm>
              <a:prstGeom prst="rect">
                <a:avLst/>
              </a:prstGeom>
              <a:blipFill>
                <a:blip r:embed="rId4"/>
                <a:stretch>
                  <a:fillRect l="-683" b="-2465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6DE3182-ABA3-C6A0-8998-32623FE36833}"/>
                  </a:ext>
                </a:extLst>
              </p:cNvPr>
              <p:cNvSpPr txBox="1"/>
              <p:nvPr/>
            </p:nvSpPr>
            <p:spPr>
              <a:xfrm>
                <a:off x="6815731" y="1371946"/>
                <a:ext cx="4851260" cy="405534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fr-FR" sz="1600" b="0" i="1" dirty="0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fr-FR" sz="1600" b="0" i="1" dirty="0" smtClean="0">
                        <a:latin typeface="Cambria Math" panose="02040503050406030204" pitchFamily="18" charset="0"/>
                      </a:rPr>
                      <m:t>→ +∞,     </m:t>
                    </m:r>
                    <m:f>
                      <m:fPr>
                        <m:ctrlPr>
                          <a:rPr lang="fr-FR" sz="16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den>
                    </m:f>
                    <m:r>
                      <a:rPr lang="fr-FR" sz="1600" b="0" i="1" dirty="0" smtClean="0">
                        <a:latin typeface="Cambria Math" panose="02040503050406030204" pitchFamily="18" charset="0"/>
                      </a:rPr>
                      <m:t>≠0, </m:t>
                    </m:r>
                  </m:oMath>
                </a14:m>
                <a:r>
                  <a:rPr lang="fr-FR" sz="1600" i="1" dirty="0"/>
                  <a:t>        </a:t>
                </a:r>
                <a:r>
                  <a:rPr lang="fr-FR" sz="1600" dirty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i="1" dirty="0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fr-FR" sz="1600" b="0" i="1" dirty="0" smtClean="0">
                            <a:latin typeface="Cambria Math" panose="02040503050406030204" pitchFamily="18" charset="0"/>
                          </a:rPr>
                          <m:t>    2/</m:t>
                        </m:r>
                        <m:r>
                          <a:rPr lang="fr-FR" sz="1600" i="1" dirty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fr-FR" sz="16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fr-FR" sz="1600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it-IT" sz="1600" dirty="0"/>
                  <a:t>   </a:t>
                </a:r>
                <a:r>
                  <a:rPr lang="it-IT" sz="1600" b="1" dirty="0"/>
                  <a:t>not</a:t>
                </a:r>
                <a:r>
                  <a:rPr lang="it-IT" sz="1600" dirty="0"/>
                  <a:t>    &lt;&lt;1.          </a:t>
                </a:r>
              </a:p>
              <a:p>
                <a:r>
                  <a:rPr lang="it-IT" sz="1600" dirty="0"/>
                  <a:t> </a:t>
                </a:r>
              </a:p>
              <a:p>
                <a:r>
                  <a:rPr lang="fr-FR" sz="1600" b="1" dirty="0" err="1"/>
                  <a:t>Inertial</a:t>
                </a:r>
                <a:r>
                  <a:rPr lang="fr-FR" sz="1600" b="1" dirty="0"/>
                  <a:t> </a:t>
                </a:r>
                <a:r>
                  <a:rPr lang="fr-FR" sz="1600" b="1" dirty="0" err="1"/>
                  <a:t>Kinetic</a:t>
                </a:r>
                <a:r>
                  <a:rPr lang="fr-FR" sz="1600" b="1" dirty="0"/>
                  <a:t> </a:t>
                </a:r>
                <a:r>
                  <a:rPr lang="fr-FR" sz="1600" b="1" dirty="0" err="1"/>
                  <a:t>Alfvèn</a:t>
                </a:r>
                <a:r>
                  <a:rPr lang="fr-FR" sz="1600" b="1" dirty="0"/>
                  <a:t> </a:t>
                </a:r>
                <a:r>
                  <a:rPr lang="fr-FR" sz="1600" b="1" dirty="0" err="1"/>
                  <a:t>wave</a:t>
                </a:r>
                <a:r>
                  <a:rPr lang="fr-FR" sz="1600" b="1" dirty="0"/>
                  <a:t> </a:t>
                </a:r>
                <a:r>
                  <a:rPr lang="fr-FR" sz="1600" b="1" dirty="0" err="1"/>
                  <a:t>equations</a:t>
                </a:r>
                <a:r>
                  <a:rPr lang="fr-FR" sz="1600" b="1" dirty="0"/>
                  <a:t> </a:t>
                </a:r>
                <a:r>
                  <a:rPr lang="fr-FR" sz="1600" dirty="0"/>
                  <a:t>of </a:t>
                </a:r>
                <a:r>
                  <a:rPr lang="it-IT" sz="1600" i="1" dirty="0"/>
                  <a:t>Chen &amp; Boldyrev (2017). </a:t>
                </a:r>
              </a:p>
              <a:p>
                <a:endParaRPr lang="it-IT" sz="1600" i="1" dirty="0"/>
              </a:p>
              <a:p>
                <a:endParaRPr lang="fr-FR" sz="1600" i="1" dirty="0"/>
              </a:p>
              <a:p>
                <a:endParaRPr lang="fr-FR" sz="1600" i="1" dirty="0"/>
              </a:p>
              <a:p>
                <a:endParaRPr lang="fr-FR" sz="1600" i="1" dirty="0"/>
              </a:p>
              <a:p>
                <a:endParaRPr lang="fr-FR" sz="1600" i="1" dirty="0"/>
              </a:p>
              <a:p>
                <a:pPr algn="ctr"/>
                <a14:m>
                  <m:oMath xmlns:m="http://schemas.openxmlformats.org/officeDocument/2006/math">
                    <m:r>
                      <a:rPr lang="fr-FR" sz="1600" b="0" i="1" dirty="0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fr-FR" sz="1600" b="0" i="1" dirty="0" smtClean="0">
                        <a:latin typeface="Cambria Math" panose="02040503050406030204" pitchFamily="18" charset="0"/>
                      </a:rPr>
                      <m:t>→ +∞,     </m:t>
                    </m:r>
                    <m:f>
                      <m:fPr>
                        <m:ctrlPr>
                          <a:rPr lang="fr-FR" sz="16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den>
                    </m:f>
                    <m:r>
                      <a:rPr lang="fr-FR" sz="1600" b="0" i="1" dirty="0" smtClean="0">
                        <a:latin typeface="Cambria Math" panose="02040503050406030204" pitchFamily="18" charset="0"/>
                      </a:rPr>
                      <m:t>≠0  </m:t>
                    </m:r>
                  </m:oMath>
                </a14:m>
                <a:r>
                  <a:rPr lang="fr-FR" sz="1600" i="1" dirty="0"/>
                  <a:t>     </a:t>
                </a:r>
                <a:r>
                  <a:rPr lang="fr-FR" sz="1600" dirty="0"/>
                  <a:t>and  </a:t>
                </a:r>
                <a:r>
                  <a:rPr lang="fr-FR" sz="1600" i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i="1" dirty="0">
                            <a:latin typeface="Cambria Math" panose="02040503050406030204" pitchFamily="18" charset="0"/>
                          </a:rPr>
                          <m:t>    2/</m:t>
                        </m:r>
                        <m:r>
                          <a:rPr lang="fr-FR" sz="1600" i="1" dirty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fr-FR" sz="1600" i="1" dirty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fr-FR" sz="16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it-IT" sz="1600" dirty="0"/>
                  <a:t>&lt;&lt;1.</a:t>
                </a:r>
              </a:p>
              <a:p>
                <a:endParaRPr lang="fr-FR" sz="1600" i="1" dirty="0"/>
              </a:p>
              <a:p>
                <a:r>
                  <a:rPr lang="fr-FR" sz="1600" b="1" dirty="0"/>
                  <a:t>REMHD (</a:t>
                </a:r>
                <a:r>
                  <a:rPr lang="fr-FR" sz="1600" b="1" dirty="0" err="1"/>
                  <a:t>with</a:t>
                </a:r>
                <a:r>
                  <a:rPr lang="fr-FR" sz="1600" b="1" dirty="0"/>
                  <a:t> </a:t>
                </a:r>
                <a:r>
                  <a:rPr lang="fr-FR" sz="1600" b="1" dirty="0" err="1"/>
                  <a:t>electron</a:t>
                </a:r>
                <a:r>
                  <a:rPr lang="fr-FR" sz="1600" b="1" dirty="0"/>
                  <a:t> </a:t>
                </a:r>
                <a:r>
                  <a:rPr lang="fr-FR" sz="1600" b="1" dirty="0" err="1"/>
                  <a:t>inertia</a:t>
                </a:r>
                <a:r>
                  <a:rPr lang="fr-FR" sz="1600" b="1" dirty="0"/>
                  <a:t>).</a:t>
                </a:r>
              </a:p>
              <a:p>
                <a:r>
                  <a:rPr lang="fr-FR" sz="1600" dirty="0" err="1"/>
                  <a:t>Linear</a:t>
                </a:r>
                <a:r>
                  <a:rPr lang="fr-FR" sz="1600" dirty="0"/>
                  <a:t> </a:t>
                </a:r>
                <a:r>
                  <a:rPr lang="fr-FR" sz="1600" dirty="0" err="1"/>
                  <a:t>tearing</a:t>
                </a:r>
                <a:r>
                  <a:rPr lang="fr-FR" sz="1600" dirty="0"/>
                  <a:t> </a:t>
                </a:r>
                <a:r>
                  <a:rPr lang="fr-FR" sz="1600" dirty="0" err="1"/>
                  <a:t>growth</a:t>
                </a:r>
                <a:r>
                  <a:rPr lang="fr-FR" sz="1600" dirty="0"/>
                  <a:t> rates </a:t>
                </a:r>
                <a:r>
                  <a:rPr lang="fr-FR" sz="1600" dirty="0" err="1"/>
                  <a:t>were</a:t>
                </a:r>
                <a:r>
                  <a:rPr lang="fr-FR" sz="1600" dirty="0"/>
                  <a:t> </a:t>
                </a:r>
                <a:r>
                  <a:rPr lang="fr-FR" sz="1600" dirty="0" err="1"/>
                  <a:t>derived</a:t>
                </a:r>
                <a:r>
                  <a:rPr lang="fr-FR" sz="1600" dirty="0"/>
                  <a:t> in </a:t>
                </a:r>
                <a:r>
                  <a:rPr lang="fr-FR" sz="1600" i="1" dirty="0" err="1"/>
                  <a:t>Bulanov</a:t>
                </a:r>
                <a:r>
                  <a:rPr lang="fr-FR" sz="1600" i="1" dirty="0"/>
                  <a:t> &amp; </a:t>
                </a:r>
                <a:r>
                  <a:rPr lang="fr-FR" sz="1600" i="1" dirty="0" err="1"/>
                  <a:t>Pegoraro</a:t>
                </a:r>
                <a:r>
                  <a:rPr lang="fr-FR" sz="1600" i="1" dirty="0"/>
                  <a:t> (1992) </a:t>
                </a:r>
                <a:r>
                  <a:rPr lang="fr-FR" sz="1600" dirty="0"/>
                  <a:t>(large-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i="1" dirty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fr-FR" sz="1600" i="1" dirty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fr-FR" sz="1600" dirty="0"/>
                  <a:t>) and </a:t>
                </a:r>
                <a:r>
                  <a:rPr lang="fr-FR" sz="1600" i="1" dirty="0"/>
                  <a:t>Attico (2000) </a:t>
                </a:r>
                <a:r>
                  <a:rPr lang="fr-FR" sz="1600" dirty="0"/>
                  <a:t>(</a:t>
                </a:r>
                <a:r>
                  <a:rPr lang="fr-FR" sz="1600" dirty="0" err="1"/>
                  <a:t>low</a:t>
                </a:r>
                <a:r>
                  <a:rPr lang="fr-FR" sz="1600" dirty="0"/>
                  <a:t>-</a:t>
                </a:r>
                <a:r>
                  <a:rPr lang="fr-FR" sz="1600" b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dirty="0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fr-FR" sz="1600" b="0" i="1" dirty="0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fr-FR" sz="1600" dirty="0"/>
                  <a:t>).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6DE3182-ABA3-C6A0-8998-32623FE368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5731" y="1371946"/>
                <a:ext cx="4851260" cy="4055341"/>
              </a:xfrm>
              <a:prstGeom prst="rect">
                <a:avLst/>
              </a:prstGeom>
              <a:blipFill>
                <a:blip r:embed="rId5"/>
                <a:stretch>
                  <a:fillRect l="-628" r="-3015" b="-45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73BA3DA1-EEC9-D9F8-C834-BE7058F032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4924" y="1676102"/>
            <a:ext cx="6020368" cy="3120045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CEB52F4-C51B-6A21-896B-E896EA9E3597}"/>
              </a:ext>
            </a:extLst>
          </p:cNvPr>
          <p:cNvCxnSpPr/>
          <p:nvPr/>
        </p:nvCxnSpPr>
        <p:spPr>
          <a:xfrm>
            <a:off x="5643418" y="3500582"/>
            <a:ext cx="1006764" cy="1016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0CADA66-9EF3-BAD6-1A06-92E608F4F708}"/>
              </a:ext>
            </a:extLst>
          </p:cNvPr>
          <p:cNvCxnSpPr>
            <a:cxnSpLocks/>
          </p:cNvCxnSpPr>
          <p:nvPr/>
        </p:nvCxnSpPr>
        <p:spPr>
          <a:xfrm>
            <a:off x="1459345" y="4516582"/>
            <a:ext cx="341746" cy="9107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A672596-E518-6A56-BF6C-13C084C6F22D}"/>
                  </a:ext>
                </a:extLst>
              </p:cNvPr>
              <p:cNvSpPr txBox="1"/>
              <p:nvPr/>
            </p:nvSpPr>
            <p:spPr>
              <a:xfrm>
                <a:off x="318201" y="5326338"/>
                <a:ext cx="4851260" cy="70019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fr-FR" sz="1600" b="0" i="1" dirty="0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fr-FR" sz="1600" b="0" i="1" dirty="0" smtClean="0">
                        <a:latin typeface="Cambria Math" panose="02040503050406030204" pitchFamily="18" charset="0"/>
                      </a:rPr>
                      <m:t>→0,     </m:t>
                    </m:r>
                    <m:f>
                      <m:fPr>
                        <m:ctrlPr>
                          <a:rPr lang="fr-FR" sz="16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den>
                    </m:f>
                    <m:r>
                      <a:rPr lang="fr-FR" sz="1600" b="0" i="1" dirty="0" smtClean="0">
                        <a:latin typeface="Cambria Math" panose="02040503050406030204" pitchFamily="18" charset="0"/>
                      </a:rPr>
                      <m:t>≠0, </m:t>
                    </m:r>
                  </m:oMath>
                </a14:m>
                <a:r>
                  <a:rPr lang="fr-FR" sz="1600" i="1" dirty="0"/>
                  <a:t>        </a:t>
                </a:r>
              </a:p>
              <a:p>
                <a:pPr algn="ctr"/>
                <a:r>
                  <a:rPr lang="fr-FR" sz="1600" i="1" dirty="0" err="1"/>
                  <a:t>Schep</a:t>
                </a:r>
                <a:r>
                  <a:rPr lang="fr-FR" sz="1600" i="1" dirty="0"/>
                  <a:t>  et al. 1994</a:t>
                </a:r>
                <a:endParaRPr lang="fr-FR" sz="16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A672596-E518-6A56-BF6C-13C084C6F2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201" y="5326338"/>
                <a:ext cx="4851260" cy="700192"/>
              </a:xfrm>
              <a:prstGeom prst="rect">
                <a:avLst/>
              </a:prstGeom>
              <a:blipFill>
                <a:blip r:embed="rId7"/>
                <a:stretch>
                  <a:fillRect b="-956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927321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49D6025-C50C-D5CD-FD1D-213E3CE6901D}"/>
              </a:ext>
            </a:extLst>
          </p:cNvPr>
          <p:cNvSpPr/>
          <p:nvPr/>
        </p:nvSpPr>
        <p:spPr>
          <a:xfrm rot="10800000">
            <a:off x="0" y="6163056"/>
            <a:ext cx="12192000" cy="694944"/>
          </a:xfrm>
          <a:prstGeom prst="rect">
            <a:avLst/>
          </a:prstGeom>
          <a:gradFill flip="none" rotWithShape="1">
            <a:gsLst>
              <a:gs pos="66000">
                <a:schemeClr val="accent1">
                  <a:lumMod val="20000"/>
                  <a:lumOff val="80000"/>
                </a:schemeClr>
              </a:gs>
              <a:gs pos="30000">
                <a:schemeClr val="bg1"/>
              </a:gs>
              <a:gs pos="9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14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3C2D06-FB39-335E-8760-135BC71E2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Camille Granier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3FF7CE19-37E7-C2A1-C408-F092FB6B5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6776-A058-41DB-A8A0-75448B522604}" type="slidenum">
              <a:rPr lang="it-IT" smtClean="0"/>
              <a:t>25</a:t>
            </a:fld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5E1AEB0-EBB2-BEA4-B382-C9108C4E3AB1}"/>
                  </a:ext>
                </a:extLst>
              </p:cNvPr>
              <p:cNvSpPr txBox="1"/>
              <p:nvPr/>
            </p:nvSpPr>
            <p:spPr>
              <a:xfrm>
                <a:off x="840690" y="1330701"/>
                <a:ext cx="7312709" cy="39503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Secondary </a:t>
                </a:r>
                <a:r>
                  <a:rPr lang="fr-FR" dirty="0" err="1"/>
                  <a:t>instabilities</a:t>
                </a:r>
                <a:endParaRPr lang="fr-FR" dirty="0"/>
              </a:p>
              <a:p>
                <a:endParaRPr lang="fr-FR" sz="1600" dirty="0"/>
              </a:p>
              <a:p>
                <a:endParaRPr lang="fr-FR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sz="1600" dirty="0"/>
                  <a:t> </a:t>
                </a:r>
                <a:r>
                  <a:rPr lang="en-US" sz="1600" dirty="0"/>
                  <a:t>Secondary instabilities observed in numerical simulations. </a:t>
                </a:r>
                <a:r>
                  <a:rPr lang="en-US" sz="1600" i="1" dirty="0"/>
                  <a:t>Del </a:t>
                </a:r>
                <a:r>
                  <a:rPr lang="en-US" sz="1600" i="1" dirty="0" err="1"/>
                  <a:t>Sarto</a:t>
                </a:r>
                <a:r>
                  <a:rPr lang="en-US" sz="1600" i="1" dirty="0"/>
                  <a:t> (2003), (2006), (2011), Grasso (2007), (2009).  </a:t>
                </a:r>
                <a:endParaRPr lang="en-US" sz="1600" dirty="0"/>
              </a:p>
              <a:p>
                <a:r>
                  <a:rPr lang="en-US" sz="1600" dirty="0">
                    <a:solidFill>
                      <a:srgbClr val="000000"/>
                    </a:solidFill>
                  </a:rPr>
                  <a:t>       </a:t>
                </a:r>
                <a:r>
                  <a:rPr lang="en-US" sz="1600" b="0" i="0" u="none" strike="noStrike" baseline="0" dirty="0">
                    <a:solidFill>
                      <a:srgbClr val="000000"/>
                    </a:solidFill>
                  </a:rPr>
                  <a:t>Investigated typically for </a:t>
                </a:r>
                <a14:m>
                  <m:oMath xmlns:m="http://schemas.openxmlformats.org/officeDocument/2006/math">
                    <m:r>
                      <a:rPr lang="fr-FR" sz="1600" i="1" dirty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fr-FR" sz="1600" i="1" dirty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600" b="0" i="0" u="none" strike="noStrike" baseline="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16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  <m: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fr-FR" sz="1600" b="0" i="1" dirty="0" smtClean="0">
                        <a:latin typeface="Cambria Math" panose="02040503050406030204" pitchFamily="18" charset="0"/>
                      </a:rPr>
                      <m:t>&lt;1</m:t>
                    </m:r>
                  </m:oMath>
                </a14:m>
                <a:r>
                  <a:rPr lang="en-US" sz="1600" b="0" i="0" u="none" strike="noStrike" baseline="0" dirty="0">
                    <a:solidFill>
                      <a:srgbClr val="000000"/>
                    </a:solidFill>
                  </a:rPr>
                  <a:t>.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endParaRPr lang="it-IT" sz="1600" dirty="0"/>
              </a:p>
              <a:p>
                <a:endParaRPr lang="it-IT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b="0" i="0" u="none" strike="noStrike" baseline="0" dirty="0">
                    <a:solidFill>
                      <a:srgbClr val="000000"/>
                    </a:solidFill>
                  </a:rPr>
                  <a:t>Might be source for </a:t>
                </a:r>
                <a:r>
                  <a:rPr lang="en-US" sz="1600" b="0" i="0" u="none" strike="noStrike" baseline="0" dirty="0">
                    <a:solidFill>
                      <a:srgbClr val="0000FF"/>
                    </a:solidFill>
                  </a:rPr>
                  <a:t>turbulence.</a:t>
                </a:r>
              </a:p>
              <a:p>
                <a:r>
                  <a:rPr lang="en-US" sz="1600" b="0" i="0" u="none" strike="noStrike" baseline="0" dirty="0"/>
                  <a:t>We analyze </a:t>
                </a:r>
                <a:r>
                  <a:rPr lang="en-US" sz="1600" dirty="0"/>
                  <a:t>the </a:t>
                </a:r>
                <a:r>
                  <a:rPr lang="en-US" sz="1600" b="0" i="0" u="none" strike="noStrike" baseline="0" dirty="0"/>
                  <a:t>ion temperature dependence and properties of turbulence </a:t>
                </a:r>
                <a:r>
                  <a:rPr lang="it-IT" sz="1600" b="0" i="0" u="none" strike="noStrike" baseline="0" dirty="0"/>
                  <a:t>following secondary instabilities.</a:t>
                </a:r>
              </a:p>
              <a:p>
                <a:pPr algn="l"/>
                <a:endParaRPr lang="it-IT" sz="1600" b="0" i="0" u="none" strike="noStrike" baseline="0" dirty="0">
                  <a:solidFill>
                    <a:srgbClr val="000000"/>
                  </a:solidFill>
                </a:endParaRP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b="0" i="0" u="none" strike="noStrike" baseline="0" dirty="0">
                    <a:solidFill>
                      <a:srgbClr val="000000"/>
                    </a:solidFill>
                  </a:rPr>
                  <a:t>R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1600" b="0" i="0" dirty="0" smtClean="0">
                        <a:latin typeface="Cambria Math" panose="02040503050406030204" pitchFamily="18" charset="0"/>
                      </a:rPr>
                      <m:t>egime</m:t>
                    </m:r>
                    <m:r>
                      <a:rPr lang="fr-FR" sz="1600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1600" i="1" dirty="0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fr-FR" sz="1600" b="0" i="1" dirty="0" smtClean="0">
                        <a:latin typeface="Cambria Math" panose="02040503050406030204" pitchFamily="18" charset="0"/>
                      </a:rPr>
                      <m:t>&gt;1</m:t>
                    </m:r>
                  </m:oMath>
                </a14:m>
                <a:r>
                  <a:rPr lang="en-US" sz="1600" b="0" i="0" u="none" strike="noStrike" baseline="0" dirty="0">
                    <a:solidFill>
                      <a:srgbClr val="000000"/>
                    </a:solidFill>
                  </a:rPr>
                  <a:t> relevant for electron-only reconnection in the </a:t>
                </a:r>
                <a:r>
                  <a:rPr lang="it-IT" sz="1600" b="0" i="0" u="none" strike="noStrike" baseline="0" dirty="0">
                    <a:solidFill>
                      <a:srgbClr val="000000"/>
                    </a:solidFill>
                  </a:rPr>
                  <a:t>Earth’s</a:t>
                </a:r>
                <a:r>
                  <a:rPr lang="it-IT" sz="1600" b="0" i="0" u="none" strike="noStrike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b="0" i="0" u="none" strike="noStrike" baseline="0" dirty="0">
                    <a:solidFill>
                      <a:srgbClr val="000000"/>
                    </a:solidFill>
                  </a:rPr>
                  <a:t>magnetosheath (</a:t>
                </a:r>
                <a:r>
                  <a:rPr lang="it-IT" sz="1600" b="0" i="1" u="none" strike="noStrike" baseline="0" dirty="0">
                    <a:solidFill>
                      <a:srgbClr val="000000"/>
                    </a:solidFill>
                  </a:rPr>
                  <a:t>Boldyrev &amp; Loureiro (2019)). </a:t>
                </a:r>
                <a:endParaRPr lang="it-IT" sz="1600" i="1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5E1AEB0-EBB2-BEA4-B382-C9108C4E3A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0690" y="1330701"/>
                <a:ext cx="7312709" cy="3950377"/>
              </a:xfrm>
              <a:prstGeom prst="rect">
                <a:avLst/>
              </a:prstGeom>
              <a:blipFill>
                <a:blip r:embed="rId3"/>
                <a:stretch>
                  <a:fillRect l="-751" t="-772" b="-92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6E0CBFBB-5141-96EE-9899-48A0061EAC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7696" y="1027253"/>
            <a:ext cx="3213968" cy="154480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4F88299-3ECD-D67A-975B-116F6CCB65AC}"/>
              </a:ext>
            </a:extLst>
          </p:cNvPr>
          <p:cNvSpPr txBox="1"/>
          <p:nvPr/>
        </p:nvSpPr>
        <p:spPr>
          <a:xfrm>
            <a:off x="9421790" y="765643"/>
            <a:ext cx="11208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i="1" dirty="0"/>
              <a:t>Del Sarto (2017)</a:t>
            </a:r>
            <a:endParaRPr lang="it-IT" sz="1100" i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A4B101-0E2B-8828-16E1-84CCECD37DB1}"/>
              </a:ext>
            </a:extLst>
          </p:cNvPr>
          <p:cNvSpPr txBox="1"/>
          <p:nvPr/>
        </p:nvSpPr>
        <p:spPr>
          <a:xfrm>
            <a:off x="9889326" y="3055322"/>
            <a:ext cx="9797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i="1" dirty="0"/>
              <a:t>Grasso (2009)</a:t>
            </a:r>
            <a:endParaRPr lang="it-IT" sz="1100" i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4B97705-D02F-440B-436B-7034D28DCA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64188" y="3280120"/>
            <a:ext cx="1604893" cy="205733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538FEF5-A328-2C73-4542-19213231546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  <a:alphaModFix amt="50000"/>
          </a:blip>
          <a:srcRect l="1546"/>
          <a:stretch/>
        </p:blipFill>
        <p:spPr>
          <a:xfrm>
            <a:off x="0" y="-25666"/>
            <a:ext cx="12192000" cy="66184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itle 8">
                <a:extLst>
                  <a:ext uri="{FF2B5EF4-FFF2-40B4-BE49-F238E27FC236}">
                    <a16:creationId xmlns:a16="http://schemas.microsoft.com/office/drawing/2014/main" id="{7C8EF796-CDCF-79FB-BB72-EAE032CCD1D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18201" y="61934"/>
                <a:ext cx="8923160" cy="445215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60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l"/>
                <a:r>
                  <a:rPr lang="en-GB" sz="2000" dirty="0"/>
                  <a:t>3.  Arbitrary </a:t>
                </a:r>
                <a14:m>
                  <m:oMath xmlns:m="http://schemas.openxmlformats.org/officeDocument/2006/math">
                    <m:r>
                      <a:rPr lang="fr-FR" sz="2000" b="0" i="1" dirty="0" smtClean="0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GB" sz="2000" dirty="0"/>
                  <a:t>.  On KH-type secondary instabilities.  </a:t>
                </a:r>
              </a:p>
            </p:txBody>
          </p:sp>
        </mc:Choice>
        <mc:Fallback xmlns="">
          <p:sp>
            <p:nvSpPr>
              <p:cNvPr id="14" name="Title 8">
                <a:extLst>
                  <a:ext uri="{FF2B5EF4-FFF2-40B4-BE49-F238E27FC236}">
                    <a16:creationId xmlns:a16="http://schemas.microsoft.com/office/drawing/2014/main" id="{7C8EF796-CDCF-79FB-BB72-EAE032CCD1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201" y="61934"/>
                <a:ext cx="8923160" cy="445215"/>
              </a:xfrm>
              <a:prstGeom prst="rect">
                <a:avLst/>
              </a:prstGeom>
              <a:blipFill>
                <a:blip r:embed="rId7"/>
                <a:stretch>
                  <a:fillRect l="-683" b="-2465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583844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49D6025-C50C-D5CD-FD1D-213E3CE6901D}"/>
              </a:ext>
            </a:extLst>
          </p:cNvPr>
          <p:cNvSpPr/>
          <p:nvPr/>
        </p:nvSpPr>
        <p:spPr>
          <a:xfrm rot="10800000">
            <a:off x="0" y="6163056"/>
            <a:ext cx="12192000" cy="694944"/>
          </a:xfrm>
          <a:prstGeom prst="rect">
            <a:avLst/>
          </a:prstGeom>
          <a:gradFill flip="none" rotWithShape="1">
            <a:gsLst>
              <a:gs pos="66000">
                <a:schemeClr val="accent1">
                  <a:lumMod val="20000"/>
                  <a:lumOff val="80000"/>
                </a:schemeClr>
              </a:gs>
              <a:gs pos="30000">
                <a:schemeClr val="bg1"/>
              </a:gs>
              <a:gs pos="9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14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3C2D06-FB39-335E-8760-135BC71E2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Camille Granier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3FF7CE19-37E7-C2A1-C408-F092FB6B5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6776-A058-41DB-A8A0-75448B522604}" type="slidenum">
              <a:rPr lang="it-IT" smtClean="0"/>
              <a:t>26</a:t>
            </a:fld>
            <a:endParaRPr lang="it-IT"/>
          </a:p>
        </p:txBody>
      </p:sp>
      <p:pic>
        <p:nvPicPr>
          <p:cNvPr id="3" name="contour_Ue_122">
            <a:hlinkClick r:id="" action="ppaction://media"/>
            <a:extLst>
              <a:ext uri="{FF2B5EF4-FFF2-40B4-BE49-F238E27FC236}">
                <a16:creationId xmlns:a16="http://schemas.microsoft.com/office/drawing/2014/main" id="{06EF6CE1-273D-ABFA-EFBE-4B131EB00AF8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19572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06357" y="1735618"/>
            <a:ext cx="3810000" cy="4762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78B8859-49F7-FEF6-2F45-57094188E326}"/>
              </a:ext>
            </a:extLst>
          </p:cNvPr>
          <p:cNvSpPr txBox="1"/>
          <p:nvPr/>
        </p:nvSpPr>
        <p:spPr>
          <a:xfrm>
            <a:off x="739508" y="1157579"/>
            <a:ext cx="522997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/>
              <a:t>Velocity </a:t>
            </a:r>
            <a:r>
              <a:rPr lang="fr-FR" sz="1400" dirty="0" err="1"/>
              <a:t>shear</a:t>
            </a:r>
            <a:r>
              <a:rPr lang="fr-FR" sz="1400" dirty="0"/>
              <a:t> at the </a:t>
            </a:r>
            <a:r>
              <a:rPr lang="fr-FR" sz="1400" dirty="0" err="1"/>
              <a:t>separatrice</a:t>
            </a:r>
            <a:r>
              <a:rPr lang="fr-FR" sz="1400" dirty="0"/>
              <a:t> trigger Kelvin-</a:t>
            </a:r>
            <a:r>
              <a:rPr lang="fr-FR" sz="1400" dirty="0" err="1"/>
              <a:t>Helmoltz</a:t>
            </a:r>
            <a:r>
              <a:rPr lang="fr-FR" sz="1400" dirty="0"/>
              <a:t>.</a:t>
            </a:r>
          </a:p>
          <a:p>
            <a:endParaRPr lang="fr-FR" sz="1400" dirty="0"/>
          </a:p>
          <a:p>
            <a:r>
              <a:rPr lang="en-US" sz="1400" dirty="0"/>
              <a:t>Turbulence  spreads extensively beyond the separatrix of the primary island.</a:t>
            </a:r>
          </a:p>
        </p:txBody>
      </p:sp>
      <p:pic>
        <p:nvPicPr>
          <p:cNvPr id="13" name="Image 20" descr="Une image contenant diagramme, Tracé, ligne&#10;&#10;Description générée automatiquement">
            <a:extLst>
              <a:ext uri="{FF2B5EF4-FFF2-40B4-BE49-F238E27FC236}">
                <a16:creationId xmlns:a16="http://schemas.microsoft.com/office/drawing/2014/main" id="{4C6756C8-155A-B8ED-2C0C-FE792B76035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03213" y="4202147"/>
            <a:ext cx="5614774" cy="2201506"/>
          </a:xfrm>
          <a:prstGeom prst="rect">
            <a:avLst/>
          </a:prstGeom>
        </p:spPr>
      </p:pic>
      <p:pic>
        <p:nvPicPr>
          <p:cNvPr id="14" name="Apar_tau=1">
            <a:hlinkClick r:id="" action="ppaction://media"/>
            <a:extLst>
              <a:ext uri="{FF2B5EF4-FFF2-40B4-BE49-F238E27FC236}">
                <a16:creationId xmlns:a16="http://schemas.microsoft.com/office/drawing/2014/main" id="{BDFBA288-CF48-41C2-2259-74A52CF625ED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3">
                  <p14:trim st="4311" end="2976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145018" y="939157"/>
            <a:ext cx="4016764" cy="301257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D983497-DF4B-FBDC-E489-518402777DB6}"/>
                  </a:ext>
                </a:extLst>
              </p:cNvPr>
              <p:cNvSpPr txBox="1"/>
              <p:nvPr/>
            </p:nvSpPr>
            <p:spPr>
              <a:xfrm>
                <a:off x="739508" y="600552"/>
                <a:ext cx="4481716" cy="56483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1800" b="0" i="1" dirty="0" smtClean="0"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fr-FR" sz="1800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1800" i="1" dirty="0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fr-FR" dirty="0">
                          <a:latin typeface="Cambria Math" panose="02040503050406030204" pitchFamily="18" charset="0"/>
                        </a:rPr>
                        <m:t>→ </m:t>
                      </m:r>
                      <m:f>
                        <m:f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  <m:r>
                        <a:rPr lang="fr-FR" i="1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D983497-DF4B-FBDC-E489-518402777D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508" y="600552"/>
                <a:ext cx="4481716" cy="56483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4E8A38B8-6007-6D75-5DA4-6850F5342F72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duotone>
              <a:schemeClr val="accent1">
                <a:shade val="45000"/>
                <a:satMod val="135000"/>
              </a:schemeClr>
              <a:prstClr val="white"/>
            </a:duotone>
            <a:alphaModFix amt="50000"/>
          </a:blip>
          <a:srcRect l="1546"/>
          <a:stretch/>
        </p:blipFill>
        <p:spPr>
          <a:xfrm>
            <a:off x="0" y="-25666"/>
            <a:ext cx="12192000" cy="66184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8">
                <a:extLst>
                  <a:ext uri="{FF2B5EF4-FFF2-40B4-BE49-F238E27FC236}">
                    <a16:creationId xmlns:a16="http://schemas.microsoft.com/office/drawing/2014/main" id="{A79738F2-F445-DA87-2CD9-D42BFB038B3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18201" y="61934"/>
                <a:ext cx="8923160" cy="445215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60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l"/>
                <a:r>
                  <a:rPr lang="en-GB" sz="2000" dirty="0"/>
                  <a:t>3.  Arbitrary </a:t>
                </a:r>
                <a14:m>
                  <m:oMath xmlns:m="http://schemas.openxmlformats.org/officeDocument/2006/math">
                    <m:r>
                      <a:rPr lang="fr-FR" sz="2000" b="0" i="1" dirty="0" smtClean="0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GB" sz="2000" dirty="0"/>
                  <a:t>.  On KH-type secondary instabilities.  </a:t>
                </a:r>
              </a:p>
            </p:txBody>
          </p:sp>
        </mc:Choice>
        <mc:Fallback xmlns="">
          <p:sp>
            <p:nvSpPr>
              <p:cNvPr id="6" name="Title 8">
                <a:extLst>
                  <a:ext uri="{FF2B5EF4-FFF2-40B4-BE49-F238E27FC236}">
                    <a16:creationId xmlns:a16="http://schemas.microsoft.com/office/drawing/2014/main" id="{A79738F2-F445-DA87-2CD9-D42BFB038B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201" y="61934"/>
                <a:ext cx="8923160" cy="445215"/>
              </a:xfrm>
              <a:prstGeom prst="rect">
                <a:avLst/>
              </a:prstGeom>
              <a:blipFill>
                <a:blip r:embed="rId12"/>
                <a:stretch>
                  <a:fillRect l="-683" b="-2465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4FBA7E88-D59C-CBDE-7186-BC0F866A72A9}"/>
              </a:ext>
            </a:extLst>
          </p:cNvPr>
          <p:cNvSpPr txBox="1"/>
          <p:nvPr/>
        </p:nvSpPr>
        <p:spPr>
          <a:xfrm>
            <a:off x="1310497" y="6240409"/>
            <a:ext cx="121198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fr-FR" sz="1100" i="1" u="none" strike="noStrike" baseline="0" dirty="0">
                <a:latin typeface="CMR10"/>
              </a:rPr>
              <a:t>2080x2080 points</a:t>
            </a:r>
            <a:endParaRPr lang="it-IT" sz="1050" i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45333B-440D-620A-B82E-1C9D86F45760}"/>
              </a:ext>
            </a:extLst>
          </p:cNvPr>
          <p:cNvSpPr txBox="1"/>
          <p:nvPr/>
        </p:nvSpPr>
        <p:spPr>
          <a:xfrm>
            <a:off x="9982200" y="1892886"/>
            <a:ext cx="2169366" cy="762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No change of the magnetic field direction across the velocity shear. 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01C1331-5BB2-8940-308B-52784BD31A25}"/>
              </a:ext>
            </a:extLst>
          </p:cNvPr>
          <p:cNvCxnSpPr>
            <a:cxnSpLocks/>
          </p:cNvCxnSpPr>
          <p:nvPr/>
        </p:nvCxnSpPr>
        <p:spPr>
          <a:xfrm>
            <a:off x="6268616" y="4889650"/>
            <a:ext cx="659363" cy="230155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401D542-3744-22AA-1045-0EB0BAE253C2}"/>
              </a:ext>
            </a:extLst>
          </p:cNvPr>
          <p:cNvCxnSpPr>
            <a:cxnSpLocks/>
          </p:cNvCxnSpPr>
          <p:nvPr/>
        </p:nvCxnSpPr>
        <p:spPr>
          <a:xfrm>
            <a:off x="6268616" y="5191628"/>
            <a:ext cx="702906" cy="0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A725DC7-2914-1F0B-22B5-B35E97AAD9E5}"/>
              </a:ext>
            </a:extLst>
          </p:cNvPr>
          <p:cNvCxnSpPr>
            <a:cxnSpLocks/>
          </p:cNvCxnSpPr>
          <p:nvPr/>
        </p:nvCxnSpPr>
        <p:spPr>
          <a:xfrm flipV="1">
            <a:off x="7081935" y="4478693"/>
            <a:ext cx="0" cy="498331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A19BB68-C48D-89DC-3437-FA7EFFC720BD}"/>
              </a:ext>
            </a:extLst>
          </p:cNvPr>
          <p:cNvCxnSpPr>
            <a:cxnSpLocks/>
          </p:cNvCxnSpPr>
          <p:nvPr/>
        </p:nvCxnSpPr>
        <p:spPr>
          <a:xfrm flipH="1" flipV="1">
            <a:off x="6842449" y="4558519"/>
            <a:ext cx="239486" cy="418505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3CC929F5-AFB5-D438-7128-E02A53060649}"/>
              </a:ext>
            </a:extLst>
          </p:cNvPr>
          <p:cNvSpPr txBox="1"/>
          <p:nvPr/>
        </p:nvSpPr>
        <p:spPr>
          <a:xfrm>
            <a:off x="6251900" y="4950615"/>
            <a:ext cx="5533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 err="1"/>
              <a:t>inflow</a:t>
            </a:r>
            <a:endParaRPr lang="it-IT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0A4FFB2-D1C9-E285-91BC-290835FE5976}"/>
              </a:ext>
            </a:extLst>
          </p:cNvPr>
          <p:cNvSpPr txBox="1"/>
          <p:nvPr/>
        </p:nvSpPr>
        <p:spPr>
          <a:xfrm>
            <a:off x="6842449" y="4528360"/>
            <a:ext cx="61106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 err="1"/>
              <a:t>outflow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0305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42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9428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2713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0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our_Ue_125">
            <a:hlinkClick r:id="" action="ppaction://media"/>
            <a:extLst>
              <a:ext uri="{FF2B5EF4-FFF2-40B4-BE49-F238E27FC236}">
                <a16:creationId xmlns:a16="http://schemas.microsoft.com/office/drawing/2014/main" id="{E17B3D93-BFCD-95D8-C6C1-0ED1C4B7E0C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054272" y="1354388"/>
            <a:ext cx="3772188" cy="4715235"/>
          </a:xfrm>
          <a:prstGeom prst="rect">
            <a:avLst/>
          </a:prstGeom>
        </p:spPr>
      </p:pic>
      <p:pic>
        <p:nvPicPr>
          <p:cNvPr id="13" name="Apar_tau=100">
            <a:hlinkClick r:id="" action="ppaction://media"/>
            <a:extLst>
              <a:ext uri="{FF2B5EF4-FFF2-40B4-BE49-F238E27FC236}">
                <a16:creationId xmlns:a16="http://schemas.microsoft.com/office/drawing/2014/main" id="{1922FC48-819C-BEBB-E7E4-501A7E5E42D2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4">
                  <p14:trim st="2225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253251" y="978408"/>
            <a:ext cx="4339988" cy="325499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49D6025-C50C-D5CD-FD1D-213E3CE6901D}"/>
              </a:ext>
            </a:extLst>
          </p:cNvPr>
          <p:cNvSpPr/>
          <p:nvPr/>
        </p:nvSpPr>
        <p:spPr>
          <a:xfrm rot="10800000">
            <a:off x="0" y="6163056"/>
            <a:ext cx="12192000" cy="694944"/>
          </a:xfrm>
          <a:prstGeom prst="rect">
            <a:avLst/>
          </a:prstGeom>
          <a:gradFill flip="none" rotWithShape="1">
            <a:gsLst>
              <a:gs pos="66000">
                <a:schemeClr val="accent1">
                  <a:lumMod val="20000"/>
                  <a:lumOff val="80000"/>
                </a:schemeClr>
              </a:gs>
              <a:gs pos="30000">
                <a:schemeClr val="bg1"/>
              </a:gs>
              <a:gs pos="9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14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3C2D06-FB39-335E-8760-135BC71E2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Camille Granier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3FF7CE19-37E7-C2A1-C408-F092FB6B5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6776-A058-41DB-A8A0-75448B522604}" type="slidenum">
              <a:rPr lang="it-IT" smtClean="0"/>
              <a:t>27</a:t>
            </a:fld>
            <a:endParaRPr lang="it-IT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3265BE-32DE-0576-41EA-866D091994F3}"/>
              </a:ext>
            </a:extLst>
          </p:cNvPr>
          <p:cNvSpPr txBox="1"/>
          <p:nvPr/>
        </p:nvSpPr>
        <p:spPr>
          <a:xfrm>
            <a:off x="5836920" y="747403"/>
            <a:ext cx="642518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Again followed by </a:t>
            </a:r>
            <a:r>
              <a:rPr lang="en-US" sz="1600" b="1" dirty="0"/>
              <a:t>Kelvin-</a:t>
            </a:r>
            <a:r>
              <a:rPr lang="en-US" sz="1600" b="1" dirty="0" err="1"/>
              <a:t>Helmoltz</a:t>
            </a:r>
            <a:r>
              <a:rPr lang="en-US" sz="1600" dirty="0"/>
              <a:t> and large vortices formation. 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D018A6C-37BF-A84B-02F4-3068D74D2EF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83192" y="4233399"/>
            <a:ext cx="5570608" cy="214043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C5D3AD9-2074-A202-C881-4548DC83B5B6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duotone>
              <a:schemeClr val="accent1">
                <a:shade val="45000"/>
                <a:satMod val="135000"/>
              </a:schemeClr>
              <a:prstClr val="white"/>
            </a:duotone>
            <a:alphaModFix amt="50000"/>
          </a:blip>
          <a:srcRect l="1546"/>
          <a:stretch/>
        </p:blipFill>
        <p:spPr>
          <a:xfrm>
            <a:off x="0" y="-25666"/>
            <a:ext cx="12192000" cy="66184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itle 8">
                <a:extLst>
                  <a:ext uri="{FF2B5EF4-FFF2-40B4-BE49-F238E27FC236}">
                    <a16:creationId xmlns:a16="http://schemas.microsoft.com/office/drawing/2014/main" id="{B9F99B7C-F504-AF0D-04D2-82AEE4867F0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18201" y="61934"/>
                <a:ext cx="8923160" cy="445215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60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l"/>
                <a:r>
                  <a:rPr lang="en-GB" sz="2000" dirty="0"/>
                  <a:t>3.  Arbitrary </a:t>
                </a:r>
                <a14:m>
                  <m:oMath xmlns:m="http://schemas.openxmlformats.org/officeDocument/2006/math">
                    <m:r>
                      <a:rPr lang="fr-FR" sz="2000" b="0" i="1" dirty="0" smtClean="0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GB" sz="2000" dirty="0"/>
                  <a:t>.  On KH-type secondary instabilities.  </a:t>
                </a:r>
              </a:p>
            </p:txBody>
          </p:sp>
        </mc:Choice>
        <mc:Fallback xmlns="">
          <p:sp>
            <p:nvSpPr>
              <p:cNvPr id="16" name="Title 8">
                <a:extLst>
                  <a:ext uri="{FF2B5EF4-FFF2-40B4-BE49-F238E27FC236}">
                    <a16:creationId xmlns:a16="http://schemas.microsoft.com/office/drawing/2014/main" id="{B9F99B7C-F504-AF0D-04D2-82AEE4867F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201" y="61934"/>
                <a:ext cx="8923160" cy="445215"/>
              </a:xfrm>
              <a:prstGeom prst="rect">
                <a:avLst/>
              </a:prstGeom>
              <a:blipFill>
                <a:blip r:embed="rId11"/>
                <a:stretch>
                  <a:fillRect l="-683" b="-2465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4341A62A-9C15-07FE-5334-681CD06D9C42}"/>
              </a:ext>
            </a:extLst>
          </p:cNvPr>
          <p:cNvSpPr txBox="1"/>
          <p:nvPr/>
        </p:nvSpPr>
        <p:spPr>
          <a:xfrm>
            <a:off x="1310497" y="6002665"/>
            <a:ext cx="121198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fr-FR" sz="1100" i="1" u="none" strike="noStrike" baseline="0" dirty="0">
                <a:latin typeface="CMR10"/>
              </a:rPr>
              <a:t>2080x2080 points</a:t>
            </a:r>
            <a:endParaRPr lang="it-IT" sz="105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1DED015-BD27-E8A5-F9E6-62362867D431}"/>
                  </a:ext>
                </a:extLst>
              </p:cNvPr>
              <p:cNvSpPr txBox="1"/>
              <p:nvPr/>
            </p:nvSpPr>
            <p:spPr>
              <a:xfrm>
                <a:off x="671714" y="818537"/>
                <a:ext cx="4696382" cy="56483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b="0" i="1" dirty="0" smtClean="0"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fr-FR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i="1" dirty="0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fr-FR" b="0" i="1" dirty="0" smtClean="0">
                          <a:latin typeface="Cambria Math" panose="02040503050406030204" pitchFamily="18" charset="0"/>
                        </a:rPr>
                        <m:t>00</m:t>
                      </m:r>
                      <m:r>
                        <a:rPr lang="fr-FR" b="0" i="0" dirty="0" smtClean="0">
                          <a:latin typeface="Cambria Math" panose="02040503050406030204" pitchFamily="18" charset="0"/>
                        </a:rPr>
                        <m:t>→ </m:t>
                      </m:r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=10.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1DED015-BD27-E8A5-F9E6-62362867D4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714" y="818537"/>
                <a:ext cx="4696382" cy="564835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06557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775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90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22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49D6025-C50C-D5CD-FD1D-213E3CE6901D}"/>
              </a:ext>
            </a:extLst>
          </p:cNvPr>
          <p:cNvSpPr/>
          <p:nvPr/>
        </p:nvSpPr>
        <p:spPr>
          <a:xfrm rot="10800000">
            <a:off x="0" y="6190488"/>
            <a:ext cx="12192000" cy="694944"/>
          </a:xfrm>
          <a:prstGeom prst="rect">
            <a:avLst/>
          </a:prstGeom>
          <a:gradFill flip="none" rotWithShape="1">
            <a:gsLst>
              <a:gs pos="66000">
                <a:schemeClr val="accent1">
                  <a:lumMod val="20000"/>
                  <a:lumOff val="80000"/>
                </a:schemeClr>
              </a:gs>
              <a:gs pos="30000">
                <a:schemeClr val="bg1"/>
              </a:gs>
              <a:gs pos="9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14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3C2D06-FB39-335E-8760-135BC71E2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Camille Granier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3FF7CE19-37E7-C2A1-C408-F092FB6B5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6776-A058-41DB-A8A0-75448B522604}" type="slidenum">
              <a:rPr lang="it-IT" smtClean="0"/>
              <a:t>28</a:t>
            </a:fld>
            <a:endParaRPr lang="it-IT"/>
          </a:p>
        </p:txBody>
      </p:sp>
      <p:pic>
        <p:nvPicPr>
          <p:cNvPr id="2" name="Image 3" descr="Une image contenant texte, diagramme, ligne, Tracé&#10;&#10;Description générée automatiquement">
            <a:extLst>
              <a:ext uri="{FF2B5EF4-FFF2-40B4-BE49-F238E27FC236}">
                <a16:creationId xmlns:a16="http://schemas.microsoft.com/office/drawing/2014/main" id="{2DC63CFC-8CAF-0972-ACBF-E3E930DE3C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0102" y="1204219"/>
            <a:ext cx="4488920" cy="245960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52EA91C-D89B-9414-571D-55CC280C6677}"/>
                  </a:ext>
                </a:extLst>
              </p:cNvPr>
              <p:cNvSpPr txBox="1"/>
              <p:nvPr/>
            </p:nvSpPr>
            <p:spPr>
              <a:xfrm>
                <a:off x="4990844" y="618280"/>
                <a:ext cx="7026619" cy="50962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1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dirty="0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sSub>
                          <m:sSubPr>
                            <m:ctrlP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</m:sub>
                    </m:sSub>
                    <m:d>
                      <m:dPr>
                        <m:ctrlPr>
                          <a:rPr lang="fr-FR" sz="16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</m:e>
                    </m:d>
                    <m:r>
                      <a:rPr lang="fr-FR" sz="1600" b="0" i="1" dirty="0" smtClean="0">
                        <a:latin typeface="Cambria Math" panose="02040503050406030204" pitchFamily="18" charset="0"/>
                      </a:rPr>
                      <m:t>∝</m:t>
                    </m:r>
                    <m:sSubSup>
                      <m:sSubSupPr>
                        <m:ctrlPr>
                          <a:rPr lang="fr-FR" sz="1600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1600" i="1" dirty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fr-FR" sz="1600" i="1" dirty="0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  <m:sup>
                        <m:r>
                          <a:rPr lang="fr-FR" sz="1600" b="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  <m:t>13</m:t>
                            </m:r>
                          </m:num>
                          <m:den>
                            <m: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</m:sup>
                    </m:sSubSup>
                    <m:r>
                      <a:rPr lang="fr-FR" sz="1600" b="0" i="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it-IT" sz="1600" dirty="0"/>
                  <a:t>    below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i="1" dirty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fr-FR" sz="1600" i="1" dirty="0">
                            <a:latin typeface="Cambria Math" panose="02040503050406030204" pitchFamily="18" charset="0"/>
                          </a:rPr>
                          <m:t>⊥</m:t>
                        </m:r>
                        <m:sSub>
                          <m:sSubPr>
                            <m:ctrlP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sub>
                    </m:sSub>
                    <m:r>
                      <a:rPr lang="fr-FR" sz="1600" b="0" i="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it-IT" sz="1600" dirty="0"/>
                  <a:t>, as pedicted in </a:t>
                </a:r>
                <a:r>
                  <a:rPr lang="it-IT" sz="1600" i="1" dirty="0"/>
                  <a:t>Passot, Sulem, Tassi (2018).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52EA91C-D89B-9414-571D-55CC280C66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0844" y="618280"/>
                <a:ext cx="7026619" cy="509627"/>
              </a:xfrm>
              <a:prstGeom prst="rect">
                <a:avLst/>
              </a:prstGeom>
              <a:blipFill>
                <a:blip r:embed="rId4"/>
                <a:stretch>
                  <a:fillRect b="-952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5760598-7CA2-CF15-5530-0F42CD128A34}"/>
                  </a:ext>
                </a:extLst>
              </p:cNvPr>
              <p:cNvSpPr txBox="1"/>
              <p:nvPr/>
            </p:nvSpPr>
            <p:spPr>
              <a:xfrm>
                <a:off x="10082168" y="1849245"/>
                <a:ext cx="1761449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sz="1600" dirty="0"/>
                  <a:t>Time averaged spectra for </a:t>
                </a:r>
                <a14:m>
                  <m:oMath xmlns:m="http://schemas.openxmlformats.org/officeDocument/2006/math">
                    <m:r>
                      <a:rPr lang="fr-FR" sz="1600" i="1" dirty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fr-FR" sz="1600" i="1" dirty="0">
                        <a:latin typeface="Cambria Math" panose="02040503050406030204" pitchFamily="18" charset="0"/>
                      </a:rPr>
                      <m:t>=1. </m:t>
                    </m:r>
                  </m:oMath>
                </a14:m>
                <a:endParaRPr lang="it-IT" sz="1600" i="1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5760598-7CA2-CF15-5530-0F42CD128A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82168" y="1849245"/>
                <a:ext cx="1761449" cy="584775"/>
              </a:xfrm>
              <a:prstGeom prst="rect">
                <a:avLst/>
              </a:prstGeom>
              <a:blipFill>
                <a:blip r:embed="rId5"/>
                <a:stretch>
                  <a:fillRect l="-2076" t="-4167" b="-1145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>
            <a:extLst>
              <a:ext uri="{FF2B5EF4-FFF2-40B4-BE49-F238E27FC236}">
                <a16:creationId xmlns:a16="http://schemas.microsoft.com/office/drawing/2014/main" id="{1F1B2107-2DA6-C9E6-8738-CA6A8EA1328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  <a:alphaModFix amt="50000"/>
          </a:blip>
          <a:srcRect l="1546"/>
          <a:stretch/>
        </p:blipFill>
        <p:spPr>
          <a:xfrm>
            <a:off x="0" y="-25666"/>
            <a:ext cx="12192000" cy="66184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itle 8">
                <a:extLst>
                  <a:ext uri="{FF2B5EF4-FFF2-40B4-BE49-F238E27FC236}">
                    <a16:creationId xmlns:a16="http://schemas.microsoft.com/office/drawing/2014/main" id="{63152994-9F7C-24D4-F8D4-DBF6DEBC95A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18201" y="61934"/>
                <a:ext cx="8923160" cy="445215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60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l"/>
                <a:r>
                  <a:rPr lang="en-GB" sz="2000" dirty="0"/>
                  <a:t>3.  Arbitrary </a:t>
                </a:r>
                <a14:m>
                  <m:oMath xmlns:m="http://schemas.openxmlformats.org/officeDocument/2006/math">
                    <m:r>
                      <a:rPr lang="fr-FR" sz="2000" b="0" i="1" dirty="0" smtClean="0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GB" sz="2000" dirty="0"/>
                  <a:t>.  On KH-type secondary instabilities.  </a:t>
                </a:r>
              </a:p>
            </p:txBody>
          </p:sp>
        </mc:Choice>
        <mc:Fallback xmlns="">
          <p:sp>
            <p:nvSpPr>
              <p:cNvPr id="16" name="Title 8">
                <a:extLst>
                  <a:ext uri="{FF2B5EF4-FFF2-40B4-BE49-F238E27FC236}">
                    <a16:creationId xmlns:a16="http://schemas.microsoft.com/office/drawing/2014/main" id="{63152994-9F7C-24D4-F8D4-DBF6DEBC95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201" y="61934"/>
                <a:ext cx="8923160" cy="445215"/>
              </a:xfrm>
              <a:prstGeom prst="rect">
                <a:avLst/>
              </a:prstGeom>
              <a:blipFill>
                <a:blip r:embed="rId8"/>
                <a:stretch>
                  <a:fillRect l="-683" b="-2465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Image 6" descr="Une image contenant texte, capture d’écran, diagramme, Tracé&#10;&#10;Description générée automatiquement">
            <a:extLst>
              <a:ext uri="{FF2B5EF4-FFF2-40B4-BE49-F238E27FC236}">
                <a16:creationId xmlns:a16="http://schemas.microsoft.com/office/drawing/2014/main" id="{5E4E168D-FC10-7B02-A707-D9ACB037441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0140" y="625529"/>
            <a:ext cx="3270564" cy="2459602"/>
          </a:xfrm>
          <a:prstGeom prst="rect">
            <a:avLst/>
          </a:prstGeom>
        </p:spPr>
      </p:pic>
      <p:sp>
        <p:nvSpPr>
          <p:cNvPr id="7" name="ZoneTexte 7">
            <a:extLst>
              <a:ext uri="{FF2B5EF4-FFF2-40B4-BE49-F238E27FC236}">
                <a16:creationId xmlns:a16="http://schemas.microsoft.com/office/drawing/2014/main" id="{61C072C7-5411-3152-DC34-9B02567CF710}"/>
              </a:ext>
            </a:extLst>
          </p:cNvPr>
          <p:cNvSpPr txBox="1"/>
          <p:nvPr/>
        </p:nvSpPr>
        <p:spPr>
          <a:xfrm>
            <a:off x="860140" y="3233860"/>
            <a:ext cx="3619497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Region slightly affected by the presence of the equilibrium magnetic field.</a:t>
            </a:r>
            <a:endParaRPr lang="fr-FR" dirty="0"/>
          </a:p>
        </p:txBody>
      </p:sp>
      <p:cxnSp>
        <p:nvCxnSpPr>
          <p:cNvPr id="8" name="Connecteur droit avec flèche 8">
            <a:extLst>
              <a:ext uri="{FF2B5EF4-FFF2-40B4-BE49-F238E27FC236}">
                <a16:creationId xmlns:a16="http://schemas.microsoft.com/office/drawing/2014/main" id="{98264239-43FA-12FD-4515-2CC740F210B8}"/>
              </a:ext>
            </a:extLst>
          </p:cNvPr>
          <p:cNvCxnSpPr>
            <a:cxnSpLocks/>
          </p:cNvCxnSpPr>
          <p:nvPr/>
        </p:nvCxnSpPr>
        <p:spPr>
          <a:xfrm flipV="1">
            <a:off x="1630605" y="1619638"/>
            <a:ext cx="201842" cy="151004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9" name="Image 5" descr="Une image contenant diagramme, texte, ligne, Tracé&#10;&#10;Description générée automatiquement">
            <a:extLst>
              <a:ext uri="{FF2B5EF4-FFF2-40B4-BE49-F238E27FC236}">
                <a16:creationId xmlns:a16="http://schemas.microsoft.com/office/drawing/2014/main" id="{184EE6F7-AD16-6612-F07B-64D5A74EAF0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82157" y="3822431"/>
            <a:ext cx="4643091" cy="261720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16A007C-3445-A4A7-3995-8E9AE21ADC19}"/>
                  </a:ext>
                </a:extLst>
              </p:cNvPr>
              <p:cNvSpPr txBox="1"/>
              <p:nvPr/>
            </p:nvSpPr>
            <p:spPr>
              <a:xfrm>
                <a:off x="9842368" y="4938708"/>
                <a:ext cx="1923702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sz="1600" dirty="0"/>
                  <a:t>Time averaged spectra for </a:t>
                </a:r>
                <a14:m>
                  <m:oMath xmlns:m="http://schemas.openxmlformats.org/officeDocument/2006/math">
                    <m:r>
                      <a:rPr lang="fr-FR" sz="1600" i="1" dirty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fr-FR" sz="1600" i="1" dirty="0">
                        <a:latin typeface="Cambria Math" panose="02040503050406030204" pitchFamily="18" charset="0"/>
                      </a:rPr>
                      <m:t>=100.</m:t>
                    </m:r>
                  </m:oMath>
                </a14:m>
                <a:endParaRPr lang="it-IT" sz="1600" i="1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16A007C-3445-A4A7-3995-8E9AE21ADC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42368" y="4938708"/>
                <a:ext cx="1923702" cy="584775"/>
              </a:xfrm>
              <a:prstGeom prst="rect">
                <a:avLst/>
              </a:prstGeom>
              <a:blipFill>
                <a:blip r:embed="rId11"/>
                <a:stretch>
                  <a:fillRect l="-1905" t="-4167" b="-1145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7CFD66C-7DC1-5D69-BA8F-AA12DE905E74}"/>
                  </a:ext>
                </a:extLst>
              </p:cNvPr>
              <p:cNvSpPr txBox="1"/>
              <p:nvPr/>
            </p:nvSpPr>
            <p:spPr>
              <a:xfrm>
                <a:off x="1498550" y="4647281"/>
                <a:ext cx="3751552" cy="11077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1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dirty="0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sSub>
                          <m:sSubPr>
                            <m:ctrlP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</m:sub>
                    </m:sSub>
                    <m:d>
                      <m:dPr>
                        <m:ctrlPr>
                          <a:rPr lang="fr-FR" sz="16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</m:e>
                    </m:d>
                    <m:r>
                      <a:rPr lang="fr-FR" sz="1600" b="0" i="1" dirty="0" smtClean="0">
                        <a:latin typeface="Cambria Math" panose="02040503050406030204" pitchFamily="18" charset="0"/>
                      </a:rPr>
                      <m:t>∝</m:t>
                    </m:r>
                    <m:sSubSup>
                      <m:sSubSupPr>
                        <m:ctrlPr>
                          <a:rPr lang="fr-FR" sz="1600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1600" i="1" dirty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fr-FR" sz="1600" i="1" dirty="0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  <m:sup>
                        <m:r>
                          <a:rPr lang="fr-FR" sz="1600" b="0" i="1" dirty="0" smtClean="0">
                            <a:latin typeface="Cambria Math" panose="02040503050406030204" pitchFamily="18" charset="0"/>
                          </a:rPr>
                          <m:t>−3.8</m:t>
                        </m:r>
                      </m:sup>
                    </m:sSubSup>
                    <m:r>
                      <a:rPr lang="fr-FR" sz="1600" b="0" i="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it-IT" sz="1600" dirty="0"/>
                  <a:t> below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i="1" dirty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fr-FR" sz="1600" i="1" dirty="0">
                            <a:latin typeface="Cambria Math" panose="02040503050406030204" pitchFamily="18" charset="0"/>
                          </a:rPr>
                          <m:t>⊥</m:t>
                        </m:r>
                        <m:sSub>
                          <m:sSubPr>
                            <m:ctrlP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fr-FR" sz="1600" b="0" i="1" dirty="0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sub>
                    </m:sSub>
                    <m:r>
                      <a:rPr lang="fr-FR" sz="1600" b="0" i="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it-IT" sz="1600" dirty="0"/>
                  <a:t>, close to the predicted value of – 11/3 = 3.66 predicted in </a:t>
                </a:r>
                <a:r>
                  <a:rPr lang="it-IT" sz="1600" i="1" dirty="0"/>
                  <a:t>Meyrand &amp; Galtier (2010), Chen &amp; Boldyrev (2017), Passot et al. (2018).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7CFD66C-7DC1-5D69-BA8F-AA12DE905E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8550" y="4647281"/>
                <a:ext cx="3751552" cy="1107739"/>
              </a:xfrm>
              <a:prstGeom prst="rect">
                <a:avLst/>
              </a:prstGeom>
              <a:blipFill>
                <a:blip r:embed="rId12"/>
                <a:stretch>
                  <a:fillRect l="-976" t="-1099" r="-976" b="-549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454148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04B87BF-7A98-13B6-D810-59086F93D417}"/>
              </a:ext>
            </a:extLst>
          </p:cNvPr>
          <p:cNvSpPr/>
          <p:nvPr/>
        </p:nvSpPr>
        <p:spPr>
          <a:xfrm rot="10800000">
            <a:off x="0" y="6163056"/>
            <a:ext cx="12192000" cy="694944"/>
          </a:xfrm>
          <a:prstGeom prst="rect">
            <a:avLst/>
          </a:prstGeom>
          <a:gradFill flip="none" rotWithShape="1">
            <a:gsLst>
              <a:gs pos="66000">
                <a:schemeClr val="accent1">
                  <a:lumMod val="20000"/>
                  <a:lumOff val="80000"/>
                </a:schemeClr>
              </a:gs>
              <a:gs pos="30000">
                <a:schemeClr val="bg1"/>
              </a:gs>
              <a:gs pos="9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14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BBC2775-3E01-4B23-9E61-66A8E7BF237F}"/>
              </a:ext>
            </a:extLst>
          </p:cNvPr>
          <p:cNvSpPr/>
          <p:nvPr/>
        </p:nvSpPr>
        <p:spPr>
          <a:xfrm>
            <a:off x="0" y="0"/>
            <a:ext cx="12192000" cy="694944"/>
          </a:xfrm>
          <a:prstGeom prst="rect">
            <a:avLst/>
          </a:prstGeom>
          <a:gradFill flip="none" rotWithShape="1">
            <a:gsLst>
              <a:gs pos="66000">
                <a:schemeClr val="accent1">
                  <a:lumMod val="20000"/>
                  <a:lumOff val="80000"/>
                </a:schemeClr>
              </a:gs>
              <a:gs pos="30000">
                <a:schemeClr val="bg1"/>
              </a:gs>
              <a:gs pos="9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14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F585972-D43B-EA8A-5E3A-BEACE180B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Camille Granier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54E436-F5BE-B2E6-F05B-FC08A82EEB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6776-A058-41DB-A8A0-75448B522604}" type="slidenum">
              <a:rPr lang="it-IT" smtClean="0"/>
              <a:t>29</a:t>
            </a:fld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BD9C6EB-BB47-949D-EAD6-30942CBB7D65}"/>
                  </a:ext>
                </a:extLst>
              </p:cNvPr>
              <p:cNvSpPr txBox="1"/>
              <p:nvPr/>
            </p:nvSpPr>
            <p:spPr>
              <a:xfrm>
                <a:off x="583694" y="888238"/>
                <a:ext cx="7569706" cy="4336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b="1" dirty="0"/>
                  <a:t>Conclusions:</a:t>
                </a:r>
                <a:endParaRPr lang="en-US" sz="16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/>
                  </a:rPr>
                  <a:t>N</a:t>
                </a:r>
                <a:r>
                  <a:rPr lang="en-US" i="0" u="none" strike="noStrike" baseline="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ew parameter diagram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fr-FR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𝑐𝑠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dirty="0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fr-FR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 dirty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fr-FR" i="1" dirty="0">
                            <a:latin typeface="Cambria Math" panose="02040503050406030204" pitchFamily="18" charset="0"/>
                          </a:rPr>
                          <m:t>𝑐𝑠</m:t>
                        </m:r>
                      </m:sub>
                    </m:sSub>
                  </m:oMath>
                </a14:m>
                <a:r>
                  <a:rPr lang="en-US" dirty="0"/>
                  <a:t>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 dirty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fr-FR" i="1" dirty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i="0" u="none" strike="noStrike" baseline="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) for </a:t>
                </a:r>
                <a:r>
                  <a:rPr lang="en-US" i="0" u="none" strike="noStrike" baseline="0" dirty="0" err="1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plasmoid</a:t>
                </a:r>
                <a:r>
                  <a:rPr lang="en-US" i="0" u="none" strike="noStrike" baseline="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 instability in collisionless plasmas</a:t>
                </a:r>
                <a:r>
                  <a:rPr lang="en-US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 (strong guide field, cold ions).  </a:t>
                </a:r>
                <a:endParaRPr lang="en-US" i="0" u="none" strike="noStrike" baseline="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i="0" u="none" strike="noStrike" baseline="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Turbulence induced by fast tearing at large </a:t>
                </a:r>
                <a14:m>
                  <m:oMath xmlns:m="http://schemas.openxmlformats.org/officeDocument/2006/math">
                    <m:r>
                      <a:rPr lang="fr-FR" sz="1800" i="1" dirty="0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fr-FR" sz="1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800" b="0" i="0" u="none" strike="noStrike" baseline="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18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18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800" b="0" i="1" dirty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fr-FR" sz="1800" b="0" i="1" dirty="0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sz="1800" b="0" i="1" dirty="0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fr-FR" sz="1800" b="0" i="1" dirty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sz="18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800" b="0" i="1" dirty="0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sz="1800" b="0" i="1" dirty="0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  <m:r>
                              <a:rPr lang="fr-FR" sz="1800" b="0" i="1" dirty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i="0" u="none" strike="noStrike" baseline="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. </a:t>
                </a:r>
              </a:p>
              <a:p>
                <a:endParaRPr lang="en-US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it-IT" b="1" i="0" u="none" strike="noStrike" baseline="0" dirty="0">
                    <a:solidFill>
                      <a:srgbClr val="000000"/>
                    </a:solidFill>
                  </a:rPr>
                  <a:t>Gyrofluid approach is powerful to obtain new insight.</a:t>
                </a:r>
                <a:endParaRPr lang="en-US" b="1" i="1" dirty="0">
                  <a:solidFill>
                    <a:srgbClr val="000000"/>
                  </a:solidFill>
                </a:endParaRPr>
              </a:p>
              <a:p>
                <a:endParaRPr lang="en-US" sz="1600" b="1" i="1" dirty="0">
                  <a:solidFill>
                    <a:srgbClr val="000000"/>
                  </a:solidFill>
                </a:endParaRPr>
              </a:p>
              <a:p>
                <a:endParaRPr lang="en-US" sz="1600" b="1" i="1" dirty="0">
                  <a:solidFill>
                    <a:srgbClr val="000000"/>
                  </a:solidFill>
                </a:endParaRPr>
              </a:p>
              <a:p>
                <a:r>
                  <a:rPr lang="en-US" sz="2000" b="1" u="none" strike="noStrike" baseline="0" dirty="0">
                    <a:solidFill>
                      <a:srgbClr val="000000"/>
                    </a:solidFill>
                  </a:rPr>
                  <a:t>For the future: </a:t>
                </a:r>
              </a:p>
              <a:p>
                <a:endParaRPr lang="en-US" b="1" u="none" strike="noStrike" baseline="0" dirty="0">
                  <a:solidFill>
                    <a:srgbClr val="00000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u="none" strike="noStrike" baseline="0" dirty="0">
                    <a:solidFill>
                      <a:srgbClr val="000000"/>
                    </a:solidFill>
                  </a:rPr>
                  <a:t>Decaying turbulence at sub-ion scale (and sub-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dirty="0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fr-FR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0000"/>
                    </a:solidFill>
                  </a:rPr>
                  <a:t>). </a:t>
                </a:r>
                <a:r>
                  <a:rPr lang="en-US" u="none" strike="noStrike" baseline="0" dirty="0">
                    <a:solidFill>
                      <a:srgbClr val="000000"/>
                    </a:solidFill>
                  </a:rPr>
                  <a:t> </a:t>
                </a:r>
              </a:p>
              <a:p>
                <a:endParaRPr lang="it-IT" sz="1600" b="1" i="1" u="none" strike="noStrike" baseline="0" dirty="0">
                  <a:solidFill>
                    <a:srgbClr val="000000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it-IT" sz="2000" b="1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BD9C6EB-BB47-949D-EAD6-30942CBB7D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694" y="888238"/>
                <a:ext cx="7569706" cy="4336444"/>
              </a:xfrm>
              <a:prstGeom prst="rect">
                <a:avLst/>
              </a:prstGeom>
              <a:blipFill>
                <a:blip r:embed="rId5"/>
                <a:stretch>
                  <a:fillRect l="-886" t="-84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1931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3D6B864-A916-5999-91DC-3F304FE711EC}"/>
                  </a:ext>
                </a:extLst>
              </p:cNvPr>
              <p:cNvSpPr txBox="1"/>
              <p:nvPr/>
            </p:nvSpPr>
            <p:spPr>
              <a:xfrm>
                <a:off x="835902" y="830244"/>
                <a:ext cx="10027170" cy="56282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sz="1600" dirty="0"/>
                  <a:t>The perturbed gyrocenter distribution function can be developed as a series of its gyrocenter moments using Hermite polynomials 𝐻𝑚 and Laguerre polynomials 𝐿𝑛</a:t>
                </a:r>
              </a:p>
              <a:p>
                <a:endParaRPr lang="it-IT" sz="1200" dirty="0"/>
              </a:p>
              <a:p>
                <a:endParaRPr lang="it-IT" sz="1200" dirty="0"/>
              </a:p>
              <a:p>
                <a:endParaRPr lang="it-IT" sz="1200" dirty="0"/>
              </a:p>
              <a:p>
                <a:endParaRPr lang="it-IT" sz="1200" dirty="0"/>
              </a:p>
              <a:p>
                <a:endParaRPr lang="it-IT" sz="1200" dirty="0"/>
              </a:p>
              <a:p>
                <a:endParaRPr lang="it-IT" sz="1200" dirty="0"/>
              </a:p>
              <a:p>
                <a:endParaRPr lang="it-IT" sz="1200" dirty="0"/>
              </a:p>
              <a:p>
                <a:endParaRPr lang="it-IT" sz="1200" dirty="0"/>
              </a:p>
              <a:p>
                <a:r>
                  <a:rPr lang="en-US" sz="1600" i="0" u="none" strike="noStrike" baseline="0" dirty="0"/>
                  <a:t>Taking moments of the </a:t>
                </a:r>
                <a:r>
                  <a:rPr lang="it-IT" sz="1600" i="0" u="none" strike="noStrike" baseline="0" dirty="0"/>
                  <a:t>gyrokinetic equations: 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it-IT" sz="1600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it-IT" sz="1600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it-IT" sz="1600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it-IT" sz="1600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it-IT" sz="1600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it-IT" sz="1600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it-IT" sz="1600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it-IT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Quasi-static closure for the electrons and a truncation for the ions (</a:t>
                </a:r>
                <a:r>
                  <a:rPr lang="en-US" sz="1600" i="1" dirty="0" err="1"/>
                  <a:t>Tassi</a:t>
                </a:r>
                <a:r>
                  <a:rPr lang="en-US" sz="1600" i="1" dirty="0"/>
                  <a:t> (2019) (2020)). </a:t>
                </a:r>
                <a:r>
                  <a:rPr lang="en-US" sz="1600" dirty="0"/>
                  <a:t>Implies</a:t>
                </a:r>
              </a:p>
              <a:p>
                <a:endParaRPr lang="en-US" sz="16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b="0" i="1" u="none" strike="noStrike" baseline="0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fr-FR" sz="1600" b="0" i="1" u="none" strike="noStrike" baseline="0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b="0" i="1" u="none" strike="noStrike" baseline="0" dirty="0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fr-FR" sz="1600" b="0" i="1" u="none" strike="noStrike" baseline="0" dirty="0" smtClean="0">
                                  <a:latin typeface="Cambria Math" panose="02040503050406030204" pitchFamily="18" charset="0"/>
                                </a:rPr>
                                <m:t>∥</m:t>
                              </m:r>
                            </m:sub>
                          </m:sSub>
                        </m:e>
                        <m:sub>
                          <m:r>
                            <a:rPr lang="fr-FR" sz="1600" b="0" i="1" u="none" strike="noStrike" baseline="0" dirty="0" smtClean="0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fr-FR" sz="1600" b="0" i="1" u="none" strike="noStrike" baseline="0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1600" b="0" i="1" u="none" strike="noStrike" baseline="0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fr-FR" sz="1600" b="0" i="1" u="none" strike="noStrike" baseline="0" dirty="0" smtClean="0">
                          <a:latin typeface="Cambria Math" panose="02040503050406030204" pitchFamily="18" charset="0"/>
                        </a:rPr>
                        <m:t>=0, </m:t>
                      </m:r>
                      <m:sSub>
                        <m:sSubPr>
                          <m:ctrlPr>
                            <a:rPr lang="fr-FR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fr-FR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b="0" i="1" dirty="0" smtClean="0">
                                  <a:latin typeface="Cambria Math" panose="02040503050406030204" pitchFamily="18" charset="0"/>
                                </a:rPr>
                                <m:t>        </m:t>
                              </m:r>
                              <m:r>
                                <a:rPr lang="fr-FR" sz="1600" i="1" dirty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fr-FR" sz="1600" b="0" i="1" dirty="0" smtClean="0"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</m:e>
                        <m:sub>
                          <m:r>
                            <a:rPr lang="fr-FR" sz="1600" i="1" dirty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fr-FR" sz="1600" i="1" dirty="0">
                          <a:latin typeface="Cambria Math" panose="02040503050406030204" pitchFamily="18" charset="0"/>
                        </a:rPr>
                        <m:t>=0</m:t>
                      </m:r>
                      <m:r>
                        <a:rPr lang="fr-FR" sz="1600" b="0" i="1" dirty="0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fr-FR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fr-FR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i="1" dirty="0">
                                  <a:latin typeface="Cambria Math" panose="02040503050406030204" pitchFamily="18" charset="0"/>
                                </a:rPr>
                                <m:t>        </m:t>
                              </m:r>
                              <m:r>
                                <a:rPr lang="fr-FR" sz="1600" b="0" i="1" dirty="0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r-FR" sz="1600" i="1" dirty="0"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</m:e>
                        <m:sub>
                          <m:r>
                            <a:rPr lang="fr-FR" sz="1600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fr-FR" sz="1600" i="1" dirty="0">
                          <a:latin typeface="Cambria Math" panose="02040503050406030204" pitchFamily="18" charset="0"/>
                        </a:rPr>
                        <m:t>=0</m:t>
                      </m:r>
                      <m:r>
                        <a:rPr lang="fr-FR" sz="1600" b="0" i="1" dirty="0" smtClean="0">
                          <a:latin typeface="Cambria Math" panose="02040503050406030204" pitchFamily="18" charset="0"/>
                        </a:rPr>
                        <m:t>. </m:t>
                      </m:r>
                    </m:oMath>
                  </m:oMathPara>
                </a14:m>
                <a:endParaRPr lang="it-IT" sz="1600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it-IT" sz="1200" dirty="0"/>
              </a:p>
              <a:p>
                <a:endParaRPr lang="it-IT" sz="1200" dirty="0"/>
              </a:p>
              <a:p>
                <a:endParaRPr lang="it-IT" sz="12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3D6B864-A916-5999-91DC-3F304FE711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902" y="830244"/>
                <a:ext cx="10027170" cy="5628207"/>
              </a:xfrm>
              <a:prstGeom prst="rect">
                <a:avLst/>
              </a:prstGeom>
              <a:blipFill>
                <a:blip r:embed="rId3"/>
                <a:stretch>
                  <a:fillRect l="-304" t="-4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E5CBB1A6-07E9-352D-B850-65382478EB5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alphaModFix amt="50000"/>
          </a:blip>
          <a:srcRect l="1546"/>
          <a:stretch/>
        </p:blipFill>
        <p:spPr>
          <a:xfrm>
            <a:off x="0" y="-25666"/>
            <a:ext cx="12192000" cy="66184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933FD92-551E-2F6A-2650-84B9FA7411EB}"/>
              </a:ext>
            </a:extLst>
          </p:cNvPr>
          <p:cNvSpPr/>
          <p:nvPr/>
        </p:nvSpPr>
        <p:spPr>
          <a:xfrm rot="10800000">
            <a:off x="-961" y="6163056"/>
            <a:ext cx="12192000" cy="694944"/>
          </a:xfrm>
          <a:prstGeom prst="rect">
            <a:avLst/>
          </a:prstGeom>
          <a:gradFill flip="none" rotWithShape="1">
            <a:gsLst>
              <a:gs pos="66000">
                <a:schemeClr val="accent1">
                  <a:lumMod val="20000"/>
                  <a:lumOff val="80000"/>
                </a:schemeClr>
              </a:gs>
              <a:gs pos="30000">
                <a:schemeClr val="bg1"/>
              </a:gs>
              <a:gs pos="9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14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5906E6E-3C23-1452-2A7E-15D559F74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Camille Granier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A02EC3C7-C96B-3944-847A-C9C6FE4AC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6776-A058-41DB-A8A0-75448B522604}" type="slidenum">
              <a:rPr lang="it-IT" smtClean="0"/>
              <a:t>3</a:t>
            </a:fld>
            <a:endParaRPr lang="it-IT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364C39CD-066D-04FE-06CB-603482EC0FF8}"/>
              </a:ext>
            </a:extLst>
          </p:cNvPr>
          <p:cNvSpPr/>
          <p:nvPr/>
        </p:nvSpPr>
        <p:spPr>
          <a:xfrm>
            <a:off x="8001473" y="1750462"/>
            <a:ext cx="3099077" cy="764096"/>
          </a:xfrm>
          <a:prstGeom prst="roundRect">
            <a:avLst>
              <a:gd name="adj" fmla="val 6524"/>
            </a:avLst>
          </a:prstGeom>
          <a:noFill/>
          <a:ln w="12700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114996770">
                  <a:custGeom>
                    <a:avLst/>
                    <a:gdLst>
                      <a:gd name="connsiteX0" fmla="*/ 0 w 3996239"/>
                      <a:gd name="connsiteY0" fmla="*/ 165377 h 1220857"/>
                      <a:gd name="connsiteX1" fmla="*/ 165377 w 3996239"/>
                      <a:gd name="connsiteY1" fmla="*/ 0 h 1220857"/>
                      <a:gd name="connsiteX2" fmla="*/ 812946 w 3996239"/>
                      <a:gd name="connsiteY2" fmla="*/ 0 h 1220857"/>
                      <a:gd name="connsiteX3" fmla="*/ 1350550 w 3996239"/>
                      <a:gd name="connsiteY3" fmla="*/ 0 h 1220857"/>
                      <a:gd name="connsiteX4" fmla="*/ 2034774 w 3996239"/>
                      <a:gd name="connsiteY4" fmla="*/ 0 h 1220857"/>
                      <a:gd name="connsiteX5" fmla="*/ 2609034 w 3996239"/>
                      <a:gd name="connsiteY5" fmla="*/ 0 h 1220857"/>
                      <a:gd name="connsiteX6" fmla="*/ 3146638 w 3996239"/>
                      <a:gd name="connsiteY6" fmla="*/ 0 h 1220857"/>
                      <a:gd name="connsiteX7" fmla="*/ 3830862 w 3996239"/>
                      <a:gd name="connsiteY7" fmla="*/ 0 h 1220857"/>
                      <a:gd name="connsiteX8" fmla="*/ 3996239 w 3996239"/>
                      <a:gd name="connsiteY8" fmla="*/ 165377 h 1220857"/>
                      <a:gd name="connsiteX9" fmla="*/ 3996239 w 3996239"/>
                      <a:gd name="connsiteY9" fmla="*/ 601527 h 1220857"/>
                      <a:gd name="connsiteX10" fmla="*/ 3996239 w 3996239"/>
                      <a:gd name="connsiteY10" fmla="*/ 1055480 h 1220857"/>
                      <a:gd name="connsiteX11" fmla="*/ 3830862 w 3996239"/>
                      <a:gd name="connsiteY11" fmla="*/ 1220857 h 1220857"/>
                      <a:gd name="connsiteX12" fmla="*/ 3256603 w 3996239"/>
                      <a:gd name="connsiteY12" fmla="*/ 1220857 h 1220857"/>
                      <a:gd name="connsiteX13" fmla="*/ 2682343 w 3996239"/>
                      <a:gd name="connsiteY13" fmla="*/ 1220857 h 1220857"/>
                      <a:gd name="connsiteX14" fmla="*/ 2034774 w 3996239"/>
                      <a:gd name="connsiteY14" fmla="*/ 1220857 h 1220857"/>
                      <a:gd name="connsiteX15" fmla="*/ 1460515 w 3996239"/>
                      <a:gd name="connsiteY15" fmla="*/ 1220857 h 1220857"/>
                      <a:gd name="connsiteX16" fmla="*/ 886256 w 3996239"/>
                      <a:gd name="connsiteY16" fmla="*/ 1220857 h 1220857"/>
                      <a:gd name="connsiteX17" fmla="*/ 165377 w 3996239"/>
                      <a:gd name="connsiteY17" fmla="*/ 1220857 h 1220857"/>
                      <a:gd name="connsiteX18" fmla="*/ 0 w 3996239"/>
                      <a:gd name="connsiteY18" fmla="*/ 1055480 h 1220857"/>
                      <a:gd name="connsiteX19" fmla="*/ 0 w 3996239"/>
                      <a:gd name="connsiteY19" fmla="*/ 601527 h 1220857"/>
                      <a:gd name="connsiteX20" fmla="*/ 0 w 3996239"/>
                      <a:gd name="connsiteY20" fmla="*/ 165377 h 1220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3996239" h="1220857" extrusionOk="0">
                        <a:moveTo>
                          <a:pt x="0" y="165377"/>
                        </a:moveTo>
                        <a:cubicBezTo>
                          <a:pt x="-8658" y="65744"/>
                          <a:pt x="58473" y="13244"/>
                          <a:pt x="165377" y="0"/>
                        </a:cubicBezTo>
                        <a:cubicBezTo>
                          <a:pt x="353748" y="-14457"/>
                          <a:pt x="675485" y="1622"/>
                          <a:pt x="812946" y="0"/>
                        </a:cubicBezTo>
                        <a:cubicBezTo>
                          <a:pt x="950407" y="-1622"/>
                          <a:pt x="1142175" y="4720"/>
                          <a:pt x="1350550" y="0"/>
                        </a:cubicBezTo>
                        <a:cubicBezTo>
                          <a:pt x="1558925" y="-4720"/>
                          <a:pt x="1783533" y="-28493"/>
                          <a:pt x="2034774" y="0"/>
                        </a:cubicBezTo>
                        <a:cubicBezTo>
                          <a:pt x="2286015" y="28493"/>
                          <a:pt x="2378815" y="-2718"/>
                          <a:pt x="2609034" y="0"/>
                        </a:cubicBezTo>
                        <a:cubicBezTo>
                          <a:pt x="2839253" y="2718"/>
                          <a:pt x="2903979" y="-1920"/>
                          <a:pt x="3146638" y="0"/>
                        </a:cubicBezTo>
                        <a:cubicBezTo>
                          <a:pt x="3389297" y="1920"/>
                          <a:pt x="3659723" y="27303"/>
                          <a:pt x="3830862" y="0"/>
                        </a:cubicBezTo>
                        <a:cubicBezTo>
                          <a:pt x="3908969" y="1957"/>
                          <a:pt x="4000560" y="64302"/>
                          <a:pt x="3996239" y="165377"/>
                        </a:cubicBezTo>
                        <a:cubicBezTo>
                          <a:pt x="4013910" y="257159"/>
                          <a:pt x="3989186" y="491565"/>
                          <a:pt x="3996239" y="601527"/>
                        </a:cubicBezTo>
                        <a:cubicBezTo>
                          <a:pt x="4003293" y="711489"/>
                          <a:pt x="3985226" y="910033"/>
                          <a:pt x="3996239" y="1055480"/>
                        </a:cubicBezTo>
                        <a:cubicBezTo>
                          <a:pt x="3987856" y="1148935"/>
                          <a:pt x="3912827" y="1233108"/>
                          <a:pt x="3830862" y="1220857"/>
                        </a:cubicBezTo>
                        <a:cubicBezTo>
                          <a:pt x="3650350" y="1238411"/>
                          <a:pt x="3429347" y="1201177"/>
                          <a:pt x="3256603" y="1220857"/>
                        </a:cubicBezTo>
                        <a:cubicBezTo>
                          <a:pt x="3083859" y="1240537"/>
                          <a:pt x="2913167" y="1237900"/>
                          <a:pt x="2682343" y="1220857"/>
                        </a:cubicBezTo>
                        <a:cubicBezTo>
                          <a:pt x="2451519" y="1203814"/>
                          <a:pt x="2184870" y="1252987"/>
                          <a:pt x="2034774" y="1220857"/>
                        </a:cubicBezTo>
                        <a:cubicBezTo>
                          <a:pt x="1884678" y="1188727"/>
                          <a:pt x="1603586" y="1230235"/>
                          <a:pt x="1460515" y="1220857"/>
                        </a:cubicBezTo>
                        <a:cubicBezTo>
                          <a:pt x="1317444" y="1211479"/>
                          <a:pt x="1162746" y="1198649"/>
                          <a:pt x="886256" y="1220857"/>
                        </a:cubicBezTo>
                        <a:cubicBezTo>
                          <a:pt x="609766" y="1243065"/>
                          <a:pt x="396070" y="1229497"/>
                          <a:pt x="165377" y="1220857"/>
                        </a:cubicBezTo>
                        <a:cubicBezTo>
                          <a:pt x="78252" y="1208571"/>
                          <a:pt x="14234" y="1133911"/>
                          <a:pt x="0" y="1055480"/>
                        </a:cubicBezTo>
                        <a:cubicBezTo>
                          <a:pt x="17891" y="950767"/>
                          <a:pt x="11270" y="774572"/>
                          <a:pt x="0" y="601527"/>
                        </a:cubicBezTo>
                        <a:cubicBezTo>
                          <a:pt x="-11270" y="428482"/>
                          <a:pt x="2959" y="340446"/>
                          <a:pt x="0" y="165377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898CD41-149C-41C7-1D43-22DE041F0C1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2611" t="-848" r="13188" b="52696"/>
          <a:stretch/>
        </p:blipFill>
        <p:spPr>
          <a:xfrm>
            <a:off x="1243933" y="3338326"/>
            <a:ext cx="3977075" cy="72349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B39CAD1D-FF7E-A505-44C2-016A95F3B2B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346" t="46827"/>
          <a:stretch/>
        </p:blipFill>
        <p:spPr>
          <a:xfrm>
            <a:off x="5431295" y="3238701"/>
            <a:ext cx="6081923" cy="83754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7C9CDEF-B32F-725F-02E4-72F37C081719}"/>
              </a:ext>
            </a:extLst>
          </p:cNvPr>
          <p:cNvSpPr txBox="1"/>
          <p:nvPr/>
        </p:nvSpPr>
        <p:spPr>
          <a:xfrm>
            <a:off x="5869806" y="1149004"/>
            <a:ext cx="376279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000" i="1" dirty="0"/>
              <a:t>Scott et al. (2010);  Mandell et al. (2018), Tassi (2019) (2020).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1EE87C8-E9B4-E2C7-F639-470F24633C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01183" y="1859181"/>
            <a:ext cx="1266563" cy="53051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55491AD-C370-5083-D440-036E8103ADD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32605" y="1880978"/>
            <a:ext cx="1396161" cy="495324"/>
          </a:xfrm>
          <a:prstGeom prst="rect">
            <a:avLst/>
          </a:prstGeom>
        </p:spPr>
      </p:pic>
      <p:sp>
        <p:nvSpPr>
          <p:cNvPr id="5" name="Title 8">
            <a:extLst>
              <a:ext uri="{FF2B5EF4-FFF2-40B4-BE49-F238E27FC236}">
                <a16:creationId xmlns:a16="http://schemas.microsoft.com/office/drawing/2014/main" id="{2D5F8D72-0255-6AA6-4B6F-70050C33D09A}"/>
              </a:ext>
            </a:extLst>
          </p:cNvPr>
          <p:cNvSpPr txBox="1">
            <a:spLocks/>
          </p:cNvSpPr>
          <p:nvPr/>
        </p:nvSpPr>
        <p:spPr>
          <a:xfrm>
            <a:off x="254193" y="107611"/>
            <a:ext cx="8923160" cy="4452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dirty="0"/>
              <a:t>1. The gyrofluid approach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2B69ADE-6316-71D8-6FCA-44DA3DEBA51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73335" y="1790738"/>
            <a:ext cx="5398074" cy="667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43412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12F1F86-09FA-91DB-4DA7-2A90FD7DCDDB}"/>
              </a:ext>
            </a:extLst>
          </p:cNvPr>
          <p:cNvSpPr/>
          <p:nvPr/>
        </p:nvSpPr>
        <p:spPr>
          <a:xfrm rot="10800000">
            <a:off x="0" y="6163056"/>
            <a:ext cx="12192000" cy="694944"/>
          </a:xfrm>
          <a:prstGeom prst="rect">
            <a:avLst/>
          </a:prstGeom>
          <a:gradFill flip="none" rotWithShape="1">
            <a:gsLst>
              <a:gs pos="66000">
                <a:schemeClr val="accent1">
                  <a:lumMod val="20000"/>
                  <a:lumOff val="80000"/>
                </a:schemeClr>
              </a:gs>
              <a:gs pos="30000">
                <a:schemeClr val="bg1"/>
              </a:gs>
              <a:gs pos="9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14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" name="Title 8">
            <a:extLst>
              <a:ext uri="{FF2B5EF4-FFF2-40B4-BE49-F238E27FC236}">
                <a16:creationId xmlns:a16="http://schemas.microsoft.com/office/drawing/2014/main" id="{7B496966-AC75-A550-D8B2-3716CC351366}"/>
              </a:ext>
            </a:extLst>
          </p:cNvPr>
          <p:cNvSpPr txBox="1">
            <a:spLocks/>
          </p:cNvSpPr>
          <p:nvPr/>
        </p:nvSpPr>
        <p:spPr>
          <a:xfrm>
            <a:off x="3931314" y="2590248"/>
            <a:ext cx="4329372" cy="84578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800" dirty="0"/>
              <a:t>Thank you for your attention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3FC41D9-0221-98F6-3EC0-15341FD79B37}"/>
              </a:ext>
            </a:extLst>
          </p:cNvPr>
          <p:cNvSpPr/>
          <p:nvPr/>
        </p:nvSpPr>
        <p:spPr>
          <a:xfrm rot="10800000">
            <a:off x="0" y="6163056"/>
            <a:ext cx="12192000" cy="694944"/>
          </a:xfrm>
          <a:prstGeom prst="rect">
            <a:avLst/>
          </a:prstGeom>
          <a:gradFill flip="none" rotWithShape="1">
            <a:gsLst>
              <a:gs pos="66000">
                <a:schemeClr val="accent1">
                  <a:lumMod val="20000"/>
                  <a:lumOff val="80000"/>
                </a:schemeClr>
              </a:gs>
              <a:gs pos="30000">
                <a:schemeClr val="bg1"/>
              </a:gs>
              <a:gs pos="9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14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160AEB40-4C10-FF95-AE6D-487C90192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it-IT"/>
              <a:t>Camille Granier</a:t>
            </a:r>
          </a:p>
        </p:txBody>
      </p:sp>
      <p:sp>
        <p:nvSpPr>
          <p:cNvPr id="11" name="Slide Number Placeholder 8">
            <a:extLst>
              <a:ext uri="{FF2B5EF4-FFF2-40B4-BE49-F238E27FC236}">
                <a16:creationId xmlns:a16="http://schemas.microsoft.com/office/drawing/2014/main" id="{E913AEA0-7ED7-095D-76D3-6A549640D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1DC6776-A058-41DB-A8A0-75448B522604}" type="slidenum">
              <a:rPr lang="it-IT" smtClean="0"/>
              <a:t>30</a:t>
            </a:fld>
            <a:endParaRPr lang="it-IT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950B2CA-D61D-DBE6-D0DA-17081C0ABB2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rgbClr val="5B9BD5">
                <a:shade val="45000"/>
                <a:satMod val="135000"/>
              </a:srgbClr>
              <a:prstClr val="white"/>
            </a:duotone>
            <a:alphaModFix amt="70000"/>
          </a:blip>
          <a:srcRect l="1546"/>
          <a:stretch/>
        </p:blipFill>
        <p:spPr>
          <a:xfrm>
            <a:off x="0" y="-30825"/>
            <a:ext cx="12192000" cy="108191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B57C8E5-4D4C-1CF0-CF6D-E1624D770D0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duotone>
              <a:srgbClr val="5B9BD5">
                <a:shade val="45000"/>
                <a:satMod val="135000"/>
              </a:srgbClr>
              <a:prstClr val="white"/>
            </a:duotone>
            <a:alphaModFix amt="50000"/>
          </a:blip>
          <a:srcRect l="1291" r="628"/>
          <a:stretch/>
        </p:blipFill>
        <p:spPr>
          <a:xfrm>
            <a:off x="-85725" y="918879"/>
            <a:ext cx="12353925" cy="9774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62DFDD1-550B-C9E8-7025-541D99C4980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duotone>
              <a:schemeClr val="accent5">
                <a:shade val="45000"/>
                <a:satMod val="135000"/>
              </a:schemeClr>
              <a:prstClr val="white"/>
            </a:duotone>
            <a:alphaModFix amt="70000"/>
          </a:blip>
          <a:srcRect r="3884"/>
          <a:stretch/>
        </p:blipFill>
        <p:spPr>
          <a:xfrm>
            <a:off x="-4" y="5033046"/>
            <a:ext cx="12192004" cy="93323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29098F5-5D65-F637-E561-41847371634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duotone>
              <a:schemeClr val="accent5">
                <a:shade val="45000"/>
                <a:satMod val="135000"/>
              </a:schemeClr>
              <a:prstClr val="white"/>
            </a:duotone>
            <a:alphaModFix/>
          </a:blip>
          <a:srcRect r="5312"/>
          <a:stretch/>
        </p:blipFill>
        <p:spPr>
          <a:xfrm>
            <a:off x="-1" y="5945013"/>
            <a:ext cx="12192000" cy="88781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4D52650-460B-ED12-CEA8-AF13AEFF3D8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duotone>
              <a:schemeClr val="accent5">
                <a:shade val="45000"/>
                <a:satMod val="135000"/>
              </a:schemeClr>
              <a:prstClr val="white"/>
            </a:duotone>
            <a:alphaModFix amt="50000"/>
          </a:blip>
          <a:srcRect r="1743"/>
          <a:stretch/>
        </p:blipFill>
        <p:spPr>
          <a:xfrm>
            <a:off x="-4" y="4187758"/>
            <a:ext cx="12191999" cy="9983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184362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03ECD-886E-783C-99E0-E46AB90EFBCA}"/>
              </a:ext>
            </a:extLst>
          </p:cNvPr>
          <p:cNvSpPr/>
          <p:nvPr/>
        </p:nvSpPr>
        <p:spPr>
          <a:xfrm rot="10800000">
            <a:off x="0" y="6163056"/>
            <a:ext cx="12192000" cy="694944"/>
          </a:xfrm>
          <a:prstGeom prst="rect">
            <a:avLst/>
          </a:prstGeom>
          <a:gradFill flip="none" rotWithShape="1">
            <a:gsLst>
              <a:gs pos="66000">
                <a:schemeClr val="accent1">
                  <a:lumMod val="20000"/>
                  <a:lumOff val="80000"/>
                </a:schemeClr>
              </a:gs>
              <a:gs pos="30000">
                <a:schemeClr val="bg1"/>
              </a:gs>
              <a:gs pos="9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14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B716A3B-2B55-EE5B-D287-966C642D3E03}"/>
              </a:ext>
            </a:extLst>
          </p:cNvPr>
          <p:cNvSpPr/>
          <p:nvPr/>
        </p:nvSpPr>
        <p:spPr>
          <a:xfrm>
            <a:off x="0" y="0"/>
            <a:ext cx="12192000" cy="694944"/>
          </a:xfrm>
          <a:prstGeom prst="rect">
            <a:avLst/>
          </a:prstGeom>
          <a:gradFill flip="none" rotWithShape="1">
            <a:gsLst>
              <a:gs pos="66000">
                <a:schemeClr val="accent1">
                  <a:lumMod val="20000"/>
                  <a:lumOff val="80000"/>
                </a:schemeClr>
              </a:gs>
              <a:gs pos="30000">
                <a:schemeClr val="bg1"/>
              </a:gs>
              <a:gs pos="9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14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" name="Title 8">
            <a:extLst>
              <a:ext uri="{FF2B5EF4-FFF2-40B4-BE49-F238E27FC236}">
                <a16:creationId xmlns:a16="http://schemas.microsoft.com/office/drawing/2014/main" id="{5EA158D2-364B-ABF4-856A-4575B2172F66}"/>
              </a:ext>
            </a:extLst>
          </p:cNvPr>
          <p:cNvSpPr txBox="1">
            <a:spLocks/>
          </p:cNvSpPr>
          <p:nvPr/>
        </p:nvSpPr>
        <p:spPr>
          <a:xfrm>
            <a:off x="5303595" y="2481606"/>
            <a:ext cx="1584810" cy="84578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800" dirty="0"/>
              <a:t>Appendix</a:t>
            </a:r>
          </a:p>
        </p:txBody>
      </p:sp>
    </p:spTree>
    <p:extLst>
      <p:ext uri="{BB962C8B-B14F-4D97-AF65-F5344CB8AC3E}">
        <p14:creationId xmlns:p14="http://schemas.microsoft.com/office/powerpoint/2010/main" val="389805924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0A50DB2F-4754-F14D-774E-A8F3A4693652}"/>
              </a:ext>
            </a:extLst>
          </p:cNvPr>
          <p:cNvSpPr/>
          <p:nvPr/>
        </p:nvSpPr>
        <p:spPr>
          <a:xfrm>
            <a:off x="7006165" y="5202380"/>
            <a:ext cx="1841156" cy="889161"/>
          </a:xfrm>
          <a:prstGeom prst="rect">
            <a:avLst/>
          </a:prstGeom>
          <a:solidFill>
            <a:srgbClr val="E5A423">
              <a:alpha val="1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0CA45CE-2C4A-FA09-115C-E2E97E216836}"/>
                  </a:ext>
                </a:extLst>
              </p:cNvPr>
              <p:cNvSpPr txBox="1"/>
              <p:nvPr/>
            </p:nvSpPr>
            <p:spPr>
              <a:xfrm>
                <a:off x="3392403" y="694944"/>
                <a:ext cx="4760997" cy="498905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FR" sz="1400" b="1" dirty="0"/>
                  <a:t>Quasi-</a:t>
                </a:r>
                <a:r>
                  <a:rPr lang="fr-FR" sz="1400" b="1" dirty="0" err="1"/>
                  <a:t>static</a:t>
                </a:r>
                <a:r>
                  <a:rPr lang="fr-FR" sz="1400" b="1" dirty="0"/>
                  <a:t> </a:t>
                </a:r>
                <a:r>
                  <a:rPr lang="fr-FR" sz="1400" b="1" dirty="0" err="1"/>
                  <a:t>closure</a:t>
                </a:r>
                <a:r>
                  <a:rPr lang="fr-FR" sz="1400" b="1" dirty="0"/>
                  <a:t>:</a:t>
                </a:r>
              </a:p>
              <a:p>
                <a:r>
                  <a:rPr lang="fr-FR" sz="1400" dirty="0" err="1">
                    <a:solidFill>
                      <a:schemeClr val="accent2">
                        <a:lumMod val="75000"/>
                      </a:schemeClr>
                    </a:solidFill>
                  </a:rPr>
                  <a:t>We</a:t>
                </a:r>
                <a:r>
                  <a:rPr lang="fr-FR" sz="1400" dirty="0">
                    <a:solidFill>
                      <a:schemeClr val="accent2">
                        <a:lumMod val="75000"/>
                      </a:schemeClr>
                    </a:solidFill>
                  </a:rPr>
                  <a:t> impose </a:t>
                </a:r>
              </a:p>
              <a:p>
                <a:endParaRPr lang="fr-FR" sz="1400" dirty="0"/>
              </a:p>
              <a:p>
                <a:endParaRPr lang="fr-FR" sz="1400" dirty="0"/>
              </a:p>
              <a:p>
                <a:endParaRPr lang="fr-FR" sz="1400" dirty="0"/>
              </a:p>
              <a:p>
                <a:r>
                  <a:rPr lang="fr-FR" sz="1400" dirty="0" err="1"/>
                  <a:t>Which</a:t>
                </a:r>
                <a:r>
                  <a:rPr lang="fr-FR" sz="1400" dirty="0"/>
                  <a:t> </a:t>
                </a:r>
                <a:r>
                  <a:rPr lang="fr-FR" sz="1400" dirty="0" err="1"/>
                  <a:t>is</a:t>
                </a:r>
                <a:r>
                  <a:rPr lang="fr-FR" sz="1400" dirty="0"/>
                  <a:t> possible for </a:t>
                </a:r>
                <a:r>
                  <a:rPr lang="fr-FR" sz="1400" b="1" dirty="0" err="1"/>
                  <a:t>fields</a:t>
                </a:r>
                <a:r>
                  <a:rPr lang="fr-FR" sz="1400" b="1" dirty="0"/>
                  <a:t> </a:t>
                </a:r>
                <a:r>
                  <a:rPr lang="fr-FR" sz="1400" b="1" dirty="0" err="1"/>
                  <a:t>slowly</a:t>
                </a:r>
                <a:r>
                  <a:rPr lang="fr-FR" sz="1400" b="1" dirty="0"/>
                  <a:t> </a:t>
                </a:r>
                <a:r>
                  <a:rPr lang="fr-FR" sz="1400" b="1" dirty="0" err="1"/>
                  <a:t>varying</a:t>
                </a:r>
                <a:r>
                  <a:rPr lang="fr-FR" sz="1400" b="1" dirty="0"/>
                  <a:t> </a:t>
                </a:r>
              </a:p>
              <a:p>
                <a:r>
                  <a:rPr lang="fr-FR" sz="1400" dirty="0" err="1"/>
                  <a:t>implies</a:t>
                </a:r>
                <a:r>
                  <a:rPr lang="fr-FR" sz="1400" dirty="0"/>
                  <a:t> the </a:t>
                </a:r>
                <a:r>
                  <a:rPr lang="fr-FR" sz="1400" dirty="0" err="1"/>
                  <a:t>following</a:t>
                </a:r>
                <a:r>
                  <a:rPr lang="fr-FR" sz="1400" dirty="0"/>
                  <a:t> (for </a:t>
                </a:r>
                <a:r>
                  <a:rPr lang="fr-FR" sz="1400" dirty="0" err="1"/>
                  <a:t>isotropic</a:t>
                </a:r>
                <a:r>
                  <a:rPr lang="fr-FR" sz="1400" dirty="0"/>
                  <a:t> case)</a:t>
                </a:r>
              </a:p>
              <a:p>
                <a:endParaRPr lang="fr-FR" sz="1400" dirty="0"/>
              </a:p>
              <a:p>
                <a:endParaRPr lang="fr-FR" sz="1400" dirty="0"/>
              </a:p>
              <a:p>
                <a:r>
                  <a:rPr lang="fr-FR" sz="1400" u="sng" dirty="0"/>
                  <a:t>Particules: </a:t>
                </a:r>
              </a:p>
              <a:p>
                <a:r>
                  <a:rPr lang="fr-FR" sz="1400" dirty="0"/>
                  <a:t>for the </a:t>
                </a:r>
                <a:r>
                  <a:rPr lang="fr-FR" sz="1400" dirty="0" err="1"/>
                  <a:t>particle</a:t>
                </a:r>
                <a:r>
                  <a:rPr lang="fr-FR" sz="1400" dirty="0"/>
                  <a:t> distribution </a:t>
                </a:r>
                <a:r>
                  <a:rPr lang="fr-FR" sz="1400" dirty="0" err="1"/>
                  <a:t>function</a:t>
                </a:r>
                <a:r>
                  <a:rPr lang="fr-FR" sz="1400" dirty="0"/>
                  <a:t> </a:t>
                </a:r>
              </a:p>
              <a:p>
                <a:r>
                  <a:rPr lang="fr-FR" sz="1200" dirty="0"/>
                  <a:t>(</a:t>
                </a:r>
                <a:r>
                  <a:rPr lang="it-IT" sz="1200" dirty="0"/>
                  <a:t>Corresponds to (2.40), of </a:t>
                </a:r>
                <a:r>
                  <a:rPr lang="it-IT" sz="1200" i="1" dirty="0"/>
                  <a:t>Kunz (2015)</a:t>
                </a:r>
                <a:r>
                  <a:rPr lang="it-IT" sz="1400" dirty="0"/>
                  <a:t>?).</a:t>
                </a:r>
                <a:r>
                  <a:rPr lang="it-IT" sz="1600" dirty="0"/>
                  <a:t> </a:t>
                </a:r>
              </a:p>
              <a:p>
                <a:r>
                  <a:rPr lang="it-IT" sz="1400" dirty="0"/>
                  <a:t>This gives, </a:t>
                </a:r>
                <a:endParaRPr lang="fr-FR" sz="1400" b="1" u="sng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b="0" i="1" u="none" strike="noStrike" baseline="0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fr-FR" sz="1400" b="0" i="1" u="none" strike="noStrike" baseline="0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b="0" i="1" u="none" strike="noStrike" baseline="0" dirty="0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fr-FR" sz="1400" b="0" i="1" u="none" strike="noStrike" baseline="0" dirty="0" smtClean="0">
                                  <a:latin typeface="Cambria Math" panose="02040503050406030204" pitchFamily="18" charset="0"/>
                                </a:rPr>
                                <m:t>∥</m:t>
                              </m:r>
                            </m:sub>
                          </m:sSub>
                        </m:e>
                        <m:sub>
                          <m:r>
                            <a:rPr lang="fr-FR" sz="1400" b="0" i="1" u="none" strike="noStrike" baseline="0" dirty="0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fr-FR" sz="1400" b="0" i="1" u="none" strike="noStrike" baseline="0" dirty="0" smtClean="0">
                          <a:latin typeface="Cambria Math" panose="02040503050406030204" pitchFamily="18" charset="0"/>
                        </a:rPr>
                        <m:t>=0, </m:t>
                      </m:r>
                      <m:sSub>
                        <m:sSubPr>
                          <m:ctrlPr>
                            <a:rPr lang="fr-FR" sz="1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fr-FR" sz="14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b="0" i="1" dirty="0" smtClean="0">
                                  <a:latin typeface="Cambria Math" panose="02040503050406030204" pitchFamily="18" charset="0"/>
                                </a:rPr>
                                <m:t>        </m:t>
                              </m:r>
                              <m:r>
                                <a:rPr lang="fr-FR" sz="1400" i="1" dirty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fr-FR" sz="1400" b="0" i="1" dirty="0" smtClean="0"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</m:e>
                        <m:sub>
                          <m:r>
                            <a:rPr lang="fr-FR" sz="1400" i="1" dirty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fr-FR" sz="1400" i="1" dirty="0">
                          <a:latin typeface="Cambria Math" panose="02040503050406030204" pitchFamily="18" charset="0"/>
                        </a:rPr>
                        <m:t>=0</m:t>
                      </m:r>
                      <m:r>
                        <a:rPr lang="fr-FR" sz="1400" b="0" i="1" dirty="0" smtClean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it-IT" sz="1400" dirty="0"/>
              </a:p>
              <a:p>
                <a:endParaRPr lang="it-IT" sz="1800" dirty="0"/>
              </a:p>
              <a:p>
                <a:endParaRPr lang="it-IT" sz="1800" dirty="0"/>
              </a:p>
              <a:p>
                <a:r>
                  <a:rPr lang="it-IT" sz="1400" u="sng" dirty="0"/>
                  <a:t>Gyrocenters:</a:t>
                </a:r>
              </a:p>
              <a:p>
                <a:endParaRPr lang="it-IT" sz="1400" u="sng" dirty="0"/>
              </a:p>
              <a:p>
                <a:endParaRPr lang="it-IT" sz="1400" u="sng" dirty="0"/>
              </a:p>
              <a:p>
                <a:endParaRPr lang="it-IT" sz="1400" u="sng" dirty="0"/>
              </a:p>
              <a:p>
                <a:endParaRPr lang="it-IT" sz="1400" u="sng" dirty="0"/>
              </a:p>
              <a:p>
                <a:r>
                  <a:rPr lang="fr-FR" sz="1200" b="0" dirty="0"/>
                  <a:t>for</a:t>
                </a:r>
                <a14:m>
                  <m:oMath xmlns:m="http://schemas.openxmlformats.org/officeDocument/2006/math">
                    <m:r>
                      <a:rPr lang="fr-FR" sz="12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1200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fr-FR" sz="12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1200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fr-FR" sz="1200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it-IT" sz="1200" u="sng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0CA45CE-2C4A-FA09-115C-E2E97E2168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92403" y="694944"/>
                <a:ext cx="4760997" cy="4989058"/>
              </a:xfrm>
              <a:prstGeom prst="rect">
                <a:avLst/>
              </a:prstGeom>
              <a:blipFill>
                <a:blip r:embed="rId3"/>
                <a:stretch>
                  <a:fillRect l="-384" t="-36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18F03ECD-886E-783C-99E0-E46AB90EFBCA}"/>
              </a:ext>
            </a:extLst>
          </p:cNvPr>
          <p:cNvSpPr/>
          <p:nvPr/>
        </p:nvSpPr>
        <p:spPr>
          <a:xfrm rot="10800000">
            <a:off x="0" y="6163056"/>
            <a:ext cx="12192000" cy="694944"/>
          </a:xfrm>
          <a:prstGeom prst="rect">
            <a:avLst/>
          </a:prstGeom>
          <a:gradFill flip="none" rotWithShape="1">
            <a:gsLst>
              <a:gs pos="66000">
                <a:schemeClr val="accent1">
                  <a:lumMod val="20000"/>
                  <a:lumOff val="80000"/>
                </a:schemeClr>
              </a:gs>
              <a:gs pos="30000">
                <a:schemeClr val="bg1"/>
              </a:gs>
              <a:gs pos="9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14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B716A3B-2B55-EE5B-D287-966C642D3E03}"/>
              </a:ext>
            </a:extLst>
          </p:cNvPr>
          <p:cNvSpPr/>
          <p:nvPr/>
        </p:nvSpPr>
        <p:spPr>
          <a:xfrm>
            <a:off x="0" y="0"/>
            <a:ext cx="12192000" cy="694944"/>
          </a:xfrm>
          <a:prstGeom prst="rect">
            <a:avLst/>
          </a:prstGeom>
          <a:gradFill flip="none" rotWithShape="1">
            <a:gsLst>
              <a:gs pos="66000">
                <a:schemeClr val="accent1">
                  <a:lumMod val="20000"/>
                  <a:lumOff val="80000"/>
                </a:schemeClr>
              </a:gs>
              <a:gs pos="30000">
                <a:schemeClr val="bg1"/>
              </a:gs>
              <a:gs pos="9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14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" name="Title 8">
            <a:extLst>
              <a:ext uri="{FF2B5EF4-FFF2-40B4-BE49-F238E27FC236}">
                <a16:creationId xmlns:a16="http://schemas.microsoft.com/office/drawing/2014/main" id="{F761A4F5-DED6-4852-90FC-019444D00050}"/>
              </a:ext>
            </a:extLst>
          </p:cNvPr>
          <p:cNvSpPr txBox="1">
            <a:spLocks/>
          </p:cNvSpPr>
          <p:nvPr/>
        </p:nvSpPr>
        <p:spPr>
          <a:xfrm>
            <a:off x="254193" y="107611"/>
            <a:ext cx="8923160" cy="4452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400" dirty="0"/>
              <a:t>Appendix: </a:t>
            </a:r>
            <a:r>
              <a:rPr lang="fr-FR" sz="2400" dirty="0" err="1"/>
              <a:t>Closures</a:t>
            </a:r>
            <a:endParaRPr lang="en-GB" sz="280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6EA9567-B688-2F60-83A4-CEE037162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Camille Granier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658249-FCCA-4EF4-3DD2-458BDB9B6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6776-A058-41DB-A8A0-75448B522604}" type="slidenum">
              <a:rPr lang="it-IT" smtClean="0"/>
              <a:t>32</a:t>
            </a:fld>
            <a:endParaRPr lang="it-IT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122B141-0CA8-B608-EACB-13215DDD1C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5241" y="1113492"/>
            <a:ext cx="2794819" cy="56550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E09CDFD-4AEF-9E77-5218-29B797DE3EBE}"/>
              </a:ext>
            </a:extLst>
          </p:cNvPr>
          <p:cNvSpPr txBox="1"/>
          <p:nvPr/>
        </p:nvSpPr>
        <p:spPr>
          <a:xfrm>
            <a:off x="7062425" y="5272225"/>
            <a:ext cx="178489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/>
              <a:t>Rq</a:t>
            </a:r>
            <a:r>
              <a:rPr lang="fr-FR" sz="1200" dirty="0"/>
              <a:t>: </a:t>
            </a:r>
          </a:p>
          <a:p>
            <a:r>
              <a:rPr lang="fr-FR" sz="1200" dirty="0"/>
              <a:t>In the end, the model </a:t>
            </a:r>
            <a:r>
              <a:rPr lang="fr-FR" sz="1200" dirty="0" err="1"/>
              <a:t>is</a:t>
            </a:r>
            <a:r>
              <a:rPr lang="fr-FR" sz="1200" dirty="0"/>
              <a:t> </a:t>
            </a:r>
            <a:r>
              <a:rPr lang="fr-FR" sz="1200" dirty="0" err="1"/>
              <a:t>assumed</a:t>
            </a:r>
            <a:r>
              <a:rPr lang="fr-FR" sz="1200" dirty="0"/>
              <a:t> to </a:t>
            </a:r>
            <a:r>
              <a:rPr lang="fr-FR" sz="1200" dirty="0" err="1"/>
              <a:t>be</a:t>
            </a:r>
            <a:r>
              <a:rPr lang="fr-FR" sz="1200" dirty="0"/>
              <a:t> </a:t>
            </a:r>
            <a:r>
              <a:rPr lang="fr-FR" sz="1200" b="1" dirty="0" err="1"/>
              <a:t>isotropic</a:t>
            </a:r>
            <a:r>
              <a:rPr lang="fr-FR" sz="1200" dirty="0"/>
              <a:t>.</a:t>
            </a:r>
          </a:p>
          <a:p>
            <a:endParaRPr lang="fr-FR" sz="1400" dirty="0">
              <a:highlight>
                <a:srgbClr val="FFFF00"/>
              </a:highlight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062B3BF-E4C1-A20D-F84E-22597A0AE2A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7469" b="881"/>
          <a:stretch/>
        </p:blipFill>
        <p:spPr>
          <a:xfrm>
            <a:off x="6171283" y="2778692"/>
            <a:ext cx="1238777" cy="45912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CBDF473-AFB0-B321-4BA2-7DB0AC8F28F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38120" y="4552653"/>
            <a:ext cx="704161" cy="41152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3C60F38-1EFE-FD28-2CA7-2A73DB09CB3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17772"/>
          <a:stretch/>
        </p:blipFill>
        <p:spPr>
          <a:xfrm>
            <a:off x="4341333" y="4910803"/>
            <a:ext cx="2334018" cy="53432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0FC9916-C2A3-7DC1-72FE-47422FC4FA6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41372" y="1735572"/>
            <a:ext cx="842106" cy="477307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8AF979E-7EB8-18E3-879B-10AD2219499D}"/>
              </a:ext>
            </a:extLst>
          </p:cNvPr>
          <p:cNvCxnSpPr>
            <a:cxnSpLocks/>
          </p:cNvCxnSpPr>
          <p:nvPr/>
        </p:nvCxnSpPr>
        <p:spPr>
          <a:xfrm flipV="1">
            <a:off x="7537692" y="1523200"/>
            <a:ext cx="615708" cy="3950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F8DA1645-E66A-30A4-B8BE-7EDBE7CA0FEC}"/>
              </a:ext>
            </a:extLst>
          </p:cNvPr>
          <p:cNvSpPr txBox="1"/>
          <p:nvPr/>
        </p:nvSpPr>
        <p:spPr>
          <a:xfrm>
            <a:off x="7823507" y="1269284"/>
            <a:ext cx="1023814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050" b="1" dirty="0"/>
              <a:t>Quasi-</a:t>
            </a:r>
            <a:r>
              <a:rPr lang="fr-FR" sz="1050" b="1" dirty="0" err="1"/>
              <a:t>static</a:t>
            </a:r>
            <a:endParaRPr lang="it-IT" sz="1000" u="sng" dirty="0"/>
          </a:p>
        </p:txBody>
      </p:sp>
    </p:spTree>
    <p:extLst>
      <p:ext uri="{BB962C8B-B14F-4D97-AF65-F5344CB8AC3E}">
        <p14:creationId xmlns:p14="http://schemas.microsoft.com/office/powerpoint/2010/main" val="79186982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03ECD-886E-783C-99E0-E46AB90EFBCA}"/>
              </a:ext>
            </a:extLst>
          </p:cNvPr>
          <p:cNvSpPr/>
          <p:nvPr/>
        </p:nvSpPr>
        <p:spPr>
          <a:xfrm rot="10800000">
            <a:off x="0" y="6163056"/>
            <a:ext cx="12192000" cy="694944"/>
          </a:xfrm>
          <a:prstGeom prst="rect">
            <a:avLst/>
          </a:prstGeom>
          <a:gradFill flip="none" rotWithShape="1">
            <a:gsLst>
              <a:gs pos="66000">
                <a:schemeClr val="accent1">
                  <a:lumMod val="20000"/>
                  <a:lumOff val="80000"/>
                </a:schemeClr>
              </a:gs>
              <a:gs pos="30000">
                <a:schemeClr val="bg1"/>
              </a:gs>
              <a:gs pos="9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14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B716A3B-2B55-EE5B-D287-966C642D3E03}"/>
              </a:ext>
            </a:extLst>
          </p:cNvPr>
          <p:cNvSpPr/>
          <p:nvPr/>
        </p:nvSpPr>
        <p:spPr>
          <a:xfrm>
            <a:off x="0" y="0"/>
            <a:ext cx="12192000" cy="694944"/>
          </a:xfrm>
          <a:prstGeom prst="rect">
            <a:avLst/>
          </a:prstGeom>
          <a:gradFill flip="none" rotWithShape="1">
            <a:gsLst>
              <a:gs pos="66000">
                <a:schemeClr val="accent1">
                  <a:lumMod val="20000"/>
                  <a:lumOff val="80000"/>
                </a:schemeClr>
              </a:gs>
              <a:gs pos="30000">
                <a:schemeClr val="bg1"/>
              </a:gs>
              <a:gs pos="9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14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" name="Title 8">
            <a:extLst>
              <a:ext uri="{FF2B5EF4-FFF2-40B4-BE49-F238E27FC236}">
                <a16:creationId xmlns:a16="http://schemas.microsoft.com/office/drawing/2014/main" id="{F761A4F5-DED6-4852-90FC-019444D00050}"/>
              </a:ext>
            </a:extLst>
          </p:cNvPr>
          <p:cNvSpPr txBox="1">
            <a:spLocks/>
          </p:cNvSpPr>
          <p:nvPr/>
        </p:nvSpPr>
        <p:spPr>
          <a:xfrm>
            <a:off x="254193" y="107611"/>
            <a:ext cx="8923160" cy="4452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400" dirty="0"/>
              <a:t>Appendix: </a:t>
            </a:r>
            <a:r>
              <a:rPr lang="fr-FR" sz="2400" dirty="0" err="1"/>
              <a:t>Closures</a:t>
            </a:r>
            <a:endParaRPr lang="en-GB" sz="280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6EA9567-B688-2F60-83A4-CEE037162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Camille Granier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658249-FCCA-4EF4-3DD2-458BDB9B6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6776-A058-41DB-A8A0-75448B522604}" type="slidenum">
              <a:rPr lang="it-IT" smtClean="0"/>
              <a:t>33</a:t>
            </a:fld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C64233A-B812-8D6A-41E5-0932A764AB4D}"/>
                  </a:ext>
                </a:extLst>
              </p:cNvPr>
              <p:cNvSpPr txBox="1"/>
              <p:nvPr/>
            </p:nvSpPr>
            <p:spPr>
              <a:xfrm>
                <a:off x="3582654" y="746120"/>
                <a:ext cx="3617915" cy="33270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b="1" dirty="0"/>
                  <a:t>Isothermal </a:t>
                </a:r>
                <a:r>
                  <a:rPr lang="fr-FR" sz="1400" b="1" dirty="0" err="1"/>
                  <a:t>closure</a:t>
                </a:r>
                <a:r>
                  <a:rPr lang="fr-FR" sz="1400" b="1" dirty="0"/>
                  <a:t>:</a:t>
                </a:r>
              </a:p>
              <a:p>
                <a:endParaRPr lang="fr-FR" sz="1400" b="1" dirty="0"/>
              </a:p>
              <a:p>
                <a:r>
                  <a:rPr lang="fr-FR" sz="1400" u="sng" dirty="0"/>
                  <a:t>Particules:</a:t>
                </a:r>
                <a:r>
                  <a:rPr lang="fr-FR" sz="1400" dirty="0"/>
                  <a:t> </a:t>
                </a:r>
                <a:endParaRPr lang="fr-FR" sz="1400" b="1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b="0" i="1" u="none" strike="noStrike" baseline="0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fr-FR" sz="1400" b="0" i="1" u="none" strike="noStrike" baseline="0" dirty="0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b="0" i="1" u="none" strike="noStrike" baseline="0" dirty="0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fr-FR" sz="1400" b="0" i="1" u="none" strike="noStrike" baseline="0" dirty="0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∥</m:t>
                              </m:r>
                            </m:sub>
                          </m:sSub>
                        </m:e>
                        <m:sub>
                          <m:r>
                            <a:rPr lang="fr-FR" sz="1400" b="0" i="1" u="none" strike="noStrike" baseline="0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fr-FR" sz="1400" b="0" i="1" u="none" strike="noStrike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=0, </m:t>
                      </m:r>
                      <m:sSub>
                        <m:sSubPr>
                          <m:ctrlPr>
                            <a:rPr lang="fr-FR" sz="14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fr-FR" sz="1400" i="1" dirty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b="0" i="1" dirty="0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       </m:t>
                              </m:r>
                              <m:r>
                                <a:rPr lang="fr-FR" sz="1400" i="1" dirty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fr-FR" sz="1400" b="0" i="1" dirty="0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</m:e>
                        <m:sub>
                          <m:r>
                            <a:rPr lang="fr-FR" sz="14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fr-FR" sz="1400" i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  <m:r>
                        <a:rPr lang="fr-FR" sz="1400" b="0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fr-FR" sz="1400" b="0" dirty="0">
                  <a:solidFill>
                    <a:schemeClr val="accent2">
                      <a:lumMod val="75000"/>
                    </a:schemeClr>
                  </a:solidFill>
                </a:endParaRPr>
              </a:p>
              <a:p>
                <a:endParaRPr lang="it-IT" sz="1400" dirty="0"/>
              </a:p>
              <a:p>
                <a:endParaRPr lang="it-IT" sz="1400" dirty="0"/>
              </a:p>
              <a:p>
                <a:endParaRPr lang="it-IT" sz="1400" dirty="0"/>
              </a:p>
              <a:p>
                <a:endParaRPr lang="it-IT" sz="1400" dirty="0"/>
              </a:p>
              <a:p>
                <a:r>
                  <a:rPr lang="it-IT" sz="1400" u="sng" dirty="0"/>
                  <a:t>Gyrocenters:</a:t>
                </a:r>
              </a:p>
              <a:p>
                <a:endParaRPr lang="it-IT" sz="1400" u="sng" dirty="0"/>
              </a:p>
              <a:p>
                <a:endParaRPr lang="it-IT" sz="1400" u="sng" dirty="0"/>
              </a:p>
              <a:p>
                <a:endParaRPr lang="it-IT" sz="1400" u="sng" dirty="0"/>
              </a:p>
              <a:p>
                <a:endParaRPr lang="it-IT" sz="1400" u="sng" dirty="0"/>
              </a:p>
              <a:p>
                <a:endParaRPr lang="it-IT" sz="1400" u="sng" dirty="0"/>
              </a:p>
              <a:p>
                <a:r>
                  <a:rPr lang="fr-FR" sz="1200" b="0" dirty="0"/>
                  <a:t> for</a:t>
                </a:r>
                <a14:m>
                  <m:oMath xmlns:m="http://schemas.openxmlformats.org/officeDocument/2006/math">
                    <m:r>
                      <a:rPr lang="fr-FR" sz="12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1200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fr-FR" sz="12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1200" b="0" i="1" smtClean="0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it-IT" sz="1200" dirty="0"/>
                  <a:t>.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C64233A-B812-8D6A-41E5-0932A764AB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2654" y="746120"/>
                <a:ext cx="3617915" cy="3327065"/>
              </a:xfrm>
              <a:prstGeom prst="rect">
                <a:avLst/>
              </a:prstGeom>
              <a:blipFill>
                <a:blip r:embed="rId3"/>
                <a:stretch>
                  <a:fillRect l="-506" t="-366" b="-36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0D82B56B-87E4-BB6B-0F29-8222340D8B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9150" y="2897910"/>
            <a:ext cx="937951" cy="32177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66C8A94-44F9-D1DF-50D6-95ED75B685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80792" y="3218566"/>
            <a:ext cx="4380492" cy="500279"/>
          </a:xfrm>
          <a:prstGeom prst="rect">
            <a:avLst/>
          </a:prstGeom>
        </p:spPr>
      </p:pic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7E40A866-ACA6-608C-4999-0EE1779973E4}"/>
              </a:ext>
            </a:extLst>
          </p:cNvPr>
          <p:cNvCxnSpPr>
            <a:cxnSpLocks/>
          </p:cNvCxnSpPr>
          <p:nvPr/>
        </p:nvCxnSpPr>
        <p:spPr>
          <a:xfrm>
            <a:off x="6095673" y="3822947"/>
            <a:ext cx="414207" cy="8472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4BDE2F7E-5D86-F413-15EB-C22AD934C1D8}"/>
              </a:ext>
            </a:extLst>
          </p:cNvPr>
          <p:cNvSpPr txBox="1"/>
          <p:nvPr/>
        </p:nvSpPr>
        <p:spPr>
          <a:xfrm>
            <a:off x="5581551" y="4700882"/>
            <a:ext cx="19762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Requiers an </a:t>
            </a:r>
            <a:r>
              <a:rPr lang="fr-FR" sz="1200" dirty="0" err="1"/>
              <a:t>additional</a:t>
            </a:r>
            <a:r>
              <a:rPr lang="fr-FR" sz="1200" dirty="0"/>
              <a:t> </a:t>
            </a:r>
            <a:r>
              <a:rPr lang="fr-FR" sz="1200" dirty="0" err="1"/>
              <a:t>ordering</a:t>
            </a:r>
            <a:r>
              <a:rPr lang="fr-FR" sz="1200" dirty="0"/>
              <a:t> </a:t>
            </a:r>
            <a:r>
              <a:rPr lang="fr-FR" sz="1200" dirty="0" err="1"/>
              <a:t>with</a:t>
            </a:r>
            <a:r>
              <a:rPr lang="fr-FR" sz="1200" dirty="0"/>
              <a:t>   </a:t>
            </a:r>
          </a:p>
          <a:p>
            <a:r>
              <a:rPr lang="fr-FR" sz="1200" dirty="0"/>
              <a:t>to </a:t>
            </a:r>
            <a:r>
              <a:rPr lang="fr-FR" sz="1200" dirty="0" err="1"/>
              <a:t>be</a:t>
            </a:r>
            <a:r>
              <a:rPr lang="fr-FR" sz="1200" dirty="0"/>
              <a:t> </a:t>
            </a:r>
            <a:r>
              <a:rPr lang="fr-FR" sz="1200" dirty="0" err="1"/>
              <a:t>simplified</a:t>
            </a:r>
            <a:r>
              <a:rPr lang="fr-FR" sz="1200" dirty="0"/>
              <a:t> to  </a:t>
            </a:r>
            <a:endParaRPr lang="it-IT" sz="1200" dirty="0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53907854-9754-73D8-4692-0D3A985A345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123" t="3" r="8777" b="3799"/>
          <a:stretch/>
        </p:blipFill>
        <p:spPr>
          <a:xfrm>
            <a:off x="6581113" y="4926039"/>
            <a:ext cx="818143" cy="196015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406DF8A4-5037-F2F8-0139-BC63C860519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27534" y="5359536"/>
            <a:ext cx="809466" cy="29943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B03A605-5113-6476-78E1-DF922361195E}"/>
                  </a:ext>
                </a:extLst>
              </p:cNvPr>
              <p:cNvSpPr txBox="1"/>
              <p:nvPr/>
            </p:nvSpPr>
            <p:spPr>
              <a:xfrm>
                <a:off x="2937145" y="4882787"/>
                <a:ext cx="2290704" cy="10516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200" dirty="0"/>
                  <a:t>Rq:</a:t>
                </a:r>
              </a:p>
              <a:p>
                <a:r>
                  <a:rPr lang="fr-FR" sz="1200" dirty="0"/>
                  <a:t>The </a:t>
                </a:r>
                <a:r>
                  <a:rPr lang="fr-FR" sz="1200" dirty="0" err="1"/>
                  <a:t>equations</a:t>
                </a:r>
                <a:r>
                  <a:rPr lang="fr-FR" sz="1200" dirty="0"/>
                  <a:t> can </a:t>
                </a:r>
                <a:r>
                  <a:rPr lang="fr-FR" sz="1200" dirty="0" err="1"/>
                  <a:t>be</a:t>
                </a:r>
                <a:r>
                  <a:rPr lang="fr-FR" sz="1200" dirty="0"/>
                  <a:t> </a:t>
                </a:r>
                <a:r>
                  <a:rPr lang="fr-FR" sz="1200" dirty="0" err="1"/>
                  <a:t>obtained</a:t>
                </a:r>
                <a:r>
                  <a:rPr lang="fr-FR" sz="1200" dirty="0"/>
                  <a:t> </a:t>
                </a:r>
                <a:r>
                  <a:rPr lang="fr-FR" sz="1200" dirty="0" err="1"/>
                  <a:t>directly</a:t>
                </a:r>
                <a:r>
                  <a:rPr lang="fr-FR" sz="1200" dirty="0"/>
                  <a:t> </a:t>
                </a:r>
                <a:r>
                  <a:rPr lang="fr-FR" sz="1200" dirty="0" err="1"/>
                  <a:t>assuming</a:t>
                </a:r>
                <a:r>
                  <a:rPr lang="fr-FR" sz="12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2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fr-FR" sz="12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200" i="1" dirty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fr-FR" sz="1200" i="1" dirty="0">
                                <a:latin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</m:e>
                      <m:sub>
                        <m:r>
                          <a:rPr lang="fr-FR" sz="1200" i="1" dirty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fr-FR" sz="1200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1200" b="0" i="1" dirty="0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fr-FR" sz="1200" b="0" i="1" dirty="0" smtClean="0">
                        <a:latin typeface="Cambria Math" panose="02040503050406030204" pitchFamily="18" charset="0"/>
                      </a:rPr>
                      <m:t> (</m:t>
                    </m:r>
                    <m:sSub>
                      <m:sSubPr>
                        <m:ctrlPr>
                          <a:rPr lang="fr-FR" sz="12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200" b="0" i="1" dirty="0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fr-FR" sz="1200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fr-FR" sz="1200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sz="12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2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fr-FR" sz="1200" b="1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200" b="1" i="1" dirty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fr-FR" sz="1200" b="1" i="1" dirty="0"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fr-FR" sz="1200" b="1" i="1" dirty="0" smtClean="0">
                                <a:latin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</m:e>
                      <m:sub>
                        <m:r>
                          <a:rPr lang="fr-FR" sz="1200" b="1" i="1" dirty="0"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</m:oMath>
                </a14:m>
                <a:r>
                  <a:rPr lang="fr-FR" sz="1200" b="1" dirty="0"/>
                  <a:t> </a:t>
                </a:r>
                <a:r>
                  <a:rPr lang="fr-FR" sz="1200" b="1" dirty="0" err="1"/>
                  <a:t>decouples</a:t>
                </a:r>
                <a:r>
                  <a:rPr lang="fr-FR" sz="1200" b="1" dirty="0"/>
                  <a:t> </a:t>
                </a:r>
                <a:r>
                  <a:rPr lang="fr-FR" sz="1200" b="1" dirty="0" err="1"/>
                  <a:t>from</a:t>
                </a:r>
                <a:r>
                  <a:rPr lang="fr-FR" sz="1200" b="1" dirty="0"/>
                  <a:t> the </a:t>
                </a:r>
                <a:r>
                  <a:rPr lang="fr-FR" sz="1200" b="1" dirty="0" err="1"/>
                  <a:t>equations</a:t>
                </a:r>
                <a:r>
                  <a:rPr lang="fr-FR" sz="1200" b="1" dirty="0"/>
                  <a:t>.  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B03A605-5113-6476-78E1-DF92236119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7145" y="4882787"/>
                <a:ext cx="2290704" cy="1051698"/>
              </a:xfrm>
              <a:prstGeom prst="rect">
                <a:avLst/>
              </a:prstGeom>
              <a:blipFill>
                <a:blip r:embed="rId8"/>
                <a:stretch>
                  <a:fillRect l="-266" t="-1156" b="-289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>
            <a:extLst>
              <a:ext uri="{FF2B5EF4-FFF2-40B4-BE49-F238E27FC236}">
                <a16:creationId xmlns:a16="http://schemas.microsoft.com/office/drawing/2014/main" id="{BF6C3650-6FCE-59BB-B9E5-E18FC4104997}"/>
              </a:ext>
            </a:extLst>
          </p:cNvPr>
          <p:cNvSpPr/>
          <p:nvPr/>
        </p:nvSpPr>
        <p:spPr>
          <a:xfrm>
            <a:off x="2803709" y="4866999"/>
            <a:ext cx="2496456" cy="1121952"/>
          </a:xfrm>
          <a:prstGeom prst="rect">
            <a:avLst/>
          </a:prstGeom>
          <a:solidFill>
            <a:srgbClr val="E5A423">
              <a:alpha val="1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5935802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03ECD-886E-783C-99E0-E46AB90EFBCA}"/>
              </a:ext>
            </a:extLst>
          </p:cNvPr>
          <p:cNvSpPr/>
          <p:nvPr/>
        </p:nvSpPr>
        <p:spPr>
          <a:xfrm rot="10800000">
            <a:off x="0" y="6163056"/>
            <a:ext cx="12192000" cy="694944"/>
          </a:xfrm>
          <a:prstGeom prst="rect">
            <a:avLst/>
          </a:prstGeom>
          <a:gradFill flip="none" rotWithShape="1">
            <a:gsLst>
              <a:gs pos="66000">
                <a:schemeClr val="accent1">
                  <a:lumMod val="20000"/>
                  <a:lumOff val="80000"/>
                </a:schemeClr>
              </a:gs>
              <a:gs pos="30000">
                <a:schemeClr val="bg1"/>
              </a:gs>
              <a:gs pos="9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14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B716A3B-2B55-EE5B-D287-966C642D3E03}"/>
              </a:ext>
            </a:extLst>
          </p:cNvPr>
          <p:cNvSpPr/>
          <p:nvPr/>
        </p:nvSpPr>
        <p:spPr>
          <a:xfrm>
            <a:off x="0" y="0"/>
            <a:ext cx="12192000" cy="694944"/>
          </a:xfrm>
          <a:prstGeom prst="rect">
            <a:avLst/>
          </a:prstGeom>
          <a:gradFill flip="none" rotWithShape="1">
            <a:gsLst>
              <a:gs pos="66000">
                <a:schemeClr val="accent1">
                  <a:lumMod val="20000"/>
                  <a:lumOff val="80000"/>
                </a:schemeClr>
              </a:gs>
              <a:gs pos="30000">
                <a:schemeClr val="bg1"/>
              </a:gs>
              <a:gs pos="9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14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" name="Title 8">
            <a:extLst>
              <a:ext uri="{FF2B5EF4-FFF2-40B4-BE49-F238E27FC236}">
                <a16:creationId xmlns:a16="http://schemas.microsoft.com/office/drawing/2014/main" id="{F761A4F5-DED6-4852-90FC-019444D00050}"/>
              </a:ext>
            </a:extLst>
          </p:cNvPr>
          <p:cNvSpPr txBox="1">
            <a:spLocks/>
          </p:cNvSpPr>
          <p:nvPr/>
        </p:nvSpPr>
        <p:spPr>
          <a:xfrm>
            <a:off x="254193" y="107611"/>
            <a:ext cx="8923160" cy="4452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400" dirty="0"/>
              <a:t>Appendix: </a:t>
            </a:r>
            <a:r>
              <a:rPr lang="fr-FR" sz="2400" dirty="0" err="1"/>
              <a:t>Closures</a:t>
            </a:r>
            <a:endParaRPr lang="en-GB" sz="280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6EA9567-B688-2F60-83A4-CEE037162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Camille Granier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658249-FCCA-4EF4-3DD2-458BDB9B6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6776-A058-41DB-A8A0-75448B522604}" type="slidenum">
              <a:rPr lang="it-IT" smtClean="0"/>
              <a:t>34</a:t>
            </a:fld>
            <a:endParaRPr lang="it-IT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AD282AF-9D37-1184-85A6-50774C835D0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8970"/>
          <a:stretch/>
        </p:blipFill>
        <p:spPr>
          <a:xfrm>
            <a:off x="3232260" y="2371218"/>
            <a:ext cx="4558428" cy="75151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D80212B-2DD1-E353-3A28-055CF04E8E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0196" y="3580513"/>
            <a:ext cx="1266563" cy="53051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C71CBF9-E011-300C-4A59-DE4D0A3114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1618" y="3593684"/>
            <a:ext cx="1396161" cy="49532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A13A2C4-F6FC-33B8-0443-924333E23811}"/>
                  </a:ext>
                </a:extLst>
              </p:cNvPr>
              <p:cNvSpPr txBox="1"/>
              <p:nvPr/>
            </p:nvSpPr>
            <p:spPr>
              <a:xfrm>
                <a:off x="3409294" y="565072"/>
                <a:ext cx="4920890" cy="140859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FR" sz="1400" b="1" dirty="0"/>
                  <a:t>Hamiltonian </a:t>
                </a:r>
                <a:r>
                  <a:rPr lang="fr-FR" sz="1400" b="1" dirty="0" err="1"/>
                  <a:t>truncation</a:t>
                </a:r>
                <a:r>
                  <a:rPr lang="fr-FR" sz="1400" b="1" dirty="0"/>
                  <a:t> in </a:t>
                </a:r>
                <a:r>
                  <a:rPr lang="fr-FR" sz="1400" b="1" dirty="0" err="1"/>
                  <a:t>Tassi</a:t>
                </a:r>
                <a:r>
                  <a:rPr lang="fr-FR" sz="1400" b="1" dirty="0"/>
                  <a:t> (2019):</a:t>
                </a:r>
              </a:p>
              <a:p>
                <a:r>
                  <a:rPr lang="fr-FR" sz="1400" b="1" dirty="0" err="1">
                    <a:solidFill>
                      <a:schemeClr val="accent2">
                        <a:lumMod val="75000"/>
                      </a:schemeClr>
                    </a:solidFill>
                  </a:rPr>
                  <a:t>We</a:t>
                </a:r>
                <a:r>
                  <a:rPr lang="fr-FR" sz="1400" b="1" dirty="0">
                    <a:solidFill>
                      <a:schemeClr val="accent2">
                        <a:lumMod val="75000"/>
                      </a:schemeClr>
                    </a:solidFill>
                  </a:rPr>
                  <a:t> impose</a:t>
                </a:r>
              </a:p>
              <a:p>
                <a:endParaRPr lang="fr-FR" sz="1400" b="1" dirty="0">
                  <a:solidFill>
                    <a:schemeClr val="accent2">
                      <a:lumMod val="75000"/>
                    </a:schemeClr>
                  </a:solidFill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fr-FR" sz="1400" b="0" i="1" u="none" strike="noStrike" baseline="0" dirty="0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fr-FR" sz="1400" b="0" i="1" u="none" strike="noStrike" baseline="0" dirty="0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400" b="0" i="1" u="none" strike="noStrike" baseline="0" dirty="0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fr-FR" sz="1400" b="0" i="1" u="none" strike="noStrike" baseline="0" dirty="0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𝑚𝑛</m:t>
                            </m:r>
                          </m:sub>
                        </m:sSub>
                      </m:e>
                      <m:sub>
                        <m:r>
                          <a:rPr lang="fr-FR" sz="1400" b="0" i="1" u="none" strike="noStrike" baseline="0" dirty="0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fr-FR" sz="1400" b="0" i="1" u="none" strike="noStrike" baseline="0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=0,</m:t>
                    </m:r>
                  </m:oMath>
                </a14:m>
                <a:r>
                  <a:rPr lang="fr-FR" sz="1400" b="1" dirty="0">
                    <a:solidFill>
                      <a:schemeClr val="accent2">
                        <a:lumMod val="75000"/>
                      </a:schemeClr>
                    </a:solidFill>
                  </a:rPr>
                  <a:t>     </a:t>
                </a:r>
                <a:r>
                  <a:rPr lang="fr-FR" sz="1400" dirty="0">
                    <a:solidFill>
                      <a:schemeClr val="accent2">
                        <a:lumMod val="75000"/>
                      </a:schemeClr>
                    </a:solidFill>
                  </a:rPr>
                  <a:t>for </a:t>
                </a:r>
                <a:r>
                  <a:rPr lang="fr-FR" sz="1400" b="1" dirty="0">
                    <a:solidFill>
                      <a:schemeClr val="accent2">
                        <a:lumMod val="75000"/>
                      </a:schemeClr>
                    </a:solidFill>
                  </a:rPr>
                  <a:t>   </a:t>
                </a:r>
                <a14:m>
                  <m:oMath xmlns:m="http://schemas.openxmlformats.org/officeDocument/2006/math">
                    <m:r>
                      <a:rPr lang="fr-FR" sz="1400" i="1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1400" b="0" i="1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fr-FR" sz="1400" b="0" i="1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≥1. </m:t>
                    </m:r>
                  </m:oMath>
                </a14:m>
                <a:endParaRPr lang="fr-FR" sz="1400" b="1" dirty="0">
                  <a:solidFill>
                    <a:schemeClr val="accent2">
                      <a:lumMod val="75000"/>
                    </a:schemeClr>
                  </a:solidFill>
                </a:endParaRPr>
              </a:p>
              <a:p>
                <a:endParaRPr lang="fr-FR" sz="1400" b="1" dirty="0">
                  <a:solidFill>
                    <a:schemeClr val="accent2">
                      <a:lumMod val="75000"/>
                    </a:schemeClr>
                  </a:solidFill>
                </a:endParaRPr>
              </a:p>
              <a:p>
                <a:r>
                  <a:rPr lang="fr-FR" sz="1400" dirty="0"/>
                  <a:t>In the expansion: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A13A2C4-F6FC-33B8-0443-924333E238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9294" y="565072"/>
                <a:ext cx="4920890" cy="1408591"/>
              </a:xfrm>
              <a:prstGeom prst="rect">
                <a:avLst/>
              </a:prstGeom>
              <a:blipFill>
                <a:blip r:embed="rId6"/>
                <a:stretch>
                  <a:fillRect l="-371" t="-1299" b="-303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1961933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03ECD-886E-783C-99E0-E46AB90EFBCA}"/>
              </a:ext>
            </a:extLst>
          </p:cNvPr>
          <p:cNvSpPr/>
          <p:nvPr/>
        </p:nvSpPr>
        <p:spPr>
          <a:xfrm rot="10800000">
            <a:off x="0" y="6163056"/>
            <a:ext cx="12192000" cy="694944"/>
          </a:xfrm>
          <a:prstGeom prst="rect">
            <a:avLst/>
          </a:prstGeom>
          <a:gradFill flip="none" rotWithShape="1">
            <a:gsLst>
              <a:gs pos="66000">
                <a:schemeClr val="accent1">
                  <a:lumMod val="20000"/>
                  <a:lumOff val="80000"/>
                </a:schemeClr>
              </a:gs>
              <a:gs pos="30000">
                <a:schemeClr val="bg1"/>
              </a:gs>
              <a:gs pos="9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14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B716A3B-2B55-EE5B-D287-966C642D3E03}"/>
              </a:ext>
            </a:extLst>
          </p:cNvPr>
          <p:cNvSpPr/>
          <p:nvPr/>
        </p:nvSpPr>
        <p:spPr>
          <a:xfrm>
            <a:off x="0" y="0"/>
            <a:ext cx="12192000" cy="694944"/>
          </a:xfrm>
          <a:prstGeom prst="rect">
            <a:avLst/>
          </a:prstGeom>
          <a:gradFill flip="none" rotWithShape="1">
            <a:gsLst>
              <a:gs pos="66000">
                <a:schemeClr val="accent1">
                  <a:lumMod val="20000"/>
                  <a:lumOff val="80000"/>
                </a:schemeClr>
              </a:gs>
              <a:gs pos="30000">
                <a:schemeClr val="bg1"/>
              </a:gs>
              <a:gs pos="9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14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" name="Title 8">
            <a:extLst>
              <a:ext uri="{FF2B5EF4-FFF2-40B4-BE49-F238E27FC236}">
                <a16:creationId xmlns:a16="http://schemas.microsoft.com/office/drawing/2014/main" id="{F761A4F5-DED6-4852-90FC-019444D00050}"/>
              </a:ext>
            </a:extLst>
          </p:cNvPr>
          <p:cNvSpPr txBox="1">
            <a:spLocks/>
          </p:cNvSpPr>
          <p:nvPr/>
        </p:nvSpPr>
        <p:spPr>
          <a:xfrm>
            <a:off x="254193" y="107611"/>
            <a:ext cx="8923160" cy="4452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400" dirty="0"/>
              <a:t>Appendix: Casimir invariants</a:t>
            </a:r>
            <a:endParaRPr lang="en-GB" sz="280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6EA9567-B688-2F60-83A4-CEE037162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Camille Granier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658249-FCCA-4EF4-3DD2-458BDB9B6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6776-A058-41DB-A8A0-75448B522604}" type="slidenum">
              <a:rPr lang="it-IT" smtClean="0"/>
              <a:t>35</a:t>
            </a:fld>
            <a:endParaRPr lang="it-IT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AB7ED19-EA18-09EE-2587-8200012D73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2157" y="3717342"/>
            <a:ext cx="3827685" cy="6970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189EDFF-F736-44CC-A10B-3875BCA1109A}"/>
                  </a:ext>
                </a:extLst>
              </p:cNvPr>
              <p:cNvSpPr txBox="1"/>
              <p:nvPr/>
            </p:nvSpPr>
            <p:spPr>
              <a:xfrm>
                <a:off x="2205134" y="4546539"/>
                <a:ext cx="3598126" cy="34413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b="0" i="0" u="none" strike="noStrike" baseline="0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b="0" i="1" u="none" strike="noStrike" baseline="0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u="none" strike="noStrike" baseline="0" dirty="0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fr-FR" sz="1600" b="0" i="1" u="none" strike="noStrike" baseline="0" dirty="0" smtClean="0">
                            <a:latin typeface="Cambria Math" panose="02040503050406030204" pitchFamily="18" charset="0"/>
                          </a:rPr>
                          <m:t>±</m:t>
                        </m:r>
                      </m:sub>
                    </m:sSub>
                    <m:r>
                      <a:rPr lang="fr-FR" sz="1600" b="0" i="1" u="none" strike="noStrike" baseline="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b="0" i="0" u="none" strike="noStrike" baseline="0" dirty="0"/>
                  <a:t>are arbitrary functions, and </a:t>
                </a:r>
                <a:endParaRPr lang="it-IT" sz="16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189EDFF-F736-44CC-A10B-3875BCA110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5134" y="4546539"/>
                <a:ext cx="3598126" cy="344133"/>
              </a:xfrm>
              <a:prstGeom prst="rect">
                <a:avLst/>
              </a:prstGeom>
              <a:blipFill>
                <a:blip r:embed="rId8"/>
                <a:stretch>
                  <a:fillRect l="-1017" t="-5357" b="-2142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779D89D8-6ED0-B9D5-10B1-7ED034AF32A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82329" y="1979412"/>
            <a:ext cx="7557968" cy="67844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80FDBD7-7FE4-157A-E900-85C7156D6F7A}"/>
                  </a:ext>
                </a:extLst>
              </p:cNvPr>
              <p:cNvSpPr txBox="1"/>
              <p:nvPr/>
            </p:nvSpPr>
            <p:spPr>
              <a:xfrm>
                <a:off x="2205134" y="3077311"/>
                <a:ext cx="791235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600" b="1" dirty="0"/>
                  <a:t>Prop: </a:t>
                </a:r>
                <a:r>
                  <a:rPr lang="fr-FR" sz="1600" b="1" dirty="0" err="1"/>
                  <a:t>Noncanonical</a:t>
                </a:r>
                <a:r>
                  <a:rPr lang="fr-FR" sz="1600" dirty="0"/>
                  <a:t> Poisson </a:t>
                </a:r>
                <a:r>
                  <a:rPr lang="fr-FR" sz="1600" dirty="0" err="1"/>
                  <a:t>Bracket</a:t>
                </a:r>
                <a:r>
                  <a:rPr lang="fr-FR" sz="1600" dirty="0"/>
                  <a:t> have Casimir invariants: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fr-FR" sz="1600" b="0" i="1" u="none" strike="noStrike" baseline="0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1600" b="0" i="1" u="none" strike="noStrike" baseline="0" dirty="0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fr-FR" sz="1600" b="0" i="1" u="none" strike="noStrike" baseline="0" dirty="0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fr-FR" sz="1600" b="0" i="1" u="none" strike="noStrike" baseline="0" dirty="0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d>
                    <m:r>
                      <a:rPr lang="fr-FR" sz="1600" b="0" i="1" u="none" strike="noStrike" baseline="0" dirty="0" smtClean="0">
                        <a:latin typeface="Cambria Math" panose="02040503050406030204" pitchFamily="18" charset="0"/>
                      </a:rPr>
                      <m:t>=0, ∀</m:t>
                    </m:r>
                    <m:r>
                      <a:rPr lang="fr-FR" sz="1600" b="0" i="1" u="none" strike="noStrike" baseline="0" dirty="0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fr-FR" sz="1600" b="0" i="1" u="none" strike="noStrike" baseline="0" dirty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it-IT" sz="16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80FDBD7-7FE4-157A-E900-85C7156D6F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5134" y="3077311"/>
                <a:ext cx="7912359" cy="338554"/>
              </a:xfrm>
              <a:prstGeom prst="rect">
                <a:avLst/>
              </a:prstGeom>
              <a:blipFill>
                <a:blip r:embed="rId10"/>
                <a:stretch>
                  <a:fillRect l="-462" t="-7273" b="-2181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69E7E531-2D0C-DADF-ACD8-25B13DF4E399}"/>
              </a:ext>
            </a:extLst>
          </p:cNvPr>
          <p:cNvSpPr txBox="1"/>
          <p:nvPr/>
        </p:nvSpPr>
        <p:spPr>
          <a:xfrm>
            <a:off x="2139820" y="1290219"/>
            <a:ext cx="79123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The </a:t>
            </a:r>
            <a:r>
              <a:rPr lang="fr-FR" sz="1600" dirty="0" err="1"/>
              <a:t>reduced</a:t>
            </a:r>
            <a:r>
              <a:rPr lang="fr-FR" sz="1600" dirty="0"/>
              <a:t> </a:t>
            </a:r>
            <a:r>
              <a:rPr lang="fr-FR" sz="1600" dirty="0" err="1"/>
              <a:t>gyrofluid</a:t>
            </a:r>
            <a:r>
              <a:rPr lang="fr-FR" sz="1600" dirty="0"/>
              <a:t> model posses the Poisson </a:t>
            </a:r>
            <a:r>
              <a:rPr lang="fr-FR" sz="1600" dirty="0" err="1"/>
              <a:t>Bracket</a:t>
            </a:r>
            <a:endParaRPr lang="it-IT" sz="1600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61DB989C-5E8E-C9AB-317E-374BAFE4DD23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b="58087"/>
          <a:stretch/>
        </p:blipFill>
        <p:spPr>
          <a:xfrm>
            <a:off x="3865710" y="5156967"/>
            <a:ext cx="4744890" cy="460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67270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A79DDB43-96FD-D477-3742-249D36EE23EF}"/>
              </a:ext>
            </a:extLst>
          </p:cNvPr>
          <p:cNvSpPr/>
          <p:nvPr/>
        </p:nvSpPr>
        <p:spPr>
          <a:xfrm rot="10800000">
            <a:off x="0" y="6163056"/>
            <a:ext cx="12192000" cy="694944"/>
          </a:xfrm>
          <a:prstGeom prst="rect">
            <a:avLst/>
          </a:prstGeom>
          <a:gradFill flip="none" rotWithShape="1">
            <a:gsLst>
              <a:gs pos="66000">
                <a:schemeClr val="accent1">
                  <a:lumMod val="20000"/>
                  <a:lumOff val="80000"/>
                </a:schemeClr>
              </a:gs>
              <a:gs pos="30000">
                <a:schemeClr val="bg1"/>
              </a:gs>
              <a:gs pos="9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14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1536DA69-84B8-0890-F308-665C9925F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Camille Granier</a:t>
            </a: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F4BC326F-B534-AF8C-2E6E-89BFE3CB1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6776-A058-41DB-A8A0-75448B522604}" type="slidenum">
              <a:rPr lang="it-IT" smtClean="0"/>
              <a:t>36</a:t>
            </a:fld>
            <a:endParaRPr lang="it-IT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931D061C-06DA-7AB1-19AF-0DFF2ACFFD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2026" y="3369523"/>
            <a:ext cx="1272115" cy="115688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AEF29F63-9DD0-374A-68B0-2CE6D0A284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17880" y="3369523"/>
            <a:ext cx="1151188" cy="1223445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3BE3CE70-6314-FED3-A7B0-93CDD6BEEB66}"/>
              </a:ext>
            </a:extLst>
          </p:cNvPr>
          <p:cNvSpPr txBox="1"/>
          <p:nvPr/>
        </p:nvSpPr>
        <p:spPr>
          <a:xfrm>
            <a:off x="1265592" y="1467512"/>
            <a:ext cx="6784892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it-IT" sz="1400" i="0" u="none" strike="noStrike" baseline="0" dirty="0"/>
          </a:p>
          <a:p>
            <a:pPr algn="l"/>
            <a:r>
              <a:rPr lang="it-IT" sz="1400" i="0" u="none" strike="noStrike" baseline="0" dirty="0"/>
              <a:t>(Solver for COllisionless </a:t>
            </a:r>
            <a:r>
              <a:rPr lang="en-US" sz="1400" i="0" u="none" strike="noStrike" baseline="0" dirty="0"/>
              <a:t>Plasma Equations in 3D geometry).</a:t>
            </a:r>
            <a:endParaRPr lang="it-IT" sz="1400" dirty="0"/>
          </a:p>
          <a:p>
            <a:endParaRPr lang="it-IT" sz="1400" dirty="0"/>
          </a:p>
          <a:p>
            <a:endParaRPr lang="it-IT" sz="1400" dirty="0"/>
          </a:p>
          <a:p>
            <a:r>
              <a:rPr lang="it-IT" sz="1400" dirty="0"/>
              <a:t>Pseudo-spectral solver. </a:t>
            </a:r>
          </a:p>
          <a:p>
            <a:endParaRPr lang="it-IT" sz="1400" dirty="0"/>
          </a:p>
          <a:p>
            <a:r>
              <a:rPr lang="it-IT" sz="1400" dirty="0"/>
              <a:t>Advancement in time with third order explicit Adams-Bashforth scheme.</a:t>
            </a:r>
          </a:p>
          <a:p>
            <a:endParaRPr lang="it-IT" sz="1400" dirty="0"/>
          </a:p>
          <a:p>
            <a:r>
              <a:rPr lang="it-IT" sz="1400" dirty="0"/>
              <a:t>Used in 2D. With </a:t>
            </a:r>
            <a:r>
              <a:rPr lang="it-IT" sz="1400" b="1" dirty="0"/>
              <a:t>resolution up to 2400 X 2400.</a:t>
            </a:r>
            <a:endParaRPr lang="it-IT" sz="1400" dirty="0"/>
          </a:p>
          <a:p>
            <a:endParaRPr lang="it-IT" sz="1400" dirty="0"/>
          </a:p>
          <a:p>
            <a:r>
              <a:rPr lang="it-IT" sz="1400" b="1" dirty="0"/>
              <a:t>Pencil decomposition. </a:t>
            </a:r>
            <a:r>
              <a:rPr lang="it-IT" sz="1400" dirty="0"/>
              <a:t>Parallelized with MPI. Using FFT + transposition of </a:t>
            </a:r>
            <a:r>
              <a:rPr lang="it-IT" sz="1400" i="1" dirty="0"/>
              <a:t>y</a:t>
            </a:r>
            <a:r>
              <a:rPr lang="it-IT" sz="1400" dirty="0"/>
              <a:t> and </a:t>
            </a:r>
            <a:r>
              <a:rPr lang="it-IT" sz="1400" i="1" dirty="0"/>
              <a:t>z  </a:t>
            </a:r>
            <a:r>
              <a:rPr lang="it-IT" sz="1400" dirty="0"/>
              <a:t>to distribute them among processors.</a:t>
            </a:r>
          </a:p>
          <a:p>
            <a:r>
              <a:rPr lang="it-IT" sz="1600" dirty="0"/>
              <a:t> 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D4DBC463-0AEF-E3F1-C1B0-235A1DBA41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69068" y="3369523"/>
            <a:ext cx="1367396" cy="129412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93A3A5B-C00B-4F97-A92F-590BEA1B54BF}"/>
              </a:ext>
            </a:extLst>
          </p:cNvPr>
          <p:cNvSpPr txBox="1"/>
          <p:nvPr/>
        </p:nvSpPr>
        <p:spPr>
          <a:xfrm>
            <a:off x="1155672" y="1360971"/>
            <a:ext cx="4387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ourier New" panose="02070309020205020404" pitchFamily="49" charset="0"/>
                <a:cs typeface="Courier New" panose="02070309020205020404" pitchFamily="49" charset="0"/>
              </a:rPr>
              <a:t>SCOPE3D </a:t>
            </a:r>
            <a:r>
              <a:rPr lang="fr-F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author</a:t>
            </a:r>
            <a:r>
              <a:rPr lang="fr-F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 D. </a:t>
            </a:r>
            <a:r>
              <a:rPr lang="fr-F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Borgogno</a:t>
            </a:r>
            <a:r>
              <a:rPr lang="fr-F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endParaRPr lang="it-IT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1026" name="Picture 2" descr="Mésocentre SIGAMM">
            <a:extLst>
              <a:ext uri="{FF2B5EF4-FFF2-40B4-BE49-F238E27FC236}">
                <a16:creationId xmlns:a16="http://schemas.microsoft.com/office/drawing/2014/main" id="{2CAE19CA-7D13-B6E3-7DE8-A442C4A1D7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6523" y="4737071"/>
            <a:ext cx="1198050" cy="405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La rivolta dei dipendenti al Cineca | ROARS">
            <a:extLst>
              <a:ext uri="{FF2B5EF4-FFF2-40B4-BE49-F238E27FC236}">
                <a16:creationId xmlns:a16="http://schemas.microsoft.com/office/drawing/2014/main" id="{06803A36-25A8-E927-2B9E-305FB57959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0042" y="4729994"/>
            <a:ext cx="908878" cy="363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9863A9E-5AEA-3546-A762-5D5A21646026}"/>
              </a:ext>
            </a:extLst>
          </p:cNvPr>
          <p:cNvSpPr txBox="1"/>
          <p:nvPr/>
        </p:nvSpPr>
        <p:spPr>
          <a:xfrm>
            <a:off x="1155672" y="4785769"/>
            <a:ext cx="40959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HPC </a:t>
            </a:r>
            <a:r>
              <a:rPr lang="fr-FR" sz="1400" dirty="0" err="1"/>
              <a:t>hosted</a:t>
            </a:r>
            <a:r>
              <a:rPr lang="fr-FR" sz="1400" dirty="0"/>
              <a:t> at Observatoire Côte d’Azur and CINECA. </a:t>
            </a:r>
            <a:endParaRPr lang="it-IT" sz="1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05810F6-08D5-858A-793B-B0E552CBEB70}"/>
              </a:ext>
            </a:extLst>
          </p:cNvPr>
          <p:cNvSpPr/>
          <p:nvPr/>
        </p:nvSpPr>
        <p:spPr>
          <a:xfrm>
            <a:off x="0" y="0"/>
            <a:ext cx="12192000" cy="694944"/>
          </a:xfrm>
          <a:prstGeom prst="rect">
            <a:avLst/>
          </a:prstGeom>
          <a:gradFill flip="none" rotWithShape="1">
            <a:gsLst>
              <a:gs pos="66000">
                <a:schemeClr val="accent1">
                  <a:lumMod val="20000"/>
                  <a:lumOff val="80000"/>
                </a:schemeClr>
              </a:gs>
              <a:gs pos="30000">
                <a:schemeClr val="bg1"/>
              </a:gs>
              <a:gs pos="9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14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1" name="Title 8">
            <a:extLst>
              <a:ext uri="{FF2B5EF4-FFF2-40B4-BE49-F238E27FC236}">
                <a16:creationId xmlns:a16="http://schemas.microsoft.com/office/drawing/2014/main" id="{86580342-BCDB-B063-C692-DC80C3700026}"/>
              </a:ext>
            </a:extLst>
          </p:cNvPr>
          <p:cNvSpPr txBox="1">
            <a:spLocks/>
          </p:cNvSpPr>
          <p:nvPr/>
        </p:nvSpPr>
        <p:spPr>
          <a:xfrm>
            <a:off x="254193" y="107611"/>
            <a:ext cx="8923160" cy="4452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400" dirty="0"/>
              <a:t>Appendix: The solver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33558432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03ECD-886E-783C-99E0-E46AB90EFBCA}"/>
              </a:ext>
            </a:extLst>
          </p:cNvPr>
          <p:cNvSpPr/>
          <p:nvPr/>
        </p:nvSpPr>
        <p:spPr>
          <a:xfrm rot="10800000">
            <a:off x="0" y="6163056"/>
            <a:ext cx="12192000" cy="694944"/>
          </a:xfrm>
          <a:prstGeom prst="rect">
            <a:avLst/>
          </a:prstGeom>
          <a:gradFill flip="none" rotWithShape="1">
            <a:gsLst>
              <a:gs pos="66000">
                <a:schemeClr val="accent1">
                  <a:lumMod val="20000"/>
                  <a:lumOff val="80000"/>
                </a:schemeClr>
              </a:gs>
              <a:gs pos="30000">
                <a:schemeClr val="bg1"/>
              </a:gs>
              <a:gs pos="9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14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B716A3B-2B55-EE5B-D287-966C642D3E03}"/>
              </a:ext>
            </a:extLst>
          </p:cNvPr>
          <p:cNvSpPr/>
          <p:nvPr/>
        </p:nvSpPr>
        <p:spPr>
          <a:xfrm>
            <a:off x="0" y="0"/>
            <a:ext cx="12192000" cy="694944"/>
          </a:xfrm>
          <a:prstGeom prst="rect">
            <a:avLst/>
          </a:prstGeom>
          <a:gradFill flip="none" rotWithShape="1">
            <a:gsLst>
              <a:gs pos="66000">
                <a:schemeClr val="accent1">
                  <a:lumMod val="20000"/>
                  <a:lumOff val="80000"/>
                </a:schemeClr>
              </a:gs>
              <a:gs pos="30000">
                <a:schemeClr val="bg1"/>
              </a:gs>
              <a:gs pos="9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14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" name="Title 8">
            <a:extLst>
              <a:ext uri="{FF2B5EF4-FFF2-40B4-BE49-F238E27FC236}">
                <a16:creationId xmlns:a16="http://schemas.microsoft.com/office/drawing/2014/main" id="{F761A4F5-DED6-4852-90FC-019444D00050}"/>
              </a:ext>
            </a:extLst>
          </p:cNvPr>
          <p:cNvSpPr txBox="1">
            <a:spLocks/>
          </p:cNvSpPr>
          <p:nvPr/>
        </p:nvSpPr>
        <p:spPr>
          <a:xfrm>
            <a:off x="254193" y="107611"/>
            <a:ext cx="8923160" cy="4452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400" dirty="0"/>
              <a:t>Appendix: </a:t>
            </a:r>
            <a:r>
              <a:rPr lang="fr-FR" sz="2400" dirty="0" err="1"/>
              <a:t>Lagrangian</a:t>
            </a:r>
            <a:r>
              <a:rPr lang="fr-FR" sz="2400" dirty="0"/>
              <a:t> invariants</a:t>
            </a:r>
            <a:endParaRPr lang="en-GB" sz="280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6EA9567-B688-2F60-83A4-CEE037162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Camille Granier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658249-FCCA-4EF4-3DD2-458BDB9B6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6776-A058-41DB-A8A0-75448B522604}" type="slidenum">
              <a:rPr lang="it-IT" smtClean="0"/>
              <a:t>37</a:t>
            </a:fld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8B360A9-86A5-461C-372D-D44A15805043}"/>
                  </a:ext>
                </a:extLst>
              </p:cNvPr>
              <p:cNvSpPr txBox="1"/>
              <p:nvPr/>
            </p:nvSpPr>
            <p:spPr>
              <a:xfrm>
                <a:off x="907243" y="3951286"/>
                <a:ext cx="4557909" cy="21334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1400" b="0" i="1" u="none" strike="noStrike" baseline="0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b="0" i="1" u="none" strike="noStrike" baseline="0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fr-FR" sz="1400" b="0" i="1" u="none" strike="noStrike" baseline="0" dirty="0" smtClean="0">
                            <a:latin typeface="Cambria Math" panose="02040503050406030204" pitchFamily="18" charset="0"/>
                          </a:rPr>
                          <m:t>±</m:t>
                        </m:r>
                      </m:sub>
                    </m:sSub>
                    <m:r>
                      <a:rPr lang="fr-FR" sz="1400" b="0" i="1" u="none" strike="noStrike" baseline="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400" b="0" i="0" u="none" strike="noStrike" baseline="0" dirty="0"/>
                  <a:t>are </a:t>
                </a:r>
                <a:r>
                  <a:rPr lang="en-US" sz="1400" b="0" i="0" u="none" strike="noStrike" baseline="0" dirty="0" err="1"/>
                  <a:t>Lagrangian</a:t>
                </a:r>
                <a:r>
                  <a:rPr lang="en-US" sz="1400" b="0" i="0" u="none" strike="noStrike" baseline="0" dirty="0"/>
                  <a:t> invariants advected by the velocity field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b="1" i="1" dirty="0" smtClean="0">
                            <a:latin typeface="Cambria Math" panose="02040503050406030204" pitchFamily="18" charset="0"/>
                          </a:rPr>
                          <m:t>𝒗</m:t>
                        </m:r>
                      </m:e>
                      <m:sub>
                        <m:r>
                          <a:rPr lang="fr-FR" sz="1400" i="1" dirty="0">
                            <a:latin typeface="Cambria Math" panose="02040503050406030204" pitchFamily="18" charset="0"/>
                          </a:rPr>
                          <m:t>±</m:t>
                        </m:r>
                      </m:sub>
                    </m:sSub>
                    <m:r>
                      <a:rPr lang="fr-FR" sz="14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1400" b="0" i="0" u="none" strike="noStrike" baseline="0" dirty="0"/>
                  <a:t>.</a:t>
                </a:r>
              </a:p>
              <a:p>
                <a:pPr algn="l"/>
                <a:endParaRPr lang="it-IT" sz="1400" dirty="0"/>
              </a:p>
              <a:p>
                <a:pPr>
                  <a:lnSpc>
                    <a:spcPct val="150000"/>
                  </a:lnSpc>
                </a:pPr>
                <a:r>
                  <a:rPr lang="it-IT" sz="1400" b="0" i="1" u="none" strike="noStrike" baseline="0" dirty="0"/>
                  <a:t>Del Sarto et al. </a:t>
                </a:r>
                <a:r>
                  <a:rPr lang="it-IT" sz="1400" i="1" dirty="0"/>
                  <a:t>(</a:t>
                </a:r>
                <a:r>
                  <a:rPr lang="it-IT" sz="1400" b="0" i="1" u="none" strike="noStrike" baseline="0" dirty="0"/>
                  <a:t>2003): </a:t>
                </a:r>
                <a:r>
                  <a:rPr lang="en-US" sz="1400" b="0" i="0" u="none" strike="noStrike" baseline="0" dirty="0"/>
                  <a:t>current layers subject to secondary Kelvin-</a:t>
                </a:r>
                <a:r>
                  <a:rPr lang="en-US" sz="1400" b="0" i="0" u="none" strike="noStrike" baseline="0" dirty="0" err="1"/>
                  <a:t>Helmotz</a:t>
                </a:r>
                <a:r>
                  <a:rPr lang="en-US" sz="1400" b="0" i="0" u="none" strike="noStrike" baseline="0" dirty="0"/>
                  <a:t> instabilities the center of the primary magnetic islands in the regime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400" b="0" i="1" u="none" strike="noStrike" baseline="0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b="0" i="1" u="none" strike="noStrike" baseline="0" dirty="0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fr-FR" sz="1400" b="0" i="1" u="none" strike="noStrike" baseline="0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1400" b="0" i="0" u="none" strike="noStrike" baseline="0" dirty="0"/>
                  <a:t>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b="0" i="1" dirty="0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fr-FR" sz="1400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fr-FR" sz="1400" b="0" i="1" dirty="0" smtClean="0">
                        <a:latin typeface="Cambria Math" panose="02040503050406030204" pitchFamily="18" charset="0"/>
                      </a:rPr>
                      <m:t>≪1</m:t>
                    </m:r>
                  </m:oMath>
                </a14:m>
                <a:r>
                  <a:rPr lang="en-US" sz="1600" b="0" i="0" u="none" strike="noStrike" baseline="0" dirty="0">
                    <a:solidFill>
                      <a:srgbClr val="FF0000"/>
                    </a:solidFill>
                  </a:rPr>
                  <a:t> </a:t>
                </a:r>
                <a:r>
                  <a:rPr lang="en-US" sz="2000" b="0" i="0" u="none" strike="noStrike" baseline="0" dirty="0">
                    <a:solidFill>
                      <a:srgbClr val="FF0000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fr-FR" sz="20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⋆</m:t>
                    </m:r>
                  </m:oMath>
                </a14:m>
                <a:r>
                  <a:rPr lang="en-US" sz="2000" b="0" i="0" u="none" strike="noStrike" baseline="0" dirty="0">
                    <a:solidFill>
                      <a:srgbClr val="FF0000"/>
                    </a:solidFill>
                  </a:rPr>
                  <a:t>)</a:t>
                </a:r>
                <a:r>
                  <a:rPr lang="en-US" sz="1600" dirty="0"/>
                  <a:t>.</a:t>
                </a:r>
                <a:endParaRPr lang="en-US" sz="1600" b="0" i="0" u="none" strike="noStrike" baseline="0" dirty="0">
                  <a:solidFill>
                    <a:srgbClr val="FF0000"/>
                  </a:solidFill>
                </a:endParaRPr>
              </a:p>
              <a:p>
                <a:pPr algn="l"/>
                <a:endParaRPr lang="en-US" dirty="0">
                  <a:latin typeface="CMMI8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8B360A9-86A5-461C-372D-D44A158050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7243" y="3951286"/>
                <a:ext cx="4557909" cy="2133405"/>
              </a:xfrm>
              <a:prstGeom prst="rect">
                <a:avLst/>
              </a:prstGeom>
              <a:blipFill>
                <a:blip r:embed="rId7"/>
                <a:stretch>
                  <a:fillRect l="-401" t="-57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9192D675-5F0D-176D-1BA7-C2EA79BE667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427787" y="2501354"/>
            <a:ext cx="5051736" cy="129734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EE313E8-609E-3174-8E35-C0EAEFC64CB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586975" y="694944"/>
            <a:ext cx="5471278" cy="160319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9A23607-677C-05A9-5A48-5A2856F8C7B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935466" y="1149721"/>
            <a:ext cx="3109699" cy="341771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A1E56262-CFA8-1E58-AFA4-3FDFF220529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170778" y="953384"/>
            <a:ext cx="1601053" cy="3735792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B3EA6E1B-B0FB-80BE-1428-F6E353D39980}"/>
              </a:ext>
            </a:extLst>
          </p:cNvPr>
          <p:cNvSpPr txBox="1"/>
          <p:nvPr/>
        </p:nvSpPr>
        <p:spPr>
          <a:xfrm>
            <a:off x="907243" y="1171920"/>
            <a:ext cx="43727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1400" b="0" i="0" u="none" strike="noStrike" baseline="0" dirty="0"/>
              <a:t>The </a:t>
            </a:r>
            <a:r>
              <a:rPr lang="fr-FR" sz="1400" b="0" i="0" u="none" strike="noStrike" baseline="0" dirty="0" err="1"/>
              <a:t>reduced</a:t>
            </a:r>
            <a:r>
              <a:rPr lang="fr-FR" sz="1400" b="0" i="0" u="none" strike="noStrike" baseline="0" dirty="0"/>
              <a:t> </a:t>
            </a:r>
            <a:r>
              <a:rPr lang="fr-FR" sz="1400" b="0" i="0" u="none" strike="noStrike" baseline="0" dirty="0" err="1"/>
              <a:t>gyrofluid</a:t>
            </a:r>
            <a:r>
              <a:rPr lang="fr-FR" sz="1400" b="0" i="0" u="none" strike="noStrike" baseline="0" dirty="0"/>
              <a:t> model can </a:t>
            </a:r>
            <a:r>
              <a:rPr lang="fr-FR" sz="1400" b="0" i="0" u="none" strike="noStrike" baseline="0" dirty="0" err="1"/>
              <a:t>be</a:t>
            </a:r>
            <a:r>
              <a:rPr lang="fr-FR" sz="1400" b="0" i="0" u="none" strike="noStrike" baseline="0" dirty="0"/>
              <a:t> </a:t>
            </a:r>
            <a:r>
              <a:rPr lang="fr-FR" sz="1400" b="0" i="0" u="none" strike="noStrike" baseline="0" dirty="0" err="1"/>
              <a:t>written</a:t>
            </a:r>
            <a:endParaRPr lang="it-IT" sz="14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D56E5B8-3EC1-BC0F-7768-2BCE36082041}"/>
              </a:ext>
            </a:extLst>
          </p:cNvPr>
          <p:cNvSpPr txBox="1"/>
          <p:nvPr/>
        </p:nvSpPr>
        <p:spPr>
          <a:xfrm>
            <a:off x="957941" y="2064025"/>
            <a:ext cx="37487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1400" b="0" i="0" u="none" strike="noStrike" baseline="0" dirty="0" err="1"/>
              <a:t>with</a:t>
            </a:r>
            <a:endParaRPr lang="it-IT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0325A4D7-84B7-67ED-2B1B-E36CAAECFCBA}"/>
                  </a:ext>
                </a:extLst>
              </p:cNvPr>
              <p:cNvSpPr txBox="1"/>
              <p:nvPr/>
            </p:nvSpPr>
            <p:spPr>
              <a:xfrm>
                <a:off x="6225983" y="5103636"/>
                <a:ext cx="4754374" cy="8002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b="0" i="0" u="none" strike="noStrike" baseline="0" dirty="0"/>
                  <a:t>We found that in the regime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400" b="0" i="1" u="none" strike="noStrike" baseline="0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b="0" i="1" u="none" strike="noStrike" baseline="0" dirty="0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fr-FR" sz="1400" b="0" i="1" u="none" strike="noStrike" baseline="0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1400" b="0" i="0" u="none" strike="noStrike" baseline="0" dirty="0"/>
                  <a:t>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b="0" i="1" dirty="0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fr-FR" sz="1400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fr-FR" sz="1400" b="0" i="1" dirty="0" smtClean="0">
                        <a:latin typeface="Cambria Math" panose="02040503050406030204" pitchFamily="18" charset="0"/>
                      </a:rPr>
                      <m:t>≫1, </m:t>
                    </m:r>
                  </m:oMath>
                </a14:m>
                <a:r>
                  <a:rPr lang="en-US" sz="1400" b="0" i="0" u="none" strike="noStrike" baseline="0" dirty="0"/>
                  <a:t>instabilities (KH</a:t>
                </a:r>
                <a:r>
                  <a:rPr lang="en-US" sz="1400" b="0" i="0" u="none" strike="noStrike" dirty="0"/>
                  <a:t> ?) </a:t>
                </a:r>
                <a:r>
                  <a:rPr lang="en-US" sz="1400" b="0" i="0" u="none" strike="noStrike" baseline="0" dirty="0"/>
                  <a:t>are located at the inner and outer edge of the separatrices </a:t>
                </a:r>
                <a:r>
                  <a:rPr lang="en-US" dirty="0">
                    <a:solidFill>
                      <a:srgbClr val="00B0F0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fr-FR" i="1" dirty="0">
                        <a:solidFill>
                          <a:srgbClr val="00B0F0"/>
                        </a:solidFill>
                        <a:latin typeface="Cambria Math" panose="02040503050406030204" pitchFamily="18" charset="0"/>
                      </a:rPr>
                      <m:t>⋆</m:t>
                    </m:r>
                  </m:oMath>
                </a14:m>
                <a:r>
                  <a:rPr lang="en-US" dirty="0">
                    <a:solidFill>
                      <a:srgbClr val="00B0F0"/>
                    </a:solidFill>
                  </a:rPr>
                  <a:t>).</a:t>
                </a:r>
                <a:endParaRPr lang="en-US" sz="1400" dirty="0">
                  <a:solidFill>
                    <a:srgbClr val="00B0F0"/>
                  </a:solidFill>
                </a:endParaRPr>
              </a:p>
              <a:p>
                <a:pPr algn="l"/>
                <a:endParaRPr lang="it-IT" sz="1400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0325A4D7-84B7-67ED-2B1B-E36CAAECFC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5983" y="5103636"/>
                <a:ext cx="4754374" cy="800219"/>
              </a:xfrm>
              <a:prstGeom prst="rect">
                <a:avLst/>
              </a:prstGeom>
              <a:blipFill>
                <a:blip r:embed="rId12"/>
                <a:stretch>
                  <a:fillRect l="-385" t="-2290" r="-102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A8DBE5E-DBE1-C858-07DB-F948B84CEDE2}"/>
                  </a:ext>
                </a:extLst>
              </p:cNvPr>
              <p:cNvSpPr txBox="1"/>
              <p:nvPr/>
            </p:nvSpPr>
            <p:spPr>
              <a:xfrm>
                <a:off x="10626567" y="3455563"/>
                <a:ext cx="522894" cy="677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0" i="0" u="none" strike="noStrike" baseline="0" dirty="0">
                    <a:solidFill>
                      <a:srgbClr val="FF0000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fr-FR" sz="20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⋆</m:t>
                    </m:r>
                  </m:oMath>
                </a14:m>
                <a:r>
                  <a:rPr lang="en-US" sz="2000" b="0" i="0" u="none" strike="noStrike" baseline="0" dirty="0">
                    <a:solidFill>
                      <a:srgbClr val="FF0000"/>
                    </a:solidFill>
                  </a:rPr>
                  <a:t>)</a:t>
                </a:r>
              </a:p>
              <a:p>
                <a:pPr algn="l"/>
                <a:endParaRPr lang="en-US" dirty="0">
                  <a:latin typeface="CMMI8"/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A8DBE5E-DBE1-C858-07DB-F948B84CED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26567" y="3455563"/>
                <a:ext cx="522894" cy="677108"/>
              </a:xfrm>
              <a:prstGeom prst="rect">
                <a:avLst/>
              </a:prstGeom>
              <a:blipFill>
                <a:blip r:embed="rId13"/>
                <a:stretch>
                  <a:fillRect l="-11628" t="-5405" r="-814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F28E5DF7-7222-546F-92D1-971947C28E48}"/>
                  </a:ext>
                </a:extLst>
              </p:cNvPr>
              <p:cNvSpPr txBox="1"/>
              <p:nvPr/>
            </p:nvSpPr>
            <p:spPr>
              <a:xfrm>
                <a:off x="10643912" y="1534737"/>
                <a:ext cx="522894" cy="677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0" i="0" u="none" strike="noStrike" baseline="0" dirty="0">
                    <a:solidFill>
                      <a:srgbClr val="00B0F0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fr-FR" sz="2000" b="0" i="1" dirty="0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</a:rPr>
                      <m:t>⋆</m:t>
                    </m:r>
                  </m:oMath>
                </a14:m>
                <a:r>
                  <a:rPr lang="en-US" sz="2000" b="0" i="0" u="none" strike="noStrike" baseline="0" dirty="0">
                    <a:solidFill>
                      <a:srgbClr val="00B0F0"/>
                    </a:solidFill>
                  </a:rPr>
                  <a:t>)</a:t>
                </a:r>
              </a:p>
              <a:p>
                <a:pPr algn="l"/>
                <a:endParaRPr lang="en-US" dirty="0">
                  <a:latin typeface="CMMI8"/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F28E5DF7-7222-546F-92D1-971947C28E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3912" y="1534737"/>
                <a:ext cx="522894" cy="677108"/>
              </a:xfrm>
              <a:prstGeom prst="rect">
                <a:avLst/>
              </a:prstGeom>
              <a:blipFill>
                <a:blip r:embed="rId14"/>
                <a:stretch>
                  <a:fillRect l="-11628" t="-5405" r="-814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8" name="Picture 37">
            <a:extLst>
              <a:ext uri="{FF2B5EF4-FFF2-40B4-BE49-F238E27FC236}">
                <a16:creationId xmlns:a16="http://schemas.microsoft.com/office/drawing/2014/main" id="{1E2E5964-061C-2F01-BC04-05E7556066F6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284719" y="1534736"/>
            <a:ext cx="1921693" cy="5975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C7B7958-8F4B-496C-4403-3A34B52A7CFD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174108" y="2584557"/>
            <a:ext cx="4095905" cy="94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18387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03ECD-886E-783C-99E0-E46AB90EFBCA}"/>
              </a:ext>
            </a:extLst>
          </p:cNvPr>
          <p:cNvSpPr/>
          <p:nvPr/>
        </p:nvSpPr>
        <p:spPr>
          <a:xfrm rot="10800000">
            <a:off x="0" y="6163056"/>
            <a:ext cx="12192000" cy="694944"/>
          </a:xfrm>
          <a:prstGeom prst="rect">
            <a:avLst/>
          </a:prstGeom>
          <a:gradFill flip="none" rotWithShape="1">
            <a:gsLst>
              <a:gs pos="66000">
                <a:schemeClr val="accent1">
                  <a:lumMod val="20000"/>
                  <a:lumOff val="80000"/>
                </a:schemeClr>
              </a:gs>
              <a:gs pos="30000">
                <a:schemeClr val="bg1"/>
              </a:gs>
              <a:gs pos="9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14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B716A3B-2B55-EE5B-D287-966C642D3E03}"/>
              </a:ext>
            </a:extLst>
          </p:cNvPr>
          <p:cNvSpPr/>
          <p:nvPr/>
        </p:nvSpPr>
        <p:spPr>
          <a:xfrm>
            <a:off x="0" y="0"/>
            <a:ext cx="12192000" cy="694944"/>
          </a:xfrm>
          <a:prstGeom prst="rect">
            <a:avLst/>
          </a:prstGeom>
          <a:gradFill flip="none" rotWithShape="1">
            <a:gsLst>
              <a:gs pos="66000">
                <a:schemeClr val="accent1">
                  <a:lumMod val="20000"/>
                  <a:lumOff val="80000"/>
                </a:schemeClr>
              </a:gs>
              <a:gs pos="30000">
                <a:schemeClr val="bg1"/>
              </a:gs>
              <a:gs pos="9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14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" name="Title 8">
            <a:extLst>
              <a:ext uri="{FF2B5EF4-FFF2-40B4-BE49-F238E27FC236}">
                <a16:creationId xmlns:a16="http://schemas.microsoft.com/office/drawing/2014/main" id="{F761A4F5-DED6-4852-90FC-019444D00050}"/>
              </a:ext>
            </a:extLst>
          </p:cNvPr>
          <p:cNvSpPr txBox="1">
            <a:spLocks/>
          </p:cNvSpPr>
          <p:nvPr/>
        </p:nvSpPr>
        <p:spPr>
          <a:xfrm>
            <a:off x="254193" y="107611"/>
            <a:ext cx="8923160" cy="4452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400" dirty="0"/>
              <a:t>Appendix: </a:t>
            </a:r>
            <a:r>
              <a:rPr lang="fr-FR" sz="2400" dirty="0" err="1"/>
              <a:t>Comparison</a:t>
            </a:r>
            <a:r>
              <a:rPr lang="fr-FR" sz="2400" dirty="0"/>
              <a:t> </a:t>
            </a:r>
            <a:r>
              <a:rPr lang="fr-FR" sz="2400" dirty="0" err="1"/>
              <a:t>with</a:t>
            </a:r>
            <a:r>
              <a:rPr lang="fr-FR" sz="2400" dirty="0"/>
              <a:t> observations in the </a:t>
            </a:r>
            <a:r>
              <a:rPr lang="fr-FR" sz="2400" dirty="0" err="1"/>
              <a:t>magnetosheath</a:t>
            </a:r>
            <a:endParaRPr lang="en-GB" sz="280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6EA9567-B688-2F60-83A4-CEE037162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Camille Granier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658249-FCCA-4EF4-3DD2-458BDB9B6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6776-A058-41DB-A8A0-75448B522604}" type="slidenum">
              <a:rPr lang="it-IT" smtClean="0"/>
              <a:t>38</a:t>
            </a:fld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54751E5-1053-36A4-9D5D-576592FF5CE1}"/>
                  </a:ext>
                </a:extLst>
              </p:cNvPr>
              <p:cNvSpPr txBox="1"/>
              <p:nvPr/>
            </p:nvSpPr>
            <p:spPr>
              <a:xfrm>
                <a:off x="1353621" y="1147640"/>
                <a:ext cx="2848924" cy="257237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b="0" i="0" u="none" strike="noStrike" baseline="0" dirty="0"/>
                  <a:t>From </a:t>
                </a:r>
                <a:r>
                  <a:rPr lang="en-US" sz="1600" b="0" i="1" u="none" strike="noStrike" baseline="0" dirty="0"/>
                  <a:t>Phan et al. Nature (2018):</a:t>
                </a:r>
              </a:p>
              <a:p>
                <a:endParaRPr lang="en-US" sz="1600" dirty="0"/>
              </a:p>
              <a:p>
                <a:r>
                  <a:rPr lang="en-US" sz="1600" b="0" i="0" u="none" strike="noStrike" baseline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fr-FR" sz="1600" b="0" i="1" dirty="0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fr-FR" sz="1600" b="0" i="1" dirty="0" smtClean="0">
                        <a:latin typeface="Cambria Math" panose="02040503050406030204" pitchFamily="18" charset="0"/>
                      </a:rPr>
                      <m:t> ~ 40 </m:t>
                    </m:r>
                    <m:r>
                      <m:rPr>
                        <m:sty m:val="p"/>
                      </m:rPr>
                      <a:rPr lang="fr-FR" sz="1600" b="0" i="0" dirty="0" smtClean="0">
                        <a:latin typeface="Cambria Math" panose="02040503050406030204" pitchFamily="18" charset="0"/>
                      </a:rPr>
                      <m:t>nT</m:t>
                    </m:r>
                    <m:r>
                      <a:rPr lang="fr-FR" sz="1600" b="0" i="1" dirty="0" smtClean="0">
                        <a:latin typeface="Cambria Math" panose="02040503050406030204" pitchFamily="18" charset="0"/>
                      </a:rPr>
                      <m:t>≫</m:t>
                    </m:r>
                    <m:sSub>
                      <m:sSubPr>
                        <m:ctrlPr>
                          <a:rPr lang="fr-FR" sz="1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fr-FR" sz="1600" b="0" i="1" dirty="0" smtClean="0">
                            <a:latin typeface="Cambria Math" panose="02040503050406030204" pitchFamily="18" charset="0"/>
                          </a:rPr>
                          <m:t>𝑟𝑒𝑐</m:t>
                        </m:r>
                      </m:sub>
                    </m:sSub>
                    <m:r>
                      <a:rPr lang="fr-FR" sz="1600" i="1" dirty="0">
                        <a:latin typeface="Cambria Math" panose="02040503050406030204" pitchFamily="18" charset="0"/>
                      </a:rPr>
                      <m:t>~ </m:t>
                    </m:r>
                    <m:r>
                      <a:rPr lang="fr-FR" sz="1600" b="0" i="1" dirty="0" smtClean="0">
                        <a:latin typeface="Cambria Math" panose="02040503050406030204" pitchFamily="18" charset="0"/>
                      </a:rPr>
                      <m:t>1−9</m:t>
                    </m:r>
                    <m:r>
                      <a:rPr lang="fr-FR" sz="16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1600" i="0" dirty="0">
                        <a:latin typeface="Cambria Math" panose="02040503050406030204" pitchFamily="18" charset="0"/>
                      </a:rPr>
                      <m:t>nT</m:t>
                    </m:r>
                  </m:oMath>
                </a14:m>
                <a:endParaRPr lang="fr-FR" sz="1600" i="0" dirty="0"/>
              </a:p>
              <a:p>
                <a:r>
                  <a:rPr lang="en-US" sz="1600" b="0" u="none" strike="noStrike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FR" sz="16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fr-FR" sz="1600" b="0" i="1" dirty="0" smtClean="0">
                        <a:latin typeface="Cambria Math" panose="02040503050406030204" pitchFamily="18" charset="0"/>
                      </a:rPr>
                      <m:t> ~ 3 </m:t>
                    </m:r>
                    <m:sSub>
                      <m:sSubPr>
                        <m:ctrlPr>
                          <a:rPr lang="fr-FR" sz="1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FR" sz="1600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fr-FR" sz="1600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1600" b="0" u="none" strike="noStrike" baseline="0" dirty="0"/>
              </a:p>
              <a:p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FR" sz="1600" b="0" i="1" dirty="0" smtClean="0">
                            <a:latin typeface="Cambria Math" panose="02040503050406030204" pitchFamily="18" charset="0"/>
                          </a:rPr>
                          <m:t>∥</m:t>
                        </m:r>
                        <m:r>
                          <a:rPr lang="fr-FR" sz="1600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fr-FR" sz="1600" b="0" i="1" dirty="0" smtClean="0">
                        <a:latin typeface="Cambria Math" panose="02040503050406030204" pitchFamily="18" charset="0"/>
                      </a:rPr>
                      <m:t> ~ 65 </m:t>
                    </m:r>
                    <m:r>
                      <m:rPr>
                        <m:sty m:val="p"/>
                      </m:rPr>
                      <a:rPr lang="fr-FR" sz="1600" b="0" i="0" dirty="0" smtClean="0">
                        <a:latin typeface="Cambria Math" panose="02040503050406030204" pitchFamily="18" charset="0"/>
                      </a:rPr>
                      <m:t>eV</m:t>
                    </m:r>
                    <m:r>
                      <a:rPr lang="fr-FR" sz="1600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1600" b="0" u="none" strike="noStrike" baseline="0" dirty="0"/>
              </a:p>
              <a:p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fr-FR" sz="1600" b="0" i="1" u="none" strike="noStrike" baseline="0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1600" i="1" dirty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</m:acc>
                      </m:e>
                      <m:sub>
                        <m:r>
                          <a:rPr lang="fr-FR" sz="1600" b="0" i="1" dirty="0" smtClean="0">
                            <a:latin typeface="Cambria Math" panose="02040503050406030204" pitchFamily="18" charset="0"/>
                          </a:rPr>
                          <m:t>𝑐𝑠</m:t>
                        </m:r>
                      </m:sub>
                    </m:sSub>
                    <m:r>
                      <a:rPr lang="fr-FR" sz="1600" b="0" i="1" dirty="0" smtClean="0">
                        <a:latin typeface="Cambria Math" panose="02040503050406030204" pitchFamily="18" charset="0"/>
                      </a:rPr>
                      <m:t> ~ </m:t>
                    </m:r>
                    <m:sSub>
                      <m:sSubPr>
                        <m:ctrlPr>
                          <a:rPr lang="fr-FR" sz="1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fr-FR" sz="1600" b="0" i="1" u="none" strike="noStrike" baseline="0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1600" i="1" dirty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</m:acc>
                      </m:e>
                      <m:sub>
                        <m:r>
                          <a:rPr lang="fr-FR" sz="16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fr-FR" sz="1600" b="0" i="1" dirty="0" smtClean="0">
                        <a:latin typeface="Cambria Math" panose="02040503050406030204" pitchFamily="18" charset="0"/>
                      </a:rPr>
                      <m:t> ∼50 </m:t>
                    </m:r>
                    <m:r>
                      <m:rPr>
                        <m:sty m:val="p"/>
                      </m:rPr>
                      <a:rPr lang="fr-FR" sz="1600" b="0" i="0" dirty="0" smtClean="0">
                        <a:latin typeface="Cambria Math" panose="02040503050406030204" pitchFamily="18" charset="0"/>
                      </a:rPr>
                      <m:t>km</m:t>
                    </m:r>
                  </m:oMath>
                </a14:m>
                <a:endParaRPr lang="en-US" sz="1600" dirty="0"/>
              </a:p>
              <a:p>
                <a:r>
                  <a:rPr lang="en-US" sz="1600" b="0" u="none" strike="noStrike" baseline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fr-FR" sz="1600" b="0" i="1" u="none" strike="noStrike" baseline="0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1600" i="1" dirty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</m:e>
                      <m:sub>
                        <m:r>
                          <a:rPr lang="fr-FR" sz="1600" b="0" i="1" dirty="0" smtClean="0">
                            <a:latin typeface="Cambria Math" panose="02040503050406030204" pitchFamily="18" charset="0"/>
                          </a:rPr>
                          <m:t>𝑐𝑠</m:t>
                        </m:r>
                      </m:sub>
                    </m:sSub>
                    <m:r>
                      <a:rPr lang="fr-FR" sz="1600" b="0" i="1" dirty="0" smtClean="0">
                        <a:latin typeface="Cambria Math" panose="02040503050406030204" pitchFamily="18" charset="0"/>
                      </a:rPr>
                      <m:t> ~ </m:t>
                    </m:r>
                    <m:sSub>
                      <m:sSubPr>
                        <m:ctrlPr>
                          <a:rPr lang="fr-FR" sz="1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fr-FR" sz="1600" b="0" i="1" u="none" strike="noStrike" baseline="0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1600" i="1" dirty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</m:acc>
                      </m:e>
                      <m:sub>
                        <m:r>
                          <a:rPr lang="fr-FR" sz="1600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fr-FR" sz="1600" b="0" i="1" dirty="0" smtClean="0">
                        <a:latin typeface="Cambria Math" panose="02040503050406030204" pitchFamily="18" charset="0"/>
                      </a:rPr>
                      <m:t>∼1 </m:t>
                    </m:r>
                    <m:r>
                      <m:rPr>
                        <m:sty m:val="p"/>
                      </m:rPr>
                      <a:rPr lang="fr-FR" sz="1600" b="0" i="0" dirty="0" smtClean="0">
                        <a:latin typeface="Cambria Math" panose="02040503050406030204" pitchFamily="18" charset="0"/>
                      </a:rPr>
                      <m:t>km</m:t>
                    </m:r>
                  </m:oMath>
                </a14:m>
                <a:endParaRPr lang="en-US" sz="1600" b="0" u="none" strike="noStrike" baseline="0" dirty="0"/>
              </a:p>
              <a:p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dirty="0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fr-FR" sz="1600" b="0" i="1" dirty="0" smtClean="0">
                            <a:latin typeface="Cambria Math" panose="02040503050406030204" pitchFamily="18" charset="0"/>
                          </a:rPr>
                          <m:t>⊥</m:t>
                        </m:r>
                        <m:r>
                          <a:rPr lang="fr-FR" sz="1600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fr-FR" sz="1600" b="0" i="1" dirty="0" smtClean="0">
                        <a:latin typeface="Cambria Math" panose="02040503050406030204" pitchFamily="18" charset="0"/>
                      </a:rPr>
                      <m:t> ~ 0.3</m:t>
                    </m:r>
                  </m:oMath>
                </a14:m>
                <a:endParaRPr lang="fr-FR" sz="1600" b="0" dirty="0"/>
              </a:p>
              <a:p>
                <a:r>
                  <a:rPr lang="en-US" sz="1600" b="0" u="none" strike="noStrike" baseline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dirty="0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fr-FR" sz="16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fr-FR" sz="1600" b="0" i="1" dirty="0" smtClean="0">
                        <a:latin typeface="Cambria Math" panose="02040503050406030204" pitchFamily="18" charset="0"/>
                      </a:rPr>
                      <m:t> ~ 1</m:t>
                    </m:r>
                  </m:oMath>
                </a14:m>
                <a:endParaRPr lang="en-US" sz="1600" b="0" u="none" strike="noStrike" baseline="0" dirty="0"/>
              </a:p>
              <a:p>
                <a:endParaRPr lang="en-US" sz="14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54751E5-1053-36A4-9D5D-576592FF5C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3621" y="1147640"/>
                <a:ext cx="2848924" cy="2572371"/>
              </a:xfrm>
              <a:prstGeom prst="rect">
                <a:avLst/>
              </a:prstGeom>
              <a:blipFill>
                <a:blip r:embed="rId9"/>
                <a:stretch>
                  <a:fillRect l="-1071" t="-948" r="-64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E4B13246-5A5C-8C86-1D75-A88273EEB1E3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41118" b="4444"/>
          <a:stretch/>
        </p:blipFill>
        <p:spPr>
          <a:xfrm>
            <a:off x="346450" y="4107189"/>
            <a:ext cx="5362450" cy="108930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0F4AC79-9BCE-A632-A7A3-67A7B219F2F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715174" y="5175871"/>
            <a:ext cx="2838699" cy="21361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676A336-C157-D884-B25B-DAC23FC4B18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568146" y="3671443"/>
            <a:ext cx="882200" cy="339012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58D39945-5EC0-EC57-B5A5-5D1DE85C2CB7}"/>
              </a:ext>
            </a:extLst>
          </p:cNvPr>
          <p:cNvSpPr/>
          <p:nvPr/>
        </p:nvSpPr>
        <p:spPr>
          <a:xfrm>
            <a:off x="2441075" y="3645625"/>
            <a:ext cx="1136341" cy="505411"/>
          </a:xfrm>
          <a:prstGeom prst="rect">
            <a:avLst/>
          </a:prstGeom>
          <a:solidFill>
            <a:srgbClr val="E5A423">
              <a:alpha val="1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739FE83-3C99-554C-3759-F4AE5F137EC3}"/>
                  </a:ext>
                </a:extLst>
              </p:cNvPr>
              <p:cNvSpPr txBox="1"/>
              <p:nvPr/>
            </p:nvSpPr>
            <p:spPr>
              <a:xfrm>
                <a:off x="6517530" y="1597821"/>
                <a:ext cx="2925036" cy="166257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</m:acc>
                      <m:r>
                        <a:rPr lang="fr-FR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̂"/>
                          <m:ctrlP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p>
                            <m:sSupPr>
                              <m:ctrlP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</m:e>
                            <m:sup>
                              <m:r>
                                <a:rPr lang="fr-FR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acc>
                      <m:r>
                        <a:rPr lang="fr-FR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sSub>
                                        <m:sSubPr>
                                          <m:ctrlPr>
                                            <a:rPr lang="fr-FR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i="1">
                                              <a:latin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e>
                                        <m:sub>
                                          <m:r>
                                            <a:rPr lang="fr-FR" i="1">
                                              <a:latin typeface="Cambria Math" panose="02040503050406030204" pitchFamily="18" charset="0"/>
                                            </a:rPr>
                                            <m:t>𝑡h</m:t>
                                          </m:r>
                                        </m:sub>
                                      </m:sSub>
                                    </m:e>
                                    <m:sub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∥</m:t>
                                      </m:r>
                                    </m:sub>
                                  </m:sSub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  <m:acc>
                                <m:accPr>
                                  <m:chr m:val="̂"/>
                                  <m:ctrlPr>
                                    <a:rPr lang="fr-FR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</m:acc>
                            </m:e>
                            <m:sub>
                              <m: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  <m:sup>
                              <m: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fr-FR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</m:acc>
                            </m:e>
                            <m:sub>
                              <m: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lang="fr-FR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∼</m:t>
                      </m:r>
                      <m:r>
                        <a:rPr lang="fr-FR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6.2 </m:t>
                      </m:r>
                      <m:sSup>
                        <m:sSupPr>
                          <m:ctrlP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p>
                          <m:r>
                            <a:rPr lang="fr-FR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fr-FR" b="0" i="0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fr-FR" b="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fr-FR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𝜏</m:t>
                    </m:r>
                    <m:r>
                      <a:rPr lang="fr-FR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∼</m:t>
                    </m:r>
                    <m:r>
                      <a:rPr lang="fr-FR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160 </m:t>
                    </m:r>
                    <m:r>
                      <m:rPr>
                        <m:sty m:val="p"/>
                      </m:rPr>
                      <a:rPr lang="fr-FR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ms</m:t>
                    </m:r>
                    <m:r>
                      <a:rPr lang="fr-FR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b="0" dirty="0">
                    <a:solidFill>
                      <a:schemeClr val="tx1"/>
                    </a:solidFill>
                  </a:rPr>
                  <a:t> </a:t>
                </a:r>
              </a:p>
              <a:p>
                <a:r>
                  <a:rPr lang="it-IT" sz="2000" dirty="0"/>
                  <a:t>       </a:t>
                </a: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739FE83-3C99-554C-3759-F4AE5F137E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7530" y="1597821"/>
                <a:ext cx="2925036" cy="1662571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>
            <a:extLst>
              <a:ext uri="{FF2B5EF4-FFF2-40B4-BE49-F238E27FC236}">
                <a16:creationId xmlns:a16="http://schemas.microsoft.com/office/drawing/2014/main" id="{EDC6865D-0984-2AAE-8CEB-349585C96279}"/>
              </a:ext>
            </a:extLst>
          </p:cNvPr>
          <p:cNvSpPr txBox="1"/>
          <p:nvPr/>
        </p:nvSpPr>
        <p:spPr>
          <a:xfrm>
            <a:off x="6467161" y="1180835"/>
            <a:ext cx="271235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b="1" i="0" u="none" strike="noStrike" baseline="0" dirty="0" err="1"/>
              <a:t>Assuming</a:t>
            </a:r>
            <a:r>
              <a:rPr lang="fr-FR" sz="1600" b="1" i="0" u="none" strike="noStrike" baseline="0" dirty="0"/>
              <a:t> cold ions:</a:t>
            </a:r>
            <a:endParaRPr lang="en-US" sz="1600" b="1" u="none" strike="noStrike" baseline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35EC832D-7B29-6ACC-27A4-9D1FC52AA648}"/>
                  </a:ext>
                </a:extLst>
              </p:cNvPr>
              <p:cNvSpPr txBox="1"/>
              <p:nvPr/>
            </p:nvSpPr>
            <p:spPr>
              <a:xfrm>
                <a:off x="6483101" y="4017560"/>
                <a:ext cx="4149776" cy="157023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</m:acc>
                      <m:r>
                        <a:rPr lang="fr-FR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̂"/>
                          <m:ctrlP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p>
                            <m:sSupPr>
                              <m:ctrlP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</m:e>
                            <m:sup>
                              <m:r>
                                <a:rPr lang="fr-FR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acc>
                      <m:r>
                        <a:rPr lang="fr-FR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sSub>
                                        <m:sSubPr>
                                          <m:ctrlPr>
                                            <a:rPr lang="fr-FR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i="1">
                                              <a:latin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e>
                                        <m:sub>
                                          <m:r>
                                            <a:rPr lang="fr-FR" i="1">
                                              <a:latin typeface="Cambria Math" panose="02040503050406030204" pitchFamily="18" charset="0"/>
                                            </a:rPr>
                                            <m:t>𝑡h</m:t>
                                          </m:r>
                                        </m:sub>
                                      </m:sSub>
                                    </m:e>
                                    <m:sub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∥</m:t>
                                      </m:r>
                                    </m:sub>
                                  </m:sSub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  <m:acc>
                                <m:accPr>
                                  <m:chr m:val="̂"/>
                                  <m:ctrlPr>
                                    <a:rPr lang="fr-FR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</m:acc>
                            </m:e>
                            <m:sub>
                              <m: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  <m:sup>
                              <m: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fr-FR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</m:acc>
                            </m:e>
                            <m:sub>
                              <m: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ad>
                        <m:radPr>
                          <m:degHide m:val="on"/>
                          <m:ctrlP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1+</m:t>
                          </m:r>
                          <m:sSub>
                            <m:sSubPr>
                              <m:ctrlP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e>
                      </m:rad>
                      <m:r>
                        <a:rPr lang="fr-FR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∼</m:t>
                      </m:r>
                      <m:r>
                        <a:rPr lang="fr-FR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12.4 </m:t>
                      </m:r>
                      <m:sSup>
                        <m:sSupPr>
                          <m:ctrlP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p>
                          <m:r>
                            <a:rPr lang="fr-FR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fr-FR" b="0" i="0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fr-FR" b="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fr-FR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𝜏</m:t>
                    </m:r>
                    <m:r>
                      <a:rPr lang="fr-FR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∼</m:t>
                    </m:r>
                    <m:r>
                      <a:rPr lang="fr-FR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80 </m:t>
                    </m:r>
                    <m:r>
                      <m:rPr>
                        <m:sty m:val="p"/>
                      </m:rPr>
                      <a:rPr lang="fr-FR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ms</m:t>
                    </m:r>
                    <m:r>
                      <a:rPr lang="fr-FR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b="0" dirty="0">
                    <a:solidFill>
                      <a:schemeClr val="tx1"/>
                    </a:solidFill>
                  </a:rPr>
                  <a:t> </a:t>
                </a:r>
              </a:p>
              <a:p>
                <a:r>
                  <a:rPr lang="it-IT" sz="1400" dirty="0"/>
                  <a:t>       </a:t>
                </a:r>
                <a:endParaRPr lang="it-IT" sz="2000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35EC832D-7B29-6ACC-27A4-9D1FC52AA6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3101" y="4017560"/>
                <a:ext cx="4149776" cy="1570238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D7297D93-99E6-BB39-3A83-FADD79FFF628}"/>
                  </a:ext>
                </a:extLst>
              </p:cNvPr>
              <p:cNvSpPr txBox="1"/>
              <p:nvPr/>
            </p:nvSpPr>
            <p:spPr>
              <a:xfrm>
                <a:off x="6461303" y="3588924"/>
                <a:ext cx="2925036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FR" sz="1600" b="1" dirty="0"/>
                  <a:t>With </a:t>
                </a:r>
                <a:r>
                  <a:rPr lang="en-US" sz="1600" b="1" u="none" strike="noStrike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1" i="1" dirty="0" smtClean="0"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fr-FR" sz="1600" b="1" i="1" dirty="0" smtClean="0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fr-FR" sz="1600" b="1" i="1" dirty="0" smtClean="0">
                        <a:latin typeface="Cambria Math" panose="02040503050406030204" pitchFamily="18" charset="0"/>
                      </a:rPr>
                      <m:t> ~ </m:t>
                    </m:r>
                    <m:r>
                      <a:rPr lang="fr-FR" sz="1600" b="1" i="1" dirty="0" smtClean="0">
                        <a:latin typeface="Cambria Math" panose="02040503050406030204" pitchFamily="18" charset="0"/>
                      </a:rPr>
                      <m:t>𝟑</m:t>
                    </m:r>
                    <m:r>
                      <a:rPr lang="fr-FR" sz="1600" b="1" i="1" dirty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fr-FR" sz="16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1" i="1" dirty="0" smtClean="0"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fr-FR" sz="1600" b="1" i="1" dirty="0" smtClean="0"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</m:oMath>
                </a14:m>
                <a:r>
                  <a:rPr lang="en-US" sz="1600" b="1" u="none" strike="noStrike" baseline="0" dirty="0"/>
                  <a:t>:</a:t>
                </a: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D7297D93-99E6-BB39-3A83-FADD79FFF6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1303" y="3588924"/>
                <a:ext cx="2925036" cy="338554"/>
              </a:xfrm>
              <a:prstGeom prst="rect">
                <a:avLst/>
              </a:prstGeom>
              <a:blipFill>
                <a:blip r:embed="rId15"/>
                <a:stretch>
                  <a:fillRect l="-1250" t="-7273" b="-2181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Rectangle 39">
            <a:extLst>
              <a:ext uri="{FF2B5EF4-FFF2-40B4-BE49-F238E27FC236}">
                <a16:creationId xmlns:a16="http://schemas.microsoft.com/office/drawing/2014/main" id="{C5AC1D7D-A5EA-9DCF-6DBE-C90C65DC88D2}"/>
              </a:ext>
            </a:extLst>
          </p:cNvPr>
          <p:cNvSpPr/>
          <p:nvPr/>
        </p:nvSpPr>
        <p:spPr>
          <a:xfrm>
            <a:off x="6517530" y="4871941"/>
            <a:ext cx="1138361" cy="668991"/>
          </a:xfrm>
          <a:prstGeom prst="rect">
            <a:avLst/>
          </a:prstGeom>
          <a:solidFill>
            <a:srgbClr val="E5A423">
              <a:alpha val="1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2AB945BF-AD21-9CB5-A0D5-14DB87228AF2}"/>
              </a:ext>
            </a:extLst>
          </p:cNvPr>
          <p:cNvCxnSpPr>
            <a:cxnSpLocks/>
          </p:cNvCxnSpPr>
          <p:nvPr/>
        </p:nvCxnSpPr>
        <p:spPr>
          <a:xfrm flipH="1" flipV="1">
            <a:off x="8876669" y="2421738"/>
            <a:ext cx="1641645" cy="6854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1852B4CA-1A3F-CD3A-BDE9-4E6D52DFD46E}"/>
              </a:ext>
            </a:extLst>
          </p:cNvPr>
          <p:cNvCxnSpPr>
            <a:cxnSpLocks/>
          </p:cNvCxnSpPr>
          <p:nvPr/>
        </p:nvCxnSpPr>
        <p:spPr>
          <a:xfrm flipH="1">
            <a:off x="9679321" y="3364142"/>
            <a:ext cx="747154" cy="6788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E5F86DB1-2855-DD2C-EFF6-39E251DA3D50}"/>
              </a:ext>
            </a:extLst>
          </p:cNvPr>
          <p:cNvSpPr txBox="1"/>
          <p:nvPr/>
        </p:nvSpPr>
        <p:spPr>
          <a:xfrm>
            <a:off x="10610154" y="2895076"/>
            <a:ext cx="144572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Reduces to that of </a:t>
            </a:r>
            <a:r>
              <a:rPr lang="en-US" sz="1200" b="0" i="1" u="none" strike="noStrike" baseline="0" dirty="0" err="1"/>
              <a:t>Porceli</a:t>
            </a:r>
            <a:r>
              <a:rPr lang="en-US" sz="1200" b="0" i="1" u="none" strike="noStrike" baseline="0" dirty="0"/>
              <a:t> 91</a:t>
            </a:r>
            <a:r>
              <a:rPr lang="en-US" sz="1200" b="0" i="0" u="none" strike="noStrike" baseline="0" dirty="0"/>
              <a:t>, in the case of isotropic temperatures</a:t>
            </a:r>
            <a:endParaRPr lang="en-US" sz="1200" b="0" i="1" u="none" strike="noStrike" baseline="0" dirty="0"/>
          </a:p>
          <a:p>
            <a:endParaRPr lang="en-US" sz="1600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9C40482-9B8F-B753-F3B9-1924AD6A9911}"/>
              </a:ext>
            </a:extLst>
          </p:cNvPr>
          <p:cNvSpPr/>
          <p:nvPr/>
        </p:nvSpPr>
        <p:spPr>
          <a:xfrm>
            <a:off x="6483101" y="2484480"/>
            <a:ext cx="1317820" cy="668991"/>
          </a:xfrm>
          <a:prstGeom prst="rect">
            <a:avLst/>
          </a:prstGeom>
          <a:solidFill>
            <a:srgbClr val="E5A423">
              <a:alpha val="1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035259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03ECD-886E-783C-99E0-E46AB90EFBCA}"/>
              </a:ext>
            </a:extLst>
          </p:cNvPr>
          <p:cNvSpPr/>
          <p:nvPr/>
        </p:nvSpPr>
        <p:spPr>
          <a:xfrm rot="10800000">
            <a:off x="0" y="6163056"/>
            <a:ext cx="12192000" cy="694944"/>
          </a:xfrm>
          <a:prstGeom prst="rect">
            <a:avLst/>
          </a:prstGeom>
          <a:gradFill flip="none" rotWithShape="1">
            <a:gsLst>
              <a:gs pos="66000">
                <a:schemeClr val="accent1">
                  <a:lumMod val="20000"/>
                  <a:lumOff val="80000"/>
                </a:schemeClr>
              </a:gs>
              <a:gs pos="30000">
                <a:schemeClr val="bg1"/>
              </a:gs>
              <a:gs pos="9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14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B716A3B-2B55-EE5B-D287-966C642D3E03}"/>
              </a:ext>
            </a:extLst>
          </p:cNvPr>
          <p:cNvSpPr/>
          <p:nvPr/>
        </p:nvSpPr>
        <p:spPr>
          <a:xfrm>
            <a:off x="0" y="0"/>
            <a:ext cx="12192000" cy="694944"/>
          </a:xfrm>
          <a:prstGeom prst="rect">
            <a:avLst/>
          </a:prstGeom>
          <a:gradFill flip="none" rotWithShape="1">
            <a:gsLst>
              <a:gs pos="66000">
                <a:schemeClr val="accent1">
                  <a:lumMod val="20000"/>
                  <a:lumOff val="80000"/>
                </a:schemeClr>
              </a:gs>
              <a:gs pos="30000">
                <a:schemeClr val="bg1"/>
              </a:gs>
              <a:gs pos="9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14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" name="Title 8">
            <a:extLst>
              <a:ext uri="{FF2B5EF4-FFF2-40B4-BE49-F238E27FC236}">
                <a16:creationId xmlns:a16="http://schemas.microsoft.com/office/drawing/2014/main" id="{F761A4F5-DED6-4852-90FC-019444D00050}"/>
              </a:ext>
            </a:extLst>
          </p:cNvPr>
          <p:cNvSpPr txBox="1">
            <a:spLocks/>
          </p:cNvSpPr>
          <p:nvPr/>
        </p:nvSpPr>
        <p:spPr>
          <a:xfrm>
            <a:off x="254193" y="107611"/>
            <a:ext cx="8923160" cy="4452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400" dirty="0"/>
              <a:t>Appendix: </a:t>
            </a:r>
            <a:r>
              <a:rPr lang="fr-FR" sz="2400" dirty="0" err="1"/>
              <a:t>Comparison</a:t>
            </a:r>
            <a:r>
              <a:rPr lang="fr-FR" sz="2400" dirty="0"/>
              <a:t> </a:t>
            </a:r>
            <a:r>
              <a:rPr lang="fr-FR" sz="2400" dirty="0" err="1"/>
              <a:t>with</a:t>
            </a:r>
            <a:r>
              <a:rPr lang="fr-FR" sz="2400" dirty="0"/>
              <a:t> </a:t>
            </a:r>
            <a:r>
              <a:rPr lang="fr-FR" sz="2400" dirty="0" err="1"/>
              <a:t>sawtooth</a:t>
            </a:r>
            <a:r>
              <a:rPr lang="fr-FR" sz="2400" dirty="0"/>
              <a:t> crashes</a:t>
            </a:r>
            <a:endParaRPr lang="en-GB" sz="280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6EA9567-B688-2F60-83A4-CEE037162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Camille Granier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658249-FCCA-4EF4-3DD2-458BDB9B6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6776-A058-41DB-A8A0-75448B522604}" type="slidenum">
              <a:rPr lang="it-IT" smtClean="0"/>
              <a:t>39</a:t>
            </a:fld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DC003C1-C34F-B65C-1D45-621992688D6D}"/>
                  </a:ext>
                </a:extLst>
              </p:cNvPr>
              <p:cNvSpPr txBox="1"/>
              <p:nvPr/>
            </p:nvSpPr>
            <p:spPr>
              <a:xfrm>
                <a:off x="957940" y="1106388"/>
                <a:ext cx="2907875" cy="18235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b="0" i="0" u="none" strike="noStrike" baseline="0" dirty="0"/>
                  <a:t>Parameters for ASDEX Upgrade: </a:t>
                </a:r>
              </a:p>
              <a:p>
                <a:r>
                  <a:rPr lang="en-US" sz="1600" i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fr-FR" sz="1600" b="0" i="1" u="none" strike="noStrike" baseline="0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1600" i="1" dirty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</m:acc>
                      </m:e>
                      <m:sub>
                        <m:r>
                          <a:rPr lang="fr-FR" sz="1600" b="0" i="1" dirty="0" smtClean="0">
                            <a:latin typeface="Cambria Math" panose="02040503050406030204" pitchFamily="18" charset="0"/>
                          </a:rPr>
                          <m:t>𝑐𝑠</m:t>
                        </m:r>
                      </m:sub>
                    </m:sSub>
                    <m:r>
                      <a:rPr lang="fr-FR" sz="1600" b="0" i="1" dirty="0" smtClean="0">
                        <a:latin typeface="Cambria Math" panose="02040503050406030204" pitchFamily="18" charset="0"/>
                      </a:rPr>
                      <m:t> ~ </m:t>
                    </m:r>
                    <m:r>
                      <a:rPr lang="fr-FR" sz="1600" b="0" i="0" dirty="0" smtClean="0">
                        <a:latin typeface="Cambria Math" panose="02040503050406030204" pitchFamily="18" charset="0"/>
                      </a:rPr>
                      <m:t>10 </m:t>
                    </m:r>
                    <m:r>
                      <m:rPr>
                        <m:sty m:val="p"/>
                      </m:rPr>
                      <a:rPr lang="fr-FR" sz="1600" b="0" i="0" dirty="0" smtClean="0">
                        <a:latin typeface="Cambria Math" panose="02040503050406030204" pitchFamily="18" charset="0"/>
                      </a:rPr>
                      <m:t>cm</m:t>
                    </m:r>
                  </m:oMath>
                </a14:m>
                <a:r>
                  <a:rPr lang="fr-FR" sz="1600" b="0" i="1" dirty="0"/>
                  <a:t> </a:t>
                </a:r>
              </a:p>
              <a:p>
                <a:r>
                  <a:rPr lang="fr-FR" sz="1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fr-FR" sz="1600" b="0" i="1" u="none" strike="noStrike" baseline="0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1600" i="1" dirty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</m:e>
                      <m:sub>
                        <m:r>
                          <a:rPr lang="fr-FR" sz="1600" b="0" i="1" dirty="0" smtClean="0">
                            <a:latin typeface="Cambria Math" panose="02040503050406030204" pitchFamily="18" charset="0"/>
                          </a:rPr>
                          <m:t>𝑐𝑠</m:t>
                        </m:r>
                      </m:sub>
                    </m:sSub>
                    <m:r>
                      <a:rPr lang="fr-FR" sz="1600" b="0" i="1" dirty="0" smtClean="0">
                        <a:latin typeface="Cambria Math" panose="02040503050406030204" pitchFamily="18" charset="0"/>
                      </a:rPr>
                      <m:t> ~ 0.3 </m:t>
                    </m:r>
                    <m:r>
                      <m:rPr>
                        <m:sty m:val="p"/>
                      </m:rPr>
                      <a:rPr lang="fr-FR" sz="1600" b="0" i="0" dirty="0" smtClean="0">
                        <a:latin typeface="Cambria Math" panose="02040503050406030204" pitchFamily="18" charset="0"/>
                      </a:rPr>
                      <m:t>cm</m:t>
                    </m:r>
                  </m:oMath>
                </a14:m>
                <a:endParaRPr lang="fr-FR" sz="1600" b="0" dirty="0"/>
              </a:p>
              <a:p>
                <a:r>
                  <a:rPr lang="fr-FR" sz="1600" b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fr-FR" sz="1600" b="0" i="1" u="none" strike="noStrike" baseline="0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1600" i="1" dirty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</m:acc>
                      </m:e>
                      <m:sub>
                        <m:r>
                          <a:rPr lang="fr-FR" sz="16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fr-FR" sz="1600" b="0" i="1" dirty="0" smtClean="0">
                        <a:latin typeface="Cambria Math" panose="02040503050406030204" pitchFamily="18" charset="0"/>
                      </a:rPr>
                      <m:t> ∼5 </m:t>
                    </m:r>
                    <m:r>
                      <m:rPr>
                        <m:sty m:val="p"/>
                      </m:rPr>
                      <a:rPr lang="fr-FR" sz="1600" b="0" i="0" dirty="0" smtClean="0">
                        <a:latin typeface="Cambria Math" panose="02040503050406030204" pitchFamily="18" charset="0"/>
                      </a:rPr>
                      <m:t>cm</m:t>
                    </m:r>
                    <m:r>
                      <a:rPr lang="fr-FR" sz="1600" b="0" i="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1600" dirty="0"/>
                  <a:t>(tritium) </a:t>
                </a:r>
                <a:endParaRPr lang="en-US" sz="1600" dirty="0"/>
              </a:p>
              <a:p>
                <a:r>
                  <a:rPr lang="fr-FR" sz="1600" b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fr-FR" sz="1600" b="0" i="1" u="none" strike="noStrike" baseline="0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1600" i="1" dirty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</m:acc>
                      </m:e>
                      <m:sub>
                        <m:r>
                          <a:rPr lang="fr-FR" sz="1600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fr-FR" sz="1600" b="0" i="1" dirty="0" smtClean="0">
                        <a:latin typeface="Cambria Math" panose="02040503050406030204" pitchFamily="18" charset="0"/>
                      </a:rPr>
                      <m:t>∼0.08  </m:t>
                    </m:r>
                    <m:r>
                      <m:rPr>
                        <m:sty m:val="p"/>
                      </m:rPr>
                      <a:rPr lang="fr-FR" sz="1600" b="0" i="0" dirty="0" smtClean="0">
                        <a:latin typeface="Cambria Math" panose="02040503050406030204" pitchFamily="18" charset="0"/>
                      </a:rPr>
                      <m:t>cm</m:t>
                    </m:r>
                  </m:oMath>
                </a14:m>
                <a:r>
                  <a:rPr lang="fr-FR" sz="1600" b="0" dirty="0"/>
                  <a:t> </a:t>
                </a:r>
              </a:p>
              <a:p>
                <a:r>
                  <a:rPr lang="fr-FR" sz="1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FR" sz="1600" b="0" i="1" dirty="0" smtClean="0">
                            <a:latin typeface="Cambria Math" panose="02040503050406030204" pitchFamily="18" charset="0"/>
                          </a:rPr>
                          <m:t>∥</m:t>
                        </m:r>
                        <m:r>
                          <a:rPr lang="fr-FR" sz="1600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fr-FR" sz="1600" b="0" i="1" dirty="0" smtClean="0">
                        <a:latin typeface="Cambria Math" panose="02040503050406030204" pitchFamily="18" charset="0"/>
                      </a:rPr>
                      <m:t> ~ 3 </m:t>
                    </m:r>
                    <m:r>
                      <m:rPr>
                        <m:sty m:val="p"/>
                      </m:rPr>
                      <a:rPr lang="fr-FR" sz="1600" b="0" i="0" dirty="0" smtClean="0">
                        <a:latin typeface="Cambria Math" panose="02040503050406030204" pitchFamily="18" charset="0"/>
                      </a:rPr>
                      <m:t>keV</m:t>
                    </m:r>
                  </m:oMath>
                </a14:m>
                <a:endParaRPr lang="en-US" sz="1600" dirty="0"/>
              </a:p>
              <a:p>
                <a:endParaRPr lang="en-US" sz="14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DC003C1-C34F-B65C-1D45-621992688D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7940" y="1106388"/>
                <a:ext cx="2907875" cy="1823576"/>
              </a:xfrm>
              <a:prstGeom prst="rect">
                <a:avLst/>
              </a:prstGeom>
              <a:blipFill>
                <a:blip r:embed="rId3"/>
                <a:stretch>
                  <a:fillRect l="-1048" t="-1333" r="-104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584FBB4-055D-7B93-4487-CE5AC6B5433E}"/>
                  </a:ext>
                </a:extLst>
              </p:cNvPr>
              <p:cNvSpPr txBox="1"/>
              <p:nvPr/>
            </p:nvSpPr>
            <p:spPr>
              <a:xfrm>
                <a:off x="5889478" y="1418537"/>
                <a:ext cx="3409956" cy="135479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</m:acc>
                      <m:r>
                        <a:rPr lang="fr-FR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̂"/>
                          <m:ctrlP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p>
                            <m:sSupPr>
                              <m:ctrlP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</m:e>
                            <m:sup>
                              <m:r>
                                <a:rPr lang="fr-FR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acc>
                      <m:r>
                        <a:rPr lang="fr-FR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sSub>
                                        <m:sSubPr>
                                          <m:ctrlPr>
                                            <a:rPr lang="fr-FR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i="1">
                                              <a:latin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e>
                                        <m:sub>
                                          <m:r>
                                            <a:rPr lang="fr-FR" i="1">
                                              <a:latin typeface="Cambria Math" panose="02040503050406030204" pitchFamily="18" charset="0"/>
                                            </a:rPr>
                                            <m:t>𝑡h</m:t>
                                          </m:r>
                                        </m:sub>
                                      </m:sSub>
                                    </m:e>
                                    <m:sub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∥</m:t>
                                      </m:r>
                                    </m:sub>
                                  </m:sSub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  <m:acc>
                                <m:accPr>
                                  <m:chr m:val="̂"/>
                                  <m:ctrlPr>
                                    <a:rPr lang="fr-FR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</m:acc>
                            </m:e>
                            <m:sub>
                              <m: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  <m:sup>
                              <m: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fr-FR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</m:acc>
                            </m:e>
                            <m:sub>
                              <m: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lang="fr-FR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∼</m:t>
                      </m:r>
                      <m:r>
                        <a:rPr lang="fr-FR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31936 </m:t>
                      </m:r>
                      <m:sSup>
                        <m:sSupPr>
                          <m:ctrlP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p>
                          <m:r>
                            <a:rPr lang="fr-FR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fr-FR" b="0" i="0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fr-FR" b="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fr-FR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𝜏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∼31.3 </m:t>
                    </m:r>
                    <m:r>
                      <a:rPr lang="fr-FR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m:rPr>
                        <m:sty m:val="p"/>
                      </m:rPr>
                      <a:rPr lang="fr-FR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s</m:t>
                    </m:r>
                    <m:r>
                      <a:rPr lang="fr-FR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b="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584FBB4-055D-7B93-4487-CE5AC6B543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9478" y="1418537"/>
                <a:ext cx="3409956" cy="1354794"/>
              </a:xfrm>
              <a:prstGeom prst="rect">
                <a:avLst/>
              </a:prstGeom>
              <a:blipFill>
                <a:blip r:embed="rId4"/>
                <a:stretch>
                  <a:fillRect b="-45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1AB9EAE8-E258-DF51-331C-4A1E19D4B025}"/>
              </a:ext>
            </a:extLst>
          </p:cNvPr>
          <p:cNvSpPr txBox="1"/>
          <p:nvPr/>
        </p:nvSpPr>
        <p:spPr>
          <a:xfrm>
            <a:off x="5889477" y="1107142"/>
            <a:ext cx="271235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b="1" i="0" u="none" strike="noStrike" baseline="0" dirty="0" err="1"/>
              <a:t>Assuming</a:t>
            </a:r>
            <a:r>
              <a:rPr lang="fr-FR" sz="1600" b="1" i="0" u="none" strike="noStrike" baseline="0" dirty="0"/>
              <a:t> cold ions:</a:t>
            </a:r>
            <a:endParaRPr lang="en-US" sz="1600" b="1" u="none" strike="noStrike" baseline="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67AFC96-7E69-A5BE-3105-D48A5039F860}"/>
              </a:ext>
            </a:extLst>
          </p:cNvPr>
          <p:cNvSpPr txBox="1"/>
          <p:nvPr/>
        </p:nvSpPr>
        <p:spPr>
          <a:xfrm>
            <a:off x="1932805" y="5709934"/>
            <a:ext cx="693942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Dependance of the duration of the observed sawtooth crashes τ as a function of electron temperature.</a:t>
            </a:r>
            <a:endParaRPr lang="it-IT" sz="12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DF5B8D6-3BF7-FE40-AAF2-3568967A4631}"/>
              </a:ext>
            </a:extLst>
          </p:cNvPr>
          <p:cNvSpPr txBox="1"/>
          <p:nvPr/>
        </p:nvSpPr>
        <p:spPr>
          <a:xfrm>
            <a:off x="2515248" y="3400296"/>
            <a:ext cx="921493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i="1" dirty="0"/>
              <a:t>Samoylov et al. (2022)</a:t>
            </a:r>
            <a:r>
              <a:rPr lang="it-IT" sz="1400" dirty="0"/>
              <a:t>: sawtooth crashes in ASDEX Upgrade.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B6E37B0A-EF69-2BD4-95D1-45995E2F4D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64146" y="3821739"/>
            <a:ext cx="6610927" cy="180013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6C67A5E-6207-F783-185D-A70256E93AC2}"/>
              </a:ext>
            </a:extLst>
          </p:cNvPr>
          <p:cNvSpPr/>
          <p:nvPr/>
        </p:nvSpPr>
        <p:spPr>
          <a:xfrm>
            <a:off x="5889477" y="2337470"/>
            <a:ext cx="1365565" cy="540095"/>
          </a:xfrm>
          <a:prstGeom prst="rect">
            <a:avLst/>
          </a:prstGeom>
          <a:solidFill>
            <a:srgbClr val="E5A423">
              <a:alpha val="1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EE6D576-4C46-1520-8FD1-EA14716CB79C}"/>
              </a:ext>
            </a:extLst>
          </p:cNvPr>
          <p:cNvSpPr/>
          <p:nvPr/>
        </p:nvSpPr>
        <p:spPr>
          <a:xfrm>
            <a:off x="1816768" y="3911707"/>
            <a:ext cx="595109" cy="1269606"/>
          </a:xfrm>
          <a:prstGeom prst="rect">
            <a:avLst/>
          </a:prstGeom>
          <a:solidFill>
            <a:srgbClr val="E5A423">
              <a:alpha val="1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1057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5CBB1A6-07E9-352D-B850-65382478EB5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alphaModFix amt="50000"/>
          </a:blip>
          <a:srcRect l="1546"/>
          <a:stretch/>
        </p:blipFill>
        <p:spPr>
          <a:xfrm>
            <a:off x="0" y="-25666"/>
            <a:ext cx="12192000" cy="66184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933FD92-551E-2F6A-2650-84B9FA7411EB}"/>
              </a:ext>
            </a:extLst>
          </p:cNvPr>
          <p:cNvSpPr/>
          <p:nvPr/>
        </p:nvSpPr>
        <p:spPr>
          <a:xfrm rot="10800000">
            <a:off x="-961" y="6163056"/>
            <a:ext cx="12192000" cy="694944"/>
          </a:xfrm>
          <a:prstGeom prst="rect">
            <a:avLst/>
          </a:prstGeom>
          <a:gradFill flip="none" rotWithShape="1">
            <a:gsLst>
              <a:gs pos="66000">
                <a:schemeClr val="accent1">
                  <a:lumMod val="20000"/>
                  <a:lumOff val="80000"/>
                </a:schemeClr>
              </a:gs>
              <a:gs pos="30000">
                <a:schemeClr val="bg1"/>
              </a:gs>
              <a:gs pos="9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14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5906E6E-3C23-1452-2A7E-15D559F74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Camille Granier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A02EC3C7-C96B-3944-847A-C9C6FE4AC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6776-A058-41DB-A8A0-75448B522604}" type="slidenum">
              <a:rPr lang="it-IT" smtClean="0"/>
              <a:t>4</a:t>
            </a:fld>
            <a:endParaRPr lang="it-IT"/>
          </a:p>
        </p:txBody>
      </p:sp>
      <p:pic>
        <p:nvPicPr>
          <p:cNvPr id="27" name="Image 6" descr="Une image contenant Police, texte, ligne, diagramme&#10;&#10;Description générée automatiquement">
            <a:extLst>
              <a:ext uri="{FF2B5EF4-FFF2-40B4-BE49-F238E27FC236}">
                <a16:creationId xmlns:a16="http://schemas.microsoft.com/office/drawing/2014/main" id="{23504BB6-310D-FF7E-BC7C-6DEDA051A4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4113" y="798220"/>
            <a:ext cx="5615286" cy="623549"/>
          </a:xfrm>
          <a:prstGeom prst="rect">
            <a:avLst/>
          </a:prstGeom>
        </p:spPr>
      </p:pic>
      <p:pic>
        <p:nvPicPr>
          <p:cNvPr id="28" name="Image 7" descr="Une image contenant Police, texte, ligne, typographie&#10;&#10;Description générée automatiquement">
            <a:extLst>
              <a:ext uri="{FF2B5EF4-FFF2-40B4-BE49-F238E27FC236}">
                <a16:creationId xmlns:a16="http://schemas.microsoft.com/office/drawing/2014/main" id="{76329548-8CC5-B6C9-B2A2-787E8F5EF8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2432" y="2134868"/>
            <a:ext cx="7073862" cy="533811"/>
          </a:xfrm>
          <a:prstGeom prst="rect">
            <a:avLst/>
          </a:prstGeom>
        </p:spPr>
      </p:pic>
      <p:pic>
        <p:nvPicPr>
          <p:cNvPr id="30" name="Image 9" descr="Une image contenant Police, texte, ligne, blanc&#10;&#10;Description générée automatiquement">
            <a:extLst>
              <a:ext uri="{FF2B5EF4-FFF2-40B4-BE49-F238E27FC236}">
                <a16:creationId xmlns:a16="http://schemas.microsoft.com/office/drawing/2014/main" id="{1A1232F3-B45B-9A37-2FAE-0D137A39ED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47689" y="2134868"/>
            <a:ext cx="3635073" cy="528233"/>
          </a:xfrm>
          <a:prstGeom prst="rect">
            <a:avLst/>
          </a:prstGeom>
        </p:spPr>
      </p:pic>
      <p:pic>
        <p:nvPicPr>
          <p:cNvPr id="35" name="Image 10" descr="Une image contenant Police, ligne, texte, diagramme&#10;&#10;Description générée automatiquement">
            <a:extLst>
              <a:ext uri="{FF2B5EF4-FFF2-40B4-BE49-F238E27FC236}">
                <a16:creationId xmlns:a16="http://schemas.microsoft.com/office/drawing/2014/main" id="{6CE05B3C-AB61-8FF5-7F09-80FD3F40A9C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1179" y="1486585"/>
            <a:ext cx="5668854" cy="533811"/>
          </a:xfrm>
          <a:prstGeom prst="rect">
            <a:avLst/>
          </a:prstGeom>
        </p:spPr>
      </p:pic>
      <p:pic>
        <p:nvPicPr>
          <p:cNvPr id="36" name="Image 11" descr="Une image contenant Police, texte, ligne, typographie&#10;&#10;Description générée automatiquement">
            <a:extLst>
              <a:ext uri="{FF2B5EF4-FFF2-40B4-BE49-F238E27FC236}">
                <a16:creationId xmlns:a16="http://schemas.microsoft.com/office/drawing/2014/main" id="{3EF3734C-80FB-A913-EE02-3D867E924B0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6685" y="2764385"/>
            <a:ext cx="7512247" cy="562131"/>
          </a:xfrm>
          <a:prstGeom prst="rect">
            <a:avLst/>
          </a:prstGeom>
        </p:spPr>
      </p:pic>
      <p:pic>
        <p:nvPicPr>
          <p:cNvPr id="37" name="Image 12" descr="Une image contenant Police, texte, ligne, typographie&#10;&#10;Description générée automatiquement">
            <a:extLst>
              <a:ext uri="{FF2B5EF4-FFF2-40B4-BE49-F238E27FC236}">
                <a16:creationId xmlns:a16="http://schemas.microsoft.com/office/drawing/2014/main" id="{8C191C81-E074-FFAE-A9C8-3164D409822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16184" y="2795377"/>
            <a:ext cx="3669392" cy="550429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645B6453-ECDE-BD60-CAF0-7F9E475787AC}"/>
              </a:ext>
            </a:extLst>
          </p:cNvPr>
          <p:cNvSpPr/>
          <p:nvPr/>
        </p:nvSpPr>
        <p:spPr>
          <a:xfrm>
            <a:off x="3247549" y="1053997"/>
            <a:ext cx="208016" cy="282995"/>
          </a:xfrm>
          <a:prstGeom prst="rect">
            <a:avLst/>
          </a:prstGeom>
          <a:solidFill>
            <a:schemeClr val="accent4">
              <a:lumMod val="60000"/>
              <a:lumOff val="40000"/>
              <a:alpha val="1411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5B54A4A-9350-EA1C-9C43-87FEE189BC98}"/>
              </a:ext>
            </a:extLst>
          </p:cNvPr>
          <p:cNvSpPr/>
          <p:nvPr/>
        </p:nvSpPr>
        <p:spPr>
          <a:xfrm>
            <a:off x="2164891" y="2250102"/>
            <a:ext cx="282818" cy="274262"/>
          </a:xfrm>
          <a:prstGeom prst="rect">
            <a:avLst/>
          </a:prstGeom>
          <a:solidFill>
            <a:schemeClr val="accent4">
              <a:lumMod val="60000"/>
              <a:lumOff val="40000"/>
              <a:alpha val="1411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8922113-37B7-6E32-C95F-9A087AED5119}"/>
                  </a:ext>
                </a:extLst>
              </p:cNvPr>
              <p:cNvSpPr txBox="1"/>
              <p:nvPr/>
            </p:nvSpPr>
            <p:spPr>
              <a:xfrm>
                <a:off x="8018402" y="3866850"/>
                <a:ext cx="4067174" cy="23669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600" dirty="0" err="1"/>
                  <a:t>Normalized</a:t>
                </a:r>
                <a:r>
                  <a:rPr lang="fr-FR" sz="1600" dirty="0"/>
                  <a:t> </a:t>
                </a:r>
                <a:r>
                  <a:rPr lang="fr-FR" sz="1600" dirty="0" err="1"/>
                  <a:t>parameters</a:t>
                </a:r>
                <a:r>
                  <a:rPr lang="fr-FR" sz="1600" dirty="0"/>
                  <a:t>:</a:t>
                </a:r>
              </a:p>
              <a:p>
                <a:endParaRPr lang="fr-FR" sz="1600" dirty="0"/>
              </a:p>
              <a:p>
                <a:endParaRPr lang="fr-FR" sz="16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den>
                    </m:f>
                    <m:f>
                      <m:f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p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num>
                      <m:den>
                        <m:rad>
                          <m:radPr>
                            <m:degHide m:val="on"/>
                            <m:ctrlP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  <m:sSup>
                              <m:sSupPr>
                                <m:ctrlP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sSub>
                              <m:sSubPr>
                                <m:ctrlP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rad>
                      </m:den>
                    </m:f>
                  </m:oMath>
                </a14:m>
                <a:r>
                  <a:rPr lang="fr-FR" sz="1600" b="0" dirty="0"/>
                  <a:t>    electron </a:t>
                </a:r>
                <a:r>
                  <a:rPr lang="fr-FR" sz="1600" b="0" dirty="0" err="1"/>
                  <a:t>inertia</a:t>
                </a:r>
                <a:r>
                  <a:rPr lang="fr-FR" sz="1600" b="0" dirty="0"/>
                  <a:t>   </a:t>
                </a:r>
              </a:p>
              <a:p>
                <a:endParaRPr lang="fr-FR" sz="16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den>
                    </m:f>
                  </m:oMath>
                </a14:m>
                <a:r>
                  <a:rPr lang="fr-FR" sz="16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fr-FR" sz="16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fr-FR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fr-FR" sz="1600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fr-FR" sz="16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1600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p>
                                <m:r>
                                  <a:rPr lang="fr-FR" sz="16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num>
                      <m:den>
                        <m:rad>
                          <m:radPr>
                            <m:degHide m:val="on"/>
                            <m:ctrlPr>
                              <a:rPr lang="fr-FR" sz="16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Sup>
                              <m:sSubSupPr>
                                <m:ctrlP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sSup>
                                  <m:sSupPr>
                                    <m:ctrlPr>
                                      <a:rPr lang="fr-FR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1600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fr-FR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rad>
                      </m:den>
                    </m:f>
                  </m:oMath>
                </a14:m>
                <a:r>
                  <a:rPr lang="fr-FR" sz="1600" dirty="0"/>
                  <a:t>     ion-</a:t>
                </a:r>
                <a:r>
                  <a:rPr lang="fr-FR" sz="1600" dirty="0" err="1"/>
                  <a:t>sound</a:t>
                </a:r>
                <a:r>
                  <a:rPr lang="fr-FR" sz="1600" dirty="0"/>
                  <a:t> Larmor radius </a:t>
                </a:r>
              </a:p>
              <a:p>
                <a:r>
                  <a:rPr lang="fr-FR" sz="1400" dirty="0"/>
                  <a:t>	</a:t>
                </a:r>
                <a:endParaRPr lang="it-IT" sz="1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8922113-37B7-6E32-C95F-9A087AED51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8402" y="3866850"/>
                <a:ext cx="4067174" cy="2366930"/>
              </a:xfrm>
              <a:prstGeom prst="rect">
                <a:avLst/>
              </a:prstGeom>
              <a:blipFill>
                <a:blip r:embed="rId10"/>
                <a:stretch>
                  <a:fillRect l="-749" t="-102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C35C2953-FAFA-0C08-A906-9613CB6B8F1C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r="30503"/>
          <a:stretch/>
        </p:blipFill>
        <p:spPr>
          <a:xfrm>
            <a:off x="951479" y="5339729"/>
            <a:ext cx="2004122" cy="52414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E2DD625-0294-C9A4-B139-CC234D893FD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037789" y="5337440"/>
            <a:ext cx="3733640" cy="580475"/>
          </a:xfrm>
          <a:prstGeom prst="rect">
            <a:avLst/>
          </a:prstGeom>
        </p:spPr>
      </p:pic>
      <p:sp>
        <p:nvSpPr>
          <p:cNvPr id="5" name="ZoneTexte 1">
            <a:extLst>
              <a:ext uri="{FF2B5EF4-FFF2-40B4-BE49-F238E27FC236}">
                <a16:creationId xmlns:a16="http://schemas.microsoft.com/office/drawing/2014/main" id="{BDD4F07A-DA50-F8E4-7F55-64962370D40A}"/>
              </a:ext>
            </a:extLst>
          </p:cNvPr>
          <p:cNvSpPr txBox="1"/>
          <p:nvPr/>
        </p:nvSpPr>
        <p:spPr>
          <a:xfrm>
            <a:off x="783729" y="3826081"/>
            <a:ext cx="6195041" cy="1323439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dirty="0" err="1">
                <a:solidFill>
                  <a:srgbClr val="4472C4"/>
                </a:solidFill>
                <a:ea typeface="+mn-lt"/>
                <a:cs typeface="+mn-lt"/>
              </a:rPr>
              <a:t>Theoretical</a:t>
            </a:r>
            <a:r>
              <a:rPr lang="fr-FR" sz="1600" dirty="0">
                <a:solidFill>
                  <a:srgbClr val="4472C4"/>
                </a:solidFill>
                <a:ea typeface="+mn-lt"/>
                <a:cs typeface="+mn-lt"/>
              </a:rPr>
              <a:t> </a:t>
            </a:r>
            <a:r>
              <a:rPr lang="fr-FR" sz="1600" dirty="0" err="1">
                <a:solidFill>
                  <a:srgbClr val="4472C4"/>
                </a:solidFill>
                <a:ea typeface="+mn-lt"/>
                <a:cs typeface="+mn-lt"/>
              </a:rPr>
              <a:t>framework</a:t>
            </a:r>
            <a:r>
              <a:rPr lang="fr-FR" sz="1600" dirty="0">
                <a:solidFill>
                  <a:srgbClr val="4472C4"/>
                </a:solidFill>
                <a:ea typeface="+mn-lt"/>
                <a:cs typeface="+mn-lt"/>
              </a:rPr>
              <a:t> </a:t>
            </a:r>
            <a:r>
              <a:rPr lang="fr-FR" sz="1600" dirty="0" err="1">
                <a:solidFill>
                  <a:srgbClr val="4472C4"/>
                </a:solidFill>
                <a:ea typeface="+mn-lt"/>
                <a:cs typeface="+mn-lt"/>
              </a:rPr>
              <a:t>that</a:t>
            </a:r>
            <a:r>
              <a:rPr lang="fr-FR" sz="1600" dirty="0">
                <a:solidFill>
                  <a:srgbClr val="4472C4"/>
                </a:solidFill>
                <a:ea typeface="+mn-lt"/>
                <a:cs typeface="+mn-lt"/>
              </a:rPr>
              <a:t> </a:t>
            </a:r>
            <a:r>
              <a:rPr lang="fr-FR" sz="1600" dirty="0" err="1">
                <a:solidFill>
                  <a:srgbClr val="4472C4"/>
                </a:solidFill>
                <a:ea typeface="+mn-lt"/>
                <a:cs typeface="+mn-lt"/>
              </a:rPr>
              <a:t>describes</a:t>
            </a:r>
            <a:r>
              <a:rPr lang="fr-FR" sz="1600" dirty="0">
                <a:solidFill>
                  <a:srgbClr val="4472C4"/>
                </a:solidFill>
                <a:ea typeface="+mn-lt"/>
                <a:cs typeface="+mn-lt"/>
              </a:rPr>
              <a:t> a plasma in a </a:t>
            </a:r>
            <a:r>
              <a:rPr lang="fr-FR" sz="1600" dirty="0" err="1">
                <a:solidFill>
                  <a:srgbClr val="4472C4"/>
                </a:solidFill>
                <a:ea typeface="+mn-lt"/>
                <a:cs typeface="+mn-lt"/>
              </a:rPr>
              <a:t>strong</a:t>
            </a:r>
            <a:r>
              <a:rPr lang="fr-FR" sz="1600" dirty="0">
                <a:solidFill>
                  <a:srgbClr val="4472C4"/>
                </a:solidFill>
                <a:ea typeface="+mn-lt"/>
                <a:cs typeface="+mn-lt"/>
              </a:rPr>
              <a:t> guide </a:t>
            </a:r>
            <a:r>
              <a:rPr lang="fr-FR" sz="1600" dirty="0" err="1">
                <a:solidFill>
                  <a:srgbClr val="4472C4"/>
                </a:solidFill>
                <a:ea typeface="+mn-lt"/>
                <a:cs typeface="+mn-lt"/>
              </a:rPr>
              <a:t>field</a:t>
            </a:r>
            <a:r>
              <a:rPr lang="fr-FR" sz="1600" dirty="0">
                <a:solidFill>
                  <a:srgbClr val="4472C4"/>
                </a:solidFill>
                <a:ea typeface="+mn-lt"/>
                <a:cs typeface="+mn-lt"/>
              </a:rPr>
              <a:t>, </a:t>
            </a:r>
            <a:r>
              <a:rPr lang="fr-FR" sz="1600" dirty="0" err="1">
                <a:solidFill>
                  <a:srgbClr val="4472C4"/>
                </a:solidFill>
                <a:ea typeface="+mn-lt"/>
                <a:cs typeface="+mn-lt"/>
              </a:rPr>
              <a:t>incorporating</a:t>
            </a:r>
            <a:r>
              <a:rPr lang="fr-FR" sz="1600" dirty="0">
                <a:solidFill>
                  <a:srgbClr val="4472C4"/>
                </a:solidFill>
                <a:ea typeface="+mn-lt"/>
                <a:cs typeface="+mn-lt"/>
              </a:rPr>
              <a:t> the </a:t>
            </a:r>
            <a:r>
              <a:rPr lang="fr-FR" sz="1600" dirty="0" err="1">
                <a:solidFill>
                  <a:srgbClr val="4472C4"/>
                </a:solidFill>
                <a:ea typeface="+mn-lt"/>
                <a:cs typeface="+mn-lt"/>
              </a:rPr>
              <a:t>effects</a:t>
            </a:r>
            <a:r>
              <a:rPr lang="fr-FR" sz="1600" dirty="0">
                <a:solidFill>
                  <a:srgbClr val="4472C4"/>
                </a:solidFill>
                <a:ea typeface="+mn-lt"/>
                <a:cs typeface="+mn-lt"/>
              </a:rPr>
              <a:t> of </a:t>
            </a:r>
            <a:r>
              <a:rPr lang="fr-FR" sz="1600" dirty="0" err="1">
                <a:solidFill>
                  <a:srgbClr val="4472C4"/>
                </a:solidFill>
                <a:ea typeface="+mn-lt"/>
                <a:cs typeface="+mn-lt"/>
              </a:rPr>
              <a:t>particle</a:t>
            </a:r>
            <a:r>
              <a:rPr lang="fr-FR" sz="1600" dirty="0">
                <a:solidFill>
                  <a:srgbClr val="4472C4"/>
                </a:solidFill>
                <a:ea typeface="+mn-lt"/>
                <a:cs typeface="+mn-lt"/>
              </a:rPr>
              <a:t> gyration and </a:t>
            </a:r>
            <a:r>
              <a:rPr lang="fr-FR" sz="1600" dirty="0" err="1">
                <a:solidFill>
                  <a:srgbClr val="4472C4"/>
                </a:solidFill>
                <a:ea typeface="+mn-lt"/>
                <a:cs typeface="+mn-lt"/>
              </a:rPr>
              <a:t>fluid</a:t>
            </a:r>
            <a:r>
              <a:rPr lang="fr-FR" sz="1600" dirty="0">
                <a:solidFill>
                  <a:srgbClr val="4472C4"/>
                </a:solidFill>
                <a:ea typeface="+mn-lt"/>
                <a:cs typeface="+mn-lt"/>
              </a:rPr>
              <a:t>-like </a:t>
            </a:r>
            <a:r>
              <a:rPr lang="fr-FR" sz="1600" dirty="0" err="1">
                <a:solidFill>
                  <a:srgbClr val="4472C4"/>
                </a:solidFill>
                <a:ea typeface="+mn-lt"/>
                <a:cs typeface="+mn-lt"/>
              </a:rPr>
              <a:t>properties</a:t>
            </a:r>
            <a:r>
              <a:rPr lang="fr-FR" sz="1600" dirty="0">
                <a:solidFill>
                  <a:srgbClr val="4472C4"/>
                </a:solidFill>
                <a:ea typeface="+mn-lt"/>
                <a:cs typeface="+mn-lt"/>
              </a:rPr>
              <a:t> </a:t>
            </a:r>
            <a:r>
              <a:rPr lang="fr-FR" sz="1600" dirty="0" err="1">
                <a:solidFill>
                  <a:srgbClr val="4472C4"/>
                </a:solidFill>
                <a:ea typeface="+mn-lt"/>
                <a:cs typeface="+mn-lt"/>
              </a:rPr>
              <a:t>while</a:t>
            </a:r>
            <a:r>
              <a:rPr lang="fr-FR" sz="1600" dirty="0">
                <a:solidFill>
                  <a:srgbClr val="4472C4"/>
                </a:solidFill>
                <a:ea typeface="+mn-lt"/>
                <a:cs typeface="+mn-lt"/>
              </a:rPr>
              <a:t> </a:t>
            </a:r>
            <a:r>
              <a:rPr lang="fr-FR" sz="1600" dirty="0" err="1">
                <a:solidFill>
                  <a:srgbClr val="4472C4"/>
                </a:solidFill>
                <a:ea typeface="+mn-lt"/>
                <a:cs typeface="+mn-lt"/>
              </a:rPr>
              <a:t>neglecting</a:t>
            </a:r>
            <a:r>
              <a:rPr lang="fr-FR" sz="1600" dirty="0">
                <a:solidFill>
                  <a:srgbClr val="4472C4"/>
                </a:solidFill>
                <a:ea typeface="+mn-lt"/>
                <a:cs typeface="+mn-lt"/>
              </a:rPr>
              <a:t> </a:t>
            </a:r>
            <a:r>
              <a:rPr lang="fr-FR" sz="1600" dirty="0" err="1">
                <a:solidFill>
                  <a:srgbClr val="4472C4"/>
                </a:solidFill>
                <a:ea typeface="+mn-lt"/>
                <a:cs typeface="+mn-lt"/>
              </a:rPr>
              <a:t>particle</a:t>
            </a:r>
            <a:r>
              <a:rPr lang="fr-FR" sz="1600" dirty="0">
                <a:solidFill>
                  <a:srgbClr val="4472C4"/>
                </a:solidFill>
                <a:ea typeface="+mn-lt"/>
                <a:cs typeface="+mn-lt"/>
              </a:rPr>
              <a:t> collisions.</a:t>
            </a:r>
          </a:p>
          <a:p>
            <a:endParaRPr lang="fr-FR" sz="1600" dirty="0">
              <a:solidFill>
                <a:srgbClr val="4472C4"/>
              </a:solidFill>
              <a:ea typeface="+mn-lt"/>
              <a:cs typeface="+mn-lt"/>
            </a:endParaRPr>
          </a:p>
          <a:p>
            <a:r>
              <a:rPr lang="fr-FR" sz="1600" dirty="0">
                <a:ea typeface="+mn-lt"/>
                <a:cs typeface="+mn-lt"/>
              </a:rPr>
              <a:t>Normalisation:</a:t>
            </a:r>
            <a:endParaRPr lang="fr-FR" sz="1600" dirty="0"/>
          </a:p>
        </p:txBody>
      </p:sp>
      <p:sp>
        <p:nvSpPr>
          <p:cNvPr id="6" name="Title 8">
            <a:extLst>
              <a:ext uri="{FF2B5EF4-FFF2-40B4-BE49-F238E27FC236}">
                <a16:creationId xmlns:a16="http://schemas.microsoft.com/office/drawing/2014/main" id="{13FB0DC1-EF57-AABF-F4F3-3F4BD4E1A2E0}"/>
              </a:ext>
            </a:extLst>
          </p:cNvPr>
          <p:cNvSpPr txBox="1">
            <a:spLocks/>
          </p:cNvSpPr>
          <p:nvPr/>
        </p:nvSpPr>
        <p:spPr>
          <a:xfrm>
            <a:off x="254193" y="107611"/>
            <a:ext cx="8923160" cy="4452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dirty="0"/>
              <a:t>1. The gyrofluid approach</a:t>
            </a:r>
          </a:p>
        </p:txBody>
      </p:sp>
    </p:spTree>
    <p:extLst>
      <p:ext uri="{BB962C8B-B14F-4D97-AF65-F5344CB8AC3E}">
        <p14:creationId xmlns:p14="http://schemas.microsoft.com/office/powerpoint/2010/main" val="2713281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5CBB1A6-07E9-352D-B850-65382478EB5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alphaModFix amt="50000"/>
          </a:blip>
          <a:srcRect l="1546"/>
          <a:stretch/>
        </p:blipFill>
        <p:spPr>
          <a:xfrm>
            <a:off x="0" y="-25666"/>
            <a:ext cx="12192000" cy="66184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933FD92-551E-2F6A-2650-84B9FA7411EB}"/>
              </a:ext>
            </a:extLst>
          </p:cNvPr>
          <p:cNvSpPr/>
          <p:nvPr/>
        </p:nvSpPr>
        <p:spPr>
          <a:xfrm rot="10800000">
            <a:off x="-961" y="6163056"/>
            <a:ext cx="12192000" cy="694944"/>
          </a:xfrm>
          <a:prstGeom prst="rect">
            <a:avLst/>
          </a:prstGeom>
          <a:gradFill flip="none" rotWithShape="1">
            <a:gsLst>
              <a:gs pos="66000">
                <a:schemeClr val="accent1">
                  <a:lumMod val="20000"/>
                  <a:lumOff val="80000"/>
                </a:schemeClr>
              </a:gs>
              <a:gs pos="30000">
                <a:schemeClr val="bg1"/>
              </a:gs>
              <a:gs pos="9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14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5906E6E-3C23-1452-2A7E-15D559F74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Camille Granier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A02EC3C7-C96B-3944-847A-C9C6FE4AC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6776-A058-41DB-A8A0-75448B522604}" type="slidenum">
              <a:rPr lang="it-IT" smtClean="0"/>
              <a:t>5</a:t>
            </a:fld>
            <a:endParaRPr lang="it-IT"/>
          </a:p>
        </p:txBody>
      </p:sp>
      <p:pic>
        <p:nvPicPr>
          <p:cNvPr id="44" name="Image 17" descr="Une image contenant Police, texte, ligne, typographie&#10;&#10;Description générée automatiquement">
            <a:extLst>
              <a:ext uri="{FF2B5EF4-FFF2-40B4-BE49-F238E27FC236}">
                <a16:creationId xmlns:a16="http://schemas.microsoft.com/office/drawing/2014/main" id="{6BAF77E9-5AC3-6BB9-A2C6-51159DA6F4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204" y="4520652"/>
            <a:ext cx="3810057" cy="473155"/>
          </a:xfrm>
          <a:prstGeom prst="rect">
            <a:avLst/>
          </a:prstGeom>
        </p:spPr>
      </p:pic>
      <p:pic>
        <p:nvPicPr>
          <p:cNvPr id="45" name="Image 18" descr="Une image contenant Police, texte, ligne, blanc&#10;&#10;Description générée automatiquement">
            <a:extLst>
              <a:ext uri="{FF2B5EF4-FFF2-40B4-BE49-F238E27FC236}">
                <a16:creationId xmlns:a16="http://schemas.microsoft.com/office/drawing/2014/main" id="{8AD01E2F-62F3-02F7-1C98-A440CD155B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9089" y="4543637"/>
            <a:ext cx="3669392" cy="454458"/>
          </a:xfrm>
          <a:prstGeom prst="rect">
            <a:avLst/>
          </a:prstGeom>
        </p:spPr>
      </p:pic>
      <p:pic>
        <p:nvPicPr>
          <p:cNvPr id="47" name="Image 20" descr="Une image contenant texte, Police, écriture manuscrite, calligraphie&#10;&#10;Description générée automatiquement">
            <a:extLst>
              <a:ext uri="{FF2B5EF4-FFF2-40B4-BE49-F238E27FC236}">
                <a16:creationId xmlns:a16="http://schemas.microsoft.com/office/drawing/2014/main" id="{9A5828BE-DFFD-27A3-A388-AD92BEC7A9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09263" y="5017376"/>
            <a:ext cx="4020292" cy="1062328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C30E369F-0E8D-EC17-8A07-76F07C31C7EB}"/>
              </a:ext>
            </a:extLst>
          </p:cNvPr>
          <p:cNvSpPr/>
          <p:nvPr/>
        </p:nvSpPr>
        <p:spPr>
          <a:xfrm>
            <a:off x="3585216" y="4546868"/>
            <a:ext cx="442257" cy="300026"/>
          </a:xfrm>
          <a:prstGeom prst="rect">
            <a:avLst/>
          </a:prstGeom>
          <a:solidFill>
            <a:schemeClr val="accent4">
              <a:lumMod val="60000"/>
              <a:lumOff val="40000"/>
              <a:alpha val="1411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328DA83C-7F23-4411-1C1F-EB03B5F95A54}"/>
              </a:ext>
            </a:extLst>
          </p:cNvPr>
          <p:cNvSpPr/>
          <p:nvPr/>
        </p:nvSpPr>
        <p:spPr>
          <a:xfrm>
            <a:off x="9203231" y="4543637"/>
            <a:ext cx="442257" cy="300026"/>
          </a:xfrm>
          <a:prstGeom prst="rect">
            <a:avLst/>
          </a:prstGeom>
          <a:solidFill>
            <a:schemeClr val="accent4">
              <a:lumMod val="60000"/>
              <a:lumOff val="40000"/>
              <a:alpha val="1411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50" name="Image 29" descr="Une image contenant Police, texte, calligraphie, typographie&#10;&#10;Description générée automatiquement">
            <a:extLst>
              <a:ext uri="{FF2B5EF4-FFF2-40B4-BE49-F238E27FC236}">
                <a16:creationId xmlns:a16="http://schemas.microsoft.com/office/drawing/2014/main" id="{EB2A0081-2AF3-ACB3-FB91-C126E85999B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8836" y="4012130"/>
            <a:ext cx="1883435" cy="324426"/>
          </a:xfrm>
          <a:prstGeom prst="rect">
            <a:avLst/>
          </a:prstGeom>
        </p:spPr>
      </p:pic>
      <p:pic>
        <p:nvPicPr>
          <p:cNvPr id="51" name="Image 30" descr="Une image contenant Police, ligne, écriture manuscrite, texte&#10;&#10;Description générée automatiquement">
            <a:extLst>
              <a:ext uri="{FF2B5EF4-FFF2-40B4-BE49-F238E27FC236}">
                <a16:creationId xmlns:a16="http://schemas.microsoft.com/office/drawing/2014/main" id="{682E0BC0-E5CF-39A5-BBC8-006C5FE8633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75543" y="3802602"/>
            <a:ext cx="1883432" cy="330703"/>
          </a:xfrm>
          <a:prstGeom prst="rect">
            <a:avLst/>
          </a:prstGeom>
        </p:spPr>
      </p:pic>
      <p:cxnSp>
        <p:nvCxnSpPr>
          <p:cNvPr id="52" name="Connecteur droit avec flèche 30">
            <a:extLst>
              <a:ext uri="{FF2B5EF4-FFF2-40B4-BE49-F238E27FC236}">
                <a16:creationId xmlns:a16="http://schemas.microsoft.com/office/drawing/2014/main" id="{538C3006-00A9-31D4-0A7C-2BAEC3F5CCAE}"/>
              </a:ext>
            </a:extLst>
          </p:cNvPr>
          <p:cNvCxnSpPr>
            <a:cxnSpLocks/>
          </p:cNvCxnSpPr>
          <p:nvPr/>
        </p:nvCxnSpPr>
        <p:spPr>
          <a:xfrm flipV="1">
            <a:off x="3875543" y="4205855"/>
            <a:ext cx="270329" cy="32861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avec flèche 33">
            <a:extLst>
              <a:ext uri="{FF2B5EF4-FFF2-40B4-BE49-F238E27FC236}">
                <a16:creationId xmlns:a16="http://schemas.microsoft.com/office/drawing/2014/main" id="{F96FD6FF-C411-7BAD-5E77-A496C53C062E}"/>
              </a:ext>
            </a:extLst>
          </p:cNvPr>
          <p:cNvCxnSpPr>
            <a:cxnSpLocks/>
            <a:stCxn id="54" idx="2"/>
          </p:cNvCxnSpPr>
          <p:nvPr/>
        </p:nvCxnSpPr>
        <p:spPr>
          <a:xfrm flipH="1">
            <a:off x="9456956" y="4139926"/>
            <a:ext cx="404399" cy="35765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4" name="Image 35" descr="Une image contenant Police, Graphique, blanc, texte&#10;&#10;Description générée automatiquement">
            <a:extLst>
              <a:ext uri="{FF2B5EF4-FFF2-40B4-BE49-F238E27FC236}">
                <a16:creationId xmlns:a16="http://schemas.microsoft.com/office/drawing/2014/main" id="{76FC86E3-6F6D-6354-5BBB-39163C01554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43670" y="3768311"/>
            <a:ext cx="835369" cy="371615"/>
          </a:xfrm>
          <a:prstGeom prst="rect">
            <a:avLst/>
          </a:prstGeom>
        </p:spPr>
      </p:pic>
      <p:sp>
        <p:nvSpPr>
          <p:cNvPr id="55" name="Rectangle 54">
            <a:extLst>
              <a:ext uri="{FF2B5EF4-FFF2-40B4-BE49-F238E27FC236}">
                <a16:creationId xmlns:a16="http://schemas.microsoft.com/office/drawing/2014/main" id="{9F905E71-CA53-3745-D326-74E5102F84E7}"/>
              </a:ext>
            </a:extLst>
          </p:cNvPr>
          <p:cNvSpPr/>
          <p:nvPr/>
        </p:nvSpPr>
        <p:spPr>
          <a:xfrm>
            <a:off x="9478725" y="3827946"/>
            <a:ext cx="791688" cy="289961"/>
          </a:xfrm>
          <a:prstGeom prst="rect">
            <a:avLst/>
          </a:prstGeom>
          <a:solidFill>
            <a:schemeClr val="accent4">
              <a:lumMod val="60000"/>
              <a:lumOff val="40000"/>
              <a:alpha val="1411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56" name="Image 37" descr="Une image contenant Police, nombre, symbole, texte&#10;&#10;Description générée automatiquement">
            <a:extLst>
              <a:ext uri="{FF2B5EF4-FFF2-40B4-BE49-F238E27FC236}">
                <a16:creationId xmlns:a16="http://schemas.microsoft.com/office/drawing/2014/main" id="{98444C0A-6E06-B0AA-A1D0-AE7967E5D9A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546807" y="3684088"/>
            <a:ext cx="835369" cy="652555"/>
          </a:xfrm>
          <a:prstGeom prst="rect">
            <a:avLst/>
          </a:prstGeom>
        </p:spPr>
      </p:pic>
      <p:pic>
        <p:nvPicPr>
          <p:cNvPr id="7" name="Image 6" descr="Une image contenant Police, texte, ligne, diagramme&#10;&#10;Description générée automatiquement">
            <a:extLst>
              <a:ext uri="{FF2B5EF4-FFF2-40B4-BE49-F238E27FC236}">
                <a16:creationId xmlns:a16="http://schemas.microsoft.com/office/drawing/2014/main" id="{2F92F8BD-5BC4-B704-620D-7A71F1BA9AE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44113" y="798220"/>
            <a:ext cx="5615286" cy="623549"/>
          </a:xfrm>
          <a:prstGeom prst="rect">
            <a:avLst/>
          </a:prstGeom>
        </p:spPr>
      </p:pic>
      <p:pic>
        <p:nvPicPr>
          <p:cNvPr id="8" name="Image 7" descr="Une image contenant Police, texte, ligne, typographie&#10;&#10;Description générée automatiquement">
            <a:extLst>
              <a:ext uri="{FF2B5EF4-FFF2-40B4-BE49-F238E27FC236}">
                <a16:creationId xmlns:a16="http://schemas.microsoft.com/office/drawing/2014/main" id="{03A31263-4428-D564-2E00-49A7A359534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82432" y="2134868"/>
            <a:ext cx="7073862" cy="533811"/>
          </a:xfrm>
          <a:prstGeom prst="rect">
            <a:avLst/>
          </a:prstGeom>
        </p:spPr>
      </p:pic>
      <p:pic>
        <p:nvPicPr>
          <p:cNvPr id="9" name="Image 9" descr="Une image contenant Police, texte, ligne, blanc&#10;&#10;Description générée automatiquement">
            <a:extLst>
              <a:ext uri="{FF2B5EF4-FFF2-40B4-BE49-F238E27FC236}">
                <a16:creationId xmlns:a16="http://schemas.microsoft.com/office/drawing/2014/main" id="{AC2B4A87-8CF6-E155-FF9C-E66A7D4A582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047689" y="2134868"/>
            <a:ext cx="3635073" cy="528233"/>
          </a:xfrm>
          <a:prstGeom prst="rect">
            <a:avLst/>
          </a:prstGeom>
        </p:spPr>
      </p:pic>
      <p:pic>
        <p:nvPicPr>
          <p:cNvPr id="11" name="Image 10" descr="Une image contenant Police, ligne, texte, diagramme&#10;&#10;Description générée automatiquement">
            <a:extLst>
              <a:ext uri="{FF2B5EF4-FFF2-40B4-BE49-F238E27FC236}">
                <a16:creationId xmlns:a16="http://schemas.microsoft.com/office/drawing/2014/main" id="{13F677E2-29BA-94C6-5A70-86EC1BB04A1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71179" y="1486585"/>
            <a:ext cx="5668854" cy="533811"/>
          </a:xfrm>
          <a:prstGeom prst="rect">
            <a:avLst/>
          </a:prstGeom>
        </p:spPr>
      </p:pic>
      <p:pic>
        <p:nvPicPr>
          <p:cNvPr id="12" name="Image 11" descr="Une image contenant Police, texte, ligne, typographie&#10;&#10;Description générée automatiquement">
            <a:extLst>
              <a:ext uri="{FF2B5EF4-FFF2-40B4-BE49-F238E27FC236}">
                <a16:creationId xmlns:a16="http://schemas.microsoft.com/office/drawing/2014/main" id="{6948BB82-8538-E5A2-A181-FE1F7C8601BB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86685" y="2764385"/>
            <a:ext cx="7512247" cy="562131"/>
          </a:xfrm>
          <a:prstGeom prst="rect">
            <a:avLst/>
          </a:prstGeom>
        </p:spPr>
      </p:pic>
      <p:pic>
        <p:nvPicPr>
          <p:cNvPr id="13" name="Image 12" descr="Une image contenant Police, texte, ligne, typographie&#10;&#10;Description générée automatiquement">
            <a:extLst>
              <a:ext uri="{FF2B5EF4-FFF2-40B4-BE49-F238E27FC236}">
                <a16:creationId xmlns:a16="http://schemas.microsoft.com/office/drawing/2014/main" id="{08C4485E-E71F-D61E-FBD5-C29A5BD3ED88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416184" y="2795377"/>
            <a:ext cx="3669392" cy="550429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19532580-BF3E-787C-7A07-DACCA06D2A3A}"/>
              </a:ext>
            </a:extLst>
          </p:cNvPr>
          <p:cNvSpPr/>
          <p:nvPr/>
        </p:nvSpPr>
        <p:spPr>
          <a:xfrm>
            <a:off x="3247549" y="1053997"/>
            <a:ext cx="208016" cy="282995"/>
          </a:xfrm>
          <a:prstGeom prst="rect">
            <a:avLst/>
          </a:prstGeom>
          <a:solidFill>
            <a:schemeClr val="accent4">
              <a:lumMod val="60000"/>
              <a:lumOff val="40000"/>
              <a:alpha val="1411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60E5FF4-776D-29BB-1749-71FD0C2F6161}"/>
              </a:ext>
            </a:extLst>
          </p:cNvPr>
          <p:cNvSpPr/>
          <p:nvPr/>
        </p:nvSpPr>
        <p:spPr>
          <a:xfrm>
            <a:off x="2164891" y="2250102"/>
            <a:ext cx="282818" cy="274262"/>
          </a:xfrm>
          <a:prstGeom prst="rect">
            <a:avLst/>
          </a:prstGeom>
          <a:solidFill>
            <a:schemeClr val="accent4">
              <a:lumMod val="60000"/>
              <a:lumOff val="40000"/>
              <a:alpha val="1411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Title 8">
            <a:extLst>
              <a:ext uri="{FF2B5EF4-FFF2-40B4-BE49-F238E27FC236}">
                <a16:creationId xmlns:a16="http://schemas.microsoft.com/office/drawing/2014/main" id="{9810B68C-BB43-F6F7-651C-8777F2C741BD}"/>
              </a:ext>
            </a:extLst>
          </p:cNvPr>
          <p:cNvSpPr txBox="1">
            <a:spLocks/>
          </p:cNvSpPr>
          <p:nvPr/>
        </p:nvSpPr>
        <p:spPr>
          <a:xfrm>
            <a:off x="254193" y="107611"/>
            <a:ext cx="8923160" cy="4452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dirty="0"/>
              <a:t>1. The gyrofluid approach</a:t>
            </a:r>
          </a:p>
        </p:txBody>
      </p:sp>
    </p:spTree>
    <p:extLst>
      <p:ext uri="{BB962C8B-B14F-4D97-AF65-F5344CB8AC3E}">
        <p14:creationId xmlns:p14="http://schemas.microsoft.com/office/powerpoint/2010/main" val="687141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5CBB1A6-07E9-352D-B850-65382478EB5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alphaModFix amt="50000"/>
          </a:blip>
          <a:srcRect l="1546"/>
          <a:stretch/>
        </p:blipFill>
        <p:spPr>
          <a:xfrm>
            <a:off x="0" y="-25666"/>
            <a:ext cx="12192000" cy="66184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933FD92-551E-2F6A-2650-84B9FA7411EB}"/>
              </a:ext>
            </a:extLst>
          </p:cNvPr>
          <p:cNvSpPr/>
          <p:nvPr/>
        </p:nvSpPr>
        <p:spPr>
          <a:xfrm rot="10800000">
            <a:off x="-961" y="6163056"/>
            <a:ext cx="12192000" cy="694944"/>
          </a:xfrm>
          <a:prstGeom prst="rect">
            <a:avLst/>
          </a:prstGeom>
          <a:gradFill flip="none" rotWithShape="1">
            <a:gsLst>
              <a:gs pos="66000">
                <a:schemeClr val="accent1">
                  <a:lumMod val="20000"/>
                  <a:lumOff val="80000"/>
                </a:schemeClr>
              </a:gs>
              <a:gs pos="30000">
                <a:schemeClr val="bg1"/>
              </a:gs>
              <a:gs pos="9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14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5906E6E-3C23-1452-2A7E-15D559F74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Camille Granier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A02EC3C7-C96B-3944-847A-C9C6FE4AC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6776-A058-41DB-A8A0-75448B522604}" type="slidenum">
              <a:rPr lang="it-IT" smtClean="0"/>
              <a:t>6</a:t>
            </a:fld>
            <a:endParaRPr lang="it-IT"/>
          </a:p>
        </p:txBody>
      </p:sp>
      <p:sp>
        <p:nvSpPr>
          <p:cNvPr id="6" name="ZoneTexte 1">
            <a:extLst>
              <a:ext uri="{FF2B5EF4-FFF2-40B4-BE49-F238E27FC236}">
                <a16:creationId xmlns:a16="http://schemas.microsoft.com/office/drawing/2014/main" id="{46A7B2B8-659F-B749-FDF8-8488F0A5C7A9}"/>
              </a:ext>
            </a:extLst>
          </p:cNvPr>
          <p:cNvSpPr txBox="1"/>
          <p:nvPr/>
        </p:nvSpPr>
        <p:spPr>
          <a:xfrm>
            <a:off x="959641" y="1791688"/>
            <a:ext cx="5816063" cy="67710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b="1" dirty="0">
                <a:solidFill>
                  <a:srgbClr val="F4B183"/>
                </a:solidFill>
              </a:rPr>
              <a:t>I) A </a:t>
            </a:r>
            <a:r>
              <a:rPr lang="fr-FR" sz="2400" b="1" dirty="0" err="1">
                <a:solidFill>
                  <a:srgbClr val="F4B183"/>
                </a:solidFill>
              </a:rPr>
              <a:t>limit</a:t>
            </a:r>
            <a:r>
              <a:rPr lang="fr-FR" sz="2400" b="1" dirty="0">
                <a:solidFill>
                  <a:srgbClr val="F4B183"/>
                </a:solidFill>
              </a:rPr>
              <a:t> to </a:t>
            </a:r>
            <a:r>
              <a:rPr lang="fr-FR" sz="2400" b="1" dirty="0" err="1">
                <a:solidFill>
                  <a:srgbClr val="F4B183"/>
                </a:solidFill>
              </a:rPr>
              <a:t>retain</a:t>
            </a:r>
            <a:r>
              <a:rPr lang="fr-FR" sz="2400" b="1" dirty="0">
                <a:solidFill>
                  <a:srgbClr val="F4B183"/>
                </a:solidFill>
              </a:rPr>
              <a:t> </a:t>
            </a:r>
            <a:r>
              <a:rPr lang="fr-FR" sz="2400" b="1" u="sng" dirty="0" err="1">
                <a:solidFill>
                  <a:srgbClr val="F4B183"/>
                </a:solidFill>
              </a:rPr>
              <a:t>electron</a:t>
            </a:r>
            <a:r>
              <a:rPr lang="fr-FR" sz="2400" b="1" dirty="0">
                <a:solidFill>
                  <a:srgbClr val="F4B183"/>
                </a:solidFill>
              </a:rPr>
              <a:t> FLR </a:t>
            </a:r>
            <a:r>
              <a:rPr lang="fr-FR" sz="2400" b="1" dirty="0" err="1">
                <a:solidFill>
                  <a:srgbClr val="F4B183"/>
                </a:solidFill>
              </a:rPr>
              <a:t>effects</a:t>
            </a:r>
            <a:r>
              <a:rPr lang="fr-FR" sz="2400" b="1" dirty="0">
                <a:solidFill>
                  <a:srgbClr val="F4B183"/>
                </a:solidFill>
              </a:rPr>
              <a:t>.</a:t>
            </a:r>
            <a:r>
              <a:rPr lang="fr-FR" sz="2400" b="1" dirty="0"/>
              <a:t> </a:t>
            </a:r>
          </a:p>
          <a:p>
            <a:r>
              <a:rPr lang="fr-FR" sz="1400" dirty="0"/>
              <a:t>Model </a:t>
            </a:r>
            <a:r>
              <a:rPr lang="fr-FR" sz="1400" dirty="0" err="1"/>
              <a:t>used</a:t>
            </a:r>
            <a:r>
              <a:rPr lang="fr-FR" sz="1400" dirty="0"/>
              <a:t>  in </a:t>
            </a:r>
            <a:r>
              <a:rPr lang="fr-FR" sz="1400" i="1" dirty="0"/>
              <a:t>CG, </a:t>
            </a:r>
            <a:r>
              <a:rPr lang="fr-FR" sz="1400" i="1" dirty="0" err="1"/>
              <a:t>Numata</a:t>
            </a:r>
            <a:r>
              <a:rPr lang="fr-FR" sz="1400" i="1" dirty="0"/>
              <a:t>, </a:t>
            </a:r>
            <a:r>
              <a:rPr lang="fr-FR" sz="1400" i="1" dirty="0" err="1"/>
              <a:t>Borgogno</a:t>
            </a:r>
            <a:r>
              <a:rPr lang="fr-FR" sz="1400" i="1" dirty="0"/>
              <a:t>, </a:t>
            </a:r>
            <a:r>
              <a:rPr lang="fr-FR" sz="1400" i="1" dirty="0" err="1"/>
              <a:t>Tassi</a:t>
            </a:r>
            <a:r>
              <a:rPr lang="fr-FR" sz="1400" i="1" dirty="0"/>
              <a:t>, Grasso. (2023) JPP.</a:t>
            </a:r>
          </a:p>
        </p:txBody>
      </p:sp>
      <p:sp>
        <p:nvSpPr>
          <p:cNvPr id="7" name="ZoneTexte 1">
            <a:extLst>
              <a:ext uri="{FF2B5EF4-FFF2-40B4-BE49-F238E27FC236}">
                <a16:creationId xmlns:a16="http://schemas.microsoft.com/office/drawing/2014/main" id="{7FB5C43E-D138-9CFA-373F-31EF7A3EF475}"/>
              </a:ext>
            </a:extLst>
          </p:cNvPr>
          <p:cNvSpPr txBox="1"/>
          <p:nvPr/>
        </p:nvSpPr>
        <p:spPr>
          <a:xfrm>
            <a:off x="959641" y="3409943"/>
            <a:ext cx="6503510" cy="677108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b="1" dirty="0">
                <a:solidFill>
                  <a:srgbClr val="F4B183"/>
                </a:solidFill>
              </a:rPr>
              <a:t>II) A </a:t>
            </a:r>
            <a:r>
              <a:rPr lang="fr-FR" sz="2400" b="1" dirty="0" err="1">
                <a:solidFill>
                  <a:srgbClr val="F4B183"/>
                </a:solidFill>
              </a:rPr>
              <a:t>limit</a:t>
            </a:r>
            <a:r>
              <a:rPr lang="fr-FR" sz="2400" b="1" dirty="0">
                <a:solidFill>
                  <a:srgbClr val="F4B183"/>
                </a:solidFill>
              </a:rPr>
              <a:t> to </a:t>
            </a:r>
            <a:r>
              <a:rPr lang="fr-FR" sz="2400" b="1" dirty="0" err="1">
                <a:solidFill>
                  <a:srgbClr val="F4B183"/>
                </a:solidFill>
              </a:rPr>
              <a:t>retain</a:t>
            </a:r>
            <a:r>
              <a:rPr lang="fr-FR" sz="2400" b="1" dirty="0">
                <a:solidFill>
                  <a:srgbClr val="F4B183"/>
                </a:solidFill>
              </a:rPr>
              <a:t> </a:t>
            </a:r>
            <a:r>
              <a:rPr lang="fr-FR" sz="2400" b="1" u="sng" dirty="0">
                <a:solidFill>
                  <a:srgbClr val="F4B183"/>
                </a:solidFill>
              </a:rPr>
              <a:t>ion</a:t>
            </a:r>
            <a:r>
              <a:rPr lang="fr-FR" sz="2400" b="1" dirty="0">
                <a:solidFill>
                  <a:srgbClr val="F4B183"/>
                </a:solidFill>
              </a:rPr>
              <a:t> FLR </a:t>
            </a:r>
            <a:r>
              <a:rPr lang="fr-FR" sz="2400" b="1" dirty="0" err="1">
                <a:solidFill>
                  <a:srgbClr val="F4B183"/>
                </a:solidFill>
              </a:rPr>
              <a:t>effects</a:t>
            </a:r>
            <a:r>
              <a:rPr lang="fr-FR" sz="2400" b="1" dirty="0">
                <a:solidFill>
                  <a:srgbClr val="F4B183"/>
                </a:solidFill>
              </a:rPr>
              <a:t>.</a:t>
            </a:r>
            <a:r>
              <a:rPr lang="fr-FR" sz="2400" b="1" dirty="0"/>
              <a:t> </a:t>
            </a:r>
          </a:p>
          <a:p>
            <a:r>
              <a:rPr lang="fr-FR" sz="1400" dirty="0"/>
              <a:t>Model </a:t>
            </a:r>
            <a:r>
              <a:rPr lang="fr-FR" sz="1400" dirty="0" err="1"/>
              <a:t>used</a:t>
            </a:r>
            <a:r>
              <a:rPr lang="fr-FR" sz="1400" dirty="0"/>
              <a:t> in </a:t>
            </a:r>
            <a:r>
              <a:rPr lang="fr-FR" sz="1400" i="1" dirty="0" err="1"/>
              <a:t>Passot</a:t>
            </a:r>
            <a:r>
              <a:rPr lang="fr-FR" sz="1400" i="1" dirty="0"/>
              <a:t>, </a:t>
            </a:r>
            <a:r>
              <a:rPr lang="fr-FR" sz="1400" i="1" dirty="0" err="1"/>
              <a:t>Sulem</a:t>
            </a:r>
            <a:r>
              <a:rPr lang="fr-FR" sz="1400" i="1" dirty="0"/>
              <a:t>, </a:t>
            </a:r>
            <a:r>
              <a:rPr lang="fr-FR" sz="1400" i="1" dirty="0" err="1"/>
              <a:t>Tassi</a:t>
            </a:r>
            <a:r>
              <a:rPr lang="fr-FR" sz="1400" i="1" dirty="0"/>
              <a:t> (2018), </a:t>
            </a:r>
            <a:r>
              <a:rPr lang="fr-FR" sz="1400" i="1" dirty="0" err="1"/>
              <a:t>Cerri</a:t>
            </a:r>
            <a:r>
              <a:rPr lang="fr-FR" sz="1400" i="1" dirty="0"/>
              <a:t> et al. (2023),  CG </a:t>
            </a:r>
            <a:r>
              <a:rPr lang="fr-FR" sz="1400" i="1" u="sng" dirty="0" err="1"/>
              <a:t>ongoing</a:t>
            </a:r>
            <a:r>
              <a:rPr lang="fr-FR" sz="1400" i="1" u="sng" dirty="0"/>
              <a:t> </a:t>
            </a:r>
            <a:r>
              <a:rPr lang="fr-FR" sz="1400" i="1" u="sng" dirty="0" err="1"/>
              <a:t>work</a:t>
            </a:r>
            <a:r>
              <a:rPr lang="fr-FR" sz="1400" i="1" u="sng" dirty="0"/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6740126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5CBB1A6-07E9-352D-B850-65382478EB5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alphaModFix amt="50000"/>
          </a:blip>
          <a:srcRect l="1546"/>
          <a:stretch/>
        </p:blipFill>
        <p:spPr>
          <a:xfrm>
            <a:off x="0" y="-25666"/>
            <a:ext cx="12192000" cy="66184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933FD92-551E-2F6A-2650-84B9FA7411EB}"/>
              </a:ext>
            </a:extLst>
          </p:cNvPr>
          <p:cNvSpPr/>
          <p:nvPr/>
        </p:nvSpPr>
        <p:spPr>
          <a:xfrm rot="10800000">
            <a:off x="-961" y="6163056"/>
            <a:ext cx="12192000" cy="694944"/>
          </a:xfrm>
          <a:prstGeom prst="rect">
            <a:avLst/>
          </a:prstGeom>
          <a:gradFill flip="none" rotWithShape="1">
            <a:gsLst>
              <a:gs pos="66000">
                <a:schemeClr val="accent1">
                  <a:lumMod val="20000"/>
                  <a:lumOff val="80000"/>
                </a:schemeClr>
              </a:gs>
              <a:gs pos="30000">
                <a:schemeClr val="bg1"/>
              </a:gs>
              <a:gs pos="9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14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5906E6E-3C23-1452-2A7E-15D559F74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Camille Granier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A02EC3C7-C96B-3944-847A-C9C6FE4AC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6776-A058-41DB-A8A0-75448B522604}" type="slidenum">
              <a:rPr lang="it-IT" smtClean="0"/>
              <a:t>7</a:t>
            </a:fld>
            <a:endParaRPr lang="it-IT"/>
          </a:p>
        </p:txBody>
      </p:sp>
      <p:sp>
        <p:nvSpPr>
          <p:cNvPr id="6" name="ZoneTexte 1">
            <a:extLst>
              <a:ext uri="{FF2B5EF4-FFF2-40B4-BE49-F238E27FC236}">
                <a16:creationId xmlns:a16="http://schemas.microsoft.com/office/drawing/2014/main" id="{46A7B2B8-659F-B749-FDF8-8488F0A5C7A9}"/>
              </a:ext>
            </a:extLst>
          </p:cNvPr>
          <p:cNvSpPr txBox="1"/>
          <p:nvPr/>
        </p:nvSpPr>
        <p:spPr>
          <a:xfrm>
            <a:off x="959641" y="1791688"/>
            <a:ext cx="5816063" cy="67710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b="1" dirty="0">
                <a:solidFill>
                  <a:srgbClr val="F4B183"/>
                </a:solidFill>
              </a:rPr>
              <a:t>I) A </a:t>
            </a:r>
            <a:r>
              <a:rPr lang="fr-FR" sz="2400" b="1" dirty="0" err="1">
                <a:solidFill>
                  <a:srgbClr val="F4B183"/>
                </a:solidFill>
              </a:rPr>
              <a:t>limit</a:t>
            </a:r>
            <a:r>
              <a:rPr lang="fr-FR" sz="2400" b="1" dirty="0">
                <a:solidFill>
                  <a:srgbClr val="F4B183"/>
                </a:solidFill>
              </a:rPr>
              <a:t> to </a:t>
            </a:r>
            <a:r>
              <a:rPr lang="fr-FR" sz="2400" b="1" dirty="0" err="1">
                <a:solidFill>
                  <a:srgbClr val="F4B183"/>
                </a:solidFill>
              </a:rPr>
              <a:t>retain</a:t>
            </a:r>
            <a:r>
              <a:rPr lang="fr-FR" sz="2400" b="1" dirty="0">
                <a:solidFill>
                  <a:srgbClr val="F4B183"/>
                </a:solidFill>
              </a:rPr>
              <a:t> </a:t>
            </a:r>
            <a:r>
              <a:rPr lang="fr-FR" sz="2400" b="1" u="sng" dirty="0" err="1">
                <a:solidFill>
                  <a:srgbClr val="F4B183"/>
                </a:solidFill>
              </a:rPr>
              <a:t>electron</a:t>
            </a:r>
            <a:r>
              <a:rPr lang="fr-FR" sz="2400" b="1" dirty="0">
                <a:solidFill>
                  <a:srgbClr val="F4B183"/>
                </a:solidFill>
              </a:rPr>
              <a:t> FLR </a:t>
            </a:r>
            <a:r>
              <a:rPr lang="fr-FR" sz="2400" b="1" dirty="0" err="1">
                <a:solidFill>
                  <a:srgbClr val="F4B183"/>
                </a:solidFill>
              </a:rPr>
              <a:t>effects</a:t>
            </a:r>
            <a:r>
              <a:rPr lang="fr-FR" sz="2400" b="1" dirty="0">
                <a:solidFill>
                  <a:srgbClr val="F4B183"/>
                </a:solidFill>
              </a:rPr>
              <a:t>.</a:t>
            </a:r>
            <a:r>
              <a:rPr lang="fr-FR" sz="2400" b="1" dirty="0"/>
              <a:t> </a:t>
            </a:r>
          </a:p>
          <a:p>
            <a:r>
              <a:rPr lang="fr-FR" sz="1400" dirty="0"/>
              <a:t>Model </a:t>
            </a:r>
            <a:r>
              <a:rPr lang="fr-FR" sz="1400" dirty="0" err="1"/>
              <a:t>used</a:t>
            </a:r>
            <a:r>
              <a:rPr lang="fr-FR" sz="1400" dirty="0"/>
              <a:t>  in </a:t>
            </a:r>
            <a:r>
              <a:rPr lang="fr-FR" sz="1400" i="1" dirty="0"/>
              <a:t>CG, </a:t>
            </a:r>
            <a:r>
              <a:rPr lang="fr-FR" sz="1400" i="1" dirty="0" err="1"/>
              <a:t>Numata</a:t>
            </a:r>
            <a:r>
              <a:rPr lang="fr-FR" sz="1400" i="1" dirty="0"/>
              <a:t>, </a:t>
            </a:r>
            <a:r>
              <a:rPr lang="fr-FR" sz="1400" i="1" dirty="0" err="1"/>
              <a:t>Borgogno</a:t>
            </a:r>
            <a:r>
              <a:rPr lang="fr-FR" sz="1400" i="1" dirty="0"/>
              <a:t>, </a:t>
            </a:r>
            <a:r>
              <a:rPr lang="fr-FR" sz="1400" i="1" dirty="0" err="1"/>
              <a:t>Tassi</a:t>
            </a:r>
            <a:r>
              <a:rPr lang="fr-FR" sz="1400" i="1" dirty="0"/>
              <a:t>, Grasso. (2023) JPP.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1BAEE28-472F-61D7-A571-0FF792745413}"/>
              </a:ext>
            </a:extLst>
          </p:cNvPr>
          <p:cNvSpPr/>
          <p:nvPr/>
        </p:nvSpPr>
        <p:spPr>
          <a:xfrm>
            <a:off x="429768" y="1658094"/>
            <a:ext cx="6849103" cy="1015015"/>
          </a:xfrm>
          <a:custGeom>
            <a:avLst/>
            <a:gdLst>
              <a:gd name="connsiteX0" fmla="*/ 0 w 6849103"/>
              <a:gd name="connsiteY0" fmla="*/ 60038 h 1015015"/>
              <a:gd name="connsiteX1" fmla="*/ 60038 w 6849103"/>
              <a:gd name="connsiteY1" fmla="*/ 0 h 1015015"/>
              <a:gd name="connsiteX2" fmla="*/ 800231 w 6849103"/>
              <a:gd name="connsiteY2" fmla="*/ 0 h 1015015"/>
              <a:gd name="connsiteX3" fmla="*/ 1271263 w 6849103"/>
              <a:gd name="connsiteY3" fmla="*/ 0 h 1015015"/>
              <a:gd name="connsiteX4" fmla="*/ 2078746 w 6849103"/>
              <a:gd name="connsiteY4" fmla="*/ 0 h 1015015"/>
              <a:gd name="connsiteX5" fmla="*/ 2684359 w 6849103"/>
              <a:gd name="connsiteY5" fmla="*/ 0 h 1015015"/>
              <a:gd name="connsiteX6" fmla="*/ 3357261 w 6849103"/>
              <a:gd name="connsiteY6" fmla="*/ 0 h 1015015"/>
              <a:gd name="connsiteX7" fmla="*/ 4164744 w 6849103"/>
              <a:gd name="connsiteY7" fmla="*/ 0 h 1015015"/>
              <a:gd name="connsiteX8" fmla="*/ 4635776 w 6849103"/>
              <a:gd name="connsiteY8" fmla="*/ 0 h 1015015"/>
              <a:gd name="connsiteX9" fmla="*/ 5308679 w 6849103"/>
              <a:gd name="connsiteY9" fmla="*/ 0 h 1015015"/>
              <a:gd name="connsiteX10" fmla="*/ 5914291 w 6849103"/>
              <a:gd name="connsiteY10" fmla="*/ 0 h 1015015"/>
              <a:gd name="connsiteX11" fmla="*/ 6789065 w 6849103"/>
              <a:gd name="connsiteY11" fmla="*/ 0 h 1015015"/>
              <a:gd name="connsiteX12" fmla="*/ 6849103 w 6849103"/>
              <a:gd name="connsiteY12" fmla="*/ 60038 h 1015015"/>
              <a:gd name="connsiteX13" fmla="*/ 6849103 w 6849103"/>
              <a:gd name="connsiteY13" fmla="*/ 507508 h 1015015"/>
              <a:gd name="connsiteX14" fmla="*/ 6849103 w 6849103"/>
              <a:gd name="connsiteY14" fmla="*/ 954977 h 1015015"/>
              <a:gd name="connsiteX15" fmla="*/ 6789065 w 6849103"/>
              <a:gd name="connsiteY15" fmla="*/ 1015015 h 1015015"/>
              <a:gd name="connsiteX16" fmla="*/ 6183453 w 6849103"/>
              <a:gd name="connsiteY16" fmla="*/ 1015015 h 1015015"/>
              <a:gd name="connsiteX17" fmla="*/ 5510550 w 6849103"/>
              <a:gd name="connsiteY17" fmla="*/ 1015015 h 1015015"/>
              <a:gd name="connsiteX18" fmla="*/ 4770357 w 6849103"/>
              <a:gd name="connsiteY18" fmla="*/ 1015015 h 1015015"/>
              <a:gd name="connsiteX19" fmla="*/ 4097454 w 6849103"/>
              <a:gd name="connsiteY19" fmla="*/ 1015015 h 1015015"/>
              <a:gd name="connsiteX20" fmla="*/ 3559132 w 6849103"/>
              <a:gd name="connsiteY20" fmla="*/ 1015015 h 1015015"/>
              <a:gd name="connsiteX21" fmla="*/ 2751649 w 6849103"/>
              <a:gd name="connsiteY21" fmla="*/ 1015015 h 1015015"/>
              <a:gd name="connsiteX22" fmla="*/ 2213327 w 6849103"/>
              <a:gd name="connsiteY22" fmla="*/ 1015015 h 1015015"/>
              <a:gd name="connsiteX23" fmla="*/ 1473134 w 6849103"/>
              <a:gd name="connsiteY23" fmla="*/ 1015015 h 1015015"/>
              <a:gd name="connsiteX24" fmla="*/ 934812 w 6849103"/>
              <a:gd name="connsiteY24" fmla="*/ 1015015 h 1015015"/>
              <a:gd name="connsiteX25" fmla="*/ 60038 w 6849103"/>
              <a:gd name="connsiteY25" fmla="*/ 1015015 h 1015015"/>
              <a:gd name="connsiteX26" fmla="*/ 0 w 6849103"/>
              <a:gd name="connsiteY26" fmla="*/ 954977 h 1015015"/>
              <a:gd name="connsiteX27" fmla="*/ 0 w 6849103"/>
              <a:gd name="connsiteY27" fmla="*/ 507508 h 1015015"/>
              <a:gd name="connsiteX28" fmla="*/ 0 w 6849103"/>
              <a:gd name="connsiteY28" fmla="*/ 60038 h 1015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6849103" h="1015015" extrusionOk="0">
                <a:moveTo>
                  <a:pt x="0" y="60038"/>
                </a:moveTo>
                <a:cubicBezTo>
                  <a:pt x="-1107" y="26446"/>
                  <a:pt x="29199" y="-2344"/>
                  <a:pt x="60038" y="0"/>
                </a:cubicBezTo>
                <a:cubicBezTo>
                  <a:pt x="353888" y="12316"/>
                  <a:pt x="487146" y="6592"/>
                  <a:pt x="800231" y="0"/>
                </a:cubicBezTo>
                <a:cubicBezTo>
                  <a:pt x="1113316" y="-6592"/>
                  <a:pt x="1037125" y="11"/>
                  <a:pt x="1271263" y="0"/>
                </a:cubicBezTo>
                <a:cubicBezTo>
                  <a:pt x="1505401" y="-11"/>
                  <a:pt x="1904237" y="-15264"/>
                  <a:pt x="2078746" y="0"/>
                </a:cubicBezTo>
                <a:cubicBezTo>
                  <a:pt x="2253255" y="15264"/>
                  <a:pt x="2426699" y="17932"/>
                  <a:pt x="2684359" y="0"/>
                </a:cubicBezTo>
                <a:cubicBezTo>
                  <a:pt x="2942019" y="-17932"/>
                  <a:pt x="3059174" y="-10521"/>
                  <a:pt x="3357261" y="0"/>
                </a:cubicBezTo>
                <a:cubicBezTo>
                  <a:pt x="3655348" y="10521"/>
                  <a:pt x="3914913" y="39934"/>
                  <a:pt x="4164744" y="0"/>
                </a:cubicBezTo>
                <a:cubicBezTo>
                  <a:pt x="4414575" y="-39934"/>
                  <a:pt x="4422701" y="8156"/>
                  <a:pt x="4635776" y="0"/>
                </a:cubicBezTo>
                <a:cubicBezTo>
                  <a:pt x="4848851" y="-8156"/>
                  <a:pt x="5163134" y="8885"/>
                  <a:pt x="5308679" y="0"/>
                </a:cubicBezTo>
                <a:cubicBezTo>
                  <a:pt x="5454224" y="-8885"/>
                  <a:pt x="5785552" y="11873"/>
                  <a:pt x="5914291" y="0"/>
                </a:cubicBezTo>
                <a:cubicBezTo>
                  <a:pt x="6043030" y="-11873"/>
                  <a:pt x="6601552" y="40994"/>
                  <a:pt x="6789065" y="0"/>
                </a:cubicBezTo>
                <a:cubicBezTo>
                  <a:pt x="6819114" y="211"/>
                  <a:pt x="6850880" y="23840"/>
                  <a:pt x="6849103" y="60038"/>
                </a:cubicBezTo>
                <a:cubicBezTo>
                  <a:pt x="6862434" y="172975"/>
                  <a:pt x="6829272" y="314065"/>
                  <a:pt x="6849103" y="507508"/>
                </a:cubicBezTo>
                <a:cubicBezTo>
                  <a:pt x="6868935" y="700951"/>
                  <a:pt x="6871245" y="821636"/>
                  <a:pt x="6849103" y="954977"/>
                </a:cubicBezTo>
                <a:cubicBezTo>
                  <a:pt x="6855976" y="983605"/>
                  <a:pt x="6822226" y="1011954"/>
                  <a:pt x="6789065" y="1015015"/>
                </a:cubicBezTo>
                <a:cubicBezTo>
                  <a:pt x="6612607" y="1039947"/>
                  <a:pt x="6395274" y="1036266"/>
                  <a:pt x="6183453" y="1015015"/>
                </a:cubicBezTo>
                <a:cubicBezTo>
                  <a:pt x="5971632" y="993764"/>
                  <a:pt x="5748910" y="1020997"/>
                  <a:pt x="5510550" y="1015015"/>
                </a:cubicBezTo>
                <a:cubicBezTo>
                  <a:pt x="5272190" y="1009033"/>
                  <a:pt x="5073902" y="991775"/>
                  <a:pt x="4770357" y="1015015"/>
                </a:cubicBezTo>
                <a:cubicBezTo>
                  <a:pt x="4466812" y="1038255"/>
                  <a:pt x="4286669" y="1035898"/>
                  <a:pt x="4097454" y="1015015"/>
                </a:cubicBezTo>
                <a:cubicBezTo>
                  <a:pt x="3908239" y="994132"/>
                  <a:pt x="3691925" y="1001310"/>
                  <a:pt x="3559132" y="1015015"/>
                </a:cubicBezTo>
                <a:cubicBezTo>
                  <a:pt x="3426339" y="1028720"/>
                  <a:pt x="3150586" y="1037444"/>
                  <a:pt x="2751649" y="1015015"/>
                </a:cubicBezTo>
                <a:cubicBezTo>
                  <a:pt x="2352712" y="992586"/>
                  <a:pt x="2441507" y="1015737"/>
                  <a:pt x="2213327" y="1015015"/>
                </a:cubicBezTo>
                <a:cubicBezTo>
                  <a:pt x="1985147" y="1014293"/>
                  <a:pt x="1760089" y="1050025"/>
                  <a:pt x="1473134" y="1015015"/>
                </a:cubicBezTo>
                <a:cubicBezTo>
                  <a:pt x="1186179" y="980005"/>
                  <a:pt x="1047676" y="989857"/>
                  <a:pt x="934812" y="1015015"/>
                </a:cubicBezTo>
                <a:cubicBezTo>
                  <a:pt x="821948" y="1040173"/>
                  <a:pt x="386875" y="1009261"/>
                  <a:pt x="60038" y="1015015"/>
                </a:cubicBezTo>
                <a:cubicBezTo>
                  <a:pt x="29804" y="1019418"/>
                  <a:pt x="-1023" y="981952"/>
                  <a:pt x="0" y="954977"/>
                </a:cubicBezTo>
                <a:cubicBezTo>
                  <a:pt x="-11060" y="786990"/>
                  <a:pt x="19647" y="686016"/>
                  <a:pt x="0" y="507508"/>
                </a:cubicBezTo>
                <a:cubicBezTo>
                  <a:pt x="-19647" y="329000"/>
                  <a:pt x="10283" y="225147"/>
                  <a:pt x="0" y="60038"/>
                </a:cubicBezTo>
                <a:close/>
              </a:path>
            </a:pathLst>
          </a:custGeom>
          <a:noFill/>
          <a:ln>
            <a:solidFill>
              <a:schemeClr val="accent5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3738901915">
                  <a:prstGeom prst="roundRect">
                    <a:avLst>
                      <a:gd name="adj" fmla="val 5915"/>
                    </a:avLst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ZoneTexte 1">
            <a:extLst>
              <a:ext uri="{FF2B5EF4-FFF2-40B4-BE49-F238E27FC236}">
                <a16:creationId xmlns:a16="http://schemas.microsoft.com/office/drawing/2014/main" id="{469E108C-A511-B4E6-75EE-1D0866571D13}"/>
              </a:ext>
            </a:extLst>
          </p:cNvPr>
          <p:cNvSpPr txBox="1"/>
          <p:nvPr/>
        </p:nvSpPr>
        <p:spPr>
          <a:xfrm>
            <a:off x="959641" y="3409943"/>
            <a:ext cx="6503510" cy="677108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b="1" dirty="0">
                <a:solidFill>
                  <a:srgbClr val="F4B183"/>
                </a:solidFill>
              </a:rPr>
              <a:t>II) A </a:t>
            </a:r>
            <a:r>
              <a:rPr lang="fr-FR" sz="2400" b="1" dirty="0" err="1">
                <a:solidFill>
                  <a:srgbClr val="F4B183"/>
                </a:solidFill>
              </a:rPr>
              <a:t>limit</a:t>
            </a:r>
            <a:r>
              <a:rPr lang="fr-FR" sz="2400" b="1" dirty="0">
                <a:solidFill>
                  <a:srgbClr val="F4B183"/>
                </a:solidFill>
              </a:rPr>
              <a:t> to </a:t>
            </a:r>
            <a:r>
              <a:rPr lang="fr-FR" sz="2400" b="1" dirty="0" err="1">
                <a:solidFill>
                  <a:srgbClr val="F4B183"/>
                </a:solidFill>
              </a:rPr>
              <a:t>retain</a:t>
            </a:r>
            <a:r>
              <a:rPr lang="fr-FR" sz="2400" b="1" dirty="0">
                <a:solidFill>
                  <a:srgbClr val="F4B183"/>
                </a:solidFill>
              </a:rPr>
              <a:t> </a:t>
            </a:r>
            <a:r>
              <a:rPr lang="fr-FR" sz="2400" b="1" u="sng" dirty="0">
                <a:solidFill>
                  <a:srgbClr val="F4B183"/>
                </a:solidFill>
              </a:rPr>
              <a:t>ion</a:t>
            </a:r>
            <a:r>
              <a:rPr lang="fr-FR" sz="2400" b="1" dirty="0">
                <a:solidFill>
                  <a:srgbClr val="F4B183"/>
                </a:solidFill>
              </a:rPr>
              <a:t> FLR </a:t>
            </a:r>
            <a:r>
              <a:rPr lang="fr-FR" sz="2400" b="1" dirty="0" err="1">
                <a:solidFill>
                  <a:srgbClr val="F4B183"/>
                </a:solidFill>
              </a:rPr>
              <a:t>effects</a:t>
            </a:r>
            <a:r>
              <a:rPr lang="fr-FR" sz="2400" b="1" dirty="0">
                <a:solidFill>
                  <a:srgbClr val="F4B183"/>
                </a:solidFill>
              </a:rPr>
              <a:t>.</a:t>
            </a:r>
            <a:r>
              <a:rPr lang="fr-FR" sz="2400" b="1" dirty="0"/>
              <a:t> </a:t>
            </a:r>
          </a:p>
          <a:p>
            <a:r>
              <a:rPr lang="fr-FR" sz="1400" dirty="0"/>
              <a:t>Model </a:t>
            </a:r>
            <a:r>
              <a:rPr lang="fr-FR" sz="1400" dirty="0" err="1"/>
              <a:t>used</a:t>
            </a:r>
            <a:r>
              <a:rPr lang="fr-FR" sz="1400" dirty="0"/>
              <a:t> in </a:t>
            </a:r>
            <a:r>
              <a:rPr lang="fr-FR" sz="1400" i="1" dirty="0" err="1"/>
              <a:t>Passot</a:t>
            </a:r>
            <a:r>
              <a:rPr lang="fr-FR" sz="1400" i="1" dirty="0"/>
              <a:t>, </a:t>
            </a:r>
            <a:r>
              <a:rPr lang="fr-FR" sz="1400" i="1" dirty="0" err="1"/>
              <a:t>Sulem</a:t>
            </a:r>
            <a:r>
              <a:rPr lang="fr-FR" sz="1400" i="1" dirty="0"/>
              <a:t>, </a:t>
            </a:r>
            <a:r>
              <a:rPr lang="fr-FR" sz="1400" i="1" dirty="0" err="1"/>
              <a:t>Tassi</a:t>
            </a:r>
            <a:r>
              <a:rPr lang="fr-FR" sz="1400" i="1" dirty="0"/>
              <a:t> (2018), </a:t>
            </a:r>
            <a:r>
              <a:rPr lang="fr-FR" sz="1400" i="1" dirty="0" err="1"/>
              <a:t>Cerri</a:t>
            </a:r>
            <a:r>
              <a:rPr lang="fr-FR" sz="1400" i="1" dirty="0"/>
              <a:t> et al. (2023),  CG </a:t>
            </a:r>
            <a:r>
              <a:rPr lang="fr-FR" sz="1400" i="1" u="sng" dirty="0" err="1"/>
              <a:t>ongoing</a:t>
            </a:r>
            <a:r>
              <a:rPr lang="fr-FR" sz="1400" i="1" u="sng" dirty="0"/>
              <a:t> </a:t>
            </a:r>
            <a:r>
              <a:rPr lang="fr-FR" sz="1400" i="1" u="sng" dirty="0" err="1"/>
              <a:t>work</a:t>
            </a:r>
            <a:r>
              <a:rPr lang="fr-FR" sz="1400" i="1" u="sng" dirty="0"/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7495956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5CBB1A6-07E9-352D-B850-65382478EB5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alphaModFix amt="50000"/>
          </a:blip>
          <a:srcRect l="1546"/>
          <a:stretch/>
        </p:blipFill>
        <p:spPr>
          <a:xfrm>
            <a:off x="0" y="-25666"/>
            <a:ext cx="12192000" cy="66184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933FD92-551E-2F6A-2650-84B9FA7411EB}"/>
              </a:ext>
            </a:extLst>
          </p:cNvPr>
          <p:cNvSpPr/>
          <p:nvPr/>
        </p:nvSpPr>
        <p:spPr>
          <a:xfrm rot="10800000">
            <a:off x="0" y="6163056"/>
            <a:ext cx="12192000" cy="694944"/>
          </a:xfrm>
          <a:prstGeom prst="rect">
            <a:avLst/>
          </a:prstGeom>
          <a:gradFill flip="none" rotWithShape="1">
            <a:gsLst>
              <a:gs pos="66000">
                <a:schemeClr val="accent1">
                  <a:lumMod val="20000"/>
                  <a:lumOff val="80000"/>
                </a:schemeClr>
              </a:gs>
              <a:gs pos="30000">
                <a:schemeClr val="bg1"/>
              </a:gs>
              <a:gs pos="9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14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5906E6E-3C23-1452-2A7E-15D559F74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Camille Granier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A02EC3C7-C96B-3944-847A-C9C6FE4AC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6776-A058-41DB-A8A0-75448B522604}" type="slidenum">
              <a:rPr lang="it-IT" smtClean="0"/>
              <a:t>8</a:t>
            </a:fld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0117B026-CF49-D669-46F9-1C2EF6099DB1}"/>
                  </a:ext>
                </a:extLst>
              </p:cNvPr>
              <p:cNvSpPr txBox="1"/>
              <p:nvPr/>
            </p:nvSpPr>
            <p:spPr>
              <a:xfrm>
                <a:off x="690977" y="997277"/>
                <a:ext cx="7165243" cy="12419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l"/>
                <a:r>
                  <a:rPr lang="it-IT" sz="1600" dirty="0"/>
                  <a:t>Our further reductions: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it-IT" sz="1600" dirty="0"/>
                  <a:t>Asymptotic limit of cold ions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1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den>
                    </m:f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 →0</m:t>
                    </m:r>
                  </m:oMath>
                </a14:m>
                <a:r>
                  <a:rPr lang="it-IT" sz="1600" dirty="0"/>
                  <a:t>.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it-IT" sz="1600" dirty="0"/>
                  <a:t>Ions gyrocenter density and velocity fluctuations are neglected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=0.</m:t>
                    </m:r>
                  </m:oMath>
                </a14:m>
                <a:r>
                  <a:rPr lang="it-IT" sz="1600" b="1" dirty="0"/>
                  <a:t> </a:t>
                </a:r>
              </a:p>
              <a:p>
                <a:endParaRPr lang="fr-FR" sz="1800" b="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0117B026-CF49-D669-46F9-1C2EF6099D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977" y="997277"/>
                <a:ext cx="7165243" cy="1241943"/>
              </a:xfrm>
              <a:prstGeom prst="rect">
                <a:avLst/>
              </a:prstGeom>
              <a:blipFill>
                <a:blip r:embed="rId4"/>
                <a:stretch>
                  <a:fillRect l="-425" t="-197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18BBA4A1-721E-7F8C-2AB0-7020DFD4CA46}"/>
              </a:ext>
            </a:extLst>
          </p:cNvPr>
          <p:cNvSpPr txBox="1"/>
          <p:nvPr/>
        </p:nvSpPr>
        <p:spPr>
          <a:xfrm>
            <a:off x="8230565" y="949367"/>
            <a:ext cx="2538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Quasi-</a:t>
            </a:r>
            <a:r>
              <a:rPr lang="fr-FR" sz="1400" dirty="0" err="1"/>
              <a:t>neutrality</a:t>
            </a:r>
            <a:r>
              <a:rPr lang="fr-FR" sz="1400" dirty="0"/>
              <a:t>, </a:t>
            </a:r>
            <a:r>
              <a:rPr lang="fr-FR" sz="1400" dirty="0" err="1"/>
              <a:t>Ampère’s</a:t>
            </a:r>
            <a:r>
              <a:rPr lang="fr-FR" sz="1400" dirty="0"/>
              <a:t> Law: </a:t>
            </a:r>
            <a:endParaRPr lang="it-IT" sz="1400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263DC528-37F2-DCA6-17CF-A4ABF2705F92}"/>
              </a:ext>
            </a:extLst>
          </p:cNvPr>
          <p:cNvSpPr/>
          <p:nvPr/>
        </p:nvSpPr>
        <p:spPr>
          <a:xfrm>
            <a:off x="7856220" y="829473"/>
            <a:ext cx="4152900" cy="2523328"/>
          </a:xfrm>
          <a:prstGeom prst="roundRect">
            <a:avLst>
              <a:gd name="adj" fmla="val 6524"/>
            </a:avLst>
          </a:prstGeom>
          <a:noFill/>
          <a:ln w="12700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114996770">
                  <a:custGeom>
                    <a:avLst/>
                    <a:gdLst>
                      <a:gd name="connsiteX0" fmla="*/ 0 w 3996239"/>
                      <a:gd name="connsiteY0" fmla="*/ 165377 h 1220857"/>
                      <a:gd name="connsiteX1" fmla="*/ 165377 w 3996239"/>
                      <a:gd name="connsiteY1" fmla="*/ 0 h 1220857"/>
                      <a:gd name="connsiteX2" fmla="*/ 812946 w 3996239"/>
                      <a:gd name="connsiteY2" fmla="*/ 0 h 1220857"/>
                      <a:gd name="connsiteX3" fmla="*/ 1350550 w 3996239"/>
                      <a:gd name="connsiteY3" fmla="*/ 0 h 1220857"/>
                      <a:gd name="connsiteX4" fmla="*/ 2034774 w 3996239"/>
                      <a:gd name="connsiteY4" fmla="*/ 0 h 1220857"/>
                      <a:gd name="connsiteX5" fmla="*/ 2609034 w 3996239"/>
                      <a:gd name="connsiteY5" fmla="*/ 0 h 1220857"/>
                      <a:gd name="connsiteX6" fmla="*/ 3146638 w 3996239"/>
                      <a:gd name="connsiteY6" fmla="*/ 0 h 1220857"/>
                      <a:gd name="connsiteX7" fmla="*/ 3830862 w 3996239"/>
                      <a:gd name="connsiteY7" fmla="*/ 0 h 1220857"/>
                      <a:gd name="connsiteX8" fmla="*/ 3996239 w 3996239"/>
                      <a:gd name="connsiteY8" fmla="*/ 165377 h 1220857"/>
                      <a:gd name="connsiteX9" fmla="*/ 3996239 w 3996239"/>
                      <a:gd name="connsiteY9" fmla="*/ 601527 h 1220857"/>
                      <a:gd name="connsiteX10" fmla="*/ 3996239 w 3996239"/>
                      <a:gd name="connsiteY10" fmla="*/ 1055480 h 1220857"/>
                      <a:gd name="connsiteX11" fmla="*/ 3830862 w 3996239"/>
                      <a:gd name="connsiteY11" fmla="*/ 1220857 h 1220857"/>
                      <a:gd name="connsiteX12" fmla="*/ 3256603 w 3996239"/>
                      <a:gd name="connsiteY12" fmla="*/ 1220857 h 1220857"/>
                      <a:gd name="connsiteX13" fmla="*/ 2682343 w 3996239"/>
                      <a:gd name="connsiteY13" fmla="*/ 1220857 h 1220857"/>
                      <a:gd name="connsiteX14" fmla="*/ 2034774 w 3996239"/>
                      <a:gd name="connsiteY14" fmla="*/ 1220857 h 1220857"/>
                      <a:gd name="connsiteX15" fmla="*/ 1460515 w 3996239"/>
                      <a:gd name="connsiteY15" fmla="*/ 1220857 h 1220857"/>
                      <a:gd name="connsiteX16" fmla="*/ 886256 w 3996239"/>
                      <a:gd name="connsiteY16" fmla="*/ 1220857 h 1220857"/>
                      <a:gd name="connsiteX17" fmla="*/ 165377 w 3996239"/>
                      <a:gd name="connsiteY17" fmla="*/ 1220857 h 1220857"/>
                      <a:gd name="connsiteX18" fmla="*/ 0 w 3996239"/>
                      <a:gd name="connsiteY18" fmla="*/ 1055480 h 1220857"/>
                      <a:gd name="connsiteX19" fmla="*/ 0 w 3996239"/>
                      <a:gd name="connsiteY19" fmla="*/ 601527 h 1220857"/>
                      <a:gd name="connsiteX20" fmla="*/ 0 w 3996239"/>
                      <a:gd name="connsiteY20" fmla="*/ 165377 h 1220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3996239" h="1220857" extrusionOk="0">
                        <a:moveTo>
                          <a:pt x="0" y="165377"/>
                        </a:moveTo>
                        <a:cubicBezTo>
                          <a:pt x="-8658" y="65744"/>
                          <a:pt x="58473" y="13244"/>
                          <a:pt x="165377" y="0"/>
                        </a:cubicBezTo>
                        <a:cubicBezTo>
                          <a:pt x="353748" y="-14457"/>
                          <a:pt x="675485" y="1622"/>
                          <a:pt x="812946" y="0"/>
                        </a:cubicBezTo>
                        <a:cubicBezTo>
                          <a:pt x="950407" y="-1622"/>
                          <a:pt x="1142175" y="4720"/>
                          <a:pt x="1350550" y="0"/>
                        </a:cubicBezTo>
                        <a:cubicBezTo>
                          <a:pt x="1558925" y="-4720"/>
                          <a:pt x="1783533" y="-28493"/>
                          <a:pt x="2034774" y="0"/>
                        </a:cubicBezTo>
                        <a:cubicBezTo>
                          <a:pt x="2286015" y="28493"/>
                          <a:pt x="2378815" y="-2718"/>
                          <a:pt x="2609034" y="0"/>
                        </a:cubicBezTo>
                        <a:cubicBezTo>
                          <a:pt x="2839253" y="2718"/>
                          <a:pt x="2903979" y="-1920"/>
                          <a:pt x="3146638" y="0"/>
                        </a:cubicBezTo>
                        <a:cubicBezTo>
                          <a:pt x="3389297" y="1920"/>
                          <a:pt x="3659723" y="27303"/>
                          <a:pt x="3830862" y="0"/>
                        </a:cubicBezTo>
                        <a:cubicBezTo>
                          <a:pt x="3908969" y="1957"/>
                          <a:pt x="4000560" y="64302"/>
                          <a:pt x="3996239" y="165377"/>
                        </a:cubicBezTo>
                        <a:cubicBezTo>
                          <a:pt x="4013910" y="257159"/>
                          <a:pt x="3989186" y="491565"/>
                          <a:pt x="3996239" y="601527"/>
                        </a:cubicBezTo>
                        <a:cubicBezTo>
                          <a:pt x="4003293" y="711489"/>
                          <a:pt x="3985226" y="910033"/>
                          <a:pt x="3996239" y="1055480"/>
                        </a:cubicBezTo>
                        <a:cubicBezTo>
                          <a:pt x="3987856" y="1148935"/>
                          <a:pt x="3912827" y="1233108"/>
                          <a:pt x="3830862" y="1220857"/>
                        </a:cubicBezTo>
                        <a:cubicBezTo>
                          <a:pt x="3650350" y="1238411"/>
                          <a:pt x="3429347" y="1201177"/>
                          <a:pt x="3256603" y="1220857"/>
                        </a:cubicBezTo>
                        <a:cubicBezTo>
                          <a:pt x="3083859" y="1240537"/>
                          <a:pt x="2913167" y="1237900"/>
                          <a:pt x="2682343" y="1220857"/>
                        </a:cubicBezTo>
                        <a:cubicBezTo>
                          <a:pt x="2451519" y="1203814"/>
                          <a:pt x="2184870" y="1252987"/>
                          <a:pt x="2034774" y="1220857"/>
                        </a:cubicBezTo>
                        <a:cubicBezTo>
                          <a:pt x="1884678" y="1188727"/>
                          <a:pt x="1603586" y="1230235"/>
                          <a:pt x="1460515" y="1220857"/>
                        </a:cubicBezTo>
                        <a:cubicBezTo>
                          <a:pt x="1317444" y="1211479"/>
                          <a:pt x="1162746" y="1198649"/>
                          <a:pt x="886256" y="1220857"/>
                        </a:cubicBezTo>
                        <a:cubicBezTo>
                          <a:pt x="609766" y="1243065"/>
                          <a:pt x="396070" y="1229497"/>
                          <a:pt x="165377" y="1220857"/>
                        </a:cubicBezTo>
                        <a:cubicBezTo>
                          <a:pt x="78252" y="1208571"/>
                          <a:pt x="14234" y="1133911"/>
                          <a:pt x="0" y="1055480"/>
                        </a:cubicBezTo>
                        <a:cubicBezTo>
                          <a:pt x="17891" y="950767"/>
                          <a:pt x="11270" y="774572"/>
                          <a:pt x="0" y="601527"/>
                        </a:cubicBezTo>
                        <a:cubicBezTo>
                          <a:pt x="-11270" y="428482"/>
                          <a:pt x="2959" y="340446"/>
                          <a:pt x="0" y="165377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7E573400-6932-AF45-04BF-8BCE09B956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1637582"/>
            <a:ext cx="3552974" cy="1397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581F905-84DD-CC1E-88B1-248961B29D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5638" y="2338937"/>
            <a:ext cx="4461320" cy="52398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ED6BD7B9-0B8F-AE7E-95B1-BFDEAEC80C2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0530" y="3062351"/>
            <a:ext cx="4834229" cy="782333"/>
          </a:xfrm>
          <a:prstGeom prst="rect">
            <a:avLst/>
          </a:prstGeom>
        </p:spPr>
      </p:pic>
      <p:sp>
        <p:nvSpPr>
          <p:cNvPr id="5" name="Title 8">
            <a:extLst>
              <a:ext uri="{FF2B5EF4-FFF2-40B4-BE49-F238E27FC236}">
                <a16:creationId xmlns:a16="http://schemas.microsoft.com/office/drawing/2014/main" id="{2FA3C108-EEBD-1B09-B496-7E4A95888422}"/>
              </a:ext>
            </a:extLst>
          </p:cNvPr>
          <p:cNvSpPr txBox="1">
            <a:spLocks/>
          </p:cNvSpPr>
          <p:nvPr/>
        </p:nvSpPr>
        <p:spPr>
          <a:xfrm>
            <a:off x="318201" y="61934"/>
            <a:ext cx="8923160" cy="4452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000" dirty="0"/>
              <a:t>2. Cold ions. On the </a:t>
            </a:r>
            <a:r>
              <a:rPr lang="en-GB" sz="2000" dirty="0" err="1"/>
              <a:t>plasmoid</a:t>
            </a:r>
            <a:r>
              <a:rPr lang="en-GB" sz="2000" dirty="0"/>
              <a:t> instability.</a:t>
            </a:r>
          </a:p>
        </p:txBody>
      </p:sp>
    </p:spTree>
    <p:extLst>
      <p:ext uri="{BB962C8B-B14F-4D97-AF65-F5344CB8AC3E}">
        <p14:creationId xmlns:p14="http://schemas.microsoft.com/office/powerpoint/2010/main" val="15441629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5CBB1A6-07E9-352D-B850-65382478EB5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alphaModFix amt="50000"/>
          </a:blip>
          <a:srcRect l="1546"/>
          <a:stretch/>
        </p:blipFill>
        <p:spPr>
          <a:xfrm>
            <a:off x="0" y="-25666"/>
            <a:ext cx="12192000" cy="66184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933FD92-551E-2F6A-2650-84B9FA7411EB}"/>
              </a:ext>
            </a:extLst>
          </p:cNvPr>
          <p:cNvSpPr/>
          <p:nvPr/>
        </p:nvSpPr>
        <p:spPr>
          <a:xfrm rot="10800000">
            <a:off x="0" y="6163056"/>
            <a:ext cx="12192000" cy="694944"/>
          </a:xfrm>
          <a:prstGeom prst="rect">
            <a:avLst/>
          </a:prstGeom>
          <a:gradFill flip="none" rotWithShape="1">
            <a:gsLst>
              <a:gs pos="66000">
                <a:schemeClr val="accent1">
                  <a:lumMod val="20000"/>
                  <a:lumOff val="80000"/>
                </a:schemeClr>
              </a:gs>
              <a:gs pos="30000">
                <a:schemeClr val="bg1"/>
              </a:gs>
              <a:gs pos="9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14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5906E6E-3C23-1452-2A7E-15D559F74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Camille Granier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A02EC3C7-C96B-3944-847A-C9C6FE4AC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6776-A058-41DB-A8A0-75448B522604}" type="slidenum">
              <a:rPr lang="it-IT" smtClean="0"/>
              <a:t>9</a:t>
            </a:fld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0117B026-CF49-D669-46F9-1C2EF6099DB1}"/>
                  </a:ext>
                </a:extLst>
              </p:cNvPr>
              <p:cNvSpPr txBox="1"/>
              <p:nvPr/>
            </p:nvSpPr>
            <p:spPr>
              <a:xfrm>
                <a:off x="690977" y="997277"/>
                <a:ext cx="7165243" cy="12419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l"/>
                <a:r>
                  <a:rPr lang="it-IT" sz="1600" dirty="0"/>
                  <a:t>Our further reductions: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it-IT" sz="1600" dirty="0"/>
                  <a:t>Asymptotic limit of cold ions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1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den>
                    </m:f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 →0</m:t>
                    </m:r>
                  </m:oMath>
                </a14:m>
                <a:r>
                  <a:rPr lang="it-IT" sz="1600" dirty="0"/>
                  <a:t>.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it-IT" sz="1600" dirty="0"/>
                  <a:t>Ions gyrocenter density and velocity fluctuations are neglected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=0.</m:t>
                    </m:r>
                  </m:oMath>
                </a14:m>
                <a:r>
                  <a:rPr lang="it-IT" sz="1600" b="1" dirty="0"/>
                  <a:t> </a:t>
                </a:r>
              </a:p>
              <a:p>
                <a:endParaRPr lang="fr-FR" sz="1800" b="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0117B026-CF49-D669-46F9-1C2EF6099D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977" y="997277"/>
                <a:ext cx="7165243" cy="1241943"/>
              </a:xfrm>
              <a:prstGeom prst="rect">
                <a:avLst/>
              </a:prstGeom>
              <a:blipFill>
                <a:blip r:embed="rId4"/>
                <a:stretch>
                  <a:fillRect l="-425" t="-197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18BBA4A1-721E-7F8C-2AB0-7020DFD4CA46}"/>
              </a:ext>
            </a:extLst>
          </p:cNvPr>
          <p:cNvSpPr txBox="1"/>
          <p:nvPr/>
        </p:nvSpPr>
        <p:spPr>
          <a:xfrm>
            <a:off x="8230565" y="949367"/>
            <a:ext cx="2538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Quasi-</a:t>
            </a:r>
            <a:r>
              <a:rPr lang="fr-FR" sz="1400" dirty="0" err="1"/>
              <a:t>neutrality</a:t>
            </a:r>
            <a:r>
              <a:rPr lang="fr-FR" sz="1400" dirty="0"/>
              <a:t>, </a:t>
            </a:r>
            <a:r>
              <a:rPr lang="fr-FR" sz="1400" dirty="0" err="1"/>
              <a:t>Ampère’s</a:t>
            </a:r>
            <a:r>
              <a:rPr lang="fr-FR" sz="1400" dirty="0"/>
              <a:t> Law: </a:t>
            </a:r>
            <a:endParaRPr lang="it-IT" sz="1400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263DC528-37F2-DCA6-17CF-A4ABF2705F92}"/>
              </a:ext>
            </a:extLst>
          </p:cNvPr>
          <p:cNvSpPr/>
          <p:nvPr/>
        </p:nvSpPr>
        <p:spPr>
          <a:xfrm>
            <a:off x="7856220" y="829473"/>
            <a:ext cx="4152900" cy="2523328"/>
          </a:xfrm>
          <a:prstGeom prst="roundRect">
            <a:avLst>
              <a:gd name="adj" fmla="val 6524"/>
            </a:avLst>
          </a:prstGeom>
          <a:noFill/>
          <a:ln w="12700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114996770">
                  <a:custGeom>
                    <a:avLst/>
                    <a:gdLst>
                      <a:gd name="connsiteX0" fmla="*/ 0 w 3996239"/>
                      <a:gd name="connsiteY0" fmla="*/ 165377 h 1220857"/>
                      <a:gd name="connsiteX1" fmla="*/ 165377 w 3996239"/>
                      <a:gd name="connsiteY1" fmla="*/ 0 h 1220857"/>
                      <a:gd name="connsiteX2" fmla="*/ 812946 w 3996239"/>
                      <a:gd name="connsiteY2" fmla="*/ 0 h 1220857"/>
                      <a:gd name="connsiteX3" fmla="*/ 1350550 w 3996239"/>
                      <a:gd name="connsiteY3" fmla="*/ 0 h 1220857"/>
                      <a:gd name="connsiteX4" fmla="*/ 2034774 w 3996239"/>
                      <a:gd name="connsiteY4" fmla="*/ 0 h 1220857"/>
                      <a:gd name="connsiteX5" fmla="*/ 2609034 w 3996239"/>
                      <a:gd name="connsiteY5" fmla="*/ 0 h 1220857"/>
                      <a:gd name="connsiteX6" fmla="*/ 3146638 w 3996239"/>
                      <a:gd name="connsiteY6" fmla="*/ 0 h 1220857"/>
                      <a:gd name="connsiteX7" fmla="*/ 3830862 w 3996239"/>
                      <a:gd name="connsiteY7" fmla="*/ 0 h 1220857"/>
                      <a:gd name="connsiteX8" fmla="*/ 3996239 w 3996239"/>
                      <a:gd name="connsiteY8" fmla="*/ 165377 h 1220857"/>
                      <a:gd name="connsiteX9" fmla="*/ 3996239 w 3996239"/>
                      <a:gd name="connsiteY9" fmla="*/ 601527 h 1220857"/>
                      <a:gd name="connsiteX10" fmla="*/ 3996239 w 3996239"/>
                      <a:gd name="connsiteY10" fmla="*/ 1055480 h 1220857"/>
                      <a:gd name="connsiteX11" fmla="*/ 3830862 w 3996239"/>
                      <a:gd name="connsiteY11" fmla="*/ 1220857 h 1220857"/>
                      <a:gd name="connsiteX12" fmla="*/ 3256603 w 3996239"/>
                      <a:gd name="connsiteY12" fmla="*/ 1220857 h 1220857"/>
                      <a:gd name="connsiteX13" fmla="*/ 2682343 w 3996239"/>
                      <a:gd name="connsiteY13" fmla="*/ 1220857 h 1220857"/>
                      <a:gd name="connsiteX14" fmla="*/ 2034774 w 3996239"/>
                      <a:gd name="connsiteY14" fmla="*/ 1220857 h 1220857"/>
                      <a:gd name="connsiteX15" fmla="*/ 1460515 w 3996239"/>
                      <a:gd name="connsiteY15" fmla="*/ 1220857 h 1220857"/>
                      <a:gd name="connsiteX16" fmla="*/ 886256 w 3996239"/>
                      <a:gd name="connsiteY16" fmla="*/ 1220857 h 1220857"/>
                      <a:gd name="connsiteX17" fmla="*/ 165377 w 3996239"/>
                      <a:gd name="connsiteY17" fmla="*/ 1220857 h 1220857"/>
                      <a:gd name="connsiteX18" fmla="*/ 0 w 3996239"/>
                      <a:gd name="connsiteY18" fmla="*/ 1055480 h 1220857"/>
                      <a:gd name="connsiteX19" fmla="*/ 0 w 3996239"/>
                      <a:gd name="connsiteY19" fmla="*/ 601527 h 1220857"/>
                      <a:gd name="connsiteX20" fmla="*/ 0 w 3996239"/>
                      <a:gd name="connsiteY20" fmla="*/ 165377 h 1220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3996239" h="1220857" extrusionOk="0">
                        <a:moveTo>
                          <a:pt x="0" y="165377"/>
                        </a:moveTo>
                        <a:cubicBezTo>
                          <a:pt x="-8658" y="65744"/>
                          <a:pt x="58473" y="13244"/>
                          <a:pt x="165377" y="0"/>
                        </a:cubicBezTo>
                        <a:cubicBezTo>
                          <a:pt x="353748" y="-14457"/>
                          <a:pt x="675485" y="1622"/>
                          <a:pt x="812946" y="0"/>
                        </a:cubicBezTo>
                        <a:cubicBezTo>
                          <a:pt x="950407" y="-1622"/>
                          <a:pt x="1142175" y="4720"/>
                          <a:pt x="1350550" y="0"/>
                        </a:cubicBezTo>
                        <a:cubicBezTo>
                          <a:pt x="1558925" y="-4720"/>
                          <a:pt x="1783533" y="-28493"/>
                          <a:pt x="2034774" y="0"/>
                        </a:cubicBezTo>
                        <a:cubicBezTo>
                          <a:pt x="2286015" y="28493"/>
                          <a:pt x="2378815" y="-2718"/>
                          <a:pt x="2609034" y="0"/>
                        </a:cubicBezTo>
                        <a:cubicBezTo>
                          <a:pt x="2839253" y="2718"/>
                          <a:pt x="2903979" y="-1920"/>
                          <a:pt x="3146638" y="0"/>
                        </a:cubicBezTo>
                        <a:cubicBezTo>
                          <a:pt x="3389297" y="1920"/>
                          <a:pt x="3659723" y="27303"/>
                          <a:pt x="3830862" y="0"/>
                        </a:cubicBezTo>
                        <a:cubicBezTo>
                          <a:pt x="3908969" y="1957"/>
                          <a:pt x="4000560" y="64302"/>
                          <a:pt x="3996239" y="165377"/>
                        </a:cubicBezTo>
                        <a:cubicBezTo>
                          <a:pt x="4013910" y="257159"/>
                          <a:pt x="3989186" y="491565"/>
                          <a:pt x="3996239" y="601527"/>
                        </a:cubicBezTo>
                        <a:cubicBezTo>
                          <a:pt x="4003293" y="711489"/>
                          <a:pt x="3985226" y="910033"/>
                          <a:pt x="3996239" y="1055480"/>
                        </a:cubicBezTo>
                        <a:cubicBezTo>
                          <a:pt x="3987856" y="1148935"/>
                          <a:pt x="3912827" y="1233108"/>
                          <a:pt x="3830862" y="1220857"/>
                        </a:cubicBezTo>
                        <a:cubicBezTo>
                          <a:pt x="3650350" y="1238411"/>
                          <a:pt x="3429347" y="1201177"/>
                          <a:pt x="3256603" y="1220857"/>
                        </a:cubicBezTo>
                        <a:cubicBezTo>
                          <a:pt x="3083859" y="1240537"/>
                          <a:pt x="2913167" y="1237900"/>
                          <a:pt x="2682343" y="1220857"/>
                        </a:cubicBezTo>
                        <a:cubicBezTo>
                          <a:pt x="2451519" y="1203814"/>
                          <a:pt x="2184870" y="1252987"/>
                          <a:pt x="2034774" y="1220857"/>
                        </a:cubicBezTo>
                        <a:cubicBezTo>
                          <a:pt x="1884678" y="1188727"/>
                          <a:pt x="1603586" y="1230235"/>
                          <a:pt x="1460515" y="1220857"/>
                        </a:cubicBezTo>
                        <a:cubicBezTo>
                          <a:pt x="1317444" y="1211479"/>
                          <a:pt x="1162746" y="1198649"/>
                          <a:pt x="886256" y="1220857"/>
                        </a:cubicBezTo>
                        <a:cubicBezTo>
                          <a:pt x="609766" y="1243065"/>
                          <a:pt x="396070" y="1229497"/>
                          <a:pt x="165377" y="1220857"/>
                        </a:cubicBezTo>
                        <a:cubicBezTo>
                          <a:pt x="78252" y="1208571"/>
                          <a:pt x="14234" y="1133911"/>
                          <a:pt x="0" y="1055480"/>
                        </a:cubicBezTo>
                        <a:cubicBezTo>
                          <a:pt x="17891" y="950767"/>
                          <a:pt x="11270" y="774572"/>
                          <a:pt x="0" y="601527"/>
                        </a:cubicBezTo>
                        <a:cubicBezTo>
                          <a:pt x="-11270" y="428482"/>
                          <a:pt x="2959" y="340446"/>
                          <a:pt x="0" y="165377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7E573400-6932-AF45-04BF-8BCE09B956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1637582"/>
            <a:ext cx="3552974" cy="1397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73A3CCA-D784-BE15-4137-40D709BD9D2A}"/>
              </a:ext>
            </a:extLst>
          </p:cNvPr>
          <p:cNvSpPr txBox="1"/>
          <p:nvPr/>
        </p:nvSpPr>
        <p:spPr>
          <a:xfrm>
            <a:off x="845638" y="5718582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dirty="0" err="1">
                <a:cs typeface="Courier New" panose="02070309020205020404" pitchFamily="49" charset="0"/>
              </a:rPr>
              <a:t>Implemented</a:t>
            </a:r>
            <a:r>
              <a:rPr lang="fr-FR" sz="1600" dirty="0">
                <a:cs typeface="Courier New" panose="02070309020205020404" pitchFamily="49" charset="0"/>
              </a:rPr>
              <a:t> in </a:t>
            </a:r>
            <a:r>
              <a:rPr lang="fr-F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SCOPE3D </a:t>
            </a:r>
            <a:r>
              <a:rPr lang="fr-FR" sz="1600" dirty="0">
                <a:cs typeface="Courier New" panose="02070309020205020404" pitchFamily="49" charset="0"/>
              </a:rPr>
              <a:t>(</a:t>
            </a:r>
            <a:r>
              <a:rPr lang="fr-FR" sz="1600" dirty="0" err="1">
                <a:cs typeface="Courier New" panose="02070309020205020404" pitchFamily="49" charset="0"/>
              </a:rPr>
              <a:t>Borgogno</a:t>
            </a:r>
            <a:r>
              <a:rPr lang="fr-FR" sz="1600" dirty="0">
                <a:cs typeface="Courier New" panose="02070309020205020404" pitchFamily="49" charset="0"/>
              </a:rPr>
              <a:t> (2005)). Pseudo spectral code. </a:t>
            </a:r>
            <a:endParaRPr lang="it-IT" sz="1600" dirty="0">
              <a:cs typeface="Courier New" panose="02070309020205020404" pitchFamily="49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581F905-84DD-CC1E-88B1-248961B29D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5638" y="2338937"/>
            <a:ext cx="4461320" cy="52398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72C9A44-8B09-BF41-4D44-D54C4DD5ADCC}"/>
                  </a:ext>
                </a:extLst>
              </p:cNvPr>
              <p:cNvSpPr txBox="1"/>
              <p:nvPr/>
            </p:nvSpPr>
            <p:spPr>
              <a:xfrm>
                <a:off x="880738" y="3950103"/>
                <a:ext cx="7670070" cy="17851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en-US" sz="1600" b="1" i="0" u="none" strike="noStrike" baseline="0" dirty="0">
                    <a:solidFill>
                      <a:schemeClr val="accent5">
                        <a:lumMod val="75000"/>
                      </a:schemeClr>
                    </a:solidFill>
                  </a:rPr>
                  <a:t>Electron inertia and electron FLR effects </a:t>
                </a:r>
                <a:r>
                  <a:rPr lang="en-US" sz="1600" i="0" u="none" strike="noStrike" baseline="0" dirty="0"/>
                  <a:t>break</a:t>
                </a:r>
                <a:r>
                  <a:rPr lang="en-US" sz="1600" i="0" u="none" strike="noStrike" baseline="0" dirty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en-US" sz="1600" i="0" u="none" strike="noStrike" baseline="0" dirty="0"/>
                  <a:t>the frozen in condition.</a:t>
                </a:r>
              </a:p>
              <a:p>
                <a:pPr>
                  <a:lnSpc>
                    <a:spcPct val="200000"/>
                  </a:lnSpc>
                </a:pPr>
                <a:r>
                  <a:rPr lang="en-US" sz="1600" b="1" i="0" u="none" strike="noStrike" baseline="0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Finite, but small,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b="0" i="1" u="none" strike="noStrike" baseline="0" dirty="0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u="none" strike="noStrike" baseline="0" dirty="0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fr-FR" sz="1600" b="0" i="1" u="none" strike="noStrike" baseline="0" dirty="0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1600" b="1" i="1" u="none" strike="noStrike" baseline="0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 </a:t>
                </a:r>
                <a:r>
                  <a:rPr lang="en-US" sz="1600" b="1" i="0" u="none" strike="noStrike" baseline="0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and electron FLR effects </a:t>
                </a:r>
                <a:r>
                  <a:rPr lang="en-US" sz="1600" b="0" i="0" u="none" strike="noStrike" baseline="0" dirty="0"/>
                  <a:t>are retained.</a:t>
                </a:r>
              </a:p>
              <a:p>
                <a:pPr>
                  <a:lnSpc>
                    <a:spcPct val="200000"/>
                  </a:lnSpc>
                </a:pPr>
                <a:r>
                  <a:rPr lang="en-US" sz="1600" b="0" i="0" u="none" strike="noStrike" baseline="0" dirty="0"/>
                  <a:t>Subdominant </a:t>
                </a:r>
                <a:r>
                  <a:rPr lang="en-US" sz="1600" b="1" i="0" u="none" strike="noStrike" baseline="0" dirty="0">
                    <a:solidFill>
                      <a:schemeClr val="accent6">
                        <a:lumMod val="75000"/>
                      </a:schemeClr>
                    </a:solidFill>
                  </a:rPr>
                  <a:t>fluctuations of the parallel magnetic field </a:t>
                </a:r>
                <a:r>
                  <a:rPr lang="it-IT" sz="1600" b="0" i="0" u="none" strike="noStrike" baseline="0" dirty="0"/>
                  <a:t>are included.</a:t>
                </a:r>
                <a:endParaRPr lang="en-US" sz="1600" i="0" u="none" strike="noStrike" baseline="0" dirty="0"/>
              </a:p>
              <a:p>
                <a:endParaRPr lang="it-IT" sz="14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72C9A44-8B09-BF41-4D44-D54C4DD5AD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0738" y="3950103"/>
                <a:ext cx="7670070" cy="1785104"/>
              </a:xfrm>
              <a:prstGeom prst="rect">
                <a:avLst/>
              </a:prstGeom>
              <a:blipFill>
                <a:blip r:embed="rId7"/>
                <a:stretch>
                  <a:fillRect l="-39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Picture 23">
            <a:extLst>
              <a:ext uri="{FF2B5EF4-FFF2-40B4-BE49-F238E27FC236}">
                <a16:creationId xmlns:a16="http://schemas.microsoft.com/office/drawing/2014/main" id="{ED6BD7B9-0B8F-AE7E-95B1-BFDEAEC80C2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0530" y="3062351"/>
            <a:ext cx="4834229" cy="782333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609050D-C3CC-4BD0-FFC7-F9F125DA6078}"/>
              </a:ext>
            </a:extLst>
          </p:cNvPr>
          <p:cNvCxnSpPr>
            <a:cxnSpLocks/>
          </p:cNvCxnSpPr>
          <p:nvPr/>
        </p:nvCxnSpPr>
        <p:spPr>
          <a:xfrm>
            <a:off x="5228662" y="3461640"/>
            <a:ext cx="479425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AF330B6-C3E5-FF18-E77B-FB11735B28E3}"/>
              </a:ext>
            </a:extLst>
          </p:cNvPr>
          <p:cNvCxnSpPr>
            <a:cxnSpLocks/>
          </p:cNvCxnSpPr>
          <p:nvPr/>
        </p:nvCxnSpPr>
        <p:spPr>
          <a:xfrm>
            <a:off x="2133037" y="3448075"/>
            <a:ext cx="488950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8">
            <a:extLst>
              <a:ext uri="{FF2B5EF4-FFF2-40B4-BE49-F238E27FC236}">
                <a16:creationId xmlns:a16="http://schemas.microsoft.com/office/drawing/2014/main" id="{2FA3C108-EEBD-1B09-B496-7E4A95888422}"/>
              </a:ext>
            </a:extLst>
          </p:cNvPr>
          <p:cNvSpPr txBox="1">
            <a:spLocks/>
          </p:cNvSpPr>
          <p:nvPr/>
        </p:nvSpPr>
        <p:spPr>
          <a:xfrm>
            <a:off x="318201" y="61934"/>
            <a:ext cx="8923160" cy="4452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000" dirty="0"/>
              <a:t>2. Cold ions. On the </a:t>
            </a:r>
            <a:r>
              <a:rPr lang="en-GB" sz="2000" dirty="0" err="1"/>
              <a:t>plasmoid</a:t>
            </a:r>
            <a:r>
              <a:rPr lang="en-GB" sz="2000" dirty="0"/>
              <a:t> instability.</a:t>
            </a:r>
          </a:p>
        </p:txBody>
      </p:sp>
    </p:spTree>
    <p:extLst>
      <p:ext uri="{BB962C8B-B14F-4D97-AF65-F5344CB8AC3E}">
        <p14:creationId xmlns:p14="http://schemas.microsoft.com/office/powerpoint/2010/main" val="23577660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Calibri"/>
        <a:ea typeface=""/>
        <a:cs typeface=""/>
      </a:majorFont>
      <a:minorFont>
        <a:latin typeface="David Libr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26851</TotalTime>
  <Words>2743</Words>
  <Application>Microsoft Office PowerPoint</Application>
  <PresentationFormat>Widescreen</PresentationFormat>
  <Paragraphs>540</Paragraphs>
  <Slides>39</Slides>
  <Notes>37</Notes>
  <HiddenSlides>0</HiddenSlides>
  <MMClips>4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52" baseType="lpstr">
      <vt:lpstr>arial</vt:lpstr>
      <vt:lpstr>arial</vt:lpstr>
      <vt:lpstr>Calibri</vt:lpstr>
      <vt:lpstr>Cambria Math</vt:lpstr>
      <vt:lpstr>CMMI8</vt:lpstr>
      <vt:lpstr>CMR10</vt:lpstr>
      <vt:lpstr>CMR9</vt:lpstr>
      <vt:lpstr>Courier New</vt:lpstr>
      <vt:lpstr>David Libre</vt:lpstr>
      <vt:lpstr>Garamond</vt:lpstr>
      <vt:lpstr>Roboto</vt:lpstr>
      <vt:lpstr>Segoe UI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Camille Granier</dc:creator>
  <cp:lastModifiedBy>Camille Granier</cp:lastModifiedBy>
  <cp:revision>692</cp:revision>
  <dcterms:created xsi:type="dcterms:W3CDTF">2022-06-23T15:19:07Z</dcterms:created>
  <dcterms:modified xsi:type="dcterms:W3CDTF">2023-10-05T05:10:56Z</dcterms:modified>
</cp:coreProperties>
</file>